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61" r:id="rId3"/>
    <p:sldId id="257" r:id="rId4"/>
    <p:sldId id="304" r:id="rId5"/>
    <p:sldId id="311" r:id="rId6"/>
    <p:sldId id="299" r:id="rId7"/>
    <p:sldId id="301" r:id="rId8"/>
    <p:sldId id="317" r:id="rId9"/>
    <p:sldId id="296" r:id="rId10"/>
    <p:sldId id="267" r:id="rId11"/>
    <p:sldId id="308" r:id="rId12"/>
    <p:sldId id="335" r:id="rId13"/>
    <p:sldId id="303" r:id="rId14"/>
    <p:sldId id="283" r:id="rId15"/>
    <p:sldId id="332" r:id="rId16"/>
    <p:sldId id="318" r:id="rId17"/>
    <p:sldId id="275" r:id="rId18"/>
    <p:sldId id="330" r:id="rId19"/>
    <p:sldId id="337" r:id="rId20"/>
    <p:sldId id="338" r:id="rId21"/>
    <p:sldId id="336" r:id="rId22"/>
    <p:sldId id="342" r:id="rId23"/>
    <p:sldId id="340" r:id="rId24"/>
    <p:sldId id="341" r:id="rId25"/>
    <p:sldId id="339" r:id="rId26"/>
    <p:sldId id="290" r:id="rId27"/>
    <p:sldId id="323" r:id="rId2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F3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00" y="504"/>
      </p:cViewPr>
      <p:guideLst>
        <p:guide orient="horz" pos="2160"/>
        <p:guide pos="2880"/>
      </p:guideLst>
    </p:cSldViewPr>
  </p:slideViewPr>
  <p:notesTextViewPr>
    <p:cViewPr>
      <p:scale>
        <a:sx n="100" d="100"/>
        <a:sy n="100" d="100"/>
      </p:scale>
      <p:origin x="0" y="0"/>
    </p:cViewPr>
  </p:notesTextViewPr>
  <p:sorterViewPr>
    <p:cViewPr>
      <p:scale>
        <a:sx n="73" d="100"/>
        <a:sy n="73" d="100"/>
      </p:scale>
      <p:origin x="0" y="158"/>
    </p:cViewPr>
  </p:sorterViewPr>
  <p:notesViewPr>
    <p:cSldViewPr>
      <p:cViewPr varScale="1">
        <p:scale>
          <a:sx n="64" d="100"/>
          <a:sy n="64" d="100"/>
        </p:scale>
        <p:origin x="-2582" y="-67"/>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B86FF-32EF-BF48-AEC8-047F4A4BA1A8}" type="doc">
      <dgm:prSet loTypeId="urn:microsoft.com/office/officeart/2005/8/layout/hProcess9" loCatId="" qsTypeId="urn:microsoft.com/office/officeart/2005/8/quickstyle/simple4" qsCatId="simple" csTypeId="urn:microsoft.com/office/officeart/2005/8/colors/accent1_2" csCatId="accent1" phldr="1"/>
      <dgm:spPr/>
    </dgm:pt>
    <dgm:pt modelId="{594D5271-2EF6-F848-AABD-D11C558CECC1}">
      <dgm:prSet phldrT="[Text]"/>
      <dgm:spPr/>
      <dgm:t>
        <a:bodyPr/>
        <a:lstStyle/>
        <a:p>
          <a:r>
            <a:rPr lang="en-US" dirty="0" smtClean="0"/>
            <a:t>Select Models and Events</a:t>
          </a:r>
          <a:endParaRPr lang="en-US" dirty="0"/>
        </a:p>
      </dgm:t>
    </dgm:pt>
    <dgm:pt modelId="{6AFD1612-C534-DF4E-9DBE-E9CD412FF7B2}" type="parTrans" cxnId="{9DB3B9CA-6429-FF41-B4EB-5ABE068BC3B6}">
      <dgm:prSet/>
      <dgm:spPr/>
      <dgm:t>
        <a:bodyPr/>
        <a:lstStyle/>
        <a:p>
          <a:endParaRPr lang="en-US"/>
        </a:p>
      </dgm:t>
    </dgm:pt>
    <dgm:pt modelId="{0DC044E3-30BB-1049-98FC-A1E0C9FB26D1}" type="sibTrans" cxnId="{9DB3B9CA-6429-FF41-B4EB-5ABE068BC3B6}">
      <dgm:prSet/>
      <dgm:spPr/>
      <dgm:t>
        <a:bodyPr/>
        <a:lstStyle/>
        <a:p>
          <a:endParaRPr lang="en-US"/>
        </a:p>
      </dgm:t>
    </dgm:pt>
    <dgm:pt modelId="{4FCCD9D7-525A-E441-89CB-41D90B839F59}">
      <dgm:prSet phldrT="[Text]"/>
      <dgm:spPr/>
      <dgm:t>
        <a:bodyPr/>
        <a:lstStyle/>
        <a:p>
          <a:r>
            <a:rPr lang="en-US" dirty="0" smtClean="0"/>
            <a:t>Establish Metrics	</a:t>
          </a:r>
          <a:endParaRPr lang="en-US" dirty="0"/>
        </a:p>
      </dgm:t>
    </dgm:pt>
    <dgm:pt modelId="{D74AEBD7-419D-974C-8AC8-BB2FFF3CF7FA}" type="parTrans" cxnId="{F4E80085-50FB-0D41-9983-3F1F1784365E}">
      <dgm:prSet/>
      <dgm:spPr/>
      <dgm:t>
        <a:bodyPr/>
        <a:lstStyle/>
        <a:p>
          <a:endParaRPr lang="en-US"/>
        </a:p>
      </dgm:t>
    </dgm:pt>
    <dgm:pt modelId="{1A898189-74A2-1D4A-983C-423EF3937746}" type="sibTrans" cxnId="{F4E80085-50FB-0D41-9983-3F1F1784365E}">
      <dgm:prSet/>
      <dgm:spPr/>
      <dgm:t>
        <a:bodyPr/>
        <a:lstStyle/>
        <a:p>
          <a:endParaRPr lang="en-US"/>
        </a:p>
      </dgm:t>
    </dgm:pt>
    <dgm:pt modelId="{3DC0F5D5-2DF0-5849-ABA0-6DEB69AB4F87}">
      <dgm:prSet phldrT="[Text]"/>
      <dgm:spPr/>
      <dgm:t>
        <a:bodyPr/>
        <a:lstStyle/>
        <a:p>
          <a:pPr algn="ctr"/>
          <a:r>
            <a:rPr lang="en-US" dirty="0" smtClean="0"/>
            <a:t>Model-Data Comparisons</a:t>
          </a:r>
          <a:endParaRPr lang="en-US" dirty="0"/>
        </a:p>
      </dgm:t>
    </dgm:pt>
    <dgm:pt modelId="{5BD6A0FA-969E-9D49-A347-D152088ABBA5}" type="parTrans" cxnId="{657CDD3D-8DD7-FB4C-9C12-0301148DBDF3}">
      <dgm:prSet/>
      <dgm:spPr/>
      <dgm:t>
        <a:bodyPr/>
        <a:lstStyle/>
        <a:p>
          <a:endParaRPr lang="en-US"/>
        </a:p>
      </dgm:t>
    </dgm:pt>
    <dgm:pt modelId="{A300AEEF-6D1D-1F44-96D6-9FAE670D0309}" type="sibTrans" cxnId="{657CDD3D-8DD7-FB4C-9C12-0301148DBDF3}">
      <dgm:prSet/>
      <dgm:spPr/>
      <dgm:t>
        <a:bodyPr/>
        <a:lstStyle/>
        <a:p>
          <a:endParaRPr lang="en-US"/>
        </a:p>
      </dgm:t>
    </dgm:pt>
    <dgm:pt modelId="{75ECB517-D966-8E49-9EA0-8B8FFD8A6EAD}">
      <dgm:prSet phldrT="[Text]"/>
      <dgm:spPr/>
      <dgm:t>
        <a:bodyPr/>
        <a:lstStyle/>
        <a:p>
          <a:r>
            <a:rPr lang="en-US" dirty="0" smtClean="0"/>
            <a:t>CCMC Reports to SWPC	</a:t>
          </a:r>
          <a:endParaRPr lang="en-US" dirty="0"/>
        </a:p>
      </dgm:t>
    </dgm:pt>
    <dgm:pt modelId="{BFD5F638-7345-8F4B-988E-981003B9431B}" type="parTrans" cxnId="{24AEC598-7E0C-F946-B79A-36B508FDD740}">
      <dgm:prSet/>
      <dgm:spPr/>
      <dgm:t>
        <a:bodyPr/>
        <a:lstStyle/>
        <a:p>
          <a:endParaRPr lang="en-US"/>
        </a:p>
      </dgm:t>
    </dgm:pt>
    <dgm:pt modelId="{8A2F8F9A-8268-3C4C-BFC7-B53EE0BE8E70}" type="sibTrans" cxnId="{24AEC598-7E0C-F946-B79A-36B508FDD740}">
      <dgm:prSet/>
      <dgm:spPr/>
      <dgm:t>
        <a:bodyPr/>
        <a:lstStyle/>
        <a:p>
          <a:endParaRPr lang="en-US"/>
        </a:p>
      </dgm:t>
    </dgm:pt>
    <dgm:pt modelId="{7F581A7C-7A7E-4699-A550-BD7A63A0AA96}">
      <dgm:prSet phldrT="[Text]"/>
      <dgm:spPr/>
      <dgm:t>
        <a:bodyPr/>
        <a:lstStyle/>
        <a:p>
          <a:r>
            <a:rPr lang="en-US" dirty="0" smtClean="0"/>
            <a:t>SWPC selects a model for transition	</a:t>
          </a:r>
          <a:endParaRPr lang="en-US" dirty="0"/>
        </a:p>
      </dgm:t>
    </dgm:pt>
    <dgm:pt modelId="{47D71BC8-EE19-464A-B5B1-94C78011BA13}" type="parTrans" cxnId="{B8A273C9-425D-4173-A81F-D587D8CBE3EB}">
      <dgm:prSet/>
      <dgm:spPr/>
      <dgm:t>
        <a:bodyPr/>
        <a:lstStyle/>
        <a:p>
          <a:endParaRPr lang="en-US"/>
        </a:p>
      </dgm:t>
    </dgm:pt>
    <dgm:pt modelId="{639295AF-EAC3-47DB-B05A-7546BE453C1D}" type="sibTrans" cxnId="{B8A273C9-425D-4173-A81F-D587D8CBE3EB}">
      <dgm:prSet/>
      <dgm:spPr/>
      <dgm:t>
        <a:bodyPr/>
        <a:lstStyle/>
        <a:p>
          <a:endParaRPr lang="en-US"/>
        </a:p>
      </dgm:t>
    </dgm:pt>
    <dgm:pt modelId="{06871C63-6CC3-8C4B-8ED9-055D94E37FA9}" type="pres">
      <dgm:prSet presAssocID="{1E4B86FF-32EF-BF48-AEC8-047F4A4BA1A8}" presName="CompostProcess" presStyleCnt="0">
        <dgm:presLayoutVars>
          <dgm:dir/>
          <dgm:resizeHandles val="exact"/>
        </dgm:presLayoutVars>
      </dgm:prSet>
      <dgm:spPr/>
    </dgm:pt>
    <dgm:pt modelId="{CE96C19E-9239-6847-8960-D714206EDAAF}" type="pres">
      <dgm:prSet presAssocID="{1E4B86FF-32EF-BF48-AEC8-047F4A4BA1A8}" presName="arrow" presStyleLbl="bgShp" presStyleIdx="0" presStyleCnt="1" custLinFactNeighborX="8824" custLinFactNeighborY="3354"/>
      <dgm:spPr>
        <a:blipFill rotWithShape="0">
          <a:blip xmlns:r="http://schemas.openxmlformats.org/officeDocument/2006/relationships" r:embed="rId1"/>
          <a:stretch>
            <a:fillRect/>
          </a:stretch>
        </a:blipFill>
      </dgm:spPr>
      <dgm:t>
        <a:bodyPr/>
        <a:lstStyle/>
        <a:p>
          <a:endParaRPr lang="en-US"/>
        </a:p>
      </dgm:t>
    </dgm:pt>
    <dgm:pt modelId="{41B3BEF4-1BBA-8D4F-B121-49EC28B46E20}" type="pres">
      <dgm:prSet presAssocID="{1E4B86FF-32EF-BF48-AEC8-047F4A4BA1A8}" presName="linearProcess" presStyleCnt="0"/>
      <dgm:spPr/>
    </dgm:pt>
    <dgm:pt modelId="{E8FDFB5B-F3C7-2645-9955-EC47CF973684}" type="pres">
      <dgm:prSet presAssocID="{594D5271-2EF6-F848-AABD-D11C558CECC1}" presName="textNode" presStyleLbl="node1" presStyleIdx="0" presStyleCnt="5">
        <dgm:presLayoutVars>
          <dgm:bulletEnabled val="1"/>
        </dgm:presLayoutVars>
      </dgm:prSet>
      <dgm:spPr/>
      <dgm:t>
        <a:bodyPr/>
        <a:lstStyle/>
        <a:p>
          <a:endParaRPr lang="en-US"/>
        </a:p>
      </dgm:t>
    </dgm:pt>
    <dgm:pt modelId="{7725A667-5E87-6249-AAE3-AA14D36FE1D0}" type="pres">
      <dgm:prSet presAssocID="{0DC044E3-30BB-1049-98FC-A1E0C9FB26D1}" presName="sibTrans" presStyleCnt="0"/>
      <dgm:spPr/>
    </dgm:pt>
    <dgm:pt modelId="{23AF069E-65F8-794E-B54E-AF177EF1F924}" type="pres">
      <dgm:prSet presAssocID="{4FCCD9D7-525A-E441-89CB-41D90B839F59}" presName="textNode" presStyleLbl="node1" presStyleIdx="1" presStyleCnt="5">
        <dgm:presLayoutVars>
          <dgm:bulletEnabled val="1"/>
        </dgm:presLayoutVars>
      </dgm:prSet>
      <dgm:spPr/>
      <dgm:t>
        <a:bodyPr/>
        <a:lstStyle/>
        <a:p>
          <a:endParaRPr lang="en-US"/>
        </a:p>
      </dgm:t>
    </dgm:pt>
    <dgm:pt modelId="{08C35E04-4BC8-F74C-9F46-51905806A5ED}" type="pres">
      <dgm:prSet presAssocID="{1A898189-74A2-1D4A-983C-423EF3937746}" presName="sibTrans" presStyleCnt="0"/>
      <dgm:spPr/>
    </dgm:pt>
    <dgm:pt modelId="{8DADDC47-3F79-734D-844A-0BF01BECF2AF}" type="pres">
      <dgm:prSet presAssocID="{3DC0F5D5-2DF0-5849-ABA0-6DEB69AB4F87}" presName="textNode" presStyleLbl="node1" presStyleIdx="2" presStyleCnt="5">
        <dgm:presLayoutVars>
          <dgm:bulletEnabled val="1"/>
        </dgm:presLayoutVars>
      </dgm:prSet>
      <dgm:spPr/>
      <dgm:t>
        <a:bodyPr/>
        <a:lstStyle/>
        <a:p>
          <a:endParaRPr lang="en-US"/>
        </a:p>
      </dgm:t>
    </dgm:pt>
    <dgm:pt modelId="{7622EBEF-1808-074F-BD28-2EDF79BD5FC4}" type="pres">
      <dgm:prSet presAssocID="{A300AEEF-6D1D-1F44-96D6-9FAE670D0309}" presName="sibTrans" presStyleCnt="0"/>
      <dgm:spPr/>
    </dgm:pt>
    <dgm:pt modelId="{B5AA90B2-73B0-4A44-981A-F38D98308C0F}" type="pres">
      <dgm:prSet presAssocID="{75ECB517-D966-8E49-9EA0-8B8FFD8A6EAD}" presName="textNode" presStyleLbl="node1" presStyleIdx="3" presStyleCnt="5">
        <dgm:presLayoutVars>
          <dgm:bulletEnabled val="1"/>
        </dgm:presLayoutVars>
      </dgm:prSet>
      <dgm:spPr/>
      <dgm:t>
        <a:bodyPr/>
        <a:lstStyle/>
        <a:p>
          <a:endParaRPr lang="en-US"/>
        </a:p>
      </dgm:t>
    </dgm:pt>
    <dgm:pt modelId="{7FD71776-2E3C-4737-905D-E4AF04C47D6D}" type="pres">
      <dgm:prSet presAssocID="{8A2F8F9A-8268-3C4C-BFC7-B53EE0BE8E70}" presName="sibTrans" presStyleCnt="0"/>
      <dgm:spPr/>
    </dgm:pt>
    <dgm:pt modelId="{D4D7AC42-7D66-42D2-AA3F-3A7B50566198}" type="pres">
      <dgm:prSet presAssocID="{7F581A7C-7A7E-4699-A550-BD7A63A0AA96}" presName="textNode" presStyleLbl="node1" presStyleIdx="4" presStyleCnt="5">
        <dgm:presLayoutVars>
          <dgm:bulletEnabled val="1"/>
        </dgm:presLayoutVars>
      </dgm:prSet>
      <dgm:spPr/>
      <dgm:t>
        <a:bodyPr/>
        <a:lstStyle/>
        <a:p>
          <a:endParaRPr lang="en-US"/>
        </a:p>
      </dgm:t>
    </dgm:pt>
  </dgm:ptLst>
  <dgm:cxnLst>
    <dgm:cxn modelId="{ACDBC132-5AF5-43CD-90F2-9C34CB72C0EB}" type="presOf" srcId="{4FCCD9D7-525A-E441-89CB-41D90B839F59}" destId="{23AF069E-65F8-794E-B54E-AF177EF1F924}" srcOrd="0" destOrd="0" presId="urn:microsoft.com/office/officeart/2005/8/layout/hProcess9"/>
    <dgm:cxn modelId="{24AEC598-7E0C-F946-B79A-36B508FDD740}" srcId="{1E4B86FF-32EF-BF48-AEC8-047F4A4BA1A8}" destId="{75ECB517-D966-8E49-9EA0-8B8FFD8A6EAD}" srcOrd="3" destOrd="0" parTransId="{BFD5F638-7345-8F4B-988E-981003B9431B}" sibTransId="{8A2F8F9A-8268-3C4C-BFC7-B53EE0BE8E70}"/>
    <dgm:cxn modelId="{D351B78F-F6BF-4874-850B-6886BCB60EF1}" type="presOf" srcId="{1E4B86FF-32EF-BF48-AEC8-047F4A4BA1A8}" destId="{06871C63-6CC3-8C4B-8ED9-055D94E37FA9}" srcOrd="0" destOrd="0" presId="urn:microsoft.com/office/officeart/2005/8/layout/hProcess9"/>
    <dgm:cxn modelId="{90420853-1D09-4D25-B09D-1FD54061A1E6}" type="presOf" srcId="{594D5271-2EF6-F848-AABD-D11C558CECC1}" destId="{E8FDFB5B-F3C7-2645-9955-EC47CF973684}" srcOrd="0" destOrd="0" presId="urn:microsoft.com/office/officeart/2005/8/layout/hProcess9"/>
    <dgm:cxn modelId="{69F36BEE-E22C-4A3F-AEB6-85B10F789A1E}" type="presOf" srcId="{3DC0F5D5-2DF0-5849-ABA0-6DEB69AB4F87}" destId="{8DADDC47-3F79-734D-844A-0BF01BECF2AF}" srcOrd="0" destOrd="0" presId="urn:microsoft.com/office/officeart/2005/8/layout/hProcess9"/>
    <dgm:cxn modelId="{9DB3B9CA-6429-FF41-B4EB-5ABE068BC3B6}" srcId="{1E4B86FF-32EF-BF48-AEC8-047F4A4BA1A8}" destId="{594D5271-2EF6-F848-AABD-D11C558CECC1}" srcOrd="0" destOrd="0" parTransId="{6AFD1612-C534-DF4E-9DBE-E9CD412FF7B2}" sibTransId="{0DC044E3-30BB-1049-98FC-A1E0C9FB26D1}"/>
    <dgm:cxn modelId="{657CDD3D-8DD7-FB4C-9C12-0301148DBDF3}" srcId="{1E4B86FF-32EF-BF48-AEC8-047F4A4BA1A8}" destId="{3DC0F5D5-2DF0-5849-ABA0-6DEB69AB4F87}" srcOrd="2" destOrd="0" parTransId="{5BD6A0FA-969E-9D49-A347-D152088ABBA5}" sibTransId="{A300AEEF-6D1D-1F44-96D6-9FAE670D0309}"/>
    <dgm:cxn modelId="{63694603-9046-4763-840A-E27CD9D67E29}" type="presOf" srcId="{7F581A7C-7A7E-4699-A550-BD7A63A0AA96}" destId="{D4D7AC42-7D66-42D2-AA3F-3A7B50566198}" srcOrd="0" destOrd="0" presId="urn:microsoft.com/office/officeart/2005/8/layout/hProcess9"/>
    <dgm:cxn modelId="{F4E80085-50FB-0D41-9983-3F1F1784365E}" srcId="{1E4B86FF-32EF-BF48-AEC8-047F4A4BA1A8}" destId="{4FCCD9D7-525A-E441-89CB-41D90B839F59}" srcOrd="1" destOrd="0" parTransId="{D74AEBD7-419D-974C-8AC8-BB2FFF3CF7FA}" sibTransId="{1A898189-74A2-1D4A-983C-423EF3937746}"/>
    <dgm:cxn modelId="{17917B1F-B23D-46FB-AC9E-7304331AD0F6}" type="presOf" srcId="{75ECB517-D966-8E49-9EA0-8B8FFD8A6EAD}" destId="{B5AA90B2-73B0-4A44-981A-F38D98308C0F}" srcOrd="0" destOrd="0" presId="urn:microsoft.com/office/officeart/2005/8/layout/hProcess9"/>
    <dgm:cxn modelId="{B8A273C9-425D-4173-A81F-D587D8CBE3EB}" srcId="{1E4B86FF-32EF-BF48-AEC8-047F4A4BA1A8}" destId="{7F581A7C-7A7E-4699-A550-BD7A63A0AA96}" srcOrd="4" destOrd="0" parTransId="{47D71BC8-EE19-464A-B5B1-94C78011BA13}" sibTransId="{639295AF-EAC3-47DB-B05A-7546BE453C1D}"/>
    <dgm:cxn modelId="{F7725962-F220-4FCB-805C-26D39030FB96}" type="presParOf" srcId="{06871C63-6CC3-8C4B-8ED9-055D94E37FA9}" destId="{CE96C19E-9239-6847-8960-D714206EDAAF}" srcOrd="0" destOrd="0" presId="urn:microsoft.com/office/officeart/2005/8/layout/hProcess9"/>
    <dgm:cxn modelId="{48D0EAF0-D690-4C24-96AC-DAC537B1C768}" type="presParOf" srcId="{06871C63-6CC3-8C4B-8ED9-055D94E37FA9}" destId="{41B3BEF4-1BBA-8D4F-B121-49EC28B46E20}" srcOrd="1" destOrd="0" presId="urn:microsoft.com/office/officeart/2005/8/layout/hProcess9"/>
    <dgm:cxn modelId="{1B434FCE-6F53-4CA0-8F88-466D079FE1CF}" type="presParOf" srcId="{41B3BEF4-1BBA-8D4F-B121-49EC28B46E20}" destId="{E8FDFB5B-F3C7-2645-9955-EC47CF973684}" srcOrd="0" destOrd="0" presId="urn:microsoft.com/office/officeart/2005/8/layout/hProcess9"/>
    <dgm:cxn modelId="{497B1EFB-4390-4562-9975-F4AED3267706}" type="presParOf" srcId="{41B3BEF4-1BBA-8D4F-B121-49EC28B46E20}" destId="{7725A667-5E87-6249-AAE3-AA14D36FE1D0}" srcOrd="1" destOrd="0" presId="urn:microsoft.com/office/officeart/2005/8/layout/hProcess9"/>
    <dgm:cxn modelId="{AA1D96A4-80BC-4B1A-AB60-2D0D5D3D8F5F}" type="presParOf" srcId="{41B3BEF4-1BBA-8D4F-B121-49EC28B46E20}" destId="{23AF069E-65F8-794E-B54E-AF177EF1F924}" srcOrd="2" destOrd="0" presId="urn:microsoft.com/office/officeart/2005/8/layout/hProcess9"/>
    <dgm:cxn modelId="{DA0E0D5C-584B-4F0C-82AC-87B5BFECF3B9}" type="presParOf" srcId="{41B3BEF4-1BBA-8D4F-B121-49EC28B46E20}" destId="{08C35E04-4BC8-F74C-9F46-51905806A5ED}" srcOrd="3" destOrd="0" presId="urn:microsoft.com/office/officeart/2005/8/layout/hProcess9"/>
    <dgm:cxn modelId="{EADCBBF7-6221-4316-A600-7A09FDBF97BB}" type="presParOf" srcId="{41B3BEF4-1BBA-8D4F-B121-49EC28B46E20}" destId="{8DADDC47-3F79-734D-844A-0BF01BECF2AF}" srcOrd="4" destOrd="0" presId="urn:microsoft.com/office/officeart/2005/8/layout/hProcess9"/>
    <dgm:cxn modelId="{67AF5B94-57A3-40AA-99FA-AB380A780026}" type="presParOf" srcId="{41B3BEF4-1BBA-8D4F-B121-49EC28B46E20}" destId="{7622EBEF-1808-074F-BD28-2EDF79BD5FC4}" srcOrd="5" destOrd="0" presId="urn:microsoft.com/office/officeart/2005/8/layout/hProcess9"/>
    <dgm:cxn modelId="{6C47972B-28F2-4E24-B3D0-6535F447E1C5}" type="presParOf" srcId="{41B3BEF4-1BBA-8D4F-B121-49EC28B46E20}" destId="{B5AA90B2-73B0-4A44-981A-F38D98308C0F}" srcOrd="6" destOrd="0" presId="urn:microsoft.com/office/officeart/2005/8/layout/hProcess9"/>
    <dgm:cxn modelId="{B27B1B64-3511-474C-81B2-A1C74445E0F2}" type="presParOf" srcId="{41B3BEF4-1BBA-8D4F-B121-49EC28B46E20}" destId="{7FD71776-2E3C-4737-905D-E4AF04C47D6D}" srcOrd="7" destOrd="0" presId="urn:microsoft.com/office/officeart/2005/8/layout/hProcess9"/>
    <dgm:cxn modelId="{DF8E3CFB-E9B6-438A-84DE-113F0DF2162A}" type="presParOf" srcId="{41B3BEF4-1BBA-8D4F-B121-49EC28B46E20}" destId="{D4D7AC42-7D66-42D2-AA3F-3A7B50566198}"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6C19E-9239-6847-8960-D714206EDAAF}">
      <dsp:nvSpPr>
        <dsp:cNvPr id="0" name=""/>
        <dsp:cNvSpPr/>
      </dsp:nvSpPr>
      <dsp:spPr>
        <a:xfrm>
          <a:off x="1234440" y="0"/>
          <a:ext cx="6995160" cy="1548270"/>
        </a:xfrm>
        <a:prstGeom prst="rightArrow">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8FDFB5B-F3C7-2645-9955-EC47CF973684}">
      <dsp:nvSpPr>
        <dsp:cNvPr id="0" name=""/>
        <dsp:cNvSpPr/>
      </dsp:nvSpPr>
      <dsp:spPr>
        <a:xfrm>
          <a:off x="3616" y="464481"/>
          <a:ext cx="1581224" cy="6193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Select Models and Events</a:t>
          </a:r>
          <a:endParaRPr lang="en-US" sz="1200" kern="1200" dirty="0"/>
        </a:p>
      </dsp:txBody>
      <dsp:txXfrm>
        <a:off x="33848" y="494713"/>
        <a:ext cx="1520760" cy="558844"/>
      </dsp:txXfrm>
    </dsp:sp>
    <dsp:sp modelId="{23AF069E-65F8-794E-B54E-AF177EF1F924}">
      <dsp:nvSpPr>
        <dsp:cNvPr id="0" name=""/>
        <dsp:cNvSpPr/>
      </dsp:nvSpPr>
      <dsp:spPr>
        <a:xfrm>
          <a:off x="1663902" y="464481"/>
          <a:ext cx="1581224" cy="6193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Establish Metrics	</a:t>
          </a:r>
          <a:endParaRPr lang="en-US" sz="1200" kern="1200" dirty="0"/>
        </a:p>
      </dsp:txBody>
      <dsp:txXfrm>
        <a:off x="1694134" y="494713"/>
        <a:ext cx="1520760" cy="558844"/>
      </dsp:txXfrm>
    </dsp:sp>
    <dsp:sp modelId="{8DADDC47-3F79-734D-844A-0BF01BECF2AF}">
      <dsp:nvSpPr>
        <dsp:cNvPr id="0" name=""/>
        <dsp:cNvSpPr/>
      </dsp:nvSpPr>
      <dsp:spPr>
        <a:xfrm>
          <a:off x="3324187" y="464481"/>
          <a:ext cx="1581224" cy="6193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Model-Data Comparisons</a:t>
          </a:r>
          <a:endParaRPr lang="en-US" sz="1200" kern="1200" dirty="0"/>
        </a:p>
      </dsp:txBody>
      <dsp:txXfrm>
        <a:off x="3354419" y="494713"/>
        <a:ext cx="1520760" cy="558844"/>
      </dsp:txXfrm>
    </dsp:sp>
    <dsp:sp modelId="{B5AA90B2-73B0-4A44-981A-F38D98308C0F}">
      <dsp:nvSpPr>
        <dsp:cNvPr id="0" name=""/>
        <dsp:cNvSpPr/>
      </dsp:nvSpPr>
      <dsp:spPr>
        <a:xfrm>
          <a:off x="4984473" y="464481"/>
          <a:ext cx="1581224" cy="6193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CCMC Reports to SWPC	</a:t>
          </a:r>
          <a:endParaRPr lang="en-US" sz="1200" kern="1200" dirty="0"/>
        </a:p>
      </dsp:txBody>
      <dsp:txXfrm>
        <a:off x="5014705" y="494713"/>
        <a:ext cx="1520760" cy="558844"/>
      </dsp:txXfrm>
    </dsp:sp>
    <dsp:sp modelId="{D4D7AC42-7D66-42D2-AA3F-3A7B50566198}">
      <dsp:nvSpPr>
        <dsp:cNvPr id="0" name=""/>
        <dsp:cNvSpPr/>
      </dsp:nvSpPr>
      <dsp:spPr>
        <a:xfrm>
          <a:off x="6644759" y="464481"/>
          <a:ext cx="1581224" cy="6193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SWPC selects a model for transition	</a:t>
          </a:r>
          <a:endParaRPr lang="en-US" sz="1200" kern="1200" dirty="0"/>
        </a:p>
      </dsp:txBody>
      <dsp:txXfrm>
        <a:off x="6674991" y="494713"/>
        <a:ext cx="1520760" cy="5588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43DECEEE-4A50-450D-82B6-4AD4732D2406}" type="datetimeFigureOut">
              <a:rPr lang="en-US" smtClean="0"/>
              <a:pPr/>
              <a:t>12/3/2013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F011A188-2C9B-46D7-99D3-71D39440BA6B}" type="slidenum">
              <a:rPr lang="en-US" smtClean="0"/>
              <a:pPr/>
              <a:t>‹#›</a:t>
            </a:fld>
            <a:endParaRPr lang="en-US"/>
          </a:p>
        </p:txBody>
      </p:sp>
    </p:spTree>
    <p:extLst>
      <p:ext uri="{BB962C8B-B14F-4D97-AF65-F5344CB8AC3E}">
        <p14:creationId xmlns:p14="http://schemas.microsoft.com/office/powerpoint/2010/main" val="408803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11A188-2C9B-46D7-99D3-71D39440BA6B}" type="slidenum">
              <a:rPr lang="en-US" smtClean="0"/>
              <a:pPr/>
              <a:t>1</a:t>
            </a:fld>
            <a:endParaRPr lang="en-US"/>
          </a:p>
        </p:txBody>
      </p:sp>
    </p:spTree>
    <p:extLst>
      <p:ext uri="{BB962C8B-B14F-4D97-AF65-F5344CB8AC3E}">
        <p14:creationId xmlns:p14="http://schemas.microsoft.com/office/powerpoint/2010/main" val="294363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11A188-2C9B-46D7-99D3-71D39440BA6B}" type="slidenum">
              <a:rPr lang="en-US" smtClean="0"/>
              <a:pPr/>
              <a:t>2</a:t>
            </a:fld>
            <a:endParaRPr lang="en-US"/>
          </a:p>
        </p:txBody>
      </p:sp>
    </p:spTree>
    <p:extLst>
      <p:ext uri="{BB962C8B-B14F-4D97-AF65-F5344CB8AC3E}">
        <p14:creationId xmlns:p14="http://schemas.microsoft.com/office/powerpoint/2010/main" val="237000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smtClean="0"/>
          </a:p>
        </p:txBody>
      </p:sp>
      <p:sp>
        <p:nvSpPr>
          <p:cNvPr id="79876" name="Slide Number Placeholder 3"/>
          <p:cNvSpPr>
            <a:spLocks noGrp="1"/>
          </p:cNvSpPr>
          <p:nvPr>
            <p:ph type="sldNum" sz="quarter" idx="5"/>
          </p:nvPr>
        </p:nvSpPr>
        <p:spPr/>
        <p:txBody>
          <a:bodyPr/>
          <a:lstStyle/>
          <a:p>
            <a:pPr>
              <a:defRPr/>
            </a:pPr>
            <a:fld id="{C784F355-06B1-44C0-9778-F5F08D5CA3FA}" type="slidenum">
              <a:rPr lang="en-US" smtClean="0"/>
              <a:pPr>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2D77E514-D500-4264-905E-CFD0F3B71A57}" type="slidenum">
              <a:rPr lang="en-US" smtClean="0"/>
              <a:pPr>
                <a:defRPr/>
              </a:pPr>
              <a:t>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smtClean="0"/>
          </a:p>
        </p:txBody>
      </p:sp>
      <p:sp>
        <p:nvSpPr>
          <p:cNvPr id="79876" name="Slide Number Placeholder 3"/>
          <p:cNvSpPr>
            <a:spLocks noGrp="1"/>
          </p:cNvSpPr>
          <p:nvPr>
            <p:ph type="sldNum" sz="quarter" idx="5"/>
          </p:nvPr>
        </p:nvSpPr>
        <p:spPr/>
        <p:txBody>
          <a:bodyPr/>
          <a:lstStyle/>
          <a:p>
            <a:pPr>
              <a:defRPr/>
            </a:pPr>
            <a:fld id="{C784F355-06B1-44C0-9778-F5F08D5CA3FA}" type="slidenum">
              <a:rPr lang="en-US" smtClean="0"/>
              <a:pPr>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2C5F3B36-3803-42FF-84A5-9A1FE627575F}" type="slidenum">
              <a:rPr lang="en-US" smtClean="0"/>
              <a:pPr>
                <a:defRPr/>
              </a:pPr>
              <a:t>7</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Add a transition slide to this section…</a:t>
            </a:r>
          </a:p>
          <a:p>
            <a:pPr eaLnBrk="1" hangingPunct="1"/>
            <a:endParaRPr lang="en-US" smtClean="0"/>
          </a:p>
          <a:p>
            <a:pPr eaLnBrk="1" hangingPunct="1"/>
            <a:r>
              <a:rPr lang="en-US" smtClean="0"/>
              <a:t>WSA semi-empirical…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xfrm>
            <a:off x="1171575" y="695325"/>
            <a:ext cx="4643438" cy="3482975"/>
          </a:xfrm>
          <a:ln/>
        </p:spPr>
      </p:sp>
      <p:sp>
        <p:nvSpPr>
          <p:cNvPr id="39939" name="Notes Placeholder 2"/>
          <p:cNvSpPr>
            <a:spLocks noGrp="1"/>
          </p:cNvSpPr>
          <p:nvPr>
            <p:ph type="body" idx="1"/>
          </p:nvPr>
        </p:nvSpPr>
        <p:spPr>
          <a:noFill/>
          <a:ln/>
        </p:spPr>
        <p:txBody>
          <a:bodyPr/>
          <a:lstStyle/>
          <a:p>
            <a:endParaRPr lang="en-US">
              <a:latin typeface="Times New Roman" charset="0"/>
            </a:endParaRPr>
          </a:p>
        </p:txBody>
      </p:sp>
      <p:sp>
        <p:nvSpPr>
          <p:cNvPr id="39940" name="Slide Number Placeholder 3"/>
          <p:cNvSpPr>
            <a:spLocks noGrp="1"/>
          </p:cNvSpPr>
          <p:nvPr>
            <p:ph type="sldNum" sz="quarter" idx="5"/>
          </p:nvPr>
        </p:nvSpPr>
        <p:spPr>
          <a:noFill/>
        </p:spPr>
        <p:txBody>
          <a:bodyPr/>
          <a:lstStyle/>
          <a:p>
            <a:fld id="{EA3F4A87-8904-194B-9A9C-76DD2B1BFF05}" type="slidenum">
              <a:rPr lang="en-US" smtClean="0"/>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831801-1EFF-44D6-8DF3-EBE07FB86353}" type="slidenum">
              <a:rPr lang="en-US" smtClean="0"/>
              <a:pPr/>
              <a:t>16</a:t>
            </a:fld>
            <a:endParaRPr lang="en-US"/>
          </a:p>
        </p:txBody>
      </p:sp>
    </p:spTree>
    <p:extLst>
      <p:ext uri="{BB962C8B-B14F-4D97-AF65-F5344CB8AC3E}">
        <p14:creationId xmlns:p14="http://schemas.microsoft.com/office/powerpoint/2010/main" val="336500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11A188-2C9B-46D7-99D3-71D39440BA6B}" type="slidenum">
              <a:rPr lang="en-US" smtClean="0"/>
              <a:pPr/>
              <a:t>22</a:t>
            </a:fld>
            <a:endParaRPr lang="en-US"/>
          </a:p>
        </p:txBody>
      </p:sp>
    </p:spTree>
    <p:extLst>
      <p:ext uri="{BB962C8B-B14F-4D97-AF65-F5344CB8AC3E}">
        <p14:creationId xmlns:p14="http://schemas.microsoft.com/office/powerpoint/2010/main" val="378243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271E8-B07E-4EC8-9016-68CEB3A12D36}" type="datetime1">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251079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3C6F8-C2C1-494C-9C14-4865EBB9B346}" type="datetime1">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624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489A1-8B78-4F2B-B9E2-F6EF5F126FC6}" type="datetime1">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860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18F62-B4B2-45B9-B039-87C156C7A869}" type="datetime1">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798500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9D60F7-CBB4-49BE-89DD-2F1AC3002E9D}" type="datetime1">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835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B77498-DE9B-49DE-881E-131EEEB544B4}" type="datetime1">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177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283589-76B2-4304-B1D9-133161330504}" type="datetime1">
              <a:rPr lang="en-US" smtClean="0"/>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7705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1C18D3-BB30-4528-B16D-E9EAFA9701CE}" type="datetime1">
              <a:rPr lang="en-US" smtClean="0"/>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620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012DD-CD95-4324-B57A-F1849B3F39C2}" type="datetime1">
              <a:rPr lang="en-US" smtClean="0"/>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2000"/>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633237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DD512-B0BC-4455-834F-D0167ECFAC9E}" type="datetime1">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4532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6C623-94FB-4552-B7BC-EBA8B4EBFD6C}" type="datetime1">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641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17F-2F86-4B29-BB8F-526283B5F226}" type="datetime1">
              <a:rPr lang="en-US" smtClean="0"/>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lumMod val="95000"/>
                    <a:lumOff val="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842065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8.gif"/><Relationship Id="rId5" Type="http://schemas.microsoft.com/office/2007/relationships/hdphoto" Target="../media/hdphoto1.wdp"/><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153400" cy="1470025"/>
          </a:xfrm>
        </p:spPr>
        <p:txBody>
          <a:bodyPr>
            <a:normAutofit/>
          </a:bodyPr>
          <a:lstStyle/>
          <a:p>
            <a:r>
              <a:rPr lang="en-US" sz="4000" dirty="0" smtClean="0"/>
              <a:t>Space Weather Prediction Center (SWPC)</a:t>
            </a:r>
            <a:endParaRPr lang="en-US" sz="4000" dirty="0"/>
          </a:p>
        </p:txBody>
      </p:sp>
      <p:sp>
        <p:nvSpPr>
          <p:cNvPr id="3" name="Subtitle 2"/>
          <p:cNvSpPr>
            <a:spLocks noGrp="1"/>
          </p:cNvSpPr>
          <p:nvPr>
            <p:ph type="subTitle" idx="1"/>
          </p:nvPr>
        </p:nvSpPr>
        <p:spPr/>
        <p:txBody>
          <a:bodyPr/>
          <a:lstStyle/>
          <a:p>
            <a:r>
              <a:rPr lang="en-US" dirty="0" smtClean="0"/>
              <a:t>NCEP PSR 2013</a:t>
            </a:r>
          </a:p>
          <a:p>
            <a:r>
              <a:rPr lang="en-US" dirty="0" smtClean="0"/>
              <a:t>George </a:t>
            </a:r>
            <a:r>
              <a:rPr lang="en-US" dirty="0" err="1" smtClean="0"/>
              <a:t>Millward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4095335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Inputs Drive the Performance</a:t>
            </a:r>
            <a:endParaRPr lang="en-US" sz="3600" dirty="0"/>
          </a:p>
        </p:txBody>
      </p:sp>
      <p:sp>
        <p:nvSpPr>
          <p:cNvPr id="3" name="Content Placeholder 2"/>
          <p:cNvSpPr>
            <a:spLocks noGrp="1"/>
          </p:cNvSpPr>
          <p:nvPr>
            <p:ph idx="1"/>
          </p:nvPr>
        </p:nvSpPr>
        <p:spPr>
          <a:xfrm>
            <a:off x="457200" y="1600200"/>
            <a:ext cx="8001000" cy="4800600"/>
          </a:xfrm>
        </p:spPr>
        <p:txBody>
          <a:bodyPr>
            <a:normAutofit/>
          </a:bodyPr>
          <a:lstStyle/>
          <a:p>
            <a:r>
              <a:rPr lang="en-US" sz="1600" dirty="0" err="1" smtClean="0">
                <a:latin typeface="+mj-lt"/>
              </a:rPr>
              <a:t>Enlil</a:t>
            </a:r>
            <a:r>
              <a:rPr lang="en-US" sz="1600" dirty="0" smtClean="0">
                <a:latin typeface="+mj-lt"/>
              </a:rPr>
              <a:t> propagates CMEs from the corona out to Earth</a:t>
            </a:r>
          </a:p>
          <a:p>
            <a:endParaRPr lang="en-US" sz="1600" dirty="0" smtClean="0">
              <a:latin typeface="+mj-lt"/>
            </a:endParaRPr>
          </a:p>
          <a:p>
            <a:pPr lvl="1"/>
            <a:r>
              <a:rPr lang="en-US" sz="1600" dirty="0" smtClean="0">
                <a:latin typeface="+mj-lt"/>
              </a:rPr>
              <a:t>Driven by the empirical WSA Model</a:t>
            </a:r>
          </a:p>
          <a:p>
            <a:pPr lvl="2"/>
            <a:r>
              <a:rPr lang="en-US" sz="1600" dirty="0" smtClean="0">
                <a:latin typeface="+mj-lt"/>
              </a:rPr>
              <a:t>WSA errors in wind speed of 50-100 kms</a:t>
            </a:r>
            <a:r>
              <a:rPr lang="en-US" sz="1600" baseline="30000" dirty="0" smtClean="0">
                <a:latin typeface="+mj-lt"/>
              </a:rPr>
              <a:t>-1</a:t>
            </a:r>
            <a:r>
              <a:rPr lang="en-US" sz="1600" dirty="0" smtClean="0">
                <a:latin typeface="+mj-lt"/>
              </a:rPr>
              <a:t> are common</a:t>
            </a:r>
          </a:p>
          <a:p>
            <a:pPr lvl="2"/>
            <a:r>
              <a:rPr lang="en-US" sz="1600" dirty="0">
                <a:latin typeface="+mj-lt"/>
              </a:rPr>
              <a:t>WSA errors in background wind speed of order </a:t>
            </a:r>
            <a:r>
              <a:rPr lang="en-US" sz="1600" dirty="0" smtClean="0">
                <a:latin typeface="+mj-lt"/>
              </a:rPr>
              <a:t>100kms</a:t>
            </a:r>
            <a:r>
              <a:rPr lang="en-US" sz="1600" baseline="30000" dirty="0" smtClean="0">
                <a:latin typeface="+mj-lt"/>
              </a:rPr>
              <a:t>-1</a:t>
            </a:r>
            <a:r>
              <a:rPr lang="en-US" sz="1600" dirty="0" smtClean="0">
                <a:latin typeface="+mj-lt"/>
              </a:rPr>
              <a:t> </a:t>
            </a:r>
            <a:r>
              <a:rPr lang="en-US" sz="1600" dirty="0">
                <a:latin typeface="+mj-lt"/>
              </a:rPr>
              <a:t>can change arrival time by up to 6 </a:t>
            </a:r>
            <a:r>
              <a:rPr lang="en-US" sz="1600" dirty="0" smtClean="0">
                <a:latin typeface="+mj-lt"/>
              </a:rPr>
              <a:t>hours</a:t>
            </a:r>
          </a:p>
          <a:p>
            <a:pPr lvl="2"/>
            <a:endParaRPr lang="en-US" sz="1600" dirty="0" smtClean="0">
              <a:latin typeface="+mj-lt"/>
            </a:endParaRPr>
          </a:p>
          <a:p>
            <a:pPr lvl="1"/>
            <a:r>
              <a:rPr lang="en-US" sz="1600" dirty="0" smtClean="0">
                <a:latin typeface="+mj-lt"/>
              </a:rPr>
              <a:t>Driven by the parameterization of CMEs observed in near-real-time</a:t>
            </a:r>
          </a:p>
          <a:p>
            <a:pPr lvl="2"/>
            <a:r>
              <a:rPr lang="en-US" sz="1600" dirty="0" smtClean="0">
                <a:latin typeface="+mj-lt"/>
              </a:rPr>
              <a:t>An educated guess would be the CME parameter estimates are good to no better than 20%</a:t>
            </a:r>
          </a:p>
          <a:p>
            <a:pPr lvl="2"/>
            <a:r>
              <a:rPr lang="en-US" sz="1600" dirty="0" smtClean="0">
                <a:latin typeface="+mj-lt"/>
              </a:rPr>
              <a:t>20% </a:t>
            </a:r>
            <a:r>
              <a:rPr lang="en-US" sz="1600" dirty="0">
                <a:latin typeface="+mj-lt"/>
              </a:rPr>
              <a:t>e</a:t>
            </a:r>
            <a:r>
              <a:rPr lang="en-US" sz="1600" dirty="0" smtClean="0">
                <a:latin typeface="+mj-lt"/>
              </a:rPr>
              <a:t>rror in CME parameters can change arrival time by more than 6 hours</a:t>
            </a:r>
          </a:p>
          <a:p>
            <a:pPr lvl="2">
              <a:buNone/>
            </a:pPr>
            <a:endParaRPr lang="en-US" sz="1600" dirty="0" smtClean="0">
              <a:latin typeface="+mj-lt"/>
            </a:endParaRPr>
          </a:p>
          <a:p>
            <a:pPr lvl="2">
              <a:buNone/>
            </a:pPr>
            <a:endParaRPr lang="en-US" sz="1600" dirty="0" smtClean="0">
              <a:latin typeface="+mj-lt"/>
            </a:endParaRPr>
          </a:p>
          <a:p>
            <a:r>
              <a:rPr lang="en-US" sz="1600" dirty="0" smtClean="0">
                <a:latin typeface="+mj-lt"/>
              </a:rPr>
              <a:t>Improving these inputs is where SWPC efforts will be devoted in FY14 and beyond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3630093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7924800" cy="792162"/>
          </a:xfrm>
        </p:spPr>
        <p:txBody>
          <a:bodyPr/>
          <a:lstStyle/>
          <a:p>
            <a:r>
              <a:rPr lang="en-US" sz="2800" dirty="0" smtClean="0"/>
              <a:t>FY2013 Developments: Improved Inputs</a:t>
            </a:r>
            <a:endParaRPr lang="en-US" sz="2800" dirty="0"/>
          </a:p>
        </p:txBody>
      </p:sp>
      <p:sp>
        <p:nvSpPr>
          <p:cNvPr id="3" name="Content Placeholder 2"/>
          <p:cNvSpPr>
            <a:spLocks noGrp="1"/>
          </p:cNvSpPr>
          <p:nvPr>
            <p:ph idx="1"/>
          </p:nvPr>
        </p:nvSpPr>
        <p:spPr>
          <a:xfrm>
            <a:off x="838200" y="838200"/>
            <a:ext cx="7239000" cy="1066800"/>
          </a:xfrm>
        </p:spPr>
        <p:txBody>
          <a:bodyPr>
            <a:normAutofit fontScale="92500" lnSpcReduction="20000"/>
          </a:bodyPr>
          <a:lstStyle/>
          <a:p>
            <a:r>
              <a:rPr lang="en-US" sz="1800" dirty="0" smtClean="0">
                <a:latin typeface="+mj-lt"/>
              </a:rPr>
              <a:t>Air Force Data Assimilative </a:t>
            </a:r>
            <a:r>
              <a:rPr lang="en-US" sz="1800" dirty="0" err="1" smtClean="0">
                <a:latin typeface="+mj-lt"/>
              </a:rPr>
              <a:t>Photospheric</a:t>
            </a:r>
            <a:r>
              <a:rPr lang="en-US" sz="1800" dirty="0" smtClean="0">
                <a:latin typeface="+mj-lt"/>
              </a:rPr>
              <a:t> Flux Transport Model (ADAPT)</a:t>
            </a:r>
          </a:p>
          <a:p>
            <a:r>
              <a:rPr lang="en-US" sz="1800" dirty="0" smtClean="0">
                <a:latin typeface="+mj-lt"/>
              </a:rPr>
              <a:t>Dynamically updating boundary…</a:t>
            </a:r>
          </a:p>
          <a:p>
            <a:r>
              <a:rPr lang="en-US" sz="1800" dirty="0" smtClean="0">
                <a:latin typeface="+mj-lt"/>
              </a:rPr>
              <a:t>SWPC collaborating with WSA and </a:t>
            </a:r>
            <a:r>
              <a:rPr lang="en-US" sz="1800" dirty="0" err="1" smtClean="0">
                <a:latin typeface="+mj-lt"/>
              </a:rPr>
              <a:t>Enlil</a:t>
            </a:r>
            <a:r>
              <a:rPr lang="en-US" sz="1800" dirty="0" smtClean="0">
                <a:latin typeface="+mj-lt"/>
              </a:rPr>
              <a:t> researchers (AFRL and GMU) to operationalize and test this functionality</a:t>
            </a:r>
          </a:p>
          <a:p>
            <a:pPr marL="0" indent="0">
              <a:buNone/>
            </a:pPr>
            <a:endParaRPr lang="en-US" sz="1800" dirty="0">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dirty="0"/>
          </a:p>
        </p:txBody>
      </p:sp>
      <p:sp>
        <p:nvSpPr>
          <p:cNvPr id="6" name="Title 4"/>
          <p:cNvSpPr txBox="1">
            <a:spLocks/>
          </p:cNvSpPr>
          <p:nvPr/>
        </p:nvSpPr>
        <p:spPr>
          <a:xfrm>
            <a:off x="457200" y="5715000"/>
            <a:ext cx="79248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FY2014 WSA-</a:t>
            </a:r>
            <a:r>
              <a:rPr lang="en-US" sz="2800" dirty="0" err="1" smtClean="0"/>
              <a:t>Enlil</a:t>
            </a:r>
            <a:r>
              <a:rPr lang="en-US" sz="2800" dirty="0" smtClean="0"/>
              <a:t> -&gt; operational upgrades</a:t>
            </a:r>
            <a:endParaRPr lang="en-US" sz="2800" dirty="0"/>
          </a:p>
        </p:txBody>
      </p:sp>
      <p:grpSp>
        <p:nvGrpSpPr>
          <p:cNvPr id="8" name="Group 3"/>
          <p:cNvGrpSpPr/>
          <p:nvPr/>
        </p:nvGrpSpPr>
        <p:grpSpPr>
          <a:xfrm>
            <a:off x="76200" y="2029995"/>
            <a:ext cx="9067800" cy="3532605"/>
            <a:chOff x="792645" y="3070013"/>
            <a:chExt cx="8340500" cy="2187787"/>
          </a:xfrm>
        </p:grpSpPr>
        <p:cxnSp>
          <p:nvCxnSpPr>
            <p:cNvPr id="9" name="Straight Arrow Connector 8"/>
            <p:cNvCxnSpPr/>
            <p:nvPr/>
          </p:nvCxnSpPr>
          <p:spPr bwMode="auto">
            <a:xfrm flipV="1">
              <a:off x="6248400" y="3810000"/>
              <a:ext cx="685800" cy="8467"/>
            </a:xfrm>
            <a:prstGeom prst="straightConnector1">
              <a:avLst/>
            </a:prstGeom>
            <a:solidFill>
              <a:srgbClr val="00B8FF"/>
            </a:solidFill>
            <a:ln w="15875" cap="flat" cmpd="sng" algn="ctr">
              <a:solidFill>
                <a:schemeClr val="tx1"/>
              </a:solidFill>
              <a:prstDash val="solid"/>
              <a:round/>
              <a:headEnd type="none" w="med" len="med"/>
              <a:tailEnd type="arrow"/>
            </a:ln>
            <a:effectLst/>
          </p:spPr>
        </p:cxnSp>
        <p:sp>
          <p:nvSpPr>
            <p:cNvPr id="10" name="Rectangle 9"/>
            <p:cNvSpPr/>
            <p:nvPr/>
          </p:nvSpPr>
          <p:spPr bwMode="auto">
            <a:xfrm>
              <a:off x="4495800" y="3242733"/>
              <a:ext cx="1752600" cy="1862667"/>
            </a:xfrm>
            <a:prstGeom prst="rect">
              <a:avLst/>
            </a:prstGeom>
            <a:solidFill>
              <a:schemeClr val="bg1">
                <a:lumMod val="85000"/>
              </a:schemeClr>
            </a:solidFill>
            <a:ln w="15875" cap="flat" cmpd="sng" algn="ctr">
              <a:solidFill>
                <a:schemeClr val="tx2"/>
              </a:solidFill>
              <a:prstDash val="solid"/>
              <a:round/>
              <a:headEnd type="none" w="med" len="med"/>
              <a:tailEnd type="none" w="med" len="med"/>
            </a:ln>
            <a:effectLst/>
          </p:spPr>
          <p:txBody>
            <a:bodyPr lIns="19802" tIns="9901" rIns="19802" bIns="9901"/>
            <a:lstStyle>
              <a:defPPr>
                <a:defRPr lang="en-US"/>
              </a:defPPr>
              <a:lvl1pPr marL="0" algn="l" defTabSz="1086293" rtl="0" eaLnBrk="1" latinLnBrk="0" hangingPunct="1">
                <a:defRPr sz="2100" kern="1200">
                  <a:solidFill>
                    <a:schemeClr val="tx1"/>
                  </a:solidFill>
                  <a:latin typeface="+mn-lt"/>
                  <a:ea typeface="+mn-ea"/>
                  <a:cs typeface="+mn-cs"/>
                </a:defRPr>
              </a:lvl1pPr>
              <a:lvl2pPr marL="543147" algn="l" defTabSz="1086293" rtl="0" eaLnBrk="1" latinLnBrk="0" hangingPunct="1">
                <a:defRPr sz="2100" kern="1200">
                  <a:solidFill>
                    <a:schemeClr val="tx1"/>
                  </a:solidFill>
                  <a:latin typeface="+mn-lt"/>
                  <a:ea typeface="+mn-ea"/>
                  <a:cs typeface="+mn-cs"/>
                </a:defRPr>
              </a:lvl2pPr>
              <a:lvl3pPr marL="1086293" algn="l" defTabSz="1086293" rtl="0" eaLnBrk="1" latinLnBrk="0" hangingPunct="1">
                <a:defRPr sz="2100" kern="1200">
                  <a:solidFill>
                    <a:schemeClr val="tx1"/>
                  </a:solidFill>
                  <a:latin typeface="+mn-lt"/>
                  <a:ea typeface="+mn-ea"/>
                  <a:cs typeface="+mn-cs"/>
                </a:defRPr>
              </a:lvl3pPr>
              <a:lvl4pPr marL="1629439" algn="l" defTabSz="1086293" rtl="0" eaLnBrk="1" latinLnBrk="0" hangingPunct="1">
                <a:defRPr sz="2100" kern="1200">
                  <a:solidFill>
                    <a:schemeClr val="tx1"/>
                  </a:solidFill>
                  <a:latin typeface="+mn-lt"/>
                  <a:ea typeface="+mn-ea"/>
                  <a:cs typeface="+mn-cs"/>
                </a:defRPr>
              </a:lvl4pPr>
              <a:lvl5pPr marL="2172586" algn="l" defTabSz="1086293" rtl="0" eaLnBrk="1" latinLnBrk="0" hangingPunct="1">
                <a:defRPr sz="2100" kern="1200">
                  <a:solidFill>
                    <a:schemeClr val="tx1"/>
                  </a:solidFill>
                  <a:latin typeface="+mn-lt"/>
                  <a:ea typeface="+mn-ea"/>
                  <a:cs typeface="+mn-cs"/>
                </a:defRPr>
              </a:lvl5pPr>
              <a:lvl6pPr marL="2715732" algn="l" defTabSz="1086293" rtl="0" eaLnBrk="1" latinLnBrk="0" hangingPunct="1">
                <a:defRPr sz="2100" kern="1200">
                  <a:solidFill>
                    <a:schemeClr val="tx1"/>
                  </a:solidFill>
                  <a:latin typeface="+mn-lt"/>
                  <a:ea typeface="+mn-ea"/>
                  <a:cs typeface="+mn-cs"/>
                </a:defRPr>
              </a:lvl6pPr>
              <a:lvl7pPr marL="3258879" algn="l" defTabSz="1086293" rtl="0" eaLnBrk="1" latinLnBrk="0" hangingPunct="1">
                <a:defRPr sz="2100" kern="1200">
                  <a:solidFill>
                    <a:schemeClr val="tx1"/>
                  </a:solidFill>
                  <a:latin typeface="+mn-lt"/>
                  <a:ea typeface="+mn-ea"/>
                  <a:cs typeface="+mn-cs"/>
                </a:defRPr>
              </a:lvl7pPr>
              <a:lvl8pPr marL="3802025" algn="l" defTabSz="1086293" rtl="0" eaLnBrk="1" latinLnBrk="0" hangingPunct="1">
                <a:defRPr sz="2100" kern="1200">
                  <a:solidFill>
                    <a:schemeClr val="tx1"/>
                  </a:solidFill>
                  <a:latin typeface="+mn-lt"/>
                  <a:ea typeface="+mn-ea"/>
                  <a:cs typeface="+mn-cs"/>
                </a:defRPr>
              </a:lvl8pPr>
              <a:lvl9pPr marL="4345172" algn="l" defTabSz="1086293" rtl="0" eaLnBrk="1" latinLnBrk="0" hangingPunct="1">
                <a:defRPr sz="2100" kern="1200">
                  <a:solidFill>
                    <a:schemeClr val="tx1"/>
                  </a:solidFill>
                  <a:latin typeface="+mn-lt"/>
                  <a:ea typeface="+mn-ea"/>
                  <a:cs typeface="+mn-cs"/>
                </a:defRPr>
              </a:lvl9pPr>
            </a:lstStyle>
            <a:p>
              <a:pPr>
                <a:buFont typeface="Wingdings" charset="2"/>
                <a:buNone/>
                <a:defRPr/>
              </a:pPr>
              <a:endParaRPr lang="en-US"/>
            </a:p>
          </p:txBody>
        </p:sp>
        <p:sp>
          <p:nvSpPr>
            <p:cNvPr id="11" name="Text Box 6"/>
            <p:cNvSpPr txBox="1">
              <a:spLocks noChangeArrowheads="1"/>
            </p:cNvSpPr>
            <p:nvPr/>
          </p:nvSpPr>
          <p:spPr bwMode="auto">
            <a:xfrm>
              <a:off x="6934200" y="3137868"/>
              <a:ext cx="1890122" cy="277586"/>
            </a:xfrm>
            <a:prstGeom prst="rect">
              <a:avLst/>
            </a:prstGeom>
            <a:noFill/>
            <a:ln w="9525">
              <a:noFill/>
              <a:round/>
              <a:headEnd/>
              <a:tailEnd/>
            </a:ln>
            <a:effectLst/>
          </p:spPr>
          <p:txBody>
            <a:bodyPr lIns="19490" tIns="9746" rIns="19490" bIns="9746"/>
            <a:lstStyle>
              <a:defPPr>
                <a:defRPr lang="en-US"/>
              </a:defPPr>
              <a:lvl1pPr marL="0" algn="l" defTabSz="1086293" rtl="0" eaLnBrk="1" latinLnBrk="0" hangingPunct="1">
                <a:defRPr sz="2100" kern="1200">
                  <a:solidFill>
                    <a:schemeClr val="tx1"/>
                  </a:solidFill>
                  <a:latin typeface="+mn-lt"/>
                  <a:ea typeface="+mn-ea"/>
                  <a:cs typeface="+mn-cs"/>
                </a:defRPr>
              </a:lvl1pPr>
              <a:lvl2pPr marL="543147" algn="l" defTabSz="1086293" rtl="0" eaLnBrk="1" latinLnBrk="0" hangingPunct="1">
                <a:defRPr sz="2100" kern="1200">
                  <a:solidFill>
                    <a:schemeClr val="tx1"/>
                  </a:solidFill>
                  <a:latin typeface="+mn-lt"/>
                  <a:ea typeface="+mn-ea"/>
                  <a:cs typeface="+mn-cs"/>
                </a:defRPr>
              </a:lvl2pPr>
              <a:lvl3pPr marL="1086293" algn="l" defTabSz="1086293" rtl="0" eaLnBrk="1" latinLnBrk="0" hangingPunct="1">
                <a:defRPr sz="2100" kern="1200">
                  <a:solidFill>
                    <a:schemeClr val="tx1"/>
                  </a:solidFill>
                  <a:latin typeface="+mn-lt"/>
                  <a:ea typeface="+mn-ea"/>
                  <a:cs typeface="+mn-cs"/>
                </a:defRPr>
              </a:lvl3pPr>
              <a:lvl4pPr marL="1629439" algn="l" defTabSz="1086293" rtl="0" eaLnBrk="1" latinLnBrk="0" hangingPunct="1">
                <a:defRPr sz="2100" kern="1200">
                  <a:solidFill>
                    <a:schemeClr val="tx1"/>
                  </a:solidFill>
                  <a:latin typeface="+mn-lt"/>
                  <a:ea typeface="+mn-ea"/>
                  <a:cs typeface="+mn-cs"/>
                </a:defRPr>
              </a:lvl4pPr>
              <a:lvl5pPr marL="2172586" algn="l" defTabSz="1086293" rtl="0" eaLnBrk="1" latinLnBrk="0" hangingPunct="1">
                <a:defRPr sz="2100" kern="1200">
                  <a:solidFill>
                    <a:schemeClr val="tx1"/>
                  </a:solidFill>
                  <a:latin typeface="+mn-lt"/>
                  <a:ea typeface="+mn-ea"/>
                  <a:cs typeface="+mn-cs"/>
                </a:defRPr>
              </a:lvl5pPr>
              <a:lvl6pPr marL="2715732" algn="l" defTabSz="1086293" rtl="0" eaLnBrk="1" latinLnBrk="0" hangingPunct="1">
                <a:defRPr sz="2100" kern="1200">
                  <a:solidFill>
                    <a:schemeClr val="tx1"/>
                  </a:solidFill>
                  <a:latin typeface="+mn-lt"/>
                  <a:ea typeface="+mn-ea"/>
                  <a:cs typeface="+mn-cs"/>
                </a:defRPr>
              </a:lvl6pPr>
              <a:lvl7pPr marL="3258879" algn="l" defTabSz="1086293" rtl="0" eaLnBrk="1" latinLnBrk="0" hangingPunct="1">
                <a:defRPr sz="2100" kern="1200">
                  <a:solidFill>
                    <a:schemeClr val="tx1"/>
                  </a:solidFill>
                  <a:latin typeface="+mn-lt"/>
                  <a:ea typeface="+mn-ea"/>
                  <a:cs typeface="+mn-cs"/>
                </a:defRPr>
              </a:lvl7pPr>
              <a:lvl8pPr marL="3802025" algn="l" defTabSz="1086293" rtl="0" eaLnBrk="1" latinLnBrk="0" hangingPunct="1">
                <a:defRPr sz="2100" kern="1200">
                  <a:solidFill>
                    <a:schemeClr val="tx1"/>
                  </a:solidFill>
                  <a:latin typeface="+mn-lt"/>
                  <a:ea typeface="+mn-ea"/>
                  <a:cs typeface="+mn-cs"/>
                </a:defRPr>
              </a:lvl8pPr>
              <a:lvl9pPr marL="4345172" algn="l" defTabSz="1086293" rtl="0" eaLnBrk="1" latinLnBrk="0" hangingPunct="1">
                <a:defRPr sz="2100" kern="1200">
                  <a:solidFill>
                    <a:schemeClr val="tx1"/>
                  </a:solidFill>
                  <a:latin typeface="+mn-lt"/>
                  <a:ea typeface="+mn-ea"/>
                  <a:cs typeface="+mn-cs"/>
                </a:defRPr>
              </a:lvl9pPr>
            </a:lstStyle>
            <a:p>
              <a:pPr algn="ctr">
                <a:tabLst>
                  <a:tab pos="156768" algn="l"/>
                </a:tabLst>
                <a:defRPr/>
              </a:pPr>
              <a:r>
                <a:rPr lang="en-US" sz="900" b="1" dirty="0">
                  <a:latin typeface="Helvetica 55 Roman" pitchFamily="34" charset="0"/>
                  <a:cs typeface="Arial" pitchFamily="34" charset="0"/>
                </a:rPr>
                <a:t>Modeling / Forecasting Applications</a:t>
              </a:r>
            </a:p>
          </p:txBody>
        </p:sp>
        <p:cxnSp>
          <p:nvCxnSpPr>
            <p:cNvPr id="12" name="Straight Arrow Connector 11"/>
            <p:cNvCxnSpPr>
              <a:cxnSpLocks noChangeShapeType="1"/>
              <a:stCxn id="37" idx="3"/>
            </p:cNvCxnSpPr>
            <p:nvPr/>
          </p:nvCxnSpPr>
          <p:spPr bwMode="auto">
            <a:xfrm flipV="1">
              <a:off x="2057400" y="3818467"/>
              <a:ext cx="838200" cy="8111"/>
            </a:xfrm>
            <a:prstGeom prst="straightConnector1">
              <a:avLst/>
            </a:prstGeom>
            <a:noFill/>
            <a:ln w="15875" algn="ctr">
              <a:solidFill>
                <a:schemeClr val="tx1"/>
              </a:solidFill>
              <a:round/>
              <a:headEnd/>
              <a:tailEnd type="arrow" w="med" len="med"/>
            </a:ln>
          </p:spPr>
        </p:cxnSp>
        <p:sp>
          <p:nvSpPr>
            <p:cNvPr id="13" name="Text Box 5"/>
            <p:cNvSpPr txBox="1">
              <a:spLocks noChangeArrowheads="1"/>
            </p:cNvSpPr>
            <p:nvPr/>
          </p:nvSpPr>
          <p:spPr bwMode="auto">
            <a:xfrm>
              <a:off x="2819400" y="3361785"/>
              <a:ext cx="1209675" cy="168815"/>
            </a:xfrm>
            <a:prstGeom prst="rect">
              <a:avLst/>
            </a:prstGeom>
            <a:noFill/>
            <a:ln w="9525">
              <a:noFill/>
              <a:round/>
              <a:headEnd/>
              <a:tailEnd/>
            </a:ln>
            <a:effectLst/>
          </p:spPr>
          <p:txBody>
            <a:bodyPr lIns="19490" tIns="9746" rIns="19490" bIns="9746"/>
            <a:lstStyle>
              <a:defPPr>
                <a:defRPr lang="en-US"/>
              </a:defPPr>
              <a:lvl1pPr marL="0" algn="l" defTabSz="1086293" rtl="0" eaLnBrk="1" latinLnBrk="0" hangingPunct="1">
                <a:defRPr sz="2100" kern="1200">
                  <a:solidFill>
                    <a:schemeClr val="tx1"/>
                  </a:solidFill>
                  <a:latin typeface="+mn-lt"/>
                  <a:ea typeface="+mn-ea"/>
                  <a:cs typeface="+mn-cs"/>
                </a:defRPr>
              </a:lvl1pPr>
              <a:lvl2pPr marL="543147" algn="l" defTabSz="1086293" rtl="0" eaLnBrk="1" latinLnBrk="0" hangingPunct="1">
                <a:defRPr sz="2100" kern="1200">
                  <a:solidFill>
                    <a:schemeClr val="tx1"/>
                  </a:solidFill>
                  <a:latin typeface="+mn-lt"/>
                  <a:ea typeface="+mn-ea"/>
                  <a:cs typeface="+mn-cs"/>
                </a:defRPr>
              </a:lvl2pPr>
              <a:lvl3pPr marL="1086293" algn="l" defTabSz="1086293" rtl="0" eaLnBrk="1" latinLnBrk="0" hangingPunct="1">
                <a:defRPr sz="2100" kern="1200">
                  <a:solidFill>
                    <a:schemeClr val="tx1"/>
                  </a:solidFill>
                  <a:latin typeface="+mn-lt"/>
                  <a:ea typeface="+mn-ea"/>
                  <a:cs typeface="+mn-cs"/>
                </a:defRPr>
              </a:lvl3pPr>
              <a:lvl4pPr marL="1629439" algn="l" defTabSz="1086293" rtl="0" eaLnBrk="1" latinLnBrk="0" hangingPunct="1">
                <a:defRPr sz="2100" kern="1200">
                  <a:solidFill>
                    <a:schemeClr val="tx1"/>
                  </a:solidFill>
                  <a:latin typeface="+mn-lt"/>
                  <a:ea typeface="+mn-ea"/>
                  <a:cs typeface="+mn-cs"/>
                </a:defRPr>
              </a:lvl4pPr>
              <a:lvl5pPr marL="2172586" algn="l" defTabSz="1086293" rtl="0" eaLnBrk="1" latinLnBrk="0" hangingPunct="1">
                <a:defRPr sz="2100" kern="1200">
                  <a:solidFill>
                    <a:schemeClr val="tx1"/>
                  </a:solidFill>
                  <a:latin typeface="+mn-lt"/>
                  <a:ea typeface="+mn-ea"/>
                  <a:cs typeface="+mn-cs"/>
                </a:defRPr>
              </a:lvl5pPr>
              <a:lvl6pPr marL="2715732" algn="l" defTabSz="1086293" rtl="0" eaLnBrk="1" latinLnBrk="0" hangingPunct="1">
                <a:defRPr sz="2100" kern="1200">
                  <a:solidFill>
                    <a:schemeClr val="tx1"/>
                  </a:solidFill>
                  <a:latin typeface="+mn-lt"/>
                  <a:ea typeface="+mn-ea"/>
                  <a:cs typeface="+mn-cs"/>
                </a:defRPr>
              </a:lvl6pPr>
              <a:lvl7pPr marL="3258879" algn="l" defTabSz="1086293" rtl="0" eaLnBrk="1" latinLnBrk="0" hangingPunct="1">
                <a:defRPr sz="2100" kern="1200">
                  <a:solidFill>
                    <a:schemeClr val="tx1"/>
                  </a:solidFill>
                  <a:latin typeface="+mn-lt"/>
                  <a:ea typeface="+mn-ea"/>
                  <a:cs typeface="+mn-cs"/>
                </a:defRPr>
              </a:lvl7pPr>
              <a:lvl8pPr marL="3802025" algn="l" defTabSz="1086293" rtl="0" eaLnBrk="1" latinLnBrk="0" hangingPunct="1">
                <a:defRPr sz="2100" kern="1200">
                  <a:solidFill>
                    <a:schemeClr val="tx1"/>
                  </a:solidFill>
                  <a:latin typeface="+mn-lt"/>
                  <a:ea typeface="+mn-ea"/>
                  <a:cs typeface="+mn-cs"/>
                </a:defRPr>
              </a:lvl8pPr>
              <a:lvl9pPr marL="4345172" algn="l" defTabSz="1086293" rtl="0" eaLnBrk="1" latinLnBrk="0" hangingPunct="1">
                <a:defRPr sz="2100" kern="1200">
                  <a:solidFill>
                    <a:schemeClr val="tx1"/>
                  </a:solidFill>
                  <a:latin typeface="+mn-lt"/>
                  <a:ea typeface="+mn-ea"/>
                  <a:cs typeface="+mn-cs"/>
                </a:defRPr>
              </a:lvl9pPr>
            </a:lstStyle>
            <a:p>
              <a:pPr algn="ctr">
                <a:tabLst>
                  <a:tab pos="156768" algn="l"/>
                </a:tabLst>
                <a:defRPr/>
              </a:pPr>
              <a:r>
                <a:rPr lang="en-US" sz="800" b="1" dirty="0">
                  <a:latin typeface="Arial" pitchFamily="34" charset="0"/>
                  <a:cs typeface="Arial" pitchFamily="34" charset="0"/>
                </a:rPr>
                <a:t>Intelligent Front End </a:t>
              </a:r>
            </a:p>
          </p:txBody>
        </p:sp>
        <p:sp>
          <p:nvSpPr>
            <p:cNvPr id="14" name="TextBox 11"/>
            <p:cNvSpPr txBox="1"/>
            <p:nvPr/>
          </p:nvSpPr>
          <p:spPr>
            <a:xfrm>
              <a:off x="6957467" y="3530600"/>
              <a:ext cx="707048" cy="573209"/>
            </a:xfrm>
            <a:prstGeom prst="rect">
              <a:avLst/>
            </a:prstGeom>
            <a:solidFill>
              <a:schemeClr val="bg1">
                <a:lumMod val="85000"/>
              </a:schemeClr>
            </a:solidFill>
            <a:ln w="15875">
              <a:solidFill>
                <a:schemeClr val="accent1">
                  <a:lumMod val="50000"/>
                </a:schemeClr>
              </a:solidFill>
            </a:ln>
          </p:spPr>
          <p:txBody>
            <a:bodyPr wrap="square" lIns="19802" tIns="9901" rIns="19802" bIns="9901">
              <a:spAutoFit/>
            </a:bodyPr>
            <a:lstStyle>
              <a:defPPr>
                <a:defRPr lang="en-US"/>
              </a:defPPr>
              <a:lvl1pPr marL="0" algn="l" defTabSz="1086293" rtl="0" eaLnBrk="1" latinLnBrk="0" hangingPunct="1">
                <a:defRPr sz="2100" kern="1200">
                  <a:solidFill>
                    <a:schemeClr val="tx1"/>
                  </a:solidFill>
                  <a:latin typeface="+mn-lt"/>
                  <a:ea typeface="+mn-ea"/>
                  <a:cs typeface="+mn-cs"/>
                </a:defRPr>
              </a:lvl1pPr>
              <a:lvl2pPr marL="543147" algn="l" defTabSz="1086293" rtl="0" eaLnBrk="1" latinLnBrk="0" hangingPunct="1">
                <a:defRPr sz="2100" kern="1200">
                  <a:solidFill>
                    <a:schemeClr val="tx1"/>
                  </a:solidFill>
                  <a:latin typeface="+mn-lt"/>
                  <a:ea typeface="+mn-ea"/>
                  <a:cs typeface="+mn-cs"/>
                </a:defRPr>
              </a:lvl2pPr>
              <a:lvl3pPr marL="1086293" algn="l" defTabSz="1086293" rtl="0" eaLnBrk="1" latinLnBrk="0" hangingPunct="1">
                <a:defRPr sz="2100" kern="1200">
                  <a:solidFill>
                    <a:schemeClr val="tx1"/>
                  </a:solidFill>
                  <a:latin typeface="+mn-lt"/>
                  <a:ea typeface="+mn-ea"/>
                  <a:cs typeface="+mn-cs"/>
                </a:defRPr>
              </a:lvl3pPr>
              <a:lvl4pPr marL="1629439" algn="l" defTabSz="1086293" rtl="0" eaLnBrk="1" latinLnBrk="0" hangingPunct="1">
                <a:defRPr sz="2100" kern="1200">
                  <a:solidFill>
                    <a:schemeClr val="tx1"/>
                  </a:solidFill>
                  <a:latin typeface="+mn-lt"/>
                  <a:ea typeface="+mn-ea"/>
                  <a:cs typeface="+mn-cs"/>
                </a:defRPr>
              </a:lvl4pPr>
              <a:lvl5pPr marL="2172586" algn="l" defTabSz="1086293" rtl="0" eaLnBrk="1" latinLnBrk="0" hangingPunct="1">
                <a:defRPr sz="2100" kern="1200">
                  <a:solidFill>
                    <a:schemeClr val="tx1"/>
                  </a:solidFill>
                  <a:latin typeface="+mn-lt"/>
                  <a:ea typeface="+mn-ea"/>
                  <a:cs typeface="+mn-cs"/>
                </a:defRPr>
              </a:lvl5pPr>
              <a:lvl6pPr marL="2715732" algn="l" defTabSz="1086293" rtl="0" eaLnBrk="1" latinLnBrk="0" hangingPunct="1">
                <a:defRPr sz="2100" kern="1200">
                  <a:solidFill>
                    <a:schemeClr val="tx1"/>
                  </a:solidFill>
                  <a:latin typeface="+mn-lt"/>
                  <a:ea typeface="+mn-ea"/>
                  <a:cs typeface="+mn-cs"/>
                </a:defRPr>
              </a:lvl6pPr>
              <a:lvl7pPr marL="3258879" algn="l" defTabSz="1086293" rtl="0" eaLnBrk="1" latinLnBrk="0" hangingPunct="1">
                <a:defRPr sz="2100" kern="1200">
                  <a:solidFill>
                    <a:schemeClr val="tx1"/>
                  </a:solidFill>
                  <a:latin typeface="+mn-lt"/>
                  <a:ea typeface="+mn-ea"/>
                  <a:cs typeface="+mn-cs"/>
                </a:defRPr>
              </a:lvl7pPr>
              <a:lvl8pPr marL="3802025" algn="l" defTabSz="1086293" rtl="0" eaLnBrk="1" latinLnBrk="0" hangingPunct="1">
                <a:defRPr sz="2100" kern="1200">
                  <a:solidFill>
                    <a:schemeClr val="tx1"/>
                  </a:solidFill>
                  <a:latin typeface="+mn-lt"/>
                  <a:ea typeface="+mn-ea"/>
                  <a:cs typeface="+mn-cs"/>
                </a:defRPr>
              </a:lvl8pPr>
              <a:lvl9pPr marL="4345172" algn="l" defTabSz="1086293" rtl="0" eaLnBrk="1" latinLnBrk="0" hangingPunct="1">
                <a:defRPr sz="2100" kern="1200">
                  <a:solidFill>
                    <a:schemeClr val="tx1"/>
                  </a:solidFill>
                  <a:latin typeface="+mn-lt"/>
                  <a:ea typeface="+mn-ea"/>
                  <a:cs typeface="+mn-cs"/>
                </a:defRPr>
              </a:lvl9pPr>
            </a:lstStyle>
            <a:p>
              <a:pPr algn="ctr">
                <a:buFont typeface="Wingdings" charset="2"/>
                <a:buNone/>
                <a:defRPr/>
              </a:pPr>
              <a:endParaRPr lang="en-US" sz="800" b="1" dirty="0" smtClean="0">
                <a:solidFill>
                  <a:schemeClr val="tx2"/>
                </a:solidFill>
                <a:latin typeface="Arial" pitchFamily="34" charset="0"/>
                <a:cs typeface="Arial" pitchFamily="34" charset="0"/>
              </a:endParaRPr>
            </a:p>
            <a:p>
              <a:pPr algn="ctr">
                <a:buFont typeface="Wingdings" charset="2"/>
                <a:buNone/>
                <a:defRPr/>
              </a:pPr>
              <a:r>
                <a:rPr lang="en-US" sz="800" b="1" dirty="0" smtClean="0">
                  <a:solidFill>
                    <a:schemeClr val="tx2"/>
                  </a:solidFill>
                  <a:latin typeface="Arial" pitchFamily="34" charset="0"/>
                  <a:cs typeface="Arial" pitchFamily="34" charset="0"/>
                </a:rPr>
                <a:t>Improved </a:t>
              </a:r>
              <a:r>
                <a:rPr lang="en-US" sz="800" b="1" dirty="0">
                  <a:solidFill>
                    <a:schemeClr val="tx2"/>
                  </a:solidFill>
                  <a:latin typeface="Arial" pitchFamily="34" charset="0"/>
                  <a:cs typeface="Arial" pitchFamily="34" charset="0"/>
                </a:rPr>
                <a:t>Solar Synoptic </a:t>
              </a:r>
              <a:r>
                <a:rPr lang="en-US" sz="800" b="1" dirty="0" smtClean="0">
                  <a:solidFill>
                    <a:schemeClr val="tx2"/>
                  </a:solidFill>
                  <a:latin typeface="Arial" pitchFamily="34" charset="0"/>
                  <a:cs typeface="Arial" pitchFamily="34" charset="0"/>
                </a:rPr>
                <a:t>Maps</a:t>
              </a:r>
            </a:p>
            <a:p>
              <a:pPr algn="ctr">
                <a:buFont typeface="Wingdings" charset="2"/>
                <a:buNone/>
                <a:defRPr/>
              </a:pPr>
              <a:endParaRPr lang="en-US" sz="800" b="1" dirty="0">
                <a:solidFill>
                  <a:schemeClr val="tx2"/>
                </a:solidFill>
                <a:latin typeface="Arial" pitchFamily="34" charset="0"/>
                <a:cs typeface="Arial" pitchFamily="34" charset="0"/>
              </a:endParaRPr>
            </a:p>
          </p:txBody>
        </p:sp>
        <p:sp>
          <p:nvSpPr>
            <p:cNvPr id="15" name="Text Box 5"/>
            <p:cNvSpPr txBox="1">
              <a:spLocks noChangeArrowheads="1"/>
            </p:cNvSpPr>
            <p:nvPr/>
          </p:nvSpPr>
          <p:spPr bwMode="auto">
            <a:xfrm>
              <a:off x="4650724" y="3127587"/>
              <a:ext cx="1411422" cy="127664"/>
            </a:xfrm>
            <a:prstGeom prst="rect">
              <a:avLst/>
            </a:prstGeom>
            <a:noFill/>
            <a:ln w="9525">
              <a:noFill/>
              <a:round/>
              <a:headEnd/>
              <a:tailEnd/>
            </a:ln>
            <a:effectLst/>
          </p:spPr>
          <p:txBody>
            <a:bodyPr lIns="19490" tIns="9746" rIns="19490" bIns="9746"/>
            <a:lstStyle>
              <a:defPPr>
                <a:defRPr lang="en-US"/>
              </a:defPPr>
              <a:lvl1pPr marL="0" algn="l" defTabSz="1086293" rtl="0" eaLnBrk="1" latinLnBrk="0" hangingPunct="1">
                <a:defRPr sz="2100" kern="1200">
                  <a:solidFill>
                    <a:schemeClr val="tx1"/>
                  </a:solidFill>
                  <a:latin typeface="+mn-lt"/>
                  <a:ea typeface="+mn-ea"/>
                  <a:cs typeface="+mn-cs"/>
                </a:defRPr>
              </a:lvl1pPr>
              <a:lvl2pPr marL="543147" algn="l" defTabSz="1086293" rtl="0" eaLnBrk="1" latinLnBrk="0" hangingPunct="1">
                <a:defRPr sz="2100" kern="1200">
                  <a:solidFill>
                    <a:schemeClr val="tx1"/>
                  </a:solidFill>
                  <a:latin typeface="+mn-lt"/>
                  <a:ea typeface="+mn-ea"/>
                  <a:cs typeface="+mn-cs"/>
                </a:defRPr>
              </a:lvl2pPr>
              <a:lvl3pPr marL="1086293" algn="l" defTabSz="1086293" rtl="0" eaLnBrk="1" latinLnBrk="0" hangingPunct="1">
                <a:defRPr sz="2100" kern="1200">
                  <a:solidFill>
                    <a:schemeClr val="tx1"/>
                  </a:solidFill>
                  <a:latin typeface="+mn-lt"/>
                  <a:ea typeface="+mn-ea"/>
                  <a:cs typeface="+mn-cs"/>
                </a:defRPr>
              </a:lvl3pPr>
              <a:lvl4pPr marL="1629439" algn="l" defTabSz="1086293" rtl="0" eaLnBrk="1" latinLnBrk="0" hangingPunct="1">
                <a:defRPr sz="2100" kern="1200">
                  <a:solidFill>
                    <a:schemeClr val="tx1"/>
                  </a:solidFill>
                  <a:latin typeface="+mn-lt"/>
                  <a:ea typeface="+mn-ea"/>
                  <a:cs typeface="+mn-cs"/>
                </a:defRPr>
              </a:lvl4pPr>
              <a:lvl5pPr marL="2172586" algn="l" defTabSz="1086293" rtl="0" eaLnBrk="1" latinLnBrk="0" hangingPunct="1">
                <a:defRPr sz="2100" kern="1200">
                  <a:solidFill>
                    <a:schemeClr val="tx1"/>
                  </a:solidFill>
                  <a:latin typeface="+mn-lt"/>
                  <a:ea typeface="+mn-ea"/>
                  <a:cs typeface="+mn-cs"/>
                </a:defRPr>
              </a:lvl5pPr>
              <a:lvl6pPr marL="2715732" algn="l" defTabSz="1086293" rtl="0" eaLnBrk="1" latinLnBrk="0" hangingPunct="1">
                <a:defRPr sz="2100" kern="1200">
                  <a:solidFill>
                    <a:schemeClr val="tx1"/>
                  </a:solidFill>
                  <a:latin typeface="+mn-lt"/>
                  <a:ea typeface="+mn-ea"/>
                  <a:cs typeface="+mn-cs"/>
                </a:defRPr>
              </a:lvl6pPr>
              <a:lvl7pPr marL="3258879" algn="l" defTabSz="1086293" rtl="0" eaLnBrk="1" latinLnBrk="0" hangingPunct="1">
                <a:defRPr sz="2100" kern="1200">
                  <a:solidFill>
                    <a:schemeClr val="tx1"/>
                  </a:solidFill>
                  <a:latin typeface="+mn-lt"/>
                  <a:ea typeface="+mn-ea"/>
                  <a:cs typeface="+mn-cs"/>
                </a:defRPr>
              </a:lvl7pPr>
              <a:lvl8pPr marL="3802025" algn="l" defTabSz="1086293" rtl="0" eaLnBrk="1" latinLnBrk="0" hangingPunct="1">
                <a:defRPr sz="2100" kern="1200">
                  <a:solidFill>
                    <a:schemeClr val="tx1"/>
                  </a:solidFill>
                  <a:latin typeface="+mn-lt"/>
                  <a:ea typeface="+mn-ea"/>
                  <a:cs typeface="+mn-cs"/>
                </a:defRPr>
              </a:lvl8pPr>
              <a:lvl9pPr marL="4345172" algn="l" defTabSz="1086293" rtl="0" eaLnBrk="1" latinLnBrk="0" hangingPunct="1">
                <a:defRPr sz="2100" kern="1200">
                  <a:solidFill>
                    <a:schemeClr val="tx1"/>
                  </a:solidFill>
                  <a:latin typeface="+mn-lt"/>
                  <a:ea typeface="+mn-ea"/>
                  <a:cs typeface="+mn-cs"/>
                </a:defRPr>
              </a:lvl9pPr>
            </a:lstStyle>
            <a:p>
              <a:pPr algn="ctr">
                <a:tabLst>
                  <a:tab pos="156768" algn="l"/>
                </a:tabLst>
                <a:defRPr/>
              </a:pPr>
              <a:r>
                <a:rPr lang="en-US" sz="800" b="1" dirty="0">
                  <a:latin typeface="Arial" pitchFamily="34" charset="0"/>
                  <a:cs typeface="Arial" pitchFamily="34" charset="0"/>
                </a:rPr>
                <a:t>Data Assimilator</a:t>
              </a:r>
            </a:p>
          </p:txBody>
        </p:sp>
        <p:cxnSp>
          <p:nvCxnSpPr>
            <p:cNvPr id="16" name="Straight Arrow Connector 15"/>
            <p:cNvCxnSpPr/>
            <p:nvPr/>
          </p:nvCxnSpPr>
          <p:spPr bwMode="auto">
            <a:xfrm>
              <a:off x="4038600" y="3818467"/>
              <a:ext cx="387413" cy="1200"/>
            </a:xfrm>
            <a:prstGeom prst="straightConnector1">
              <a:avLst/>
            </a:prstGeom>
            <a:solidFill>
              <a:srgbClr val="00B8FF"/>
            </a:solidFill>
            <a:ln w="15875" cap="flat" cmpd="sng" algn="ctr">
              <a:solidFill>
                <a:schemeClr val="tx1"/>
              </a:solidFill>
              <a:prstDash val="solid"/>
              <a:round/>
              <a:headEnd type="none" w="med" len="med"/>
              <a:tailEnd type="arrow"/>
            </a:ln>
            <a:effectLst/>
          </p:spPr>
        </p:cxnSp>
        <p:sp>
          <p:nvSpPr>
            <p:cNvPr id="17" name="TextBox 14"/>
            <p:cNvSpPr txBox="1"/>
            <p:nvPr/>
          </p:nvSpPr>
          <p:spPr>
            <a:xfrm>
              <a:off x="8175085" y="3588174"/>
              <a:ext cx="707048" cy="480193"/>
            </a:xfrm>
            <a:prstGeom prst="rect">
              <a:avLst/>
            </a:prstGeom>
            <a:solidFill>
              <a:schemeClr val="bg1">
                <a:lumMod val="85000"/>
              </a:schemeClr>
            </a:solidFill>
            <a:ln w="15875">
              <a:solidFill>
                <a:schemeClr val="accent1">
                  <a:lumMod val="50000"/>
                </a:schemeClr>
              </a:solidFill>
            </a:ln>
          </p:spPr>
          <p:txBody>
            <a:bodyPr wrap="square" lIns="19802" tIns="9901" rIns="19802" bIns="9901">
              <a:spAutoFit/>
            </a:bodyPr>
            <a:lstStyle>
              <a:defPPr>
                <a:defRPr lang="en-US"/>
              </a:defPPr>
              <a:lvl1pPr marL="0" algn="l" defTabSz="1086293" rtl="0" eaLnBrk="1" latinLnBrk="0" hangingPunct="1">
                <a:defRPr sz="2100" kern="1200">
                  <a:solidFill>
                    <a:schemeClr val="tx1"/>
                  </a:solidFill>
                  <a:latin typeface="+mn-lt"/>
                  <a:ea typeface="+mn-ea"/>
                  <a:cs typeface="+mn-cs"/>
                </a:defRPr>
              </a:lvl1pPr>
              <a:lvl2pPr marL="543147" algn="l" defTabSz="1086293" rtl="0" eaLnBrk="1" latinLnBrk="0" hangingPunct="1">
                <a:defRPr sz="2100" kern="1200">
                  <a:solidFill>
                    <a:schemeClr val="tx1"/>
                  </a:solidFill>
                  <a:latin typeface="+mn-lt"/>
                  <a:ea typeface="+mn-ea"/>
                  <a:cs typeface="+mn-cs"/>
                </a:defRPr>
              </a:lvl2pPr>
              <a:lvl3pPr marL="1086293" algn="l" defTabSz="1086293" rtl="0" eaLnBrk="1" latinLnBrk="0" hangingPunct="1">
                <a:defRPr sz="2100" kern="1200">
                  <a:solidFill>
                    <a:schemeClr val="tx1"/>
                  </a:solidFill>
                  <a:latin typeface="+mn-lt"/>
                  <a:ea typeface="+mn-ea"/>
                  <a:cs typeface="+mn-cs"/>
                </a:defRPr>
              </a:lvl3pPr>
              <a:lvl4pPr marL="1629439" algn="l" defTabSz="1086293" rtl="0" eaLnBrk="1" latinLnBrk="0" hangingPunct="1">
                <a:defRPr sz="2100" kern="1200">
                  <a:solidFill>
                    <a:schemeClr val="tx1"/>
                  </a:solidFill>
                  <a:latin typeface="+mn-lt"/>
                  <a:ea typeface="+mn-ea"/>
                  <a:cs typeface="+mn-cs"/>
                </a:defRPr>
              </a:lvl4pPr>
              <a:lvl5pPr marL="2172586" algn="l" defTabSz="1086293" rtl="0" eaLnBrk="1" latinLnBrk="0" hangingPunct="1">
                <a:defRPr sz="2100" kern="1200">
                  <a:solidFill>
                    <a:schemeClr val="tx1"/>
                  </a:solidFill>
                  <a:latin typeface="+mn-lt"/>
                  <a:ea typeface="+mn-ea"/>
                  <a:cs typeface="+mn-cs"/>
                </a:defRPr>
              </a:lvl5pPr>
              <a:lvl6pPr marL="2715732" algn="l" defTabSz="1086293" rtl="0" eaLnBrk="1" latinLnBrk="0" hangingPunct="1">
                <a:defRPr sz="2100" kern="1200">
                  <a:solidFill>
                    <a:schemeClr val="tx1"/>
                  </a:solidFill>
                  <a:latin typeface="+mn-lt"/>
                  <a:ea typeface="+mn-ea"/>
                  <a:cs typeface="+mn-cs"/>
                </a:defRPr>
              </a:lvl6pPr>
              <a:lvl7pPr marL="3258879" algn="l" defTabSz="1086293" rtl="0" eaLnBrk="1" latinLnBrk="0" hangingPunct="1">
                <a:defRPr sz="2100" kern="1200">
                  <a:solidFill>
                    <a:schemeClr val="tx1"/>
                  </a:solidFill>
                  <a:latin typeface="+mn-lt"/>
                  <a:ea typeface="+mn-ea"/>
                  <a:cs typeface="+mn-cs"/>
                </a:defRPr>
              </a:lvl7pPr>
              <a:lvl8pPr marL="3802025" algn="l" defTabSz="1086293" rtl="0" eaLnBrk="1" latinLnBrk="0" hangingPunct="1">
                <a:defRPr sz="2100" kern="1200">
                  <a:solidFill>
                    <a:schemeClr val="tx1"/>
                  </a:solidFill>
                  <a:latin typeface="+mn-lt"/>
                  <a:ea typeface="+mn-ea"/>
                  <a:cs typeface="+mn-cs"/>
                </a:defRPr>
              </a:lvl8pPr>
              <a:lvl9pPr marL="4345172" algn="l" defTabSz="1086293" rtl="0" eaLnBrk="1" latinLnBrk="0" hangingPunct="1">
                <a:defRPr sz="2100" kern="1200">
                  <a:solidFill>
                    <a:schemeClr val="tx1"/>
                  </a:solidFill>
                  <a:latin typeface="+mn-lt"/>
                  <a:ea typeface="+mn-ea"/>
                  <a:cs typeface="+mn-cs"/>
                </a:defRPr>
              </a:lvl9pPr>
            </a:lstStyle>
            <a:p>
              <a:pPr algn="ctr">
                <a:buFont typeface="Wingdings" charset="2"/>
                <a:buNone/>
                <a:defRPr/>
              </a:pPr>
              <a:endParaRPr lang="en-US" sz="800" b="1" dirty="0" smtClean="0">
                <a:solidFill>
                  <a:schemeClr val="tx2"/>
                </a:solidFill>
                <a:latin typeface="Arial" pitchFamily="34" charset="0"/>
                <a:cs typeface="Arial" pitchFamily="34" charset="0"/>
              </a:endParaRPr>
            </a:p>
            <a:p>
              <a:pPr algn="ctr">
                <a:buFont typeface="Wingdings" charset="2"/>
                <a:buNone/>
                <a:defRPr/>
              </a:pPr>
              <a:r>
                <a:rPr lang="en-US" sz="800" b="1" dirty="0" smtClean="0">
                  <a:solidFill>
                    <a:schemeClr val="tx2"/>
                  </a:solidFill>
                  <a:latin typeface="Arial" pitchFamily="34" charset="0"/>
                  <a:cs typeface="Arial" pitchFamily="34" charset="0"/>
                </a:rPr>
                <a:t>Coronal </a:t>
              </a:r>
              <a:r>
                <a:rPr lang="en-US" sz="800" b="1" dirty="0">
                  <a:solidFill>
                    <a:schemeClr val="tx2"/>
                  </a:solidFill>
                  <a:latin typeface="Arial" pitchFamily="34" charset="0"/>
                  <a:cs typeface="Arial" pitchFamily="34" charset="0"/>
                </a:rPr>
                <a:t>&amp; Solar Wind </a:t>
              </a:r>
              <a:r>
                <a:rPr lang="en-US" sz="800" b="1" dirty="0" smtClean="0">
                  <a:solidFill>
                    <a:schemeClr val="tx2"/>
                  </a:solidFill>
                  <a:latin typeface="Arial" pitchFamily="34" charset="0"/>
                  <a:cs typeface="Arial" pitchFamily="34" charset="0"/>
                </a:rPr>
                <a:t>Models</a:t>
              </a:r>
            </a:p>
            <a:p>
              <a:pPr algn="ctr">
                <a:buFont typeface="Wingdings" charset="2"/>
                <a:buNone/>
                <a:defRPr/>
              </a:pPr>
              <a:endParaRPr lang="en-US" sz="800" b="1" dirty="0">
                <a:solidFill>
                  <a:schemeClr val="tx2"/>
                </a:solidFill>
                <a:latin typeface="Arial" pitchFamily="34" charset="0"/>
                <a:cs typeface="Arial" pitchFamily="34" charset="0"/>
              </a:endParaRPr>
            </a:p>
          </p:txBody>
        </p:sp>
        <p:cxnSp>
          <p:nvCxnSpPr>
            <p:cNvPr id="18" name="Straight Arrow Connector 17"/>
            <p:cNvCxnSpPr>
              <a:stCxn id="14" idx="3"/>
              <a:endCxn id="17" idx="1"/>
            </p:cNvCxnSpPr>
            <p:nvPr/>
          </p:nvCxnSpPr>
          <p:spPr bwMode="auto">
            <a:xfrm>
              <a:off x="7664515" y="3817205"/>
              <a:ext cx="510570" cy="11065"/>
            </a:xfrm>
            <a:prstGeom prst="straightConnector1">
              <a:avLst/>
            </a:prstGeom>
            <a:solidFill>
              <a:srgbClr val="00B8FF"/>
            </a:solidFill>
            <a:ln w="15875" cap="flat" cmpd="sng" algn="ctr">
              <a:solidFill>
                <a:schemeClr val="tx1"/>
              </a:solidFill>
              <a:prstDash val="solid"/>
              <a:round/>
              <a:headEnd type="none" w="med" len="med"/>
              <a:tailEnd type="arrow"/>
            </a:ln>
            <a:effectLst/>
          </p:spPr>
        </p:cxnSp>
        <p:sp>
          <p:nvSpPr>
            <p:cNvPr id="19" name="Text Box 5"/>
            <p:cNvSpPr txBox="1">
              <a:spLocks noChangeArrowheads="1"/>
            </p:cNvSpPr>
            <p:nvPr/>
          </p:nvSpPr>
          <p:spPr bwMode="auto">
            <a:xfrm>
              <a:off x="6629400" y="4882227"/>
              <a:ext cx="1347267" cy="223173"/>
            </a:xfrm>
            <a:prstGeom prst="rect">
              <a:avLst/>
            </a:prstGeom>
            <a:noFill/>
            <a:ln w="9525">
              <a:noFill/>
              <a:round/>
              <a:headEnd/>
              <a:tailEnd/>
            </a:ln>
          </p:spPr>
          <p:txBody>
            <a:bodyPr lIns="25065" tIns="12533" rIns="25065" bIns="12533"/>
            <a:lstStyle>
              <a:defPPr>
                <a:defRPr lang="en-US"/>
              </a:defPPr>
              <a:lvl1pPr marL="0" algn="l" defTabSz="1086293" rtl="0" eaLnBrk="1" latinLnBrk="0" hangingPunct="1">
                <a:defRPr sz="2100" kern="1200">
                  <a:solidFill>
                    <a:schemeClr val="tx1"/>
                  </a:solidFill>
                  <a:latin typeface="+mn-lt"/>
                  <a:ea typeface="+mn-ea"/>
                  <a:cs typeface="+mn-cs"/>
                </a:defRPr>
              </a:lvl1pPr>
              <a:lvl2pPr marL="543147" algn="l" defTabSz="1086293" rtl="0" eaLnBrk="1" latinLnBrk="0" hangingPunct="1">
                <a:defRPr sz="2100" kern="1200">
                  <a:solidFill>
                    <a:schemeClr val="tx1"/>
                  </a:solidFill>
                  <a:latin typeface="+mn-lt"/>
                  <a:ea typeface="+mn-ea"/>
                  <a:cs typeface="+mn-cs"/>
                </a:defRPr>
              </a:lvl2pPr>
              <a:lvl3pPr marL="1086293" algn="l" defTabSz="1086293" rtl="0" eaLnBrk="1" latinLnBrk="0" hangingPunct="1">
                <a:defRPr sz="2100" kern="1200">
                  <a:solidFill>
                    <a:schemeClr val="tx1"/>
                  </a:solidFill>
                  <a:latin typeface="+mn-lt"/>
                  <a:ea typeface="+mn-ea"/>
                  <a:cs typeface="+mn-cs"/>
                </a:defRPr>
              </a:lvl3pPr>
              <a:lvl4pPr marL="1629439" algn="l" defTabSz="1086293" rtl="0" eaLnBrk="1" latinLnBrk="0" hangingPunct="1">
                <a:defRPr sz="2100" kern="1200">
                  <a:solidFill>
                    <a:schemeClr val="tx1"/>
                  </a:solidFill>
                  <a:latin typeface="+mn-lt"/>
                  <a:ea typeface="+mn-ea"/>
                  <a:cs typeface="+mn-cs"/>
                </a:defRPr>
              </a:lvl4pPr>
              <a:lvl5pPr marL="2172586" algn="l" defTabSz="1086293" rtl="0" eaLnBrk="1" latinLnBrk="0" hangingPunct="1">
                <a:defRPr sz="2100" kern="1200">
                  <a:solidFill>
                    <a:schemeClr val="tx1"/>
                  </a:solidFill>
                  <a:latin typeface="+mn-lt"/>
                  <a:ea typeface="+mn-ea"/>
                  <a:cs typeface="+mn-cs"/>
                </a:defRPr>
              </a:lvl5pPr>
              <a:lvl6pPr marL="2715732" algn="l" defTabSz="1086293" rtl="0" eaLnBrk="1" latinLnBrk="0" hangingPunct="1">
                <a:defRPr sz="2100" kern="1200">
                  <a:solidFill>
                    <a:schemeClr val="tx1"/>
                  </a:solidFill>
                  <a:latin typeface="+mn-lt"/>
                  <a:ea typeface="+mn-ea"/>
                  <a:cs typeface="+mn-cs"/>
                </a:defRPr>
              </a:lvl6pPr>
              <a:lvl7pPr marL="3258879" algn="l" defTabSz="1086293" rtl="0" eaLnBrk="1" latinLnBrk="0" hangingPunct="1">
                <a:defRPr sz="2100" kern="1200">
                  <a:solidFill>
                    <a:schemeClr val="tx1"/>
                  </a:solidFill>
                  <a:latin typeface="+mn-lt"/>
                  <a:ea typeface="+mn-ea"/>
                  <a:cs typeface="+mn-cs"/>
                </a:defRPr>
              </a:lvl7pPr>
              <a:lvl8pPr marL="3802025" algn="l" defTabSz="1086293" rtl="0" eaLnBrk="1" latinLnBrk="0" hangingPunct="1">
                <a:defRPr sz="2100" kern="1200">
                  <a:solidFill>
                    <a:schemeClr val="tx1"/>
                  </a:solidFill>
                  <a:latin typeface="+mn-lt"/>
                  <a:ea typeface="+mn-ea"/>
                  <a:cs typeface="+mn-cs"/>
                </a:defRPr>
              </a:lvl8pPr>
              <a:lvl9pPr marL="4345172" algn="l" defTabSz="1086293" rtl="0" eaLnBrk="1" latinLnBrk="0" hangingPunct="1">
                <a:defRPr sz="2100" kern="1200">
                  <a:solidFill>
                    <a:schemeClr val="tx1"/>
                  </a:solidFill>
                  <a:latin typeface="+mn-lt"/>
                  <a:ea typeface="+mn-ea"/>
                  <a:cs typeface="+mn-cs"/>
                </a:defRPr>
              </a:lvl9pPr>
            </a:lstStyle>
            <a:p>
              <a:pPr algn="ctr">
                <a:tabLst>
                  <a:tab pos="156768" algn="l"/>
                </a:tabLst>
              </a:pPr>
              <a:r>
                <a:rPr lang="en-US" sz="800" b="1" dirty="0">
                  <a:latin typeface="Arial" pitchFamily="34" charset="0"/>
                  <a:cs typeface="Arial" pitchFamily="34" charset="0"/>
                </a:rPr>
                <a:t> Global Magnetic Field</a:t>
              </a:r>
            </a:p>
          </p:txBody>
        </p:sp>
        <p:sp>
          <p:nvSpPr>
            <p:cNvPr id="20" name="Text Box 5"/>
            <p:cNvSpPr txBox="1">
              <a:spLocks noChangeArrowheads="1"/>
            </p:cNvSpPr>
            <p:nvPr/>
          </p:nvSpPr>
          <p:spPr bwMode="auto">
            <a:xfrm>
              <a:off x="8001000" y="4876800"/>
              <a:ext cx="1090645" cy="223173"/>
            </a:xfrm>
            <a:prstGeom prst="rect">
              <a:avLst/>
            </a:prstGeom>
            <a:noFill/>
            <a:ln w="9525">
              <a:noFill/>
              <a:round/>
              <a:headEnd/>
              <a:tailEnd/>
            </a:ln>
          </p:spPr>
          <p:txBody>
            <a:bodyPr lIns="25065" tIns="12533" rIns="25065" bIns="12533"/>
            <a:lstStyle>
              <a:defPPr>
                <a:defRPr lang="en-US"/>
              </a:defPPr>
              <a:lvl1pPr marL="0" algn="l" defTabSz="1086293" rtl="0" eaLnBrk="1" latinLnBrk="0" hangingPunct="1">
                <a:defRPr sz="2100" kern="1200">
                  <a:solidFill>
                    <a:schemeClr val="tx1"/>
                  </a:solidFill>
                  <a:latin typeface="+mn-lt"/>
                  <a:ea typeface="+mn-ea"/>
                  <a:cs typeface="+mn-cs"/>
                </a:defRPr>
              </a:lvl1pPr>
              <a:lvl2pPr marL="543147" algn="l" defTabSz="1086293" rtl="0" eaLnBrk="1" latinLnBrk="0" hangingPunct="1">
                <a:defRPr sz="2100" kern="1200">
                  <a:solidFill>
                    <a:schemeClr val="tx1"/>
                  </a:solidFill>
                  <a:latin typeface="+mn-lt"/>
                  <a:ea typeface="+mn-ea"/>
                  <a:cs typeface="+mn-cs"/>
                </a:defRPr>
              </a:lvl2pPr>
              <a:lvl3pPr marL="1086293" algn="l" defTabSz="1086293" rtl="0" eaLnBrk="1" latinLnBrk="0" hangingPunct="1">
                <a:defRPr sz="2100" kern="1200">
                  <a:solidFill>
                    <a:schemeClr val="tx1"/>
                  </a:solidFill>
                  <a:latin typeface="+mn-lt"/>
                  <a:ea typeface="+mn-ea"/>
                  <a:cs typeface="+mn-cs"/>
                </a:defRPr>
              </a:lvl3pPr>
              <a:lvl4pPr marL="1629439" algn="l" defTabSz="1086293" rtl="0" eaLnBrk="1" latinLnBrk="0" hangingPunct="1">
                <a:defRPr sz="2100" kern="1200">
                  <a:solidFill>
                    <a:schemeClr val="tx1"/>
                  </a:solidFill>
                  <a:latin typeface="+mn-lt"/>
                  <a:ea typeface="+mn-ea"/>
                  <a:cs typeface="+mn-cs"/>
                </a:defRPr>
              </a:lvl4pPr>
              <a:lvl5pPr marL="2172586" algn="l" defTabSz="1086293" rtl="0" eaLnBrk="1" latinLnBrk="0" hangingPunct="1">
                <a:defRPr sz="2100" kern="1200">
                  <a:solidFill>
                    <a:schemeClr val="tx1"/>
                  </a:solidFill>
                  <a:latin typeface="+mn-lt"/>
                  <a:ea typeface="+mn-ea"/>
                  <a:cs typeface="+mn-cs"/>
                </a:defRPr>
              </a:lvl5pPr>
              <a:lvl6pPr marL="2715732" algn="l" defTabSz="1086293" rtl="0" eaLnBrk="1" latinLnBrk="0" hangingPunct="1">
                <a:defRPr sz="2100" kern="1200">
                  <a:solidFill>
                    <a:schemeClr val="tx1"/>
                  </a:solidFill>
                  <a:latin typeface="+mn-lt"/>
                  <a:ea typeface="+mn-ea"/>
                  <a:cs typeface="+mn-cs"/>
                </a:defRPr>
              </a:lvl6pPr>
              <a:lvl7pPr marL="3258879" algn="l" defTabSz="1086293" rtl="0" eaLnBrk="1" latinLnBrk="0" hangingPunct="1">
                <a:defRPr sz="2100" kern="1200">
                  <a:solidFill>
                    <a:schemeClr val="tx1"/>
                  </a:solidFill>
                  <a:latin typeface="+mn-lt"/>
                  <a:ea typeface="+mn-ea"/>
                  <a:cs typeface="+mn-cs"/>
                </a:defRPr>
              </a:lvl7pPr>
              <a:lvl8pPr marL="3802025" algn="l" defTabSz="1086293" rtl="0" eaLnBrk="1" latinLnBrk="0" hangingPunct="1">
                <a:defRPr sz="2100" kern="1200">
                  <a:solidFill>
                    <a:schemeClr val="tx1"/>
                  </a:solidFill>
                  <a:latin typeface="+mn-lt"/>
                  <a:ea typeface="+mn-ea"/>
                  <a:cs typeface="+mn-cs"/>
                </a:defRPr>
              </a:lvl8pPr>
              <a:lvl9pPr marL="4345172" algn="l" defTabSz="1086293" rtl="0" eaLnBrk="1" latinLnBrk="0" hangingPunct="1">
                <a:defRPr sz="2100" kern="1200">
                  <a:solidFill>
                    <a:schemeClr val="tx1"/>
                  </a:solidFill>
                  <a:latin typeface="+mn-lt"/>
                  <a:ea typeface="+mn-ea"/>
                  <a:cs typeface="+mn-cs"/>
                </a:defRPr>
              </a:lvl9pPr>
            </a:lstStyle>
            <a:p>
              <a:pPr algn="ctr">
                <a:tabLst>
                  <a:tab pos="156768" algn="l"/>
                </a:tabLst>
              </a:pPr>
              <a:r>
                <a:rPr lang="en-US" sz="800" b="1" dirty="0" smtClean="0">
                  <a:latin typeface="Arial" pitchFamily="34" charset="0"/>
                  <a:cs typeface="Arial" pitchFamily="34" charset="0"/>
                </a:rPr>
                <a:t>WSA-ENLIL</a:t>
              </a:r>
            </a:p>
            <a:p>
              <a:pPr algn="ctr">
                <a:tabLst>
                  <a:tab pos="156768" algn="l"/>
                </a:tabLst>
              </a:pPr>
              <a:r>
                <a:rPr lang="en-US" sz="800" b="1" dirty="0" smtClean="0">
                  <a:latin typeface="Arial" pitchFamily="34" charset="0"/>
                  <a:cs typeface="Arial" pitchFamily="34" charset="0"/>
                </a:rPr>
                <a:t>Solar </a:t>
              </a:r>
              <a:r>
                <a:rPr lang="en-US" sz="800" b="1" dirty="0">
                  <a:latin typeface="Arial" pitchFamily="34" charset="0"/>
                  <a:cs typeface="Arial" pitchFamily="34" charset="0"/>
                </a:rPr>
                <a:t>Wind</a:t>
              </a:r>
            </a:p>
          </p:txBody>
        </p:sp>
        <p:pic>
          <p:nvPicPr>
            <p:cNvPr id="21" name="Picture 20" descr="enlil1.jpg"/>
            <p:cNvPicPr>
              <a:picLocks noChangeAspect="1"/>
            </p:cNvPicPr>
            <p:nvPr/>
          </p:nvPicPr>
          <p:blipFill>
            <a:blip r:embed="rId2" cstate="print"/>
            <a:srcRect/>
            <a:stretch>
              <a:fillRect/>
            </a:stretch>
          </p:blipFill>
          <p:spPr bwMode="auto">
            <a:xfrm>
              <a:off x="8001000" y="4266776"/>
              <a:ext cx="1132145" cy="520807"/>
            </a:xfrm>
            <a:prstGeom prst="rect">
              <a:avLst/>
            </a:prstGeom>
            <a:noFill/>
            <a:ln w="9525">
              <a:noFill/>
              <a:miter lim="800000"/>
              <a:headEnd/>
              <a:tailEnd/>
            </a:ln>
          </p:spPr>
        </p:pic>
        <p:sp>
          <p:nvSpPr>
            <p:cNvPr id="22" name="Rectangle 21"/>
            <p:cNvSpPr/>
            <p:nvPr/>
          </p:nvSpPr>
          <p:spPr bwMode="auto">
            <a:xfrm>
              <a:off x="2929420" y="3588173"/>
              <a:ext cx="1032980" cy="921174"/>
            </a:xfrm>
            <a:prstGeom prst="rect">
              <a:avLst/>
            </a:prstGeom>
            <a:solidFill>
              <a:schemeClr val="bg1">
                <a:lumMod val="85000"/>
              </a:schemeClr>
            </a:solidFill>
            <a:ln w="15875" cap="flat" cmpd="sng" algn="ctr">
              <a:solidFill>
                <a:schemeClr val="accent1">
                  <a:lumMod val="50000"/>
                </a:schemeClr>
              </a:solidFill>
              <a:prstDash val="solid"/>
              <a:round/>
              <a:headEnd type="none" w="med" len="med"/>
              <a:tailEnd type="none" w="med" len="med"/>
            </a:ln>
            <a:effectLst/>
          </p:spPr>
          <p:txBody>
            <a:bodyPr lIns="25466" tIns="12733" rIns="25466" bIns="12733"/>
            <a:lstStyle>
              <a:defPPr>
                <a:defRPr lang="en-US"/>
              </a:defPPr>
              <a:lvl1pPr marL="0" algn="l" defTabSz="1086293" rtl="0" eaLnBrk="1" latinLnBrk="0" hangingPunct="1">
                <a:defRPr sz="2100" kern="1200">
                  <a:solidFill>
                    <a:schemeClr val="tx1"/>
                  </a:solidFill>
                  <a:latin typeface="+mn-lt"/>
                  <a:ea typeface="+mn-ea"/>
                  <a:cs typeface="+mn-cs"/>
                </a:defRPr>
              </a:lvl1pPr>
              <a:lvl2pPr marL="543147" algn="l" defTabSz="1086293" rtl="0" eaLnBrk="1" latinLnBrk="0" hangingPunct="1">
                <a:defRPr sz="2100" kern="1200">
                  <a:solidFill>
                    <a:schemeClr val="tx1"/>
                  </a:solidFill>
                  <a:latin typeface="+mn-lt"/>
                  <a:ea typeface="+mn-ea"/>
                  <a:cs typeface="+mn-cs"/>
                </a:defRPr>
              </a:lvl2pPr>
              <a:lvl3pPr marL="1086293" algn="l" defTabSz="1086293" rtl="0" eaLnBrk="1" latinLnBrk="0" hangingPunct="1">
                <a:defRPr sz="2100" kern="1200">
                  <a:solidFill>
                    <a:schemeClr val="tx1"/>
                  </a:solidFill>
                  <a:latin typeface="+mn-lt"/>
                  <a:ea typeface="+mn-ea"/>
                  <a:cs typeface="+mn-cs"/>
                </a:defRPr>
              </a:lvl3pPr>
              <a:lvl4pPr marL="1629439" algn="l" defTabSz="1086293" rtl="0" eaLnBrk="1" latinLnBrk="0" hangingPunct="1">
                <a:defRPr sz="2100" kern="1200">
                  <a:solidFill>
                    <a:schemeClr val="tx1"/>
                  </a:solidFill>
                  <a:latin typeface="+mn-lt"/>
                  <a:ea typeface="+mn-ea"/>
                  <a:cs typeface="+mn-cs"/>
                </a:defRPr>
              </a:lvl4pPr>
              <a:lvl5pPr marL="2172586" algn="l" defTabSz="1086293" rtl="0" eaLnBrk="1" latinLnBrk="0" hangingPunct="1">
                <a:defRPr sz="2100" kern="1200">
                  <a:solidFill>
                    <a:schemeClr val="tx1"/>
                  </a:solidFill>
                  <a:latin typeface="+mn-lt"/>
                  <a:ea typeface="+mn-ea"/>
                  <a:cs typeface="+mn-cs"/>
                </a:defRPr>
              </a:lvl5pPr>
              <a:lvl6pPr marL="2715732" algn="l" defTabSz="1086293" rtl="0" eaLnBrk="1" latinLnBrk="0" hangingPunct="1">
                <a:defRPr sz="2100" kern="1200">
                  <a:solidFill>
                    <a:schemeClr val="tx1"/>
                  </a:solidFill>
                  <a:latin typeface="+mn-lt"/>
                  <a:ea typeface="+mn-ea"/>
                  <a:cs typeface="+mn-cs"/>
                </a:defRPr>
              </a:lvl6pPr>
              <a:lvl7pPr marL="3258879" algn="l" defTabSz="1086293" rtl="0" eaLnBrk="1" latinLnBrk="0" hangingPunct="1">
                <a:defRPr sz="2100" kern="1200">
                  <a:solidFill>
                    <a:schemeClr val="tx1"/>
                  </a:solidFill>
                  <a:latin typeface="+mn-lt"/>
                  <a:ea typeface="+mn-ea"/>
                  <a:cs typeface="+mn-cs"/>
                </a:defRPr>
              </a:lvl7pPr>
              <a:lvl8pPr marL="3802025" algn="l" defTabSz="1086293" rtl="0" eaLnBrk="1" latinLnBrk="0" hangingPunct="1">
                <a:defRPr sz="2100" kern="1200">
                  <a:solidFill>
                    <a:schemeClr val="tx1"/>
                  </a:solidFill>
                  <a:latin typeface="+mn-lt"/>
                  <a:ea typeface="+mn-ea"/>
                  <a:cs typeface="+mn-cs"/>
                </a:defRPr>
              </a:lvl8pPr>
              <a:lvl9pPr marL="4345172" algn="l" defTabSz="1086293" rtl="0" eaLnBrk="1" latinLnBrk="0" hangingPunct="1">
                <a:defRPr sz="2100" kern="1200">
                  <a:solidFill>
                    <a:schemeClr val="tx1"/>
                  </a:solidFill>
                  <a:latin typeface="+mn-lt"/>
                  <a:ea typeface="+mn-ea"/>
                  <a:cs typeface="+mn-cs"/>
                </a:defRPr>
              </a:lvl9pPr>
            </a:lstStyle>
            <a:p>
              <a:pPr algn="ctr">
                <a:buFont typeface="Wingdings" charset="2"/>
                <a:buNone/>
                <a:defRPr/>
              </a:pPr>
              <a:endParaRPr lang="en-US" sz="1100" dirty="0" smtClean="0"/>
            </a:p>
            <a:p>
              <a:pPr algn="ctr">
                <a:buFont typeface="Wingdings" charset="2"/>
                <a:buNone/>
                <a:defRPr/>
              </a:pPr>
              <a:r>
                <a:rPr lang="en-US" sz="1100" b="1" dirty="0" smtClean="0">
                  <a:solidFill>
                    <a:schemeClr val="tx2"/>
                  </a:solidFill>
                  <a:latin typeface="Arial" pitchFamily="34" charset="0"/>
                  <a:cs typeface="Arial" pitchFamily="34" charset="0"/>
                </a:rPr>
                <a:t>Import &amp; Select Data</a:t>
              </a:r>
            </a:p>
            <a:p>
              <a:pPr algn="ctr">
                <a:buFont typeface="Wingdings" charset="2"/>
                <a:buNone/>
                <a:defRPr/>
              </a:pPr>
              <a:r>
                <a:rPr lang="en-US" sz="1100" b="1" dirty="0" smtClean="0">
                  <a:solidFill>
                    <a:schemeClr val="tx2"/>
                  </a:solidFill>
                  <a:latin typeface="Arial" pitchFamily="34" charset="0"/>
                  <a:cs typeface="Arial" pitchFamily="34" charset="0"/>
                </a:rPr>
                <a:t>f</a:t>
              </a:r>
              <a:r>
                <a:rPr lang="en-US" sz="1100" b="1" smtClean="0">
                  <a:solidFill>
                    <a:schemeClr val="tx2"/>
                  </a:solidFill>
                  <a:latin typeface="Arial" pitchFamily="34" charset="0"/>
                  <a:cs typeface="Arial" pitchFamily="34" charset="0"/>
                </a:rPr>
                <a:t>or </a:t>
              </a:r>
              <a:endParaRPr lang="en-US" sz="1100" b="1" dirty="0" smtClean="0">
                <a:solidFill>
                  <a:schemeClr val="tx2"/>
                </a:solidFill>
                <a:latin typeface="Arial" pitchFamily="34" charset="0"/>
                <a:cs typeface="Arial" pitchFamily="34" charset="0"/>
              </a:endParaRPr>
            </a:p>
            <a:p>
              <a:pPr algn="ctr">
                <a:buFont typeface="Wingdings" charset="2"/>
                <a:buNone/>
                <a:defRPr/>
              </a:pPr>
              <a:r>
                <a:rPr lang="en-US" sz="1100" b="1" dirty="0" smtClean="0">
                  <a:solidFill>
                    <a:schemeClr val="tx2"/>
                  </a:solidFill>
                  <a:latin typeface="Arial" pitchFamily="34" charset="0"/>
                  <a:cs typeface="Arial" pitchFamily="34" charset="0"/>
                </a:rPr>
                <a:t>Data Assimilator</a:t>
              </a:r>
            </a:p>
          </p:txBody>
        </p:sp>
        <p:pic>
          <p:nvPicPr>
            <p:cNvPr id="23" name="Picture 22"/>
            <p:cNvPicPr>
              <a:picLocks noChangeAspect="1" noChangeArrowheads="1"/>
            </p:cNvPicPr>
            <p:nvPr/>
          </p:nvPicPr>
          <p:blipFill>
            <a:blip r:embed="rId3" cstate="print"/>
            <a:srcRect/>
            <a:stretch>
              <a:fillRect/>
            </a:stretch>
          </p:blipFill>
          <p:spPr bwMode="auto">
            <a:xfrm>
              <a:off x="1752600" y="4266776"/>
              <a:ext cx="703038" cy="508108"/>
            </a:xfrm>
            <a:prstGeom prst="rect">
              <a:avLst/>
            </a:prstGeom>
            <a:noFill/>
            <a:ln w="9525">
              <a:noFill/>
              <a:round/>
              <a:headEnd/>
              <a:tailEnd/>
            </a:ln>
            <a:effectLst>
              <a:outerShdw blurRad="50800" dist="38100" dir="13500000" algn="br" rotWithShape="0">
                <a:prstClr val="black">
                  <a:alpha val="40000"/>
                </a:prstClr>
              </a:outerShdw>
            </a:effectLst>
            <a:scene3d>
              <a:camera prst="orthographicFront">
                <a:rot lat="0" lon="0" rev="10800000"/>
              </a:camera>
              <a:lightRig rig="threePt" dir="t"/>
            </a:scene3d>
          </p:spPr>
        </p:pic>
        <p:pic>
          <p:nvPicPr>
            <p:cNvPr id="24" name="Picture 23"/>
            <p:cNvPicPr>
              <a:picLocks noChangeAspect="1" noChangeArrowheads="1"/>
            </p:cNvPicPr>
            <p:nvPr/>
          </p:nvPicPr>
          <p:blipFill>
            <a:blip r:embed="rId4" cstate="print"/>
            <a:srcRect/>
            <a:stretch>
              <a:fillRect/>
            </a:stretch>
          </p:blipFill>
          <p:spPr bwMode="auto">
            <a:xfrm>
              <a:off x="845033" y="4266776"/>
              <a:ext cx="708384" cy="521405"/>
            </a:xfrm>
            <a:prstGeom prst="rect">
              <a:avLst/>
            </a:prstGeom>
            <a:noFill/>
            <a:ln w="9525">
              <a:noFill/>
              <a:round/>
              <a:headEnd/>
              <a:tailEnd/>
            </a:ln>
            <a:effectLst>
              <a:outerShdw blurRad="38100" dist="38100" dir="2700000" algn="ctr" rotWithShape="0">
                <a:schemeClr val="tx1">
                  <a:alpha val="77000"/>
                </a:schemeClr>
              </a:outerShdw>
            </a:effectLst>
          </p:spPr>
        </p:pic>
        <p:sp>
          <p:nvSpPr>
            <p:cNvPr id="25" name="Text Box 5"/>
            <p:cNvSpPr txBox="1">
              <a:spLocks noChangeArrowheads="1"/>
            </p:cNvSpPr>
            <p:nvPr/>
          </p:nvSpPr>
          <p:spPr bwMode="auto">
            <a:xfrm>
              <a:off x="1655445" y="4863111"/>
              <a:ext cx="884739" cy="145770"/>
            </a:xfrm>
            <a:prstGeom prst="rect">
              <a:avLst/>
            </a:prstGeom>
            <a:noFill/>
            <a:ln w="9525">
              <a:noFill/>
              <a:round/>
              <a:headEnd/>
              <a:tailEnd/>
            </a:ln>
          </p:spPr>
          <p:txBody>
            <a:bodyPr lIns="25065" tIns="12533" rIns="25065" bIns="12533"/>
            <a:lstStyle>
              <a:defPPr>
                <a:defRPr lang="en-US"/>
              </a:defPPr>
              <a:lvl1pPr marL="0" algn="l" defTabSz="1086293" rtl="0" eaLnBrk="1" latinLnBrk="0" hangingPunct="1">
                <a:defRPr sz="2100" kern="1200">
                  <a:solidFill>
                    <a:schemeClr val="tx1"/>
                  </a:solidFill>
                  <a:latin typeface="+mn-lt"/>
                  <a:ea typeface="+mn-ea"/>
                  <a:cs typeface="+mn-cs"/>
                </a:defRPr>
              </a:lvl1pPr>
              <a:lvl2pPr marL="543147" algn="l" defTabSz="1086293" rtl="0" eaLnBrk="1" latinLnBrk="0" hangingPunct="1">
                <a:defRPr sz="2100" kern="1200">
                  <a:solidFill>
                    <a:schemeClr val="tx1"/>
                  </a:solidFill>
                  <a:latin typeface="+mn-lt"/>
                  <a:ea typeface="+mn-ea"/>
                  <a:cs typeface="+mn-cs"/>
                </a:defRPr>
              </a:lvl2pPr>
              <a:lvl3pPr marL="1086293" algn="l" defTabSz="1086293" rtl="0" eaLnBrk="1" latinLnBrk="0" hangingPunct="1">
                <a:defRPr sz="2100" kern="1200">
                  <a:solidFill>
                    <a:schemeClr val="tx1"/>
                  </a:solidFill>
                  <a:latin typeface="+mn-lt"/>
                  <a:ea typeface="+mn-ea"/>
                  <a:cs typeface="+mn-cs"/>
                </a:defRPr>
              </a:lvl3pPr>
              <a:lvl4pPr marL="1629439" algn="l" defTabSz="1086293" rtl="0" eaLnBrk="1" latinLnBrk="0" hangingPunct="1">
                <a:defRPr sz="2100" kern="1200">
                  <a:solidFill>
                    <a:schemeClr val="tx1"/>
                  </a:solidFill>
                  <a:latin typeface="+mn-lt"/>
                  <a:ea typeface="+mn-ea"/>
                  <a:cs typeface="+mn-cs"/>
                </a:defRPr>
              </a:lvl4pPr>
              <a:lvl5pPr marL="2172586" algn="l" defTabSz="1086293" rtl="0" eaLnBrk="1" latinLnBrk="0" hangingPunct="1">
                <a:defRPr sz="2100" kern="1200">
                  <a:solidFill>
                    <a:schemeClr val="tx1"/>
                  </a:solidFill>
                  <a:latin typeface="+mn-lt"/>
                  <a:ea typeface="+mn-ea"/>
                  <a:cs typeface="+mn-cs"/>
                </a:defRPr>
              </a:lvl5pPr>
              <a:lvl6pPr marL="2715732" algn="l" defTabSz="1086293" rtl="0" eaLnBrk="1" latinLnBrk="0" hangingPunct="1">
                <a:defRPr sz="2100" kern="1200">
                  <a:solidFill>
                    <a:schemeClr val="tx1"/>
                  </a:solidFill>
                  <a:latin typeface="+mn-lt"/>
                  <a:ea typeface="+mn-ea"/>
                  <a:cs typeface="+mn-cs"/>
                </a:defRPr>
              </a:lvl6pPr>
              <a:lvl7pPr marL="3258879" algn="l" defTabSz="1086293" rtl="0" eaLnBrk="1" latinLnBrk="0" hangingPunct="1">
                <a:defRPr sz="2100" kern="1200">
                  <a:solidFill>
                    <a:schemeClr val="tx1"/>
                  </a:solidFill>
                  <a:latin typeface="+mn-lt"/>
                  <a:ea typeface="+mn-ea"/>
                  <a:cs typeface="+mn-cs"/>
                </a:defRPr>
              </a:lvl7pPr>
              <a:lvl8pPr marL="3802025" algn="l" defTabSz="1086293" rtl="0" eaLnBrk="1" latinLnBrk="0" hangingPunct="1">
                <a:defRPr sz="2100" kern="1200">
                  <a:solidFill>
                    <a:schemeClr val="tx1"/>
                  </a:solidFill>
                  <a:latin typeface="+mn-lt"/>
                  <a:ea typeface="+mn-ea"/>
                  <a:cs typeface="+mn-cs"/>
                </a:defRPr>
              </a:lvl8pPr>
              <a:lvl9pPr marL="4345172" algn="l" defTabSz="1086293" rtl="0" eaLnBrk="1" latinLnBrk="0" hangingPunct="1">
                <a:defRPr sz="2100" kern="1200">
                  <a:solidFill>
                    <a:schemeClr val="tx1"/>
                  </a:solidFill>
                  <a:latin typeface="+mn-lt"/>
                  <a:ea typeface="+mn-ea"/>
                  <a:cs typeface="+mn-cs"/>
                </a:defRPr>
              </a:lvl9pPr>
            </a:lstStyle>
            <a:p>
              <a:pPr algn="ctr">
                <a:tabLst>
                  <a:tab pos="156768" algn="l"/>
                </a:tabLst>
              </a:pPr>
              <a:r>
                <a:rPr lang="en-US" sz="700" b="1" dirty="0" smtClean="0">
                  <a:solidFill>
                    <a:schemeClr val="bg1"/>
                  </a:solidFill>
                  <a:latin typeface="Arial" pitchFamily="34" charset="0"/>
                  <a:cs typeface="Arial" pitchFamily="34" charset="0"/>
                </a:rPr>
                <a:t> </a:t>
              </a:r>
              <a:r>
                <a:rPr lang="en-US" sz="800" b="1" dirty="0">
                  <a:latin typeface="Arial" pitchFamily="34" charset="0"/>
                  <a:cs typeface="Arial" pitchFamily="34" charset="0"/>
                </a:rPr>
                <a:t>Variance</a:t>
              </a:r>
            </a:p>
          </p:txBody>
        </p:sp>
        <p:sp>
          <p:nvSpPr>
            <p:cNvPr id="26" name="Text Box 5"/>
            <p:cNvSpPr txBox="1">
              <a:spLocks noChangeArrowheads="1"/>
            </p:cNvSpPr>
            <p:nvPr/>
          </p:nvSpPr>
          <p:spPr bwMode="auto">
            <a:xfrm>
              <a:off x="792645" y="4861908"/>
              <a:ext cx="768350" cy="223173"/>
            </a:xfrm>
            <a:prstGeom prst="rect">
              <a:avLst/>
            </a:prstGeom>
            <a:noFill/>
            <a:ln w="9525">
              <a:noFill/>
              <a:round/>
              <a:headEnd/>
              <a:tailEnd/>
            </a:ln>
          </p:spPr>
          <p:txBody>
            <a:bodyPr lIns="25065" tIns="12533" rIns="25065" bIns="12533"/>
            <a:lstStyle>
              <a:defPPr>
                <a:defRPr lang="en-US"/>
              </a:defPPr>
              <a:lvl1pPr marL="0" algn="l" defTabSz="1086293" rtl="0" eaLnBrk="1" latinLnBrk="0" hangingPunct="1">
                <a:defRPr sz="2100" kern="1200">
                  <a:solidFill>
                    <a:schemeClr val="tx1"/>
                  </a:solidFill>
                  <a:latin typeface="+mn-lt"/>
                  <a:ea typeface="+mn-ea"/>
                  <a:cs typeface="+mn-cs"/>
                </a:defRPr>
              </a:lvl1pPr>
              <a:lvl2pPr marL="543147" algn="l" defTabSz="1086293" rtl="0" eaLnBrk="1" latinLnBrk="0" hangingPunct="1">
                <a:defRPr sz="2100" kern="1200">
                  <a:solidFill>
                    <a:schemeClr val="tx1"/>
                  </a:solidFill>
                  <a:latin typeface="+mn-lt"/>
                  <a:ea typeface="+mn-ea"/>
                  <a:cs typeface="+mn-cs"/>
                </a:defRPr>
              </a:lvl2pPr>
              <a:lvl3pPr marL="1086293" algn="l" defTabSz="1086293" rtl="0" eaLnBrk="1" latinLnBrk="0" hangingPunct="1">
                <a:defRPr sz="2100" kern="1200">
                  <a:solidFill>
                    <a:schemeClr val="tx1"/>
                  </a:solidFill>
                  <a:latin typeface="+mn-lt"/>
                  <a:ea typeface="+mn-ea"/>
                  <a:cs typeface="+mn-cs"/>
                </a:defRPr>
              </a:lvl3pPr>
              <a:lvl4pPr marL="1629439" algn="l" defTabSz="1086293" rtl="0" eaLnBrk="1" latinLnBrk="0" hangingPunct="1">
                <a:defRPr sz="2100" kern="1200">
                  <a:solidFill>
                    <a:schemeClr val="tx1"/>
                  </a:solidFill>
                  <a:latin typeface="+mn-lt"/>
                  <a:ea typeface="+mn-ea"/>
                  <a:cs typeface="+mn-cs"/>
                </a:defRPr>
              </a:lvl4pPr>
              <a:lvl5pPr marL="2172586" algn="l" defTabSz="1086293" rtl="0" eaLnBrk="1" latinLnBrk="0" hangingPunct="1">
                <a:defRPr sz="2100" kern="1200">
                  <a:solidFill>
                    <a:schemeClr val="tx1"/>
                  </a:solidFill>
                  <a:latin typeface="+mn-lt"/>
                  <a:ea typeface="+mn-ea"/>
                  <a:cs typeface="+mn-cs"/>
                </a:defRPr>
              </a:lvl5pPr>
              <a:lvl6pPr marL="2715732" algn="l" defTabSz="1086293" rtl="0" eaLnBrk="1" latinLnBrk="0" hangingPunct="1">
                <a:defRPr sz="2100" kern="1200">
                  <a:solidFill>
                    <a:schemeClr val="tx1"/>
                  </a:solidFill>
                  <a:latin typeface="+mn-lt"/>
                  <a:ea typeface="+mn-ea"/>
                  <a:cs typeface="+mn-cs"/>
                </a:defRPr>
              </a:lvl6pPr>
              <a:lvl7pPr marL="3258879" algn="l" defTabSz="1086293" rtl="0" eaLnBrk="1" latinLnBrk="0" hangingPunct="1">
                <a:defRPr sz="2100" kern="1200">
                  <a:solidFill>
                    <a:schemeClr val="tx1"/>
                  </a:solidFill>
                  <a:latin typeface="+mn-lt"/>
                  <a:ea typeface="+mn-ea"/>
                  <a:cs typeface="+mn-cs"/>
                </a:defRPr>
              </a:lvl7pPr>
              <a:lvl8pPr marL="3802025" algn="l" defTabSz="1086293" rtl="0" eaLnBrk="1" latinLnBrk="0" hangingPunct="1">
                <a:defRPr sz="2100" kern="1200">
                  <a:solidFill>
                    <a:schemeClr val="tx1"/>
                  </a:solidFill>
                  <a:latin typeface="+mn-lt"/>
                  <a:ea typeface="+mn-ea"/>
                  <a:cs typeface="+mn-cs"/>
                </a:defRPr>
              </a:lvl8pPr>
              <a:lvl9pPr marL="4345172" algn="l" defTabSz="1086293" rtl="0" eaLnBrk="1" latinLnBrk="0" hangingPunct="1">
                <a:defRPr sz="2100" kern="1200">
                  <a:solidFill>
                    <a:schemeClr val="tx1"/>
                  </a:solidFill>
                  <a:latin typeface="+mn-lt"/>
                  <a:ea typeface="+mn-ea"/>
                  <a:cs typeface="+mn-cs"/>
                </a:defRPr>
              </a:lvl9pPr>
            </a:lstStyle>
            <a:p>
              <a:pPr algn="ctr">
                <a:tabLst>
                  <a:tab pos="156768" algn="l"/>
                </a:tabLst>
              </a:pPr>
              <a:r>
                <a:rPr lang="en-US" sz="800" b="1" dirty="0" smtClean="0">
                  <a:latin typeface="Arial" pitchFamily="34" charset="0"/>
                  <a:cs typeface="Arial" pitchFamily="34" charset="0"/>
                </a:rPr>
                <a:t>Magnetic Field</a:t>
              </a:r>
              <a:endParaRPr lang="en-US" sz="800" b="1" dirty="0">
                <a:latin typeface="Arial" pitchFamily="34" charset="0"/>
                <a:cs typeface="Arial" pitchFamily="34" charset="0"/>
              </a:endParaRPr>
            </a:p>
          </p:txBody>
        </p:sp>
        <p:sp>
          <p:nvSpPr>
            <p:cNvPr id="27" name="Rectangle 26"/>
            <p:cNvSpPr/>
            <p:nvPr/>
          </p:nvSpPr>
          <p:spPr>
            <a:xfrm>
              <a:off x="4800600" y="3300308"/>
              <a:ext cx="1143000" cy="15747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25466" tIns="12733" rIns="25466" bIns="12733" rtlCol="0" anchor="ctr"/>
            <a:lstStyle>
              <a:defPPr>
                <a:defRPr lang="en-US"/>
              </a:defPPr>
              <a:lvl1pPr marL="0" algn="l" defTabSz="1086293" rtl="0" eaLnBrk="1" latinLnBrk="0" hangingPunct="1">
                <a:defRPr sz="2100" kern="1200">
                  <a:solidFill>
                    <a:schemeClr val="lt1"/>
                  </a:solidFill>
                  <a:latin typeface="+mn-lt"/>
                  <a:ea typeface="+mn-ea"/>
                  <a:cs typeface="+mn-cs"/>
                </a:defRPr>
              </a:lvl1pPr>
              <a:lvl2pPr marL="543147" algn="l" defTabSz="1086293" rtl="0" eaLnBrk="1" latinLnBrk="0" hangingPunct="1">
                <a:defRPr sz="2100" kern="1200">
                  <a:solidFill>
                    <a:schemeClr val="lt1"/>
                  </a:solidFill>
                  <a:latin typeface="+mn-lt"/>
                  <a:ea typeface="+mn-ea"/>
                  <a:cs typeface="+mn-cs"/>
                </a:defRPr>
              </a:lvl2pPr>
              <a:lvl3pPr marL="1086293" algn="l" defTabSz="1086293" rtl="0" eaLnBrk="1" latinLnBrk="0" hangingPunct="1">
                <a:defRPr sz="2100" kern="1200">
                  <a:solidFill>
                    <a:schemeClr val="lt1"/>
                  </a:solidFill>
                  <a:latin typeface="+mn-lt"/>
                  <a:ea typeface="+mn-ea"/>
                  <a:cs typeface="+mn-cs"/>
                </a:defRPr>
              </a:lvl3pPr>
              <a:lvl4pPr marL="1629439" algn="l" defTabSz="1086293" rtl="0" eaLnBrk="1" latinLnBrk="0" hangingPunct="1">
                <a:defRPr sz="2100" kern="1200">
                  <a:solidFill>
                    <a:schemeClr val="lt1"/>
                  </a:solidFill>
                  <a:latin typeface="+mn-lt"/>
                  <a:ea typeface="+mn-ea"/>
                  <a:cs typeface="+mn-cs"/>
                </a:defRPr>
              </a:lvl4pPr>
              <a:lvl5pPr marL="2172586" algn="l" defTabSz="1086293" rtl="0" eaLnBrk="1" latinLnBrk="0" hangingPunct="1">
                <a:defRPr sz="2100" kern="1200">
                  <a:solidFill>
                    <a:schemeClr val="lt1"/>
                  </a:solidFill>
                  <a:latin typeface="+mn-lt"/>
                  <a:ea typeface="+mn-ea"/>
                  <a:cs typeface="+mn-cs"/>
                </a:defRPr>
              </a:lvl5pPr>
              <a:lvl6pPr marL="2715732" algn="l" defTabSz="1086293" rtl="0" eaLnBrk="1" latinLnBrk="0" hangingPunct="1">
                <a:defRPr sz="2100" kern="1200">
                  <a:solidFill>
                    <a:schemeClr val="lt1"/>
                  </a:solidFill>
                  <a:latin typeface="+mn-lt"/>
                  <a:ea typeface="+mn-ea"/>
                  <a:cs typeface="+mn-cs"/>
                </a:defRPr>
              </a:lvl6pPr>
              <a:lvl7pPr marL="3258879" algn="l" defTabSz="1086293" rtl="0" eaLnBrk="1" latinLnBrk="0" hangingPunct="1">
                <a:defRPr sz="2100" kern="1200">
                  <a:solidFill>
                    <a:schemeClr val="lt1"/>
                  </a:solidFill>
                  <a:latin typeface="+mn-lt"/>
                  <a:ea typeface="+mn-ea"/>
                  <a:cs typeface="+mn-cs"/>
                </a:defRPr>
              </a:lvl7pPr>
              <a:lvl8pPr marL="3802025" algn="l" defTabSz="1086293" rtl="0" eaLnBrk="1" latinLnBrk="0" hangingPunct="1">
                <a:defRPr sz="2100" kern="1200">
                  <a:solidFill>
                    <a:schemeClr val="lt1"/>
                  </a:solidFill>
                  <a:latin typeface="+mn-lt"/>
                  <a:ea typeface="+mn-ea"/>
                  <a:cs typeface="+mn-cs"/>
                </a:defRPr>
              </a:lvl8pPr>
              <a:lvl9pPr marL="4345172" algn="l" defTabSz="1086293" rtl="0" eaLnBrk="1" latinLnBrk="0" hangingPunct="1">
                <a:defRPr sz="2100" kern="1200">
                  <a:solidFill>
                    <a:schemeClr val="lt1"/>
                  </a:solidFill>
                  <a:latin typeface="+mn-lt"/>
                  <a:ea typeface="+mn-ea"/>
                  <a:cs typeface="+mn-cs"/>
                </a:defRPr>
              </a:lvl9pPr>
            </a:lstStyle>
            <a:p>
              <a:pPr algn="ctr"/>
              <a:r>
                <a:rPr lang="en-US" sz="800" b="1" dirty="0" smtClean="0">
                  <a:solidFill>
                    <a:schemeClr val="tx1"/>
                  </a:solidFill>
                  <a:latin typeface="Arial" pitchFamily="34" charset="0"/>
                  <a:cs typeface="Arial" pitchFamily="34" charset="0"/>
                </a:rPr>
                <a:t>Initial Conditions</a:t>
              </a:r>
              <a:endParaRPr lang="en-US" sz="800" b="1" dirty="0">
                <a:solidFill>
                  <a:schemeClr val="tx1"/>
                </a:solidFill>
                <a:latin typeface="Arial" pitchFamily="34" charset="0"/>
                <a:cs typeface="Arial" pitchFamily="34" charset="0"/>
              </a:endParaRPr>
            </a:p>
          </p:txBody>
        </p:sp>
        <p:sp>
          <p:nvSpPr>
            <p:cNvPr id="28" name="Oval 27"/>
            <p:cNvSpPr/>
            <p:nvPr/>
          </p:nvSpPr>
          <p:spPr>
            <a:xfrm>
              <a:off x="4800600" y="4221480"/>
              <a:ext cx="1219200" cy="453593"/>
            </a:xfrm>
            <a:prstGeom prst="ellipse">
              <a:avLst/>
            </a:prstGeom>
            <a:solidFill>
              <a:schemeClr val="bg1">
                <a:lumMod val="9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lIns="25466" tIns="12733" rIns="25466" bIns="12733" rtlCol="0" anchor="ctr"/>
            <a:lstStyle>
              <a:defPPr>
                <a:defRPr lang="en-US"/>
              </a:defPPr>
              <a:lvl1pPr marL="0" algn="l" defTabSz="1086293" rtl="0" eaLnBrk="1" latinLnBrk="0" hangingPunct="1">
                <a:defRPr sz="2100" kern="1200">
                  <a:solidFill>
                    <a:schemeClr val="lt1"/>
                  </a:solidFill>
                  <a:latin typeface="+mn-lt"/>
                  <a:ea typeface="+mn-ea"/>
                  <a:cs typeface="+mn-cs"/>
                </a:defRPr>
              </a:lvl1pPr>
              <a:lvl2pPr marL="543147" algn="l" defTabSz="1086293" rtl="0" eaLnBrk="1" latinLnBrk="0" hangingPunct="1">
                <a:defRPr sz="2100" kern="1200">
                  <a:solidFill>
                    <a:schemeClr val="lt1"/>
                  </a:solidFill>
                  <a:latin typeface="+mn-lt"/>
                  <a:ea typeface="+mn-ea"/>
                  <a:cs typeface="+mn-cs"/>
                </a:defRPr>
              </a:lvl2pPr>
              <a:lvl3pPr marL="1086293" algn="l" defTabSz="1086293" rtl="0" eaLnBrk="1" latinLnBrk="0" hangingPunct="1">
                <a:defRPr sz="2100" kern="1200">
                  <a:solidFill>
                    <a:schemeClr val="lt1"/>
                  </a:solidFill>
                  <a:latin typeface="+mn-lt"/>
                  <a:ea typeface="+mn-ea"/>
                  <a:cs typeface="+mn-cs"/>
                </a:defRPr>
              </a:lvl3pPr>
              <a:lvl4pPr marL="1629439" algn="l" defTabSz="1086293" rtl="0" eaLnBrk="1" latinLnBrk="0" hangingPunct="1">
                <a:defRPr sz="2100" kern="1200">
                  <a:solidFill>
                    <a:schemeClr val="lt1"/>
                  </a:solidFill>
                  <a:latin typeface="+mn-lt"/>
                  <a:ea typeface="+mn-ea"/>
                  <a:cs typeface="+mn-cs"/>
                </a:defRPr>
              </a:lvl4pPr>
              <a:lvl5pPr marL="2172586" algn="l" defTabSz="1086293" rtl="0" eaLnBrk="1" latinLnBrk="0" hangingPunct="1">
                <a:defRPr sz="2100" kern="1200">
                  <a:solidFill>
                    <a:schemeClr val="lt1"/>
                  </a:solidFill>
                  <a:latin typeface="+mn-lt"/>
                  <a:ea typeface="+mn-ea"/>
                  <a:cs typeface="+mn-cs"/>
                </a:defRPr>
              </a:lvl5pPr>
              <a:lvl6pPr marL="2715732" algn="l" defTabSz="1086293" rtl="0" eaLnBrk="1" latinLnBrk="0" hangingPunct="1">
                <a:defRPr sz="2100" kern="1200">
                  <a:solidFill>
                    <a:schemeClr val="lt1"/>
                  </a:solidFill>
                  <a:latin typeface="+mn-lt"/>
                  <a:ea typeface="+mn-ea"/>
                  <a:cs typeface="+mn-cs"/>
                </a:defRPr>
              </a:lvl6pPr>
              <a:lvl7pPr marL="3258879" algn="l" defTabSz="1086293" rtl="0" eaLnBrk="1" latinLnBrk="0" hangingPunct="1">
                <a:defRPr sz="2100" kern="1200">
                  <a:solidFill>
                    <a:schemeClr val="lt1"/>
                  </a:solidFill>
                  <a:latin typeface="+mn-lt"/>
                  <a:ea typeface="+mn-ea"/>
                  <a:cs typeface="+mn-cs"/>
                </a:defRPr>
              </a:lvl7pPr>
              <a:lvl8pPr marL="3802025" algn="l" defTabSz="1086293" rtl="0" eaLnBrk="1" latinLnBrk="0" hangingPunct="1">
                <a:defRPr sz="2100" kern="1200">
                  <a:solidFill>
                    <a:schemeClr val="lt1"/>
                  </a:solidFill>
                  <a:latin typeface="+mn-lt"/>
                  <a:ea typeface="+mn-ea"/>
                  <a:cs typeface="+mn-cs"/>
                </a:defRPr>
              </a:lvl8pPr>
              <a:lvl9pPr marL="4345172" algn="l" defTabSz="1086293" rtl="0" eaLnBrk="1" latinLnBrk="0" hangingPunct="1">
                <a:defRPr sz="2100" kern="1200">
                  <a:solidFill>
                    <a:schemeClr val="lt1"/>
                  </a:solidFill>
                  <a:latin typeface="+mn-lt"/>
                  <a:ea typeface="+mn-ea"/>
                  <a:cs typeface="+mn-cs"/>
                </a:defRPr>
              </a:lvl9pPr>
            </a:lstStyle>
            <a:p>
              <a:pPr algn="ctr"/>
              <a:r>
                <a:rPr lang="en-US" sz="800" b="1" dirty="0" smtClean="0">
                  <a:solidFill>
                    <a:schemeClr val="tx1"/>
                  </a:solidFill>
                  <a:latin typeface="Arial" pitchFamily="34" charset="0"/>
                  <a:cs typeface="Arial" pitchFamily="34" charset="0"/>
                </a:rPr>
                <a:t>Analysis Step:</a:t>
              </a:r>
            </a:p>
            <a:p>
              <a:pPr algn="ctr"/>
              <a:r>
                <a:rPr lang="en-US" sz="800" b="1" dirty="0" smtClean="0">
                  <a:solidFill>
                    <a:schemeClr val="tx1"/>
                  </a:solidFill>
                  <a:latin typeface="Arial" pitchFamily="34" charset="0"/>
                  <a:cs typeface="Arial" pitchFamily="34" charset="0"/>
                </a:rPr>
                <a:t>combine observations with forecast</a:t>
              </a:r>
              <a:endParaRPr lang="en-US" sz="800" b="1" dirty="0">
                <a:solidFill>
                  <a:schemeClr val="tx1"/>
                </a:solidFill>
                <a:latin typeface="Arial" pitchFamily="34" charset="0"/>
                <a:cs typeface="Arial" pitchFamily="34" charset="0"/>
              </a:endParaRPr>
            </a:p>
          </p:txBody>
        </p:sp>
        <p:sp>
          <p:nvSpPr>
            <p:cNvPr id="29" name="Oval 28"/>
            <p:cNvSpPr/>
            <p:nvPr/>
          </p:nvSpPr>
          <p:spPr>
            <a:xfrm>
              <a:off x="4800600" y="3630506"/>
              <a:ext cx="1219200" cy="5334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25466" tIns="12733" rIns="25466" bIns="12733" rtlCol="0" anchor="ctr"/>
            <a:lstStyle>
              <a:defPPr>
                <a:defRPr lang="en-US"/>
              </a:defPPr>
              <a:lvl1pPr marL="0" algn="l" defTabSz="1086293" rtl="0" eaLnBrk="1" latinLnBrk="0" hangingPunct="1">
                <a:defRPr sz="2100" kern="1200">
                  <a:solidFill>
                    <a:schemeClr val="lt1"/>
                  </a:solidFill>
                  <a:latin typeface="+mn-lt"/>
                  <a:ea typeface="+mn-ea"/>
                  <a:cs typeface="+mn-cs"/>
                </a:defRPr>
              </a:lvl1pPr>
              <a:lvl2pPr marL="543147" algn="l" defTabSz="1086293" rtl="0" eaLnBrk="1" latinLnBrk="0" hangingPunct="1">
                <a:defRPr sz="2100" kern="1200">
                  <a:solidFill>
                    <a:schemeClr val="lt1"/>
                  </a:solidFill>
                  <a:latin typeface="+mn-lt"/>
                  <a:ea typeface="+mn-ea"/>
                  <a:cs typeface="+mn-cs"/>
                </a:defRPr>
              </a:lvl2pPr>
              <a:lvl3pPr marL="1086293" algn="l" defTabSz="1086293" rtl="0" eaLnBrk="1" latinLnBrk="0" hangingPunct="1">
                <a:defRPr sz="2100" kern="1200">
                  <a:solidFill>
                    <a:schemeClr val="lt1"/>
                  </a:solidFill>
                  <a:latin typeface="+mn-lt"/>
                  <a:ea typeface="+mn-ea"/>
                  <a:cs typeface="+mn-cs"/>
                </a:defRPr>
              </a:lvl3pPr>
              <a:lvl4pPr marL="1629439" algn="l" defTabSz="1086293" rtl="0" eaLnBrk="1" latinLnBrk="0" hangingPunct="1">
                <a:defRPr sz="2100" kern="1200">
                  <a:solidFill>
                    <a:schemeClr val="lt1"/>
                  </a:solidFill>
                  <a:latin typeface="+mn-lt"/>
                  <a:ea typeface="+mn-ea"/>
                  <a:cs typeface="+mn-cs"/>
                </a:defRPr>
              </a:lvl4pPr>
              <a:lvl5pPr marL="2172586" algn="l" defTabSz="1086293" rtl="0" eaLnBrk="1" latinLnBrk="0" hangingPunct="1">
                <a:defRPr sz="2100" kern="1200">
                  <a:solidFill>
                    <a:schemeClr val="lt1"/>
                  </a:solidFill>
                  <a:latin typeface="+mn-lt"/>
                  <a:ea typeface="+mn-ea"/>
                  <a:cs typeface="+mn-cs"/>
                </a:defRPr>
              </a:lvl5pPr>
              <a:lvl6pPr marL="2715732" algn="l" defTabSz="1086293" rtl="0" eaLnBrk="1" latinLnBrk="0" hangingPunct="1">
                <a:defRPr sz="2100" kern="1200">
                  <a:solidFill>
                    <a:schemeClr val="lt1"/>
                  </a:solidFill>
                  <a:latin typeface="+mn-lt"/>
                  <a:ea typeface="+mn-ea"/>
                  <a:cs typeface="+mn-cs"/>
                </a:defRPr>
              </a:lvl6pPr>
              <a:lvl7pPr marL="3258879" algn="l" defTabSz="1086293" rtl="0" eaLnBrk="1" latinLnBrk="0" hangingPunct="1">
                <a:defRPr sz="2100" kern="1200">
                  <a:solidFill>
                    <a:schemeClr val="lt1"/>
                  </a:solidFill>
                  <a:latin typeface="+mn-lt"/>
                  <a:ea typeface="+mn-ea"/>
                  <a:cs typeface="+mn-cs"/>
                </a:defRPr>
              </a:lvl7pPr>
              <a:lvl8pPr marL="3802025" algn="l" defTabSz="1086293" rtl="0" eaLnBrk="1" latinLnBrk="0" hangingPunct="1">
                <a:defRPr sz="2100" kern="1200">
                  <a:solidFill>
                    <a:schemeClr val="lt1"/>
                  </a:solidFill>
                  <a:latin typeface="+mn-lt"/>
                  <a:ea typeface="+mn-ea"/>
                  <a:cs typeface="+mn-cs"/>
                </a:defRPr>
              </a:lvl8pPr>
              <a:lvl9pPr marL="4345172" algn="l" defTabSz="1086293" rtl="0" eaLnBrk="1" latinLnBrk="0" hangingPunct="1">
                <a:defRPr sz="2100" kern="1200">
                  <a:solidFill>
                    <a:schemeClr val="lt1"/>
                  </a:solidFill>
                  <a:latin typeface="+mn-lt"/>
                  <a:ea typeface="+mn-ea"/>
                  <a:cs typeface="+mn-cs"/>
                </a:defRPr>
              </a:lvl9pPr>
            </a:lstStyle>
            <a:p>
              <a:pPr algn="ctr"/>
              <a:r>
                <a:rPr lang="en-US" sz="800" b="1" dirty="0" smtClean="0">
                  <a:solidFill>
                    <a:schemeClr val="tx1"/>
                  </a:solidFill>
                  <a:latin typeface="Arial" pitchFamily="34" charset="0"/>
                  <a:cs typeface="Arial" pitchFamily="34" charset="0"/>
                </a:rPr>
                <a:t>Forecast Step:</a:t>
              </a:r>
            </a:p>
            <a:p>
              <a:pPr algn="ctr"/>
              <a:r>
                <a:rPr lang="en-US" sz="800" b="1" dirty="0" smtClean="0">
                  <a:solidFill>
                    <a:schemeClr val="tx1"/>
                  </a:solidFill>
                  <a:latin typeface="Arial" pitchFamily="34" charset="0"/>
                  <a:cs typeface="Arial" pitchFamily="34" charset="0"/>
                </a:rPr>
                <a:t>use the WH  model to</a:t>
              </a:r>
              <a:br>
                <a:rPr lang="en-US" sz="800" b="1" dirty="0" smtClean="0">
                  <a:solidFill>
                    <a:schemeClr val="tx1"/>
                  </a:solidFill>
                  <a:latin typeface="Arial" pitchFamily="34" charset="0"/>
                  <a:cs typeface="Arial" pitchFamily="34" charset="0"/>
                </a:rPr>
              </a:br>
              <a:r>
                <a:rPr lang="en-US" sz="800" b="1" dirty="0" smtClean="0">
                  <a:solidFill>
                    <a:schemeClr val="tx1"/>
                  </a:solidFill>
                  <a:latin typeface="Arial" pitchFamily="34" charset="0"/>
                  <a:cs typeface="Arial" pitchFamily="34" charset="0"/>
                </a:rPr>
                <a:t>calculate forecast</a:t>
              </a:r>
              <a:endParaRPr lang="en-US" sz="800" b="1" dirty="0">
                <a:solidFill>
                  <a:schemeClr val="tx1"/>
                </a:solidFill>
                <a:latin typeface="Arial" pitchFamily="34" charset="0"/>
                <a:cs typeface="Arial" pitchFamily="34" charset="0"/>
              </a:endParaRPr>
            </a:p>
          </p:txBody>
        </p:sp>
        <p:sp>
          <p:nvSpPr>
            <p:cNvPr id="30" name="Curved Right Arrow 29"/>
            <p:cNvSpPr/>
            <p:nvPr/>
          </p:nvSpPr>
          <p:spPr>
            <a:xfrm>
              <a:off x="4638498" y="4051300"/>
              <a:ext cx="162102" cy="215900"/>
            </a:xfrm>
            <a:prstGeom prst="curvedRightArrow">
              <a:avLst/>
            </a:prstGeom>
            <a:gradFill flip="none" rotWithShape="1">
              <a:gsLst>
                <a:gs pos="0">
                  <a:srgbClr val="5E9EFF"/>
                </a:gs>
                <a:gs pos="39999">
                  <a:srgbClr val="85C2FF"/>
                </a:gs>
                <a:gs pos="70000">
                  <a:srgbClr val="C4D6EB"/>
                </a:gs>
                <a:gs pos="100000">
                  <a:srgbClr val="FFEBFA"/>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lIns="25466" tIns="12733" rIns="25466" bIns="12733" rtlCol="0" anchor="ctr"/>
            <a:lstStyle>
              <a:defPPr>
                <a:defRPr lang="en-US"/>
              </a:defPPr>
              <a:lvl1pPr marL="0" algn="l" defTabSz="1086293" rtl="0" eaLnBrk="1" latinLnBrk="0" hangingPunct="1">
                <a:defRPr sz="2100" kern="1200">
                  <a:solidFill>
                    <a:schemeClr val="lt1"/>
                  </a:solidFill>
                  <a:latin typeface="+mn-lt"/>
                  <a:ea typeface="+mn-ea"/>
                  <a:cs typeface="+mn-cs"/>
                </a:defRPr>
              </a:lvl1pPr>
              <a:lvl2pPr marL="543147" algn="l" defTabSz="1086293" rtl="0" eaLnBrk="1" latinLnBrk="0" hangingPunct="1">
                <a:defRPr sz="2100" kern="1200">
                  <a:solidFill>
                    <a:schemeClr val="lt1"/>
                  </a:solidFill>
                  <a:latin typeface="+mn-lt"/>
                  <a:ea typeface="+mn-ea"/>
                  <a:cs typeface="+mn-cs"/>
                </a:defRPr>
              </a:lvl2pPr>
              <a:lvl3pPr marL="1086293" algn="l" defTabSz="1086293" rtl="0" eaLnBrk="1" latinLnBrk="0" hangingPunct="1">
                <a:defRPr sz="2100" kern="1200">
                  <a:solidFill>
                    <a:schemeClr val="lt1"/>
                  </a:solidFill>
                  <a:latin typeface="+mn-lt"/>
                  <a:ea typeface="+mn-ea"/>
                  <a:cs typeface="+mn-cs"/>
                </a:defRPr>
              </a:lvl3pPr>
              <a:lvl4pPr marL="1629439" algn="l" defTabSz="1086293" rtl="0" eaLnBrk="1" latinLnBrk="0" hangingPunct="1">
                <a:defRPr sz="2100" kern="1200">
                  <a:solidFill>
                    <a:schemeClr val="lt1"/>
                  </a:solidFill>
                  <a:latin typeface="+mn-lt"/>
                  <a:ea typeface="+mn-ea"/>
                  <a:cs typeface="+mn-cs"/>
                </a:defRPr>
              </a:lvl4pPr>
              <a:lvl5pPr marL="2172586" algn="l" defTabSz="1086293" rtl="0" eaLnBrk="1" latinLnBrk="0" hangingPunct="1">
                <a:defRPr sz="2100" kern="1200">
                  <a:solidFill>
                    <a:schemeClr val="lt1"/>
                  </a:solidFill>
                  <a:latin typeface="+mn-lt"/>
                  <a:ea typeface="+mn-ea"/>
                  <a:cs typeface="+mn-cs"/>
                </a:defRPr>
              </a:lvl5pPr>
              <a:lvl6pPr marL="2715732" algn="l" defTabSz="1086293" rtl="0" eaLnBrk="1" latinLnBrk="0" hangingPunct="1">
                <a:defRPr sz="2100" kern="1200">
                  <a:solidFill>
                    <a:schemeClr val="lt1"/>
                  </a:solidFill>
                  <a:latin typeface="+mn-lt"/>
                  <a:ea typeface="+mn-ea"/>
                  <a:cs typeface="+mn-cs"/>
                </a:defRPr>
              </a:lvl6pPr>
              <a:lvl7pPr marL="3258879" algn="l" defTabSz="1086293" rtl="0" eaLnBrk="1" latinLnBrk="0" hangingPunct="1">
                <a:defRPr sz="2100" kern="1200">
                  <a:solidFill>
                    <a:schemeClr val="lt1"/>
                  </a:solidFill>
                  <a:latin typeface="+mn-lt"/>
                  <a:ea typeface="+mn-ea"/>
                  <a:cs typeface="+mn-cs"/>
                </a:defRPr>
              </a:lvl7pPr>
              <a:lvl8pPr marL="3802025" algn="l" defTabSz="1086293" rtl="0" eaLnBrk="1" latinLnBrk="0" hangingPunct="1">
                <a:defRPr sz="2100" kern="1200">
                  <a:solidFill>
                    <a:schemeClr val="lt1"/>
                  </a:solidFill>
                  <a:latin typeface="+mn-lt"/>
                  <a:ea typeface="+mn-ea"/>
                  <a:cs typeface="+mn-cs"/>
                </a:defRPr>
              </a:lvl8pPr>
              <a:lvl9pPr marL="4345172" algn="l" defTabSz="1086293" rtl="0" eaLnBrk="1" latinLnBrk="0" hangingPunct="1">
                <a:defRPr sz="2100" kern="1200">
                  <a:solidFill>
                    <a:schemeClr val="lt1"/>
                  </a:solidFill>
                  <a:latin typeface="+mn-lt"/>
                  <a:ea typeface="+mn-ea"/>
                  <a:cs typeface="+mn-cs"/>
                </a:defRPr>
              </a:lvl9pPr>
            </a:lstStyle>
            <a:p>
              <a:pPr algn="ctr"/>
              <a:endParaRPr lang="en-US" sz="400" dirty="0">
                <a:solidFill>
                  <a:schemeClr val="tx1"/>
                </a:solidFill>
              </a:endParaRPr>
            </a:p>
          </p:txBody>
        </p:sp>
        <p:sp>
          <p:nvSpPr>
            <p:cNvPr id="31" name="Curved Right Arrow 30"/>
            <p:cNvSpPr/>
            <p:nvPr/>
          </p:nvSpPr>
          <p:spPr>
            <a:xfrm rot="10800000">
              <a:off x="6010098" y="4051300"/>
              <a:ext cx="162102" cy="215900"/>
            </a:xfrm>
            <a:prstGeom prst="curvedRightArrow">
              <a:avLst/>
            </a:prstGeom>
            <a:gradFill flip="none" rotWithShape="1">
              <a:gsLst>
                <a:gs pos="0">
                  <a:srgbClr val="5E9EFF"/>
                </a:gs>
                <a:gs pos="39999">
                  <a:srgbClr val="85C2FF"/>
                </a:gs>
                <a:gs pos="70000">
                  <a:srgbClr val="C4D6EB"/>
                </a:gs>
                <a:gs pos="100000">
                  <a:srgbClr val="FFEBFA"/>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lIns="25466" tIns="12733" rIns="25466" bIns="12733" rtlCol="0" anchor="ctr"/>
            <a:lstStyle>
              <a:defPPr>
                <a:defRPr lang="en-US"/>
              </a:defPPr>
              <a:lvl1pPr marL="0" algn="l" defTabSz="1086293" rtl="0" eaLnBrk="1" latinLnBrk="0" hangingPunct="1">
                <a:defRPr sz="2100" kern="1200">
                  <a:solidFill>
                    <a:schemeClr val="lt1"/>
                  </a:solidFill>
                  <a:latin typeface="+mn-lt"/>
                  <a:ea typeface="+mn-ea"/>
                  <a:cs typeface="+mn-cs"/>
                </a:defRPr>
              </a:lvl1pPr>
              <a:lvl2pPr marL="543147" algn="l" defTabSz="1086293" rtl="0" eaLnBrk="1" latinLnBrk="0" hangingPunct="1">
                <a:defRPr sz="2100" kern="1200">
                  <a:solidFill>
                    <a:schemeClr val="lt1"/>
                  </a:solidFill>
                  <a:latin typeface="+mn-lt"/>
                  <a:ea typeface="+mn-ea"/>
                  <a:cs typeface="+mn-cs"/>
                </a:defRPr>
              </a:lvl2pPr>
              <a:lvl3pPr marL="1086293" algn="l" defTabSz="1086293" rtl="0" eaLnBrk="1" latinLnBrk="0" hangingPunct="1">
                <a:defRPr sz="2100" kern="1200">
                  <a:solidFill>
                    <a:schemeClr val="lt1"/>
                  </a:solidFill>
                  <a:latin typeface="+mn-lt"/>
                  <a:ea typeface="+mn-ea"/>
                  <a:cs typeface="+mn-cs"/>
                </a:defRPr>
              </a:lvl3pPr>
              <a:lvl4pPr marL="1629439" algn="l" defTabSz="1086293" rtl="0" eaLnBrk="1" latinLnBrk="0" hangingPunct="1">
                <a:defRPr sz="2100" kern="1200">
                  <a:solidFill>
                    <a:schemeClr val="lt1"/>
                  </a:solidFill>
                  <a:latin typeface="+mn-lt"/>
                  <a:ea typeface="+mn-ea"/>
                  <a:cs typeface="+mn-cs"/>
                </a:defRPr>
              </a:lvl4pPr>
              <a:lvl5pPr marL="2172586" algn="l" defTabSz="1086293" rtl="0" eaLnBrk="1" latinLnBrk="0" hangingPunct="1">
                <a:defRPr sz="2100" kern="1200">
                  <a:solidFill>
                    <a:schemeClr val="lt1"/>
                  </a:solidFill>
                  <a:latin typeface="+mn-lt"/>
                  <a:ea typeface="+mn-ea"/>
                  <a:cs typeface="+mn-cs"/>
                </a:defRPr>
              </a:lvl5pPr>
              <a:lvl6pPr marL="2715732" algn="l" defTabSz="1086293" rtl="0" eaLnBrk="1" latinLnBrk="0" hangingPunct="1">
                <a:defRPr sz="2100" kern="1200">
                  <a:solidFill>
                    <a:schemeClr val="lt1"/>
                  </a:solidFill>
                  <a:latin typeface="+mn-lt"/>
                  <a:ea typeface="+mn-ea"/>
                  <a:cs typeface="+mn-cs"/>
                </a:defRPr>
              </a:lvl6pPr>
              <a:lvl7pPr marL="3258879" algn="l" defTabSz="1086293" rtl="0" eaLnBrk="1" latinLnBrk="0" hangingPunct="1">
                <a:defRPr sz="2100" kern="1200">
                  <a:solidFill>
                    <a:schemeClr val="lt1"/>
                  </a:solidFill>
                  <a:latin typeface="+mn-lt"/>
                  <a:ea typeface="+mn-ea"/>
                  <a:cs typeface="+mn-cs"/>
                </a:defRPr>
              </a:lvl7pPr>
              <a:lvl8pPr marL="3802025" algn="l" defTabSz="1086293" rtl="0" eaLnBrk="1" latinLnBrk="0" hangingPunct="1">
                <a:defRPr sz="2100" kern="1200">
                  <a:solidFill>
                    <a:schemeClr val="lt1"/>
                  </a:solidFill>
                  <a:latin typeface="+mn-lt"/>
                  <a:ea typeface="+mn-ea"/>
                  <a:cs typeface="+mn-cs"/>
                </a:defRPr>
              </a:lvl8pPr>
              <a:lvl9pPr marL="4345172" algn="l" defTabSz="1086293" rtl="0" eaLnBrk="1" latinLnBrk="0" hangingPunct="1">
                <a:defRPr sz="2100" kern="1200">
                  <a:solidFill>
                    <a:schemeClr val="lt1"/>
                  </a:solidFill>
                  <a:latin typeface="+mn-lt"/>
                  <a:ea typeface="+mn-ea"/>
                  <a:cs typeface="+mn-cs"/>
                </a:defRPr>
              </a:lvl9pPr>
            </a:lstStyle>
            <a:p>
              <a:pPr algn="ctr"/>
              <a:endParaRPr lang="en-US" sz="400" dirty="0">
                <a:solidFill>
                  <a:schemeClr val="tx1"/>
                </a:solidFill>
              </a:endParaRPr>
            </a:p>
          </p:txBody>
        </p:sp>
        <p:sp>
          <p:nvSpPr>
            <p:cNvPr id="32" name="Down Arrow 31"/>
            <p:cNvSpPr/>
            <p:nvPr/>
          </p:nvSpPr>
          <p:spPr>
            <a:xfrm>
              <a:off x="5314299" y="3507210"/>
              <a:ext cx="126079" cy="80963"/>
            </a:xfrm>
            <a:prstGeom prst="downArrow">
              <a:avLst/>
            </a:prstGeom>
            <a:gradFill flip="none" rotWithShape="1">
              <a:gsLst>
                <a:gs pos="0">
                  <a:srgbClr val="5E9EFF"/>
                </a:gs>
                <a:gs pos="39999">
                  <a:srgbClr val="85C2FF"/>
                </a:gs>
                <a:gs pos="70000">
                  <a:srgbClr val="C4D6EB"/>
                </a:gs>
                <a:gs pos="100000">
                  <a:srgbClr val="FFEBFA"/>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lIns="25466" tIns="12733" rIns="25466" bIns="12733" rtlCol="0" anchor="ctr"/>
            <a:lstStyle>
              <a:defPPr>
                <a:defRPr lang="en-US"/>
              </a:defPPr>
              <a:lvl1pPr marL="0" algn="l" defTabSz="1086293" rtl="0" eaLnBrk="1" latinLnBrk="0" hangingPunct="1">
                <a:defRPr sz="2100" kern="1200">
                  <a:solidFill>
                    <a:schemeClr val="lt1"/>
                  </a:solidFill>
                  <a:latin typeface="+mn-lt"/>
                  <a:ea typeface="+mn-ea"/>
                  <a:cs typeface="+mn-cs"/>
                </a:defRPr>
              </a:lvl1pPr>
              <a:lvl2pPr marL="543147" algn="l" defTabSz="1086293" rtl="0" eaLnBrk="1" latinLnBrk="0" hangingPunct="1">
                <a:defRPr sz="2100" kern="1200">
                  <a:solidFill>
                    <a:schemeClr val="lt1"/>
                  </a:solidFill>
                  <a:latin typeface="+mn-lt"/>
                  <a:ea typeface="+mn-ea"/>
                  <a:cs typeface="+mn-cs"/>
                </a:defRPr>
              </a:lvl2pPr>
              <a:lvl3pPr marL="1086293" algn="l" defTabSz="1086293" rtl="0" eaLnBrk="1" latinLnBrk="0" hangingPunct="1">
                <a:defRPr sz="2100" kern="1200">
                  <a:solidFill>
                    <a:schemeClr val="lt1"/>
                  </a:solidFill>
                  <a:latin typeface="+mn-lt"/>
                  <a:ea typeface="+mn-ea"/>
                  <a:cs typeface="+mn-cs"/>
                </a:defRPr>
              </a:lvl3pPr>
              <a:lvl4pPr marL="1629439" algn="l" defTabSz="1086293" rtl="0" eaLnBrk="1" latinLnBrk="0" hangingPunct="1">
                <a:defRPr sz="2100" kern="1200">
                  <a:solidFill>
                    <a:schemeClr val="lt1"/>
                  </a:solidFill>
                  <a:latin typeface="+mn-lt"/>
                  <a:ea typeface="+mn-ea"/>
                  <a:cs typeface="+mn-cs"/>
                </a:defRPr>
              </a:lvl4pPr>
              <a:lvl5pPr marL="2172586" algn="l" defTabSz="1086293" rtl="0" eaLnBrk="1" latinLnBrk="0" hangingPunct="1">
                <a:defRPr sz="2100" kern="1200">
                  <a:solidFill>
                    <a:schemeClr val="lt1"/>
                  </a:solidFill>
                  <a:latin typeface="+mn-lt"/>
                  <a:ea typeface="+mn-ea"/>
                  <a:cs typeface="+mn-cs"/>
                </a:defRPr>
              </a:lvl5pPr>
              <a:lvl6pPr marL="2715732" algn="l" defTabSz="1086293" rtl="0" eaLnBrk="1" latinLnBrk="0" hangingPunct="1">
                <a:defRPr sz="2100" kern="1200">
                  <a:solidFill>
                    <a:schemeClr val="lt1"/>
                  </a:solidFill>
                  <a:latin typeface="+mn-lt"/>
                  <a:ea typeface="+mn-ea"/>
                  <a:cs typeface="+mn-cs"/>
                </a:defRPr>
              </a:lvl6pPr>
              <a:lvl7pPr marL="3258879" algn="l" defTabSz="1086293" rtl="0" eaLnBrk="1" latinLnBrk="0" hangingPunct="1">
                <a:defRPr sz="2100" kern="1200">
                  <a:solidFill>
                    <a:schemeClr val="lt1"/>
                  </a:solidFill>
                  <a:latin typeface="+mn-lt"/>
                  <a:ea typeface="+mn-ea"/>
                  <a:cs typeface="+mn-cs"/>
                </a:defRPr>
              </a:lvl7pPr>
              <a:lvl8pPr marL="3802025" algn="l" defTabSz="1086293" rtl="0" eaLnBrk="1" latinLnBrk="0" hangingPunct="1">
                <a:defRPr sz="2100" kern="1200">
                  <a:solidFill>
                    <a:schemeClr val="lt1"/>
                  </a:solidFill>
                  <a:latin typeface="+mn-lt"/>
                  <a:ea typeface="+mn-ea"/>
                  <a:cs typeface="+mn-cs"/>
                </a:defRPr>
              </a:lvl8pPr>
              <a:lvl9pPr marL="4345172" algn="l" defTabSz="1086293" rtl="0" eaLnBrk="1" latinLnBrk="0" hangingPunct="1">
                <a:defRPr sz="2100" kern="1200">
                  <a:solidFill>
                    <a:schemeClr val="lt1"/>
                  </a:solidFill>
                  <a:latin typeface="+mn-lt"/>
                  <a:ea typeface="+mn-ea"/>
                  <a:cs typeface="+mn-cs"/>
                </a:defRPr>
              </a:lvl9pPr>
            </a:lstStyle>
            <a:p>
              <a:pPr algn="ctr"/>
              <a:endParaRPr lang="en-US" sz="400" dirty="0"/>
            </a:p>
          </p:txBody>
        </p:sp>
        <p:sp>
          <p:nvSpPr>
            <p:cNvPr id="33" name="Rectangle 32"/>
            <p:cNvSpPr/>
            <p:nvPr/>
          </p:nvSpPr>
          <p:spPr>
            <a:xfrm>
              <a:off x="4800600" y="4875107"/>
              <a:ext cx="1143000" cy="152400"/>
            </a:xfrm>
            <a:prstGeom prst="rect">
              <a:avLst/>
            </a:prstGeom>
            <a:solidFill>
              <a:schemeClr val="bg1">
                <a:lumMod val="9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lIns="25466" tIns="12733" rIns="25466" bIns="12733" rtlCol="0" anchor="ctr"/>
            <a:lstStyle>
              <a:defPPr>
                <a:defRPr lang="en-US"/>
              </a:defPPr>
              <a:lvl1pPr marL="0" algn="l" defTabSz="1086293" rtl="0" eaLnBrk="1" latinLnBrk="0" hangingPunct="1">
                <a:defRPr sz="2100" kern="1200">
                  <a:solidFill>
                    <a:schemeClr val="lt1"/>
                  </a:solidFill>
                  <a:latin typeface="+mn-lt"/>
                  <a:ea typeface="+mn-ea"/>
                  <a:cs typeface="+mn-cs"/>
                </a:defRPr>
              </a:lvl1pPr>
              <a:lvl2pPr marL="543147" algn="l" defTabSz="1086293" rtl="0" eaLnBrk="1" latinLnBrk="0" hangingPunct="1">
                <a:defRPr sz="2100" kern="1200">
                  <a:solidFill>
                    <a:schemeClr val="lt1"/>
                  </a:solidFill>
                  <a:latin typeface="+mn-lt"/>
                  <a:ea typeface="+mn-ea"/>
                  <a:cs typeface="+mn-cs"/>
                </a:defRPr>
              </a:lvl2pPr>
              <a:lvl3pPr marL="1086293" algn="l" defTabSz="1086293" rtl="0" eaLnBrk="1" latinLnBrk="0" hangingPunct="1">
                <a:defRPr sz="2100" kern="1200">
                  <a:solidFill>
                    <a:schemeClr val="lt1"/>
                  </a:solidFill>
                  <a:latin typeface="+mn-lt"/>
                  <a:ea typeface="+mn-ea"/>
                  <a:cs typeface="+mn-cs"/>
                </a:defRPr>
              </a:lvl3pPr>
              <a:lvl4pPr marL="1629439" algn="l" defTabSz="1086293" rtl="0" eaLnBrk="1" latinLnBrk="0" hangingPunct="1">
                <a:defRPr sz="2100" kern="1200">
                  <a:solidFill>
                    <a:schemeClr val="lt1"/>
                  </a:solidFill>
                  <a:latin typeface="+mn-lt"/>
                  <a:ea typeface="+mn-ea"/>
                  <a:cs typeface="+mn-cs"/>
                </a:defRPr>
              </a:lvl4pPr>
              <a:lvl5pPr marL="2172586" algn="l" defTabSz="1086293" rtl="0" eaLnBrk="1" latinLnBrk="0" hangingPunct="1">
                <a:defRPr sz="2100" kern="1200">
                  <a:solidFill>
                    <a:schemeClr val="lt1"/>
                  </a:solidFill>
                  <a:latin typeface="+mn-lt"/>
                  <a:ea typeface="+mn-ea"/>
                  <a:cs typeface="+mn-cs"/>
                </a:defRPr>
              </a:lvl5pPr>
              <a:lvl6pPr marL="2715732" algn="l" defTabSz="1086293" rtl="0" eaLnBrk="1" latinLnBrk="0" hangingPunct="1">
                <a:defRPr sz="2100" kern="1200">
                  <a:solidFill>
                    <a:schemeClr val="lt1"/>
                  </a:solidFill>
                  <a:latin typeface="+mn-lt"/>
                  <a:ea typeface="+mn-ea"/>
                  <a:cs typeface="+mn-cs"/>
                </a:defRPr>
              </a:lvl6pPr>
              <a:lvl7pPr marL="3258879" algn="l" defTabSz="1086293" rtl="0" eaLnBrk="1" latinLnBrk="0" hangingPunct="1">
                <a:defRPr sz="2100" kern="1200">
                  <a:solidFill>
                    <a:schemeClr val="lt1"/>
                  </a:solidFill>
                  <a:latin typeface="+mn-lt"/>
                  <a:ea typeface="+mn-ea"/>
                  <a:cs typeface="+mn-cs"/>
                </a:defRPr>
              </a:lvl7pPr>
              <a:lvl8pPr marL="3802025" algn="l" defTabSz="1086293" rtl="0" eaLnBrk="1" latinLnBrk="0" hangingPunct="1">
                <a:defRPr sz="2100" kern="1200">
                  <a:solidFill>
                    <a:schemeClr val="lt1"/>
                  </a:solidFill>
                  <a:latin typeface="+mn-lt"/>
                  <a:ea typeface="+mn-ea"/>
                  <a:cs typeface="+mn-cs"/>
                </a:defRPr>
              </a:lvl8pPr>
              <a:lvl9pPr marL="4345172" algn="l" defTabSz="1086293" rtl="0" eaLnBrk="1" latinLnBrk="0" hangingPunct="1">
                <a:defRPr sz="2100" kern="1200">
                  <a:solidFill>
                    <a:schemeClr val="lt1"/>
                  </a:solidFill>
                  <a:latin typeface="+mn-lt"/>
                  <a:ea typeface="+mn-ea"/>
                  <a:cs typeface="+mn-cs"/>
                </a:defRPr>
              </a:lvl9pPr>
            </a:lstStyle>
            <a:p>
              <a:pPr algn="ctr"/>
              <a:r>
                <a:rPr lang="en-US" sz="800" b="1" dirty="0" smtClean="0">
                  <a:solidFill>
                    <a:schemeClr val="tx1"/>
                  </a:solidFill>
                  <a:latin typeface="Arial" pitchFamily="34" charset="0"/>
                  <a:cs typeface="Arial" pitchFamily="34" charset="0"/>
                </a:rPr>
                <a:t>Assimilation Results</a:t>
              </a:r>
              <a:endParaRPr lang="en-US" sz="800" b="1" dirty="0">
                <a:solidFill>
                  <a:schemeClr val="tx1"/>
                </a:solidFill>
                <a:latin typeface="Arial" pitchFamily="34" charset="0"/>
                <a:cs typeface="Arial" pitchFamily="34" charset="0"/>
              </a:endParaRPr>
            </a:p>
          </p:txBody>
        </p:sp>
        <p:sp>
          <p:nvSpPr>
            <p:cNvPr id="34" name="Down Arrow 33"/>
            <p:cNvSpPr/>
            <p:nvPr/>
          </p:nvSpPr>
          <p:spPr>
            <a:xfrm>
              <a:off x="5314299" y="4739640"/>
              <a:ext cx="126079" cy="80963"/>
            </a:xfrm>
            <a:prstGeom prst="downArrow">
              <a:avLst/>
            </a:prstGeom>
            <a:gradFill flip="none" rotWithShape="1">
              <a:gsLst>
                <a:gs pos="0">
                  <a:srgbClr val="5E9EFF"/>
                </a:gs>
                <a:gs pos="39999">
                  <a:srgbClr val="85C2FF"/>
                </a:gs>
                <a:gs pos="70000">
                  <a:srgbClr val="C4D6EB"/>
                </a:gs>
                <a:gs pos="100000">
                  <a:srgbClr val="FFEBFA"/>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lIns="25466" tIns="12733" rIns="25466" bIns="12733" rtlCol="0" anchor="ctr"/>
            <a:lstStyle>
              <a:defPPr>
                <a:defRPr lang="en-US"/>
              </a:defPPr>
              <a:lvl1pPr marL="0" algn="l" defTabSz="1086293" rtl="0" eaLnBrk="1" latinLnBrk="0" hangingPunct="1">
                <a:defRPr sz="2100" kern="1200">
                  <a:solidFill>
                    <a:schemeClr val="lt1"/>
                  </a:solidFill>
                  <a:latin typeface="+mn-lt"/>
                  <a:ea typeface="+mn-ea"/>
                  <a:cs typeface="+mn-cs"/>
                </a:defRPr>
              </a:lvl1pPr>
              <a:lvl2pPr marL="543147" algn="l" defTabSz="1086293" rtl="0" eaLnBrk="1" latinLnBrk="0" hangingPunct="1">
                <a:defRPr sz="2100" kern="1200">
                  <a:solidFill>
                    <a:schemeClr val="lt1"/>
                  </a:solidFill>
                  <a:latin typeface="+mn-lt"/>
                  <a:ea typeface="+mn-ea"/>
                  <a:cs typeface="+mn-cs"/>
                </a:defRPr>
              </a:lvl2pPr>
              <a:lvl3pPr marL="1086293" algn="l" defTabSz="1086293" rtl="0" eaLnBrk="1" latinLnBrk="0" hangingPunct="1">
                <a:defRPr sz="2100" kern="1200">
                  <a:solidFill>
                    <a:schemeClr val="lt1"/>
                  </a:solidFill>
                  <a:latin typeface="+mn-lt"/>
                  <a:ea typeface="+mn-ea"/>
                  <a:cs typeface="+mn-cs"/>
                </a:defRPr>
              </a:lvl3pPr>
              <a:lvl4pPr marL="1629439" algn="l" defTabSz="1086293" rtl="0" eaLnBrk="1" latinLnBrk="0" hangingPunct="1">
                <a:defRPr sz="2100" kern="1200">
                  <a:solidFill>
                    <a:schemeClr val="lt1"/>
                  </a:solidFill>
                  <a:latin typeface="+mn-lt"/>
                  <a:ea typeface="+mn-ea"/>
                  <a:cs typeface="+mn-cs"/>
                </a:defRPr>
              </a:lvl4pPr>
              <a:lvl5pPr marL="2172586" algn="l" defTabSz="1086293" rtl="0" eaLnBrk="1" latinLnBrk="0" hangingPunct="1">
                <a:defRPr sz="2100" kern="1200">
                  <a:solidFill>
                    <a:schemeClr val="lt1"/>
                  </a:solidFill>
                  <a:latin typeface="+mn-lt"/>
                  <a:ea typeface="+mn-ea"/>
                  <a:cs typeface="+mn-cs"/>
                </a:defRPr>
              </a:lvl5pPr>
              <a:lvl6pPr marL="2715732" algn="l" defTabSz="1086293" rtl="0" eaLnBrk="1" latinLnBrk="0" hangingPunct="1">
                <a:defRPr sz="2100" kern="1200">
                  <a:solidFill>
                    <a:schemeClr val="lt1"/>
                  </a:solidFill>
                  <a:latin typeface="+mn-lt"/>
                  <a:ea typeface="+mn-ea"/>
                  <a:cs typeface="+mn-cs"/>
                </a:defRPr>
              </a:lvl6pPr>
              <a:lvl7pPr marL="3258879" algn="l" defTabSz="1086293" rtl="0" eaLnBrk="1" latinLnBrk="0" hangingPunct="1">
                <a:defRPr sz="2100" kern="1200">
                  <a:solidFill>
                    <a:schemeClr val="lt1"/>
                  </a:solidFill>
                  <a:latin typeface="+mn-lt"/>
                  <a:ea typeface="+mn-ea"/>
                  <a:cs typeface="+mn-cs"/>
                </a:defRPr>
              </a:lvl7pPr>
              <a:lvl8pPr marL="3802025" algn="l" defTabSz="1086293" rtl="0" eaLnBrk="1" latinLnBrk="0" hangingPunct="1">
                <a:defRPr sz="2100" kern="1200">
                  <a:solidFill>
                    <a:schemeClr val="lt1"/>
                  </a:solidFill>
                  <a:latin typeface="+mn-lt"/>
                  <a:ea typeface="+mn-ea"/>
                  <a:cs typeface="+mn-cs"/>
                </a:defRPr>
              </a:lvl8pPr>
              <a:lvl9pPr marL="4345172" algn="l" defTabSz="1086293" rtl="0" eaLnBrk="1" latinLnBrk="0" hangingPunct="1">
                <a:defRPr sz="2100" kern="1200">
                  <a:solidFill>
                    <a:schemeClr val="lt1"/>
                  </a:solidFill>
                  <a:latin typeface="+mn-lt"/>
                  <a:ea typeface="+mn-ea"/>
                  <a:cs typeface="+mn-cs"/>
                </a:defRPr>
              </a:lvl9pPr>
            </a:lstStyle>
            <a:p>
              <a:pPr algn="ctr"/>
              <a:endParaRPr lang="en-US" sz="400" dirty="0"/>
            </a:p>
          </p:txBody>
        </p:sp>
        <p:sp>
          <p:nvSpPr>
            <p:cNvPr id="35" name="TextBox 36"/>
            <p:cNvSpPr txBox="1"/>
            <p:nvPr/>
          </p:nvSpPr>
          <p:spPr>
            <a:xfrm>
              <a:off x="8470550" y="4123690"/>
              <a:ext cx="490013" cy="116266"/>
            </a:xfrm>
            <a:prstGeom prst="rect">
              <a:avLst/>
            </a:prstGeom>
            <a:noFill/>
          </p:spPr>
          <p:txBody>
            <a:bodyPr wrap="none" lIns="19802" tIns="9901" rIns="19802" bIns="9901" rtlCol="0">
              <a:spAutoFit/>
            </a:bodyPr>
            <a:lstStyle>
              <a:defPPr>
                <a:defRPr lang="en-US"/>
              </a:defPPr>
              <a:lvl1pPr marL="0" algn="l" defTabSz="1086293" rtl="0" eaLnBrk="1" latinLnBrk="0" hangingPunct="1">
                <a:defRPr sz="2100" kern="1200">
                  <a:solidFill>
                    <a:schemeClr val="tx1"/>
                  </a:solidFill>
                  <a:latin typeface="+mn-lt"/>
                  <a:ea typeface="+mn-ea"/>
                  <a:cs typeface="+mn-cs"/>
                </a:defRPr>
              </a:lvl1pPr>
              <a:lvl2pPr marL="543147" algn="l" defTabSz="1086293" rtl="0" eaLnBrk="1" latinLnBrk="0" hangingPunct="1">
                <a:defRPr sz="2100" kern="1200">
                  <a:solidFill>
                    <a:schemeClr val="tx1"/>
                  </a:solidFill>
                  <a:latin typeface="+mn-lt"/>
                  <a:ea typeface="+mn-ea"/>
                  <a:cs typeface="+mn-cs"/>
                </a:defRPr>
              </a:lvl2pPr>
              <a:lvl3pPr marL="1086293" algn="l" defTabSz="1086293" rtl="0" eaLnBrk="1" latinLnBrk="0" hangingPunct="1">
                <a:defRPr sz="2100" kern="1200">
                  <a:solidFill>
                    <a:schemeClr val="tx1"/>
                  </a:solidFill>
                  <a:latin typeface="+mn-lt"/>
                  <a:ea typeface="+mn-ea"/>
                  <a:cs typeface="+mn-cs"/>
                </a:defRPr>
              </a:lvl3pPr>
              <a:lvl4pPr marL="1629439" algn="l" defTabSz="1086293" rtl="0" eaLnBrk="1" latinLnBrk="0" hangingPunct="1">
                <a:defRPr sz="2100" kern="1200">
                  <a:solidFill>
                    <a:schemeClr val="tx1"/>
                  </a:solidFill>
                  <a:latin typeface="+mn-lt"/>
                  <a:ea typeface="+mn-ea"/>
                  <a:cs typeface="+mn-cs"/>
                </a:defRPr>
              </a:lvl4pPr>
              <a:lvl5pPr marL="2172586" algn="l" defTabSz="1086293" rtl="0" eaLnBrk="1" latinLnBrk="0" hangingPunct="1">
                <a:defRPr sz="2100" kern="1200">
                  <a:solidFill>
                    <a:schemeClr val="tx1"/>
                  </a:solidFill>
                  <a:latin typeface="+mn-lt"/>
                  <a:ea typeface="+mn-ea"/>
                  <a:cs typeface="+mn-cs"/>
                </a:defRPr>
              </a:lvl5pPr>
              <a:lvl6pPr marL="2715732" algn="l" defTabSz="1086293" rtl="0" eaLnBrk="1" latinLnBrk="0" hangingPunct="1">
                <a:defRPr sz="2100" kern="1200">
                  <a:solidFill>
                    <a:schemeClr val="tx1"/>
                  </a:solidFill>
                  <a:latin typeface="+mn-lt"/>
                  <a:ea typeface="+mn-ea"/>
                  <a:cs typeface="+mn-cs"/>
                </a:defRPr>
              </a:lvl6pPr>
              <a:lvl7pPr marL="3258879" algn="l" defTabSz="1086293" rtl="0" eaLnBrk="1" latinLnBrk="0" hangingPunct="1">
                <a:defRPr sz="2100" kern="1200">
                  <a:solidFill>
                    <a:schemeClr val="tx1"/>
                  </a:solidFill>
                  <a:latin typeface="+mn-lt"/>
                  <a:ea typeface="+mn-ea"/>
                  <a:cs typeface="+mn-cs"/>
                </a:defRPr>
              </a:lvl7pPr>
              <a:lvl8pPr marL="3802025" algn="l" defTabSz="1086293" rtl="0" eaLnBrk="1" latinLnBrk="0" hangingPunct="1">
                <a:defRPr sz="2100" kern="1200">
                  <a:solidFill>
                    <a:schemeClr val="tx1"/>
                  </a:solidFill>
                  <a:latin typeface="+mn-lt"/>
                  <a:ea typeface="+mn-ea"/>
                  <a:cs typeface="+mn-cs"/>
                </a:defRPr>
              </a:lvl8pPr>
              <a:lvl9pPr marL="4345172" algn="l" defTabSz="1086293" rtl="0" eaLnBrk="1" latinLnBrk="0" hangingPunct="1">
                <a:defRPr sz="2100" kern="1200">
                  <a:solidFill>
                    <a:schemeClr val="tx1"/>
                  </a:solidFill>
                  <a:latin typeface="+mn-lt"/>
                  <a:ea typeface="+mn-ea"/>
                  <a:cs typeface="+mn-cs"/>
                </a:defRPr>
              </a:lvl9pPr>
            </a:lstStyle>
            <a:p>
              <a:r>
                <a:rPr lang="en-US" sz="600" b="1" dirty="0" smtClean="0">
                  <a:solidFill>
                    <a:schemeClr val="bg1"/>
                  </a:solidFill>
                  <a:latin typeface="Arial" pitchFamily="34" charset="0"/>
                  <a:cs typeface="Arial" pitchFamily="34" charset="0"/>
                </a:rPr>
                <a:t>WSA+ENLIL</a:t>
              </a:r>
              <a:endParaRPr lang="en-US" sz="600" b="1" dirty="0">
                <a:solidFill>
                  <a:schemeClr val="bg1"/>
                </a:solidFill>
                <a:latin typeface="Arial" pitchFamily="34" charset="0"/>
                <a:cs typeface="Arial" pitchFamily="34" charset="0"/>
              </a:endParaRPr>
            </a:p>
          </p:txBody>
        </p:sp>
        <p:sp>
          <p:nvSpPr>
            <p:cNvPr id="36" name="Rectangle 35"/>
            <p:cNvSpPr/>
            <p:nvPr/>
          </p:nvSpPr>
          <p:spPr>
            <a:xfrm>
              <a:off x="2661892" y="3070013"/>
              <a:ext cx="3841750" cy="2187787"/>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9802" tIns="9901" rIns="19802" bIns="9901" rtlCol="0" anchor="ctr"/>
            <a:lstStyle>
              <a:defPPr>
                <a:defRPr lang="en-US"/>
              </a:defPPr>
              <a:lvl1pPr marL="0" algn="l" defTabSz="1086293" rtl="0" eaLnBrk="1" latinLnBrk="0" hangingPunct="1">
                <a:defRPr sz="2100" kern="1200">
                  <a:solidFill>
                    <a:schemeClr val="lt1"/>
                  </a:solidFill>
                  <a:latin typeface="+mn-lt"/>
                  <a:ea typeface="+mn-ea"/>
                  <a:cs typeface="+mn-cs"/>
                </a:defRPr>
              </a:lvl1pPr>
              <a:lvl2pPr marL="543147" algn="l" defTabSz="1086293" rtl="0" eaLnBrk="1" latinLnBrk="0" hangingPunct="1">
                <a:defRPr sz="2100" kern="1200">
                  <a:solidFill>
                    <a:schemeClr val="lt1"/>
                  </a:solidFill>
                  <a:latin typeface="+mn-lt"/>
                  <a:ea typeface="+mn-ea"/>
                  <a:cs typeface="+mn-cs"/>
                </a:defRPr>
              </a:lvl2pPr>
              <a:lvl3pPr marL="1086293" algn="l" defTabSz="1086293" rtl="0" eaLnBrk="1" latinLnBrk="0" hangingPunct="1">
                <a:defRPr sz="2100" kern="1200">
                  <a:solidFill>
                    <a:schemeClr val="lt1"/>
                  </a:solidFill>
                  <a:latin typeface="+mn-lt"/>
                  <a:ea typeface="+mn-ea"/>
                  <a:cs typeface="+mn-cs"/>
                </a:defRPr>
              </a:lvl3pPr>
              <a:lvl4pPr marL="1629439" algn="l" defTabSz="1086293" rtl="0" eaLnBrk="1" latinLnBrk="0" hangingPunct="1">
                <a:defRPr sz="2100" kern="1200">
                  <a:solidFill>
                    <a:schemeClr val="lt1"/>
                  </a:solidFill>
                  <a:latin typeface="+mn-lt"/>
                  <a:ea typeface="+mn-ea"/>
                  <a:cs typeface="+mn-cs"/>
                </a:defRPr>
              </a:lvl4pPr>
              <a:lvl5pPr marL="2172586" algn="l" defTabSz="1086293" rtl="0" eaLnBrk="1" latinLnBrk="0" hangingPunct="1">
                <a:defRPr sz="2100" kern="1200">
                  <a:solidFill>
                    <a:schemeClr val="lt1"/>
                  </a:solidFill>
                  <a:latin typeface="+mn-lt"/>
                  <a:ea typeface="+mn-ea"/>
                  <a:cs typeface="+mn-cs"/>
                </a:defRPr>
              </a:lvl5pPr>
              <a:lvl6pPr marL="2715732" algn="l" defTabSz="1086293" rtl="0" eaLnBrk="1" latinLnBrk="0" hangingPunct="1">
                <a:defRPr sz="2100" kern="1200">
                  <a:solidFill>
                    <a:schemeClr val="lt1"/>
                  </a:solidFill>
                  <a:latin typeface="+mn-lt"/>
                  <a:ea typeface="+mn-ea"/>
                  <a:cs typeface="+mn-cs"/>
                </a:defRPr>
              </a:lvl6pPr>
              <a:lvl7pPr marL="3258879" algn="l" defTabSz="1086293" rtl="0" eaLnBrk="1" latinLnBrk="0" hangingPunct="1">
                <a:defRPr sz="2100" kern="1200">
                  <a:solidFill>
                    <a:schemeClr val="lt1"/>
                  </a:solidFill>
                  <a:latin typeface="+mn-lt"/>
                  <a:ea typeface="+mn-ea"/>
                  <a:cs typeface="+mn-cs"/>
                </a:defRPr>
              </a:lvl7pPr>
              <a:lvl8pPr marL="3802025" algn="l" defTabSz="1086293" rtl="0" eaLnBrk="1" latinLnBrk="0" hangingPunct="1">
                <a:defRPr sz="2100" kern="1200">
                  <a:solidFill>
                    <a:schemeClr val="lt1"/>
                  </a:solidFill>
                  <a:latin typeface="+mn-lt"/>
                  <a:ea typeface="+mn-ea"/>
                  <a:cs typeface="+mn-cs"/>
                </a:defRPr>
              </a:lvl8pPr>
              <a:lvl9pPr marL="4345172" algn="l" defTabSz="1086293" rtl="0" eaLnBrk="1" latinLnBrk="0" hangingPunct="1">
                <a:defRPr sz="2100" kern="1200">
                  <a:solidFill>
                    <a:schemeClr val="lt1"/>
                  </a:solidFill>
                  <a:latin typeface="+mn-lt"/>
                  <a:ea typeface="+mn-ea"/>
                  <a:cs typeface="+mn-cs"/>
                </a:defRPr>
              </a:lvl9pPr>
            </a:lstStyle>
            <a:p>
              <a:pPr algn="ctr"/>
              <a:endParaRPr lang="en-US">
                <a:solidFill>
                  <a:schemeClr val="bg1"/>
                </a:solidFill>
              </a:endParaRPr>
            </a:p>
          </p:txBody>
        </p:sp>
        <p:sp>
          <p:nvSpPr>
            <p:cNvPr id="37" name="TextBox 40"/>
            <p:cNvSpPr txBox="1"/>
            <p:nvPr/>
          </p:nvSpPr>
          <p:spPr>
            <a:xfrm>
              <a:off x="1197952" y="3586481"/>
              <a:ext cx="859448" cy="480193"/>
            </a:xfrm>
            <a:prstGeom prst="rect">
              <a:avLst/>
            </a:prstGeom>
            <a:solidFill>
              <a:schemeClr val="bg1">
                <a:lumMod val="85000"/>
              </a:schemeClr>
            </a:solidFill>
            <a:ln w="15875">
              <a:solidFill>
                <a:schemeClr val="accent1">
                  <a:lumMod val="50000"/>
                </a:schemeClr>
              </a:solidFill>
            </a:ln>
          </p:spPr>
          <p:txBody>
            <a:bodyPr wrap="square" lIns="19802" tIns="9901" rIns="19802" bIns="9901">
              <a:spAutoFit/>
            </a:bodyPr>
            <a:lstStyle>
              <a:defPPr>
                <a:defRPr lang="en-US"/>
              </a:defPPr>
              <a:lvl1pPr marL="0" algn="l" defTabSz="1086293" rtl="0" eaLnBrk="1" latinLnBrk="0" hangingPunct="1">
                <a:defRPr sz="2100" kern="1200">
                  <a:solidFill>
                    <a:schemeClr val="tx1"/>
                  </a:solidFill>
                  <a:latin typeface="+mn-lt"/>
                  <a:ea typeface="+mn-ea"/>
                  <a:cs typeface="+mn-cs"/>
                </a:defRPr>
              </a:lvl1pPr>
              <a:lvl2pPr marL="543147" algn="l" defTabSz="1086293" rtl="0" eaLnBrk="1" latinLnBrk="0" hangingPunct="1">
                <a:defRPr sz="2100" kern="1200">
                  <a:solidFill>
                    <a:schemeClr val="tx1"/>
                  </a:solidFill>
                  <a:latin typeface="+mn-lt"/>
                  <a:ea typeface="+mn-ea"/>
                  <a:cs typeface="+mn-cs"/>
                </a:defRPr>
              </a:lvl2pPr>
              <a:lvl3pPr marL="1086293" algn="l" defTabSz="1086293" rtl="0" eaLnBrk="1" latinLnBrk="0" hangingPunct="1">
                <a:defRPr sz="2100" kern="1200">
                  <a:solidFill>
                    <a:schemeClr val="tx1"/>
                  </a:solidFill>
                  <a:latin typeface="+mn-lt"/>
                  <a:ea typeface="+mn-ea"/>
                  <a:cs typeface="+mn-cs"/>
                </a:defRPr>
              </a:lvl3pPr>
              <a:lvl4pPr marL="1629439" algn="l" defTabSz="1086293" rtl="0" eaLnBrk="1" latinLnBrk="0" hangingPunct="1">
                <a:defRPr sz="2100" kern="1200">
                  <a:solidFill>
                    <a:schemeClr val="tx1"/>
                  </a:solidFill>
                  <a:latin typeface="+mn-lt"/>
                  <a:ea typeface="+mn-ea"/>
                  <a:cs typeface="+mn-cs"/>
                </a:defRPr>
              </a:lvl4pPr>
              <a:lvl5pPr marL="2172586" algn="l" defTabSz="1086293" rtl="0" eaLnBrk="1" latinLnBrk="0" hangingPunct="1">
                <a:defRPr sz="2100" kern="1200">
                  <a:solidFill>
                    <a:schemeClr val="tx1"/>
                  </a:solidFill>
                  <a:latin typeface="+mn-lt"/>
                  <a:ea typeface="+mn-ea"/>
                  <a:cs typeface="+mn-cs"/>
                </a:defRPr>
              </a:lvl5pPr>
              <a:lvl6pPr marL="2715732" algn="l" defTabSz="1086293" rtl="0" eaLnBrk="1" latinLnBrk="0" hangingPunct="1">
                <a:defRPr sz="2100" kern="1200">
                  <a:solidFill>
                    <a:schemeClr val="tx1"/>
                  </a:solidFill>
                  <a:latin typeface="+mn-lt"/>
                  <a:ea typeface="+mn-ea"/>
                  <a:cs typeface="+mn-cs"/>
                </a:defRPr>
              </a:lvl6pPr>
              <a:lvl7pPr marL="3258879" algn="l" defTabSz="1086293" rtl="0" eaLnBrk="1" latinLnBrk="0" hangingPunct="1">
                <a:defRPr sz="2100" kern="1200">
                  <a:solidFill>
                    <a:schemeClr val="tx1"/>
                  </a:solidFill>
                  <a:latin typeface="+mn-lt"/>
                  <a:ea typeface="+mn-ea"/>
                  <a:cs typeface="+mn-cs"/>
                </a:defRPr>
              </a:lvl7pPr>
              <a:lvl8pPr marL="3802025" algn="l" defTabSz="1086293" rtl="0" eaLnBrk="1" latinLnBrk="0" hangingPunct="1">
                <a:defRPr sz="2100" kern="1200">
                  <a:solidFill>
                    <a:schemeClr val="tx1"/>
                  </a:solidFill>
                  <a:latin typeface="+mn-lt"/>
                  <a:ea typeface="+mn-ea"/>
                  <a:cs typeface="+mn-cs"/>
                </a:defRPr>
              </a:lvl8pPr>
              <a:lvl9pPr marL="4345172" algn="l" defTabSz="1086293" rtl="0" eaLnBrk="1" latinLnBrk="0" hangingPunct="1">
                <a:defRPr sz="2100" kern="1200">
                  <a:solidFill>
                    <a:schemeClr val="tx1"/>
                  </a:solidFill>
                  <a:latin typeface="+mn-lt"/>
                  <a:ea typeface="+mn-ea"/>
                  <a:cs typeface="+mn-cs"/>
                </a:defRPr>
              </a:lvl9pPr>
            </a:lstStyle>
            <a:p>
              <a:pPr algn="ctr">
                <a:buFont typeface="Wingdings" charset="2"/>
                <a:buNone/>
                <a:defRPr/>
              </a:pPr>
              <a:endParaRPr lang="en-US" sz="800" b="1" dirty="0" smtClean="0">
                <a:solidFill>
                  <a:schemeClr val="tx2"/>
                </a:solidFill>
                <a:latin typeface="Arial" pitchFamily="34" charset="0"/>
                <a:cs typeface="Arial" pitchFamily="34" charset="0"/>
              </a:endParaRPr>
            </a:p>
            <a:p>
              <a:pPr algn="ctr">
                <a:buFont typeface="Wingdings" charset="2"/>
                <a:buNone/>
                <a:defRPr/>
              </a:pPr>
              <a:r>
                <a:rPr lang="en-US" sz="800" b="1" dirty="0" smtClean="0">
                  <a:solidFill>
                    <a:schemeClr val="tx2"/>
                  </a:solidFill>
                  <a:latin typeface="Arial" pitchFamily="34" charset="0"/>
                  <a:cs typeface="Arial" pitchFamily="34" charset="0"/>
                </a:rPr>
                <a:t>Solar</a:t>
              </a:r>
            </a:p>
            <a:p>
              <a:pPr algn="ctr">
                <a:buFont typeface="Wingdings" charset="2"/>
                <a:buNone/>
                <a:defRPr/>
              </a:pPr>
              <a:r>
                <a:rPr lang="en-US" sz="800" b="1" dirty="0" err="1" smtClean="0">
                  <a:solidFill>
                    <a:schemeClr val="tx2"/>
                  </a:solidFill>
                  <a:latin typeface="Arial" pitchFamily="34" charset="0"/>
                  <a:cs typeface="Arial" pitchFamily="34" charset="0"/>
                </a:rPr>
                <a:t>Magnetogram</a:t>
              </a:r>
              <a:endParaRPr lang="en-US" sz="800" b="1" dirty="0" smtClean="0">
                <a:solidFill>
                  <a:schemeClr val="tx2"/>
                </a:solidFill>
                <a:latin typeface="Arial" pitchFamily="34" charset="0"/>
                <a:cs typeface="Arial" pitchFamily="34" charset="0"/>
              </a:endParaRPr>
            </a:p>
            <a:p>
              <a:pPr algn="ctr">
                <a:buFont typeface="Wingdings" charset="2"/>
                <a:buNone/>
                <a:defRPr/>
              </a:pPr>
              <a:r>
                <a:rPr lang="en-US" sz="800" b="1" dirty="0" smtClean="0">
                  <a:solidFill>
                    <a:schemeClr val="tx2"/>
                  </a:solidFill>
                  <a:latin typeface="Arial" pitchFamily="34" charset="0"/>
                  <a:cs typeface="Arial" pitchFamily="34" charset="0"/>
                </a:rPr>
                <a:t>Data</a:t>
              </a:r>
            </a:p>
            <a:p>
              <a:pPr algn="ctr">
                <a:buFont typeface="Wingdings" charset="2"/>
                <a:buNone/>
                <a:defRPr/>
              </a:pPr>
              <a:endParaRPr lang="en-US" sz="800" b="1" dirty="0">
                <a:solidFill>
                  <a:schemeClr val="tx2"/>
                </a:solidFill>
                <a:latin typeface="Arial" pitchFamily="34" charset="0"/>
                <a:cs typeface="Arial" pitchFamily="34" charset="0"/>
              </a:endParaRPr>
            </a:p>
          </p:txBody>
        </p:sp>
        <p:sp>
          <p:nvSpPr>
            <p:cNvPr id="38" name="Text Box 6"/>
            <p:cNvSpPr txBox="1">
              <a:spLocks noChangeArrowheads="1"/>
            </p:cNvSpPr>
            <p:nvPr/>
          </p:nvSpPr>
          <p:spPr bwMode="auto">
            <a:xfrm>
              <a:off x="1005478" y="3357880"/>
              <a:ext cx="1280522" cy="174412"/>
            </a:xfrm>
            <a:prstGeom prst="rect">
              <a:avLst/>
            </a:prstGeom>
            <a:noFill/>
            <a:ln w="9525">
              <a:noFill/>
              <a:round/>
              <a:headEnd/>
              <a:tailEnd/>
            </a:ln>
            <a:effectLst/>
          </p:spPr>
          <p:txBody>
            <a:bodyPr lIns="19490" tIns="9746" rIns="19490" bIns="9746"/>
            <a:lstStyle>
              <a:defPPr>
                <a:defRPr lang="en-US"/>
              </a:defPPr>
              <a:lvl1pPr marL="0" algn="l" defTabSz="1086293" rtl="0" eaLnBrk="1" latinLnBrk="0" hangingPunct="1">
                <a:defRPr sz="2100" kern="1200">
                  <a:solidFill>
                    <a:schemeClr val="tx1"/>
                  </a:solidFill>
                  <a:latin typeface="+mn-lt"/>
                  <a:ea typeface="+mn-ea"/>
                  <a:cs typeface="+mn-cs"/>
                </a:defRPr>
              </a:lvl1pPr>
              <a:lvl2pPr marL="543147" algn="l" defTabSz="1086293" rtl="0" eaLnBrk="1" latinLnBrk="0" hangingPunct="1">
                <a:defRPr sz="2100" kern="1200">
                  <a:solidFill>
                    <a:schemeClr val="tx1"/>
                  </a:solidFill>
                  <a:latin typeface="+mn-lt"/>
                  <a:ea typeface="+mn-ea"/>
                  <a:cs typeface="+mn-cs"/>
                </a:defRPr>
              </a:lvl2pPr>
              <a:lvl3pPr marL="1086293" algn="l" defTabSz="1086293" rtl="0" eaLnBrk="1" latinLnBrk="0" hangingPunct="1">
                <a:defRPr sz="2100" kern="1200">
                  <a:solidFill>
                    <a:schemeClr val="tx1"/>
                  </a:solidFill>
                  <a:latin typeface="+mn-lt"/>
                  <a:ea typeface="+mn-ea"/>
                  <a:cs typeface="+mn-cs"/>
                </a:defRPr>
              </a:lvl3pPr>
              <a:lvl4pPr marL="1629439" algn="l" defTabSz="1086293" rtl="0" eaLnBrk="1" latinLnBrk="0" hangingPunct="1">
                <a:defRPr sz="2100" kern="1200">
                  <a:solidFill>
                    <a:schemeClr val="tx1"/>
                  </a:solidFill>
                  <a:latin typeface="+mn-lt"/>
                  <a:ea typeface="+mn-ea"/>
                  <a:cs typeface="+mn-cs"/>
                </a:defRPr>
              </a:lvl4pPr>
              <a:lvl5pPr marL="2172586" algn="l" defTabSz="1086293" rtl="0" eaLnBrk="1" latinLnBrk="0" hangingPunct="1">
                <a:defRPr sz="2100" kern="1200">
                  <a:solidFill>
                    <a:schemeClr val="tx1"/>
                  </a:solidFill>
                  <a:latin typeface="+mn-lt"/>
                  <a:ea typeface="+mn-ea"/>
                  <a:cs typeface="+mn-cs"/>
                </a:defRPr>
              </a:lvl5pPr>
              <a:lvl6pPr marL="2715732" algn="l" defTabSz="1086293" rtl="0" eaLnBrk="1" latinLnBrk="0" hangingPunct="1">
                <a:defRPr sz="2100" kern="1200">
                  <a:solidFill>
                    <a:schemeClr val="tx1"/>
                  </a:solidFill>
                  <a:latin typeface="+mn-lt"/>
                  <a:ea typeface="+mn-ea"/>
                  <a:cs typeface="+mn-cs"/>
                </a:defRPr>
              </a:lvl6pPr>
              <a:lvl7pPr marL="3258879" algn="l" defTabSz="1086293" rtl="0" eaLnBrk="1" latinLnBrk="0" hangingPunct="1">
                <a:defRPr sz="2100" kern="1200">
                  <a:solidFill>
                    <a:schemeClr val="tx1"/>
                  </a:solidFill>
                  <a:latin typeface="+mn-lt"/>
                  <a:ea typeface="+mn-ea"/>
                  <a:cs typeface="+mn-cs"/>
                </a:defRPr>
              </a:lvl7pPr>
              <a:lvl8pPr marL="3802025" algn="l" defTabSz="1086293" rtl="0" eaLnBrk="1" latinLnBrk="0" hangingPunct="1">
                <a:defRPr sz="2100" kern="1200">
                  <a:solidFill>
                    <a:schemeClr val="tx1"/>
                  </a:solidFill>
                  <a:latin typeface="+mn-lt"/>
                  <a:ea typeface="+mn-ea"/>
                  <a:cs typeface="+mn-cs"/>
                </a:defRPr>
              </a:lvl8pPr>
              <a:lvl9pPr marL="4345172" algn="l" defTabSz="1086293" rtl="0" eaLnBrk="1" latinLnBrk="0" hangingPunct="1">
                <a:defRPr sz="2100" kern="1200">
                  <a:solidFill>
                    <a:schemeClr val="tx1"/>
                  </a:solidFill>
                  <a:latin typeface="+mn-lt"/>
                  <a:ea typeface="+mn-ea"/>
                  <a:cs typeface="+mn-cs"/>
                </a:defRPr>
              </a:lvl9pPr>
            </a:lstStyle>
            <a:p>
              <a:pPr algn="ctr">
                <a:tabLst>
                  <a:tab pos="156768" algn="l"/>
                </a:tabLst>
                <a:defRPr/>
              </a:pPr>
              <a:r>
                <a:rPr lang="en-US" sz="900" b="1" dirty="0" smtClean="0">
                  <a:latin typeface="Helvetica 55 Roman" pitchFamily="34" charset="0"/>
                  <a:cs typeface="Arial" pitchFamily="34" charset="0"/>
                </a:rPr>
                <a:t>Input Data</a:t>
              </a:r>
              <a:endParaRPr lang="en-US" sz="900" b="1" dirty="0">
                <a:latin typeface="Helvetica 55 Roman" pitchFamily="34" charset="0"/>
                <a:cs typeface="Arial" pitchFamily="34" charset="0"/>
              </a:endParaRPr>
            </a:p>
          </p:txBody>
        </p:sp>
      </p:grpSp>
      <p:sp>
        <p:nvSpPr>
          <p:cNvPr id="39" name="TextBox 38"/>
          <p:cNvSpPr txBox="1"/>
          <p:nvPr/>
        </p:nvSpPr>
        <p:spPr>
          <a:xfrm>
            <a:off x="337458" y="2438400"/>
            <a:ext cx="1148071" cy="338554"/>
          </a:xfrm>
          <a:prstGeom prst="rect">
            <a:avLst/>
          </a:prstGeom>
          <a:solidFill>
            <a:schemeClr val="bg1"/>
          </a:solidFill>
        </p:spPr>
        <p:txBody>
          <a:bodyPr wrap="square" rtlCol="0">
            <a:spAutoFit/>
          </a:bodyPr>
          <a:lstStyle/>
          <a:p>
            <a:r>
              <a:rPr lang="en-US" sz="1600" dirty="0" smtClean="0"/>
              <a:t>Input Data</a:t>
            </a:r>
            <a:endParaRPr lang="en-US" sz="1600" dirty="0"/>
          </a:p>
        </p:txBody>
      </p:sp>
      <p:sp>
        <p:nvSpPr>
          <p:cNvPr id="40" name="TextBox 39"/>
          <p:cNvSpPr txBox="1"/>
          <p:nvPr/>
        </p:nvSpPr>
        <p:spPr>
          <a:xfrm>
            <a:off x="2196827" y="2244435"/>
            <a:ext cx="1689373" cy="584775"/>
          </a:xfrm>
          <a:prstGeom prst="rect">
            <a:avLst/>
          </a:prstGeom>
          <a:solidFill>
            <a:schemeClr val="bg1"/>
          </a:solidFill>
        </p:spPr>
        <p:txBody>
          <a:bodyPr wrap="square" rtlCol="0">
            <a:spAutoFit/>
          </a:bodyPr>
          <a:lstStyle/>
          <a:p>
            <a:pPr algn="ctr"/>
            <a:r>
              <a:rPr lang="en-US" sz="1600" dirty="0" smtClean="0"/>
              <a:t>Intelligent Front </a:t>
            </a:r>
          </a:p>
          <a:p>
            <a:pPr algn="ctr"/>
            <a:r>
              <a:rPr lang="en-US" sz="1600" dirty="0" smtClean="0"/>
              <a:t>End</a:t>
            </a:r>
            <a:endParaRPr lang="en-US" sz="1600" dirty="0"/>
          </a:p>
        </p:txBody>
      </p:sp>
      <p:sp>
        <p:nvSpPr>
          <p:cNvPr id="41" name="TextBox 40"/>
          <p:cNvSpPr txBox="1"/>
          <p:nvPr/>
        </p:nvSpPr>
        <p:spPr>
          <a:xfrm>
            <a:off x="4184075" y="2044863"/>
            <a:ext cx="1676400" cy="246221"/>
          </a:xfrm>
          <a:prstGeom prst="rect">
            <a:avLst/>
          </a:prstGeom>
          <a:solidFill>
            <a:schemeClr val="bg1"/>
          </a:solidFill>
        </p:spPr>
        <p:txBody>
          <a:bodyPr wrap="square" tIns="0" bIns="0" rtlCol="0">
            <a:spAutoFit/>
          </a:bodyPr>
          <a:lstStyle/>
          <a:p>
            <a:pPr algn="ctr"/>
            <a:r>
              <a:rPr lang="en-US" sz="1600" dirty="0" smtClean="0"/>
              <a:t>Data Assimilator </a:t>
            </a:r>
            <a:endParaRPr lang="en-US" sz="1600" dirty="0"/>
          </a:p>
        </p:txBody>
      </p:sp>
      <p:sp>
        <p:nvSpPr>
          <p:cNvPr id="42" name="TextBox 41"/>
          <p:cNvSpPr txBox="1"/>
          <p:nvPr/>
        </p:nvSpPr>
        <p:spPr>
          <a:xfrm>
            <a:off x="6701102" y="2145268"/>
            <a:ext cx="2089608" cy="492443"/>
          </a:xfrm>
          <a:prstGeom prst="rect">
            <a:avLst/>
          </a:prstGeom>
          <a:solidFill>
            <a:schemeClr val="bg1"/>
          </a:solidFill>
        </p:spPr>
        <p:txBody>
          <a:bodyPr wrap="square" tIns="0" bIns="0" rtlCol="0">
            <a:spAutoFit/>
          </a:bodyPr>
          <a:lstStyle/>
          <a:p>
            <a:pPr algn="ctr"/>
            <a:r>
              <a:rPr lang="en-US" sz="1600" dirty="0" smtClean="0"/>
              <a:t>Modeling/Forecasting Applications</a:t>
            </a:r>
            <a:endParaRPr lang="en-US" sz="1600" dirty="0"/>
          </a:p>
        </p:txBody>
      </p:sp>
      <p:sp>
        <p:nvSpPr>
          <p:cNvPr id="43" name="TextBox 42"/>
          <p:cNvSpPr txBox="1"/>
          <p:nvPr/>
        </p:nvSpPr>
        <p:spPr>
          <a:xfrm>
            <a:off x="6324600" y="4876800"/>
            <a:ext cx="1503938" cy="584775"/>
          </a:xfrm>
          <a:prstGeom prst="rect">
            <a:avLst/>
          </a:prstGeom>
          <a:solidFill>
            <a:schemeClr val="bg1"/>
          </a:solidFill>
        </p:spPr>
        <p:txBody>
          <a:bodyPr wrap="square" rtlCol="0">
            <a:spAutoFit/>
          </a:bodyPr>
          <a:lstStyle/>
          <a:p>
            <a:pPr algn="ctr"/>
            <a:r>
              <a:rPr lang="en-US" sz="1600" dirty="0" smtClean="0"/>
              <a:t>Global </a:t>
            </a:r>
          </a:p>
          <a:p>
            <a:pPr algn="ctr"/>
            <a:r>
              <a:rPr lang="en-US" sz="1600" dirty="0" smtClean="0"/>
              <a:t>Magnetic Field</a:t>
            </a:r>
            <a:endParaRPr lang="en-US" sz="1600" dirty="0"/>
          </a:p>
        </p:txBody>
      </p:sp>
      <p:sp>
        <p:nvSpPr>
          <p:cNvPr id="44" name="TextBox 43"/>
          <p:cNvSpPr txBox="1"/>
          <p:nvPr/>
        </p:nvSpPr>
        <p:spPr>
          <a:xfrm>
            <a:off x="7772400" y="4876800"/>
            <a:ext cx="1356462" cy="584775"/>
          </a:xfrm>
          <a:prstGeom prst="rect">
            <a:avLst/>
          </a:prstGeom>
          <a:solidFill>
            <a:schemeClr val="bg1"/>
          </a:solidFill>
        </p:spPr>
        <p:txBody>
          <a:bodyPr wrap="square" rtlCol="0">
            <a:spAutoFit/>
          </a:bodyPr>
          <a:lstStyle/>
          <a:p>
            <a:pPr algn="ctr"/>
            <a:r>
              <a:rPr lang="en-US" sz="1600" dirty="0" smtClean="0"/>
              <a:t>WSA-ENLIL</a:t>
            </a:r>
          </a:p>
          <a:p>
            <a:pPr algn="ctr"/>
            <a:r>
              <a:rPr lang="en-US" sz="1600" dirty="0" smtClean="0"/>
              <a:t>Solar Wind</a:t>
            </a:r>
            <a:endParaRPr lang="en-US" sz="1600" dirty="0"/>
          </a:p>
        </p:txBody>
      </p:sp>
      <p:sp>
        <p:nvSpPr>
          <p:cNvPr id="45" name="TextBox 44"/>
          <p:cNvSpPr txBox="1"/>
          <p:nvPr/>
        </p:nvSpPr>
        <p:spPr>
          <a:xfrm>
            <a:off x="42905" y="4876800"/>
            <a:ext cx="947695" cy="523220"/>
          </a:xfrm>
          <a:prstGeom prst="rect">
            <a:avLst/>
          </a:prstGeom>
          <a:solidFill>
            <a:schemeClr val="bg1"/>
          </a:solidFill>
        </p:spPr>
        <p:txBody>
          <a:bodyPr wrap="square" rtlCol="0">
            <a:spAutoFit/>
          </a:bodyPr>
          <a:lstStyle/>
          <a:p>
            <a:pPr algn="ctr"/>
            <a:r>
              <a:rPr lang="en-US" sz="1400" dirty="0" smtClean="0"/>
              <a:t>Magnetic </a:t>
            </a:r>
          </a:p>
          <a:p>
            <a:pPr algn="ctr"/>
            <a:r>
              <a:rPr lang="en-US" sz="1400" dirty="0" smtClean="0"/>
              <a:t>Field</a:t>
            </a:r>
            <a:endParaRPr lang="en-US" sz="1400" dirty="0"/>
          </a:p>
        </p:txBody>
      </p:sp>
      <p:sp>
        <p:nvSpPr>
          <p:cNvPr id="46" name="TextBox 45"/>
          <p:cNvSpPr txBox="1"/>
          <p:nvPr/>
        </p:nvSpPr>
        <p:spPr>
          <a:xfrm>
            <a:off x="1114104" y="4873823"/>
            <a:ext cx="867096" cy="307777"/>
          </a:xfrm>
          <a:prstGeom prst="rect">
            <a:avLst/>
          </a:prstGeom>
          <a:solidFill>
            <a:schemeClr val="bg1"/>
          </a:solidFill>
        </p:spPr>
        <p:txBody>
          <a:bodyPr wrap="square" rtlCol="0">
            <a:spAutoFit/>
          </a:bodyPr>
          <a:lstStyle/>
          <a:p>
            <a:pPr algn="ctr"/>
            <a:r>
              <a:rPr lang="en-US" sz="1400" dirty="0" smtClean="0"/>
              <a:t>Variance</a:t>
            </a:r>
            <a:endParaRPr lang="en-US" sz="1400" dirty="0"/>
          </a:p>
        </p:txBody>
      </p:sp>
      <p:pic>
        <p:nvPicPr>
          <p:cNvPr id="47" name="Picture 1"/>
          <p:cNvPicPr>
            <a:picLocks noChangeAspect="1" noChangeArrowheads="1"/>
          </p:cNvPicPr>
          <p:nvPr/>
        </p:nvPicPr>
        <p:blipFill>
          <a:blip r:embed="rId5" cstate="print"/>
          <a:srcRect/>
          <a:stretch>
            <a:fillRect/>
          </a:stretch>
        </p:blipFill>
        <p:spPr bwMode="auto">
          <a:xfrm>
            <a:off x="6324600" y="3962400"/>
            <a:ext cx="1371600" cy="896087"/>
          </a:xfrm>
          <a:prstGeom prst="rect">
            <a:avLst/>
          </a:prstGeom>
          <a:noFill/>
          <a:ln w="9525">
            <a:noFill/>
            <a:miter lim="800000"/>
            <a:headEnd/>
            <a:tailEnd/>
          </a:ln>
          <a:effectLst/>
        </p:spPr>
      </p:pic>
    </p:spTree>
    <p:extLst>
      <p:ext uri="{BB962C8B-B14F-4D97-AF65-F5344CB8AC3E}">
        <p14:creationId xmlns:p14="http://schemas.microsoft.com/office/powerpoint/2010/main" val="3047939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60437"/>
            <a:ext cx="5105400" cy="4525963"/>
          </a:xfrm>
        </p:spPr>
        <p:txBody>
          <a:bodyPr>
            <a:normAutofit/>
          </a:bodyPr>
          <a:lstStyle/>
          <a:p>
            <a:pPr marL="571500" indent="-457200">
              <a:buFont typeface="+mj-lt"/>
              <a:buAutoNum type="arabicPeriod"/>
            </a:pPr>
            <a:r>
              <a:rPr lang="en-US" sz="2000" dirty="0" smtClean="0"/>
              <a:t>Forecasting CME arrival at Earth</a:t>
            </a:r>
            <a:endParaRPr lang="en-US" sz="2000" dirty="0"/>
          </a:p>
          <a:p>
            <a:pPr marL="868680" lvl="1" indent="-457200"/>
            <a:r>
              <a:rPr lang="en-US" sz="2000" dirty="0" smtClean="0"/>
              <a:t>WSA-</a:t>
            </a:r>
            <a:r>
              <a:rPr lang="en-US" sz="2000" dirty="0" err="1" smtClean="0"/>
              <a:t>Enlil</a:t>
            </a:r>
            <a:r>
              <a:rPr lang="en-US" sz="2000" dirty="0" smtClean="0"/>
              <a:t> in operations at NWS</a:t>
            </a:r>
          </a:p>
          <a:p>
            <a:pPr marL="411480" lvl="1" indent="0">
              <a:buNone/>
            </a:pPr>
            <a:endParaRPr lang="en-US" sz="2000" dirty="0" smtClean="0">
              <a:solidFill>
                <a:srgbClr val="FF0000"/>
              </a:solidFill>
            </a:endParaRPr>
          </a:p>
          <a:p>
            <a:pPr marL="868680" lvl="1" indent="-457200">
              <a:buFont typeface="+mj-lt"/>
              <a:buAutoNum type="arabicPeriod"/>
            </a:pPr>
            <a:endParaRPr lang="en-US" dirty="0" smtClean="0"/>
          </a:p>
          <a:p>
            <a:pPr marL="571500" indent="-457200">
              <a:buFont typeface="+mj-lt"/>
              <a:buAutoNum type="arabicPeriod"/>
            </a:pPr>
            <a:r>
              <a:rPr lang="en-US" sz="2000" dirty="0" smtClean="0">
                <a:solidFill>
                  <a:srgbClr val="FF0000"/>
                </a:solidFill>
              </a:rPr>
              <a:t>Regional Geomagnetic Activity Forecasts</a:t>
            </a:r>
          </a:p>
          <a:p>
            <a:pPr marL="868680" lvl="1" indent="-457200"/>
            <a:r>
              <a:rPr lang="en-US" sz="2000" dirty="0" err="1" smtClean="0">
                <a:solidFill>
                  <a:srgbClr val="FF0000"/>
                </a:solidFill>
              </a:rPr>
              <a:t>Geospace</a:t>
            </a:r>
            <a:r>
              <a:rPr lang="en-US" sz="2000" dirty="0" smtClean="0">
                <a:solidFill>
                  <a:srgbClr val="FF0000"/>
                </a:solidFill>
              </a:rPr>
              <a:t> Model Evaluation</a:t>
            </a:r>
          </a:p>
          <a:p>
            <a:pPr marL="411480" lvl="1" indent="0">
              <a:buNone/>
            </a:pPr>
            <a:endParaRPr lang="en-US" sz="2000" dirty="0" smtClean="0"/>
          </a:p>
          <a:p>
            <a:pPr marL="914400" lvl="1" indent="-457200">
              <a:buFont typeface="+mj-lt"/>
              <a:buAutoNum type="arabicPeriod"/>
            </a:pPr>
            <a:endParaRPr lang="en-US" dirty="0" smtClean="0"/>
          </a:p>
          <a:p>
            <a:pPr marL="571500" indent="-457200">
              <a:buFont typeface="+mj-lt"/>
              <a:buAutoNum type="arabicPeriod"/>
            </a:pPr>
            <a:r>
              <a:rPr lang="en-US" sz="2000" dirty="0" smtClean="0"/>
              <a:t>Ionosphere/Upper Atmosphere: </a:t>
            </a:r>
          </a:p>
          <a:p>
            <a:pPr marL="114300" indent="0">
              <a:buNone/>
            </a:pPr>
            <a:r>
              <a:rPr lang="en-US" sz="2000" dirty="0" smtClean="0"/>
              <a:t>	GPS, Communications, Satellite Drag</a:t>
            </a:r>
          </a:p>
          <a:p>
            <a:pPr marL="0" lvl="1" indent="0">
              <a:buNone/>
            </a:pPr>
            <a:r>
              <a:rPr lang="en-US" sz="2000" dirty="0" smtClean="0"/>
              <a:t>     -  Whole </a:t>
            </a:r>
            <a:r>
              <a:rPr lang="en-US" sz="2000" dirty="0"/>
              <a:t>Atmosphere </a:t>
            </a:r>
            <a:r>
              <a:rPr lang="en-US" sz="2000" dirty="0" smtClean="0"/>
              <a:t>Modeling</a:t>
            </a: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224" t="5405" r="8025" b="4979"/>
          <a:stretch/>
        </p:blipFill>
        <p:spPr>
          <a:xfrm flipH="1">
            <a:off x="5562600" y="2286000"/>
            <a:ext cx="2286000" cy="1733069"/>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222" t="9333" r="65278" b="47556"/>
          <a:stretch/>
        </p:blipFill>
        <p:spPr>
          <a:xfrm>
            <a:off x="5562600" y="381000"/>
            <a:ext cx="1828800" cy="1791855"/>
          </a:xfrm>
          <a:prstGeom prst="rect">
            <a:avLst/>
          </a:prstGeom>
        </p:spPr>
      </p:pic>
      <p:pic>
        <p:nvPicPr>
          <p:cNvPr id="7"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l="4716" t="3564" r="629" b="10063"/>
          <a:stretch/>
        </p:blipFill>
        <p:spPr>
          <a:xfrm>
            <a:off x="5562600" y="4191000"/>
            <a:ext cx="2628900" cy="1799181"/>
          </a:xfrm>
          <a:prstGeom prst="rect">
            <a:avLst/>
          </a:prstGeom>
        </p:spPr>
      </p:pic>
      <p:sp>
        <p:nvSpPr>
          <p:cNvPr id="2" name="Rectangle 1"/>
          <p:cNvSpPr/>
          <p:nvPr/>
        </p:nvSpPr>
        <p:spPr>
          <a:xfrm>
            <a:off x="228600" y="2247900"/>
            <a:ext cx="8369300" cy="1828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786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14400"/>
          </a:xfrm>
        </p:spPr>
        <p:txBody>
          <a:bodyPr>
            <a:normAutofit/>
          </a:bodyPr>
          <a:lstStyle/>
          <a:p>
            <a:pPr algn="ctr"/>
            <a:r>
              <a:rPr lang="en-US" sz="1800" dirty="0" smtClean="0"/>
              <a:t>Ground Induced Currents (GICs) resulting from Solar Wind-Magnetosphere interaction</a:t>
            </a:r>
            <a:endParaRPr lang="en-US" sz="1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80" t="1812" r="1748" b="304"/>
          <a:stretch/>
        </p:blipFill>
        <p:spPr>
          <a:xfrm>
            <a:off x="457200" y="838200"/>
            <a:ext cx="8229600" cy="576072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2243803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4673" y="5772751"/>
            <a:ext cx="1577951" cy="257383"/>
          </a:xfrm>
        </p:spPr>
        <p:txBody>
          <a:bodyPr/>
          <a:lstStyle/>
          <a:p>
            <a:fld id="{B6F15528-21DE-4FAA-801E-634DDDAF4B2B}" type="slidenum">
              <a:rPr lang="en-US" smtClean="0"/>
              <a:pPr/>
              <a:t>14</a:t>
            </a:fld>
            <a:endParaRPr lang="en-US"/>
          </a:p>
        </p:txBody>
      </p:sp>
      <p:pic>
        <p:nvPicPr>
          <p:cNvPr id="21" name="Picture 2" descr="http://www.watermanpolyhedron.com/images/634px-World_Blank_Map_(Mercator_projection).svg.png"/>
          <p:cNvPicPr>
            <a:picLocks noChangeAspect="1" noChangeArrowheads="1"/>
          </p:cNvPicPr>
          <p:nvPr/>
        </p:nvPicPr>
        <p:blipFill>
          <a:blip r:embed="rId3" cstate="print">
            <a:lum bright="2000" contrast="18000"/>
            <a:extLst>
              <a:ext uri="{28A0092B-C50C-407E-A947-70E740481C1C}">
                <a14:useLocalDpi xmlns:a14="http://schemas.microsoft.com/office/drawing/2010/main" val="0"/>
              </a:ext>
            </a:extLst>
          </a:blip>
          <a:srcRect/>
          <a:stretch>
            <a:fillRect/>
          </a:stretch>
        </p:blipFill>
        <p:spPr bwMode="auto">
          <a:xfrm>
            <a:off x="1540913" y="2459803"/>
            <a:ext cx="6059066" cy="343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7285" y="2286000"/>
            <a:ext cx="1284235" cy="90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5"/>
          <p:cNvSpPr txBox="1">
            <a:spLocks noChangeArrowheads="1"/>
          </p:cNvSpPr>
          <p:nvPr/>
        </p:nvSpPr>
        <p:spPr bwMode="auto">
          <a:xfrm>
            <a:off x="5049699" y="5250597"/>
            <a:ext cx="3024510" cy="830997"/>
          </a:xfrm>
          <a:prstGeom prst="rect">
            <a:avLst/>
          </a:prstGeom>
          <a:noFill/>
          <a:ln w="9525">
            <a:solidFill>
              <a:schemeClr val="tx1"/>
            </a:solidFill>
            <a:miter lim="800000"/>
            <a:headEnd/>
            <a:tailEnd/>
          </a:ln>
          <a:effectLst/>
        </p:spPr>
        <p:txBody>
          <a:bodyPr wrap="square">
            <a:spAutoFit/>
          </a:bodyPr>
          <a:lstStyle/>
          <a:p>
            <a:pPr fontAlgn="base">
              <a:spcBef>
                <a:spcPct val="0"/>
              </a:spcBef>
              <a:spcAft>
                <a:spcPct val="0"/>
              </a:spcAft>
              <a:tabLst>
                <a:tab pos="117475" algn="l"/>
                <a:tab pos="227013" algn="l"/>
              </a:tabLst>
              <a:defRPr/>
            </a:pPr>
            <a:r>
              <a:rPr lang="en-US" sz="1200" dirty="0">
                <a:solidFill>
                  <a:srgbClr val="002060"/>
                </a:solidFill>
                <a:latin typeface="+mj-lt"/>
                <a:cs typeface="Arial" pitchFamily="34" charset="0"/>
              </a:rPr>
              <a:t>South Africa:</a:t>
            </a:r>
          </a:p>
          <a:p>
            <a:pPr fontAlgn="base">
              <a:spcBef>
                <a:spcPct val="0"/>
              </a:spcBef>
              <a:spcAft>
                <a:spcPct val="0"/>
              </a:spcAft>
              <a:tabLst>
                <a:tab pos="117475" algn="l"/>
                <a:tab pos="344488" algn="l"/>
              </a:tabLst>
              <a:defRPr/>
            </a:pPr>
            <a:r>
              <a:rPr lang="en-US" sz="1200" dirty="0">
                <a:solidFill>
                  <a:srgbClr val="002060"/>
                </a:solidFill>
                <a:latin typeface="+mj-lt"/>
                <a:cs typeface="Arial" pitchFamily="34" charset="0"/>
              </a:rPr>
              <a:t>	-	</a:t>
            </a:r>
            <a:r>
              <a:rPr lang="en-US" sz="1200" dirty="0" smtClean="0">
                <a:solidFill>
                  <a:srgbClr val="002060"/>
                </a:solidFill>
                <a:latin typeface="+mj-lt"/>
                <a:cs typeface="Arial" pitchFamily="34" charset="0"/>
              </a:rPr>
              <a:t>15 </a:t>
            </a:r>
            <a:r>
              <a:rPr lang="en-US" sz="1200" dirty="0">
                <a:solidFill>
                  <a:srgbClr val="002060"/>
                </a:solidFill>
                <a:latin typeface="+mj-lt"/>
                <a:cs typeface="Arial" pitchFamily="34" charset="0"/>
              </a:rPr>
              <a:t>transformers damaged</a:t>
            </a:r>
          </a:p>
          <a:p>
            <a:pPr fontAlgn="base">
              <a:spcBef>
                <a:spcPct val="0"/>
              </a:spcBef>
              <a:spcAft>
                <a:spcPct val="0"/>
              </a:spcAft>
              <a:tabLst>
                <a:tab pos="117475" algn="l"/>
                <a:tab pos="344488" algn="l"/>
              </a:tabLst>
              <a:defRPr/>
            </a:pPr>
            <a:r>
              <a:rPr lang="en-US" sz="1200" dirty="0">
                <a:solidFill>
                  <a:srgbClr val="002060"/>
                </a:solidFill>
                <a:latin typeface="+mj-lt"/>
                <a:cs typeface="Arial" pitchFamily="34" charset="0"/>
              </a:rPr>
              <a:t>	-	</a:t>
            </a:r>
            <a:r>
              <a:rPr lang="en-US" sz="1200" dirty="0">
                <a:solidFill>
                  <a:srgbClr val="002060"/>
                </a:solidFill>
                <a:latin typeface="+mj-lt"/>
                <a:cs typeface="Arial" charset="0"/>
              </a:rPr>
              <a:t>$60 million impact</a:t>
            </a:r>
            <a:endParaRPr lang="en-US" sz="1200" dirty="0">
              <a:solidFill>
                <a:srgbClr val="002060"/>
              </a:solidFill>
              <a:latin typeface="+mj-lt"/>
              <a:cs typeface="Arial" pitchFamily="34" charset="0"/>
            </a:endParaRPr>
          </a:p>
          <a:p>
            <a:pPr marL="344488" indent="-344488" fontAlgn="base">
              <a:spcBef>
                <a:spcPct val="0"/>
              </a:spcBef>
              <a:spcAft>
                <a:spcPct val="0"/>
              </a:spcAft>
              <a:tabLst>
                <a:tab pos="117475" algn="l"/>
                <a:tab pos="344488" algn="l"/>
              </a:tabLst>
              <a:defRPr/>
            </a:pPr>
            <a:r>
              <a:rPr lang="en-US" sz="1200" dirty="0">
                <a:solidFill>
                  <a:srgbClr val="002060"/>
                </a:solidFill>
                <a:latin typeface="+mj-lt"/>
                <a:cs typeface="Arial" pitchFamily="34" charset="0"/>
              </a:rPr>
              <a:t>	-	Basic commerce and security impaired</a:t>
            </a:r>
          </a:p>
        </p:txBody>
      </p:sp>
      <p:pic>
        <p:nvPicPr>
          <p:cNvPr id="26" name="Picture 40" descr="http://www.ecofriendlymag.com/wp-content/plugins/wp-o-matic/cache/aa2a7_Nuclear_pow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5381" y="3429000"/>
            <a:ext cx="1078219" cy="876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 name="Text Box 5"/>
          <p:cNvSpPr txBox="1">
            <a:spLocks noChangeArrowheads="1"/>
          </p:cNvSpPr>
          <p:nvPr/>
        </p:nvSpPr>
        <p:spPr bwMode="auto">
          <a:xfrm>
            <a:off x="1049887" y="4343400"/>
            <a:ext cx="2683913" cy="646331"/>
          </a:xfrm>
          <a:prstGeom prst="rect">
            <a:avLst/>
          </a:prstGeom>
          <a:noFill/>
          <a:ln w="9525">
            <a:solidFill>
              <a:schemeClr val="tx1"/>
            </a:solidFill>
            <a:miter lim="800000"/>
            <a:headEnd/>
            <a:tailEnd/>
          </a:ln>
          <a:effectLst/>
        </p:spPr>
        <p:txBody>
          <a:bodyPr wrap="square">
            <a:spAutoFit/>
          </a:bodyPr>
          <a:lstStyle/>
          <a:p>
            <a:pPr fontAlgn="base">
              <a:spcBef>
                <a:spcPct val="0"/>
              </a:spcBef>
              <a:spcAft>
                <a:spcPct val="0"/>
              </a:spcAft>
              <a:tabLst>
                <a:tab pos="117475" algn="l"/>
                <a:tab pos="227013" algn="l"/>
              </a:tabLst>
              <a:defRPr/>
            </a:pPr>
            <a:r>
              <a:rPr lang="en-US" sz="1200" dirty="0">
                <a:solidFill>
                  <a:srgbClr val="002060"/>
                </a:solidFill>
                <a:latin typeface="+mj-lt"/>
                <a:cs typeface="Arial" pitchFamily="34" charset="0"/>
              </a:rPr>
              <a:t>United States:</a:t>
            </a:r>
          </a:p>
          <a:p>
            <a:pPr marL="344488" indent="-344488" fontAlgn="base">
              <a:spcBef>
                <a:spcPct val="0"/>
              </a:spcBef>
              <a:spcAft>
                <a:spcPct val="0"/>
              </a:spcAft>
              <a:tabLst>
                <a:tab pos="117475" algn="l"/>
                <a:tab pos="344488" algn="l"/>
              </a:tabLst>
              <a:defRPr/>
            </a:pPr>
            <a:r>
              <a:rPr lang="en-US" sz="1200" dirty="0">
                <a:solidFill>
                  <a:srgbClr val="002060"/>
                </a:solidFill>
                <a:latin typeface="+mj-lt"/>
                <a:cs typeface="Arial" pitchFamily="34" charset="0"/>
              </a:rPr>
              <a:t>	-	Power reduced at nuclear facilities to mitigate impacts</a:t>
            </a:r>
          </a:p>
        </p:txBody>
      </p:sp>
      <p:pic>
        <p:nvPicPr>
          <p:cNvPr id="28"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9699" y="4414243"/>
            <a:ext cx="1135650" cy="80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txBox="1">
            <a:spLocks/>
          </p:cNvSpPr>
          <p:nvPr/>
        </p:nvSpPr>
        <p:spPr>
          <a:xfrm>
            <a:off x="0" y="218480"/>
            <a:ext cx="7620000" cy="39112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00" normalizeH="0" baseline="0" noProof="0" dirty="0" smtClean="0">
                <a:ln>
                  <a:noFill/>
                </a:ln>
                <a:solidFill>
                  <a:schemeClr val="tx2"/>
                </a:solidFill>
                <a:effectLst/>
                <a:uLnTx/>
                <a:uFillTx/>
                <a:latin typeface="+mj-lt"/>
                <a:ea typeface="+mj-ea"/>
                <a:cs typeface="+mj-cs"/>
              </a:rPr>
              <a:t>The Need</a:t>
            </a:r>
            <a:r>
              <a:rPr kumimoji="0" lang="en-US" sz="2000" b="0" i="0" u="none" strike="noStrike" kern="1200" cap="none" spc="-100" normalizeH="0" noProof="0" dirty="0" smtClean="0">
                <a:ln>
                  <a:noFill/>
                </a:ln>
                <a:solidFill>
                  <a:schemeClr val="tx2"/>
                </a:solidFill>
                <a:effectLst/>
                <a:uLnTx/>
                <a:uFillTx/>
                <a:latin typeface="+mj-lt"/>
                <a:ea typeface="+mj-ea"/>
                <a:cs typeface="+mj-cs"/>
              </a:rPr>
              <a:t> for </a:t>
            </a:r>
            <a:r>
              <a:rPr kumimoji="0" lang="en-US" sz="2000" b="0" i="0" u="none" strike="noStrike" kern="1200" cap="none" spc="-100" normalizeH="0" baseline="0" noProof="0" dirty="0" smtClean="0">
                <a:ln>
                  <a:noFill/>
                </a:ln>
                <a:solidFill>
                  <a:schemeClr val="tx2"/>
                </a:solidFill>
                <a:effectLst/>
                <a:uLnTx/>
                <a:uFillTx/>
                <a:latin typeface="+mj-lt"/>
                <a:ea typeface="+mj-ea"/>
                <a:cs typeface="+mj-cs"/>
              </a:rPr>
              <a:t>Regional Geomagnetic Activity Forecasts:</a:t>
            </a:r>
            <a:r>
              <a:rPr kumimoji="0" lang="en-US" sz="2000" b="0" i="0" u="none" strike="noStrike" kern="1200" cap="none" spc="-100" normalizeH="0" noProof="0" dirty="0" smtClean="0">
                <a:ln>
                  <a:noFill/>
                </a:ln>
                <a:solidFill>
                  <a:schemeClr val="tx2"/>
                </a:solidFill>
                <a:effectLst/>
                <a:uLnTx/>
                <a:uFillTx/>
                <a:latin typeface="+mj-lt"/>
                <a:ea typeface="+mj-ea"/>
                <a:cs typeface="+mj-cs"/>
              </a:rPr>
              <a:t> </a:t>
            </a:r>
            <a:r>
              <a:rPr kumimoji="0" lang="en-US" sz="2000" b="0" i="0" u="none" strike="noStrike" kern="1200" cap="none" spc="-100" normalizeH="0" baseline="0" noProof="0" dirty="0" smtClean="0">
                <a:ln>
                  <a:noFill/>
                </a:ln>
                <a:solidFill>
                  <a:schemeClr val="tx2"/>
                </a:solidFill>
                <a:effectLst/>
                <a:uLnTx/>
                <a:uFillTx/>
                <a:latin typeface="+mj-lt"/>
                <a:ea typeface="+mj-ea"/>
                <a:cs typeface="+mj-cs"/>
              </a:rPr>
              <a:t>Example from 2003</a:t>
            </a:r>
          </a:p>
        </p:txBody>
      </p:sp>
      <p:pic>
        <p:nvPicPr>
          <p:cNvPr id="32" name="Content Placeholder 4"/>
          <p:cNvPicPr>
            <a:picLocks noChangeAspect="1"/>
          </p:cNvPicPr>
          <p:nvPr/>
        </p:nvPicPr>
        <p:blipFill rotWithShape="1">
          <a:blip r:embed="rId7" cstate="print">
            <a:extLst>
              <a:ext uri="{28A0092B-C50C-407E-A947-70E740481C1C}">
                <a14:useLocalDpi xmlns:a14="http://schemas.microsoft.com/office/drawing/2010/main" val="0"/>
              </a:ext>
            </a:extLst>
          </a:blip>
          <a:srcRect l="3278" r="4918"/>
          <a:stretch/>
        </p:blipFill>
        <p:spPr bwMode="auto">
          <a:xfrm>
            <a:off x="1005708" y="685800"/>
            <a:ext cx="6004692" cy="117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9"/>
          <p:cNvSpPr txBox="1">
            <a:spLocks noChangeArrowheads="1"/>
          </p:cNvSpPr>
          <p:nvPr/>
        </p:nvSpPr>
        <p:spPr bwMode="auto">
          <a:xfrm>
            <a:off x="6858000" y="987623"/>
            <a:ext cx="2054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Arial" pitchFamily="34" charset="0"/>
                <a:ea typeface="MS PGothic" pitchFamily="34" charset="-128"/>
              </a:defRPr>
            </a:lvl1pPr>
            <a:lvl2pPr marL="742950" indent="-285750" eaLnBrk="0" hangingPunct="0">
              <a:defRPr sz="2400">
                <a:solidFill>
                  <a:schemeClr val="accent2"/>
                </a:solidFill>
                <a:latin typeface="Arial" pitchFamily="34" charset="0"/>
                <a:ea typeface="MS PGothic" pitchFamily="34" charset="-128"/>
              </a:defRPr>
            </a:lvl2pPr>
            <a:lvl3pPr marL="1143000" indent="-228600" eaLnBrk="0" hangingPunct="0">
              <a:defRPr sz="2400">
                <a:solidFill>
                  <a:schemeClr val="accent2"/>
                </a:solidFill>
                <a:latin typeface="Arial" pitchFamily="34" charset="0"/>
                <a:ea typeface="MS PGothic" pitchFamily="34" charset="-128"/>
              </a:defRPr>
            </a:lvl3pPr>
            <a:lvl4pPr marL="1600200" indent="-228600" eaLnBrk="0" hangingPunct="0">
              <a:defRPr sz="2400">
                <a:solidFill>
                  <a:schemeClr val="accent2"/>
                </a:solidFill>
                <a:latin typeface="Arial" pitchFamily="34" charset="0"/>
                <a:ea typeface="MS PGothic" pitchFamily="34" charset="-128"/>
              </a:defRPr>
            </a:lvl4pPr>
            <a:lvl5pPr marL="2057400" indent="-228600" eaLnBrk="0" hangingPunct="0">
              <a:defRPr sz="2400">
                <a:solidFill>
                  <a:schemeClr val="accent2"/>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accent2"/>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accent2"/>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accent2"/>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accent2"/>
                </a:solidFill>
                <a:latin typeface="Arial" pitchFamily="34" charset="0"/>
                <a:ea typeface="MS PGothic" pitchFamily="34" charset="-128"/>
              </a:defRPr>
            </a:lvl9pPr>
          </a:lstStyle>
          <a:p>
            <a:pPr eaLnBrk="1" fontAlgn="base" hangingPunct="1">
              <a:spcBef>
                <a:spcPct val="0"/>
              </a:spcBef>
              <a:spcAft>
                <a:spcPct val="0"/>
              </a:spcAft>
            </a:pPr>
            <a:r>
              <a:rPr lang="en-US" sz="1400" dirty="0" smtClean="0">
                <a:solidFill>
                  <a:schemeClr val="tx1">
                    <a:lumMod val="95000"/>
                    <a:lumOff val="5000"/>
                  </a:schemeClr>
                </a:solidFill>
                <a:latin typeface="+mj-lt"/>
              </a:rPr>
              <a:t>Long intervals of high </a:t>
            </a:r>
            <a:r>
              <a:rPr lang="en-US" sz="1400" dirty="0" err="1" smtClean="0">
                <a:solidFill>
                  <a:schemeClr val="tx1">
                    <a:lumMod val="95000"/>
                    <a:lumOff val="5000"/>
                  </a:schemeClr>
                </a:solidFill>
                <a:latin typeface="+mj-lt"/>
              </a:rPr>
              <a:t>Kp</a:t>
            </a:r>
            <a:r>
              <a:rPr lang="en-US" sz="1400" dirty="0" smtClean="0">
                <a:solidFill>
                  <a:schemeClr val="tx1">
                    <a:lumMod val="95000"/>
                    <a:lumOff val="5000"/>
                  </a:schemeClr>
                </a:solidFill>
                <a:latin typeface="+mj-lt"/>
              </a:rPr>
              <a:t>, </a:t>
            </a:r>
          </a:p>
          <a:p>
            <a:pPr eaLnBrk="1" fontAlgn="base" hangingPunct="1">
              <a:spcBef>
                <a:spcPct val="0"/>
              </a:spcBef>
              <a:spcAft>
                <a:spcPct val="0"/>
              </a:spcAft>
            </a:pPr>
            <a:r>
              <a:rPr lang="en-US" sz="1400" dirty="0" smtClean="0">
                <a:solidFill>
                  <a:schemeClr val="tx1">
                    <a:lumMod val="95000"/>
                    <a:lumOff val="5000"/>
                  </a:schemeClr>
                </a:solidFill>
                <a:latin typeface="+mj-lt"/>
              </a:rPr>
              <a:t>yet…effects regional</a:t>
            </a:r>
          </a:p>
        </p:txBody>
      </p:sp>
      <p:sp>
        <p:nvSpPr>
          <p:cNvPr id="22" name="Text Box 5"/>
          <p:cNvSpPr txBox="1">
            <a:spLocks noChangeArrowheads="1"/>
          </p:cNvSpPr>
          <p:nvPr/>
        </p:nvSpPr>
        <p:spPr bwMode="auto">
          <a:xfrm>
            <a:off x="4572000" y="1956137"/>
            <a:ext cx="1862399" cy="1015663"/>
          </a:xfrm>
          <a:prstGeom prst="rect">
            <a:avLst/>
          </a:prstGeom>
          <a:noFill/>
          <a:ln w="9525">
            <a:solidFill>
              <a:schemeClr val="tx1"/>
            </a:solidFill>
            <a:miter lim="800000"/>
            <a:headEnd/>
            <a:tailEnd/>
          </a:ln>
          <a:effectLst/>
        </p:spPr>
        <p:txBody>
          <a:bodyPr wrap="square">
            <a:spAutoFit/>
          </a:bodyPr>
          <a:lstStyle/>
          <a:p>
            <a:pPr fontAlgn="base">
              <a:spcBef>
                <a:spcPct val="0"/>
              </a:spcBef>
              <a:spcAft>
                <a:spcPct val="0"/>
              </a:spcAft>
              <a:tabLst>
                <a:tab pos="117475" algn="l"/>
                <a:tab pos="227013" algn="l"/>
              </a:tabLst>
              <a:defRPr/>
            </a:pPr>
            <a:r>
              <a:rPr lang="en-US" sz="1200" dirty="0">
                <a:solidFill>
                  <a:srgbClr val="002060"/>
                </a:solidFill>
                <a:latin typeface="+mj-lt"/>
                <a:cs typeface="Arial" pitchFamily="34" charset="0"/>
              </a:rPr>
              <a:t>Sweden:</a:t>
            </a:r>
          </a:p>
          <a:p>
            <a:pPr fontAlgn="base">
              <a:spcBef>
                <a:spcPct val="0"/>
              </a:spcBef>
              <a:spcAft>
                <a:spcPct val="0"/>
              </a:spcAft>
              <a:tabLst>
                <a:tab pos="117475" algn="l"/>
                <a:tab pos="344488" algn="l"/>
              </a:tabLst>
              <a:defRPr/>
            </a:pPr>
            <a:r>
              <a:rPr lang="en-US" sz="1200" dirty="0">
                <a:solidFill>
                  <a:srgbClr val="002060"/>
                </a:solidFill>
                <a:latin typeface="+mj-lt"/>
                <a:cs typeface="Arial" pitchFamily="34" charset="0"/>
              </a:rPr>
              <a:t>	-	Power </a:t>
            </a:r>
            <a:r>
              <a:rPr lang="en-US" sz="1200" dirty="0" smtClean="0">
                <a:solidFill>
                  <a:srgbClr val="002060"/>
                </a:solidFill>
                <a:latin typeface="+mj-lt"/>
                <a:cs typeface="Arial" pitchFamily="34" charset="0"/>
              </a:rPr>
              <a:t>outages</a:t>
            </a:r>
            <a:endParaRPr lang="en-US" sz="1200" dirty="0">
              <a:solidFill>
                <a:srgbClr val="002060"/>
              </a:solidFill>
              <a:latin typeface="+mj-lt"/>
              <a:cs typeface="Arial" pitchFamily="34" charset="0"/>
            </a:endParaRPr>
          </a:p>
          <a:p>
            <a:pPr marL="344488" indent="-344488" fontAlgn="base">
              <a:spcBef>
                <a:spcPct val="0"/>
              </a:spcBef>
              <a:spcAft>
                <a:spcPct val="0"/>
              </a:spcAft>
              <a:tabLst>
                <a:tab pos="117475" algn="l"/>
                <a:tab pos="344488" algn="l"/>
              </a:tabLst>
              <a:defRPr/>
            </a:pPr>
            <a:r>
              <a:rPr lang="en-US" sz="1200" dirty="0">
                <a:solidFill>
                  <a:srgbClr val="002060"/>
                </a:solidFill>
                <a:latin typeface="+mj-lt"/>
                <a:cs typeface="Arial" pitchFamily="34" charset="0"/>
              </a:rPr>
              <a:t>	-	Transformer heating in nuclear </a:t>
            </a:r>
            <a:r>
              <a:rPr lang="en-US" sz="1200" dirty="0" smtClean="0">
                <a:solidFill>
                  <a:srgbClr val="002060"/>
                </a:solidFill>
                <a:latin typeface="+mj-lt"/>
                <a:cs typeface="Arial" pitchFamily="34" charset="0"/>
              </a:rPr>
              <a:t>power plant </a:t>
            </a:r>
            <a:endParaRPr lang="en-US" sz="1200" dirty="0">
              <a:solidFill>
                <a:srgbClr val="002060"/>
              </a:solidFill>
              <a:latin typeface="+mj-l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224" t="5405" r="8025" b="4979"/>
          <a:stretch/>
        </p:blipFill>
        <p:spPr>
          <a:xfrm flipH="1">
            <a:off x="5034280" y="1219200"/>
            <a:ext cx="2814320" cy="21336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219200"/>
            <a:ext cx="2667000" cy="2133600"/>
          </a:xfrm>
          <a:prstGeom prst="rect">
            <a:avLst/>
          </a:prstGeom>
        </p:spPr>
      </p:pic>
      <p:pic>
        <p:nvPicPr>
          <p:cNvPr id="10" name="Content Placeholder 6" descr="Regional K product.png"/>
          <p:cNvPicPr>
            <a:picLocks noGrp="1" noChangeAspect="1"/>
          </p:cNvPicPr>
          <p:nvPr>
            <p:ph sz="half" idx="4294967295"/>
          </p:nvPr>
        </p:nvPicPr>
        <p:blipFill rotWithShape="1">
          <a:blip r:embed="rId4" cstate="print">
            <a:extLst>
              <a:ext uri="{BEBA8EAE-BF5A-486C-A8C5-ECC9F3942E4B}">
                <a14:imgProps xmlns:a14="http://schemas.microsoft.com/office/drawing/2010/main">
                  <a14:imgLayer r:embed="rId5">
                    <a14:imgEffect>
                      <a14:brightnessContrast bright="4000" contrast="26000"/>
                    </a14:imgEffect>
                  </a14:imgLayer>
                </a14:imgProps>
              </a:ext>
            </a:extLst>
          </a:blip>
          <a:srcRect l="5283" t="10917" r="3378"/>
          <a:stretch/>
        </p:blipFill>
        <p:spPr>
          <a:xfrm>
            <a:off x="654594" y="4191000"/>
            <a:ext cx="3688806" cy="2238436"/>
          </a:xfrm>
          <a:prstGeom prst="rect">
            <a:avLst/>
          </a:prstGeom>
        </p:spPr>
      </p:pic>
      <p:cxnSp>
        <p:nvCxnSpPr>
          <p:cNvPr id="12" name="Straight Arrow Connector 11"/>
          <p:cNvCxnSpPr/>
          <p:nvPr/>
        </p:nvCxnSpPr>
        <p:spPr>
          <a:xfrm>
            <a:off x="3886200" y="2286000"/>
            <a:ext cx="10668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66800" y="685800"/>
            <a:ext cx="2895600" cy="523220"/>
          </a:xfrm>
          <a:prstGeom prst="rect">
            <a:avLst/>
          </a:prstGeom>
          <a:noFill/>
        </p:spPr>
        <p:txBody>
          <a:bodyPr wrap="square" rtlCol="0">
            <a:spAutoFit/>
          </a:bodyPr>
          <a:lstStyle/>
          <a:p>
            <a:pPr algn="ctr"/>
            <a:r>
              <a:rPr lang="en-US" sz="1400" dirty="0"/>
              <a:t>r</a:t>
            </a:r>
            <a:r>
              <a:rPr lang="en-US" sz="1400" dirty="0" smtClean="0"/>
              <a:t>eal-time solar wind measurements (15 to 60 minutes upstream)</a:t>
            </a:r>
            <a:endParaRPr lang="en-US" sz="1400" dirty="0"/>
          </a:p>
        </p:txBody>
      </p:sp>
      <p:sp>
        <p:nvSpPr>
          <p:cNvPr id="18" name="TextBox 17"/>
          <p:cNvSpPr txBox="1"/>
          <p:nvPr/>
        </p:nvSpPr>
        <p:spPr>
          <a:xfrm>
            <a:off x="5486400" y="937260"/>
            <a:ext cx="2133600" cy="307777"/>
          </a:xfrm>
          <a:prstGeom prst="rect">
            <a:avLst/>
          </a:prstGeom>
          <a:noFill/>
        </p:spPr>
        <p:txBody>
          <a:bodyPr wrap="square" rtlCol="0">
            <a:spAutoFit/>
          </a:bodyPr>
          <a:lstStyle/>
          <a:p>
            <a:r>
              <a:rPr lang="en-US" sz="1400" dirty="0" smtClean="0"/>
              <a:t>3D </a:t>
            </a:r>
            <a:r>
              <a:rPr lang="en-US" sz="1400" dirty="0" err="1" smtClean="0"/>
              <a:t>geospace</a:t>
            </a:r>
            <a:r>
              <a:rPr lang="en-US" sz="1400" dirty="0" smtClean="0"/>
              <a:t> MHD model</a:t>
            </a:r>
            <a:endParaRPr lang="en-US" sz="1400" dirty="0"/>
          </a:p>
        </p:txBody>
      </p:sp>
      <p:grpSp>
        <p:nvGrpSpPr>
          <p:cNvPr id="29" name="Group 28"/>
          <p:cNvGrpSpPr/>
          <p:nvPr/>
        </p:nvGrpSpPr>
        <p:grpSpPr>
          <a:xfrm>
            <a:off x="5181600" y="3883223"/>
            <a:ext cx="3048000" cy="2177216"/>
            <a:chOff x="1066800" y="3883223"/>
            <a:chExt cx="3048000" cy="2177216"/>
          </a:xfrm>
        </p:grpSpPr>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9657" t="54333" r="20078" b="1445"/>
            <a:stretch/>
          </p:blipFill>
          <p:spPr>
            <a:xfrm>
              <a:off x="1202046" y="4191000"/>
              <a:ext cx="1845954" cy="1869439"/>
            </a:xfrm>
            <a:prstGeom prst="rect">
              <a:avLst/>
            </a:prstGeom>
          </p:spPr>
        </p:pic>
        <p:sp>
          <p:nvSpPr>
            <p:cNvPr id="19" name="TextBox 18"/>
            <p:cNvSpPr txBox="1"/>
            <p:nvPr/>
          </p:nvSpPr>
          <p:spPr>
            <a:xfrm>
              <a:off x="1066800" y="3883223"/>
              <a:ext cx="3048000" cy="307777"/>
            </a:xfrm>
            <a:prstGeom prst="rect">
              <a:avLst/>
            </a:prstGeom>
            <a:noFill/>
          </p:spPr>
          <p:txBody>
            <a:bodyPr wrap="square" rtlCol="0">
              <a:spAutoFit/>
            </a:bodyPr>
            <a:lstStyle/>
            <a:p>
              <a:r>
                <a:rPr lang="en-US" sz="1400" dirty="0" err="1" smtClean="0"/>
                <a:t>ionospheric</a:t>
              </a:r>
              <a:r>
                <a:rPr lang="en-US" sz="1400" dirty="0" smtClean="0"/>
                <a:t> electric currents</a:t>
              </a:r>
              <a:endParaRPr lang="en-US" sz="1400" dirty="0"/>
            </a:p>
          </p:txBody>
        </p:sp>
      </p:grpSp>
      <p:cxnSp>
        <p:nvCxnSpPr>
          <p:cNvPr id="20" name="Straight Arrow Connector 19"/>
          <p:cNvCxnSpPr/>
          <p:nvPr/>
        </p:nvCxnSpPr>
        <p:spPr>
          <a:xfrm flipH="1">
            <a:off x="4396740" y="5143500"/>
            <a:ext cx="8382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38200" y="3886200"/>
            <a:ext cx="3276600" cy="307777"/>
          </a:xfrm>
          <a:prstGeom prst="rect">
            <a:avLst/>
          </a:prstGeom>
          <a:noFill/>
        </p:spPr>
        <p:txBody>
          <a:bodyPr wrap="square" rtlCol="0">
            <a:spAutoFit/>
          </a:bodyPr>
          <a:lstStyle/>
          <a:p>
            <a:r>
              <a:rPr lang="en-US" sz="1400" dirty="0"/>
              <a:t>r</a:t>
            </a:r>
            <a:r>
              <a:rPr lang="en-US" sz="1400" dirty="0" smtClean="0"/>
              <a:t>egional geo-magnetic activity prediction</a:t>
            </a:r>
            <a:endParaRPr lang="en-US" sz="1400" dirty="0"/>
          </a:p>
        </p:txBody>
      </p:sp>
      <p:cxnSp>
        <p:nvCxnSpPr>
          <p:cNvPr id="32" name="Elbow Connector 31"/>
          <p:cNvCxnSpPr/>
          <p:nvPr/>
        </p:nvCxnSpPr>
        <p:spPr>
          <a:xfrm rot="5400000">
            <a:off x="6501130" y="3168649"/>
            <a:ext cx="2763520" cy="1150620"/>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09600" y="59436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234940" y="5943600"/>
            <a:ext cx="32766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34200" y="5867400"/>
            <a:ext cx="32766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7882890" y="2286000"/>
            <a:ext cx="57531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454390" y="2286000"/>
            <a:ext cx="3810" cy="6781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0" y="218480"/>
            <a:ext cx="7620000" cy="39112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00" normalizeH="0" baseline="0" noProof="0" dirty="0" smtClean="0">
                <a:ln>
                  <a:noFill/>
                </a:ln>
                <a:solidFill>
                  <a:schemeClr val="tx2"/>
                </a:solidFill>
                <a:effectLst/>
                <a:uLnTx/>
                <a:uFillTx/>
                <a:latin typeface="+mj-lt"/>
                <a:ea typeface="+mj-ea"/>
                <a:cs typeface="+mj-cs"/>
              </a:rPr>
              <a:t>Geomagnetic </a:t>
            </a:r>
            <a:r>
              <a:rPr lang="en-US" sz="2000" spc="-100" dirty="0">
                <a:solidFill>
                  <a:schemeClr val="tx2"/>
                </a:solidFill>
                <a:latin typeface="+mj-lt"/>
                <a:ea typeface="+mj-ea"/>
                <a:cs typeface="+mj-cs"/>
              </a:rPr>
              <a:t>a</a:t>
            </a:r>
            <a:r>
              <a:rPr kumimoji="0" lang="en-US" sz="2000" b="0" i="0" u="none" strike="noStrike" kern="1200" cap="none" spc="-100" normalizeH="0" baseline="0" noProof="0" dirty="0" err="1" smtClean="0">
                <a:ln>
                  <a:noFill/>
                </a:ln>
                <a:solidFill>
                  <a:schemeClr val="tx2"/>
                </a:solidFill>
                <a:effectLst/>
                <a:uLnTx/>
                <a:uFillTx/>
                <a:latin typeface="+mj-lt"/>
                <a:ea typeface="+mj-ea"/>
                <a:cs typeface="+mj-cs"/>
              </a:rPr>
              <a:t>ctivity</a:t>
            </a:r>
            <a:r>
              <a:rPr kumimoji="0" lang="en-US" sz="2000" b="0" i="0" u="none" strike="noStrike" kern="1200" cap="none" spc="-100" normalizeH="0" baseline="0" noProof="0" dirty="0" smtClean="0">
                <a:ln>
                  <a:noFill/>
                </a:ln>
                <a:solidFill>
                  <a:schemeClr val="tx2"/>
                </a:solidFill>
                <a:effectLst/>
                <a:uLnTx/>
                <a:uFillTx/>
                <a:latin typeface="+mj-lt"/>
                <a:ea typeface="+mj-ea"/>
                <a:cs typeface="+mj-cs"/>
              </a:rPr>
              <a:t> </a:t>
            </a:r>
            <a:r>
              <a:rPr lang="en-US" sz="2000" spc="-100" dirty="0">
                <a:solidFill>
                  <a:schemeClr val="tx2"/>
                </a:solidFill>
                <a:latin typeface="+mj-lt"/>
                <a:ea typeface="+mj-ea"/>
                <a:cs typeface="+mj-cs"/>
              </a:rPr>
              <a:t>f</a:t>
            </a:r>
            <a:r>
              <a:rPr kumimoji="0" lang="en-US" sz="2000" b="0" i="0" u="none" strike="noStrike" kern="1200" cap="none" spc="-100" normalizeH="0" baseline="0" noProof="0" dirty="0" err="1" smtClean="0">
                <a:ln>
                  <a:noFill/>
                </a:ln>
                <a:solidFill>
                  <a:schemeClr val="tx2"/>
                </a:solidFill>
                <a:effectLst/>
                <a:uLnTx/>
                <a:uFillTx/>
                <a:latin typeface="+mj-lt"/>
                <a:ea typeface="+mj-ea"/>
                <a:cs typeface="+mj-cs"/>
              </a:rPr>
              <a:t>orecasts</a:t>
            </a:r>
            <a:r>
              <a:rPr lang="en-US" sz="2000" spc="-100" dirty="0" smtClean="0">
                <a:solidFill>
                  <a:schemeClr val="tx2"/>
                </a:solidFill>
                <a:latin typeface="+mj-lt"/>
                <a:ea typeface="+mj-ea"/>
                <a:cs typeface="+mj-cs"/>
              </a:rPr>
              <a:t> from </a:t>
            </a:r>
            <a:r>
              <a:rPr lang="en-US" sz="2000" spc="-100" dirty="0" err="1" smtClean="0">
                <a:solidFill>
                  <a:schemeClr val="tx2"/>
                </a:solidFill>
                <a:latin typeface="+mj-lt"/>
                <a:ea typeface="+mj-ea"/>
                <a:cs typeface="+mj-cs"/>
              </a:rPr>
              <a:t>Geospace</a:t>
            </a:r>
            <a:r>
              <a:rPr lang="en-US" sz="2000" spc="-100" dirty="0" smtClean="0">
                <a:solidFill>
                  <a:schemeClr val="tx2"/>
                </a:solidFill>
                <a:latin typeface="+mj-lt"/>
                <a:ea typeface="+mj-ea"/>
                <a:cs typeface="+mj-cs"/>
              </a:rPr>
              <a:t> models</a:t>
            </a:r>
            <a:endParaRPr kumimoji="0" lang="en-US" sz="2000" b="0" i="0" u="none" strike="noStrike" kern="1200" cap="none" spc="-10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280215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Box 4"/>
          <p:cNvSpPr txBox="1">
            <a:spLocks noChangeArrowheads="1"/>
          </p:cNvSpPr>
          <p:nvPr/>
        </p:nvSpPr>
        <p:spPr bwMode="auto">
          <a:xfrm>
            <a:off x="-76200" y="315140"/>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accent2"/>
                </a:solidFill>
                <a:latin typeface="Arial" pitchFamily="34" charset="0"/>
                <a:ea typeface="ＭＳ Ｐゴシック" pitchFamily="34" charset="-128"/>
              </a:defRPr>
            </a:lvl1pPr>
            <a:lvl2pPr marL="742950" indent="-285750" eaLnBrk="0" hangingPunct="0">
              <a:defRPr sz="2400">
                <a:solidFill>
                  <a:schemeClr val="accent2"/>
                </a:solidFill>
                <a:latin typeface="Arial" pitchFamily="34" charset="0"/>
                <a:ea typeface="ＭＳ Ｐゴシック" pitchFamily="34" charset="-128"/>
              </a:defRPr>
            </a:lvl2pPr>
            <a:lvl3pPr marL="1143000" indent="-228600" eaLnBrk="0" hangingPunct="0">
              <a:defRPr sz="2400">
                <a:solidFill>
                  <a:schemeClr val="accent2"/>
                </a:solidFill>
                <a:latin typeface="Arial" pitchFamily="34" charset="0"/>
                <a:ea typeface="ＭＳ Ｐゴシック" pitchFamily="34" charset="-128"/>
              </a:defRPr>
            </a:lvl3pPr>
            <a:lvl4pPr marL="1600200" indent="-228600" eaLnBrk="0" hangingPunct="0">
              <a:defRPr sz="2400">
                <a:solidFill>
                  <a:schemeClr val="accent2"/>
                </a:solidFill>
                <a:latin typeface="Arial" pitchFamily="34" charset="0"/>
                <a:ea typeface="ＭＳ Ｐゴシック" pitchFamily="34" charset="-128"/>
              </a:defRPr>
            </a:lvl4pPr>
            <a:lvl5pPr marL="2057400" indent="-228600" eaLnBrk="0" hangingPunct="0">
              <a:defRPr sz="2400">
                <a:solidFill>
                  <a:schemeClr val="accent2"/>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accent2"/>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accent2"/>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accent2"/>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accent2"/>
                </a:solidFill>
                <a:latin typeface="Arial" pitchFamily="34" charset="0"/>
                <a:ea typeface="ＭＳ Ｐゴシック" pitchFamily="34" charset="-128"/>
              </a:defRPr>
            </a:lvl9pPr>
          </a:lstStyle>
          <a:p>
            <a:pPr algn="ctr" eaLnBrk="1" hangingPunct="1"/>
            <a:r>
              <a:rPr lang="en-US" dirty="0" err="1" smtClean="0">
                <a:solidFill>
                  <a:srgbClr val="C00000"/>
                </a:solidFill>
                <a:latin typeface="+mj-lt"/>
                <a:cs typeface="Arial" pitchFamily="34" charset="0"/>
              </a:rPr>
              <a:t>Geospace</a:t>
            </a:r>
            <a:r>
              <a:rPr lang="en-US" dirty="0" smtClean="0">
                <a:solidFill>
                  <a:srgbClr val="C00000"/>
                </a:solidFill>
                <a:latin typeface="+mj-lt"/>
                <a:cs typeface="Arial" pitchFamily="34" charset="0"/>
              </a:rPr>
              <a:t> Models: Evaluation and Transition to Operations</a:t>
            </a:r>
            <a:endParaRPr lang="en-US" dirty="0">
              <a:solidFill>
                <a:srgbClr val="C00000"/>
              </a:solidFill>
              <a:latin typeface="+mj-lt"/>
              <a:cs typeface="Arial" pitchFamily="34" charset="0"/>
            </a:endParaRPr>
          </a:p>
        </p:txBody>
      </p:sp>
      <p:sp>
        <p:nvSpPr>
          <p:cNvPr id="101378" name="TextBox 6"/>
          <p:cNvSpPr txBox="1">
            <a:spLocks noChangeArrowheads="1"/>
          </p:cNvSpPr>
          <p:nvPr/>
        </p:nvSpPr>
        <p:spPr bwMode="auto">
          <a:xfrm>
            <a:off x="381000" y="838200"/>
            <a:ext cx="7848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indent="-233363" eaLnBrk="0" hangingPunct="0">
              <a:tabLst>
                <a:tab pos="111125" algn="l"/>
              </a:tabLst>
              <a:defRPr sz="2400">
                <a:solidFill>
                  <a:schemeClr val="accent2"/>
                </a:solidFill>
                <a:latin typeface="Arial" pitchFamily="34" charset="0"/>
                <a:ea typeface="ＭＳ Ｐゴシック" pitchFamily="34" charset="-128"/>
              </a:defRPr>
            </a:lvl1pPr>
            <a:lvl2pPr marL="742950" indent="-285750" eaLnBrk="0" hangingPunct="0">
              <a:tabLst>
                <a:tab pos="111125" algn="l"/>
              </a:tabLst>
              <a:defRPr sz="2400">
                <a:solidFill>
                  <a:schemeClr val="accent2"/>
                </a:solidFill>
                <a:latin typeface="Arial" pitchFamily="34" charset="0"/>
                <a:ea typeface="ＭＳ Ｐゴシック" pitchFamily="34" charset="-128"/>
              </a:defRPr>
            </a:lvl2pPr>
            <a:lvl3pPr marL="1143000" indent="-228600" eaLnBrk="0" hangingPunct="0">
              <a:tabLst>
                <a:tab pos="111125" algn="l"/>
              </a:tabLst>
              <a:defRPr sz="2400">
                <a:solidFill>
                  <a:schemeClr val="accent2"/>
                </a:solidFill>
                <a:latin typeface="Arial" pitchFamily="34" charset="0"/>
                <a:ea typeface="ＭＳ Ｐゴシック" pitchFamily="34" charset="-128"/>
              </a:defRPr>
            </a:lvl3pPr>
            <a:lvl4pPr marL="1600200" indent="-228600" eaLnBrk="0" hangingPunct="0">
              <a:tabLst>
                <a:tab pos="111125" algn="l"/>
              </a:tabLst>
              <a:defRPr sz="2400">
                <a:solidFill>
                  <a:schemeClr val="accent2"/>
                </a:solidFill>
                <a:latin typeface="Arial" pitchFamily="34" charset="0"/>
                <a:ea typeface="ＭＳ Ｐゴシック" pitchFamily="34" charset="-128"/>
              </a:defRPr>
            </a:lvl4pPr>
            <a:lvl5pPr marL="2057400" indent="-228600" eaLnBrk="0" hangingPunct="0">
              <a:tabLst>
                <a:tab pos="111125" algn="l"/>
              </a:tabLst>
              <a:defRPr sz="2400">
                <a:solidFill>
                  <a:schemeClr val="accent2"/>
                </a:solidFill>
                <a:latin typeface="Arial" pitchFamily="34" charset="0"/>
                <a:ea typeface="ＭＳ Ｐゴシック" pitchFamily="34" charset="-128"/>
              </a:defRPr>
            </a:lvl5pPr>
            <a:lvl6pPr marL="2514600" indent="-228600" eaLnBrk="0" fontAlgn="base" hangingPunct="0">
              <a:spcBef>
                <a:spcPct val="0"/>
              </a:spcBef>
              <a:spcAft>
                <a:spcPct val="0"/>
              </a:spcAft>
              <a:tabLst>
                <a:tab pos="111125" algn="l"/>
              </a:tabLst>
              <a:defRPr sz="2400">
                <a:solidFill>
                  <a:schemeClr val="accent2"/>
                </a:solidFill>
                <a:latin typeface="Arial" pitchFamily="34" charset="0"/>
                <a:ea typeface="ＭＳ Ｐゴシック" pitchFamily="34" charset="-128"/>
              </a:defRPr>
            </a:lvl6pPr>
            <a:lvl7pPr marL="2971800" indent="-228600" eaLnBrk="0" fontAlgn="base" hangingPunct="0">
              <a:spcBef>
                <a:spcPct val="0"/>
              </a:spcBef>
              <a:spcAft>
                <a:spcPct val="0"/>
              </a:spcAft>
              <a:tabLst>
                <a:tab pos="111125" algn="l"/>
              </a:tabLst>
              <a:defRPr sz="2400">
                <a:solidFill>
                  <a:schemeClr val="accent2"/>
                </a:solidFill>
                <a:latin typeface="Arial" pitchFamily="34" charset="0"/>
                <a:ea typeface="ＭＳ Ｐゴシック" pitchFamily="34" charset="-128"/>
              </a:defRPr>
            </a:lvl7pPr>
            <a:lvl8pPr marL="3429000" indent="-228600" eaLnBrk="0" fontAlgn="base" hangingPunct="0">
              <a:spcBef>
                <a:spcPct val="0"/>
              </a:spcBef>
              <a:spcAft>
                <a:spcPct val="0"/>
              </a:spcAft>
              <a:tabLst>
                <a:tab pos="111125" algn="l"/>
              </a:tabLst>
              <a:defRPr sz="2400">
                <a:solidFill>
                  <a:schemeClr val="accent2"/>
                </a:solidFill>
                <a:latin typeface="Arial" pitchFamily="34" charset="0"/>
                <a:ea typeface="ＭＳ Ｐゴシック" pitchFamily="34" charset="-128"/>
              </a:defRPr>
            </a:lvl8pPr>
            <a:lvl9pPr marL="3886200" indent="-228600" eaLnBrk="0" fontAlgn="base" hangingPunct="0">
              <a:spcBef>
                <a:spcPct val="0"/>
              </a:spcBef>
              <a:spcAft>
                <a:spcPct val="0"/>
              </a:spcAft>
              <a:tabLst>
                <a:tab pos="111125" algn="l"/>
              </a:tabLst>
              <a:defRPr sz="2400">
                <a:solidFill>
                  <a:schemeClr val="accent2"/>
                </a:solidFill>
                <a:latin typeface="Arial" pitchFamily="34" charset="0"/>
                <a:ea typeface="ＭＳ Ｐゴシック" pitchFamily="34" charset="-128"/>
              </a:defRPr>
            </a:lvl9pPr>
          </a:lstStyle>
          <a:p>
            <a:pPr marL="342900" indent="-342900" eaLnBrk="1" hangingPunct="1">
              <a:spcBef>
                <a:spcPts val="600"/>
              </a:spcBef>
              <a:buFont typeface="Arial" pitchFamily="34" charset="0"/>
              <a:buChar char="•"/>
            </a:pPr>
            <a:r>
              <a:rPr lang="en-US" sz="2000" dirty="0" smtClean="0">
                <a:solidFill>
                  <a:schemeClr val="tx1"/>
                </a:solidFill>
                <a:latin typeface="+mj-lt"/>
                <a:cs typeface="Arial" pitchFamily="34" charset="0"/>
              </a:rPr>
              <a:t>Goal: Evaluate </a:t>
            </a:r>
            <a:r>
              <a:rPr lang="en-US" sz="2000" dirty="0" err="1" smtClean="0">
                <a:solidFill>
                  <a:schemeClr val="tx1"/>
                </a:solidFill>
                <a:latin typeface="+mj-lt"/>
                <a:cs typeface="Arial" pitchFamily="34" charset="0"/>
              </a:rPr>
              <a:t>Geospace</a:t>
            </a:r>
            <a:r>
              <a:rPr lang="en-US" sz="2000" dirty="0" smtClean="0">
                <a:solidFill>
                  <a:schemeClr val="tx1"/>
                </a:solidFill>
                <a:latin typeface="+mj-lt"/>
                <a:cs typeface="Arial" pitchFamily="34" charset="0"/>
              </a:rPr>
              <a:t> models (MHD and empirical) to determine which model(s) are ready for transition to operations</a:t>
            </a:r>
          </a:p>
          <a:p>
            <a:pPr marL="342900" indent="-342900" eaLnBrk="1" hangingPunct="1">
              <a:spcBef>
                <a:spcPts val="600"/>
              </a:spcBef>
              <a:buFont typeface="Arial" pitchFamily="34" charset="0"/>
              <a:buChar char="•"/>
            </a:pPr>
            <a:r>
              <a:rPr lang="en-US" sz="2000" dirty="0" smtClean="0">
                <a:solidFill>
                  <a:schemeClr val="tx1"/>
                </a:solidFill>
                <a:latin typeface="+mj-lt"/>
                <a:cs typeface="Arial" pitchFamily="34" charset="0"/>
              </a:rPr>
              <a:t>Focus: Regional K and dB/</a:t>
            </a:r>
            <a:r>
              <a:rPr lang="en-US" sz="2000" dirty="0" err="1" smtClean="0">
                <a:solidFill>
                  <a:schemeClr val="tx1"/>
                </a:solidFill>
                <a:latin typeface="+mj-lt"/>
                <a:cs typeface="Arial" pitchFamily="34" charset="0"/>
              </a:rPr>
              <a:t>dt</a:t>
            </a:r>
            <a:r>
              <a:rPr lang="en-US" sz="2000" dirty="0" smtClean="0">
                <a:solidFill>
                  <a:schemeClr val="tx1"/>
                </a:solidFill>
                <a:latin typeface="+mj-lt"/>
                <a:cs typeface="Arial" pitchFamily="34" charset="0"/>
              </a:rPr>
              <a:t> (important to electric utilities) </a:t>
            </a:r>
          </a:p>
          <a:p>
            <a:pPr marL="342900" indent="-342900" eaLnBrk="1" hangingPunct="1">
              <a:spcBef>
                <a:spcPts val="600"/>
              </a:spcBef>
              <a:buFont typeface="Arial" pitchFamily="34" charset="0"/>
              <a:buChar char="•"/>
            </a:pPr>
            <a:r>
              <a:rPr lang="en-US" sz="2000" dirty="0" smtClean="0">
                <a:solidFill>
                  <a:schemeClr val="tx1"/>
                </a:solidFill>
                <a:latin typeface="+mj-lt"/>
                <a:cs typeface="Arial" pitchFamily="34" charset="0"/>
              </a:rPr>
              <a:t>Partnership: Evaluation at NASA/Goddard CCMC working with SWPC, modelers and science </a:t>
            </a:r>
            <a:r>
              <a:rPr lang="en-US" sz="2000" dirty="0" smtClean="0">
                <a:solidFill>
                  <a:srgbClr val="000000"/>
                </a:solidFill>
                <a:latin typeface="+mj-lt"/>
                <a:cs typeface="Arial" pitchFamily="34" charset="0"/>
              </a:rPr>
              <a:t>community  </a:t>
            </a:r>
          </a:p>
        </p:txBody>
      </p:sp>
      <p:graphicFrame>
        <p:nvGraphicFramePr>
          <p:cNvPr id="6" name="Diagram 5"/>
          <p:cNvGraphicFramePr/>
          <p:nvPr>
            <p:extLst>
              <p:ext uri="{D42A27DB-BD31-4B8C-83A1-F6EECF244321}">
                <p14:modId xmlns:p14="http://schemas.microsoft.com/office/powerpoint/2010/main" val="3739386589"/>
              </p:ext>
            </p:extLst>
          </p:nvPr>
        </p:nvGraphicFramePr>
        <p:xfrm>
          <a:off x="609600" y="2667000"/>
          <a:ext cx="8229600" cy="1548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p:cNvSpPr/>
          <p:nvPr/>
        </p:nvSpPr>
        <p:spPr>
          <a:xfrm>
            <a:off x="152400" y="4114800"/>
            <a:ext cx="7848600" cy="2169825"/>
          </a:xfrm>
          <a:prstGeom prst="rect">
            <a:avLst/>
          </a:prstGeom>
        </p:spPr>
        <p:txBody>
          <a:bodyPr wrap="square">
            <a:spAutoFit/>
          </a:bodyPr>
          <a:lstStyle/>
          <a:p>
            <a:pPr>
              <a:spcBef>
                <a:spcPts val="600"/>
              </a:spcBef>
            </a:pPr>
            <a:r>
              <a:rPr lang="en-US" sz="2000" dirty="0" smtClean="0">
                <a:latin typeface="+mj-lt"/>
                <a:cs typeface="Arial"/>
              </a:rPr>
              <a:t>Model selection (end FY13) by SWPC based on CCMC reports, internal and external advice, and other considerations such as implementation readiness and cost to operate, maintain and improve.</a:t>
            </a:r>
          </a:p>
          <a:p>
            <a:pPr>
              <a:spcBef>
                <a:spcPts val="600"/>
              </a:spcBef>
            </a:pPr>
            <a:endParaRPr lang="en-US" sz="2000" dirty="0">
              <a:solidFill>
                <a:srgbClr val="000000"/>
              </a:solidFill>
              <a:latin typeface="+mj-lt"/>
              <a:cs typeface="Arial"/>
            </a:endParaRPr>
          </a:p>
          <a:p>
            <a:pPr>
              <a:spcBef>
                <a:spcPts val="600"/>
              </a:spcBef>
            </a:pPr>
            <a:r>
              <a:rPr lang="en-US" sz="2000" dirty="0"/>
              <a:t>Operational at NCEP by end of FY15 </a:t>
            </a:r>
          </a:p>
          <a:p>
            <a:pPr>
              <a:spcBef>
                <a:spcPts val="600"/>
              </a:spcBef>
            </a:pPr>
            <a:endParaRPr lang="en-US" sz="2000" dirty="0">
              <a:solidFill>
                <a:srgbClr val="000000"/>
              </a:solidFill>
              <a:latin typeface="+mj-lt"/>
              <a:cs typeface="Arial"/>
            </a:endParaRPr>
          </a:p>
        </p:txBody>
      </p:sp>
      <p:sp>
        <p:nvSpPr>
          <p:cNvPr id="12" name="Rectangle 11"/>
          <p:cNvSpPr/>
          <p:nvPr/>
        </p:nvSpPr>
        <p:spPr>
          <a:xfrm>
            <a:off x="152400" y="2781300"/>
            <a:ext cx="1066800" cy="338554"/>
          </a:xfrm>
          <a:prstGeom prst="rect">
            <a:avLst/>
          </a:prstGeom>
        </p:spPr>
        <p:txBody>
          <a:bodyPr wrap="square">
            <a:spAutoFit/>
          </a:bodyPr>
          <a:lstStyle/>
          <a:p>
            <a:pPr algn="ctr">
              <a:spcBef>
                <a:spcPts val="600"/>
              </a:spcBef>
            </a:pPr>
            <a:r>
              <a:rPr lang="en-US" sz="1600" dirty="0" smtClean="0">
                <a:latin typeface="+mj-lt"/>
                <a:cs typeface="Arial"/>
              </a:rPr>
              <a:t>FY11</a:t>
            </a:r>
            <a:endParaRPr lang="en-US" sz="1600" dirty="0">
              <a:solidFill>
                <a:srgbClr val="000000"/>
              </a:solidFill>
              <a:latin typeface="+mj-lt"/>
              <a:cs typeface="Arial"/>
            </a:endParaRPr>
          </a:p>
        </p:txBody>
      </p:sp>
      <p:sp>
        <p:nvSpPr>
          <p:cNvPr id="13" name="Rectangle 12"/>
          <p:cNvSpPr/>
          <p:nvPr/>
        </p:nvSpPr>
        <p:spPr>
          <a:xfrm>
            <a:off x="6858000" y="2781300"/>
            <a:ext cx="1066800" cy="338554"/>
          </a:xfrm>
          <a:prstGeom prst="rect">
            <a:avLst/>
          </a:prstGeom>
        </p:spPr>
        <p:txBody>
          <a:bodyPr wrap="square">
            <a:spAutoFit/>
          </a:bodyPr>
          <a:lstStyle/>
          <a:p>
            <a:pPr algn="ctr">
              <a:spcBef>
                <a:spcPts val="600"/>
              </a:spcBef>
            </a:pPr>
            <a:r>
              <a:rPr lang="en-US" sz="1600" dirty="0" smtClean="0">
                <a:latin typeface="+mj-lt"/>
                <a:cs typeface="Arial"/>
              </a:rPr>
              <a:t>FY13</a:t>
            </a:r>
            <a:endParaRPr lang="en-US" sz="1600" dirty="0">
              <a:solidFill>
                <a:srgbClr val="000000"/>
              </a:solidFill>
              <a:latin typeface="+mj-lt"/>
              <a:cs typeface="Aria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693139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228601"/>
            <a:ext cx="6477000" cy="954095"/>
          </a:xfrm>
          <a:prstGeom prst="rect">
            <a:avLst/>
          </a:prstGeom>
        </p:spPr>
        <p:txBody>
          <a:bodyPr wrap="square" lIns="91427" tIns="45714" rIns="91427" bIns="45714">
            <a:spAutoFit/>
          </a:bodyPr>
          <a:lstStyle/>
          <a:p>
            <a:pPr algn="ctr">
              <a:buFontTx/>
              <a:buNone/>
            </a:pPr>
            <a:r>
              <a:rPr lang="en-US" sz="2800" dirty="0" smtClean="0">
                <a:solidFill>
                  <a:schemeClr val="tx1">
                    <a:lumMod val="85000"/>
                    <a:lumOff val="15000"/>
                  </a:schemeClr>
                </a:solidFill>
                <a:latin typeface="+mj-lt"/>
              </a:rPr>
              <a:t>Models Participating</a:t>
            </a:r>
            <a:r>
              <a:rPr lang="en-US" sz="2800" dirty="0">
                <a:solidFill>
                  <a:schemeClr val="tx1">
                    <a:lumMod val="85000"/>
                    <a:lumOff val="15000"/>
                  </a:schemeClr>
                </a:solidFill>
                <a:latin typeface="+mj-lt"/>
              </a:rPr>
              <a:t> </a:t>
            </a:r>
            <a:r>
              <a:rPr lang="en-US" sz="2800" dirty="0" smtClean="0">
                <a:solidFill>
                  <a:schemeClr val="tx1">
                    <a:lumMod val="85000"/>
                    <a:lumOff val="15000"/>
                  </a:schemeClr>
                </a:solidFill>
                <a:latin typeface="+mj-lt"/>
              </a:rPr>
              <a:t>in </a:t>
            </a:r>
            <a:r>
              <a:rPr lang="en-US" sz="2800" dirty="0" err="1" smtClean="0">
                <a:solidFill>
                  <a:schemeClr val="tx1">
                    <a:lumMod val="85000"/>
                    <a:lumOff val="15000"/>
                  </a:schemeClr>
                </a:solidFill>
                <a:latin typeface="+mj-lt"/>
              </a:rPr>
              <a:t>Geospace</a:t>
            </a:r>
            <a:r>
              <a:rPr lang="en-US" sz="2800" dirty="0" smtClean="0">
                <a:solidFill>
                  <a:schemeClr val="tx1">
                    <a:lumMod val="85000"/>
                    <a:lumOff val="15000"/>
                  </a:schemeClr>
                </a:solidFill>
                <a:latin typeface="+mj-lt"/>
              </a:rPr>
              <a:t> Evaluation </a:t>
            </a:r>
            <a:r>
              <a:rPr lang="en-US" sz="2800" dirty="0">
                <a:solidFill>
                  <a:schemeClr val="tx1">
                    <a:lumMod val="85000"/>
                    <a:lumOff val="15000"/>
                  </a:schemeClr>
                </a:solidFill>
                <a:latin typeface="+mj-lt"/>
              </a:rPr>
              <a:t>at NASA CCMC </a:t>
            </a:r>
          </a:p>
        </p:txBody>
      </p:sp>
      <p:sp>
        <p:nvSpPr>
          <p:cNvPr id="4" name="TextBox 20"/>
          <p:cNvSpPr txBox="1">
            <a:spLocks noChangeArrowheads="1"/>
          </p:cNvSpPr>
          <p:nvPr/>
        </p:nvSpPr>
        <p:spPr bwMode="auto">
          <a:xfrm>
            <a:off x="533401" y="1437323"/>
            <a:ext cx="8077200" cy="3293197"/>
          </a:xfrm>
          <a:prstGeom prst="rect">
            <a:avLst/>
          </a:prstGeom>
          <a:noFill/>
          <a:ln w="9525">
            <a:noFill/>
            <a:miter lim="800000"/>
            <a:headEnd/>
            <a:tailEnd/>
          </a:ln>
        </p:spPr>
        <p:txBody>
          <a:bodyPr lIns="91427" tIns="45714" rIns="91427" bIns="45714">
            <a:spAutoFit/>
          </a:bodyPr>
          <a:lstStyle/>
          <a:p>
            <a:pPr>
              <a:buNone/>
            </a:pPr>
            <a:r>
              <a:rPr lang="en-US" sz="1600" dirty="0" smtClean="0">
                <a:solidFill>
                  <a:srgbClr val="FF0000"/>
                </a:solidFill>
                <a:latin typeface="+mj-lt"/>
              </a:rPr>
              <a:t>MHD Models:</a:t>
            </a:r>
            <a:r>
              <a:rPr lang="en-US" sz="1600" dirty="0" smtClean="0">
                <a:solidFill>
                  <a:srgbClr val="3333CC"/>
                </a:solidFill>
                <a:latin typeface="+mj-lt"/>
              </a:rPr>
              <a:t> </a:t>
            </a:r>
          </a:p>
          <a:p>
            <a:endParaRPr lang="en-US" sz="1600" dirty="0" smtClean="0">
              <a:solidFill>
                <a:srgbClr val="3333CC"/>
              </a:solidFill>
              <a:latin typeface="+mj-lt"/>
            </a:endParaRPr>
          </a:p>
          <a:p>
            <a:pPr marL="342900" indent="-342900">
              <a:buFont typeface="+mj-lt"/>
              <a:buAutoNum type="arabicPeriod"/>
            </a:pPr>
            <a:r>
              <a:rPr lang="en-US" sz="1600" dirty="0" smtClean="0">
                <a:solidFill>
                  <a:schemeClr val="tx1">
                    <a:lumMod val="85000"/>
                    <a:lumOff val="15000"/>
                  </a:schemeClr>
                </a:solidFill>
                <a:latin typeface="+mj-lt"/>
              </a:rPr>
              <a:t>The Open </a:t>
            </a:r>
            <a:r>
              <a:rPr lang="en-US" sz="1600" dirty="0" err="1" smtClean="0">
                <a:solidFill>
                  <a:schemeClr val="tx1">
                    <a:lumMod val="85000"/>
                    <a:lumOff val="15000"/>
                  </a:schemeClr>
                </a:solidFill>
                <a:latin typeface="+mj-lt"/>
              </a:rPr>
              <a:t>Geospace</a:t>
            </a:r>
            <a:r>
              <a:rPr lang="en-US" sz="1600" dirty="0" smtClean="0">
                <a:solidFill>
                  <a:schemeClr val="tx1">
                    <a:lumMod val="85000"/>
                    <a:lumOff val="15000"/>
                  </a:schemeClr>
                </a:solidFill>
                <a:latin typeface="+mj-lt"/>
              </a:rPr>
              <a:t> General Circulation Model (Open GGCM) - UNH</a:t>
            </a:r>
          </a:p>
          <a:p>
            <a:pPr marL="342900" indent="-342900">
              <a:buFont typeface="+mj-lt"/>
              <a:buAutoNum type="arabicPeriod"/>
            </a:pPr>
            <a:r>
              <a:rPr lang="en-US" sz="1600" dirty="0" smtClean="0">
                <a:solidFill>
                  <a:schemeClr val="tx1">
                    <a:lumMod val="85000"/>
                    <a:lumOff val="15000"/>
                  </a:schemeClr>
                </a:solidFill>
                <a:latin typeface="+mj-lt"/>
              </a:rPr>
              <a:t>Space </a:t>
            </a:r>
            <a:r>
              <a:rPr lang="en-US" sz="1600" dirty="0">
                <a:solidFill>
                  <a:schemeClr val="tx1">
                    <a:lumMod val="85000"/>
                    <a:lumOff val="15000"/>
                  </a:schemeClr>
                </a:solidFill>
                <a:latin typeface="+mj-lt"/>
              </a:rPr>
              <a:t>Weather Modeling Framework (SWMF) - </a:t>
            </a:r>
            <a:r>
              <a:rPr lang="en-US" sz="1600" dirty="0" err="1" smtClean="0">
                <a:solidFill>
                  <a:schemeClr val="tx1">
                    <a:lumMod val="85000"/>
                    <a:lumOff val="15000"/>
                  </a:schemeClr>
                </a:solidFill>
                <a:latin typeface="+mj-lt"/>
              </a:rPr>
              <a:t>U.Mich</a:t>
            </a:r>
            <a:endParaRPr lang="en-US" sz="1600" dirty="0" smtClean="0">
              <a:solidFill>
                <a:schemeClr val="tx1">
                  <a:lumMod val="85000"/>
                  <a:lumOff val="15000"/>
                </a:schemeClr>
              </a:solidFill>
              <a:latin typeface="+mj-lt"/>
            </a:endParaRPr>
          </a:p>
          <a:p>
            <a:pPr marL="342900" indent="-342900">
              <a:buFont typeface="+mj-lt"/>
              <a:buAutoNum type="arabicPeriod"/>
            </a:pPr>
            <a:r>
              <a:rPr lang="en-US" sz="1600" dirty="0" smtClean="0">
                <a:solidFill>
                  <a:schemeClr val="tx1">
                    <a:lumMod val="85000"/>
                    <a:lumOff val="15000"/>
                  </a:schemeClr>
                </a:solidFill>
                <a:latin typeface="+mj-lt"/>
              </a:rPr>
              <a:t>Coupled Magnetosphere-Ionosphere-Thermosphere (CMIT) - BU CISM, Dartmouth, NCAR</a:t>
            </a:r>
          </a:p>
          <a:p>
            <a:pPr marL="342900" indent="-342900">
              <a:buFont typeface="+mj-lt"/>
              <a:buAutoNum type="arabicPeriod"/>
            </a:pPr>
            <a:r>
              <a:rPr lang="en-US" sz="1600" dirty="0" smtClean="0">
                <a:solidFill>
                  <a:schemeClr val="tx1">
                    <a:lumMod val="85000"/>
                    <a:lumOff val="15000"/>
                  </a:schemeClr>
                </a:solidFill>
                <a:latin typeface="+mj-lt"/>
              </a:rPr>
              <a:t>Grand Unified Magnetosphere-Ionosphere Coupling Simulation (GUMICS) - Finnish Meteorological Institute </a:t>
            </a:r>
            <a:r>
              <a:rPr lang="en-US" sz="1600" dirty="0" smtClean="0">
                <a:solidFill>
                  <a:srgbClr val="008000"/>
                </a:solidFill>
                <a:latin typeface="+mj-lt"/>
              </a:rPr>
              <a:t>(recently parallelized, not ready for full evaluation for selection process)</a:t>
            </a:r>
          </a:p>
          <a:p>
            <a:pPr>
              <a:spcBef>
                <a:spcPts val="0"/>
              </a:spcBef>
              <a:buFontTx/>
              <a:buNone/>
            </a:pPr>
            <a:endParaRPr lang="en-US" sz="1600" dirty="0">
              <a:solidFill>
                <a:srgbClr val="008000"/>
              </a:solidFill>
              <a:latin typeface="+mj-lt"/>
            </a:endParaRPr>
          </a:p>
          <a:p>
            <a:pPr>
              <a:spcBef>
                <a:spcPts val="0"/>
              </a:spcBef>
              <a:buNone/>
            </a:pPr>
            <a:r>
              <a:rPr lang="en-US" sz="1600" dirty="0" smtClean="0">
                <a:solidFill>
                  <a:srgbClr val="FF0000"/>
                </a:solidFill>
                <a:latin typeface="+mj-lt"/>
              </a:rPr>
              <a:t>Empirical Models:</a:t>
            </a:r>
          </a:p>
          <a:p>
            <a:pPr marL="342900" indent="-342900">
              <a:buClr>
                <a:srgbClr val="3333CC"/>
              </a:buClr>
              <a:buFont typeface="+mj-lt"/>
              <a:buAutoNum type="arabicPeriod" startAt="5"/>
            </a:pPr>
            <a:r>
              <a:rPr lang="en-US" sz="1600" dirty="0" smtClean="0">
                <a:solidFill>
                  <a:schemeClr val="tx1">
                    <a:lumMod val="85000"/>
                    <a:lumOff val="15000"/>
                  </a:schemeClr>
                </a:solidFill>
                <a:latin typeface="+mj-lt"/>
              </a:rPr>
              <a:t>Weimer Empirical Model, Va. Tech </a:t>
            </a:r>
            <a:endParaRPr lang="en-US" sz="1600" dirty="0">
              <a:solidFill>
                <a:schemeClr val="tx1">
                  <a:lumMod val="85000"/>
                  <a:lumOff val="15000"/>
                </a:schemeClr>
              </a:solidFill>
              <a:latin typeface="+mj-lt"/>
            </a:endParaRPr>
          </a:p>
          <a:p>
            <a:pPr marL="342900" indent="-342900">
              <a:buClr>
                <a:srgbClr val="3333CC"/>
              </a:buClr>
              <a:buFont typeface="+mj-lt"/>
              <a:buAutoNum type="arabicPeriod" startAt="5"/>
            </a:pPr>
            <a:r>
              <a:rPr lang="en-US" sz="1600" dirty="0" err="1" smtClean="0">
                <a:solidFill>
                  <a:schemeClr val="tx1">
                    <a:lumMod val="85000"/>
                    <a:lumOff val="15000"/>
                  </a:schemeClr>
                </a:solidFill>
                <a:latin typeface="+mj-lt"/>
              </a:rPr>
              <a:t>Weigel</a:t>
            </a:r>
            <a:r>
              <a:rPr lang="en-US" sz="1600" dirty="0" smtClean="0">
                <a:solidFill>
                  <a:schemeClr val="tx1">
                    <a:lumMod val="85000"/>
                    <a:lumOff val="15000"/>
                  </a:schemeClr>
                </a:solidFill>
                <a:latin typeface="+mj-lt"/>
              </a:rPr>
              <a:t> Empirical Model, GMU</a:t>
            </a:r>
            <a:endParaRPr lang="en-US" sz="1600" dirty="0">
              <a:solidFill>
                <a:schemeClr val="tx1">
                  <a:lumMod val="85000"/>
                  <a:lumOff val="15000"/>
                </a:schemeClr>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3221357" y="2043640"/>
            <a:ext cx="4703444" cy="4433360"/>
            <a:chOff x="1851359" y="672040"/>
            <a:chExt cx="5692442" cy="5652561"/>
          </a:xfrm>
        </p:grpSpPr>
        <p:grpSp>
          <p:nvGrpSpPr>
            <p:cNvPr id="3" name="Group 2"/>
            <p:cNvGrpSpPr/>
            <p:nvPr/>
          </p:nvGrpSpPr>
          <p:grpSpPr>
            <a:xfrm>
              <a:off x="1851359" y="672040"/>
              <a:ext cx="5692442" cy="5652561"/>
              <a:chOff x="1713734" y="60432"/>
              <a:chExt cx="6625137" cy="6747860"/>
            </a:xfrm>
          </p:grpSpPr>
          <p:pic>
            <p:nvPicPr>
              <p:cNvPr id="2" name="Picture 1" descr="Distribution_WNG_9a_SWMF.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561684" y="-429425"/>
                <a:ext cx="2286000" cy="3265714"/>
              </a:xfrm>
              <a:prstGeom prst="rect">
                <a:avLst/>
              </a:prstGeom>
            </p:spPr>
          </p:pic>
          <p:pic>
            <p:nvPicPr>
              <p:cNvPr id="7" name="Picture 6" descr="Distribution_WNG_9_SWMF.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203591" y="-429425"/>
                <a:ext cx="2285999" cy="3265714"/>
              </a:xfrm>
              <a:prstGeom prst="rect">
                <a:avLst/>
              </a:prstGeom>
            </p:spPr>
          </p:pic>
          <p:pic>
            <p:nvPicPr>
              <p:cNvPr id="8" name="Picture 7" descr="Distribution_WNG_2_LFM-MIX.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205809" y="1746434"/>
                <a:ext cx="2285999" cy="3265714"/>
              </a:xfrm>
              <a:prstGeom prst="rect">
                <a:avLst/>
              </a:prstGeom>
            </p:spPr>
          </p:pic>
          <p:pic>
            <p:nvPicPr>
              <p:cNvPr id="9" name="Picture 8" descr="Distribution_WNG_4_OPENGGCM.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5563014" y="1746434"/>
                <a:ext cx="2286000" cy="3265714"/>
              </a:xfrm>
              <a:prstGeom prst="rect">
                <a:avLst/>
              </a:prstGeom>
            </p:spPr>
          </p:pic>
          <p:pic>
            <p:nvPicPr>
              <p:cNvPr id="10" name="Picture 9" descr="Distribution_WNG_3_WEIGEL.ep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2205807" y="4032435"/>
                <a:ext cx="2285999" cy="3265715"/>
              </a:xfrm>
              <a:prstGeom prst="rect">
                <a:avLst/>
              </a:prstGeom>
            </p:spPr>
          </p:pic>
          <p:pic>
            <p:nvPicPr>
              <p:cNvPr id="11" name="Picture 10" descr="Distribution_WNG_5_WEIMER.ep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5563014" y="4032434"/>
                <a:ext cx="2286000" cy="3265714"/>
              </a:xfrm>
              <a:prstGeom prst="rect">
                <a:avLst/>
              </a:prstGeom>
            </p:spPr>
          </p:pic>
        </p:grpSp>
        <p:cxnSp>
          <p:nvCxnSpPr>
            <p:cNvPr id="5" name="Straight Connector 4"/>
            <p:cNvCxnSpPr/>
            <p:nvPr/>
          </p:nvCxnSpPr>
          <p:spPr>
            <a:xfrm>
              <a:off x="3223260" y="914400"/>
              <a:ext cx="0" cy="1295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23260" y="2712720"/>
              <a:ext cx="0" cy="1295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23260" y="4648200"/>
              <a:ext cx="0" cy="1295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18860" y="914400"/>
              <a:ext cx="0" cy="1295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18860" y="2712720"/>
              <a:ext cx="0" cy="1295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18860" y="4648200"/>
              <a:ext cx="0" cy="1295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457200" y="1066800"/>
            <a:ext cx="8229600" cy="523220"/>
          </a:xfrm>
          <a:prstGeom prst="rect">
            <a:avLst/>
          </a:prstGeom>
          <a:noFill/>
        </p:spPr>
        <p:txBody>
          <a:bodyPr wrap="square" rtlCol="0">
            <a:spAutoFit/>
          </a:bodyPr>
          <a:lstStyle/>
          <a:p>
            <a:r>
              <a:rPr lang="en-US" sz="1400" dirty="0" err="1" smtClean="0"/>
              <a:t>Geospace</a:t>
            </a:r>
            <a:r>
              <a:rPr lang="en-US" sz="1400" dirty="0" smtClean="0"/>
              <a:t> model evaluation example: For a given location on the Earth, during 145 instances where local magnetic storming registered K=4, what was the spread of K predictions from each of the models?</a:t>
            </a:r>
            <a:endParaRPr lang="en-US" sz="1400" dirty="0"/>
          </a:p>
        </p:txBody>
      </p:sp>
      <p:pic>
        <p:nvPicPr>
          <p:cNvPr id="2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1981200"/>
            <a:ext cx="2819400" cy="246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Oval 27"/>
          <p:cNvSpPr/>
          <p:nvPr/>
        </p:nvSpPr>
        <p:spPr>
          <a:xfrm>
            <a:off x="1264920" y="3832860"/>
            <a:ext cx="76200" cy="762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924800" y="2968823"/>
            <a:ext cx="1219200" cy="307777"/>
          </a:xfrm>
          <a:prstGeom prst="rect">
            <a:avLst/>
          </a:prstGeom>
          <a:noFill/>
        </p:spPr>
        <p:txBody>
          <a:bodyPr wrap="square" rtlCol="0">
            <a:spAutoFit/>
          </a:bodyPr>
          <a:lstStyle/>
          <a:p>
            <a:r>
              <a:rPr lang="en-US" sz="1400" dirty="0"/>
              <a:t>p</a:t>
            </a:r>
            <a:r>
              <a:rPr lang="en-US" sz="1400" dirty="0" smtClean="0"/>
              <a:t>retty good</a:t>
            </a:r>
            <a:endParaRPr lang="en-US" sz="1400" dirty="0"/>
          </a:p>
        </p:txBody>
      </p:sp>
      <p:sp>
        <p:nvSpPr>
          <p:cNvPr id="30" name="TextBox 29"/>
          <p:cNvSpPr txBox="1"/>
          <p:nvPr/>
        </p:nvSpPr>
        <p:spPr>
          <a:xfrm>
            <a:off x="7848600" y="4297680"/>
            <a:ext cx="1524000" cy="523220"/>
          </a:xfrm>
          <a:prstGeom prst="rect">
            <a:avLst/>
          </a:prstGeom>
          <a:noFill/>
        </p:spPr>
        <p:txBody>
          <a:bodyPr wrap="square" rtlCol="0">
            <a:spAutoFit/>
          </a:bodyPr>
          <a:lstStyle/>
          <a:p>
            <a:r>
              <a:rPr lang="en-US" sz="1400" dirty="0" smtClean="0"/>
              <a:t>systematic      over-estimation</a:t>
            </a:r>
            <a:endParaRPr lang="en-US" sz="1400" dirty="0"/>
          </a:p>
        </p:txBody>
      </p:sp>
      <p:sp>
        <p:nvSpPr>
          <p:cNvPr id="31" name="TextBox 30"/>
          <p:cNvSpPr txBox="1"/>
          <p:nvPr/>
        </p:nvSpPr>
        <p:spPr>
          <a:xfrm>
            <a:off x="1752600" y="5725180"/>
            <a:ext cx="1676400" cy="523220"/>
          </a:xfrm>
          <a:prstGeom prst="rect">
            <a:avLst/>
          </a:prstGeom>
          <a:noFill/>
        </p:spPr>
        <p:txBody>
          <a:bodyPr wrap="square" rtlCol="0">
            <a:spAutoFit/>
          </a:bodyPr>
          <a:lstStyle/>
          <a:p>
            <a:r>
              <a:rPr lang="en-US" sz="1400" dirty="0"/>
              <a:t>s</a:t>
            </a:r>
            <a:r>
              <a:rPr lang="en-US" sz="1400" dirty="0" smtClean="0"/>
              <a:t>ystematic       under-estimation</a:t>
            </a:r>
            <a:endParaRPr lang="en-US" sz="1400" dirty="0"/>
          </a:p>
        </p:txBody>
      </p:sp>
      <p:cxnSp>
        <p:nvCxnSpPr>
          <p:cNvPr id="33" name="Straight Arrow Connector 32"/>
          <p:cNvCxnSpPr/>
          <p:nvPr/>
        </p:nvCxnSpPr>
        <p:spPr>
          <a:xfrm>
            <a:off x="2743200" y="5943600"/>
            <a:ext cx="1219200"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6934200" y="2895600"/>
            <a:ext cx="990600" cy="24235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0" idx="1"/>
          </p:cNvCxnSpPr>
          <p:nvPr/>
        </p:nvCxnSpPr>
        <p:spPr>
          <a:xfrm flipH="1" flipV="1">
            <a:off x="7315200" y="4495800"/>
            <a:ext cx="533400" cy="6349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696058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dirty="0"/>
          </a:p>
        </p:txBody>
      </p:sp>
      <p:sp>
        <p:nvSpPr>
          <p:cNvPr id="3" name="TextBox 2"/>
          <p:cNvSpPr txBox="1"/>
          <p:nvPr/>
        </p:nvSpPr>
        <p:spPr>
          <a:xfrm>
            <a:off x="457200" y="533400"/>
            <a:ext cx="8382000" cy="5909311"/>
          </a:xfrm>
          <a:prstGeom prst="rect">
            <a:avLst/>
          </a:prstGeom>
          <a:noFill/>
        </p:spPr>
        <p:txBody>
          <a:bodyPr wrap="square" rtlCol="0">
            <a:spAutoFit/>
          </a:bodyPr>
          <a:lstStyle/>
          <a:p>
            <a:r>
              <a:rPr lang="en-US" b="1" dirty="0" smtClean="0"/>
              <a:t>As a result of this extensive evaluation process </a:t>
            </a:r>
            <a:r>
              <a:rPr lang="en-US" b="1" dirty="0" err="1" smtClean="0"/>
              <a:t>Dr</a:t>
            </a:r>
            <a:r>
              <a:rPr lang="en-US" b="1" dirty="0" smtClean="0"/>
              <a:t> Howard Singer</a:t>
            </a:r>
            <a:r>
              <a:rPr lang="en-US" b="1" dirty="0"/>
              <a:t>, Chief </a:t>
            </a:r>
            <a:r>
              <a:rPr lang="en-US" b="1" dirty="0" smtClean="0"/>
              <a:t>Scientist at SWPC</a:t>
            </a:r>
            <a:r>
              <a:rPr lang="en-US" dirty="0"/>
              <a:t> </a:t>
            </a:r>
            <a:r>
              <a:rPr lang="en-US" b="1" dirty="0" smtClean="0"/>
              <a:t>recommends </a:t>
            </a:r>
            <a:r>
              <a:rPr lang="en-US" b="1" dirty="0"/>
              <a:t>that SWPC invest resources in the transition of the University of Michigan’s Space Weather Modeling Framework (SWMF) to operations.</a:t>
            </a:r>
            <a:r>
              <a:rPr lang="en-US" dirty="0"/>
              <a:t> </a:t>
            </a:r>
            <a:endParaRPr lang="en-US" dirty="0" smtClean="0"/>
          </a:p>
          <a:p>
            <a:endParaRPr lang="en-US" dirty="0" smtClean="0"/>
          </a:p>
          <a:p>
            <a:r>
              <a:rPr lang="en-US" dirty="0" smtClean="0"/>
              <a:t>The University of Michigan </a:t>
            </a:r>
            <a:r>
              <a:rPr lang="en-US" dirty="0"/>
              <a:t>model capabilities include</a:t>
            </a:r>
            <a:r>
              <a:rPr lang="en-US" dirty="0" smtClean="0"/>
              <a:t>:</a:t>
            </a:r>
          </a:p>
          <a:p>
            <a:endParaRPr lang="en-US" dirty="0"/>
          </a:p>
          <a:p>
            <a:pPr marL="285750" lvl="0" indent="-285750">
              <a:buFont typeface="Arial"/>
              <a:buChar char="•"/>
            </a:pPr>
            <a:r>
              <a:rPr lang="en-US" dirty="0"/>
              <a:t>T</a:t>
            </a:r>
            <a:r>
              <a:rPr lang="en-US" dirty="0" smtClean="0"/>
              <a:t>he </a:t>
            </a:r>
            <a:r>
              <a:rPr lang="en-US" dirty="0"/>
              <a:t>highest Probability of Detection (POD) and </a:t>
            </a:r>
            <a:r>
              <a:rPr lang="en-US" dirty="0" err="1"/>
              <a:t>Heidke</a:t>
            </a:r>
            <a:r>
              <a:rPr lang="en-US" dirty="0"/>
              <a:t> Skill Scores (HSS) for all dB/</a:t>
            </a:r>
            <a:r>
              <a:rPr lang="en-US" dirty="0" err="1"/>
              <a:t>dt</a:t>
            </a:r>
            <a:r>
              <a:rPr lang="en-US" dirty="0"/>
              <a:t> thresholds and a low Probability of False Detection (POFD</a:t>
            </a:r>
            <a:r>
              <a:rPr lang="en-US" dirty="0" smtClean="0"/>
              <a:t>)</a:t>
            </a:r>
          </a:p>
          <a:p>
            <a:pPr lvl="0"/>
            <a:endParaRPr lang="en-US" dirty="0" smtClean="0"/>
          </a:p>
          <a:p>
            <a:pPr marL="285750" indent="-285750">
              <a:buFont typeface="Arial"/>
              <a:buChar char="•"/>
            </a:pPr>
            <a:r>
              <a:rPr lang="en-US" dirty="0" smtClean="0"/>
              <a:t>Greatest skill in predicting Regional K</a:t>
            </a:r>
          </a:p>
          <a:p>
            <a:endParaRPr lang="en-US" dirty="0" smtClean="0"/>
          </a:p>
          <a:p>
            <a:pPr marL="285750" indent="-285750">
              <a:buFont typeface="Arial"/>
              <a:buChar char="•"/>
            </a:pPr>
            <a:r>
              <a:rPr lang="en-US" dirty="0" smtClean="0"/>
              <a:t>Computational robustness running </a:t>
            </a:r>
            <a:r>
              <a:rPr lang="en-US" dirty="0"/>
              <a:t>through large storm events and for long </a:t>
            </a:r>
            <a:r>
              <a:rPr lang="en-US" dirty="0" smtClean="0"/>
              <a:t>intervals</a:t>
            </a:r>
          </a:p>
          <a:p>
            <a:endParaRPr lang="en-US" dirty="0" smtClean="0"/>
          </a:p>
          <a:p>
            <a:pPr marL="285750" indent="-285750">
              <a:buFont typeface="Arial"/>
              <a:buChar char="•"/>
            </a:pPr>
            <a:r>
              <a:rPr lang="en-US" dirty="0"/>
              <a:t>R</a:t>
            </a:r>
            <a:r>
              <a:rPr lang="en-US" dirty="0" smtClean="0"/>
              <a:t>eal</a:t>
            </a:r>
            <a:r>
              <a:rPr lang="en-US" dirty="0"/>
              <a:t>-time capability </a:t>
            </a:r>
            <a:r>
              <a:rPr lang="en-US" dirty="0" smtClean="0"/>
              <a:t>running on </a:t>
            </a:r>
            <a:r>
              <a:rPr lang="en-US" dirty="0"/>
              <a:t>64 </a:t>
            </a:r>
            <a:r>
              <a:rPr lang="en-US" dirty="0" smtClean="0"/>
              <a:t>processors</a:t>
            </a:r>
          </a:p>
          <a:p>
            <a:endParaRPr lang="en-US" dirty="0" smtClean="0"/>
          </a:p>
          <a:p>
            <a:pPr marL="285750" indent="-285750">
              <a:buFont typeface="Arial"/>
              <a:buChar char="•"/>
            </a:pPr>
            <a:r>
              <a:rPr lang="en-US" dirty="0"/>
              <a:t>C</a:t>
            </a:r>
            <a:r>
              <a:rPr lang="en-US" dirty="0" smtClean="0"/>
              <a:t>odes </a:t>
            </a:r>
            <a:r>
              <a:rPr lang="en-US" dirty="0"/>
              <a:t>that can be run with </a:t>
            </a:r>
            <a:r>
              <a:rPr lang="en-US" dirty="0" smtClean="0"/>
              <a:t>existing NCEP compilers</a:t>
            </a:r>
            <a:r>
              <a:rPr lang="en-US" dirty="0"/>
              <a:t>, libraries, </a:t>
            </a:r>
            <a:r>
              <a:rPr lang="en-US" dirty="0" smtClean="0"/>
              <a:t>software</a:t>
            </a:r>
          </a:p>
          <a:p>
            <a:endParaRPr lang="en-US" dirty="0" smtClean="0"/>
          </a:p>
          <a:p>
            <a:pPr marL="285750" indent="-285750">
              <a:buFont typeface="Arial"/>
              <a:buChar char="•"/>
            </a:pPr>
            <a:r>
              <a:rPr lang="en-US" dirty="0"/>
              <a:t>S</a:t>
            </a:r>
            <a:r>
              <a:rPr lang="en-US" dirty="0" smtClean="0"/>
              <a:t>kill </a:t>
            </a:r>
            <a:r>
              <a:rPr lang="en-US" dirty="0"/>
              <a:t>scores for predicting geomagnetic activity at specific locations that are better than what can be determined from the Wing </a:t>
            </a:r>
            <a:r>
              <a:rPr lang="en-US" dirty="0" err="1"/>
              <a:t>Kp</a:t>
            </a:r>
            <a:r>
              <a:rPr lang="en-US" dirty="0"/>
              <a:t> model (currently in use by the USAF and SWPC) </a:t>
            </a:r>
          </a:p>
          <a:p>
            <a:endParaRPr lang="en-US" dirty="0"/>
          </a:p>
        </p:txBody>
      </p:sp>
    </p:spTree>
    <p:extLst>
      <p:ext uri="{BB962C8B-B14F-4D97-AF65-F5344CB8AC3E}">
        <p14:creationId xmlns:p14="http://schemas.microsoft.com/office/powerpoint/2010/main" val="3703214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17"/>
          <p:cNvSpPr txBox="1">
            <a:spLocks noChangeArrowheads="1"/>
          </p:cNvSpPr>
          <p:nvPr/>
        </p:nvSpPr>
        <p:spPr bwMode="auto">
          <a:xfrm>
            <a:off x="381000" y="241300"/>
            <a:ext cx="5257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dirty="0" smtClean="0">
                <a:solidFill>
                  <a:schemeClr val="tx2">
                    <a:lumMod val="75000"/>
                  </a:schemeClr>
                </a:solidFill>
                <a:latin typeface="+mj-lt"/>
              </a:rPr>
              <a:t>Space Weather Impacts </a:t>
            </a:r>
            <a:endParaRPr lang="en-US" sz="3600" dirty="0">
              <a:solidFill>
                <a:schemeClr val="tx2">
                  <a:lumMod val="75000"/>
                </a:schemeClr>
              </a:solidFill>
              <a:latin typeface="+mj-lt"/>
            </a:endParaRPr>
          </a:p>
          <a:p>
            <a:endParaRPr lang="en-US" sz="2800" dirty="0">
              <a:solidFill>
                <a:srgbClr val="FFFF00"/>
              </a:solidFill>
              <a:latin typeface="Arial" charset="0"/>
            </a:endParaRPr>
          </a:p>
        </p:txBody>
      </p:sp>
      <p:sp>
        <p:nvSpPr>
          <p:cNvPr id="20502" name="Text Box 20"/>
          <p:cNvSpPr txBox="1">
            <a:spLocks noChangeArrowheads="1"/>
          </p:cNvSpPr>
          <p:nvPr/>
        </p:nvSpPr>
        <p:spPr bwMode="auto">
          <a:xfrm>
            <a:off x="6477001" y="4062413"/>
            <a:ext cx="21146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dirty="0">
                <a:solidFill>
                  <a:schemeClr val="tx2">
                    <a:lumMod val="75000"/>
                  </a:schemeClr>
                </a:solidFill>
                <a:latin typeface="+mj-lt"/>
              </a:rPr>
              <a:t>Manned </a:t>
            </a:r>
            <a:r>
              <a:rPr lang="en-US" sz="1800" dirty="0" smtClean="0">
                <a:solidFill>
                  <a:schemeClr val="tx2">
                    <a:lumMod val="75000"/>
                  </a:schemeClr>
                </a:solidFill>
                <a:latin typeface="+mj-lt"/>
              </a:rPr>
              <a:t>Spaceflight</a:t>
            </a:r>
          </a:p>
          <a:p>
            <a:pPr algn="ctr"/>
            <a:r>
              <a:rPr lang="en-US" sz="1000" dirty="0" smtClean="0">
                <a:solidFill>
                  <a:schemeClr val="bg1"/>
                </a:solidFill>
                <a:latin typeface="+mj-lt"/>
              </a:rPr>
              <a:t>Increased radiation </a:t>
            </a:r>
            <a:r>
              <a:rPr lang="en-US" sz="1000" dirty="0">
                <a:solidFill>
                  <a:schemeClr val="bg1"/>
                </a:solidFill>
                <a:latin typeface="+mj-lt"/>
              </a:rPr>
              <a:t>r</a:t>
            </a:r>
            <a:r>
              <a:rPr lang="en-US" sz="1000" dirty="0" smtClean="0">
                <a:solidFill>
                  <a:schemeClr val="bg1"/>
                </a:solidFill>
                <a:latin typeface="+mj-lt"/>
              </a:rPr>
              <a:t>isk</a:t>
            </a:r>
            <a:endParaRPr lang="en-US" sz="1000" dirty="0">
              <a:solidFill>
                <a:schemeClr val="bg1"/>
              </a:solidFill>
              <a:latin typeface="+mj-lt"/>
            </a:endParaRPr>
          </a:p>
        </p:txBody>
      </p:sp>
      <p:sp>
        <p:nvSpPr>
          <p:cNvPr id="20500" name="Text Box 22"/>
          <p:cNvSpPr txBox="1">
            <a:spLocks noChangeArrowheads="1"/>
          </p:cNvSpPr>
          <p:nvPr/>
        </p:nvSpPr>
        <p:spPr bwMode="auto">
          <a:xfrm>
            <a:off x="2209800" y="6027737"/>
            <a:ext cx="281622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dirty="0">
                <a:solidFill>
                  <a:schemeClr val="tx2">
                    <a:lumMod val="75000"/>
                  </a:schemeClr>
                </a:solidFill>
                <a:latin typeface="+mj-lt"/>
              </a:rPr>
              <a:t>Power Grid </a:t>
            </a:r>
            <a:r>
              <a:rPr lang="en-US" sz="1800" dirty="0" smtClean="0">
                <a:solidFill>
                  <a:schemeClr val="tx2">
                    <a:lumMod val="75000"/>
                  </a:schemeClr>
                </a:solidFill>
                <a:latin typeface="+mj-lt"/>
              </a:rPr>
              <a:t>Operations</a:t>
            </a:r>
          </a:p>
          <a:p>
            <a:pPr algn="ctr"/>
            <a:r>
              <a:rPr lang="en-US" sz="1000" dirty="0" smtClean="0">
                <a:solidFill>
                  <a:schemeClr val="bg1"/>
                </a:solidFill>
                <a:latin typeface="+mj-lt"/>
              </a:rPr>
              <a:t>Grid failure, Grid capacity, Component Failure,</a:t>
            </a:r>
          </a:p>
          <a:p>
            <a:pPr algn="ctr"/>
            <a:r>
              <a:rPr lang="en-US" sz="1000" dirty="0" smtClean="0">
                <a:solidFill>
                  <a:schemeClr val="bg1"/>
                </a:solidFill>
                <a:latin typeface="+mj-lt"/>
              </a:rPr>
              <a:t>GPS Timing</a:t>
            </a:r>
          </a:p>
          <a:p>
            <a:pPr algn="ctr"/>
            <a:endParaRPr lang="en-US" sz="1000" dirty="0">
              <a:solidFill>
                <a:schemeClr val="bg1"/>
              </a:solidFill>
              <a:latin typeface="Arial" charset="0"/>
            </a:endParaRPr>
          </a:p>
        </p:txBody>
      </p:sp>
      <p:sp>
        <p:nvSpPr>
          <p:cNvPr id="20486" name="Text Box 30"/>
          <p:cNvSpPr txBox="1">
            <a:spLocks noChangeArrowheads="1"/>
          </p:cNvSpPr>
          <p:nvPr/>
        </p:nvSpPr>
        <p:spPr bwMode="auto">
          <a:xfrm>
            <a:off x="457200" y="1524000"/>
            <a:ext cx="4724400" cy="1815882"/>
          </a:xfrm>
          <a:prstGeom prst="rect">
            <a:avLst/>
          </a:prstGeom>
          <a:gradFill rotWithShape="0">
            <a:gsLst>
              <a:gs pos="0">
                <a:srgbClr val="EFF3F3"/>
              </a:gs>
              <a:gs pos="100000">
                <a:srgbClr val="ADBFC3"/>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800" dirty="0">
                <a:latin typeface="+mj-lt"/>
              </a:rPr>
              <a:t>Impacts from </a:t>
            </a:r>
            <a:r>
              <a:rPr lang="en-US" sz="2800" dirty="0" smtClean="0">
                <a:latin typeface="+mj-lt"/>
              </a:rPr>
              <a:t>space weather </a:t>
            </a:r>
            <a:r>
              <a:rPr lang="en-US" sz="2800" dirty="0">
                <a:latin typeface="+mj-lt"/>
              </a:rPr>
              <a:t>are wide-ranging with potentially significant consequences. </a:t>
            </a:r>
          </a:p>
        </p:txBody>
      </p:sp>
      <p:sp>
        <p:nvSpPr>
          <p:cNvPr id="20487" name="Line 36"/>
          <p:cNvSpPr>
            <a:spLocks noChangeShapeType="1"/>
          </p:cNvSpPr>
          <p:nvPr/>
        </p:nvSpPr>
        <p:spPr bwMode="auto">
          <a:xfrm flipV="1">
            <a:off x="5217902" y="1319212"/>
            <a:ext cx="1504950" cy="847397"/>
          </a:xfrm>
          <a:prstGeom prst="line">
            <a:avLst/>
          </a:prstGeom>
          <a:noFill/>
          <a:ln w="15875">
            <a:solidFill>
              <a:schemeClr val="tx2">
                <a:lumMod val="75000"/>
              </a:schemeClr>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488" name="Line 37"/>
          <p:cNvSpPr>
            <a:spLocks noChangeShapeType="1"/>
          </p:cNvSpPr>
          <p:nvPr/>
        </p:nvSpPr>
        <p:spPr bwMode="auto">
          <a:xfrm>
            <a:off x="5257800" y="2895600"/>
            <a:ext cx="1143000" cy="457200"/>
          </a:xfrm>
          <a:prstGeom prst="line">
            <a:avLst/>
          </a:prstGeom>
          <a:noFill/>
          <a:ln w="15875">
            <a:solidFill>
              <a:schemeClr val="tx2">
                <a:lumMod val="75000"/>
              </a:schemeClr>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489" name="Line 38"/>
          <p:cNvSpPr>
            <a:spLocks noChangeShapeType="1"/>
          </p:cNvSpPr>
          <p:nvPr/>
        </p:nvSpPr>
        <p:spPr bwMode="auto">
          <a:xfrm>
            <a:off x="4648200" y="3429000"/>
            <a:ext cx="1181100" cy="1143000"/>
          </a:xfrm>
          <a:prstGeom prst="line">
            <a:avLst/>
          </a:prstGeom>
          <a:noFill/>
          <a:ln w="15875">
            <a:solidFill>
              <a:schemeClr val="tx2">
                <a:lumMod val="75000"/>
              </a:schemeClr>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490" name="Line 39"/>
          <p:cNvSpPr>
            <a:spLocks noChangeShapeType="1"/>
          </p:cNvSpPr>
          <p:nvPr/>
        </p:nvSpPr>
        <p:spPr bwMode="auto">
          <a:xfrm>
            <a:off x="3581400" y="3429000"/>
            <a:ext cx="0" cy="1143000"/>
          </a:xfrm>
          <a:prstGeom prst="line">
            <a:avLst/>
          </a:prstGeom>
          <a:noFill/>
          <a:ln w="15875">
            <a:solidFill>
              <a:schemeClr val="tx2">
                <a:lumMod val="75000"/>
              </a:schemeClr>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491" name="Line 40"/>
          <p:cNvSpPr>
            <a:spLocks noChangeShapeType="1"/>
          </p:cNvSpPr>
          <p:nvPr/>
        </p:nvSpPr>
        <p:spPr bwMode="auto">
          <a:xfrm flipH="1">
            <a:off x="1600200" y="3429000"/>
            <a:ext cx="1143000" cy="658149"/>
          </a:xfrm>
          <a:prstGeom prst="line">
            <a:avLst/>
          </a:prstGeom>
          <a:noFill/>
          <a:ln w="15875">
            <a:solidFill>
              <a:schemeClr val="tx2">
                <a:lumMod val="75000"/>
              </a:schemeClr>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0493" name="Text Box 1043"/>
          <p:cNvSpPr txBox="1">
            <a:spLocks noChangeArrowheads="1"/>
          </p:cNvSpPr>
          <p:nvPr/>
        </p:nvSpPr>
        <p:spPr bwMode="auto">
          <a:xfrm>
            <a:off x="152400" y="6028492"/>
            <a:ext cx="172835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dirty="0" smtClean="0">
                <a:solidFill>
                  <a:schemeClr val="tx2">
                    <a:lumMod val="75000"/>
                  </a:schemeClr>
                </a:solidFill>
                <a:latin typeface="+mj-lt"/>
              </a:rPr>
              <a:t>GPS</a:t>
            </a:r>
          </a:p>
          <a:p>
            <a:pPr algn="ctr"/>
            <a:r>
              <a:rPr lang="en-US" sz="1000" dirty="0" smtClean="0">
                <a:solidFill>
                  <a:schemeClr val="bg1"/>
                </a:solidFill>
                <a:latin typeface="+mj-lt"/>
              </a:rPr>
              <a:t>Precision Agriculture,</a:t>
            </a:r>
          </a:p>
          <a:p>
            <a:pPr algn="ctr"/>
            <a:r>
              <a:rPr lang="en-US" sz="1000" dirty="0" smtClean="0">
                <a:solidFill>
                  <a:schemeClr val="bg1"/>
                </a:solidFill>
                <a:latin typeface="+mj-lt"/>
              </a:rPr>
              <a:t>Surveying, Drilling, Military </a:t>
            </a:r>
            <a:endParaRPr lang="en-US" sz="1000" dirty="0">
              <a:solidFill>
                <a:schemeClr val="bg1"/>
              </a:solidFill>
              <a:latin typeface="+mj-lt"/>
            </a:endParaRPr>
          </a:p>
        </p:txBody>
      </p:sp>
      <p:sp>
        <p:nvSpPr>
          <p:cNvPr id="20494" name="Text Box 1045"/>
          <p:cNvSpPr txBox="1">
            <a:spLocks noChangeArrowheads="1"/>
          </p:cNvSpPr>
          <p:nvPr/>
        </p:nvSpPr>
        <p:spPr bwMode="auto">
          <a:xfrm>
            <a:off x="6809785" y="1908721"/>
            <a:ext cx="2026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dirty="0">
                <a:solidFill>
                  <a:schemeClr val="tx2">
                    <a:lumMod val="75000"/>
                  </a:schemeClr>
                </a:solidFill>
                <a:latin typeface="+mj-lt"/>
              </a:rPr>
              <a:t>Satellite </a:t>
            </a:r>
            <a:r>
              <a:rPr lang="en-US" sz="1800" dirty="0" smtClean="0">
                <a:solidFill>
                  <a:schemeClr val="tx2">
                    <a:lumMod val="75000"/>
                  </a:schemeClr>
                </a:solidFill>
                <a:latin typeface="+mj-lt"/>
              </a:rPr>
              <a:t>Operations</a:t>
            </a:r>
          </a:p>
        </p:txBody>
      </p:sp>
      <p:sp>
        <p:nvSpPr>
          <p:cNvPr id="20498" name="Text Box 1056"/>
          <p:cNvSpPr txBox="1">
            <a:spLocks noChangeArrowheads="1"/>
          </p:cNvSpPr>
          <p:nvPr/>
        </p:nvSpPr>
        <p:spPr bwMode="auto">
          <a:xfrm>
            <a:off x="5769662" y="6029937"/>
            <a:ext cx="19989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dirty="0" smtClean="0">
                <a:solidFill>
                  <a:schemeClr val="tx2">
                    <a:lumMod val="75000"/>
                  </a:schemeClr>
                </a:solidFill>
                <a:latin typeface="+mj-lt"/>
              </a:rPr>
              <a:t>Aircraft Operations</a:t>
            </a:r>
            <a:r>
              <a:rPr lang="en-US" sz="1000" dirty="0" smtClean="0">
                <a:solidFill>
                  <a:schemeClr val="bg1"/>
                </a:solidFill>
                <a:latin typeface="+mj-lt"/>
              </a:rPr>
              <a:t>,</a:t>
            </a:r>
          </a:p>
          <a:p>
            <a:pPr algn="ctr"/>
            <a:r>
              <a:rPr lang="en-US" sz="1000" dirty="0" smtClean="0">
                <a:solidFill>
                  <a:schemeClr val="bg1"/>
                </a:solidFill>
                <a:latin typeface="+mj-lt"/>
              </a:rPr>
              <a:t>Airline Communication</a:t>
            </a:r>
            <a:endParaRPr lang="en-US" sz="1000" dirty="0">
              <a:solidFill>
                <a:schemeClr val="bg1"/>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9748" y="2508168"/>
            <a:ext cx="2208365" cy="157898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76" y="4199931"/>
            <a:ext cx="1870496" cy="1855037"/>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3806"/>
          <a:stretch/>
        </p:blipFill>
        <p:spPr>
          <a:xfrm>
            <a:off x="6774608" y="235478"/>
            <a:ext cx="2083796" cy="166952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0" y="4642522"/>
            <a:ext cx="2703514" cy="1424166"/>
          </a:xfrm>
          <a:prstGeom prst="rect">
            <a:avLst/>
          </a:prstGeom>
        </p:spPr>
      </p:pic>
      <p:pic>
        <p:nvPicPr>
          <p:cNvPr id="21" name="Picture 20" descr="Picture5.jpg"/>
          <p:cNvPicPr>
            <a:picLocks noChangeAspect="1"/>
          </p:cNvPicPr>
          <p:nvPr/>
        </p:nvPicPr>
        <p:blipFill>
          <a:blip r:embed="rId7" cstate="print"/>
          <a:stretch>
            <a:fillRect/>
          </a:stretch>
        </p:blipFill>
        <p:spPr>
          <a:xfrm>
            <a:off x="5486400" y="4641723"/>
            <a:ext cx="2566416" cy="1444752"/>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pic>
        <p:nvPicPr>
          <p:cNvPr id="10" name="Content Placeholder 6" descr="Regional K product.png"/>
          <p:cNvPicPr>
            <a:picLocks noGrp="1" noChangeAspect="1"/>
          </p:cNvPicPr>
          <p:nvPr>
            <p:ph sz="half" idx="4294967295"/>
          </p:nvPr>
        </p:nvPicPr>
        <p:blipFill rotWithShape="1">
          <a:blip r:embed="rId2" cstate="print">
            <a:extLst>
              <a:ext uri="{BEBA8EAE-BF5A-486C-A8C5-ECC9F3942E4B}">
                <a14:imgProps xmlns:a14="http://schemas.microsoft.com/office/drawing/2010/main">
                  <a14:imgLayer r:embed="rId3">
                    <a14:imgEffect>
                      <a14:brightnessContrast bright="4000" contrast="26000"/>
                    </a14:imgEffect>
                  </a14:imgLayer>
                </a14:imgProps>
              </a:ext>
            </a:extLst>
          </a:blip>
          <a:srcRect l="5283" t="10917" r="3378"/>
          <a:stretch/>
        </p:blipFill>
        <p:spPr>
          <a:xfrm>
            <a:off x="5994400" y="2667000"/>
            <a:ext cx="2540000" cy="154131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224" t="5405" r="8025" b="4979"/>
          <a:stretch/>
        </p:blipFill>
        <p:spPr>
          <a:xfrm flipH="1">
            <a:off x="3607121" y="2667001"/>
            <a:ext cx="1666733" cy="123687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2576" y="2667001"/>
            <a:ext cx="1579485" cy="1236870"/>
          </a:xfrm>
          <a:prstGeom prst="rect">
            <a:avLst/>
          </a:prstGeom>
        </p:spPr>
      </p:pic>
      <p:cxnSp>
        <p:nvCxnSpPr>
          <p:cNvPr id="12" name="Straight Arrow Connector 11"/>
          <p:cNvCxnSpPr/>
          <p:nvPr/>
        </p:nvCxnSpPr>
        <p:spPr>
          <a:xfrm>
            <a:off x="2927190" y="3285436"/>
            <a:ext cx="631794"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330079" y="3276601"/>
            <a:ext cx="613521" cy="110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609600"/>
            <a:ext cx="7772400" cy="2308324"/>
          </a:xfrm>
          <a:prstGeom prst="rect">
            <a:avLst/>
          </a:prstGeom>
          <a:noFill/>
        </p:spPr>
        <p:txBody>
          <a:bodyPr wrap="square" rtlCol="0">
            <a:spAutoFit/>
          </a:bodyPr>
          <a:lstStyle/>
          <a:p>
            <a:r>
              <a:rPr lang="en-US" dirty="0" smtClean="0"/>
              <a:t>Next Steps (FY14-15)</a:t>
            </a:r>
          </a:p>
          <a:p>
            <a:endParaRPr lang="en-US" dirty="0" smtClean="0"/>
          </a:p>
          <a:p>
            <a:r>
              <a:rPr lang="en-US" dirty="0" smtClean="0"/>
              <a:t>Official sign-off to begin the transition process from SWPC management</a:t>
            </a:r>
          </a:p>
          <a:p>
            <a:endParaRPr lang="en-US" dirty="0" smtClean="0"/>
          </a:p>
          <a:p>
            <a:endParaRPr lang="en-US" dirty="0" smtClean="0"/>
          </a:p>
          <a:p>
            <a:endParaRPr lang="en-US" dirty="0"/>
          </a:p>
          <a:p>
            <a:r>
              <a:rPr lang="en-US" dirty="0" smtClean="0"/>
              <a:t>Working on a Concept of Operations (CONOPS) </a:t>
            </a:r>
            <a:endParaRPr lang="en-US" dirty="0"/>
          </a:p>
          <a:p>
            <a:endParaRPr lang="en-US" dirty="0"/>
          </a:p>
        </p:txBody>
      </p:sp>
      <p:sp>
        <p:nvSpPr>
          <p:cNvPr id="30" name="TextBox 29"/>
          <p:cNvSpPr txBox="1"/>
          <p:nvPr/>
        </p:nvSpPr>
        <p:spPr>
          <a:xfrm>
            <a:off x="1676400" y="3925669"/>
            <a:ext cx="1066800" cy="646331"/>
          </a:xfrm>
          <a:prstGeom prst="rect">
            <a:avLst/>
          </a:prstGeom>
          <a:noFill/>
        </p:spPr>
        <p:txBody>
          <a:bodyPr wrap="square" rtlCol="0">
            <a:spAutoFit/>
          </a:bodyPr>
          <a:lstStyle/>
          <a:p>
            <a:r>
              <a:rPr lang="en-US" dirty="0"/>
              <a:t>I</a:t>
            </a:r>
            <a:r>
              <a:rPr lang="en-US" dirty="0" smtClean="0"/>
              <a:t>nputs</a:t>
            </a:r>
            <a:endParaRPr lang="en-US" dirty="0"/>
          </a:p>
          <a:p>
            <a:endParaRPr lang="en-US" dirty="0"/>
          </a:p>
        </p:txBody>
      </p:sp>
      <p:sp>
        <p:nvSpPr>
          <p:cNvPr id="31" name="TextBox 30"/>
          <p:cNvSpPr txBox="1"/>
          <p:nvPr/>
        </p:nvSpPr>
        <p:spPr>
          <a:xfrm>
            <a:off x="3733800" y="3925669"/>
            <a:ext cx="1524000" cy="646331"/>
          </a:xfrm>
          <a:prstGeom prst="rect">
            <a:avLst/>
          </a:prstGeom>
          <a:noFill/>
        </p:spPr>
        <p:txBody>
          <a:bodyPr wrap="square" rtlCol="0">
            <a:spAutoFit/>
          </a:bodyPr>
          <a:lstStyle/>
          <a:p>
            <a:r>
              <a:rPr lang="en-US" dirty="0" smtClean="0"/>
              <a:t>SWMF model</a:t>
            </a:r>
            <a:endParaRPr lang="en-US" dirty="0"/>
          </a:p>
          <a:p>
            <a:endParaRPr lang="en-US" dirty="0"/>
          </a:p>
        </p:txBody>
      </p:sp>
      <p:sp>
        <p:nvSpPr>
          <p:cNvPr id="33" name="TextBox 32"/>
          <p:cNvSpPr txBox="1"/>
          <p:nvPr/>
        </p:nvSpPr>
        <p:spPr>
          <a:xfrm>
            <a:off x="6400800" y="3925669"/>
            <a:ext cx="2286000" cy="646331"/>
          </a:xfrm>
          <a:prstGeom prst="rect">
            <a:avLst/>
          </a:prstGeom>
          <a:noFill/>
        </p:spPr>
        <p:txBody>
          <a:bodyPr wrap="square" rtlCol="0">
            <a:spAutoFit/>
          </a:bodyPr>
          <a:lstStyle/>
          <a:p>
            <a:r>
              <a:rPr lang="en-US" dirty="0" smtClean="0"/>
              <a:t>Forecast products</a:t>
            </a:r>
            <a:endParaRPr lang="en-US" dirty="0"/>
          </a:p>
          <a:p>
            <a:endParaRPr lang="en-US" dirty="0"/>
          </a:p>
        </p:txBody>
      </p:sp>
      <p:sp>
        <p:nvSpPr>
          <p:cNvPr id="37" name="TextBox 36"/>
          <p:cNvSpPr txBox="1"/>
          <p:nvPr/>
        </p:nvSpPr>
        <p:spPr>
          <a:xfrm>
            <a:off x="685800" y="4419600"/>
            <a:ext cx="7772400" cy="1477328"/>
          </a:xfrm>
          <a:prstGeom prst="rect">
            <a:avLst/>
          </a:prstGeom>
          <a:noFill/>
        </p:spPr>
        <p:txBody>
          <a:bodyPr wrap="square" rtlCol="0">
            <a:spAutoFit/>
          </a:bodyPr>
          <a:lstStyle/>
          <a:p>
            <a:r>
              <a:rPr lang="en-US" dirty="0" smtClean="0"/>
              <a:t>Model/System testing</a:t>
            </a:r>
          </a:p>
          <a:p>
            <a:endParaRPr lang="en-US" dirty="0" smtClean="0"/>
          </a:p>
          <a:p>
            <a:endParaRPr lang="en-US" dirty="0"/>
          </a:p>
          <a:p>
            <a:r>
              <a:rPr lang="en-US" dirty="0" smtClean="0"/>
              <a:t>Operational at NCEP by end of FY15 </a:t>
            </a:r>
            <a:endParaRPr lang="en-US" dirty="0"/>
          </a:p>
          <a:p>
            <a:endParaRPr lang="en-US" dirty="0"/>
          </a:p>
        </p:txBody>
      </p:sp>
    </p:spTree>
    <p:extLst>
      <p:ext uri="{BB962C8B-B14F-4D97-AF65-F5344CB8AC3E}">
        <p14:creationId xmlns:p14="http://schemas.microsoft.com/office/powerpoint/2010/main" val="364666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60437"/>
            <a:ext cx="5105400" cy="4525963"/>
          </a:xfrm>
        </p:spPr>
        <p:txBody>
          <a:bodyPr>
            <a:normAutofit/>
          </a:bodyPr>
          <a:lstStyle/>
          <a:p>
            <a:pPr marL="571500" indent="-457200">
              <a:buFont typeface="+mj-lt"/>
              <a:buAutoNum type="arabicPeriod"/>
            </a:pPr>
            <a:r>
              <a:rPr lang="en-US" sz="2000" dirty="0" smtClean="0"/>
              <a:t>Forecasting CME arrival at Earth</a:t>
            </a:r>
            <a:endParaRPr lang="en-US" sz="2000" dirty="0"/>
          </a:p>
          <a:p>
            <a:pPr marL="868680" lvl="1" indent="-457200"/>
            <a:r>
              <a:rPr lang="en-US" sz="2000" dirty="0" smtClean="0"/>
              <a:t>WSA-</a:t>
            </a:r>
            <a:r>
              <a:rPr lang="en-US" sz="2000" dirty="0" err="1" smtClean="0"/>
              <a:t>Enlil</a:t>
            </a:r>
            <a:r>
              <a:rPr lang="en-US" sz="2000" dirty="0" smtClean="0"/>
              <a:t> in operations at NWS</a:t>
            </a:r>
          </a:p>
          <a:p>
            <a:pPr marL="411480" lvl="1" indent="0">
              <a:buNone/>
            </a:pPr>
            <a:endParaRPr lang="en-US" sz="2000" dirty="0" smtClean="0">
              <a:solidFill>
                <a:srgbClr val="FF0000"/>
              </a:solidFill>
            </a:endParaRPr>
          </a:p>
          <a:p>
            <a:pPr marL="868680" lvl="1" indent="-457200">
              <a:buFont typeface="+mj-lt"/>
              <a:buAutoNum type="arabicPeriod"/>
            </a:pPr>
            <a:endParaRPr lang="en-US" dirty="0" smtClean="0"/>
          </a:p>
          <a:p>
            <a:pPr marL="571500" indent="-457200">
              <a:buFont typeface="+mj-lt"/>
              <a:buAutoNum type="arabicPeriod"/>
            </a:pPr>
            <a:r>
              <a:rPr lang="en-US" sz="2000" dirty="0" smtClean="0"/>
              <a:t>Regional Geomagnetic Activity Forecasts</a:t>
            </a:r>
          </a:p>
          <a:p>
            <a:pPr marL="868680" lvl="1" indent="-457200"/>
            <a:r>
              <a:rPr lang="en-US" sz="2000" dirty="0" err="1" smtClean="0"/>
              <a:t>Geospace</a:t>
            </a:r>
            <a:r>
              <a:rPr lang="en-US" sz="2000" dirty="0" smtClean="0"/>
              <a:t> Model Evaluation</a:t>
            </a:r>
          </a:p>
          <a:p>
            <a:pPr marL="411480" lvl="1" indent="0">
              <a:buNone/>
            </a:pPr>
            <a:endParaRPr lang="en-US" sz="2000" dirty="0" smtClean="0"/>
          </a:p>
          <a:p>
            <a:pPr marL="914400" lvl="1" indent="-457200">
              <a:buFont typeface="+mj-lt"/>
              <a:buAutoNum type="arabicPeriod"/>
            </a:pPr>
            <a:endParaRPr lang="en-US" dirty="0" smtClean="0"/>
          </a:p>
          <a:p>
            <a:pPr marL="571500" indent="-457200">
              <a:buFont typeface="+mj-lt"/>
              <a:buAutoNum type="arabicPeriod"/>
            </a:pPr>
            <a:r>
              <a:rPr lang="en-US" sz="2000" dirty="0" smtClean="0">
                <a:solidFill>
                  <a:srgbClr val="FF0000"/>
                </a:solidFill>
              </a:rPr>
              <a:t>Ionosphere/Upper Atmosphere: </a:t>
            </a:r>
          </a:p>
          <a:p>
            <a:pPr marL="114300" indent="0">
              <a:buNone/>
            </a:pPr>
            <a:r>
              <a:rPr lang="en-US" sz="2000" dirty="0" smtClean="0">
                <a:solidFill>
                  <a:srgbClr val="FF0000"/>
                </a:solidFill>
              </a:rPr>
              <a:t>	GPS, Communications, Satellite Drag</a:t>
            </a:r>
          </a:p>
          <a:p>
            <a:pPr marL="0" lvl="1" indent="0">
              <a:buNone/>
            </a:pPr>
            <a:r>
              <a:rPr lang="en-US" sz="2000" dirty="0" smtClean="0">
                <a:solidFill>
                  <a:srgbClr val="FF0000"/>
                </a:solidFill>
              </a:rPr>
              <a:t>     -  Whole </a:t>
            </a:r>
            <a:r>
              <a:rPr lang="en-US" sz="2000" dirty="0">
                <a:solidFill>
                  <a:srgbClr val="FF0000"/>
                </a:solidFill>
              </a:rPr>
              <a:t>Atmosphere </a:t>
            </a:r>
            <a:r>
              <a:rPr lang="en-US" sz="2000" dirty="0" smtClean="0">
                <a:solidFill>
                  <a:srgbClr val="FF0000"/>
                </a:solidFill>
              </a:rPr>
              <a:t>Modeling</a:t>
            </a:r>
            <a:endParaRPr lang="en-US" sz="2000" dirty="0">
              <a:solidFill>
                <a:srgbClr val="FF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224" t="5405" r="8025" b="4979"/>
          <a:stretch/>
        </p:blipFill>
        <p:spPr>
          <a:xfrm flipH="1">
            <a:off x="5562600" y="2286000"/>
            <a:ext cx="2286000" cy="1733069"/>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222" t="9333" r="65278" b="47556"/>
          <a:stretch/>
        </p:blipFill>
        <p:spPr>
          <a:xfrm>
            <a:off x="5562600" y="381000"/>
            <a:ext cx="1828800" cy="1791855"/>
          </a:xfrm>
          <a:prstGeom prst="rect">
            <a:avLst/>
          </a:prstGeom>
        </p:spPr>
      </p:pic>
      <p:pic>
        <p:nvPicPr>
          <p:cNvPr id="7"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l="4716" t="3564" r="629" b="10063"/>
          <a:stretch/>
        </p:blipFill>
        <p:spPr>
          <a:xfrm>
            <a:off x="5562600" y="4191000"/>
            <a:ext cx="2628900" cy="1799181"/>
          </a:xfrm>
          <a:prstGeom prst="rect">
            <a:avLst/>
          </a:prstGeom>
        </p:spPr>
      </p:pic>
      <p:sp>
        <p:nvSpPr>
          <p:cNvPr id="2" name="Rectangle 1"/>
          <p:cNvSpPr/>
          <p:nvPr/>
        </p:nvSpPr>
        <p:spPr>
          <a:xfrm>
            <a:off x="228600" y="4076700"/>
            <a:ext cx="8369300" cy="20193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451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z="2000" dirty="0" smtClean="0">
                <a:latin typeface="Calibri" panose="020F0502020204030204" pitchFamily="34" charset="0"/>
              </a:rPr>
              <a:t>Whole Atmosphere Modeling</a:t>
            </a:r>
            <a:br>
              <a:rPr lang="en-US" sz="2000" dirty="0" smtClean="0">
                <a:latin typeface="Calibri" panose="020F0502020204030204" pitchFamily="34" charset="0"/>
              </a:rPr>
            </a:br>
            <a:r>
              <a:rPr lang="en-US" sz="2000" dirty="0" smtClean="0">
                <a:latin typeface="Calibri" panose="020F0502020204030204" pitchFamily="34" charset="0"/>
              </a:rPr>
              <a:t>From the Ground to Space</a:t>
            </a:r>
            <a:endParaRPr lang="en-US" sz="2000" dirty="0">
              <a:latin typeface="Calibri" panose="020F0502020204030204" pitchFamily="34" charset="0"/>
            </a:endParaRPr>
          </a:p>
        </p:txBody>
      </p:sp>
      <p:sp>
        <p:nvSpPr>
          <p:cNvPr id="3" name="Content Placeholder 2"/>
          <p:cNvSpPr>
            <a:spLocks noGrp="1"/>
          </p:cNvSpPr>
          <p:nvPr>
            <p:ph idx="1"/>
          </p:nvPr>
        </p:nvSpPr>
        <p:spPr>
          <a:xfrm>
            <a:off x="152400" y="1371600"/>
            <a:ext cx="8305800" cy="5181600"/>
          </a:xfrm>
        </p:spPr>
        <p:txBody>
          <a:bodyPr/>
          <a:lstStyle/>
          <a:p>
            <a:r>
              <a:rPr lang="en-US" sz="1600" dirty="0" smtClean="0">
                <a:latin typeface="Calibri" panose="020F0502020204030204" pitchFamily="34" charset="0"/>
              </a:rPr>
              <a:t>Motivation:  </a:t>
            </a:r>
          </a:p>
          <a:p>
            <a:pPr lvl="1"/>
            <a:r>
              <a:rPr lang="en-US" sz="1600" dirty="0" smtClean="0">
                <a:latin typeface="Calibri" panose="020F0502020204030204" pitchFamily="34" charset="0"/>
              </a:rPr>
              <a:t>There is a strong need for improving forecasts of the upper atmosphere and ionosphere</a:t>
            </a:r>
          </a:p>
          <a:p>
            <a:pPr lvl="2"/>
            <a:r>
              <a:rPr lang="en-US" sz="1600" dirty="0" smtClean="0">
                <a:latin typeface="Calibri" panose="020F0502020204030204" pitchFamily="34" charset="0"/>
              </a:rPr>
              <a:t>Structures in the ionosphere affect radio signals and modify radio transmission paths or block transmission altogether</a:t>
            </a:r>
          </a:p>
          <a:p>
            <a:pPr lvl="3"/>
            <a:r>
              <a:rPr lang="en-US" sz="1600" dirty="0" smtClean="0">
                <a:latin typeface="Calibri" panose="020F0502020204030204" pitchFamily="34" charset="0"/>
              </a:rPr>
              <a:t>Changes in Total Electron Content (TEC) impact GPS radio navigation</a:t>
            </a:r>
          </a:p>
          <a:p>
            <a:pPr lvl="3"/>
            <a:r>
              <a:rPr lang="en-US" sz="1600" dirty="0" smtClean="0">
                <a:latin typeface="Calibri" panose="020F0502020204030204" pitchFamily="34" charset="0"/>
              </a:rPr>
              <a:t>Ionospheric irregularities impact satellite communication. </a:t>
            </a:r>
          </a:p>
          <a:p>
            <a:pPr marL="1371600" lvl="3" indent="0">
              <a:buNone/>
            </a:pPr>
            <a:endParaRPr lang="en-US" sz="1600" dirty="0" smtClean="0">
              <a:latin typeface="Calibri" panose="020F0502020204030204" pitchFamily="34" charset="0"/>
            </a:endParaRPr>
          </a:p>
          <a:p>
            <a:pPr lvl="2"/>
            <a:r>
              <a:rPr lang="en-US" sz="1600" dirty="0" smtClean="0">
                <a:latin typeface="Calibri" panose="020F0502020204030204" pitchFamily="34" charset="0"/>
              </a:rPr>
              <a:t>Neutral density changes affect satellite orbits (drag)</a:t>
            </a:r>
          </a:p>
          <a:p>
            <a:pPr marL="914400" lvl="2" indent="0">
              <a:buNone/>
            </a:pPr>
            <a:endParaRPr lang="en-US" sz="1600" dirty="0" smtClean="0">
              <a:latin typeface="Calibri" panose="020F0502020204030204" pitchFamily="34" charset="0"/>
            </a:endParaRPr>
          </a:p>
          <a:p>
            <a:pPr lvl="1"/>
            <a:r>
              <a:rPr lang="en-US" sz="1600" dirty="0" smtClean="0">
                <a:latin typeface="Calibri" panose="020F0502020204030204" pitchFamily="34" charset="0"/>
              </a:rPr>
              <a:t>The lower atmosphere imposes a lot of day-to-day variability on the Ionosphere/Thermosphere system</a:t>
            </a:r>
          </a:p>
          <a:p>
            <a:pPr marL="457200" lvl="1" indent="0">
              <a:buNone/>
            </a:pPr>
            <a:endParaRPr lang="en-US" sz="1600" dirty="0" smtClean="0">
              <a:latin typeface="Calibri" panose="020F0502020204030204" pitchFamily="34" charset="0"/>
            </a:endParaRPr>
          </a:p>
          <a:p>
            <a:pPr lvl="2"/>
            <a:r>
              <a:rPr lang="en-US" sz="1600" dirty="0" smtClean="0">
                <a:latin typeface="Calibri" panose="020F0502020204030204" pitchFamily="34" charset="0"/>
              </a:rPr>
              <a:t>Planetary waves, gravity waves, tides, etc… propagate upward to the thermosphere.  </a:t>
            </a:r>
          </a:p>
          <a:p>
            <a:pPr lvl="2"/>
            <a:r>
              <a:rPr lang="en-US" sz="1600" dirty="0" smtClean="0">
                <a:latin typeface="Calibri" panose="020F0502020204030204" pitchFamily="34" charset="0"/>
              </a:rPr>
              <a:t>Sudden Stratospheric </a:t>
            </a:r>
            <a:r>
              <a:rPr lang="en-US" sz="1600" dirty="0" err="1" smtClean="0">
                <a:latin typeface="Calibri" panose="020F0502020204030204" pitchFamily="34" charset="0"/>
              </a:rPr>
              <a:t>Warmings</a:t>
            </a:r>
            <a:r>
              <a:rPr lang="en-US" sz="1600" dirty="0" smtClean="0">
                <a:latin typeface="Calibri" panose="020F0502020204030204" pitchFamily="34" charset="0"/>
              </a:rPr>
              <a:t> change the global structure </a:t>
            </a:r>
          </a:p>
          <a:p>
            <a:pPr lvl="2"/>
            <a:r>
              <a:rPr lang="en-US" sz="1600" dirty="0" smtClean="0">
                <a:latin typeface="Calibri" panose="020F0502020204030204" pitchFamily="34" charset="0"/>
              </a:rPr>
              <a:t>The lower atmosphere modulates the density of the upper atmosphere and deposits energy and heat in region above 100 km. </a:t>
            </a:r>
            <a:endParaRPr lang="en-US" sz="16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63977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12010gl043125-p01_enh.tiff"/>
          <p:cNvPicPr>
            <a:picLocks noChangeAspect="1"/>
          </p:cNvPicPr>
          <p:nvPr/>
        </p:nvPicPr>
        <p:blipFill>
          <a:blip r:embed="rId2" cstate="print"/>
          <a:srcRect b="29471"/>
          <a:stretch>
            <a:fillRect/>
          </a:stretch>
        </p:blipFill>
        <p:spPr>
          <a:xfrm>
            <a:off x="51242" y="1157537"/>
            <a:ext cx="5435158" cy="5700463"/>
          </a:xfrm>
          <a:prstGeom prst="rect">
            <a:avLst/>
          </a:prstGeom>
        </p:spPr>
      </p:pic>
      <p:sp>
        <p:nvSpPr>
          <p:cNvPr id="8" name="Rectangle 2"/>
          <p:cNvSpPr>
            <a:spLocks noChangeArrowheads="1"/>
          </p:cNvSpPr>
          <p:nvPr/>
        </p:nvSpPr>
        <p:spPr bwMode="auto">
          <a:xfrm>
            <a:off x="0" y="0"/>
            <a:ext cx="9144000" cy="609600"/>
          </a:xfrm>
          <a:prstGeom prst="rect">
            <a:avLst/>
          </a:prstGeom>
          <a:noFill/>
          <a:ln w="9525">
            <a:noFill/>
            <a:miter lim="800000"/>
            <a:headEnd/>
            <a:tailEnd/>
          </a:ln>
          <a:effectLst/>
        </p:spPr>
        <p:txBody>
          <a:bodyPr anchor="ctr"/>
          <a:lstStyle/>
          <a:p>
            <a:pPr algn="ctr">
              <a:defRPr/>
            </a:pPr>
            <a:r>
              <a:rPr lang="en-US" sz="2400" dirty="0" smtClean="0"/>
              <a:t>Motivation: January 2009 stratospheric warming</a:t>
            </a:r>
            <a:endParaRPr lang="en-US" sz="2400" dirty="0"/>
          </a:p>
        </p:txBody>
      </p:sp>
      <p:sp>
        <p:nvSpPr>
          <p:cNvPr id="5" name="TextBox 4"/>
          <p:cNvSpPr txBox="1"/>
          <p:nvPr/>
        </p:nvSpPr>
        <p:spPr>
          <a:xfrm>
            <a:off x="152400" y="533400"/>
            <a:ext cx="8991600" cy="646331"/>
          </a:xfrm>
          <a:prstGeom prst="rect">
            <a:avLst/>
          </a:prstGeom>
          <a:noFill/>
        </p:spPr>
        <p:txBody>
          <a:bodyPr wrap="square" rtlCol="0">
            <a:spAutoFit/>
          </a:bodyPr>
          <a:lstStyle/>
          <a:p>
            <a:pPr algn="ctr"/>
            <a:r>
              <a:rPr lang="en-US" sz="1800" dirty="0" smtClean="0"/>
              <a:t>Polar </a:t>
            </a:r>
            <a:r>
              <a:rPr lang="en-US" sz="1800" dirty="0" err="1" smtClean="0"/>
              <a:t>strat</a:t>
            </a:r>
            <a:r>
              <a:rPr lang="en-US" sz="1800" dirty="0" smtClean="0"/>
              <a:t>-warm changes global circulation leading to vertical drifts in the ionosphere which in turn leads to instabilities which creates plasma structures and GPS scintillation</a:t>
            </a:r>
            <a:endParaRPr lang="en-US" sz="1800" dirty="0"/>
          </a:p>
        </p:txBody>
      </p:sp>
      <p:sp>
        <p:nvSpPr>
          <p:cNvPr id="6" name="TextBox 5"/>
          <p:cNvSpPr txBox="1"/>
          <p:nvPr/>
        </p:nvSpPr>
        <p:spPr>
          <a:xfrm>
            <a:off x="5486400" y="1447800"/>
            <a:ext cx="3200400" cy="5262979"/>
          </a:xfrm>
          <a:prstGeom prst="rect">
            <a:avLst/>
          </a:prstGeom>
          <a:noFill/>
        </p:spPr>
        <p:txBody>
          <a:bodyPr wrap="square" rtlCol="0">
            <a:spAutoFit/>
          </a:bodyPr>
          <a:lstStyle/>
          <a:p>
            <a:r>
              <a:rPr lang="en-US" sz="2000" dirty="0" err="1" smtClean="0"/>
              <a:t>Climatological</a:t>
            </a:r>
            <a:r>
              <a:rPr lang="en-US" sz="2000" dirty="0" smtClean="0"/>
              <a:t> TEC @ 10 and 16 LT from ground GPS observations.</a:t>
            </a:r>
          </a:p>
          <a:p>
            <a:endParaRPr lang="en-US" sz="2000" dirty="0" smtClean="0"/>
          </a:p>
          <a:p>
            <a:endParaRPr lang="en-US" sz="2000" dirty="0" smtClean="0"/>
          </a:p>
          <a:p>
            <a:endParaRPr lang="en-US" sz="2000" dirty="0" smtClean="0"/>
          </a:p>
          <a:p>
            <a:endParaRPr lang="en-US" sz="2000" dirty="0" smtClean="0"/>
          </a:p>
          <a:p>
            <a:r>
              <a:rPr lang="en-US" sz="2000" dirty="0" smtClean="0"/>
              <a:t>Same on January 27, after the peak of the warming.</a:t>
            </a:r>
          </a:p>
          <a:p>
            <a:endParaRPr lang="en-US" sz="2000" dirty="0" smtClean="0"/>
          </a:p>
          <a:p>
            <a:endParaRPr lang="en-US" sz="2000" dirty="0" smtClean="0"/>
          </a:p>
          <a:p>
            <a:endParaRPr lang="en-US" sz="2000" dirty="0" smtClean="0"/>
          </a:p>
          <a:p>
            <a:r>
              <a:rPr lang="en-US" sz="2000" dirty="0" smtClean="0"/>
              <a:t>Comparison of plasma drift climatology with observations on Jan. 27.</a:t>
            </a:r>
          </a:p>
          <a:p>
            <a:endParaRPr lang="en-US" sz="2000" dirty="0" smtClean="0"/>
          </a:p>
          <a:p>
            <a:r>
              <a:rPr lang="en-US" sz="1600" dirty="0" err="1" smtClean="0"/>
              <a:t>Goncharenko</a:t>
            </a:r>
            <a:r>
              <a:rPr lang="en-US" sz="1600" dirty="0" smtClean="0"/>
              <a:t> et al. (2010):</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3272499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
          <p:cNvGrpSpPr/>
          <p:nvPr/>
        </p:nvGrpSpPr>
        <p:grpSpPr>
          <a:xfrm>
            <a:off x="457200" y="152400"/>
            <a:ext cx="8458200" cy="6679913"/>
            <a:chOff x="723900" y="838200"/>
            <a:chExt cx="7848600" cy="6129803"/>
          </a:xfrm>
        </p:grpSpPr>
        <p:grpSp>
          <p:nvGrpSpPr>
            <p:cNvPr id="4" name="Group 3"/>
            <p:cNvGrpSpPr/>
            <p:nvPr/>
          </p:nvGrpSpPr>
          <p:grpSpPr>
            <a:xfrm>
              <a:off x="838200" y="838200"/>
              <a:ext cx="7467600" cy="5638800"/>
              <a:chOff x="838200" y="1066800"/>
              <a:chExt cx="7467600" cy="5638800"/>
            </a:xfrm>
          </p:grpSpPr>
          <p:sp>
            <p:nvSpPr>
              <p:cNvPr id="16" name="Rectangle 15"/>
              <p:cNvSpPr/>
              <p:nvPr/>
            </p:nvSpPr>
            <p:spPr>
              <a:xfrm>
                <a:off x="838200" y="1066800"/>
                <a:ext cx="7467600"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 descr="jro.tif"/>
              <p:cNvPicPr>
                <a:picLocks noChangeAspect="1"/>
              </p:cNvPicPr>
              <p:nvPr/>
            </p:nvPicPr>
            <p:blipFill>
              <a:blip r:embed="rId2" cstate="print"/>
              <a:stretch>
                <a:fillRect/>
              </a:stretch>
            </p:blipFill>
            <p:spPr>
              <a:xfrm>
                <a:off x="914400" y="1943868"/>
                <a:ext cx="7315200" cy="4761732"/>
              </a:xfrm>
              <a:prstGeom prst="rect">
                <a:avLst/>
              </a:prstGeom>
            </p:spPr>
          </p:pic>
        </p:grpSp>
        <p:sp>
          <p:nvSpPr>
            <p:cNvPr id="15" name="Rectangle 13"/>
            <p:cNvSpPr>
              <a:spLocks noChangeArrowheads="1"/>
            </p:cNvSpPr>
            <p:nvPr/>
          </p:nvSpPr>
          <p:spPr bwMode="auto">
            <a:xfrm>
              <a:off x="723900" y="6705343"/>
              <a:ext cx="7848600" cy="262660"/>
            </a:xfrm>
            <a:prstGeom prst="rect">
              <a:avLst/>
            </a:prstGeom>
            <a:noFill/>
            <a:ln w="9525">
              <a:noFill/>
              <a:miter lim="800000"/>
              <a:headEnd/>
              <a:tailEnd/>
            </a:ln>
            <a:effectLst/>
          </p:spPr>
          <p:txBody>
            <a:bodyPr wrap="square">
              <a:spAutoFit/>
            </a:bodyPr>
            <a:lstStyle/>
            <a:p>
              <a:pPr marL="182880" indent="-182880" algn="ctr">
                <a:lnSpc>
                  <a:spcPct val="90000"/>
                </a:lnSpc>
                <a:buClr>
                  <a:srgbClr val="FFFF00"/>
                </a:buClr>
                <a:buSzPct val="90000"/>
                <a:defRPr/>
              </a:pPr>
              <a:r>
                <a:rPr lang="en-US" sz="1400" dirty="0" smtClean="0">
                  <a:cs typeface="Arial" charset="0"/>
                </a:rPr>
                <a:t>JULIA radar observations (</a:t>
              </a:r>
              <a:r>
                <a:rPr lang="en-US" sz="1400" dirty="0" err="1" smtClean="0">
                  <a:cs typeface="Arial" charset="0"/>
                </a:rPr>
                <a:t>Hysell</a:t>
              </a:r>
              <a:r>
                <a:rPr lang="en-US" sz="1400" dirty="0" smtClean="0">
                  <a:cs typeface="Arial" charset="0"/>
                </a:rPr>
                <a:t> &amp; </a:t>
              </a:r>
              <a:r>
                <a:rPr lang="en-US" sz="1400" dirty="0" err="1" smtClean="0">
                  <a:cs typeface="Arial" charset="0"/>
                </a:rPr>
                <a:t>Burcham</a:t>
              </a:r>
              <a:r>
                <a:rPr lang="en-US" sz="1400" dirty="0" smtClean="0">
                  <a:cs typeface="Arial" charset="0"/>
                </a:rPr>
                <a:t>, 1998)</a:t>
              </a:r>
            </a:p>
          </p:txBody>
        </p:sp>
      </p:grpSp>
      <p:sp>
        <p:nvSpPr>
          <p:cNvPr id="2" name="Title 1"/>
          <p:cNvSpPr>
            <a:spLocks noGrp="1"/>
          </p:cNvSpPr>
          <p:nvPr>
            <p:ph type="title"/>
          </p:nvPr>
        </p:nvSpPr>
        <p:spPr>
          <a:xfrm>
            <a:off x="457200" y="0"/>
            <a:ext cx="8229600" cy="1143000"/>
          </a:xfrm>
        </p:spPr>
        <p:txBody>
          <a:bodyPr>
            <a:noAutofit/>
          </a:bodyPr>
          <a:lstStyle/>
          <a:p>
            <a:r>
              <a:rPr lang="en-US" sz="2000" b="1" dirty="0" smtClean="0"/>
              <a:t>Many low and mid latitude ionospheric structures are driven from below</a:t>
            </a:r>
            <a:endParaRPr lang="en-US" sz="2000" b="1" dirty="0"/>
          </a:p>
        </p:txBody>
      </p:sp>
      <p:sp>
        <p:nvSpPr>
          <p:cNvPr id="8" name="TextBox 7"/>
          <p:cNvSpPr txBox="1"/>
          <p:nvPr/>
        </p:nvSpPr>
        <p:spPr>
          <a:xfrm>
            <a:off x="1600200" y="4953000"/>
            <a:ext cx="6084230" cy="369332"/>
          </a:xfrm>
          <a:prstGeom prst="rect">
            <a:avLst/>
          </a:prstGeom>
          <a:noFill/>
        </p:spPr>
        <p:txBody>
          <a:bodyPr wrap="none" rtlCol="0">
            <a:spAutoFit/>
          </a:bodyPr>
          <a:lstStyle/>
          <a:p>
            <a:r>
              <a:rPr lang="en-US" sz="1800" dirty="0" smtClean="0">
                <a:solidFill>
                  <a:schemeClr val="bg1"/>
                </a:solidFill>
              </a:rPr>
              <a:t>Ionospheric Structures Stimulated by Tropospheric Phenomena </a:t>
            </a:r>
            <a:endParaRPr lang="en-US" sz="1800" dirty="0">
              <a:solidFill>
                <a:schemeClr val="bg1"/>
              </a:solidFill>
            </a:endParaRPr>
          </a:p>
        </p:txBody>
      </p:sp>
      <p:sp>
        <p:nvSpPr>
          <p:cNvPr id="9" name="TextBox 8"/>
          <p:cNvSpPr txBox="1"/>
          <p:nvPr/>
        </p:nvSpPr>
        <p:spPr>
          <a:xfrm rot="16200000">
            <a:off x="7504085" y="3270198"/>
            <a:ext cx="2300630" cy="369332"/>
          </a:xfrm>
          <a:prstGeom prst="rect">
            <a:avLst/>
          </a:prstGeom>
          <a:noFill/>
        </p:spPr>
        <p:txBody>
          <a:bodyPr wrap="none" rtlCol="0">
            <a:spAutoFit/>
          </a:bodyPr>
          <a:lstStyle/>
          <a:p>
            <a:r>
              <a:rPr lang="en-US" sz="1800" dirty="0" smtClean="0">
                <a:solidFill>
                  <a:schemeClr val="bg1">
                    <a:lumMod val="50000"/>
                  </a:schemeClr>
                </a:solidFill>
              </a:rPr>
              <a:t>Return Signal Strength</a:t>
            </a:r>
            <a:endParaRPr lang="en-US" sz="1800"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2167797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696200" cy="1143000"/>
          </a:xfrm>
        </p:spPr>
        <p:txBody>
          <a:bodyPr>
            <a:noAutofit/>
          </a:bodyPr>
          <a:lstStyle/>
          <a:p>
            <a:r>
              <a:rPr lang="en-US" sz="1600" b="1" dirty="0" smtClean="0">
                <a:latin typeface="Calibri" panose="020F0502020204030204" pitchFamily="34" charset="0"/>
              </a:rPr>
              <a:t>Solution:  Couple  the Extended GFS or “Whole Atmosphere Model” to </a:t>
            </a:r>
            <a:r>
              <a:rPr lang="en-US" sz="1600" dirty="0" smtClean="0">
                <a:latin typeface="Calibri" panose="020F0502020204030204" pitchFamily="34" charset="0"/>
              </a:rPr>
              <a:t>the</a:t>
            </a:r>
            <a:r>
              <a:rPr lang="en-US" sz="1600" b="1" dirty="0" smtClean="0">
                <a:latin typeface="Calibri" panose="020F0502020204030204" pitchFamily="34" charset="0"/>
              </a:rPr>
              <a:t> “Ionosphere Plasmasphere Electrodynamics” Model</a:t>
            </a:r>
            <a:endParaRPr lang="en-US" sz="1600" b="1" dirty="0">
              <a:latin typeface="Calibri" panose="020F0502020204030204" pitchFamily="34" charset="0"/>
            </a:endParaRPr>
          </a:p>
        </p:txBody>
      </p:sp>
      <p:grpSp>
        <p:nvGrpSpPr>
          <p:cNvPr id="3" name="Group 3"/>
          <p:cNvGrpSpPr/>
          <p:nvPr/>
        </p:nvGrpSpPr>
        <p:grpSpPr>
          <a:xfrm>
            <a:off x="262021" y="5139154"/>
            <a:ext cx="1905000" cy="1371600"/>
            <a:chOff x="228600" y="1066800"/>
            <a:chExt cx="4343400" cy="5105400"/>
          </a:xfrm>
        </p:grpSpPr>
        <p:sp>
          <p:nvSpPr>
            <p:cNvPr id="5" name="Rectangle 4"/>
            <p:cNvSpPr/>
            <p:nvPr/>
          </p:nvSpPr>
          <p:spPr bwMode="auto">
            <a:xfrm>
              <a:off x="228600" y="1066800"/>
              <a:ext cx="43434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p:nvPicPr>
          <p:blipFill>
            <a:blip r:embed="rId2" cstate="print"/>
            <a:srcRect/>
            <a:stretch>
              <a:fillRect/>
            </a:stretch>
          </p:blipFill>
          <p:spPr bwMode="auto">
            <a:xfrm>
              <a:off x="304800" y="1143000"/>
              <a:ext cx="4010373" cy="4724400"/>
            </a:xfrm>
            <a:prstGeom prst="rect">
              <a:avLst/>
            </a:prstGeom>
            <a:noFill/>
            <a:ln w="9525">
              <a:noFill/>
              <a:miter lim="800000"/>
              <a:headEnd/>
              <a:tailEnd/>
            </a:ln>
          </p:spPr>
        </p:pic>
      </p:grpSp>
      <p:sp>
        <p:nvSpPr>
          <p:cNvPr id="8" name="Rectangle 7"/>
          <p:cNvSpPr/>
          <p:nvPr/>
        </p:nvSpPr>
        <p:spPr bwMode="auto">
          <a:xfrm>
            <a:off x="2209800" y="3733800"/>
            <a:ext cx="22098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2"/>
          <p:cNvPicPr>
            <a:picLocks noChangeAspect="1" noChangeArrowheads="1"/>
          </p:cNvPicPr>
          <p:nvPr/>
        </p:nvPicPr>
        <p:blipFill>
          <a:blip r:embed="rId3" cstate="print"/>
          <a:srcRect t="11539"/>
          <a:stretch>
            <a:fillRect/>
          </a:stretch>
        </p:blipFill>
        <p:spPr bwMode="auto">
          <a:xfrm>
            <a:off x="2326105" y="4114800"/>
            <a:ext cx="2054726" cy="2563369"/>
          </a:xfrm>
          <a:prstGeom prst="rect">
            <a:avLst/>
          </a:prstGeom>
          <a:noFill/>
          <a:ln w="9525">
            <a:noFill/>
            <a:miter lim="800000"/>
            <a:headEnd/>
            <a:tailEnd/>
          </a:ln>
        </p:spPr>
      </p:pic>
      <p:sp>
        <p:nvSpPr>
          <p:cNvPr id="15" name="Rectangle 14"/>
          <p:cNvSpPr/>
          <p:nvPr/>
        </p:nvSpPr>
        <p:spPr bwMode="auto">
          <a:xfrm>
            <a:off x="4648200" y="3733800"/>
            <a:ext cx="22098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2"/>
          <p:cNvPicPr>
            <a:picLocks noChangeAspect="1" noChangeArrowheads="1"/>
          </p:cNvPicPr>
          <p:nvPr/>
        </p:nvPicPr>
        <p:blipFill>
          <a:blip r:embed="rId3" cstate="print"/>
          <a:srcRect t="11539"/>
          <a:stretch>
            <a:fillRect/>
          </a:stretch>
        </p:blipFill>
        <p:spPr bwMode="auto">
          <a:xfrm>
            <a:off x="4764505" y="4114800"/>
            <a:ext cx="2054726" cy="2563369"/>
          </a:xfrm>
          <a:prstGeom prst="rect">
            <a:avLst/>
          </a:prstGeom>
          <a:noFill/>
          <a:ln w="9525">
            <a:noFill/>
            <a:miter lim="800000"/>
            <a:headEnd/>
            <a:tailEnd/>
          </a:ln>
        </p:spPr>
      </p:pic>
      <p:sp>
        <p:nvSpPr>
          <p:cNvPr id="19" name="Freeform 18"/>
          <p:cNvSpPr/>
          <p:nvPr/>
        </p:nvSpPr>
        <p:spPr>
          <a:xfrm>
            <a:off x="5467739" y="1324947"/>
            <a:ext cx="1259632" cy="3303037"/>
          </a:xfrm>
          <a:custGeom>
            <a:avLst/>
            <a:gdLst>
              <a:gd name="connsiteX0" fmla="*/ 0 w 1259632"/>
              <a:gd name="connsiteY0" fmla="*/ 3303037 h 3303037"/>
              <a:gd name="connsiteX1" fmla="*/ 279918 w 1259632"/>
              <a:gd name="connsiteY1" fmla="*/ 1810139 h 3303037"/>
              <a:gd name="connsiteX2" fmla="*/ 1259632 w 1259632"/>
              <a:gd name="connsiteY2" fmla="*/ 0 h 3303037"/>
            </a:gdLst>
            <a:ahLst/>
            <a:cxnLst>
              <a:cxn ang="0">
                <a:pos x="connsiteX0" y="connsiteY0"/>
              </a:cxn>
              <a:cxn ang="0">
                <a:pos x="connsiteX1" y="connsiteY1"/>
              </a:cxn>
              <a:cxn ang="0">
                <a:pos x="connsiteX2" y="connsiteY2"/>
              </a:cxn>
            </a:cxnLst>
            <a:rect l="l" t="t" r="r" b="b"/>
            <a:pathLst>
              <a:path w="1259632" h="3303037">
                <a:moveTo>
                  <a:pt x="0" y="3303037"/>
                </a:moveTo>
                <a:cubicBezTo>
                  <a:pt x="34989" y="2831841"/>
                  <a:pt x="69979" y="2360645"/>
                  <a:pt x="279918" y="1810139"/>
                </a:cubicBezTo>
                <a:cubicBezTo>
                  <a:pt x="489857" y="1259633"/>
                  <a:pt x="1068355" y="213049"/>
                  <a:pt x="1259632"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620138" y="1477347"/>
            <a:ext cx="1771261" cy="3303037"/>
          </a:xfrm>
          <a:custGeom>
            <a:avLst/>
            <a:gdLst>
              <a:gd name="connsiteX0" fmla="*/ 0 w 1259632"/>
              <a:gd name="connsiteY0" fmla="*/ 3303037 h 3303037"/>
              <a:gd name="connsiteX1" fmla="*/ 279918 w 1259632"/>
              <a:gd name="connsiteY1" fmla="*/ 1810139 h 3303037"/>
              <a:gd name="connsiteX2" fmla="*/ 1259632 w 1259632"/>
              <a:gd name="connsiteY2" fmla="*/ 0 h 3303037"/>
            </a:gdLst>
            <a:ahLst/>
            <a:cxnLst>
              <a:cxn ang="0">
                <a:pos x="connsiteX0" y="connsiteY0"/>
              </a:cxn>
              <a:cxn ang="0">
                <a:pos x="connsiteX1" y="connsiteY1"/>
              </a:cxn>
              <a:cxn ang="0">
                <a:pos x="connsiteX2" y="connsiteY2"/>
              </a:cxn>
            </a:cxnLst>
            <a:rect l="l" t="t" r="r" b="b"/>
            <a:pathLst>
              <a:path w="1259632" h="3303037">
                <a:moveTo>
                  <a:pt x="0" y="3303037"/>
                </a:moveTo>
                <a:cubicBezTo>
                  <a:pt x="34989" y="2831841"/>
                  <a:pt x="69979" y="2360645"/>
                  <a:pt x="279918" y="1810139"/>
                </a:cubicBezTo>
                <a:cubicBezTo>
                  <a:pt x="489857" y="1259633"/>
                  <a:pt x="1068355" y="213049"/>
                  <a:pt x="1259632"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750768" y="1573763"/>
            <a:ext cx="2478832" cy="3303037"/>
          </a:xfrm>
          <a:custGeom>
            <a:avLst/>
            <a:gdLst>
              <a:gd name="connsiteX0" fmla="*/ 0 w 1259632"/>
              <a:gd name="connsiteY0" fmla="*/ 3303037 h 3303037"/>
              <a:gd name="connsiteX1" fmla="*/ 279918 w 1259632"/>
              <a:gd name="connsiteY1" fmla="*/ 1810139 h 3303037"/>
              <a:gd name="connsiteX2" fmla="*/ 1259632 w 1259632"/>
              <a:gd name="connsiteY2" fmla="*/ 0 h 3303037"/>
            </a:gdLst>
            <a:ahLst/>
            <a:cxnLst>
              <a:cxn ang="0">
                <a:pos x="connsiteX0" y="connsiteY0"/>
              </a:cxn>
              <a:cxn ang="0">
                <a:pos x="connsiteX1" y="connsiteY1"/>
              </a:cxn>
              <a:cxn ang="0">
                <a:pos x="connsiteX2" y="connsiteY2"/>
              </a:cxn>
            </a:cxnLst>
            <a:rect l="l" t="t" r="r" b="b"/>
            <a:pathLst>
              <a:path w="1259632" h="3303037">
                <a:moveTo>
                  <a:pt x="0" y="3303037"/>
                </a:moveTo>
                <a:cubicBezTo>
                  <a:pt x="34989" y="2831841"/>
                  <a:pt x="69979" y="2360645"/>
                  <a:pt x="279918" y="1810139"/>
                </a:cubicBezTo>
                <a:cubicBezTo>
                  <a:pt x="489857" y="1259633"/>
                  <a:pt x="1068355" y="213049"/>
                  <a:pt x="1259632"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Freeform 21"/>
          <p:cNvSpPr/>
          <p:nvPr/>
        </p:nvSpPr>
        <p:spPr>
          <a:xfrm>
            <a:off x="5903168" y="1726163"/>
            <a:ext cx="3240832" cy="3303037"/>
          </a:xfrm>
          <a:custGeom>
            <a:avLst/>
            <a:gdLst>
              <a:gd name="connsiteX0" fmla="*/ 0 w 1259632"/>
              <a:gd name="connsiteY0" fmla="*/ 3303037 h 3303037"/>
              <a:gd name="connsiteX1" fmla="*/ 279918 w 1259632"/>
              <a:gd name="connsiteY1" fmla="*/ 1810139 h 3303037"/>
              <a:gd name="connsiteX2" fmla="*/ 1259632 w 1259632"/>
              <a:gd name="connsiteY2" fmla="*/ 0 h 3303037"/>
            </a:gdLst>
            <a:ahLst/>
            <a:cxnLst>
              <a:cxn ang="0">
                <a:pos x="connsiteX0" y="connsiteY0"/>
              </a:cxn>
              <a:cxn ang="0">
                <a:pos x="connsiteX1" y="connsiteY1"/>
              </a:cxn>
              <a:cxn ang="0">
                <a:pos x="connsiteX2" y="connsiteY2"/>
              </a:cxn>
            </a:cxnLst>
            <a:rect l="l" t="t" r="r" b="b"/>
            <a:pathLst>
              <a:path w="1259632" h="3303037">
                <a:moveTo>
                  <a:pt x="0" y="3303037"/>
                </a:moveTo>
                <a:cubicBezTo>
                  <a:pt x="34989" y="2831841"/>
                  <a:pt x="69979" y="2360645"/>
                  <a:pt x="279918" y="1810139"/>
                </a:cubicBezTo>
                <a:cubicBezTo>
                  <a:pt x="489857" y="1259633"/>
                  <a:pt x="1068355" y="213049"/>
                  <a:pt x="1259632"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2743200" y="4800600"/>
            <a:ext cx="1408271" cy="338554"/>
          </a:xfrm>
          <a:prstGeom prst="rect">
            <a:avLst/>
          </a:prstGeom>
          <a:noFill/>
        </p:spPr>
        <p:txBody>
          <a:bodyPr wrap="none" rtlCol="0">
            <a:spAutoFit/>
          </a:bodyPr>
          <a:lstStyle/>
          <a:p>
            <a:r>
              <a:rPr lang="en-US" sz="1600" dirty="0" smtClean="0">
                <a:latin typeface="Calibri" panose="020F0502020204030204" pitchFamily="34" charset="0"/>
              </a:rPr>
              <a:t>Thermosphere</a:t>
            </a:r>
            <a:endParaRPr lang="en-US" sz="1600" dirty="0">
              <a:latin typeface="Calibri" panose="020F0502020204030204" pitchFamily="34" charset="0"/>
            </a:endParaRPr>
          </a:p>
        </p:txBody>
      </p:sp>
      <p:sp>
        <p:nvSpPr>
          <p:cNvPr id="27" name="TextBox 26"/>
          <p:cNvSpPr txBox="1"/>
          <p:nvPr/>
        </p:nvSpPr>
        <p:spPr>
          <a:xfrm>
            <a:off x="401900" y="4198203"/>
            <a:ext cx="1785040" cy="830997"/>
          </a:xfrm>
          <a:prstGeom prst="rect">
            <a:avLst/>
          </a:prstGeom>
          <a:noFill/>
        </p:spPr>
        <p:txBody>
          <a:bodyPr wrap="none" rtlCol="0">
            <a:spAutoFit/>
          </a:bodyPr>
          <a:lstStyle/>
          <a:p>
            <a:r>
              <a:rPr lang="en-US" sz="1200" dirty="0" smtClean="0">
                <a:latin typeface="Calibri" panose="020F0502020204030204" pitchFamily="34" charset="0"/>
              </a:rPr>
              <a:t>GFS</a:t>
            </a:r>
            <a:br>
              <a:rPr lang="en-US" sz="1200" dirty="0" smtClean="0">
                <a:latin typeface="Calibri" panose="020F0502020204030204" pitchFamily="34" charset="0"/>
              </a:rPr>
            </a:br>
            <a:r>
              <a:rPr lang="en-US" sz="1200" dirty="0" smtClean="0">
                <a:latin typeface="Calibri" panose="020F0502020204030204" pitchFamily="34" charset="0"/>
              </a:rPr>
              <a:t>(Global Forecast Systems)</a:t>
            </a:r>
          </a:p>
          <a:p>
            <a:r>
              <a:rPr lang="en-US" sz="1200" dirty="0" smtClean="0">
                <a:latin typeface="Calibri" panose="020F0502020204030204" pitchFamily="34" charset="0"/>
              </a:rPr>
              <a:t>Weather forecast model</a:t>
            </a:r>
          </a:p>
          <a:p>
            <a:r>
              <a:rPr lang="en-US" sz="1200" dirty="0" smtClean="0">
                <a:latin typeface="Calibri" panose="020F0502020204030204" pitchFamily="34" charset="0"/>
              </a:rPr>
              <a:t>0 – 60 km</a:t>
            </a:r>
          </a:p>
        </p:txBody>
      </p:sp>
      <p:sp>
        <p:nvSpPr>
          <p:cNvPr id="28" name="TextBox 27"/>
          <p:cNvSpPr txBox="1"/>
          <p:nvPr/>
        </p:nvSpPr>
        <p:spPr>
          <a:xfrm>
            <a:off x="2667000" y="3468469"/>
            <a:ext cx="1839414" cy="646331"/>
          </a:xfrm>
          <a:prstGeom prst="rect">
            <a:avLst/>
          </a:prstGeom>
          <a:noFill/>
        </p:spPr>
        <p:txBody>
          <a:bodyPr wrap="none" rtlCol="0">
            <a:spAutoFit/>
          </a:bodyPr>
          <a:lstStyle/>
          <a:p>
            <a:r>
              <a:rPr lang="en-US" sz="1200" dirty="0" smtClean="0">
                <a:latin typeface="Calibri" panose="020F0502020204030204" pitchFamily="34" charset="0"/>
              </a:rPr>
              <a:t>Whole Atmosphere Model</a:t>
            </a:r>
            <a:br>
              <a:rPr lang="en-US" sz="1200" dirty="0" smtClean="0">
                <a:latin typeface="Calibri" panose="020F0502020204030204" pitchFamily="34" charset="0"/>
              </a:rPr>
            </a:br>
            <a:r>
              <a:rPr lang="en-US" sz="1200" dirty="0" smtClean="0">
                <a:latin typeface="Calibri" panose="020F0502020204030204" pitchFamily="34" charset="0"/>
              </a:rPr>
              <a:t>WAM = Extended GFS</a:t>
            </a:r>
          </a:p>
          <a:p>
            <a:r>
              <a:rPr lang="en-US" sz="1200" dirty="0" smtClean="0">
                <a:latin typeface="Calibri" panose="020F0502020204030204" pitchFamily="34" charset="0"/>
              </a:rPr>
              <a:t>0 – 600 km</a:t>
            </a:r>
          </a:p>
        </p:txBody>
      </p:sp>
      <p:sp>
        <p:nvSpPr>
          <p:cNvPr id="30" name="TextBox 29"/>
          <p:cNvSpPr txBox="1"/>
          <p:nvPr/>
        </p:nvSpPr>
        <p:spPr>
          <a:xfrm>
            <a:off x="5181600" y="1944469"/>
            <a:ext cx="2209800" cy="646331"/>
          </a:xfrm>
          <a:prstGeom prst="rect">
            <a:avLst/>
          </a:prstGeom>
          <a:noFill/>
        </p:spPr>
        <p:txBody>
          <a:bodyPr wrap="square" rtlCol="0">
            <a:spAutoFit/>
          </a:bodyPr>
          <a:lstStyle/>
          <a:p>
            <a:r>
              <a:rPr lang="en-US" sz="1200" dirty="0" smtClean="0">
                <a:latin typeface="Calibri" panose="020F0502020204030204" pitchFamily="34" charset="0"/>
              </a:rPr>
              <a:t>Ionosphere Plasmasphere Electrodynamics</a:t>
            </a:r>
          </a:p>
          <a:p>
            <a:r>
              <a:rPr lang="en-US" sz="1200" dirty="0" smtClean="0">
                <a:latin typeface="Calibri" panose="020F0502020204030204" pitchFamily="34" charset="0"/>
              </a:rPr>
              <a:t>IPE Model</a:t>
            </a:r>
            <a:endParaRPr lang="en-US" sz="1200" dirty="0">
              <a:latin typeface="Calibri" panose="020F0502020204030204" pitchFamily="34" charset="0"/>
            </a:endParaRPr>
          </a:p>
        </p:txBody>
      </p:sp>
      <p:pic>
        <p:nvPicPr>
          <p:cNvPr id="23" name="Picture 1026" descr="plasma2"/>
          <p:cNvPicPr>
            <a:picLocks noChangeAspect="1" noChangeArrowheads="1"/>
          </p:cNvPicPr>
          <p:nvPr/>
        </p:nvPicPr>
        <p:blipFill>
          <a:blip r:embed="rId4" cstate="print"/>
          <a:srcRect/>
          <a:stretch>
            <a:fillRect/>
          </a:stretch>
        </p:blipFill>
        <p:spPr bwMode="auto">
          <a:xfrm>
            <a:off x="7023100" y="1447800"/>
            <a:ext cx="2120900" cy="2119313"/>
          </a:xfrm>
          <a:prstGeom prst="rect">
            <a:avLst/>
          </a:prstGeom>
          <a:noFill/>
          <a:ln w="9525">
            <a:noFill/>
            <a:miter lim="800000"/>
            <a:headEnd/>
            <a:tailEnd/>
          </a:ln>
        </p:spPr>
      </p:pic>
      <p:sp>
        <p:nvSpPr>
          <p:cNvPr id="29" name="TextBox 28"/>
          <p:cNvSpPr txBox="1"/>
          <p:nvPr/>
        </p:nvSpPr>
        <p:spPr>
          <a:xfrm>
            <a:off x="7620000" y="1524000"/>
            <a:ext cx="1524000" cy="738664"/>
          </a:xfrm>
          <a:prstGeom prst="rect">
            <a:avLst/>
          </a:prstGeom>
          <a:noFill/>
        </p:spPr>
        <p:txBody>
          <a:bodyPr wrap="square" rtlCol="0">
            <a:spAutoFit/>
          </a:bodyPr>
          <a:lstStyle/>
          <a:p>
            <a:pPr algn="r"/>
            <a:r>
              <a:rPr lang="en-US" sz="1400" dirty="0" smtClean="0">
                <a:solidFill>
                  <a:schemeClr val="bg1"/>
                </a:solidFill>
                <a:latin typeface="Calibri" panose="020F0502020204030204" pitchFamily="34" charset="0"/>
              </a:rPr>
              <a:t>IPE Grid Follows Magnetic Field Lines</a:t>
            </a:r>
            <a:endParaRPr lang="en-US" sz="1400" dirty="0">
              <a:solidFill>
                <a:schemeClr val="bg1"/>
              </a:solidFill>
              <a:latin typeface="Calibri" panose="020F0502020204030204" pitchFamily="34" charset="0"/>
            </a:endParaRPr>
          </a:p>
        </p:txBody>
      </p:sp>
      <p:sp>
        <p:nvSpPr>
          <p:cNvPr id="25" name="TextBox 24"/>
          <p:cNvSpPr txBox="1"/>
          <p:nvPr/>
        </p:nvSpPr>
        <p:spPr>
          <a:xfrm>
            <a:off x="0" y="990600"/>
            <a:ext cx="9144000" cy="369332"/>
          </a:xfrm>
          <a:prstGeom prst="rect">
            <a:avLst/>
          </a:prstGeom>
          <a:noFill/>
        </p:spPr>
        <p:txBody>
          <a:bodyPr wrap="square" rtlCol="0">
            <a:spAutoFit/>
          </a:bodyPr>
          <a:lstStyle/>
          <a:p>
            <a:pPr algn="ctr"/>
            <a:r>
              <a:rPr lang="en-US" sz="1800" b="1" dirty="0" smtClean="0">
                <a:latin typeface="Calibri" panose="020F0502020204030204" pitchFamily="34" charset="0"/>
              </a:rPr>
              <a:t>Multi-day forecasts of ionospheric conditions</a:t>
            </a:r>
            <a:endParaRPr lang="en-US" sz="1800" b="1" dirty="0">
              <a:latin typeface="Calibri" panose="020F0502020204030204" pitchFamily="34" charset="0"/>
            </a:endParaRPr>
          </a:p>
        </p:txBody>
      </p:sp>
      <p:sp>
        <p:nvSpPr>
          <p:cNvPr id="31" name="Oval 30"/>
          <p:cNvSpPr/>
          <p:nvPr/>
        </p:nvSpPr>
        <p:spPr bwMode="auto">
          <a:xfrm>
            <a:off x="5181600" y="3581400"/>
            <a:ext cx="1371600" cy="1295400"/>
          </a:xfrm>
          <a:prstGeom prst="ellipse">
            <a:avLst/>
          </a:prstGeom>
          <a:noFill/>
          <a:ln w="25400"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 name="TextBox 31"/>
          <p:cNvSpPr txBox="1"/>
          <p:nvPr/>
        </p:nvSpPr>
        <p:spPr>
          <a:xfrm>
            <a:off x="5334000" y="3733800"/>
            <a:ext cx="1143000" cy="1015663"/>
          </a:xfrm>
          <a:prstGeom prst="rect">
            <a:avLst/>
          </a:prstGeom>
          <a:noFill/>
        </p:spPr>
        <p:txBody>
          <a:bodyPr wrap="square" rtlCol="0">
            <a:spAutoFit/>
          </a:bodyPr>
          <a:lstStyle/>
          <a:p>
            <a:pPr algn="ctr"/>
            <a:r>
              <a:rPr lang="en-US" sz="1200" b="1" dirty="0" smtClean="0">
                <a:latin typeface="Calibri" panose="020F0502020204030204" pitchFamily="34" charset="0"/>
              </a:rPr>
              <a:t>Coupling lat.-</a:t>
            </a:r>
            <a:r>
              <a:rPr lang="en-US" sz="1200" b="1" dirty="0" err="1" smtClean="0">
                <a:latin typeface="Calibri" panose="020F0502020204030204" pitchFamily="34" charset="0"/>
              </a:rPr>
              <a:t>lon</a:t>
            </a:r>
            <a:r>
              <a:rPr lang="en-US" sz="1200" b="1" dirty="0" smtClean="0">
                <a:latin typeface="Calibri" panose="020F0502020204030204" pitchFamily="34" charset="0"/>
              </a:rPr>
              <a:t>.-pressure level grids to field aligned grids</a:t>
            </a:r>
            <a:endParaRPr lang="en-US" sz="1200" b="1" dirty="0">
              <a:latin typeface="Calibri" panose="020F0502020204030204" pitchFamily="34" charset="0"/>
            </a:endParaRPr>
          </a:p>
        </p:txBody>
      </p:sp>
      <p:cxnSp>
        <p:nvCxnSpPr>
          <p:cNvPr id="7" name="Straight Arrow Connector 6"/>
          <p:cNvCxnSpPr/>
          <p:nvPr/>
        </p:nvCxnSpPr>
        <p:spPr bwMode="auto">
          <a:xfrm>
            <a:off x="2019300" y="5326380"/>
            <a:ext cx="693420" cy="108966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33" name="Straight Arrow Connector 32"/>
          <p:cNvCxnSpPr/>
          <p:nvPr/>
        </p:nvCxnSpPr>
        <p:spPr bwMode="auto">
          <a:xfrm>
            <a:off x="2019300" y="6423660"/>
            <a:ext cx="685800" cy="23622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34" name="TextBox 33"/>
          <p:cNvSpPr txBox="1"/>
          <p:nvPr/>
        </p:nvSpPr>
        <p:spPr>
          <a:xfrm>
            <a:off x="7010400" y="3925669"/>
            <a:ext cx="2209800" cy="830997"/>
          </a:xfrm>
          <a:prstGeom prst="rect">
            <a:avLst/>
          </a:prstGeom>
          <a:noFill/>
        </p:spPr>
        <p:txBody>
          <a:bodyPr wrap="square" rtlCol="0">
            <a:spAutoFit/>
          </a:bodyPr>
          <a:lstStyle/>
          <a:p>
            <a:r>
              <a:rPr lang="en-US" sz="1200" dirty="0" smtClean="0">
                <a:latin typeface="Calibri" panose="020F0502020204030204" pitchFamily="34" charset="0"/>
              </a:rPr>
              <a:t>Parallelizing</a:t>
            </a:r>
            <a:r>
              <a:rPr lang="en-US" sz="1200" dirty="0">
                <a:latin typeface="Calibri" panose="020F0502020204030204" pitchFamily="34" charset="0"/>
              </a:rPr>
              <a:t> </a:t>
            </a:r>
            <a:r>
              <a:rPr lang="en-US" sz="1200" dirty="0" smtClean="0">
                <a:latin typeface="Calibri" panose="020F0502020204030204" pitchFamily="34" charset="0"/>
              </a:rPr>
              <a:t>IPE Model and coupling into WAM: big undertakings during FY13 and FY14</a:t>
            </a:r>
            <a:endParaRPr lang="en-US" sz="12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2147112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sz="2800" dirty="0" smtClean="0"/>
              <a:t>The Basic Tasks and Timeline:</a:t>
            </a:r>
            <a:endParaRPr lang="en-US" sz="2800" dirty="0"/>
          </a:p>
        </p:txBody>
      </p:sp>
      <p:sp>
        <p:nvSpPr>
          <p:cNvPr id="3" name="Content Placeholder 2"/>
          <p:cNvSpPr>
            <a:spLocks noGrp="1"/>
          </p:cNvSpPr>
          <p:nvPr>
            <p:ph idx="1"/>
          </p:nvPr>
        </p:nvSpPr>
        <p:spPr>
          <a:xfrm>
            <a:off x="457200" y="1143000"/>
            <a:ext cx="8001000" cy="4800600"/>
          </a:xfrm>
        </p:spPr>
        <p:txBody>
          <a:bodyPr>
            <a:normAutofit/>
          </a:bodyPr>
          <a:lstStyle/>
          <a:p>
            <a:r>
              <a:rPr lang="en-US" sz="1600" dirty="0" smtClean="0">
                <a:latin typeface="+mj-lt"/>
              </a:rPr>
              <a:t>There are </a:t>
            </a:r>
            <a:r>
              <a:rPr lang="en-US" sz="1600" dirty="0">
                <a:latin typeface="+mj-lt"/>
              </a:rPr>
              <a:t>three critical research areas that need to be addressed</a:t>
            </a:r>
            <a:r>
              <a:rPr lang="en-US" sz="1600" dirty="0" smtClean="0">
                <a:latin typeface="+mj-lt"/>
              </a:rPr>
              <a:t>:</a:t>
            </a:r>
          </a:p>
          <a:p>
            <a:pPr marL="754380" lvl="1" indent="-342900">
              <a:buFont typeface="+mj-lt"/>
              <a:buAutoNum type="arabicPeriod"/>
            </a:pPr>
            <a:r>
              <a:rPr lang="en-US" sz="1600" dirty="0" smtClean="0">
                <a:latin typeface="+mj-lt"/>
              </a:rPr>
              <a:t>The </a:t>
            </a:r>
            <a:r>
              <a:rPr lang="en-US" sz="1600" dirty="0">
                <a:latin typeface="+mj-lt"/>
              </a:rPr>
              <a:t>development and implementation of the Ionosphere-</a:t>
            </a:r>
            <a:r>
              <a:rPr lang="en-US" sz="1600" dirty="0" err="1">
                <a:latin typeface="+mj-lt"/>
              </a:rPr>
              <a:t>Plasmasphere</a:t>
            </a:r>
            <a:r>
              <a:rPr lang="en-US" sz="1600" dirty="0">
                <a:latin typeface="+mj-lt"/>
              </a:rPr>
              <a:t>-Electrodynamics (IPE) </a:t>
            </a:r>
            <a:r>
              <a:rPr lang="en-US" sz="1600" dirty="0" smtClean="0">
                <a:latin typeface="+mj-lt"/>
              </a:rPr>
              <a:t>module</a:t>
            </a:r>
            <a:endParaRPr lang="en-US" sz="1600" dirty="0">
              <a:latin typeface="+mj-lt"/>
            </a:endParaRPr>
          </a:p>
          <a:p>
            <a:pPr marL="754380" lvl="1" indent="-342900">
              <a:buFont typeface="+mj-lt"/>
              <a:buAutoNum type="arabicPeriod"/>
            </a:pPr>
            <a:r>
              <a:rPr lang="en-US" sz="1600" dirty="0" smtClean="0">
                <a:latin typeface="+mj-lt"/>
              </a:rPr>
              <a:t>Understanding </a:t>
            </a:r>
            <a:r>
              <a:rPr lang="en-US" sz="1600" dirty="0">
                <a:latin typeface="+mj-lt"/>
              </a:rPr>
              <a:t>the impact of increasing spatial resolution of the </a:t>
            </a:r>
            <a:r>
              <a:rPr lang="en-US" sz="1600" dirty="0" smtClean="0">
                <a:latin typeface="+mj-lt"/>
              </a:rPr>
              <a:t>model</a:t>
            </a:r>
            <a:endParaRPr lang="en-US" sz="1600" dirty="0">
              <a:latin typeface="+mj-lt"/>
            </a:endParaRPr>
          </a:p>
          <a:p>
            <a:pPr marL="754380" lvl="1" indent="-342900">
              <a:buFont typeface="+mj-lt"/>
              <a:buAutoNum type="arabicPeriod"/>
            </a:pPr>
            <a:r>
              <a:rPr lang="en-US" sz="1600" dirty="0" smtClean="0">
                <a:latin typeface="+mj-lt"/>
              </a:rPr>
              <a:t>Implementation </a:t>
            </a:r>
            <a:r>
              <a:rPr lang="en-US" sz="1600" dirty="0">
                <a:latin typeface="+mj-lt"/>
              </a:rPr>
              <a:t>and testing of new data assimilation techniques applicable to the middle and upper atmospheres and </a:t>
            </a:r>
            <a:r>
              <a:rPr lang="en-US" sz="1600" dirty="0" smtClean="0">
                <a:latin typeface="+mj-lt"/>
              </a:rPr>
              <a:t>ionosphere.</a:t>
            </a:r>
          </a:p>
        </p:txBody>
      </p:sp>
      <p:graphicFrame>
        <p:nvGraphicFramePr>
          <p:cNvPr id="4" name="Table 3"/>
          <p:cNvGraphicFramePr>
            <a:graphicFrameLocks noGrp="1"/>
          </p:cNvGraphicFramePr>
          <p:nvPr/>
        </p:nvGraphicFramePr>
        <p:xfrm>
          <a:off x="1203960" y="2895600"/>
          <a:ext cx="5730240" cy="3733800"/>
        </p:xfrm>
        <a:graphic>
          <a:graphicData uri="http://schemas.openxmlformats.org/drawingml/2006/table">
            <a:tbl>
              <a:tblPr/>
              <a:tblGrid>
                <a:gridCol w="1227908"/>
                <a:gridCol w="4502332"/>
              </a:tblGrid>
              <a:tr h="186690">
                <a:tc>
                  <a:txBody>
                    <a:bodyPr/>
                    <a:lstStyle/>
                    <a:p>
                      <a:pPr marL="0" marR="0" algn="ctr">
                        <a:spcBef>
                          <a:spcPts val="0"/>
                        </a:spcBef>
                        <a:spcAft>
                          <a:spcPts val="0"/>
                        </a:spcAft>
                      </a:pPr>
                      <a:r>
                        <a:rPr lang="en-US" sz="1100" b="1" dirty="0">
                          <a:latin typeface="Calibri"/>
                          <a:ea typeface="Calibri"/>
                          <a:cs typeface="Times New Roman"/>
                        </a:rPr>
                        <a:t>Fiscal Year</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Calibri"/>
                          <a:ea typeface="Calibri"/>
                          <a:cs typeface="Times New Roman"/>
                        </a:rPr>
                        <a:t>Tasks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90">
                <a:tc>
                  <a:txBody>
                    <a:bodyPr/>
                    <a:lstStyle/>
                    <a:p>
                      <a:pPr marL="0" marR="0">
                        <a:spcBef>
                          <a:spcPts val="0"/>
                        </a:spcBef>
                        <a:spcAft>
                          <a:spcPts val="0"/>
                        </a:spcAft>
                      </a:pPr>
                      <a:r>
                        <a:rPr lang="en-US" sz="1100">
                          <a:latin typeface="Calibri"/>
                          <a:ea typeface="Calibri"/>
                          <a:cs typeface="Times New Roman"/>
                        </a:rPr>
                        <a:t>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Calibri"/>
                          <a:ea typeface="Calibri"/>
                          <a:cs typeface="Times New Roman"/>
                        </a:rPr>
                        <a:t>WAM on </a:t>
                      </a:r>
                      <a:r>
                        <a:rPr lang="en-US" sz="1100" dirty="0" smtClean="0">
                          <a:latin typeface="Calibri"/>
                          <a:ea typeface="Calibri"/>
                          <a:cs typeface="Times New Roman"/>
                        </a:rPr>
                        <a:t>Zeus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760">
                <a:tc>
                  <a:txBody>
                    <a:bodyPr/>
                    <a:lstStyle/>
                    <a:p>
                      <a:pPr marL="0" marR="0">
                        <a:spcBef>
                          <a:spcPts val="0"/>
                        </a:spcBef>
                        <a:spcAft>
                          <a:spcPts val="0"/>
                        </a:spcAft>
                      </a:pPr>
                      <a:r>
                        <a:rPr lang="en-US" sz="1100">
                          <a:latin typeface="Calibri"/>
                          <a:ea typeface="Calibri"/>
                          <a:cs typeface="Times New Roman"/>
                        </a:rPr>
                        <a:t>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latin typeface="Calibri"/>
                          <a:ea typeface="Calibri"/>
                          <a:cs typeface="Times New Roman"/>
                        </a:rPr>
                        <a:t>Higher Resolution WAM</a:t>
                      </a:r>
                    </a:p>
                    <a:p>
                      <a:pPr marL="0" marR="0">
                        <a:spcBef>
                          <a:spcPts val="0"/>
                        </a:spcBef>
                        <a:spcAft>
                          <a:spcPts val="0"/>
                        </a:spcAft>
                      </a:pPr>
                      <a:r>
                        <a:rPr lang="en-US" sz="1100" dirty="0">
                          <a:latin typeface="Calibri"/>
                          <a:ea typeface="Calibri"/>
                          <a:cs typeface="Times New Roman"/>
                        </a:rPr>
                        <a:t>Begin coupling to IPE</a:t>
                      </a:r>
                    </a:p>
                    <a:p>
                      <a:pPr marL="0" marR="0">
                        <a:spcBef>
                          <a:spcPts val="0"/>
                        </a:spcBef>
                        <a:spcAft>
                          <a:spcPts val="0"/>
                        </a:spcAft>
                      </a:pPr>
                      <a:r>
                        <a:rPr lang="en-US" sz="1100" dirty="0">
                          <a:latin typeface="Calibri"/>
                          <a:ea typeface="Calibri"/>
                          <a:cs typeface="Times New Roman"/>
                        </a:rPr>
                        <a:t>Begin GSI extension to ~120km</a:t>
                      </a:r>
                    </a:p>
                    <a:p>
                      <a:pPr marL="0" marR="0">
                        <a:spcBef>
                          <a:spcPts val="0"/>
                        </a:spcBef>
                        <a:spcAft>
                          <a:spcPts val="0"/>
                        </a:spcAft>
                      </a:pPr>
                      <a:r>
                        <a:rPr lang="en-US" sz="1100" dirty="0">
                          <a:latin typeface="Calibri"/>
                          <a:ea typeface="Calibri"/>
                          <a:cs typeface="Times New Roman"/>
                        </a:rPr>
                        <a:t>Establish new data flows for </a:t>
                      </a:r>
                      <a:r>
                        <a:rPr lang="en-US" sz="1100" dirty="0" err="1">
                          <a:latin typeface="Calibri"/>
                          <a:ea typeface="Calibri"/>
                          <a:cs typeface="Times New Roman"/>
                        </a:rPr>
                        <a:t>ionospheric</a:t>
                      </a:r>
                      <a:r>
                        <a:rPr lang="en-US" sz="1100" dirty="0">
                          <a:latin typeface="Calibri"/>
                          <a:ea typeface="Calibri"/>
                          <a:cs typeface="Times New Roman"/>
                        </a:rPr>
                        <a:t> input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760">
                <a:tc>
                  <a:txBody>
                    <a:bodyPr/>
                    <a:lstStyle/>
                    <a:p>
                      <a:pPr marL="0" marR="0">
                        <a:spcBef>
                          <a:spcPts val="0"/>
                        </a:spcBef>
                        <a:spcAft>
                          <a:spcPts val="0"/>
                        </a:spcAft>
                      </a:pPr>
                      <a:r>
                        <a:rPr lang="en-US" sz="1100">
                          <a:latin typeface="Calibri"/>
                          <a:ea typeface="Calibri"/>
                          <a:cs typeface="Times New Roman"/>
                        </a:rPr>
                        <a:t>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Calibri"/>
                          <a:cs typeface="Times New Roman"/>
                        </a:rPr>
                        <a:t>Couple to IPE</a:t>
                      </a:r>
                    </a:p>
                    <a:p>
                      <a:pPr marL="0" marR="0">
                        <a:spcBef>
                          <a:spcPts val="0"/>
                        </a:spcBef>
                        <a:spcAft>
                          <a:spcPts val="0"/>
                        </a:spcAft>
                      </a:pPr>
                      <a:r>
                        <a:rPr lang="en-US" sz="1100">
                          <a:latin typeface="Calibri"/>
                          <a:ea typeface="Calibri"/>
                          <a:cs typeface="Times New Roman"/>
                        </a:rPr>
                        <a:t>Complete GSI Extension</a:t>
                      </a:r>
                    </a:p>
                    <a:p>
                      <a:pPr marL="0" marR="0">
                        <a:spcBef>
                          <a:spcPts val="0"/>
                        </a:spcBef>
                        <a:spcAft>
                          <a:spcPts val="0"/>
                        </a:spcAft>
                      </a:pPr>
                      <a:r>
                        <a:rPr lang="en-US" sz="1100">
                          <a:latin typeface="Calibri"/>
                          <a:ea typeface="Calibri"/>
                          <a:cs typeface="Times New Roman"/>
                        </a:rPr>
                        <a:t>AMIE forcing complete for 120-600km </a:t>
                      </a:r>
                    </a:p>
                    <a:p>
                      <a:pPr marL="0" marR="0">
                        <a:spcBef>
                          <a:spcPts val="0"/>
                        </a:spcBef>
                        <a:spcAft>
                          <a:spcPts val="0"/>
                        </a:spcAft>
                      </a:pPr>
                      <a:r>
                        <a:rPr lang="en-US" sz="1100">
                          <a:latin typeface="Calibri"/>
                          <a:ea typeface="Calibri"/>
                          <a:cs typeface="Times New Roman"/>
                        </a:rPr>
                        <a:t>Complete V&amp;V of tropospheric weather Impacts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380">
                <a:tc>
                  <a:txBody>
                    <a:bodyPr/>
                    <a:lstStyle/>
                    <a:p>
                      <a:pPr marL="0" marR="0">
                        <a:spcBef>
                          <a:spcPts val="0"/>
                        </a:spcBef>
                        <a:spcAft>
                          <a:spcPts val="0"/>
                        </a:spcAft>
                      </a:pPr>
                      <a:r>
                        <a:rPr lang="en-US" sz="1100">
                          <a:latin typeface="Calibri"/>
                          <a:ea typeface="Calibri"/>
                          <a:cs typeface="Times New Roman"/>
                        </a:rPr>
                        <a:t>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Calibri"/>
                          <a:cs typeface="Times New Roman"/>
                        </a:rPr>
                        <a:t>V&amp;V Entire IDEA system</a:t>
                      </a:r>
                    </a:p>
                    <a:p>
                      <a:pPr marL="0" marR="0">
                        <a:spcBef>
                          <a:spcPts val="0"/>
                        </a:spcBef>
                        <a:spcAft>
                          <a:spcPts val="0"/>
                        </a:spcAft>
                      </a:pPr>
                      <a:r>
                        <a:rPr lang="en-US" sz="1100">
                          <a:latin typeface="Calibri"/>
                          <a:ea typeface="Calibri"/>
                          <a:cs typeface="Times New Roman"/>
                        </a:rPr>
                        <a:t>Develop upper atmosphere product set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380">
                <a:tc>
                  <a:txBody>
                    <a:bodyPr/>
                    <a:lstStyle/>
                    <a:p>
                      <a:pPr marL="0" marR="0">
                        <a:spcBef>
                          <a:spcPts val="0"/>
                        </a:spcBef>
                        <a:spcAft>
                          <a:spcPts val="0"/>
                        </a:spcAft>
                      </a:pPr>
                      <a:r>
                        <a:rPr lang="en-US" sz="1100" dirty="0">
                          <a:solidFill>
                            <a:srgbClr val="FF0000"/>
                          </a:solidFill>
                          <a:latin typeface="Calibri"/>
                          <a:ea typeface="Calibri"/>
                          <a:cs typeface="Times New Roman"/>
                        </a:rPr>
                        <a:t>2016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FF0000"/>
                          </a:solidFill>
                          <a:latin typeface="Calibri"/>
                          <a:ea typeface="Calibri"/>
                          <a:cs typeface="Times New Roman"/>
                        </a:rPr>
                        <a:t>COSMIC2 – First 6 satellites launched (Low-inclination orbits)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380">
                <a:tc>
                  <a:txBody>
                    <a:bodyPr/>
                    <a:lstStyle/>
                    <a:p>
                      <a:pPr marL="0" marR="0">
                        <a:spcBef>
                          <a:spcPts val="0"/>
                        </a:spcBef>
                        <a:spcAft>
                          <a:spcPts val="0"/>
                        </a:spcAft>
                      </a:pPr>
                      <a:r>
                        <a:rPr lang="en-US" sz="1100">
                          <a:latin typeface="Calibri"/>
                          <a:ea typeface="Calibri"/>
                          <a:cs typeface="Times New Roman"/>
                        </a:rPr>
                        <a:t>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Calibri"/>
                          <a:cs typeface="Times New Roman"/>
                        </a:rPr>
                        <a:t>Assimilate COSMIC2 and begin transition to WCOSS operations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90">
                <a:tc>
                  <a:txBody>
                    <a:bodyPr/>
                    <a:lstStyle/>
                    <a:p>
                      <a:pPr marL="0" marR="0">
                        <a:spcBef>
                          <a:spcPts val="0"/>
                        </a:spcBef>
                        <a:spcAft>
                          <a:spcPts val="0"/>
                        </a:spcAft>
                      </a:pPr>
                      <a:r>
                        <a:rPr lang="en-US" sz="1100">
                          <a:latin typeface="Calibri"/>
                          <a:ea typeface="Calibri"/>
                          <a:cs typeface="Times New Roman"/>
                        </a:rPr>
                        <a:t>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Calibri"/>
                          <a:cs typeface="Times New Roman"/>
                        </a:rPr>
                        <a:t>WAM/IDEA operational on WCOSS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90">
                <a:tc>
                  <a:txBody>
                    <a:bodyPr/>
                    <a:lstStyle/>
                    <a:p>
                      <a:pPr marL="0" marR="0">
                        <a:spcBef>
                          <a:spcPts val="0"/>
                        </a:spcBef>
                        <a:spcAft>
                          <a:spcPts val="0"/>
                        </a:spcAft>
                      </a:pPr>
                      <a:r>
                        <a:rPr lang="en-US" sz="1100">
                          <a:latin typeface="Calibri"/>
                          <a:ea typeface="Calibri"/>
                          <a:cs typeface="Times New Roman"/>
                        </a:rPr>
                        <a:t>2017 –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Calibri"/>
                          <a:ea typeface="Calibri"/>
                          <a:cs typeface="Times New Roman"/>
                        </a:rPr>
                        <a:t>Couple magnetosphere to IDEA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380">
                <a:tc>
                  <a:txBody>
                    <a:bodyPr/>
                    <a:lstStyle/>
                    <a:p>
                      <a:pPr marL="0" marR="0">
                        <a:spcBef>
                          <a:spcPts val="0"/>
                        </a:spcBef>
                        <a:spcAft>
                          <a:spcPts val="0"/>
                        </a:spcAft>
                      </a:pPr>
                      <a:r>
                        <a:rPr lang="en-US" sz="1100">
                          <a:solidFill>
                            <a:srgbClr val="FF0000"/>
                          </a:solidFill>
                          <a:latin typeface="Calibri"/>
                          <a:ea typeface="Calibri"/>
                          <a:cs typeface="Times New Roman"/>
                        </a:rPr>
                        <a:t>2018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FF0000"/>
                          </a:solidFill>
                          <a:latin typeface="Calibri"/>
                          <a:ea typeface="Calibri"/>
                          <a:cs typeface="Times New Roman"/>
                        </a:rPr>
                        <a:t>COSMIC2 – Final 6 satellites launched (High-inclination orbits)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3677171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Wrapping Up:</a:t>
            </a:r>
            <a:endParaRPr lang="en-US" sz="2400" dirty="0"/>
          </a:p>
        </p:txBody>
      </p:sp>
      <p:sp>
        <p:nvSpPr>
          <p:cNvPr id="3" name="Content Placeholder 2"/>
          <p:cNvSpPr>
            <a:spLocks noGrp="1"/>
          </p:cNvSpPr>
          <p:nvPr>
            <p:ph idx="1"/>
          </p:nvPr>
        </p:nvSpPr>
        <p:spPr>
          <a:xfrm>
            <a:off x="0" y="1371600"/>
            <a:ext cx="7620000" cy="5181600"/>
          </a:xfrm>
        </p:spPr>
        <p:txBody>
          <a:bodyPr>
            <a:noAutofit/>
          </a:bodyPr>
          <a:lstStyle/>
          <a:p>
            <a:pPr lvl="1"/>
            <a:r>
              <a:rPr lang="en-US" sz="1600" dirty="0" smtClean="0">
                <a:latin typeface="+mj-lt"/>
              </a:rPr>
              <a:t>WSA-</a:t>
            </a:r>
            <a:r>
              <a:rPr lang="en-US" sz="1600" dirty="0" err="1" smtClean="0">
                <a:latin typeface="+mj-lt"/>
              </a:rPr>
              <a:t>Enlil</a:t>
            </a:r>
            <a:r>
              <a:rPr lang="en-US" sz="1600" dirty="0" smtClean="0">
                <a:latin typeface="+mj-lt"/>
              </a:rPr>
              <a:t> now finished it’s second year in full operations. Continues to predict CME arrival at Earth with mean forecast accuracy of +/- </a:t>
            </a:r>
            <a:r>
              <a:rPr lang="en-US" sz="1600" dirty="0">
                <a:latin typeface="+mj-lt"/>
              </a:rPr>
              <a:t>7</a:t>
            </a:r>
            <a:r>
              <a:rPr lang="en-US" sz="1600" dirty="0" smtClean="0">
                <a:latin typeface="+mj-lt"/>
              </a:rPr>
              <a:t> hours. Upgrades being tested by SWPC and collaborators (AFRL, GMU) – improved background wind structure (ADAPT) and time dependent background updating should provide tangible improvements in CME forecast. </a:t>
            </a:r>
          </a:p>
          <a:p>
            <a:pPr lvl="1"/>
            <a:endParaRPr lang="en-US" sz="1600" dirty="0" smtClean="0">
              <a:latin typeface="+mj-lt"/>
            </a:endParaRPr>
          </a:p>
          <a:p>
            <a:pPr marL="457200" lvl="1" indent="0">
              <a:buNone/>
            </a:pPr>
            <a:endParaRPr lang="en-US" sz="1600" dirty="0" smtClean="0">
              <a:latin typeface="+mj-lt"/>
            </a:endParaRPr>
          </a:p>
          <a:p>
            <a:pPr lvl="1"/>
            <a:r>
              <a:rPr lang="en-US" sz="1600" dirty="0" smtClean="0">
                <a:latin typeface="+mj-lt"/>
              </a:rPr>
              <a:t>NASA CCMC and NOAA SWPC evaluation of </a:t>
            </a:r>
            <a:r>
              <a:rPr lang="en-US" sz="1600" dirty="0" err="1" smtClean="0">
                <a:latin typeface="+mj-lt"/>
              </a:rPr>
              <a:t>Geospace</a:t>
            </a:r>
            <a:r>
              <a:rPr lang="en-US" sz="1600" dirty="0" smtClean="0">
                <a:latin typeface="+mj-lt"/>
              </a:rPr>
              <a:t> models complete. SWPC recommends University of Michigan Space Weather Modeling Framework (SWMF) to be transitioned into operations at NWS to provide ability to forecast regional geomagnetic activity (important for power utilities).</a:t>
            </a:r>
          </a:p>
          <a:p>
            <a:pPr marL="457200" lvl="1" indent="0">
              <a:buNone/>
            </a:pPr>
            <a:endParaRPr lang="en-US" sz="1600" dirty="0" smtClean="0">
              <a:latin typeface="+mj-lt"/>
            </a:endParaRPr>
          </a:p>
          <a:p>
            <a:pPr lvl="1"/>
            <a:endParaRPr lang="en-US" sz="1600" dirty="0" smtClean="0">
              <a:latin typeface="+mj-lt"/>
            </a:endParaRPr>
          </a:p>
          <a:p>
            <a:pPr lvl="1"/>
            <a:r>
              <a:rPr lang="en-US" sz="1600" dirty="0" smtClean="0">
                <a:latin typeface="+mj-lt"/>
              </a:rPr>
              <a:t>SWPC/ CU CIRES researchers developing WAM/IPE upper atmosphere model as an extension to GFS. Parallelizing and coupling IPE into WAM have been major projects. Operational systems projected in the FY17-18 timeframe.</a:t>
            </a:r>
          </a:p>
          <a:p>
            <a:pPr lvl="1"/>
            <a:endParaRPr lang="en-US" sz="1600" dirty="0" smtClean="0">
              <a:latin typeface="+mj-lt"/>
            </a:endParaRPr>
          </a:p>
          <a:p>
            <a:pPr lvl="1"/>
            <a:endParaRPr lang="en-US" sz="1600" dirty="0" smtClean="0">
              <a:latin typeface="+mj-lt"/>
            </a:endParaRPr>
          </a:p>
          <a:p>
            <a:pPr lvl="1">
              <a:buNone/>
            </a:pPr>
            <a:endParaRPr lang="en-US" sz="1600" dirty="0" smtClean="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224" t="5405" r="8025" b="4979"/>
          <a:stretch/>
        </p:blipFill>
        <p:spPr>
          <a:xfrm flipH="1">
            <a:off x="7696200" y="3186323"/>
            <a:ext cx="1325217" cy="1004677"/>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222" t="9333" r="65278" b="47556"/>
          <a:stretch/>
        </p:blipFill>
        <p:spPr>
          <a:xfrm>
            <a:off x="7696200" y="1396897"/>
            <a:ext cx="1060174" cy="1038757"/>
          </a:xfrm>
          <a:prstGeom prst="rect">
            <a:avLst/>
          </a:prstGeom>
        </p:spPr>
      </p:pic>
      <p:pic>
        <p:nvPicPr>
          <p:cNvPr id="7"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l="4716" t="3564" r="629" b="10063"/>
          <a:stretch/>
        </p:blipFill>
        <p:spPr>
          <a:xfrm>
            <a:off x="7497417" y="4712501"/>
            <a:ext cx="1524000" cy="1043003"/>
          </a:xfrm>
          <a:prstGeom prst="rect">
            <a:avLst/>
          </a:prstGeom>
        </p:spPr>
      </p:pic>
    </p:spTree>
    <p:extLst>
      <p:ext uri="{BB962C8B-B14F-4D97-AF65-F5344CB8AC3E}">
        <p14:creationId xmlns:p14="http://schemas.microsoft.com/office/powerpoint/2010/main" val="250625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60437"/>
            <a:ext cx="5105400" cy="4525963"/>
          </a:xfrm>
        </p:spPr>
        <p:txBody>
          <a:bodyPr>
            <a:normAutofit/>
          </a:bodyPr>
          <a:lstStyle/>
          <a:p>
            <a:pPr marL="571500" indent="-457200">
              <a:buFont typeface="+mj-lt"/>
              <a:buAutoNum type="arabicPeriod"/>
            </a:pPr>
            <a:r>
              <a:rPr lang="en-US" sz="2000" dirty="0" smtClean="0">
                <a:solidFill>
                  <a:srgbClr val="FF0000"/>
                </a:solidFill>
              </a:rPr>
              <a:t>Forecasting CME arrival at Earth</a:t>
            </a:r>
            <a:endParaRPr lang="en-US" sz="2000" dirty="0">
              <a:solidFill>
                <a:srgbClr val="FF0000"/>
              </a:solidFill>
            </a:endParaRPr>
          </a:p>
          <a:p>
            <a:pPr marL="868680" lvl="1" indent="-457200"/>
            <a:r>
              <a:rPr lang="en-US" sz="2000" dirty="0" smtClean="0">
                <a:solidFill>
                  <a:srgbClr val="FF0000"/>
                </a:solidFill>
              </a:rPr>
              <a:t>WSA-</a:t>
            </a:r>
            <a:r>
              <a:rPr lang="en-US" sz="2000" dirty="0" err="1" smtClean="0">
                <a:solidFill>
                  <a:srgbClr val="FF0000"/>
                </a:solidFill>
              </a:rPr>
              <a:t>Enlil</a:t>
            </a:r>
            <a:r>
              <a:rPr lang="en-US" sz="2000" dirty="0" smtClean="0">
                <a:solidFill>
                  <a:srgbClr val="FF0000"/>
                </a:solidFill>
              </a:rPr>
              <a:t> in operations at NWS</a:t>
            </a:r>
          </a:p>
          <a:p>
            <a:pPr marL="411480" lvl="1" indent="0">
              <a:buNone/>
            </a:pPr>
            <a:endParaRPr lang="en-US" sz="2000" dirty="0" smtClean="0">
              <a:solidFill>
                <a:srgbClr val="FF0000"/>
              </a:solidFill>
            </a:endParaRPr>
          </a:p>
          <a:p>
            <a:pPr marL="868680" lvl="1" indent="-457200">
              <a:buFont typeface="+mj-lt"/>
              <a:buAutoNum type="arabicPeriod"/>
            </a:pPr>
            <a:endParaRPr lang="en-US" dirty="0" smtClean="0"/>
          </a:p>
          <a:p>
            <a:pPr marL="571500" indent="-457200">
              <a:buFont typeface="+mj-lt"/>
              <a:buAutoNum type="arabicPeriod"/>
            </a:pPr>
            <a:r>
              <a:rPr lang="en-US" sz="2000" dirty="0" smtClean="0"/>
              <a:t>Regional Geomagnetic Activity Forecasts</a:t>
            </a:r>
          </a:p>
          <a:p>
            <a:pPr marL="868680" lvl="1" indent="-457200"/>
            <a:r>
              <a:rPr lang="en-US" sz="2000" dirty="0" err="1" smtClean="0"/>
              <a:t>Geospace</a:t>
            </a:r>
            <a:r>
              <a:rPr lang="en-US" sz="2000" dirty="0" smtClean="0"/>
              <a:t> Model Evaluation</a:t>
            </a:r>
          </a:p>
          <a:p>
            <a:pPr marL="411480" lvl="1" indent="0">
              <a:buNone/>
            </a:pPr>
            <a:endParaRPr lang="en-US" sz="2000" dirty="0" smtClean="0"/>
          </a:p>
          <a:p>
            <a:pPr marL="914400" lvl="1" indent="-457200">
              <a:buFont typeface="+mj-lt"/>
              <a:buAutoNum type="arabicPeriod"/>
            </a:pPr>
            <a:endParaRPr lang="en-US" dirty="0" smtClean="0"/>
          </a:p>
          <a:p>
            <a:pPr marL="571500" indent="-457200">
              <a:buFont typeface="+mj-lt"/>
              <a:buAutoNum type="arabicPeriod"/>
            </a:pPr>
            <a:r>
              <a:rPr lang="en-US" sz="2000" dirty="0" smtClean="0"/>
              <a:t>Ionosphere/Upper Atmosphere: </a:t>
            </a:r>
          </a:p>
          <a:p>
            <a:pPr marL="114300" indent="0">
              <a:buNone/>
            </a:pPr>
            <a:r>
              <a:rPr lang="en-US" sz="2000" dirty="0" smtClean="0"/>
              <a:t>	GPS, Communications, Satellite Drag</a:t>
            </a:r>
          </a:p>
          <a:p>
            <a:pPr marL="0" lvl="1" indent="0">
              <a:buNone/>
            </a:pPr>
            <a:r>
              <a:rPr lang="en-US" sz="2000" dirty="0" smtClean="0"/>
              <a:t>     -  Whole </a:t>
            </a:r>
            <a:r>
              <a:rPr lang="en-US" sz="2000" dirty="0"/>
              <a:t>Atmosphere </a:t>
            </a:r>
            <a:r>
              <a:rPr lang="en-US" sz="2000" dirty="0" smtClean="0"/>
              <a:t>Modeling</a:t>
            </a: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224" t="5405" r="8025" b="4979"/>
          <a:stretch/>
        </p:blipFill>
        <p:spPr>
          <a:xfrm flipH="1">
            <a:off x="5562600" y="2286000"/>
            <a:ext cx="2286000" cy="1733069"/>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222" t="9333" r="65278" b="47556"/>
          <a:stretch/>
        </p:blipFill>
        <p:spPr>
          <a:xfrm>
            <a:off x="5562600" y="381000"/>
            <a:ext cx="1828800" cy="1791855"/>
          </a:xfrm>
          <a:prstGeom prst="rect">
            <a:avLst/>
          </a:prstGeom>
        </p:spPr>
      </p:pic>
      <p:pic>
        <p:nvPicPr>
          <p:cNvPr id="7"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l="4716" t="3564" r="629" b="10063"/>
          <a:stretch/>
        </p:blipFill>
        <p:spPr>
          <a:xfrm>
            <a:off x="5562600" y="4191000"/>
            <a:ext cx="2628900" cy="1799181"/>
          </a:xfrm>
          <a:prstGeom prst="rect">
            <a:avLst/>
          </a:prstGeom>
        </p:spPr>
      </p:pic>
      <p:sp>
        <p:nvSpPr>
          <p:cNvPr id="2" name="Rectangle 1"/>
          <p:cNvSpPr/>
          <p:nvPr/>
        </p:nvSpPr>
        <p:spPr>
          <a:xfrm>
            <a:off x="228600" y="152400"/>
            <a:ext cx="8369300" cy="20955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85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0972800" cy="6858000"/>
          </a:xfrm>
          <a:prstGeom prst="rect">
            <a:avLst/>
          </a:prstGeom>
        </p:spPr>
      </p:pic>
      <p:sp>
        <p:nvSpPr>
          <p:cNvPr id="5" name="TextBox 4"/>
          <p:cNvSpPr txBox="1"/>
          <p:nvPr/>
        </p:nvSpPr>
        <p:spPr>
          <a:xfrm>
            <a:off x="5257800" y="5955268"/>
            <a:ext cx="4038600" cy="646331"/>
          </a:xfrm>
          <a:prstGeom prst="rect">
            <a:avLst/>
          </a:prstGeom>
          <a:noFill/>
        </p:spPr>
        <p:txBody>
          <a:bodyPr wrap="square" rtlCol="0">
            <a:spAutoFit/>
          </a:bodyPr>
          <a:lstStyle/>
          <a:p>
            <a:r>
              <a:rPr lang="en-US" dirty="0" smtClean="0">
                <a:solidFill>
                  <a:schemeClr val="bg1"/>
                </a:solidFill>
              </a:rPr>
              <a:t>Filament eruption on August 31 2012</a:t>
            </a:r>
          </a:p>
          <a:p>
            <a:r>
              <a:rPr lang="en-US" dirty="0" smtClean="0">
                <a:solidFill>
                  <a:schemeClr val="bg1"/>
                </a:solidFill>
              </a:rPr>
              <a:t>(NASA/SDO)</a:t>
            </a:r>
            <a:endParaRPr lang="en-US" dirty="0">
              <a:solidFill>
                <a:schemeClr val="bg1"/>
              </a:solidFill>
            </a:endParaRPr>
          </a:p>
        </p:txBody>
      </p:sp>
      <p:sp>
        <p:nvSpPr>
          <p:cNvPr id="6" name="TextBox 5"/>
          <p:cNvSpPr txBox="1"/>
          <p:nvPr/>
        </p:nvSpPr>
        <p:spPr>
          <a:xfrm>
            <a:off x="3276600" y="533400"/>
            <a:ext cx="6705600" cy="830997"/>
          </a:xfrm>
          <a:prstGeom prst="rect">
            <a:avLst/>
          </a:prstGeom>
          <a:solidFill>
            <a:srgbClr val="FF6600">
              <a:alpha val="50000"/>
            </a:srgbClr>
          </a:solidFill>
        </p:spPr>
        <p:txBody>
          <a:bodyPr wrap="square" rtlCol="0">
            <a:spAutoFit/>
          </a:bodyPr>
          <a:lstStyle/>
          <a:p>
            <a:r>
              <a:rPr lang="en-US" sz="2400" dirty="0" smtClean="0"/>
              <a:t>The </a:t>
            </a:r>
            <a:r>
              <a:rPr lang="en-US" sz="2400" dirty="0"/>
              <a:t>Problem: Coronal Mass Ejections (CMEs)</a:t>
            </a:r>
          </a:p>
          <a:p>
            <a:r>
              <a:rPr lang="en-US" sz="2400" dirty="0"/>
              <a:t>Mass: 10</a:t>
            </a:r>
            <a:r>
              <a:rPr lang="en-US" sz="2400" baseline="30000" dirty="0"/>
              <a:t>12</a:t>
            </a:r>
            <a:r>
              <a:rPr lang="en-US" sz="2400" dirty="0"/>
              <a:t> to 10</a:t>
            </a:r>
            <a:r>
              <a:rPr lang="en-US" sz="2400" baseline="30000" dirty="0"/>
              <a:t>13</a:t>
            </a:r>
            <a:r>
              <a:rPr lang="en-US" sz="2400" dirty="0"/>
              <a:t> kg, Velocity: 300 to 3500 kms</a:t>
            </a:r>
            <a:r>
              <a:rPr lang="en-US" sz="2400" baseline="30000" dirty="0"/>
              <a:t>-1</a:t>
            </a:r>
            <a:r>
              <a:rPr lang="en-US" sz="2400" dirty="0"/>
              <a:t>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TextBox 7"/>
          <p:cNvSpPr txBox="1"/>
          <p:nvPr/>
        </p:nvSpPr>
        <p:spPr>
          <a:xfrm>
            <a:off x="4419600" y="2286000"/>
            <a:ext cx="4876800" cy="1569660"/>
          </a:xfrm>
          <a:prstGeom prst="rect">
            <a:avLst/>
          </a:prstGeom>
          <a:solidFill>
            <a:srgbClr val="FF6600">
              <a:alpha val="50000"/>
            </a:srgbClr>
          </a:solidFill>
        </p:spPr>
        <p:txBody>
          <a:bodyPr wrap="square" rtlCol="0">
            <a:spAutoFit/>
          </a:bodyPr>
          <a:lstStyle/>
          <a:p>
            <a:r>
              <a:rPr lang="en-US" sz="2400" dirty="0" smtClean="0">
                <a:latin typeface="+mj-lt"/>
              </a:rPr>
              <a:t>Critical Questions:</a:t>
            </a:r>
          </a:p>
          <a:p>
            <a:pPr marL="342900" indent="-342900">
              <a:buAutoNum type="arabicParenR"/>
            </a:pPr>
            <a:r>
              <a:rPr lang="en-US" sz="2400" dirty="0" smtClean="0">
                <a:latin typeface="+mj-lt"/>
              </a:rPr>
              <a:t>Will the CME interact with Earth? </a:t>
            </a:r>
          </a:p>
          <a:p>
            <a:pPr marL="342900" indent="-342900">
              <a:buAutoNum type="arabicParenR"/>
            </a:pPr>
            <a:r>
              <a:rPr lang="en-US" sz="2400" dirty="0" smtClean="0">
                <a:latin typeface="+mj-lt"/>
              </a:rPr>
              <a:t>If so, when?</a:t>
            </a:r>
          </a:p>
          <a:p>
            <a:pPr marL="342900" indent="-342900">
              <a:buAutoNum type="arabicParenR"/>
            </a:pPr>
            <a:r>
              <a:rPr lang="en-US" sz="2400" dirty="0" smtClean="0">
                <a:solidFill>
                  <a:schemeClr val="tx1">
                    <a:lumMod val="50000"/>
                    <a:lumOff val="50000"/>
                  </a:schemeClr>
                </a:solidFill>
                <a:latin typeface="+mj-lt"/>
              </a:rPr>
              <a:t>How strong will the effects be?</a:t>
            </a:r>
            <a:endParaRPr lang="en-US" sz="2400" dirty="0">
              <a:solidFill>
                <a:schemeClr val="tx1">
                  <a:lumMod val="50000"/>
                  <a:lumOff val="50000"/>
                </a:schemeClr>
              </a:solidFill>
              <a:latin typeface="+mj-lt"/>
            </a:endParaRPr>
          </a:p>
        </p:txBody>
      </p:sp>
    </p:spTree>
    <p:extLst>
      <p:ext uri="{BB962C8B-B14F-4D97-AF65-F5344CB8AC3E}">
        <p14:creationId xmlns:p14="http://schemas.microsoft.com/office/powerpoint/2010/main" val="2573721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Picture4.png"/>
          <p:cNvPicPr>
            <a:picLocks noChangeAspect="1"/>
          </p:cNvPicPr>
          <p:nvPr/>
        </p:nvPicPr>
        <p:blipFill>
          <a:blip r:embed="rId3" cstate="print"/>
          <a:stretch>
            <a:fillRect/>
          </a:stretch>
        </p:blipFill>
        <p:spPr>
          <a:xfrm>
            <a:off x="0" y="781050"/>
            <a:ext cx="9144000" cy="6069619"/>
          </a:xfrm>
          <a:prstGeom prst="rect">
            <a:avLst/>
          </a:prstGeom>
        </p:spPr>
      </p:pic>
      <p:sp>
        <p:nvSpPr>
          <p:cNvPr id="3" name="TextBox 2"/>
          <p:cNvSpPr txBox="1"/>
          <p:nvPr/>
        </p:nvSpPr>
        <p:spPr>
          <a:xfrm>
            <a:off x="1524000" y="152400"/>
            <a:ext cx="5089535" cy="646331"/>
          </a:xfrm>
          <a:prstGeom prst="rect">
            <a:avLst/>
          </a:prstGeom>
          <a:noFill/>
        </p:spPr>
        <p:txBody>
          <a:bodyPr wrap="none" rtlCol="0">
            <a:spAutoFit/>
          </a:bodyPr>
          <a:lstStyle/>
          <a:p>
            <a:pPr algn="ctr"/>
            <a:r>
              <a:rPr lang="en-US" dirty="0" smtClean="0">
                <a:latin typeface="+mj-lt"/>
              </a:rPr>
              <a:t>Determining CME Parameters: 3 viewpoints and the </a:t>
            </a:r>
          </a:p>
          <a:p>
            <a:pPr algn="ctr"/>
            <a:r>
              <a:rPr lang="en-US" dirty="0" smtClean="0">
                <a:latin typeface="+mj-lt"/>
              </a:rPr>
              <a:t>CME Analysis Tool (CAT)</a:t>
            </a:r>
            <a:endParaRPr lang="en-US" dirty="0">
              <a:latin typeface="+mj-lt"/>
            </a:endParaRPr>
          </a:p>
        </p:txBody>
      </p:sp>
      <p:sp>
        <p:nvSpPr>
          <p:cNvPr id="5" name="TextBox 4"/>
          <p:cNvSpPr txBox="1"/>
          <p:nvPr/>
        </p:nvSpPr>
        <p:spPr>
          <a:xfrm>
            <a:off x="7152796" y="1296888"/>
            <a:ext cx="1305404" cy="523220"/>
          </a:xfrm>
          <a:prstGeom prst="rect">
            <a:avLst/>
          </a:prstGeom>
          <a:noFill/>
        </p:spPr>
        <p:txBody>
          <a:bodyPr wrap="square" rtlCol="0">
            <a:spAutoFit/>
          </a:bodyPr>
          <a:lstStyle/>
          <a:p>
            <a:r>
              <a:rPr lang="en-US" sz="1400" dirty="0" smtClean="0">
                <a:solidFill>
                  <a:schemeClr val="bg1"/>
                </a:solidFill>
                <a:latin typeface="+mj-lt"/>
              </a:rPr>
              <a:t>Stereo A Coronagraph</a:t>
            </a:r>
            <a:endParaRPr lang="en-US" sz="1400" dirty="0">
              <a:solidFill>
                <a:schemeClr val="bg1"/>
              </a:solidFill>
              <a:latin typeface="+mj-lt"/>
            </a:endParaRPr>
          </a:p>
        </p:txBody>
      </p:sp>
      <p:sp>
        <p:nvSpPr>
          <p:cNvPr id="6" name="TextBox 5"/>
          <p:cNvSpPr txBox="1"/>
          <p:nvPr/>
        </p:nvSpPr>
        <p:spPr>
          <a:xfrm>
            <a:off x="4114800" y="1304026"/>
            <a:ext cx="1295400" cy="523220"/>
          </a:xfrm>
          <a:prstGeom prst="rect">
            <a:avLst/>
          </a:prstGeom>
          <a:noFill/>
        </p:spPr>
        <p:txBody>
          <a:bodyPr wrap="square" rtlCol="0">
            <a:spAutoFit/>
          </a:bodyPr>
          <a:lstStyle/>
          <a:p>
            <a:r>
              <a:rPr lang="en-US" sz="1400" dirty="0" smtClean="0">
                <a:solidFill>
                  <a:schemeClr val="bg1"/>
                </a:solidFill>
                <a:latin typeface="+mj-lt"/>
              </a:rPr>
              <a:t>SOHO Coronagraph</a:t>
            </a:r>
            <a:endParaRPr lang="en-US" sz="1400" dirty="0">
              <a:solidFill>
                <a:schemeClr val="bg1"/>
              </a:solidFill>
              <a:latin typeface="+mj-lt"/>
            </a:endParaRPr>
          </a:p>
        </p:txBody>
      </p:sp>
      <p:sp>
        <p:nvSpPr>
          <p:cNvPr id="7" name="TextBox 6"/>
          <p:cNvSpPr txBox="1"/>
          <p:nvPr/>
        </p:nvSpPr>
        <p:spPr>
          <a:xfrm>
            <a:off x="1066800" y="1301049"/>
            <a:ext cx="1676400" cy="523220"/>
          </a:xfrm>
          <a:prstGeom prst="rect">
            <a:avLst/>
          </a:prstGeom>
          <a:noFill/>
        </p:spPr>
        <p:txBody>
          <a:bodyPr wrap="square" rtlCol="0">
            <a:spAutoFit/>
          </a:bodyPr>
          <a:lstStyle/>
          <a:p>
            <a:r>
              <a:rPr lang="en-US" sz="1400" dirty="0" smtClean="0">
                <a:solidFill>
                  <a:schemeClr val="bg1"/>
                </a:solidFill>
                <a:latin typeface="+mj-lt"/>
              </a:rPr>
              <a:t>Stereo B Coronagraph</a:t>
            </a:r>
            <a:endParaRPr lang="en-US" sz="1400" dirty="0">
              <a:solidFill>
                <a:schemeClr val="bg1"/>
              </a:solidFill>
              <a:latin typeface="+mj-lt"/>
            </a:endParaRPr>
          </a:p>
        </p:txBody>
      </p:sp>
      <p:sp>
        <p:nvSpPr>
          <p:cNvPr id="8" name="TextBox 7"/>
          <p:cNvSpPr txBox="1"/>
          <p:nvPr/>
        </p:nvSpPr>
        <p:spPr>
          <a:xfrm>
            <a:off x="2133600" y="1978223"/>
            <a:ext cx="990600" cy="307777"/>
          </a:xfrm>
          <a:prstGeom prst="rect">
            <a:avLst/>
          </a:prstGeom>
          <a:noFill/>
        </p:spPr>
        <p:txBody>
          <a:bodyPr wrap="square" rtlCol="0">
            <a:spAutoFit/>
          </a:bodyPr>
          <a:lstStyle/>
          <a:p>
            <a:r>
              <a:rPr lang="en-US" sz="1400" dirty="0" smtClean="0">
                <a:solidFill>
                  <a:schemeClr val="bg1"/>
                </a:solidFill>
                <a:latin typeface="+mj-lt"/>
              </a:rPr>
              <a:t>CME</a:t>
            </a:r>
            <a:endParaRPr lang="en-US" sz="1400" dirty="0">
              <a:solidFill>
                <a:schemeClr val="bg1"/>
              </a:solidFill>
              <a:latin typeface="+mj-lt"/>
            </a:endParaRPr>
          </a:p>
        </p:txBody>
      </p:sp>
      <p:sp>
        <p:nvSpPr>
          <p:cNvPr id="9" name="TextBox 8"/>
          <p:cNvSpPr txBox="1"/>
          <p:nvPr/>
        </p:nvSpPr>
        <p:spPr>
          <a:xfrm>
            <a:off x="4005530" y="2206823"/>
            <a:ext cx="990600" cy="307777"/>
          </a:xfrm>
          <a:prstGeom prst="rect">
            <a:avLst/>
          </a:prstGeom>
          <a:noFill/>
        </p:spPr>
        <p:txBody>
          <a:bodyPr wrap="square" rtlCol="0">
            <a:spAutoFit/>
          </a:bodyPr>
          <a:lstStyle/>
          <a:p>
            <a:r>
              <a:rPr lang="en-US" sz="1400" dirty="0" smtClean="0">
                <a:solidFill>
                  <a:schemeClr val="bg1"/>
                </a:solidFill>
                <a:latin typeface="+mj-lt"/>
              </a:rPr>
              <a:t>CME</a:t>
            </a:r>
            <a:endParaRPr lang="en-US" sz="1400" dirty="0">
              <a:solidFill>
                <a:schemeClr val="bg1"/>
              </a:solidFill>
              <a:latin typeface="+mj-lt"/>
            </a:endParaRPr>
          </a:p>
        </p:txBody>
      </p:sp>
      <p:sp>
        <p:nvSpPr>
          <p:cNvPr id="10" name="TextBox 9"/>
          <p:cNvSpPr txBox="1"/>
          <p:nvPr/>
        </p:nvSpPr>
        <p:spPr>
          <a:xfrm>
            <a:off x="6374922" y="1905000"/>
            <a:ext cx="990600" cy="307777"/>
          </a:xfrm>
          <a:prstGeom prst="rect">
            <a:avLst/>
          </a:prstGeom>
          <a:noFill/>
        </p:spPr>
        <p:txBody>
          <a:bodyPr wrap="square" rtlCol="0">
            <a:spAutoFit/>
          </a:bodyPr>
          <a:lstStyle/>
          <a:p>
            <a:r>
              <a:rPr lang="en-US" sz="1400" dirty="0" smtClean="0">
                <a:solidFill>
                  <a:schemeClr val="bg1"/>
                </a:solidFill>
                <a:latin typeface="+mj-lt"/>
              </a:rPr>
              <a:t>CME</a:t>
            </a:r>
            <a:endParaRPr lang="en-US" sz="1400" dirty="0">
              <a:solidFill>
                <a:schemeClr val="bg1"/>
              </a:solidFill>
              <a:latin typeface="+mj-lt"/>
            </a:endParaRPr>
          </a:p>
        </p:txBody>
      </p:sp>
      <p:sp>
        <p:nvSpPr>
          <p:cNvPr id="11" name="TextBox 10"/>
          <p:cNvSpPr txBox="1"/>
          <p:nvPr/>
        </p:nvSpPr>
        <p:spPr>
          <a:xfrm>
            <a:off x="5994089" y="5360376"/>
            <a:ext cx="1511778" cy="523220"/>
          </a:xfrm>
          <a:prstGeom prst="rect">
            <a:avLst/>
          </a:prstGeom>
          <a:noFill/>
        </p:spPr>
        <p:txBody>
          <a:bodyPr wrap="square" rtlCol="0">
            <a:spAutoFit/>
          </a:bodyPr>
          <a:lstStyle/>
          <a:p>
            <a:pPr algn="ctr"/>
            <a:r>
              <a:rPr lang="en-US" sz="1400" dirty="0" smtClean="0">
                <a:solidFill>
                  <a:schemeClr val="bg1"/>
                </a:solidFill>
                <a:latin typeface="+mj-lt"/>
              </a:rPr>
              <a:t>CME Direction and Velocity</a:t>
            </a:r>
            <a:endParaRPr lang="en-US" sz="1400" dirty="0">
              <a:solidFill>
                <a:schemeClr val="bg1"/>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323640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4" descr="02apr1b2a-v6"/>
          <p:cNvPicPr>
            <a:picLocks noChangeAspect="1" noChangeArrowheads="1"/>
          </p:cNvPicPr>
          <p:nvPr/>
        </p:nvPicPr>
        <p:blipFill>
          <a:blip r:embed="rId3" cstate="print"/>
          <a:srcRect/>
          <a:stretch>
            <a:fillRect/>
          </a:stretch>
        </p:blipFill>
        <p:spPr bwMode="auto">
          <a:xfrm>
            <a:off x="723624" y="609600"/>
            <a:ext cx="7734576" cy="4473903"/>
          </a:xfrm>
          <a:prstGeom prst="rect">
            <a:avLst/>
          </a:prstGeom>
          <a:noFill/>
          <a:ln w="9525">
            <a:noFill/>
            <a:miter lim="800000"/>
            <a:headEnd/>
            <a:tailEnd/>
          </a:ln>
        </p:spPr>
      </p:pic>
      <p:sp>
        <p:nvSpPr>
          <p:cNvPr id="2" name="TextBox 1"/>
          <p:cNvSpPr txBox="1"/>
          <p:nvPr/>
        </p:nvSpPr>
        <p:spPr>
          <a:xfrm>
            <a:off x="1447800" y="152400"/>
            <a:ext cx="6934200" cy="461665"/>
          </a:xfrm>
          <a:prstGeom prst="rect">
            <a:avLst/>
          </a:prstGeom>
          <a:noFill/>
        </p:spPr>
        <p:txBody>
          <a:bodyPr wrap="square" rtlCol="0">
            <a:spAutoFit/>
          </a:bodyPr>
          <a:lstStyle/>
          <a:p>
            <a:r>
              <a:rPr lang="en-US" sz="2400" dirty="0" smtClean="0">
                <a:latin typeface="+mj-lt"/>
              </a:rPr>
              <a:t>WSA-</a:t>
            </a:r>
            <a:r>
              <a:rPr lang="en-US" sz="2400" dirty="0" err="1" smtClean="0">
                <a:latin typeface="+mj-lt"/>
              </a:rPr>
              <a:t>Enlil</a:t>
            </a:r>
            <a:r>
              <a:rPr lang="en-US" sz="2400" dirty="0" smtClean="0">
                <a:latin typeface="+mj-lt"/>
              </a:rPr>
              <a:t> model: in operations at NWS since FY12</a:t>
            </a:r>
            <a:endParaRPr lang="en-US" sz="2400" dirty="0">
              <a:latin typeface="+mj-lt"/>
            </a:endParaRPr>
          </a:p>
        </p:txBody>
      </p:sp>
      <p:sp>
        <p:nvSpPr>
          <p:cNvPr id="5" name="TextBox 4"/>
          <p:cNvSpPr txBox="1"/>
          <p:nvPr/>
        </p:nvSpPr>
        <p:spPr>
          <a:xfrm>
            <a:off x="990600" y="5029200"/>
            <a:ext cx="7663516" cy="1477328"/>
          </a:xfrm>
          <a:prstGeom prst="rect">
            <a:avLst/>
          </a:prstGeom>
          <a:noFill/>
        </p:spPr>
        <p:txBody>
          <a:bodyPr wrap="square" rtlCol="0">
            <a:spAutoFit/>
          </a:bodyPr>
          <a:lstStyle/>
          <a:p>
            <a:r>
              <a:rPr lang="en-US" dirty="0" err="1" smtClean="0">
                <a:latin typeface="+mj-lt"/>
              </a:rPr>
              <a:t>Enlil</a:t>
            </a:r>
            <a:r>
              <a:rPr lang="en-US" dirty="0" smtClean="0">
                <a:latin typeface="+mj-lt"/>
              </a:rPr>
              <a:t>: Magneto-Hydrodynamic (MHD) model</a:t>
            </a:r>
          </a:p>
          <a:p>
            <a:r>
              <a:rPr lang="en-US" dirty="0" smtClean="0">
                <a:latin typeface="+mj-lt"/>
              </a:rPr>
              <a:t>Grid: Spherical Coordinate System, 2 deg. </a:t>
            </a:r>
            <a:r>
              <a:rPr lang="en-US" dirty="0" err="1" smtClean="0">
                <a:latin typeface="+mj-lt"/>
              </a:rPr>
              <a:t>lat</a:t>
            </a:r>
            <a:r>
              <a:rPr lang="en-US" dirty="0" smtClean="0">
                <a:latin typeface="+mj-lt"/>
              </a:rPr>
              <a:t>/long, 512 radial (medium res)</a:t>
            </a:r>
          </a:p>
          <a:p>
            <a:r>
              <a:rPr lang="en-US" dirty="0" smtClean="0">
                <a:latin typeface="+mj-lt"/>
              </a:rPr>
              <a:t>Fortran 90, MPI code, runs on 32 </a:t>
            </a:r>
            <a:r>
              <a:rPr lang="en-US" dirty="0" err="1" smtClean="0">
                <a:latin typeface="+mj-lt"/>
              </a:rPr>
              <a:t>procs</a:t>
            </a:r>
            <a:r>
              <a:rPr lang="en-US" dirty="0" smtClean="0">
                <a:latin typeface="+mj-lt"/>
              </a:rPr>
              <a:t> on WCOSS (1.5 hours </a:t>
            </a:r>
            <a:r>
              <a:rPr lang="en-US" dirty="0" err="1" smtClean="0">
                <a:latin typeface="+mj-lt"/>
              </a:rPr>
              <a:t>wallclock</a:t>
            </a:r>
            <a:r>
              <a:rPr lang="en-US" dirty="0" smtClean="0">
                <a:latin typeface="+mj-lt"/>
              </a:rPr>
              <a:t>)</a:t>
            </a:r>
          </a:p>
          <a:p>
            <a:endParaRPr lang="en-US" dirty="0">
              <a:latin typeface="+mj-lt"/>
            </a:endParaRPr>
          </a:p>
          <a:p>
            <a:r>
              <a:rPr lang="en-US" dirty="0" smtClean="0">
                <a:latin typeface="+mj-lt"/>
              </a:rPr>
              <a:t>WSA: Empirical model. </a:t>
            </a:r>
            <a:r>
              <a:rPr lang="en-US" dirty="0">
                <a:latin typeface="+mj-lt"/>
              </a:rPr>
              <a:t> </a:t>
            </a:r>
            <a:r>
              <a:rPr lang="en-US" dirty="0" smtClean="0">
                <a:latin typeface="+mj-lt"/>
              </a:rPr>
              <a:t>Provides steady-state background condition.</a:t>
            </a:r>
            <a:endParaRPr lang="en-US"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1927196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304800" y="304800"/>
            <a:ext cx="4495800" cy="4020979"/>
            <a:chOff x="0" y="1371600"/>
            <a:chExt cx="4495800" cy="4020979"/>
          </a:xfrm>
        </p:grpSpPr>
        <p:pic>
          <p:nvPicPr>
            <p:cNvPr id="32772" name="Picture 5" descr="gong_speed_1.png"/>
            <p:cNvPicPr>
              <a:picLocks noChangeAspect="1"/>
            </p:cNvPicPr>
            <p:nvPr/>
          </p:nvPicPr>
          <p:blipFill rotWithShape="1">
            <a:blip r:embed="rId3" cstate="print"/>
            <a:srcRect l="6250" t="21643" r="4167" b="5021"/>
            <a:stretch/>
          </p:blipFill>
          <p:spPr bwMode="auto">
            <a:xfrm>
              <a:off x="0" y="3048000"/>
              <a:ext cx="4468813" cy="2286000"/>
            </a:xfrm>
            <a:prstGeom prst="rect">
              <a:avLst/>
            </a:prstGeom>
            <a:noFill/>
            <a:ln w="9525">
              <a:noFill/>
              <a:miter lim="800000"/>
              <a:headEnd/>
              <a:tailEnd/>
            </a:ln>
            <a:effectLst/>
          </p:spPr>
        </p:pic>
        <p:sp>
          <p:nvSpPr>
            <p:cNvPr id="14" name="TextBox 34"/>
            <p:cNvSpPr txBox="1">
              <a:spLocks noChangeArrowheads="1"/>
            </p:cNvSpPr>
            <p:nvPr/>
          </p:nvSpPr>
          <p:spPr bwMode="auto">
            <a:xfrm>
              <a:off x="838200" y="1371600"/>
              <a:ext cx="2362200" cy="584775"/>
            </a:xfrm>
            <a:prstGeom prst="rect">
              <a:avLst/>
            </a:prstGeom>
            <a:noFill/>
            <a:ln w="9525">
              <a:noFill/>
              <a:miter lim="800000"/>
              <a:headEnd/>
              <a:tailEnd/>
            </a:ln>
            <a:effectLst>
              <a:outerShdw blurRad="50800" dist="38100" dir="7320000" sx="102000" sy="102000" algn="tl" rotWithShape="0">
                <a:prstClr val="black">
                  <a:alpha val="24000"/>
                </a:prstClr>
              </a:outerShdw>
            </a:effectLst>
          </p:spPr>
          <p:txBody>
            <a:bodyPr>
              <a:spAutoFit/>
            </a:bodyPr>
            <a:lstStyle/>
            <a:p>
              <a:pPr algn="ctr">
                <a:defRPr/>
              </a:pPr>
              <a:r>
                <a:rPr lang="en-US" sz="1600" dirty="0" smtClean="0">
                  <a:latin typeface="+mj-lt"/>
                </a:rPr>
                <a:t>Solar </a:t>
              </a:r>
              <a:r>
                <a:rPr lang="en-US" sz="1600" dirty="0" err="1">
                  <a:latin typeface="+mj-lt"/>
                </a:rPr>
                <a:t>P</a:t>
              </a:r>
              <a:r>
                <a:rPr lang="en-US" sz="1600" dirty="0" err="1" smtClean="0">
                  <a:latin typeface="+mj-lt"/>
                </a:rPr>
                <a:t>hotospheric</a:t>
              </a:r>
              <a:r>
                <a:rPr lang="en-US" sz="1600" dirty="0" smtClean="0">
                  <a:latin typeface="+mj-lt"/>
                </a:rPr>
                <a:t> </a:t>
              </a:r>
              <a:r>
                <a:rPr lang="en-US" sz="1600" dirty="0">
                  <a:latin typeface="+mj-lt"/>
                </a:rPr>
                <a:t>M</a:t>
              </a:r>
              <a:r>
                <a:rPr lang="en-US" sz="1600" dirty="0" smtClean="0">
                  <a:latin typeface="+mj-lt"/>
                </a:rPr>
                <a:t>agnetic </a:t>
              </a:r>
              <a:r>
                <a:rPr lang="en-US" sz="1600" dirty="0">
                  <a:latin typeface="+mj-lt"/>
                </a:rPr>
                <a:t>F</a:t>
              </a:r>
              <a:r>
                <a:rPr lang="en-US" sz="1600" dirty="0" smtClean="0">
                  <a:latin typeface="+mj-lt"/>
                </a:rPr>
                <a:t>ield </a:t>
              </a:r>
              <a:r>
                <a:rPr lang="en-US" sz="1600" dirty="0">
                  <a:latin typeface="+mj-lt"/>
                </a:rPr>
                <a:t> </a:t>
              </a:r>
              <a:r>
                <a:rPr lang="en-US" sz="1600" dirty="0" smtClean="0">
                  <a:latin typeface="+mj-lt"/>
                </a:rPr>
                <a:t>(NSO)</a:t>
              </a:r>
              <a:endParaRPr lang="en-US" sz="1600" i="1" dirty="0">
                <a:latin typeface="+mj-lt"/>
              </a:endParaRPr>
            </a:p>
          </p:txBody>
        </p:sp>
        <p:sp>
          <p:nvSpPr>
            <p:cNvPr id="10247" name="TextBox 34"/>
            <p:cNvSpPr txBox="1">
              <a:spLocks noChangeArrowheads="1"/>
            </p:cNvSpPr>
            <p:nvPr/>
          </p:nvSpPr>
          <p:spPr bwMode="auto">
            <a:xfrm>
              <a:off x="76200" y="5054025"/>
              <a:ext cx="4419600" cy="338554"/>
            </a:xfrm>
            <a:prstGeom prst="rect">
              <a:avLst/>
            </a:prstGeom>
            <a:noFill/>
            <a:ln w="9525">
              <a:noFill/>
              <a:miter lim="800000"/>
              <a:headEnd/>
              <a:tailEnd/>
            </a:ln>
          </p:spPr>
          <p:txBody>
            <a:bodyPr wrap="square">
              <a:spAutoFit/>
            </a:bodyPr>
            <a:lstStyle/>
            <a:p>
              <a:pPr algn="ctr"/>
              <a:r>
                <a:rPr lang="en-US" sz="1600" dirty="0" smtClean="0">
                  <a:latin typeface="+mj-lt"/>
                </a:rPr>
                <a:t>Global, co-rotating background flow </a:t>
              </a:r>
            </a:p>
          </p:txBody>
        </p:sp>
        <p:sp>
          <p:nvSpPr>
            <p:cNvPr id="16" name="Down Arrow 15"/>
            <p:cNvSpPr/>
            <p:nvPr/>
          </p:nvSpPr>
          <p:spPr>
            <a:xfrm>
              <a:off x="1169988" y="2057400"/>
              <a:ext cx="1725612" cy="838200"/>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mj-lt"/>
                </a:rPr>
                <a:t>WSA</a:t>
              </a:r>
            </a:p>
          </p:txBody>
        </p:sp>
      </p:grpSp>
      <p:grpSp>
        <p:nvGrpSpPr>
          <p:cNvPr id="3" name="Group 2"/>
          <p:cNvGrpSpPr/>
          <p:nvPr/>
        </p:nvGrpSpPr>
        <p:grpSpPr>
          <a:xfrm>
            <a:off x="5029200" y="152400"/>
            <a:ext cx="3646130" cy="4162665"/>
            <a:chOff x="5116870" y="1399935"/>
            <a:chExt cx="3646130" cy="4162665"/>
          </a:xfrm>
        </p:grpSpPr>
        <p:sp>
          <p:nvSpPr>
            <p:cNvPr id="11" name="Oval 12"/>
            <p:cNvSpPr>
              <a:spLocks noChangeAspect="1" noChangeArrowheads="1"/>
            </p:cNvSpPr>
            <p:nvPr/>
          </p:nvSpPr>
          <p:spPr bwMode="auto">
            <a:xfrm>
              <a:off x="5643646" y="4125277"/>
              <a:ext cx="280947" cy="317933"/>
            </a:xfrm>
            <a:prstGeom prst="ellipse">
              <a:avLst/>
            </a:prstGeom>
            <a:solidFill>
              <a:srgbClr val="FFFF00"/>
            </a:solidFill>
            <a:ln w="9525">
              <a:solidFill>
                <a:srgbClr val="562027"/>
              </a:solidFill>
              <a:round/>
              <a:headEnd/>
              <a:tailEnd/>
            </a:ln>
          </p:spPr>
          <p:txBody>
            <a:bodyPr wrap="none" anchor="ctr"/>
            <a:lstStyle/>
            <a:p>
              <a:endParaRPr lang="en-US"/>
            </a:p>
          </p:txBody>
        </p:sp>
        <p:sp>
          <p:nvSpPr>
            <p:cNvPr id="12" name="Line 10"/>
            <p:cNvSpPr>
              <a:spLocks noChangeShapeType="1"/>
            </p:cNvSpPr>
            <p:nvPr/>
          </p:nvSpPr>
          <p:spPr bwMode="auto">
            <a:xfrm flipV="1">
              <a:off x="5788997" y="3698054"/>
              <a:ext cx="860401" cy="602748"/>
            </a:xfrm>
            <a:prstGeom prst="line">
              <a:avLst/>
            </a:prstGeom>
            <a:noFill/>
            <a:ln w="38100">
              <a:solidFill>
                <a:srgbClr val="562027"/>
              </a:solidFill>
              <a:round/>
              <a:headEnd/>
              <a:tailEnd type="triangle" w="med" len="med"/>
            </a:ln>
          </p:spPr>
          <p:txBody>
            <a:bodyPr wrap="none" anchor="ctr"/>
            <a:lstStyle/>
            <a:p>
              <a:endParaRPr lang="en-US"/>
            </a:p>
          </p:txBody>
        </p:sp>
        <p:sp>
          <p:nvSpPr>
            <p:cNvPr id="13" name="Oval 2"/>
            <p:cNvSpPr>
              <a:spLocks noChangeAspect="1" noChangeArrowheads="1"/>
            </p:cNvSpPr>
            <p:nvPr/>
          </p:nvSpPr>
          <p:spPr bwMode="auto">
            <a:xfrm rot="19400228">
              <a:off x="6299189" y="3489410"/>
              <a:ext cx="386302" cy="582878"/>
            </a:xfrm>
            <a:prstGeom prst="ellipse">
              <a:avLst/>
            </a:prstGeom>
            <a:gradFill rotWithShape="0">
              <a:gsLst>
                <a:gs pos="0">
                  <a:srgbClr val="FF8000"/>
                </a:gs>
                <a:gs pos="100000">
                  <a:srgbClr val="FFFF00"/>
                </a:gs>
              </a:gsLst>
              <a:path path="shape">
                <a:fillToRect l="50000" t="50000" r="50000" b="50000"/>
              </a:path>
            </a:gradFill>
            <a:ln w="9525">
              <a:solidFill>
                <a:srgbClr val="562027"/>
              </a:solidFill>
              <a:round/>
              <a:headEnd/>
              <a:tailEnd/>
            </a:ln>
          </p:spPr>
          <p:txBody>
            <a:bodyPr wrap="none" anchor="ctr"/>
            <a:lstStyle/>
            <a:p>
              <a:endParaRPr lang="en-US"/>
            </a:p>
          </p:txBody>
        </p:sp>
        <p:sp>
          <p:nvSpPr>
            <p:cNvPr id="15" name="Line 9"/>
            <p:cNvSpPr>
              <a:spLocks noChangeShapeType="1"/>
            </p:cNvSpPr>
            <p:nvPr/>
          </p:nvSpPr>
          <p:spPr bwMode="auto">
            <a:xfrm flipV="1">
              <a:off x="6525508" y="3224466"/>
              <a:ext cx="756996" cy="560799"/>
            </a:xfrm>
            <a:prstGeom prst="line">
              <a:avLst/>
            </a:prstGeom>
            <a:noFill/>
            <a:ln w="38100">
              <a:solidFill>
                <a:srgbClr val="562027"/>
              </a:solidFill>
              <a:round/>
              <a:headEnd/>
              <a:tailEnd type="triangle" w="med" len="med"/>
            </a:ln>
          </p:spPr>
          <p:txBody>
            <a:bodyPr wrap="none" anchor="ctr"/>
            <a:lstStyle/>
            <a:p>
              <a:endParaRPr lang="en-US"/>
            </a:p>
          </p:txBody>
        </p:sp>
        <p:sp>
          <p:nvSpPr>
            <p:cNvPr id="17" name="Oval 3"/>
            <p:cNvSpPr>
              <a:spLocks noChangeAspect="1" noChangeArrowheads="1"/>
            </p:cNvSpPr>
            <p:nvPr/>
          </p:nvSpPr>
          <p:spPr bwMode="auto">
            <a:xfrm rot="19229398">
              <a:off x="6861084" y="2588599"/>
              <a:ext cx="842841" cy="1271733"/>
            </a:xfrm>
            <a:prstGeom prst="ellipse">
              <a:avLst/>
            </a:prstGeom>
            <a:gradFill rotWithShape="0">
              <a:gsLst>
                <a:gs pos="0">
                  <a:srgbClr val="FF8000"/>
                </a:gs>
                <a:gs pos="100000">
                  <a:srgbClr val="FFFF00"/>
                </a:gs>
              </a:gsLst>
              <a:path path="shape">
                <a:fillToRect l="50000" t="50000" r="50000" b="50000"/>
              </a:path>
            </a:gradFill>
            <a:ln w="9525">
              <a:solidFill>
                <a:srgbClr val="562027"/>
              </a:solidFill>
              <a:round/>
              <a:headEnd/>
              <a:tailEnd/>
            </a:ln>
          </p:spPr>
          <p:txBody>
            <a:bodyPr wrap="none" anchor="ctr"/>
            <a:lstStyle/>
            <a:p>
              <a:endParaRPr lang="en-US"/>
            </a:p>
          </p:txBody>
        </p:sp>
        <p:sp>
          <p:nvSpPr>
            <p:cNvPr id="18" name="Line 6"/>
            <p:cNvSpPr>
              <a:spLocks noChangeShapeType="1"/>
            </p:cNvSpPr>
            <p:nvPr/>
          </p:nvSpPr>
          <p:spPr bwMode="auto">
            <a:xfrm flipH="1">
              <a:off x="5792899" y="3626298"/>
              <a:ext cx="2316838" cy="663465"/>
            </a:xfrm>
            <a:prstGeom prst="line">
              <a:avLst/>
            </a:prstGeom>
            <a:noFill/>
            <a:ln w="12700">
              <a:solidFill>
                <a:srgbClr val="562027"/>
              </a:solidFill>
              <a:prstDash val="dashDot"/>
              <a:round/>
              <a:headEnd/>
              <a:tailEnd/>
            </a:ln>
          </p:spPr>
          <p:txBody>
            <a:bodyPr wrap="none" anchor="ctr"/>
            <a:lstStyle/>
            <a:p>
              <a:endParaRPr lang="en-US"/>
            </a:p>
          </p:txBody>
        </p:sp>
        <p:sp>
          <p:nvSpPr>
            <p:cNvPr id="19" name="Line 8"/>
            <p:cNvSpPr>
              <a:spLocks noChangeShapeType="1"/>
            </p:cNvSpPr>
            <p:nvPr/>
          </p:nvSpPr>
          <p:spPr bwMode="auto">
            <a:xfrm flipV="1">
              <a:off x="7282504" y="2641588"/>
              <a:ext cx="749192" cy="582878"/>
            </a:xfrm>
            <a:prstGeom prst="line">
              <a:avLst/>
            </a:prstGeom>
            <a:noFill/>
            <a:ln w="38100">
              <a:solidFill>
                <a:srgbClr val="562027"/>
              </a:solidFill>
              <a:round/>
              <a:headEnd/>
              <a:tailEnd type="triangle" w="med" len="med"/>
            </a:ln>
          </p:spPr>
          <p:txBody>
            <a:bodyPr wrap="none" anchor="ctr"/>
            <a:lstStyle/>
            <a:p>
              <a:endParaRPr lang="en-US"/>
            </a:p>
          </p:txBody>
        </p:sp>
        <p:sp>
          <p:nvSpPr>
            <p:cNvPr id="20" name="Line 13"/>
            <p:cNvSpPr>
              <a:spLocks noChangeShapeType="1"/>
            </p:cNvSpPr>
            <p:nvPr/>
          </p:nvSpPr>
          <p:spPr bwMode="auto">
            <a:xfrm flipH="1">
              <a:off x="5229054" y="4284243"/>
              <a:ext cx="561894" cy="1112766"/>
            </a:xfrm>
            <a:prstGeom prst="line">
              <a:avLst/>
            </a:prstGeom>
            <a:noFill/>
            <a:ln w="9525">
              <a:solidFill>
                <a:schemeClr val="tx1"/>
              </a:solidFill>
              <a:round/>
              <a:headEnd/>
              <a:tailEnd type="triangle" w="med" len="med"/>
            </a:ln>
          </p:spPr>
          <p:txBody>
            <a:bodyPr wrap="none" anchor="ctr"/>
            <a:lstStyle/>
            <a:p>
              <a:endParaRPr lang="en-US"/>
            </a:p>
          </p:txBody>
        </p:sp>
        <p:sp>
          <p:nvSpPr>
            <p:cNvPr id="21" name="Line 14"/>
            <p:cNvSpPr>
              <a:spLocks noChangeShapeType="1"/>
            </p:cNvSpPr>
            <p:nvPr/>
          </p:nvSpPr>
          <p:spPr bwMode="auto">
            <a:xfrm flipV="1">
              <a:off x="5784119" y="1952733"/>
              <a:ext cx="0" cy="2331510"/>
            </a:xfrm>
            <a:prstGeom prst="line">
              <a:avLst/>
            </a:prstGeom>
            <a:noFill/>
            <a:ln w="9525">
              <a:solidFill>
                <a:schemeClr val="tx1"/>
              </a:solidFill>
              <a:round/>
              <a:headEnd/>
              <a:tailEnd/>
            </a:ln>
          </p:spPr>
          <p:txBody>
            <a:bodyPr wrap="none" anchor="ctr"/>
            <a:lstStyle/>
            <a:p>
              <a:endParaRPr lang="en-US"/>
            </a:p>
          </p:txBody>
        </p:sp>
        <p:sp>
          <p:nvSpPr>
            <p:cNvPr id="22" name="Line 16"/>
            <p:cNvSpPr>
              <a:spLocks noChangeShapeType="1"/>
            </p:cNvSpPr>
            <p:nvPr/>
          </p:nvSpPr>
          <p:spPr bwMode="auto">
            <a:xfrm>
              <a:off x="5784119" y="4284243"/>
              <a:ext cx="2107104" cy="1195009"/>
            </a:xfrm>
            <a:prstGeom prst="line">
              <a:avLst/>
            </a:prstGeom>
            <a:noFill/>
            <a:ln w="9525">
              <a:solidFill>
                <a:schemeClr val="tx1"/>
              </a:solidFill>
              <a:prstDash val="lgDash"/>
              <a:round/>
              <a:headEnd/>
              <a:tailEnd/>
            </a:ln>
          </p:spPr>
          <p:txBody>
            <a:bodyPr wrap="none" anchor="ctr"/>
            <a:lstStyle/>
            <a:p>
              <a:endParaRPr lang="en-US"/>
            </a:p>
          </p:txBody>
        </p:sp>
        <p:sp>
          <p:nvSpPr>
            <p:cNvPr id="23" name="Line 17"/>
            <p:cNvSpPr>
              <a:spLocks noChangeShapeType="1"/>
            </p:cNvSpPr>
            <p:nvPr/>
          </p:nvSpPr>
          <p:spPr bwMode="auto">
            <a:xfrm>
              <a:off x="7891223" y="2747566"/>
              <a:ext cx="0" cy="2648340"/>
            </a:xfrm>
            <a:prstGeom prst="line">
              <a:avLst/>
            </a:prstGeom>
            <a:noFill/>
            <a:ln w="9525">
              <a:solidFill>
                <a:schemeClr val="tx1"/>
              </a:solidFill>
              <a:prstDash val="lgDash"/>
              <a:round/>
              <a:headEnd/>
              <a:tailEnd/>
            </a:ln>
          </p:spPr>
          <p:txBody>
            <a:bodyPr wrap="none" anchor="ctr"/>
            <a:lstStyle/>
            <a:p>
              <a:endParaRPr lang="en-US"/>
            </a:p>
          </p:txBody>
        </p:sp>
        <p:sp>
          <p:nvSpPr>
            <p:cNvPr id="24" name="Oval 20" descr="Fish fossil"/>
            <p:cNvSpPr>
              <a:spLocks noChangeAspect="1" noChangeArrowheads="1"/>
            </p:cNvSpPr>
            <p:nvPr/>
          </p:nvSpPr>
          <p:spPr bwMode="auto">
            <a:xfrm>
              <a:off x="5116870" y="5395906"/>
              <a:ext cx="147302" cy="166694"/>
            </a:xfrm>
            <a:prstGeom prst="ellipse">
              <a:avLst/>
            </a:prstGeom>
            <a:blipFill dpi="0" rotWithShape="0">
              <a:blip r:embed="rId4" cstate="print"/>
              <a:srcRect/>
              <a:tile tx="0" ty="0" sx="100000" sy="100000" flip="none" algn="tl"/>
            </a:blipFill>
            <a:ln w="9525">
              <a:solidFill>
                <a:srgbClr val="562027"/>
              </a:solidFill>
              <a:round/>
              <a:headEnd/>
              <a:tailEnd/>
            </a:ln>
          </p:spPr>
          <p:txBody>
            <a:bodyPr wrap="none" anchor="ctr"/>
            <a:lstStyle/>
            <a:p>
              <a:endParaRPr lang="en-US"/>
            </a:p>
          </p:txBody>
        </p:sp>
        <p:sp>
          <p:nvSpPr>
            <p:cNvPr id="25" name="Arc 24"/>
            <p:cNvSpPr/>
            <p:nvPr/>
          </p:nvSpPr>
          <p:spPr bwMode="auto">
            <a:xfrm rot="8438680">
              <a:off x="5516829" y="4021507"/>
              <a:ext cx="796993" cy="631451"/>
            </a:xfrm>
            <a:prstGeom prst="arc">
              <a:avLst>
                <a:gd name="adj1" fmla="val 14921457"/>
                <a:gd name="adj2" fmla="val 21396597"/>
              </a:avLst>
            </a:prstGeom>
            <a:ln w="19050">
              <a:solidFill>
                <a:srgbClr val="996633"/>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TextBox 17"/>
            <p:cNvSpPr txBox="1">
              <a:spLocks noChangeArrowheads="1"/>
            </p:cNvSpPr>
            <p:nvPr/>
          </p:nvSpPr>
          <p:spPr bwMode="auto">
            <a:xfrm>
              <a:off x="5690470" y="4638804"/>
              <a:ext cx="1130829" cy="307777"/>
            </a:xfrm>
            <a:prstGeom prst="rect">
              <a:avLst/>
            </a:prstGeom>
            <a:noFill/>
            <a:ln w="9525">
              <a:noFill/>
              <a:miter lim="800000"/>
              <a:headEnd/>
              <a:tailEnd/>
            </a:ln>
          </p:spPr>
          <p:txBody>
            <a:bodyPr wrap="square">
              <a:spAutoFit/>
            </a:bodyPr>
            <a:lstStyle/>
            <a:p>
              <a:r>
                <a:rPr lang="en-US" sz="1400" dirty="0">
                  <a:solidFill>
                    <a:srgbClr val="996633"/>
                  </a:solidFill>
                  <a:latin typeface="+mj-lt"/>
                </a:rPr>
                <a:t>longitude</a:t>
              </a:r>
            </a:p>
          </p:txBody>
        </p:sp>
        <p:sp>
          <p:nvSpPr>
            <p:cNvPr id="27" name="TextBox 18"/>
            <p:cNvSpPr txBox="1">
              <a:spLocks noChangeArrowheads="1"/>
            </p:cNvSpPr>
            <p:nvPr/>
          </p:nvSpPr>
          <p:spPr bwMode="auto">
            <a:xfrm>
              <a:off x="7966983" y="2322551"/>
              <a:ext cx="796017" cy="214163"/>
            </a:xfrm>
            <a:prstGeom prst="rect">
              <a:avLst/>
            </a:prstGeom>
            <a:noFill/>
            <a:ln w="9525">
              <a:noFill/>
              <a:miter lim="800000"/>
              <a:headEnd/>
              <a:tailEnd/>
            </a:ln>
          </p:spPr>
          <p:txBody>
            <a:bodyPr>
              <a:spAutoFit/>
            </a:bodyPr>
            <a:lstStyle/>
            <a:p>
              <a:r>
                <a:rPr lang="en-US" sz="1400" dirty="0">
                  <a:solidFill>
                    <a:srgbClr val="996633"/>
                  </a:solidFill>
                  <a:latin typeface="+mj-lt"/>
                </a:rPr>
                <a:t>radial velocity</a:t>
              </a:r>
            </a:p>
          </p:txBody>
        </p:sp>
        <p:sp>
          <p:nvSpPr>
            <p:cNvPr id="28" name="Arc 27"/>
            <p:cNvSpPr/>
            <p:nvPr/>
          </p:nvSpPr>
          <p:spPr bwMode="auto">
            <a:xfrm rot="3548066" flipH="1">
              <a:off x="5320604" y="3579869"/>
              <a:ext cx="1067505" cy="829184"/>
            </a:xfrm>
            <a:prstGeom prst="arc">
              <a:avLst>
                <a:gd name="adj1" fmla="val 14699218"/>
                <a:gd name="adj2" fmla="val 20237168"/>
              </a:avLst>
            </a:prstGeom>
            <a:ln w="19050">
              <a:solidFill>
                <a:srgbClr val="996633"/>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TextBox 20"/>
            <p:cNvSpPr txBox="1">
              <a:spLocks noChangeArrowheads="1"/>
            </p:cNvSpPr>
            <p:nvPr/>
          </p:nvSpPr>
          <p:spPr bwMode="auto">
            <a:xfrm>
              <a:off x="5709476" y="3237767"/>
              <a:ext cx="796017" cy="214163"/>
            </a:xfrm>
            <a:prstGeom prst="rect">
              <a:avLst/>
            </a:prstGeom>
            <a:noFill/>
            <a:ln w="9525">
              <a:noFill/>
              <a:miter lim="800000"/>
              <a:headEnd/>
              <a:tailEnd/>
            </a:ln>
          </p:spPr>
          <p:txBody>
            <a:bodyPr>
              <a:spAutoFit/>
            </a:bodyPr>
            <a:lstStyle/>
            <a:p>
              <a:r>
                <a:rPr lang="en-US" sz="1400" dirty="0">
                  <a:solidFill>
                    <a:srgbClr val="996633"/>
                  </a:solidFill>
                  <a:latin typeface="+mj-lt"/>
                </a:rPr>
                <a:t>latitude</a:t>
              </a:r>
            </a:p>
          </p:txBody>
        </p:sp>
        <p:sp>
          <p:nvSpPr>
            <p:cNvPr id="30" name="Line 6"/>
            <p:cNvSpPr>
              <a:spLocks noChangeShapeType="1"/>
            </p:cNvSpPr>
            <p:nvPr/>
          </p:nvSpPr>
          <p:spPr bwMode="auto">
            <a:xfrm flipH="1">
              <a:off x="5788996" y="2202597"/>
              <a:ext cx="1432995" cy="2087166"/>
            </a:xfrm>
            <a:prstGeom prst="line">
              <a:avLst/>
            </a:prstGeom>
            <a:noFill/>
            <a:ln w="12700">
              <a:solidFill>
                <a:srgbClr val="562027"/>
              </a:solidFill>
              <a:prstDash val="dashDot"/>
              <a:round/>
              <a:headEnd/>
              <a:tailEnd/>
            </a:ln>
          </p:spPr>
          <p:txBody>
            <a:bodyPr wrap="none" anchor="ctr"/>
            <a:lstStyle/>
            <a:p>
              <a:endParaRPr lang="en-US"/>
            </a:p>
          </p:txBody>
        </p:sp>
        <p:sp>
          <p:nvSpPr>
            <p:cNvPr id="31" name="Arc 30"/>
            <p:cNvSpPr/>
            <p:nvPr/>
          </p:nvSpPr>
          <p:spPr bwMode="auto">
            <a:xfrm rot="1275080">
              <a:off x="6257243" y="3252065"/>
              <a:ext cx="515070" cy="739636"/>
            </a:xfrm>
            <a:prstGeom prst="arc">
              <a:avLst>
                <a:gd name="adj1" fmla="val 15243244"/>
                <a:gd name="adj2" fmla="val 19741292"/>
              </a:avLst>
            </a:prstGeom>
            <a:ln w="19050">
              <a:solidFill>
                <a:srgbClr val="996633"/>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 name="TextBox 23"/>
            <p:cNvSpPr txBox="1">
              <a:spLocks noChangeArrowheads="1"/>
            </p:cNvSpPr>
            <p:nvPr/>
          </p:nvSpPr>
          <p:spPr bwMode="auto">
            <a:xfrm>
              <a:off x="5886021" y="2969703"/>
              <a:ext cx="796017" cy="214163"/>
            </a:xfrm>
            <a:prstGeom prst="rect">
              <a:avLst/>
            </a:prstGeom>
            <a:noFill/>
            <a:ln w="9525">
              <a:noFill/>
              <a:miter lim="800000"/>
              <a:headEnd/>
              <a:tailEnd/>
            </a:ln>
          </p:spPr>
          <p:txBody>
            <a:bodyPr>
              <a:spAutoFit/>
            </a:bodyPr>
            <a:lstStyle/>
            <a:p>
              <a:r>
                <a:rPr lang="en-US" sz="1400" dirty="0">
                  <a:solidFill>
                    <a:srgbClr val="996633"/>
                  </a:solidFill>
                  <a:latin typeface="+mj-lt"/>
                </a:rPr>
                <a:t>radius</a:t>
              </a:r>
            </a:p>
          </p:txBody>
        </p:sp>
        <p:sp>
          <p:nvSpPr>
            <p:cNvPr id="33" name="TextBox 34"/>
            <p:cNvSpPr txBox="1">
              <a:spLocks noChangeArrowheads="1"/>
            </p:cNvSpPr>
            <p:nvPr/>
          </p:nvSpPr>
          <p:spPr bwMode="auto">
            <a:xfrm>
              <a:off x="5562501" y="1399935"/>
              <a:ext cx="2920710" cy="584775"/>
            </a:xfrm>
            <a:prstGeom prst="rect">
              <a:avLst/>
            </a:prstGeom>
            <a:noFill/>
            <a:ln w="9525">
              <a:noFill/>
              <a:miter lim="800000"/>
              <a:headEnd/>
              <a:tailEnd/>
            </a:ln>
            <a:effectLst>
              <a:outerShdw blurRad="50800" dist="38100" dir="7320000" sx="102000" sy="102000" algn="tl" rotWithShape="0">
                <a:prstClr val="black">
                  <a:alpha val="24000"/>
                </a:prstClr>
              </a:outerShdw>
            </a:effectLst>
          </p:spPr>
          <p:txBody>
            <a:bodyPr wrap="square">
              <a:spAutoFit/>
            </a:bodyPr>
            <a:lstStyle/>
            <a:p>
              <a:pPr algn="ctr">
                <a:defRPr/>
              </a:pPr>
              <a:r>
                <a:rPr lang="en-US" sz="1600" dirty="0" smtClean="0">
                  <a:latin typeface="+mj-lt"/>
                </a:rPr>
                <a:t>CME Parameterization</a:t>
              </a:r>
            </a:p>
            <a:p>
              <a:pPr algn="ctr">
                <a:defRPr/>
              </a:pPr>
              <a:r>
                <a:rPr lang="en-US" sz="1600" dirty="0" smtClean="0">
                  <a:latin typeface="+mj-lt"/>
                </a:rPr>
                <a:t>SOHO/STEREO + CAT Analysis</a:t>
              </a:r>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dirty="0"/>
          </a:p>
        </p:txBody>
      </p:sp>
      <p:grpSp>
        <p:nvGrpSpPr>
          <p:cNvPr id="35" name="Group 34"/>
          <p:cNvGrpSpPr/>
          <p:nvPr/>
        </p:nvGrpSpPr>
        <p:grpSpPr>
          <a:xfrm>
            <a:off x="838299" y="5480182"/>
            <a:ext cx="7924800" cy="999795"/>
            <a:chOff x="457200" y="2706662"/>
            <a:chExt cx="7924800" cy="999795"/>
          </a:xfrm>
        </p:grpSpPr>
        <p:sp>
          <p:nvSpPr>
            <p:cNvPr id="36" name="TextBox 35"/>
            <p:cNvSpPr txBox="1"/>
            <p:nvPr/>
          </p:nvSpPr>
          <p:spPr>
            <a:xfrm>
              <a:off x="2362200" y="3398680"/>
              <a:ext cx="4419600" cy="307777"/>
            </a:xfrm>
            <a:prstGeom prst="rect">
              <a:avLst/>
            </a:prstGeom>
            <a:noFill/>
          </p:spPr>
          <p:txBody>
            <a:bodyPr wrap="square" rtlCol="0">
              <a:spAutoFit/>
            </a:bodyPr>
            <a:lstStyle/>
            <a:p>
              <a:pPr algn="ctr"/>
              <a:r>
                <a:rPr lang="en-US" sz="1400" dirty="0" smtClean="0">
                  <a:solidFill>
                    <a:schemeClr val="tx2"/>
                  </a:solidFill>
                  <a:latin typeface="+mj-lt"/>
                </a:rPr>
                <a:t>1.5 hours </a:t>
              </a:r>
              <a:r>
                <a:rPr lang="en-US" sz="1400" dirty="0" err="1" smtClean="0">
                  <a:solidFill>
                    <a:schemeClr val="tx2"/>
                  </a:solidFill>
                  <a:latin typeface="+mj-lt"/>
                </a:rPr>
                <a:t>Wallclock</a:t>
              </a:r>
              <a:r>
                <a:rPr lang="en-US" sz="1400" dirty="0" smtClean="0">
                  <a:solidFill>
                    <a:schemeClr val="tx2"/>
                  </a:solidFill>
                  <a:latin typeface="+mj-lt"/>
                </a:rPr>
                <a:t> time on WCOSS</a:t>
              </a:r>
              <a:endParaRPr lang="en-US" sz="1400" dirty="0">
                <a:solidFill>
                  <a:schemeClr val="tx2"/>
                </a:solidFill>
                <a:latin typeface="+mj-lt"/>
              </a:endParaRPr>
            </a:p>
          </p:txBody>
        </p:sp>
        <p:grpSp>
          <p:nvGrpSpPr>
            <p:cNvPr id="37" name="Group 36"/>
            <p:cNvGrpSpPr/>
            <p:nvPr/>
          </p:nvGrpSpPr>
          <p:grpSpPr>
            <a:xfrm>
              <a:off x="457200" y="2706662"/>
              <a:ext cx="7924800" cy="692018"/>
              <a:chOff x="457200" y="2706662"/>
              <a:chExt cx="7924800" cy="692018"/>
            </a:xfrm>
          </p:grpSpPr>
          <p:sp>
            <p:nvSpPr>
              <p:cNvPr id="40" name="Rectangle 39"/>
              <p:cNvSpPr/>
              <p:nvPr/>
            </p:nvSpPr>
            <p:spPr bwMode="auto">
              <a:xfrm>
                <a:off x="838200" y="2712428"/>
                <a:ext cx="3657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bwMode="auto">
              <a:xfrm>
                <a:off x="5715000" y="2712428"/>
                <a:ext cx="26670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TextBox 22"/>
              <p:cNvSpPr txBox="1">
                <a:spLocks noChangeArrowheads="1"/>
              </p:cNvSpPr>
              <p:nvPr/>
            </p:nvSpPr>
            <p:spPr bwMode="auto">
              <a:xfrm>
                <a:off x="5486400" y="3017008"/>
                <a:ext cx="838200" cy="368953"/>
              </a:xfrm>
              <a:prstGeom prst="rect">
                <a:avLst/>
              </a:prstGeom>
              <a:noFill/>
              <a:ln w="9525">
                <a:noFill/>
                <a:miter lim="800000"/>
                <a:headEnd/>
                <a:tailEnd/>
              </a:ln>
            </p:spPr>
            <p:txBody>
              <a:bodyPr>
                <a:spAutoFit/>
              </a:bodyPr>
              <a:lstStyle/>
              <a:p>
                <a:r>
                  <a:rPr lang="en-US" dirty="0" smtClean="0">
                    <a:solidFill>
                      <a:srgbClr val="996633"/>
                    </a:solidFill>
                    <a:latin typeface="+mj-lt"/>
                  </a:rPr>
                  <a:t>T = 0</a:t>
                </a:r>
                <a:endParaRPr lang="en-US" dirty="0">
                  <a:solidFill>
                    <a:srgbClr val="996633"/>
                  </a:solidFill>
                  <a:latin typeface="+mj-lt"/>
                </a:endParaRPr>
              </a:p>
            </p:txBody>
          </p:sp>
          <p:sp>
            <p:nvSpPr>
              <p:cNvPr id="45" name="TextBox 29"/>
              <p:cNvSpPr txBox="1">
                <a:spLocks noChangeArrowheads="1"/>
              </p:cNvSpPr>
              <p:nvPr/>
            </p:nvSpPr>
            <p:spPr bwMode="auto">
              <a:xfrm>
                <a:off x="800912" y="2706662"/>
                <a:ext cx="2667000" cy="307777"/>
              </a:xfrm>
              <a:prstGeom prst="rect">
                <a:avLst/>
              </a:prstGeom>
              <a:noFill/>
              <a:ln w="9525">
                <a:noFill/>
                <a:miter lim="800000"/>
                <a:headEnd/>
                <a:tailEnd/>
              </a:ln>
            </p:spPr>
            <p:txBody>
              <a:bodyPr>
                <a:spAutoFit/>
              </a:bodyPr>
              <a:lstStyle/>
              <a:p>
                <a:r>
                  <a:rPr lang="en-US" sz="1400" dirty="0" smtClean="0">
                    <a:latin typeface="+mj-lt"/>
                  </a:rPr>
                  <a:t>10 day model startup</a:t>
                </a:r>
                <a:endParaRPr lang="en-US" sz="1400" dirty="0">
                  <a:latin typeface="+mj-lt"/>
                </a:endParaRPr>
              </a:p>
            </p:txBody>
          </p:sp>
          <p:sp>
            <p:nvSpPr>
              <p:cNvPr id="46" name="Rectangle 45"/>
              <p:cNvSpPr/>
              <p:nvPr/>
            </p:nvSpPr>
            <p:spPr bwMode="auto">
              <a:xfrm>
                <a:off x="3505200" y="2712428"/>
                <a:ext cx="2209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29"/>
              <p:cNvSpPr txBox="1">
                <a:spLocks noChangeArrowheads="1"/>
              </p:cNvSpPr>
              <p:nvPr/>
            </p:nvSpPr>
            <p:spPr bwMode="auto">
              <a:xfrm>
                <a:off x="3484120" y="2712428"/>
                <a:ext cx="2819400" cy="307461"/>
              </a:xfrm>
              <a:prstGeom prst="rect">
                <a:avLst/>
              </a:prstGeom>
              <a:noFill/>
              <a:ln w="9525">
                <a:noFill/>
                <a:miter lim="800000"/>
                <a:headEnd/>
                <a:tailEnd/>
              </a:ln>
            </p:spPr>
            <p:txBody>
              <a:bodyPr wrap="square">
                <a:spAutoFit/>
              </a:bodyPr>
              <a:lstStyle/>
              <a:p>
                <a:r>
                  <a:rPr lang="en-US" sz="1400" dirty="0" smtClean="0">
                    <a:latin typeface="+mj-lt"/>
                  </a:rPr>
                  <a:t>5 days CME injection</a:t>
                </a:r>
                <a:endParaRPr lang="en-US" sz="1400" dirty="0">
                  <a:latin typeface="+mj-lt"/>
                </a:endParaRPr>
              </a:p>
            </p:txBody>
          </p:sp>
          <p:sp>
            <p:nvSpPr>
              <p:cNvPr id="48" name="TextBox 22"/>
              <p:cNvSpPr txBox="1">
                <a:spLocks noChangeArrowheads="1"/>
              </p:cNvSpPr>
              <p:nvPr/>
            </p:nvSpPr>
            <p:spPr bwMode="auto">
              <a:xfrm>
                <a:off x="457200" y="3017228"/>
                <a:ext cx="1066800" cy="369332"/>
              </a:xfrm>
              <a:prstGeom prst="rect">
                <a:avLst/>
              </a:prstGeom>
              <a:noFill/>
              <a:ln w="9525">
                <a:noFill/>
                <a:miter lim="800000"/>
                <a:headEnd/>
                <a:tailEnd/>
              </a:ln>
            </p:spPr>
            <p:txBody>
              <a:bodyPr wrap="square">
                <a:spAutoFit/>
              </a:bodyPr>
              <a:lstStyle/>
              <a:p>
                <a:r>
                  <a:rPr lang="en-US" dirty="0" smtClean="0">
                    <a:solidFill>
                      <a:srgbClr val="996633"/>
                    </a:solidFill>
                    <a:latin typeface="+mj-lt"/>
                  </a:rPr>
                  <a:t>T = -15</a:t>
                </a:r>
                <a:endParaRPr lang="en-US" dirty="0">
                  <a:solidFill>
                    <a:srgbClr val="996633"/>
                  </a:solidFill>
                  <a:latin typeface="+mj-lt"/>
                </a:endParaRPr>
              </a:p>
            </p:txBody>
          </p:sp>
          <p:cxnSp>
            <p:nvCxnSpPr>
              <p:cNvPr id="56" name="Straight Arrow Connector 55"/>
              <p:cNvCxnSpPr/>
              <p:nvPr/>
            </p:nvCxnSpPr>
            <p:spPr>
              <a:xfrm>
                <a:off x="838200" y="3398680"/>
                <a:ext cx="7543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6" name="Straight Arrow Connector 5"/>
          <p:cNvCxnSpPr/>
          <p:nvPr/>
        </p:nvCxnSpPr>
        <p:spPr>
          <a:xfrm flipH="1">
            <a:off x="4954587" y="3699046"/>
            <a:ext cx="667219" cy="1482554"/>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1219299" y="4342871"/>
            <a:ext cx="1267455" cy="105047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22"/>
          <p:cNvSpPr txBox="1">
            <a:spLocks noChangeArrowheads="1"/>
          </p:cNvSpPr>
          <p:nvPr/>
        </p:nvSpPr>
        <p:spPr bwMode="auto">
          <a:xfrm>
            <a:off x="8382000" y="5791200"/>
            <a:ext cx="838200" cy="368953"/>
          </a:xfrm>
          <a:prstGeom prst="rect">
            <a:avLst/>
          </a:prstGeom>
          <a:noFill/>
          <a:ln w="9525">
            <a:noFill/>
            <a:miter lim="800000"/>
            <a:headEnd/>
            <a:tailEnd/>
          </a:ln>
        </p:spPr>
        <p:txBody>
          <a:bodyPr>
            <a:spAutoFit/>
          </a:bodyPr>
          <a:lstStyle/>
          <a:p>
            <a:r>
              <a:rPr lang="en-US" dirty="0" smtClean="0">
                <a:solidFill>
                  <a:srgbClr val="996633"/>
                </a:solidFill>
                <a:latin typeface="+mj-lt"/>
              </a:rPr>
              <a:t>T = 5</a:t>
            </a:r>
            <a:endParaRPr lang="en-US" dirty="0">
              <a:solidFill>
                <a:srgbClr val="996633"/>
              </a:solidFill>
              <a:latin typeface="+mj-lt"/>
            </a:endParaRPr>
          </a:p>
        </p:txBody>
      </p:sp>
    </p:spTree>
    <p:extLst>
      <p:ext uri="{BB962C8B-B14F-4D97-AF65-F5344CB8AC3E}">
        <p14:creationId xmlns:p14="http://schemas.microsoft.com/office/powerpoint/2010/main" val="88519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cxnSp>
        <p:nvCxnSpPr>
          <p:cNvPr id="4" name="Straight Connector 3"/>
          <p:cNvCxnSpPr/>
          <p:nvPr/>
        </p:nvCxnSpPr>
        <p:spPr>
          <a:xfrm>
            <a:off x="6924676" y="1028700"/>
            <a:ext cx="0" cy="4762500"/>
          </a:xfrm>
          <a:prstGeom prst="line">
            <a:avLst/>
          </a:prstGeom>
          <a:ln>
            <a:solidFill>
              <a:srgbClr val="4E9F3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9" idx="1"/>
          </p:cNvCxnSpPr>
          <p:nvPr/>
        </p:nvCxnSpPr>
        <p:spPr>
          <a:xfrm>
            <a:off x="7048500" y="1028700"/>
            <a:ext cx="0" cy="4762500"/>
          </a:xfrm>
          <a:prstGeom prst="line">
            <a:avLst/>
          </a:prstGeom>
          <a:ln>
            <a:solidFill>
              <a:srgbClr val="4E9F3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48500" y="838200"/>
            <a:ext cx="1371600" cy="381000"/>
          </a:xfrm>
          <a:prstGeom prst="rect">
            <a:avLst/>
          </a:prstGeom>
          <a:noFill/>
        </p:spPr>
        <p:txBody>
          <a:bodyPr wrap="square" rtlCol="0">
            <a:spAutoFit/>
          </a:bodyPr>
          <a:lstStyle/>
          <a:p>
            <a:r>
              <a:rPr lang="en-US" dirty="0" smtClean="0">
                <a:solidFill>
                  <a:srgbClr val="4E9F31"/>
                </a:solidFill>
                <a:latin typeface="+mj-lt"/>
              </a:rPr>
              <a:t>5.5 hours</a:t>
            </a:r>
            <a:endParaRPr lang="en-US" dirty="0">
              <a:solidFill>
                <a:srgbClr val="4E9F31"/>
              </a:solidFill>
              <a:latin typeface="+mj-l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295962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756047"/>
            <a:ext cx="5715000" cy="707886"/>
          </a:xfrm>
          <a:prstGeom prst="rect">
            <a:avLst/>
          </a:prstGeom>
          <a:noFill/>
        </p:spPr>
        <p:txBody>
          <a:bodyPr wrap="square" rtlCol="0">
            <a:spAutoFit/>
          </a:bodyPr>
          <a:lstStyle/>
          <a:p>
            <a:r>
              <a:rPr lang="en-US" sz="2000" dirty="0" smtClean="0"/>
              <a:t>CME </a:t>
            </a:r>
            <a:r>
              <a:rPr lang="en-US" sz="2000" dirty="0"/>
              <a:t>arrival time predictions </a:t>
            </a:r>
            <a:r>
              <a:rPr lang="en-US" sz="2000" dirty="0" smtClean="0"/>
              <a:t>FY2012 and FY2013 (predicted </a:t>
            </a:r>
            <a:r>
              <a:rPr lang="en-US" sz="2000" dirty="0" err="1" smtClean="0"/>
              <a:t>vs</a:t>
            </a:r>
            <a:r>
              <a:rPr lang="en-US" sz="2000" dirty="0" smtClean="0"/>
              <a:t> observed at ACE satellite)</a:t>
            </a:r>
            <a:endParaRPr lang="en-US" sz="1400" dirty="0"/>
          </a:p>
        </p:txBody>
      </p:sp>
      <p:pic>
        <p:nvPicPr>
          <p:cNvPr id="9" name="Picture 8" descr="delta T w color boxes.bmp"/>
          <p:cNvPicPr>
            <a:picLocks noChangeAspect="1"/>
          </p:cNvPicPr>
          <p:nvPr/>
        </p:nvPicPr>
        <p:blipFill>
          <a:blip r:embed="rId2" cstate="print"/>
          <a:stretch>
            <a:fillRect/>
          </a:stretch>
        </p:blipFill>
        <p:spPr>
          <a:xfrm>
            <a:off x="45719" y="1402208"/>
            <a:ext cx="4152739" cy="3322192"/>
          </a:xfrm>
          <a:prstGeom prst="rect">
            <a:avLst/>
          </a:prstGeom>
        </p:spPr>
      </p:pic>
      <p:sp>
        <p:nvSpPr>
          <p:cNvPr id="5" name="Rectangle 4"/>
          <p:cNvSpPr/>
          <p:nvPr/>
        </p:nvSpPr>
        <p:spPr>
          <a:xfrm>
            <a:off x="5105400" y="4876800"/>
            <a:ext cx="3124200" cy="1200329"/>
          </a:xfrm>
          <a:prstGeom prst="rect">
            <a:avLst/>
          </a:prstGeom>
        </p:spPr>
        <p:txBody>
          <a:bodyPr wrap="square">
            <a:spAutoFit/>
          </a:bodyPr>
          <a:lstStyle/>
          <a:p>
            <a:pPr marL="57150" indent="0">
              <a:buNone/>
            </a:pPr>
            <a:r>
              <a:rPr lang="en-US" dirty="0" smtClean="0">
                <a:latin typeface="+mj-lt"/>
              </a:rPr>
              <a:t>Compare to:</a:t>
            </a:r>
          </a:p>
          <a:p>
            <a:pPr marL="57150" indent="0">
              <a:buNone/>
            </a:pPr>
            <a:r>
              <a:rPr lang="en-US" dirty="0" smtClean="0">
                <a:latin typeface="+mj-lt"/>
              </a:rPr>
              <a:t>The ‘community’ accepted error during previous Solar Cycle was ±12 to ±15 hours</a:t>
            </a:r>
            <a:endParaRPr lang="en-US" dirty="0">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79443102"/>
              </p:ext>
            </p:extLst>
          </p:nvPr>
        </p:nvGraphicFramePr>
        <p:xfrm>
          <a:off x="3962400" y="1752600"/>
          <a:ext cx="4572000" cy="1524000"/>
        </p:xfrm>
        <a:graphic>
          <a:graphicData uri="http://schemas.openxmlformats.org/drawingml/2006/table">
            <a:tbl>
              <a:tblPr firstRow="1" bandRow="1">
                <a:tableStyleId>{5C22544A-7EE6-4342-B048-85BDC9FD1C3A}</a:tableStyleId>
              </a:tblPr>
              <a:tblGrid>
                <a:gridCol w="1524000"/>
                <a:gridCol w="1524000"/>
                <a:gridCol w="1524000"/>
              </a:tblGrid>
              <a:tr h="381000">
                <a:tc>
                  <a:txBody>
                    <a:bodyPr/>
                    <a:lstStyle/>
                    <a:p>
                      <a:endParaRPr lang="en-US" sz="1200" dirty="0"/>
                    </a:p>
                  </a:txBody>
                  <a:tcPr/>
                </a:tc>
                <a:tc>
                  <a:txBody>
                    <a:bodyPr/>
                    <a:lstStyle/>
                    <a:p>
                      <a:r>
                        <a:rPr lang="en-US" sz="1200" dirty="0" smtClean="0">
                          <a:solidFill>
                            <a:schemeClr val="tx1"/>
                          </a:solidFill>
                        </a:rPr>
                        <a:t>Average (hours)</a:t>
                      </a:r>
                      <a:endParaRPr lang="en-US" sz="1200" dirty="0">
                        <a:solidFill>
                          <a:schemeClr val="tx1"/>
                        </a:solidFill>
                      </a:endParaRPr>
                    </a:p>
                  </a:txBody>
                  <a:tcPr/>
                </a:tc>
                <a:tc>
                  <a:txBody>
                    <a:bodyPr/>
                    <a:lstStyle/>
                    <a:p>
                      <a:r>
                        <a:rPr lang="en-US" sz="1200" dirty="0" smtClean="0">
                          <a:solidFill>
                            <a:schemeClr val="tx1"/>
                          </a:solidFill>
                        </a:rPr>
                        <a:t>RMS (hours)</a:t>
                      </a:r>
                      <a:endParaRPr lang="en-US" sz="1200" dirty="0">
                        <a:solidFill>
                          <a:schemeClr val="tx1"/>
                        </a:solidFill>
                      </a:endParaRPr>
                    </a:p>
                  </a:txBody>
                  <a:tcPr/>
                </a:tc>
              </a:tr>
              <a:tr h="381000">
                <a:tc>
                  <a:txBody>
                    <a:bodyPr/>
                    <a:lstStyle/>
                    <a:p>
                      <a:r>
                        <a:rPr lang="en-US" sz="1200" dirty="0" smtClean="0"/>
                        <a:t>FY2012</a:t>
                      </a:r>
                      <a:endParaRPr lang="en-US" sz="1200" dirty="0"/>
                    </a:p>
                  </a:txBody>
                  <a:tcPr/>
                </a:tc>
                <a:tc>
                  <a:txBody>
                    <a:bodyPr/>
                    <a:lstStyle/>
                    <a:p>
                      <a:r>
                        <a:rPr lang="en-US" sz="1200" dirty="0" smtClean="0"/>
                        <a:t>8:13</a:t>
                      </a:r>
                      <a:endParaRPr lang="en-US" sz="1200" dirty="0"/>
                    </a:p>
                  </a:txBody>
                  <a:tcPr/>
                </a:tc>
                <a:tc>
                  <a:txBody>
                    <a:bodyPr/>
                    <a:lstStyle/>
                    <a:p>
                      <a:r>
                        <a:rPr lang="en-US" sz="1200" dirty="0" smtClean="0"/>
                        <a:t>9:39</a:t>
                      </a:r>
                      <a:endParaRPr lang="en-US" sz="1200" dirty="0"/>
                    </a:p>
                  </a:txBody>
                  <a:tcPr/>
                </a:tc>
              </a:tr>
              <a:tr h="381000">
                <a:tc>
                  <a:txBody>
                    <a:bodyPr/>
                    <a:lstStyle/>
                    <a:p>
                      <a:r>
                        <a:rPr lang="en-US" sz="1200" dirty="0" smtClean="0"/>
                        <a:t>FY2013 (up to 7/13)</a:t>
                      </a:r>
                      <a:endParaRPr lang="en-US" sz="1200" dirty="0"/>
                    </a:p>
                  </a:txBody>
                  <a:tcPr/>
                </a:tc>
                <a:tc>
                  <a:txBody>
                    <a:bodyPr/>
                    <a:lstStyle/>
                    <a:p>
                      <a:r>
                        <a:rPr lang="en-US" sz="1200" dirty="0" smtClean="0"/>
                        <a:t>5:19</a:t>
                      </a:r>
                      <a:endParaRPr lang="en-US" sz="1200" dirty="0"/>
                    </a:p>
                  </a:txBody>
                  <a:tcPr/>
                </a:tc>
                <a:tc>
                  <a:txBody>
                    <a:bodyPr/>
                    <a:lstStyle/>
                    <a:p>
                      <a:r>
                        <a:rPr lang="en-US" sz="1200" dirty="0" smtClean="0"/>
                        <a:t>7:12</a:t>
                      </a:r>
                      <a:endParaRPr lang="en-US" sz="1200" dirty="0"/>
                    </a:p>
                  </a:txBody>
                  <a:tcPr/>
                </a:tc>
              </a:tr>
              <a:tr h="381000">
                <a:tc>
                  <a:txBody>
                    <a:bodyPr/>
                    <a:lstStyle/>
                    <a:p>
                      <a:r>
                        <a:rPr lang="en-US" sz="1200" dirty="0" smtClean="0"/>
                        <a:t>All</a:t>
                      </a:r>
                      <a:endParaRPr lang="en-US" sz="1200" dirty="0"/>
                    </a:p>
                  </a:txBody>
                  <a:tcPr/>
                </a:tc>
                <a:tc>
                  <a:txBody>
                    <a:bodyPr/>
                    <a:lstStyle/>
                    <a:p>
                      <a:r>
                        <a:rPr lang="en-US" sz="1200" dirty="0" smtClean="0"/>
                        <a:t>7:04</a:t>
                      </a:r>
                      <a:endParaRPr lang="en-US" sz="1200" dirty="0"/>
                    </a:p>
                  </a:txBody>
                  <a:tcPr/>
                </a:tc>
                <a:tc>
                  <a:txBody>
                    <a:bodyPr/>
                    <a:lstStyle/>
                    <a:p>
                      <a:r>
                        <a:rPr lang="en-US" sz="1200" dirty="0" smtClean="0"/>
                        <a:t>8:59</a:t>
                      </a:r>
                      <a:endParaRPr lang="en-US" sz="1200" dirty="0"/>
                    </a:p>
                  </a:txBody>
                  <a:tcPr/>
                </a:tc>
              </a:tr>
            </a:tbl>
          </a:graphicData>
        </a:graphic>
      </p:graphicFrame>
    </p:spTree>
    <p:extLst>
      <p:ext uri="{BB962C8B-B14F-4D97-AF65-F5344CB8AC3E}">
        <p14:creationId xmlns:p14="http://schemas.microsoft.com/office/powerpoint/2010/main" val="2740243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4039</TotalTime>
  <Words>1718</Words>
  <Application>Microsoft Office PowerPoint</Application>
  <PresentationFormat>On-screen Show (4:3)</PresentationFormat>
  <Paragraphs>361</Paragraphs>
  <Slides>27</Slides>
  <Notes>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Space Weather Prediction Center (SWPC)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Inputs Drive the Performance</vt:lpstr>
      <vt:lpstr>FY2013 Developments: Improved Inputs</vt:lpstr>
      <vt:lpstr>PowerPoint Presentation</vt:lpstr>
      <vt:lpstr>Ground Induced Currents (GICs) resulting from Solar Wind-Magnetosphere interaction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Whole Atmosphere Modeling From the Ground to Space</vt:lpstr>
      <vt:lpstr>PowerPoint Presentation</vt:lpstr>
      <vt:lpstr>Many low and mid latitude ionospheric structures are driven from below</vt:lpstr>
      <vt:lpstr>Solution:  Couple  the Extended GFS or “Whole Atmosphere Model” to the “Ionosphere Plasmasphere Electrodynamics” Model</vt:lpstr>
      <vt:lpstr>The Basic Tasks and Timeline:</vt:lpstr>
      <vt:lpstr>Wrapping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Weather Prediction Center</dc:title>
  <dc:creator>Doug Biesecker</dc:creator>
  <cp:lastModifiedBy>Mary L. Hart</cp:lastModifiedBy>
  <cp:revision>240</cp:revision>
  <cp:lastPrinted>2013-12-02T17:21:14Z</cp:lastPrinted>
  <dcterms:created xsi:type="dcterms:W3CDTF">2006-08-16T00:00:00Z</dcterms:created>
  <dcterms:modified xsi:type="dcterms:W3CDTF">2013-12-03T22:19:46Z</dcterms:modified>
</cp:coreProperties>
</file>