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938" r:id="rId3"/>
    <p:sldMasterId id="2147483952" r:id="rId4"/>
    <p:sldMasterId id="2147483969" r:id="rId5"/>
    <p:sldMasterId id="2147483997" r:id="rId6"/>
  </p:sldMasterIdLst>
  <p:notesMasterIdLst>
    <p:notesMasterId r:id="rId43"/>
  </p:notesMasterIdLst>
  <p:sldIdLst>
    <p:sldId id="256" r:id="rId7"/>
    <p:sldId id="269" r:id="rId8"/>
    <p:sldId id="270" r:id="rId9"/>
    <p:sldId id="463" r:id="rId10"/>
    <p:sldId id="464" r:id="rId11"/>
    <p:sldId id="494" r:id="rId12"/>
    <p:sldId id="465" r:id="rId13"/>
    <p:sldId id="495" r:id="rId14"/>
    <p:sldId id="499" r:id="rId15"/>
    <p:sldId id="500" r:id="rId16"/>
    <p:sldId id="501" r:id="rId17"/>
    <p:sldId id="505" r:id="rId18"/>
    <p:sldId id="506" r:id="rId19"/>
    <p:sldId id="507" r:id="rId20"/>
    <p:sldId id="508" r:id="rId21"/>
    <p:sldId id="510" r:id="rId22"/>
    <p:sldId id="514" r:id="rId23"/>
    <p:sldId id="519" r:id="rId24"/>
    <p:sldId id="290" r:id="rId25"/>
    <p:sldId id="521" r:id="rId26"/>
    <p:sldId id="529" r:id="rId27"/>
    <p:sldId id="530" r:id="rId28"/>
    <p:sldId id="531" r:id="rId29"/>
    <p:sldId id="532" r:id="rId30"/>
    <p:sldId id="522" r:id="rId31"/>
    <p:sldId id="533" r:id="rId32"/>
    <p:sldId id="534" r:id="rId33"/>
    <p:sldId id="535" r:id="rId34"/>
    <p:sldId id="536" r:id="rId35"/>
    <p:sldId id="537" r:id="rId36"/>
    <p:sldId id="523" r:id="rId37"/>
    <p:sldId id="539" r:id="rId38"/>
    <p:sldId id="540" r:id="rId39"/>
    <p:sldId id="538" r:id="rId40"/>
    <p:sldId id="292" r:id="rId41"/>
    <p:sldId id="289" r:id="rId42"/>
  </p:sldIdLst>
  <p:sldSz cx="9144000" cy="6858000" type="screen4x3"/>
  <p:notesSz cx="6997700" cy="92837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FF"/>
    <a:srgbClr val="FFFF00"/>
    <a:srgbClr val="000099"/>
    <a:srgbClr val="0000CC"/>
    <a:srgbClr val="33CCFF"/>
    <a:srgbClr val="FF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94673" autoAdjust="0"/>
  </p:normalViewPr>
  <p:slideViewPr>
    <p:cSldViewPr>
      <p:cViewPr>
        <p:scale>
          <a:sx n="120" d="100"/>
          <a:sy n="120" d="100"/>
        </p:scale>
        <p:origin x="-72" y="-72"/>
      </p:cViewPr>
      <p:guideLst>
        <p:guide orient="horz" pos="2160"/>
        <p:guide pos="2880"/>
      </p:guideLst>
    </p:cSldViewPr>
  </p:slideViewPr>
  <p:notesTextViewPr>
    <p:cViewPr>
      <p:scale>
        <a:sx n="100" d="100"/>
        <a:sy n="100" d="100"/>
      </p:scale>
      <p:origin x="0" y="0"/>
    </p:cViewPr>
  </p:notesTextViewPr>
  <p:sorterViewPr>
    <p:cViewPr>
      <p:scale>
        <a:sx n="160" d="100"/>
        <a:sy n="160" d="100"/>
      </p:scale>
      <p:origin x="0" y="76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4185"/>
          </a:xfrm>
          <a:prstGeom prst="rect">
            <a:avLst/>
          </a:prstGeom>
        </p:spPr>
        <p:txBody>
          <a:bodyPr vert="horz" lIns="93031" tIns="46516" rIns="93031" bIns="46516"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63744" y="0"/>
            <a:ext cx="3032337" cy="464185"/>
          </a:xfrm>
          <a:prstGeom prst="rect">
            <a:avLst/>
          </a:prstGeom>
        </p:spPr>
        <p:txBody>
          <a:bodyPr vert="horz" lIns="93031" tIns="46516" rIns="93031" bIns="46516" rtlCol="0"/>
          <a:lstStyle>
            <a:lvl1pPr algn="r" fontAlgn="auto">
              <a:spcBef>
                <a:spcPts val="0"/>
              </a:spcBef>
              <a:spcAft>
                <a:spcPts val="0"/>
              </a:spcAft>
              <a:defRPr sz="1200">
                <a:latin typeface="+mn-lt"/>
              </a:defRPr>
            </a:lvl1pPr>
          </a:lstStyle>
          <a:p>
            <a:pPr>
              <a:defRPr/>
            </a:pPr>
            <a:fld id="{03195A4B-C5BC-4EA0-A27B-833DFF587281}" type="datetimeFigureOut">
              <a:rPr lang="en-US"/>
              <a:pPr>
                <a:defRPr/>
              </a:pPr>
              <a:t>12/3/2013</a:t>
            </a:fld>
            <a:endParaRPr lang="en-US"/>
          </a:p>
        </p:txBody>
      </p:sp>
      <p:sp>
        <p:nvSpPr>
          <p:cNvPr id="4" name="Slide Image Placeholder 3"/>
          <p:cNvSpPr>
            <a:spLocks noGrp="1" noRot="1" noChangeAspect="1"/>
          </p:cNvSpPr>
          <p:nvPr>
            <p:ph type="sldImg" idx="2"/>
          </p:nvPr>
        </p:nvSpPr>
        <p:spPr>
          <a:xfrm>
            <a:off x="1177925" y="696913"/>
            <a:ext cx="4641850" cy="3481387"/>
          </a:xfrm>
          <a:prstGeom prst="rect">
            <a:avLst/>
          </a:prstGeom>
          <a:noFill/>
          <a:ln w="12700">
            <a:solidFill>
              <a:prstClr val="black"/>
            </a:solidFill>
          </a:ln>
        </p:spPr>
        <p:txBody>
          <a:bodyPr vert="horz" lIns="93031" tIns="46516" rIns="93031" bIns="46516" rtlCol="0" anchor="ctr"/>
          <a:lstStyle/>
          <a:p>
            <a:pPr lvl="0"/>
            <a:endParaRPr lang="en-US" noProof="0"/>
          </a:p>
        </p:txBody>
      </p:sp>
      <p:sp>
        <p:nvSpPr>
          <p:cNvPr id="5" name="Notes Placeholder 4"/>
          <p:cNvSpPr>
            <a:spLocks noGrp="1"/>
          </p:cNvSpPr>
          <p:nvPr>
            <p:ph type="body" sz="quarter" idx="3"/>
          </p:nvPr>
        </p:nvSpPr>
        <p:spPr>
          <a:xfrm>
            <a:off x="699770" y="4409758"/>
            <a:ext cx="5598160" cy="4177665"/>
          </a:xfrm>
          <a:prstGeom prst="rect">
            <a:avLst/>
          </a:prstGeom>
        </p:spPr>
        <p:txBody>
          <a:bodyPr vert="horz" lIns="93031" tIns="46516" rIns="93031" bIns="4651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17904"/>
            <a:ext cx="3032337" cy="464185"/>
          </a:xfrm>
          <a:prstGeom prst="rect">
            <a:avLst/>
          </a:prstGeom>
        </p:spPr>
        <p:txBody>
          <a:bodyPr vert="horz" lIns="93031" tIns="46516" rIns="93031" bIns="46516"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63744" y="8817904"/>
            <a:ext cx="3032337" cy="464185"/>
          </a:xfrm>
          <a:prstGeom prst="rect">
            <a:avLst/>
          </a:prstGeom>
        </p:spPr>
        <p:txBody>
          <a:bodyPr vert="horz" lIns="93031" tIns="46516" rIns="93031" bIns="46516" rtlCol="0" anchor="b"/>
          <a:lstStyle>
            <a:lvl1pPr algn="r" fontAlgn="auto">
              <a:spcBef>
                <a:spcPts val="0"/>
              </a:spcBef>
              <a:spcAft>
                <a:spcPts val="0"/>
              </a:spcAft>
              <a:defRPr sz="1200">
                <a:latin typeface="+mn-lt"/>
              </a:defRPr>
            </a:lvl1pPr>
          </a:lstStyle>
          <a:p>
            <a:pPr>
              <a:defRPr/>
            </a:pPr>
            <a:fld id="{10D4CD30-11E4-4748-A396-2127324B6E3E}" type="slidenum">
              <a:rPr lang="en-US"/>
              <a:pPr>
                <a:defRPr/>
              </a:pPr>
              <a:t>‹#›</a:t>
            </a:fld>
            <a:endParaRPr lang="en-US"/>
          </a:p>
        </p:txBody>
      </p:sp>
    </p:spTree>
    <p:extLst>
      <p:ext uri="{BB962C8B-B14F-4D97-AF65-F5344CB8AC3E}">
        <p14:creationId xmlns:p14="http://schemas.microsoft.com/office/powerpoint/2010/main" val="9316708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2A28CE2-F89D-481D-8007-1A3E67494952}" type="slidenum">
              <a:rPr lang="en-US">
                <a:solidFill>
                  <a:prstClr val="black"/>
                </a:solidFill>
              </a:rPr>
              <a:pPr/>
              <a:t>6</a:t>
            </a:fld>
            <a:endParaRPr lang="en-US">
              <a:solidFill>
                <a:prstClr val="black"/>
              </a:solidFill>
            </a:endParaRPr>
          </a:p>
        </p:txBody>
      </p:sp>
      <p:sp>
        <p:nvSpPr>
          <p:cNvPr id="1412098" name="Rectangle 7"/>
          <p:cNvSpPr txBox="1">
            <a:spLocks noGrp="1" noChangeArrowheads="1"/>
          </p:cNvSpPr>
          <p:nvPr/>
        </p:nvSpPr>
        <p:spPr bwMode="auto">
          <a:xfrm>
            <a:off x="3963441" y="8817600"/>
            <a:ext cx="3032658" cy="464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5" tIns="45666" rIns="91335" bIns="45666" anchor="b"/>
          <a:lstStyle>
            <a:lvl1pPr defTabSz="906463">
              <a:defRPr sz="2400">
                <a:solidFill>
                  <a:schemeClr val="tx1"/>
                </a:solidFill>
                <a:latin typeface="Times New Roman" pitchFamily="18" charset="0"/>
              </a:defRPr>
            </a:lvl1pPr>
            <a:lvl2pPr marL="37625338" indent="-37171313" defTabSz="906463">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r" eaLnBrk="0" hangingPunct="0"/>
            <a:fld id="{C1D62B70-C763-4CE3-9FF9-F90F470A5B98}" type="slidenum">
              <a:rPr lang="en-US" sz="1200">
                <a:solidFill>
                  <a:prstClr val="black"/>
                </a:solidFill>
                <a:ea typeface="ＭＳ Ｐゴシック" pitchFamily="-110" charset="-128"/>
              </a:rPr>
              <a:pPr algn="r" eaLnBrk="0" hangingPunct="0"/>
              <a:t>6</a:t>
            </a:fld>
            <a:endParaRPr lang="en-US" sz="1200">
              <a:solidFill>
                <a:prstClr val="black"/>
              </a:solidFill>
              <a:ea typeface="ＭＳ Ｐゴシック" pitchFamily="-110" charset="-128"/>
            </a:endParaRPr>
          </a:p>
        </p:txBody>
      </p:sp>
      <p:sp>
        <p:nvSpPr>
          <p:cNvPr id="1412099" name="Rectangle 2"/>
          <p:cNvSpPr>
            <a:spLocks noGrp="1" noRot="1" noChangeAspect="1" noChangeArrowheads="1" noTextEdit="1"/>
          </p:cNvSpPr>
          <p:nvPr>
            <p:ph type="sldImg"/>
          </p:nvPr>
        </p:nvSpPr>
        <p:spPr>
          <a:xfrm>
            <a:off x="1181100" y="695325"/>
            <a:ext cx="4641850" cy="3481388"/>
          </a:xfrm>
          <a:ln/>
        </p:spPr>
      </p:sp>
      <p:sp>
        <p:nvSpPr>
          <p:cNvPr id="1412100" name="Rectangle 3"/>
          <p:cNvSpPr>
            <a:spLocks noGrp="1" noChangeArrowheads="1"/>
          </p:cNvSpPr>
          <p:nvPr>
            <p:ph type="body" idx="1"/>
          </p:nvPr>
        </p:nvSpPr>
        <p:spPr>
          <a:xfrm>
            <a:off x="700092" y="4410397"/>
            <a:ext cx="5597519" cy="4177345"/>
          </a:xfrm>
        </p:spPr>
        <p:txBody>
          <a:bodyPr lIns="91335" tIns="45666" rIns="91335" bIns="45666"/>
          <a:lstStyle/>
          <a:p>
            <a:r>
              <a:rPr lang="en-US" dirty="0"/>
              <a:t>Verification of the </a:t>
            </a:r>
            <a:r>
              <a:rPr lang="en-US" dirty="0" smtClean="0"/>
              <a:t>2010 </a:t>
            </a:r>
            <a:r>
              <a:rPr lang="en-US" dirty="0"/>
              <a:t>NOAA Atlantic seasonal forecast.  All forecast </a:t>
            </a:r>
            <a:r>
              <a:rPr lang="en-US"/>
              <a:t>parameters </a:t>
            </a:r>
            <a:r>
              <a:rPr lang="en-US" smtClean="0"/>
              <a:t>verified within ranges</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7092B1-0AD6-429B-B8F0-6E57A68795A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973914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7092B1-0AD6-429B-B8F0-6E57A68795AF}"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973914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7092B1-0AD6-429B-B8F0-6E57A68795A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973914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31"/>
          <p:cNvSpPr>
            <a:spLocks noGrp="1" noChangeArrowheads="1"/>
          </p:cNvSpPr>
          <p:nvPr>
            <p:ph type="sldNum" sz="quarter" idx="5"/>
          </p:nvPr>
        </p:nvSpPr>
        <p:spPr>
          <a:noFill/>
        </p:spPr>
        <p:txBody>
          <a:bodyPr/>
          <a:lstStyle/>
          <a:p>
            <a:fld id="{794AD784-1B10-184C-98BF-7A8CDC7F45FA}" type="slidenum">
              <a:rPr lang="en-US">
                <a:solidFill>
                  <a:prstClr val="black"/>
                </a:solidFill>
              </a:rPr>
              <a:pPr/>
              <a:t>8</a:t>
            </a:fld>
            <a:endParaRPr lang="en-US">
              <a:solidFill>
                <a:prstClr val="black"/>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US" dirty="0">
              <a:ea typeface="ＭＳ Ｐゴシック" pitchFamily="-110" charset="-128"/>
              <a:cs typeface="ＭＳ Ｐゴシック" pitchFamily="-11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31"/>
          <p:cNvSpPr>
            <a:spLocks noGrp="1" noChangeArrowheads="1"/>
          </p:cNvSpPr>
          <p:nvPr>
            <p:ph type="sldNum" sz="quarter" idx="5"/>
          </p:nvPr>
        </p:nvSpPr>
        <p:spPr>
          <a:noFill/>
        </p:spPr>
        <p:txBody>
          <a:bodyPr/>
          <a:lstStyle/>
          <a:p>
            <a:fld id="{794AD784-1B10-184C-98BF-7A8CDC7F45FA}" type="slidenum">
              <a:rPr lang="en-US">
                <a:solidFill>
                  <a:prstClr val="black"/>
                </a:solidFill>
              </a:rPr>
              <a:pPr/>
              <a:t>9</a:t>
            </a:fld>
            <a:endParaRPr lang="en-US">
              <a:solidFill>
                <a:prstClr val="black"/>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US">
              <a:ea typeface="ＭＳ Ｐゴシック" pitchFamily="-110" charset="-128"/>
              <a:cs typeface="ＭＳ Ｐゴシック" pitchFamily="-11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a:noFill/>
        </p:spPr>
        <p:txBody>
          <a:bodyPr/>
          <a:lstStyle/>
          <a:p>
            <a:fld id="{FD88E066-4D09-B94D-B0BB-520F8332E232}" type="slidenum">
              <a:rPr lang="en-US">
                <a:solidFill>
                  <a:prstClr val="black"/>
                </a:solidFill>
              </a:rPr>
              <a:pPr/>
              <a:t>12</a:t>
            </a:fld>
            <a:endParaRPr lang="en-US">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a:ea typeface="ＭＳ Ｐゴシック" pitchFamily="-110" charset="-128"/>
              <a:cs typeface="ＭＳ Ｐゴシック" pitchFamily="-11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31"/>
          <p:cNvSpPr>
            <a:spLocks noGrp="1" noChangeArrowheads="1"/>
          </p:cNvSpPr>
          <p:nvPr>
            <p:ph type="sldNum" sz="quarter" idx="5"/>
          </p:nvPr>
        </p:nvSpPr>
        <p:spPr>
          <a:noFill/>
        </p:spPr>
        <p:txBody>
          <a:bodyPr/>
          <a:lstStyle/>
          <a:p>
            <a:fld id="{794AD784-1B10-184C-98BF-7A8CDC7F45FA}" type="slidenum">
              <a:rPr lang="en-US">
                <a:solidFill>
                  <a:prstClr val="black"/>
                </a:solidFill>
              </a:rPr>
              <a:pPr/>
              <a:t>13</a:t>
            </a:fld>
            <a:endParaRPr lang="en-US">
              <a:solidFill>
                <a:prstClr val="black"/>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US">
              <a:ea typeface="ＭＳ Ｐゴシック" pitchFamily="-110" charset="-128"/>
              <a:cs typeface="ＭＳ Ｐゴシック" pitchFamily="-11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31"/>
          <p:cNvSpPr>
            <a:spLocks noGrp="1" noChangeArrowheads="1"/>
          </p:cNvSpPr>
          <p:nvPr>
            <p:ph type="sldNum" sz="quarter" idx="5"/>
          </p:nvPr>
        </p:nvSpPr>
        <p:spPr>
          <a:noFill/>
        </p:spPr>
        <p:txBody>
          <a:bodyPr/>
          <a:lstStyle/>
          <a:p>
            <a:fld id="{408DE3C0-6964-6343-AD25-9C79AC27D306}" type="slidenum">
              <a:rPr lang="en-US">
                <a:solidFill>
                  <a:prstClr val="black"/>
                </a:solidFill>
              </a:rPr>
              <a:pPr/>
              <a:t>16</a:t>
            </a:fld>
            <a:endParaRPr lang="en-US">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endParaRPr lang="en-US" dirty="0">
              <a:ea typeface="ＭＳ Ｐゴシック" pitchFamily="-110" charset="-128"/>
              <a:cs typeface="ＭＳ Ｐゴシック" pitchFamily="-11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31"/>
          <p:cNvSpPr>
            <a:spLocks noGrp="1" noChangeArrowheads="1"/>
          </p:cNvSpPr>
          <p:nvPr>
            <p:ph type="sldNum" sz="quarter" idx="5"/>
          </p:nvPr>
        </p:nvSpPr>
        <p:spPr>
          <a:noFill/>
        </p:spPr>
        <p:txBody>
          <a:bodyPr/>
          <a:lstStyle/>
          <a:p>
            <a:fld id="{794AD784-1B10-184C-98BF-7A8CDC7F45FA}" type="slidenum">
              <a:rPr lang="en-US">
                <a:solidFill>
                  <a:prstClr val="black"/>
                </a:solidFill>
              </a:rPr>
              <a:pPr/>
              <a:t>17</a:t>
            </a:fld>
            <a:endParaRPr lang="en-US">
              <a:solidFill>
                <a:prstClr val="black"/>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US" dirty="0">
              <a:ea typeface="ＭＳ Ｐゴシック" pitchFamily="-110" charset="-128"/>
              <a:cs typeface="ＭＳ Ｐゴシック" pitchFamily="-11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31"/>
          <p:cNvSpPr>
            <a:spLocks noGrp="1" noChangeArrowheads="1"/>
          </p:cNvSpPr>
          <p:nvPr>
            <p:ph type="sldNum" sz="quarter" idx="5"/>
          </p:nvPr>
        </p:nvSpPr>
        <p:spPr>
          <a:noFill/>
        </p:spPr>
        <p:txBody>
          <a:bodyPr/>
          <a:lstStyle/>
          <a:p>
            <a:fld id="{794AD784-1B10-184C-98BF-7A8CDC7F45FA}" type="slidenum">
              <a:rPr lang="en-US">
                <a:solidFill>
                  <a:prstClr val="black"/>
                </a:solidFill>
              </a:rPr>
              <a:pPr/>
              <a:t>18</a:t>
            </a:fld>
            <a:endParaRPr lang="en-US">
              <a:solidFill>
                <a:prstClr val="black"/>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US">
              <a:ea typeface="ＭＳ Ｐゴシック" pitchFamily="-110" charset="-128"/>
              <a:cs typeface="ＭＳ Ｐゴシック" pitchFamily="-11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7092B1-0AD6-429B-B8F0-6E57A68795A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973914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C6264AE-C627-4B4A-B289-52EFD6004B60}" type="datetime1">
              <a:rPr lang="en-US" smtClean="0"/>
              <a:t>12/3/2013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5E30AD-F874-4A1D-93EC-566A6E8109E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DEC67F-02A2-4548-B8F5-047A0BEB4801}" type="datetime1">
              <a:rPr lang="en-US" smtClean="0"/>
              <a:t>12/3/2013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4F2F94-253C-41F7-8D8C-C8B6CA930F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D0DD514-9FC2-41E8-A7FB-85F8B3EEDC61}" type="datetime1">
              <a:rPr lang="en-US" smtClean="0"/>
              <a:t>12/3/2013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B1BF6E-D047-4A3A-BA8D-9B96CA6844A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55611F2B-8123-4354-B9C3-3BA8FFDEBD48}" type="datetime1">
              <a:rPr lang="en-US" smtClean="0"/>
              <a:t>12/3/2013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7F81C5-65F8-4D0E-B257-1E25711325F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CF38FC0-857C-4B99-9757-500E0B20647F}" type="datetime1">
              <a:rPr lang="en-US" smtClean="0"/>
              <a:t>12/3/2013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03BD4A-4765-4062-8046-8D6FEBAA968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EB85CE2-D793-42A6-84B3-22AF8C0E5FC6}" type="datetime1">
              <a:rPr lang="en-US" smtClean="0"/>
              <a:t>12/3/2013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FFE7AB-FA69-49A9-B40C-8414CF46368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49E7AF45-ED20-4077-A666-2124D5CDDF63}" type="datetime1">
              <a:rPr lang="en-US" smtClean="0"/>
              <a:t>12/3/2013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B9073A-5EEA-4E65-8BA2-64077E74831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31848694-EC0C-4648-924C-6E0835ABAEBA}" type="datetime1">
              <a:rPr lang="en-US" smtClean="0"/>
              <a:t>12/3/2013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455697-1DA2-4044-B0B6-985169ADCA0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D073A43-FAF5-49B2-A07B-461E4111FDE3}" type="datetime1">
              <a:rPr lang="en-US" smtClean="0"/>
              <a:t>12/3/2013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9006DF-F462-40D7-9177-7CC3656A0590}"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543E309-82FC-4F79-83CA-6AAEFCDD1499}" type="datetime1">
              <a:rPr lang="en-US" smtClean="0"/>
              <a:t>12/3/2013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7241292-2F17-4B93-89E1-16DE8F49457C}"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DB51FD6-55E6-4261-A34B-D94F8BCB9DDD}" type="datetime1">
              <a:rPr lang="en-US" smtClean="0"/>
              <a:t>12/3/2013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14CA54-C020-46A9-8025-ED7D32AACC7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F256679-8529-47D7-9052-60A48EB4CA68}" type="datetime1">
              <a:rPr lang="en-US" smtClean="0"/>
              <a:t>12/3/2013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AD25D8-D1CF-4BE2-9F66-5306A2D3037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43E7CC6-BF54-409C-856B-8C974EAD1756}" type="datetime1">
              <a:rPr lang="en-US" smtClean="0"/>
              <a:t>12/3/2013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1018E3-97F9-420D-884E-07EF66AA1749}"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AB7B00E-F0B0-4472-811C-B409AB505E64}" type="datetime1">
              <a:rPr lang="en-US" smtClean="0"/>
              <a:t>12/3/2013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6F7F0E-9FBD-4BCF-BD7E-BDD8AD5AA3AB}"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73405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480AAD3A-1C74-41C8-93F9-81DFC50C83A6}" type="datetime1">
              <a:rPr lang="en-US" smtClean="0"/>
              <a:t>12/3/2013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E95545-02BD-45DC-8246-E79A9E36AF96}"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091655E1-FC95-43F8-88BD-E52DD1AE2B7B}" type="datetime1">
              <a:rPr lang="en-US" smtClean="0">
                <a:solidFill>
                  <a:srgbClr val="000000"/>
                </a:solidFill>
              </a:rPr>
              <a:t>12/3/2013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7D20C1-7AC3-4D6D-ACCE-B895140402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854012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02944CC-56B4-470F-A5DF-D1E4F93160DD}" type="datetime1">
              <a:rPr lang="en-US" smtClean="0">
                <a:solidFill>
                  <a:srgbClr val="000000"/>
                </a:solidFill>
              </a:rPr>
              <a:t>12/3/2013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C3322D-F0F2-4BED-BA1C-9F401A131F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975421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2D73CEDB-B10E-4BD5-9F6D-6021C7F6C1A7}" type="datetime1">
              <a:rPr lang="en-US" smtClean="0">
                <a:solidFill>
                  <a:srgbClr val="000000"/>
                </a:solidFill>
              </a:rPr>
              <a:t>12/3/2013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6D5F8E-2A8C-46CD-B9A6-6C34FA007B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631251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AA017848-490F-4D06-82B2-341D1CCC049F}" type="datetime1">
              <a:rPr lang="en-US" smtClean="0">
                <a:solidFill>
                  <a:srgbClr val="000000"/>
                </a:solidFill>
              </a:rPr>
              <a:t>12/3/2013</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EA73ECA-3F15-4D9F-B803-73A3C0648A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588281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81D9B59D-D228-4EB7-AA32-5DEA358A55E5}" type="datetime1">
              <a:rPr lang="en-US" smtClean="0">
                <a:solidFill>
                  <a:srgbClr val="000000"/>
                </a:solidFill>
              </a:rPr>
              <a:t>12/3/2013</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65717E5-8552-489B-9F8D-155A314B34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533791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85D2D718-3D77-4CC9-95AD-7B56DBB0B483}" type="datetime1">
              <a:rPr lang="en-US" smtClean="0">
                <a:solidFill>
                  <a:srgbClr val="000000"/>
                </a:solidFill>
              </a:rPr>
              <a:t>12/3/2013</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799B277-6599-4827-92DD-2AE2072EED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943536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9B00D94-A2C6-42C2-971D-B590F53A6A96}" type="datetime1">
              <a:rPr lang="en-US" smtClean="0">
                <a:solidFill>
                  <a:srgbClr val="000000"/>
                </a:solidFill>
              </a:rPr>
              <a:t>12/3/2013</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3EF8D25-AFA0-4734-BB9D-5D33BF6AAB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33080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29E8FDA-934B-48F0-ACBC-051801BAFE81}" type="datetime1">
              <a:rPr lang="en-US" smtClean="0"/>
              <a:t>12/3/2013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A03FE1-60D5-449C-83DF-71C1DA0D408E}"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33A65CE-7BCB-4F86-A6D9-41B67B15E0E6}" type="datetime1">
              <a:rPr lang="en-US" smtClean="0">
                <a:solidFill>
                  <a:srgbClr val="000000"/>
                </a:solidFill>
              </a:rPr>
              <a:t>12/3/2013</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65C3FFD-1C46-40A3-9C31-87468AD129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489473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74D999D-20AD-4242-AEE4-31A35E9A258A}" type="datetime1">
              <a:rPr lang="en-US" smtClean="0">
                <a:solidFill>
                  <a:srgbClr val="000000"/>
                </a:solidFill>
              </a:rPr>
              <a:t>12/3/2013</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BF49FD-6FBE-4F31-9482-9CDB5279B6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384609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32AFAD0-4708-4FBE-94A0-944D31B30A86}" type="datetime1">
              <a:rPr lang="en-US" smtClean="0">
                <a:solidFill>
                  <a:srgbClr val="000000"/>
                </a:solidFill>
              </a:rPr>
              <a:t>12/3/2013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0EF1D3-1C48-46C9-AB4C-477B6C3A21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278160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077D0CF-21DD-475A-B5FE-77E5E5C3C951}" type="datetime1">
              <a:rPr lang="en-US" smtClean="0">
                <a:solidFill>
                  <a:srgbClr val="000000"/>
                </a:solidFill>
              </a:rPr>
              <a:t>12/3/2013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D28D118-AFBE-439A-A8B7-EFFB344ED4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805648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fld id="{4F5AF722-71FF-4A5C-9307-BEB8677F6D35}" type="datetime1">
              <a:rPr lang="en-US" smtClean="0">
                <a:solidFill>
                  <a:srgbClr val="000000"/>
                </a:solidFill>
              </a:rPr>
              <a:t>12/3/2013</a:t>
            </a:fld>
            <a:endParaRPr 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3352909-F4FA-4687-A7C0-87AC503C49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467041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fld id="{24A2FD28-2B65-48CD-BABD-FA3E12920C65}" type="datetime1">
              <a:rPr lang="en-US" smtClean="0">
                <a:solidFill>
                  <a:srgbClr val="000000"/>
                </a:solidFill>
              </a:rPr>
              <a:t>12/3/2013</a:t>
            </a:fld>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0C7D8160-E8DF-4C86-A27E-4CCD1B9E23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830653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6388" y="739588"/>
            <a:ext cx="8513762" cy="2729753"/>
          </a:xfrm>
        </p:spPr>
        <p:txBody>
          <a:bodyPr>
            <a:noAutofit/>
          </a:bodyPr>
          <a:lstStyle>
            <a:lvl1pPr algn="l">
              <a:lnSpc>
                <a:spcPts val="10800"/>
              </a:lnSpc>
              <a:defRPr sz="10000" b="1" spc="-250" baseline="0">
                <a:solidFill>
                  <a:schemeClr val="tx2"/>
                </a:solidFill>
              </a:defRPr>
            </a:lvl1pPr>
          </a:lstStyle>
          <a:p>
            <a:r>
              <a:rPr lang="en-US" smtClean="0"/>
              <a:t>Click to edit Master title style</a:t>
            </a:r>
            <a:endParaRPr/>
          </a:p>
        </p:txBody>
      </p:sp>
      <p:sp>
        <p:nvSpPr>
          <p:cNvPr id="3" name="Subtitle 2"/>
          <p:cNvSpPr>
            <a:spLocks noGrp="1"/>
          </p:cNvSpPr>
          <p:nvPr>
            <p:ph type="subTitle" idx="1"/>
          </p:nvPr>
        </p:nvSpPr>
        <p:spPr>
          <a:xfrm>
            <a:off x="306388" y="3505200"/>
            <a:ext cx="4683050" cy="1344706"/>
          </a:xfrm>
        </p:spPr>
        <p:txBody>
          <a:bodyPr anchor="b" anchorCtr="0">
            <a:normAutofit/>
          </a:bodyPr>
          <a:lstStyle>
            <a:lvl1pPr marL="0" indent="0" algn="l">
              <a:buNone/>
              <a:defRPr sz="4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75294"/>
            <a:ext cx="1600200" cy="365125"/>
          </a:xfrm>
        </p:spPr>
        <p:txBody>
          <a:bodyPr/>
          <a:lstStyle>
            <a:lvl1pPr>
              <a:defRPr sz="1100">
                <a:solidFill>
                  <a:schemeClr val="tx2"/>
                </a:solidFill>
              </a:defRPr>
            </a:lvl1pPr>
          </a:lstStyle>
          <a:p>
            <a:pPr>
              <a:defRPr/>
            </a:pPr>
            <a:endParaRPr lang="en-US">
              <a:solidFill>
                <a:srgbClr val="8D9AB3"/>
              </a:solidFill>
            </a:endParaRPr>
          </a:p>
        </p:txBody>
      </p:sp>
      <p:sp>
        <p:nvSpPr>
          <p:cNvPr id="5" name="Footer Placeholder 4"/>
          <p:cNvSpPr>
            <a:spLocks noGrp="1"/>
          </p:cNvSpPr>
          <p:nvPr>
            <p:ph type="ftr" sz="quarter" idx="11"/>
          </p:nvPr>
        </p:nvSpPr>
        <p:spPr>
          <a:xfrm>
            <a:off x="2209800" y="6275294"/>
            <a:ext cx="5638800" cy="365125"/>
          </a:xfrm>
        </p:spPr>
        <p:txBody>
          <a:bodyPr/>
          <a:lstStyle>
            <a:lvl1pPr algn="l">
              <a:defRPr sz="1100">
                <a:solidFill>
                  <a:schemeClr val="tx2"/>
                </a:solidFill>
              </a:defRPr>
            </a:lvl1pPr>
          </a:lstStyle>
          <a:p>
            <a:pPr>
              <a:defRPr/>
            </a:pPr>
            <a:endParaRPr lang="en-US">
              <a:solidFill>
                <a:srgbClr val="8D9AB3"/>
              </a:solidFill>
            </a:endParaRPr>
          </a:p>
        </p:txBody>
      </p:sp>
      <p:sp>
        <p:nvSpPr>
          <p:cNvPr id="6" name="Slide Number Placeholder 5"/>
          <p:cNvSpPr>
            <a:spLocks noGrp="1"/>
          </p:cNvSpPr>
          <p:nvPr>
            <p:ph type="sldNum" sz="quarter" idx="12"/>
          </p:nvPr>
        </p:nvSpPr>
        <p:spPr>
          <a:xfrm>
            <a:off x="8077200" y="6275294"/>
            <a:ext cx="609600" cy="365125"/>
          </a:xfrm>
        </p:spPr>
        <p:txBody>
          <a:bodyPr/>
          <a:lstStyle>
            <a:lvl1pPr>
              <a:defRPr sz="1400">
                <a:solidFill>
                  <a:schemeClr val="tx2"/>
                </a:solidFill>
              </a:defRPr>
            </a:lvl1pPr>
          </a:lstStyle>
          <a:p>
            <a:pPr>
              <a:defRPr/>
            </a:pPr>
            <a:fld id="{BA7A5281-D9DF-4844-9AA6-9919CABCFF6E}" type="slidenum">
              <a:rPr lang="en-US" smtClean="0">
                <a:solidFill>
                  <a:srgbClr val="8D9AB3"/>
                </a:solidFill>
              </a:rPr>
              <a:pPr>
                <a:defRPr/>
              </a:pPr>
              <a:t>‹#›</a:t>
            </a:fld>
            <a:endParaRPr lang="en-US">
              <a:solidFill>
                <a:srgbClr val="8D9AB3"/>
              </a:solidFill>
            </a:endParaRPr>
          </a:p>
        </p:txBody>
      </p:sp>
    </p:spTree>
    <p:extLst>
      <p:ext uri="{BB962C8B-B14F-4D97-AF65-F5344CB8AC3E}">
        <p14:creationId xmlns:p14="http://schemas.microsoft.com/office/powerpoint/2010/main" val="29424221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endParaRPr lang="en-US">
              <a:solidFill>
                <a:srgbClr val="8D9AB3"/>
              </a:solidFill>
            </a:endParaRPr>
          </a:p>
        </p:txBody>
      </p:sp>
      <p:sp>
        <p:nvSpPr>
          <p:cNvPr id="5" name="Footer Placeholder 4"/>
          <p:cNvSpPr>
            <a:spLocks noGrp="1"/>
          </p:cNvSpPr>
          <p:nvPr>
            <p:ph type="ftr" sz="quarter" idx="11"/>
          </p:nvPr>
        </p:nvSpPr>
        <p:spPr/>
        <p:txBody>
          <a:bodyPr/>
          <a:lstStyle/>
          <a:p>
            <a:pPr>
              <a:defRPr/>
            </a:pPr>
            <a:endParaRPr lang="en-US">
              <a:solidFill>
                <a:srgbClr val="8D9AB3"/>
              </a:solidFill>
            </a:endParaRPr>
          </a:p>
        </p:txBody>
      </p:sp>
      <p:sp>
        <p:nvSpPr>
          <p:cNvPr id="6" name="Slide Number Placeholder 5"/>
          <p:cNvSpPr>
            <a:spLocks noGrp="1"/>
          </p:cNvSpPr>
          <p:nvPr>
            <p:ph type="sldNum" sz="quarter" idx="12"/>
          </p:nvPr>
        </p:nvSpPr>
        <p:spPr/>
        <p:txBody>
          <a:bodyPr/>
          <a:lstStyle/>
          <a:p>
            <a:pPr>
              <a:defRPr/>
            </a:pPr>
            <a:fld id="{AAEB1E77-6789-0445-BC72-9D81A55F764C}" type="slidenum">
              <a:rPr lang="en-US" smtClean="0">
                <a:solidFill>
                  <a:srgbClr val="8D9AB3"/>
                </a:solidFill>
              </a:rPr>
              <a:pPr>
                <a:defRPr/>
              </a:pPr>
              <a:t>‹#›</a:t>
            </a:fld>
            <a:endParaRPr lang="en-US">
              <a:solidFill>
                <a:srgbClr val="8D9AB3"/>
              </a:solidFill>
            </a:endParaRPr>
          </a:p>
        </p:txBody>
      </p:sp>
    </p:spTree>
    <p:extLst>
      <p:ext uri="{BB962C8B-B14F-4D97-AF65-F5344CB8AC3E}">
        <p14:creationId xmlns:p14="http://schemas.microsoft.com/office/powerpoint/2010/main" val="18862466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8355714"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3205425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4428426"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Picture Placeholder 2"/>
          <p:cNvSpPr>
            <a:spLocks noGrp="1"/>
          </p:cNvSpPr>
          <p:nvPr>
            <p:ph type="pic" idx="13"/>
          </p:nvPr>
        </p:nvSpPr>
        <p:spPr>
          <a:xfrm rot="21263043">
            <a:off x="5231118" y="261015"/>
            <a:ext cx="3433660" cy="4204035"/>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3529691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A057507-5AC6-44F4-B145-4805CC017CEE}" type="datetime1">
              <a:rPr lang="en-US" smtClean="0"/>
              <a:t>12/3/2013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5A2048-5190-408A-81B7-311B4E8305F3}"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Content Placeholder 2"/>
          <p:cNvSpPr>
            <a:spLocks noGrp="1"/>
          </p:cNvSpPr>
          <p:nvPr>
            <p:ph sz="half" idx="1"/>
          </p:nvPr>
        </p:nvSpPr>
        <p:spPr>
          <a:xfrm>
            <a:off x="632012" y="2057400"/>
            <a:ext cx="3863788"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61646" y="2057400"/>
            <a:ext cx="3867912"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pPr>
              <a:defRPr/>
            </a:pPr>
            <a:endParaRPr lang="en-US">
              <a:solidFill>
                <a:srgbClr val="8D9AB3"/>
              </a:solidFill>
            </a:endParaRPr>
          </a:p>
        </p:txBody>
      </p:sp>
      <p:sp>
        <p:nvSpPr>
          <p:cNvPr id="6" name="Footer Placeholder 5"/>
          <p:cNvSpPr>
            <a:spLocks noGrp="1"/>
          </p:cNvSpPr>
          <p:nvPr>
            <p:ph type="ftr" sz="quarter" idx="11"/>
          </p:nvPr>
        </p:nvSpPr>
        <p:spPr/>
        <p:txBody>
          <a:bodyPr/>
          <a:lstStyle/>
          <a:p>
            <a:pPr>
              <a:defRPr/>
            </a:pPr>
            <a:endParaRPr lang="en-US">
              <a:solidFill>
                <a:srgbClr val="8D9AB3"/>
              </a:solidFill>
            </a:endParaRPr>
          </a:p>
        </p:txBody>
      </p:sp>
      <p:sp>
        <p:nvSpPr>
          <p:cNvPr id="7" name="Slide Number Placeholder 6"/>
          <p:cNvSpPr>
            <a:spLocks noGrp="1"/>
          </p:cNvSpPr>
          <p:nvPr>
            <p:ph type="sldNum" sz="quarter" idx="12"/>
          </p:nvPr>
        </p:nvSpPr>
        <p:spPr/>
        <p:txBody>
          <a:bodyPr/>
          <a:lstStyle/>
          <a:p>
            <a:pPr>
              <a:defRPr/>
            </a:pPr>
            <a:fld id="{B34D39F8-99FF-0B40-A8EA-A8095B32F08E}" type="slidenum">
              <a:rPr lang="en-US" smtClean="0">
                <a:solidFill>
                  <a:srgbClr val="8D9AB3"/>
                </a:solidFill>
              </a:rPr>
              <a:pPr>
                <a:defRPr/>
              </a:pPr>
              <a:t>‹#›</a:t>
            </a:fld>
            <a:endParaRPr lang="en-US">
              <a:solidFill>
                <a:srgbClr val="8D9AB3"/>
              </a:solidFill>
            </a:endParaRPr>
          </a:p>
        </p:txBody>
      </p:sp>
    </p:spTree>
    <p:extLst>
      <p:ext uri="{BB962C8B-B14F-4D97-AF65-F5344CB8AC3E}">
        <p14:creationId xmlns:p14="http://schemas.microsoft.com/office/powerpoint/2010/main" val="28837453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775" y="582706"/>
            <a:ext cx="7918450" cy="788894"/>
          </a:xfrm>
        </p:spPr>
        <p:txBody>
          <a:bodyPr>
            <a:noAutofit/>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5545" y="1546412"/>
            <a:ext cx="3867912" cy="464950"/>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936"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63313" y="1545018"/>
            <a:ext cx="3867912" cy="466344"/>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313"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pPr>
              <a:defRPr/>
            </a:pPr>
            <a:endParaRPr lang="en-US">
              <a:solidFill>
                <a:srgbClr val="8D9AB3"/>
              </a:solidFill>
            </a:endParaRPr>
          </a:p>
        </p:txBody>
      </p:sp>
      <p:sp>
        <p:nvSpPr>
          <p:cNvPr id="8" name="Footer Placeholder 7"/>
          <p:cNvSpPr>
            <a:spLocks noGrp="1"/>
          </p:cNvSpPr>
          <p:nvPr>
            <p:ph type="ftr" sz="quarter" idx="11"/>
          </p:nvPr>
        </p:nvSpPr>
        <p:spPr/>
        <p:txBody>
          <a:bodyPr/>
          <a:lstStyle/>
          <a:p>
            <a:pPr>
              <a:defRPr/>
            </a:pPr>
            <a:endParaRPr lang="en-US">
              <a:solidFill>
                <a:srgbClr val="8D9AB3"/>
              </a:solidFill>
            </a:endParaRPr>
          </a:p>
        </p:txBody>
      </p:sp>
      <p:sp>
        <p:nvSpPr>
          <p:cNvPr id="9" name="Slide Number Placeholder 8"/>
          <p:cNvSpPr>
            <a:spLocks noGrp="1"/>
          </p:cNvSpPr>
          <p:nvPr>
            <p:ph type="sldNum" sz="quarter" idx="12"/>
          </p:nvPr>
        </p:nvSpPr>
        <p:spPr/>
        <p:txBody>
          <a:bodyPr/>
          <a:lstStyle/>
          <a:p>
            <a:pPr>
              <a:defRPr/>
            </a:pPr>
            <a:fld id="{6AF04EE0-D478-404F-86C8-D2D8C74E51E1}" type="slidenum">
              <a:rPr lang="en-US" smtClean="0">
                <a:solidFill>
                  <a:srgbClr val="8D9AB3"/>
                </a:solidFill>
              </a:rPr>
              <a:pPr>
                <a:defRPr/>
              </a:pPr>
              <a:t>‹#›</a:t>
            </a:fld>
            <a:endParaRPr lang="en-US">
              <a:solidFill>
                <a:srgbClr val="8D9AB3"/>
              </a:solidFill>
            </a:endParaRPr>
          </a:p>
        </p:txBody>
      </p:sp>
      <p:sp>
        <p:nvSpPr>
          <p:cNvPr id="12" name="Rectangle 11"/>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sz="2400">
              <a:solidFill>
                <a:prstClr val="white"/>
              </a:solidFill>
            </a:endParaRPr>
          </a:p>
        </p:txBody>
      </p:sp>
      <p:sp>
        <p:nvSpPr>
          <p:cNvPr id="11" name="Rectangle 10"/>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sz="2400">
              <a:solidFill>
                <a:prstClr val="white"/>
              </a:solidFill>
            </a:endParaRPr>
          </a:p>
        </p:txBody>
      </p:sp>
      <p:sp>
        <p:nvSpPr>
          <p:cNvPr id="13" name="Rectangle 12"/>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sz="2400">
              <a:solidFill>
                <a:prstClr val="white"/>
              </a:solidFill>
            </a:endParaRPr>
          </a:p>
        </p:txBody>
      </p:sp>
      <p:sp>
        <p:nvSpPr>
          <p:cNvPr id="14" name="Rectangle 13"/>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sz="2400">
              <a:solidFill>
                <a:prstClr val="white"/>
              </a:solidFill>
            </a:endParaRPr>
          </a:p>
        </p:txBody>
      </p:sp>
    </p:spTree>
    <p:extLst>
      <p:ext uri="{BB962C8B-B14F-4D97-AF65-F5344CB8AC3E}">
        <p14:creationId xmlns:p14="http://schemas.microsoft.com/office/powerpoint/2010/main" val="27627142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pPr>
              <a:defRPr/>
            </a:pPr>
            <a:endParaRPr lang="en-US">
              <a:solidFill>
                <a:srgbClr val="8D9AB3"/>
              </a:solidFill>
            </a:endParaRPr>
          </a:p>
        </p:txBody>
      </p:sp>
      <p:sp>
        <p:nvSpPr>
          <p:cNvPr id="4" name="Footer Placeholder 3"/>
          <p:cNvSpPr>
            <a:spLocks noGrp="1"/>
          </p:cNvSpPr>
          <p:nvPr>
            <p:ph type="ftr" sz="quarter" idx="11"/>
          </p:nvPr>
        </p:nvSpPr>
        <p:spPr/>
        <p:txBody>
          <a:bodyPr/>
          <a:lstStyle/>
          <a:p>
            <a:pPr>
              <a:defRPr/>
            </a:pPr>
            <a:endParaRPr lang="en-US">
              <a:solidFill>
                <a:srgbClr val="8D9AB3"/>
              </a:solidFill>
            </a:endParaRPr>
          </a:p>
        </p:txBody>
      </p:sp>
      <p:sp>
        <p:nvSpPr>
          <p:cNvPr id="5" name="Slide Number Placeholder 4"/>
          <p:cNvSpPr>
            <a:spLocks noGrp="1"/>
          </p:cNvSpPr>
          <p:nvPr>
            <p:ph type="sldNum" sz="quarter" idx="12"/>
          </p:nvPr>
        </p:nvSpPr>
        <p:spPr/>
        <p:txBody>
          <a:bodyPr/>
          <a:lstStyle/>
          <a:p>
            <a:pPr>
              <a:defRPr/>
            </a:pPr>
            <a:fld id="{2E973F8B-C514-D046-A7FD-F9F94ECFC79F}" type="slidenum">
              <a:rPr lang="en-US" smtClean="0">
                <a:solidFill>
                  <a:srgbClr val="8D9AB3"/>
                </a:solidFill>
              </a:rPr>
              <a:pPr>
                <a:defRPr/>
              </a:pPr>
              <a:t>‹#›</a:t>
            </a:fld>
            <a:endParaRPr lang="en-US">
              <a:solidFill>
                <a:srgbClr val="8D9AB3"/>
              </a:solidFill>
            </a:endParaRPr>
          </a:p>
        </p:txBody>
      </p:sp>
    </p:spTree>
    <p:extLst>
      <p:ext uri="{BB962C8B-B14F-4D97-AF65-F5344CB8AC3E}">
        <p14:creationId xmlns:p14="http://schemas.microsoft.com/office/powerpoint/2010/main" val="14549724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8D9AB3"/>
              </a:solidFill>
            </a:endParaRPr>
          </a:p>
        </p:txBody>
      </p:sp>
      <p:sp>
        <p:nvSpPr>
          <p:cNvPr id="3" name="Footer Placeholder 2"/>
          <p:cNvSpPr>
            <a:spLocks noGrp="1"/>
          </p:cNvSpPr>
          <p:nvPr>
            <p:ph type="ftr" sz="quarter" idx="11"/>
          </p:nvPr>
        </p:nvSpPr>
        <p:spPr/>
        <p:txBody>
          <a:bodyPr/>
          <a:lstStyle/>
          <a:p>
            <a:pPr>
              <a:defRPr/>
            </a:pPr>
            <a:endParaRPr lang="en-US">
              <a:solidFill>
                <a:srgbClr val="8D9AB3"/>
              </a:solidFill>
            </a:endParaRPr>
          </a:p>
        </p:txBody>
      </p:sp>
      <p:sp>
        <p:nvSpPr>
          <p:cNvPr id="4" name="Slide Number Placeholder 3"/>
          <p:cNvSpPr>
            <a:spLocks noGrp="1"/>
          </p:cNvSpPr>
          <p:nvPr>
            <p:ph type="sldNum" sz="quarter" idx="12"/>
          </p:nvPr>
        </p:nvSpPr>
        <p:spPr/>
        <p:txBody>
          <a:bodyPr/>
          <a:lstStyle/>
          <a:p>
            <a:pPr>
              <a:defRPr/>
            </a:pPr>
            <a:fld id="{ED959A02-D7F4-5049-A7EB-551161F8DB66}" type="slidenum">
              <a:rPr lang="en-US" smtClean="0">
                <a:solidFill>
                  <a:srgbClr val="8D9AB3"/>
                </a:solidFill>
              </a:rPr>
              <a:pPr>
                <a:defRPr/>
              </a:pPr>
              <a:t>‹#›</a:t>
            </a:fld>
            <a:endParaRPr lang="en-US">
              <a:solidFill>
                <a:srgbClr val="8D9AB3"/>
              </a:solidFill>
            </a:endParaRPr>
          </a:p>
        </p:txBody>
      </p:sp>
    </p:spTree>
    <p:extLst>
      <p:ext uri="{BB962C8B-B14F-4D97-AF65-F5344CB8AC3E}">
        <p14:creationId xmlns:p14="http://schemas.microsoft.com/office/powerpoint/2010/main" val="7664384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5" y="1720103"/>
            <a:ext cx="3657600" cy="1162050"/>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2650" y="658906"/>
            <a:ext cx="3819338" cy="546725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31825" y="2877671"/>
            <a:ext cx="3657600" cy="2339788"/>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8D9AB3"/>
              </a:solidFill>
            </a:endParaRPr>
          </a:p>
        </p:txBody>
      </p:sp>
      <p:sp>
        <p:nvSpPr>
          <p:cNvPr id="6" name="Footer Placeholder 5"/>
          <p:cNvSpPr>
            <a:spLocks noGrp="1"/>
          </p:cNvSpPr>
          <p:nvPr>
            <p:ph type="ftr" sz="quarter" idx="11"/>
          </p:nvPr>
        </p:nvSpPr>
        <p:spPr/>
        <p:txBody>
          <a:bodyPr/>
          <a:lstStyle/>
          <a:p>
            <a:pPr>
              <a:defRPr/>
            </a:pPr>
            <a:endParaRPr lang="en-US">
              <a:solidFill>
                <a:srgbClr val="8D9AB3"/>
              </a:solidFill>
            </a:endParaRPr>
          </a:p>
        </p:txBody>
      </p:sp>
      <p:sp>
        <p:nvSpPr>
          <p:cNvPr id="7" name="Slide Number Placeholder 6"/>
          <p:cNvSpPr>
            <a:spLocks noGrp="1"/>
          </p:cNvSpPr>
          <p:nvPr>
            <p:ph type="sldNum" sz="quarter" idx="12"/>
          </p:nvPr>
        </p:nvSpPr>
        <p:spPr/>
        <p:txBody>
          <a:bodyPr/>
          <a:lstStyle/>
          <a:p>
            <a:pPr>
              <a:defRPr/>
            </a:pPr>
            <a:fld id="{1B1E63A5-6BFA-FF42-97A1-E8981313F6AE}" type="slidenum">
              <a:rPr lang="en-US" smtClean="0">
                <a:solidFill>
                  <a:srgbClr val="8D9AB3"/>
                </a:solidFill>
              </a:rPr>
              <a:pPr>
                <a:defRPr/>
              </a:pPr>
              <a:t>‹#›</a:t>
            </a:fld>
            <a:endParaRPr lang="en-US">
              <a:solidFill>
                <a:srgbClr val="8D9AB3"/>
              </a:solidFill>
            </a:endParaRPr>
          </a:p>
        </p:txBody>
      </p:sp>
    </p:spTree>
    <p:extLst>
      <p:ext uri="{BB962C8B-B14F-4D97-AF65-F5344CB8AC3E}">
        <p14:creationId xmlns:p14="http://schemas.microsoft.com/office/powerpoint/2010/main" val="32632877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3" y="1227427"/>
            <a:ext cx="3657600" cy="566738"/>
          </a:xfrm>
        </p:spPr>
        <p:txBody>
          <a:bodyPr anchor="b">
            <a:noAutofit/>
          </a:bodyPr>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rot="194096">
            <a:off x="4845353" y="975801"/>
            <a:ext cx="3496570" cy="4747249"/>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31823" y="1799793"/>
            <a:ext cx="3657600" cy="3991408"/>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8D9AB3"/>
              </a:solidFill>
            </a:endParaRPr>
          </a:p>
        </p:txBody>
      </p:sp>
      <p:sp>
        <p:nvSpPr>
          <p:cNvPr id="6" name="Footer Placeholder 5"/>
          <p:cNvSpPr>
            <a:spLocks noGrp="1"/>
          </p:cNvSpPr>
          <p:nvPr>
            <p:ph type="ftr" sz="quarter" idx="11"/>
          </p:nvPr>
        </p:nvSpPr>
        <p:spPr/>
        <p:txBody>
          <a:bodyPr/>
          <a:lstStyle/>
          <a:p>
            <a:pPr>
              <a:defRPr/>
            </a:pPr>
            <a:endParaRPr lang="en-US">
              <a:solidFill>
                <a:srgbClr val="8D9AB3"/>
              </a:solidFill>
            </a:endParaRPr>
          </a:p>
        </p:txBody>
      </p:sp>
      <p:sp>
        <p:nvSpPr>
          <p:cNvPr id="7" name="Slide Number Placeholder 6"/>
          <p:cNvSpPr>
            <a:spLocks noGrp="1"/>
          </p:cNvSpPr>
          <p:nvPr>
            <p:ph type="sldNum" sz="quarter" idx="12"/>
          </p:nvPr>
        </p:nvSpPr>
        <p:spPr/>
        <p:txBody>
          <a:bodyPr/>
          <a:lstStyle/>
          <a:p>
            <a:pPr>
              <a:defRPr/>
            </a:pPr>
            <a:fld id="{3CA4361F-90B3-9A49-9CE0-AB8D43274B39}" type="slidenum">
              <a:rPr lang="en-US" smtClean="0">
                <a:solidFill>
                  <a:srgbClr val="8D9AB3"/>
                </a:solidFill>
              </a:rPr>
              <a:pPr>
                <a:defRPr/>
              </a:pPr>
              <a:t>‹#›</a:t>
            </a:fld>
            <a:endParaRPr lang="en-US">
              <a:solidFill>
                <a:srgbClr val="8D9AB3"/>
              </a:solidFill>
            </a:endParaRPr>
          </a:p>
        </p:txBody>
      </p:sp>
    </p:spTree>
    <p:extLst>
      <p:ext uri="{BB962C8B-B14F-4D97-AF65-F5344CB8AC3E}">
        <p14:creationId xmlns:p14="http://schemas.microsoft.com/office/powerpoint/2010/main" val="39496123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pPr>
              <a:defRPr/>
            </a:pPr>
            <a:endParaRPr lang="en-US">
              <a:solidFill>
                <a:srgbClr val="8D9AB3"/>
              </a:solidFill>
            </a:endParaRPr>
          </a:p>
        </p:txBody>
      </p:sp>
      <p:sp>
        <p:nvSpPr>
          <p:cNvPr id="4" name="Footer Placeholder 3"/>
          <p:cNvSpPr>
            <a:spLocks noGrp="1"/>
          </p:cNvSpPr>
          <p:nvPr>
            <p:ph type="ftr" sz="quarter" idx="11"/>
          </p:nvPr>
        </p:nvSpPr>
        <p:spPr/>
        <p:txBody>
          <a:bodyPr/>
          <a:lstStyle/>
          <a:p>
            <a:pPr>
              <a:defRPr/>
            </a:pPr>
            <a:endParaRPr lang="en-US">
              <a:solidFill>
                <a:srgbClr val="8D9AB3"/>
              </a:solidFill>
            </a:endParaRPr>
          </a:p>
        </p:txBody>
      </p:sp>
      <p:sp>
        <p:nvSpPr>
          <p:cNvPr id="5" name="Slide Number Placeholder 4"/>
          <p:cNvSpPr>
            <a:spLocks noGrp="1"/>
          </p:cNvSpPr>
          <p:nvPr>
            <p:ph type="sldNum" sz="quarter" idx="12"/>
          </p:nvPr>
        </p:nvSpPr>
        <p:spPr/>
        <p:txBody>
          <a:bodyPr/>
          <a:lstStyle/>
          <a:p>
            <a:pPr>
              <a:defRPr/>
            </a:pPr>
            <a:fld id="{81EDCC0C-52F9-604B-8337-6F6119688E9D}" type="slidenum">
              <a:rPr lang="en-US" smtClean="0">
                <a:solidFill>
                  <a:srgbClr val="8D9AB3"/>
                </a:solidFill>
              </a:rPr>
              <a:pPr>
                <a:defRPr/>
              </a:pPr>
              <a:t>‹#›</a:t>
            </a:fld>
            <a:endParaRPr lang="en-US">
              <a:solidFill>
                <a:srgbClr val="8D9AB3"/>
              </a:solidFill>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319004">
            <a:off x="2075968" y="741009"/>
            <a:ext cx="4914362" cy="3240064"/>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42388168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pPr>
              <a:defRPr/>
            </a:pPr>
            <a:endParaRPr lang="en-US">
              <a:solidFill>
                <a:srgbClr val="8D9AB3"/>
              </a:solidFill>
            </a:endParaRPr>
          </a:p>
        </p:txBody>
      </p:sp>
      <p:sp>
        <p:nvSpPr>
          <p:cNvPr id="4" name="Footer Placeholder 3"/>
          <p:cNvSpPr>
            <a:spLocks noGrp="1"/>
          </p:cNvSpPr>
          <p:nvPr>
            <p:ph type="ftr" sz="quarter" idx="11"/>
          </p:nvPr>
        </p:nvSpPr>
        <p:spPr/>
        <p:txBody>
          <a:bodyPr/>
          <a:lstStyle/>
          <a:p>
            <a:pPr>
              <a:defRPr/>
            </a:pPr>
            <a:endParaRPr lang="en-US">
              <a:solidFill>
                <a:srgbClr val="8D9AB3"/>
              </a:solidFill>
            </a:endParaRPr>
          </a:p>
        </p:txBody>
      </p:sp>
      <p:sp>
        <p:nvSpPr>
          <p:cNvPr id="5" name="Slide Number Placeholder 4"/>
          <p:cNvSpPr>
            <a:spLocks noGrp="1"/>
          </p:cNvSpPr>
          <p:nvPr>
            <p:ph type="sldNum" sz="quarter" idx="12"/>
          </p:nvPr>
        </p:nvSpPr>
        <p:spPr/>
        <p:txBody>
          <a:bodyPr/>
          <a:lstStyle/>
          <a:p>
            <a:pPr>
              <a:defRPr/>
            </a:pPr>
            <a:fld id="{81EDCC0C-52F9-604B-8337-6F6119688E9D}" type="slidenum">
              <a:rPr lang="en-US" smtClean="0">
                <a:solidFill>
                  <a:srgbClr val="8D9AB3"/>
                </a:solidFill>
              </a:rPr>
              <a:pPr>
                <a:defRPr/>
              </a:pPr>
              <a:t>‹#›</a:t>
            </a:fld>
            <a:endParaRPr lang="en-US">
              <a:solidFill>
                <a:srgbClr val="8D9AB3"/>
              </a:solidFill>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152337">
            <a:off x="4118577" y="735553"/>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2289476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endParaRPr lang="en-US">
              <a:solidFill>
                <a:srgbClr val="8D9AB3"/>
              </a:solidFill>
            </a:endParaRPr>
          </a:p>
        </p:txBody>
      </p:sp>
      <p:sp>
        <p:nvSpPr>
          <p:cNvPr id="5" name="Footer Placeholder 4"/>
          <p:cNvSpPr>
            <a:spLocks noGrp="1"/>
          </p:cNvSpPr>
          <p:nvPr>
            <p:ph type="ftr" sz="quarter" idx="11"/>
          </p:nvPr>
        </p:nvSpPr>
        <p:spPr/>
        <p:txBody>
          <a:bodyPr/>
          <a:lstStyle/>
          <a:p>
            <a:pPr>
              <a:defRPr/>
            </a:pPr>
            <a:endParaRPr lang="en-US">
              <a:solidFill>
                <a:srgbClr val="8D9AB3"/>
              </a:solidFill>
            </a:endParaRPr>
          </a:p>
        </p:txBody>
      </p:sp>
      <p:sp>
        <p:nvSpPr>
          <p:cNvPr id="6" name="Slide Number Placeholder 5"/>
          <p:cNvSpPr>
            <a:spLocks noGrp="1"/>
          </p:cNvSpPr>
          <p:nvPr>
            <p:ph type="sldNum" sz="quarter" idx="12"/>
          </p:nvPr>
        </p:nvSpPr>
        <p:spPr/>
        <p:txBody>
          <a:bodyPr/>
          <a:lstStyle/>
          <a:p>
            <a:pPr>
              <a:defRPr/>
            </a:pPr>
            <a:fld id="{2758EB66-A494-0E44-A592-C3698892DC99}" type="slidenum">
              <a:rPr lang="en-US" smtClean="0">
                <a:solidFill>
                  <a:srgbClr val="8D9AB3"/>
                </a:solidFill>
              </a:rPr>
              <a:pPr>
                <a:defRPr/>
              </a:pPr>
              <a:t>‹#›</a:t>
            </a:fld>
            <a:endParaRPr lang="en-US">
              <a:solidFill>
                <a:srgbClr val="8D9AB3"/>
              </a:solidFill>
            </a:endParaRPr>
          </a:p>
        </p:txBody>
      </p:sp>
    </p:spTree>
    <p:extLst>
      <p:ext uri="{BB962C8B-B14F-4D97-AF65-F5344CB8AC3E}">
        <p14:creationId xmlns:p14="http://schemas.microsoft.com/office/powerpoint/2010/main" val="10028236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685801"/>
            <a:ext cx="757518" cy="5440680"/>
          </a:xfrm>
        </p:spPr>
        <p:txBody>
          <a:bodyPr vert="eaVert">
            <a:noAutofit/>
          </a:bodyPr>
          <a:lstStyle/>
          <a:p>
            <a:r>
              <a:rPr lang="en-US" smtClean="0"/>
              <a:t>Click to edit Master title style</a:t>
            </a:r>
            <a:endParaRPr/>
          </a:p>
        </p:txBody>
      </p:sp>
      <p:sp>
        <p:nvSpPr>
          <p:cNvPr id="3" name="Vertical Text Placeholder 2"/>
          <p:cNvSpPr>
            <a:spLocks noGrp="1"/>
          </p:cNvSpPr>
          <p:nvPr>
            <p:ph type="body" orient="vert" idx="1"/>
          </p:nvPr>
        </p:nvSpPr>
        <p:spPr>
          <a:xfrm>
            <a:off x="631825" y="685801"/>
            <a:ext cx="6561137" cy="5440680"/>
          </a:xfrm>
        </p:spPr>
        <p:txBody>
          <a:bodyPr vert="eaVe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endParaRPr lang="en-US">
              <a:solidFill>
                <a:srgbClr val="8D9AB3"/>
              </a:solidFill>
            </a:endParaRPr>
          </a:p>
        </p:txBody>
      </p:sp>
      <p:sp>
        <p:nvSpPr>
          <p:cNvPr id="5" name="Footer Placeholder 4"/>
          <p:cNvSpPr>
            <a:spLocks noGrp="1"/>
          </p:cNvSpPr>
          <p:nvPr>
            <p:ph type="ftr" sz="quarter" idx="11"/>
          </p:nvPr>
        </p:nvSpPr>
        <p:spPr/>
        <p:txBody>
          <a:bodyPr/>
          <a:lstStyle/>
          <a:p>
            <a:pPr>
              <a:defRPr/>
            </a:pPr>
            <a:endParaRPr lang="en-US">
              <a:solidFill>
                <a:srgbClr val="8D9AB3"/>
              </a:solidFill>
            </a:endParaRPr>
          </a:p>
        </p:txBody>
      </p:sp>
      <p:sp>
        <p:nvSpPr>
          <p:cNvPr id="6" name="Slide Number Placeholder 5"/>
          <p:cNvSpPr>
            <a:spLocks noGrp="1"/>
          </p:cNvSpPr>
          <p:nvPr>
            <p:ph type="sldNum" sz="quarter" idx="12"/>
          </p:nvPr>
        </p:nvSpPr>
        <p:spPr/>
        <p:txBody>
          <a:bodyPr/>
          <a:lstStyle/>
          <a:p>
            <a:pPr>
              <a:defRPr/>
            </a:pPr>
            <a:fld id="{433298FF-1773-DB40-A654-084346428A5E}" type="slidenum">
              <a:rPr lang="en-US" smtClean="0">
                <a:solidFill>
                  <a:srgbClr val="8D9AB3"/>
                </a:solidFill>
              </a:rPr>
              <a:pPr>
                <a:defRPr/>
              </a:pPr>
              <a:t>‹#›</a:t>
            </a:fld>
            <a:endParaRPr lang="en-US">
              <a:solidFill>
                <a:srgbClr val="8D9AB3"/>
              </a:solidFill>
            </a:endParaRPr>
          </a:p>
        </p:txBody>
      </p:sp>
    </p:spTree>
    <p:extLst>
      <p:ext uri="{BB962C8B-B14F-4D97-AF65-F5344CB8AC3E}">
        <p14:creationId xmlns:p14="http://schemas.microsoft.com/office/powerpoint/2010/main" val="184431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03AB1C7-221C-405A-A6CA-D5B0D55AEC79}" type="datetime1">
              <a:rPr lang="en-US" smtClean="0"/>
              <a:t>12/3/2013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89A7D03-25E2-4B0C-8C85-85111C90646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335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18"/>
          <p:cNvSpPr>
            <a:spLocks noGrp="1" noChangeArrowheads="1"/>
          </p:cNvSpPr>
          <p:nvPr>
            <p:ph type="sldNum" sz="quarter" idx="10"/>
          </p:nvPr>
        </p:nvSpPr>
        <p:spPr>
          <a:ln/>
        </p:spPr>
        <p:txBody>
          <a:bodyPr/>
          <a:lstStyle>
            <a:lvl1pPr>
              <a:defRPr/>
            </a:lvl1pPr>
          </a:lstStyle>
          <a:p>
            <a:pPr>
              <a:defRPr/>
            </a:pPr>
            <a:fld id="{8B449254-30EA-0947-97C7-28E2D6F2F880}" type="slidenum">
              <a:rPr lang="en-US">
                <a:solidFill>
                  <a:srgbClr val="8D9AB3"/>
                </a:solidFill>
              </a:rPr>
              <a:pPr>
                <a:defRPr/>
              </a:pPr>
              <a:t>‹#›</a:t>
            </a:fld>
            <a:endParaRPr lang="en-US">
              <a:solidFill>
                <a:srgbClr val="8D9AB3"/>
              </a:solidFill>
            </a:endParaRPr>
          </a:p>
        </p:txBody>
      </p:sp>
      <p:sp>
        <p:nvSpPr>
          <p:cNvPr id="7" name="Rectangle 219"/>
          <p:cNvSpPr>
            <a:spLocks noGrp="1" noChangeArrowheads="1"/>
          </p:cNvSpPr>
          <p:nvPr>
            <p:ph type="dt" sz="half" idx="11"/>
          </p:nvPr>
        </p:nvSpPr>
        <p:spPr>
          <a:ln/>
        </p:spPr>
        <p:txBody>
          <a:bodyPr/>
          <a:lstStyle>
            <a:lvl1pPr>
              <a:defRPr/>
            </a:lvl1pPr>
          </a:lstStyle>
          <a:p>
            <a:pPr>
              <a:defRPr/>
            </a:pPr>
            <a:endParaRPr lang="en-US">
              <a:solidFill>
                <a:srgbClr val="8D9AB3"/>
              </a:solidFill>
            </a:endParaRPr>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solidFill>
                <a:srgbClr val="8D9AB3"/>
              </a:solidFill>
            </a:endParaRPr>
          </a:p>
        </p:txBody>
      </p:sp>
    </p:spTree>
    <p:extLst>
      <p:ext uri="{BB962C8B-B14F-4D97-AF65-F5344CB8AC3E}">
        <p14:creationId xmlns:p14="http://schemas.microsoft.com/office/powerpoint/2010/main" val="1164016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0939F354-94B7-3B41-A906-42329B60AFA9}" type="slidenum">
              <a:rPr lang="en-US">
                <a:solidFill>
                  <a:srgbClr val="8D9AB3"/>
                </a:solidFill>
              </a:rPr>
              <a:pPr>
                <a:defRPr/>
              </a:pPr>
              <a:t>‹#›</a:t>
            </a:fld>
            <a:endParaRPr lang="en-US">
              <a:solidFill>
                <a:srgbClr val="8D9AB3"/>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n-US">
              <a:solidFill>
                <a:srgbClr val="8D9AB3"/>
              </a:solidFil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solidFill>
                <a:srgbClr val="8D9AB3"/>
              </a:solidFill>
            </a:endParaRPr>
          </a:p>
        </p:txBody>
      </p:sp>
    </p:spTree>
    <p:extLst>
      <p:ext uri="{BB962C8B-B14F-4D97-AF65-F5344CB8AC3E}">
        <p14:creationId xmlns:p14="http://schemas.microsoft.com/office/powerpoint/2010/main" val="9424093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6388" y="739588"/>
            <a:ext cx="8513762" cy="2729753"/>
          </a:xfrm>
        </p:spPr>
        <p:txBody>
          <a:bodyPr>
            <a:noAutofit/>
          </a:bodyPr>
          <a:lstStyle>
            <a:lvl1pPr algn="l">
              <a:lnSpc>
                <a:spcPts val="10800"/>
              </a:lnSpc>
              <a:defRPr sz="10000" b="1" spc="-250" baseline="0">
                <a:solidFill>
                  <a:schemeClr val="tx2"/>
                </a:solidFill>
              </a:defRPr>
            </a:lvl1pPr>
          </a:lstStyle>
          <a:p>
            <a:r>
              <a:rPr lang="en-US" smtClean="0"/>
              <a:t>Click to edit Master title style</a:t>
            </a:r>
            <a:endParaRPr/>
          </a:p>
        </p:txBody>
      </p:sp>
      <p:sp>
        <p:nvSpPr>
          <p:cNvPr id="3" name="Subtitle 2"/>
          <p:cNvSpPr>
            <a:spLocks noGrp="1"/>
          </p:cNvSpPr>
          <p:nvPr>
            <p:ph type="subTitle" idx="1"/>
          </p:nvPr>
        </p:nvSpPr>
        <p:spPr>
          <a:xfrm>
            <a:off x="306388" y="3505200"/>
            <a:ext cx="4683050" cy="1344706"/>
          </a:xfrm>
        </p:spPr>
        <p:txBody>
          <a:bodyPr anchor="b" anchorCtr="0">
            <a:normAutofit/>
          </a:bodyPr>
          <a:lstStyle>
            <a:lvl1pPr marL="0" indent="0" algn="l">
              <a:buNone/>
              <a:defRPr sz="4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75294"/>
            <a:ext cx="1600200" cy="365125"/>
          </a:xfrm>
        </p:spPr>
        <p:txBody>
          <a:bodyPr/>
          <a:lstStyle>
            <a:lvl1pPr>
              <a:defRPr sz="1100">
                <a:solidFill>
                  <a:schemeClr val="tx2"/>
                </a:solidFill>
              </a:defRPr>
            </a:lvl1pPr>
          </a:lstStyle>
          <a:p>
            <a:pPr>
              <a:defRPr/>
            </a:pPr>
            <a:endParaRPr lang="en-US">
              <a:solidFill>
                <a:srgbClr val="8D9AB3"/>
              </a:solidFill>
            </a:endParaRPr>
          </a:p>
        </p:txBody>
      </p:sp>
      <p:sp>
        <p:nvSpPr>
          <p:cNvPr id="5" name="Footer Placeholder 4"/>
          <p:cNvSpPr>
            <a:spLocks noGrp="1"/>
          </p:cNvSpPr>
          <p:nvPr>
            <p:ph type="ftr" sz="quarter" idx="11"/>
          </p:nvPr>
        </p:nvSpPr>
        <p:spPr>
          <a:xfrm>
            <a:off x="2209800" y="6275294"/>
            <a:ext cx="5638800" cy="365125"/>
          </a:xfrm>
        </p:spPr>
        <p:txBody>
          <a:bodyPr/>
          <a:lstStyle>
            <a:lvl1pPr algn="l">
              <a:defRPr sz="1100">
                <a:solidFill>
                  <a:schemeClr val="tx2"/>
                </a:solidFill>
              </a:defRPr>
            </a:lvl1pPr>
          </a:lstStyle>
          <a:p>
            <a:pPr>
              <a:defRPr/>
            </a:pPr>
            <a:endParaRPr lang="en-US">
              <a:solidFill>
                <a:srgbClr val="8D9AB3"/>
              </a:solidFill>
            </a:endParaRPr>
          </a:p>
        </p:txBody>
      </p:sp>
      <p:sp>
        <p:nvSpPr>
          <p:cNvPr id="6" name="Slide Number Placeholder 5"/>
          <p:cNvSpPr>
            <a:spLocks noGrp="1"/>
          </p:cNvSpPr>
          <p:nvPr>
            <p:ph type="sldNum" sz="quarter" idx="12"/>
          </p:nvPr>
        </p:nvSpPr>
        <p:spPr>
          <a:xfrm>
            <a:off x="8077200" y="6275294"/>
            <a:ext cx="609600" cy="365125"/>
          </a:xfrm>
        </p:spPr>
        <p:txBody>
          <a:bodyPr/>
          <a:lstStyle>
            <a:lvl1pPr>
              <a:defRPr sz="1400">
                <a:solidFill>
                  <a:schemeClr val="tx2"/>
                </a:solidFill>
              </a:defRPr>
            </a:lvl1pPr>
          </a:lstStyle>
          <a:p>
            <a:pPr>
              <a:defRPr/>
            </a:pPr>
            <a:fld id="{BA7A5281-D9DF-4844-9AA6-9919CABCFF6E}" type="slidenum">
              <a:rPr lang="en-US" smtClean="0">
                <a:solidFill>
                  <a:srgbClr val="8D9AB3"/>
                </a:solidFill>
              </a:rPr>
              <a:pPr>
                <a:defRPr/>
              </a:pPr>
              <a:t>‹#›</a:t>
            </a:fld>
            <a:endParaRPr lang="en-US">
              <a:solidFill>
                <a:srgbClr val="8D9AB3"/>
              </a:solidFill>
            </a:endParaRPr>
          </a:p>
        </p:txBody>
      </p:sp>
    </p:spTree>
    <p:extLst>
      <p:ext uri="{BB962C8B-B14F-4D97-AF65-F5344CB8AC3E}">
        <p14:creationId xmlns:p14="http://schemas.microsoft.com/office/powerpoint/2010/main" val="20914521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endParaRPr lang="en-US">
              <a:solidFill>
                <a:srgbClr val="8D9AB3"/>
              </a:solidFill>
            </a:endParaRPr>
          </a:p>
        </p:txBody>
      </p:sp>
      <p:sp>
        <p:nvSpPr>
          <p:cNvPr id="5" name="Footer Placeholder 4"/>
          <p:cNvSpPr>
            <a:spLocks noGrp="1"/>
          </p:cNvSpPr>
          <p:nvPr>
            <p:ph type="ftr" sz="quarter" idx="11"/>
          </p:nvPr>
        </p:nvSpPr>
        <p:spPr/>
        <p:txBody>
          <a:bodyPr/>
          <a:lstStyle/>
          <a:p>
            <a:pPr>
              <a:defRPr/>
            </a:pPr>
            <a:endParaRPr lang="en-US">
              <a:solidFill>
                <a:srgbClr val="8D9AB3"/>
              </a:solidFill>
            </a:endParaRPr>
          </a:p>
        </p:txBody>
      </p:sp>
      <p:sp>
        <p:nvSpPr>
          <p:cNvPr id="6" name="Slide Number Placeholder 5"/>
          <p:cNvSpPr>
            <a:spLocks noGrp="1"/>
          </p:cNvSpPr>
          <p:nvPr>
            <p:ph type="sldNum" sz="quarter" idx="12"/>
          </p:nvPr>
        </p:nvSpPr>
        <p:spPr/>
        <p:txBody>
          <a:bodyPr/>
          <a:lstStyle/>
          <a:p>
            <a:pPr>
              <a:defRPr/>
            </a:pPr>
            <a:fld id="{AAEB1E77-6789-0445-BC72-9D81A55F764C}" type="slidenum">
              <a:rPr lang="en-US" smtClean="0">
                <a:solidFill>
                  <a:srgbClr val="8D9AB3"/>
                </a:solidFill>
              </a:rPr>
              <a:pPr>
                <a:defRPr/>
              </a:pPr>
              <a:t>‹#›</a:t>
            </a:fld>
            <a:endParaRPr lang="en-US">
              <a:solidFill>
                <a:srgbClr val="8D9AB3"/>
              </a:solidFill>
            </a:endParaRPr>
          </a:p>
        </p:txBody>
      </p:sp>
    </p:spTree>
    <p:extLst>
      <p:ext uri="{BB962C8B-B14F-4D97-AF65-F5344CB8AC3E}">
        <p14:creationId xmlns:p14="http://schemas.microsoft.com/office/powerpoint/2010/main" val="30950623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8355714"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792553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4428426"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Picture Placeholder 2"/>
          <p:cNvSpPr>
            <a:spLocks noGrp="1"/>
          </p:cNvSpPr>
          <p:nvPr>
            <p:ph type="pic" idx="13"/>
          </p:nvPr>
        </p:nvSpPr>
        <p:spPr>
          <a:xfrm rot="21263043">
            <a:off x="5231118" y="261015"/>
            <a:ext cx="3433660" cy="4204035"/>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29956488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Content Placeholder 2"/>
          <p:cNvSpPr>
            <a:spLocks noGrp="1"/>
          </p:cNvSpPr>
          <p:nvPr>
            <p:ph sz="half" idx="1"/>
          </p:nvPr>
        </p:nvSpPr>
        <p:spPr>
          <a:xfrm>
            <a:off x="632012" y="2057400"/>
            <a:ext cx="3863788"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61646" y="2057400"/>
            <a:ext cx="3867912"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pPr>
              <a:defRPr/>
            </a:pPr>
            <a:endParaRPr lang="en-US">
              <a:solidFill>
                <a:srgbClr val="8D9AB3"/>
              </a:solidFill>
            </a:endParaRPr>
          </a:p>
        </p:txBody>
      </p:sp>
      <p:sp>
        <p:nvSpPr>
          <p:cNvPr id="6" name="Footer Placeholder 5"/>
          <p:cNvSpPr>
            <a:spLocks noGrp="1"/>
          </p:cNvSpPr>
          <p:nvPr>
            <p:ph type="ftr" sz="quarter" idx="11"/>
          </p:nvPr>
        </p:nvSpPr>
        <p:spPr/>
        <p:txBody>
          <a:bodyPr/>
          <a:lstStyle/>
          <a:p>
            <a:pPr>
              <a:defRPr/>
            </a:pPr>
            <a:endParaRPr lang="en-US">
              <a:solidFill>
                <a:srgbClr val="8D9AB3"/>
              </a:solidFill>
            </a:endParaRPr>
          </a:p>
        </p:txBody>
      </p:sp>
      <p:sp>
        <p:nvSpPr>
          <p:cNvPr id="7" name="Slide Number Placeholder 6"/>
          <p:cNvSpPr>
            <a:spLocks noGrp="1"/>
          </p:cNvSpPr>
          <p:nvPr>
            <p:ph type="sldNum" sz="quarter" idx="12"/>
          </p:nvPr>
        </p:nvSpPr>
        <p:spPr/>
        <p:txBody>
          <a:bodyPr/>
          <a:lstStyle/>
          <a:p>
            <a:pPr>
              <a:defRPr/>
            </a:pPr>
            <a:fld id="{B34D39F8-99FF-0B40-A8EA-A8095B32F08E}" type="slidenum">
              <a:rPr lang="en-US" smtClean="0">
                <a:solidFill>
                  <a:srgbClr val="8D9AB3"/>
                </a:solidFill>
              </a:rPr>
              <a:pPr>
                <a:defRPr/>
              </a:pPr>
              <a:t>‹#›</a:t>
            </a:fld>
            <a:endParaRPr lang="en-US">
              <a:solidFill>
                <a:srgbClr val="8D9AB3"/>
              </a:solidFill>
            </a:endParaRPr>
          </a:p>
        </p:txBody>
      </p:sp>
    </p:spTree>
    <p:extLst>
      <p:ext uri="{BB962C8B-B14F-4D97-AF65-F5344CB8AC3E}">
        <p14:creationId xmlns:p14="http://schemas.microsoft.com/office/powerpoint/2010/main" val="34931617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775" y="582706"/>
            <a:ext cx="7918450" cy="788894"/>
          </a:xfrm>
        </p:spPr>
        <p:txBody>
          <a:bodyPr>
            <a:noAutofit/>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5545" y="1546412"/>
            <a:ext cx="3867912" cy="464950"/>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936"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63313" y="1545018"/>
            <a:ext cx="3867912" cy="466344"/>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313"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pPr>
              <a:defRPr/>
            </a:pPr>
            <a:endParaRPr lang="en-US">
              <a:solidFill>
                <a:srgbClr val="8D9AB3"/>
              </a:solidFill>
            </a:endParaRPr>
          </a:p>
        </p:txBody>
      </p:sp>
      <p:sp>
        <p:nvSpPr>
          <p:cNvPr id="8" name="Footer Placeholder 7"/>
          <p:cNvSpPr>
            <a:spLocks noGrp="1"/>
          </p:cNvSpPr>
          <p:nvPr>
            <p:ph type="ftr" sz="quarter" idx="11"/>
          </p:nvPr>
        </p:nvSpPr>
        <p:spPr/>
        <p:txBody>
          <a:bodyPr/>
          <a:lstStyle/>
          <a:p>
            <a:pPr>
              <a:defRPr/>
            </a:pPr>
            <a:endParaRPr lang="en-US">
              <a:solidFill>
                <a:srgbClr val="8D9AB3"/>
              </a:solidFill>
            </a:endParaRPr>
          </a:p>
        </p:txBody>
      </p:sp>
      <p:sp>
        <p:nvSpPr>
          <p:cNvPr id="9" name="Slide Number Placeholder 8"/>
          <p:cNvSpPr>
            <a:spLocks noGrp="1"/>
          </p:cNvSpPr>
          <p:nvPr>
            <p:ph type="sldNum" sz="quarter" idx="12"/>
          </p:nvPr>
        </p:nvSpPr>
        <p:spPr/>
        <p:txBody>
          <a:bodyPr/>
          <a:lstStyle/>
          <a:p>
            <a:pPr>
              <a:defRPr/>
            </a:pPr>
            <a:fld id="{6AF04EE0-D478-404F-86C8-D2D8C74E51E1}" type="slidenum">
              <a:rPr lang="en-US" smtClean="0">
                <a:solidFill>
                  <a:srgbClr val="8D9AB3"/>
                </a:solidFill>
              </a:rPr>
              <a:pPr>
                <a:defRPr/>
              </a:pPr>
              <a:t>‹#›</a:t>
            </a:fld>
            <a:endParaRPr lang="en-US">
              <a:solidFill>
                <a:srgbClr val="8D9AB3"/>
              </a:solidFill>
            </a:endParaRPr>
          </a:p>
        </p:txBody>
      </p:sp>
      <p:sp>
        <p:nvSpPr>
          <p:cNvPr id="12" name="Rectangle 11"/>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sz="2400">
              <a:solidFill>
                <a:prstClr val="white"/>
              </a:solidFill>
            </a:endParaRPr>
          </a:p>
        </p:txBody>
      </p:sp>
      <p:sp>
        <p:nvSpPr>
          <p:cNvPr id="11" name="Rectangle 10"/>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sz="2400">
              <a:solidFill>
                <a:prstClr val="white"/>
              </a:solidFill>
            </a:endParaRPr>
          </a:p>
        </p:txBody>
      </p:sp>
      <p:sp>
        <p:nvSpPr>
          <p:cNvPr id="13" name="Rectangle 12"/>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sz="2400">
              <a:solidFill>
                <a:prstClr val="white"/>
              </a:solidFill>
            </a:endParaRPr>
          </a:p>
        </p:txBody>
      </p:sp>
      <p:sp>
        <p:nvSpPr>
          <p:cNvPr id="14" name="Rectangle 13"/>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sz="2400">
              <a:solidFill>
                <a:prstClr val="white"/>
              </a:solidFill>
            </a:endParaRPr>
          </a:p>
        </p:txBody>
      </p:sp>
    </p:spTree>
    <p:extLst>
      <p:ext uri="{BB962C8B-B14F-4D97-AF65-F5344CB8AC3E}">
        <p14:creationId xmlns:p14="http://schemas.microsoft.com/office/powerpoint/2010/main" val="12373203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pPr>
              <a:defRPr/>
            </a:pPr>
            <a:endParaRPr lang="en-US">
              <a:solidFill>
                <a:srgbClr val="8D9AB3"/>
              </a:solidFill>
            </a:endParaRPr>
          </a:p>
        </p:txBody>
      </p:sp>
      <p:sp>
        <p:nvSpPr>
          <p:cNvPr id="4" name="Footer Placeholder 3"/>
          <p:cNvSpPr>
            <a:spLocks noGrp="1"/>
          </p:cNvSpPr>
          <p:nvPr>
            <p:ph type="ftr" sz="quarter" idx="11"/>
          </p:nvPr>
        </p:nvSpPr>
        <p:spPr/>
        <p:txBody>
          <a:bodyPr/>
          <a:lstStyle/>
          <a:p>
            <a:pPr>
              <a:defRPr/>
            </a:pPr>
            <a:endParaRPr lang="en-US">
              <a:solidFill>
                <a:srgbClr val="8D9AB3"/>
              </a:solidFill>
            </a:endParaRPr>
          </a:p>
        </p:txBody>
      </p:sp>
      <p:sp>
        <p:nvSpPr>
          <p:cNvPr id="5" name="Slide Number Placeholder 4"/>
          <p:cNvSpPr>
            <a:spLocks noGrp="1"/>
          </p:cNvSpPr>
          <p:nvPr>
            <p:ph type="sldNum" sz="quarter" idx="12"/>
          </p:nvPr>
        </p:nvSpPr>
        <p:spPr/>
        <p:txBody>
          <a:bodyPr/>
          <a:lstStyle/>
          <a:p>
            <a:pPr>
              <a:defRPr/>
            </a:pPr>
            <a:fld id="{2E973F8B-C514-D046-A7FD-F9F94ECFC79F}" type="slidenum">
              <a:rPr lang="en-US" smtClean="0">
                <a:solidFill>
                  <a:srgbClr val="8D9AB3"/>
                </a:solidFill>
              </a:rPr>
              <a:pPr>
                <a:defRPr/>
              </a:pPr>
              <a:t>‹#›</a:t>
            </a:fld>
            <a:endParaRPr lang="en-US">
              <a:solidFill>
                <a:srgbClr val="8D9AB3"/>
              </a:solidFill>
            </a:endParaRPr>
          </a:p>
        </p:txBody>
      </p:sp>
    </p:spTree>
    <p:extLst>
      <p:ext uri="{BB962C8B-B14F-4D97-AF65-F5344CB8AC3E}">
        <p14:creationId xmlns:p14="http://schemas.microsoft.com/office/powerpoint/2010/main" val="18354779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8D9AB3"/>
              </a:solidFill>
            </a:endParaRPr>
          </a:p>
        </p:txBody>
      </p:sp>
      <p:sp>
        <p:nvSpPr>
          <p:cNvPr id="3" name="Footer Placeholder 2"/>
          <p:cNvSpPr>
            <a:spLocks noGrp="1"/>
          </p:cNvSpPr>
          <p:nvPr>
            <p:ph type="ftr" sz="quarter" idx="11"/>
          </p:nvPr>
        </p:nvSpPr>
        <p:spPr/>
        <p:txBody>
          <a:bodyPr/>
          <a:lstStyle/>
          <a:p>
            <a:pPr>
              <a:defRPr/>
            </a:pPr>
            <a:endParaRPr lang="en-US">
              <a:solidFill>
                <a:srgbClr val="8D9AB3"/>
              </a:solidFill>
            </a:endParaRPr>
          </a:p>
        </p:txBody>
      </p:sp>
      <p:sp>
        <p:nvSpPr>
          <p:cNvPr id="4" name="Slide Number Placeholder 3"/>
          <p:cNvSpPr>
            <a:spLocks noGrp="1"/>
          </p:cNvSpPr>
          <p:nvPr>
            <p:ph type="sldNum" sz="quarter" idx="12"/>
          </p:nvPr>
        </p:nvSpPr>
        <p:spPr/>
        <p:txBody>
          <a:bodyPr/>
          <a:lstStyle/>
          <a:p>
            <a:pPr>
              <a:defRPr/>
            </a:pPr>
            <a:fld id="{ED959A02-D7F4-5049-A7EB-551161F8DB66}" type="slidenum">
              <a:rPr lang="en-US" smtClean="0">
                <a:solidFill>
                  <a:srgbClr val="8D9AB3"/>
                </a:solidFill>
              </a:rPr>
              <a:pPr>
                <a:defRPr/>
              </a:pPr>
              <a:t>‹#›</a:t>
            </a:fld>
            <a:endParaRPr lang="en-US">
              <a:solidFill>
                <a:srgbClr val="8D9AB3"/>
              </a:solidFill>
            </a:endParaRPr>
          </a:p>
        </p:txBody>
      </p:sp>
    </p:spTree>
    <p:extLst>
      <p:ext uri="{BB962C8B-B14F-4D97-AF65-F5344CB8AC3E}">
        <p14:creationId xmlns:p14="http://schemas.microsoft.com/office/powerpoint/2010/main" val="2581088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F73547E-70F7-4834-BA35-D52E64F99CB4}" type="datetime1">
              <a:rPr lang="en-US" smtClean="0"/>
              <a:t>12/3/2013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639A2FE-5C72-4D27-B826-1B81E6BDE971}"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5" y="1720103"/>
            <a:ext cx="3657600" cy="1162050"/>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2650" y="658906"/>
            <a:ext cx="3819338" cy="546725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31825" y="2877671"/>
            <a:ext cx="3657600" cy="2339788"/>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8D9AB3"/>
              </a:solidFill>
            </a:endParaRPr>
          </a:p>
        </p:txBody>
      </p:sp>
      <p:sp>
        <p:nvSpPr>
          <p:cNvPr id="6" name="Footer Placeholder 5"/>
          <p:cNvSpPr>
            <a:spLocks noGrp="1"/>
          </p:cNvSpPr>
          <p:nvPr>
            <p:ph type="ftr" sz="quarter" idx="11"/>
          </p:nvPr>
        </p:nvSpPr>
        <p:spPr/>
        <p:txBody>
          <a:bodyPr/>
          <a:lstStyle/>
          <a:p>
            <a:pPr>
              <a:defRPr/>
            </a:pPr>
            <a:endParaRPr lang="en-US">
              <a:solidFill>
                <a:srgbClr val="8D9AB3"/>
              </a:solidFill>
            </a:endParaRPr>
          </a:p>
        </p:txBody>
      </p:sp>
      <p:sp>
        <p:nvSpPr>
          <p:cNvPr id="7" name="Slide Number Placeholder 6"/>
          <p:cNvSpPr>
            <a:spLocks noGrp="1"/>
          </p:cNvSpPr>
          <p:nvPr>
            <p:ph type="sldNum" sz="quarter" idx="12"/>
          </p:nvPr>
        </p:nvSpPr>
        <p:spPr/>
        <p:txBody>
          <a:bodyPr/>
          <a:lstStyle/>
          <a:p>
            <a:pPr>
              <a:defRPr/>
            </a:pPr>
            <a:fld id="{1B1E63A5-6BFA-FF42-97A1-E8981313F6AE}" type="slidenum">
              <a:rPr lang="en-US" smtClean="0">
                <a:solidFill>
                  <a:srgbClr val="8D9AB3"/>
                </a:solidFill>
              </a:rPr>
              <a:pPr>
                <a:defRPr/>
              </a:pPr>
              <a:t>‹#›</a:t>
            </a:fld>
            <a:endParaRPr lang="en-US">
              <a:solidFill>
                <a:srgbClr val="8D9AB3"/>
              </a:solidFill>
            </a:endParaRPr>
          </a:p>
        </p:txBody>
      </p:sp>
    </p:spTree>
    <p:extLst>
      <p:ext uri="{BB962C8B-B14F-4D97-AF65-F5344CB8AC3E}">
        <p14:creationId xmlns:p14="http://schemas.microsoft.com/office/powerpoint/2010/main" val="41750645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3" y="1227427"/>
            <a:ext cx="3657600" cy="566738"/>
          </a:xfrm>
        </p:spPr>
        <p:txBody>
          <a:bodyPr anchor="b">
            <a:noAutofit/>
          </a:bodyPr>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rot="194096">
            <a:off x="4845353" y="975801"/>
            <a:ext cx="3496570" cy="4747249"/>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31823" y="1799793"/>
            <a:ext cx="3657600" cy="3991408"/>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8D9AB3"/>
              </a:solidFill>
            </a:endParaRPr>
          </a:p>
        </p:txBody>
      </p:sp>
      <p:sp>
        <p:nvSpPr>
          <p:cNvPr id="6" name="Footer Placeholder 5"/>
          <p:cNvSpPr>
            <a:spLocks noGrp="1"/>
          </p:cNvSpPr>
          <p:nvPr>
            <p:ph type="ftr" sz="quarter" idx="11"/>
          </p:nvPr>
        </p:nvSpPr>
        <p:spPr/>
        <p:txBody>
          <a:bodyPr/>
          <a:lstStyle/>
          <a:p>
            <a:pPr>
              <a:defRPr/>
            </a:pPr>
            <a:endParaRPr lang="en-US">
              <a:solidFill>
                <a:srgbClr val="8D9AB3"/>
              </a:solidFill>
            </a:endParaRPr>
          </a:p>
        </p:txBody>
      </p:sp>
      <p:sp>
        <p:nvSpPr>
          <p:cNvPr id="7" name="Slide Number Placeholder 6"/>
          <p:cNvSpPr>
            <a:spLocks noGrp="1"/>
          </p:cNvSpPr>
          <p:nvPr>
            <p:ph type="sldNum" sz="quarter" idx="12"/>
          </p:nvPr>
        </p:nvSpPr>
        <p:spPr/>
        <p:txBody>
          <a:bodyPr/>
          <a:lstStyle/>
          <a:p>
            <a:pPr>
              <a:defRPr/>
            </a:pPr>
            <a:fld id="{3CA4361F-90B3-9A49-9CE0-AB8D43274B39}" type="slidenum">
              <a:rPr lang="en-US" smtClean="0">
                <a:solidFill>
                  <a:srgbClr val="8D9AB3"/>
                </a:solidFill>
              </a:rPr>
              <a:pPr>
                <a:defRPr/>
              </a:pPr>
              <a:t>‹#›</a:t>
            </a:fld>
            <a:endParaRPr lang="en-US">
              <a:solidFill>
                <a:srgbClr val="8D9AB3"/>
              </a:solidFill>
            </a:endParaRPr>
          </a:p>
        </p:txBody>
      </p:sp>
    </p:spTree>
    <p:extLst>
      <p:ext uri="{BB962C8B-B14F-4D97-AF65-F5344CB8AC3E}">
        <p14:creationId xmlns:p14="http://schemas.microsoft.com/office/powerpoint/2010/main" val="37626799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pPr>
              <a:defRPr/>
            </a:pPr>
            <a:endParaRPr lang="en-US">
              <a:solidFill>
                <a:srgbClr val="8D9AB3"/>
              </a:solidFill>
            </a:endParaRPr>
          </a:p>
        </p:txBody>
      </p:sp>
      <p:sp>
        <p:nvSpPr>
          <p:cNvPr id="4" name="Footer Placeholder 3"/>
          <p:cNvSpPr>
            <a:spLocks noGrp="1"/>
          </p:cNvSpPr>
          <p:nvPr>
            <p:ph type="ftr" sz="quarter" idx="11"/>
          </p:nvPr>
        </p:nvSpPr>
        <p:spPr/>
        <p:txBody>
          <a:bodyPr/>
          <a:lstStyle/>
          <a:p>
            <a:pPr>
              <a:defRPr/>
            </a:pPr>
            <a:endParaRPr lang="en-US">
              <a:solidFill>
                <a:srgbClr val="8D9AB3"/>
              </a:solidFill>
            </a:endParaRPr>
          </a:p>
        </p:txBody>
      </p:sp>
      <p:sp>
        <p:nvSpPr>
          <p:cNvPr id="5" name="Slide Number Placeholder 4"/>
          <p:cNvSpPr>
            <a:spLocks noGrp="1"/>
          </p:cNvSpPr>
          <p:nvPr>
            <p:ph type="sldNum" sz="quarter" idx="12"/>
          </p:nvPr>
        </p:nvSpPr>
        <p:spPr/>
        <p:txBody>
          <a:bodyPr/>
          <a:lstStyle/>
          <a:p>
            <a:pPr>
              <a:defRPr/>
            </a:pPr>
            <a:fld id="{81EDCC0C-52F9-604B-8337-6F6119688E9D}" type="slidenum">
              <a:rPr lang="en-US" smtClean="0">
                <a:solidFill>
                  <a:srgbClr val="8D9AB3"/>
                </a:solidFill>
              </a:rPr>
              <a:pPr>
                <a:defRPr/>
              </a:pPr>
              <a:t>‹#›</a:t>
            </a:fld>
            <a:endParaRPr lang="en-US">
              <a:solidFill>
                <a:srgbClr val="8D9AB3"/>
              </a:solidFill>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319004">
            <a:off x="2075968" y="741009"/>
            <a:ext cx="4914362" cy="3240064"/>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36148387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pPr>
              <a:defRPr/>
            </a:pPr>
            <a:endParaRPr lang="en-US">
              <a:solidFill>
                <a:srgbClr val="8D9AB3"/>
              </a:solidFill>
            </a:endParaRPr>
          </a:p>
        </p:txBody>
      </p:sp>
      <p:sp>
        <p:nvSpPr>
          <p:cNvPr id="4" name="Footer Placeholder 3"/>
          <p:cNvSpPr>
            <a:spLocks noGrp="1"/>
          </p:cNvSpPr>
          <p:nvPr>
            <p:ph type="ftr" sz="quarter" idx="11"/>
          </p:nvPr>
        </p:nvSpPr>
        <p:spPr/>
        <p:txBody>
          <a:bodyPr/>
          <a:lstStyle/>
          <a:p>
            <a:pPr>
              <a:defRPr/>
            </a:pPr>
            <a:endParaRPr lang="en-US">
              <a:solidFill>
                <a:srgbClr val="8D9AB3"/>
              </a:solidFill>
            </a:endParaRPr>
          </a:p>
        </p:txBody>
      </p:sp>
      <p:sp>
        <p:nvSpPr>
          <p:cNvPr id="5" name="Slide Number Placeholder 4"/>
          <p:cNvSpPr>
            <a:spLocks noGrp="1"/>
          </p:cNvSpPr>
          <p:nvPr>
            <p:ph type="sldNum" sz="quarter" idx="12"/>
          </p:nvPr>
        </p:nvSpPr>
        <p:spPr/>
        <p:txBody>
          <a:bodyPr/>
          <a:lstStyle/>
          <a:p>
            <a:pPr>
              <a:defRPr/>
            </a:pPr>
            <a:fld id="{81EDCC0C-52F9-604B-8337-6F6119688E9D}" type="slidenum">
              <a:rPr lang="en-US" smtClean="0">
                <a:solidFill>
                  <a:srgbClr val="8D9AB3"/>
                </a:solidFill>
              </a:rPr>
              <a:pPr>
                <a:defRPr/>
              </a:pPr>
              <a:t>‹#›</a:t>
            </a:fld>
            <a:endParaRPr lang="en-US">
              <a:solidFill>
                <a:srgbClr val="8D9AB3"/>
              </a:solidFill>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152337">
            <a:off x="4118577" y="735553"/>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27506612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endParaRPr lang="en-US">
              <a:solidFill>
                <a:srgbClr val="8D9AB3"/>
              </a:solidFill>
            </a:endParaRPr>
          </a:p>
        </p:txBody>
      </p:sp>
      <p:sp>
        <p:nvSpPr>
          <p:cNvPr id="5" name="Footer Placeholder 4"/>
          <p:cNvSpPr>
            <a:spLocks noGrp="1"/>
          </p:cNvSpPr>
          <p:nvPr>
            <p:ph type="ftr" sz="quarter" idx="11"/>
          </p:nvPr>
        </p:nvSpPr>
        <p:spPr/>
        <p:txBody>
          <a:bodyPr/>
          <a:lstStyle/>
          <a:p>
            <a:pPr>
              <a:defRPr/>
            </a:pPr>
            <a:endParaRPr lang="en-US">
              <a:solidFill>
                <a:srgbClr val="8D9AB3"/>
              </a:solidFill>
            </a:endParaRPr>
          </a:p>
        </p:txBody>
      </p:sp>
      <p:sp>
        <p:nvSpPr>
          <p:cNvPr id="6" name="Slide Number Placeholder 5"/>
          <p:cNvSpPr>
            <a:spLocks noGrp="1"/>
          </p:cNvSpPr>
          <p:nvPr>
            <p:ph type="sldNum" sz="quarter" idx="12"/>
          </p:nvPr>
        </p:nvSpPr>
        <p:spPr/>
        <p:txBody>
          <a:bodyPr/>
          <a:lstStyle/>
          <a:p>
            <a:pPr>
              <a:defRPr/>
            </a:pPr>
            <a:fld id="{2758EB66-A494-0E44-A592-C3698892DC99}" type="slidenum">
              <a:rPr lang="en-US" smtClean="0">
                <a:solidFill>
                  <a:srgbClr val="8D9AB3"/>
                </a:solidFill>
              </a:rPr>
              <a:pPr>
                <a:defRPr/>
              </a:pPr>
              <a:t>‹#›</a:t>
            </a:fld>
            <a:endParaRPr lang="en-US">
              <a:solidFill>
                <a:srgbClr val="8D9AB3"/>
              </a:solidFill>
            </a:endParaRPr>
          </a:p>
        </p:txBody>
      </p:sp>
    </p:spTree>
    <p:extLst>
      <p:ext uri="{BB962C8B-B14F-4D97-AF65-F5344CB8AC3E}">
        <p14:creationId xmlns:p14="http://schemas.microsoft.com/office/powerpoint/2010/main" val="42688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685801"/>
            <a:ext cx="757518" cy="5440680"/>
          </a:xfrm>
        </p:spPr>
        <p:txBody>
          <a:bodyPr vert="eaVert">
            <a:noAutofit/>
          </a:bodyPr>
          <a:lstStyle/>
          <a:p>
            <a:r>
              <a:rPr lang="en-US" smtClean="0"/>
              <a:t>Click to edit Master title style</a:t>
            </a:r>
            <a:endParaRPr/>
          </a:p>
        </p:txBody>
      </p:sp>
      <p:sp>
        <p:nvSpPr>
          <p:cNvPr id="3" name="Vertical Text Placeholder 2"/>
          <p:cNvSpPr>
            <a:spLocks noGrp="1"/>
          </p:cNvSpPr>
          <p:nvPr>
            <p:ph type="body" orient="vert" idx="1"/>
          </p:nvPr>
        </p:nvSpPr>
        <p:spPr>
          <a:xfrm>
            <a:off x="631825" y="685801"/>
            <a:ext cx="6561137" cy="5440680"/>
          </a:xfrm>
        </p:spPr>
        <p:txBody>
          <a:bodyPr vert="eaVe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endParaRPr lang="en-US">
              <a:solidFill>
                <a:srgbClr val="8D9AB3"/>
              </a:solidFill>
            </a:endParaRPr>
          </a:p>
        </p:txBody>
      </p:sp>
      <p:sp>
        <p:nvSpPr>
          <p:cNvPr id="5" name="Footer Placeholder 4"/>
          <p:cNvSpPr>
            <a:spLocks noGrp="1"/>
          </p:cNvSpPr>
          <p:nvPr>
            <p:ph type="ftr" sz="quarter" idx="11"/>
          </p:nvPr>
        </p:nvSpPr>
        <p:spPr/>
        <p:txBody>
          <a:bodyPr/>
          <a:lstStyle/>
          <a:p>
            <a:pPr>
              <a:defRPr/>
            </a:pPr>
            <a:endParaRPr lang="en-US">
              <a:solidFill>
                <a:srgbClr val="8D9AB3"/>
              </a:solidFill>
            </a:endParaRPr>
          </a:p>
        </p:txBody>
      </p:sp>
      <p:sp>
        <p:nvSpPr>
          <p:cNvPr id="6" name="Slide Number Placeholder 5"/>
          <p:cNvSpPr>
            <a:spLocks noGrp="1"/>
          </p:cNvSpPr>
          <p:nvPr>
            <p:ph type="sldNum" sz="quarter" idx="12"/>
          </p:nvPr>
        </p:nvSpPr>
        <p:spPr/>
        <p:txBody>
          <a:bodyPr/>
          <a:lstStyle/>
          <a:p>
            <a:pPr>
              <a:defRPr/>
            </a:pPr>
            <a:fld id="{433298FF-1773-DB40-A654-084346428A5E}" type="slidenum">
              <a:rPr lang="en-US" smtClean="0">
                <a:solidFill>
                  <a:srgbClr val="8D9AB3"/>
                </a:solidFill>
              </a:rPr>
              <a:pPr>
                <a:defRPr/>
              </a:pPr>
              <a:t>‹#›</a:t>
            </a:fld>
            <a:endParaRPr lang="en-US">
              <a:solidFill>
                <a:srgbClr val="8D9AB3"/>
              </a:solidFill>
            </a:endParaRPr>
          </a:p>
        </p:txBody>
      </p:sp>
    </p:spTree>
    <p:extLst>
      <p:ext uri="{BB962C8B-B14F-4D97-AF65-F5344CB8AC3E}">
        <p14:creationId xmlns:p14="http://schemas.microsoft.com/office/powerpoint/2010/main" val="41496014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335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18"/>
          <p:cNvSpPr>
            <a:spLocks noGrp="1" noChangeArrowheads="1"/>
          </p:cNvSpPr>
          <p:nvPr>
            <p:ph type="sldNum" sz="quarter" idx="10"/>
          </p:nvPr>
        </p:nvSpPr>
        <p:spPr>
          <a:ln/>
        </p:spPr>
        <p:txBody>
          <a:bodyPr/>
          <a:lstStyle>
            <a:lvl1pPr>
              <a:defRPr/>
            </a:lvl1pPr>
          </a:lstStyle>
          <a:p>
            <a:pPr>
              <a:defRPr/>
            </a:pPr>
            <a:fld id="{8B449254-30EA-0947-97C7-28E2D6F2F880}" type="slidenum">
              <a:rPr lang="en-US">
                <a:solidFill>
                  <a:srgbClr val="8D9AB3"/>
                </a:solidFill>
              </a:rPr>
              <a:pPr>
                <a:defRPr/>
              </a:pPr>
              <a:t>‹#›</a:t>
            </a:fld>
            <a:endParaRPr lang="en-US">
              <a:solidFill>
                <a:srgbClr val="8D9AB3"/>
              </a:solidFill>
            </a:endParaRPr>
          </a:p>
        </p:txBody>
      </p:sp>
      <p:sp>
        <p:nvSpPr>
          <p:cNvPr id="7" name="Rectangle 219"/>
          <p:cNvSpPr>
            <a:spLocks noGrp="1" noChangeArrowheads="1"/>
          </p:cNvSpPr>
          <p:nvPr>
            <p:ph type="dt" sz="half" idx="11"/>
          </p:nvPr>
        </p:nvSpPr>
        <p:spPr>
          <a:ln/>
        </p:spPr>
        <p:txBody>
          <a:bodyPr/>
          <a:lstStyle>
            <a:lvl1pPr>
              <a:defRPr/>
            </a:lvl1pPr>
          </a:lstStyle>
          <a:p>
            <a:pPr>
              <a:defRPr/>
            </a:pPr>
            <a:endParaRPr lang="en-US">
              <a:solidFill>
                <a:srgbClr val="8D9AB3"/>
              </a:solidFill>
            </a:endParaRPr>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solidFill>
                <a:srgbClr val="8D9AB3"/>
              </a:solidFill>
            </a:endParaRPr>
          </a:p>
        </p:txBody>
      </p:sp>
    </p:spTree>
    <p:extLst>
      <p:ext uri="{BB962C8B-B14F-4D97-AF65-F5344CB8AC3E}">
        <p14:creationId xmlns:p14="http://schemas.microsoft.com/office/powerpoint/2010/main" val="12586560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E01062-3039-4CA7-AEFB-5599BD334758}" type="datetimeFigureOut">
              <a:rPr lang="en-US" smtClean="0">
                <a:solidFill>
                  <a:prstClr val="black">
                    <a:tint val="75000"/>
                  </a:prstClr>
                </a:solidFill>
              </a:rPr>
              <a:pPr/>
              <a:t>12/3/2013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7A298C-C011-414C-B719-7C4ED9D8F4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4661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E01062-3039-4CA7-AEFB-5599BD334758}" type="datetimeFigureOut">
              <a:rPr lang="en-US" smtClean="0">
                <a:solidFill>
                  <a:prstClr val="black">
                    <a:tint val="75000"/>
                  </a:prstClr>
                </a:solidFill>
              </a:rPr>
              <a:pPr/>
              <a:t>12/3/2013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7A298C-C011-414C-B719-7C4ED9D8F4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6212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E01062-3039-4CA7-AEFB-5599BD334758}" type="datetimeFigureOut">
              <a:rPr lang="en-US" smtClean="0">
                <a:solidFill>
                  <a:prstClr val="black">
                    <a:tint val="75000"/>
                  </a:prstClr>
                </a:solidFill>
              </a:rPr>
              <a:pPr/>
              <a:t>12/3/2013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7A298C-C011-414C-B719-7C4ED9D8F4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1813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DF6A7FF-A994-4FD4-A9C3-88C439F800E4}" type="datetime1">
              <a:rPr lang="en-US" smtClean="0"/>
              <a:t>12/3/2013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1E90720-37FC-444A-88FE-281520274764}"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E01062-3039-4CA7-AEFB-5599BD334758}" type="datetimeFigureOut">
              <a:rPr lang="en-US" smtClean="0">
                <a:solidFill>
                  <a:prstClr val="black">
                    <a:tint val="75000"/>
                  </a:prstClr>
                </a:solidFill>
              </a:rPr>
              <a:pPr/>
              <a:t>12/3/2013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7A298C-C011-414C-B719-7C4ED9D8F4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41129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E01062-3039-4CA7-AEFB-5599BD334758}" type="datetimeFigureOut">
              <a:rPr lang="en-US" smtClean="0">
                <a:solidFill>
                  <a:prstClr val="black">
                    <a:tint val="75000"/>
                  </a:prstClr>
                </a:solidFill>
              </a:rPr>
              <a:pPr/>
              <a:t>12/3/2013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07A298C-C011-414C-B719-7C4ED9D8F4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519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E01062-3039-4CA7-AEFB-5599BD334758}" type="datetimeFigureOut">
              <a:rPr lang="en-US" smtClean="0">
                <a:solidFill>
                  <a:prstClr val="black">
                    <a:tint val="75000"/>
                  </a:prstClr>
                </a:solidFill>
              </a:rPr>
              <a:pPr/>
              <a:t>12/3/2013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07A298C-C011-414C-B719-7C4ED9D8F4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9998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E01062-3039-4CA7-AEFB-5599BD334758}" type="datetimeFigureOut">
              <a:rPr lang="en-US" smtClean="0">
                <a:solidFill>
                  <a:prstClr val="black">
                    <a:tint val="75000"/>
                  </a:prstClr>
                </a:solidFill>
              </a:rPr>
              <a:pPr/>
              <a:t>12/3/2013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7A298C-C011-414C-B719-7C4ED9D8F4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4125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E01062-3039-4CA7-AEFB-5599BD334758}" type="datetimeFigureOut">
              <a:rPr lang="en-US" smtClean="0">
                <a:solidFill>
                  <a:prstClr val="black">
                    <a:tint val="75000"/>
                  </a:prstClr>
                </a:solidFill>
              </a:rPr>
              <a:pPr/>
              <a:t>12/3/2013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7A298C-C011-414C-B719-7C4ED9D8F4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25286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E01062-3039-4CA7-AEFB-5599BD334758}" type="datetimeFigureOut">
              <a:rPr lang="en-US" smtClean="0">
                <a:solidFill>
                  <a:prstClr val="black">
                    <a:tint val="75000"/>
                  </a:prstClr>
                </a:solidFill>
              </a:rPr>
              <a:pPr/>
              <a:t>12/3/2013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7A298C-C011-414C-B719-7C4ED9D8F4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7148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E01062-3039-4CA7-AEFB-5599BD334758}" type="datetimeFigureOut">
              <a:rPr lang="en-US" smtClean="0">
                <a:solidFill>
                  <a:prstClr val="black">
                    <a:tint val="75000"/>
                  </a:prstClr>
                </a:solidFill>
              </a:rPr>
              <a:pPr/>
              <a:t>12/3/2013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7A298C-C011-414C-B719-7C4ED9D8F4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41749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E01062-3039-4CA7-AEFB-5599BD334758}" type="datetimeFigureOut">
              <a:rPr lang="en-US" smtClean="0">
                <a:solidFill>
                  <a:prstClr val="black">
                    <a:tint val="75000"/>
                  </a:prstClr>
                </a:solidFill>
              </a:rPr>
              <a:pPr/>
              <a:t>12/3/2013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7A298C-C011-414C-B719-7C4ED9D8F4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2356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06C885D-CD44-486C-BF49-6291437371E5}" type="datetime1">
              <a:rPr lang="en-US" smtClean="0"/>
              <a:t>12/3/2013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B07937-FCF8-45DF-93B9-947275ED28E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BDA5532-E910-4F85-941F-46350D4DDB02}" type="datetime1">
              <a:rPr lang="en-US" smtClean="0"/>
              <a:t>12/3/2013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EA24984-E447-4D1B-80C9-A89B1352642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5.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157C76E-F5F0-487F-9134-12B010E84E15}" type="datetime1">
              <a:rPr lang="en-US" smtClean="0"/>
              <a:t>12/3/2013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7305A3C-A378-4DDE-A3D1-8A57310458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DDDDD"/>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762000" y="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891" name="Rectangle 3"/>
          <p:cNvSpPr>
            <a:spLocks noGrp="1" noChangeArrowheads="1"/>
          </p:cNvSpPr>
          <p:nvPr>
            <p:ph type="body" idx="1"/>
          </p:nvPr>
        </p:nvSpPr>
        <p:spPr bwMode="auto">
          <a:xfrm>
            <a:off x="6858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10" charset="0"/>
              </a:defRPr>
            </a:lvl1pPr>
          </a:lstStyle>
          <a:p>
            <a:pPr>
              <a:defRPr/>
            </a:pPr>
            <a:fld id="{505C5528-91A7-439D-A9BB-E0C5B4A4F4F4}" type="datetime1">
              <a:rPr lang="en-US" smtClean="0"/>
              <a:t>12/3/2013</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10"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10" charset="0"/>
              </a:defRPr>
            </a:lvl1pPr>
          </a:lstStyle>
          <a:p>
            <a:pPr>
              <a:defRPr/>
            </a:pPr>
            <a:fld id="{A017B0C5-3F01-4B54-BABA-F4AA0DB46F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rtl="0" eaLnBrk="0" fontAlgn="base" hangingPunct="0">
        <a:spcBef>
          <a:spcPct val="0"/>
        </a:spcBef>
        <a:spcAft>
          <a:spcPct val="0"/>
        </a:spcAft>
        <a:defRPr sz="3600" b="1">
          <a:solidFill>
            <a:srgbClr val="000099"/>
          </a:solidFill>
          <a:latin typeface="+mj-lt"/>
          <a:ea typeface="+mj-ea"/>
          <a:cs typeface="+mj-cs"/>
        </a:defRPr>
      </a:lvl1pPr>
      <a:lvl2pPr algn="ctr" rtl="0" eaLnBrk="0" fontAlgn="base" hangingPunct="0">
        <a:spcBef>
          <a:spcPct val="0"/>
        </a:spcBef>
        <a:spcAft>
          <a:spcPct val="0"/>
        </a:spcAft>
        <a:defRPr sz="3600" b="1">
          <a:solidFill>
            <a:srgbClr val="000099"/>
          </a:solidFill>
          <a:latin typeface="Arial" charset="0"/>
          <a:ea typeface="ＭＳ Ｐゴシック"/>
          <a:cs typeface="ＭＳ Ｐゴシック"/>
        </a:defRPr>
      </a:lvl2pPr>
      <a:lvl3pPr algn="ctr" rtl="0" eaLnBrk="0" fontAlgn="base" hangingPunct="0">
        <a:spcBef>
          <a:spcPct val="0"/>
        </a:spcBef>
        <a:spcAft>
          <a:spcPct val="0"/>
        </a:spcAft>
        <a:defRPr sz="3600" b="1">
          <a:solidFill>
            <a:srgbClr val="000099"/>
          </a:solidFill>
          <a:latin typeface="Arial" charset="0"/>
          <a:ea typeface="ＭＳ Ｐゴシック"/>
          <a:cs typeface="ＭＳ Ｐゴシック"/>
        </a:defRPr>
      </a:lvl3pPr>
      <a:lvl4pPr algn="ctr" rtl="0" eaLnBrk="0" fontAlgn="base" hangingPunct="0">
        <a:spcBef>
          <a:spcPct val="0"/>
        </a:spcBef>
        <a:spcAft>
          <a:spcPct val="0"/>
        </a:spcAft>
        <a:defRPr sz="3600" b="1">
          <a:solidFill>
            <a:srgbClr val="000099"/>
          </a:solidFill>
          <a:latin typeface="Arial" charset="0"/>
          <a:ea typeface="ＭＳ Ｐゴシック"/>
          <a:cs typeface="ＭＳ Ｐゴシック"/>
        </a:defRPr>
      </a:lvl4pPr>
      <a:lvl5pPr algn="ctr" rtl="0" eaLnBrk="0" fontAlgn="base" hangingPunct="0">
        <a:spcBef>
          <a:spcPct val="0"/>
        </a:spcBef>
        <a:spcAft>
          <a:spcPct val="0"/>
        </a:spcAft>
        <a:defRPr sz="3600" b="1">
          <a:solidFill>
            <a:srgbClr val="000099"/>
          </a:solidFill>
          <a:latin typeface="Arial" charset="0"/>
          <a:ea typeface="ＭＳ Ｐゴシック"/>
          <a:cs typeface="ＭＳ Ｐゴシック"/>
        </a:defRPr>
      </a:lvl5pPr>
      <a:lvl6pPr marL="457200" algn="ctr" rtl="0" eaLnBrk="0" fontAlgn="base" hangingPunct="0">
        <a:spcBef>
          <a:spcPct val="0"/>
        </a:spcBef>
        <a:spcAft>
          <a:spcPct val="0"/>
        </a:spcAft>
        <a:defRPr sz="3600" b="1">
          <a:solidFill>
            <a:srgbClr val="000099"/>
          </a:solidFill>
          <a:latin typeface="Arial" charset="0"/>
          <a:ea typeface="ＭＳ Ｐゴシック"/>
          <a:cs typeface="ＭＳ Ｐゴシック"/>
        </a:defRPr>
      </a:lvl6pPr>
      <a:lvl7pPr marL="914400" algn="ctr" rtl="0" eaLnBrk="0" fontAlgn="base" hangingPunct="0">
        <a:spcBef>
          <a:spcPct val="0"/>
        </a:spcBef>
        <a:spcAft>
          <a:spcPct val="0"/>
        </a:spcAft>
        <a:defRPr sz="3600" b="1">
          <a:solidFill>
            <a:srgbClr val="000099"/>
          </a:solidFill>
          <a:latin typeface="Arial" charset="0"/>
          <a:ea typeface="ＭＳ Ｐゴシック"/>
          <a:cs typeface="ＭＳ Ｐゴシック"/>
        </a:defRPr>
      </a:lvl7pPr>
      <a:lvl8pPr marL="1371600" algn="ctr" rtl="0" eaLnBrk="0" fontAlgn="base" hangingPunct="0">
        <a:spcBef>
          <a:spcPct val="0"/>
        </a:spcBef>
        <a:spcAft>
          <a:spcPct val="0"/>
        </a:spcAft>
        <a:defRPr sz="3600" b="1">
          <a:solidFill>
            <a:srgbClr val="000099"/>
          </a:solidFill>
          <a:latin typeface="Arial" charset="0"/>
          <a:ea typeface="ＭＳ Ｐゴシック"/>
          <a:cs typeface="ＭＳ Ｐゴシック"/>
        </a:defRPr>
      </a:lvl8pPr>
      <a:lvl9pPr marL="1828800" algn="ctr" rtl="0" eaLnBrk="0" fontAlgn="base" hangingPunct="0">
        <a:spcBef>
          <a:spcPct val="0"/>
        </a:spcBef>
        <a:spcAft>
          <a:spcPct val="0"/>
        </a:spcAft>
        <a:defRPr sz="3600" b="1">
          <a:solidFill>
            <a:srgbClr val="000099"/>
          </a:solidFill>
          <a:latin typeface="Arial" charset="0"/>
          <a:ea typeface="ＭＳ Ｐゴシック"/>
          <a:cs typeface="ＭＳ Ｐゴシック"/>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eaLnBrk="0" hangingPunct="0"/>
            <a:fld id="{ABA03F7A-533B-4AB0-8E39-295C675FA58A}" type="datetime1">
              <a:rPr lang="en-US" smtClean="0">
                <a:solidFill>
                  <a:srgbClr val="000000"/>
                </a:solidFill>
              </a:rPr>
              <a:t>12/3/2013</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fld id="{5B349A72-3E3C-47F6-850A-62A2CCC73A7C}" type="slidenum">
              <a:rPr lang="en-US">
                <a:solidFill>
                  <a:srgbClr val="000000"/>
                </a:solidFill>
              </a:rPr>
              <a:pPr eaLnBrk="0" hangingPunct="0"/>
              <a:t>‹#›</a:t>
            </a:fld>
            <a:endParaRPr lang="en-US">
              <a:solidFill>
                <a:srgbClr val="000000"/>
              </a:solidFill>
            </a:endParaRPr>
          </a:p>
        </p:txBody>
      </p:sp>
    </p:spTree>
    <p:extLst>
      <p:ext uri="{BB962C8B-B14F-4D97-AF65-F5344CB8AC3E}">
        <p14:creationId xmlns:p14="http://schemas.microsoft.com/office/powerpoint/2010/main" val="1807410826"/>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775" y="582706"/>
            <a:ext cx="7918450" cy="788894"/>
          </a:xfrm>
          <a:prstGeom prst="rect">
            <a:avLst/>
          </a:prstGeom>
        </p:spPr>
        <p:txBody>
          <a:bodyPr vert="horz" lIns="91440" tIns="45720" rIns="91440" bIns="45720" rtlCol="0" anchor="t" anchorCtr="0">
            <a:normAutofit/>
          </a:bodyPr>
          <a:lstStyle/>
          <a:p>
            <a:r>
              <a:rPr lang="en-US" smtClean="0"/>
              <a:t>Click to edit Master title style</a:t>
            </a:r>
            <a:endParaRPr/>
          </a:p>
        </p:txBody>
      </p:sp>
      <p:sp>
        <p:nvSpPr>
          <p:cNvPr id="3" name="Text Placeholder 2"/>
          <p:cNvSpPr>
            <a:spLocks noGrp="1"/>
          </p:cNvSpPr>
          <p:nvPr>
            <p:ph type="body" idx="1"/>
          </p:nvPr>
        </p:nvSpPr>
        <p:spPr>
          <a:xfrm>
            <a:off x="988358" y="2044700"/>
            <a:ext cx="7167284" cy="40814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275294"/>
            <a:ext cx="1600200" cy="365125"/>
          </a:xfrm>
          <a:prstGeom prst="rect">
            <a:avLst/>
          </a:prstGeom>
        </p:spPr>
        <p:txBody>
          <a:bodyPr vert="horz" lIns="91440" tIns="45720" rIns="91440" bIns="45720" rtlCol="0" anchor="ctr"/>
          <a:lstStyle>
            <a:lvl1pPr algn="l">
              <a:defRPr sz="1100">
                <a:solidFill>
                  <a:schemeClr val="tx2"/>
                </a:solidFill>
              </a:defRPr>
            </a:lvl1pPr>
          </a:lstStyle>
          <a:p>
            <a:pPr eaLnBrk="0" hangingPunct="0">
              <a:defRPr/>
            </a:pPr>
            <a:endParaRPr lang="en-US">
              <a:solidFill>
                <a:srgbClr val="8D9AB3"/>
              </a:solidFill>
              <a:latin typeface="Times New Roman" pitchFamily="-110" charset="0"/>
            </a:endParaRPr>
          </a:p>
        </p:txBody>
      </p:sp>
      <p:sp>
        <p:nvSpPr>
          <p:cNvPr id="5" name="Footer Placeholder 4"/>
          <p:cNvSpPr>
            <a:spLocks noGrp="1"/>
          </p:cNvSpPr>
          <p:nvPr>
            <p:ph type="ftr" sz="quarter" idx="3"/>
          </p:nvPr>
        </p:nvSpPr>
        <p:spPr>
          <a:xfrm>
            <a:off x="2205318" y="6275294"/>
            <a:ext cx="5643282" cy="365125"/>
          </a:xfrm>
          <a:prstGeom prst="rect">
            <a:avLst/>
          </a:prstGeom>
        </p:spPr>
        <p:txBody>
          <a:bodyPr vert="horz" lIns="91440" tIns="45720" rIns="91440" bIns="45720" rtlCol="0" anchor="ctr"/>
          <a:lstStyle>
            <a:lvl1pPr algn="l">
              <a:defRPr sz="1100">
                <a:solidFill>
                  <a:schemeClr val="tx2"/>
                </a:solidFill>
              </a:defRPr>
            </a:lvl1pPr>
          </a:lstStyle>
          <a:p>
            <a:pPr eaLnBrk="0" hangingPunct="0">
              <a:defRPr/>
            </a:pPr>
            <a:endParaRPr lang="en-US">
              <a:solidFill>
                <a:srgbClr val="8D9AB3"/>
              </a:solidFill>
              <a:latin typeface="Times New Roman" pitchFamily="-110" charset="0"/>
            </a:endParaRPr>
          </a:p>
        </p:txBody>
      </p:sp>
      <p:sp>
        <p:nvSpPr>
          <p:cNvPr id="6" name="Slide Number Placeholder 5"/>
          <p:cNvSpPr>
            <a:spLocks noGrp="1"/>
          </p:cNvSpPr>
          <p:nvPr>
            <p:ph type="sldNum" sz="quarter" idx="4"/>
          </p:nvPr>
        </p:nvSpPr>
        <p:spPr>
          <a:xfrm>
            <a:off x="8077200" y="6275294"/>
            <a:ext cx="609600" cy="365125"/>
          </a:xfrm>
          <a:prstGeom prst="rect">
            <a:avLst/>
          </a:prstGeom>
        </p:spPr>
        <p:txBody>
          <a:bodyPr vert="horz" lIns="91440" tIns="45720" rIns="91440" bIns="45720" rtlCol="0" anchor="ctr"/>
          <a:lstStyle>
            <a:lvl1pPr algn="r">
              <a:defRPr sz="1400">
                <a:solidFill>
                  <a:schemeClr val="tx2"/>
                </a:solidFill>
              </a:defRPr>
            </a:lvl1pPr>
          </a:lstStyle>
          <a:p>
            <a:pPr eaLnBrk="0" hangingPunct="0">
              <a:defRPr/>
            </a:pPr>
            <a:fld id="{A2C4EBAA-EDCE-4746-8FD3-3406A76C23E9}" type="slidenum">
              <a:rPr lang="en-US" smtClean="0">
                <a:solidFill>
                  <a:srgbClr val="8D9AB3"/>
                </a:solidFill>
                <a:latin typeface="Times New Roman" pitchFamily="-110" charset="0"/>
              </a:rPr>
              <a:pPr eaLnBrk="0" hangingPunct="0">
                <a:defRPr/>
              </a:pPr>
              <a:t>‹#›</a:t>
            </a:fld>
            <a:endParaRPr lang="en-US">
              <a:solidFill>
                <a:srgbClr val="8D9AB3"/>
              </a:solidFill>
              <a:latin typeface="Times New Roman" pitchFamily="-110" charset="0"/>
            </a:endParaRPr>
          </a:p>
        </p:txBody>
      </p:sp>
    </p:spTree>
    <p:extLst>
      <p:ext uri="{BB962C8B-B14F-4D97-AF65-F5344CB8AC3E}">
        <p14:creationId xmlns:p14="http://schemas.microsoft.com/office/powerpoint/2010/main" val="383170441"/>
      </p:ext>
    </p:extLst>
  </p:cSld>
  <p:clrMap bg1="dk1" tx1="lt1" bg2="dk2" tx2="lt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Lst>
  <p:txStyles>
    <p:titleStyle>
      <a:lvl1pPr algn="ctr" defTabSz="914400" rtl="0" eaLnBrk="1" latinLnBrk="0" hangingPunct="1">
        <a:spcBef>
          <a:spcPct val="0"/>
        </a:spcBef>
        <a:buNone/>
        <a:defRPr sz="42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bg2"/>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775" y="582706"/>
            <a:ext cx="7918450" cy="788894"/>
          </a:xfrm>
          <a:prstGeom prst="rect">
            <a:avLst/>
          </a:prstGeom>
        </p:spPr>
        <p:txBody>
          <a:bodyPr vert="horz" lIns="91440" tIns="45720" rIns="91440" bIns="45720" rtlCol="0" anchor="t" anchorCtr="0">
            <a:normAutofit/>
          </a:bodyPr>
          <a:lstStyle/>
          <a:p>
            <a:r>
              <a:rPr lang="en-US" smtClean="0"/>
              <a:t>Click to edit Master title style</a:t>
            </a:r>
            <a:endParaRPr/>
          </a:p>
        </p:txBody>
      </p:sp>
      <p:sp>
        <p:nvSpPr>
          <p:cNvPr id="3" name="Text Placeholder 2"/>
          <p:cNvSpPr>
            <a:spLocks noGrp="1"/>
          </p:cNvSpPr>
          <p:nvPr>
            <p:ph type="body" idx="1"/>
          </p:nvPr>
        </p:nvSpPr>
        <p:spPr>
          <a:xfrm>
            <a:off x="988358" y="2044700"/>
            <a:ext cx="7167284" cy="40814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275294"/>
            <a:ext cx="1600200" cy="365125"/>
          </a:xfrm>
          <a:prstGeom prst="rect">
            <a:avLst/>
          </a:prstGeom>
        </p:spPr>
        <p:txBody>
          <a:bodyPr vert="horz" lIns="91440" tIns="45720" rIns="91440" bIns="45720" rtlCol="0" anchor="ctr"/>
          <a:lstStyle>
            <a:lvl1pPr algn="l">
              <a:defRPr sz="1100">
                <a:solidFill>
                  <a:schemeClr val="tx2"/>
                </a:solidFill>
              </a:defRPr>
            </a:lvl1pPr>
          </a:lstStyle>
          <a:p>
            <a:pPr eaLnBrk="0" hangingPunct="0">
              <a:defRPr/>
            </a:pPr>
            <a:endParaRPr lang="en-US">
              <a:solidFill>
                <a:srgbClr val="8D9AB3"/>
              </a:solidFill>
              <a:latin typeface="Times New Roman" pitchFamily="-110" charset="0"/>
            </a:endParaRPr>
          </a:p>
        </p:txBody>
      </p:sp>
      <p:sp>
        <p:nvSpPr>
          <p:cNvPr id="5" name="Footer Placeholder 4"/>
          <p:cNvSpPr>
            <a:spLocks noGrp="1"/>
          </p:cNvSpPr>
          <p:nvPr>
            <p:ph type="ftr" sz="quarter" idx="3"/>
          </p:nvPr>
        </p:nvSpPr>
        <p:spPr>
          <a:xfrm>
            <a:off x="2205318" y="6275294"/>
            <a:ext cx="5643282" cy="365125"/>
          </a:xfrm>
          <a:prstGeom prst="rect">
            <a:avLst/>
          </a:prstGeom>
        </p:spPr>
        <p:txBody>
          <a:bodyPr vert="horz" lIns="91440" tIns="45720" rIns="91440" bIns="45720" rtlCol="0" anchor="ctr"/>
          <a:lstStyle>
            <a:lvl1pPr algn="l">
              <a:defRPr sz="1100">
                <a:solidFill>
                  <a:schemeClr val="tx2"/>
                </a:solidFill>
              </a:defRPr>
            </a:lvl1pPr>
          </a:lstStyle>
          <a:p>
            <a:pPr eaLnBrk="0" hangingPunct="0">
              <a:defRPr/>
            </a:pPr>
            <a:endParaRPr lang="en-US">
              <a:solidFill>
                <a:srgbClr val="8D9AB3"/>
              </a:solidFill>
              <a:latin typeface="Times New Roman" pitchFamily="-110" charset="0"/>
            </a:endParaRPr>
          </a:p>
        </p:txBody>
      </p:sp>
      <p:sp>
        <p:nvSpPr>
          <p:cNvPr id="6" name="Slide Number Placeholder 5"/>
          <p:cNvSpPr>
            <a:spLocks noGrp="1"/>
          </p:cNvSpPr>
          <p:nvPr>
            <p:ph type="sldNum" sz="quarter" idx="4"/>
          </p:nvPr>
        </p:nvSpPr>
        <p:spPr>
          <a:xfrm>
            <a:off x="8077200" y="6275294"/>
            <a:ext cx="609600" cy="365125"/>
          </a:xfrm>
          <a:prstGeom prst="rect">
            <a:avLst/>
          </a:prstGeom>
        </p:spPr>
        <p:txBody>
          <a:bodyPr vert="horz" lIns="91440" tIns="45720" rIns="91440" bIns="45720" rtlCol="0" anchor="ctr"/>
          <a:lstStyle>
            <a:lvl1pPr algn="r">
              <a:defRPr sz="1400">
                <a:solidFill>
                  <a:schemeClr val="tx2"/>
                </a:solidFill>
              </a:defRPr>
            </a:lvl1pPr>
          </a:lstStyle>
          <a:p>
            <a:pPr eaLnBrk="0" hangingPunct="0">
              <a:defRPr/>
            </a:pPr>
            <a:fld id="{A2C4EBAA-EDCE-4746-8FD3-3406A76C23E9}" type="slidenum">
              <a:rPr lang="en-US" smtClean="0">
                <a:solidFill>
                  <a:srgbClr val="8D9AB3"/>
                </a:solidFill>
                <a:latin typeface="Times New Roman" pitchFamily="-110" charset="0"/>
              </a:rPr>
              <a:pPr eaLnBrk="0" hangingPunct="0">
                <a:defRPr/>
              </a:pPr>
              <a:t>‹#›</a:t>
            </a:fld>
            <a:endParaRPr lang="en-US">
              <a:solidFill>
                <a:srgbClr val="8D9AB3"/>
              </a:solidFill>
              <a:latin typeface="Times New Roman" pitchFamily="-110" charset="0"/>
            </a:endParaRPr>
          </a:p>
        </p:txBody>
      </p:sp>
    </p:spTree>
    <p:extLst>
      <p:ext uri="{BB962C8B-B14F-4D97-AF65-F5344CB8AC3E}">
        <p14:creationId xmlns:p14="http://schemas.microsoft.com/office/powerpoint/2010/main" val="2629121038"/>
      </p:ext>
    </p:extLst>
  </p:cSld>
  <p:clrMap bg1="dk1" tx1="lt1" bg2="dk2"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Lst>
  <p:txStyles>
    <p:titleStyle>
      <a:lvl1pPr algn="ctr" defTabSz="914400" rtl="0" eaLnBrk="1" latinLnBrk="0" hangingPunct="1">
        <a:spcBef>
          <a:spcPct val="0"/>
        </a:spcBef>
        <a:buNone/>
        <a:defRPr sz="42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bg2"/>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8E01062-3039-4CA7-AEFB-5599BD334758}" type="datetimeFigureOut">
              <a:rPr lang="en-US" smtClean="0">
                <a:solidFill>
                  <a:prstClr val="black">
                    <a:tint val="75000"/>
                  </a:prstClr>
                </a:solidFill>
                <a:latin typeface="Calibri"/>
              </a:rPr>
              <a:pPr fontAlgn="auto">
                <a:spcBef>
                  <a:spcPts val="0"/>
                </a:spcBef>
                <a:spcAft>
                  <a:spcPts val="0"/>
                </a:spcAft>
              </a:pPr>
              <a:t>12/3/2013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07A298C-C011-414C-B719-7C4ED9D8F40C}"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2269606"/>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wmf"/></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9.xml"/><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0.xml"/><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wmf"/></Relationships>
</file>

<file path=ppt/slides/_rels/slide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37000" b="-37000"/>
          </a:stretch>
        </a:blipFill>
        <a:effectLst/>
      </p:bgPr>
    </p:bg>
    <p:spTree>
      <p:nvGrpSpPr>
        <p:cNvPr id="1" name=""/>
        <p:cNvGrpSpPr/>
        <p:nvPr/>
      </p:nvGrpSpPr>
      <p:grpSpPr>
        <a:xfrm>
          <a:off x="0" y="0"/>
          <a:ext cx="0" cy="0"/>
          <a:chOff x="0" y="0"/>
          <a:chExt cx="0" cy="0"/>
        </a:xfrm>
      </p:grpSpPr>
      <p:pic>
        <p:nvPicPr>
          <p:cNvPr id="63490" name="Picture 8" descr="NOAA"/>
          <p:cNvPicPr>
            <a:picLocks noChangeAspect="1" noChangeArrowheads="1"/>
          </p:cNvPicPr>
          <p:nvPr/>
        </p:nvPicPr>
        <p:blipFill>
          <a:blip r:embed="rId3" cstate="print"/>
          <a:srcRect/>
          <a:stretch>
            <a:fillRect/>
          </a:stretch>
        </p:blipFill>
        <p:spPr bwMode="auto">
          <a:xfrm>
            <a:off x="152400" y="152400"/>
            <a:ext cx="914400" cy="914400"/>
          </a:xfrm>
          <a:prstGeom prst="rect">
            <a:avLst/>
          </a:prstGeom>
          <a:noFill/>
          <a:ln w="9525">
            <a:noFill/>
            <a:miter lim="800000"/>
            <a:headEnd/>
            <a:tailEnd/>
          </a:ln>
        </p:spPr>
      </p:pic>
      <p:pic>
        <p:nvPicPr>
          <p:cNvPr id="63491" name="Picture 4" descr="WSFOLOGO"/>
          <p:cNvPicPr>
            <a:picLocks noChangeAspect="1" noChangeArrowheads="1"/>
          </p:cNvPicPr>
          <p:nvPr/>
        </p:nvPicPr>
        <p:blipFill>
          <a:blip r:embed="rId4" cstate="print"/>
          <a:srcRect/>
          <a:stretch>
            <a:fillRect/>
          </a:stretch>
        </p:blipFill>
        <p:spPr bwMode="auto">
          <a:xfrm>
            <a:off x="8001000" y="152400"/>
            <a:ext cx="927100" cy="914400"/>
          </a:xfrm>
          <a:prstGeom prst="rect">
            <a:avLst/>
          </a:prstGeom>
          <a:noFill/>
          <a:ln w="9525">
            <a:noFill/>
            <a:miter lim="800000"/>
            <a:headEnd/>
            <a:tailEnd/>
          </a:ln>
        </p:spPr>
      </p:pic>
      <p:sp>
        <p:nvSpPr>
          <p:cNvPr id="14340" name="Rectangle 10"/>
          <p:cNvSpPr>
            <a:spLocks noGrp="1"/>
          </p:cNvSpPr>
          <p:nvPr>
            <p:ph type="ctrTitle" idx="4294967295"/>
          </p:nvPr>
        </p:nvSpPr>
        <p:spPr>
          <a:xfrm>
            <a:off x="685800" y="1066800"/>
            <a:ext cx="7772400" cy="1470025"/>
          </a:xfrm>
          <a:effectLst>
            <a:outerShdw dist="35921" dir="2700000" algn="ctr" rotWithShape="0">
              <a:schemeClr val="tx1"/>
            </a:outerShdw>
          </a:effectLst>
        </p:spPr>
        <p:txBody>
          <a:bodyPr/>
          <a:lstStyle/>
          <a:p>
            <a:pPr eaLnBrk="1" hangingPunct="1">
              <a:defRPr/>
            </a:pPr>
            <a:r>
              <a:rPr lang="en-US" sz="4600" dirty="0" smtClean="0">
                <a:solidFill>
                  <a:srgbClr val="FFFF00"/>
                </a:solidFill>
              </a:rPr>
              <a:t>2013 Review of the NCEP Production Suite: Report from NHC</a:t>
            </a:r>
          </a:p>
        </p:txBody>
      </p:sp>
      <p:sp>
        <p:nvSpPr>
          <p:cNvPr id="14341" name="Rectangle 11"/>
          <p:cNvSpPr>
            <a:spLocks noGrp="1"/>
          </p:cNvSpPr>
          <p:nvPr>
            <p:ph type="subTitle" idx="4294967295"/>
          </p:nvPr>
        </p:nvSpPr>
        <p:spPr>
          <a:xfrm>
            <a:off x="1371600" y="3886200"/>
            <a:ext cx="6400800" cy="1752600"/>
          </a:xfrm>
          <a:effectLst>
            <a:outerShdw dist="35921" dir="2700000" algn="ctr" rotWithShape="0">
              <a:schemeClr val="tx1"/>
            </a:outerShdw>
          </a:effectLst>
        </p:spPr>
        <p:txBody>
          <a:bodyPr/>
          <a:lstStyle/>
          <a:p>
            <a:pPr marL="0" indent="0" algn="ctr" eaLnBrk="1" hangingPunct="1">
              <a:lnSpc>
                <a:spcPct val="80000"/>
              </a:lnSpc>
              <a:buFont typeface="Arial" charset="0"/>
              <a:buNone/>
              <a:defRPr/>
            </a:pPr>
            <a:r>
              <a:rPr lang="en-US" sz="2800" dirty="0" smtClean="0">
                <a:solidFill>
                  <a:srgbClr val="FFFF00"/>
                </a:solidFill>
              </a:rPr>
              <a:t>Richard J. Pasch, Eric S. Blake,                       &amp; Michael J. Brennan</a:t>
            </a:r>
          </a:p>
          <a:p>
            <a:pPr marL="0" indent="0" algn="ctr" eaLnBrk="1" hangingPunct="1">
              <a:lnSpc>
                <a:spcPct val="80000"/>
              </a:lnSpc>
              <a:buFont typeface="Arial" charset="0"/>
              <a:buNone/>
              <a:defRPr/>
            </a:pPr>
            <a:r>
              <a:rPr lang="en-US" sz="2800" dirty="0" smtClean="0">
                <a:solidFill>
                  <a:srgbClr val="FFFF00"/>
                </a:solidFill>
              </a:rPr>
              <a:t>     Hurricane Specialists</a:t>
            </a:r>
          </a:p>
          <a:p>
            <a:pPr marL="0" indent="0" algn="ctr" eaLnBrk="1" hangingPunct="1">
              <a:lnSpc>
                <a:spcPct val="80000"/>
              </a:lnSpc>
              <a:buFont typeface="Arial" charset="0"/>
              <a:buNone/>
              <a:defRPr/>
            </a:pPr>
            <a:r>
              <a:rPr lang="en-US" sz="2800" dirty="0" smtClean="0">
                <a:solidFill>
                  <a:srgbClr val="FFFF00"/>
                </a:solidFill>
              </a:rPr>
              <a:t> National Hurricane Center</a:t>
            </a:r>
          </a:p>
          <a:p>
            <a:pPr marL="0" indent="0" algn="ctr" eaLnBrk="1" hangingPunct="1">
              <a:lnSpc>
                <a:spcPct val="80000"/>
              </a:lnSpc>
              <a:buFont typeface="Arial" charset="0"/>
              <a:buNone/>
              <a:defRPr/>
            </a:pPr>
            <a:r>
              <a:rPr lang="en-US" sz="2800" dirty="0" smtClean="0">
                <a:solidFill>
                  <a:srgbClr val="FFFF00"/>
                </a:solidFill>
              </a:rPr>
              <a:t> December 4, 2013</a:t>
            </a:r>
          </a:p>
        </p:txBody>
      </p:sp>
      <p:sp>
        <p:nvSpPr>
          <p:cNvPr id="2" name="Slide Number Placeholder 1"/>
          <p:cNvSpPr>
            <a:spLocks noGrp="1"/>
          </p:cNvSpPr>
          <p:nvPr>
            <p:ph type="sldNum" sz="quarter" idx="12"/>
          </p:nvPr>
        </p:nvSpPr>
        <p:spPr/>
        <p:txBody>
          <a:bodyPr/>
          <a:lstStyle/>
          <a:p>
            <a:pPr>
              <a:defRPr/>
            </a:pPr>
            <a:fld id="{7A5E30AD-F874-4A1D-93EC-566A6E8109E4}" type="slidenum">
              <a:rPr lang="en-US" smtClean="0"/>
              <a:pPr>
                <a:defRPr/>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302625" cy="788894"/>
          </a:xfrm>
        </p:spPr>
        <p:txBody>
          <a:bodyPr>
            <a:normAutofit/>
          </a:bodyPr>
          <a:lstStyle/>
          <a:p>
            <a:r>
              <a:rPr lang="en-US" dirty="0" smtClean="0">
                <a:latin typeface="Calibri" panose="020F0502020204030204" pitchFamily="34" charset="0"/>
              </a:rPr>
              <a:t>HWRF before and after the upgrade</a:t>
            </a:r>
            <a:endParaRPr lang="en-US" dirty="0">
              <a:latin typeface="Calibri" panose="020F0502020204030204" pitchFamily="34" charset="0"/>
            </a:endParaRPr>
          </a:p>
        </p:txBody>
      </p:sp>
      <p:pic>
        <p:nvPicPr>
          <p:cNvPr id="14338" name="Picture 2" descr="C:\Users\jcangialosi\Documents\MATLAB\13ALHWRF_trac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25" y="1219200"/>
            <a:ext cx="6629400" cy="49720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67525" y="2286000"/>
            <a:ext cx="2362250" cy="1754326"/>
          </a:xfrm>
          <a:prstGeom prst="rect">
            <a:avLst/>
          </a:prstGeom>
          <a:noFill/>
        </p:spPr>
        <p:txBody>
          <a:bodyPr wrap="none" rtlCol="0">
            <a:spAutoFit/>
          </a:bodyPr>
          <a:lstStyle/>
          <a:p>
            <a:pPr eaLnBrk="0" hangingPunct="0"/>
            <a:r>
              <a:rPr lang="en-US" i="1" dirty="0" smtClean="0">
                <a:solidFill>
                  <a:srgbClr val="FFAF03"/>
                </a:solidFill>
                <a:latin typeface="Calibri" panose="020F0502020204030204" pitchFamily="34" charset="0"/>
              </a:rPr>
              <a:t>Substantial track skill </a:t>
            </a:r>
          </a:p>
          <a:p>
            <a:pPr eaLnBrk="0" hangingPunct="0"/>
            <a:r>
              <a:rPr lang="en-US" i="1" dirty="0">
                <a:solidFill>
                  <a:srgbClr val="FFAF03"/>
                </a:solidFill>
                <a:latin typeface="Calibri" panose="020F0502020204030204" pitchFamily="34" charset="0"/>
              </a:rPr>
              <a:t>i</a:t>
            </a:r>
            <a:r>
              <a:rPr lang="en-US" i="1" dirty="0" smtClean="0">
                <a:solidFill>
                  <a:srgbClr val="FFAF03"/>
                </a:solidFill>
                <a:latin typeface="Calibri" panose="020F0502020204030204" pitchFamily="34" charset="0"/>
              </a:rPr>
              <a:t>mprovements after </a:t>
            </a:r>
          </a:p>
          <a:p>
            <a:pPr eaLnBrk="0" hangingPunct="0"/>
            <a:r>
              <a:rPr lang="en-US" i="1" dirty="0" smtClean="0">
                <a:solidFill>
                  <a:srgbClr val="FFAF03"/>
                </a:solidFill>
                <a:latin typeface="Calibri" panose="020F0502020204030204" pitchFamily="34" charset="0"/>
              </a:rPr>
              <a:t>the upgrade on July 2. </a:t>
            </a:r>
          </a:p>
          <a:p>
            <a:pPr eaLnBrk="0" hangingPunct="0"/>
            <a:r>
              <a:rPr lang="en-US" i="1" dirty="0" smtClean="0">
                <a:solidFill>
                  <a:srgbClr val="FFAF03"/>
                </a:solidFill>
                <a:latin typeface="Calibri" panose="020F0502020204030204" pitchFamily="34" charset="0"/>
              </a:rPr>
              <a:t>It should be noted that </a:t>
            </a:r>
          </a:p>
          <a:p>
            <a:pPr eaLnBrk="0" hangingPunct="0"/>
            <a:r>
              <a:rPr lang="en-US" i="1" dirty="0">
                <a:solidFill>
                  <a:srgbClr val="FFAF03"/>
                </a:solidFill>
                <a:latin typeface="Calibri" panose="020F0502020204030204" pitchFamily="34" charset="0"/>
              </a:rPr>
              <a:t>s</a:t>
            </a:r>
            <a:r>
              <a:rPr lang="en-US" i="1" dirty="0" smtClean="0">
                <a:solidFill>
                  <a:srgbClr val="FFAF03"/>
                </a:solidFill>
                <a:latin typeface="Calibri" panose="020F0502020204030204" pitchFamily="34" charset="0"/>
              </a:rPr>
              <a:t>ample was small </a:t>
            </a:r>
          </a:p>
          <a:p>
            <a:pPr eaLnBrk="0" hangingPunct="0"/>
            <a:r>
              <a:rPr lang="en-US" i="1" dirty="0" smtClean="0">
                <a:solidFill>
                  <a:srgbClr val="FFAF03"/>
                </a:solidFill>
                <a:latin typeface="Calibri" panose="020F0502020204030204" pitchFamily="34" charset="0"/>
              </a:rPr>
              <a:t>before the transition.</a:t>
            </a:r>
          </a:p>
        </p:txBody>
      </p:sp>
    </p:spTree>
    <p:extLst>
      <p:ext uri="{BB962C8B-B14F-4D97-AF65-F5344CB8AC3E}">
        <p14:creationId xmlns:p14="http://schemas.microsoft.com/office/powerpoint/2010/main" val="21516758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7918450" cy="788894"/>
          </a:xfrm>
        </p:spPr>
        <p:txBody>
          <a:bodyPr/>
          <a:lstStyle/>
          <a:p>
            <a:r>
              <a:rPr lang="en-US" dirty="0" smtClean="0">
                <a:latin typeface="Calibri" pitchFamily="34" charset="0"/>
              </a:rPr>
              <a:t>Track Model Trends</a:t>
            </a:r>
            <a:endParaRPr lang="en-US" dirty="0">
              <a:latin typeface="Calibri" pitchFamily="34" charset="0"/>
            </a:endParaRPr>
          </a:p>
        </p:txBody>
      </p:sp>
      <p:pic>
        <p:nvPicPr>
          <p:cNvPr id="6146" name="Picture 2" descr="C:\Users\jcangialosi\Desktop\48hmode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90600"/>
            <a:ext cx="7063740" cy="54749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55670" y="1981199"/>
            <a:ext cx="2590800" cy="584775"/>
          </a:xfrm>
          <a:prstGeom prst="rect">
            <a:avLst/>
          </a:prstGeom>
          <a:noFill/>
        </p:spPr>
        <p:txBody>
          <a:bodyPr wrap="square" rtlCol="0">
            <a:spAutoFit/>
          </a:bodyPr>
          <a:lstStyle/>
          <a:p>
            <a:pPr eaLnBrk="0" hangingPunct="0"/>
            <a:r>
              <a:rPr lang="en-US" sz="1600" i="1" dirty="0" smtClean="0">
                <a:solidFill>
                  <a:srgbClr val="FF0000"/>
                </a:solidFill>
                <a:latin typeface="Arial" pitchFamily="34" charset="0"/>
                <a:cs typeface="Arial" pitchFamily="34" charset="0"/>
              </a:rPr>
              <a:t>Close race continues between GFSI and EMXI.</a:t>
            </a:r>
            <a:endParaRPr lang="en-US" sz="1600" i="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3642739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Grp="1" noChangeArrowheads="1"/>
          </p:cNvSpPr>
          <p:nvPr>
            <p:ph type="title"/>
          </p:nvPr>
        </p:nvSpPr>
        <p:spPr>
          <a:xfrm>
            <a:off x="628650" y="76200"/>
            <a:ext cx="7918450" cy="788894"/>
          </a:xfrm>
        </p:spPr>
        <p:txBody>
          <a:bodyPr/>
          <a:lstStyle/>
          <a:p>
            <a:r>
              <a:rPr lang="en-US" dirty="0" smtClean="0">
                <a:latin typeface="Calibri" pitchFamily="34" charset="0"/>
                <a:ea typeface="ＭＳ Ｐゴシック" pitchFamily="-110" charset="-128"/>
                <a:cs typeface="ＭＳ Ｐゴシック" pitchFamily="-110" charset="-128"/>
              </a:rPr>
              <a:t>Atlantic Intensity Error Trends</a:t>
            </a:r>
            <a:endParaRPr lang="en-US" dirty="0">
              <a:latin typeface="Calibri" pitchFamily="34" charset="0"/>
              <a:ea typeface="ＭＳ Ｐゴシック" pitchFamily="-110" charset="-128"/>
              <a:cs typeface="ＭＳ Ｐゴシック" pitchFamily="-110" charset="-128"/>
            </a:endParaRPr>
          </a:p>
        </p:txBody>
      </p:sp>
      <p:pic>
        <p:nvPicPr>
          <p:cNvPr id="9218" name="Picture 2" descr="C:\Users\jcangialosi\Documents\MATLAB\ALinerr_tre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838200"/>
            <a:ext cx="7543800" cy="5657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09800" y="5029200"/>
            <a:ext cx="5596404" cy="523220"/>
          </a:xfrm>
          <a:prstGeom prst="rect">
            <a:avLst/>
          </a:prstGeom>
          <a:noFill/>
        </p:spPr>
        <p:txBody>
          <a:bodyPr wrap="none" rtlCol="0">
            <a:spAutoFit/>
          </a:bodyPr>
          <a:lstStyle/>
          <a:p>
            <a:pPr eaLnBrk="0" hangingPunct="0"/>
            <a:r>
              <a:rPr lang="en-US" sz="1400" i="1" dirty="0" smtClean="0">
                <a:solidFill>
                  <a:srgbClr val="7030A0"/>
                </a:solidFill>
                <a:latin typeface="Arial" pitchFamily="34" charset="0"/>
                <a:cs typeface="Arial" pitchFamily="34" charset="0"/>
              </a:rPr>
              <a:t>Notable improvements in intensity forecasts over the past few years.</a:t>
            </a:r>
          </a:p>
          <a:p>
            <a:pPr eaLnBrk="0" hangingPunct="0"/>
            <a:r>
              <a:rPr lang="en-US" sz="1400" i="1" dirty="0" smtClean="0">
                <a:solidFill>
                  <a:srgbClr val="7030A0"/>
                </a:solidFill>
                <a:latin typeface="Arial" pitchFamily="34" charset="0"/>
                <a:cs typeface="Arial" pitchFamily="34" charset="0"/>
              </a:rPr>
              <a:t>Beginning of a trend?</a:t>
            </a:r>
            <a:endParaRPr lang="en-US" sz="1400" i="1" dirty="0">
              <a:solidFill>
                <a:srgbClr val="7030A0"/>
              </a:solidFill>
              <a:latin typeface="Arial" pitchFamily="34" charset="0"/>
              <a:cs typeface="Arial" pitchFamily="34" charset="0"/>
            </a:endParaRPr>
          </a:p>
        </p:txBody>
      </p:sp>
    </p:spTree>
    <p:extLst>
      <p:ext uri="{BB962C8B-B14F-4D97-AF65-F5344CB8AC3E}">
        <p14:creationId xmlns:p14="http://schemas.microsoft.com/office/powerpoint/2010/main" val="142600891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609600" y="152400"/>
            <a:ext cx="7918450" cy="788894"/>
          </a:xfrm>
        </p:spPr>
        <p:txBody>
          <a:bodyPr>
            <a:normAutofit/>
          </a:bodyPr>
          <a:lstStyle/>
          <a:p>
            <a:pPr eaLnBrk="1" hangingPunct="1">
              <a:defRPr/>
            </a:pPr>
            <a:r>
              <a:rPr lang="en-US" dirty="0" smtClean="0">
                <a:latin typeface="Calibri" pitchFamily="34" charset="0"/>
              </a:rPr>
              <a:t>2013 Intensity Guidance</a:t>
            </a:r>
            <a:endParaRPr lang="en-US" dirty="0">
              <a:latin typeface="Calibri" pitchFamily="34" charset="0"/>
            </a:endParaRPr>
          </a:p>
        </p:txBody>
      </p:sp>
      <p:sp>
        <p:nvSpPr>
          <p:cNvPr id="10" name="Text Box 19"/>
          <p:cNvSpPr txBox="1">
            <a:spLocks noChangeArrowheads="1"/>
          </p:cNvSpPr>
          <p:nvPr/>
        </p:nvSpPr>
        <p:spPr bwMode="auto">
          <a:xfrm>
            <a:off x="6781800" y="1653476"/>
            <a:ext cx="2133600" cy="386259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1400" i="1" dirty="0" smtClean="0">
                <a:solidFill>
                  <a:srgbClr val="FFAF03"/>
                </a:solidFill>
                <a:latin typeface="Arial" pitchFamily="-110" charset="0"/>
              </a:rPr>
              <a:t>Official forecast skill increased over time, and is </a:t>
            </a:r>
            <a:r>
              <a:rPr lang="en-US" sz="1400" i="1" dirty="0">
                <a:solidFill>
                  <a:srgbClr val="FFAF03"/>
                </a:solidFill>
                <a:latin typeface="Arial" pitchFamily="-110" charset="0"/>
              </a:rPr>
              <a:t>n</a:t>
            </a:r>
            <a:r>
              <a:rPr lang="en-US" sz="1400" i="1" dirty="0" smtClean="0">
                <a:solidFill>
                  <a:srgbClr val="FFAF03"/>
                </a:solidFill>
                <a:latin typeface="Arial" pitchFamily="-110" charset="0"/>
              </a:rPr>
              <a:t>ear the best models, </a:t>
            </a:r>
            <a:r>
              <a:rPr lang="en-US" sz="1400" i="1" dirty="0" smtClean="0">
                <a:solidFill>
                  <a:srgbClr val="9B2934"/>
                </a:solidFill>
                <a:latin typeface="Arial" pitchFamily="-110" charset="0"/>
              </a:rPr>
              <a:t>FSSE</a:t>
            </a:r>
            <a:r>
              <a:rPr lang="en-US" sz="1400" i="1" dirty="0" smtClean="0">
                <a:solidFill>
                  <a:srgbClr val="FFAF03"/>
                </a:solidFill>
                <a:latin typeface="Arial" pitchFamily="-110" charset="0"/>
              </a:rPr>
              <a:t> and ICON/</a:t>
            </a:r>
            <a:r>
              <a:rPr lang="en-US" sz="1400" i="1" dirty="0" smtClean="0">
                <a:solidFill>
                  <a:srgbClr val="B49308"/>
                </a:solidFill>
                <a:latin typeface="Arial" pitchFamily="-110" charset="0"/>
              </a:rPr>
              <a:t>IVCN</a:t>
            </a:r>
            <a:r>
              <a:rPr lang="en-US" sz="1400" i="1" dirty="0" smtClean="0">
                <a:solidFill>
                  <a:srgbClr val="FFAF03"/>
                </a:solidFill>
                <a:latin typeface="Arial" pitchFamily="-110" charset="0"/>
              </a:rPr>
              <a:t>.</a:t>
            </a:r>
          </a:p>
          <a:p>
            <a:pPr eaLnBrk="0" hangingPunct="0">
              <a:spcBef>
                <a:spcPct val="50000"/>
              </a:spcBef>
            </a:pPr>
            <a:r>
              <a:rPr lang="en-US" sz="1400" i="1" dirty="0" smtClean="0">
                <a:solidFill>
                  <a:srgbClr val="FF0000"/>
                </a:solidFill>
                <a:latin typeface="Arial" pitchFamily="-110" charset="0"/>
              </a:rPr>
              <a:t>DSHP</a:t>
            </a:r>
            <a:r>
              <a:rPr lang="en-US" sz="1400" i="1" dirty="0" smtClean="0">
                <a:solidFill>
                  <a:srgbClr val="FFAF03"/>
                </a:solidFill>
                <a:latin typeface="Arial" pitchFamily="-110" charset="0"/>
              </a:rPr>
              <a:t> and </a:t>
            </a:r>
            <a:r>
              <a:rPr lang="en-US" sz="1400" i="1" dirty="0" smtClean="0">
                <a:solidFill>
                  <a:srgbClr val="7030A0"/>
                </a:solidFill>
                <a:latin typeface="Arial" pitchFamily="-110" charset="0"/>
              </a:rPr>
              <a:t>LGEM</a:t>
            </a:r>
            <a:r>
              <a:rPr lang="en-US" sz="1400" i="1" dirty="0" smtClean="0">
                <a:solidFill>
                  <a:srgbClr val="FFAF03"/>
                </a:solidFill>
                <a:latin typeface="Arial" pitchFamily="-110" charset="0"/>
              </a:rPr>
              <a:t> were least skillful of the models in short-term, competitive with the others at longer time period.</a:t>
            </a:r>
          </a:p>
          <a:p>
            <a:pPr eaLnBrk="0" hangingPunct="0">
              <a:spcBef>
                <a:spcPct val="50000"/>
              </a:spcBef>
            </a:pPr>
            <a:r>
              <a:rPr lang="en-US" sz="1400" i="1" dirty="0" smtClean="0">
                <a:solidFill>
                  <a:srgbClr val="EE1295"/>
                </a:solidFill>
                <a:latin typeface="Arial" pitchFamily="-110" charset="0"/>
              </a:rPr>
              <a:t>HWRF </a:t>
            </a:r>
            <a:r>
              <a:rPr lang="en-US" sz="1400" i="1" dirty="0" smtClean="0">
                <a:solidFill>
                  <a:srgbClr val="FFC000"/>
                </a:solidFill>
                <a:latin typeface="Arial" pitchFamily="-110" charset="0"/>
              </a:rPr>
              <a:t>fairly good performer, better than the statistical guidance.</a:t>
            </a:r>
          </a:p>
          <a:p>
            <a:pPr eaLnBrk="0" hangingPunct="0">
              <a:spcBef>
                <a:spcPct val="50000"/>
              </a:spcBef>
            </a:pPr>
            <a:r>
              <a:rPr lang="en-US" sz="1400" i="1" dirty="0" smtClean="0">
                <a:solidFill>
                  <a:srgbClr val="0000FF"/>
                </a:solidFill>
                <a:latin typeface="Arial" pitchFamily="-110" charset="0"/>
              </a:rPr>
              <a:t>GFSI</a:t>
            </a:r>
            <a:r>
              <a:rPr lang="en-US" sz="1400" i="1" dirty="0" smtClean="0">
                <a:solidFill>
                  <a:srgbClr val="EE1295"/>
                </a:solidFill>
                <a:latin typeface="Arial" pitchFamily="-110" charset="0"/>
              </a:rPr>
              <a:t> </a:t>
            </a:r>
            <a:r>
              <a:rPr lang="en-US" sz="1400" i="1" dirty="0" smtClean="0">
                <a:solidFill>
                  <a:srgbClr val="FFC000"/>
                </a:solidFill>
                <a:latin typeface="Arial" pitchFamily="-110" charset="0"/>
              </a:rPr>
              <a:t>and</a:t>
            </a:r>
            <a:r>
              <a:rPr lang="en-US" sz="1400" i="1" dirty="0" smtClean="0">
                <a:solidFill>
                  <a:srgbClr val="EE1295"/>
                </a:solidFill>
                <a:latin typeface="Arial" pitchFamily="-110" charset="0"/>
              </a:rPr>
              <a:t> </a:t>
            </a:r>
            <a:r>
              <a:rPr lang="en-US" sz="1400" i="1" dirty="0" smtClean="0">
                <a:solidFill>
                  <a:srgbClr val="00B0F0"/>
                </a:solidFill>
                <a:latin typeface="Arial" pitchFamily="-110" charset="0"/>
              </a:rPr>
              <a:t>EMXI </a:t>
            </a:r>
            <a:r>
              <a:rPr lang="en-US" sz="1400" i="1" dirty="0" smtClean="0">
                <a:solidFill>
                  <a:srgbClr val="FFC000"/>
                </a:solidFill>
                <a:latin typeface="Arial" pitchFamily="-110" charset="0"/>
              </a:rPr>
              <a:t>had notable skill early, decreased late.</a:t>
            </a:r>
            <a:endParaRPr lang="en-US" sz="1400" i="1" dirty="0">
              <a:solidFill>
                <a:srgbClr val="00B0F0"/>
              </a:solidFill>
              <a:latin typeface="Arial" pitchFamily="-110" charset="0"/>
            </a:endParaRPr>
          </a:p>
        </p:txBody>
      </p:sp>
      <p:pic>
        <p:nvPicPr>
          <p:cNvPr id="11266" name="Picture 2" descr="C:\Users\jcangialosi\Documents\MATLAB\13ALintski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219200"/>
            <a:ext cx="64008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83101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918450" cy="788894"/>
          </a:xfrm>
        </p:spPr>
        <p:txBody>
          <a:bodyPr/>
          <a:lstStyle/>
          <a:p>
            <a:r>
              <a:rPr lang="en-US" dirty="0" smtClean="0">
                <a:latin typeface="Calibri" pitchFamily="34" charset="0"/>
              </a:rPr>
              <a:t>2013 Intensity Bias</a:t>
            </a:r>
            <a:endParaRPr lang="en-US" dirty="0">
              <a:latin typeface="Calibri" pitchFamily="34" charset="0"/>
            </a:endParaRPr>
          </a:p>
        </p:txBody>
      </p:sp>
      <p:pic>
        <p:nvPicPr>
          <p:cNvPr id="15362" name="Picture 2" descr="C:\Users\jcangialosi\Documents\MATLAB\13ALintbi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066800"/>
            <a:ext cx="6400800" cy="4800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51563" y="6019800"/>
            <a:ext cx="6468437" cy="461665"/>
          </a:xfrm>
          <a:prstGeom prst="rect">
            <a:avLst/>
          </a:prstGeom>
          <a:noFill/>
        </p:spPr>
        <p:txBody>
          <a:bodyPr wrap="none" rtlCol="0">
            <a:spAutoFit/>
          </a:bodyPr>
          <a:lstStyle/>
          <a:p>
            <a:pPr eaLnBrk="0" hangingPunct="0"/>
            <a:r>
              <a:rPr lang="en-US" sz="2400" dirty="0" smtClean="0">
                <a:solidFill>
                  <a:srgbClr val="FFAF03"/>
                </a:solidFill>
                <a:latin typeface="Calibri" panose="020F0502020204030204" pitchFamily="34" charset="0"/>
              </a:rPr>
              <a:t>The main intensity models had a high bias in 2013.</a:t>
            </a:r>
            <a:endParaRPr lang="en-US" sz="2400" dirty="0">
              <a:solidFill>
                <a:srgbClr val="FFAF03"/>
              </a:solidFill>
              <a:latin typeface="Calibri" panose="020F0502020204030204" pitchFamily="34" charset="0"/>
            </a:endParaRPr>
          </a:p>
        </p:txBody>
      </p:sp>
    </p:spTree>
    <p:extLst>
      <p:ext uri="{BB962C8B-B14F-4D97-AF65-F5344CB8AC3E}">
        <p14:creationId xmlns:p14="http://schemas.microsoft.com/office/powerpoint/2010/main" val="35124206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302625" cy="788894"/>
          </a:xfrm>
        </p:spPr>
        <p:txBody>
          <a:bodyPr>
            <a:normAutofit/>
          </a:bodyPr>
          <a:lstStyle/>
          <a:p>
            <a:r>
              <a:rPr lang="en-US" dirty="0" smtClean="0">
                <a:latin typeface="Calibri" panose="020F0502020204030204" pitchFamily="34" charset="0"/>
              </a:rPr>
              <a:t>HWRF before and after the upgrade</a:t>
            </a:r>
            <a:endParaRPr lang="en-US" dirty="0">
              <a:latin typeface="Calibri" panose="020F0502020204030204" pitchFamily="34" charset="0"/>
            </a:endParaRPr>
          </a:p>
        </p:txBody>
      </p:sp>
      <p:sp>
        <p:nvSpPr>
          <p:cNvPr id="4" name="TextBox 3"/>
          <p:cNvSpPr txBox="1"/>
          <p:nvPr/>
        </p:nvSpPr>
        <p:spPr>
          <a:xfrm>
            <a:off x="6562675" y="2286000"/>
            <a:ext cx="2583143" cy="2308324"/>
          </a:xfrm>
          <a:prstGeom prst="rect">
            <a:avLst/>
          </a:prstGeom>
          <a:noFill/>
        </p:spPr>
        <p:txBody>
          <a:bodyPr wrap="none" rtlCol="0">
            <a:spAutoFit/>
          </a:bodyPr>
          <a:lstStyle/>
          <a:p>
            <a:pPr eaLnBrk="0" hangingPunct="0"/>
            <a:r>
              <a:rPr lang="en-US" i="1" dirty="0" smtClean="0">
                <a:solidFill>
                  <a:srgbClr val="FFAF03"/>
                </a:solidFill>
                <a:latin typeface="Calibri" panose="020F0502020204030204" pitchFamily="34" charset="0"/>
              </a:rPr>
              <a:t>Wow! Strongly negative</a:t>
            </a:r>
          </a:p>
          <a:p>
            <a:pPr eaLnBrk="0" hangingPunct="0"/>
            <a:r>
              <a:rPr lang="en-US" i="1" dirty="0">
                <a:solidFill>
                  <a:srgbClr val="FFAF03"/>
                </a:solidFill>
                <a:latin typeface="Calibri" panose="020F0502020204030204" pitchFamily="34" charset="0"/>
              </a:rPr>
              <a:t>s</a:t>
            </a:r>
            <a:r>
              <a:rPr lang="en-US" i="1" dirty="0" smtClean="0">
                <a:solidFill>
                  <a:srgbClr val="FFAF03"/>
                </a:solidFill>
                <a:latin typeface="Calibri" panose="020F0502020204030204" pitchFamily="34" charset="0"/>
              </a:rPr>
              <a:t>kill before the transition</a:t>
            </a:r>
          </a:p>
          <a:p>
            <a:pPr eaLnBrk="0" hangingPunct="0"/>
            <a:r>
              <a:rPr lang="en-US" i="1" dirty="0">
                <a:solidFill>
                  <a:srgbClr val="FFAF03"/>
                </a:solidFill>
                <a:latin typeface="Calibri" panose="020F0502020204030204" pitchFamily="34" charset="0"/>
              </a:rPr>
              <a:t>i</a:t>
            </a:r>
            <a:r>
              <a:rPr lang="en-US" i="1" dirty="0" smtClean="0">
                <a:solidFill>
                  <a:srgbClr val="FFAF03"/>
                </a:solidFill>
                <a:latin typeface="Calibri" panose="020F0502020204030204" pitchFamily="34" charset="0"/>
              </a:rPr>
              <a:t>n early July due to fairly </a:t>
            </a:r>
          </a:p>
          <a:p>
            <a:pPr eaLnBrk="0" hangingPunct="0"/>
            <a:r>
              <a:rPr lang="en-US" i="1" dirty="0" smtClean="0">
                <a:solidFill>
                  <a:srgbClr val="FFAF03"/>
                </a:solidFill>
                <a:latin typeface="Calibri" panose="020F0502020204030204" pitchFamily="34" charset="0"/>
              </a:rPr>
              <a:t>large HWRF errors</a:t>
            </a:r>
          </a:p>
          <a:p>
            <a:pPr eaLnBrk="0" hangingPunct="0"/>
            <a:r>
              <a:rPr lang="en-US" i="1" dirty="0">
                <a:solidFill>
                  <a:srgbClr val="FFAF03"/>
                </a:solidFill>
                <a:latin typeface="Calibri" panose="020F0502020204030204" pitchFamily="34" charset="0"/>
              </a:rPr>
              <a:t>a</a:t>
            </a:r>
            <a:r>
              <a:rPr lang="en-US" i="1" dirty="0" smtClean="0">
                <a:solidFill>
                  <a:srgbClr val="FFAF03"/>
                </a:solidFill>
                <a:latin typeface="Calibri" panose="020F0502020204030204" pitchFamily="34" charset="0"/>
              </a:rPr>
              <a:t>nd low Decay-SHIFOR</a:t>
            </a:r>
          </a:p>
          <a:p>
            <a:pPr eaLnBrk="0" hangingPunct="0"/>
            <a:r>
              <a:rPr lang="en-US" i="1" dirty="0">
                <a:solidFill>
                  <a:srgbClr val="FFAF03"/>
                </a:solidFill>
                <a:latin typeface="Calibri" panose="020F0502020204030204" pitchFamily="34" charset="0"/>
              </a:rPr>
              <a:t>e</a:t>
            </a:r>
            <a:r>
              <a:rPr lang="en-US" i="1" dirty="0" smtClean="0">
                <a:solidFill>
                  <a:srgbClr val="FFAF03"/>
                </a:solidFill>
                <a:latin typeface="Calibri" panose="020F0502020204030204" pitchFamily="34" charset="0"/>
              </a:rPr>
              <a:t>rrors. The opposite is</a:t>
            </a:r>
          </a:p>
          <a:p>
            <a:pPr eaLnBrk="0" hangingPunct="0"/>
            <a:r>
              <a:rPr lang="en-US" i="1" dirty="0">
                <a:solidFill>
                  <a:srgbClr val="FFAF03"/>
                </a:solidFill>
                <a:latin typeface="Calibri" panose="020F0502020204030204" pitchFamily="34" charset="0"/>
              </a:rPr>
              <a:t>t</a:t>
            </a:r>
            <a:r>
              <a:rPr lang="en-US" i="1" dirty="0" smtClean="0">
                <a:solidFill>
                  <a:srgbClr val="FFAF03"/>
                </a:solidFill>
                <a:latin typeface="Calibri" panose="020F0502020204030204" pitchFamily="34" charset="0"/>
              </a:rPr>
              <a:t>rue for</a:t>
            </a:r>
            <a:r>
              <a:rPr lang="en-US" i="1" dirty="0">
                <a:solidFill>
                  <a:srgbClr val="FFAF03"/>
                </a:solidFill>
                <a:latin typeface="Calibri" panose="020F0502020204030204" pitchFamily="34" charset="0"/>
              </a:rPr>
              <a:t> </a:t>
            </a:r>
            <a:r>
              <a:rPr lang="en-US" i="1" dirty="0" smtClean="0">
                <a:solidFill>
                  <a:srgbClr val="FFAF03"/>
                </a:solidFill>
                <a:latin typeface="Calibri" panose="020F0502020204030204" pitchFamily="34" charset="0"/>
              </a:rPr>
              <a:t>the larger sample</a:t>
            </a:r>
          </a:p>
          <a:p>
            <a:pPr eaLnBrk="0" hangingPunct="0"/>
            <a:r>
              <a:rPr lang="en-US" i="1" dirty="0">
                <a:solidFill>
                  <a:srgbClr val="FFAF03"/>
                </a:solidFill>
                <a:latin typeface="Calibri" panose="020F0502020204030204" pitchFamily="34" charset="0"/>
              </a:rPr>
              <a:t>a</a:t>
            </a:r>
            <a:r>
              <a:rPr lang="en-US" i="1" dirty="0" smtClean="0">
                <a:solidFill>
                  <a:srgbClr val="FFAF03"/>
                </a:solidFill>
                <a:latin typeface="Calibri" panose="020F0502020204030204" pitchFamily="34" charset="0"/>
              </a:rPr>
              <a:t>fter the transition.</a:t>
            </a:r>
          </a:p>
        </p:txBody>
      </p:sp>
      <p:pic>
        <p:nvPicPr>
          <p:cNvPr id="18435" name="Picture 3" descr="C:\Users\jcangialosi\Documents\MATLAB\13ALHWRF_intensit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95400"/>
            <a:ext cx="64008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7190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0"/>
            <a:ext cx="8229600" cy="1143000"/>
          </a:xfrm>
        </p:spPr>
        <p:txBody>
          <a:bodyPr/>
          <a:lstStyle/>
          <a:p>
            <a:pPr eaLnBrk="1" hangingPunct="1">
              <a:defRPr/>
            </a:pPr>
            <a:r>
              <a:rPr lang="en-US" sz="4000" dirty="0" smtClean="0">
                <a:latin typeface="Calibri" pitchFamily="34" charset="0"/>
              </a:rPr>
              <a:t>2013 </a:t>
            </a:r>
            <a:r>
              <a:rPr lang="en-US" sz="4000" dirty="0">
                <a:latin typeface="Calibri" pitchFamily="34" charset="0"/>
              </a:rPr>
              <a:t>East Pacific Verification</a:t>
            </a:r>
          </a:p>
        </p:txBody>
      </p:sp>
      <p:sp>
        <p:nvSpPr>
          <p:cNvPr id="81923" name="Rectangle 3"/>
          <p:cNvSpPr>
            <a:spLocks noGrp="1" noChangeArrowheads="1"/>
          </p:cNvSpPr>
          <p:nvPr>
            <p:ph type="body" sz="half" idx="1"/>
          </p:nvPr>
        </p:nvSpPr>
        <p:spPr>
          <a:xfrm>
            <a:off x="5943600" y="1276350"/>
            <a:ext cx="3352800" cy="3505200"/>
          </a:xfrm>
        </p:spPr>
        <p:txBody>
          <a:bodyPr>
            <a:normAutofit/>
          </a:bodyPr>
          <a:lstStyle/>
          <a:p>
            <a:pPr marL="533400" lvl="0" indent="-533400">
              <a:lnSpc>
                <a:spcPct val="80000"/>
              </a:lnSpc>
              <a:buClr>
                <a:srgbClr val="54638C"/>
              </a:buClr>
              <a:buNone/>
              <a:defRPr/>
            </a:pPr>
            <a:r>
              <a:rPr lang="en-US" sz="1400" b="1" dirty="0" smtClean="0">
                <a:solidFill>
                  <a:prstClr val="white"/>
                </a:solidFill>
                <a:latin typeface="Courier New" pitchFamily="-110" charset="0"/>
                <a:ea typeface="ＭＳ Ｐゴシック" pitchFamily="-110" charset="-128"/>
                <a:cs typeface="ＭＳ Ｐゴシック" pitchFamily="-110" charset="-128"/>
              </a:rPr>
              <a:t>VT      NT    TRACK     IN</a:t>
            </a:r>
          </a:p>
          <a:p>
            <a:pPr marL="533400" lvl="0" indent="-533400">
              <a:lnSpc>
                <a:spcPct val="80000"/>
              </a:lnSpc>
              <a:buClr>
                <a:srgbClr val="54638C"/>
              </a:buClr>
              <a:buNone/>
              <a:defRPr/>
            </a:pPr>
            <a:r>
              <a:rPr lang="en-US" sz="1400" b="1" dirty="0" smtClean="0">
                <a:solidFill>
                  <a:prstClr val="white"/>
                </a:solidFill>
                <a:latin typeface="Courier New" pitchFamily="-110" charset="0"/>
                <a:ea typeface="ＭＳ Ｐゴシック" pitchFamily="-110" charset="-128"/>
                <a:cs typeface="ＭＳ Ｐゴシック" pitchFamily="-110" charset="-128"/>
              </a:rPr>
              <a:t>(h)          (n mi)    (kt)</a:t>
            </a:r>
          </a:p>
          <a:p>
            <a:pPr marL="533400" indent="-533400" eaLnBrk="1" hangingPunct="1">
              <a:buFont typeface="Wingdings" pitchFamily="-110" charset="2"/>
              <a:buNone/>
              <a:defRPr/>
            </a:pPr>
            <a:r>
              <a:rPr lang="en-US" sz="1400" b="1" dirty="0" smtClean="0">
                <a:latin typeface="Courier New" pitchFamily="-110" charset="0"/>
                <a:ea typeface="+mn-ea"/>
                <a:cs typeface="+mn-cs"/>
              </a:rPr>
              <a:t>=</a:t>
            </a:r>
            <a:r>
              <a:rPr lang="en-US" sz="1400" b="1" dirty="0">
                <a:latin typeface="Courier New" pitchFamily="-110" charset="0"/>
                <a:ea typeface="+mn-ea"/>
                <a:cs typeface="+mn-cs"/>
              </a:rPr>
              <a:t>===</a:t>
            </a:r>
            <a:r>
              <a:rPr lang="en-US" sz="1400" b="1" dirty="0" smtClean="0">
                <a:latin typeface="Courier New" pitchFamily="-110" charset="0"/>
                <a:ea typeface="+mn-ea"/>
                <a:cs typeface="+mn-cs"/>
              </a:rPr>
              <a:t>======</a:t>
            </a:r>
            <a:r>
              <a:rPr lang="en-US" sz="1400" b="1" dirty="0">
                <a:latin typeface="Courier New" pitchFamily="-110" charset="0"/>
                <a:ea typeface="+mn-ea"/>
                <a:cs typeface="+mn-cs"/>
              </a:rPr>
              <a:t>==================</a:t>
            </a:r>
          </a:p>
          <a:p>
            <a:pPr marL="533400" indent="-533400" eaLnBrk="1" hangingPunct="1">
              <a:buFont typeface="Wingdings" pitchFamily="-110" charset="2"/>
              <a:buNone/>
              <a:defRPr/>
            </a:pPr>
            <a:r>
              <a:rPr lang="en-US" sz="1400" b="1" dirty="0" smtClean="0">
                <a:latin typeface="Courier New" pitchFamily="-110" charset="0"/>
                <a:ea typeface="+mn-ea"/>
                <a:cs typeface="+mn-cs"/>
              </a:rPr>
              <a:t>000     </a:t>
            </a:r>
            <a:r>
              <a:rPr lang="en-US" sz="1400" b="1" dirty="0" smtClean="0">
                <a:latin typeface="Courier New" pitchFamily="-110" charset="0"/>
              </a:rPr>
              <a:t>290</a:t>
            </a:r>
            <a:r>
              <a:rPr lang="en-US" sz="1400" b="1" dirty="0" smtClean="0">
                <a:latin typeface="Courier New" pitchFamily="-110" charset="0"/>
                <a:ea typeface="+mn-ea"/>
                <a:cs typeface="+mn-cs"/>
              </a:rPr>
              <a:t>    11</a:t>
            </a:r>
            <a:r>
              <a:rPr lang="en-US" sz="1400" b="1" dirty="0" smtClean="0">
                <a:latin typeface="Courier New" pitchFamily="-110" charset="0"/>
              </a:rPr>
              <a:t>.3</a:t>
            </a:r>
            <a:r>
              <a:rPr lang="en-US" sz="1400" b="1" dirty="0" smtClean="0">
                <a:latin typeface="Courier New" pitchFamily="-110" charset="0"/>
                <a:ea typeface="+mn-ea"/>
                <a:cs typeface="+mn-cs"/>
              </a:rPr>
              <a:t>     </a:t>
            </a:r>
            <a:r>
              <a:rPr lang="en-US" sz="1400" b="1" dirty="0" smtClean="0">
                <a:latin typeface="Courier New" pitchFamily="-110" charset="0"/>
              </a:rPr>
              <a:t>1</a:t>
            </a:r>
            <a:r>
              <a:rPr lang="en-US" sz="1400" b="1" dirty="0" smtClean="0">
                <a:latin typeface="Courier New" pitchFamily="-110" charset="0"/>
                <a:ea typeface="+mn-ea"/>
                <a:cs typeface="+mn-cs"/>
              </a:rPr>
              <a:t>.4</a:t>
            </a:r>
          </a:p>
          <a:p>
            <a:pPr marL="533400" indent="-533400" eaLnBrk="1" hangingPunct="1">
              <a:buFont typeface="Wingdings" pitchFamily="-110" charset="2"/>
              <a:buNone/>
              <a:defRPr/>
            </a:pPr>
            <a:r>
              <a:rPr lang="en-US" sz="1400" b="1" dirty="0" smtClean="0">
                <a:latin typeface="Courier New" pitchFamily="-110" charset="0"/>
                <a:ea typeface="+mn-ea"/>
                <a:cs typeface="+mn-cs"/>
              </a:rPr>
              <a:t>012     </a:t>
            </a:r>
            <a:r>
              <a:rPr lang="en-US" sz="1400" b="1" dirty="0" smtClean="0">
                <a:latin typeface="Courier New" pitchFamily="-110" charset="0"/>
              </a:rPr>
              <a:t>258</a:t>
            </a:r>
            <a:r>
              <a:rPr lang="en-US" sz="1400" b="1" dirty="0" smtClean="0">
                <a:latin typeface="Courier New" pitchFamily="-110" charset="0"/>
                <a:ea typeface="+mn-ea"/>
                <a:cs typeface="+mn-cs"/>
              </a:rPr>
              <a:t>    25.1</a:t>
            </a:r>
            <a:r>
              <a:rPr lang="en-US" sz="1400" b="1" dirty="0">
                <a:latin typeface="Courier New" pitchFamily="-110" charset="0"/>
              </a:rPr>
              <a:t> </a:t>
            </a:r>
            <a:r>
              <a:rPr lang="en-US" sz="1400" b="1" dirty="0" smtClean="0">
                <a:latin typeface="Courier New" pitchFamily="-110" charset="0"/>
              </a:rPr>
              <a:t>    5</a:t>
            </a:r>
            <a:r>
              <a:rPr lang="en-US" sz="1400" b="1" dirty="0" smtClean="0">
                <a:latin typeface="Courier New" pitchFamily="-110" charset="0"/>
                <a:ea typeface="+mn-ea"/>
                <a:cs typeface="+mn-cs"/>
              </a:rPr>
              <a:t>.1</a:t>
            </a:r>
          </a:p>
          <a:p>
            <a:pPr marL="533400" indent="-533400" eaLnBrk="1" hangingPunct="1">
              <a:buFont typeface="Wingdings" pitchFamily="-110" charset="2"/>
              <a:buNone/>
              <a:defRPr/>
            </a:pPr>
            <a:r>
              <a:rPr lang="en-US" sz="1400" b="1" dirty="0" smtClean="0">
                <a:latin typeface="Courier New" pitchFamily="-110" charset="0"/>
                <a:ea typeface="+mn-ea"/>
                <a:cs typeface="+mn-cs"/>
              </a:rPr>
              <a:t>024     </a:t>
            </a:r>
            <a:r>
              <a:rPr lang="en-US" sz="1400" b="1" dirty="0" smtClean="0">
                <a:latin typeface="Courier New" pitchFamily="-110" charset="0"/>
              </a:rPr>
              <a:t>225</a:t>
            </a:r>
            <a:r>
              <a:rPr lang="en-US" sz="1400" b="1" dirty="0" smtClean="0">
                <a:latin typeface="Courier New" pitchFamily="-110" charset="0"/>
                <a:ea typeface="+mn-ea"/>
                <a:cs typeface="+mn-cs"/>
              </a:rPr>
              <a:t>    40.0     </a:t>
            </a:r>
            <a:r>
              <a:rPr lang="en-US" sz="1400" b="1" dirty="0" smtClean="0">
                <a:latin typeface="Courier New" pitchFamily="-110" charset="0"/>
              </a:rPr>
              <a:t>9</a:t>
            </a:r>
            <a:r>
              <a:rPr lang="en-US" sz="1400" b="1" dirty="0" smtClean="0">
                <a:latin typeface="Courier New" pitchFamily="-110" charset="0"/>
                <a:ea typeface="+mn-ea"/>
                <a:cs typeface="+mn-cs"/>
              </a:rPr>
              <a:t>.3</a:t>
            </a:r>
          </a:p>
          <a:p>
            <a:pPr marL="533400" indent="-533400" eaLnBrk="1" hangingPunct="1">
              <a:buFont typeface="Wingdings" pitchFamily="-110" charset="2"/>
              <a:buNone/>
              <a:defRPr/>
            </a:pPr>
            <a:r>
              <a:rPr lang="en-US" sz="1400" b="1" dirty="0" smtClean="0">
                <a:latin typeface="Courier New" pitchFamily="-110" charset="0"/>
                <a:ea typeface="+mn-ea"/>
                <a:cs typeface="+mn-cs"/>
              </a:rPr>
              <a:t>036     </a:t>
            </a:r>
            <a:r>
              <a:rPr lang="en-US" sz="1400" b="1" dirty="0" smtClean="0">
                <a:latin typeface="Courier New" pitchFamily="-110" charset="0"/>
              </a:rPr>
              <a:t>192</a:t>
            </a:r>
            <a:r>
              <a:rPr lang="en-US" sz="1400" b="1" dirty="0" smtClean="0">
                <a:latin typeface="Courier New" pitchFamily="-110" charset="0"/>
                <a:ea typeface="+mn-ea"/>
                <a:cs typeface="+mn-cs"/>
              </a:rPr>
              <a:t>    </a:t>
            </a:r>
            <a:r>
              <a:rPr lang="en-US" sz="1400" b="1" dirty="0" smtClean="0">
                <a:latin typeface="Courier New" pitchFamily="-110" charset="0"/>
              </a:rPr>
              <a:t>50.9</a:t>
            </a:r>
            <a:r>
              <a:rPr lang="en-US" sz="1400" b="1" dirty="0" smtClean="0">
                <a:latin typeface="Courier New" pitchFamily="-110" charset="0"/>
                <a:ea typeface="+mn-ea"/>
                <a:cs typeface="+mn-cs"/>
              </a:rPr>
              <a:t>    11.7</a:t>
            </a:r>
          </a:p>
          <a:p>
            <a:pPr marL="533400" indent="-533400" eaLnBrk="1" hangingPunct="1">
              <a:buFont typeface="Wingdings" pitchFamily="-110" charset="2"/>
              <a:buNone/>
              <a:defRPr/>
            </a:pPr>
            <a:r>
              <a:rPr lang="en-US" sz="1400" b="1" dirty="0">
                <a:latin typeface="Courier New" pitchFamily="-110" charset="0"/>
                <a:ea typeface="+mn-ea"/>
                <a:cs typeface="+mn-cs"/>
              </a:rPr>
              <a:t>048  </a:t>
            </a:r>
            <a:r>
              <a:rPr lang="en-US" sz="1400" b="1" dirty="0" smtClean="0">
                <a:latin typeface="Courier New" pitchFamily="-110" charset="0"/>
                <a:ea typeface="+mn-ea"/>
                <a:cs typeface="+mn-cs"/>
              </a:rPr>
              <a:t>   </a:t>
            </a:r>
            <a:r>
              <a:rPr lang="en-US" sz="1400" b="1" dirty="0" smtClean="0">
                <a:latin typeface="Courier New" pitchFamily="-110" charset="0"/>
              </a:rPr>
              <a:t>162</a:t>
            </a:r>
            <a:r>
              <a:rPr lang="en-US" sz="1400" b="1" dirty="0" smtClean="0">
                <a:latin typeface="Courier New" pitchFamily="-110" charset="0"/>
                <a:ea typeface="+mn-ea"/>
                <a:cs typeface="+mn-cs"/>
              </a:rPr>
              <a:t>    62.9    12.7</a:t>
            </a:r>
          </a:p>
          <a:p>
            <a:pPr marL="533400" indent="-533400" eaLnBrk="1" hangingPunct="1">
              <a:buFont typeface="Wingdings" pitchFamily="-110" charset="2"/>
              <a:buNone/>
              <a:defRPr/>
            </a:pPr>
            <a:r>
              <a:rPr lang="en-US" sz="1400" b="1" dirty="0">
                <a:latin typeface="Courier New" pitchFamily="-110" charset="0"/>
                <a:ea typeface="+mn-ea"/>
                <a:cs typeface="+mn-cs"/>
              </a:rPr>
              <a:t>072  </a:t>
            </a:r>
            <a:r>
              <a:rPr lang="en-US" sz="1400" b="1" dirty="0" smtClean="0">
                <a:latin typeface="Courier New" pitchFamily="-110" charset="0"/>
                <a:ea typeface="+mn-ea"/>
                <a:cs typeface="+mn-cs"/>
              </a:rPr>
              <a:t>   112   </a:t>
            </a:r>
            <a:r>
              <a:rPr lang="en-US" sz="1400" b="1" dirty="0" smtClean="0">
                <a:latin typeface="Courier New" pitchFamily="-110" charset="0"/>
              </a:rPr>
              <a:t> 91</a:t>
            </a:r>
            <a:r>
              <a:rPr lang="en-US" sz="1400" b="1" dirty="0" smtClean="0">
                <a:latin typeface="Courier New" pitchFamily="-110" charset="0"/>
                <a:ea typeface="+mn-ea"/>
                <a:cs typeface="+mn-cs"/>
              </a:rPr>
              <a:t>.5    </a:t>
            </a:r>
            <a:r>
              <a:rPr lang="en-US" sz="1400" b="1" dirty="0" smtClean="0">
                <a:latin typeface="Courier New" pitchFamily="-110" charset="0"/>
              </a:rPr>
              <a:t>14</a:t>
            </a:r>
            <a:r>
              <a:rPr lang="en-US" sz="1400" b="1" dirty="0" smtClean="0">
                <a:latin typeface="Courier New" pitchFamily="-110" charset="0"/>
                <a:ea typeface="+mn-ea"/>
                <a:cs typeface="+mn-cs"/>
              </a:rPr>
              <a:t>.4</a:t>
            </a:r>
          </a:p>
          <a:p>
            <a:pPr marL="533400" indent="-533400" eaLnBrk="1" hangingPunct="1">
              <a:buFont typeface="Wingdings" pitchFamily="-110" charset="2"/>
              <a:buNone/>
              <a:defRPr/>
            </a:pPr>
            <a:r>
              <a:rPr lang="en-US" sz="1400" b="1" dirty="0">
                <a:latin typeface="Courier New" pitchFamily="-110" charset="0"/>
                <a:ea typeface="+mn-ea"/>
                <a:cs typeface="+mn-cs"/>
              </a:rPr>
              <a:t>096   </a:t>
            </a:r>
            <a:r>
              <a:rPr lang="en-US" sz="1400" b="1" dirty="0" smtClean="0">
                <a:latin typeface="Courier New" pitchFamily="-110" charset="0"/>
                <a:ea typeface="+mn-ea"/>
                <a:cs typeface="+mn-cs"/>
              </a:rPr>
              <a:t>   </a:t>
            </a:r>
            <a:r>
              <a:rPr lang="en-US" sz="1400" b="1" dirty="0" smtClean="0">
                <a:latin typeface="Courier New" pitchFamily="-110" charset="0"/>
              </a:rPr>
              <a:t>78</a:t>
            </a:r>
            <a:r>
              <a:rPr lang="en-US" sz="1400" b="1" dirty="0" smtClean="0">
                <a:latin typeface="Courier New" pitchFamily="-110" charset="0"/>
                <a:ea typeface="+mn-ea"/>
                <a:cs typeface="+mn-cs"/>
              </a:rPr>
              <a:t>   </a:t>
            </a:r>
            <a:r>
              <a:rPr lang="en-US" sz="1400" b="1" dirty="0" smtClean="0">
                <a:latin typeface="Courier New" pitchFamily="-110" charset="0"/>
              </a:rPr>
              <a:t>125.6</a:t>
            </a:r>
            <a:r>
              <a:rPr lang="en-US" sz="1400" b="1" dirty="0" smtClean="0">
                <a:latin typeface="Courier New" pitchFamily="-110" charset="0"/>
                <a:ea typeface="+mn-ea"/>
                <a:cs typeface="+mn-cs"/>
              </a:rPr>
              <a:t>    15.1</a:t>
            </a:r>
          </a:p>
          <a:p>
            <a:pPr marL="533400" indent="-533400" eaLnBrk="1" hangingPunct="1">
              <a:buFont typeface="Wingdings" pitchFamily="-110" charset="2"/>
              <a:buNone/>
              <a:defRPr/>
            </a:pPr>
            <a:r>
              <a:rPr lang="en-US" sz="1400" b="1" dirty="0" smtClean="0">
                <a:latin typeface="Courier New" pitchFamily="-110" charset="0"/>
                <a:ea typeface="+mn-ea"/>
                <a:cs typeface="+mn-cs"/>
              </a:rPr>
              <a:t>120      </a:t>
            </a:r>
            <a:r>
              <a:rPr lang="en-US" sz="1400" b="1" dirty="0" smtClean="0">
                <a:latin typeface="Courier New" pitchFamily="-110" charset="0"/>
              </a:rPr>
              <a:t>56</a:t>
            </a:r>
            <a:r>
              <a:rPr lang="en-US" sz="1400" b="1" dirty="0" smtClean="0">
                <a:latin typeface="Courier New" pitchFamily="-110" charset="0"/>
                <a:ea typeface="+mn-ea"/>
                <a:cs typeface="+mn-cs"/>
              </a:rPr>
              <a:t>   166.3    </a:t>
            </a:r>
            <a:r>
              <a:rPr lang="en-US" sz="1400" b="1" dirty="0" smtClean="0">
                <a:solidFill>
                  <a:srgbClr val="00DE64"/>
                </a:solidFill>
                <a:latin typeface="Courier New" pitchFamily="-110" charset="0"/>
                <a:ea typeface="+mn-ea"/>
                <a:cs typeface="+mn-cs"/>
              </a:rPr>
              <a:t>13.6</a:t>
            </a:r>
            <a:endParaRPr lang="en-US" sz="1400" b="1" dirty="0">
              <a:solidFill>
                <a:srgbClr val="00DE64"/>
              </a:solidFill>
              <a:latin typeface="Courier New" pitchFamily="-110" charset="0"/>
              <a:ea typeface="+mn-ea"/>
              <a:cs typeface="+mn-cs"/>
            </a:endParaRPr>
          </a:p>
        </p:txBody>
      </p:sp>
      <p:sp>
        <p:nvSpPr>
          <p:cNvPr id="72708" name="Text Box 8"/>
          <p:cNvSpPr txBox="1">
            <a:spLocks noChangeArrowheads="1"/>
          </p:cNvSpPr>
          <p:nvPr/>
        </p:nvSpPr>
        <p:spPr bwMode="auto">
          <a:xfrm>
            <a:off x="6248400" y="4800600"/>
            <a:ext cx="2743200" cy="581025"/>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1600" i="1" dirty="0" smtClean="0">
                <a:solidFill>
                  <a:srgbClr val="00DE64"/>
                </a:solidFill>
                <a:latin typeface="Arial" pitchFamily="-110" charset="0"/>
              </a:rPr>
              <a:t>Values </a:t>
            </a:r>
            <a:r>
              <a:rPr lang="en-US" sz="1600" i="1" dirty="0">
                <a:solidFill>
                  <a:srgbClr val="00DE64"/>
                </a:solidFill>
                <a:latin typeface="Arial" pitchFamily="-110" charset="0"/>
              </a:rPr>
              <a:t>in green </a:t>
            </a:r>
            <a:r>
              <a:rPr lang="en-US" sz="1600" i="1" dirty="0" smtClean="0">
                <a:solidFill>
                  <a:srgbClr val="00DE64"/>
                </a:solidFill>
                <a:latin typeface="Arial" pitchFamily="-110" charset="0"/>
              </a:rPr>
              <a:t>exceeded </a:t>
            </a:r>
            <a:r>
              <a:rPr lang="en-US" sz="1600" i="1" dirty="0">
                <a:solidFill>
                  <a:srgbClr val="00DE64"/>
                </a:solidFill>
                <a:latin typeface="Arial" pitchFamily="-110" charset="0"/>
              </a:rPr>
              <a:t>all-time lows.</a:t>
            </a:r>
          </a:p>
        </p:txBody>
      </p:sp>
      <p:pic>
        <p:nvPicPr>
          <p:cNvPr id="2" name="Picture 2" descr="C:\Users\jcangialosi\Documents\MATLAB\13EPtkiner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825" y="1066800"/>
            <a:ext cx="5715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15264" y="1828800"/>
            <a:ext cx="1377044" cy="400110"/>
          </a:xfrm>
          <a:prstGeom prst="rect">
            <a:avLst/>
          </a:prstGeom>
          <a:noFill/>
        </p:spPr>
        <p:txBody>
          <a:bodyPr wrap="none" rtlCol="0">
            <a:spAutoFit/>
          </a:bodyPr>
          <a:lstStyle/>
          <a:p>
            <a:pPr eaLnBrk="0" hangingPunct="0"/>
            <a:r>
              <a:rPr lang="en-US" sz="2000" i="1" dirty="0" smtClean="0">
                <a:solidFill>
                  <a:prstClr val="black"/>
                </a:solidFill>
                <a:latin typeface="Calibri" panose="020F0502020204030204" pitchFamily="34" charset="0"/>
              </a:rPr>
              <a:t>Preliminary</a:t>
            </a:r>
            <a:endParaRPr lang="en-US" sz="2000" i="1" dirty="0">
              <a:solidFill>
                <a:prstClr val="black"/>
              </a:solidFill>
              <a:latin typeface="Calibri" panose="020F0502020204030204" pitchFamily="34" charset="0"/>
            </a:endParaRPr>
          </a:p>
        </p:txBody>
      </p:sp>
    </p:spTree>
    <p:extLst>
      <p:ext uri="{BB962C8B-B14F-4D97-AF65-F5344CB8AC3E}">
        <p14:creationId xmlns:p14="http://schemas.microsoft.com/office/powerpoint/2010/main" val="302529502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609600" y="152400"/>
            <a:ext cx="7918450" cy="788894"/>
          </a:xfrm>
        </p:spPr>
        <p:txBody>
          <a:bodyPr>
            <a:normAutofit/>
          </a:bodyPr>
          <a:lstStyle/>
          <a:p>
            <a:pPr eaLnBrk="1" hangingPunct="1">
              <a:defRPr/>
            </a:pPr>
            <a:r>
              <a:rPr lang="en-US" dirty="0" smtClean="0">
                <a:latin typeface="Calibri" pitchFamily="34" charset="0"/>
              </a:rPr>
              <a:t>2013 Track Guidance</a:t>
            </a:r>
            <a:endParaRPr lang="en-US" dirty="0">
              <a:latin typeface="Calibri" pitchFamily="34" charset="0"/>
            </a:endParaRPr>
          </a:p>
        </p:txBody>
      </p:sp>
      <p:sp>
        <p:nvSpPr>
          <p:cNvPr id="10" name="Text Box 19"/>
          <p:cNvSpPr txBox="1">
            <a:spLocks noChangeArrowheads="1"/>
          </p:cNvSpPr>
          <p:nvPr/>
        </p:nvSpPr>
        <p:spPr bwMode="auto">
          <a:xfrm>
            <a:off x="7010400" y="1295400"/>
            <a:ext cx="2133600" cy="3000821"/>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1400" i="1" dirty="0" smtClean="0">
                <a:solidFill>
                  <a:srgbClr val="FFC000"/>
                </a:solidFill>
                <a:latin typeface="Arial" pitchFamily="-110" charset="0"/>
              </a:rPr>
              <a:t>Official forecasts very skillful, but was bested by the consensus models, TVCE</a:t>
            </a:r>
            <a:r>
              <a:rPr lang="en-US" sz="1400" i="1" dirty="0" smtClean="0">
                <a:solidFill>
                  <a:srgbClr val="FFAF03"/>
                </a:solidFill>
                <a:latin typeface="Arial" pitchFamily="-110" charset="0"/>
              </a:rPr>
              <a:t> and </a:t>
            </a:r>
            <a:r>
              <a:rPr lang="en-US" sz="1400" i="1" dirty="0" smtClean="0">
                <a:solidFill>
                  <a:srgbClr val="C00000"/>
                </a:solidFill>
                <a:latin typeface="Arial" pitchFamily="-110" charset="0"/>
              </a:rPr>
              <a:t>FSSE.</a:t>
            </a:r>
          </a:p>
          <a:p>
            <a:pPr eaLnBrk="0" hangingPunct="0">
              <a:spcBef>
                <a:spcPct val="50000"/>
              </a:spcBef>
            </a:pPr>
            <a:r>
              <a:rPr lang="en-US" sz="1400" i="1" dirty="0" smtClean="0">
                <a:solidFill>
                  <a:srgbClr val="62BEFF"/>
                </a:solidFill>
                <a:latin typeface="Arial" pitchFamily="-110" charset="0"/>
              </a:rPr>
              <a:t>EMXI</a:t>
            </a:r>
            <a:r>
              <a:rPr lang="en-US" sz="1400" i="1" dirty="0" smtClean="0">
                <a:solidFill>
                  <a:srgbClr val="FFAF03"/>
                </a:solidFill>
                <a:latin typeface="Arial" pitchFamily="-110" charset="0"/>
              </a:rPr>
              <a:t> best individual model. </a:t>
            </a:r>
          </a:p>
          <a:p>
            <a:pPr eaLnBrk="0" hangingPunct="0">
              <a:spcBef>
                <a:spcPct val="50000"/>
              </a:spcBef>
            </a:pPr>
            <a:r>
              <a:rPr lang="en-US" sz="1400" i="1" dirty="0" smtClean="0">
                <a:solidFill>
                  <a:srgbClr val="0B1BB5"/>
                </a:solidFill>
                <a:latin typeface="Arial" pitchFamily="-110" charset="0"/>
              </a:rPr>
              <a:t>GFS</a:t>
            </a:r>
            <a:r>
              <a:rPr lang="en-US" sz="1400" i="1" dirty="0" smtClean="0">
                <a:solidFill>
                  <a:srgbClr val="FFAF03"/>
                </a:solidFill>
                <a:latin typeface="Arial" pitchFamily="-110" charset="0"/>
              </a:rPr>
              <a:t>, </a:t>
            </a:r>
            <a:r>
              <a:rPr lang="en-US" sz="1400" i="1" dirty="0" smtClean="0">
                <a:solidFill>
                  <a:srgbClr val="2DC8FF"/>
                </a:solidFill>
                <a:latin typeface="Arial" pitchFamily="-110" charset="0"/>
              </a:rPr>
              <a:t>GFS ensemble mean</a:t>
            </a:r>
            <a:r>
              <a:rPr lang="en-US" sz="1400" i="1" dirty="0" smtClean="0">
                <a:solidFill>
                  <a:srgbClr val="FFAF03"/>
                </a:solidFill>
                <a:latin typeface="Arial" pitchFamily="-110" charset="0"/>
              </a:rPr>
              <a:t>, and </a:t>
            </a:r>
            <a:r>
              <a:rPr lang="en-US" sz="1400" i="1" dirty="0" smtClean="0">
                <a:solidFill>
                  <a:srgbClr val="EE1295"/>
                </a:solidFill>
                <a:latin typeface="Arial" pitchFamily="-110" charset="0"/>
              </a:rPr>
              <a:t>HWRF</a:t>
            </a:r>
            <a:r>
              <a:rPr lang="en-US" sz="1400" i="1" dirty="0" smtClean="0">
                <a:solidFill>
                  <a:srgbClr val="FFAF03"/>
                </a:solidFill>
                <a:latin typeface="Arial" pitchFamily="-110" charset="0"/>
              </a:rPr>
              <a:t> models were fair  to good performers.</a:t>
            </a:r>
          </a:p>
          <a:p>
            <a:pPr eaLnBrk="0" hangingPunct="0">
              <a:spcBef>
                <a:spcPct val="50000"/>
              </a:spcBef>
            </a:pPr>
            <a:r>
              <a:rPr lang="en-US" sz="1400" i="1" dirty="0" smtClean="0">
                <a:solidFill>
                  <a:srgbClr val="009900"/>
                </a:solidFill>
                <a:latin typeface="Arial" pitchFamily="-110" charset="0"/>
              </a:rPr>
              <a:t>GHMI </a:t>
            </a:r>
            <a:r>
              <a:rPr lang="en-US" sz="1400" i="1" dirty="0" smtClean="0">
                <a:solidFill>
                  <a:srgbClr val="FFC000"/>
                </a:solidFill>
                <a:latin typeface="Arial" pitchFamily="-110" charset="0"/>
              </a:rPr>
              <a:t>and  </a:t>
            </a:r>
            <a:r>
              <a:rPr lang="en-US" sz="1400" i="1" dirty="0" smtClean="0">
                <a:solidFill>
                  <a:srgbClr val="FFFF00"/>
                </a:solidFill>
                <a:latin typeface="Arial" pitchFamily="-110" charset="0"/>
              </a:rPr>
              <a:t>CMCI </a:t>
            </a:r>
            <a:r>
              <a:rPr lang="en-US" sz="1400" i="1" dirty="0" smtClean="0">
                <a:solidFill>
                  <a:srgbClr val="FFC000"/>
                </a:solidFill>
                <a:latin typeface="Arial" pitchFamily="-110" charset="0"/>
              </a:rPr>
              <a:t>trailed.</a:t>
            </a:r>
          </a:p>
        </p:txBody>
      </p:sp>
      <p:pic>
        <p:nvPicPr>
          <p:cNvPr id="2" name="Picture 2" descr="C:\Users\jcangialosi\Documents\MATLAB\13EPtrkski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5" y="1066800"/>
            <a:ext cx="6629400"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57540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609600" y="152400"/>
            <a:ext cx="7918450" cy="788894"/>
          </a:xfrm>
        </p:spPr>
        <p:txBody>
          <a:bodyPr>
            <a:normAutofit/>
          </a:bodyPr>
          <a:lstStyle/>
          <a:p>
            <a:pPr eaLnBrk="1" hangingPunct="1">
              <a:defRPr/>
            </a:pPr>
            <a:r>
              <a:rPr lang="en-US" dirty="0" smtClean="0">
                <a:latin typeface="Calibri" pitchFamily="34" charset="0"/>
              </a:rPr>
              <a:t>2013 Intensity Guidance</a:t>
            </a:r>
            <a:endParaRPr lang="en-US" dirty="0">
              <a:latin typeface="Calibri" pitchFamily="34" charset="0"/>
            </a:endParaRPr>
          </a:p>
        </p:txBody>
      </p:sp>
      <p:sp>
        <p:nvSpPr>
          <p:cNvPr id="10" name="Text Box 19"/>
          <p:cNvSpPr txBox="1">
            <a:spLocks noChangeArrowheads="1"/>
          </p:cNvSpPr>
          <p:nvPr/>
        </p:nvSpPr>
        <p:spPr bwMode="auto">
          <a:xfrm>
            <a:off x="6705600" y="1298713"/>
            <a:ext cx="2133600" cy="3000821"/>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1400" i="1" dirty="0" smtClean="0">
                <a:solidFill>
                  <a:srgbClr val="FFAF03"/>
                </a:solidFill>
                <a:latin typeface="Arial" pitchFamily="-110" charset="0"/>
              </a:rPr>
              <a:t>Official forecasts performed better than the guidance</a:t>
            </a:r>
            <a:r>
              <a:rPr lang="en-US" sz="1400" i="1" dirty="0">
                <a:solidFill>
                  <a:srgbClr val="FFAF03"/>
                </a:solidFill>
                <a:latin typeface="Arial" pitchFamily="-110" charset="0"/>
              </a:rPr>
              <a:t> </a:t>
            </a:r>
            <a:r>
              <a:rPr lang="en-US" sz="1400" i="1" dirty="0" smtClean="0">
                <a:solidFill>
                  <a:srgbClr val="FFAF03"/>
                </a:solidFill>
                <a:latin typeface="Arial" pitchFamily="-110" charset="0"/>
              </a:rPr>
              <a:t>from 12-48 h, and near the best guidance beyond that. </a:t>
            </a:r>
          </a:p>
          <a:p>
            <a:pPr eaLnBrk="0" hangingPunct="0">
              <a:spcBef>
                <a:spcPct val="50000"/>
              </a:spcBef>
            </a:pPr>
            <a:r>
              <a:rPr lang="en-US" sz="1400" i="1" dirty="0" smtClean="0">
                <a:solidFill>
                  <a:srgbClr val="9B2934"/>
                </a:solidFill>
                <a:latin typeface="Arial" pitchFamily="-110" charset="0"/>
              </a:rPr>
              <a:t>FSSE</a:t>
            </a:r>
            <a:r>
              <a:rPr lang="en-US" sz="1400" i="1" dirty="0" smtClean="0">
                <a:solidFill>
                  <a:srgbClr val="FFAF03"/>
                </a:solidFill>
                <a:latin typeface="Arial" pitchFamily="-110" charset="0"/>
              </a:rPr>
              <a:t> and ICON/IVCN best guidance.</a:t>
            </a:r>
          </a:p>
          <a:p>
            <a:pPr eaLnBrk="0" hangingPunct="0">
              <a:spcBef>
                <a:spcPct val="50000"/>
              </a:spcBef>
            </a:pPr>
            <a:r>
              <a:rPr lang="en-US" sz="1400" i="1" dirty="0" smtClean="0">
                <a:solidFill>
                  <a:srgbClr val="7030A0"/>
                </a:solidFill>
                <a:latin typeface="Arial" pitchFamily="-110" charset="0"/>
              </a:rPr>
              <a:t>LGEM</a:t>
            </a:r>
            <a:r>
              <a:rPr lang="en-US" sz="1400" i="1" dirty="0" smtClean="0">
                <a:solidFill>
                  <a:srgbClr val="FFAF03"/>
                </a:solidFill>
                <a:latin typeface="Arial" pitchFamily="-110" charset="0"/>
              </a:rPr>
              <a:t> and </a:t>
            </a:r>
            <a:r>
              <a:rPr lang="en-US" sz="1400" i="1" dirty="0" smtClean="0">
                <a:solidFill>
                  <a:srgbClr val="009900"/>
                </a:solidFill>
                <a:latin typeface="Arial" pitchFamily="-110" charset="0"/>
              </a:rPr>
              <a:t>GHMI </a:t>
            </a:r>
            <a:r>
              <a:rPr lang="en-US" sz="1400" i="1" dirty="0" smtClean="0">
                <a:solidFill>
                  <a:srgbClr val="FFAF03"/>
                </a:solidFill>
                <a:latin typeface="Arial" pitchFamily="-110" charset="0"/>
              </a:rPr>
              <a:t>had little skill.</a:t>
            </a:r>
          </a:p>
          <a:p>
            <a:pPr eaLnBrk="0" hangingPunct="0">
              <a:spcBef>
                <a:spcPct val="50000"/>
              </a:spcBef>
            </a:pPr>
            <a:r>
              <a:rPr lang="en-US" sz="1400" i="1" dirty="0" smtClean="0">
                <a:solidFill>
                  <a:srgbClr val="0000FF"/>
                </a:solidFill>
                <a:latin typeface="Arial" pitchFamily="-110" charset="0"/>
              </a:rPr>
              <a:t>GFSI</a:t>
            </a:r>
            <a:r>
              <a:rPr lang="en-US" sz="1400" i="1" dirty="0" smtClean="0">
                <a:solidFill>
                  <a:srgbClr val="FFAF03"/>
                </a:solidFill>
                <a:latin typeface="Arial" pitchFamily="-110" charset="0"/>
              </a:rPr>
              <a:t> and especially </a:t>
            </a:r>
            <a:r>
              <a:rPr lang="en-US" sz="1400" i="1" dirty="0" smtClean="0">
                <a:solidFill>
                  <a:srgbClr val="00B0F0"/>
                </a:solidFill>
                <a:latin typeface="Arial" pitchFamily="-110" charset="0"/>
              </a:rPr>
              <a:t>EMXI </a:t>
            </a:r>
            <a:r>
              <a:rPr lang="en-US" sz="1400" i="1" dirty="0" smtClean="0">
                <a:solidFill>
                  <a:srgbClr val="FFAF03"/>
                </a:solidFill>
                <a:latin typeface="Arial" pitchFamily="-110" charset="0"/>
              </a:rPr>
              <a:t>not competitive in this basin.</a:t>
            </a:r>
          </a:p>
        </p:txBody>
      </p:sp>
      <p:pic>
        <p:nvPicPr>
          <p:cNvPr id="1026" name="Picture 2" descr="C:\Users\jcangialosi\Documents\MATLAB\13EPintski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143000"/>
            <a:ext cx="64008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70043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0047"/>
            </a:gs>
          </a:gsLst>
          <a:lin ang="5400000" scaled="1"/>
        </a:gra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a:xfrm>
            <a:off x="0" y="304800"/>
            <a:ext cx="9144000" cy="533400"/>
          </a:xfrm>
          <a:prstGeom prst="rect">
            <a:avLst/>
          </a:prstGeom>
          <a:effectLst>
            <a:outerShdw dist="35921" dir="2700000" algn="ctr" rotWithShape="0">
              <a:schemeClr val="tx1">
                <a:alpha val="74997"/>
              </a:schemeClr>
            </a:outerShdw>
          </a:effectLst>
        </p:spPr>
        <p:txBody>
          <a:bodyPr anchor="ctr">
            <a:normAutofit/>
          </a:bodyPr>
          <a:lstStyle/>
          <a:p>
            <a:pPr algn="ctr">
              <a:lnSpc>
                <a:spcPct val="80000"/>
              </a:lnSpc>
              <a:defRPr/>
            </a:pPr>
            <a:r>
              <a:rPr lang="en-US" sz="3200" dirty="0">
                <a:solidFill>
                  <a:srgbClr val="FFFF00"/>
                </a:solidFill>
                <a:latin typeface="Arial" pitchFamily="34" charset="0"/>
                <a:cs typeface="Arial" pitchFamily="34" charset="0"/>
              </a:rPr>
              <a:t>Operational Forecasting Issues</a:t>
            </a:r>
            <a:endParaRPr lang="en-US" sz="3200" dirty="0">
              <a:latin typeface="Arial" pitchFamily="34" charset="0"/>
              <a:cs typeface="Arial" pitchFamily="34" charset="0"/>
            </a:endParaRPr>
          </a:p>
        </p:txBody>
      </p:sp>
      <p:sp>
        <p:nvSpPr>
          <p:cNvPr id="89091" name="Rectangle 5"/>
          <p:cNvSpPr>
            <a:spLocks noGrp="1"/>
          </p:cNvSpPr>
          <p:nvPr>
            <p:ph type="body" idx="1"/>
          </p:nvPr>
        </p:nvSpPr>
        <p:spPr>
          <a:xfrm>
            <a:off x="457200" y="914400"/>
            <a:ext cx="8686800" cy="5486400"/>
          </a:xfrm>
        </p:spPr>
        <p:txBody>
          <a:bodyPr/>
          <a:lstStyle/>
          <a:p>
            <a:pPr marL="609600" indent="-609600"/>
            <a:r>
              <a:rPr lang="en-US" sz="2400" dirty="0" smtClean="0">
                <a:solidFill>
                  <a:schemeClr val="bg1"/>
                </a:solidFill>
                <a:latin typeface="Arial" pitchFamily="34" charset="0"/>
                <a:cs typeface="Arial" pitchFamily="34" charset="0"/>
              </a:rPr>
              <a:t>Too many TC genesis false alarms in the GFS</a:t>
            </a:r>
          </a:p>
          <a:p>
            <a:pPr marL="609600" indent="-609600"/>
            <a:r>
              <a:rPr lang="en-US" sz="2400" dirty="0" smtClean="0">
                <a:solidFill>
                  <a:schemeClr val="bg1"/>
                </a:solidFill>
                <a:latin typeface="Arial" pitchFamily="34" charset="0"/>
                <a:cs typeface="Arial" pitchFamily="34" charset="0"/>
              </a:rPr>
              <a:t>Many weak, short-lived TCs – generally led to </a:t>
            </a:r>
            <a:r>
              <a:rPr lang="en-US" sz="2400" dirty="0" err="1" smtClean="0">
                <a:solidFill>
                  <a:schemeClr val="bg1"/>
                </a:solidFill>
                <a:latin typeface="Arial" pitchFamily="34" charset="0"/>
                <a:cs typeface="Arial" pitchFamily="34" charset="0"/>
              </a:rPr>
              <a:t>overforecasts</a:t>
            </a:r>
            <a:r>
              <a:rPr lang="en-US" sz="2400" dirty="0" smtClean="0">
                <a:solidFill>
                  <a:schemeClr val="bg1"/>
                </a:solidFill>
                <a:latin typeface="Arial" pitchFamily="34" charset="0"/>
                <a:cs typeface="Arial" pitchFamily="34" charset="0"/>
              </a:rPr>
              <a:t> of intensity (high bias in guidance).</a:t>
            </a:r>
          </a:p>
          <a:p>
            <a:pPr marL="609600" indent="-609600"/>
            <a:r>
              <a:rPr lang="en-US" sz="2400" dirty="0" smtClean="0">
                <a:solidFill>
                  <a:schemeClr val="bg1"/>
                </a:solidFill>
                <a:latin typeface="Arial" pitchFamily="34" charset="0"/>
                <a:cs typeface="Arial" pitchFamily="34" charset="0"/>
              </a:rPr>
              <a:t>Models had some difficulty predicting genesis and intensification of 4 Bay of Campeche TCs.</a:t>
            </a:r>
          </a:p>
          <a:p>
            <a:pPr marL="609600" indent="-609600"/>
            <a:r>
              <a:rPr lang="en-US" sz="2400" dirty="0" smtClean="0">
                <a:solidFill>
                  <a:schemeClr val="bg1"/>
                </a:solidFill>
                <a:latin typeface="Arial" pitchFamily="34" charset="0"/>
                <a:cs typeface="Arial" pitchFamily="34" charset="0"/>
              </a:rPr>
              <a:t>Hurricane </a:t>
            </a:r>
            <a:r>
              <a:rPr lang="en-US" sz="2400" dirty="0">
                <a:solidFill>
                  <a:schemeClr val="bg1"/>
                </a:solidFill>
                <a:latin typeface="Arial" pitchFamily="34" charset="0"/>
                <a:cs typeface="Arial" pitchFamily="34" charset="0"/>
              </a:rPr>
              <a:t>Humberto - many models continued intensifying the storm but the TC struggled to </a:t>
            </a:r>
            <a:r>
              <a:rPr lang="en-US" sz="2400" dirty="0" smtClean="0">
                <a:solidFill>
                  <a:schemeClr val="bg1"/>
                </a:solidFill>
                <a:latin typeface="Arial" pitchFamily="34" charset="0"/>
                <a:cs typeface="Arial" pitchFamily="34" charset="0"/>
              </a:rPr>
              <a:t>develop.</a:t>
            </a:r>
          </a:p>
          <a:p>
            <a:pPr marL="609600" indent="-609600"/>
            <a:r>
              <a:rPr lang="en-US" sz="2400" dirty="0">
                <a:solidFill>
                  <a:schemeClr val="bg1"/>
                </a:solidFill>
                <a:latin typeface="Arial" pitchFamily="34" charset="0"/>
                <a:cs typeface="Arial" pitchFamily="34" charset="0"/>
              </a:rPr>
              <a:t>Numerical guidance for Karen prompted the issuance of a hurricane watch for the northern Gulf of Mexico coast, but the system did not even make landfall as a TC</a:t>
            </a:r>
            <a:r>
              <a:rPr lang="en-US" sz="2400" dirty="0" smtClean="0">
                <a:solidFill>
                  <a:schemeClr val="bg1"/>
                </a:solidFill>
                <a:latin typeface="Arial" pitchFamily="34" charset="0"/>
                <a:cs typeface="Arial" pitchFamily="34" charset="0"/>
              </a:rPr>
              <a:t>.</a:t>
            </a:r>
            <a:endParaRPr lang="en-US" sz="2400" dirty="0">
              <a:solidFill>
                <a:schemeClr val="bg1"/>
              </a:solidFill>
              <a:latin typeface="Arial" pitchFamily="34" charset="0"/>
              <a:cs typeface="Arial" pitchFamily="34" charset="0"/>
            </a:endParaRPr>
          </a:p>
          <a:p>
            <a:pPr marL="609600" indent="-609600"/>
            <a:r>
              <a:rPr lang="en-US" sz="2400" dirty="0" err="1" smtClean="0">
                <a:solidFill>
                  <a:schemeClr val="bg1"/>
                </a:solidFill>
                <a:latin typeface="Arial" pitchFamily="34" charset="0"/>
                <a:cs typeface="Arial" pitchFamily="34" charset="0"/>
              </a:rPr>
              <a:t>Bogussing</a:t>
            </a:r>
            <a:r>
              <a:rPr lang="en-US" sz="2400" dirty="0" smtClean="0">
                <a:solidFill>
                  <a:schemeClr val="bg1"/>
                </a:solidFill>
                <a:latin typeface="Arial" pitchFamily="34" charset="0"/>
                <a:cs typeface="Arial" pitchFamily="34" charset="0"/>
              </a:rPr>
              <a:t> of TC data in the GFS for Chantal after it was no longer a TC caused problems.</a:t>
            </a:r>
          </a:p>
          <a:p>
            <a:pPr marL="609600" indent="-609600"/>
            <a:r>
              <a:rPr lang="en-US" sz="2400" dirty="0" err="1" smtClean="0">
                <a:solidFill>
                  <a:schemeClr val="bg1"/>
                </a:solidFill>
                <a:latin typeface="Arial" pitchFamily="34" charset="0"/>
                <a:cs typeface="Arial" pitchFamily="34" charset="0"/>
              </a:rPr>
              <a:t>Wavewatch</a:t>
            </a:r>
            <a:r>
              <a:rPr lang="en-US" sz="2400" dirty="0" smtClean="0">
                <a:solidFill>
                  <a:schemeClr val="bg1"/>
                </a:solidFill>
                <a:latin typeface="Arial" pitchFamily="34" charset="0"/>
                <a:cs typeface="Arial" pitchFamily="34" charset="0"/>
              </a:rPr>
              <a:t> model predicted significant events well, but often had a low bias for routine weather.</a:t>
            </a:r>
            <a:endParaRPr lang="en-US" sz="2400" dirty="0">
              <a:solidFill>
                <a:schemeClr val="bg1"/>
              </a:solidFill>
              <a:latin typeface="Arial" pitchFamily="34" charset="0"/>
              <a:cs typeface="Arial" pitchFamily="34" charset="0"/>
            </a:endParaRPr>
          </a:p>
          <a:p>
            <a:pPr marL="609600" indent="-609600"/>
            <a:endParaRPr lang="en-US" sz="2400" dirty="0" smtClean="0">
              <a:solidFill>
                <a:schemeClr val="bg1"/>
              </a:solidFill>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pPr>
              <a:defRPr/>
            </a:pPr>
            <a:fld id="{69AD25D8-D1CF-4BE2-9F66-5306A2D30377}" type="slidenum">
              <a:rPr lang="en-US" smtClean="0"/>
              <a:pPr>
                <a:defRPr/>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0047"/>
            </a:gs>
          </a:gsLst>
          <a:lin ang="5400000" scaled="1"/>
        </a:gradFill>
        <a:effectLst/>
      </p:bgPr>
    </p:bg>
    <p:spTree>
      <p:nvGrpSpPr>
        <p:cNvPr id="1" name=""/>
        <p:cNvGrpSpPr/>
        <p:nvPr/>
      </p:nvGrpSpPr>
      <p:grpSpPr>
        <a:xfrm>
          <a:off x="0" y="0"/>
          <a:ext cx="0" cy="0"/>
          <a:chOff x="0" y="0"/>
          <a:chExt cx="0" cy="0"/>
        </a:xfrm>
      </p:grpSpPr>
      <p:sp>
        <p:nvSpPr>
          <p:cNvPr id="64514" name="Rectangle 6"/>
          <p:cNvSpPr>
            <a:spLocks noGrp="1"/>
          </p:cNvSpPr>
          <p:nvPr>
            <p:ph type="title"/>
          </p:nvPr>
        </p:nvSpPr>
        <p:spPr/>
        <p:txBody>
          <a:bodyPr/>
          <a:lstStyle/>
          <a:p>
            <a:r>
              <a:rPr lang="en-US" sz="3600" dirty="0" smtClean="0">
                <a:solidFill>
                  <a:srgbClr val="FFFF00"/>
                </a:solidFill>
                <a:latin typeface="Arial" pitchFamily="34" charset="0"/>
                <a:cs typeface="Arial" pitchFamily="34" charset="0"/>
              </a:rPr>
              <a:t>Outline</a:t>
            </a:r>
          </a:p>
        </p:txBody>
      </p:sp>
      <p:sp>
        <p:nvSpPr>
          <p:cNvPr id="64515" name="Rectangle 7"/>
          <p:cNvSpPr>
            <a:spLocks noGrp="1"/>
          </p:cNvSpPr>
          <p:nvPr>
            <p:ph type="body" idx="1"/>
          </p:nvPr>
        </p:nvSpPr>
        <p:spPr/>
        <p:txBody>
          <a:bodyPr/>
          <a:lstStyle/>
          <a:p>
            <a:r>
              <a:rPr lang="en-US" sz="2800" dirty="0" smtClean="0">
                <a:solidFill>
                  <a:schemeClr val="bg1"/>
                </a:solidFill>
                <a:latin typeface="Arial" pitchFamily="34" charset="0"/>
                <a:cs typeface="Arial" pitchFamily="34" charset="0"/>
              </a:rPr>
              <a:t>Summary of 2013 hurricane season</a:t>
            </a:r>
          </a:p>
          <a:p>
            <a:r>
              <a:rPr lang="en-US" sz="2800" dirty="0" smtClean="0">
                <a:solidFill>
                  <a:schemeClr val="bg1"/>
                </a:solidFill>
                <a:latin typeface="Arial" pitchFamily="34" charset="0"/>
                <a:cs typeface="Arial" pitchFamily="34" charset="0"/>
              </a:rPr>
              <a:t>Seasonal forecast verification (ouch!)</a:t>
            </a:r>
          </a:p>
          <a:p>
            <a:r>
              <a:rPr lang="en-US" sz="2800" dirty="0" smtClean="0">
                <a:solidFill>
                  <a:schemeClr val="bg1"/>
                </a:solidFill>
                <a:latin typeface="Arial" pitchFamily="34" charset="0"/>
                <a:cs typeface="Arial" pitchFamily="34" charset="0"/>
              </a:rPr>
              <a:t>Operational highlights</a:t>
            </a:r>
          </a:p>
          <a:p>
            <a:r>
              <a:rPr lang="en-US" sz="2800" dirty="0" smtClean="0">
                <a:solidFill>
                  <a:schemeClr val="bg1"/>
                </a:solidFill>
                <a:latin typeface="Arial" pitchFamily="34" charset="0"/>
                <a:cs typeface="Arial" pitchFamily="34" charset="0"/>
              </a:rPr>
              <a:t>TC track, intensity, and genesis forecast verification</a:t>
            </a:r>
          </a:p>
          <a:p>
            <a:r>
              <a:rPr lang="en-US" sz="2800" dirty="0" smtClean="0">
                <a:solidFill>
                  <a:schemeClr val="bg1"/>
                </a:solidFill>
                <a:latin typeface="Arial" pitchFamily="34" charset="0"/>
                <a:cs typeface="Arial" pitchFamily="34" charset="0"/>
              </a:rPr>
              <a:t>Operational forecasting issues</a:t>
            </a:r>
          </a:p>
          <a:p>
            <a:r>
              <a:rPr lang="en-US" sz="2800" dirty="0" smtClean="0">
                <a:solidFill>
                  <a:schemeClr val="bg1"/>
                </a:solidFill>
                <a:latin typeface="Arial" pitchFamily="34" charset="0"/>
                <a:cs typeface="Arial" pitchFamily="34" charset="0"/>
              </a:rPr>
              <a:t>NHC’s “Wish List” for 2014</a:t>
            </a:r>
          </a:p>
        </p:txBody>
      </p:sp>
      <p:sp>
        <p:nvSpPr>
          <p:cNvPr id="2" name="Slide Number Placeholder 1"/>
          <p:cNvSpPr>
            <a:spLocks noGrp="1"/>
          </p:cNvSpPr>
          <p:nvPr>
            <p:ph type="sldNum" sz="quarter" idx="12"/>
          </p:nvPr>
        </p:nvSpPr>
        <p:spPr/>
        <p:txBody>
          <a:bodyPr/>
          <a:lstStyle/>
          <a:p>
            <a:pPr>
              <a:defRPr/>
            </a:pPr>
            <a:fld id="{69AD25D8-D1CF-4BE2-9F66-5306A2D30377}"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66" y="990600"/>
            <a:ext cx="9081230" cy="4937760"/>
          </a:xfrm>
        </p:spPr>
      </p:pic>
      <p:sp>
        <p:nvSpPr>
          <p:cNvPr id="4" name="Slide Number Placeholder 3"/>
          <p:cNvSpPr>
            <a:spLocks noGrp="1"/>
          </p:cNvSpPr>
          <p:nvPr>
            <p:ph type="sldNum" sz="quarter" idx="12"/>
          </p:nvPr>
        </p:nvSpPr>
        <p:spPr/>
        <p:txBody>
          <a:bodyPr/>
          <a:lstStyle/>
          <a:p>
            <a:pPr>
              <a:defRPr/>
            </a:pPr>
            <a:fld id="{69AD25D8-D1CF-4BE2-9F66-5306A2D30377}" type="slidenum">
              <a:rPr lang="en-US" smtClean="0"/>
              <a:pPr>
                <a:defRPr/>
              </a:pPr>
              <a:t>20</a:t>
            </a:fld>
            <a:endParaRPr lang="en-US"/>
          </a:p>
        </p:txBody>
      </p:sp>
      <p:sp>
        <p:nvSpPr>
          <p:cNvPr id="6" name="Title 4"/>
          <p:cNvSpPr txBox="1">
            <a:spLocks/>
          </p:cNvSpPr>
          <p:nvPr/>
        </p:nvSpPr>
        <p:spPr>
          <a:xfrm>
            <a:off x="457200" y="76200"/>
            <a:ext cx="8229600"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ysClr val="windowText" lastClr="000000"/>
                </a:solidFill>
                <a:effectLst/>
                <a:uLnTx/>
                <a:uFillTx/>
                <a:latin typeface="Calibri"/>
              </a:rPr>
              <a:t>Humberto – GFS Forecasts Valid                         18Z 8 September 2013</a:t>
            </a:r>
            <a:endParaRPr kumimoji="0" lang="en-US" sz="3200" b="1" i="0" u="none" strike="noStrike" kern="1200" cap="none" spc="0" normalizeH="0" baseline="0" noProof="0" dirty="0">
              <a:ln>
                <a:noFill/>
              </a:ln>
              <a:solidFill>
                <a:sysClr val="windowText" lastClr="000000"/>
              </a:solidFill>
              <a:effectLst/>
              <a:uLnTx/>
              <a:uFillTx/>
              <a:latin typeface="Calibri"/>
            </a:endParaRPr>
          </a:p>
        </p:txBody>
      </p:sp>
      <p:sp>
        <p:nvSpPr>
          <p:cNvPr id="7" name="TextBox 6"/>
          <p:cNvSpPr txBox="1"/>
          <p:nvPr/>
        </p:nvSpPr>
        <p:spPr>
          <a:xfrm>
            <a:off x="838200" y="6096000"/>
            <a:ext cx="7467600" cy="369332"/>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At genesis, Humberto had winds of 25 kt and a central pressure of 1008 mb</a:t>
            </a:r>
            <a:endParaRPr lang="en-US" dirty="0">
              <a:solidFill>
                <a:prstClr val="black"/>
              </a:solidFill>
              <a:latin typeface="Calibri"/>
            </a:endParaRPr>
          </a:p>
        </p:txBody>
      </p:sp>
    </p:spTree>
    <p:extLst>
      <p:ext uri="{BB962C8B-B14F-4D97-AF65-F5344CB8AC3E}">
        <p14:creationId xmlns:p14="http://schemas.microsoft.com/office/powerpoint/2010/main" val="38787145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3600" dirty="0" smtClean="0"/>
              <a:t>00Z 8/28/13</a:t>
            </a:r>
            <a:br>
              <a:rPr lang="en-US" sz="3600" dirty="0" smtClean="0"/>
            </a:br>
            <a:r>
              <a:rPr lang="en-US" sz="3600" dirty="0" smtClean="0"/>
              <a:t>5-day genesis probability 20%</a:t>
            </a:r>
            <a:endParaRPr lang="en-US" sz="3600" dirty="0"/>
          </a:p>
        </p:txBody>
      </p:sp>
      <p:sp>
        <p:nvSpPr>
          <p:cNvPr id="5" name="TextBox 4"/>
          <p:cNvSpPr txBox="1"/>
          <p:nvPr/>
        </p:nvSpPr>
        <p:spPr>
          <a:xfrm>
            <a:off x="58445" y="5715000"/>
            <a:ext cx="5866435" cy="646331"/>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GFS 126-h forecast valid at 00Z 2 September 2013</a:t>
            </a:r>
          </a:p>
          <a:p>
            <a:pPr algn="ctr" fontAlgn="auto">
              <a:spcBef>
                <a:spcPts val="0"/>
              </a:spcBef>
              <a:spcAft>
                <a:spcPts val="0"/>
              </a:spcAft>
            </a:pPr>
            <a:r>
              <a:rPr lang="en-US" dirty="0" smtClean="0">
                <a:solidFill>
                  <a:prstClr val="black"/>
                </a:solidFill>
                <a:latin typeface="Calibri"/>
              </a:rPr>
              <a:t>850-mb relative vorticity and wind and MSLP</a:t>
            </a:r>
            <a:endParaRPr lang="en-US" dirty="0">
              <a:solidFill>
                <a:prstClr val="black"/>
              </a:solidFill>
              <a:latin typeface="Calibri"/>
            </a:endParaRPr>
          </a:p>
        </p:txBody>
      </p:sp>
      <p:sp>
        <p:nvSpPr>
          <p:cNvPr id="9" name="Rectangle 2"/>
          <p:cNvSpPr>
            <a:spLocks noChangeArrowheads="1"/>
          </p:cNvSpPr>
          <p:nvPr/>
        </p:nvSpPr>
        <p:spPr bwMode="auto">
          <a:xfrm>
            <a:off x="5791200" y="2049460"/>
            <a:ext cx="327660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altLang="en-US" sz="1000" dirty="0" smtClean="0">
                <a:solidFill>
                  <a:prstClr val="black"/>
                </a:solidFill>
                <a:latin typeface="Courier New" panose="02070309020205020404" pitchFamily="49" charset="0"/>
                <a:cs typeface="Courier New" panose="02070309020205020404" pitchFamily="49" charset="0"/>
              </a:rPr>
              <a:t>A TROPICAL WAVE OVER WEST AFRICA IS EXPECTED TO MOVE OVER THE FAR EASTERN ATLANTIC IN ABOUT THREE DAYS. SOME DEVELOPMENT IS POSSIBLE AFTER THAT TIME WHILE THE SYSTEM MOVES WEST-NORTHWESTWARD AT 10 TO 15 MPH. THIS SYSTEM HAS A LOW CHANCE...NEAR 0 PERCENT...OF BECOMING A TROPICAL CYCLONE DURING THE NEXT 48 HOURS...AND A LOW CHANCE...</a:t>
            </a:r>
            <a:r>
              <a:rPr lang="en-US" altLang="en-US" sz="1000" b="1" dirty="0" smtClean="0">
                <a:solidFill>
                  <a:srgbClr val="FF0000"/>
                </a:solidFill>
                <a:latin typeface="Courier New" panose="02070309020205020404" pitchFamily="49" charset="0"/>
                <a:cs typeface="Courier New" panose="02070309020205020404" pitchFamily="49" charset="0"/>
              </a:rPr>
              <a:t>20 PERCENT</a:t>
            </a:r>
            <a:r>
              <a:rPr lang="en-US" altLang="en-US" sz="1000" dirty="0" smtClean="0">
                <a:solidFill>
                  <a:prstClr val="black"/>
                </a:solidFill>
                <a:latin typeface="Courier New" panose="02070309020205020404" pitchFamily="49" charset="0"/>
                <a:cs typeface="Courier New" panose="02070309020205020404" pitchFamily="49" charset="0"/>
              </a:rPr>
              <a:t>...OF BECOMING A TROPICAL CYCLONE DURING THE NEXT 5 DAYS.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0200"/>
            <a:ext cx="5766122" cy="3733800"/>
          </a:xfrm>
          <a:prstGeom prst="rect">
            <a:avLst/>
          </a:prstGeom>
        </p:spPr>
      </p:pic>
    </p:spTree>
    <p:extLst>
      <p:ext uri="{BB962C8B-B14F-4D97-AF65-F5344CB8AC3E}">
        <p14:creationId xmlns:p14="http://schemas.microsoft.com/office/powerpoint/2010/main" val="39086073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3600" dirty="0" smtClean="0"/>
              <a:t>00Z 8/29/13</a:t>
            </a:r>
            <a:br>
              <a:rPr lang="en-US" sz="3600" dirty="0" smtClean="0"/>
            </a:br>
            <a:r>
              <a:rPr lang="en-US" sz="3600" dirty="0" smtClean="0"/>
              <a:t>5-day genesis probability 30%</a:t>
            </a:r>
            <a:endParaRPr lang="en-US" sz="3600" dirty="0"/>
          </a:p>
        </p:txBody>
      </p:sp>
      <p:sp>
        <p:nvSpPr>
          <p:cNvPr id="5" name="TextBox 4"/>
          <p:cNvSpPr txBox="1"/>
          <p:nvPr/>
        </p:nvSpPr>
        <p:spPr>
          <a:xfrm>
            <a:off x="58445" y="5715000"/>
            <a:ext cx="5866435" cy="646331"/>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GFS 126-h forecast valid at 00Z 1 September 2013</a:t>
            </a:r>
          </a:p>
          <a:p>
            <a:pPr algn="ctr" fontAlgn="auto">
              <a:spcBef>
                <a:spcPts val="0"/>
              </a:spcBef>
              <a:spcAft>
                <a:spcPts val="0"/>
              </a:spcAft>
            </a:pPr>
            <a:r>
              <a:rPr lang="en-US" dirty="0" smtClean="0">
                <a:solidFill>
                  <a:prstClr val="black"/>
                </a:solidFill>
                <a:latin typeface="Calibri"/>
              </a:rPr>
              <a:t>850-mb relative vorticity and wind and MSLP</a:t>
            </a:r>
            <a:endParaRPr lang="en-US" dirty="0">
              <a:solidFill>
                <a:prstClr val="black"/>
              </a:solidFill>
              <a:latin typeface="Calibri"/>
            </a:endParaRPr>
          </a:p>
        </p:txBody>
      </p:sp>
      <p:sp>
        <p:nvSpPr>
          <p:cNvPr id="7" name="Rectangle 1"/>
          <p:cNvSpPr>
            <a:spLocks noChangeArrowheads="1"/>
          </p:cNvSpPr>
          <p:nvPr/>
        </p:nvSpPr>
        <p:spPr bwMode="auto">
          <a:xfrm>
            <a:off x="5682130" y="2164139"/>
            <a:ext cx="346187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altLang="en-US" sz="1000" dirty="0" smtClean="0">
                <a:solidFill>
                  <a:prstClr val="black"/>
                </a:solidFill>
                <a:latin typeface="Courier New" panose="02070309020205020404" pitchFamily="49" charset="0"/>
                <a:cs typeface="Courier New" panose="02070309020205020404" pitchFamily="49" charset="0"/>
              </a:rPr>
              <a:t>A TROPICAL WAVE LOCATED OVER WEST AFRICA IS EXPECTED TO MOVE WESTWARD AT 10 TO 15 MPH...AND AN AREA OF LOW PRESSURE COULD FORM AFTER THE WAVE MOVES OFF OF THE COAST ON FRIDAY. SOME DEVELOPMENT OF THIS LOW IS POSSIBLE LATE THIS WEEK OR EARLY THIS WEEKEND BEFORE UPPER-LEVEL WINDS BECOME UNFAVORABLE BY EARLY NEXT WEEK. THIS SYSTEM HAS A LOW CHANCE...10 PERCENT...OF BECOMING A TROPICAL CYCLONE DURING THE NEXT 48 HOURS...AND A MEDIUM CHANCE...</a:t>
            </a:r>
            <a:r>
              <a:rPr lang="en-US" altLang="en-US" sz="1000" b="1" dirty="0" smtClean="0">
                <a:solidFill>
                  <a:srgbClr val="FF0000"/>
                </a:solidFill>
                <a:latin typeface="Courier New" panose="02070309020205020404" pitchFamily="49" charset="0"/>
                <a:cs typeface="Courier New" panose="02070309020205020404" pitchFamily="49" charset="0"/>
              </a:rPr>
              <a:t>30 PERCENT</a:t>
            </a:r>
            <a:r>
              <a:rPr lang="en-US" altLang="en-US" sz="1000" dirty="0" smtClean="0">
                <a:solidFill>
                  <a:prstClr val="black"/>
                </a:solidFill>
                <a:latin typeface="Courier New" panose="02070309020205020404" pitchFamily="49" charset="0"/>
                <a:cs typeface="Courier New" panose="02070309020205020404" pitchFamily="49" charset="0"/>
              </a:rPr>
              <a:t>...OF BECOMING A TROPICAL CYCLONE DURING THE NEXT 5 DAYS WHILE IT MOVES NEAR THE CAPE VERDE ISLANDS.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7" y="1676400"/>
            <a:ext cx="5631083" cy="3646357"/>
          </a:xfrm>
          <a:prstGeom prst="rect">
            <a:avLst/>
          </a:prstGeom>
        </p:spPr>
      </p:pic>
    </p:spTree>
    <p:extLst>
      <p:ext uri="{BB962C8B-B14F-4D97-AF65-F5344CB8AC3E}">
        <p14:creationId xmlns:p14="http://schemas.microsoft.com/office/powerpoint/2010/main" val="3907184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3600" dirty="0" smtClean="0"/>
              <a:t>00Z 8/30/13</a:t>
            </a:r>
            <a:br>
              <a:rPr lang="en-US" sz="3600" dirty="0" smtClean="0"/>
            </a:br>
            <a:r>
              <a:rPr lang="en-US" sz="3600" dirty="0" smtClean="0"/>
              <a:t>5-day genesis probability 50%</a:t>
            </a:r>
            <a:endParaRPr lang="en-US" sz="3600" dirty="0"/>
          </a:p>
        </p:txBody>
      </p:sp>
      <p:sp>
        <p:nvSpPr>
          <p:cNvPr id="5" name="TextBox 4"/>
          <p:cNvSpPr txBox="1"/>
          <p:nvPr/>
        </p:nvSpPr>
        <p:spPr>
          <a:xfrm>
            <a:off x="58445" y="5715000"/>
            <a:ext cx="5866435" cy="646331"/>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GFS 108-h forecast valid at 06Z 3 September 2013</a:t>
            </a:r>
          </a:p>
          <a:p>
            <a:pPr algn="ctr" fontAlgn="auto">
              <a:spcBef>
                <a:spcPts val="0"/>
              </a:spcBef>
              <a:spcAft>
                <a:spcPts val="0"/>
              </a:spcAft>
            </a:pPr>
            <a:r>
              <a:rPr lang="en-US" dirty="0" smtClean="0">
                <a:solidFill>
                  <a:prstClr val="black"/>
                </a:solidFill>
                <a:latin typeface="Calibri"/>
              </a:rPr>
              <a:t>850-mb relative vorticity and wind and MSLP</a:t>
            </a:r>
            <a:endParaRPr lang="en-US" dirty="0">
              <a:solidFill>
                <a:prstClr val="black"/>
              </a:solidFill>
              <a:latin typeface="Calibri"/>
            </a:endParaRPr>
          </a:p>
        </p:txBody>
      </p:sp>
      <p:sp>
        <p:nvSpPr>
          <p:cNvPr id="6" name="Rectangle 5"/>
          <p:cNvSpPr/>
          <p:nvPr/>
        </p:nvSpPr>
        <p:spPr>
          <a:xfrm>
            <a:off x="5715000" y="1600200"/>
            <a:ext cx="3434918" cy="2862322"/>
          </a:xfrm>
          <a:prstGeom prst="rect">
            <a:avLst/>
          </a:prstGeom>
        </p:spPr>
        <p:txBody>
          <a:bodyPr wrap="square">
            <a:spAutoFit/>
          </a:bodyPr>
          <a:lstStyle/>
          <a:p>
            <a:pPr fontAlgn="auto">
              <a:spcBef>
                <a:spcPts val="0"/>
              </a:spcBef>
              <a:spcAft>
                <a:spcPts val="0"/>
              </a:spcAft>
            </a:pPr>
            <a:r>
              <a:rPr lang="en-US" sz="1000" dirty="0" smtClean="0">
                <a:solidFill>
                  <a:prstClr val="black"/>
                </a:solidFill>
                <a:latin typeface="Courier New" panose="02070309020205020404" pitchFamily="49" charset="0"/>
                <a:cs typeface="Courier New" panose="02070309020205020404" pitchFamily="49" charset="0"/>
              </a:rPr>
              <a:t>A BROAD AREA OF LOW PRESSURE ASSOCIATED WITH A TROPICAL WAVE IS PRODUCING SHOWERS AND THUNDERSTORMS OVER WESTERN AFRICA.  THIS SYSTEM SHOULD MOVE WESTWARD OVER THE FAR EASTERN ATLANTIC OCEAN ON FRIDAY... AND NEAR THE CAPE VERDE ISLANDS LATE SATURDAY. ENVIRONMENTAL CONDITIONS APPEAR CONDUCIVE FOR DEVELOPMENT...AND A TROPICAL DEPRESSION COULD FORM OVER THE WEEKEND. AFTER THAT TIME...THE ENVIRONMENT IS FORECAST TO BECOME LESS CONDUCIVE WHILE THE SYSTEM MOVES TOWARD THE WEST-NORTHWEST OVER THE EASTERN ATLANTIC. THIS SYSTEM HAS A MEDIUM CHANCE...40 PERCENT...OF BECOMING A TROPICAL CYCLONE DURING THE NEXT 48 HOURS...AND A MEDIUM CHANCE...</a:t>
            </a:r>
            <a:r>
              <a:rPr lang="en-US" sz="1000" b="1" dirty="0" smtClean="0">
                <a:solidFill>
                  <a:srgbClr val="FF0000"/>
                </a:solidFill>
                <a:latin typeface="Courier New" panose="02070309020205020404" pitchFamily="49" charset="0"/>
                <a:cs typeface="Courier New" panose="02070309020205020404" pitchFamily="49" charset="0"/>
              </a:rPr>
              <a:t>50 PERCENT</a:t>
            </a:r>
            <a:r>
              <a:rPr lang="en-US" sz="1000" dirty="0" smtClean="0">
                <a:solidFill>
                  <a:prstClr val="black"/>
                </a:solidFill>
                <a:latin typeface="Courier New" panose="02070309020205020404" pitchFamily="49" charset="0"/>
                <a:cs typeface="Courier New" panose="02070309020205020404" pitchFamily="49" charset="0"/>
              </a:rPr>
              <a:t>...OF BECOMING A TROPICAL CYCLONE DURING THE NEXT 5 DAYS.</a:t>
            </a:r>
            <a:endParaRPr lang="en-US" sz="1000" dirty="0">
              <a:solidFill>
                <a:prstClr val="black"/>
              </a:solidFill>
              <a:latin typeface="Courier New" panose="02070309020205020404" pitchFamily="49" charset="0"/>
              <a:cs typeface="Courier New" panose="02070309020205020404" pitchFamily="49"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47800"/>
            <a:ext cx="5648443" cy="3657599"/>
          </a:xfrm>
          <a:prstGeom prst="rect">
            <a:avLst/>
          </a:prstGeom>
        </p:spPr>
      </p:pic>
    </p:spTree>
    <p:extLst>
      <p:ext uri="{BB962C8B-B14F-4D97-AF65-F5344CB8AC3E}">
        <p14:creationId xmlns:p14="http://schemas.microsoft.com/office/powerpoint/2010/main" val="15089073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3600" dirty="0" smtClean="0"/>
              <a:t>METEOSAT IR Imagery and GFS Analysis valid 00Z 2 September 2013 </a:t>
            </a: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295400"/>
            <a:ext cx="8001000" cy="5180976"/>
          </a:xfrm>
          <a:prstGeom prst="rect">
            <a:avLst/>
          </a:prstGeom>
        </p:spPr>
      </p:pic>
    </p:spTree>
    <p:extLst>
      <p:ext uri="{BB962C8B-B14F-4D97-AF65-F5344CB8AC3E}">
        <p14:creationId xmlns:p14="http://schemas.microsoft.com/office/powerpoint/2010/main" val="37097738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9AD25D8-D1CF-4BE2-9F66-5306A2D30377}" type="slidenum">
              <a:rPr lang="en-US" smtClean="0"/>
              <a:pPr>
                <a:defRPr/>
              </a:pPr>
              <a:t>25</a:t>
            </a:fld>
            <a:endParaRPr lang="en-US"/>
          </a:p>
        </p:txBody>
      </p:sp>
      <p:sp>
        <p:nvSpPr>
          <p:cNvPr id="6" name="Title 4"/>
          <p:cNvSpPr txBox="1">
            <a:spLocks/>
          </p:cNvSpPr>
          <p:nvPr/>
        </p:nvSpPr>
        <p:spPr>
          <a:xfrm>
            <a:off x="457200" y="76200"/>
            <a:ext cx="8229600"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ysClr val="windowText" lastClr="000000"/>
                </a:solidFill>
                <a:effectLst/>
                <a:uLnTx/>
                <a:uFillTx/>
                <a:latin typeface="Calibri"/>
              </a:rPr>
              <a:t>Ingrid – GFS Forecasts Valid                                    18Z 12 September 2013</a:t>
            </a:r>
            <a:endParaRPr kumimoji="0" lang="en-US" sz="3200" b="1" i="0" u="none" strike="noStrike" kern="1200" cap="none" spc="0" normalizeH="0" baseline="0" noProof="0" dirty="0">
              <a:ln>
                <a:noFill/>
              </a:ln>
              <a:solidFill>
                <a:sysClr val="windowText" lastClr="000000"/>
              </a:solidFill>
              <a:effectLst/>
              <a:uLnTx/>
              <a:uFillTx/>
              <a:latin typeface="Calibri"/>
            </a:endParaRPr>
          </a:p>
        </p:txBody>
      </p:sp>
      <p:sp>
        <p:nvSpPr>
          <p:cNvPr id="7" name="TextBox 6"/>
          <p:cNvSpPr txBox="1"/>
          <p:nvPr/>
        </p:nvSpPr>
        <p:spPr>
          <a:xfrm>
            <a:off x="838200" y="6096000"/>
            <a:ext cx="7467600" cy="369332"/>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At genesis, Ingrid had winds of 30 kt and a central pressure of 1004 mb</a:t>
            </a:r>
            <a:endParaRPr lang="en-US" dirty="0">
              <a:solidFill>
                <a:prstClr val="black"/>
              </a:solidFill>
              <a:latin typeface="Calibri"/>
            </a:endParaRP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96" y="990600"/>
            <a:ext cx="9081230" cy="4937760"/>
          </a:xfrm>
        </p:spPr>
      </p:pic>
    </p:spTree>
    <p:extLst>
      <p:ext uri="{BB962C8B-B14F-4D97-AF65-F5344CB8AC3E}">
        <p14:creationId xmlns:p14="http://schemas.microsoft.com/office/powerpoint/2010/main" val="16410601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Autofit/>
          </a:bodyPr>
          <a:lstStyle/>
          <a:p>
            <a:r>
              <a:rPr lang="en-US" sz="3600" dirty="0" smtClean="0"/>
              <a:t>00Z 8/12/2013</a:t>
            </a:r>
            <a:br>
              <a:rPr lang="en-US" sz="3600" dirty="0" smtClean="0"/>
            </a:br>
            <a:r>
              <a:rPr lang="en-US" sz="3600" dirty="0" smtClean="0"/>
              <a:t>5-day genesis probability 20%</a:t>
            </a:r>
            <a:endParaRPr lang="en-US" sz="36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335" t="7535" r="28324" b="15533"/>
          <a:stretch/>
        </p:blipFill>
        <p:spPr>
          <a:xfrm>
            <a:off x="58445" y="1793288"/>
            <a:ext cx="5504155" cy="3693112"/>
          </a:xfrm>
          <a:prstGeom prst="rect">
            <a:avLst/>
          </a:prstGeom>
        </p:spPr>
      </p:pic>
      <p:sp>
        <p:nvSpPr>
          <p:cNvPr id="6" name="Rectangle 1"/>
          <p:cNvSpPr>
            <a:spLocks noChangeArrowheads="1"/>
          </p:cNvSpPr>
          <p:nvPr/>
        </p:nvSpPr>
        <p:spPr bwMode="auto">
          <a:xfrm>
            <a:off x="5562600" y="1895387"/>
            <a:ext cx="354515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altLang="en-US" sz="1000" dirty="0" smtClean="0">
                <a:solidFill>
                  <a:prstClr val="black"/>
                </a:solidFill>
                <a:latin typeface="Courier New" panose="02070309020205020404" pitchFamily="49" charset="0"/>
                <a:cs typeface="Courier New" panose="02070309020205020404" pitchFamily="49" charset="0"/>
              </a:rPr>
              <a:t>AN AREA OF LOW PRESSURE IS EXPECTED TO FORM ACROSS THE NORTHWESTERN CARIBBEAN SEA OR THE SOUTHERN GULF OF MEXICO BY THURSDAY OR FRIDAY...AND ENVIRONMENTAL CONDITIONS ARE FORECAST TO BECOME SOMEWHAT CONDUCIVE FOR DEVELOPMENT DURING THAT TIME. THIS SYSTEM HAS A LOW CHANCE...NEAR 0 PERCENT...OF BECOMING A TROPICAL CYCLONE DURING THE NEXT 48 HOURS...AND A LOW CHANCE...</a:t>
            </a:r>
            <a:r>
              <a:rPr lang="en-US" altLang="en-US" sz="1000" b="1" dirty="0" smtClean="0">
                <a:solidFill>
                  <a:srgbClr val="FF0000"/>
                </a:solidFill>
                <a:latin typeface="Courier New" panose="02070309020205020404" pitchFamily="49" charset="0"/>
                <a:cs typeface="Courier New" panose="02070309020205020404" pitchFamily="49" charset="0"/>
              </a:rPr>
              <a:t>20 PERCENT</a:t>
            </a:r>
            <a:r>
              <a:rPr lang="en-US" altLang="en-US" sz="1000" dirty="0" smtClean="0">
                <a:solidFill>
                  <a:prstClr val="black"/>
                </a:solidFill>
                <a:latin typeface="Courier New" panose="02070309020205020404" pitchFamily="49" charset="0"/>
                <a:cs typeface="Courier New" panose="02070309020205020404" pitchFamily="49" charset="0"/>
              </a:rPr>
              <a:t>...OF BECOMING A TROPICAL CYCLONE DURING THE NEXT 5 DAYS. </a:t>
            </a:r>
            <a:endParaRPr lang="en-US" altLang="en-US" dirty="0" smtClean="0">
              <a:solidFill>
                <a:prstClr val="black"/>
              </a:solidFill>
              <a:latin typeface="Courier New" panose="02070309020205020404" pitchFamily="49" charset="0"/>
              <a:cs typeface="Courier New" panose="02070309020205020404" pitchFamily="49" charset="0"/>
            </a:endParaRPr>
          </a:p>
        </p:txBody>
      </p:sp>
      <p:sp>
        <p:nvSpPr>
          <p:cNvPr id="7" name="TextBox 6"/>
          <p:cNvSpPr txBox="1"/>
          <p:nvPr/>
        </p:nvSpPr>
        <p:spPr>
          <a:xfrm>
            <a:off x="58445" y="5715000"/>
            <a:ext cx="5478261" cy="646331"/>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GFS 126-h forecast valid at 00Z 17 August 2013</a:t>
            </a:r>
          </a:p>
          <a:p>
            <a:pPr algn="ctr" fontAlgn="auto">
              <a:spcBef>
                <a:spcPts val="0"/>
              </a:spcBef>
              <a:spcAft>
                <a:spcPts val="0"/>
              </a:spcAft>
            </a:pPr>
            <a:r>
              <a:rPr lang="en-US" dirty="0" smtClean="0">
                <a:solidFill>
                  <a:prstClr val="black"/>
                </a:solidFill>
                <a:latin typeface="Calibri"/>
              </a:rPr>
              <a:t>850-mb relative vorticity and wind and MSLP</a:t>
            </a:r>
            <a:endParaRPr lang="en-US" dirty="0">
              <a:solidFill>
                <a:prstClr val="black"/>
              </a:solidFill>
              <a:latin typeface="Calibri"/>
            </a:endParaRPr>
          </a:p>
        </p:txBody>
      </p:sp>
    </p:spTree>
    <p:extLst>
      <p:ext uri="{BB962C8B-B14F-4D97-AF65-F5344CB8AC3E}">
        <p14:creationId xmlns:p14="http://schemas.microsoft.com/office/powerpoint/2010/main" val="27858043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Autofit/>
          </a:bodyPr>
          <a:lstStyle/>
          <a:p>
            <a:r>
              <a:rPr lang="en-US" sz="3600" dirty="0" smtClean="0"/>
              <a:t>00Z 8/13/2013</a:t>
            </a:r>
            <a:br>
              <a:rPr lang="en-US" sz="3600" dirty="0" smtClean="0"/>
            </a:br>
            <a:r>
              <a:rPr lang="en-US" sz="3600" dirty="0" smtClean="0"/>
              <a:t>5-day genesis probability 30%</a:t>
            </a:r>
            <a:endParaRPr lang="en-US" sz="3600" dirty="0"/>
          </a:p>
        </p:txBody>
      </p:sp>
      <p:sp>
        <p:nvSpPr>
          <p:cNvPr id="9" name="Rectangle 2"/>
          <p:cNvSpPr>
            <a:spLocks noChangeArrowheads="1"/>
          </p:cNvSpPr>
          <p:nvPr/>
        </p:nvSpPr>
        <p:spPr bwMode="auto">
          <a:xfrm>
            <a:off x="5179381" y="2286000"/>
            <a:ext cx="3962400"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altLang="en-US" sz="1000" dirty="0" smtClean="0">
                <a:solidFill>
                  <a:prstClr val="black"/>
                </a:solidFill>
                <a:latin typeface="Courier New" panose="02070309020205020404" pitchFamily="49" charset="0"/>
                <a:cs typeface="Courier New" panose="02070309020205020404" pitchFamily="49" charset="0"/>
              </a:rPr>
              <a:t>CLOUDINESS AND SHOWERS EXTENDING FROM THE SOUTHWESTERN CARIBBEAN SEA NORTHEASTWARD ACROSS MOST OF THE CENTRAL CARIBBEAN TO NEAR HISPANIOLA ARE ASSOCIATED WITH A TROPICAL WAVE AND A BROAD AREA OF LOW PRESSURE INTERACTING WITH AN UPPER-LEVEL TROUGH. ENVIRONMENTAL CONDITIONS ARE FORECAST TO GRADUALLY BECOME MORE CONDUCIVE FOR DEVELOPMENT OVER THE NEXT SEVERAL DAYS AS THE LARGE DISTURBANCE MOVES TOWARD THE YUCATAN PENINSULA AND THE SOUTHERN GULF OF MEXICO. THIS SYSTEM HAS A LOW CHANCE...NEAR 10 PERCENT...OF BECOMING A TROPICAL CYCLONE DURING THE NEXT 48 HOURS...AND A MEDIUM CHANCE...</a:t>
            </a:r>
            <a:r>
              <a:rPr lang="en-US" altLang="en-US" sz="1000" b="1" dirty="0" smtClean="0">
                <a:solidFill>
                  <a:srgbClr val="FF0000"/>
                </a:solidFill>
                <a:latin typeface="Courier New" panose="02070309020205020404" pitchFamily="49" charset="0"/>
                <a:cs typeface="Courier New" panose="02070309020205020404" pitchFamily="49" charset="0"/>
              </a:rPr>
              <a:t>30 PERCENT</a:t>
            </a:r>
            <a:r>
              <a:rPr lang="en-US" altLang="en-US" sz="1000" dirty="0" smtClean="0">
                <a:solidFill>
                  <a:prstClr val="black"/>
                </a:solidFill>
                <a:latin typeface="Courier New" panose="02070309020205020404" pitchFamily="49" charset="0"/>
                <a:cs typeface="Courier New" panose="02070309020205020404" pitchFamily="49" charset="0"/>
              </a:rPr>
              <a:t>...OF BECOMING A TROPICAL CYCLONE DURING THE NEXT 5 DAYS. </a:t>
            </a:r>
            <a:endParaRPr lang="en-US" altLang="en-US" dirty="0" smtClean="0">
              <a:solidFill>
                <a:prstClr val="black"/>
              </a:solidFill>
              <a:latin typeface="Courier New" panose="02070309020205020404" pitchFamily="49" charset="0"/>
              <a:cs typeface="Courier New" panose="02070309020205020404" pitchFamily="49" charset="0"/>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0049" r="27634" b="26028"/>
          <a:stretch/>
        </p:blipFill>
        <p:spPr>
          <a:xfrm>
            <a:off x="167531" y="1833865"/>
            <a:ext cx="5011849" cy="3853022"/>
          </a:xfrm>
          <a:prstGeom prst="rect">
            <a:avLst/>
          </a:prstGeom>
        </p:spPr>
      </p:pic>
      <p:sp>
        <p:nvSpPr>
          <p:cNvPr id="12" name="TextBox 11"/>
          <p:cNvSpPr txBox="1"/>
          <p:nvPr/>
        </p:nvSpPr>
        <p:spPr>
          <a:xfrm>
            <a:off x="58445" y="5867400"/>
            <a:ext cx="5199355" cy="646331"/>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GFS 102-h forecast valid at 00Z 17 August 2013</a:t>
            </a:r>
          </a:p>
          <a:p>
            <a:pPr algn="ctr" fontAlgn="auto">
              <a:spcBef>
                <a:spcPts val="0"/>
              </a:spcBef>
              <a:spcAft>
                <a:spcPts val="0"/>
              </a:spcAft>
            </a:pPr>
            <a:r>
              <a:rPr lang="en-US" dirty="0" smtClean="0">
                <a:solidFill>
                  <a:prstClr val="black"/>
                </a:solidFill>
                <a:latin typeface="Calibri"/>
              </a:rPr>
              <a:t>850-mb relative vorticity and wind and MSLP</a:t>
            </a:r>
            <a:endParaRPr lang="en-US" dirty="0">
              <a:solidFill>
                <a:prstClr val="black"/>
              </a:solidFill>
              <a:latin typeface="Calibri"/>
            </a:endParaRPr>
          </a:p>
        </p:txBody>
      </p:sp>
    </p:spTree>
    <p:extLst>
      <p:ext uri="{BB962C8B-B14F-4D97-AF65-F5344CB8AC3E}">
        <p14:creationId xmlns:p14="http://schemas.microsoft.com/office/powerpoint/2010/main" val="18986007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Autofit/>
          </a:bodyPr>
          <a:lstStyle/>
          <a:p>
            <a:r>
              <a:rPr lang="en-US" sz="3600" dirty="0" smtClean="0"/>
              <a:t>00Z 8/14/2013</a:t>
            </a:r>
            <a:br>
              <a:rPr lang="en-US" sz="3600" dirty="0" smtClean="0"/>
            </a:br>
            <a:r>
              <a:rPr lang="en-US" sz="3600" dirty="0" smtClean="0"/>
              <a:t>5-day genesis probability 40%</a:t>
            </a:r>
            <a:endParaRPr lang="en-US" sz="3600" dirty="0"/>
          </a:p>
        </p:txBody>
      </p:sp>
      <p:sp>
        <p:nvSpPr>
          <p:cNvPr id="2" name="Rectangle 1"/>
          <p:cNvSpPr>
            <a:spLocks noChangeArrowheads="1"/>
          </p:cNvSpPr>
          <p:nvPr/>
        </p:nvSpPr>
        <p:spPr bwMode="auto">
          <a:xfrm>
            <a:off x="5029200" y="2055912"/>
            <a:ext cx="4038600"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altLang="en-US" sz="1000" dirty="0" smtClean="0">
                <a:solidFill>
                  <a:prstClr val="black"/>
                </a:solidFill>
                <a:latin typeface="Courier New" panose="02070309020205020404" pitchFamily="49" charset="0"/>
                <a:cs typeface="Courier New" panose="02070309020205020404" pitchFamily="49" charset="0"/>
              </a:rPr>
              <a:t>A TROPICAL WAVE OVER THE WESTERN CARIBBEAN SEA IS PRODUCING A LARGE AREA OF CLOUDINESS... SHOWERS...AND A FEW THUNDERSTORMS EXTENDING FROM CENTRAL AMERICA NORTHEASTWARD TO JAMAICA AND EASTERN CUBA. UPPER-LEVEL WINDS HAVE BECOME MORE FAVORABLE...AND SOME DEVELOPMENT OF THIS DISTURBANCE IS POSSIBLE OVER THE NEXT COUPLE OF DAYS AS IT MOVES NORTHWESTWARD AT 10 TO 15 MPH TOWARD THE YUCATAN PENINSULA AND SOUTHERN GULF OF MEXICO. ENVIRONMENTAL CONDITIONS COULD BE A LITTLE MORE MARGINAL FOR DEVELOPMENT WHILE THE SYSTEM IS OVER THE GULF OF MEXICO LATER THIS WEEK. THIS SYSTEM HAS A MEDIUM CHANCE... 30 PERCENT...OF BECOMING A TROPICAL CYCLONE DURING THE NEXT 48 HOURS...AND A MEDIUM CHANCE...</a:t>
            </a:r>
            <a:r>
              <a:rPr lang="en-US" altLang="en-US" sz="1000" b="1" dirty="0" smtClean="0">
                <a:solidFill>
                  <a:srgbClr val="FF0000"/>
                </a:solidFill>
                <a:latin typeface="Courier New" panose="02070309020205020404" pitchFamily="49" charset="0"/>
                <a:cs typeface="Courier New" panose="02070309020205020404" pitchFamily="49" charset="0"/>
              </a:rPr>
              <a:t>40 PERCENT</a:t>
            </a:r>
            <a:r>
              <a:rPr lang="en-US" altLang="en-US" sz="1000" dirty="0" smtClean="0">
                <a:solidFill>
                  <a:prstClr val="black"/>
                </a:solidFill>
                <a:latin typeface="Courier New" panose="02070309020205020404" pitchFamily="49" charset="0"/>
                <a:cs typeface="Courier New" panose="02070309020205020404" pitchFamily="49" charset="0"/>
              </a:rPr>
              <a:t>...OF BECOMING A TROPICAL CYCLONE DURING THE NEXT 5 DAYS.</a:t>
            </a:r>
            <a:r>
              <a:rPr lang="en-US" altLang="en-US" sz="600" dirty="0" smtClean="0">
                <a:solidFill>
                  <a:prstClr val="black"/>
                </a:solidFill>
                <a:latin typeface="Courier New" panose="02070309020205020404" pitchFamily="49" charset="0"/>
                <a:cs typeface="Courier New" panose="02070309020205020404" pitchFamily="49" charset="0"/>
              </a:rPr>
              <a:t> </a:t>
            </a:r>
            <a:endParaRPr lang="en-US" altLang="en-US" dirty="0" smtClean="0">
              <a:solidFill>
                <a:prstClr val="black"/>
              </a:solidFill>
              <a:latin typeface="Courier New" panose="02070309020205020404" pitchFamily="49" charset="0"/>
              <a:cs typeface="Courier New" panose="02070309020205020404" pitchFamily="49"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3501" r="15428" b="20564"/>
          <a:stretch/>
        </p:blipFill>
        <p:spPr>
          <a:xfrm>
            <a:off x="78420" y="1828800"/>
            <a:ext cx="4848410" cy="3429000"/>
          </a:xfrm>
          <a:prstGeom prst="rect">
            <a:avLst/>
          </a:prstGeom>
        </p:spPr>
      </p:pic>
      <p:sp>
        <p:nvSpPr>
          <p:cNvPr id="5" name="TextBox 4"/>
          <p:cNvSpPr txBox="1"/>
          <p:nvPr/>
        </p:nvSpPr>
        <p:spPr>
          <a:xfrm>
            <a:off x="58445" y="5867400"/>
            <a:ext cx="5199355" cy="646331"/>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GFS 84-h forecast valid at 06Z 17 August 2013</a:t>
            </a:r>
          </a:p>
          <a:p>
            <a:pPr algn="ctr" fontAlgn="auto">
              <a:spcBef>
                <a:spcPts val="0"/>
              </a:spcBef>
              <a:spcAft>
                <a:spcPts val="0"/>
              </a:spcAft>
            </a:pPr>
            <a:r>
              <a:rPr lang="en-US" dirty="0" smtClean="0">
                <a:solidFill>
                  <a:prstClr val="black"/>
                </a:solidFill>
                <a:latin typeface="Calibri"/>
              </a:rPr>
              <a:t>850-mb relative vorticity and wind and MSLP</a:t>
            </a:r>
            <a:endParaRPr lang="en-US" dirty="0">
              <a:solidFill>
                <a:prstClr val="black"/>
              </a:solidFill>
              <a:latin typeface="Calibri"/>
            </a:endParaRPr>
          </a:p>
        </p:txBody>
      </p:sp>
    </p:spTree>
    <p:extLst>
      <p:ext uri="{BB962C8B-B14F-4D97-AF65-F5344CB8AC3E}">
        <p14:creationId xmlns:p14="http://schemas.microsoft.com/office/powerpoint/2010/main" val="8725792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Autofit/>
          </a:bodyPr>
          <a:lstStyle/>
          <a:p>
            <a:r>
              <a:rPr lang="en-US" sz="3600" dirty="0" smtClean="0"/>
              <a:t>00Z 8/15/2013</a:t>
            </a:r>
            <a:br>
              <a:rPr lang="en-US" sz="3600" dirty="0" smtClean="0"/>
            </a:br>
            <a:r>
              <a:rPr lang="en-US" sz="3600" dirty="0" smtClean="0"/>
              <a:t>5-day genesis probability 80%</a:t>
            </a:r>
            <a:endParaRPr lang="en-US" sz="3600" dirty="0"/>
          </a:p>
        </p:txBody>
      </p:sp>
      <p:sp>
        <p:nvSpPr>
          <p:cNvPr id="2" name="Rectangle 1"/>
          <p:cNvSpPr>
            <a:spLocks noChangeArrowheads="1"/>
          </p:cNvSpPr>
          <p:nvPr/>
        </p:nvSpPr>
        <p:spPr bwMode="auto">
          <a:xfrm>
            <a:off x="4944576" y="1750368"/>
            <a:ext cx="4123223"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altLang="en-US" sz="1000" dirty="0" smtClean="0">
                <a:solidFill>
                  <a:prstClr val="black"/>
                </a:solidFill>
                <a:latin typeface="Courier New" panose="02070309020205020404" pitchFamily="49" charset="0"/>
                <a:cs typeface="Courier New" panose="02070309020205020404" pitchFamily="49" charset="0"/>
              </a:rPr>
              <a:t>THE LOW PRESSURE SYSTEM IN THE NORTHWESTERN CARIBBEAN SEA IS MOVING TOWARD THE WEST-NORTHWEST AT 10 MPH...AND IS PRODUCING WIND GUSTS TO GALE FORCE IN SQUALLS TO THE EAST OF THE CENTER. ASSOCIATED SHOWER AND THUNDERSTORM ACTIVITY CONTINUES TO SHOW SIGNS OF ORGANIZATION...AND A TROPICAL DEPRESSION COULD FORM BEFORE THE DISTURBANCE REACHES THE YUCATAN PENINSULA ON THURSDAY. AFTER THAT...THE LOW IS FORECAST TO MOVE INTO THE SOUTHERN GULF OF MEXICO...WHERE UPPER-LEVEL WINDS COULD BECOME A LITTLE LESS FAVORABLE FOR DEVELOPMENT. THIS SYSTEM HAS A HIGH CHANCE...70 PERCENT...OF BECOMING A TROPICAL CYCLONE DURING THE NEXT 48 HOURS...AND A HIGH CHANCE...</a:t>
            </a:r>
            <a:r>
              <a:rPr lang="en-US" altLang="en-US" sz="1000" b="1" dirty="0" smtClean="0">
                <a:solidFill>
                  <a:srgbClr val="FF0000"/>
                </a:solidFill>
                <a:latin typeface="Courier New" panose="02070309020205020404" pitchFamily="49" charset="0"/>
                <a:cs typeface="Courier New" panose="02070309020205020404" pitchFamily="49" charset="0"/>
              </a:rPr>
              <a:t>80 PERCENT</a:t>
            </a:r>
            <a:r>
              <a:rPr lang="en-US" altLang="en-US" sz="1000" dirty="0" smtClean="0">
                <a:solidFill>
                  <a:prstClr val="black"/>
                </a:solidFill>
                <a:latin typeface="Courier New" panose="02070309020205020404" pitchFamily="49" charset="0"/>
                <a:cs typeface="Courier New" panose="02070309020205020404" pitchFamily="49" charset="0"/>
              </a:rPr>
              <a:t>...OF BECOMING A TROPICAL CYCLONE DURING THE NEXT 5 DAYS. REGARDLESS OF WHETHER OR NOT A TROPICAL CYCLONE FORMS...HEAVY RAINS AND GUSTY WINDS ARE FORECAST TO SPREAD OVER THE YUCATAN PENINSULA...WESTERN CUBA...AND BELIZE DURING THE NEXT DAY OR TWO...AND INTERESTS IN THESE AREAS SHOULD MONITOR THE PROGRESS OF THIS DISTURBANCE. </a:t>
            </a:r>
            <a:endParaRPr lang="en-US" altLang="en-US" dirty="0" smtClean="0">
              <a:solidFill>
                <a:prstClr val="black"/>
              </a:solidFill>
              <a:latin typeface="Courier New" panose="02070309020205020404" pitchFamily="49" charset="0"/>
              <a:cs typeface="Courier New" panose="02070309020205020404" pitchFamily="49"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2137" t="14065" r="19514" b="16476"/>
          <a:stretch/>
        </p:blipFill>
        <p:spPr>
          <a:xfrm>
            <a:off x="0" y="1812161"/>
            <a:ext cx="4944577" cy="3200400"/>
          </a:xfrm>
          <a:prstGeom prst="rect">
            <a:avLst/>
          </a:prstGeom>
        </p:spPr>
      </p:pic>
      <p:sp>
        <p:nvSpPr>
          <p:cNvPr id="5" name="TextBox 4"/>
          <p:cNvSpPr txBox="1"/>
          <p:nvPr/>
        </p:nvSpPr>
        <p:spPr>
          <a:xfrm>
            <a:off x="58445" y="5715000"/>
            <a:ext cx="5199355" cy="646331"/>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GFS 78-h forecast valid at 00Z 18 August 2013</a:t>
            </a:r>
          </a:p>
          <a:p>
            <a:pPr algn="ctr" fontAlgn="auto">
              <a:spcBef>
                <a:spcPts val="0"/>
              </a:spcBef>
              <a:spcAft>
                <a:spcPts val="0"/>
              </a:spcAft>
            </a:pPr>
            <a:r>
              <a:rPr lang="en-US" dirty="0" smtClean="0">
                <a:solidFill>
                  <a:prstClr val="black"/>
                </a:solidFill>
                <a:latin typeface="Calibri"/>
              </a:rPr>
              <a:t>850-mb relative vorticity and wind and MSLP</a:t>
            </a:r>
            <a:endParaRPr lang="en-US" dirty="0">
              <a:solidFill>
                <a:prstClr val="black"/>
              </a:solidFill>
              <a:latin typeface="Calibri"/>
            </a:endParaRPr>
          </a:p>
        </p:txBody>
      </p:sp>
    </p:spTree>
    <p:extLst>
      <p:ext uri="{BB962C8B-B14F-4D97-AF65-F5344CB8AC3E}">
        <p14:creationId xmlns:p14="http://schemas.microsoft.com/office/powerpoint/2010/main" val="26900932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0047"/>
            </a:gs>
          </a:gsLst>
          <a:lin ang="5400000" scaled="1"/>
        </a:gradFill>
        <a:effectLst/>
      </p:bgPr>
    </p:bg>
    <p:spTree>
      <p:nvGrpSpPr>
        <p:cNvPr id="1" name=""/>
        <p:cNvGrpSpPr/>
        <p:nvPr/>
      </p:nvGrpSpPr>
      <p:grpSpPr>
        <a:xfrm>
          <a:off x="0" y="0"/>
          <a:ext cx="0" cy="0"/>
          <a:chOff x="0" y="0"/>
          <a:chExt cx="0" cy="0"/>
        </a:xfrm>
      </p:grpSpPr>
      <p:sp>
        <p:nvSpPr>
          <p:cNvPr id="69634" name="Rectangle 5"/>
          <p:cNvSpPr>
            <a:spLocks noGrp="1"/>
          </p:cNvSpPr>
          <p:nvPr>
            <p:ph type="body" idx="4294967295"/>
          </p:nvPr>
        </p:nvSpPr>
        <p:spPr>
          <a:xfrm>
            <a:off x="457200" y="914400"/>
            <a:ext cx="8229600" cy="5562600"/>
          </a:xfrm>
        </p:spPr>
        <p:txBody>
          <a:bodyPr/>
          <a:lstStyle/>
          <a:p>
            <a:pPr>
              <a:lnSpc>
                <a:spcPct val="90000"/>
              </a:lnSpc>
            </a:pPr>
            <a:r>
              <a:rPr lang="en-US" sz="2400" dirty="0" smtClean="0">
                <a:solidFill>
                  <a:schemeClr val="bg1"/>
                </a:solidFill>
                <a:latin typeface="Arial" pitchFamily="34" charset="0"/>
                <a:cs typeface="Arial" pitchFamily="34" charset="0"/>
              </a:rPr>
              <a:t>Above average number of named storms, 13, but well below average numbers of hurricanes and major hurricanes, 2 &amp; 0 respectively</a:t>
            </a:r>
          </a:p>
          <a:p>
            <a:pPr>
              <a:lnSpc>
                <a:spcPct val="90000"/>
              </a:lnSpc>
            </a:pPr>
            <a:r>
              <a:rPr lang="en-US" sz="2400" dirty="0" smtClean="0">
                <a:solidFill>
                  <a:schemeClr val="bg1"/>
                </a:solidFill>
                <a:latin typeface="Arial" pitchFamily="34" charset="0"/>
                <a:cs typeface="Arial" pitchFamily="34" charset="0"/>
              </a:rPr>
              <a:t>Fewest number of hurricanes since 1982</a:t>
            </a:r>
          </a:p>
          <a:p>
            <a:pPr>
              <a:lnSpc>
                <a:spcPct val="90000"/>
              </a:lnSpc>
            </a:pPr>
            <a:r>
              <a:rPr lang="en-US" sz="2400" dirty="0" smtClean="0">
                <a:solidFill>
                  <a:schemeClr val="bg1"/>
                </a:solidFill>
                <a:latin typeface="Arial" pitchFamily="34" charset="0"/>
                <a:cs typeface="Arial" pitchFamily="34" charset="0"/>
              </a:rPr>
              <a:t>Accumulated Cyclone Energy about 65% below the 1981-2010 median value</a:t>
            </a:r>
          </a:p>
          <a:p>
            <a:pPr>
              <a:lnSpc>
                <a:spcPct val="90000"/>
              </a:lnSpc>
            </a:pPr>
            <a:r>
              <a:rPr lang="en-US" sz="2400" dirty="0" smtClean="0">
                <a:solidFill>
                  <a:schemeClr val="bg1"/>
                </a:solidFill>
                <a:latin typeface="Arial" pitchFamily="34" charset="0"/>
                <a:cs typeface="Arial" pitchFamily="34" charset="0"/>
              </a:rPr>
              <a:t>Most systems struggled to intensify; many were weak and short-lived</a:t>
            </a:r>
          </a:p>
          <a:p>
            <a:pPr>
              <a:lnSpc>
                <a:spcPct val="90000"/>
              </a:lnSpc>
            </a:pPr>
            <a:r>
              <a:rPr lang="en-US" sz="2400" dirty="0" smtClean="0">
                <a:solidFill>
                  <a:schemeClr val="bg1"/>
                </a:solidFill>
                <a:latin typeface="Arial" pitchFamily="34" charset="0"/>
                <a:cs typeface="Arial" pitchFamily="34" charset="0"/>
              </a:rPr>
              <a:t>Season was tied for the latest first hurricane (Humberto on September 11)</a:t>
            </a:r>
          </a:p>
          <a:p>
            <a:pPr>
              <a:lnSpc>
                <a:spcPct val="90000"/>
              </a:lnSpc>
            </a:pPr>
            <a:r>
              <a:rPr lang="en-US" sz="2400" dirty="0" smtClean="0">
                <a:solidFill>
                  <a:schemeClr val="bg1"/>
                </a:solidFill>
                <a:latin typeface="Arial" pitchFamily="34" charset="0"/>
                <a:cs typeface="Arial" pitchFamily="34" charset="0"/>
              </a:rPr>
              <a:t>No hurricane landfalls in the U.S.</a:t>
            </a:r>
          </a:p>
          <a:p>
            <a:pPr>
              <a:lnSpc>
                <a:spcPct val="90000"/>
              </a:lnSpc>
            </a:pPr>
            <a:r>
              <a:rPr lang="en-US" sz="2400" dirty="0" smtClean="0">
                <a:solidFill>
                  <a:schemeClr val="bg1"/>
                </a:solidFill>
                <a:latin typeface="Arial" pitchFamily="34" charset="0"/>
                <a:cs typeface="Arial" pitchFamily="34" charset="0"/>
              </a:rPr>
              <a:t>Four TCs in the southwest Gulf of Mexico</a:t>
            </a:r>
          </a:p>
          <a:p>
            <a:pPr>
              <a:lnSpc>
                <a:spcPct val="90000"/>
              </a:lnSpc>
            </a:pPr>
            <a:r>
              <a:rPr lang="en-US" sz="2400" dirty="0" smtClean="0">
                <a:solidFill>
                  <a:schemeClr val="bg1"/>
                </a:solidFill>
                <a:latin typeface="Arial" pitchFamily="34" charset="0"/>
                <a:cs typeface="Arial" pitchFamily="34" charset="0"/>
              </a:rPr>
              <a:t>Rainfall from Ingrid (and east Pacific Manuel) caused over 100 deaths in Mexico</a:t>
            </a:r>
          </a:p>
          <a:p>
            <a:pPr>
              <a:lnSpc>
                <a:spcPct val="90000"/>
              </a:lnSpc>
            </a:pPr>
            <a:endParaRPr lang="en-US" sz="2400" dirty="0" smtClean="0">
              <a:solidFill>
                <a:schemeClr val="bg1"/>
              </a:solidFill>
              <a:latin typeface="Arial" pitchFamily="34" charset="0"/>
              <a:cs typeface="Arial" pitchFamily="34" charset="0"/>
            </a:endParaRPr>
          </a:p>
          <a:p>
            <a:pPr marL="0" indent="0">
              <a:lnSpc>
                <a:spcPct val="90000"/>
              </a:lnSpc>
              <a:buNone/>
            </a:pPr>
            <a:endParaRPr lang="en-US" sz="2400" dirty="0" smtClean="0">
              <a:solidFill>
                <a:schemeClr val="bg1"/>
              </a:solidFill>
              <a:latin typeface="Arial" pitchFamily="34" charset="0"/>
              <a:cs typeface="Arial" pitchFamily="34" charset="0"/>
            </a:endParaRPr>
          </a:p>
          <a:p>
            <a:pPr>
              <a:lnSpc>
                <a:spcPct val="90000"/>
              </a:lnSpc>
            </a:pPr>
            <a:endParaRPr lang="en-US" sz="2400" dirty="0" smtClean="0">
              <a:solidFill>
                <a:schemeClr val="bg1"/>
              </a:solidFill>
              <a:latin typeface="Arial" pitchFamily="34" charset="0"/>
              <a:cs typeface="Arial" pitchFamily="34" charset="0"/>
            </a:endParaRPr>
          </a:p>
        </p:txBody>
      </p:sp>
      <p:sp>
        <p:nvSpPr>
          <p:cNvPr id="69635" name="Rectangle 6"/>
          <p:cNvSpPr>
            <a:spLocks noGrp="1"/>
          </p:cNvSpPr>
          <p:nvPr>
            <p:ph type="title" idx="4294967295"/>
          </p:nvPr>
        </p:nvSpPr>
        <p:spPr>
          <a:xfrm>
            <a:off x="457200" y="-76200"/>
            <a:ext cx="8229600" cy="1143000"/>
          </a:xfrm>
        </p:spPr>
        <p:txBody>
          <a:bodyPr/>
          <a:lstStyle/>
          <a:p>
            <a:r>
              <a:rPr lang="en-US" sz="3200" dirty="0" smtClean="0">
                <a:solidFill>
                  <a:srgbClr val="FFFF00"/>
                </a:solidFill>
                <a:latin typeface="Arial" pitchFamily="34" charset="0"/>
                <a:cs typeface="Arial" pitchFamily="34" charset="0"/>
              </a:rPr>
              <a:t>2013 Atlantic Season Facts</a:t>
            </a:r>
          </a:p>
        </p:txBody>
      </p:sp>
      <p:sp>
        <p:nvSpPr>
          <p:cNvPr id="2" name="Slide Number Placeholder 1"/>
          <p:cNvSpPr>
            <a:spLocks noGrp="1"/>
          </p:cNvSpPr>
          <p:nvPr>
            <p:ph type="sldNum" sz="quarter" idx="12"/>
          </p:nvPr>
        </p:nvSpPr>
        <p:spPr/>
        <p:txBody>
          <a:bodyPr/>
          <a:lstStyle/>
          <a:p>
            <a:pPr>
              <a:defRPr/>
            </a:pPr>
            <a:fld id="{69AD25D8-D1CF-4BE2-9F66-5306A2D30377}" type="slidenum">
              <a:rPr lang="en-US" smtClean="0"/>
              <a:pPr>
                <a:defRPr/>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Autofit/>
          </a:bodyPr>
          <a:lstStyle/>
          <a:p>
            <a:r>
              <a:rPr lang="en-US" sz="3600" dirty="0" smtClean="0"/>
              <a:t>GOES-E IR Imagery and GFS Analysis valid 12Z 17 August 2013 </a:t>
            </a:r>
            <a:endParaRPr lang="en-US" sz="360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2524" t="12637" r="30777" b="16655"/>
          <a:stretch/>
        </p:blipFill>
        <p:spPr>
          <a:xfrm>
            <a:off x="1447800" y="1428565"/>
            <a:ext cx="5867400" cy="4830540"/>
          </a:xfrm>
          <a:prstGeom prst="rect">
            <a:avLst/>
          </a:prstGeom>
        </p:spPr>
      </p:pic>
    </p:spTree>
    <p:extLst>
      <p:ext uri="{BB962C8B-B14F-4D97-AF65-F5344CB8AC3E}">
        <p14:creationId xmlns:p14="http://schemas.microsoft.com/office/powerpoint/2010/main" val="10029780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9AD25D8-D1CF-4BE2-9F66-5306A2D30377}" type="slidenum">
              <a:rPr lang="en-US" smtClean="0"/>
              <a:pPr>
                <a:defRPr/>
              </a:pPr>
              <a:t>31</a:t>
            </a:fld>
            <a:endParaRPr lang="en-US"/>
          </a:p>
        </p:txBody>
      </p:sp>
      <p:sp>
        <p:nvSpPr>
          <p:cNvPr id="6" name="Title 4"/>
          <p:cNvSpPr txBox="1">
            <a:spLocks/>
          </p:cNvSpPr>
          <p:nvPr/>
        </p:nvSpPr>
        <p:spPr>
          <a:xfrm>
            <a:off x="457200" y="76200"/>
            <a:ext cx="8229600"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ysClr val="windowText" lastClr="000000"/>
                </a:solidFill>
                <a:effectLst/>
                <a:uLnTx/>
                <a:uFillTx/>
                <a:latin typeface="Calibri"/>
              </a:rPr>
              <a:t>Karen – GFS Forecasts Valid                                    06Z 3 October 2013</a:t>
            </a:r>
            <a:endParaRPr kumimoji="0" lang="en-US" sz="3200" b="1" i="0" u="none" strike="noStrike" kern="1200" cap="none" spc="0" normalizeH="0" baseline="0" noProof="0" dirty="0">
              <a:ln>
                <a:noFill/>
              </a:ln>
              <a:solidFill>
                <a:sysClr val="windowText" lastClr="000000"/>
              </a:solidFill>
              <a:effectLst/>
              <a:uLnTx/>
              <a:uFillTx/>
              <a:latin typeface="Calibri"/>
            </a:endParaRPr>
          </a:p>
        </p:txBody>
      </p:sp>
      <p:sp>
        <p:nvSpPr>
          <p:cNvPr id="7" name="TextBox 6"/>
          <p:cNvSpPr txBox="1"/>
          <p:nvPr/>
        </p:nvSpPr>
        <p:spPr>
          <a:xfrm>
            <a:off x="838200" y="6096000"/>
            <a:ext cx="7467600" cy="369332"/>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At genesis, Karen had winds of 45 kt and a central pressure of 1006 mb</a:t>
            </a:r>
            <a:endParaRPr lang="en-US" dirty="0">
              <a:solidFill>
                <a:prstClr val="black"/>
              </a:solidFill>
              <a:latin typeface="Calibri"/>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74" y="990600"/>
            <a:ext cx="9081230" cy="4937760"/>
          </a:xfrm>
        </p:spPr>
      </p:pic>
    </p:spTree>
    <p:extLst>
      <p:ext uri="{BB962C8B-B14F-4D97-AF65-F5344CB8AC3E}">
        <p14:creationId xmlns:p14="http://schemas.microsoft.com/office/powerpoint/2010/main" val="19093596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9AD25D8-D1CF-4BE2-9F66-5306A2D30377}" type="slidenum">
              <a:rPr lang="en-US" smtClean="0"/>
              <a:pPr>
                <a:defRPr/>
              </a:pPr>
              <a:t>32</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0200"/>
            <a:ext cx="9144000" cy="3657600"/>
          </a:xfrm>
          <a:prstGeom prst="rect">
            <a:avLst/>
          </a:prstGeom>
        </p:spPr>
      </p:pic>
      <p:sp>
        <p:nvSpPr>
          <p:cNvPr id="8" name="TextBox 7"/>
          <p:cNvSpPr txBox="1"/>
          <p:nvPr/>
        </p:nvSpPr>
        <p:spPr>
          <a:xfrm>
            <a:off x="457200" y="762000"/>
            <a:ext cx="3733800" cy="923330"/>
          </a:xfrm>
          <a:prstGeom prst="rect">
            <a:avLst/>
          </a:prstGeom>
          <a:noFill/>
        </p:spPr>
        <p:txBody>
          <a:bodyPr wrap="square" rtlCol="0">
            <a:spAutoFit/>
          </a:bodyPr>
          <a:lstStyle/>
          <a:p>
            <a:pPr algn="ctr"/>
            <a:r>
              <a:rPr lang="en-US" dirty="0" smtClean="0"/>
              <a:t>Cold-start HWRF forecast from     12Z 3 October, calling for a hurricane landfall in FL panhandle</a:t>
            </a:r>
            <a:endParaRPr lang="en-US" dirty="0"/>
          </a:p>
        </p:txBody>
      </p:sp>
      <p:sp>
        <p:nvSpPr>
          <p:cNvPr id="9" name="TextBox 8"/>
          <p:cNvSpPr txBox="1"/>
          <p:nvPr/>
        </p:nvSpPr>
        <p:spPr>
          <a:xfrm>
            <a:off x="5105400" y="1002268"/>
            <a:ext cx="3429000" cy="369332"/>
          </a:xfrm>
          <a:prstGeom prst="rect">
            <a:avLst/>
          </a:prstGeom>
          <a:noFill/>
        </p:spPr>
        <p:txBody>
          <a:bodyPr wrap="square" rtlCol="0">
            <a:spAutoFit/>
          </a:bodyPr>
          <a:lstStyle/>
          <a:p>
            <a:pPr algn="ctr"/>
            <a:r>
              <a:rPr lang="en-US" dirty="0" smtClean="0"/>
              <a:t>Analyses</a:t>
            </a:r>
            <a:endParaRPr lang="en-US" dirty="0"/>
          </a:p>
        </p:txBody>
      </p:sp>
    </p:spTree>
    <p:extLst>
      <p:ext uri="{BB962C8B-B14F-4D97-AF65-F5344CB8AC3E}">
        <p14:creationId xmlns:p14="http://schemas.microsoft.com/office/powerpoint/2010/main" val="27512291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9AD25D8-D1CF-4BE2-9F66-5306A2D30377}" type="slidenum">
              <a:rPr lang="en-US" smtClean="0"/>
              <a:pPr>
                <a:defRPr/>
              </a:pPr>
              <a:t>33</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0"/>
            <a:ext cx="8572500" cy="6858000"/>
          </a:xfrm>
          <a:prstGeom prst="rect">
            <a:avLst/>
          </a:prstGeom>
        </p:spPr>
      </p:pic>
      <p:sp>
        <p:nvSpPr>
          <p:cNvPr id="5" name="TextBox 4"/>
          <p:cNvSpPr txBox="1"/>
          <p:nvPr/>
        </p:nvSpPr>
        <p:spPr>
          <a:xfrm>
            <a:off x="0" y="0"/>
            <a:ext cx="9144000" cy="353943"/>
          </a:xfrm>
          <a:prstGeom prst="rect">
            <a:avLst/>
          </a:prstGeom>
          <a:solidFill>
            <a:schemeClr val="tx1"/>
          </a:solidFill>
        </p:spPr>
        <p:txBody>
          <a:bodyPr wrap="square" rtlCol="0">
            <a:spAutoFit/>
          </a:bodyPr>
          <a:lstStyle/>
          <a:p>
            <a:pPr algn="ctr"/>
            <a:r>
              <a:rPr lang="en-US" sz="1700" dirty="0" smtClean="0">
                <a:solidFill>
                  <a:schemeClr val="bg1"/>
                </a:solidFill>
              </a:rPr>
              <a:t>GFS run from 10/3/12Z also called for a “significant” TC to make landfall in FL panhandle</a:t>
            </a:r>
            <a:endParaRPr lang="en-US" sz="1700" dirty="0">
              <a:solidFill>
                <a:schemeClr val="bg1"/>
              </a:solidFill>
            </a:endParaRPr>
          </a:p>
        </p:txBody>
      </p:sp>
    </p:spTree>
    <p:extLst>
      <p:ext uri="{BB962C8B-B14F-4D97-AF65-F5344CB8AC3E}">
        <p14:creationId xmlns:p14="http://schemas.microsoft.com/office/powerpoint/2010/main" val="31711866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2400" dirty="0" smtClean="0"/>
              <a:t>Impact of </a:t>
            </a:r>
            <a:r>
              <a:rPr lang="en-US" sz="2400" dirty="0" err="1" smtClean="0"/>
              <a:t>bogussing</a:t>
            </a:r>
            <a:r>
              <a:rPr lang="en-US" sz="2400" dirty="0" smtClean="0"/>
              <a:t> on GFS initialization for remnants of Chantal:</a:t>
            </a:r>
            <a:endParaRPr lang="en-US" sz="2400" dirty="0"/>
          </a:p>
        </p:txBody>
      </p:sp>
      <p:sp>
        <p:nvSpPr>
          <p:cNvPr id="4" name="Slide Number Placeholder 3"/>
          <p:cNvSpPr>
            <a:spLocks noGrp="1"/>
          </p:cNvSpPr>
          <p:nvPr>
            <p:ph type="sldNum" sz="quarter" idx="12"/>
          </p:nvPr>
        </p:nvSpPr>
        <p:spPr/>
        <p:txBody>
          <a:bodyPr/>
          <a:lstStyle/>
          <a:p>
            <a:pPr>
              <a:defRPr/>
            </a:pPr>
            <a:fld id="{69AD25D8-D1CF-4BE2-9F66-5306A2D30377}" type="slidenum">
              <a:rPr lang="en-US" smtClean="0"/>
              <a:pPr>
                <a:defRPr/>
              </a:pPr>
              <a:t>34</a:t>
            </a:fld>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2480" r="39600"/>
          <a:stretch/>
        </p:blipFill>
        <p:spPr>
          <a:xfrm>
            <a:off x="635813" y="838200"/>
            <a:ext cx="3467406" cy="4976985"/>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2480" r="39600"/>
          <a:stretch/>
        </p:blipFill>
        <p:spPr>
          <a:xfrm>
            <a:off x="5029200" y="838200"/>
            <a:ext cx="3467407" cy="4976985"/>
          </a:xfrm>
          <a:prstGeom prst="rect">
            <a:avLst/>
          </a:prstGeom>
        </p:spPr>
      </p:pic>
      <p:sp>
        <p:nvSpPr>
          <p:cNvPr id="10" name="TextBox 9"/>
          <p:cNvSpPr txBox="1"/>
          <p:nvPr/>
        </p:nvSpPr>
        <p:spPr>
          <a:xfrm>
            <a:off x="635812" y="533400"/>
            <a:ext cx="3467407" cy="369332"/>
          </a:xfrm>
          <a:prstGeom prst="rect">
            <a:avLst/>
          </a:prstGeom>
          <a:noFill/>
        </p:spPr>
        <p:txBody>
          <a:bodyPr wrap="square" rtlCol="0">
            <a:spAutoFit/>
          </a:bodyPr>
          <a:lstStyle/>
          <a:p>
            <a:pPr algn="ctr"/>
            <a:r>
              <a:rPr lang="en-US" dirty="0" smtClean="0"/>
              <a:t>No bogus – 06Z 11 July</a:t>
            </a:r>
            <a:endParaRPr lang="en-US" dirty="0"/>
          </a:p>
        </p:txBody>
      </p:sp>
      <p:sp>
        <p:nvSpPr>
          <p:cNvPr id="11" name="TextBox 10"/>
          <p:cNvSpPr txBox="1"/>
          <p:nvPr/>
        </p:nvSpPr>
        <p:spPr>
          <a:xfrm>
            <a:off x="5029199" y="533400"/>
            <a:ext cx="3467407" cy="369332"/>
          </a:xfrm>
          <a:prstGeom prst="rect">
            <a:avLst/>
          </a:prstGeom>
          <a:noFill/>
        </p:spPr>
        <p:txBody>
          <a:bodyPr wrap="square" rtlCol="0">
            <a:spAutoFit/>
          </a:bodyPr>
          <a:lstStyle/>
          <a:p>
            <a:pPr algn="ctr"/>
            <a:r>
              <a:rPr lang="en-US" dirty="0" smtClean="0"/>
              <a:t>With bogus – 12Z 11 July</a:t>
            </a:r>
            <a:endParaRPr lang="en-US" dirty="0"/>
          </a:p>
        </p:txBody>
      </p:sp>
      <p:sp>
        <p:nvSpPr>
          <p:cNvPr id="12" name="TextBox 11"/>
          <p:cNvSpPr txBox="1"/>
          <p:nvPr/>
        </p:nvSpPr>
        <p:spPr>
          <a:xfrm>
            <a:off x="0" y="5867400"/>
            <a:ext cx="9144000" cy="646331"/>
          </a:xfrm>
          <a:prstGeom prst="rect">
            <a:avLst/>
          </a:prstGeom>
          <a:noFill/>
        </p:spPr>
        <p:txBody>
          <a:bodyPr wrap="square" rtlCol="0">
            <a:spAutoFit/>
          </a:bodyPr>
          <a:lstStyle/>
          <a:p>
            <a:r>
              <a:rPr lang="en-US" dirty="0" smtClean="0"/>
              <a:t>The 12Z GFS run was aggressive on regeneration of Chantal (due to the initialization), which prompted NHC forecasters to erroneously increase the genesis probabilities. </a:t>
            </a:r>
            <a:endParaRPr lang="en-US" dirty="0"/>
          </a:p>
        </p:txBody>
      </p:sp>
    </p:spTree>
    <p:extLst>
      <p:ext uri="{BB962C8B-B14F-4D97-AF65-F5344CB8AC3E}">
        <p14:creationId xmlns:p14="http://schemas.microsoft.com/office/powerpoint/2010/main" val="671449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0047"/>
            </a:gs>
          </a:gsLst>
          <a:lin ang="5400000" scaled="1"/>
        </a:gradFill>
        <a:effectLst/>
      </p:bgPr>
    </p:bg>
    <p:spTree>
      <p:nvGrpSpPr>
        <p:cNvPr id="1" name=""/>
        <p:cNvGrpSpPr/>
        <p:nvPr/>
      </p:nvGrpSpPr>
      <p:grpSpPr>
        <a:xfrm>
          <a:off x="0" y="0"/>
          <a:ext cx="0" cy="0"/>
          <a:chOff x="0" y="0"/>
          <a:chExt cx="0" cy="0"/>
        </a:xfrm>
      </p:grpSpPr>
      <p:sp>
        <p:nvSpPr>
          <p:cNvPr id="101378" name="Rectangle 6"/>
          <p:cNvSpPr>
            <a:spLocks noGrp="1"/>
          </p:cNvSpPr>
          <p:nvPr>
            <p:ph type="title" idx="4294967295"/>
          </p:nvPr>
        </p:nvSpPr>
        <p:spPr>
          <a:xfrm>
            <a:off x="457200" y="0"/>
            <a:ext cx="8229600" cy="1143000"/>
          </a:xfrm>
        </p:spPr>
        <p:txBody>
          <a:bodyPr/>
          <a:lstStyle/>
          <a:p>
            <a:r>
              <a:rPr lang="en-US" sz="3200" dirty="0" smtClean="0">
                <a:solidFill>
                  <a:srgbClr val="FFFF00"/>
                </a:solidFill>
                <a:latin typeface="Arial" pitchFamily="34" charset="0"/>
                <a:cs typeface="Arial" pitchFamily="34" charset="0"/>
              </a:rPr>
              <a:t>NHC’s Wish List for 2014</a:t>
            </a:r>
          </a:p>
        </p:txBody>
      </p:sp>
      <p:sp>
        <p:nvSpPr>
          <p:cNvPr id="101379" name="Rectangle 7"/>
          <p:cNvSpPr>
            <a:spLocks noGrp="1"/>
          </p:cNvSpPr>
          <p:nvPr>
            <p:ph type="body" idx="4294967295"/>
          </p:nvPr>
        </p:nvSpPr>
        <p:spPr>
          <a:xfrm>
            <a:off x="457200" y="990600"/>
            <a:ext cx="8686800" cy="5791200"/>
          </a:xfrm>
        </p:spPr>
        <p:txBody>
          <a:bodyPr/>
          <a:lstStyle/>
          <a:p>
            <a:pPr>
              <a:lnSpc>
                <a:spcPct val="90000"/>
              </a:lnSpc>
            </a:pPr>
            <a:r>
              <a:rPr lang="en-US" sz="2400" dirty="0" smtClean="0">
                <a:solidFill>
                  <a:schemeClr val="bg1"/>
                </a:solidFill>
                <a:latin typeface="Arial" pitchFamily="34" charset="0"/>
                <a:cs typeface="Arial" pitchFamily="34" charset="0"/>
              </a:rPr>
              <a:t>Higher-resolution GFS</a:t>
            </a:r>
          </a:p>
          <a:p>
            <a:pPr>
              <a:lnSpc>
                <a:spcPct val="90000"/>
              </a:lnSpc>
            </a:pPr>
            <a:r>
              <a:rPr lang="en-US" sz="2400" dirty="0" smtClean="0">
                <a:solidFill>
                  <a:schemeClr val="bg1"/>
                </a:solidFill>
                <a:latin typeface="Arial" pitchFamily="34" charset="0"/>
                <a:cs typeface="Arial" pitchFamily="34" charset="0"/>
              </a:rPr>
              <a:t>Assimilation of additional aircraft data (flight-level, </a:t>
            </a:r>
            <a:r>
              <a:rPr lang="en-US" sz="2400" dirty="0" err="1" smtClean="0">
                <a:solidFill>
                  <a:schemeClr val="bg1"/>
                </a:solidFill>
                <a:latin typeface="Arial" pitchFamily="34" charset="0"/>
                <a:cs typeface="Arial" pitchFamily="34" charset="0"/>
              </a:rPr>
              <a:t>dropsonde</a:t>
            </a:r>
            <a:r>
              <a:rPr lang="en-US" sz="2400" dirty="0" smtClean="0">
                <a:solidFill>
                  <a:schemeClr val="bg1"/>
                </a:solidFill>
                <a:latin typeface="Arial" pitchFamily="34" charset="0"/>
                <a:cs typeface="Arial" pitchFamily="34" charset="0"/>
              </a:rPr>
              <a:t>, and SFMR winds) in the HWRF initialization</a:t>
            </a:r>
          </a:p>
          <a:p>
            <a:pPr>
              <a:lnSpc>
                <a:spcPct val="90000"/>
              </a:lnSpc>
            </a:pPr>
            <a:r>
              <a:rPr lang="en-US" sz="2400" dirty="0" smtClean="0">
                <a:solidFill>
                  <a:schemeClr val="bg1"/>
                </a:solidFill>
                <a:latin typeface="Arial" pitchFamily="34" charset="0"/>
                <a:cs typeface="Arial" pitchFamily="34" charset="0"/>
              </a:rPr>
              <a:t>Implement improved HWRF initialization, especially for systems transitioning from “invest” to tropical storm status</a:t>
            </a:r>
          </a:p>
          <a:p>
            <a:pPr>
              <a:lnSpc>
                <a:spcPct val="90000"/>
              </a:lnSpc>
            </a:pPr>
            <a:r>
              <a:rPr lang="en-US" sz="2400" dirty="0" smtClean="0">
                <a:solidFill>
                  <a:schemeClr val="bg1"/>
                </a:solidFill>
                <a:latin typeface="Arial" pitchFamily="34" charset="0"/>
                <a:cs typeface="Arial" pitchFamily="34" charset="0"/>
              </a:rPr>
              <a:t>Smarter </a:t>
            </a:r>
            <a:r>
              <a:rPr lang="en-US" sz="2400" dirty="0" err="1" smtClean="0">
                <a:solidFill>
                  <a:schemeClr val="bg1"/>
                </a:solidFill>
                <a:latin typeface="Arial" pitchFamily="34" charset="0"/>
                <a:cs typeface="Arial" pitchFamily="34" charset="0"/>
              </a:rPr>
              <a:t>bogussing</a:t>
            </a:r>
            <a:r>
              <a:rPr lang="en-US" sz="2400" dirty="0" smtClean="0">
                <a:solidFill>
                  <a:schemeClr val="bg1"/>
                </a:solidFill>
                <a:latin typeface="Arial" pitchFamily="34" charset="0"/>
                <a:cs typeface="Arial" pitchFamily="34" charset="0"/>
              </a:rPr>
              <a:t> of former TCs in the GFS</a:t>
            </a:r>
          </a:p>
          <a:p>
            <a:pPr>
              <a:lnSpc>
                <a:spcPct val="90000"/>
              </a:lnSpc>
            </a:pPr>
            <a:r>
              <a:rPr lang="en-US" sz="2400" dirty="0" smtClean="0">
                <a:solidFill>
                  <a:schemeClr val="bg1"/>
                </a:solidFill>
                <a:latin typeface="Arial" pitchFamily="34" charset="0"/>
                <a:cs typeface="Arial" pitchFamily="34" charset="0"/>
              </a:rPr>
              <a:t>Increased bandwidth for high-resolution model output for the remote Centers</a:t>
            </a:r>
          </a:p>
          <a:p>
            <a:pPr>
              <a:lnSpc>
                <a:spcPct val="90000"/>
              </a:lnSpc>
            </a:pPr>
            <a:r>
              <a:rPr lang="en-US" sz="2400" dirty="0" smtClean="0">
                <a:solidFill>
                  <a:schemeClr val="bg1"/>
                </a:solidFill>
                <a:latin typeface="Arial" pitchFamily="34" charset="0"/>
                <a:cs typeface="Arial" pitchFamily="34" charset="0"/>
              </a:rPr>
              <a:t>Provide subset of variables for large ensembles and high-resolution deterministic model output</a:t>
            </a:r>
          </a:p>
          <a:p>
            <a:pPr>
              <a:lnSpc>
                <a:spcPct val="90000"/>
              </a:lnSpc>
            </a:pPr>
            <a:r>
              <a:rPr lang="en-US" sz="2400" dirty="0" smtClean="0">
                <a:solidFill>
                  <a:schemeClr val="bg1"/>
                </a:solidFill>
                <a:latin typeface="Arial" pitchFamily="34" charset="0"/>
                <a:cs typeface="Arial" pitchFamily="34" charset="0"/>
              </a:rPr>
              <a:t>Archive of spectral </a:t>
            </a:r>
            <a:r>
              <a:rPr lang="en-US" sz="2400" dirty="0">
                <a:solidFill>
                  <a:schemeClr val="bg1"/>
                </a:solidFill>
                <a:latin typeface="Arial" pitchFamily="34" charset="0"/>
                <a:cs typeface="Arial" pitchFamily="34" charset="0"/>
              </a:rPr>
              <a:t>output for </a:t>
            </a:r>
            <a:r>
              <a:rPr lang="en-US" sz="2400" dirty="0" smtClean="0">
                <a:solidFill>
                  <a:schemeClr val="bg1"/>
                </a:solidFill>
                <a:latin typeface="Arial" pitchFamily="34" charset="0"/>
                <a:cs typeface="Arial" pitchFamily="34" charset="0"/>
              </a:rPr>
              <a:t>WW3 runs</a:t>
            </a:r>
          </a:p>
          <a:p>
            <a:pPr marL="0" indent="0">
              <a:lnSpc>
                <a:spcPct val="90000"/>
              </a:lnSpc>
              <a:buNone/>
            </a:pPr>
            <a:endParaRPr lang="en-US" sz="2800" dirty="0" smtClean="0">
              <a:solidFill>
                <a:srgbClr val="FFFF00"/>
              </a:solidFill>
            </a:endParaRPr>
          </a:p>
          <a:p>
            <a:pPr marL="0" indent="0">
              <a:lnSpc>
                <a:spcPct val="90000"/>
              </a:lnSpc>
              <a:buNone/>
            </a:pPr>
            <a:endParaRPr lang="en-US" sz="2800" dirty="0" smtClean="0">
              <a:solidFill>
                <a:srgbClr val="FFFF00"/>
              </a:solidFill>
            </a:endParaRPr>
          </a:p>
        </p:txBody>
      </p:sp>
      <p:sp>
        <p:nvSpPr>
          <p:cNvPr id="2" name="Slide Number Placeholder 1"/>
          <p:cNvSpPr>
            <a:spLocks noGrp="1"/>
          </p:cNvSpPr>
          <p:nvPr>
            <p:ph type="sldNum" sz="quarter" idx="12"/>
          </p:nvPr>
        </p:nvSpPr>
        <p:spPr/>
        <p:txBody>
          <a:bodyPr/>
          <a:lstStyle/>
          <a:p>
            <a:pPr>
              <a:defRPr/>
            </a:pPr>
            <a:fld id="{01E90720-37FC-444A-88FE-281520274764}" type="slidenum">
              <a:rPr lang="en-US" smtClean="0"/>
              <a:pPr>
                <a:defRPr/>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37000" b="-37000"/>
          </a:stretch>
        </a:blipFill>
        <a:effectLst/>
      </p:bgPr>
    </p:bg>
    <p:spTree>
      <p:nvGrpSpPr>
        <p:cNvPr id="1" name=""/>
        <p:cNvGrpSpPr/>
        <p:nvPr/>
      </p:nvGrpSpPr>
      <p:grpSpPr>
        <a:xfrm>
          <a:off x="0" y="0"/>
          <a:ext cx="0" cy="0"/>
          <a:chOff x="0" y="0"/>
          <a:chExt cx="0" cy="0"/>
        </a:xfrm>
      </p:grpSpPr>
      <p:pic>
        <p:nvPicPr>
          <p:cNvPr id="102402" name="Picture 8" descr="NOAA"/>
          <p:cNvPicPr>
            <a:picLocks noChangeAspect="1" noChangeArrowheads="1"/>
          </p:cNvPicPr>
          <p:nvPr/>
        </p:nvPicPr>
        <p:blipFill>
          <a:blip r:embed="rId3" cstate="print"/>
          <a:srcRect/>
          <a:stretch>
            <a:fillRect/>
          </a:stretch>
        </p:blipFill>
        <p:spPr bwMode="auto">
          <a:xfrm>
            <a:off x="152400" y="152400"/>
            <a:ext cx="914400" cy="914400"/>
          </a:xfrm>
          <a:prstGeom prst="rect">
            <a:avLst/>
          </a:prstGeom>
          <a:noFill/>
          <a:ln w="9525">
            <a:noFill/>
            <a:miter lim="800000"/>
            <a:headEnd/>
            <a:tailEnd/>
          </a:ln>
        </p:spPr>
      </p:pic>
      <p:pic>
        <p:nvPicPr>
          <p:cNvPr id="102403" name="Picture 4" descr="WSFOLOGO"/>
          <p:cNvPicPr>
            <a:picLocks noChangeAspect="1" noChangeArrowheads="1"/>
          </p:cNvPicPr>
          <p:nvPr/>
        </p:nvPicPr>
        <p:blipFill>
          <a:blip r:embed="rId4" cstate="print"/>
          <a:srcRect/>
          <a:stretch>
            <a:fillRect/>
          </a:stretch>
        </p:blipFill>
        <p:spPr bwMode="auto">
          <a:xfrm>
            <a:off x="8001000" y="152400"/>
            <a:ext cx="927100" cy="914400"/>
          </a:xfrm>
          <a:prstGeom prst="rect">
            <a:avLst/>
          </a:prstGeom>
          <a:noFill/>
          <a:ln w="9525">
            <a:noFill/>
            <a:miter lim="800000"/>
            <a:headEnd/>
            <a:tailEnd/>
          </a:ln>
        </p:spPr>
      </p:pic>
      <p:sp>
        <p:nvSpPr>
          <p:cNvPr id="14340" name="Rectangle 10"/>
          <p:cNvSpPr>
            <a:spLocks noGrp="1"/>
          </p:cNvSpPr>
          <p:nvPr>
            <p:ph type="ctrTitle" idx="4294967295"/>
          </p:nvPr>
        </p:nvSpPr>
        <p:spPr>
          <a:xfrm>
            <a:off x="685800" y="1066800"/>
            <a:ext cx="7772400" cy="1470025"/>
          </a:xfrm>
          <a:effectLst>
            <a:outerShdw dist="35921" dir="2700000" algn="ctr" rotWithShape="0">
              <a:schemeClr val="tx1"/>
            </a:outerShdw>
          </a:effectLst>
        </p:spPr>
        <p:txBody>
          <a:bodyPr/>
          <a:lstStyle/>
          <a:p>
            <a:pPr eaLnBrk="1" hangingPunct="1">
              <a:defRPr/>
            </a:pPr>
            <a:r>
              <a:rPr lang="en-US" sz="4600" dirty="0" smtClean="0">
                <a:solidFill>
                  <a:srgbClr val="FFFF00"/>
                </a:solidFill>
              </a:rPr>
              <a:t>Many Thanks to:</a:t>
            </a:r>
          </a:p>
        </p:txBody>
      </p:sp>
      <p:sp>
        <p:nvSpPr>
          <p:cNvPr id="14341" name="Rectangle 11"/>
          <p:cNvSpPr>
            <a:spLocks noGrp="1"/>
          </p:cNvSpPr>
          <p:nvPr>
            <p:ph type="subTitle" idx="4294967295"/>
          </p:nvPr>
        </p:nvSpPr>
        <p:spPr>
          <a:xfrm>
            <a:off x="1371600" y="3886200"/>
            <a:ext cx="6400800" cy="1752600"/>
          </a:xfrm>
          <a:effectLst>
            <a:outerShdw dist="35921" dir="2700000" algn="ctr" rotWithShape="0">
              <a:schemeClr val="tx1"/>
            </a:outerShdw>
          </a:effectLst>
        </p:spPr>
        <p:txBody>
          <a:bodyPr/>
          <a:lstStyle/>
          <a:p>
            <a:pPr marL="0" indent="0" algn="ctr" eaLnBrk="1" hangingPunct="1">
              <a:buFont typeface="Arial" charset="0"/>
              <a:buNone/>
              <a:defRPr/>
            </a:pPr>
            <a:r>
              <a:rPr lang="en-US" dirty="0" smtClean="0">
                <a:solidFill>
                  <a:srgbClr val="FFFF00"/>
                </a:solidFill>
              </a:rPr>
              <a:t>John </a:t>
            </a:r>
            <a:r>
              <a:rPr lang="en-US" dirty="0" err="1" smtClean="0">
                <a:solidFill>
                  <a:srgbClr val="FFFF00"/>
                </a:solidFill>
              </a:rPr>
              <a:t>Cangialosi</a:t>
            </a:r>
            <a:r>
              <a:rPr lang="en-US" dirty="0" smtClean="0">
                <a:solidFill>
                  <a:srgbClr val="FFFF00"/>
                </a:solidFill>
              </a:rPr>
              <a:t>, Dave </a:t>
            </a:r>
            <a:r>
              <a:rPr lang="en-US" dirty="0" err="1" smtClean="0">
                <a:solidFill>
                  <a:srgbClr val="FFFF00"/>
                </a:solidFill>
              </a:rPr>
              <a:t>Zelinsky</a:t>
            </a:r>
            <a:r>
              <a:rPr lang="en-US" dirty="0" smtClean="0">
                <a:solidFill>
                  <a:srgbClr val="FFFF00"/>
                </a:solidFill>
              </a:rPr>
              <a:t>,          &amp; others at NHC</a:t>
            </a:r>
          </a:p>
        </p:txBody>
      </p:sp>
      <p:sp>
        <p:nvSpPr>
          <p:cNvPr id="2" name="Slide Number Placeholder 1"/>
          <p:cNvSpPr>
            <a:spLocks noGrp="1"/>
          </p:cNvSpPr>
          <p:nvPr>
            <p:ph type="sldNum" sz="quarter" idx="12"/>
          </p:nvPr>
        </p:nvSpPr>
        <p:spPr/>
        <p:txBody>
          <a:bodyPr/>
          <a:lstStyle/>
          <a:p>
            <a:pPr>
              <a:defRPr/>
            </a:pPr>
            <a:fld id="{01E90720-37FC-444A-88FE-281520274764}" type="slidenum">
              <a:rPr lang="en-US" smtClean="0"/>
              <a:pPr>
                <a:defRPr/>
              </a:pPr>
              <a:t>36</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9AD25D8-D1CF-4BE2-9F66-5306A2D30377}" type="slidenum">
              <a:rPr lang="en-US" smtClean="0"/>
              <a:pPr>
                <a:defRPr/>
              </a:pPr>
              <a:t>4</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21423825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0047"/>
            </a:gs>
          </a:gsLst>
          <a:lin ang="5400000" scaled="1"/>
        </a:gra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20444098"/>
              </p:ext>
            </p:extLst>
          </p:nvPr>
        </p:nvGraphicFramePr>
        <p:xfrm>
          <a:off x="0" y="1"/>
          <a:ext cx="9144000" cy="6172194"/>
        </p:xfrm>
        <a:graphic>
          <a:graphicData uri="http://schemas.openxmlformats.org/drawingml/2006/table">
            <a:tbl>
              <a:tblPr firstRow="1" firstCol="1" bandRow="1" bandCol="1">
                <a:tableStyleId>{5C22544A-7EE6-4342-B048-85BDC9FD1C3A}</a:tableStyleId>
              </a:tblPr>
              <a:tblGrid>
                <a:gridCol w="1049956"/>
                <a:gridCol w="1374108"/>
                <a:gridCol w="1885383"/>
                <a:gridCol w="1346703"/>
                <a:gridCol w="1256923"/>
                <a:gridCol w="987583"/>
                <a:gridCol w="1243344"/>
              </a:tblGrid>
              <a:tr h="483411">
                <a:tc gridSpan="7">
                  <a:txBody>
                    <a:bodyPr/>
                    <a:lstStyle/>
                    <a:p>
                      <a:pPr marL="0" marR="0" algn="ctr">
                        <a:spcBef>
                          <a:spcPts val="0"/>
                        </a:spcBef>
                        <a:spcAft>
                          <a:spcPts val="0"/>
                        </a:spcAft>
                      </a:pPr>
                      <a:r>
                        <a:rPr lang="en-US" sz="1600" dirty="0" smtClean="0">
                          <a:effectLst/>
                        </a:rPr>
                        <a:t>2013 </a:t>
                      </a:r>
                      <a:r>
                        <a:rPr lang="en-US" sz="1600" dirty="0">
                          <a:effectLst/>
                        </a:rPr>
                        <a:t>Atlantic Basin Tropical </a:t>
                      </a:r>
                      <a:r>
                        <a:rPr lang="en-US" sz="1600" dirty="0" smtClean="0">
                          <a:effectLst/>
                        </a:rPr>
                        <a:t>Cyclones - </a:t>
                      </a:r>
                      <a:r>
                        <a:rPr lang="en-US" sz="1600" i="1" dirty="0" smtClean="0">
                          <a:effectLst/>
                        </a:rPr>
                        <a:t>Preliminary</a:t>
                      </a:r>
                      <a:endParaRPr lang="en-US" sz="1600" i="1" dirty="0">
                        <a:effectLst/>
                        <a:latin typeface="Times New Roman"/>
                        <a:ea typeface="Cambria"/>
                        <a:cs typeface="Times New Roman"/>
                      </a:endParaRPr>
                    </a:p>
                  </a:txBody>
                  <a:tcPr marL="45910" marR="4591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00537">
                <a:tc>
                  <a:txBody>
                    <a:bodyPr/>
                    <a:lstStyle/>
                    <a:p>
                      <a:pPr marL="0" marR="0" algn="ctr">
                        <a:spcBef>
                          <a:spcPts val="0"/>
                        </a:spcBef>
                        <a:spcAft>
                          <a:spcPts val="0"/>
                        </a:spcAft>
                      </a:pPr>
                      <a:r>
                        <a:rPr lang="en-US" sz="1600" dirty="0">
                          <a:effectLst/>
                        </a:rPr>
                        <a:t>Type/Cat</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a:effectLst/>
                        </a:rPr>
                        <a:t>Name</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a:effectLst/>
                        </a:rPr>
                        <a:t>Dates</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a:effectLst/>
                        </a:rPr>
                        <a:t>Max Wind (mph)</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Min </a:t>
                      </a:r>
                      <a:r>
                        <a:rPr lang="en-US" sz="1600" dirty="0">
                          <a:effectLst/>
                        </a:rPr>
                        <a:t>Press (mb)</a:t>
                      </a:r>
                      <a:endParaRPr lang="en-US" sz="1600" dirty="0">
                        <a:effectLst/>
                        <a:latin typeface="Times New Roman"/>
                        <a:ea typeface="Cambria"/>
                        <a:cs typeface="Times New Roman"/>
                      </a:endParaRPr>
                    </a:p>
                  </a:txBody>
                  <a:tcPr marL="45910" marR="45910" marT="0" marB="0"/>
                </a:tc>
                <a:tc>
                  <a:txBody>
                    <a:bodyPr/>
                    <a:lstStyle/>
                    <a:p>
                      <a:pPr marL="0" marR="0" algn="ctr">
                        <a:spcBef>
                          <a:spcPts val="0"/>
                        </a:spcBef>
                        <a:spcAft>
                          <a:spcPts val="0"/>
                        </a:spcAft>
                      </a:pPr>
                      <a:r>
                        <a:rPr lang="en-US" sz="1600" dirty="0">
                          <a:effectLst/>
                        </a:rPr>
                        <a:t>Deaths</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a:effectLst/>
                        </a:rPr>
                        <a:t>Damage</a:t>
                      </a:r>
                      <a:endParaRPr lang="en-US" sz="1600">
                        <a:effectLst/>
                        <a:latin typeface="Times New Roman"/>
                        <a:ea typeface="Cambria"/>
                        <a:cs typeface="Times New Roman"/>
                      </a:endParaRPr>
                    </a:p>
                  </a:txBody>
                  <a:tcPr marL="45910" marR="45910" marT="0" marB="0" anchor="ctr"/>
                </a:tc>
              </a:tr>
              <a:tr h="370589">
                <a:tc>
                  <a:txBody>
                    <a:bodyPr/>
                    <a:lstStyle/>
                    <a:p>
                      <a:pPr marL="0" marR="0" algn="ctr">
                        <a:spcBef>
                          <a:spcPts val="0"/>
                        </a:spcBef>
                        <a:spcAft>
                          <a:spcPts val="0"/>
                        </a:spcAft>
                      </a:pPr>
                      <a:r>
                        <a:rPr lang="en-US" sz="1600" dirty="0">
                          <a:effectLst/>
                        </a:rPr>
                        <a:t>TS</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Andrea</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5 - 7 Jun</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65</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j-lt"/>
                        </a:rPr>
                        <a:t>992</a:t>
                      </a:r>
                      <a:endParaRPr lang="en-US" sz="1600" dirty="0">
                        <a:effectLst/>
                        <a:latin typeface="+mj-lt"/>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1</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minor</a:t>
                      </a:r>
                      <a:r>
                        <a:rPr lang="en-US" sz="1600" dirty="0">
                          <a:effectLst/>
                        </a:rPr>
                        <a:t> </a:t>
                      </a:r>
                      <a:endParaRPr lang="en-US" sz="1600" dirty="0">
                        <a:effectLst/>
                        <a:latin typeface="Times New Roman"/>
                        <a:ea typeface="Cambria"/>
                        <a:cs typeface="Times New Roman"/>
                      </a:endParaRPr>
                    </a:p>
                  </a:txBody>
                  <a:tcPr marL="45910" marR="45910" marT="0" marB="0" anchor="ctr"/>
                </a:tc>
              </a:tr>
              <a:tr h="370589">
                <a:tc>
                  <a:txBody>
                    <a:bodyPr/>
                    <a:lstStyle/>
                    <a:p>
                      <a:pPr marL="0" marR="0" algn="ctr">
                        <a:spcBef>
                          <a:spcPts val="0"/>
                        </a:spcBef>
                        <a:spcAft>
                          <a:spcPts val="0"/>
                        </a:spcAft>
                      </a:pPr>
                      <a:r>
                        <a:rPr lang="en-US" sz="1600" dirty="0">
                          <a:effectLst/>
                        </a:rPr>
                        <a:t>TS</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Barry</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17 – 20 Jun</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n-lt"/>
                          <a:ea typeface="+mn-ea"/>
                          <a:cs typeface="+mn-cs"/>
                        </a:rPr>
                        <a:t>45</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j-lt"/>
                        </a:rPr>
                        <a:t>1003</a:t>
                      </a:r>
                      <a:endParaRPr lang="en-US" sz="1600" dirty="0">
                        <a:effectLst/>
                        <a:latin typeface="+mj-lt"/>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5</a:t>
                      </a:r>
                      <a:r>
                        <a:rPr lang="en-US" sz="1600" dirty="0">
                          <a:effectLst/>
                        </a:rPr>
                        <a:t> </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a:effectLst/>
                        </a:rPr>
                        <a:t> </a:t>
                      </a:r>
                      <a:endParaRPr lang="en-US" sz="1600" dirty="0">
                        <a:effectLst/>
                        <a:latin typeface="Times New Roman"/>
                        <a:ea typeface="Cambria"/>
                        <a:cs typeface="Times New Roman"/>
                      </a:endParaRPr>
                    </a:p>
                  </a:txBody>
                  <a:tcPr marL="45910" marR="45910" marT="0" marB="0" anchor="ctr"/>
                </a:tc>
              </a:tr>
              <a:tr h="370589">
                <a:tc>
                  <a:txBody>
                    <a:bodyPr/>
                    <a:lstStyle/>
                    <a:p>
                      <a:pPr marL="0" marR="0" algn="ctr">
                        <a:spcBef>
                          <a:spcPts val="0"/>
                        </a:spcBef>
                        <a:spcAft>
                          <a:spcPts val="0"/>
                        </a:spcAft>
                      </a:pPr>
                      <a:r>
                        <a:rPr lang="en-US" sz="1600" dirty="0" smtClean="0">
                          <a:effectLst/>
                          <a:latin typeface="+mn-lt"/>
                          <a:ea typeface="+mn-ea"/>
                          <a:cs typeface="+mn-cs"/>
                        </a:rPr>
                        <a:t>TS</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Chantal</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7 – 10 Jul</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n-lt"/>
                          <a:ea typeface="+mn-ea"/>
                          <a:cs typeface="+mn-cs"/>
                        </a:rPr>
                        <a:t>65</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j-lt"/>
                        </a:rPr>
                        <a:t>1003</a:t>
                      </a:r>
                      <a:endParaRPr lang="en-US" sz="1600" dirty="0">
                        <a:effectLst/>
                        <a:latin typeface="+mj-lt"/>
                        <a:ea typeface="Cambria"/>
                        <a:cs typeface="Times New Roman"/>
                      </a:endParaRPr>
                    </a:p>
                  </a:txBody>
                  <a:tcPr marL="45910" marR="45910" marT="0" marB="0" anchor="ctr"/>
                </a:tc>
                <a:tc>
                  <a:txBody>
                    <a:bodyPr/>
                    <a:lstStyle/>
                    <a:p>
                      <a:pPr marL="0" marR="0" algn="ctr">
                        <a:spcBef>
                          <a:spcPts val="0"/>
                        </a:spcBef>
                        <a:spcAft>
                          <a:spcPts val="0"/>
                        </a:spcAft>
                      </a:pPr>
                      <a:r>
                        <a:rPr lang="en-US" sz="1600" dirty="0">
                          <a:effectLst/>
                        </a:rPr>
                        <a:t> </a:t>
                      </a:r>
                      <a:r>
                        <a:rPr lang="en-US" sz="1600" dirty="0" smtClean="0">
                          <a:effectLst/>
                        </a:rPr>
                        <a:t>1</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a:effectLst/>
                        </a:rPr>
                        <a:t> </a:t>
                      </a:r>
                      <a:endParaRPr lang="en-US" sz="1600" dirty="0">
                        <a:effectLst/>
                        <a:latin typeface="Times New Roman"/>
                        <a:ea typeface="Cambria"/>
                        <a:cs typeface="Times New Roman"/>
                      </a:endParaRPr>
                    </a:p>
                  </a:txBody>
                  <a:tcPr marL="45910" marR="45910" marT="0" marB="0" anchor="ctr"/>
                </a:tc>
              </a:tr>
              <a:tr h="370589">
                <a:tc>
                  <a:txBody>
                    <a:bodyPr/>
                    <a:lstStyle/>
                    <a:p>
                      <a:pPr marL="0" marR="0" algn="ctr">
                        <a:spcBef>
                          <a:spcPts val="0"/>
                        </a:spcBef>
                        <a:spcAft>
                          <a:spcPts val="0"/>
                        </a:spcAft>
                      </a:pPr>
                      <a:r>
                        <a:rPr lang="en-US" sz="1600" dirty="0">
                          <a:effectLst/>
                        </a:rPr>
                        <a:t>TS</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Dorian</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23 Jul – 3 Aug</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60 </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j-lt"/>
                        </a:rPr>
                        <a:t>1002</a:t>
                      </a:r>
                      <a:endParaRPr lang="en-US" sz="1600" dirty="0">
                        <a:effectLst/>
                        <a:latin typeface="+mj-lt"/>
                        <a:ea typeface="Cambria"/>
                        <a:cs typeface="Times New Roman"/>
                      </a:endParaRPr>
                    </a:p>
                  </a:txBody>
                  <a:tcPr marL="45910" marR="45910" marT="0" marB="0" anchor="ctr"/>
                </a:tc>
                <a:tc>
                  <a:txBody>
                    <a:bodyPr/>
                    <a:lstStyle/>
                    <a:p>
                      <a:pPr marL="0" marR="0" algn="ctr">
                        <a:spcBef>
                          <a:spcPts val="0"/>
                        </a:spcBef>
                        <a:spcAft>
                          <a:spcPts val="0"/>
                        </a:spcAft>
                      </a:pP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a:effectLst/>
                        </a:rPr>
                        <a:t> </a:t>
                      </a:r>
                      <a:endParaRPr lang="en-US" sz="1600" dirty="0">
                        <a:effectLst/>
                        <a:latin typeface="Times New Roman"/>
                        <a:ea typeface="Cambria"/>
                        <a:cs typeface="Times New Roman"/>
                      </a:endParaRPr>
                    </a:p>
                  </a:txBody>
                  <a:tcPr marL="45910" marR="45910" marT="0" marB="0" anchor="ctr"/>
                </a:tc>
              </a:tr>
              <a:tr h="370589">
                <a:tc>
                  <a:txBody>
                    <a:bodyPr/>
                    <a:lstStyle/>
                    <a:p>
                      <a:pPr marL="0" marR="0" algn="ctr">
                        <a:spcBef>
                          <a:spcPts val="0"/>
                        </a:spcBef>
                        <a:spcAft>
                          <a:spcPts val="0"/>
                        </a:spcAft>
                      </a:pPr>
                      <a:r>
                        <a:rPr lang="en-US" sz="1600" dirty="0" smtClean="0">
                          <a:effectLst/>
                          <a:latin typeface="+mn-lt"/>
                          <a:ea typeface="+mn-ea"/>
                          <a:cs typeface="+mn-cs"/>
                        </a:rPr>
                        <a:t>TS</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Erin</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15 – 18 Aug</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n-lt"/>
                          <a:ea typeface="+mn-ea"/>
                          <a:cs typeface="+mn-cs"/>
                        </a:rPr>
                        <a:t>45</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j-lt"/>
                        </a:rPr>
                        <a:t>1006</a:t>
                      </a:r>
                      <a:endParaRPr lang="en-US" sz="1600" dirty="0">
                        <a:effectLst/>
                        <a:latin typeface="+mj-lt"/>
                        <a:ea typeface="Cambria"/>
                        <a:cs typeface="Times New Roman"/>
                      </a:endParaRPr>
                    </a:p>
                  </a:txBody>
                  <a:tcPr marL="45910" marR="45910" marT="0" marB="0" anchor="ctr"/>
                </a:tc>
                <a:tc>
                  <a:txBody>
                    <a:bodyPr/>
                    <a:lstStyle/>
                    <a:p>
                      <a:pPr marL="0" marR="0" algn="ctr">
                        <a:spcBef>
                          <a:spcPts val="0"/>
                        </a:spcBef>
                        <a:spcAft>
                          <a:spcPts val="0"/>
                        </a:spcAft>
                      </a:pP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a:effectLst/>
                        </a:rPr>
                        <a:t> </a:t>
                      </a:r>
                      <a:endParaRPr lang="en-US" sz="1600" dirty="0">
                        <a:effectLst/>
                        <a:latin typeface="Times New Roman"/>
                        <a:ea typeface="Cambria"/>
                        <a:cs typeface="Times New Roman"/>
                      </a:endParaRPr>
                    </a:p>
                  </a:txBody>
                  <a:tcPr marL="45910" marR="45910" marT="0" marB="0" anchor="ctr"/>
                </a:tc>
              </a:tr>
              <a:tr h="370589">
                <a:tc>
                  <a:txBody>
                    <a:bodyPr/>
                    <a:lstStyle/>
                    <a:p>
                      <a:pPr marL="0" marR="0" algn="ctr">
                        <a:spcBef>
                          <a:spcPts val="0"/>
                        </a:spcBef>
                        <a:spcAft>
                          <a:spcPts val="0"/>
                        </a:spcAft>
                      </a:pPr>
                      <a:r>
                        <a:rPr lang="en-US" sz="1600">
                          <a:effectLst/>
                        </a:rPr>
                        <a:t>TS </a:t>
                      </a:r>
                      <a:endParaRPr lang="en-US" sz="160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err="1" smtClean="0">
                          <a:effectLst/>
                          <a:latin typeface="+mn-lt"/>
                          <a:ea typeface="+mn-ea"/>
                          <a:cs typeface="+mn-cs"/>
                        </a:rPr>
                        <a:t>Fernand</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25 – 26 Aug</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n-lt"/>
                          <a:ea typeface="+mn-ea"/>
                          <a:cs typeface="+mn-cs"/>
                        </a:rPr>
                        <a:t>60</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j-lt"/>
                        </a:rPr>
                        <a:t>1001</a:t>
                      </a:r>
                      <a:endParaRPr lang="en-US" sz="1600" dirty="0">
                        <a:effectLst/>
                        <a:latin typeface="+mj-lt"/>
                        <a:ea typeface="Cambria"/>
                        <a:cs typeface="Times New Roman"/>
                      </a:endParaRPr>
                    </a:p>
                  </a:txBody>
                  <a:tcPr marL="45910" marR="45910" marT="0" marB="0" anchor="ctr"/>
                </a:tc>
                <a:tc>
                  <a:txBody>
                    <a:bodyPr/>
                    <a:lstStyle/>
                    <a:p>
                      <a:pPr marL="0" marR="0" algn="ctr">
                        <a:spcBef>
                          <a:spcPts val="0"/>
                        </a:spcBef>
                        <a:spcAft>
                          <a:spcPts val="0"/>
                        </a:spcAft>
                      </a:pPr>
                      <a:r>
                        <a:rPr lang="en-US" sz="1600" dirty="0">
                          <a:effectLst/>
                        </a:rPr>
                        <a:t> </a:t>
                      </a:r>
                      <a:r>
                        <a:rPr lang="en-US" sz="1600" dirty="0" smtClean="0">
                          <a:effectLst/>
                        </a:rPr>
                        <a:t>14</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a:effectLst/>
                        </a:rPr>
                        <a:t> </a:t>
                      </a:r>
                      <a:endParaRPr lang="en-US" sz="1600" dirty="0">
                        <a:effectLst/>
                        <a:latin typeface="Times New Roman"/>
                        <a:ea typeface="Cambria"/>
                        <a:cs typeface="Times New Roman"/>
                      </a:endParaRPr>
                    </a:p>
                  </a:txBody>
                  <a:tcPr marL="45910" marR="45910" marT="0" marB="0" anchor="ctr"/>
                </a:tc>
              </a:tr>
              <a:tr h="370589">
                <a:tc>
                  <a:txBody>
                    <a:bodyPr/>
                    <a:lstStyle/>
                    <a:p>
                      <a:pPr marL="0" marR="0" algn="ctr">
                        <a:spcBef>
                          <a:spcPts val="0"/>
                        </a:spcBef>
                        <a:spcAft>
                          <a:spcPts val="0"/>
                        </a:spcAft>
                      </a:pPr>
                      <a:r>
                        <a:rPr lang="en-US" sz="1600" dirty="0" smtClean="0">
                          <a:effectLst/>
                          <a:latin typeface="+mn-lt"/>
                          <a:ea typeface="+mn-ea"/>
                          <a:cs typeface="+mn-cs"/>
                        </a:rPr>
                        <a:t>TS</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Gabrielle</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4 – 13 Sep</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n-lt"/>
                          <a:ea typeface="+mn-ea"/>
                          <a:cs typeface="+mn-cs"/>
                        </a:rPr>
                        <a:t>60</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j-lt"/>
                        </a:rPr>
                        <a:t>1003</a:t>
                      </a:r>
                      <a:endParaRPr lang="en-US" sz="1600" dirty="0">
                        <a:effectLst/>
                        <a:latin typeface="+mj-lt"/>
                        <a:ea typeface="Cambria"/>
                        <a:cs typeface="Times New Roman"/>
                      </a:endParaRPr>
                    </a:p>
                  </a:txBody>
                  <a:tcPr marL="45910" marR="45910" marT="0" marB="0" anchor="ctr"/>
                </a:tc>
                <a:tc>
                  <a:txBody>
                    <a:bodyPr/>
                    <a:lstStyle/>
                    <a:p>
                      <a:pPr marL="0" marR="0" algn="ctr">
                        <a:spcBef>
                          <a:spcPts val="0"/>
                        </a:spcBef>
                        <a:spcAft>
                          <a:spcPts val="0"/>
                        </a:spcAft>
                      </a:pPr>
                      <a:r>
                        <a:rPr lang="en-US" sz="1600" dirty="0">
                          <a:effectLst/>
                        </a:rPr>
                        <a:t> </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a:effectLst/>
                        </a:rPr>
                        <a:t> </a:t>
                      </a:r>
                      <a:endParaRPr lang="en-US" sz="1600" dirty="0">
                        <a:effectLst/>
                        <a:latin typeface="Times New Roman"/>
                        <a:ea typeface="Cambria"/>
                        <a:cs typeface="Times New Roman"/>
                      </a:endParaRPr>
                    </a:p>
                  </a:txBody>
                  <a:tcPr marL="45910" marR="45910" marT="0" marB="0" anchor="ctr"/>
                </a:tc>
              </a:tr>
              <a:tr h="3705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effectLst/>
                          <a:latin typeface="+mn-lt"/>
                          <a:ea typeface="+mn-ea"/>
                          <a:cs typeface="+mn-cs"/>
                        </a:rPr>
                        <a:t>TD</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j-lt"/>
                          <a:ea typeface="Cambria"/>
                          <a:cs typeface="Times New Roman"/>
                        </a:rPr>
                        <a:t>Eight</a:t>
                      </a:r>
                      <a:endParaRPr lang="en-US" sz="1600" dirty="0">
                        <a:effectLst/>
                        <a:latin typeface="+mj-lt"/>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j-lt"/>
                          <a:ea typeface="Cambria"/>
                          <a:cs typeface="Times New Roman"/>
                        </a:rPr>
                        <a:t>6</a:t>
                      </a:r>
                      <a:r>
                        <a:rPr lang="en-US" sz="1600" baseline="0" dirty="0" smtClean="0">
                          <a:effectLst/>
                          <a:latin typeface="+mj-lt"/>
                          <a:ea typeface="Cambria"/>
                          <a:cs typeface="Times New Roman"/>
                        </a:rPr>
                        <a:t> -7 Sep</a:t>
                      </a:r>
                      <a:endParaRPr lang="en-US" sz="1600" dirty="0">
                        <a:effectLst/>
                        <a:latin typeface="+mj-lt"/>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j-lt"/>
                          <a:ea typeface="Cambria"/>
                          <a:cs typeface="Times New Roman"/>
                        </a:rPr>
                        <a:t>35</a:t>
                      </a:r>
                      <a:endParaRPr lang="en-US" sz="1600" dirty="0">
                        <a:effectLst/>
                        <a:latin typeface="+mj-lt"/>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j-lt"/>
                          <a:ea typeface="Cambria"/>
                          <a:cs typeface="Times New Roman"/>
                        </a:rPr>
                        <a:t>1009</a:t>
                      </a:r>
                      <a:endParaRPr lang="en-US" sz="1600" dirty="0">
                        <a:effectLst/>
                        <a:latin typeface="+mj-lt"/>
                        <a:ea typeface="Cambria"/>
                        <a:cs typeface="Times New Roman"/>
                      </a:endParaRPr>
                    </a:p>
                  </a:txBody>
                  <a:tcPr marL="45910" marR="45910" marT="0" marB="0" anchor="ctr"/>
                </a:tc>
                <a:tc>
                  <a:txBody>
                    <a:bodyPr/>
                    <a:lstStyle/>
                    <a:p>
                      <a:pPr marL="0" marR="0" algn="ctr">
                        <a:spcBef>
                          <a:spcPts val="0"/>
                        </a:spcBef>
                        <a:spcAft>
                          <a:spcPts val="0"/>
                        </a:spcAft>
                      </a:pP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endParaRPr lang="en-US" sz="1600" dirty="0">
                        <a:effectLst/>
                        <a:latin typeface="Times New Roman"/>
                        <a:ea typeface="Cambria"/>
                        <a:cs typeface="Times New Roman"/>
                      </a:endParaRPr>
                    </a:p>
                  </a:txBody>
                  <a:tcPr marL="45910" marR="45910" marT="0" marB="0" anchor="ctr"/>
                </a:tc>
              </a:tr>
              <a:tr h="370589">
                <a:tc>
                  <a:txBody>
                    <a:bodyPr/>
                    <a:lstStyle/>
                    <a:p>
                      <a:pPr marL="0" marR="0" algn="ctr">
                        <a:spcBef>
                          <a:spcPts val="0"/>
                        </a:spcBef>
                        <a:spcAft>
                          <a:spcPts val="0"/>
                        </a:spcAft>
                      </a:pPr>
                      <a:r>
                        <a:rPr lang="en-US" sz="1600" dirty="0" smtClean="0">
                          <a:effectLst/>
                          <a:latin typeface="+mn-lt"/>
                          <a:ea typeface="+mn-ea"/>
                          <a:cs typeface="+mn-cs"/>
                        </a:rPr>
                        <a:t>H1</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Humberto</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8 – 19 Sep</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n-lt"/>
                          <a:ea typeface="+mn-ea"/>
                          <a:cs typeface="+mn-cs"/>
                        </a:rPr>
                        <a:t>85</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j-lt"/>
                        </a:rPr>
                        <a:t>982</a:t>
                      </a:r>
                      <a:endParaRPr lang="en-US" sz="1600" dirty="0">
                        <a:effectLst/>
                        <a:latin typeface="+mj-lt"/>
                        <a:ea typeface="Cambria"/>
                        <a:cs typeface="Times New Roman"/>
                      </a:endParaRPr>
                    </a:p>
                  </a:txBody>
                  <a:tcPr marL="45910" marR="45910" marT="0" marB="0" anchor="ctr"/>
                </a:tc>
                <a:tc>
                  <a:txBody>
                    <a:bodyPr/>
                    <a:lstStyle/>
                    <a:p>
                      <a:pPr marL="0" marR="0" algn="ctr">
                        <a:spcBef>
                          <a:spcPts val="0"/>
                        </a:spcBef>
                        <a:spcAft>
                          <a:spcPts val="0"/>
                        </a:spcAft>
                      </a:pPr>
                      <a:r>
                        <a:rPr lang="en-US" sz="1600" dirty="0">
                          <a:effectLst/>
                        </a:rPr>
                        <a:t> </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a:effectLst/>
                        </a:rPr>
                        <a:t> </a:t>
                      </a:r>
                      <a:endParaRPr lang="en-US" sz="1600" dirty="0">
                        <a:effectLst/>
                        <a:latin typeface="Times New Roman"/>
                        <a:ea typeface="Cambria"/>
                        <a:cs typeface="Times New Roman"/>
                      </a:endParaRPr>
                    </a:p>
                  </a:txBody>
                  <a:tcPr marL="45910" marR="45910" marT="0" marB="0" anchor="ctr"/>
                </a:tc>
              </a:tr>
              <a:tr h="370589">
                <a:tc>
                  <a:txBody>
                    <a:bodyPr/>
                    <a:lstStyle/>
                    <a:p>
                      <a:pPr marL="0" marR="0" algn="ctr">
                        <a:spcBef>
                          <a:spcPts val="0"/>
                        </a:spcBef>
                        <a:spcAft>
                          <a:spcPts val="0"/>
                        </a:spcAft>
                      </a:pPr>
                      <a:r>
                        <a:rPr lang="en-US" sz="1600" dirty="0">
                          <a:effectLst/>
                        </a:rPr>
                        <a:t>H1</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Ingrid</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12 – 16 Sep</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85</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j-lt"/>
                        </a:rPr>
                        <a:t>983</a:t>
                      </a:r>
                      <a:endParaRPr lang="en-US" sz="1600" dirty="0">
                        <a:effectLst/>
                        <a:latin typeface="+mj-lt"/>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a:effectLst/>
                        </a:rPr>
                        <a:t> </a:t>
                      </a:r>
                      <a:endParaRPr lang="en-US" sz="1600" dirty="0">
                        <a:effectLst/>
                        <a:latin typeface="Times New Roman"/>
                        <a:ea typeface="Cambria"/>
                        <a:cs typeface="Times New Roman"/>
                      </a:endParaRPr>
                    </a:p>
                  </a:txBody>
                  <a:tcPr marL="45910" marR="45910" marT="0" marB="0" anchor="ctr"/>
                </a:tc>
              </a:tr>
              <a:tr h="370589">
                <a:tc>
                  <a:txBody>
                    <a:bodyPr/>
                    <a:lstStyle/>
                    <a:p>
                      <a:pPr marL="0" marR="0" algn="ctr">
                        <a:spcBef>
                          <a:spcPts val="0"/>
                        </a:spcBef>
                        <a:spcAft>
                          <a:spcPts val="0"/>
                        </a:spcAft>
                      </a:pPr>
                      <a:r>
                        <a:rPr lang="en-US" sz="1600">
                          <a:effectLst/>
                        </a:rPr>
                        <a:t>TS</a:t>
                      </a:r>
                      <a:endParaRPr lang="en-US" sz="160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Jerry</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29 Sep – 3 Oct</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n-lt"/>
                          <a:ea typeface="+mn-ea"/>
                          <a:cs typeface="+mn-cs"/>
                        </a:rPr>
                        <a:t>50</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j-lt"/>
                        </a:rPr>
                        <a:t>1005</a:t>
                      </a:r>
                      <a:endParaRPr lang="en-US" sz="1600" dirty="0">
                        <a:effectLst/>
                        <a:latin typeface="+mj-lt"/>
                        <a:ea typeface="Cambria"/>
                        <a:cs typeface="Times New Roman"/>
                      </a:endParaRPr>
                    </a:p>
                  </a:txBody>
                  <a:tcPr marL="45910" marR="45910" marT="0" marB="0" anchor="ctr"/>
                </a:tc>
                <a:tc>
                  <a:txBody>
                    <a:bodyPr/>
                    <a:lstStyle/>
                    <a:p>
                      <a:pPr marL="0" marR="0" algn="ctr">
                        <a:spcBef>
                          <a:spcPts val="0"/>
                        </a:spcBef>
                        <a:spcAft>
                          <a:spcPts val="0"/>
                        </a:spcAft>
                      </a:pPr>
                      <a:r>
                        <a:rPr lang="en-US" sz="1600" dirty="0">
                          <a:effectLst/>
                        </a:rPr>
                        <a:t> </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a:effectLst/>
                        </a:rPr>
                        <a:t> </a:t>
                      </a:r>
                      <a:endParaRPr lang="en-US" sz="1600" dirty="0">
                        <a:effectLst/>
                        <a:latin typeface="Times New Roman"/>
                        <a:ea typeface="Cambria"/>
                        <a:cs typeface="Times New Roman"/>
                      </a:endParaRPr>
                    </a:p>
                  </a:txBody>
                  <a:tcPr marL="45910" marR="45910" marT="0" marB="0" anchor="ctr"/>
                </a:tc>
              </a:tr>
              <a:tr h="370589">
                <a:tc>
                  <a:txBody>
                    <a:bodyPr/>
                    <a:lstStyle/>
                    <a:p>
                      <a:pPr marL="0" marR="0" algn="ctr">
                        <a:spcBef>
                          <a:spcPts val="0"/>
                        </a:spcBef>
                        <a:spcAft>
                          <a:spcPts val="0"/>
                        </a:spcAft>
                      </a:pPr>
                      <a:r>
                        <a:rPr lang="en-US" sz="1600" dirty="0" smtClean="0">
                          <a:effectLst/>
                          <a:latin typeface="+mn-lt"/>
                          <a:ea typeface="+mn-ea"/>
                          <a:cs typeface="+mn-cs"/>
                        </a:rPr>
                        <a:t>TS</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Karen</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3 – 6 Oct</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n-lt"/>
                          <a:ea typeface="+mn-ea"/>
                          <a:cs typeface="+mn-cs"/>
                        </a:rPr>
                        <a:t>65</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j-lt"/>
                        </a:rPr>
                        <a:t>999</a:t>
                      </a:r>
                      <a:endParaRPr lang="en-US" sz="1600" dirty="0">
                        <a:effectLst/>
                        <a:latin typeface="+mj-lt"/>
                        <a:ea typeface="Cambria"/>
                        <a:cs typeface="Times New Roman"/>
                      </a:endParaRPr>
                    </a:p>
                  </a:txBody>
                  <a:tcPr marL="45910" marR="45910" marT="0" marB="0" anchor="ctr"/>
                </a:tc>
                <a:tc>
                  <a:txBody>
                    <a:bodyPr/>
                    <a:lstStyle/>
                    <a:p>
                      <a:pPr marL="0" marR="0" algn="ctr">
                        <a:spcBef>
                          <a:spcPts val="0"/>
                        </a:spcBef>
                        <a:spcAft>
                          <a:spcPts val="0"/>
                        </a:spcAft>
                      </a:pPr>
                      <a:r>
                        <a:rPr lang="en-US" sz="1600">
                          <a:effectLst/>
                        </a:rPr>
                        <a:t> </a:t>
                      </a:r>
                      <a:endParaRPr lang="en-US" sz="160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a:effectLst/>
                        </a:rPr>
                        <a:t> </a:t>
                      </a:r>
                      <a:endParaRPr lang="en-US" sz="1600" dirty="0">
                        <a:effectLst/>
                        <a:latin typeface="Times New Roman"/>
                        <a:ea typeface="Cambria"/>
                        <a:cs typeface="Times New Roman"/>
                      </a:endParaRPr>
                    </a:p>
                  </a:txBody>
                  <a:tcPr marL="45910" marR="45910" marT="0" marB="0" anchor="ctr"/>
                </a:tc>
              </a:tr>
              <a:tr h="370589">
                <a:tc>
                  <a:txBody>
                    <a:bodyPr/>
                    <a:lstStyle/>
                    <a:p>
                      <a:pPr marL="0" marR="0" algn="ctr">
                        <a:spcBef>
                          <a:spcPts val="0"/>
                        </a:spcBef>
                        <a:spcAft>
                          <a:spcPts val="0"/>
                        </a:spcAft>
                      </a:pPr>
                      <a:r>
                        <a:rPr lang="en-US" sz="1600" dirty="0" smtClean="0">
                          <a:effectLst/>
                          <a:latin typeface="+mn-lt"/>
                          <a:ea typeface="+mn-ea"/>
                          <a:cs typeface="+mn-cs"/>
                        </a:rPr>
                        <a:t>TS</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Lorenzo</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21 – 24 Oct</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n-lt"/>
                          <a:ea typeface="+mn-ea"/>
                          <a:cs typeface="+mn-cs"/>
                        </a:rPr>
                        <a:t>50</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j-lt"/>
                        </a:rPr>
                        <a:t>1002</a:t>
                      </a:r>
                      <a:endParaRPr lang="en-US" sz="1600" dirty="0">
                        <a:effectLst/>
                        <a:latin typeface="+mj-lt"/>
                        <a:ea typeface="Cambria"/>
                        <a:cs typeface="Times New Roman"/>
                      </a:endParaRPr>
                    </a:p>
                  </a:txBody>
                  <a:tcPr marL="45910" marR="45910" marT="0" marB="0" anchor="ctr"/>
                </a:tc>
                <a:tc>
                  <a:txBody>
                    <a:bodyPr/>
                    <a:lstStyle/>
                    <a:p>
                      <a:pPr marL="0" marR="0" algn="ctr">
                        <a:spcBef>
                          <a:spcPts val="0"/>
                        </a:spcBef>
                        <a:spcAft>
                          <a:spcPts val="0"/>
                        </a:spcAft>
                      </a:pPr>
                      <a:r>
                        <a:rPr lang="en-US" sz="1600" dirty="0">
                          <a:effectLst/>
                        </a:rPr>
                        <a:t> </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a:effectLst/>
                        </a:rPr>
                        <a:t> </a:t>
                      </a:r>
                      <a:endParaRPr lang="en-US" sz="1600" dirty="0">
                        <a:effectLst/>
                        <a:latin typeface="Times New Roman"/>
                        <a:ea typeface="Cambria"/>
                        <a:cs typeface="Times New Roman"/>
                      </a:endParaRPr>
                    </a:p>
                  </a:txBody>
                  <a:tcPr marL="45910" marR="45910" marT="0" marB="0" anchor="ctr"/>
                </a:tc>
              </a:tr>
              <a:tr h="370589">
                <a:tc>
                  <a:txBody>
                    <a:bodyPr/>
                    <a:lstStyle/>
                    <a:p>
                      <a:pPr marL="0" marR="0" algn="ctr">
                        <a:spcBef>
                          <a:spcPts val="0"/>
                        </a:spcBef>
                        <a:spcAft>
                          <a:spcPts val="0"/>
                        </a:spcAft>
                      </a:pPr>
                      <a:r>
                        <a:rPr lang="en-US" sz="1600" dirty="0" smtClean="0">
                          <a:effectLst/>
                        </a:rPr>
                        <a:t>TS</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Melissa</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rPr>
                        <a:t>18 – 21 Nov</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n-lt"/>
                          <a:ea typeface="+mn-ea"/>
                          <a:cs typeface="+mn-cs"/>
                        </a:rPr>
                        <a:t>65</a:t>
                      </a:r>
                      <a:endParaRPr lang="en-US" sz="1600" dirty="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smtClean="0">
                          <a:effectLst/>
                          <a:latin typeface="+mj-lt"/>
                        </a:rPr>
                        <a:t>980</a:t>
                      </a:r>
                      <a:endParaRPr lang="en-US" sz="1600" dirty="0">
                        <a:effectLst/>
                        <a:latin typeface="+mj-lt"/>
                        <a:ea typeface="Cambria"/>
                        <a:cs typeface="Times New Roman"/>
                      </a:endParaRPr>
                    </a:p>
                  </a:txBody>
                  <a:tcPr marL="45910" marR="45910" marT="0" marB="0" anchor="ctr"/>
                </a:tc>
                <a:tc>
                  <a:txBody>
                    <a:bodyPr/>
                    <a:lstStyle/>
                    <a:p>
                      <a:pPr marL="0" marR="0" algn="ctr">
                        <a:spcBef>
                          <a:spcPts val="0"/>
                        </a:spcBef>
                        <a:spcAft>
                          <a:spcPts val="0"/>
                        </a:spcAft>
                      </a:pPr>
                      <a:r>
                        <a:rPr lang="en-US" sz="1600">
                          <a:effectLst/>
                        </a:rPr>
                        <a:t> </a:t>
                      </a:r>
                      <a:endParaRPr lang="en-US" sz="1600">
                        <a:effectLst/>
                        <a:latin typeface="Times New Roman"/>
                        <a:ea typeface="Cambria"/>
                        <a:cs typeface="Times New Roman"/>
                      </a:endParaRPr>
                    </a:p>
                  </a:txBody>
                  <a:tcPr marL="45910" marR="45910" marT="0" marB="0" anchor="ctr"/>
                </a:tc>
                <a:tc>
                  <a:txBody>
                    <a:bodyPr/>
                    <a:lstStyle/>
                    <a:p>
                      <a:pPr marL="0" marR="0" algn="ctr">
                        <a:spcBef>
                          <a:spcPts val="0"/>
                        </a:spcBef>
                        <a:spcAft>
                          <a:spcPts val="0"/>
                        </a:spcAft>
                      </a:pPr>
                      <a:r>
                        <a:rPr lang="en-US" sz="1600" dirty="0">
                          <a:effectLst/>
                        </a:rPr>
                        <a:t> </a:t>
                      </a:r>
                      <a:endParaRPr lang="en-US" sz="1600" dirty="0">
                        <a:effectLst/>
                        <a:latin typeface="Times New Roman"/>
                        <a:ea typeface="Cambria"/>
                        <a:cs typeface="Times New Roman"/>
                      </a:endParaRPr>
                    </a:p>
                  </a:txBody>
                  <a:tcPr marL="45910" marR="45910" marT="0" marB="0" anchor="ctr"/>
                </a:tc>
              </a:tr>
            </a:tbl>
          </a:graphicData>
        </a:graphic>
      </p:graphicFrame>
      <p:sp>
        <p:nvSpPr>
          <p:cNvPr id="2" name="Slide Number Placeholder 1"/>
          <p:cNvSpPr>
            <a:spLocks noGrp="1"/>
          </p:cNvSpPr>
          <p:nvPr>
            <p:ph type="sldNum" sz="quarter" idx="12"/>
          </p:nvPr>
        </p:nvSpPr>
        <p:spPr/>
        <p:txBody>
          <a:bodyPr/>
          <a:lstStyle/>
          <a:p>
            <a:pPr>
              <a:defRPr/>
            </a:pPr>
            <a:fld id="{69AD25D8-D1CF-4BE2-9F66-5306A2D30377}" type="slidenum">
              <a:rPr lang="en-US" smtClean="0"/>
              <a:pPr>
                <a:defRPr/>
              </a:pPr>
              <a:t>5</a:t>
            </a:fld>
            <a:endParaRPr lang="en-US"/>
          </a:p>
        </p:txBody>
      </p:sp>
      <p:sp>
        <p:nvSpPr>
          <p:cNvPr id="3" name="TextBox 2"/>
          <p:cNvSpPr txBox="1"/>
          <p:nvPr/>
        </p:nvSpPr>
        <p:spPr>
          <a:xfrm>
            <a:off x="381000" y="6248400"/>
            <a:ext cx="8001000" cy="338554"/>
          </a:xfrm>
          <a:prstGeom prst="rect">
            <a:avLst/>
          </a:prstGeom>
          <a:noFill/>
        </p:spPr>
        <p:txBody>
          <a:bodyPr wrap="square" rtlCol="0">
            <a:spAutoFit/>
          </a:bodyPr>
          <a:lstStyle/>
          <a:p>
            <a:r>
              <a:rPr lang="en-US" sz="1600" dirty="0" smtClean="0">
                <a:solidFill>
                  <a:srgbClr val="FFFF00"/>
                </a:solidFill>
              </a:rPr>
              <a:t>*Pending death total for east Pacific Hurricane Manuel</a:t>
            </a:r>
            <a:endParaRPr lang="en-US" sz="1600" dirty="0">
              <a:solidFill>
                <a:srgbClr val="FFFF00"/>
              </a:solidFill>
            </a:endParaRPr>
          </a:p>
        </p:txBody>
      </p:sp>
    </p:spTree>
    <p:extLst>
      <p:ext uri="{BB962C8B-B14F-4D97-AF65-F5344CB8AC3E}">
        <p14:creationId xmlns:p14="http://schemas.microsoft.com/office/powerpoint/2010/main" val="37133997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rgbClr val="0000FF"/>
        </a:solidFill>
        <a:effectLst/>
      </p:bgPr>
    </p:bg>
    <p:spTree>
      <p:nvGrpSpPr>
        <p:cNvPr id="1" name=""/>
        <p:cNvGrpSpPr/>
        <p:nvPr/>
      </p:nvGrpSpPr>
      <p:grpSpPr>
        <a:xfrm>
          <a:off x="0" y="0"/>
          <a:ext cx="0" cy="0"/>
          <a:chOff x="0" y="0"/>
          <a:chExt cx="0" cy="0"/>
        </a:xfrm>
      </p:grpSpPr>
      <p:sp>
        <p:nvSpPr>
          <p:cNvPr id="1411074" name="Rectangle 2"/>
          <p:cNvSpPr>
            <a:spLocks noChangeArrowheads="1"/>
          </p:cNvSpPr>
          <p:nvPr/>
        </p:nvSpPr>
        <p:spPr bwMode="auto">
          <a:xfrm>
            <a:off x="76200" y="914400"/>
            <a:ext cx="899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2000" b="1" dirty="0">
                <a:solidFill>
                  <a:srgbClr val="FFFF00"/>
                </a:solidFill>
                <a:latin typeface="Times New Roman"/>
                <a:ea typeface="ＭＳ Ｐゴシック" pitchFamily="-110" charset="-128"/>
              </a:rPr>
              <a:t>    Season and                   May </a:t>
            </a:r>
            <a:r>
              <a:rPr lang="en-US" sz="2000" b="1" dirty="0" smtClean="0">
                <a:solidFill>
                  <a:srgbClr val="FFFF00"/>
                </a:solidFill>
                <a:latin typeface="Times New Roman"/>
                <a:ea typeface="ＭＳ Ｐゴシック" pitchFamily="-110" charset="-128"/>
              </a:rPr>
              <a:t>2013         </a:t>
            </a:r>
            <a:r>
              <a:rPr lang="en-US" sz="2000" b="1" dirty="0">
                <a:solidFill>
                  <a:srgbClr val="FFFF00"/>
                </a:solidFill>
                <a:latin typeface="Times New Roman"/>
                <a:ea typeface="ＭＳ Ｐゴシック" pitchFamily="-110" charset="-128"/>
              </a:rPr>
              <a:t>Aug </a:t>
            </a:r>
            <a:r>
              <a:rPr lang="en-US" sz="2000" b="1" dirty="0" smtClean="0">
                <a:solidFill>
                  <a:srgbClr val="FFFF00"/>
                </a:solidFill>
                <a:latin typeface="Times New Roman"/>
                <a:ea typeface="ＭＳ Ｐゴシック" pitchFamily="-110" charset="-128"/>
              </a:rPr>
              <a:t>2013        </a:t>
            </a:r>
            <a:r>
              <a:rPr lang="en-US" sz="2000" b="1" dirty="0">
                <a:solidFill>
                  <a:srgbClr val="FFFF00"/>
                </a:solidFill>
                <a:latin typeface="Times New Roman"/>
                <a:ea typeface="ＭＳ Ｐゴシック" pitchFamily="-110" charset="-128"/>
              </a:rPr>
              <a:t>Observed</a:t>
            </a:r>
          </a:p>
          <a:p>
            <a:pPr eaLnBrk="0" hangingPunct="0"/>
            <a:r>
              <a:rPr lang="en-US" sz="2000" b="1" u="sng" dirty="0">
                <a:solidFill>
                  <a:srgbClr val="FFFF00"/>
                </a:solidFill>
                <a:latin typeface="Times New Roman"/>
                <a:ea typeface="ＭＳ Ｐゴシック" pitchFamily="-110" charset="-128"/>
              </a:rPr>
              <a:t>    Activity Type                 Outlook          </a:t>
            </a:r>
            <a:r>
              <a:rPr lang="en-US" sz="2000" b="1" u="sng" dirty="0" err="1">
                <a:solidFill>
                  <a:srgbClr val="FFFF00"/>
                </a:solidFill>
                <a:latin typeface="Times New Roman"/>
                <a:ea typeface="ＭＳ Ｐゴシック" pitchFamily="-110" charset="-128"/>
              </a:rPr>
              <a:t>Outlook</a:t>
            </a:r>
            <a:r>
              <a:rPr lang="en-US" sz="2000" b="1" u="sng" dirty="0">
                <a:solidFill>
                  <a:srgbClr val="FFFF00"/>
                </a:solidFill>
                <a:latin typeface="Times New Roman"/>
                <a:ea typeface="ＭＳ Ｐゴシック" pitchFamily="-110" charset="-128"/>
              </a:rPr>
              <a:t>            Activity         Climatology</a:t>
            </a:r>
          </a:p>
        </p:txBody>
      </p:sp>
      <p:sp>
        <p:nvSpPr>
          <p:cNvPr id="708611" name="Text Box 3"/>
          <p:cNvSpPr txBox="1">
            <a:spLocks noChangeArrowheads="1"/>
          </p:cNvSpPr>
          <p:nvPr/>
        </p:nvSpPr>
        <p:spPr bwMode="auto">
          <a:xfrm>
            <a:off x="76200" y="2057400"/>
            <a:ext cx="8915400" cy="2923877"/>
          </a:xfrm>
          <a:prstGeom prst="rect">
            <a:avLst/>
          </a:prstGeom>
          <a:noFill/>
          <a:ln w="9525">
            <a:noFill/>
            <a:miter lim="800000"/>
            <a:headEnd/>
            <a:tailEnd/>
          </a:ln>
          <a:effectLst/>
        </p:spPr>
        <p:txBody>
          <a:bodyPr>
            <a:spAutoFit/>
          </a:bodyPr>
          <a:lstStyle>
            <a:lvl1pPr>
              <a:defRPr sz="2400">
                <a:solidFill>
                  <a:schemeClr val="tx1"/>
                </a:solidFill>
                <a:latin typeface="Times New Roman" pitchFamily="18" charset="0"/>
              </a:defRPr>
            </a:lvl1pPr>
            <a:lvl2pPr marL="37931725" indent="-37474525">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eaLnBrk="0" hangingPunct="0"/>
            <a:r>
              <a:rPr lang="en-US" sz="2000" b="1" dirty="0">
                <a:solidFill>
                  <a:srgbClr val="FFFFFF"/>
                </a:solidFill>
                <a:ea typeface="ＭＳ Ｐゴシック" pitchFamily="-110" charset="-128"/>
              </a:rPr>
              <a:t>Chance Above Average 	    </a:t>
            </a:r>
            <a:r>
              <a:rPr lang="en-US" sz="2000" b="1" dirty="0" smtClean="0">
                <a:solidFill>
                  <a:srgbClr val="FFFFFF"/>
                </a:solidFill>
                <a:ea typeface="ＭＳ Ｐゴシック" pitchFamily="-110" charset="-128"/>
              </a:rPr>
              <a:t>70%                 70%</a:t>
            </a:r>
            <a:r>
              <a:rPr lang="en-US" sz="2000" b="1" dirty="0" smtClean="0">
                <a:solidFill>
                  <a:srgbClr val="B3B3B3"/>
                </a:solidFill>
                <a:ea typeface="ＭＳ Ｐゴシック" pitchFamily="-110" charset="-128"/>
              </a:rPr>
              <a:t>         </a:t>
            </a:r>
            <a:r>
              <a:rPr lang="en-US" sz="2000" b="1" dirty="0" smtClean="0">
                <a:solidFill>
                  <a:srgbClr val="FF33CC"/>
                </a:solidFill>
              </a:rPr>
              <a:t>                                  </a:t>
            </a:r>
            <a:r>
              <a:rPr lang="en-US" sz="2000" b="1" dirty="0" smtClean="0">
                <a:solidFill>
                  <a:srgbClr val="FFFFFF"/>
                </a:solidFill>
                <a:ea typeface="ＭＳ Ｐゴシック" pitchFamily="-110" charset="-128"/>
              </a:rPr>
              <a:t>33</a:t>
            </a:r>
            <a:r>
              <a:rPr lang="en-US" sz="2000" b="1" dirty="0">
                <a:solidFill>
                  <a:srgbClr val="FFFFFF"/>
                </a:solidFill>
                <a:ea typeface="ＭＳ Ｐゴシック" pitchFamily="-110" charset="-128"/>
              </a:rPr>
              <a:t>%</a:t>
            </a:r>
          </a:p>
          <a:p>
            <a:pPr eaLnBrk="0" hangingPunct="0"/>
            <a:r>
              <a:rPr lang="en-US" sz="2000" b="1" dirty="0">
                <a:solidFill>
                  <a:srgbClr val="FFFFFF"/>
                </a:solidFill>
                <a:ea typeface="ＭＳ Ｐゴシック" pitchFamily="-110" charset="-128"/>
              </a:rPr>
              <a:t>Chance Near Average   	    </a:t>
            </a:r>
            <a:r>
              <a:rPr lang="en-US" sz="2000" b="1" dirty="0" smtClean="0">
                <a:solidFill>
                  <a:srgbClr val="FFFFFF"/>
                </a:solidFill>
                <a:ea typeface="ＭＳ Ｐゴシック" pitchFamily="-110" charset="-128"/>
              </a:rPr>
              <a:t>25%</a:t>
            </a:r>
            <a:r>
              <a:rPr lang="en-US" sz="2000" b="1" dirty="0">
                <a:solidFill>
                  <a:srgbClr val="FFFFFF"/>
                </a:solidFill>
                <a:ea typeface="ＭＳ Ｐゴシック" pitchFamily="-110" charset="-128"/>
              </a:rPr>
              <a:t>		</a:t>
            </a:r>
            <a:r>
              <a:rPr lang="en-US" sz="2000" b="1" dirty="0" smtClean="0">
                <a:solidFill>
                  <a:srgbClr val="FFFFFF"/>
                </a:solidFill>
                <a:ea typeface="ＭＳ Ｐゴシック" pitchFamily="-110" charset="-128"/>
              </a:rPr>
              <a:t>25%</a:t>
            </a:r>
            <a:r>
              <a:rPr lang="en-US" sz="2000" b="1" dirty="0">
                <a:solidFill>
                  <a:srgbClr val="B3B3B3"/>
                </a:solidFill>
                <a:ea typeface="ＭＳ Ｐゴシック" pitchFamily="-110" charset="-128"/>
              </a:rPr>
              <a:t>	</a:t>
            </a:r>
            <a:r>
              <a:rPr lang="en-US" sz="2000" b="1" dirty="0">
                <a:solidFill>
                  <a:srgbClr val="FF33CC"/>
                </a:solidFill>
                <a:ea typeface="ＭＳ Ｐゴシック" pitchFamily="-110" charset="-128"/>
              </a:rPr>
              <a:t>	</a:t>
            </a:r>
            <a:r>
              <a:rPr lang="en-US" sz="2000" b="1" dirty="0">
                <a:solidFill>
                  <a:srgbClr val="FFFFFF"/>
                </a:solidFill>
                <a:ea typeface="ＭＳ Ｐゴシック" pitchFamily="-110" charset="-128"/>
              </a:rPr>
              <a:t>                    </a:t>
            </a:r>
            <a:r>
              <a:rPr lang="en-US" sz="2000" b="1" dirty="0" smtClean="0">
                <a:solidFill>
                  <a:srgbClr val="FFFFFF"/>
                </a:solidFill>
                <a:ea typeface="ＭＳ Ｐゴシック" pitchFamily="-110" charset="-128"/>
              </a:rPr>
              <a:t>   33</a:t>
            </a:r>
            <a:r>
              <a:rPr lang="en-US" sz="2000" b="1" dirty="0">
                <a:solidFill>
                  <a:srgbClr val="FFFFFF"/>
                </a:solidFill>
                <a:ea typeface="ＭＳ Ｐゴシック" pitchFamily="-110" charset="-128"/>
              </a:rPr>
              <a:t>%</a:t>
            </a:r>
          </a:p>
          <a:p>
            <a:pPr eaLnBrk="0" hangingPunct="0"/>
            <a:r>
              <a:rPr lang="en-US" sz="2000" b="1" dirty="0">
                <a:solidFill>
                  <a:srgbClr val="FFFFFF"/>
                </a:solidFill>
                <a:ea typeface="ＭＳ Ｐゴシック" pitchFamily="-110" charset="-128"/>
              </a:rPr>
              <a:t>Chance Below Average        </a:t>
            </a:r>
            <a:r>
              <a:rPr lang="en-US" sz="2000" b="1" dirty="0" smtClean="0">
                <a:solidFill>
                  <a:srgbClr val="FFFFFF"/>
                </a:solidFill>
                <a:ea typeface="ＭＳ Ｐゴシック" pitchFamily="-110" charset="-128"/>
              </a:rPr>
              <a:t>  5%</a:t>
            </a:r>
            <a:r>
              <a:rPr lang="en-US" sz="2000" b="1" dirty="0">
                <a:solidFill>
                  <a:srgbClr val="FFFFFF"/>
                </a:solidFill>
                <a:ea typeface="ＭＳ Ｐゴシック" pitchFamily="-110" charset="-128"/>
              </a:rPr>
              <a:t>		</a:t>
            </a:r>
            <a:r>
              <a:rPr lang="en-US" sz="2000" b="1" dirty="0" smtClean="0">
                <a:solidFill>
                  <a:srgbClr val="FFFFFF"/>
                </a:solidFill>
                <a:ea typeface="ＭＳ Ｐゴシック" pitchFamily="-110" charset="-128"/>
              </a:rPr>
              <a:t>  5%</a:t>
            </a:r>
            <a:r>
              <a:rPr lang="en-US" sz="2000" b="1" dirty="0">
                <a:solidFill>
                  <a:srgbClr val="B3B3B3"/>
                </a:solidFill>
                <a:ea typeface="ＭＳ Ｐゴシック" pitchFamily="-110" charset="-128"/>
              </a:rPr>
              <a:t>	</a:t>
            </a:r>
            <a:r>
              <a:rPr lang="en-US" sz="2000" b="1" dirty="0" smtClean="0">
                <a:solidFill>
                  <a:srgbClr val="B3B3B3"/>
                </a:solidFill>
                <a:ea typeface="ＭＳ Ｐゴシック" pitchFamily="-110" charset="-128"/>
              </a:rPr>
              <a:t>  </a:t>
            </a:r>
            <a:r>
              <a:rPr lang="en-US" sz="2000" b="1" dirty="0" smtClean="0">
                <a:solidFill>
                  <a:srgbClr val="CC00FF"/>
                </a:solidFill>
                <a:ea typeface="ＭＳ Ｐゴシック" pitchFamily="-110" charset="-128"/>
              </a:rPr>
              <a:t>Below Average  </a:t>
            </a:r>
            <a:r>
              <a:rPr lang="en-US" sz="2000" b="1" dirty="0" smtClean="0">
                <a:solidFill>
                  <a:srgbClr val="FFFFFF"/>
                </a:solidFill>
                <a:ea typeface="ＭＳ Ｐゴシック" pitchFamily="-110" charset="-128"/>
              </a:rPr>
              <a:t>        33</a:t>
            </a:r>
            <a:r>
              <a:rPr lang="en-US" sz="2000" b="1" dirty="0">
                <a:solidFill>
                  <a:srgbClr val="FFFFFF"/>
                </a:solidFill>
                <a:ea typeface="ＭＳ Ｐゴシック" pitchFamily="-110" charset="-128"/>
              </a:rPr>
              <a:t>%</a:t>
            </a:r>
            <a:endParaRPr lang="en-US" b="1" dirty="0">
              <a:solidFill>
                <a:srgbClr val="FF0000"/>
              </a:solidFill>
              <a:ea typeface="ＭＳ Ｐゴシック" pitchFamily="-110" charset="-128"/>
            </a:endParaRPr>
          </a:p>
          <a:p>
            <a:pPr eaLnBrk="0" hangingPunct="0"/>
            <a:endParaRPr lang="en-US" dirty="0">
              <a:solidFill>
                <a:srgbClr val="000000"/>
              </a:solidFill>
              <a:ea typeface="ＭＳ Ｐゴシック" pitchFamily="-110" charset="-128"/>
            </a:endParaRPr>
          </a:p>
          <a:p>
            <a:pPr eaLnBrk="0" hangingPunct="0"/>
            <a:endParaRPr lang="en-US" sz="2000" b="1" dirty="0">
              <a:solidFill>
                <a:srgbClr val="FFFFFF"/>
              </a:solidFill>
              <a:ea typeface="ＭＳ Ｐゴシック" pitchFamily="-110" charset="-128"/>
            </a:endParaRPr>
          </a:p>
          <a:p>
            <a:pPr eaLnBrk="0" hangingPunct="0"/>
            <a:r>
              <a:rPr lang="en-US" sz="2000" b="1" dirty="0">
                <a:solidFill>
                  <a:srgbClr val="FFFFFF"/>
                </a:solidFill>
                <a:ea typeface="ＭＳ Ｐゴシック" pitchFamily="-110" charset="-128"/>
              </a:rPr>
              <a:t>Named Storms                     </a:t>
            </a:r>
            <a:r>
              <a:rPr lang="en-US" sz="2000" b="1" dirty="0" smtClean="0">
                <a:solidFill>
                  <a:srgbClr val="FFFFFF"/>
                </a:solidFill>
                <a:ea typeface="ＭＳ Ｐゴシック" pitchFamily="-110" charset="-128"/>
              </a:rPr>
              <a:t> 13-20              13-19                    13                    12</a:t>
            </a:r>
            <a:endParaRPr lang="en-US" sz="2000" b="1" dirty="0">
              <a:solidFill>
                <a:srgbClr val="FFFFFF"/>
              </a:solidFill>
              <a:ea typeface="ＭＳ Ｐゴシック" pitchFamily="-110" charset="-128"/>
            </a:endParaRPr>
          </a:p>
          <a:p>
            <a:pPr eaLnBrk="0" hangingPunct="0"/>
            <a:r>
              <a:rPr lang="en-US" sz="2000" b="1" dirty="0">
                <a:solidFill>
                  <a:srgbClr val="FFFFFF"/>
                </a:solidFill>
                <a:ea typeface="ＭＳ Ｐゴシック" pitchFamily="-110" charset="-128"/>
              </a:rPr>
              <a:t>Hurricanes                            </a:t>
            </a:r>
            <a:r>
              <a:rPr lang="en-US" sz="2000" b="1" dirty="0" smtClean="0">
                <a:solidFill>
                  <a:srgbClr val="FFFFFF"/>
                </a:solidFill>
                <a:ea typeface="ＭＳ Ｐゴシック" pitchFamily="-110" charset="-128"/>
              </a:rPr>
              <a:t>  7-11                6-9                        2                      6</a:t>
            </a:r>
            <a:endParaRPr lang="en-US" sz="2000" b="1" dirty="0">
              <a:solidFill>
                <a:srgbClr val="FFFFFF"/>
              </a:solidFill>
              <a:ea typeface="ＭＳ Ｐゴシック" pitchFamily="-110" charset="-128"/>
            </a:endParaRPr>
          </a:p>
          <a:p>
            <a:pPr eaLnBrk="0" hangingPunct="0"/>
            <a:r>
              <a:rPr lang="en-US" sz="2000" b="1" dirty="0">
                <a:solidFill>
                  <a:srgbClr val="FFFFFF"/>
                </a:solidFill>
                <a:ea typeface="ＭＳ Ｐゴシック" pitchFamily="-110" charset="-128"/>
              </a:rPr>
              <a:t>Major Hurricanes                </a:t>
            </a:r>
            <a:r>
              <a:rPr lang="en-US" sz="2000" b="1" dirty="0" smtClean="0">
                <a:solidFill>
                  <a:srgbClr val="FFFFFF"/>
                </a:solidFill>
                <a:ea typeface="ＭＳ Ｐゴシック" pitchFamily="-110" charset="-128"/>
              </a:rPr>
              <a:t>   3-6                 3-5                        0                      3</a:t>
            </a:r>
            <a:endParaRPr lang="en-US" sz="2000" b="1" dirty="0">
              <a:solidFill>
                <a:srgbClr val="FFFFFF"/>
              </a:solidFill>
              <a:ea typeface="ＭＳ Ｐゴシック" pitchFamily="-110" charset="-128"/>
            </a:endParaRPr>
          </a:p>
          <a:p>
            <a:pPr eaLnBrk="0" hangingPunct="0"/>
            <a:r>
              <a:rPr lang="en-US" sz="2000" b="1" dirty="0">
                <a:solidFill>
                  <a:srgbClr val="FFFFFF"/>
                </a:solidFill>
                <a:ea typeface="ＭＳ Ｐゴシック" pitchFamily="-110" charset="-128"/>
              </a:rPr>
              <a:t>Acc. Cyclone Energy        </a:t>
            </a:r>
            <a:r>
              <a:rPr lang="en-US" sz="2000" b="1" dirty="0" smtClean="0">
                <a:solidFill>
                  <a:srgbClr val="FFFFFF"/>
                </a:solidFill>
                <a:ea typeface="ＭＳ Ｐゴシック" pitchFamily="-110" charset="-128"/>
              </a:rPr>
              <a:t>  120-205%     120-190%</a:t>
            </a:r>
            <a:r>
              <a:rPr lang="en-US" sz="2000" b="1" dirty="0" smtClean="0">
                <a:solidFill>
                  <a:srgbClr val="B3B3B3"/>
                </a:solidFill>
                <a:ea typeface="ＭＳ Ｐゴシック" pitchFamily="-110" charset="-128"/>
              </a:rPr>
              <a:t>             </a:t>
            </a:r>
            <a:r>
              <a:rPr lang="en-US" sz="2000" b="1" dirty="0" smtClean="0">
                <a:solidFill>
                  <a:schemeClr val="bg1"/>
                </a:solidFill>
                <a:ea typeface="ＭＳ Ｐゴシック" pitchFamily="-110" charset="-128"/>
              </a:rPr>
              <a:t>35</a:t>
            </a:r>
            <a:r>
              <a:rPr lang="en-US" sz="2000" b="1" dirty="0" smtClean="0">
                <a:solidFill>
                  <a:srgbClr val="FFFFFF"/>
                </a:solidFill>
                <a:ea typeface="ＭＳ Ｐゴシック" pitchFamily="-110" charset="-128"/>
              </a:rPr>
              <a:t>%                100</a:t>
            </a:r>
            <a:r>
              <a:rPr lang="en-US" sz="2000" b="1" dirty="0">
                <a:solidFill>
                  <a:srgbClr val="FFFFFF"/>
                </a:solidFill>
                <a:ea typeface="ＭＳ Ｐゴシック" pitchFamily="-110" charset="-128"/>
              </a:rPr>
              <a:t>%</a:t>
            </a:r>
          </a:p>
        </p:txBody>
      </p:sp>
      <p:sp>
        <p:nvSpPr>
          <p:cNvPr id="708612" name="Rectangle 4"/>
          <p:cNvSpPr>
            <a:spLocks noChangeArrowheads="1"/>
          </p:cNvSpPr>
          <p:nvPr/>
        </p:nvSpPr>
        <p:spPr bwMode="auto">
          <a:xfrm>
            <a:off x="0" y="152400"/>
            <a:ext cx="9144000" cy="64135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eaLnBrk="0" hangingPunct="0"/>
            <a:r>
              <a:rPr lang="en-US" sz="3600" b="1" dirty="0">
                <a:solidFill>
                  <a:srgbClr val="FFFF00"/>
                </a:solidFill>
                <a:effectLst>
                  <a:outerShdw blurRad="38100" dist="38100" dir="2700000" algn="tl">
                    <a:srgbClr val="C0C0C0"/>
                  </a:outerShdw>
                </a:effectLst>
                <a:ea typeface="ＭＳ Ｐゴシック" pitchFamily="-110" charset="-128"/>
              </a:rPr>
              <a:t>NOAA’s </a:t>
            </a:r>
            <a:r>
              <a:rPr lang="en-US" sz="3600" b="1" dirty="0" smtClean="0">
                <a:solidFill>
                  <a:srgbClr val="FFFF00"/>
                </a:solidFill>
                <a:effectLst>
                  <a:outerShdw blurRad="38100" dist="38100" dir="2700000" algn="tl">
                    <a:srgbClr val="C0C0C0"/>
                  </a:outerShdw>
                </a:effectLst>
                <a:ea typeface="ＭＳ Ｐゴシック" pitchFamily="-110" charset="-128"/>
              </a:rPr>
              <a:t>2013 </a:t>
            </a:r>
            <a:r>
              <a:rPr lang="en-US" sz="3600" b="1" dirty="0">
                <a:solidFill>
                  <a:srgbClr val="FFFF00"/>
                </a:solidFill>
                <a:effectLst>
                  <a:outerShdw blurRad="38100" dist="38100" dir="2700000" algn="tl">
                    <a:srgbClr val="C0C0C0"/>
                  </a:outerShdw>
                </a:effectLst>
                <a:ea typeface="ＭＳ Ｐゴシック" pitchFamily="-110" charset="-128"/>
              </a:rPr>
              <a:t>Atlantic Hurricane Outlook</a:t>
            </a:r>
          </a:p>
        </p:txBody>
      </p:sp>
      <p:sp>
        <p:nvSpPr>
          <p:cNvPr id="2" name="TextBox 1"/>
          <p:cNvSpPr txBox="1"/>
          <p:nvPr/>
        </p:nvSpPr>
        <p:spPr>
          <a:xfrm>
            <a:off x="381000" y="5105400"/>
            <a:ext cx="8001000" cy="1200329"/>
          </a:xfrm>
          <a:prstGeom prst="rect">
            <a:avLst/>
          </a:prstGeom>
          <a:noFill/>
        </p:spPr>
        <p:txBody>
          <a:bodyPr wrap="square" rtlCol="0">
            <a:spAutoFit/>
          </a:bodyPr>
          <a:lstStyle/>
          <a:p>
            <a:r>
              <a:rPr lang="en-US" b="1" dirty="0" smtClean="0">
                <a:solidFill>
                  <a:srgbClr val="FFFF00"/>
                </a:solidFill>
              </a:rPr>
              <a:t>High-resolution CFS pre-season forecast was far too high, but the CFS forecast run in late July was better.   Climate indices (e.g. warm Atlantic, lack of El Niño), which were correctly anticipated,  seemed consistent with an active season.</a:t>
            </a:r>
            <a:endParaRPr lang="en-US" b="1" dirty="0">
              <a:solidFill>
                <a:srgbClr val="FFFF00"/>
              </a:solidFill>
            </a:endParaRPr>
          </a:p>
        </p:txBody>
      </p:sp>
      <p:sp>
        <p:nvSpPr>
          <p:cNvPr id="3" name="Slide Number Placeholder 2"/>
          <p:cNvSpPr>
            <a:spLocks noGrp="1"/>
          </p:cNvSpPr>
          <p:nvPr>
            <p:ph type="sldNum" sz="quarter" idx="12"/>
          </p:nvPr>
        </p:nvSpPr>
        <p:spPr/>
        <p:txBody>
          <a:bodyPr/>
          <a:lstStyle/>
          <a:p>
            <a:fld id="{43EF8D25-AFA0-4734-BB9D-5D33BF6AAB88}" type="slidenum">
              <a:rPr lang="en-US" smtClean="0">
                <a:solidFill>
                  <a:srgbClr val="000000"/>
                </a:solidFill>
              </a:rPr>
              <a:pPr/>
              <a:t>6</a:t>
            </a:fld>
            <a:endParaRPr lang="en-US">
              <a:solidFill>
                <a:srgbClr val="000000"/>
              </a:solidFill>
            </a:endParaRPr>
          </a:p>
        </p:txBody>
      </p:sp>
    </p:spTree>
    <p:extLst>
      <p:ext uri="{BB962C8B-B14F-4D97-AF65-F5344CB8AC3E}">
        <p14:creationId xmlns:p14="http://schemas.microsoft.com/office/powerpoint/2010/main" val="3171525626"/>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0047"/>
            </a:gs>
          </a:gsLst>
          <a:lin ang="5400000" scaled="1"/>
        </a:gradFill>
        <a:effectLst/>
      </p:bgPr>
    </p:bg>
    <p:spTree>
      <p:nvGrpSpPr>
        <p:cNvPr id="1" name=""/>
        <p:cNvGrpSpPr/>
        <p:nvPr/>
      </p:nvGrpSpPr>
      <p:grpSpPr>
        <a:xfrm>
          <a:off x="0" y="0"/>
          <a:ext cx="0" cy="0"/>
          <a:chOff x="0" y="0"/>
          <a:chExt cx="0" cy="0"/>
        </a:xfrm>
      </p:grpSpPr>
      <p:sp>
        <p:nvSpPr>
          <p:cNvPr id="69634" name="Rectangle 5"/>
          <p:cNvSpPr>
            <a:spLocks noGrp="1"/>
          </p:cNvSpPr>
          <p:nvPr>
            <p:ph type="body" idx="4294967295"/>
          </p:nvPr>
        </p:nvSpPr>
        <p:spPr>
          <a:xfrm>
            <a:off x="457200" y="914400"/>
            <a:ext cx="8686800" cy="5562600"/>
          </a:xfrm>
        </p:spPr>
        <p:txBody>
          <a:bodyPr/>
          <a:lstStyle/>
          <a:p>
            <a:pPr>
              <a:lnSpc>
                <a:spcPct val="90000"/>
              </a:lnSpc>
            </a:pPr>
            <a:r>
              <a:rPr lang="en-US" sz="2400" dirty="0" smtClean="0">
                <a:solidFill>
                  <a:schemeClr val="bg1"/>
                </a:solidFill>
                <a:latin typeface="Arial" pitchFamily="34" charset="0"/>
                <a:cs typeface="Arial" pitchFamily="34" charset="0"/>
              </a:rPr>
              <a:t>Quiet season for the NHC; 195 TC forecasts issued for Atlantic basin (long-term mean is ~340)</a:t>
            </a:r>
          </a:p>
          <a:p>
            <a:pPr>
              <a:lnSpc>
                <a:spcPct val="90000"/>
              </a:lnSpc>
            </a:pPr>
            <a:r>
              <a:rPr lang="en-US" sz="2400" dirty="0" smtClean="0">
                <a:solidFill>
                  <a:schemeClr val="bg1"/>
                </a:solidFill>
                <a:latin typeface="Arial" pitchFamily="34" charset="0"/>
                <a:cs typeface="Arial" pitchFamily="34" charset="0"/>
              </a:rPr>
              <a:t>GFS continued to perform as well as the ECMWF in the Atlantic, but not in the east Pacific </a:t>
            </a:r>
          </a:p>
          <a:p>
            <a:pPr>
              <a:lnSpc>
                <a:spcPct val="90000"/>
              </a:lnSpc>
            </a:pPr>
            <a:r>
              <a:rPr lang="en-US" sz="2400" dirty="0" smtClean="0">
                <a:solidFill>
                  <a:schemeClr val="bg1"/>
                </a:solidFill>
                <a:latin typeface="Arial" pitchFamily="34" charset="0"/>
                <a:cs typeface="Arial" pitchFamily="34" charset="0"/>
                <a:sym typeface="Wingdings"/>
              </a:rPr>
              <a:t>GFS ensemble was even a little better than the deterministic run for track in the Atlantic</a:t>
            </a:r>
            <a:endParaRPr lang="en-US" sz="2400" dirty="0">
              <a:solidFill>
                <a:schemeClr val="bg1"/>
              </a:solidFill>
              <a:latin typeface="Arial" pitchFamily="34" charset="0"/>
              <a:cs typeface="Arial" pitchFamily="34" charset="0"/>
              <a:sym typeface="Wingdings"/>
            </a:endParaRPr>
          </a:p>
          <a:p>
            <a:pPr lvl="1">
              <a:lnSpc>
                <a:spcPct val="90000"/>
              </a:lnSpc>
            </a:pPr>
            <a:r>
              <a:rPr lang="en-US" sz="2000" dirty="0" smtClean="0">
                <a:solidFill>
                  <a:schemeClr val="bg1"/>
                </a:solidFill>
                <a:latin typeface="Arial" pitchFamily="34" charset="0"/>
                <a:cs typeface="Arial" pitchFamily="34" charset="0"/>
                <a:sym typeface="Wingdings"/>
              </a:rPr>
              <a:t>GFS and ensemble were also comparable in the east Pacific, but trailed the ECMWF and model consensus in that basin</a:t>
            </a:r>
          </a:p>
          <a:p>
            <a:pPr>
              <a:lnSpc>
                <a:spcPct val="90000"/>
              </a:lnSpc>
            </a:pPr>
            <a:r>
              <a:rPr lang="en-US" sz="2400" dirty="0" smtClean="0">
                <a:solidFill>
                  <a:schemeClr val="bg1"/>
                </a:solidFill>
                <a:latin typeface="Arial" pitchFamily="34" charset="0"/>
                <a:cs typeface="Arial" pitchFamily="34" charset="0"/>
                <a:sym typeface="Wingdings"/>
              </a:rPr>
              <a:t>Improved guidance, both for track and intensity, from the HWRF model; first operational assimilation of aircraft Doppler radar data in the HWRF</a:t>
            </a:r>
          </a:p>
          <a:p>
            <a:pPr>
              <a:lnSpc>
                <a:spcPct val="90000"/>
              </a:lnSpc>
            </a:pPr>
            <a:r>
              <a:rPr lang="en-US" sz="2400" dirty="0" smtClean="0">
                <a:solidFill>
                  <a:schemeClr val="bg1"/>
                </a:solidFill>
                <a:latin typeface="Arial" pitchFamily="34" charset="0"/>
                <a:cs typeface="Arial" pitchFamily="34" charset="0"/>
              </a:rPr>
              <a:t>Second year of in-house </a:t>
            </a:r>
            <a:r>
              <a:rPr lang="en-US" sz="2400" dirty="0">
                <a:solidFill>
                  <a:schemeClr val="bg1"/>
                </a:solidFill>
                <a:latin typeface="Arial" pitchFamily="34" charset="0"/>
                <a:cs typeface="Arial" pitchFamily="34" charset="0"/>
              </a:rPr>
              <a:t>6- and 7-day </a:t>
            </a:r>
            <a:r>
              <a:rPr lang="en-US" sz="2400" dirty="0" smtClean="0">
                <a:solidFill>
                  <a:schemeClr val="bg1"/>
                </a:solidFill>
                <a:latin typeface="Arial" pitchFamily="34" charset="0"/>
                <a:cs typeface="Arial" pitchFamily="34" charset="0"/>
              </a:rPr>
              <a:t>TC </a:t>
            </a:r>
            <a:r>
              <a:rPr lang="en-US" sz="2400" dirty="0">
                <a:solidFill>
                  <a:schemeClr val="bg1"/>
                </a:solidFill>
                <a:latin typeface="Arial" pitchFamily="34" charset="0"/>
                <a:cs typeface="Arial" pitchFamily="34" charset="0"/>
              </a:rPr>
              <a:t>track and intensity </a:t>
            </a:r>
            <a:r>
              <a:rPr lang="en-US" sz="2400" dirty="0" smtClean="0">
                <a:solidFill>
                  <a:schemeClr val="bg1"/>
                </a:solidFill>
                <a:latin typeface="Arial" pitchFamily="34" charset="0"/>
                <a:cs typeface="Arial" pitchFamily="34" charset="0"/>
              </a:rPr>
              <a:t>forecasts, but very few of these verified</a:t>
            </a:r>
          </a:p>
          <a:p>
            <a:pPr>
              <a:lnSpc>
                <a:spcPct val="90000"/>
              </a:lnSpc>
            </a:pPr>
            <a:r>
              <a:rPr lang="en-US" sz="2400" dirty="0" smtClean="0">
                <a:solidFill>
                  <a:schemeClr val="bg1"/>
                </a:solidFill>
                <a:latin typeface="Arial" pitchFamily="34" charset="0"/>
                <a:cs typeface="Arial" pitchFamily="34" charset="0"/>
              </a:rPr>
              <a:t>Experimental 5-day genesis probabilities in the Tropical Weather Outlook; graphical outlook planned for 2014</a:t>
            </a:r>
          </a:p>
        </p:txBody>
      </p:sp>
      <p:sp>
        <p:nvSpPr>
          <p:cNvPr id="69635" name="Rectangle 6"/>
          <p:cNvSpPr>
            <a:spLocks noGrp="1"/>
          </p:cNvSpPr>
          <p:nvPr>
            <p:ph type="title" idx="4294967295"/>
          </p:nvPr>
        </p:nvSpPr>
        <p:spPr>
          <a:xfrm>
            <a:off x="457200" y="-76200"/>
            <a:ext cx="8229600" cy="1143000"/>
          </a:xfrm>
        </p:spPr>
        <p:txBody>
          <a:bodyPr/>
          <a:lstStyle/>
          <a:p>
            <a:r>
              <a:rPr lang="en-US" sz="3200" dirty="0" smtClean="0">
                <a:solidFill>
                  <a:srgbClr val="FFFF00"/>
                </a:solidFill>
                <a:latin typeface="Arial" pitchFamily="34" charset="0"/>
                <a:cs typeface="Arial" pitchFamily="34" charset="0"/>
              </a:rPr>
              <a:t>2013 Operational Highlights</a:t>
            </a:r>
          </a:p>
        </p:txBody>
      </p:sp>
      <p:sp>
        <p:nvSpPr>
          <p:cNvPr id="2" name="Slide Number Placeholder 1"/>
          <p:cNvSpPr>
            <a:spLocks noGrp="1"/>
          </p:cNvSpPr>
          <p:nvPr>
            <p:ph type="sldNum" sz="quarter" idx="12"/>
          </p:nvPr>
        </p:nvSpPr>
        <p:spPr/>
        <p:txBody>
          <a:bodyPr/>
          <a:lstStyle/>
          <a:p>
            <a:pPr>
              <a:defRPr/>
            </a:pPr>
            <a:fld id="{69AD25D8-D1CF-4BE2-9F66-5306A2D30377}" type="slidenum">
              <a:rPr lang="en-US" smtClean="0"/>
              <a:pPr>
                <a:defRPr/>
              </a:pPr>
              <a:t>7</a:t>
            </a:fld>
            <a:endParaRPr lang="en-US"/>
          </a:p>
        </p:txBody>
      </p:sp>
    </p:spTree>
    <p:extLst>
      <p:ext uri="{BB962C8B-B14F-4D97-AF65-F5344CB8AC3E}">
        <p14:creationId xmlns:p14="http://schemas.microsoft.com/office/powerpoint/2010/main" val="2831659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0"/>
            <a:ext cx="8229600" cy="1066800"/>
          </a:xfrm>
        </p:spPr>
        <p:txBody>
          <a:bodyPr/>
          <a:lstStyle/>
          <a:p>
            <a:pPr eaLnBrk="1" hangingPunct="1">
              <a:defRPr/>
            </a:pPr>
            <a:r>
              <a:rPr lang="en-US" dirty="0" smtClean="0">
                <a:latin typeface="Calibri" pitchFamily="34" charset="0"/>
              </a:rPr>
              <a:t>2013 </a:t>
            </a:r>
            <a:r>
              <a:rPr lang="en-US" dirty="0">
                <a:latin typeface="Calibri" pitchFamily="34" charset="0"/>
              </a:rPr>
              <a:t>Atlantic Verification</a:t>
            </a:r>
          </a:p>
        </p:txBody>
      </p:sp>
      <p:sp>
        <p:nvSpPr>
          <p:cNvPr id="33796" name="Text Box 4"/>
          <p:cNvSpPr txBox="1">
            <a:spLocks noChangeArrowheads="1"/>
          </p:cNvSpPr>
          <p:nvPr/>
        </p:nvSpPr>
        <p:spPr bwMode="auto">
          <a:xfrm>
            <a:off x="5943600" y="3922455"/>
            <a:ext cx="3200400" cy="1200329"/>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1600" i="1" dirty="0">
                <a:solidFill>
                  <a:srgbClr val="00CC00"/>
                </a:solidFill>
                <a:latin typeface="Arial" pitchFamily="-110" charset="0"/>
              </a:rPr>
              <a:t>Values in green</a:t>
            </a:r>
            <a:r>
              <a:rPr lang="en-US" sz="1600" i="1" dirty="0" smtClean="0">
                <a:solidFill>
                  <a:srgbClr val="00CC00"/>
                </a:solidFill>
                <a:latin typeface="Arial" pitchFamily="-110" charset="0"/>
              </a:rPr>
              <a:t> exceed </a:t>
            </a:r>
            <a:r>
              <a:rPr lang="en-US" sz="1600" i="1" dirty="0">
                <a:solidFill>
                  <a:srgbClr val="00CC00"/>
                </a:solidFill>
                <a:latin typeface="Arial" pitchFamily="-110" charset="0"/>
              </a:rPr>
              <a:t>all-time records</a:t>
            </a:r>
            <a:r>
              <a:rPr lang="en-US" sz="1600" i="1" dirty="0" smtClean="0">
                <a:solidFill>
                  <a:srgbClr val="00CC00"/>
                </a:solidFill>
                <a:latin typeface="Arial" pitchFamily="-110" charset="0"/>
              </a:rPr>
              <a:t>. </a:t>
            </a:r>
            <a:endParaRPr lang="en-US" sz="1600" i="1" dirty="0">
              <a:solidFill>
                <a:srgbClr val="00CC00"/>
              </a:solidFill>
              <a:latin typeface="Arial" pitchFamily="-110" charset="0"/>
            </a:endParaRPr>
          </a:p>
          <a:p>
            <a:pPr eaLnBrk="0" hangingPunct="0">
              <a:spcBef>
                <a:spcPct val="50000"/>
              </a:spcBef>
            </a:pPr>
            <a:r>
              <a:rPr lang="en-US" sz="1600" i="1" dirty="0" smtClean="0">
                <a:solidFill>
                  <a:srgbClr val="FFAF03"/>
                </a:solidFill>
                <a:latin typeface="Arial" pitchFamily="-110" charset="0"/>
              </a:rPr>
              <a:t>A lot of intensity error records broken.</a:t>
            </a:r>
          </a:p>
        </p:txBody>
      </p:sp>
      <p:sp>
        <p:nvSpPr>
          <p:cNvPr id="7" name="Rectangle 3"/>
          <p:cNvSpPr txBox="1">
            <a:spLocks noChangeArrowheads="1"/>
          </p:cNvSpPr>
          <p:nvPr/>
        </p:nvSpPr>
        <p:spPr>
          <a:xfrm>
            <a:off x="5943600" y="1219200"/>
            <a:ext cx="3200400" cy="3505200"/>
          </a:xfrm>
          <a:prstGeom prst="rect">
            <a:avLst/>
          </a:prstGeom>
        </p:spPr>
        <p:txBody>
          <a:bodyPr vert="horz" lIns="91440" tIns="45720" rIns="91440" bIns="45720" rtlCol="0">
            <a:normAutofit/>
          </a:bodyPr>
          <a:lstStyle/>
          <a:p>
            <a:pPr marL="533400" indent="-533400" fontAlgn="auto">
              <a:lnSpc>
                <a:spcPct val="80000"/>
              </a:lnSpc>
              <a:spcBef>
                <a:spcPct val="20000"/>
              </a:spcBef>
              <a:spcAft>
                <a:spcPts val="0"/>
              </a:spcAft>
              <a:buClr>
                <a:srgbClr val="54638C"/>
              </a:buClr>
              <a:buSzPct val="90000"/>
              <a:defRPr/>
            </a:pPr>
            <a:r>
              <a:rPr lang="en-US" sz="1400" b="1" dirty="0">
                <a:solidFill>
                  <a:prstClr val="white"/>
                </a:solidFill>
                <a:latin typeface="Courier New" pitchFamily="-110" charset="0"/>
                <a:ea typeface="ＭＳ Ｐゴシック" pitchFamily="-110" charset="-128"/>
                <a:cs typeface="ＭＳ Ｐゴシック" pitchFamily="-110" charset="-128"/>
              </a:rPr>
              <a:t>VT      NT    TRACK     INT</a:t>
            </a:r>
          </a:p>
          <a:p>
            <a:pPr marL="533400" indent="-533400" fontAlgn="auto">
              <a:lnSpc>
                <a:spcPct val="80000"/>
              </a:lnSpc>
              <a:spcBef>
                <a:spcPct val="20000"/>
              </a:spcBef>
              <a:spcAft>
                <a:spcPts val="0"/>
              </a:spcAft>
              <a:buClr>
                <a:srgbClr val="54638C"/>
              </a:buClr>
              <a:buSzPct val="90000"/>
              <a:defRPr/>
            </a:pPr>
            <a:r>
              <a:rPr lang="en-US" sz="1400" b="1" dirty="0">
                <a:solidFill>
                  <a:prstClr val="white"/>
                </a:solidFill>
                <a:latin typeface="Courier New" pitchFamily="-110" charset="0"/>
                <a:ea typeface="ＭＳ Ｐゴシック" pitchFamily="-110" charset="-128"/>
                <a:cs typeface="ＭＳ Ｐゴシック" pitchFamily="-110" charset="-128"/>
              </a:rPr>
              <a:t>(h)          </a:t>
            </a:r>
            <a:r>
              <a:rPr lang="en-US" sz="1400" b="1" dirty="0" smtClean="0">
                <a:solidFill>
                  <a:prstClr val="white"/>
                </a:solidFill>
                <a:latin typeface="Courier New" pitchFamily="-110" charset="0"/>
                <a:ea typeface="ＭＳ Ｐゴシック" pitchFamily="-110" charset="-128"/>
                <a:cs typeface="ＭＳ Ｐゴシック" pitchFamily="-110" charset="-128"/>
              </a:rPr>
              <a:t> (</a:t>
            </a:r>
            <a:r>
              <a:rPr lang="en-US" sz="1400" b="1" dirty="0">
                <a:solidFill>
                  <a:prstClr val="white"/>
                </a:solidFill>
                <a:latin typeface="Courier New" pitchFamily="-110" charset="0"/>
                <a:ea typeface="ＭＳ Ｐゴシック" pitchFamily="-110" charset="-128"/>
                <a:cs typeface="ＭＳ Ｐゴシック" pitchFamily="-110" charset="-128"/>
              </a:rPr>
              <a:t>n mi)    (kt)</a:t>
            </a:r>
          </a:p>
          <a:p>
            <a:pPr marL="533400" indent="-533400" fontAlgn="auto">
              <a:lnSpc>
                <a:spcPct val="80000"/>
              </a:lnSpc>
              <a:spcBef>
                <a:spcPct val="20000"/>
              </a:spcBef>
              <a:spcAft>
                <a:spcPts val="0"/>
              </a:spcAft>
              <a:buClr>
                <a:srgbClr val="54638C"/>
              </a:buClr>
              <a:buSzPct val="90000"/>
              <a:defRPr/>
            </a:pPr>
            <a:r>
              <a:rPr lang="en-US" sz="1400" b="1" dirty="0">
                <a:solidFill>
                  <a:prstClr val="white"/>
                </a:solidFill>
                <a:latin typeface="Courier New" pitchFamily="-110" charset="0"/>
                <a:ea typeface="ＭＳ Ｐゴシック" pitchFamily="-110" charset="-128"/>
                <a:cs typeface="ＭＳ Ｐゴシック" pitchFamily="-110" charset="-128"/>
              </a:rPr>
              <a:t>============================ </a:t>
            </a:r>
          </a:p>
          <a:p>
            <a:pPr marL="533400" indent="-533400" fontAlgn="auto">
              <a:lnSpc>
                <a:spcPct val="80000"/>
              </a:lnSpc>
              <a:spcBef>
                <a:spcPct val="20000"/>
              </a:spcBef>
              <a:spcAft>
                <a:spcPts val="0"/>
              </a:spcAft>
              <a:buClr>
                <a:srgbClr val="54638C"/>
              </a:buClr>
              <a:buSzPct val="90000"/>
              <a:defRPr/>
            </a:pPr>
            <a:r>
              <a:rPr lang="en-US" sz="1400" b="1" dirty="0">
                <a:solidFill>
                  <a:prstClr val="white"/>
                </a:solidFill>
                <a:latin typeface="Courier New" pitchFamily="-110" charset="0"/>
                <a:ea typeface="ＭＳ Ｐゴシック" pitchFamily="-110" charset="-128"/>
                <a:cs typeface="ＭＳ Ｐゴシック" pitchFamily="-110" charset="-128"/>
              </a:rPr>
              <a:t>000     </a:t>
            </a:r>
            <a:r>
              <a:rPr lang="en-US" sz="1400" b="1" dirty="0" smtClean="0">
                <a:solidFill>
                  <a:prstClr val="white"/>
                </a:solidFill>
                <a:latin typeface="Courier New" pitchFamily="-110" charset="0"/>
                <a:ea typeface="ＭＳ Ｐゴシック" pitchFamily="-110" charset="-128"/>
                <a:cs typeface="ＭＳ Ｐゴシック" pitchFamily="-110" charset="-128"/>
              </a:rPr>
              <a:t>195     8.7     1.7</a:t>
            </a:r>
            <a:endParaRPr lang="en-US" sz="1400" b="1" dirty="0">
              <a:solidFill>
                <a:prstClr val="white"/>
              </a:solidFill>
              <a:latin typeface="Courier New" pitchFamily="-110" charset="0"/>
              <a:ea typeface="ＭＳ Ｐゴシック" pitchFamily="-110" charset="-128"/>
              <a:cs typeface="ＭＳ Ｐゴシック" pitchFamily="-110" charset="-128"/>
            </a:endParaRPr>
          </a:p>
          <a:p>
            <a:pPr marL="533400" indent="-533400" fontAlgn="auto">
              <a:lnSpc>
                <a:spcPct val="80000"/>
              </a:lnSpc>
              <a:spcBef>
                <a:spcPct val="20000"/>
              </a:spcBef>
              <a:spcAft>
                <a:spcPts val="0"/>
              </a:spcAft>
              <a:buClr>
                <a:srgbClr val="54638C"/>
              </a:buClr>
              <a:buSzPct val="90000"/>
              <a:defRPr/>
            </a:pPr>
            <a:r>
              <a:rPr lang="en-US" sz="1400" b="1" dirty="0">
                <a:solidFill>
                  <a:prstClr val="white"/>
                </a:solidFill>
                <a:latin typeface="Courier New" pitchFamily="-110" charset="0"/>
                <a:ea typeface="ＭＳ Ｐゴシック" pitchFamily="-110" charset="-128"/>
                <a:cs typeface="ＭＳ Ｐゴシック" pitchFamily="-110" charset="-128"/>
              </a:rPr>
              <a:t>012     </a:t>
            </a:r>
            <a:r>
              <a:rPr lang="en-US" sz="1400" b="1" dirty="0" smtClean="0">
                <a:solidFill>
                  <a:prstClr val="white"/>
                </a:solidFill>
                <a:latin typeface="Courier New" pitchFamily="-110" charset="0"/>
                <a:ea typeface="ＭＳ Ｐゴシック" pitchFamily="-110" charset="-128"/>
                <a:cs typeface="ＭＳ Ｐゴシック" pitchFamily="-110" charset="-128"/>
              </a:rPr>
              <a:t>161   </a:t>
            </a:r>
            <a:r>
              <a:rPr lang="en-US" sz="1400" b="1" dirty="0" smtClean="0">
                <a:solidFill>
                  <a:srgbClr val="00FF00"/>
                </a:solidFill>
                <a:latin typeface="Courier New" pitchFamily="-110" charset="0"/>
                <a:ea typeface="ＭＳ Ｐゴシック" pitchFamily="-110" charset="-128"/>
                <a:cs typeface="ＭＳ Ｐゴシック" pitchFamily="-110" charset="-128"/>
              </a:rPr>
              <a:t> </a:t>
            </a:r>
            <a:r>
              <a:rPr lang="en-US" sz="1400" b="1" dirty="0" smtClean="0">
                <a:solidFill>
                  <a:prstClr val="white"/>
                </a:solidFill>
                <a:latin typeface="Courier New" pitchFamily="-110" charset="0"/>
                <a:ea typeface="ＭＳ Ｐゴシック" pitchFamily="-110" charset="-128"/>
                <a:cs typeface="ＭＳ Ｐゴシック" pitchFamily="-110" charset="-128"/>
              </a:rPr>
              <a:t>28.6     5.1</a:t>
            </a:r>
            <a:endParaRPr lang="en-US" sz="1400" b="1" dirty="0">
              <a:solidFill>
                <a:prstClr val="white"/>
              </a:solidFill>
              <a:latin typeface="Courier New" pitchFamily="-110" charset="0"/>
              <a:ea typeface="ＭＳ Ｐゴシック" pitchFamily="-110" charset="-128"/>
              <a:cs typeface="ＭＳ Ｐゴシック" pitchFamily="-110" charset="-128"/>
            </a:endParaRPr>
          </a:p>
          <a:p>
            <a:pPr marL="533400" indent="-533400" fontAlgn="auto">
              <a:lnSpc>
                <a:spcPct val="80000"/>
              </a:lnSpc>
              <a:spcBef>
                <a:spcPct val="20000"/>
              </a:spcBef>
              <a:spcAft>
                <a:spcPts val="0"/>
              </a:spcAft>
              <a:buClr>
                <a:srgbClr val="54638C"/>
              </a:buClr>
              <a:buSzPct val="90000"/>
              <a:defRPr/>
            </a:pPr>
            <a:r>
              <a:rPr lang="en-US" sz="1400" b="1" dirty="0">
                <a:solidFill>
                  <a:prstClr val="white"/>
                </a:solidFill>
                <a:latin typeface="Courier New" pitchFamily="-110" charset="0"/>
                <a:ea typeface="ＭＳ Ｐゴシック" pitchFamily="-110" charset="-128"/>
                <a:cs typeface="ＭＳ Ｐゴシック" pitchFamily="-110" charset="-128"/>
              </a:rPr>
              <a:t>024     </a:t>
            </a:r>
            <a:r>
              <a:rPr lang="en-US" sz="1400" b="1" dirty="0" smtClean="0">
                <a:solidFill>
                  <a:prstClr val="white"/>
                </a:solidFill>
                <a:latin typeface="Courier New" pitchFamily="-110" charset="0"/>
                <a:ea typeface="ＭＳ Ｐゴシック" pitchFamily="-110" charset="-128"/>
                <a:cs typeface="ＭＳ Ｐゴシック" pitchFamily="-110" charset="-128"/>
              </a:rPr>
              <a:t>131    49.6     </a:t>
            </a:r>
            <a:r>
              <a:rPr lang="en-US" sz="1400" b="1" dirty="0" smtClean="0">
                <a:solidFill>
                  <a:srgbClr val="00CC00"/>
                </a:solidFill>
                <a:latin typeface="Courier New" pitchFamily="-110" charset="0"/>
                <a:ea typeface="ＭＳ Ｐゴシック" pitchFamily="-110" charset="-128"/>
                <a:cs typeface="ＭＳ Ｐゴシック" pitchFamily="-110" charset="-128"/>
              </a:rPr>
              <a:t>7.4</a:t>
            </a:r>
            <a:endParaRPr lang="en-US" sz="1400" b="1" dirty="0">
              <a:solidFill>
                <a:srgbClr val="00CC00"/>
              </a:solidFill>
              <a:latin typeface="Courier New" pitchFamily="-110" charset="0"/>
              <a:ea typeface="ＭＳ Ｐゴシック" pitchFamily="-110" charset="-128"/>
              <a:cs typeface="ＭＳ Ｐゴシック" pitchFamily="-110" charset="-128"/>
            </a:endParaRPr>
          </a:p>
          <a:p>
            <a:pPr marL="533400" indent="-533400" fontAlgn="auto">
              <a:lnSpc>
                <a:spcPct val="80000"/>
              </a:lnSpc>
              <a:spcBef>
                <a:spcPct val="20000"/>
              </a:spcBef>
              <a:spcAft>
                <a:spcPts val="0"/>
              </a:spcAft>
              <a:buClr>
                <a:srgbClr val="54638C"/>
              </a:buClr>
              <a:buSzPct val="90000"/>
              <a:defRPr/>
            </a:pPr>
            <a:r>
              <a:rPr lang="en-US" sz="1400" b="1" dirty="0">
                <a:solidFill>
                  <a:prstClr val="white"/>
                </a:solidFill>
                <a:latin typeface="Courier New" pitchFamily="-110" charset="0"/>
                <a:ea typeface="ＭＳ Ｐゴシック" pitchFamily="-110" charset="-128"/>
                <a:cs typeface="ＭＳ Ｐゴシック" pitchFamily="-110" charset="-128"/>
              </a:rPr>
              <a:t>036     </a:t>
            </a:r>
            <a:r>
              <a:rPr lang="en-US" sz="1400" b="1" dirty="0" smtClean="0">
                <a:solidFill>
                  <a:prstClr val="white"/>
                </a:solidFill>
                <a:latin typeface="Courier New" pitchFamily="-110" charset="0"/>
                <a:ea typeface="ＭＳ Ｐゴシック" pitchFamily="-110" charset="-128"/>
                <a:cs typeface="ＭＳ Ｐゴシック" pitchFamily="-110" charset="-128"/>
              </a:rPr>
              <a:t>107    71.9     </a:t>
            </a:r>
            <a:r>
              <a:rPr lang="en-US" sz="1400" b="1" dirty="0" smtClean="0">
                <a:solidFill>
                  <a:srgbClr val="00CC00"/>
                </a:solidFill>
                <a:latin typeface="Courier New" pitchFamily="-110" charset="0"/>
                <a:ea typeface="ＭＳ Ｐゴシック" pitchFamily="-110" charset="-128"/>
                <a:cs typeface="ＭＳ Ｐゴシック" pitchFamily="-110" charset="-128"/>
              </a:rPr>
              <a:t>9.4</a:t>
            </a:r>
            <a:endParaRPr lang="en-US" sz="1400" b="1" dirty="0">
              <a:solidFill>
                <a:srgbClr val="00CC00"/>
              </a:solidFill>
              <a:latin typeface="Courier New" pitchFamily="-110" charset="0"/>
              <a:ea typeface="ＭＳ Ｐゴシック" pitchFamily="-110" charset="-128"/>
              <a:cs typeface="ＭＳ Ｐゴシック" pitchFamily="-110" charset="-128"/>
            </a:endParaRPr>
          </a:p>
          <a:p>
            <a:pPr marL="533400" indent="-533400" fontAlgn="auto">
              <a:lnSpc>
                <a:spcPct val="80000"/>
              </a:lnSpc>
              <a:spcBef>
                <a:spcPct val="20000"/>
              </a:spcBef>
              <a:spcAft>
                <a:spcPts val="0"/>
              </a:spcAft>
              <a:buClr>
                <a:srgbClr val="54638C"/>
              </a:buClr>
              <a:buSzPct val="90000"/>
              <a:defRPr/>
            </a:pPr>
            <a:r>
              <a:rPr lang="en-US" sz="1400" b="1" dirty="0">
                <a:solidFill>
                  <a:prstClr val="white"/>
                </a:solidFill>
                <a:latin typeface="Courier New" pitchFamily="-110" charset="0"/>
                <a:ea typeface="ＭＳ Ｐゴシック" pitchFamily="-110" charset="-128"/>
                <a:cs typeface="ＭＳ Ｐゴシック" pitchFamily="-110" charset="-128"/>
              </a:rPr>
              <a:t>048      </a:t>
            </a:r>
            <a:r>
              <a:rPr lang="en-US" sz="1400" b="1" dirty="0" smtClean="0">
                <a:solidFill>
                  <a:prstClr val="white"/>
                </a:solidFill>
                <a:latin typeface="Courier New" pitchFamily="-110" charset="0"/>
                <a:ea typeface="ＭＳ Ｐゴシック" pitchFamily="-110" charset="-128"/>
                <a:cs typeface="ＭＳ Ｐゴシック" pitchFamily="-110" charset="-128"/>
              </a:rPr>
              <a:t>83   102.9    </a:t>
            </a:r>
            <a:r>
              <a:rPr lang="en-US" sz="1400" b="1" dirty="0" smtClean="0">
                <a:solidFill>
                  <a:srgbClr val="00CC00"/>
                </a:solidFill>
                <a:latin typeface="Courier New" pitchFamily="-110" charset="0"/>
                <a:ea typeface="ＭＳ Ｐゴシック" pitchFamily="-110" charset="-128"/>
                <a:cs typeface="ＭＳ Ｐゴシック" pitchFamily="-110" charset="-128"/>
              </a:rPr>
              <a:t>10.5</a:t>
            </a:r>
            <a:endParaRPr lang="en-US" sz="1400" b="1" dirty="0">
              <a:solidFill>
                <a:srgbClr val="00CC00"/>
              </a:solidFill>
              <a:latin typeface="Courier New" pitchFamily="-110" charset="0"/>
              <a:ea typeface="ＭＳ Ｐゴシック" pitchFamily="-110" charset="-128"/>
              <a:cs typeface="ＭＳ Ｐゴシック" pitchFamily="-110" charset="-128"/>
            </a:endParaRPr>
          </a:p>
          <a:p>
            <a:pPr marL="533400" indent="-533400" fontAlgn="auto">
              <a:lnSpc>
                <a:spcPct val="80000"/>
              </a:lnSpc>
              <a:spcBef>
                <a:spcPct val="20000"/>
              </a:spcBef>
              <a:spcAft>
                <a:spcPts val="0"/>
              </a:spcAft>
              <a:buClr>
                <a:srgbClr val="54638C"/>
              </a:buClr>
              <a:buSzPct val="90000"/>
              <a:defRPr/>
            </a:pPr>
            <a:r>
              <a:rPr lang="en-US" sz="1400" b="1" dirty="0">
                <a:solidFill>
                  <a:prstClr val="white"/>
                </a:solidFill>
                <a:latin typeface="Courier New" pitchFamily="-110" charset="0"/>
                <a:ea typeface="ＭＳ Ｐゴシック" pitchFamily="-110" charset="-128"/>
                <a:cs typeface="ＭＳ Ｐゴシック" pitchFamily="-110" charset="-128"/>
              </a:rPr>
              <a:t>072      </a:t>
            </a:r>
            <a:r>
              <a:rPr lang="en-US" sz="1400" b="1" dirty="0" smtClean="0">
                <a:solidFill>
                  <a:prstClr val="white"/>
                </a:solidFill>
                <a:latin typeface="Courier New" pitchFamily="-110" charset="0"/>
                <a:ea typeface="ＭＳ Ｐゴシック" pitchFamily="-110" charset="-128"/>
                <a:cs typeface="ＭＳ Ｐゴシック" pitchFamily="-110" charset="-128"/>
              </a:rPr>
              <a:t>40   141.8     </a:t>
            </a:r>
            <a:r>
              <a:rPr lang="en-US" sz="1400" b="1" dirty="0" smtClean="0">
                <a:solidFill>
                  <a:srgbClr val="00CC00"/>
                </a:solidFill>
                <a:latin typeface="Courier New" pitchFamily="-110" charset="0"/>
                <a:ea typeface="ＭＳ Ｐゴシック" pitchFamily="-110" charset="-128"/>
                <a:cs typeface="ＭＳ Ｐゴシック" pitchFamily="-110" charset="-128"/>
              </a:rPr>
              <a:t>8.3</a:t>
            </a:r>
            <a:endParaRPr lang="en-US" sz="1400" b="1" dirty="0">
              <a:solidFill>
                <a:srgbClr val="00CC00"/>
              </a:solidFill>
              <a:latin typeface="Courier New" pitchFamily="-110" charset="0"/>
              <a:ea typeface="ＭＳ Ｐゴシック" pitchFamily="-110" charset="-128"/>
              <a:cs typeface="ＭＳ Ｐゴシック" pitchFamily="-110" charset="-128"/>
            </a:endParaRPr>
          </a:p>
          <a:p>
            <a:pPr marL="533400" indent="-533400" fontAlgn="auto">
              <a:lnSpc>
                <a:spcPct val="80000"/>
              </a:lnSpc>
              <a:spcBef>
                <a:spcPct val="20000"/>
              </a:spcBef>
              <a:spcAft>
                <a:spcPts val="0"/>
              </a:spcAft>
              <a:buClr>
                <a:srgbClr val="54638C"/>
              </a:buClr>
              <a:buSzPct val="90000"/>
              <a:defRPr/>
            </a:pPr>
            <a:r>
              <a:rPr lang="en-US" sz="1400" b="1" dirty="0">
                <a:solidFill>
                  <a:prstClr val="white"/>
                </a:solidFill>
                <a:latin typeface="Courier New" pitchFamily="-110" charset="0"/>
                <a:ea typeface="ＭＳ Ｐゴシック" pitchFamily="-110" charset="-128"/>
                <a:cs typeface="ＭＳ Ｐゴシック" pitchFamily="-110" charset="-128"/>
              </a:rPr>
              <a:t>096      </a:t>
            </a:r>
            <a:r>
              <a:rPr lang="en-US" sz="1400" b="1" dirty="0" smtClean="0">
                <a:solidFill>
                  <a:prstClr val="white"/>
                </a:solidFill>
                <a:latin typeface="Courier New" pitchFamily="-110" charset="0"/>
                <a:ea typeface="ＭＳ Ｐゴシック" pitchFamily="-110" charset="-128"/>
                <a:cs typeface="ＭＳ Ｐゴシック" pitchFamily="-110" charset="-128"/>
              </a:rPr>
              <a:t>22   165.5    </a:t>
            </a:r>
            <a:r>
              <a:rPr lang="en-US" sz="1400" b="1" dirty="0">
                <a:solidFill>
                  <a:srgbClr val="00DE64"/>
                </a:solidFill>
                <a:latin typeface="Courier New" pitchFamily="-110" charset="0"/>
                <a:ea typeface="ＭＳ Ｐゴシック" pitchFamily="-110" charset="-128"/>
                <a:cs typeface="ＭＳ Ｐゴシック" pitchFamily="-110" charset="-128"/>
              </a:rPr>
              <a:t> </a:t>
            </a:r>
            <a:r>
              <a:rPr lang="en-US" sz="1400" b="1" dirty="0" smtClean="0">
                <a:solidFill>
                  <a:srgbClr val="00CC00"/>
                </a:solidFill>
                <a:latin typeface="Courier New" pitchFamily="-110" charset="0"/>
                <a:ea typeface="ＭＳ Ｐゴシック" pitchFamily="-110" charset="-128"/>
                <a:cs typeface="ＭＳ Ｐゴシック" pitchFamily="-110" charset="-128"/>
              </a:rPr>
              <a:t>9.5</a:t>
            </a:r>
            <a:endParaRPr lang="en-US" sz="1400" b="1" dirty="0">
              <a:solidFill>
                <a:srgbClr val="00CC00"/>
              </a:solidFill>
              <a:latin typeface="Courier New" pitchFamily="-110" charset="0"/>
              <a:ea typeface="ＭＳ Ｐゴシック" pitchFamily="-110" charset="-128"/>
              <a:cs typeface="ＭＳ Ｐゴシック" pitchFamily="-110" charset="-128"/>
            </a:endParaRPr>
          </a:p>
          <a:p>
            <a:pPr marL="533400" indent="-533400" fontAlgn="auto">
              <a:lnSpc>
                <a:spcPct val="80000"/>
              </a:lnSpc>
              <a:spcBef>
                <a:spcPct val="20000"/>
              </a:spcBef>
              <a:spcAft>
                <a:spcPts val="0"/>
              </a:spcAft>
              <a:buClr>
                <a:srgbClr val="54638C"/>
              </a:buClr>
              <a:buSzPct val="90000"/>
              <a:defRPr/>
            </a:pPr>
            <a:r>
              <a:rPr lang="en-US" sz="1400" b="1" dirty="0">
                <a:solidFill>
                  <a:prstClr val="white"/>
                </a:solidFill>
                <a:latin typeface="Courier New" pitchFamily="-110" charset="0"/>
                <a:ea typeface="ＭＳ Ｐゴシック" pitchFamily="-110" charset="-128"/>
                <a:cs typeface="ＭＳ Ｐゴシック" pitchFamily="-110" charset="-128"/>
              </a:rPr>
              <a:t>120      </a:t>
            </a:r>
            <a:r>
              <a:rPr lang="en-US" sz="1400" b="1" dirty="0" smtClean="0">
                <a:solidFill>
                  <a:prstClr val="white"/>
                </a:solidFill>
                <a:latin typeface="Courier New" pitchFamily="-110" charset="0"/>
                <a:ea typeface="ＭＳ Ｐゴシック" pitchFamily="-110" charset="-128"/>
                <a:cs typeface="ＭＳ Ｐゴシック" pitchFamily="-110" charset="-128"/>
              </a:rPr>
              <a:t>19   </a:t>
            </a:r>
            <a:r>
              <a:rPr lang="en-US" sz="1400" b="1" dirty="0" smtClean="0">
                <a:solidFill>
                  <a:srgbClr val="00CC00"/>
                </a:solidFill>
                <a:latin typeface="Courier New" pitchFamily="-110" charset="0"/>
                <a:ea typeface="ＭＳ Ｐゴシック" pitchFamily="-110" charset="-128"/>
                <a:cs typeface="ＭＳ Ｐゴシック" pitchFamily="-110" charset="-128"/>
              </a:rPr>
              <a:t>165.2</a:t>
            </a:r>
            <a:r>
              <a:rPr lang="en-US" sz="1400" b="1" dirty="0" smtClean="0">
                <a:solidFill>
                  <a:prstClr val="white"/>
                </a:solidFill>
                <a:latin typeface="Courier New" pitchFamily="-110" charset="0"/>
                <a:ea typeface="ＭＳ Ｐゴシック" pitchFamily="-110" charset="-128"/>
                <a:cs typeface="ＭＳ Ｐゴシック" pitchFamily="-110" charset="-128"/>
              </a:rPr>
              <a:t>    </a:t>
            </a:r>
            <a:r>
              <a:rPr lang="en-US" sz="1400" b="1" dirty="0" smtClean="0">
                <a:solidFill>
                  <a:srgbClr val="00CC00"/>
                </a:solidFill>
                <a:latin typeface="Courier New" pitchFamily="-110" charset="0"/>
                <a:ea typeface="ＭＳ Ｐゴシック" pitchFamily="-110" charset="-128"/>
                <a:cs typeface="ＭＳ Ｐゴシック" pitchFamily="-110" charset="-128"/>
              </a:rPr>
              <a:t>12.6</a:t>
            </a:r>
            <a:endParaRPr lang="en-US" sz="1400" b="1" dirty="0">
              <a:solidFill>
                <a:srgbClr val="00CC00"/>
              </a:solidFill>
              <a:latin typeface="Courier New" pitchFamily="-110" charset="0"/>
              <a:ea typeface="ＭＳ Ｐゴシック" pitchFamily="-110" charset="-128"/>
              <a:cs typeface="ＭＳ Ｐゴシック" pitchFamily="-110" charset="-128"/>
            </a:endParaRPr>
          </a:p>
          <a:p>
            <a:pPr marL="533400" indent="-533400" fontAlgn="auto">
              <a:lnSpc>
                <a:spcPct val="80000"/>
              </a:lnSpc>
              <a:spcBef>
                <a:spcPct val="20000"/>
              </a:spcBef>
              <a:spcAft>
                <a:spcPts val="0"/>
              </a:spcAft>
              <a:buClr>
                <a:srgbClr val="54638C"/>
              </a:buClr>
              <a:buSzPct val="90000"/>
              <a:buFont typeface="Wingdings" pitchFamily="-110" charset="2"/>
              <a:buNone/>
              <a:defRPr/>
            </a:pPr>
            <a:endParaRPr lang="en-US" sz="1400" b="1" dirty="0">
              <a:solidFill>
                <a:prstClr val="white"/>
              </a:solidFill>
              <a:latin typeface="Courier New" pitchFamily="-110" charset="0"/>
              <a:ea typeface="ＭＳ Ｐゴシック" pitchFamily="-110" charset="-128"/>
              <a:cs typeface="ＭＳ Ｐゴシック" pitchFamily="-110" charset="-128"/>
            </a:endParaRPr>
          </a:p>
        </p:txBody>
      </p:sp>
      <p:pic>
        <p:nvPicPr>
          <p:cNvPr id="2" name="Picture 2" descr="C:\Users\jcangialosi\Documents\MATLAB\13ALtkiner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19200"/>
            <a:ext cx="5715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81939" y="2209800"/>
            <a:ext cx="1659750" cy="461665"/>
          </a:xfrm>
          <a:prstGeom prst="rect">
            <a:avLst/>
          </a:prstGeom>
          <a:noFill/>
        </p:spPr>
        <p:txBody>
          <a:bodyPr wrap="none" rtlCol="0">
            <a:spAutoFit/>
          </a:bodyPr>
          <a:lstStyle/>
          <a:p>
            <a:pPr eaLnBrk="0" hangingPunct="0"/>
            <a:r>
              <a:rPr lang="en-US" sz="2400" i="1" dirty="0" smtClean="0">
                <a:solidFill>
                  <a:prstClr val="black"/>
                </a:solidFill>
                <a:latin typeface="Calibri" panose="020F0502020204030204" pitchFamily="34" charset="0"/>
              </a:rPr>
              <a:t>Preliminary</a:t>
            </a:r>
            <a:endParaRPr lang="en-US" sz="2400" i="1" dirty="0">
              <a:solidFill>
                <a:prstClr val="black"/>
              </a:solidFill>
              <a:latin typeface="Calibri" panose="020F0502020204030204" pitchFamily="34" charset="0"/>
            </a:endParaRPr>
          </a:p>
        </p:txBody>
      </p:sp>
    </p:spTree>
    <p:extLst>
      <p:ext uri="{BB962C8B-B14F-4D97-AF65-F5344CB8AC3E}">
        <p14:creationId xmlns:p14="http://schemas.microsoft.com/office/powerpoint/2010/main" val="219376737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609600" y="152400"/>
            <a:ext cx="7918450" cy="788894"/>
          </a:xfrm>
        </p:spPr>
        <p:txBody>
          <a:bodyPr>
            <a:normAutofit/>
          </a:bodyPr>
          <a:lstStyle/>
          <a:p>
            <a:pPr eaLnBrk="1" hangingPunct="1">
              <a:defRPr/>
            </a:pPr>
            <a:r>
              <a:rPr lang="en-US" dirty="0" smtClean="0">
                <a:latin typeface="Calibri" pitchFamily="34" charset="0"/>
              </a:rPr>
              <a:t>2013 Track Guidance</a:t>
            </a:r>
            <a:endParaRPr lang="en-US" dirty="0">
              <a:latin typeface="Calibri" pitchFamily="34" charset="0"/>
            </a:endParaRPr>
          </a:p>
        </p:txBody>
      </p:sp>
      <p:sp>
        <p:nvSpPr>
          <p:cNvPr id="10" name="Text Box 19"/>
          <p:cNvSpPr txBox="1">
            <a:spLocks noChangeArrowheads="1"/>
          </p:cNvSpPr>
          <p:nvPr/>
        </p:nvSpPr>
        <p:spPr bwMode="auto">
          <a:xfrm>
            <a:off x="6876729" y="1305339"/>
            <a:ext cx="2286000" cy="4616648"/>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1400" i="1" dirty="0">
                <a:solidFill>
                  <a:srgbClr val="FFC000"/>
                </a:solidFill>
                <a:latin typeface="Arial" pitchFamily="-110" charset="0"/>
              </a:rPr>
              <a:t>Official </a:t>
            </a:r>
            <a:r>
              <a:rPr lang="en-US" sz="1400" i="1" dirty="0" smtClean="0">
                <a:solidFill>
                  <a:srgbClr val="FFC000"/>
                </a:solidFill>
                <a:latin typeface="Arial" pitchFamily="-110" charset="0"/>
              </a:rPr>
              <a:t>forecasts were very skillful, near  the best models.</a:t>
            </a:r>
          </a:p>
          <a:p>
            <a:pPr eaLnBrk="0" hangingPunct="0">
              <a:spcBef>
                <a:spcPct val="50000"/>
              </a:spcBef>
            </a:pPr>
            <a:r>
              <a:rPr lang="en-US" sz="1400" i="1" dirty="0" smtClean="0">
                <a:solidFill>
                  <a:srgbClr val="FFC000"/>
                </a:solidFill>
                <a:latin typeface="Arial" pitchFamily="-110" charset="0"/>
              </a:rPr>
              <a:t>TVCA best model, beat </a:t>
            </a:r>
            <a:r>
              <a:rPr lang="en-US" sz="1400" i="1" dirty="0" smtClean="0">
                <a:solidFill>
                  <a:srgbClr val="9B2934"/>
                </a:solidFill>
                <a:latin typeface="Arial" pitchFamily="-110" charset="0"/>
              </a:rPr>
              <a:t>FSSE </a:t>
            </a:r>
            <a:r>
              <a:rPr lang="en-US" sz="1400" i="1" dirty="0" smtClean="0">
                <a:solidFill>
                  <a:srgbClr val="FFC000"/>
                </a:solidFill>
                <a:latin typeface="Arial" pitchFamily="-110" charset="0"/>
              </a:rPr>
              <a:t>from 72-120 h</a:t>
            </a:r>
          </a:p>
          <a:p>
            <a:pPr eaLnBrk="0" hangingPunct="0">
              <a:spcBef>
                <a:spcPct val="50000"/>
              </a:spcBef>
            </a:pPr>
            <a:r>
              <a:rPr lang="en-US" sz="1400" i="1" dirty="0" smtClean="0">
                <a:solidFill>
                  <a:srgbClr val="62BEFF"/>
                </a:solidFill>
                <a:latin typeface="Arial" pitchFamily="-110" charset="0"/>
              </a:rPr>
              <a:t>EMXI </a:t>
            </a:r>
            <a:r>
              <a:rPr lang="en-US" sz="1400" i="1" dirty="0" smtClean="0">
                <a:solidFill>
                  <a:srgbClr val="FFAF03"/>
                </a:solidFill>
                <a:latin typeface="Arial" pitchFamily="-110" charset="0"/>
              </a:rPr>
              <a:t>and </a:t>
            </a:r>
            <a:r>
              <a:rPr lang="en-US" sz="1400" i="1" dirty="0" smtClean="0">
                <a:solidFill>
                  <a:srgbClr val="0008FE"/>
                </a:solidFill>
                <a:latin typeface="Arial" pitchFamily="-110" charset="0"/>
              </a:rPr>
              <a:t>GFSI </a:t>
            </a:r>
            <a:r>
              <a:rPr lang="en-US" sz="1400" i="1" dirty="0" smtClean="0">
                <a:solidFill>
                  <a:srgbClr val="FFAF03"/>
                </a:solidFill>
                <a:latin typeface="Arial" pitchFamily="-110" charset="0"/>
              </a:rPr>
              <a:t>best individual models</a:t>
            </a:r>
            <a:r>
              <a:rPr lang="en-US" sz="1400" i="1" dirty="0">
                <a:solidFill>
                  <a:srgbClr val="FFAF03"/>
                </a:solidFill>
                <a:latin typeface="Arial" pitchFamily="-110" charset="0"/>
              </a:rPr>
              <a:t> </a:t>
            </a:r>
            <a:r>
              <a:rPr lang="en-US" sz="1400" i="1" dirty="0" smtClean="0">
                <a:solidFill>
                  <a:srgbClr val="FFAF03"/>
                </a:solidFill>
                <a:latin typeface="Arial" pitchFamily="-110" charset="0"/>
              </a:rPr>
              <a:t>in short-term, but </a:t>
            </a:r>
            <a:r>
              <a:rPr lang="en-US" sz="1400" i="1" dirty="0" smtClean="0">
                <a:solidFill>
                  <a:srgbClr val="EE1295"/>
                </a:solidFill>
                <a:latin typeface="Arial" pitchFamily="-110" charset="0"/>
              </a:rPr>
              <a:t>HWFI</a:t>
            </a:r>
            <a:r>
              <a:rPr lang="en-US" sz="1400" i="1" dirty="0" smtClean="0">
                <a:solidFill>
                  <a:srgbClr val="FFAF03"/>
                </a:solidFill>
                <a:latin typeface="Arial" pitchFamily="-110" charset="0"/>
              </a:rPr>
              <a:t> was the best model at the longer range.</a:t>
            </a:r>
          </a:p>
          <a:p>
            <a:pPr eaLnBrk="0" hangingPunct="0">
              <a:spcBef>
                <a:spcPct val="50000"/>
              </a:spcBef>
            </a:pPr>
            <a:r>
              <a:rPr lang="en-US" sz="1400" i="1" dirty="0" smtClean="0">
                <a:solidFill>
                  <a:srgbClr val="3FCDFF"/>
                </a:solidFill>
                <a:latin typeface="Arial" pitchFamily="-110" charset="0"/>
              </a:rPr>
              <a:t>GFS ensemble mean  </a:t>
            </a:r>
            <a:r>
              <a:rPr lang="en-US" sz="1400" i="1" dirty="0" smtClean="0">
                <a:solidFill>
                  <a:srgbClr val="FFC000"/>
                </a:solidFill>
                <a:latin typeface="Arial" pitchFamily="-110" charset="0"/>
              </a:rPr>
              <a:t>excellent performer, better than the </a:t>
            </a:r>
            <a:r>
              <a:rPr lang="en-US" sz="1400" i="1" dirty="0" smtClean="0">
                <a:solidFill>
                  <a:srgbClr val="0008FE"/>
                </a:solidFill>
                <a:latin typeface="Arial" pitchFamily="-110" charset="0"/>
              </a:rPr>
              <a:t>GFS</a:t>
            </a:r>
            <a:r>
              <a:rPr lang="en-US" sz="1400" i="1" dirty="0" smtClean="0">
                <a:solidFill>
                  <a:srgbClr val="FFAF03"/>
                </a:solidFill>
                <a:latin typeface="Arial" pitchFamily="-110" charset="0"/>
              </a:rPr>
              <a:t>.</a:t>
            </a:r>
          </a:p>
          <a:p>
            <a:pPr eaLnBrk="0" hangingPunct="0">
              <a:spcBef>
                <a:spcPct val="50000"/>
              </a:spcBef>
            </a:pPr>
            <a:r>
              <a:rPr lang="en-US" sz="1400" i="1" dirty="0" smtClean="0">
                <a:solidFill>
                  <a:srgbClr val="009900"/>
                </a:solidFill>
                <a:latin typeface="Arial" pitchFamily="-110" charset="0"/>
              </a:rPr>
              <a:t>GHMI</a:t>
            </a:r>
            <a:r>
              <a:rPr lang="en-US" sz="1400" i="1" dirty="0">
                <a:solidFill>
                  <a:srgbClr val="FFAF03"/>
                </a:solidFill>
                <a:latin typeface="Arial" pitchFamily="-110" charset="0"/>
              </a:rPr>
              <a:t> </a:t>
            </a:r>
            <a:r>
              <a:rPr lang="en-US" sz="1400" i="1" dirty="0" smtClean="0">
                <a:solidFill>
                  <a:srgbClr val="FFAF03"/>
                </a:solidFill>
                <a:latin typeface="Arial" pitchFamily="-110" charset="0"/>
              </a:rPr>
              <a:t>middle of the pack, </a:t>
            </a:r>
            <a:r>
              <a:rPr lang="en-US" sz="1400" i="1" dirty="0" smtClean="0">
                <a:solidFill>
                  <a:srgbClr val="FFFF00"/>
                </a:solidFill>
                <a:latin typeface="Arial" pitchFamily="-110" charset="0"/>
              </a:rPr>
              <a:t>CMCI </a:t>
            </a:r>
            <a:r>
              <a:rPr lang="en-US" sz="1400" i="1" dirty="0" smtClean="0">
                <a:solidFill>
                  <a:srgbClr val="FFAF03"/>
                </a:solidFill>
                <a:latin typeface="Arial" pitchFamily="-110" charset="0"/>
              </a:rPr>
              <a:t>trailed.</a:t>
            </a:r>
          </a:p>
          <a:p>
            <a:pPr eaLnBrk="0" hangingPunct="0">
              <a:spcBef>
                <a:spcPct val="50000"/>
              </a:spcBef>
            </a:pPr>
            <a:r>
              <a:rPr lang="en-US" sz="1400" i="1" dirty="0" smtClean="0">
                <a:solidFill>
                  <a:srgbClr val="FFAF03"/>
                </a:solidFill>
                <a:latin typeface="Arial" pitchFamily="-110" charset="0"/>
              </a:rPr>
              <a:t>BAMS beat much of the guidance at 96 and120 h.</a:t>
            </a:r>
          </a:p>
          <a:p>
            <a:pPr eaLnBrk="0" hangingPunct="0">
              <a:spcBef>
                <a:spcPct val="50000"/>
              </a:spcBef>
            </a:pPr>
            <a:endParaRPr lang="en-US" sz="1400" i="1" dirty="0">
              <a:solidFill>
                <a:srgbClr val="FF0000"/>
              </a:solidFill>
              <a:latin typeface="Arial" pitchFamily="-110" charset="0"/>
            </a:endParaRPr>
          </a:p>
        </p:txBody>
      </p:sp>
      <p:pic>
        <p:nvPicPr>
          <p:cNvPr id="2" name="Picture 2" descr="C:\Users\jcangialosi\Documents\MATLAB\13ALtrkski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143000"/>
            <a:ext cx="64008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259525"/>
      </p:ext>
    </p:extLst>
  </p:cSld>
  <p:clrMapOvr>
    <a:masterClrMapping/>
  </p:clrMapOvr>
  <p:transition>
    <p:fade/>
  </p:transition>
  <p:timing>
    <p:tnLst>
      <p:par>
        <p:cTn id="1" dur="indefinite" restart="never" nodeType="tmRoot"/>
      </p:par>
    </p:tnLst>
  </p:timing>
</p:sld>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Twilight">
  <a:themeElements>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Twilight">
      <a:majorFont>
        <a:latin typeface="Century Gothic"/>
        <a:ea typeface=""/>
        <a:cs typeface=""/>
        <a:font script="Jpan" typeface="ＭＳ Ｐゴシック"/>
      </a:majorFont>
      <a:minorFont>
        <a:latin typeface="Century Gothic"/>
        <a:ea typeface=""/>
        <a:cs typeface=""/>
        <a:font script="Jpan" typeface="ＭＳ Ｐゴシック"/>
      </a:minorFont>
    </a:fontScheme>
    <a:fmtScheme name="Twilight">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Twilight">
  <a:themeElements>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Twilight">
      <a:majorFont>
        <a:latin typeface="Century Gothic"/>
        <a:ea typeface=""/>
        <a:cs typeface=""/>
        <a:font script="Jpan" typeface="ＭＳ Ｐゴシック"/>
      </a:majorFont>
      <a:minorFont>
        <a:latin typeface="Century Gothic"/>
        <a:ea typeface=""/>
        <a:cs typeface=""/>
        <a:font script="Jpan" typeface="ＭＳ Ｐゴシック"/>
      </a:minorFont>
    </a:fontScheme>
    <a:fmtScheme name="Twilight">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7335</TotalTime>
  <Words>2386</Words>
  <Application>Microsoft Office PowerPoint</Application>
  <PresentationFormat>On-screen Show (4:3)</PresentationFormat>
  <Paragraphs>311</Paragraphs>
  <Slides>36</Slides>
  <Notes>12</Notes>
  <HiddenSlides>0</HiddenSlides>
  <MMClips>0</MMClips>
  <ScaleCrop>false</ScaleCrop>
  <HeadingPairs>
    <vt:vector size="4" baseType="variant">
      <vt:variant>
        <vt:lpstr>Theme</vt:lpstr>
      </vt:variant>
      <vt:variant>
        <vt:i4>6</vt:i4>
      </vt:variant>
      <vt:variant>
        <vt:lpstr>Slide Titles</vt:lpstr>
      </vt:variant>
      <vt:variant>
        <vt:i4>36</vt:i4>
      </vt:variant>
    </vt:vector>
  </HeadingPairs>
  <TitlesOfParts>
    <vt:vector size="42" baseType="lpstr">
      <vt:lpstr>Office Theme</vt:lpstr>
      <vt:lpstr>Default Design</vt:lpstr>
      <vt:lpstr>Blank Presentation</vt:lpstr>
      <vt:lpstr>3_Twilight</vt:lpstr>
      <vt:lpstr>1_Twilight</vt:lpstr>
      <vt:lpstr>1_Office Theme</vt:lpstr>
      <vt:lpstr>2013 Review of the NCEP Production Suite: Report from NHC</vt:lpstr>
      <vt:lpstr>Outline</vt:lpstr>
      <vt:lpstr>2013 Atlantic Season Facts</vt:lpstr>
      <vt:lpstr>PowerPoint Presentation</vt:lpstr>
      <vt:lpstr>PowerPoint Presentation</vt:lpstr>
      <vt:lpstr>PowerPoint Presentation</vt:lpstr>
      <vt:lpstr>2013 Operational Highlights</vt:lpstr>
      <vt:lpstr>2013 Atlantic Verification</vt:lpstr>
      <vt:lpstr>2013 Track Guidance</vt:lpstr>
      <vt:lpstr>HWRF before and after the upgrade</vt:lpstr>
      <vt:lpstr>Track Model Trends</vt:lpstr>
      <vt:lpstr>Atlantic Intensity Error Trends</vt:lpstr>
      <vt:lpstr>2013 Intensity Guidance</vt:lpstr>
      <vt:lpstr>2013 Intensity Bias</vt:lpstr>
      <vt:lpstr>HWRF before and after the upgrade</vt:lpstr>
      <vt:lpstr>2013 East Pacific Verification</vt:lpstr>
      <vt:lpstr>2013 Track Guidance</vt:lpstr>
      <vt:lpstr>2013 Intensity Guidance</vt:lpstr>
      <vt:lpstr>PowerPoint Presentation</vt:lpstr>
      <vt:lpstr>PowerPoint Presentation</vt:lpstr>
      <vt:lpstr>00Z 8/28/13 5-day genesis probability 20%</vt:lpstr>
      <vt:lpstr>00Z 8/29/13 5-day genesis probability 30%</vt:lpstr>
      <vt:lpstr>00Z 8/30/13 5-day genesis probability 50%</vt:lpstr>
      <vt:lpstr>METEOSAT IR Imagery and GFS Analysis valid 00Z 2 September 2013 </vt:lpstr>
      <vt:lpstr>PowerPoint Presentation</vt:lpstr>
      <vt:lpstr>00Z 8/12/2013 5-day genesis probability 20%</vt:lpstr>
      <vt:lpstr>00Z 8/13/2013 5-day genesis probability 30%</vt:lpstr>
      <vt:lpstr>00Z 8/14/2013 5-day genesis probability 40%</vt:lpstr>
      <vt:lpstr>00Z 8/15/2013 5-day genesis probability 80%</vt:lpstr>
      <vt:lpstr>GOES-E IR Imagery and GFS Analysis valid 12Z 17 August 2013 </vt:lpstr>
      <vt:lpstr>PowerPoint Presentation</vt:lpstr>
      <vt:lpstr>PowerPoint Presentation</vt:lpstr>
      <vt:lpstr>PowerPoint Presentation</vt:lpstr>
      <vt:lpstr>Impact of bogussing on GFS initialization for remnants of Chantal:</vt:lpstr>
      <vt:lpstr>NHC’s Wish List for 2014</vt:lpstr>
      <vt:lpstr>Many Thanks to: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jdavid</dc:creator>
  <cp:lastModifiedBy>Mary L. Hart</cp:lastModifiedBy>
  <cp:revision>625</cp:revision>
  <cp:lastPrinted>2010-12-06T13:44:31Z</cp:lastPrinted>
  <dcterms:created xsi:type="dcterms:W3CDTF">2009-03-09T18:21:18Z</dcterms:created>
  <dcterms:modified xsi:type="dcterms:W3CDTF">2013-12-03T22:28:43Z</dcterms:modified>
</cp:coreProperties>
</file>