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 id="2147483876" r:id="rId2"/>
  </p:sldMasterIdLst>
  <p:notesMasterIdLst>
    <p:notesMasterId r:id="rId37"/>
  </p:notesMasterIdLst>
  <p:sldIdLst>
    <p:sldId id="268" r:id="rId3"/>
    <p:sldId id="269" r:id="rId4"/>
    <p:sldId id="398" r:id="rId5"/>
    <p:sldId id="400" r:id="rId6"/>
    <p:sldId id="401" r:id="rId7"/>
    <p:sldId id="404" r:id="rId8"/>
    <p:sldId id="405" r:id="rId9"/>
    <p:sldId id="432" r:id="rId10"/>
    <p:sldId id="408" r:id="rId11"/>
    <p:sldId id="363" r:id="rId12"/>
    <p:sldId id="362" r:id="rId13"/>
    <p:sldId id="406" r:id="rId14"/>
    <p:sldId id="412" r:id="rId15"/>
    <p:sldId id="413" r:id="rId16"/>
    <p:sldId id="425" r:id="rId17"/>
    <p:sldId id="375" r:id="rId18"/>
    <p:sldId id="411" r:id="rId19"/>
    <p:sldId id="414" r:id="rId20"/>
    <p:sldId id="416" r:id="rId21"/>
    <p:sldId id="430" r:id="rId22"/>
    <p:sldId id="431" r:id="rId23"/>
    <p:sldId id="417" r:id="rId24"/>
    <p:sldId id="418" r:id="rId25"/>
    <p:sldId id="419" r:id="rId26"/>
    <p:sldId id="420" r:id="rId27"/>
    <p:sldId id="421" r:id="rId28"/>
    <p:sldId id="424" r:id="rId29"/>
    <p:sldId id="427" r:id="rId30"/>
    <p:sldId id="428" r:id="rId31"/>
    <p:sldId id="429" r:id="rId32"/>
    <p:sldId id="388" r:id="rId33"/>
    <p:sldId id="374" r:id="rId34"/>
    <p:sldId id="382" r:id="rId35"/>
    <p:sldId id="292"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000066"/>
    <a:srgbClr val="C4FFA7"/>
    <a:srgbClr val="FFFF75"/>
    <a:srgbClr val="FFFF66"/>
    <a:srgbClr val="3399FF"/>
    <a:srgbClr val="0099CC"/>
    <a:srgbClr val="FF990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58" autoAdjust="0"/>
    <p:restoredTop sz="94660"/>
  </p:normalViewPr>
  <p:slideViewPr>
    <p:cSldViewPr>
      <p:cViewPr varScale="1">
        <p:scale>
          <a:sx n="89" d="100"/>
          <a:sy n="89" d="100"/>
        </p:scale>
        <p:origin x="-1176"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779535-933D-4D43-ADDF-30AE867AD332}" type="datetimeFigureOut">
              <a:rPr lang="en-US" smtClean="0"/>
              <a:pPr/>
              <a:t>12/4/2013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016E5F-99CE-4FB9-9C93-64B338A60BC8}" type="slidenum">
              <a:rPr lang="en-US" smtClean="0"/>
              <a:pPr/>
              <a:t>‹#›</a:t>
            </a:fld>
            <a:endParaRPr lang="en-US"/>
          </a:p>
        </p:txBody>
      </p:sp>
    </p:spTree>
    <p:extLst>
      <p:ext uri="{BB962C8B-B14F-4D97-AF65-F5344CB8AC3E}">
        <p14:creationId xmlns:p14="http://schemas.microsoft.com/office/powerpoint/2010/main" val="513430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p:spPr>
        <p:txBody>
          <a:bodyPr/>
          <a:lstStyle/>
          <a:p>
            <a:pPr defTabSz="407543">
              <a:tabLst>
                <a:tab pos="649569" algn="l"/>
                <a:tab pos="1299139" algn="l"/>
                <a:tab pos="1948708" algn="l"/>
                <a:tab pos="2598278" algn="l"/>
              </a:tabLst>
            </a:pPr>
            <a:fld id="{5D3C185D-155D-4DF7-9340-8154A1D560DE}" type="slidenum">
              <a:rPr lang="en-US" smtClean="0">
                <a:latin typeface="Times New Roman" pitchFamily="18" charset="0"/>
                <a:ea typeface="DejaVu LGC Sans"/>
                <a:cs typeface="DejaVu LGC Sans"/>
              </a:rPr>
              <a:pPr defTabSz="407543">
                <a:tabLst>
                  <a:tab pos="649569" algn="l"/>
                  <a:tab pos="1299139" algn="l"/>
                  <a:tab pos="1948708" algn="l"/>
                  <a:tab pos="2598278" algn="l"/>
                </a:tabLst>
              </a:pPr>
              <a:t>1</a:t>
            </a:fld>
            <a:endParaRPr lang="en-US" smtClean="0">
              <a:latin typeface="Times New Roman" pitchFamily="18" charset="0"/>
              <a:ea typeface="DejaVu LGC Sans"/>
              <a:cs typeface="DejaVu LGC Sans"/>
            </a:endParaRPr>
          </a:p>
        </p:txBody>
      </p:sp>
      <p:sp>
        <p:nvSpPr>
          <p:cNvPr id="25603" name="Rectangle 7"/>
          <p:cNvSpPr txBox="1">
            <a:spLocks noGrp="1" noChangeArrowheads="1"/>
          </p:cNvSpPr>
          <p:nvPr/>
        </p:nvSpPr>
        <p:spPr bwMode="auto">
          <a:xfrm>
            <a:off x="3884122" y="8682735"/>
            <a:ext cx="2972320" cy="459702"/>
          </a:xfrm>
          <a:prstGeom prst="rect">
            <a:avLst/>
          </a:prstGeom>
          <a:noFill/>
          <a:ln w="9525">
            <a:noFill/>
            <a:miter lim="800000"/>
            <a:headEnd/>
            <a:tailEnd/>
          </a:ln>
        </p:spPr>
        <p:txBody>
          <a:bodyPr lIns="91384" tIns="45694" rIns="91384" bIns="45694" anchor="b"/>
          <a:lstStyle/>
          <a:p>
            <a:pPr algn="r" defTabSz="1002461" hangingPunct="0">
              <a:lnSpc>
                <a:spcPct val="93000"/>
              </a:lnSpc>
              <a:buClr>
                <a:srgbClr val="000000"/>
              </a:buClr>
              <a:buSzPct val="100000"/>
            </a:pPr>
            <a:fld id="{8072E297-CA53-43B5-A1C7-64F59647750C}" type="slidenum">
              <a:rPr lang="en-US" sz="1200"/>
              <a:pPr algn="r" defTabSz="1002461" hangingPunct="0">
                <a:lnSpc>
                  <a:spcPct val="93000"/>
                </a:lnSpc>
                <a:buClr>
                  <a:srgbClr val="000000"/>
                </a:buClr>
                <a:buSzPct val="100000"/>
              </a:pPr>
              <a:t>1</a:t>
            </a:fld>
            <a:endParaRPr lang="en-US" sz="1200"/>
          </a:p>
        </p:txBody>
      </p:sp>
      <p:sp>
        <p:nvSpPr>
          <p:cNvPr id="25604" name="Rectangle 7"/>
          <p:cNvSpPr txBox="1">
            <a:spLocks noGrp="1" noChangeArrowheads="1"/>
          </p:cNvSpPr>
          <p:nvPr/>
        </p:nvSpPr>
        <p:spPr bwMode="auto">
          <a:xfrm>
            <a:off x="3884122" y="8684298"/>
            <a:ext cx="2972320" cy="458139"/>
          </a:xfrm>
          <a:prstGeom prst="rect">
            <a:avLst/>
          </a:prstGeom>
          <a:noFill/>
          <a:ln w="9525">
            <a:noFill/>
            <a:miter lim="800000"/>
            <a:headEnd/>
            <a:tailEnd/>
          </a:ln>
        </p:spPr>
        <p:txBody>
          <a:bodyPr lIns="90371" tIns="45188" rIns="90371" bIns="45188" anchor="b"/>
          <a:lstStyle/>
          <a:p>
            <a:pPr algn="r" defTabSz="989969" hangingPunct="0">
              <a:lnSpc>
                <a:spcPct val="93000"/>
              </a:lnSpc>
              <a:buClr>
                <a:srgbClr val="000000"/>
              </a:buClr>
              <a:buSzPct val="100000"/>
            </a:pPr>
            <a:fld id="{62CDD752-8213-418F-99B6-9A3D8A060F6D}" type="slidenum">
              <a:rPr lang="en-US" sz="1200"/>
              <a:pPr algn="r" defTabSz="989969" hangingPunct="0">
                <a:lnSpc>
                  <a:spcPct val="93000"/>
                </a:lnSpc>
                <a:buClr>
                  <a:srgbClr val="000000"/>
                </a:buClr>
                <a:buSzPct val="100000"/>
              </a:pPr>
              <a:t>1</a:t>
            </a:fld>
            <a:endParaRPr lang="en-US" sz="1200"/>
          </a:p>
        </p:txBody>
      </p:sp>
      <p:sp>
        <p:nvSpPr>
          <p:cNvPr id="25605" name="Rectangle 2"/>
          <p:cNvSpPr>
            <a:spLocks noGrp="1" noRot="1" noChangeAspect="1" noChangeArrowheads="1" noTextEdit="1"/>
          </p:cNvSpPr>
          <p:nvPr>
            <p:ph type="sldImg"/>
          </p:nvPr>
        </p:nvSpPr>
        <p:spPr>
          <a:xfrm>
            <a:off x="1152525" y="690563"/>
            <a:ext cx="4554538" cy="3416300"/>
          </a:xfrm>
          <a:ln w="12700" cap="flat">
            <a:solidFill>
              <a:schemeClr val="tx1"/>
            </a:solidFill>
          </a:ln>
        </p:spPr>
      </p:sp>
      <p:sp>
        <p:nvSpPr>
          <p:cNvPr id="25606" name="Rectangle 3"/>
          <p:cNvSpPr>
            <a:spLocks noGrp="1" noChangeArrowheads="1"/>
          </p:cNvSpPr>
          <p:nvPr>
            <p:ph type="body" idx="1"/>
          </p:nvPr>
        </p:nvSpPr>
        <p:spPr>
          <a:xfrm>
            <a:off x="944534" y="4342150"/>
            <a:ext cx="4968933" cy="4118553"/>
          </a:xfrm>
          <a:noFill/>
          <a:ln/>
        </p:spPr>
        <p:txBody>
          <a:bodyPr lIns="91806" tIns="45125" rIns="91806" bIns="45125"/>
          <a:lstStyle/>
          <a:p>
            <a:pPr eaLnBrk="1" hangingPunct="1"/>
            <a:endParaRPr 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p:spPr>
        <p:txBody>
          <a:bodyPr/>
          <a:lstStyle/>
          <a:p>
            <a:pPr defTabSz="407543">
              <a:tabLst>
                <a:tab pos="649569" algn="l"/>
                <a:tab pos="1299139" algn="l"/>
                <a:tab pos="1948708" algn="l"/>
                <a:tab pos="2598278" algn="l"/>
              </a:tabLst>
            </a:pPr>
            <a:fld id="{A58C6915-8504-4BC6-B159-9910A44BFCA7}" type="slidenum">
              <a:rPr lang="en-US" smtClean="0">
                <a:latin typeface="Times New Roman" pitchFamily="18" charset="0"/>
                <a:ea typeface="DejaVu LGC Sans"/>
                <a:cs typeface="DejaVu LGC Sans"/>
              </a:rPr>
              <a:pPr defTabSz="407543">
                <a:tabLst>
                  <a:tab pos="649569" algn="l"/>
                  <a:tab pos="1299139" algn="l"/>
                  <a:tab pos="1948708" algn="l"/>
                  <a:tab pos="2598278" algn="l"/>
                </a:tabLst>
              </a:pPr>
              <a:t>2</a:t>
            </a:fld>
            <a:endParaRPr lang="en-US" smtClean="0">
              <a:latin typeface="Times New Roman" pitchFamily="18" charset="0"/>
              <a:ea typeface="DejaVu LGC Sans"/>
              <a:cs typeface="DejaVu LGC Sans"/>
            </a:endParaRPr>
          </a:p>
        </p:txBody>
      </p:sp>
      <p:sp>
        <p:nvSpPr>
          <p:cNvPr id="26627"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ln>
        </p:spPr>
      </p:sp>
      <p:sp>
        <p:nvSpPr>
          <p:cNvPr id="26628" name="Rectangle 2"/>
          <p:cNvSpPr>
            <a:spLocks noGrp="1" noChangeArrowheads="1"/>
          </p:cNvSpPr>
          <p:nvPr>
            <p:ph type="body" idx="1"/>
          </p:nvPr>
        </p:nvSpPr>
        <p:spPr>
          <a:xfrm>
            <a:off x="685800" y="4342150"/>
            <a:ext cx="5487959" cy="4115425"/>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a:spcBef>
                <a:spcPct val="0"/>
              </a:spcBef>
            </a:pPr>
            <a:endParaRPr lang="en-US" smtClean="0"/>
          </a:p>
        </p:txBody>
      </p:sp>
      <p:sp>
        <p:nvSpPr>
          <p:cNvPr id="389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912813">
              <a:defRPr>
                <a:solidFill>
                  <a:schemeClr val="tx1"/>
                </a:solidFill>
                <a:latin typeface="Tahoma" pitchFamily="34" charset="0"/>
              </a:defRPr>
            </a:lvl1pPr>
            <a:lvl2pPr marL="742950" indent="-285750" defTabSz="912813">
              <a:defRPr>
                <a:solidFill>
                  <a:schemeClr val="tx1"/>
                </a:solidFill>
                <a:latin typeface="Tahoma" pitchFamily="34" charset="0"/>
              </a:defRPr>
            </a:lvl2pPr>
            <a:lvl3pPr marL="1143000" indent="-228600" defTabSz="912813">
              <a:defRPr>
                <a:solidFill>
                  <a:schemeClr val="tx1"/>
                </a:solidFill>
                <a:latin typeface="Tahoma" pitchFamily="34" charset="0"/>
              </a:defRPr>
            </a:lvl3pPr>
            <a:lvl4pPr marL="1600200" indent="-228600" defTabSz="912813">
              <a:defRPr>
                <a:solidFill>
                  <a:schemeClr val="tx1"/>
                </a:solidFill>
                <a:latin typeface="Tahoma" pitchFamily="34" charset="0"/>
              </a:defRPr>
            </a:lvl4pPr>
            <a:lvl5pPr marL="2057400" indent="-228600" defTabSz="912813">
              <a:defRPr>
                <a:solidFill>
                  <a:schemeClr val="tx1"/>
                </a:solidFill>
                <a:latin typeface="Tahoma" pitchFamily="34" charset="0"/>
              </a:defRPr>
            </a:lvl5pPr>
            <a:lvl6pPr marL="2514600" indent="-228600" defTabSz="912813" eaLnBrk="0" fontAlgn="base" hangingPunct="0">
              <a:spcBef>
                <a:spcPct val="0"/>
              </a:spcBef>
              <a:spcAft>
                <a:spcPct val="0"/>
              </a:spcAft>
              <a:defRPr>
                <a:solidFill>
                  <a:schemeClr val="tx1"/>
                </a:solidFill>
                <a:latin typeface="Tahoma" pitchFamily="34" charset="0"/>
              </a:defRPr>
            </a:lvl6pPr>
            <a:lvl7pPr marL="2971800" indent="-228600" defTabSz="912813" eaLnBrk="0" fontAlgn="base" hangingPunct="0">
              <a:spcBef>
                <a:spcPct val="0"/>
              </a:spcBef>
              <a:spcAft>
                <a:spcPct val="0"/>
              </a:spcAft>
              <a:defRPr>
                <a:solidFill>
                  <a:schemeClr val="tx1"/>
                </a:solidFill>
                <a:latin typeface="Tahoma" pitchFamily="34" charset="0"/>
              </a:defRPr>
            </a:lvl7pPr>
            <a:lvl8pPr marL="3429000" indent="-228600" defTabSz="912813" eaLnBrk="0" fontAlgn="base" hangingPunct="0">
              <a:spcBef>
                <a:spcPct val="0"/>
              </a:spcBef>
              <a:spcAft>
                <a:spcPct val="0"/>
              </a:spcAft>
              <a:defRPr>
                <a:solidFill>
                  <a:schemeClr val="tx1"/>
                </a:solidFill>
                <a:latin typeface="Tahoma" pitchFamily="34" charset="0"/>
              </a:defRPr>
            </a:lvl8pPr>
            <a:lvl9pPr marL="3886200" indent="-228600" defTabSz="912813" eaLnBrk="0" fontAlgn="base" hangingPunct="0">
              <a:spcBef>
                <a:spcPct val="0"/>
              </a:spcBef>
              <a:spcAft>
                <a:spcPct val="0"/>
              </a:spcAft>
              <a:defRPr>
                <a:solidFill>
                  <a:schemeClr val="tx1"/>
                </a:solidFill>
                <a:latin typeface="Tahoma" pitchFamily="34" charset="0"/>
              </a:defRPr>
            </a:lvl9pPr>
          </a:lstStyle>
          <a:p>
            <a:pPr algn="r" eaLnBrk="1" hangingPunct="1"/>
            <a:fld id="{F8EF076B-B850-40E6-9B74-05BDB6C11123}" type="slidenum">
              <a:rPr lang="en-US" sz="1200">
                <a:latin typeface="Calibri" pitchFamily="34" charset="0"/>
              </a:rPr>
              <a:pPr algn="r" eaLnBrk="1" hangingPunct="1"/>
              <a:t>3</a:t>
            </a:fld>
            <a:endParaRPr lang="en-US"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DBCA256-1729-4D2B-85B2-2217A65DD55D}" type="slidenum">
              <a:rPr lang="en-US" smtClean="0"/>
              <a:pPr>
                <a:defRPr/>
              </a:pPr>
              <a:t>4</a:t>
            </a:fld>
            <a:endParaRPr lang="en-US"/>
          </a:p>
        </p:txBody>
      </p:sp>
    </p:spTree>
    <p:extLst>
      <p:ext uri="{BB962C8B-B14F-4D97-AF65-F5344CB8AC3E}">
        <p14:creationId xmlns:p14="http://schemas.microsoft.com/office/powerpoint/2010/main" val="2827087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796768-9101-42B7-928B-744872AC5D3A}" type="slidenum">
              <a:rPr lang="en-US" smtClean="0"/>
              <a:pPr/>
              <a:t>8</a:t>
            </a:fld>
            <a:endParaRPr lang="en-US"/>
          </a:p>
        </p:txBody>
      </p:sp>
    </p:spTree>
    <p:extLst>
      <p:ext uri="{BB962C8B-B14F-4D97-AF65-F5344CB8AC3E}">
        <p14:creationId xmlns:p14="http://schemas.microsoft.com/office/powerpoint/2010/main" val="1411946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xfrm>
            <a:off x="1139825" y="682625"/>
            <a:ext cx="4549775" cy="3411538"/>
          </a:xfrm>
          <a:solidFill>
            <a:srgbClr val="FFFFFF"/>
          </a:solidFill>
          <a:ln/>
        </p:spPr>
      </p:sp>
      <p:sp>
        <p:nvSpPr>
          <p:cNvPr id="53251" name="Rectangle 2"/>
          <p:cNvSpPr>
            <a:spLocks noGrp="1" noChangeArrowheads="1"/>
          </p:cNvSpPr>
          <p:nvPr>
            <p:ph type="body" idx="1"/>
          </p:nvPr>
        </p:nvSpPr>
        <p:spPr>
          <a:xfrm>
            <a:off x="891416" y="4319550"/>
            <a:ext cx="5048768" cy="4166220"/>
          </a:xfrm>
        </p:spPr>
        <p:txBody>
          <a:bodyPr wrap="none" lIns="89305" tIns="44653" rIns="89305" bIns="44653" anchor="ct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noTextEdit="1"/>
          </p:cNvSpPr>
          <p:nvPr>
            <p:ph type="sldImg"/>
          </p:nvPr>
        </p:nvSpPr>
        <p:spPr>
          <a:ln/>
        </p:spPr>
      </p:sp>
      <p:sp>
        <p:nvSpPr>
          <p:cNvPr id="171010" name="Notes Placeholder 2"/>
          <p:cNvSpPr>
            <a:spLocks noGrp="1"/>
          </p:cNvSpPr>
          <p:nvPr>
            <p:ph type="body" idx="1"/>
          </p:nvPr>
        </p:nvSpPr>
        <p:spPr>
          <a:noFill/>
          <a:ln/>
        </p:spPr>
        <p:txBody>
          <a:bodyPr lIns="91432" tIns="45715" rIns="91432" bIns="45715"/>
          <a:lstStyle/>
          <a:p>
            <a:endParaRPr lang="en-US" smtClean="0"/>
          </a:p>
        </p:txBody>
      </p:sp>
      <p:sp>
        <p:nvSpPr>
          <p:cNvPr id="171011" name="Slide Number Placeholder 3"/>
          <p:cNvSpPr txBox="1">
            <a:spLocks noGrp="1"/>
          </p:cNvSpPr>
          <p:nvPr/>
        </p:nvSpPr>
        <p:spPr bwMode="auto">
          <a:xfrm>
            <a:off x="3884027" y="8685562"/>
            <a:ext cx="2972421" cy="456891"/>
          </a:xfrm>
          <a:prstGeom prst="rect">
            <a:avLst/>
          </a:prstGeom>
          <a:noFill/>
          <a:ln w="9525">
            <a:noFill/>
            <a:miter lim="800000"/>
            <a:headEnd/>
            <a:tailEnd/>
          </a:ln>
        </p:spPr>
        <p:txBody>
          <a:bodyPr lIns="91432" tIns="45715" rIns="91432" bIns="45715" anchor="b"/>
          <a:lstStyle/>
          <a:p>
            <a:pPr algn="r" defTabSz="914816"/>
            <a:fld id="{D807CE43-ADA5-4064-AA1F-6520403E3192}" type="slidenum">
              <a:rPr lang="en-US" sz="1200"/>
              <a:pPr algn="r" defTabSz="914816"/>
              <a:t>34</a:t>
            </a:fld>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06679D68-2B9B-468A-883B-8204CC938BD7}" type="datetime1">
              <a:rPr lang="en-US" smtClean="0"/>
              <a:t>12/4/2013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8AA51038-482A-4A2F-8234-A72E8F7D54EC}"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BAD073D-780C-4CB4-92C2-D186419B70E7}" type="datetime1">
              <a:rPr lang="en-US" smtClean="0"/>
              <a:t>12/4/2013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51038-482A-4A2F-8234-A72E8F7D54E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442375A-D567-42EE-BD86-68DF25A94274}" type="datetime1">
              <a:rPr lang="en-US" smtClean="0"/>
              <a:t>12/4/2013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51038-482A-4A2F-8234-A72E8F7D54E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44D038-5616-408E-9D6D-4799F5F7FBF9}" type="datetimeFigureOut">
              <a:rPr lang="en-US" smtClean="0">
                <a:solidFill>
                  <a:prstClr val="white">
                    <a:tint val="75000"/>
                  </a:prstClr>
                </a:solidFill>
              </a:rPr>
              <a:pPr/>
              <a:t>12/4/2013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34E3E3B-F461-4BBC-A01E-F00D8ADD81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59591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44D038-5616-408E-9D6D-4799F5F7FBF9}" type="datetimeFigureOut">
              <a:rPr lang="en-US" smtClean="0">
                <a:solidFill>
                  <a:prstClr val="white">
                    <a:tint val="75000"/>
                  </a:prstClr>
                </a:solidFill>
              </a:rPr>
              <a:pPr/>
              <a:t>12/4/2013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34E3E3B-F461-4BBC-A01E-F00D8ADD81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94840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44D038-5616-408E-9D6D-4799F5F7FBF9}" type="datetimeFigureOut">
              <a:rPr lang="en-US" smtClean="0">
                <a:solidFill>
                  <a:prstClr val="white">
                    <a:tint val="75000"/>
                  </a:prstClr>
                </a:solidFill>
              </a:rPr>
              <a:pPr/>
              <a:t>12/4/2013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34E3E3B-F461-4BBC-A01E-F00D8ADD81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07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44D038-5616-408E-9D6D-4799F5F7FBF9}" type="datetimeFigureOut">
              <a:rPr lang="en-US" smtClean="0">
                <a:solidFill>
                  <a:prstClr val="white">
                    <a:tint val="75000"/>
                  </a:prstClr>
                </a:solidFill>
              </a:rPr>
              <a:pPr/>
              <a:t>12/4/2013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334E3E3B-F461-4BBC-A01E-F00D8ADD81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08444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44D038-5616-408E-9D6D-4799F5F7FBF9}" type="datetimeFigureOut">
              <a:rPr lang="en-US" smtClean="0">
                <a:solidFill>
                  <a:prstClr val="white">
                    <a:tint val="75000"/>
                  </a:prstClr>
                </a:solidFill>
              </a:rPr>
              <a:pPr/>
              <a:t>12/4/2013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334E3E3B-F461-4BBC-A01E-F00D8ADD81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6101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44D038-5616-408E-9D6D-4799F5F7FBF9}" type="datetimeFigureOut">
              <a:rPr lang="en-US" smtClean="0">
                <a:solidFill>
                  <a:prstClr val="white">
                    <a:tint val="75000"/>
                  </a:prstClr>
                </a:solidFill>
              </a:rPr>
              <a:pPr/>
              <a:t>12/4/2013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334E3E3B-F461-4BBC-A01E-F00D8ADD81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29179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44D038-5616-408E-9D6D-4799F5F7FBF9}" type="datetimeFigureOut">
              <a:rPr lang="en-US" smtClean="0">
                <a:solidFill>
                  <a:prstClr val="white">
                    <a:tint val="75000"/>
                  </a:prstClr>
                </a:solidFill>
              </a:rPr>
              <a:pPr/>
              <a:t>12/4/2013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334E3E3B-F461-4BBC-A01E-F00D8ADD81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21095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44D038-5616-408E-9D6D-4799F5F7FBF9}" type="datetimeFigureOut">
              <a:rPr lang="en-US" smtClean="0">
                <a:solidFill>
                  <a:prstClr val="white">
                    <a:tint val="75000"/>
                  </a:prstClr>
                </a:solidFill>
              </a:rPr>
              <a:pPr/>
              <a:t>12/4/2013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334E3E3B-F461-4BBC-A01E-F00D8ADD81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91929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8E22E72-F1BA-42EB-BB07-A0FF8444CCFE}" type="datetime1">
              <a:rPr lang="en-US" smtClean="0"/>
              <a:t>12/4/2013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51038-482A-4A2F-8234-A72E8F7D54EC}"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44D038-5616-408E-9D6D-4799F5F7FBF9}" type="datetimeFigureOut">
              <a:rPr lang="en-US" smtClean="0">
                <a:solidFill>
                  <a:prstClr val="white">
                    <a:tint val="75000"/>
                  </a:prstClr>
                </a:solidFill>
              </a:rPr>
              <a:pPr/>
              <a:t>12/4/2013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334E3E3B-F461-4BBC-A01E-F00D8ADD81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33149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44D038-5616-408E-9D6D-4799F5F7FBF9}" type="datetimeFigureOut">
              <a:rPr lang="en-US" smtClean="0">
                <a:solidFill>
                  <a:prstClr val="white">
                    <a:tint val="75000"/>
                  </a:prstClr>
                </a:solidFill>
              </a:rPr>
              <a:pPr/>
              <a:t>12/4/2013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34E3E3B-F461-4BBC-A01E-F00D8ADD81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15156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44D038-5616-408E-9D6D-4799F5F7FBF9}" type="datetimeFigureOut">
              <a:rPr lang="en-US" smtClean="0">
                <a:solidFill>
                  <a:prstClr val="white">
                    <a:tint val="75000"/>
                  </a:prstClr>
                </a:solidFill>
              </a:rPr>
              <a:pPr/>
              <a:t>12/4/2013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34E3E3B-F461-4BBC-A01E-F00D8ADD81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84782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8DA950F-C31C-47F5-A2E3-5F285F0DED04}" type="datetime1">
              <a:rPr lang="en-US" smtClean="0"/>
              <a:t>12/4/2013</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8AA51038-482A-4A2F-8234-A72E8F7D54E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2ABE4FD-0327-4866-8B45-425E5D47A179}" type="datetime1">
              <a:rPr lang="en-US" smtClean="0"/>
              <a:t>12/4/2013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51038-482A-4A2F-8234-A72E8F7D54EC}"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B1E990C-114B-4F8F-8705-F03B377229C1}" type="datetime1">
              <a:rPr lang="en-US" smtClean="0"/>
              <a:t>12/4/2013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A51038-482A-4A2F-8234-A72E8F7D54EC}"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CF924FA-3613-4814-BA1F-E4DB216D84C8}" type="datetime1">
              <a:rPr lang="en-US" smtClean="0"/>
              <a:t>12/4/2013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A51038-482A-4A2F-8234-A72E8F7D54E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F9D9E-A3FE-4915-AE59-4A4FEFFA3F03}" type="datetime1">
              <a:rPr lang="en-US" smtClean="0"/>
              <a:t>12/4/2013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A51038-482A-4A2F-8234-A72E8F7D54E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E1E8E9B-21F8-4B84-A00A-4AFF83E6211F}" type="datetime1">
              <a:rPr lang="en-US" smtClean="0"/>
              <a:t>12/4/2013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51038-482A-4A2F-8234-A72E8F7D54EC}"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A393517-F706-472F-90D0-BB5DBDDCB8AB}" type="datetime1">
              <a:rPr lang="en-US" smtClean="0"/>
              <a:t>12/4/2013</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8AA51038-482A-4A2F-8234-A72E8F7D54EC}"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08B80CFD-C7D3-45B0-84B1-59187C0FCB89}" type="datetime1">
              <a:rPr lang="en-US" smtClean="0"/>
              <a:t>12/4/2013</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8AA51038-482A-4A2F-8234-A72E8F7D54E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44D038-5616-408E-9D6D-4799F5F7FBF9}" type="datetimeFigureOut">
              <a:rPr lang="en-US" smtClean="0">
                <a:solidFill>
                  <a:prstClr val="white">
                    <a:tint val="75000"/>
                  </a:prstClr>
                </a:solidFill>
              </a:rPr>
              <a:pPr/>
              <a:t>12/4/2013</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4E3E3B-F461-4BBC-A01E-F00D8ADD81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85755244"/>
      </p:ext>
    </p:extLst>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wmf"/><Relationship Id="rId11" Type="http://schemas.openxmlformats.org/officeDocument/2006/relationships/image" Target="../media/image6.png"/><Relationship Id="rId5" Type="http://schemas.openxmlformats.org/officeDocument/2006/relationships/oleObject" Target="../embeddings/oleObject1.bin"/><Relationship Id="rId10" Type="http://schemas.openxmlformats.org/officeDocument/2006/relationships/image" Target="../media/image4.wmf"/><Relationship Id="rId4" Type="http://schemas.openxmlformats.org/officeDocument/2006/relationships/image" Target="../media/image5.jpeg"/><Relationship Id="rId9" Type="http://schemas.openxmlformats.org/officeDocument/2006/relationships/oleObject" Target="../embeddings/oleObject3.bin"/></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gif"/><Relationship Id="rId1" Type="http://schemas.openxmlformats.org/officeDocument/2006/relationships/slideLayout" Target="../slideLayouts/slideLayout13.xml"/><Relationship Id="rId5" Type="http://schemas.openxmlformats.org/officeDocument/2006/relationships/image" Target="../media/image59.gif"/><Relationship Id="rId4" Type="http://schemas.openxmlformats.org/officeDocument/2006/relationships/image" Target="../media/image58.gif"/></Relationships>
</file>

<file path=ppt/slides/_rels/slide31.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HFIP"/>
          <p:cNvPicPr>
            <a:picLocks noChangeAspect="1" noChangeArrowheads="1"/>
          </p:cNvPicPr>
          <p:nvPr/>
        </p:nvPicPr>
        <p:blipFill>
          <a:blip r:embed="rId4" cstate="print"/>
          <a:srcRect/>
          <a:stretch>
            <a:fillRect/>
          </a:stretch>
        </p:blipFill>
        <p:spPr bwMode="auto">
          <a:xfrm>
            <a:off x="1122362" y="6019800"/>
            <a:ext cx="7031038" cy="781050"/>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8AA51038-482A-4A2F-8234-A72E8F7D54EC}" type="slidenum">
              <a:rPr lang="en-US" smtClean="0"/>
              <a:pPr/>
              <a:t>1</a:t>
            </a:fld>
            <a:endParaRPr lang="en-US" dirty="0"/>
          </a:p>
        </p:txBody>
      </p:sp>
      <p:sp>
        <p:nvSpPr>
          <p:cNvPr id="1030" name="Rectangle 2"/>
          <p:cNvSpPr>
            <a:spLocks noGrp="1" noChangeArrowheads="1"/>
          </p:cNvSpPr>
          <p:nvPr>
            <p:ph type="ctrTitle" idx="4294967295"/>
          </p:nvPr>
        </p:nvSpPr>
        <p:spPr>
          <a:xfrm>
            <a:off x="425450" y="2667000"/>
            <a:ext cx="8718550" cy="1136650"/>
          </a:xfrm>
        </p:spPr>
        <p:txBody>
          <a:bodyPr lIns="92065" tIns="46034" rIns="92065" bIns="46034">
            <a:noAutofit/>
          </a:bodyPr>
          <a:lstStyle/>
          <a:p>
            <a:pPr algn="l">
              <a:spcBef>
                <a:spcPts val="1800"/>
              </a:spcBef>
              <a:spcAft>
                <a:spcPts val="600"/>
              </a:spcAft>
              <a:tabLst>
                <a:tab pos="655210" algn="l"/>
                <a:tab pos="1311860" algn="l"/>
                <a:tab pos="1968510" algn="l"/>
                <a:tab pos="2625159" algn="l"/>
                <a:tab pos="3281809" algn="l"/>
                <a:tab pos="3938459" algn="l"/>
                <a:tab pos="4595108" algn="l"/>
                <a:tab pos="5251758" algn="l"/>
                <a:tab pos="5908408" algn="l"/>
                <a:tab pos="6565057" algn="l"/>
                <a:tab pos="7221707" algn="l"/>
                <a:tab pos="7878357" algn="l"/>
              </a:tabLst>
            </a:pPr>
            <a:r>
              <a:rPr lang="en-US" sz="3600" b="1" dirty="0">
                <a:solidFill>
                  <a:srgbClr val="000099"/>
                </a:solidFill>
                <a:effectLst>
                  <a:outerShdw blurRad="38100" dist="38100" dir="2700000" algn="tl">
                    <a:srgbClr val="C0C0C0"/>
                  </a:outerShdw>
                </a:effectLst>
                <a:latin typeface="Calibri" pitchFamily="34" charset="0"/>
                <a:ea typeface="+mn-ea"/>
                <a:cs typeface="+mn-cs"/>
              </a:rPr>
              <a:t>Operational HWRF - Performance for 2013 and Plans for 2014 and beyond.</a:t>
            </a:r>
          </a:p>
        </p:txBody>
      </p:sp>
      <p:sp>
        <p:nvSpPr>
          <p:cNvPr id="1031" name="Rectangle 4"/>
          <p:cNvSpPr>
            <a:spLocks noChangeArrowheads="1"/>
          </p:cNvSpPr>
          <p:nvPr/>
        </p:nvSpPr>
        <p:spPr bwMode="auto">
          <a:xfrm>
            <a:off x="257760" y="181459"/>
            <a:ext cx="8628480" cy="6418754"/>
          </a:xfrm>
          <a:prstGeom prst="rect">
            <a:avLst/>
          </a:prstGeom>
          <a:noFill/>
          <a:ln w="57150" cmpd="tri">
            <a:solidFill>
              <a:srgbClr val="0000FF"/>
            </a:solidFill>
            <a:miter lim="800000"/>
            <a:headEnd/>
            <a:tailEnd/>
          </a:ln>
        </p:spPr>
        <p:txBody>
          <a:bodyPr wrap="none" lIns="91430" tIns="45715" rIns="91430" bIns="45715" anchor="ctr"/>
          <a:lstStyle/>
          <a:p>
            <a:pPr algn="ctr" hangingPunct="0">
              <a:lnSpc>
                <a:spcPct val="93000"/>
              </a:lnSpc>
              <a:buClr>
                <a:srgbClr val="000000"/>
              </a:buClr>
              <a:buSzPct val="100000"/>
              <a:buFont typeface="Times New Roman" pitchFamily="18" charset="0"/>
              <a:buNone/>
            </a:pPr>
            <a:endParaRPr lang="en-US" sz="1200"/>
          </a:p>
        </p:txBody>
      </p:sp>
      <p:graphicFrame>
        <p:nvGraphicFramePr>
          <p:cNvPr id="1026" name="Object 7"/>
          <p:cNvGraphicFramePr>
            <a:graphicFrameLocks/>
          </p:cNvGraphicFramePr>
          <p:nvPr/>
        </p:nvGraphicFramePr>
        <p:xfrm>
          <a:off x="391680" y="315394"/>
          <a:ext cx="708480" cy="708554"/>
        </p:xfrm>
        <a:graphic>
          <a:graphicData uri="http://schemas.openxmlformats.org/presentationml/2006/ole">
            <mc:AlternateContent xmlns:mc="http://schemas.openxmlformats.org/markup-compatibility/2006">
              <mc:Choice xmlns:v="urn:schemas-microsoft-com:vml" Requires="v">
                <p:oleObj spid="_x0000_s4209" name="Drawing" r:id="rId5" imgW="725474" imgH="725474" progId="">
                  <p:embed/>
                </p:oleObj>
              </mc:Choice>
              <mc:Fallback>
                <p:oleObj name="Drawing" r:id="rId5" imgW="725474" imgH="725474" progId="">
                  <p:embed/>
                  <p:pic>
                    <p:nvPicPr>
                      <p:cNvPr id="0" name="Picture 3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680" y="315394"/>
                        <a:ext cx="708480" cy="70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8"/>
          <p:cNvGraphicFramePr>
            <a:graphicFrameLocks/>
          </p:cNvGraphicFramePr>
          <p:nvPr/>
        </p:nvGraphicFramePr>
        <p:xfrm>
          <a:off x="1385280" y="177139"/>
          <a:ext cx="2462400" cy="1434391"/>
        </p:xfrm>
        <a:graphic>
          <a:graphicData uri="http://schemas.openxmlformats.org/presentationml/2006/ole">
            <mc:AlternateContent xmlns:mc="http://schemas.openxmlformats.org/markup-compatibility/2006">
              <mc:Choice xmlns:v="urn:schemas-microsoft-com:vml" Requires="v">
                <p:oleObj spid="_x0000_s4210" name="Drawing" r:id="rId7" imgW="2857500" imgH="1569720" progId="">
                  <p:embed/>
                </p:oleObj>
              </mc:Choice>
              <mc:Fallback>
                <p:oleObj name="Drawing" r:id="rId7" imgW="2857500" imgH="1569720" progId="">
                  <p:embed/>
                  <p:pic>
                    <p:nvPicPr>
                      <p:cNvPr id="0" name="Picture 3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5280" y="177139"/>
                        <a:ext cx="2462400" cy="143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9"/>
          <p:cNvGraphicFramePr>
            <a:graphicFrameLocks/>
          </p:cNvGraphicFramePr>
          <p:nvPr/>
        </p:nvGraphicFramePr>
        <p:xfrm>
          <a:off x="4240800" y="423404"/>
          <a:ext cx="707040" cy="669671"/>
        </p:xfrm>
        <a:graphic>
          <a:graphicData uri="http://schemas.openxmlformats.org/presentationml/2006/ole">
            <mc:AlternateContent xmlns:mc="http://schemas.openxmlformats.org/markup-compatibility/2006">
              <mc:Choice xmlns:v="urn:schemas-microsoft-com:vml" Requires="v">
                <p:oleObj spid="_x0000_s4211" name="Drawing" r:id="rId9" imgW="725474" imgH="687689" progId="">
                  <p:embed/>
                </p:oleObj>
              </mc:Choice>
              <mc:Fallback>
                <p:oleObj name="Drawing" r:id="rId9" imgW="725474" imgH="687689" progId="">
                  <p:embed/>
                  <p:pic>
                    <p:nvPicPr>
                      <p:cNvPr id="0" name="Picture 3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40800" y="423404"/>
                        <a:ext cx="707040" cy="66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2" name="Line 10"/>
          <p:cNvSpPr>
            <a:spLocks noChangeShapeType="1"/>
          </p:cNvSpPr>
          <p:nvPr/>
        </p:nvSpPr>
        <p:spPr bwMode="auto">
          <a:xfrm>
            <a:off x="246240" y="3810640"/>
            <a:ext cx="8686080" cy="0"/>
          </a:xfrm>
          <a:prstGeom prst="line">
            <a:avLst/>
          </a:prstGeom>
          <a:noFill/>
          <a:ln w="41275" cmpd="dbl">
            <a:solidFill>
              <a:srgbClr val="0000FF"/>
            </a:solidFill>
            <a:round/>
            <a:headEnd/>
            <a:tailEnd/>
          </a:ln>
        </p:spPr>
        <p:txBody>
          <a:bodyPr lIns="91430" tIns="45715" rIns="91430" bIns="45715"/>
          <a:lstStyle/>
          <a:p>
            <a:endParaRPr lang="en-US"/>
          </a:p>
        </p:txBody>
      </p:sp>
      <p:pic>
        <p:nvPicPr>
          <p:cNvPr id="1033" name="Picture 9"/>
          <p:cNvPicPr>
            <a:picLocks noChangeAspect="1" noChangeArrowheads="1"/>
          </p:cNvPicPr>
          <p:nvPr/>
        </p:nvPicPr>
        <p:blipFill>
          <a:blip r:embed="rId11" cstate="print"/>
          <a:srcRect/>
          <a:stretch>
            <a:fillRect/>
          </a:stretch>
        </p:blipFill>
        <p:spPr bwMode="auto">
          <a:xfrm>
            <a:off x="5117760" y="200182"/>
            <a:ext cx="3772800" cy="1196765"/>
          </a:xfrm>
          <a:prstGeom prst="rect">
            <a:avLst/>
          </a:prstGeom>
          <a:noFill/>
          <a:ln w="9525" algn="ctr">
            <a:noFill/>
            <a:miter lim="800000"/>
            <a:headEnd/>
            <a:tailEnd/>
          </a:ln>
        </p:spPr>
      </p:pic>
      <p:sp>
        <p:nvSpPr>
          <p:cNvPr id="1034" name="Text Box 12"/>
          <p:cNvSpPr txBox="1">
            <a:spLocks noChangeArrowheads="1"/>
          </p:cNvSpPr>
          <p:nvPr/>
        </p:nvSpPr>
        <p:spPr bwMode="auto">
          <a:xfrm>
            <a:off x="1185120" y="4120273"/>
            <a:ext cx="6629760" cy="1862487"/>
          </a:xfrm>
          <a:prstGeom prst="rect">
            <a:avLst/>
          </a:prstGeom>
          <a:noFill/>
          <a:ln w="9525">
            <a:noFill/>
            <a:miter lim="800000"/>
            <a:headEnd/>
            <a:tailEnd/>
          </a:ln>
        </p:spPr>
        <p:txBody>
          <a:bodyPr lIns="91430" tIns="45715" rIns="91430" bIns="45715">
            <a:spAutoFit/>
          </a:bodyPr>
          <a:lstStyle/>
          <a:p>
            <a:pPr algn="ctr" defTabSz="414683" hangingPunct="0">
              <a:lnSpc>
                <a:spcPct val="93000"/>
              </a:lnSpc>
              <a:spcBef>
                <a:spcPct val="50000"/>
              </a:spcBef>
              <a:buClr>
                <a:srgbClr val="000000"/>
              </a:buClr>
              <a:buSzPct val="100000"/>
              <a:defRPr/>
            </a:pPr>
            <a:r>
              <a:rPr lang="en-US" sz="2400" b="1" dirty="0">
                <a:solidFill>
                  <a:srgbClr val="003300"/>
                </a:solidFill>
                <a:effectLst>
                  <a:outerShdw blurRad="38100" dist="38100" dir="2700000" algn="tl">
                    <a:srgbClr val="000000">
                      <a:alpha val="43137"/>
                    </a:srgbClr>
                  </a:outerShdw>
                </a:effectLst>
              </a:rPr>
              <a:t>Vijay Tallapragada &amp; HWRF </a:t>
            </a:r>
            <a:r>
              <a:rPr lang="en-US" sz="2400" b="1" dirty="0" smtClean="0">
                <a:solidFill>
                  <a:srgbClr val="003300"/>
                </a:solidFill>
                <a:effectLst>
                  <a:outerShdw blurRad="38100" dist="38100" dir="2700000" algn="tl">
                    <a:srgbClr val="000000">
                      <a:alpha val="43137"/>
                    </a:srgbClr>
                  </a:outerShdw>
                </a:effectLst>
              </a:rPr>
              <a:t>Team</a:t>
            </a:r>
          </a:p>
          <a:p>
            <a:pPr algn="ctr" defTabSz="414683" hangingPunct="0">
              <a:lnSpc>
                <a:spcPct val="93000"/>
              </a:lnSpc>
              <a:spcBef>
                <a:spcPct val="50000"/>
              </a:spcBef>
              <a:buClr>
                <a:srgbClr val="000000"/>
              </a:buClr>
              <a:buSzPct val="100000"/>
              <a:defRPr/>
            </a:pPr>
            <a:endParaRPr lang="en-US" b="1" dirty="0">
              <a:solidFill>
                <a:srgbClr val="FF00FF"/>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r>
              <a:rPr lang="en-US" b="1" dirty="0" smtClean="0">
                <a:solidFill>
                  <a:srgbClr val="FF00FF"/>
                </a:solidFill>
                <a:effectLst>
                  <a:outerShdw blurRad="38100" dist="38100" dir="2700000" algn="tl">
                    <a:srgbClr val="000000">
                      <a:alpha val="43137"/>
                    </a:srgbClr>
                  </a:outerShdw>
                </a:effectLst>
              </a:rPr>
              <a:t>Environmental </a:t>
            </a:r>
            <a:r>
              <a:rPr lang="en-US" b="1" dirty="0">
                <a:solidFill>
                  <a:srgbClr val="FF00FF"/>
                </a:solidFill>
                <a:effectLst>
                  <a:outerShdw blurRad="38100" dist="38100" dir="2700000" algn="tl">
                    <a:srgbClr val="000000">
                      <a:alpha val="43137"/>
                    </a:srgbClr>
                  </a:outerShdw>
                </a:effectLst>
              </a:rPr>
              <a:t>Modeling Center, </a:t>
            </a:r>
            <a:endParaRPr lang="en-US" b="1" dirty="0" smtClean="0">
              <a:solidFill>
                <a:srgbClr val="FF00FF"/>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r>
              <a:rPr lang="en-US" b="1" dirty="0" smtClean="0">
                <a:solidFill>
                  <a:srgbClr val="FF00FF"/>
                </a:solidFill>
                <a:effectLst>
                  <a:outerShdw blurRad="38100" dist="38100" dir="2700000" algn="tl">
                    <a:srgbClr val="000000">
                      <a:alpha val="43137"/>
                    </a:srgbClr>
                  </a:outerShdw>
                </a:effectLst>
              </a:rPr>
              <a:t>NCEP/NOAA/NWS</a:t>
            </a:r>
            <a:r>
              <a:rPr lang="en-US" b="1" dirty="0">
                <a:solidFill>
                  <a:srgbClr val="FF00FF"/>
                </a:solidFill>
                <a:effectLst>
                  <a:outerShdw blurRad="38100" dist="38100" dir="2700000" algn="tl">
                    <a:srgbClr val="000000">
                      <a:alpha val="43137"/>
                    </a:srgbClr>
                  </a:outerShdw>
                </a:effectLst>
              </a:rPr>
              <a:t>, </a:t>
            </a:r>
            <a:r>
              <a:rPr lang="en-US" b="1" dirty="0" smtClean="0">
                <a:solidFill>
                  <a:srgbClr val="FF00FF"/>
                </a:solidFill>
                <a:effectLst>
                  <a:outerShdw blurRad="38100" dist="38100" dir="2700000" algn="tl">
                    <a:srgbClr val="000000">
                      <a:alpha val="43137"/>
                    </a:srgbClr>
                  </a:outerShdw>
                </a:effectLst>
              </a:rPr>
              <a:t>NCWCP, College Park, </a:t>
            </a:r>
            <a:r>
              <a:rPr lang="en-US" b="1" dirty="0">
                <a:solidFill>
                  <a:srgbClr val="FF00FF"/>
                </a:solidFill>
                <a:effectLst>
                  <a:outerShdw blurRad="38100" dist="38100" dir="2700000" algn="tl">
                    <a:srgbClr val="000000">
                      <a:alpha val="43137"/>
                    </a:srgbClr>
                  </a:outerShdw>
                </a:effectLst>
              </a:rPr>
              <a:t>MD </a:t>
            </a:r>
            <a:r>
              <a:rPr lang="en-US" b="1" dirty="0" smtClean="0">
                <a:solidFill>
                  <a:srgbClr val="FF00FF"/>
                </a:solidFill>
                <a:effectLst>
                  <a:outerShdw blurRad="38100" dist="38100" dir="2700000" algn="tl">
                    <a:srgbClr val="000000">
                      <a:alpha val="43137"/>
                    </a:srgbClr>
                  </a:outerShdw>
                </a:effectLst>
              </a:rPr>
              <a:t>20740.</a:t>
            </a:r>
          </a:p>
          <a:p>
            <a:pPr algn="ctr" defTabSz="414683" hangingPunct="0">
              <a:lnSpc>
                <a:spcPct val="93000"/>
              </a:lnSpc>
              <a:buClr>
                <a:srgbClr val="000000"/>
              </a:buClr>
              <a:buSzPct val="100000"/>
              <a:defRPr/>
            </a:pPr>
            <a:endParaRPr lang="en-US" b="1" dirty="0" smtClean="0">
              <a:solidFill>
                <a:srgbClr val="003300"/>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endParaRPr lang="en-US" b="1" dirty="0">
              <a:solidFill>
                <a:srgbClr val="FF00FF"/>
              </a:solidFill>
              <a:effectLst>
                <a:outerShdw blurRad="38100" dist="38100" dir="2700000" algn="tl">
                  <a:srgbClr val="000000">
                    <a:alpha val="43137"/>
                  </a:srgbClr>
                </a:outerShdw>
              </a:effectLst>
            </a:endParaRPr>
          </a:p>
        </p:txBody>
      </p:sp>
      <p:sp>
        <p:nvSpPr>
          <p:cNvPr id="12" name="Rectangle 9"/>
          <p:cNvSpPr>
            <a:spLocks noChangeArrowheads="1"/>
          </p:cNvSpPr>
          <p:nvPr/>
        </p:nvSpPr>
        <p:spPr bwMode="auto">
          <a:xfrm>
            <a:off x="232560" y="5632802"/>
            <a:ext cx="8534880" cy="349958"/>
          </a:xfrm>
          <a:prstGeom prst="rect">
            <a:avLst/>
          </a:prstGeom>
          <a:noFill/>
          <a:ln w="9525">
            <a:noFill/>
            <a:miter lim="800000"/>
            <a:headEnd/>
            <a:tailEnd/>
          </a:ln>
        </p:spPr>
        <p:txBody>
          <a:bodyPr lIns="91430" tIns="45715" rIns="91430" bIns="45715">
            <a:spAutoFit/>
          </a:bodyPr>
          <a:lstStyle/>
          <a:p>
            <a:pPr algn="r" defTabSz="414683" hangingPunct="0">
              <a:lnSpc>
                <a:spcPct val="93000"/>
              </a:lnSpc>
              <a:buClr>
                <a:srgbClr val="000000"/>
              </a:buClr>
              <a:buSzPct val="100000"/>
              <a:defRPr/>
            </a:pPr>
            <a:r>
              <a:rPr lang="en-US" b="1" dirty="0" smtClean="0">
                <a:effectLst>
                  <a:outerShdw blurRad="38100" dist="38100" dir="2700000" algn="tl">
                    <a:srgbClr val="000000">
                      <a:alpha val="43137"/>
                    </a:srgbClr>
                  </a:outerShdw>
                </a:effectLst>
                <a:latin typeface="Arial" charset="0"/>
              </a:rPr>
              <a:t>NCEP Production Suite Review, December 04, 2013</a:t>
            </a:r>
            <a:endParaRPr lang="en-US" b="1" dirty="0">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83318856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870436"/>
            <a:ext cx="3962400" cy="2928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366" y="914400"/>
            <a:ext cx="3961034"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52400"/>
            <a:ext cx="8229600" cy="762000"/>
          </a:xfrm>
        </p:spPr>
        <p:txBody>
          <a:bodyPr>
            <a:noAutofit/>
          </a:bodyPr>
          <a:lstStyle/>
          <a:p>
            <a:r>
              <a:rPr lang="en-US" sz="2400" b="1" dirty="0">
                <a:solidFill>
                  <a:srgbClr val="000099"/>
                </a:solidFill>
                <a:effectLst>
                  <a:outerShdw blurRad="38100" dist="38100" dir="2700000" algn="tl">
                    <a:srgbClr val="C0C0C0"/>
                  </a:outerShdw>
                </a:effectLst>
                <a:latin typeface="Calibri" pitchFamily="34" charset="0"/>
                <a:ea typeface="+mn-ea"/>
                <a:cs typeface="+mn-cs"/>
              </a:rPr>
              <a:t>Wind-Pressure relationship: Much improved </a:t>
            </a:r>
            <a:r>
              <a:rPr lang="en-US" sz="2400" b="1" dirty="0" smtClean="0">
                <a:solidFill>
                  <a:srgbClr val="000099"/>
                </a:solidFill>
                <a:effectLst>
                  <a:outerShdw blurRad="38100" dist="38100" dir="2700000" algn="tl">
                    <a:srgbClr val="C0C0C0"/>
                  </a:outerShdw>
                </a:effectLst>
                <a:latin typeface="Calibri" pitchFamily="34" charset="0"/>
                <a:ea typeface="+mn-ea"/>
                <a:cs typeface="+mn-cs"/>
              </a:rPr>
              <a:t>vortex structure from 2013 HWRF</a:t>
            </a:r>
            <a:endParaRPr lang="en-US" sz="2400" b="1" dirty="0">
              <a:solidFill>
                <a:srgbClr val="000099"/>
              </a:solidFill>
              <a:effectLst>
                <a:outerShdw blurRad="38100" dist="38100" dir="2700000" algn="tl">
                  <a:srgbClr val="C0C0C0"/>
                </a:outerShdw>
              </a:effectLst>
              <a:latin typeface="Calibri" pitchFamily="34" charset="0"/>
              <a:ea typeface="+mn-ea"/>
              <a:cs typeface="+mn-cs"/>
            </a:endParaRPr>
          </a:p>
        </p:txBody>
      </p:sp>
      <p:sp>
        <p:nvSpPr>
          <p:cNvPr id="14" name="Slide Number Placeholder 13"/>
          <p:cNvSpPr>
            <a:spLocks noGrp="1"/>
          </p:cNvSpPr>
          <p:nvPr>
            <p:ph type="sldNum" sz="quarter" idx="12"/>
          </p:nvPr>
        </p:nvSpPr>
        <p:spPr/>
        <p:txBody>
          <a:bodyPr/>
          <a:lstStyle/>
          <a:p>
            <a:fld id="{8AA51038-482A-4A2F-8234-A72E8F7D54EC}" type="slidenum">
              <a:rPr lang="en-US" smtClean="0"/>
              <a:pPr/>
              <a:t>10</a:t>
            </a:fld>
            <a:endParaRPr lang="en-US"/>
          </a:p>
        </p:txBody>
      </p:sp>
      <p:pic>
        <p:nvPicPr>
          <p:cNvPr id="26625" name="Picture 1"/>
          <p:cNvPicPr>
            <a:picLocks noChangeAspect="1" noChangeArrowheads="1"/>
          </p:cNvPicPr>
          <p:nvPr/>
        </p:nvPicPr>
        <p:blipFill>
          <a:blip r:embed="rId4" cstate="print"/>
          <a:srcRect/>
          <a:stretch>
            <a:fillRect/>
          </a:stretch>
        </p:blipFill>
        <p:spPr bwMode="auto">
          <a:xfrm>
            <a:off x="135835" y="914400"/>
            <a:ext cx="3581400" cy="2895600"/>
          </a:xfrm>
          <a:prstGeom prst="rect">
            <a:avLst/>
          </a:prstGeom>
          <a:noFill/>
          <a:ln w="9525">
            <a:noFill/>
            <a:miter lim="800000"/>
            <a:headEnd/>
            <a:tailEnd/>
          </a:ln>
          <a:effectLst/>
        </p:spPr>
      </p:pic>
      <p:pic>
        <p:nvPicPr>
          <p:cNvPr id="26626" name="Picture 2"/>
          <p:cNvPicPr>
            <a:picLocks noChangeAspect="1" noChangeArrowheads="1"/>
          </p:cNvPicPr>
          <p:nvPr/>
        </p:nvPicPr>
        <p:blipFill>
          <a:blip r:embed="rId5" cstate="print"/>
          <a:srcRect/>
          <a:stretch>
            <a:fillRect/>
          </a:stretch>
        </p:blipFill>
        <p:spPr bwMode="auto">
          <a:xfrm>
            <a:off x="76200" y="3886200"/>
            <a:ext cx="3657600" cy="2895600"/>
          </a:xfrm>
          <a:prstGeom prst="rect">
            <a:avLst/>
          </a:prstGeom>
          <a:noFill/>
          <a:ln w="9525">
            <a:noFill/>
            <a:miter lim="800000"/>
            <a:headEnd/>
            <a:tailEnd/>
          </a:ln>
          <a:effectLst/>
        </p:spPr>
      </p:pic>
      <p:sp>
        <p:nvSpPr>
          <p:cNvPr id="3" name="TextBox 2"/>
          <p:cNvSpPr txBox="1"/>
          <p:nvPr/>
        </p:nvSpPr>
        <p:spPr>
          <a:xfrm>
            <a:off x="2590800" y="926068"/>
            <a:ext cx="1143000" cy="646331"/>
          </a:xfrm>
          <a:prstGeom prst="rect">
            <a:avLst/>
          </a:prstGeom>
          <a:noFill/>
        </p:spPr>
        <p:txBody>
          <a:bodyPr wrap="square" rtlCol="0">
            <a:spAutoFit/>
          </a:bodyPr>
          <a:lstStyle/>
          <a:p>
            <a:r>
              <a:rPr lang="en-US" dirty="0" smtClean="0"/>
              <a:t>ATL-basin</a:t>
            </a:r>
          </a:p>
          <a:p>
            <a:r>
              <a:rPr lang="en-US" dirty="0" smtClean="0"/>
              <a:t>2012</a:t>
            </a:r>
            <a:endParaRPr lang="en-US" dirty="0"/>
          </a:p>
        </p:txBody>
      </p:sp>
      <p:sp>
        <p:nvSpPr>
          <p:cNvPr id="8" name="TextBox 7"/>
          <p:cNvSpPr txBox="1"/>
          <p:nvPr/>
        </p:nvSpPr>
        <p:spPr>
          <a:xfrm>
            <a:off x="2590800" y="3897868"/>
            <a:ext cx="990600" cy="646331"/>
          </a:xfrm>
          <a:prstGeom prst="rect">
            <a:avLst/>
          </a:prstGeom>
          <a:noFill/>
        </p:spPr>
        <p:txBody>
          <a:bodyPr wrap="square" rtlCol="0">
            <a:spAutoFit/>
          </a:bodyPr>
          <a:lstStyle/>
          <a:p>
            <a:r>
              <a:rPr lang="en-US" dirty="0" smtClean="0"/>
              <a:t>EP-basin</a:t>
            </a:r>
          </a:p>
          <a:p>
            <a:r>
              <a:rPr lang="en-US" dirty="0" smtClean="0"/>
              <a:t>2012</a:t>
            </a:r>
            <a:endParaRPr lang="en-US" dirty="0"/>
          </a:p>
        </p:txBody>
      </p:sp>
      <p:sp>
        <p:nvSpPr>
          <p:cNvPr id="15" name="TextBox 14"/>
          <p:cNvSpPr txBox="1"/>
          <p:nvPr/>
        </p:nvSpPr>
        <p:spPr>
          <a:xfrm>
            <a:off x="533400" y="2761165"/>
            <a:ext cx="1219200" cy="369332"/>
          </a:xfrm>
          <a:prstGeom prst="rect">
            <a:avLst/>
          </a:prstGeom>
          <a:noFill/>
        </p:spPr>
        <p:txBody>
          <a:bodyPr wrap="square" rtlCol="0">
            <a:spAutoFit/>
          </a:bodyPr>
          <a:lstStyle/>
          <a:p>
            <a:r>
              <a:rPr lang="en-US" b="1" dirty="0" smtClean="0">
                <a:solidFill>
                  <a:srgbClr val="0000FF"/>
                </a:solidFill>
              </a:rPr>
              <a:t>Best track</a:t>
            </a:r>
            <a:endParaRPr lang="en-US" b="1" dirty="0">
              <a:solidFill>
                <a:srgbClr val="0000FF"/>
              </a:solidFill>
            </a:endParaRPr>
          </a:p>
        </p:txBody>
      </p:sp>
      <p:sp>
        <p:nvSpPr>
          <p:cNvPr id="16" name="TextBox 15"/>
          <p:cNvSpPr txBox="1"/>
          <p:nvPr/>
        </p:nvSpPr>
        <p:spPr>
          <a:xfrm>
            <a:off x="533400" y="2400300"/>
            <a:ext cx="862988" cy="369332"/>
          </a:xfrm>
          <a:prstGeom prst="rect">
            <a:avLst/>
          </a:prstGeom>
          <a:noFill/>
        </p:spPr>
        <p:txBody>
          <a:bodyPr wrap="square" rtlCol="0">
            <a:spAutoFit/>
          </a:bodyPr>
          <a:lstStyle/>
          <a:p>
            <a:r>
              <a:rPr lang="en-US" b="1" dirty="0" smtClean="0">
                <a:solidFill>
                  <a:srgbClr val="FF0000"/>
                </a:solidFill>
              </a:rPr>
              <a:t>HWRF</a:t>
            </a:r>
            <a:endParaRPr lang="en-US" b="1" dirty="0">
              <a:solidFill>
                <a:srgbClr val="FF0000"/>
              </a:solidFill>
            </a:endParaRPr>
          </a:p>
        </p:txBody>
      </p:sp>
      <p:sp>
        <p:nvSpPr>
          <p:cNvPr id="19" name="TextBox 18"/>
          <p:cNvSpPr txBox="1"/>
          <p:nvPr/>
        </p:nvSpPr>
        <p:spPr>
          <a:xfrm>
            <a:off x="6274340" y="1187453"/>
            <a:ext cx="1143000" cy="646331"/>
          </a:xfrm>
          <a:prstGeom prst="rect">
            <a:avLst/>
          </a:prstGeom>
          <a:noFill/>
        </p:spPr>
        <p:txBody>
          <a:bodyPr wrap="square" rtlCol="0">
            <a:spAutoFit/>
          </a:bodyPr>
          <a:lstStyle/>
          <a:p>
            <a:r>
              <a:rPr lang="en-US" dirty="0" smtClean="0"/>
              <a:t>ATL-basin</a:t>
            </a:r>
          </a:p>
          <a:p>
            <a:r>
              <a:rPr lang="en-US" dirty="0" smtClean="0"/>
              <a:t>2013</a:t>
            </a:r>
            <a:endParaRPr lang="en-US" dirty="0"/>
          </a:p>
        </p:txBody>
      </p:sp>
      <p:sp>
        <p:nvSpPr>
          <p:cNvPr id="20" name="TextBox 19"/>
          <p:cNvSpPr txBox="1"/>
          <p:nvPr/>
        </p:nvSpPr>
        <p:spPr>
          <a:xfrm>
            <a:off x="6274340" y="4006853"/>
            <a:ext cx="990600" cy="646331"/>
          </a:xfrm>
          <a:prstGeom prst="rect">
            <a:avLst/>
          </a:prstGeom>
          <a:noFill/>
        </p:spPr>
        <p:txBody>
          <a:bodyPr wrap="square" rtlCol="0">
            <a:spAutoFit/>
          </a:bodyPr>
          <a:lstStyle/>
          <a:p>
            <a:r>
              <a:rPr lang="en-US" dirty="0" smtClean="0"/>
              <a:t>EP-basin</a:t>
            </a:r>
          </a:p>
          <a:p>
            <a:r>
              <a:rPr lang="en-US" dirty="0" smtClean="0"/>
              <a:t>2013</a:t>
            </a:r>
            <a:endParaRPr lang="en-US" dirty="0"/>
          </a:p>
        </p:txBody>
      </p:sp>
    </p:spTree>
    <p:extLst>
      <p:ext uri="{BB962C8B-B14F-4D97-AF65-F5344CB8AC3E}">
        <p14:creationId xmlns:p14="http://schemas.microsoft.com/office/powerpoint/2010/main" val="18783574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7772400" cy="411162"/>
          </a:xfrm>
        </p:spPr>
        <p:txBody>
          <a:bodyPr>
            <a:noAutofit/>
          </a:bodyPr>
          <a:lstStyle/>
          <a:p>
            <a:pPr algn="ctr"/>
            <a:r>
              <a:rPr lang="en-US" sz="2400" b="1" dirty="0">
                <a:solidFill>
                  <a:srgbClr val="000099"/>
                </a:solidFill>
                <a:effectLst>
                  <a:outerShdw blurRad="38100" dist="38100" dir="2700000" algn="tl">
                    <a:srgbClr val="C0C0C0"/>
                  </a:outerShdw>
                </a:effectLst>
                <a:latin typeface="Calibri" pitchFamily="34" charset="0"/>
                <a:ea typeface="+mn-ea"/>
                <a:cs typeface="+mn-cs"/>
              </a:rPr>
              <a:t>Special Real-Time </a:t>
            </a:r>
            <a:r>
              <a:rPr lang="en-US" sz="2400" b="1" dirty="0" smtClean="0">
                <a:solidFill>
                  <a:srgbClr val="000099"/>
                </a:solidFill>
                <a:effectLst>
                  <a:outerShdw blurRad="38100" dist="38100" dir="2700000" algn="tl">
                    <a:srgbClr val="C0C0C0"/>
                  </a:outerShdw>
                </a:effectLst>
                <a:latin typeface="Calibri" pitchFamily="34" charset="0"/>
                <a:ea typeface="+mn-ea"/>
                <a:cs typeface="+mn-cs"/>
              </a:rPr>
              <a:t>Projects</a:t>
            </a:r>
            <a:r>
              <a:rPr lang="en-US" sz="2400" b="1" dirty="0">
                <a:solidFill>
                  <a:srgbClr val="000099"/>
                </a:solidFill>
                <a:effectLst>
                  <a:outerShdw blurRad="38100" dist="38100" dir="2700000" algn="tl">
                    <a:srgbClr val="C0C0C0"/>
                  </a:outerShdw>
                </a:effectLst>
                <a:latin typeface="Calibri" pitchFamily="34" charset="0"/>
                <a:ea typeface="+mn-ea"/>
                <a:cs typeface="+mn-cs"/>
              </a:rPr>
              <a:t> </a:t>
            </a:r>
            <a:r>
              <a:rPr lang="en-US" sz="2400" b="1" dirty="0" smtClean="0">
                <a:solidFill>
                  <a:srgbClr val="000099"/>
                </a:solidFill>
                <a:effectLst>
                  <a:outerShdw blurRad="38100" dist="38100" dir="2700000" algn="tl">
                    <a:srgbClr val="C0C0C0"/>
                  </a:outerShdw>
                </a:effectLst>
                <a:latin typeface="Calibri" pitchFamily="34" charset="0"/>
                <a:ea typeface="+mn-ea"/>
                <a:cs typeface="+mn-cs"/>
              </a:rPr>
              <a:t>supported by HFIP</a:t>
            </a:r>
            <a:endParaRPr lang="en-US" sz="2400" b="1" dirty="0">
              <a:solidFill>
                <a:srgbClr val="000099"/>
              </a:solidFill>
              <a:effectLst>
                <a:outerShdw blurRad="38100" dist="38100" dir="2700000" algn="tl">
                  <a:srgbClr val="C0C0C0"/>
                </a:outerShdw>
              </a:effectLst>
              <a:latin typeface="Calibri" pitchFamily="34" charset="0"/>
              <a:ea typeface="+mn-ea"/>
              <a:cs typeface="+mn-cs"/>
            </a:endParaRPr>
          </a:p>
        </p:txBody>
      </p:sp>
      <p:sp>
        <p:nvSpPr>
          <p:cNvPr id="2" name="Slide Number Placeholder 1"/>
          <p:cNvSpPr>
            <a:spLocks noGrp="1"/>
          </p:cNvSpPr>
          <p:nvPr>
            <p:ph type="sldNum" sz="quarter" idx="12"/>
          </p:nvPr>
        </p:nvSpPr>
        <p:spPr/>
        <p:txBody>
          <a:bodyPr/>
          <a:lstStyle/>
          <a:p>
            <a:pPr>
              <a:defRPr/>
            </a:pPr>
            <a:fld id="{002FF862-36DB-404A-91CF-CA23CB844B86}" type="slidenum">
              <a:rPr lang="en-US" smtClean="0"/>
              <a:pPr>
                <a:defRPr/>
              </a:pPr>
              <a:t>11</a:t>
            </a:fld>
            <a:endParaRPr lang="en-US"/>
          </a:p>
        </p:txBody>
      </p:sp>
      <p:sp>
        <p:nvSpPr>
          <p:cNvPr id="5" name="Content Placeholder 4"/>
          <p:cNvSpPr>
            <a:spLocks noGrp="1"/>
          </p:cNvSpPr>
          <p:nvPr>
            <p:ph sz="quarter" idx="1"/>
          </p:nvPr>
        </p:nvSpPr>
        <p:spPr>
          <a:xfrm>
            <a:off x="609600" y="990600"/>
            <a:ext cx="8001000" cy="5638800"/>
          </a:xfrm>
        </p:spPr>
        <p:txBody>
          <a:bodyPr>
            <a:normAutofit fontScale="92500" lnSpcReduction="20000"/>
          </a:bodyPr>
          <a:lstStyle/>
          <a:p>
            <a:r>
              <a:rPr lang="en-US" sz="2400" b="1" dirty="0" smtClean="0">
                <a:solidFill>
                  <a:srgbClr val="0000FF"/>
                </a:solidFill>
              </a:rPr>
              <a:t>Experimental Real-time </a:t>
            </a:r>
            <a:r>
              <a:rPr lang="en-US" sz="2400" b="1" dirty="0">
                <a:solidFill>
                  <a:srgbClr val="0000FF"/>
                </a:solidFill>
              </a:rPr>
              <a:t>HWRF </a:t>
            </a:r>
            <a:r>
              <a:rPr lang="en-US" sz="2400" b="1" dirty="0" smtClean="0">
                <a:solidFill>
                  <a:srgbClr val="0000FF"/>
                </a:solidFill>
              </a:rPr>
              <a:t>forecasts for </a:t>
            </a:r>
            <a:r>
              <a:rPr lang="en-US" sz="2400" b="1" dirty="0">
                <a:solidFill>
                  <a:srgbClr val="0000FF"/>
                </a:solidFill>
              </a:rPr>
              <a:t>Western Pacific </a:t>
            </a:r>
            <a:r>
              <a:rPr lang="en-US" sz="2400" b="1" dirty="0" smtClean="0">
                <a:solidFill>
                  <a:srgbClr val="0000FF"/>
                </a:solidFill>
              </a:rPr>
              <a:t>and </a:t>
            </a:r>
            <a:r>
              <a:rPr lang="en-US" sz="2400" b="1" dirty="0">
                <a:solidFill>
                  <a:srgbClr val="0000FF"/>
                </a:solidFill>
              </a:rPr>
              <a:t>North Indian Ocean (in support of </a:t>
            </a:r>
            <a:r>
              <a:rPr lang="en-US" sz="2400" b="1" dirty="0" smtClean="0">
                <a:solidFill>
                  <a:srgbClr val="0000FF"/>
                </a:solidFill>
              </a:rPr>
              <a:t>JTWC and IMD</a:t>
            </a:r>
            <a:r>
              <a:rPr lang="en-US" sz="2400" b="1" dirty="0">
                <a:solidFill>
                  <a:srgbClr val="0000FF"/>
                </a:solidFill>
              </a:rPr>
              <a:t>)</a:t>
            </a:r>
          </a:p>
          <a:p>
            <a:r>
              <a:rPr lang="en-US" sz="2400" b="1" dirty="0" smtClean="0">
                <a:solidFill>
                  <a:srgbClr val="0000FF"/>
                </a:solidFill>
              </a:rPr>
              <a:t>HFIP Stream 1.5 Demo: 20-member HWRF Ensembles</a:t>
            </a:r>
          </a:p>
          <a:p>
            <a:r>
              <a:rPr lang="en-US" sz="2400" dirty="0" smtClean="0"/>
              <a:t>HFIP Stream 2 Demo: Alternate </a:t>
            </a:r>
            <a:r>
              <a:rPr lang="en-US" sz="2400" dirty="0"/>
              <a:t>physics </a:t>
            </a:r>
            <a:r>
              <a:rPr lang="en-US" sz="2400" dirty="0" smtClean="0"/>
              <a:t>suite</a:t>
            </a:r>
          </a:p>
          <a:p>
            <a:r>
              <a:rPr lang="en-US" sz="2400" dirty="0" smtClean="0"/>
              <a:t>HFIP Stream 2 Demo: Assimilation of Satellite Dat</a:t>
            </a:r>
            <a:r>
              <a:rPr lang="en-US" sz="2400" dirty="0"/>
              <a:t>a</a:t>
            </a:r>
          </a:p>
          <a:p>
            <a:r>
              <a:rPr lang="en-US" sz="2400" dirty="0" smtClean="0"/>
              <a:t>HFIP Stream 2 Demo: Basin-Scale (hemispheric) HWRF (with multiple moveable domains, collaboration with HRD)</a:t>
            </a:r>
          </a:p>
          <a:p>
            <a:r>
              <a:rPr lang="en-US" sz="2400" dirty="0" smtClean="0"/>
              <a:t>HFIP Stream 2 Demo: HWRF-HYCOM</a:t>
            </a:r>
          </a:p>
          <a:p>
            <a:pPr marL="0" indent="0">
              <a:buNone/>
            </a:pPr>
            <a:endParaRPr lang="en-US" sz="2400" dirty="0" smtClean="0"/>
          </a:p>
          <a:p>
            <a:pPr marL="0" indent="0">
              <a:buNone/>
            </a:pPr>
            <a:r>
              <a:rPr lang="en-US" sz="2400" dirty="0" smtClean="0"/>
              <a:t>All these projects are supported by HFIP and allowed us to expand the Development Phase of operational HWRF for future upgrades.  </a:t>
            </a:r>
          </a:p>
          <a:p>
            <a:pPr marL="0" indent="0">
              <a:buNone/>
            </a:pPr>
            <a:endParaRPr lang="en-US" sz="2400" dirty="0" smtClean="0"/>
          </a:p>
          <a:p>
            <a:pPr marL="0" indent="0">
              <a:buNone/>
            </a:pPr>
            <a:r>
              <a:rPr lang="en-US" sz="2400" dirty="0" smtClean="0"/>
              <a:t>HFIP resources on Jet and NCEP resources on Zeus helped us accomplish these real-time parallel systems.</a:t>
            </a:r>
          </a:p>
          <a:p>
            <a:pPr marL="0" indent="0">
              <a:buNone/>
            </a:pPr>
            <a:endParaRPr lang="en-US" sz="2400" dirty="0" smtClean="0"/>
          </a:p>
          <a:p>
            <a:pPr marL="0" indent="0">
              <a:buNone/>
            </a:pPr>
            <a:r>
              <a:rPr lang="en-US" sz="2400" dirty="0" smtClean="0"/>
              <a:t>Cross-platform compliancy through strict code management protocols and subversion based repository (supported by DTC) are pivotal for these efforts.</a:t>
            </a:r>
          </a:p>
          <a:p>
            <a:endParaRPr lang="en-US" sz="2400" dirty="0" smtClean="0"/>
          </a:p>
          <a:p>
            <a:endParaRPr lang="en-US" sz="2400" dirty="0"/>
          </a:p>
        </p:txBody>
      </p:sp>
    </p:spTree>
    <p:extLst>
      <p:ext uri="{BB962C8B-B14F-4D97-AF65-F5344CB8AC3E}">
        <p14:creationId xmlns:p14="http://schemas.microsoft.com/office/powerpoint/2010/main" val="25714502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914400"/>
            <a:ext cx="8496300" cy="5791200"/>
          </a:xfrm>
        </p:spPr>
        <p:txBody>
          <a:bodyPr>
            <a:normAutofit fontScale="70000" lnSpcReduction="20000"/>
          </a:bodyPr>
          <a:lstStyle/>
          <a:p>
            <a:pPr algn="just">
              <a:lnSpc>
                <a:spcPct val="120000"/>
              </a:lnSpc>
              <a:spcAft>
                <a:spcPts val="600"/>
              </a:spcAft>
            </a:pPr>
            <a:r>
              <a:rPr lang="en-US" dirty="0" smtClean="0"/>
              <a:t>Starting in 2012, EMC HWRF team has been experimenting real-time forecasts for the WPAC basin, using NCEP Operational HWRF system, thanks to the support from NOAA’s Hurricane Forecast Improvement Project (HFIP). </a:t>
            </a:r>
          </a:p>
          <a:p>
            <a:pPr algn="just">
              <a:lnSpc>
                <a:spcPct val="120000"/>
              </a:lnSpc>
              <a:spcAft>
                <a:spcPts val="600"/>
              </a:spcAft>
            </a:pPr>
            <a:r>
              <a:rPr lang="en-US" dirty="0" smtClean="0"/>
              <a:t>~ 85-90% reliability in delivering forecast products to JTWC was accomplished using dedicated resources (three sets of infinite reservations) on HFIP machines in Boulder. </a:t>
            </a:r>
            <a:r>
              <a:rPr lang="en-US" b="1" dirty="0"/>
              <a:t>Continued delivering real-time forecast guidance for all tropical systems in the Western Pacific and North Indian Ocean basins in 2013</a:t>
            </a:r>
          </a:p>
          <a:p>
            <a:pPr algn="just">
              <a:lnSpc>
                <a:spcPct val="120000"/>
              </a:lnSpc>
              <a:spcAft>
                <a:spcPts val="600"/>
              </a:spcAft>
            </a:pPr>
            <a:r>
              <a:rPr lang="en-US" b="1" i="1" dirty="0" smtClean="0">
                <a:solidFill>
                  <a:srgbClr val="000099"/>
                </a:solidFill>
              </a:rPr>
              <a:t>“Performance metrics from 2102 confirmed HWRF added value to both track and intensity guidance available to JTWC forecasters, so we implemented its operational use in 2013.  The model continues to perform very well, especially for intensity, where it outperformed other </a:t>
            </a:r>
            <a:r>
              <a:rPr lang="en-US" b="1" i="1" dirty="0" err="1" smtClean="0">
                <a:solidFill>
                  <a:srgbClr val="000099"/>
                </a:solidFill>
              </a:rPr>
              <a:t>mesoscale</a:t>
            </a:r>
            <a:r>
              <a:rPr lang="en-US" b="1" i="1" dirty="0" smtClean="0">
                <a:solidFill>
                  <a:srgbClr val="000099"/>
                </a:solidFill>
              </a:rPr>
              <a:t> models out to 72 </a:t>
            </a:r>
            <a:r>
              <a:rPr lang="en-US" b="1" i="1" dirty="0" err="1" smtClean="0">
                <a:solidFill>
                  <a:srgbClr val="000099"/>
                </a:solidFill>
              </a:rPr>
              <a:t>hrs</a:t>
            </a:r>
            <a:r>
              <a:rPr lang="en-US" b="1" i="1" dirty="0" smtClean="0">
                <a:solidFill>
                  <a:srgbClr val="000099"/>
                </a:solidFill>
              </a:rPr>
              <a:t> and was especially useful during the frequent rapid intensification events that occurred in the Western North Pacific this year”</a:t>
            </a:r>
          </a:p>
          <a:p>
            <a:pPr marL="0" indent="0" algn="r">
              <a:lnSpc>
                <a:spcPct val="120000"/>
              </a:lnSpc>
              <a:spcAft>
                <a:spcPts val="600"/>
              </a:spcAft>
              <a:buNone/>
            </a:pPr>
            <a:r>
              <a:rPr lang="en-US" b="1" i="1" dirty="0" smtClean="0">
                <a:solidFill>
                  <a:srgbClr val="000099"/>
                </a:solidFill>
              </a:rPr>
              <a:t>--Bob </a:t>
            </a:r>
            <a:r>
              <a:rPr lang="en-US" b="1" i="1" dirty="0" err="1" smtClean="0">
                <a:solidFill>
                  <a:srgbClr val="000099"/>
                </a:solidFill>
              </a:rPr>
              <a:t>Falvey</a:t>
            </a:r>
            <a:r>
              <a:rPr lang="en-US" b="1" i="1" dirty="0" smtClean="0">
                <a:solidFill>
                  <a:srgbClr val="000099"/>
                </a:solidFill>
              </a:rPr>
              <a:t>, Director, JTWC</a:t>
            </a:r>
          </a:p>
          <a:p>
            <a:pPr algn="just">
              <a:lnSpc>
                <a:spcPct val="120000"/>
              </a:lnSpc>
              <a:spcAft>
                <a:spcPts val="600"/>
              </a:spcAft>
            </a:pPr>
            <a:r>
              <a:rPr lang="en-US" b="1" i="1" dirty="0" smtClean="0">
                <a:solidFill>
                  <a:srgbClr val="00B050"/>
                </a:solidFill>
              </a:rPr>
              <a:t>A preliminary </a:t>
            </a:r>
            <a:r>
              <a:rPr lang="en-US" b="1" i="1" dirty="0">
                <a:solidFill>
                  <a:srgbClr val="00B050"/>
                </a:solidFill>
              </a:rPr>
              <a:t>analysis of the performance of various </a:t>
            </a:r>
            <a:r>
              <a:rPr lang="en-US" b="1" i="1" dirty="0" smtClean="0">
                <a:solidFill>
                  <a:srgbClr val="00B050"/>
                </a:solidFill>
              </a:rPr>
              <a:t>models indicate </a:t>
            </a:r>
            <a:r>
              <a:rPr lang="en-US" b="1" i="1" dirty="0">
                <a:solidFill>
                  <a:srgbClr val="00B050"/>
                </a:solidFill>
              </a:rPr>
              <a:t>that the performance of NCEP HWRF model was </a:t>
            </a:r>
            <a:r>
              <a:rPr lang="en-US" b="1" i="1" dirty="0" smtClean="0">
                <a:solidFill>
                  <a:srgbClr val="00B050"/>
                </a:solidFill>
              </a:rPr>
              <a:t>very good</a:t>
            </a:r>
            <a:r>
              <a:rPr lang="en-US" b="1" i="1" dirty="0">
                <a:solidFill>
                  <a:srgbClr val="00B050"/>
                </a:solidFill>
              </a:rPr>
              <a:t>. It was a very useful product in terms of track</a:t>
            </a:r>
            <a:r>
              <a:rPr lang="en-US" b="1" i="1" dirty="0" smtClean="0">
                <a:solidFill>
                  <a:srgbClr val="00B050"/>
                </a:solidFill>
              </a:rPr>
              <a:t>, intensity </a:t>
            </a:r>
            <a:r>
              <a:rPr lang="en-US" b="1" i="1" dirty="0">
                <a:solidFill>
                  <a:srgbClr val="00B050"/>
                </a:solidFill>
              </a:rPr>
              <a:t>and landfall forecast guidance as well </a:t>
            </a:r>
            <a:r>
              <a:rPr lang="en-US" b="1" i="1" dirty="0" smtClean="0">
                <a:solidFill>
                  <a:srgbClr val="00B050"/>
                </a:solidFill>
              </a:rPr>
              <a:t>as rainfall</a:t>
            </a:r>
            <a:r>
              <a:rPr lang="en-US" b="1" i="1" dirty="0">
                <a:solidFill>
                  <a:srgbClr val="00B050"/>
                </a:solidFill>
              </a:rPr>
              <a:t>. Its performance was better that that of IMD HWRF</a:t>
            </a:r>
            <a:r>
              <a:rPr lang="en-US" b="1" i="1" dirty="0" smtClean="0">
                <a:solidFill>
                  <a:srgbClr val="00B050"/>
                </a:solidFill>
              </a:rPr>
              <a:t>.</a:t>
            </a:r>
          </a:p>
          <a:p>
            <a:pPr marL="0" indent="0" algn="r">
              <a:lnSpc>
                <a:spcPct val="120000"/>
              </a:lnSpc>
              <a:spcAft>
                <a:spcPts val="600"/>
              </a:spcAft>
              <a:buNone/>
            </a:pPr>
            <a:r>
              <a:rPr lang="en-US" b="1" i="1" dirty="0" smtClean="0">
                <a:solidFill>
                  <a:srgbClr val="00B050"/>
                </a:solidFill>
              </a:rPr>
              <a:t>-- Dr. </a:t>
            </a:r>
            <a:r>
              <a:rPr lang="en-US" b="1" i="1" dirty="0" err="1" smtClean="0">
                <a:solidFill>
                  <a:srgbClr val="00B050"/>
                </a:solidFill>
              </a:rPr>
              <a:t>Mohapatra</a:t>
            </a:r>
            <a:r>
              <a:rPr lang="en-US" b="1" i="1" dirty="0" smtClean="0">
                <a:solidFill>
                  <a:srgbClr val="00B050"/>
                </a:solidFill>
              </a:rPr>
              <a:t>, Director, Cyclone Warning Division, IMD, India</a:t>
            </a:r>
          </a:p>
        </p:txBody>
      </p:sp>
      <p:sp>
        <p:nvSpPr>
          <p:cNvPr id="4" name="Slide Number Placeholder 3"/>
          <p:cNvSpPr>
            <a:spLocks noGrp="1"/>
          </p:cNvSpPr>
          <p:nvPr>
            <p:ph type="sldNum" sz="quarter" idx="12"/>
          </p:nvPr>
        </p:nvSpPr>
        <p:spPr/>
        <p:txBody>
          <a:bodyPr/>
          <a:lstStyle/>
          <a:p>
            <a:fld id="{4FF994D2-980A-410F-8438-6EF16BC9EB48}" type="slidenum">
              <a:rPr lang="en-US" smtClean="0"/>
              <a:pPr/>
              <a:t>12</a:t>
            </a:fld>
            <a:endParaRPr lang="en-US"/>
          </a:p>
        </p:txBody>
      </p:sp>
      <p:sp>
        <p:nvSpPr>
          <p:cNvPr id="5" name="Text Box 9"/>
          <p:cNvSpPr txBox="1">
            <a:spLocks noChangeArrowheads="1"/>
          </p:cNvSpPr>
          <p:nvPr/>
        </p:nvSpPr>
        <p:spPr bwMode="auto">
          <a:xfrm>
            <a:off x="381000" y="180975"/>
            <a:ext cx="8305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dirty="0">
                <a:solidFill>
                  <a:srgbClr val="000099"/>
                </a:solidFill>
                <a:effectLst>
                  <a:outerShdw blurRad="38100" dist="38100" dir="2700000" algn="tl">
                    <a:srgbClr val="C0C0C0"/>
                  </a:outerShdw>
                </a:effectLst>
                <a:latin typeface="Calibri" pitchFamily="34" charset="0"/>
              </a:rPr>
              <a:t>HWRF as an operational forecast guidance tool for </a:t>
            </a:r>
            <a:r>
              <a:rPr lang="en-US" sz="2400" b="1" dirty="0" smtClean="0">
                <a:solidFill>
                  <a:srgbClr val="000099"/>
                </a:solidFill>
                <a:effectLst>
                  <a:outerShdw blurRad="38100" dist="38100" dir="2700000" algn="tl">
                    <a:srgbClr val="C0C0C0"/>
                  </a:outerShdw>
                </a:effectLst>
                <a:latin typeface="Calibri" pitchFamily="34" charset="0"/>
              </a:rPr>
              <a:t>JTWC &amp; IMD</a:t>
            </a:r>
            <a:endParaRPr lang="en-US" sz="2400" b="1" dirty="0">
              <a:solidFill>
                <a:srgbClr val="000099"/>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2411957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886200"/>
            <a:ext cx="2945860" cy="28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838200"/>
            <a:ext cx="4114800" cy="2981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45700"/>
            <a:ext cx="4114800" cy="2981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Slide Number Placeholder 23"/>
          <p:cNvSpPr>
            <a:spLocks noGrp="1"/>
          </p:cNvSpPr>
          <p:nvPr>
            <p:ph type="sldNum" sz="quarter" idx="12"/>
          </p:nvPr>
        </p:nvSpPr>
        <p:spPr/>
        <p:txBody>
          <a:bodyPr/>
          <a:lstStyle/>
          <a:p>
            <a:fld id="{4BDC5036-E40C-4E54-80AD-0E8CCFEA85B1}" type="slidenum">
              <a:rPr lang="en-US" smtClean="0"/>
              <a:pPr/>
              <a:t>13</a:t>
            </a:fld>
            <a:endParaRPr lang="en-US" dirty="0"/>
          </a:p>
        </p:txBody>
      </p:sp>
      <p:sp>
        <p:nvSpPr>
          <p:cNvPr id="27" name="TextBox 26"/>
          <p:cNvSpPr txBox="1"/>
          <p:nvPr/>
        </p:nvSpPr>
        <p:spPr>
          <a:xfrm>
            <a:off x="1143000" y="76200"/>
            <a:ext cx="7315200" cy="461665"/>
          </a:xfrm>
          <a:prstGeom prst="rect">
            <a:avLst/>
          </a:prstGeom>
          <a:noFill/>
        </p:spPr>
        <p:txBody>
          <a:bodyPr wrap="square" rtlCol="0">
            <a:spAutoFit/>
          </a:bodyPr>
          <a:lstStyle/>
          <a:p>
            <a:pPr algn="ctr"/>
            <a:r>
              <a:rPr lang="en-US" sz="2400" b="1" dirty="0">
                <a:solidFill>
                  <a:srgbClr val="000099"/>
                </a:solidFill>
                <a:effectLst>
                  <a:outerShdw blurRad="38100" dist="38100" dir="2700000" algn="tl">
                    <a:srgbClr val="C0C0C0"/>
                  </a:outerShdw>
                </a:effectLst>
                <a:latin typeface="Calibri" pitchFamily="34" charset="0"/>
              </a:rPr>
              <a:t>Verification for Western Pacific for 2013</a:t>
            </a:r>
          </a:p>
        </p:txBody>
      </p:sp>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810000"/>
            <a:ext cx="4114800" cy="2981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200400" y="4152543"/>
            <a:ext cx="1905000" cy="2400657"/>
          </a:xfrm>
          <a:prstGeom prst="rect">
            <a:avLst/>
          </a:prstGeom>
        </p:spPr>
        <p:txBody>
          <a:bodyPr wrap="square" lIns="0" tIns="0" rIns="0" bIns="0">
            <a:spAutoFit/>
          </a:bodyPr>
          <a:lstStyle/>
          <a:p>
            <a:r>
              <a:rPr lang="en-US" sz="1200" b="1" dirty="0" smtClean="0">
                <a:solidFill>
                  <a:srgbClr val="0000FF"/>
                </a:solidFill>
              </a:rPr>
              <a:t>HWRF </a:t>
            </a:r>
            <a:r>
              <a:rPr lang="en-US" sz="1200" b="1" dirty="0">
                <a:solidFill>
                  <a:srgbClr val="0000FF"/>
                </a:solidFill>
              </a:rPr>
              <a:t>RI POD skill is ~ 23 % and by far has higher POD index as compared to other models and in other basins </a:t>
            </a:r>
            <a:r>
              <a:rPr lang="en-US" sz="1200" b="1" i="1" dirty="0">
                <a:solidFill>
                  <a:srgbClr val="0000FF"/>
                </a:solidFill>
              </a:rPr>
              <a:t>(previous analysis of RI for WPAC from 2012 HWRF showed &lt;10% skill)</a:t>
            </a:r>
            <a:r>
              <a:rPr lang="en-US" sz="1200" b="1" dirty="0">
                <a:solidFill>
                  <a:srgbClr val="0000FF"/>
                </a:solidFill>
              </a:rPr>
              <a:t>.</a:t>
            </a:r>
          </a:p>
          <a:p>
            <a:pPr>
              <a:buFontTx/>
              <a:buChar char="-"/>
            </a:pPr>
            <a:endParaRPr lang="en-US" sz="1200" b="1" dirty="0">
              <a:solidFill>
                <a:srgbClr val="0000FF"/>
              </a:solidFill>
            </a:endParaRPr>
          </a:p>
          <a:p>
            <a:pPr>
              <a:buFontTx/>
              <a:buChar char="-"/>
            </a:pPr>
            <a:r>
              <a:rPr lang="en-US" sz="1200" b="1" dirty="0">
                <a:solidFill>
                  <a:srgbClr val="0000FF"/>
                </a:solidFill>
              </a:rPr>
              <a:t>The POD index is much higher (43%) if one simply considers the intensity change tendency, say 6-h change of VMAX &gt; 5 kt.</a:t>
            </a:r>
          </a:p>
        </p:txBody>
      </p:sp>
    </p:spTree>
    <p:extLst>
      <p:ext uri="{BB962C8B-B14F-4D97-AF65-F5344CB8AC3E}">
        <p14:creationId xmlns:p14="http://schemas.microsoft.com/office/powerpoint/2010/main" val="35841535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3"/>
          <p:cNvSpPr>
            <a:spLocks noGrp="1"/>
          </p:cNvSpPr>
          <p:nvPr>
            <p:ph type="sldNum" sz="quarter" idx="12"/>
          </p:nvPr>
        </p:nvSpPr>
        <p:spPr/>
        <p:txBody>
          <a:bodyPr/>
          <a:lstStyle/>
          <a:p>
            <a:fld id="{4BDC5036-E40C-4E54-80AD-0E8CCFEA85B1}" type="slidenum">
              <a:rPr lang="en-US" smtClean="0"/>
              <a:pPr/>
              <a:t>14</a:t>
            </a:fld>
            <a:endParaRPr lang="en-US" dirty="0"/>
          </a:p>
        </p:txBody>
      </p:sp>
      <p:sp>
        <p:nvSpPr>
          <p:cNvPr id="27" name="TextBox 26"/>
          <p:cNvSpPr txBox="1"/>
          <p:nvPr/>
        </p:nvSpPr>
        <p:spPr>
          <a:xfrm>
            <a:off x="1143000" y="76200"/>
            <a:ext cx="7315200" cy="461665"/>
          </a:xfrm>
          <a:prstGeom prst="rect">
            <a:avLst/>
          </a:prstGeom>
          <a:noFill/>
        </p:spPr>
        <p:txBody>
          <a:bodyPr wrap="square" rtlCol="0">
            <a:spAutoFit/>
          </a:bodyPr>
          <a:lstStyle/>
          <a:p>
            <a:pPr algn="ctr"/>
            <a:r>
              <a:rPr lang="en-US" sz="2400" b="1" dirty="0">
                <a:solidFill>
                  <a:srgbClr val="000099"/>
                </a:solidFill>
                <a:effectLst>
                  <a:outerShdw blurRad="38100" dist="38100" dir="2700000" algn="tl">
                    <a:srgbClr val="C0C0C0"/>
                  </a:outerShdw>
                </a:effectLst>
                <a:latin typeface="Calibri" pitchFamily="34" charset="0"/>
              </a:rPr>
              <a:t>Verification for Indian Ocean for 2013</a:t>
            </a:r>
          </a:p>
        </p:txBody>
      </p:sp>
      <p:pic>
        <p:nvPicPr>
          <p:cNvPr id="819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4114800" cy="297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533400"/>
            <a:ext cx="4114800" cy="297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789753"/>
            <a:ext cx="4114800" cy="2992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04800" y="3531513"/>
            <a:ext cx="4495800" cy="430887"/>
          </a:xfrm>
          <a:prstGeom prst="rect">
            <a:avLst/>
          </a:prstGeom>
          <a:noFill/>
        </p:spPr>
        <p:txBody>
          <a:bodyPr wrap="square" lIns="0" tIns="0" rIns="0" bIns="0" rtlCol="0">
            <a:spAutoFit/>
          </a:bodyPr>
          <a:lstStyle/>
          <a:p>
            <a:pPr algn="ctr"/>
            <a:r>
              <a:rPr lang="en-US" sz="1400" b="1" i="1" dirty="0" smtClean="0">
                <a:solidFill>
                  <a:srgbClr val="0000FF"/>
                </a:solidFill>
                <a:latin typeface="Arial" panose="020B0604020202020204" pitchFamily="34" charset="0"/>
                <a:cs typeface="Arial" panose="020B0604020202020204" pitchFamily="34" charset="0"/>
              </a:rPr>
              <a:t>NCEP HWRF forecasts accurately captured the </a:t>
            </a:r>
            <a:r>
              <a:rPr lang="en-US" sz="1400" b="1" i="1" dirty="0">
                <a:solidFill>
                  <a:srgbClr val="0000FF"/>
                </a:solidFill>
                <a:latin typeface="Arial" panose="020B0604020202020204" pitchFamily="34" charset="0"/>
                <a:cs typeface="Arial" panose="020B0604020202020204" pitchFamily="34" charset="0"/>
              </a:rPr>
              <a:t>intensity, structure and rainfall of </a:t>
            </a:r>
            <a:r>
              <a:rPr lang="en-US" sz="1400" b="1" i="1" dirty="0" err="1" smtClean="0">
                <a:solidFill>
                  <a:srgbClr val="0000FF"/>
                </a:solidFill>
                <a:latin typeface="Arial" panose="020B0604020202020204" pitchFamily="34" charset="0"/>
                <a:cs typeface="Arial" panose="020B0604020202020204" pitchFamily="34" charset="0"/>
              </a:rPr>
              <a:t>Phailin</a:t>
            </a:r>
            <a:endParaRPr lang="en-US" sz="1400" b="1" i="1" dirty="0">
              <a:solidFill>
                <a:srgbClr val="0000FF"/>
              </a:solidFill>
              <a:latin typeface="Arial" panose="020B0604020202020204" pitchFamily="34" charset="0"/>
              <a:cs typeface="Arial" panose="020B0604020202020204" pitchFamily="34" charset="0"/>
            </a:endParaRPr>
          </a:p>
        </p:txBody>
      </p:sp>
      <p:pic>
        <p:nvPicPr>
          <p:cNvPr id="8" name="Picture 8" descr="http://www.emc.ncep.noaa.gov/HWRF/WestPacific/PHAILIN02B/PHAILIN02B.2013101000/swath_rain.PHAILIN02B.2013101000.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580" r="19645"/>
          <a:stretch/>
        </p:blipFill>
        <p:spPr bwMode="auto">
          <a:xfrm>
            <a:off x="2523068" y="3962400"/>
            <a:ext cx="218863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emc.ncep.noaa.gov/HWRF/WestPacific/PHAILIN02B/PHAILIN02B.2013101000/swath_10m.PHAILIN02B.2013101000.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881" r="24473"/>
          <a:stretch/>
        </p:blipFill>
        <p:spPr bwMode="auto">
          <a:xfrm>
            <a:off x="313268" y="3962400"/>
            <a:ext cx="196426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0123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emc.ncep.noaa.gov/HWRF/ENSEMBLE/RAYMOND17E/RAYMOND17E.2013102400/intensity_mem_raymond17e_2013102400.png"/>
          <p:cNvPicPr>
            <a:picLocks noChangeAspect="1" noChangeArrowheads="1"/>
          </p:cNvPicPr>
          <p:nvPr/>
        </p:nvPicPr>
        <p:blipFill rotWithShape="1">
          <a:blip r:embed="rId2">
            <a:extLst>
              <a:ext uri="{28A0092B-C50C-407E-A947-70E740481C1C}">
                <a14:useLocalDpi xmlns:a14="http://schemas.microsoft.com/office/drawing/2010/main" val="0"/>
              </a:ext>
            </a:extLst>
          </a:blip>
          <a:srcRect b="51393"/>
          <a:stretch/>
        </p:blipFill>
        <p:spPr bwMode="auto">
          <a:xfrm>
            <a:off x="533459" y="3783675"/>
            <a:ext cx="4724340" cy="301752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345" y="834879"/>
            <a:ext cx="4114800" cy="29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915" y="834878"/>
            <a:ext cx="4114800" cy="297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52400"/>
            <a:ext cx="8229600" cy="541131"/>
          </a:xfrm>
        </p:spPr>
        <p:txBody>
          <a:bodyPr>
            <a:normAutofit/>
          </a:bodyPr>
          <a:lstStyle/>
          <a:p>
            <a:r>
              <a:rPr lang="en-US" sz="2400" b="1" dirty="0">
                <a:solidFill>
                  <a:srgbClr val="000099"/>
                </a:solidFill>
                <a:effectLst>
                  <a:outerShdw blurRad="38100" dist="38100" dir="2700000" algn="tl">
                    <a:srgbClr val="C0C0C0"/>
                  </a:outerShdw>
                </a:effectLst>
                <a:latin typeface="Calibri" pitchFamily="34" charset="0"/>
                <a:ea typeface="+mn-ea"/>
                <a:cs typeface="+mn-cs"/>
              </a:rPr>
              <a:t>HWRF-ensemble verification: North Atlantic 2013</a:t>
            </a:r>
          </a:p>
        </p:txBody>
      </p:sp>
      <p:sp>
        <p:nvSpPr>
          <p:cNvPr id="3" name="Slide Number Placeholder 2"/>
          <p:cNvSpPr>
            <a:spLocks noGrp="1"/>
          </p:cNvSpPr>
          <p:nvPr>
            <p:ph type="sldNum" sz="quarter" idx="12"/>
          </p:nvPr>
        </p:nvSpPr>
        <p:spPr/>
        <p:txBody>
          <a:bodyPr/>
          <a:lstStyle/>
          <a:p>
            <a:fld id="{29C3BC5B-148B-4219-9C71-EEA48E8D9E7E}" type="slidenum">
              <a:rPr lang="en-US" smtClean="0"/>
              <a:t>15</a:t>
            </a:fld>
            <a:endParaRPr lang="en-US"/>
          </a:p>
        </p:txBody>
      </p:sp>
      <p:sp>
        <p:nvSpPr>
          <p:cNvPr id="7" name="TextBox 6"/>
          <p:cNvSpPr txBox="1"/>
          <p:nvPr/>
        </p:nvSpPr>
        <p:spPr>
          <a:xfrm>
            <a:off x="5257799" y="4038600"/>
            <a:ext cx="3714345" cy="2585323"/>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solidFill>
                  <a:srgbClr val="0000FF"/>
                </a:solidFill>
              </a:rPr>
              <a:t>HWRF ensembles run in HFIP Stream 1.5 showed much improved track and intensity forecast skill compared to the deterministic model</a:t>
            </a:r>
          </a:p>
          <a:p>
            <a:pPr marL="285750" indent="-285750">
              <a:buFont typeface="Arial" panose="020B0604020202020204" pitchFamily="34" charset="0"/>
              <a:buChar char="•"/>
            </a:pPr>
            <a:r>
              <a:rPr lang="en-US" b="1" dirty="0" smtClean="0">
                <a:solidFill>
                  <a:srgbClr val="0000FF"/>
                </a:solidFill>
              </a:rPr>
              <a:t>Collaboration with NRL to develop high-resolution multi-model ensembles using HWRF and COAMPS-TC models </a:t>
            </a:r>
          </a:p>
        </p:txBody>
      </p:sp>
      <p:sp>
        <p:nvSpPr>
          <p:cNvPr id="4" name="TextBox 3"/>
          <p:cNvSpPr txBox="1"/>
          <p:nvPr/>
        </p:nvSpPr>
        <p:spPr>
          <a:xfrm>
            <a:off x="1143000" y="4343400"/>
            <a:ext cx="3561945" cy="738664"/>
          </a:xfrm>
          <a:prstGeom prst="rect">
            <a:avLst/>
          </a:prstGeom>
          <a:noFill/>
        </p:spPr>
        <p:txBody>
          <a:bodyPr wrap="square" rtlCol="0">
            <a:spAutoFit/>
          </a:bodyPr>
          <a:lstStyle/>
          <a:p>
            <a:r>
              <a:rPr lang="en-US" sz="1400" b="1" i="1" dirty="0" smtClean="0">
                <a:solidFill>
                  <a:srgbClr val="0000FF"/>
                </a:solidFill>
              </a:rPr>
              <a:t>A few members of HWRF ensemble did show intensification of Raymond (operational HWRF did not capture the intensification)</a:t>
            </a:r>
            <a:endParaRPr lang="en-US" sz="1400" b="1" i="1" dirty="0">
              <a:solidFill>
                <a:srgbClr val="0000FF"/>
              </a:solidFill>
            </a:endParaRPr>
          </a:p>
        </p:txBody>
      </p:sp>
    </p:spTree>
    <p:extLst>
      <p:ext uri="{BB962C8B-B14F-4D97-AF65-F5344CB8AC3E}">
        <p14:creationId xmlns:p14="http://schemas.microsoft.com/office/powerpoint/2010/main" val="22702718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579438"/>
          </a:xfrm>
        </p:spPr>
        <p:txBody>
          <a:bodyPr>
            <a:noAutofit/>
          </a:bodyPr>
          <a:lstStyle/>
          <a:p>
            <a:r>
              <a:rPr lang="en-US" sz="2400" b="1" dirty="0">
                <a:solidFill>
                  <a:srgbClr val="000099"/>
                </a:solidFill>
                <a:effectLst>
                  <a:outerShdw blurRad="38100" dist="38100" dir="2700000" algn="tl">
                    <a:srgbClr val="C0C0C0"/>
                  </a:outerShdw>
                </a:effectLst>
                <a:latin typeface="Calibri" pitchFamily="34" charset="0"/>
                <a:ea typeface="+mn-ea"/>
                <a:cs typeface="+mn-cs"/>
              </a:rPr>
              <a:t>Priorities for Operational HWRF for 2014 hurricane season</a:t>
            </a:r>
          </a:p>
        </p:txBody>
      </p:sp>
      <p:sp>
        <p:nvSpPr>
          <p:cNvPr id="8" name="Slide Number Placeholder 7"/>
          <p:cNvSpPr>
            <a:spLocks noGrp="1"/>
          </p:cNvSpPr>
          <p:nvPr>
            <p:ph type="sldNum" sz="quarter" idx="12"/>
          </p:nvPr>
        </p:nvSpPr>
        <p:spPr/>
        <p:txBody>
          <a:bodyPr/>
          <a:lstStyle/>
          <a:p>
            <a:fld id="{8AA51038-482A-4A2F-8234-A72E8F7D54EC}" type="slidenum">
              <a:rPr lang="en-US" smtClean="0"/>
              <a:pPr/>
              <a:t>16</a:t>
            </a:fld>
            <a:endParaRPr lang="en-US"/>
          </a:p>
        </p:txBody>
      </p:sp>
      <p:sp>
        <p:nvSpPr>
          <p:cNvPr id="3" name="Content Placeholder 2"/>
          <p:cNvSpPr>
            <a:spLocks noGrp="1"/>
          </p:cNvSpPr>
          <p:nvPr>
            <p:ph sz="quarter" idx="1"/>
          </p:nvPr>
        </p:nvSpPr>
        <p:spPr>
          <a:xfrm>
            <a:off x="381000" y="838200"/>
            <a:ext cx="8610600" cy="5791200"/>
          </a:xfrm>
        </p:spPr>
        <p:txBody>
          <a:bodyPr>
            <a:noAutofit/>
          </a:bodyPr>
          <a:lstStyle/>
          <a:p>
            <a:pPr marL="0" indent="0">
              <a:buNone/>
              <a:defRPr/>
            </a:pPr>
            <a:r>
              <a:rPr lang="en-US" sz="1600" b="1" dirty="0" smtClean="0">
                <a:solidFill>
                  <a:srgbClr val="0000FF"/>
                </a:solidFill>
              </a:rPr>
              <a:t>Address known problems/issues identified during the season:</a:t>
            </a:r>
          </a:p>
          <a:p>
            <a:pPr marL="514350" indent="-514350">
              <a:buAutoNum type="alphaLcParenR"/>
              <a:defRPr/>
            </a:pPr>
            <a:r>
              <a:rPr lang="en-US" sz="1600" dirty="0" smtClean="0"/>
              <a:t>Weak storms continued posing significant challenge</a:t>
            </a:r>
          </a:p>
          <a:p>
            <a:pPr marL="514350" indent="-514350">
              <a:buAutoNum type="alphaLcParenR"/>
              <a:defRPr/>
            </a:pPr>
            <a:r>
              <a:rPr lang="en-US" sz="1600" dirty="0" smtClean="0"/>
              <a:t>Moisture initialization in the model less than optimum</a:t>
            </a:r>
          </a:p>
          <a:p>
            <a:pPr marL="514350" indent="-514350">
              <a:buAutoNum type="alphaLcParenR"/>
              <a:defRPr/>
            </a:pPr>
            <a:r>
              <a:rPr lang="en-US" sz="1600" dirty="0" smtClean="0"/>
              <a:t>Cold start (very first cycle for a numbered storm) cases behave different (worse) than the warm start</a:t>
            </a:r>
          </a:p>
          <a:p>
            <a:pPr marL="514350" indent="-514350">
              <a:buAutoNum type="alphaLcParenR"/>
              <a:defRPr/>
            </a:pPr>
            <a:r>
              <a:rPr lang="en-US" sz="1600" dirty="0" smtClean="0"/>
              <a:t>Land interactions and cold temperature bias over land</a:t>
            </a:r>
          </a:p>
          <a:p>
            <a:pPr marL="514350" indent="-514350">
              <a:buAutoNum type="alphaLcParenR"/>
              <a:defRPr/>
            </a:pPr>
            <a:r>
              <a:rPr lang="en-US" sz="1600" dirty="0" smtClean="0"/>
              <a:t>Too small inner most domain to contain large storms</a:t>
            </a:r>
          </a:p>
          <a:p>
            <a:pPr marL="514350" indent="-514350">
              <a:buAutoNum type="alphaLcParenR"/>
              <a:defRPr/>
            </a:pPr>
            <a:r>
              <a:rPr lang="en-US" sz="1600" dirty="0" smtClean="0"/>
              <a:t>Insufficient vertical resolution for satellite data assimilation</a:t>
            </a:r>
          </a:p>
          <a:p>
            <a:pPr marL="514350" indent="-514350">
              <a:buAutoNum type="alphaLcParenR"/>
              <a:defRPr/>
            </a:pPr>
            <a:r>
              <a:rPr lang="en-US" sz="1600" dirty="0" smtClean="0"/>
              <a:t>Coarse resolution of ocean model, inadequate conditions for choice of ocean domain in the Atlantic, </a:t>
            </a:r>
            <a:r>
              <a:rPr lang="en-US" sz="1600" dirty="0"/>
              <a:t>1-D coupling in the East </a:t>
            </a:r>
            <a:r>
              <a:rPr lang="en-US" sz="1600" dirty="0" smtClean="0"/>
              <a:t>Pacific</a:t>
            </a:r>
          </a:p>
          <a:p>
            <a:pPr marL="0" indent="0">
              <a:buNone/>
              <a:defRPr/>
            </a:pPr>
            <a:r>
              <a:rPr lang="en-US" sz="1600" b="1" dirty="0" smtClean="0">
                <a:solidFill>
                  <a:srgbClr val="0000FF"/>
                </a:solidFill>
              </a:rPr>
              <a:t>Focus areas for development, testing and evaluation</a:t>
            </a:r>
          </a:p>
          <a:p>
            <a:pPr marL="342900" indent="-342900">
              <a:buFont typeface="+mj-lt"/>
              <a:buAutoNum type="arabicPeriod"/>
              <a:defRPr/>
            </a:pPr>
            <a:r>
              <a:rPr lang="en-US" sz="1600" dirty="0" smtClean="0"/>
              <a:t>Increase </a:t>
            </a:r>
            <a:r>
              <a:rPr lang="en-US" sz="1600" dirty="0"/>
              <a:t>the vertical resolution of atmospheric model to 61 levels with higher model top of 2 </a:t>
            </a:r>
            <a:r>
              <a:rPr lang="en-US" sz="1600" dirty="0" err="1" smtClean="0"/>
              <a:t>hPa</a:t>
            </a:r>
            <a:endParaRPr lang="en-US" sz="1600" dirty="0"/>
          </a:p>
          <a:p>
            <a:pPr marL="342900" indent="-342900">
              <a:buFont typeface="+mj-lt"/>
              <a:buAutoNum type="arabicPeriod" startAt="2"/>
              <a:defRPr/>
            </a:pPr>
            <a:r>
              <a:rPr lang="en-US" sz="1600" dirty="0"/>
              <a:t>Upgrade HWRF physics suite to include RRTM-G, Modified Ferrier microphysics, NOAH LSM. </a:t>
            </a:r>
          </a:p>
          <a:p>
            <a:pPr marL="342900" indent="-342900">
              <a:buAutoNum type="arabicPeriod" startAt="2"/>
              <a:defRPr/>
            </a:pPr>
            <a:r>
              <a:rPr lang="en-US" sz="1600" dirty="0"/>
              <a:t>Upgrade the ocean model  (POM) to 1/12</a:t>
            </a:r>
            <a:r>
              <a:rPr lang="en-US" sz="1600" baseline="30000" dirty="0"/>
              <a:t>o</a:t>
            </a:r>
            <a:r>
              <a:rPr lang="en-US" sz="1600" dirty="0"/>
              <a:t> MPI POM with unified trans-Atlantic basin and 3D ocean for Eastern Pacific basin.  Upgrade the coupler to run on multiple processors.</a:t>
            </a:r>
          </a:p>
          <a:p>
            <a:pPr marL="342900" indent="-342900">
              <a:buAutoNum type="arabicPeriod" startAt="2"/>
              <a:defRPr/>
            </a:pPr>
            <a:r>
              <a:rPr lang="en-US" sz="1600" dirty="0"/>
              <a:t>Further improvements to HWRF vortex initialization scheme and HWRF Data Assimilation </a:t>
            </a:r>
            <a:r>
              <a:rPr lang="en-US" sz="1600" dirty="0" smtClean="0"/>
              <a:t>System</a:t>
            </a:r>
            <a:endParaRPr lang="en-US" sz="1600" dirty="0"/>
          </a:p>
          <a:p>
            <a:pPr marL="342900" indent="-342900">
              <a:buAutoNum type="arabicPeriod" startAt="2"/>
              <a:defRPr/>
            </a:pPr>
            <a:r>
              <a:rPr lang="en-US" sz="1600" dirty="0"/>
              <a:t>Additional operational forecast products from HWRF to include simulated brightness temperatures for new satellite sensors, several new variables for  downstream applications and 9-minute ATCF </a:t>
            </a:r>
            <a:r>
              <a:rPr lang="en-US" sz="1600" dirty="0" smtClean="0"/>
              <a:t>output.  </a:t>
            </a:r>
            <a:r>
              <a:rPr lang="en-US" sz="1600" b="1" dirty="0" smtClean="0"/>
              <a:t>Special storm centric </a:t>
            </a:r>
            <a:r>
              <a:rPr lang="en-US" sz="1600" b="1" dirty="0" err="1" smtClean="0"/>
              <a:t>helicity</a:t>
            </a:r>
            <a:r>
              <a:rPr lang="en-US" sz="1600" b="1" dirty="0" smtClean="0"/>
              <a:t> &amp; </a:t>
            </a:r>
            <a:r>
              <a:rPr lang="en-US" sz="1600" b="1" dirty="0" err="1" smtClean="0"/>
              <a:t>tornadic</a:t>
            </a:r>
            <a:r>
              <a:rPr lang="en-US" sz="1600" b="1" dirty="0" smtClean="0"/>
              <a:t> potential fields for </a:t>
            </a:r>
            <a:r>
              <a:rPr lang="en-US" sz="1600" b="1" dirty="0" err="1" smtClean="0"/>
              <a:t>landfalling</a:t>
            </a:r>
            <a:r>
              <a:rPr lang="en-US" sz="1600" b="1" dirty="0" smtClean="0"/>
              <a:t> storms at the request of SPC.</a:t>
            </a:r>
            <a:endParaRPr lang="en-US" sz="1600" b="1" dirty="0"/>
          </a:p>
          <a:p>
            <a:pPr marL="342900" indent="-342900">
              <a:buAutoNum type="arabicPeriod" startAt="2"/>
              <a:defRPr/>
            </a:pPr>
            <a:r>
              <a:rPr lang="en-US" sz="1600" dirty="0"/>
              <a:t>Pre-implementation tests based on proposed Q4FY13 GFS </a:t>
            </a:r>
            <a:r>
              <a:rPr lang="en-US" sz="1600" dirty="0" smtClean="0"/>
              <a:t>upgrades</a:t>
            </a:r>
            <a:endParaRPr lang="en-US" sz="1600" dirty="0">
              <a:latin typeface="Times New Roman" pitchFamily="18" charset="0"/>
            </a:endParaRPr>
          </a:p>
        </p:txBody>
      </p:sp>
    </p:spTree>
    <p:extLst>
      <p:ext uri="{BB962C8B-B14F-4D97-AF65-F5344CB8AC3E}">
        <p14:creationId xmlns:p14="http://schemas.microsoft.com/office/powerpoint/2010/main" val="29414747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9981558-129F-4680-8B8B-8498508A5939}" type="slidenum">
              <a:rPr lang="en-US" smtClean="0"/>
              <a:t>17</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609600"/>
            <a:ext cx="3677212" cy="27432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584200"/>
            <a:ext cx="3677212" cy="2743200"/>
          </a:xfrm>
          <a:prstGeom prst="rect">
            <a:avLst/>
          </a:prstGeom>
        </p:spPr>
      </p:pic>
      <p:sp>
        <p:nvSpPr>
          <p:cNvPr id="8" name="Oval 7"/>
          <p:cNvSpPr/>
          <p:nvPr/>
        </p:nvSpPr>
        <p:spPr>
          <a:xfrm>
            <a:off x="838200" y="1600200"/>
            <a:ext cx="23622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05600" y="1714500"/>
            <a:ext cx="2077012" cy="8001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2743200" y="2590800"/>
            <a:ext cx="8382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207" y="3657600"/>
            <a:ext cx="3847405" cy="2743200"/>
          </a:xfrm>
          <a:prstGeom prst="rect">
            <a:avLst/>
          </a:prstGeom>
        </p:spPr>
      </p:pic>
      <p:sp>
        <p:nvSpPr>
          <p:cNvPr id="12" name="Oval 11"/>
          <p:cNvSpPr/>
          <p:nvPr/>
        </p:nvSpPr>
        <p:spPr>
          <a:xfrm>
            <a:off x="2133600" y="5257800"/>
            <a:ext cx="10668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105400" y="4038600"/>
            <a:ext cx="3677212" cy="2585323"/>
          </a:xfrm>
          <a:prstGeom prst="rect">
            <a:avLst/>
          </a:prstGeom>
          <a:noFill/>
        </p:spPr>
        <p:txBody>
          <a:bodyPr wrap="square" rtlCol="0">
            <a:spAutoFit/>
          </a:bodyPr>
          <a:lstStyle/>
          <a:p>
            <a:r>
              <a:rPr lang="en-US" dirty="0" smtClean="0"/>
              <a:t>Weak storms still pose a significant challenge for HWRF.</a:t>
            </a:r>
          </a:p>
          <a:p>
            <a:endParaRPr lang="en-US" dirty="0"/>
          </a:p>
          <a:p>
            <a:r>
              <a:rPr lang="en-US" dirty="0" smtClean="0"/>
              <a:t>Land interactions also impacted a few intensity forecasts for H. Ingrid</a:t>
            </a:r>
          </a:p>
          <a:p>
            <a:endParaRPr lang="en-US" dirty="0" smtClean="0"/>
          </a:p>
          <a:p>
            <a:r>
              <a:rPr lang="en-US" dirty="0" smtClean="0"/>
              <a:t>Potential initialization issues for cold start</a:t>
            </a:r>
            <a:endParaRPr lang="en-US" dirty="0"/>
          </a:p>
          <a:p>
            <a:endParaRPr lang="en-US" dirty="0"/>
          </a:p>
        </p:txBody>
      </p:sp>
      <p:sp>
        <p:nvSpPr>
          <p:cNvPr id="16" name="TextBox 15"/>
          <p:cNvSpPr txBox="1"/>
          <p:nvPr/>
        </p:nvSpPr>
        <p:spPr>
          <a:xfrm>
            <a:off x="1371600" y="135467"/>
            <a:ext cx="6477000" cy="461665"/>
          </a:xfrm>
          <a:prstGeom prst="rect">
            <a:avLst/>
          </a:prstGeom>
          <a:noFill/>
        </p:spPr>
        <p:txBody>
          <a:bodyPr wrap="square" rtlCol="0">
            <a:spAutoFit/>
          </a:bodyPr>
          <a:lstStyle/>
          <a:p>
            <a:pPr algn="ctr"/>
            <a:r>
              <a:rPr lang="en-US" sz="2400" b="1" dirty="0">
                <a:solidFill>
                  <a:srgbClr val="000099"/>
                </a:solidFill>
                <a:effectLst>
                  <a:outerShdw blurRad="38100" dist="38100" dir="2700000" algn="tl">
                    <a:srgbClr val="C0C0C0"/>
                  </a:outerShdw>
                </a:effectLst>
                <a:latin typeface="Calibri" pitchFamily="34" charset="0"/>
              </a:rPr>
              <a:t>Problematic Storms for Intensity Forecasts</a:t>
            </a:r>
          </a:p>
        </p:txBody>
      </p:sp>
    </p:spTree>
    <p:extLst>
      <p:ext uri="{BB962C8B-B14F-4D97-AF65-F5344CB8AC3E}">
        <p14:creationId xmlns:p14="http://schemas.microsoft.com/office/powerpoint/2010/main" val="31055321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533400"/>
          </a:xfrm>
        </p:spPr>
        <p:txBody>
          <a:bodyPr>
            <a:normAutofit/>
          </a:bodyPr>
          <a:lstStyle/>
          <a:p>
            <a:r>
              <a:rPr lang="en-US" sz="2400" b="1" dirty="0">
                <a:solidFill>
                  <a:srgbClr val="000099"/>
                </a:solidFill>
                <a:effectLst>
                  <a:outerShdw blurRad="38100" dist="38100" dir="2700000" algn="tl">
                    <a:srgbClr val="C0C0C0"/>
                  </a:outerShdw>
                </a:effectLst>
                <a:latin typeface="Calibri" pitchFamily="34" charset="0"/>
                <a:ea typeface="+mn-ea"/>
                <a:cs typeface="+mn-cs"/>
              </a:rPr>
              <a:t>Intensity forecasts for Cold Start</a:t>
            </a:r>
          </a:p>
        </p:txBody>
      </p:sp>
      <p:pic>
        <p:nvPicPr>
          <p:cNvPr id="3074" name="Picture 2" descr="http://www.emc.ncep.noaa.gov/gc_wmb/vxt/RT_EASTPAC/PRISCILLA16E/PRISCILLA16E.2013101406/PRISCILLA16E.2013101406.Vma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08" y="591066"/>
            <a:ext cx="427172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emc.ncep.noaa.gov/gc_wmb/vxt/RT_EASTPAC/PRISCILLA16E/PRISCILLA16E.2013101412/PRISCILLA16E.2013101412.Vma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65666"/>
            <a:ext cx="4271720"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3149600"/>
            <a:ext cx="1676400" cy="369332"/>
          </a:xfrm>
          <a:prstGeom prst="rect">
            <a:avLst/>
          </a:prstGeom>
          <a:noFill/>
        </p:spPr>
        <p:txBody>
          <a:bodyPr wrap="square" rtlCol="0">
            <a:spAutoFit/>
          </a:bodyPr>
          <a:lstStyle/>
          <a:p>
            <a:r>
              <a:rPr lang="en-US" dirty="0" smtClean="0"/>
              <a:t>Cold Start</a:t>
            </a:r>
            <a:endParaRPr lang="en-US" dirty="0"/>
          </a:p>
        </p:txBody>
      </p:sp>
      <p:sp>
        <p:nvSpPr>
          <p:cNvPr id="5" name="TextBox 4"/>
          <p:cNvSpPr txBox="1"/>
          <p:nvPr/>
        </p:nvSpPr>
        <p:spPr>
          <a:xfrm>
            <a:off x="4953000" y="3124200"/>
            <a:ext cx="1371600" cy="369332"/>
          </a:xfrm>
          <a:prstGeom prst="rect">
            <a:avLst/>
          </a:prstGeom>
          <a:noFill/>
        </p:spPr>
        <p:txBody>
          <a:bodyPr wrap="square" rtlCol="0">
            <a:spAutoFit/>
          </a:bodyPr>
          <a:lstStyle/>
          <a:p>
            <a:r>
              <a:rPr lang="en-US" dirty="0" smtClean="0"/>
              <a:t>Warm Start</a:t>
            </a:r>
            <a:endParaRPr lang="en-US" dirty="0"/>
          </a:p>
        </p:txBody>
      </p:sp>
      <p:sp>
        <p:nvSpPr>
          <p:cNvPr id="7" name="TextBox 6"/>
          <p:cNvSpPr txBox="1"/>
          <p:nvPr/>
        </p:nvSpPr>
        <p:spPr>
          <a:xfrm>
            <a:off x="635000" y="3919478"/>
            <a:ext cx="3937000" cy="2862322"/>
          </a:xfrm>
          <a:prstGeom prst="rect">
            <a:avLst/>
          </a:prstGeom>
          <a:noFill/>
        </p:spPr>
        <p:txBody>
          <a:bodyPr wrap="square" rtlCol="0">
            <a:spAutoFit/>
          </a:bodyPr>
          <a:lstStyle/>
          <a:p>
            <a:r>
              <a:rPr lang="en-US" dirty="0" smtClean="0"/>
              <a:t>Invest 95E became Priscilla 16E on 2013101406</a:t>
            </a:r>
          </a:p>
          <a:p>
            <a:endParaRPr lang="en-US" dirty="0"/>
          </a:p>
          <a:p>
            <a:r>
              <a:rPr lang="en-US" dirty="0" smtClean="0"/>
              <a:t>Cold start (bogus) intensified the storm significantly</a:t>
            </a:r>
          </a:p>
          <a:p>
            <a:endParaRPr lang="en-US" dirty="0"/>
          </a:p>
          <a:p>
            <a:r>
              <a:rPr lang="en-US" dirty="0" smtClean="0"/>
              <a:t>Warm start cycles well behaved</a:t>
            </a:r>
          </a:p>
          <a:p>
            <a:endParaRPr lang="en-US" dirty="0"/>
          </a:p>
          <a:p>
            <a:r>
              <a:rPr lang="en-US" dirty="0" smtClean="0"/>
              <a:t>Could we cycle the vortex from Invest 95E for first cycle of Priscilla?</a:t>
            </a:r>
            <a:endParaRPr lang="en-US" dirty="0"/>
          </a:p>
        </p:txBody>
      </p:sp>
      <p:sp>
        <p:nvSpPr>
          <p:cNvPr id="8" name="Rectangle 7"/>
          <p:cNvSpPr/>
          <p:nvPr/>
        </p:nvSpPr>
        <p:spPr>
          <a:xfrm>
            <a:off x="2743888" y="787401"/>
            <a:ext cx="913712" cy="215444"/>
          </a:xfrm>
          <a:prstGeom prst="rect">
            <a:avLst/>
          </a:prstGeom>
          <a:solidFill>
            <a:schemeClr val="bg1"/>
          </a:solidFill>
        </p:spPr>
        <p:txBody>
          <a:bodyPr wrap="none" lIns="0" tIns="0" rIns="0" bIns="0">
            <a:spAutoFit/>
          </a:bodyPr>
          <a:lstStyle/>
          <a:p>
            <a:r>
              <a:rPr lang="en-US" sz="1400" dirty="0"/>
              <a:t>2013101406</a:t>
            </a:r>
          </a:p>
        </p:txBody>
      </p:sp>
      <p:sp>
        <p:nvSpPr>
          <p:cNvPr id="13" name="Rectangle 12"/>
          <p:cNvSpPr/>
          <p:nvPr/>
        </p:nvSpPr>
        <p:spPr>
          <a:xfrm>
            <a:off x="7087288" y="762000"/>
            <a:ext cx="913712" cy="215444"/>
          </a:xfrm>
          <a:prstGeom prst="rect">
            <a:avLst/>
          </a:prstGeom>
          <a:solidFill>
            <a:schemeClr val="bg1"/>
          </a:solidFill>
        </p:spPr>
        <p:txBody>
          <a:bodyPr wrap="none" lIns="0" tIns="0" rIns="0" bIns="0">
            <a:spAutoFit/>
          </a:bodyPr>
          <a:lstStyle/>
          <a:p>
            <a:r>
              <a:rPr lang="en-US" sz="1400" dirty="0" smtClean="0"/>
              <a:t>2013101412</a:t>
            </a:r>
            <a:endParaRPr lang="en-US" sz="1400" dirty="0"/>
          </a:p>
        </p:txBody>
      </p:sp>
      <p:sp>
        <p:nvSpPr>
          <p:cNvPr id="9" name="Slide Number Placeholder 8"/>
          <p:cNvSpPr>
            <a:spLocks noGrp="1"/>
          </p:cNvSpPr>
          <p:nvPr>
            <p:ph type="sldNum" sz="quarter" idx="12"/>
          </p:nvPr>
        </p:nvSpPr>
        <p:spPr/>
        <p:txBody>
          <a:bodyPr/>
          <a:lstStyle/>
          <a:p>
            <a:fld id="{29981558-129F-4680-8B8B-8498508A5939}" type="slidenum">
              <a:rPr lang="en-US" smtClean="0"/>
              <a:t>18</a:t>
            </a:fld>
            <a:endParaRPr lang="en-US"/>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6660" y="3766066"/>
            <a:ext cx="3810000" cy="3005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257800" y="5715000"/>
            <a:ext cx="3429000" cy="307777"/>
          </a:xfrm>
          <a:prstGeom prst="rect">
            <a:avLst/>
          </a:prstGeom>
          <a:noFill/>
        </p:spPr>
        <p:txBody>
          <a:bodyPr wrap="square" rtlCol="0">
            <a:spAutoFit/>
          </a:bodyPr>
          <a:lstStyle/>
          <a:p>
            <a:pPr>
              <a:spcBef>
                <a:spcPct val="0"/>
              </a:spcBef>
            </a:pPr>
            <a:r>
              <a:rPr lang="en-US" sz="1400" b="1" dirty="0">
                <a:solidFill>
                  <a:srgbClr val="000099"/>
                </a:solidFill>
                <a:effectLst>
                  <a:outerShdw blurRad="38100" dist="38100" dir="2700000" algn="tl">
                    <a:srgbClr val="C0C0C0"/>
                  </a:outerShdw>
                </a:effectLst>
                <a:latin typeface="Calibri" pitchFamily="34" charset="0"/>
              </a:rPr>
              <a:t>Improved initialization for Cold Start Cycles</a:t>
            </a:r>
          </a:p>
        </p:txBody>
      </p:sp>
    </p:spTree>
    <p:extLst>
      <p:ext uri="{BB962C8B-B14F-4D97-AF65-F5344CB8AC3E}">
        <p14:creationId xmlns:p14="http://schemas.microsoft.com/office/powerpoint/2010/main" val="30622911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6481" y="228600"/>
            <a:ext cx="4357437" cy="461665"/>
          </a:xfrm>
          <a:prstGeom prst="rect">
            <a:avLst/>
          </a:prstGeom>
          <a:noFill/>
        </p:spPr>
        <p:txBody>
          <a:bodyPr wrap="square" rtlCol="0">
            <a:spAutoFit/>
          </a:bodyPr>
          <a:lstStyle/>
          <a:p>
            <a:r>
              <a:rPr lang="en-US" sz="2400" b="1" dirty="0">
                <a:solidFill>
                  <a:srgbClr val="000099"/>
                </a:solidFill>
                <a:effectLst>
                  <a:outerShdw blurRad="38100" dist="38100" dir="2700000" algn="tl">
                    <a:srgbClr val="C0C0C0"/>
                  </a:outerShdw>
                </a:effectLst>
                <a:latin typeface="Calibri" pitchFamily="34" charset="0"/>
              </a:rPr>
              <a:t>Initialization upgrades</a:t>
            </a:r>
          </a:p>
        </p:txBody>
      </p:sp>
      <p:sp>
        <p:nvSpPr>
          <p:cNvPr id="3" name="TextBox 2"/>
          <p:cNvSpPr txBox="1"/>
          <p:nvPr/>
        </p:nvSpPr>
        <p:spPr>
          <a:xfrm>
            <a:off x="457200" y="914400"/>
            <a:ext cx="7924800" cy="1754326"/>
          </a:xfrm>
          <a:prstGeom prst="rect">
            <a:avLst/>
          </a:prstGeom>
          <a:noFill/>
        </p:spPr>
        <p:txBody>
          <a:bodyPr wrap="square" rtlCol="0">
            <a:spAutoFit/>
          </a:bodyPr>
          <a:lstStyle/>
          <a:p>
            <a:r>
              <a:rPr lang="en-US" dirty="0" smtClean="0"/>
              <a:t>1. Match the initial maximum wind speed over the lands</a:t>
            </a:r>
          </a:p>
          <a:p>
            <a:r>
              <a:rPr lang="en-US" dirty="0" smtClean="0"/>
              <a:t>2. Fix the bug of calculating south-west corner of initialization domain</a:t>
            </a:r>
          </a:p>
          <a:p>
            <a:r>
              <a:rPr lang="en-US" dirty="0" smtClean="0"/>
              <a:t>3. Storm center is used in the procedure instead of using parent domain center</a:t>
            </a:r>
          </a:p>
          <a:p>
            <a:r>
              <a:rPr lang="en-US" dirty="0" smtClean="0"/>
              <a:t>4. Remove the </a:t>
            </a:r>
            <a:r>
              <a:rPr lang="en-US" dirty="0" err="1" smtClean="0"/>
              <a:t>vorticity</a:t>
            </a:r>
            <a:r>
              <a:rPr lang="en-US" dirty="0" smtClean="0"/>
              <a:t> discontinuity along the filter domain</a:t>
            </a:r>
          </a:p>
          <a:p>
            <a:r>
              <a:rPr lang="en-US" dirty="0" smtClean="0"/>
              <a:t>5. Avoid cold starts for the first cycle of named/numbered storm through cycling of vortex from Invest cases</a:t>
            </a:r>
            <a:endParaRPr lang="en-US" dirty="0"/>
          </a:p>
        </p:txBody>
      </p:sp>
      <p:sp>
        <p:nvSpPr>
          <p:cNvPr id="4" name="TextBox 3"/>
          <p:cNvSpPr txBox="1"/>
          <p:nvPr/>
        </p:nvSpPr>
        <p:spPr>
          <a:xfrm>
            <a:off x="946484" y="2705192"/>
            <a:ext cx="3192379" cy="461665"/>
          </a:xfrm>
          <a:prstGeom prst="rect">
            <a:avLst/>
          </a:prstGeom>
          <a:noFill/>
        </p:spPr>
        <p:txBody>
          <a:bodyPr wrap="square" rtlCol="0">
            <a:spAutoFit/>
          </a:bodyPr>
          <a:lstStyle/>
          <a:p>
            <a:r>
              <a:rPr lang="en-US" sz="2400" dirty="0" smtClean="0"/>
              <a:t>Preliminary results</a:t>
            </a: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57790" y="2914062"/>
            <a:ext cx="3083139" cy="384048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51077" y="2718455"/>
            <a:ext cx="2691925" cy="3840480"/>
          </a:xfrm>
          <a:prstGeom prst="rect">
            <a:avLst/>
          </a:prstGeom>
        </p:spPr>
      </p:pic>
      <p:sp>
        <p:nvSpPr>
          <p:cNvPr id="7" name="TextBox 6"/>
          <p:cNvSpPr txBox="1"/>
          <p:nvPr/>
        </p:nvSpPr>
        <p:spPr>
          <a:xfrm>
            <a:off x="1447800" y="6172200"/>
            <a:ext cx="2057400" cy="369332"/>
          </a:xfrm>
          <a:prstGeom prst="rect">
            <a:avLst/>
          </a:prstGeom>
          <a:noFill/>
        </p:spPr>
        <p:txBody>
          <a:bodyPr wrap="square" rtlCol="0">
            <a:spAutoFit/>
          </a:bodyPr>
          <a:lstStyle/>
          <a:p>
            <a:r>
              <a:rPr lang="en-US" dirty="0" smtClean="0"/>
              <a:t>2013 initialization</a:t>
            </a:r>
            <a:endParaRPr lang="en-US" dirty="0"/>
          </a:p>
        </p:txBody>
      </p:sp>
      <p:sp>
        <p:nvSpPr>
          <p:cNvPr id="8" name="TextBox 7"/>
          <p:cNvSpPr txBox="1"/>
          <p:nvPr/>
        </p:nvSpPr>
        <p:spPr>
          <a:xfrm>
            <a:off x="5638800" y="6172200"/>
            <a:ext cx="2514600" cy="369332"/>
          </a:xfrm>
          <a:prstGeom prst="rect">
            <a:avLst/>
          </a:prstGeom>
          <a:noFill/>
        </p:spPr>
        <p:txBody>
          <a:bodyPr wrap="square" rtlCol="0">
            <a:spAutoFit/>
          </a:bodyPr>
          <a:lstStyle/>
          <a:p>
            <a:r>
              <a:rPr lang="en-US" dirty="0" smtClean="0"/>
              <a:t>Proposed upgraded </a:t>
            </a:r>
            <a:r>
              <a:rPr lang="en-US" dirty="0" err="1" smtClean="0"/>
              <a:t>init.</a:t>
            </a:r>
            <a:endParaRPr lang="en-US" dirty="0"/>
          </a:p>
        </p:txBody>
      </p:sp>
      <p:sp>
        <p:nvSpPr>
          <p:cNvPr id="9" name="Oval 8"/>
          <p:cNvSpPr/>
          <p:nvPr/>
        </p:nvSpPr>
        <p:spPr>
          <a:xfrm>
            <a:off x="2362200" y="3868674"/>
            <a:ext cx="1676400" cy="1371600"/>
          </a:xfrm>
          <a:prstGeom prst="ellipse">
            <a:avLst/>
          </a:prstGeom>
          <a:noFill/>
          <a:ln w="508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697579" y="3733800"/>
            <a:ext cx="1676400" cy="1371600"/>
          </a:xfrm>
          <a:prstGeom prst="ellipse">
            <a:avLst/>
          </a:prstGeom>
          <a:noFill/>
          <a:ln w="508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791200" y="2783899"/>
            <a:ext cx="3048000" cy="369332"/>
          </a:xfrm>
          <a:prstGeom prst="rect">
            <a:avLst/>
          </a:prstGeom>
          <a:noFill/>
        </p:spPr>
        <p:txBody>
          <a:bodyPr wrap="square" rtlCol="0">
            <a:spAutoFit/>
          </a:bodyPr>
          <a:lstStyle/>
          <a:p>
            <a:r>
              <a:rPr lang="en-US" dirty="0" smtClean="0"/>
              <a:t>Strong intensity bias reduced</a:t>
            </a:r>
            <a:endParaRPr lang="en-US" dirty="0"/>
          </a:p>
        </p:txBody>
      </p:sp>
      <p:cxnSp>
        <p:nvCxnSpPr>
          <p:cNvPr id="13" name="Straight Arrow Connector 12"/>
          <p:cNvCxnSpPr/>
          <p:nvPr/>
        </p:nvCxnSpPr>
        <p:spPr>
          <a:xfrm flipH="1">
            <a:off x="7599948" y="3166857"/>
            <a:ext cx="270712" cy="94812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2"/>
          </p:nvPr>
        </p:nvSpPr>
        <p:spPr/>
        <p:txBody>
          <a:bodyPr/>
          <a:lstStyle/>
          <a:p>
            <a:fld id="{29981558-129F-4680-8B8B-8498508A5939}" type="slidenum">
              <a:rPr lang="en-US" smtClean="0"/>
              <a:t>19</a:t>
            </a:fld>
            <a:endParaRPr lang="en-US"/>
          </a:p>
        </p:txBody>
      </p:sp>
    </p:spTree>
    <p:extLst>
      <p:ext uri="{BB962C8B-B14F-4D97-AF65-F5344CB8AC3E}">
        <p14:creationId xmlns:p14="http://schemas.microsoft.com/office/powerpoint/2010/main" val="36183515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455760" y="152400"/>
            <a:ext cx="8231040" cy="512693"/>
          </a:xfrm>
        </p:spPr>
        <p:txBody>
          <a:bodyPr lIns="82945" tIns="35198" rIns="82945" bIns="41473">
            <a:noAutofit/>
          </a:bodyPr>
          <a:lstStyle/>
          <a:p>
            <a:pPr algn="ctr">
              <a:tabLst>
                <a:tab pos="655210" algn="l"/>
                <a:tab pos="1311860" algn="l"/>
                <a:tab pos="1968510" algn="l"/>
                <a:tab pos="2625159" algn="l"/>
                <a:tab pos="3281809" algn="l"/>
                <a:tab pos="3938459" algn="l"/>
                <a:tab pos="4595108" algn="l"/>
                <a:tab pos="5251758" algn="l"/>
                <a:tab pos="5908408" algn="l"/>
                <a:tab pos="6565057" algn="l"/>
                <a:tab pos="7221707" algn="l"/>
                <a:tab pos="7878357" algn="l"/>
              </a:tabLst>
            </a:pPr>
            <a:r>
              <a:rPr lang="en-US" sz="3600" b="1" dirty="0">
                <a:solidFill>
                  <a:srgbClr val="000099"/>
                </a:solidFill>
                <a:effectLst>
                  <a:outerShdw blurRad="38100" dist="38100" dir="2700000" algn="tl">
                    <a:srgbClr val="C0C0C0"/>
                  </a:outerShdw>
                </a:effectLst>
                <a:latin typeface="Calibri" pitchFamily="34" charset="0"/>
                <a:ea typeface="+mn-ea"/>
                <a:cs typeface="+mn-cs"/>
              </a:rPr>
              <a:t>Outline</a:t>
            </a:r>
          </a:p>
        </p:txBody>
      </p:sp>
      <p:sp>
        <p:nvSpPr>
          <p:cNvPr id="5" name="Slide Number Placeholder 4"/>
          <p:cNvSpPr>
            <a:spLocks noGrp="1"/>
          </p:cNvSpPr>
          <p:nvPr>
            <p:ph type="sldNum" sz="quarter" idx="12"/>
          </p:nvPr>
        </p:nvSpPr>
        <p:spPr/>
        <p:txBody>
          <a:bodyPr/>
          <a:lstStyle/>
          <a:p>
            <a:fld id="{8AA51038-482A-4A2F-8234-A72E8F7D54EC}" type="slidenum">
              <a:rPr lang="en-US" smtClean="0"/>
              <a:pPr/>
              <a:t>2</a:t>
            </a:fld>
            <a:endParaRPr lang="en-US"/>
          </a:p>
        </p:txBody>
      </p:sp>
      <p:sp>
        <p:nvSpPr>
          <p:cNvPr id="6147" name="Content Placeholder 5"/>
          <p:cNvSpPr>
            <a:spLocks noGrp="1"/>
          </p:cNvSpPr>
          <p:nvPr>
            <p:ph sz="quarter" idx="1"/>
          </p:nvPr>
        </p:nvSpPr>
        <p:spPr>
          <a:xfrm>
            <a:off x="152400" y="685800"/>
            <a:ext cx="8991600" cy="5105399"/>
          </a:xfrm>
          <a:solidFill>
            <a:schemeClr val="accent1">
              <a:lumMod val="40000"/>
              <a:lumOff val="60000"/>
              <a:alpha val="57000"/>
            </a:schemeClr>
          </a:solidFill>
        </p:spPr>
        <p:txBody>
          <a:bodyPr lIns="82945" tIns="41473" rIns="82945" bIns="41473">
            <a:normAutofit/>
          </a:bodyPr>
          <a:lstStyle/>
          <a:p>
            <a:pPr>
              <a:spcAft>
                <a:spcPts val="1089"/>
              </a:spcAft>
            </a:pPr>
            <a:r>
              <a:rPr lang="en-US" sz="2800" b="1" dirty="0">
                <a:solidFill>
                  <a:srgbClr val="006600"/>
                </a:solidFill>
                <a:latin typeface="+mj-lt"/>
              </a:rPr>
              <a:t>Performance of current operational HWRF for </a:t>
            </a:r>
            <a:r>
              <a:rPr lang="en-US" sz="2800" b="1" dirty="0" smtClean="0">
                <a:solidFill>
                  <a:srgbClr val="006600"/>
                </a:solidFill>
                <a:latin typeface="+mj-lt"/>
              </a:rPr>
              <a:t>2013 </a:t>
            </a:r>
            <a:r>
              <a:rPr lang="en-US" sz="2800" b="1" dirty="0">
                <a:solidFill>
                  <a:srgbClr val="006600"/>
                </a:solidFill>
                <a:latin typeface="+mj-lt"/>
              </a:rPr>
              <a:t>season</a:t>
            </a:r>
          </a:p>
          <a:p>
            <a:pPr>
              <a:spcAft>
                <a:spcPts val="1089"/>
              </a:spcAft>
            </a:pPr>
            <a:r>
              <a:rPr lang="en-US" sz="2800" b="1" dirty="0" smtClean="0">
                <a:solidFill>
                  <a:srgbClr val="006600"/>
                </a:solidFill>
                <a:latin typeface="+mj-lt"/>
              </a:rPr>
              <a:t>Special Projects and Real-Time Parallel HWRF Experiments</a:t>
            </a:r>
          </a:p>
          <a:p>
            <a:pPr>
              <a:spcAft>
                <a:spcPts val="1089"/>
              </a:spcAft>
            </a:pPr>
            <a:r>
              <a:rPr lang="en-US" sz="2800" b="1" dirty="0" smtClean="0">
                <a:solidFill>
                  <a:srgbClr val="006600"/>
                </a:solidFill>
                <a:latin typeface="+mj-lt"/>
              </a:rPr>
              <a:t>Focus areas for further improvements</a:t>
            </a:r>
          </a:p>
          <a:p>
            <a:pPr>
              <a:spcAft>
                <a:spcPts val="1089"/>
              </a:spcAft>
            </a:pPr>
            <a:r>
              <a:rPr lang="en-US" sz="2800" b="1" dirty="0" smtClean="0">
                <a:solidFill>
                  <a:srgbClr val="006600"/>
                </a:solidFill>
                <a:latin typeface="+mj-lt"/>
              </a:rPr>
              <a:t>Plans for FY14 HWRF Upgrades</a:t>
            </a:r>
          </a:p>
          <a:p>
            <a:pPr>
              <a:spcAft>
                <a:spcPts val="1089"/>
              </a:spcAft>
            </a:pPr>
            <a:r>
              <a:rPr lang="en-US" sz="2800" b="1" dirty="0" smtClean="0">
                <a:solidFill>
                  <a:srgbClr val="006600"/>
                </a:solidFill>
                <a:latin typeface="+mj-lt"/>
              </a:rPr>
              <a:t>Plans for FY14 GFDL Upgrades</a:t>
            </a:r>
          </a:p>
          <a:p>
            <a:pPr>
              <a:spcAft>
                <a:spcPts val="1089"/>
              </a:spcAft>
            </a:pPr>
            <a:r>
              <a:rPr lang="en-US" sz="2800" b="1" dirty="0" smtClean="0">
                <a:solidFill>
                  <a:srgbClr val="006600"/>
                </a:solidFill>
                <a:latin typeface="+mj-lt"/>
              </a:rPr>
              <a:t>Ongoing developmental efforts for 2015 and beyond</a:t>
            </a:r>
            <a:endParaRPr lang="en-US" sz="2800" b="1" dirty="0">
              <a:solidFill>
                <a:srgbClr val="006600"/>
              </a:solidFill>
              <a:latin typeface="+mj-lt"/>
            </a:endParaRPr>
          </a:p>
        </p:txBody>
      </p:sp>
    </p:spTree>
    <p:extLst>
      <p:ext uri="{BB962C8B-B14F-4D97-AF65-F5344CB8AC3E}">
        <p14:creationId xmlns:p14="http://schemas.microsoft.com/office/powerpoint/2010/main" val="2558456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mail-attachment.googleusercontent.com/attachment/u/0/?ui=2&amp;ik=06bb26b75b&amp;view=att&amp;th=142359ea2fbc6ff0&amp;attid=0.1&amp;disp=inline&amp;realattid=f_hnqtmtex0&amp;safe=1&amp;zw&amp;saduie=AG9B_P8caS4yHBg-3PE4uHQbkzoc&amp;sadet=1384799584668&amp;sads=Wf61OjNZGXc4BOiOjj-YgTedRLA&amp;sadssc=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79" y="1485392"/>
            <a:ext cx="3356252" cy="393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579" y="1497424"/>
            <a:ext cx="3356252" cy="393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32547" y="5637028"/>
            <a:ext cx="4114800" cy="369332"/>
          </a:xfrm>
          <a:prstGeom prst="rect">
            <a:avLst/>
          </a:prstGeom>
          <a:noFill/>
        </p:spPr>
        <p:txBody>
          <a:bodyPr wrap="square" rtlCol="0">
            <a:spAutoFit/>
          </a:bodyPr>
          <a:lstStyle/>
          <a:p>
            <a:r>
              <a:rPr lang="en-US" dirty="0" smtClean="0"/>
              <a:t>Operational HWRF </a:t>
            </a:r>
            <a:r>
              <a:rPr lang="en-US" b="1" dirty="0" smtClean="0">
                <a:solidFill>
                  <a:srgbClr val="FF0000"/>
                </a:solidFill>
              </a:rPr>
              <a:t>(43level, </a:t>
            </a:r>
            <a:r>
              <a:rPr lang="en-US" b="1" dirty="0" err="1" smtClean="0">
                <a:solidFill>
                  <a:srgbClr val="FF0000"/>
                </a:solidFill>
              </a:rPr>
              <a:t>pt</a:t>
            </a:r>
            <a:r>
              <a:rPr lang="en-US" b="1" dirty="0" smtClean="0">
                <a:solidFill>
                  <a:srgbClr val="FF0000"/>
                </a:solidFill>
              </a:rPr>
              <a:t>=50mb)</a:t>
            </a:r>
            <a:endParaRPr lang="en-US" b="1" dirty="0">
              <a:solidFill>
                <a:srgbClr val="FF0000"/>
              </a:solidFill>
            </a:endParaRPr>
          </a:p>
        </p:txBody>
      </p:sp>
      <p:sp>
        <p:nvSpPr>
          <p:cNvPr id="6" name="TextBox 5"/>
          <p:cNvSpPr txBox="1"/>
          <p:nvPr/>
        </p:nvSpPr>
        <p:spPr>
          <a:xfrm>
            <a:off x="4931831" y="5637028"/>
            <a:ext cx="3149938" cy="369332"/>
          </a:xfrm>
          <a:prstGeom prst="rect">
            <a:avLst/>
          </a:prstGeom>
          <a:noFill/>
        </p:spPr>
        <p:txBody>
          <a:bodyPr wrap="square" rtlCol="0">
            <a:spAutoFit/>
          </a:bodyPr>
          <a:lstStyle/>
          <a:p>
            <a:r>
              <a:rPr lang="en-US" dirty="0" smtClean="0"/>
              <a:t>new HWRF </a:t>
            </a:r>
            <a:r>
              <a:rPr lang="en-US" b="1" dirty="0" smtClean="0">
                <a:solidFill>
                  <a:srgbClr val="FF0000"/>
                </a:solidFill>
              </a:rPr>
              <a:t>(61level, </a:t>
            </a:r>
            <a:r>
              <a:rPr lang="en-US" b="1" dirty="0" err="1" smtClean="0">
                <a:solidFill>
                  <a:srgbClr val="FF0000"/>
                </a:solidFill>
              </a:rPr>
              <a:t>pt</a:t>
            </a:r>
            <a:r>
              <a:rPr lang="en-US" b="1" dirty="0" smtClean="0">
                <a:solidFill>
                  <a:srgbClr val="FF0000"/>
                </a:solidFill>
              </a:rPr>
              <a:t>=2mb)</a:t>
            </a:r>
            <a:endParaRPr lang="en-US" b="1" dirty="0">
              <a:solidFill>
                <a:srgbClr val="FF0000"/>
              </a:solidFill>
            </a:endParaRPr>
          </a:p>
        </p:txBody>
      </p:sp>
      <p:sp>
        <p:nvSpPr>
          <p:cNvPr id="4" name="Rectangle 3"/>
          <p:cNvSpPr/>
          <p:nvPr/>
        </p:nvSpPr>
        <p:spPr>
          <a:xfrm>
            <a:off x="1143000" y="5181600"/>
            <a:ext cx="3200400" cy="247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31831" y="5210128"/>
            <a:ext cx="3200400" cy="247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053" y="3073015"/>
            <a:ext cx="1752600" cy="369332"/>
          </a:xfrm>
          <a:prstGeom prst="rect">
            <a:avLst/>
          </a:prstGeom>
          <a:noFill/>
          <a:scene3d>
            <a:camera prst="orthographicFront">
              <a:rot lat="0" lon="0" rev="5400000"/>
            </a:camera>
            <a:lightRig rig="threePt" dir="t"/>
          </a:scene3d>
        </p:spPr>
        <p:txBody>
          <a:bodyPr wrap="square" rtlCol="0">
            <a:spAutoFit/>
          </a:bodyPr>
          <a:lstStyle/>
          <a:p>
            <a:r>
              <a:rPr lang="en-US" dirty="0" smtClean="0"/>
              <a:t>Pressure (</a:t>
            </a:r>
            <a:r>
              <a:rPr lang="en-US" dirty="0" err="1" smtClean="0"/>
              <a:t>mb</a:t>
            </a:r>
            <a:r>
              <a:rPr lang="en-US" dirty="0" smtClean="0"/>
              <a:t>)</a:t>
            </a:r>
            <a:endParaRPr lang="en-US" dirty="0"/>
          </a:p>
        </p:txBody>
      </p:sp>
      <p:sp>
        <p:nvSpPr>
          <p:cNvPr id="10" name="TextBox 9"/>
          <p:cNvSpPr txBox="1"/>
          <p:nvPr/>
        </p:nvSpPr>
        <p:spPr>
          <a:xfrm>
            <a:off x="3792563" y="3040749"/>
            <a:ext cx="1752600" cy="369332"/>
          </a:xfrm>
          <a:prstGeom prst="rect">
            <a:avLst/>
          </a:prstGeom>
          <a:noFill/>
          <a:scene3d>
            <a:camera prst="orthographicFront">
              <a:rot lat="0" lon="0" rev="5400000"/>
            </a:camera>
            <a:lightRig rig="threePt" dir="t"/>
          </a:scene3d>
        </p:spPr>
        <p:txBody>
          <a:bodyPr wrap="square" rtlCol="0">
            <a:spAutoFit/>
          </a:bodyPr>
          <a:lstStyle/>
          <a:p>
            <a:r>
              <a:rPr lang="en-US" dirty="0" smtClean="0"/>
              <a:t>Pressure (</a:t>
            </a:r>
            <a:r>
              <a:rPr lang="en-US" dirty="0" err="1" smtClean="0"/>
              <a:t>mb</a:t>
            </a:r>
            <a:r>
              <a:rPr lang="en-US" dirty="0" smtClean="0"/>
              <a:t>)</a:t>
            </a:r>
            <a:endParaRPr lang="en-US" dirty="0"/>
          </a:p>
        </p:txBody>
      </p:sp>
      <p:sp>
        <p:nvSpPr>
          <p:cNvPr id="7" name="TextBox 6"/>
          <p:cNvSpPr txBox="1"/>
          <p:nvPr/>
        </p:nvSpPr>
        <p:spPr>
          <a:xfrm>
            <a:off x="1048640" y="381000"/>
            <a:ext cx="7397414" cy="830997"/>
          </a:xfrm>
          <a:prstGeom prst="rect">
            <a:avLst/>
          </a:prstGeom>
          <a:noFill/>
        </p:spPr>
        <p:txBody>
          <a:bodyPr wrap="square" rtlCol="0">
            <a:spAutoFit/>
          </a:bodyPr>
          <a:lstStyle/>
          <a:p>
            <a:pPr algn="ctr">
              <a:spcBef>
                <a:spcPct val="0"/>
              </a:spcBef>
            </a:pPr>
            <a:r>
              <a:rPr lang="en-US" dirty="0" smtClean="0"/>
              <a:t> </a:t>
            </a:r>
            <a:r>
              <a:rPr lang="en-US" sz="2400" b="1" dirty="0">
                <a:solidFill>
                  <a:srgbClr val="000099"/>
                </a:solidFill>
                <a:effectLst>
                  <a:outerShdw blurRad="38100" dist="38100" dir="2700000" algn="tl">
                    <a:srgbClr val="C0C0C0"/>
                  </a:outerShdw>
                </a:effectLst>
                <a:latin typeface="Calibri" pitchFamily="34" charset="0"/>
              </a:rPr>
              <a:t>Increased model vertical levels (43 to 61) with higher model top (50mb to 2mb)</a:t>
            </a:r>
          </a:p>
        </p:txBody>
      </p:sp>
      <p:sp>
        <p:nvSpPr>
          <p:cNvPr id="9" name="Slide Number Placeholder 8"/>
          <p:cNvSpPr>
            <a:spLocks noGrp="1"/>
          </p:cNvSpPr>
          <p:nvPr>
            <p:ph type="sldNum" sz="quarter" idx="12"/>
          </p:nvPr>
        </p:nvSpPr>
        <p:spPr/>
        <p:txBody>
          <a:bodyPr/>
          <a:lstStyle/>
          <a:p>
            <a:fld id="{29981558-129F-4680-8B8B-8498508A5939}" type="slidenum">
              <a:rPr lang="en-US" smtClean="0"/>
              <a:t>20</a:t>
            </a:fld>
            <a:endParaRPr lang="en-US"/>
          </a:p>
        </p:txBody>
      </p:sp>
    </p:spTree>
    <p:extLst>
      <p:ext uri="{BB962C8B-B14F-4D97-AF65-F5344CB8AC3E}">
        <p14:creationId xmlns:p14="http://schemas.microsoft.com/office/powerpoint/2010/main" val="17188129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6579" y="1052128"/>
            <a:ext cx="6096000" cy="5510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38399" y="0"/>
            <a:ext cx="4495799" cy="892552"/>
          </a:xfrm>
          <a:prstGeom prst="rect">
            <a:avLst/>
          </a:prstGeom>
          <a:noFill/>
        </p:spPr>
        <p:txBody>
          <a:bodyPr wrap="square" rtlCol="0">
            <a:spAutoFit/>
          </a:bodyPr>
          <a:lstStyle/>
          <a:p>
            <a:pPr algn="ctr"/>
            <a:r>
              <a:rPr lang="en-US" sz="3200" dirty="0" smtClean="0"/>
              <a:t>Extended nest domains</a:t>
            </a:r>
          </a:p>
          <a:p>
            <a:pPr algn="ctr"/>
            <a:r>
              <a:rPr lang="en-US" sz="2000" dirty="0" smtClean="0"/>
              <a:t>Hurricane Sandy (2012102718 +18hr </a:t>
            </a:r>
            <a:r>
              <a:rPr lang="en-US" sz="2000" dirty="0" err="1" smtClean="0"/>
              <a:t>fcst</a:t>
            </a:r>
            <a:r>
              <a:rPr lang="en-US" sz="2000" dirty="0" smtClean="0"/>
              <a:t>)</a:t>
            </a:r>
            <a:endParaRPr lang="en-US" sz="2000" dirty="0"/>
          </a:p>
        </p:txBody>
      </p:sp>
      <p:sp>
        <p:nvSpPr>
          <p:cNvPr id="4" name="Rectangle 3"/>
          <p:cNvSpPr/>
          <p:nvPr/>
        </p:nvSpPr>
        <p:spPr>
          <a:xfrm>
            <a:off x="5630777" y="3124200"/>
            <a:ext cx="381000" cy="381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54579" y="3009900"/>
            <a:ext cx="609600" cy="609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516479" y="2933700"/>
            <a:ext cx="685800" cy="76200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602705" y="3128211"/>
            <a:ext cx="457200" cy="402336"/>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 y="1676400"/>
            <a:ext cx="2057400" cy="646331"/>
          </a:xfrm>
          <a:prstGeom prst="rect">
            <a:avLst/>
          </a:prstGeom>
          <a:noFill/>
        </p:spPr>
        <p:txBody>
          <a:bodyPr wrap="square" rtlCol="0">
            <a:spAutoFit/>
          </a:bodyPr>
          <a:lstStyle/>
          <a:p>
            <a:r>
              <a:rPr lang="en-US" dirty="0" smtClean="0"/>
              <a:t>d02: 20% extended</a:t>
            </a:r>
          </a:p>
          <a:p>
            <a:r>
              <a:rPr lang="en-US" dirty="0"/>
              <a:t> </a:t>
            </a:r>
            <a:r>
              <a:rPr lang="en-US" dirty="0" smtClean="0"/>
              <a:t>10°X10</a:t>
            </a:r>
            <a:r>
              <a:rPr lang="en-US" dirty="0"/>
              <a:t>°</a:t>
            </a:r>
            <a:r>
              <a:rPr lang="en-US" dirty="0" smtClean="0"/>
              <a:t> to 12°X12</a:t>
            </a:r>
            <a:r>
              <a:rPr lang="en-US" dirty="0"/>
              <a:t>°</a:t>
            </a:r>
          </a:p>
        </p:txBody>
      </p:sp>
      <p:sp>
        <p:nvSpPr>
          <p:cNvPr id="10" name="TextBox 9"/>
          <p:cNvSpPr txBox="1"/>
          <p:nvPr/>
        </p:nvSpPr>
        <p:spPr>
          <a:xfrm>
            <a:off x="240631" y="2805045"/>
            <a:ext cx="2265947" cy="646331"/>
          </a:xfrm>
          <a:prstGeom prst="rect">
            <a:avLst/>
          </a:prstGeom>
          <a:noFill/>
        </p:spPr>
        <p:txBody>
          <a:bodyPr wrap="square" rtlCol="0">
            <a:spAutoFit/>
          </a:bodyPr>
          <a:lstStyle/>
          <a:p>
            <a:r>
              <a:rPr lang="en-US" dirty="0" smtClean="0"/>
              <a:t>d03: </a:t>
            </a:r>
            <a:r>
              <a:rPr lang="en-US" dirty="0"/>
              <a:t>1</a:t>
            </a:r>
            <a:r>
              <a:rPr lang="en-US" dirty="0" smtClean="0"/>
              <a:t>0% extended</a:t>
            </a:r>
          </a:p>
          <a:p>
            <a:r>
              <a:rPr lang="en-US" dirty="0"/>
              <a:t> </a:t>
            </a:r>
            <a:r>
              <a:rPr lang="en-US" dirty="0" smtClean="0"/>
              <a:t>6.5°X6.5° to 7.1°X7.1°</a:t>
            </a:r>
            <a:endParaRPr lang="en-US" dirty="0"/>
          </a:p>
        </p:txBody>
      </p:sp>
      <p:sp>
        <p:nvSpPr>
          <p:cNvPr id="3" name="Slide Number Placeholder 2"/>
          <p:cNvSpPr>
            <a:spLocks noGrp="1"/>
          </p:cNvSpPr>
          <p:nvPr>
            <p:ph type="sldNum" sz="quarter" idx="12"/>
          </p:nvPr>
        </p:nvSpPr>
        <p:spPr/>
        <p:txBody>
          <a:bodyPr/>
          <a:lstStyle/>
          <a:p>
            <a:fld id="{29981558-129F-4680-8B8B-8498508A5939}" type="slidenum">
              <a:rPr lang="en-US" smtClean="0"/>
              <a:t>21</a:t>
            </a:fld>
            <a:endParaRPr lang="en-US"/>
          </a:p>
        </p:txBody>
      </p:sp>
    </p:spTree>
    <p:extLst>
      <p:ext uri="{BB962C8B-B14F-4D97-AF65-F5344CB8AC3E}">
        <p14:creationId xmlns:p14="http://schemas.microsoft.com/office/powerpoint/2010/main" val="26941278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4086" y="228600"/>
            <a:ext cx="6243112" cy="461665"/>
          </a:xfrm>
          <a:prstGeom prst="rect">
            <a:avLst/>
          </a:prstGeom>
          <a:noFill/>
        </p:spPr>
        <p:txBody>
          <a:bodyPr wrap="square" rtlCol="0">
            <a:spAutoFit/>
          </a:bodyPr>
          <a:lstStyle/>
          <a:p>
            <a:r>
              <a:rPr lang="en-US" sz="2400" b="1" dirty="0">
                <a:solidFill>
                  <a:srgbClr val="000099"/>
                </a:solidFill>
                <a:effectLst>
                  <a:outerShdw blurRad="38100" dist="38100" dir="2700000" algn="tl">
                    <a:srgbClr val="C0C0C0"/>
                  </a:outerShdw>
                </a:effectLst>
                <a:latin typeface="Calibri" pitchFamily="34" charset="0"/>
              </a:rPr>
              <a:t>Data assimilation upgrades</a:t>
            </a:r>
          </a:p>
        </p:txBody>
      </p:sp>
      <p:sp>
        <p:nvSpPr>
          <p:cNvPr id="3" name="TextBox 2"/>
          <p:cNvSpPr txBox="1"/>
          <p:nvPr/>
        </p:nvSpPr>
        <p:spPr>
          <a:xfrm>
            <a:off x="473242" y="849197"/>
            <a:ext cx="7924800" cy="2554545"/>
          </a:xfrm>
          <a:prstGeom prst="rect">
            <a:avLst/>
          </a:prstGeom>
          <a:noFill/>
        </p:spPr>
        <p:txBody>
          <a:bodyPr wrap="square" rtlCol="0">
            <a:spAutoFit/>
          </a:bodyPr>
          <a:lstStyle/>
          <a:p>
            <a:pPr marL="342900" lvl="1" indent="-342900">
              <a:buFont typeface="+mj-lt"/>
              <a:buAutoNum type="arabicPeriod"/>
            </a:pPr>
            <a:r>
              <a:rPr lang="en-US" sz="1600" dirty="0" smtClean="0"/>
              <a:t>Apply regional hybrid GSI analysis for both D1 and ghost (3km) domains</a:t>
            </a:r>
            <a:endParaRPr lang="en-US" sz="1600" dirty="0"/>
          </a:p>
          <a:p>
            <a:pPr marL="342900" lvl="1" indent="-342900">
              <a:buFont typeface="+mj-lt"/>
              <a:buAutoNum type="arabicPeriod"/>
            </a:pPr>
            <a:r>
              <a:rPr lang="en-US" sz="1600" dirty="0" smtClean="0"/>
              <a:t>Assimilate the conventional </a:t>
            </a:r>
            <a:r>
              <a:rPr lang="en-US" sz="1600" dirty="0"/>
              <a:t>data and </a:t>
            </a:r>
            <a:r>
              <a:rPr lang="en-US" sz="1600" dirty="0" smtClean="0"/>
              <a:t>TDR, GSPRO, satellite derived wind, brightness </a:t>
            </a:r>
            <a:r>
              <a:rPr lang="en-US" sz="1600" dirty="0"/>
              <a:t>temperature from IR instruments (HIRS, AIRS, IASI, GOES </a:t>
            </a:r>
            <a:r>
              <a:rPr lang="en-US" sz="1600" dirty="0" smtClean="0"/>
              <a:t>Sounder) and </a:t>
            </a:r>
            <a:r>
              <a:rPr lang="en-US" sz="1600" dirty="0"/>
              <a:t>MW instruments (AMSU-A, MHS, </a:t>
            </a:r>
            <a:r>
              <a:rPr lang="en-US" sz="1600" dirty="0" smtClean="0"/>
              <a:t>ATMS)</a:t>
            </a:r>
          </a:p>
          <a:p>
            <a:pPr marL="342900" lvl="1" indent="-342900">
              <a:buFont typeface="+mj-lt"/>
              <a:buAutoNum type="arabicPeriod"/>
            </a:pPr>
            <a:r>
              <a:rPr lang="en-US" sz="1600" dirty="0" smtClean="0"/>
              <a:t>Set satellite thinning box to 90 KM for IR instruments, and 45 KM for MW instruments</a:t>
            </a:r>
          </a:p>
          <a:p>
            <a:pPr marL="342900" lvl="1" indent="-342900">
              <a:buFont typeface="+mj-lt"/>
              <a:buAutoNum type="arabicPeriod"/>
            </a:pPr>
            <a:r>
              <a:rPr lang="en-US" altLang="en-US" sz="1600" dirty="0">
                <a:latin typeface="+mj-lt"/>
                <a:cs typeface="Arial" panose="020B0604020202020204" pitchFamily="34" charset="0"/>
              </a:rPr>
              <a:t>Change 3-hourly FGAT to hourly FGAT – provide more accurate first guess fields, especially for fast moving and developing </a:t>
            </a:r>
            <a:r>
              <a:rPr lang="en-US" altLang="en-US" sz="1600" dirty="0" smtClean="0">
                <a:latin typeface="+mj-lt"/>
                <a:cs typeface="Arial" panose="020B0604020202020204" pitchFamily="34" charset="0"/>
              </a:rPr>
              <a:t>storms</a:t>
            </a:r>
          </a:p>
          <a:p>
            <a:pPr marL="342900" lvl="1" indent="-342900">
              <a:buFont typeface="+mj-lt"/>
              <a:buAutoNum type="arabicPeriod"/>
            </a:pPr>
            <a:r>
              <a:rPr lang="en-US" sz="1600" dirty="0" smtClean="0">
                <a:latin typeface="+mj-lt"/>
                <a:cs typeface="Arial" panose="020B0604020202020204" pitchFamily="34" charset="0"/>
              </a:rPr>
              <a:t>Further refinements in TDR data assimilation including advanced thinning strategies and removal of surface pressure flag (include it in assimilation); add </a:t>
            </a:r>
            <a:r>
              <a:rPr lang="en-US" sz="1600" dirty="0" err="1" smtClean="0">
                <a:latin typeface="+mj-lt"/>
                <a:cs typeface="Arial" panose="020B0604020202020204" pitchFamily="34" charset="0"/>
              </a:rPr>
              <a:t>dropsonde</a:t>
            </a:r>
            <a:r>
              <a:rPr lang="en-US" sz="1600" dirty="0" smtClean="0">
                <a:latin typeface="+mj-lt"/>
                <a:cs typeface="Arial" panose="020B0604020202020204" pitchFamily="34" charset="0"/>
              </a:rPr>
              <a:t> data in the inner core when available (especially temperature and moisture data).</a:t>
            </a:r>
            <a:endParaRPr lang="en-US" sz="1600" dirty="0">
              <a:latin typeface="+mj-lt"/>
            </a:endParaRPr>
          </a:p>
        </p:txBody>
      </p:sp>
      <p:sp>
        <p:nvSpPr>
          <p:cNvPr id="13" name="TextBox 12"/>
          <p:cNvSpPr txBox="1"/>
          <p:nvPr/>
        </p:nvSpPr>
        <p:spPr>
          <a:xfrm>
            <a:off x="1447800" y="6172200"/>
            <a:ext cx="2057400" cy="369332"/>
          </a:xfrm>
          <a:prstGeom prst="rect">
            <a:avLst/>
          </a:prstGeom>
          <a:noFill/>
        </p:spPr>
        <p:txBody>
          <a:bodyPr wrap="square" rtlCol="0">
            <a:spAutoFit/>
          </a:bodyPr>
          <a:lstStyle/>
          <a:p>
            <a:r>
              <a:rPr lang="en-US" dirty="0" smtClean="0"/>
              <a:t>Track Error</a:t>
            </a:r>
            <a:endParaRPr lang="en-US" dirty="0"/>
          </a:p>
        </p:txBody>
      </p:sp>
      <p:sp>
        <p:nvSpPr>
          <p:cNvPr id="17" name="TextBox 16"/>
          <p:cNvSpPr txBox="1"/>
          <p:nvPr/>
        </p:nvSpPr>
        <p:spPr>
          <a:xfrm>
            <a:off x="5482239" y="6248400"/>
            <a:ext cx="2058917" cy="369332"/>
          </a:xfrm>
          <a:prstGeom prst="rect">
            <a:avLst/>
          </a:prstGeom>
          <a:noFill/>
        </p:spPr>
        <p:txBody>
          <a:bodyPr wrap="square" rtlCol="0">
            <a:spAutoFit/>
          </a:bodyPr>
          <a:lstStyle/>
          <a:p>
            <a:r>
              <a:rPr lang="en-US" dirty="0" smtClean="0"/>
              <a:t>intensity Error</a:t>
            </a:r>
            <a:endParaRPr lang="en-US" dirty="0"/>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741807"/>
            <a:ext cx="3333750" cy="2447925"/>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354" y="3656293"/>
            <a:ext cx="3333750" cy="2586038"/>
          </a:xfrm>
          <a:prstGeom prst="rect">
            <a:avLst/>
          </a:prstGeom>
        </p:spPr>
      </p:pic>
      <p:sp>
        <p:nvSpPr>
          <p:cNvPr id="20" name="TextBox 19"/>
          <p:cNvSpPr txBox="1"/>
          <p:nvPr/>
        </p:nvSpPr>
        <p:spPr>
          <a:xfrm>
            <a:off x="1905000" y="4648200"/>
            <a:ext cx="838200" cy="369332"/>
          </a:xfrm>
          <a:prstGeom prst="rect">
            <a:avLst/>
          </a:prstGeom>
          <a:noFill/>
        </p:spPr>
        <p:txBody>
          <a:bodyPr wrap="square" rtlCol="0">
            <a:spAutoFit/>
          </a:bodyPr>
          <a:lstStyle/>
          <a:p>
            <a:r>
              <a:rPr lang="en-US" dirty="0" smtClean="0">
                <a:solidFill>
                  <a:srgbClr val="00B0F0"/>
                </a:solidFill>
              </a:rPr>
              <a:t>Sat DA</a:t>
            </a:r>
            <a:endParaRPr lang="en-US" dirty="0">
              <a:solidFill>
                <a:srgbClr val="00B0F0"/>
              </a:solidFill>
            </a:endParaRPr>
          </a:p>
        </p:txBody>
      </p:sp>
      <p:sp>
        <p:nvSpPr>
          <p:cNvPr id="21" name="TextBox 20"/>
          <p:cNvSpPr txBox="1"/>
          <p:nvPr/>
        </p:nvSpPr>
        <p:spPr>
          <a:xfrm>
            <a:off x="2749717" y="5257800"/>
            <a:ext cx="679283" cy="369332"/>
          </a:xfrm>
          <a:prstGeom prst="rect">
            <a:avLst/>
          </a:prstGeom>
          <a:noFill/>
        </p:spPr>
        <p:txBody>
          <a:bodyPr wrap="square" rtlCol="0">
            <a:spAutoFit/>
          </a:bodyPr>
          <a:lstStyle/>
          <a:p>
            <a:r>
              <a:rPr lang="en-US" dirty="0" smtClean="0">
                <a:solidFill>
                  <a:srgbClr val="0000FF"/>
                </a:solidFill>
              </a:rPr>
              <a:t>OPR</a:t>
            </a:r>
            <a:endParaRPr lang="en-US" dirty="0">
              <a:solidFill>
                <a:srgbClr val="0000FF"/>
              </a:solidFill>
            </a:endParaRPr>
          </a:p>
        </p:txBody>
      </p:sp>
      <p:sp>
        <p:nvSpPr>
          <p:cNvPr id="4" name="Slide Number Placeholder 3"/>
          <p:cNvSpPr>
            <a:spLocks noGrp="1"/>
          </p:cNvSpPr>
          <p:nvPr>
            <p:ph type="sldNum" sz="quarter" idx="12"/>
          </p:nvPr>
        </p:nvSpPr>
        <p:spPr/>
        <p:txBody>
          <a:bodyPr/>
          <a:lstStyle/>
          <a:p>
            <a:fld id="{29981558-129F-4680-8B8B-8498508A5939}" type="slidenum">
              <a:rPr lang="en-US" smtClean="0"/>
              <a:t>22</a:t>
            </a:fld>
            <a:endParaRPr lang="en-US"/>
          </a:p>
        </p:txBody>
      </p:sp>
      <p:sp>
        <p:nvSpPr>
          <p:cNvPr id="11" name="TextBox 10"/>
          <p:cNvSpPr txBox="1"/>
          <p:nvPr/>
        </p:nvSpPr>
        <p:spPr>
          <a:xfrm>
            <a:off x="5505029" y="5377934"/>
            <a:ext cx="838200" cy="369332"/>
          </a:xfrm>
          <a:prstGeom prst="rect">
            <a:avLst/>
          </a:prstGeom>
          <a:noFill/>
        </p:spPr>
        <p:txBody>
          <a:bodyPr wrap="square" rtlCol="0">
            <a:spAutoFit/>
          </a:bodyPr>
          <a:lstStyle/>
          <a:p>
            <a:r>
              <a:rPr lang="en-US" dirty="0" smtClean="0">
                <a:solidFill>
                  <a:srgbClr val="00B0F0"/>
                </a:solidFill>
              </a:rPr>
              <a:t>Sat DA</a:t>
            </a:r>
            <a:endParaRPr lang="en-US" dirty="0">
              <a:solidFill>
                <a:srgbClr val="00B0F0"/>
              </a:solidFill>
            </a:endParaRPr>
          </a:p>
        </p:txBody>
      </p:sp>
      <p:sp>
        <p:nvSpPr>
          <p:cNvPr id="12" name="TextBox 11"/>
          <p:cNvSpPr txBox="1"/>
          <p:nvPr/>
        </p:nvSpPr>
        <p:spPr>
          <a:xfrm>
            <a:off x="5142597" y="4877969"/>
            <a:ext cx="679283" cy="369332"/>
          </a:xfrm>
          <a:prstGeom prst="rect">
            <a:avLst/>
          </a:prstGeom>
          <a:noFill/>
        </p:spPr>
        <p:txBody>
          <a:bodyPr wrap="square" rtlCol="0">
            <a:spAutoFit/>
          </a:bodyPr>
          <a:lstStyle/>
          <a:p>
            <a:r>
              <a:rPr lang="en-US" dirty="0" smtClean="0">
                <a:solidFill>
                  <a:srgbClr val="0000FF"/>
                </a:solidFill>
              </a:rPr>
              <a:t>OPR</a:t>
            </a:r>
            <a:endParaRPr lang="en-US" dirty="0">
              <a:solidFill>
                <a:srgbClr val="0000FF"/>
              </a:solidFill>
            </a:endParaRPr>
          </a:p>
        </p:txBody>
      </p:sp>
    </p:spTree>
    <p:extLst>
      <p:ext uri="{BB962C8B-B14F-4D97-AF65-F5344CB8AC3E}">
        <p14:creationId xmlns:p14="http://schemas.microsoft.com/office/powerpoint/2010/main" val="29726233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382" y="152400"/>
            <a:ext cx="7330414" cy="876300"/>
          </a:xfrm>
        </p:spPr>
        <p:txBody>
          <a:bodyPr>
            <a:normAutofit/>
          </a:bodyPr>
          <a:lstStyle/>
          <a:p>
            <a:pPr algn="ctr"/>
            <a:r>
              <a:rPr lang="en-US" sz="2400" b="1" dirty="0">
                <a:solidFill>
                  <a:srgbClr val="000099"/>
                </a:solidFill>
                <a:effectLst>
                  <a:outerShdw blurRad="38100" dist="38100" dir="2700000" algn="tl">
                    <a:srgbClr val="C0C0C0"/>
                  </a:outerShdw>
                </a:effectLst>
                <a:latin typeface="Calibri" pitchFamily="34" charset="0"/>
                <a:ea typeface="+mn-ea"/>
                <a:cs typeface="+mn-cs"/>
              </a:rPr>
              <a:t>Ocean Upgrades: MPI POM and MPI Coupler</a:t>
            </a:r>
          </a:p>
        </p:txBody>
      </p:sp>
      <p:sp>
        <p:nvSpPr>
          <p:cNvPr id="3" name="Content Placeholder 2"/>
          <p:cNvSpPr>
            <a:spLocks noGrp="1"/>
          </p:cNvSpPr>
          <p:nvPr>
            <p:ph idx="1"/>
          </p:nvPr>
        </p:nvSpPr>
        <p:spPr>
          <a:xfrm>
            <a:off x="228600" y="1219201"/>
            <a:ext cx="5257800" cy="4953000"/>
          </a:xfrm>
        </p:spPr>
        <p:txBody>
          <a:bodyPr>
            <a:noAutofit/>
          </a:bodyPr>
          <a:lstStyle/>
          <a:p>
            <a:pPr marL="457200" indent="-457200">
              <a:buFont typeface="+mj-lt"/>
              <a:buAutoNum type="arabicPeriod"/>
            </a:pPr>
            <a:r>
              <a:rPr lang="en-US" sz="1600" b="1" dirty="0" smtClean="0"/>
              <a:t>MPIPOM-TC uses MPI software framework for running on multiple processors, allowing for both higher resolution and larger domain sizes;</a:t>
            </a:r>
          </a:p>
          <a:p>
            <a:pPr marL="457200" indent="-457200">
              <a:buFont typeface="+mj-lt"/>
              <a:buAutoNum type="arabicPeriod"/>
            </a:pPr>
            <a:r>
              <a:rPr lang="en-US" sz="1600" b="1" dirty="0" smtClean="0"/>
              <a:t>Unified domains for NATL basin;</a:t>
            </a:r>
          </a:p>
          <a:p>
            <a:pPr marL="457200" indent="-457200">
              <a:buFont typeface="+mj-lt"/>
              <a:buAutoNum type="arabicPeriod"/>
            </a:pPr>
            <a:r>
              <a:rPr lang="en-US" sz="1600" b="1" dirty="0"/>
              <a:t>MPIPOM-TC accepts flexible initialization </a:t>
            </a:r>
            <a:r>
              <a:rPr lang="en-US" sz="1600" b="1" dirty="0" smtClean="0"/>
              <a:t>options (FB, RTOFS, HYCOM);</a:t>
            </a:r>
            <a:endParaRPr lang="en-US" sz="1600" b="1" dirty="0"/>
          </a:p>
          <a:p>
            <a:pPr marL="457200" indent="-457200">
              <a:buFont typeface="+mj-lt"/>
              <a:buAutoNum type="arabicPeriod"/>
            </a:pPr>
            <a:r>
              <a:rPr lang="en-US" sz="1600" b="1" dirty="0" smtClean="0"/>
              <a:t>MPIPOM-TC includes 18 years of physics updates and bug fixes; </a:t>
            </a:r>
            <a:endParaRPr lang="en-US" sz="1600" b="1" dirty="0"/>
          </a:p>
          <a:p>
            <a:pPr marL="457200" indent="-457200">
              <a:buFont typeface="+mj-lt"/>
              <a:buAutoNum type="arabicPeriod"/>
            </a:pPr>
            <a:r>
              <a:rPr lang="en-US" sz="1600" b="1" dirty="0" smtClean="0"/>
              <a:t>MPIPOM-TC is a modernized code with </a:t>
            </a:r>
            <a:r>
              <a:rPr lang="en-US" sz="1600" b="1" dirty="0" err="1" smtClean="0"/>
              <a:t>netCDF</a:t>
            </a:r>
            <a:r>
              <a:rPr lang="en-US" sz="1600" b="1" dirty="0" smtClean="0"/>
              <a:t> I/O.</a:t>
            </a:r>
          </a:p>
          <a:p>
            <a:pPr marL="457200" indent="-457200">
              <a:buFont typeface="+mj-lt"/>
              <a:buAutoNum type="arabicPeriod"/>
            </a:pPr>
            <a:r>
              <a:rPr lang="en-US" sz="1600" b="1" dirty="0" smtClean="0"/>
              <a:t>Upgraded coupler with multi-processor capability and advanced interpolation/ extrapolation techniques</a:t>
            </a:r>
          </a:p>
          <a:p>
            <a:pPr marL="457200" indent="-457200">
              <a:buFont typeface="+mj-lt"/>
              <a:buAutoNum type="arabicPeriod"/>
            </a:pPr>
            <a:r>
              <a:rPr lang="en-US" sz="1600" b="1" dirty="0" smtClean="0"/>
              <a:t>Significant need for coupled model diagnostics</a:t>
            </a:r>
          </a:p>
          <a:p>
            <a:pPr marL="457200" indent="-457200">
              <a:buFont typeface="+mj-lt"/>
              <a:buAutoNum type="arabicPeriod"/>
            </a:pPr>
            <a:r>
              <a:rPr lang="en-US" sz="1600" b="1" dirty="0" smtClean="0"/>
              <a:t>Ocean coupled HWRF forecasts for other basins</a:t>
            </a:r>
          </a:p>
          <a:p>
            <a:pPr marL="457200" indent="-457200">
              <a:buFont typeface="+mj-lt"/>
              <a:buAutoNum type="arabicPeriod"/>
            </a:pPr>
            <a:r>
              <a:rPr lang="en-US" sz="1600" b="1" dirty="0" smtClean="0"/>
              <a:t>Southern Hemispheric TC Forecasts starting in January 2014</a:t>
            </a:r>
          </a:p>
        </p:txBody>
      </p:sp>
      <p:sp>
        <p:nvSpPr>
          <p:cNvPr id="4" name="Slide Number Placeholder 3"/>
          <p:cNvSpPr>
            <a:spLocks noGrp="1"/>
          </p:cNvSpPr>
          <p:nvPr>
            <p:ph type="sldNum" sz="quarter" idx="12"/>
          </p:nvPr>
        </p:nvSpPr>
        <p:spPr/>
        <p:txBody>
          <a:bodyPr/>
          <a:lstStyle/>
          <a:p>
            <a:fld id="{DE255E0D-FC71-9D4A-B6B9-E4D7CD947639}" type="slidenum">
              <a:rPr lang="en-US" smtClean="0"/>
              <a:pPr/>
              <a:t>23</a:t>
            </a:fld>
            <a:endParaRPr lang="en-US"/>
          </a:p>
        </p:txBody>
      </p:sp>
      <p:pic>
        <p:nvPicPr>
          <p:cNvPr id="5" name="Picture 4" descr="allatldomainsnoex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6926" y="1219200"/>
            <a:ext cx="3738746" cy="280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5334001" y="4026505"/>
            <a:ext cx="3258228" cy="2817397"/>
            <a:chOff x="914400" y="1371600"/>
            <a:chExt cx="7848600" cy="5492750"/>
          </a:xfrm>
        </p:grpSpPr>
        <p:pic>
          <p:nvPicPr>
            <p:cNvPr id="7" name="Picture 4" descr="allatldomainsnoex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371600"/>
              <a:ext cx="73152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bwMode="auto">
            <a:xfrm>
              <a:off x="1984375" y="2008188"/>
              <a:ext cx="0" cy="3351212"/>
            </a:xfrm>
            <a:prstGeom prst="line">
              <a:avLst/>
            </a:prstGeom>
            <a:ln w="508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a:off x="8763000" y="2008188"/>
              <a:ext cx="0" cy="3351212"/>
            </a:xfrm>
            <a:prstGeom prst="line">
              <a:avLst/>
            </a:prstGeom>
            <a:ln w="508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bwMode="auto">
            <a:xfrm>
              <a:off x="5051425" y="2008188"/>
              <a:ext cx="0" cy="3351212"/>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bwMode="auto">
            <a:xfrm>
              <a:off x="5854700" y="2008188"/>
              <a:ext cx="0" cy="3351212"/>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bwMode="auto">
            <a:xfrm>
              <a:off x="5937250" y="5786438"/>
              <a:ext cx="1603375" cy="436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cxnSp>
          <p:nvCxnSpPr>
            <p:cNvPr id="14" name="Straight Connector 13"/>
            <p:cNvCxnSpPr/>
            <p:nvPr/>
          </p:nvCxnSpPr>
          <p:spPr bwMode="auto">
            <a:xfrm>
              <a:off x="7467600" y="1981200"/>
              <a:ext cx="0" cy="3383280"/>
            </a:xfrm>
            <a:prstGeom prst="line">
              <a:avLst/>
            </a:prstGeom>
            <a:ln w="825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bwMode="auto">
            <a:xfrm>
              <a:off x="1960563" y="2008188"/>
              <a:ext cx="6802436" cy="0"/>
            </a:xfrm>
            <a:prstGeom prst="line">
              <a:avLst/>
            </a:prstGeom>
            <a:ln w="508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bwMode="auto">
            <a:xfrm flipV="1">
              <a:off x="1960563" y="5359400"/>
              <a:ext cx="6802437" cy="7938"/>
            </a:xfrm>
            <a:prstGeom prst="line">
              <a:avLst/>
            </a:prstGeom>
            <a:ln w="50800">
              <a:solidFill>
                <a:srgbClr val="008000"/>
              </a:solidFill>
            </a:ln>
            <a:effectLst/>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7351941" y="4724400"/>
            <a:ext cx="1334859" cy="523220"/>
          </a:xfrm>
          <a:prstGeom prst="rect">
            <a:avLst/>
          </a:prstGeom>
          <a:noFill/>
        </p:spPr>
        <p:txBody>
          <a:bodyPr wrap="square" rtlCol="0">
            <a:spAutoFit/>
          </a:bodyPr>
          <a:lstStyle/>
          <a:p>
            <a:r>
              <a:rPr lang="en-US" sz="1400" dirty="0" smtClean="0"/>
              <a:t>1/12 horizontal grid spacing</a:t>
            </a:r>
            <a:endParaRPr lang="en-US" sz="1400" dirty="0"/>
          </a:p>
        </p:txBody>
      </p:sp>
      <p:sp>
        <p:nvSpPr>
          <p:cNvPr id="19" name="TextBox 18"/>
          <p:cNvSpPr txBox="1"/>
          <p:nvPr/>
        </p:nvSpPr>
        <p:spPr>
          <a:xfrm>
            <a:off x="7257370" y="2242810"/>
            <a:ext cx="1334859" cy="523220"/>
          </a:xfrm>
          <a:prstGeom prst="rect">
            <a:avLst/>
          </a:prstGeom>
          <a:noFill/>
        </p:spPr>
        <p:txBody>
          <a:bodyPr wrap="square" rtlCol="0">
            <a:spAutoFit/>
          </a:bodyPr>
          <a:lstStyle/>
          <a:p>
            <a:r>
              <a:rPr lang="en-US" sz="1400" dirty="0" smtClean="0"/>
              <a:t>1/6 horizontal grid spacing</a:t>
            </a:r>
            <a:endParaRPr lang="en-US" sz="1400" dirty="0"/>
          </a:p>
        </p:txBody>
      </p:sp>
      <p:sp>
        <p:nvSpPr>
          <p:cNvPr id="20" name="TextBox 19"/>
          <p:cNvSpPr txBox="1"/>
          <p:nvPr/>
        </p:nvSpPr>
        <p:spPr>
          <a:xfrm>
            <a:off x="7330414" y="1676400"/>
            <a:ext cx="1040382" cy="369332"/>
          </a:xfrm>
          <a:prstGeom prst="rect">
            <a:avLst/>
          </a:prstGeom>
          <a:noFill/>
        </p:spPr>
        <p:txBody>
          <a:bodyPr wrap="square" rtlCol="0">
            <a:spAutoFit/>
          </a:bodyPr>
          <a:lstStyle/>
          <a:p>
            <a:r>
              <a:rPr lang="en-US" dirty="0" smtClean="0">
                <a:solidFill>
                  <a:srgbClr val="FF0000"/>
                </a:solidFill>
              </a:rPr>
              <a:t>POM</a:t>
            </a:r>
            <a:endParaRPr lang="en-US" dirty="0">
              <a:solidFill>
                <a:srgbClr val="FF0000"/>
              </a:solidFill>
            </a:endParaRPr>
          </a:p>
        </p:txBody>
      </p:sp>
      <p:sp>
        <p:nvSpPr>
          <p:cNvPr id="21" name="TextBox 20"/>
          <p:cNvSpPr txBox="1"/>
          <p:nvPr/>
        </p:nvSpPr>
        <p:spPr>
          <a:xfrm>
            <a:off x="7404608" y="5486401"/>
            <a:ext cx="1282191" cy="369332"/>
          </a:xfrm>
          <a:prstGeom prst="rect">
            <a:avLst/>
          </a:prstGeom>
          <a:noFill/>
        </p:spPr>
        <p:txBody>
          <a:bodyPr wrap="square" rtlCol="0">
            <a:spAutoFit/>
          </a:bodyPr>
          <a:lstStyle/>
          <a:p>
            <a:r>
              <a:rPr lang="en-US" dirty="0" smtClean="0">
                <a:solidFill>
                  <a:srgbClr val="FF0000"/>
                </a:solidFill>
              </a:rPr>
              <a:t>MPIPOM</a:t>
            </a:r>
            <a:endParaRPr lang="en-US" dirty="0">
              <a:solidFill>
                <a:srgbClr val="FF0000"/>
              </a:solidFill>
            </a:endParaRPr>
          </a:p>
        </p:txBody>
      </p:sp>
    </p:spTree>
    <p:extLst>
      <p:ext uri="{BB962C8B-B14F-4D97-AF65-F5344CB8AC3E}">
        <p14:creationId xmlns:p14="http://schemas.microsoft.com/office/powerpoint/2010/main" val="37817969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81000"/>
            <a:ext cx="7566207" cy="914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0099"/>
                </a:solidFill>
                <a:effectLst>
                  <a:outerShdw blurRad="38100" dist="38100" dir="2700000" algn="tl">
                    <a:srgbClr val="C0C0C0"/>
                  </a:outerShdw>
                </a:effectLst>
                <a:latin typeface="Calibri" pitchFamily="34" charset="0"/>
                <a:ea typeface="+mn-ea"/>
                <a:cs typeface="+mn-cs"/>
              </a:rPr>
              <a:t>Upgraded Land Surface model </a:t>
            </a:r>
          </a:p>
          <a:p>
            <a:r>
              <a:rPr lang="en-US" sz="2400" b="1" dirty="0">
                <a:solidFill>
                  <a:srgbClr val="000099"/>
                </a:solidFill>
                <a:effectLst>
                  <a:outerShdw blurRad="38100" dist="38100" dir="2700000" algn="tl">
                    <a:srgbClr val="C0C0C0"/>
                  </a:outerShdw>
                </a:effectLst>
                <a:latin typeface="Calibri" pitchFamily="34" charset="0"/>
                <a:ea typeface="+mn-ea"/>
                <a:cs typeface="+mn-cs"/>
              </a:rPr>
              <a:t>(GFDL slab to NOAH LSM)</a:t>
            </a:r>
          </a:p>
        </p:txBody>
      </p:sp>
      <p:sp>
        <p:nvSpPr>
          <p:cNvPr id="3" name="TextBox 2"/>
          <p:cNvSpPr txBox="1"/>
          <p:nvPr/>
        </p:nvSpPr>
        <p:spPr>
          <a:xfrm>
            <a:off x="457200" y="1447800"/>
            <a:ext cx="8077200" cy="1754326"/>
          </a:xfrm>
          <a:prstGeom prst="rect">
            <a:avLst/>
          </a:prstGeom>
          <a:noFill/>
        </p:spPr>
        <p:txBody>
          <a:bodyPr wrap="square" rtlCol="0">
            <a:spAutoFit/>
          </a:bodyPr>
          <a:lstStyle/>
          <a:p>
            <a:pPr marL="342900" indent="-342900">
              <a:buAutoNum type="arabicPeriod"/>
            </a:pPr>
            <a:r>
              <a:rPr lang="en-US" dirty="0" smtClean="0"/>
              <a:t>GFDL slab has shown large negative temperature bias over SW CONUS</a:t>
            </a:r>
          </a:p>
          <a:p>
            <a:pPr marL="342900" indent="-342900">
              <a:buAutoNum type="arabicPeriod"/>
            </a:pPr>
            <a:r>
              <a:rPr lang="en-US" dirty="0" smtClean="0"/>
              <a:t>NOAH LSM significantly reduced the negative temperature bias </a:t>
            </a:r>
          </a:p>
          <a:p>
            <a:pPr marL="342900" indent="-342900">
              <a:buAutoNum type="arabicPeriod"/>
            </a:pPr>
            <a:r>
              <a:rPr lang="en-US" dirty="0" smtClean="0"/>
              <a:t>HWRF will include additional products for down-stream applications (e.g. storm surge, inland flooding)</a:t>
            </a:r>
          </a:p>
          <a:p>
            <a:pPr marL="342900" indent="-342900">
              <a:buAutoNum type="arabicPeriod"/>
            </a:pPr>
            <a:r>
              <a:rPr lang="en-US" dirty="0" smtClean="0"/>
              <a:t>Track errors of land-falling storms seem to be improved according to preliminary tests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9704" y="3374122"/>
            <a:ext cx="4680427" cy="3383280"/>
          </a:xfrm>
          <a:prstGeom prst="rect">
            <a:avLst/>
          </a:prstGeom>
        </p:spPr>
      </p:pic>
      <p:sp>
        <p:nvSpPr>
          <p:cNvPr id="5" name="TextBox 4"/>
          <p:cNvSpPr txBox="1"/>
          <p:nvPr/>
        </p:nvSpPr>
        <p:spPr>
          <a:xfrm>
            <a:off x="6019800" y="4352056"/>
            <a:ext cx="2133600" cy="646331"/>
          </a:xfrm>
          <a:prstGeom prst="rect">
            <a:avLst/>
          </a:prstGeom>
          <a:noFill/>
        </p:spPr>
        <p:txBody>
          <a:bodyPr wrap="square" rtlCol="0">
            <a:spAutoFit/>
          </a:bodyPr>
          <a:lstStyle/>
          <a:p>
            <a:r>
              <a:rPr lang="en-US" dirty="0" smtClean="0"/>
              <a:t>~18% improvement</a:t>
            </a:r>
          </a:p>
          <a:p>
            <a:r>
              <a:rPr lang="en-US" dirty="0" smtClean="0"/>
              <a:t>     with NOAH LSM</a:t>
            </a:r>
            <a:endParaRPr lang="en-US" dirty="0"/>
          </a:p>
        </p:txBody>
      </p:sp>
      <p:sp>
        <p:nvSpPr>
          <p:cNvPr id="11" name="TextBox 10"/>
          <p:cNvSpPr txBox="1"/>
          <p:nvPr/>
        </p:nvSpPr>
        <p:spPr>
          <a:xfrm>
            <a:off x="457200" y="3722658"/>
            <a:ext cx="2819400" cy="2585323"/>
          </a:xfrm>
          <a:prstGeom prst="rect">
            <a:avLst/>
          </a:prstGeom>
          <a:noFill/>
        </p:spPr>
        <p:txBody>
          <a:bodyPr wrap="square" rtlCol="0">
            <a:spAutoFit/>
          </a:bodyPr>
          <a:lstStyle/>
          <a:p>
            <a:r>
              <a:rPr lang="en-US" dirty="0" smtClean="0"/>
              <a:t>Previous diagnostic studies showed significant cold bias in surface temperatures over land (c.f. </a:t>
            </a:r>
            <a:r>
              <a:rPr lang="en-US" dirty="0" err="1" smtClean="0"/>
              <a:t>Ligia</a:t>
            </a:r>
            <a:r>
              <a:rPr lang="en-US" dirty="0" smtClean="0"/>
              <a:t> et al.)</a:t>
            </a:r>
          </a:p>
          <a:p>
            <a:endParaRPr lang="en-US" dirty="0"/>
          </a:p>
          <a:p>
            <a:r>
              <a:rPr lang="en-US" dirty="0" smtClean="0"/>
              <a:t>How to estimate and evaluate the impacts of land-radiation-PBL-microphysics interactions?</a:t>
            </a:r>
            <a:endParaRPr lang="en-US" dirty="0"/>
          </a:p>
        </p:txBody>
      </p:sp>
      <p:sp>
        <p:nvSpPr>
          <p:cNvPr id="6" name="Slide Number Placeholder 5"/>
          <p:cNvSpPr>
            <a:spLocks noGrp="1"/>
          </p:cNvSpPr>
          <p:nvPr>
            <p:ph type="sldNum" sz="quarter" idx="12"/>
          </p:nvPr>
        </p:nvSpPr>
        <p:spPr/>
        <p:txBody>
          <a:bodyPr/>
          <a:lstStyle/>
          <a:p>
            <a:fld id="{29981558-129F-4680-8B8B-8498508A5939}" type="slidenum">
              <a:rPr lang="en-US" smtClean="0"/>
              <a:t>24</a:t>
            </a:fld>
            <a:endParaRPr lang="en-US"/>
          </a:p>
        </p:txBody>
      </p:sp>
    </p:spTree>
    <p:extLst>
      <p:ext uri="{BB962C8B-B14F-4D97-AF65-F5344CB8AC3E}">
        <p14:creationId xmlns:p14="http://schemas.microsoft.com/office/powerpoint/2010/main" val="8024785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44393" y="381000"/>
            <a:ext cx="7330414" cy="762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0099"/>
                </a:solidFill>
                <a:effectLst>
                  <a:outerShdw blurRad="38100" dist="38100" dir="2700000" algn="tl">
                    <a:srgbClr val="C0C0C0"/>
                  </a:outerShdw>
                </a:effectLst>
                <a:latin typeface="Calibri" pitchFamily="34" charset="0"/>
                <a:ea typeface="+mn-ea"/>
                <a:cs typeface="+mn-cs"/>
              </a:rPr>
              <a:t>Upgraded Hi-Res Ferrier Microphysics</a:t>
            </a:r>
          </a:p>
        </p:txBody>
      </p:sp>
      <p:sp>
        <p:nvSpPr>
          <p:cNvPr id="3" name="TextBox 2"/>
          <p:cNvSpPr txBox="1"/>
          <p:nvPr/>
        </p:nvSpPr>
        <p:spPr>
          <a:xfrm>
            <a:off x="36094" y="1423243"/>
            <a:ext cx="3273487" cy="5078313"/>
          </a:xfrm>
          <a:prstGeom prst="rect">
            <a:avLst/>
          </a:prstGeom>
          <a:noFill/>
        </p:spPr>
        <p:txBody>
          <a:bodyPr wrap="square" rtlCol="0">
            <a:spAutoFit/>
          </a:bodyPr>
          <a:lstStyle/>
          <a:p>
            <a:pPr marL="342900" indent="-342900">
              <a:buAutoNum type="arabicPeriod"/>
            </a:pPr>
            <a:r>
              <a:rPr lang="en-US" dirty="0" smtClean="0"/>
              <a:t>New </a:t>
            </a:r>
            <a:r>
              <a:rPr lang="en-US" dirty="0"/>
              <a:t>ice nucleation scheme to reduce </a:t>
            </a:r>
            <a:r>
              <a:rPr lang="en-US" dirty="0" smtClean="0"/>
              <a:t>no. concentration </a:t>
            </a:r>
            <a:r>
              <a:rPr lang="en-US" dirty="0"/>
              <a:t>of small ice </a:t>
            </a:r>
            <a:r>
              <a:rPr lang="en-US" dirty="0" smtClean="0"/>
              <a:t>crystals</a:t>
            </a:r>
          </a:p>
          <a:p>
            <a:pPr marL="342900" indent="-342900">
              <a:buAutoNum type="arabicPeriod"/>
            </a:pPr>
            <a:r>
              <a:rPr lang="en-US" dirty="0"/>
              <a:t>New, simpler closure for diagnosing small ice crystals and large, precipitating ice particles from ice mixing </a:t>
            </a:r>
            <a:r>
              <a:rPr lang="en-US" dirty="0" smtClean="0"/>
              <a:t>ratios</a:t>
            </a:r>
          </a:p>
          <a:p>
            <a:pPr marL="342900" indent="-342900">
              <a:buAutoNum type="arabicPeriod"/>
            </a:pPr>
            <a:r>
              <a:rPr lang="en-US" dirty="0"/>
              <a:t>Advection of </a:t>
            </a:r>
            <a:r>
              <a:rPr lang="en-US" dirty="0" smtClean="0"/>
              <a:t>multiple species including mass-weighted </a:t>
            </a:r>
            <a:r>
              <a:rPr lang="en-US" dirty="0"/>
              <a:t>rime factor (i.e. “</a:t>
            </a:r>
            <a:r>
              <a:rPr lang="en-US" dirty="0" err="1"/>
              <a:t>graupel</a:t>
            </a:r>
            <a:r>
              <a:rPr lang="en-US" dirty="0" smtClean="0"/>
              <a:t>”)</a:t>
            </a:r>
          </a:p>
          <a:p>
            <a:pPr marL="342900" indent="-342900">
              <a:buAutoNum type="arabicPeriod"/>
            </a:pPr>
            <a:r>
              <a:rPr lang="en-US" dirty="0"/>
              <a:t>Slightly slower fall speeds of rimed </a:t>
            </a:r>
            <a:r>
              <a:rPr lang="en-US" dirty="0" smtClean="0"/>
              <a:t>ice</a:t>
            </a:r>
          </a:p>
          <a:p>
            <a:pPr marL="342900" indent="-342900">
              <a:buAutoNum type="arabicPeriod"/>
            </a:pPr>
            <a:r>
              <a:rPr lang="en-US" dirty="0" smtClean="0"/>
              <a:t>Increase </a:t>
            </a:r>
            <a:r>
              <a:rPr lang="en-US" dirty="0"/>
              <a:t>the </a:t>
            </a:r>
            <a:r>
              <a:rPr lang="en-US" dirty="0" smtClean="0"/>
              <a:t>maximum (minimum) </a:t>
            </a:r>
            <a:r>
              <a:rPr lang="en-US" dirty="0"/>
              <a:t>number concentration of </a:t>
            </a:r>
            <a:r>
              <a:rPr lang="en-US" dirty="0" smtClean="0"/>
              <a:t>small (large) ice in order to simulate better anvil cloud</a:t>
            </a:r>
          </a:p>
        </p:txBody>
      </p:sp>
      <p:pic>
        <p:nvPicPr>
          <p:cNvPr id="1026" name="Picture 2" descr="http://www.emc.ncep.noaa.gov/mmb/ea/OK2/refc/frame23.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9582" y="1423243"/>
            <a:ext cx="5834417" cy="48251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83796" y="2807463"/>
            <a:ext cx="1164404" cy="369332"/>
          </a:xfrm>
          <a:prstGeom prst="rect">
            <a:avLst/>
          </a:prstGeom>
          <a:solidFill>
            <a:schemeClr val="bg1"/>
          </a:solidFill>
        </p:spPr>
        <p:txBody>
          <a:bodyPr wrap="square" rtlCol="0">
            <a:spAutoFit/>
          </a:bodyPr>
          <a:lstStyle/>
          <a:p>
            <a:r>
              <a:rPr lang="en-US" dirty="0" smtClean="0"/>
              <a:t>operation</a:t>
            </a:r>
            <a:endParaRPr lang="en-US" dirty="0"/>
          </a:p>
        </p:txBody>
      </p:sp>
      <p:sp>
        <p:nvSpPr>
          <p:cNvPr id="6" name="TextBox 5"/>
          <p:cNvSpPr txBox="1"/>
          <p:nvPr/>
        </p:nvSpPr>
        <p:spPr>
          <a:xfrm>
            <a:off x="3451712" y="4876800"/>
            <a:ext cx="1164814" cy="923330"/>
          </a:xfrm>
          <a:prstGeom prst="rect">
            <a:avLst/>
          </a:prstGeom>
          <a:noFill/>
        </p:spPr>
        <p:txBody>
          <a:bodyPr wrap="square" rtlCol="0">
            <a:spAutoFit/>
          </a:bodyPr>
          <a:lstStyle/>
          <a:p>
            <a:r>
              <a:rPr lang="en-US" dirty="0" smtClean="0"/>
              <a:t>With upgraded Ferrier</a:t>
            </a:r>
            <a:endParaRPr lang="en-US" dirty="0"/>
          </a:p>
        </p:txBody>
      </p:sp>
      <p:sp>
        <p:nvSpPr>
          <p:cNvPr id="7" name="TextBox 6"/>
          <p:cNvSpPr txBox="1"/>
          <p:nvPr/>
        </p:nvSpPr>
        <p:spPr>
          <a:xfrm>
            <a:off x="6400800" y="5378253"/>
            <a:ext cx="685800" cy="369332"/>
          </a:xfrm>
          <a:prstGeom prst="rect">
            <a:avLst/>
          </a:prstGeom>
          <a:solidFill>
            <a:schemeClr val="bg1"/>
          </a:solidFill>
        </p:spPr>
        <p:txBody>
          <a:bodyPr wrap="square" rtlCol="0">
            <a:spAutoFit/>
          </a:bodyPr>
          <a:lstStyle/>
          <a:p>
            <a:r>
              <a:rPr lang="en-US" dirty="0" err="1" smtClean="0"/>
              <a:t>obs</a:t>
            </a:r>
            <a:endParaRPr lang="en-US" dirty="0"/>
          </a:p>
        </p:txBody>
      </p:sp>
      <p:sp>
        <p:nvSpPr>
          <p:cNvPr id="8" name="TextBox 7"/>
          <p:cNvSpPr txBox="1"/>
          <p:nvPr/>
        </p:nvSpPr>
        <p:spPr>
          <a:xfrm>
            <a:off x="6412832" y="2668963"/>
            <a:ext cx="1164814" cy="646331"/>
          </a:xfrm>
          <a:prstGeom prst="rect">
            <a:avLst/>
          </a:prstGeom>
          <a:solidFill>
            <a:schemeClr val="bg1"/>
          </a:solidFill>
        </p:spPr>
        <p:txBody>
          <a:bodyPr wrap="square" rtlCol="0">
            <a:spAutoFit/>
          </a:bodyPr>
          <a:lstStyle/>
          <a:p>
            <a:r>
              <a:rPr lang="en-US" dirty="0" smtClean="0"/>
              <a:t>NAM Parallel</a:t>
            </a:r>
            <a:endParaRPr lang="en-US" dirty="0"/>
          </a:p>
        </p:txBody>
      </p:sp>
      <p:sp>
        <p:nvSpPr>
          <p:cNvPr id="5" name="Slide Number Placeholder 4"/>
          <p:cNvSpPr>
            <a:spLocks noGrp="1"/>
          </p:cNvSpPr>
          <p:nvPr>
            <p:ph type="sldNum" sz="quarter" idx="12"/>
          </p:nvPr>
        </p:nvSpPr>
        <p:spPr/>
        <p:txBody>
          <a:bodyPr/>
          <a:lstStyle/>
          <a:p>
            <a:fld id="{29981558-129F-4680-8B8B-8498508A5939}" type="slidenum">
              <a:rPr lang="en-US" smtClean="0"/>
              <a:t>25</a:t>
            </a:fld>
            <a:endParaRPr lang="en-US"/>
          </a:p>
        </p:txBody>
      </p:sp>
    </p:spTree>
    <p:extLst>
      <p:ext uri="{BB962C8B-B14F-4D97-AF65-F5344CB8AC3E}">
        <p14:creationId xmlns:p14="http://schemas.microsoft.com/office/powerpoint/2010/main" val="32266529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81000"/>
            <a:ext cx="7566207" cy="914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0099"/>
                </a:solidFill>
                <a:effectLst>
                  <a:outerShdw blurRad="38100" dist="38100" dir="2700000" algn="tl">
                    <a:srgbClr val="C0C0C0"/>
                  </a:outerShdw>
                </a:effectLst>
                <a:latin typeface="Calibri" pitchFamily="34" charset="0"/>
                <a:ea typeface="+mn-ea"/>
                <a:cs typeface="+mn-cs"/>
              </a:rPr>
              <a:t>Upgraded SW/LW radiation schemes</a:t>
            </a:r>
          </a:p>
          <a:p>
            <a:r>
              <a:rPr lang="en-US" sz="2400" b="1" dirty="0">
                <a:solidFill>
                  <a:srgbClr val="000099"/>
                </a:solidFill>
                <a:effectLst>
                  <a:outerShdw blurRad="38100" dist="38100" dir="2700000" algn="tl">
                    <a:srgbClr val="C0C0C0"/>
                  </a:outerShdw>
                </a:effectLst>
                <a:latin typeface="Calibri" pitchFamily="34" charset="0"/>
                <a:ea typeface="+mn-ea"/>
                <a:cs typeface="+mn-cs"/>
              </a:rPr>
              <a:t>(GFDL radiation to RRTMG)</a:t>
            </a:r>
          </a:p>
        </p:txBody>
      </p:sp>
      <p:sp>
        <p:nvSpPr>
          <p:cNvPr id="3" name="TextBox 2"/>
          <p:cNvSpPr txBox="1"/>
          <p:nvPr/>
        </p:nvSpPr>
        <p:spPr>
          <a:xfrm>
            <a:off x="653716" y="1676400"/>
            <a:ext cx="7620000" cy="1754326"/>
          </a:xfrm>
          <a:prstGeom prst="rect">
            <a:avLst/>
          </a:prstGeom>
          <a:noFill/>
        </p:spPr>
        <p:txBody>
          <a:bodyPr wrap="square" rtlCol="0">
            <a:spAutoFit/>
          </a:bodyPr>
          <a:lstStyle/>
          <a:p>
            <a:pPr marL="342900" indent="-342900">
              <a:buAutoNum type="arabicPeriod"/>
            </a:pPr>
            <a:r>
              <a:rPr lang="en-US" dirty="0" smtClean="0"/>
              <a:t>GFDL radiation schemes have problems of proper representations of cloud-radiation interactions, especially net cloud top cooling and net cloud base warming.</a:t>
            </a:r>
          </a:p>
          <a:p>
            <a:pPr marL="342900" indent="-342900">
              <a:buAutoNum type="arabicPeriod"/>
            </a:pPr>
            <a:r>
              <a:rPr lang="en-US" dirty="0" smtClean="0"/>
              <a:t>Although the use of RRTMG radiations degraded the intensity forecast skills of HWRF model, we are going to test again with tuning of some key parameters.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137" y="3593432"/>
            <a:ext cx="7785052"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24431" y="4360277"/>
            <a:ext cx="3048000" cy="338554"/>
          </a:xfrm>
          <a:prstGeom prst="rect">
            <a:avLst/>
          </a:prstGeom>
          <a:solidFill>
            <a:schemeClr val="bg1"/>
          </a:solidFill>
        </p:spPr>
        <p:txBody>
          <a:bodyPr wrap="square" rtlCol="0">
            <a:spAutoFit/>
          </a:bodyPr>
          <a:lstStyle/>
          <a:p>
            <a:r>
              <a:rPr lang="en-US" sz="1600" dirty="0" smtClean="0"/>
              <a:t>Cloud top cooling due to radiation</a:t>
            </a:r>
            <a:endParaRPr lang="en-US" sz="1600" dirty="0"/>
          </a:p>
        </p:txBody>
      </p:sp>
      <p:cxnSp>
        <p:nvCxnSpPr>
          <p:cNvPr id="6" name="Straight Arrow Connector 5"/>
          <p:cNvCxnSpPr>
            <a:stCxn id="4" idx="2"/>
          </p:cNvCxnSpPr>
          <p:nvPr/>
        </p:nvCxnSpPr>
        <p:spPr>
          <a:xfrm flipH="1">
            <a:off x="7347595" y="4698831"/>
            <a:ext cx="200836" cy="266953"/>
          </a:xfrm>
          <a:prstGeom prst="straightConnector1">
            <a:avLst/>
          </a:prstGeom>
          <a:ln w="508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29981558-129F-4680-8B8B-8498508A5939}" type="slidenum">
              <a:rPr lang="en-US" smtClean="0"/>
              <a:t>26</a:t>
            </a:fld>
            <a:endParaRPr lang="en-US"/>
          </a:p>
        </p:txBody>
      </p:sp>
    </p:spTree>
    <p:extLst>
      <p:ext uri="{BB962C8B-B14F-4D97-AF65-F5344CB8AC3E}">
        <p14:creationId xmlns:p14="http://schemas.microsoft.com/office/powerpoint/2010/main" val="4739580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4086" y="228600"/>
            <a:ext cx="6243112" cy="461665"/>
          </a:xfrm>
          <a:prstGeom prst="rect">
            <a:avLst/>
          </a:prstGeom>
          <a:noFill/>
        </p:spPr>
        <p:txBody>
          <a:bodyPr wrap="square" rtlCol="0">
            <a:spAutoFit/>
          </a:bodyPr>
          <a:lstStyle/>
          <a:p>
            <a:pPr algn="ctr"/>
            <a:r>
              <a:rPr lang="en-US" sz="2400" b="1" dirty="0">
                <a:solidFill>
                  <a:srgbClr val="000099"/>
                </a:solidFill>
                <a:effectLst>
                  <a:outerShdw blurRad="38100" dist="38100" dir="2700000" algn="tl">
                    <a:srgbClr val="C0C0C0"/>
                  </a:outerShdw>
                </a:effectLst>
                <a:latin typeface="Calibri" pitchFamily="34" charset="0"/>
              </a:rPr>
              <a:t>Nest Motion and Diagnostics</a:t>
            </a:r>
          </a:p>
        </p:txBody>
      </p:sp>
      <p:sp>
        <p:nvSpPr>
          <p:cNvPr id="3" name="TextBox 2"/>
          <p:cNvSpPr txBox="1"/>
          <p:nvPr/>
        </p:nvSpPr>
        <p:spPr>
          <a:xfrm>
            <a:off x="473242" y="849197"/>
            <a:ext cx="7924800" cy="2862322"/>
          </a:xfrm>
          <a:prstGeom prst="rect">
            <a:avLst/>
          </a:prstGeom>
          <a:noFill/>
        </p:spPr>
        <p:txBody>
          <a:bodyPr wrap="square" rtlCol="0">
            <a:spAutoFit/>
          </a:bodyPr>
          <a:lstStyle/>
          <a:p>
            <a:pPr marL="342900" lvl="1" indent="-342900">
              <a:buFont typeface="+mj-lt"/>
              <a:buAutoNum type="arabicPeriod"/>
            </a:pPr>
            <a:r>
              <a:rPr lang="en-US" dirty="0">
                <a:latin typeface="+mj-lt"/>
              </a:rPr>
              <a:t>Corrected errors in smoothing parameters – should reduce nest jitter.</a:t>
            </a:r>
          </a:p>
          <a:p>
            <a:pPr marL="342900" lvl="1" indent="-342900">
              <a:buFont typeface="+mj-lt"/>
              <a:buAutoNum type="arabicPeriod"/>
            </a:pPr>
            <a:r>
              <a:rPr lang="en-US" dirty="0">
                <a:latin typeface="+mj-lt"/>
              </a:rPr>
              <a:t>Added GFDL Vortex Tracker “first guess center” algorithm instead of using nest center as first guess.  Will prevent nest from lagging fast-moving storms.</a:t>
            </a:r>
          </a:p>
          <a:p>
            <a:pPr marL="342900" lvl="1" indent="-342900">
              <a:buFont typeface="+mj-lt"/>
              <a:buAutoNum type="arabicPeriod"/>
            </a:pPr>
            <a:r>
              <a:rPr lang="en-US" dirty="0">
                <a:latin typeface="+mj-lt"/>
              </a:rPr>
              <a:t>Changing nest motion frequency from 9 minutes to 3 minutes for inner domain.  Will help with fast moving storms (</a:t>
            </a:r>
            <a:r>
              <a:rPr lang="en-US" dirty="0" err="1">
                <a:latin typeface="+mj-lt"/>
              </a:rPr>
              <a:t>ie</a:t>
            </a:r>
            <a:r>
              <a:rPr lang="en-US" dirty="0">
                <a:latin typeface="+mj-lt"/>
              </a:rPr>
              <a:t>.: Maria, Harvey)</a:t>
            </a:r>
          </a:p>
          <a:p>
            <a:pPr marL="342900" lvl="1" indent="-342900">
              <a:buFont typeface="+mj-lt"/>
              <a:buAutoNum type="arabicPeriod"/>
            </a:pPr>
            <a:r>
              <a:rPr lang="en-US" dirty="0">
                <a:latin typeface="+mj-lt"/>
              </a:rPr>
              <a:t>Adding diagnostic output every nest motion </a:t>
            </a:r>
            <a:r>
              <a:rPr lang="en-US" dirty="0" err="1">
                <a:latin typeface="+mj-lt"/>
              </a:rPr>
              <a:t>timestep</a:t>
            </a:r>
            <a:r>
              <a:rPr lang="en-US" dirty="0">
                <a:latin typeface="+mj-lt"/>
              </a:rPr>
              <a:t>.  Will include tracker-based storm </a:t>
            </a:r>
            <a:r>
              <a:rPr lang="en-US" dirty="0" smtClean="0">
                <a:latin typeface="+mj-lt"/>
              </a:rPr>
              <a:t>location and intensity and </a:t>
            </a:r>
            <a:r>
              <a:rPr lang="en-US" dirty="0" err="1" smtClean="0">
                <a:latin typeface="+mj-lt"/>
              </a:rPr>
              <a:t>tornadic</a:t>
            </a:r>
            <a:r>
              <a:rPr lang="en-US" dirty="0" smtClean="0">
                <a:latin typeface="+mj-lt"/>
              </a:rPr>
              <a:t> potential related products in support of SPC.</a:t>
            </a:r>
            <a:endParaRPr lang="en-US" dirty="0">
              <a:latin typeface="+mj-lt"/>
            </a:endParaRPr>
          </a:p>
          <a:p>
            <a:pPr marL="342900" lvl="1" indent="-342900">
              <a:buFont typeface="+mj-lt"/>
              <a:buAutoNum type="arabicPeriod"/>
            </a:pPr>
            <a:r>
              <a:rPr lang="en-US" dirty="0">
                <a:latin typeface="+mj-lt"/>
              </a:rPr>
              <a:t>Can add additional diagnostic parameters (SST, thermodynamics, etc.) if final configuration has runtime to spare.</a:t>
            </a:r>
          </a:p>
        </p:txBody>
      </p:sp>
      <p:sp>
        <p:nvSpPr>
          <p:cNvPr id="11" name="TextBox 10"/>
          <p:cNvSpPr txBox="1"/>
          <p:nvPr/>
        </p:nvSpPr>
        <p:spPr>
          <a:xfrm>
            <a:off x="1314086" y="3505200"/>
            <a:ext cx="6243112" cy="461665"/>
          </a:xfrm>
          <a:prstGeom prst="rect">
            <a:avLst/>
          </a:prstGeom>
          <a:noFill/>
        </p:spPr>
        <p:txBody>
          <a:bodyPr wrap="square" rtlCol="0">
            <a:spAutoFit/>
          </a:bodyPr>
          <a:lstStyle/>
          <a:p>
            <a:pPr algn="ctr"/>
            <a:r>
              <a:rPr lang="en-US" sz="2400" b="1" dirty="0">
                <a:solidFill>
                  <a:srgbClr val="000099"/>
                </a:solidFill>
                <a:effectLst>
                  <a:outerShdw blurRad="38100" dist="38100" dir="2700000" algn="tl">
                    <a:srgbClr val="C0C0C0"/>
                  </a:outerShdw>
                </a:effectLst>
                <a:latin typeface="Calibri" pitchFamily="34" charset="0"/>
              </a:rPr>
              <a:t>Python Rewrite</a:t>
            </a:r>
          </a:p>
        </p:txBody>
      </p:sp>
      <p:sp>
        <p:nvSpPr>
          <p:cNvPr id="12" name="TextBox 11"/>
          <p:cNvSpPr txBox="1"/>
          <p:nvPr/>
        </p:nvSpPr>
        <p:spPr>
          <a:xfrm>
            <a:off x="625642" y="4114800"/>
            <a:ext cx="7924800" cy="2031325"/>
          </a:xfrm>
          <a:prstGeom prst="rect">
            <a:avLst/>
          </a:prstGeom>
          <a:noFill/>
        </p:spPr>
        <p:txBody>
          <a:bodyPr wrap="square" rtlCol="0">
            <a:spAutoFit/>
          </a:bodyPr>
          <a:lstStyle/>
          <a:p>
            <a:pPr marL="342900" lvl="1" indent="-342900">
              <a:buFont typeface="+mj-lt"/>
              <a:buAutoNum type="arabicPeriod"/>
            </a:pPr>
            <a:r>
              <a:rPr lang="en-US" dirty="0">
                <a:latin typeface="+mj-lt"/>
              </a:rPr>
              <a:t>Rewrite HWRF scripting system (</a:t>
            </a:r>
            <a:r>
              <a:rPr lang="en-US" dirty="0" err="1">
                <a:latin typeface="+mj-lt"/>
              </a:rPr>
              <a:t>ush</a:t>
            </a:r>
            <a:r>
              <a:rPr lang="en-US" dirty="0">
                <a:latin typeface="+mj-lt"/>
              </a:rPr>
              <a:t> and scripts layers) in Python</a:t>
            </a:r>
          </a:p>
          <a:p>
            <a:pPr marL="342900" lvl="1" indent="-342900">
              <a:buFont typeface="+mj-lt"/>
              <a:buAutoNum type="arabicPeriod"/>
            </a:pPr>
            <a:r>
              <a:rPr lang="en-US" dirty="0">
                <a:latin typeface="+mj-lt"/>
              </a:rPr>
              <a:t>Reduce code complexity, improve </a:t>
            </a:r>
            <a:r>
              <a:rPr lang="en-US" dirty="0" smtClean="0">
                <a:latin typeface="+mj-lt"/>
              </a:rPr>
              <a:t>reliability and portability</a:t>
            </a:r>
          </a:p>
          <a:p>
            <a:pPr marL="342900" lvl="1" indent="-342900">
              <a:buFont typeface="+mj-lt"/>
              <a:buAutoNum type="arabicPeriod"/>
            </a:pPr>
            <a:r>
              <a:rPr lang="en-US" dirty="0" smtClean="0">
                <a:latin typeface="+mj-lt"/>
              </a:rPr>
              <a:t>Reduce </a:t>
            </a:r>
            <a:r>
              <a:rPr lang="en-US" dirty="0"/>
              <a:t>footprint </a:t>
            </a:r>
            <a:r>
              <a:rPr lang="en-US" dirty="0" smtClean="0"/>
              <a:t> of </a:t>
            </a:r>
            <a:r>
              <a:rPr lang="en-US" dirty="0" smtClean="0">
                <a:latin typeface="+mj-lt"/>
              </a:rPr>
              <a:t>HWRF scripts in operations from 50000 lines to about 10000 lines</a:t>
            </a:r>
            <a:endParaRPr lang="en-US" dirty="0">
              <a:latin typeface="+mj-lt"/>
            </a:endParaRPr>
          </a:p>
          <a:p>
            <a:pPr marL="342900" lvl="1" indent="-342900">
              <a:buFont typeface="+mj-lt"/>
              <a:buAutoNum type="arabicPeriod"/>
            </a:pPr>
            <a:r>
              <a:rPr lang="en-US" dirty="0">
                <a:latin typeface="+mj-lt"/>
              </a:rPr>
              <a:t>Maintain same scripting system across all </a:t>
            </a:r>
            <a:r>
              <a:rPr lang="en-US" dirty="0" smtClean="0">
                <a:latin typeface="+mj-lt"/>
              </a:rPr>
              <a:t>collaborators and community, </a:t>
            </a:r>
            <a:r>
              <a:rPr lang="en-US" dirty="0">
                <a:latin typeface="+mj-lt"/>
              </a:rPr>
              <a:t>reducing R2O costs</a:t>
            </a:r>
            <a:r>
              <a:rPr lang="en-US" dirty="0" smtClean="0">
                <a:latin typeface="+mj-lt"/>
              </a:rPr>
              <a:t>.</a:t>
            </a:r>
          </a:p>
          <a:p>
            <a:pPr marL="342900" lvl="1" indent="-342900">
              <a:buFont typeface="+mj-lt"/>
              <a:buAutoNum type="arabicPeriod"/>
            </a:pPr>
            <a:r>
              <a:rPr lang="en-US" dirty="0" smtClean="0">
                <a:latin typeface="+mj-lt"/>
              </a:rPr>
              <a:t>Switch to 100% GRIB2 output from HWRF (no GRIB1)</a:t>
            </a:r>
            <a:endParaRPr lang="en-US" dirty="0">
              <a:latin typeface="+mj-lt"/>
            </a:endParaRPr>
          </a:p>
        </p:txBody>
      </p:sp>
      <p:sp>
        <p:nvSpPr>
          <p:cNvPr id="4" name="Slide Number Placeholder 3"/>
          <p:cNvSpPr>
            <a:spLocks noGrp="1"/>
          </p:cNvSpPr>
          <p:nvPr>
            <p:ph type="sldNum" sz="quarter" idx="12"/>
          </p:nvPr>
        </p:nvSpPr>
        <p:spPr/>
        <p:txBody>
          <a:bodyPr/>
          <a:lstStyle/>
          <a:p>
            <a:fld id="{29981558-129F-4680-8B8B-8498508A5939}" type="slidenum">
              <a:rPr lang="en-US" smtClean="0"/>
              <a:t>27</a:t>
            </a:fld>
            <a:endParaRPr lang="en-US"/>
          </a:p>
        </p:txBody>
      </p:sp>
    </p:spTree>
    <p:extLst>
      <p:ext uri="{BB962C8B-B14F-4D97-AF65-F5344CB8AC3E}">
        <p14:creationId xmlns:p14="http://schemas.microsoft.com/office/powerpoint/2010/main" val="12099694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29089490"/>
              </p:ext>
            </p:extLst>
          </p:nvPr>
        </p:nvGraphicFramePr>
        <p:xfrm>
          <a:off x="228600" y="609600"/>
          <a:ext cx="8763000" cy="5341222"/>
        </p:xfrm>
        <a:graphic>
          <a:graphicData uri="http://schemas.openxmlformats.org/drawingml/2006/table">
            <a:tbl>
              <a:tblPr firstRow="1" firstCol="1" bandRow="1">
                <a:tableStyleId>{5C22544A-7EE6-4342-B048-85BDC9FD1C3A}</a:tableStyleId>
              </a:tblPr>
              <a:tblGrid>
                <a:gridCol w="990600"/>
                <a:gridCol w="1066800"/>
                <a:gridCol w="970794"/>
                <a:gridCol w="1010406"/>
                <a:gridCol w="838200"/>
                <a:gridCol w="1066800"/>
                <a:gridCol w="914400"/>
                <a:gridCol w="838200"/>
                <a:gridCol w="1066800"/>
              </a:tblGrid>
              <a:tr h="304800">
                <a:tc rowSpan="2">
                  <a:txBody>
                    <a:bodyPr/>
                    <a:lstStyle/>
                    <a:p>
                      <a:pPr marL="0" marR="0">
                        <a:lnSpc>
                          <a:spcPct val="115000"/>
                        </a:lnSpc>
                        <a:spcBef>
                          <a:spcPts val="0"/>
                        </a:spcBef>
                        <a:spcAft>
                          <a:spcPts val="0"/>
                        </a:spcAft>
                        <a:tabLst/>
                      </a:pPr>
                      <a:r>
                        <a:rPr lang="en-US" sz="1800" b="1" dirty="0">
                          <a:effectLst/>
                        </a:rPr>
                        <a:t> </a:t>
                      </a:r>
                      <a:endParaRPr lang="en-US" sz="18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400" b="1" dirty="0" smtClean="0">
                          <a:effectLst/>
                        </a:rPr>
                        <a:t>Baseline</a:t>
                      </a:r>
                      <a:endParaRPr lang="en-US" sz="1400" b="1" dirty="0">
                        <a:effectLst/>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5">
                  <a:txBody>
                    <a:bodyPr/>
                    <a:lstStyle/>
                    <a:p>
                      <a:pPr marL="0" marR="0" algn="ctr">
                        <a:lnSpc>
                          <a:spcPct val="115000"/>
                        </a:lnSpc>
                        <a:spcBef>
                          <a:spcPts val="0"/>
                        </a:spcBef>
                        <a:spcAft>
                          <a:spcPts val="0"/>
                        </a:spcAft>
                      </a:pPr>
                      <a:r>
                        <a:rPr lang="en-US" sz="1400" b="1" dirty="0">
                          <a:effectLst/>
                        </a:rPr>
                        <a:t>Physics upgrades</a:t>
                      </a:r>
                      <a:endParaRPr lang="en-US" sz="14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2000" b="1" dirty="0">
                        <a:effectLst/>
                        <a:latin typeface="Calibri"/>
                        <a:ea typeface="MS Mincho"/>
                        <a:cs typeface="Times New Roman"/>
                      </a:endParaRPr>
                    </a:p>
                  </a:txBody>
                  <a:tcPr marL="55036" marR="5503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1400" b="1" dirty="0" smtClean="0">
                          <a:effectLst/>
                        </a:rPr>
                        <a:t>Combined</a:t>
                      </a:r>
                      <a:endParaRPr lang="en-US" sz="1400" b="1" dirty="0">
                        <a:effectLst/>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0530">
                <a:tc vMerge="1">
                  <a:txBody>
                    <a:bodyPr/>
                    <a:lstStyle/>
                    <a:p>
                      <a:endParaRPr lang="en-US"/>
                    </a:p>
                  </a:txBody>
                  <a:tcPr/>
                </a:tc>
                <a:tc>
                  <a:txBody>
                    <a:bodyPr/>
                    <a:lstStyle/>
                    <a:p>
                      <a:pPr marL="0" marR="0" algn="ctr">
                        <a:lnSpc>
                          <a:spcPct val="115000"/>
                        </a:lnSpc>
                        <a:spcBef>
                          <a:spcPts val="0"/>
                        </a:spcBef>
                        <a:spcAft>
                          <a:spcPts val="0"/>
                        </a:spcAft>
                      </a:pPr>
                      <a:r>
                        <a:rPr lang="en-US" sz="1800" b="1" dirty="0" smtClean="0">
                          <a:effectLst/>
                          <a:latin typeface="Calibri"/>
                          <a:ea typeface="MS Mincho"/>
                          <a:cs typeface="Times New Roman"/>
                        </a:rPr>
                        <a:t>H14A</a:t>
                      </a:r>
                      <a:endParaRPr lang="en-US" sz="18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effectLst/>
                          <a:latin typeface="Calibri"/>
                          <a:ea typeface="MS Mincho"/>
                          <a:cs typeface="Times New Roman"/>
                        </a:rPr>
                        <a:t>H14B</a:t>
                      </a:r>
                      <a:endParaRPr lang="en-US" sz="18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smtClean="0">
                          <a:effectLst/>
                          <a:latin typeface="Calibri"/>
                          <a:ea typeface="MS Mincho"/>
                          <a:cs typeface="Times New Roman"/>
                        </a:rPr>
                        <a:t>Nest</a:t>
                      </a:r>
                      <a:r>
                        <a:rPr lang="en-US" sz="1200" b="1" baseline="0" dirty="0" smtClean="0">
                          <a:effectLst/>
                          <a:latin typeface="Calibri"/>
                          <a:ea typeface="MS Mincho"/>
                          <a:cs typeface="Times New Roman"/>
                        </a:rPr>
                        <a:t> motion</a:t>
                      </a:r>
                    </a:p>
                    <a:p>
                      <a:pPr marL="0" marR="0" algn="ctr">
                        <a:lnSpc>
                          <a:spcPct val="115000"/>
                        </a:lnSpc>
                        <a:spcBef>
                          <a:spcPts val="0"/>
                        </a:spcBef>
                        <a:spcAft>
                          <a:spcPts val="0"/>
                        </a:spcAft>
                      </a:pPr>
                      <a:r>
                        <a:rPr lang="en-US" sz="1200" b="1" baseline="0" dirty="0" smtClean="0">
                          <a:effectLst/>
                          <a:latin typeface="Calibri"/>
                          <a:ea typeface="MS Mincho"/>
                          <a:cs typeface="Times New Roman"/>
                        </a:rPr>
                        <a:t>(H140)</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smtClean="0">
                          <a:effectLst/>
                        </a:rPr>
                        <a:t>NOAH LSM (H141)</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smtClean="0">
                          <a:effectLst/>
                        </a:rPr>
                        <a:t>Upgraded Ferrier </a:t>
                      </a:r>
                      <a:r>
                        <a:rPr lang="en-US" sz="1200" b="1" dirty="0">
                          <a:effectLst/>
                        </a:rPr>
                        <a:t>(</a:t>
                      </a:r>
                      <a:r>
                        <a:rPr lang="en-US" sz="1200" b="1" dirty="0" smtClean="0">
                          <a:effectLst/>
                        </a:rPr>
                        <a:t>H142)</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effectLst/>
                        </a:rPr>
                        <a:t>RRTMG (</a:t>
                      </a:r>
                      <a:r>
                        <a:rPr lang="en-US" sz="1200" b="1" dirty="0" smtClean="0">
                          <a:effectLst/>
                        </a:rPr>
                        <a:t>H143</a:t>
                      </a:r>
                      <a:r>
                        <a:rPr lang="en-US" sz="1200" b="1" dirty="0">
                          <a:effectLst/>
                        </a:rPr>
                        <a:t>)</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effectLst/>
                        </a:rPr>
                        <a:t>Ocean</a:t>
                      </a:r>
                    </a:p>
                    <a:p>
                      <a:pPr marL="0" marR="0" algn="ctr">
                        <a:lnSpc>
                          <a:spcPct val="115000"/>
                        </a:lnSpc>
                        <a:spcBef>
                          <a:spcPts val="0"/>
                        </a:spcBef>
                        <a:spcAft>
                          <a:spcPts val="0"/>
                        </a:spcAft>
                      </a:pPr>
                      <a:r>
                        <a:rPr lang="en-US" sz="1200" b="1" dirty="0">
                          <a:effectLst/>
                        </a:rPr>
                        <a:t>(</a:t>
                      </a:r>
                      <a:r>
                        <a:rPr lang="en-US" sz="1200" b="1" dirty="0" smtClean="0">
                          <a:effectLst/>
                        </a:rPr>
                        <a:t>H144)</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effectLst/>
                        </a:rPr>
                        <a:t> </a:t>
                      </a:r>
                      <a:r>
                        <a:rPr lang="en-US" sz="1200" b="1" dirty="0" smtClean="0">
                          <a:effectLst/>
                        </a:rPr>
                        <a:t>H214</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11909">
                <a:tc>
                  <a:txBody>
                    <a:bodyPr/>
                    <a:lstStyle/>
                    <a:p>
                      <a:pPr marL="0" marR="0">
                        <a:lnSpc>
                          <a:spcPct val="115000"/>
                        </a:lnSpc>
                        <a:spcBef>
                          <a:spcPts val="0"/>
                        </a:spcBef>
                        <a:spcAft>
                          <a:spcPts val="0"/>
                        </a:spcAft>
                      </a:pPr>
                      <a:r>
                        <a:rPr lang="en-US" sz="1200" b="1" dirty="0">
                          <a:effectLst/>
                        </a:rPr>
                        <a:t>Description</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solidFill>
                            <a:schemeClr val="tx1"/>
                          </a:solidFill>
                          <a:effectLst/>
                          <a:latin typeface="Calibri"/>
                          <a:ea typeface="MS Mincho"/>
                          <a:cs typeface="Times New Roman"/>
                        </a:rPr>
                        <a:t>1. Sat Da with more 61 levels, 2mb top</a:t>
                      </a:r>
                    </a:p>
                    <a:p>
                      <a:pPr marL="0" marR="0">
                        <a:lnSpc>
                          <a:spcPct val="115000"/>
                        </a:lnSpc>
                        <a:spcBef>
                          <a:spcPts val="0"/>
                        </a:spcBef>
                        <a:spcAft>
                          <a:spcPts val="0"/>
                        </a:spcAft>
                      </a:pPr>
                      <a:r>
                        <a:rPr lang="en-US" sz="1200" b="1" dirty="0" smtClean="0">
                          <a:solidFill>
                            <a:schemeClr val="tx1"/>
                          </a:solidFill>
                          <a:effectLst/>
                          <a:latin typeface="Calibri"/>
                          <a:ea typeface="MS Mincho"/>
                          <a:cs typeface="Times New Roman"/>
                        </a:rPr>
                        <a:t>2. Extended d02</a:t>
                      </a:r>
                      <a:r>
                        <a:rPr lang="en-US" sz="1200" b="1" baseline="0" dirty="0" smtClean="0">
                          <a:solidFill>
                            <a:schemeClr val="tx1"/>
                          </a:solidFill>
                          <a:effectLst/>
                          <a:latin typeface="Calibri"/>
                          <a:ea typeface="MS Mincho"/>
                          <a:cs typeface="Times New Roman"/>
                        </a:rPr>
                        <a:t>/d03</a:t>
                      </a:r>
                    </a:p>
                    <a:p>
                      <a:pPr marL="0" marR="0">
                        <a:lnSpc>
                          <a:spcPct val="115000"/>
                        </a:lnSpc>
                        <a:spcBef>
                          <a:spcPts val="0"/>
                        </a:spcBef>
                        <a:spcAft>
                          <a:spcPts val="0"/>
                        </a:spcAft>
                      </a:pPr>
                      <a:r>
                        <a:rPr lang="en-US" sz="1200" b="1" baseline="0" dirty="0" smtClean="0">
                          <a:effectLst/>
                          <a:latin typeface="Calibri"/>
                          <a:ea typeface="MS Mincho"/>
                          <a:cs typeface="Times New Roman"/>
                        </a:rPr>
                        <a:t>3. Upgraded vortex </a:t>
                      </a:r>
                      <a:r>
                        <a:rPr lang="en-US" sz="1200" b="1" baseline="0" dirty="0" err="1" smtClean="0">
                          <a:effectLst/>
                          <a:latin typeface="Calibri"/>
                          <a:ea typeface="MS Mincho"/>
                          <a:cs typeface="Times New Roman"/>
                        </a:rPr>
                        <a:t>init.</a:t>
                      </a:r>
                      <a:endParaRPr lang="en-US" sz="1200" b="1" dirty="0" smtClean="0">
                        <a:effectLst/>
                        <a:latin typeface="Calibri"/>
                        <a:ea typeface="MS Mincho"/>
                        <a:cs typeface="Times New Roman"/>
                      </a:endParaRPr>
                    </a:p>
                    <a:p>
                      <a:pPr marL="0" marR="0">
                        <a:lnSpc>
                          <a:spcPct val="115000"/>
                        </a:lnSpc>
                        <a:spcBef>
                          <a:spcPts val="0"/>
                        </a:spcBef>
                        <a:spcAft>
                          <a:spcPts val="0"/>
                        </a:spcAft>
                      </a:pPr>
                      <a:r>
                        <a:rPr lang="en-US" sz="1200" b="1" dirty="0" smtClean="0">
                          <a:effectLst/>
                          <a:latin typeface="Calibri"/>
                          <a:ea typeface="MS Mincho"/>
                          <a:cs typeface="Times New Roman"/>
                        </a:rPr>
                        <a:t>4. GSI upgrades</a:t>
                      </a:r>
                      <a:endParaRPr lang="en-US" sz="1200" b="1" baseline="0" dirty="0" smtClean="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Calibri"/>
                          <a:ea typeface="MS Mincho"/>
                          <a:cs typeface="Times New Roman"/>
                        </a:rPr>
                        <a:t>1. No</a:t>
                      </a:r>
                      <a:r>
                        <a:rPr lang="en-US" sz="1200" b="1" baseline="0" dirty="0" smtClean="0">
                          <a:effectLst/>
                          <a:latin typeface="Calibri"/>
                          <a:ea typeface="MS Mincho"/>
                          <a:cs typeface="Times New Roman"/>
                        </a:rPr>
                        <a:t> Sat DA</a:t>
                      </a:r>
                    </a:p>
                    <a:p>
                      <a:pPr marL="0" marR="0">
                        <a:lnSpc>
                          <a:spcPct val="115000"/>
                        </a:lnSpc>
                        <a:spcBef>
                          <a:spcPts val="0"/>
                        </a:spcBef>
                        <a:spcAft>
                          <a:spcPts val="0"/>
                        </a:spcAft>
                      </a:pPr>
                      <a:r>
                        <a:rPr lang="en-US" sz="1200" b="1" baseline="0" dirty="0" smtClean="0">
                          <a:effectLst/>
                          <a:latin typeface="Calibri"/>
                          <a:ea typeface="MS Mincho"/>
                          <a:cs typeface="Times New Roman"/>
                        </a:rPr>
                        <a:t>2. Include Invests in cycling</a:t>
                      </a: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Calibri"/>
                          <a:ea typeface="MS Mincho"/>
                          <a:cs typeface="Times New Roman"/>
                        </a:rPr>
                        <a:t>1. New nest motion</a:t>
                      </a:r>
                      <a:r>
                        <a:rPr lang="en-US" sz="1200" b="1" baseline="0" dirty="0" smtClean="0">
                          <a:effectLst/>
                          <a:latin typeface="Calibri"/>
                          <a:ea typeface="MS Mincho"/>
                          <a:cs typeface="Times New Roman"/>
                        </a:rPr>
                        <a:t> &amp; diagnostics</a:t>
                      </a: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baseline="0" dirty="0" smtClean="0">
                          <a:effectLst/>
                        </a:rPr>
                        <a:t>NOAH LSM</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Calibri"/>
                          <a:ea typeface="MS Mincho"/>
                          <a:cs typeface="Times New Roman"/>
                        </a:rPr>
                        <a:t>Separate</a:t>
                      </a:r>
                      <a:r>
                        <a:rPr lang="en-US" sz="1200" b="1" baseline="0" dirty="0" smtClean="0">
                          <a:effectLst/>
                          <a:latin typeface="Calibri"/>
                          <a:ea typeface="MS Mincho"/>
                          <a:cs typeface="Times New Roman"/>
                        </a:rPr>
                        <a:t> species and </a:t>
                      </a:r>
                      <a:r>
                        <a:rPr lang="en-US" sz="1200" b="1" baseline="0" dirty="0" err="1" smtClean="0">
                          <a:effectLst/>
                          <a:latin typeface="Calibri"/>
                          <a:ea typeface="MS Mincho"/>
                          <a:cs typeface="Times New Roman"/>
                        </a:rPr>
                        <a:t>F_rime</a:t>
                      </a:r>
                      <a:r>
                        <a:rPr lang="en-US" sz="1200" b="1" baseline="0" dirty="0" smtClean="0">
                          <a:effectLst/>
                          <a:latin typeface="Calibri"/>
                          <a:ea typeface="MS Mincho"/>
                          <a:cs typeface="Times New Roman"/>
                        </a:rPr>
                        <a:t> advection with other upgrades</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effectLst/>
                        </a:rPr>
                        <a:t>Radiation</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smtClean="0">
                          <a:effectLst/>
                        </a:rPr>
                        <a:t>MPI-POM with new coupler</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rPr>
                        <a:t>Baseline + physics + python based scripts</a:t>
                      </a:r>
                    </a:p>
                    <a:p>
                      <a:pPr marL="0" marR="0">
                        <a:lnSpc>
                          <a:spcPct val="115000"/>
                        </a:lnSpc>
                        <a:spcBef>
                          <a:spcPts val="0"/>
                        </a:spcBef>
                        <a:spcAft>
                          <a:spcPts val="0"/>
                        </a:spcAft>
                      </a:pPr>
                      <a:endParaRPr lang="en-US" sz="1200" b="1" dirty="0" smtClean="0">
                        <a:effectLst/>
                        <a:latin typeface="Calibri"/>
                        <a:ea typeface="MS Mincho"/>
                        <a:cs typeface="Times New Roman"/>
                      </a:endParaRPr>
                    </a:p>
                    <a:p>
                      <a:pPr marL="0" marR="0">
                        <a:lnSpc>
                          <a:spcPct val="115000"/>
                        </a:lnSpc>
                        <a:spcBef>
                          <a:spcPts val="0"/>
                        </a:spcBef>
                        <a:spcAft>
                          <a:spcPts val="0"/>
                        </a:spcAft>
                      </a:pPr>
                      <a:r>
                        <a:rPr lang="en-US" sz="1200" b="1" dirty="0" smtClean="0">
                          <a:effectLst/>
                          <a:latin typeface="Calibri"/>
                          <a:ea typeface="MS Mincho"/>
                          <a:cs typeface="Times New Roman"/>
                        </a:rPr>
                        <a:t>*need to do</a:t>
                      </a:r>
                      <a:r>
                        <a:rPr lang="en-US" sz="1200" b="1" baseline="0" dirty="0" smtClean="0">
                          <a:effectLst/>
                          <a:latin typeface="Calibri"/>
                          <a:ea typeface="MS Mincho"/>
                          <a:cs typeface="Times New Roman"/>
                        </a:rPr>
                        <a:t> test runs with new GFS in WCOSS</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9319">
                <a:tc>
                  <a:txBody>
                    <a:bodyPr/>
                    <a:lstStyle/>
                    <a:p>
                      <a:pPr marL="0" marR="0">
                        <a:lnSpc>
                          <a:spcPct val="115000"/>
                        </a:lnSpc>
                        <a:spcBef>
                          <a:spcPts val="0"/>
                        </a:spcBef>
                        <a:spcAft>
                          <a:spcPts val="0"/>
                        </a:spcAft>
                      </a:pPr>
                      <a:r>
                        <a:rPr lang="en-US" sz="1200" b="1" dirty="0" smtClean="0">
                          <a:effectLst/>
                        </a:rPr>
                        <a:t>POC</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rPr>
                        <a:t>All</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Calibri"/>
                          <a:ea typeface="MS Mincho"/>
                          <a:cs typeface="Times New Roman"/>
                        </a:rPr>
                        <a:t>All</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Calibri"/>
                          <a:ea typeface="MS Mincho"/>
                          <a:cs typeface="Times New Roman"/>
                        </a:rPr>
                        <a:t>Sam</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effectLst/>
                        </a:rPr>
                        <a:t>Young</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err="1" smtClean="0">
                          <a:effectLst/>
                          <a:latin typeface="+mn-lt"/>
                          <a:ea typeface="+mn-ea"/>
                          <a:cs typeface="+mn-cs"/>
                        </a:rPr>
                        <a:t>Weiguo</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err="1">
                          <a:effectLst/>
                        </a:rPr>
                        <a:t>Chanh</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smtClean="0">
                          <a:effectLst/>
                        </a:rPr>
                        <a:t>Zhan/URI</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effectLst/>
                        </a:rPr>
                        <a:t>All</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5795">
                <a:tc>
                  <a:txBody>
                    <a:bodyPr/>
                    <a:lstStyle/>
                    <a:p>
                      <a:pPr marL="0" marR="0">
                        <a:lnSpc>
                          <a:spcPct val="115000"/>
                        </a:lnSpc>
                        <a:spcBef>
                          <a:spcPts val="0"/>
                        </a:spcBef>
                        <a:spcAft>
                          <a:spcPts val="0"/>
                        </a:spcAft>
                      </a:pPr>
                      <a:r>
                        <a:rPr lang="en-US" sz="1200" b="1" dirty="0">
                          <a:effectLst/>
                        </a:rPr>
                        <a:t>Cases</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solidFill>
                            <a:schemeClr val="tx1"/>
                          </a:solidFill>
                          <a:effectLst/>
                        </a:rPr>
                        <a:t>Whole </a:t>
                      </a:r>
                      <a:r>
                        <a:rPr lang="en-US" sz="1200" b="1" dirty="0" smtClean="0">
                          <a:solidFill>
                            <a:schemeClr val="tx1"/>
                          </a:solidFill>
                          <a:effectLst/>
                        </a:rPr>
                        <a:t>2011-2013 &amp; selected 2008-2010  storms</a:t>
                      </a: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solidFill>
                            <a:schemeClr val="tx1"/>
                          </a:solidFill>
                          <a:effectLst/>
                        </a:rPr>
                        <a:t>Whole 2011-2013 &amp; selected 2008-2010  storms</a:t>
                      </a:r>
                      <a:endParaRPr lang="en-US" sz="1200" b="1" dirty="0">
                        <a:solidFill>
                          <a:srgbClr val="FF0000"/>
                        </a:solidFill>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Calibri"/>
                          <a:ea typeface="MS Mincho"/>
                          <a:cs typeface="Times New Roman"/>
                        </a:rPr>
                        <a:t>Priority</a:t>
                      </a:r>
                      <a:r>
                        <a:rPr lang="en-US" sz="1200" b="1" baseline="0" dirty="0" smtClean="0">
                          <a:effectLst/>
                          <a:latin typeface="Calibri"/>
                          <a:ea typeface="MS Mincho"/>
                          <a:cs typeface="Times New Roman"/>
                        </a:rPr>
                        <a:t> cases</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effectLst/>
                        </a:rPr>
                        <a:t>Priority cases</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effectLst/>
                        </a:rPr>
                        <a:t>Priority cases</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effectLst/>
                        </a:rPr>
                        <a:t>Priority cases</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effectLst/>
                        </a:rPr>
                        <a:t>Priority cases</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solidFill>
                            <a:schemeClr val="tx1"/>
                          </a:solidFill>
                          <a:effectLst/>
                        </a:rPr>
                        <a:t>Whole 2011-2013 &amp; selected 2008-2010  storms</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6349">
                <a:tc>
                  <a:txBody>
                    <a:bodyPr/>
                    <a:lstStyle/>
                    <a:p>
                      <a:pPr marL="0" marR="0">
                        <a:lnSpc>
                          <a:spcPct val="115000"/>
                        </a:lnSpc>
                        <a:spcBef>
                          <a:spcPts val="0"/>
                        </a:spcBef>
                        <a:spcAft>
                          <a:spcPts val="0"/>
                        </a:spcAft>
                      </a:pPr>
                      <a:r>
                        <a:rPr lang="en-US" sz="1200" b="1">
                          <a:effectLst/>
                        </a:rPr>
                        <a:t>Due date</a:t>
                      </a:r>
                      <a:endParaRPr lang="en-US" sz="1200" b="1">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rPr>
                        <a:t>Feb. </a:t>
                      </a:r>
                      <a:r>
                        <a:rPr lang="en-US" sz="1200" b="1" dirty="0">
                          <a:effectLst/>
                        </a:rPr>
                        <a:t>15</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b="1" dirty="0" smtClean="0">
                          <a:effectLst/>
                        </a:rPr>
                        <a:t>Feb. 15</a:t>
                      </a:r>
                      <a:endParaRPr lang="en-US" sz="1200" b="1" dirty="0" smtClean="0">
                        <a:effectLst/>
                        <a:latin typeface="+mn-lt"/>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b="1" dirty="0" smtClean="0">
                          <a:effectLst/>
                        </a:rPr>
                        <a:t>Feb. 15</a:t>
                      </a:r>
                      <a:endParaRPr lang="en-US" sz="1200" b="1" dirty="0" smtClean="0">
                        <a:effectLst/>
                        <a:latin typeface="+mn-lt"/>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rPr>
                        <a:t>Feb. </a:t>
                      </a:r>
                      <a:r>
                        <a:rPr lang="en-US" sz="1200" b="1" dirty="0">
                          <a:effectLst/>
                        </a:rPr>
                        <a:t>15</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rPr>
                        <a:t>Feb. </a:t>
                      </a:r>
                      <a:r>
                        <a:rPr lang="en-US" sz="1200" b="1" dirty="0">
                          <a:effectLst/>
                        </a:rPr>
                        <a:t>15</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rPr>
                        <a:t>Feb. </a:t>
                      </a:r>
                      <a:r>
                        <a:rPr lang="en-US" sz="1200" b="1" dirty="0">
                          <a:effectLst/>
                        </a:rPr>
                        <a:t>15</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rPr>
                        <a:t>Feb. </a:t>
                      </a:r>
                      <a:r>
                        <a:rPr lang="en-US" sz="1200" b="1" dirty="0">
                          <a:effectLst/>
                        </a:rPr>
                        <a:t>15</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effectLst/>
                        </a:rPr>
                        <a:t>March </a:t>
                      </a:r>
                      <a:r>
                        <a:rPr lang="en-US" sz="1200" b="1" dirty="0" smtClean="0">
                          <a:effectLst/>
                        </a:rPr>
                        <a:t>31 </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6349">
                <a:tc>
                  <a:txBody>
                    <a:bodyPr/>
                    <a:lstStyle/>
                    <a:p>
                      <a:pPr marL="0" marR="0">
                        <a:lnSpc>
                          <a:spcPct val="115000"/>
                        </a:lnSpc>
                        <a:spcBef>
                          <a:spcPts val="0"/>
                        </a:spcBef>
                        <a:spcAft>
                          <a:spcPts val="0"/>
                        </a:spcAft>
                      </a:pPr>
                      <a:r>
                        <a:rPr lang="en-US" sz="1200" b="1" dirty="0">
                          <a:effectLst/>
                        </a:rPr>
                        <a:t>Platform</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rPr>
                        <a:t>Jet/WCOSS</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Calibri"/>
                          <a:ea typeface="MS Mincho"/>
                          <a:cs typeface="Times New Roman"/>
                        </a:rPr>
                        <a:t>Jet/WCOSS</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Calibri"/>
                          <a:ea typeface="MS Mincho"/>
                          <a:cs typeface="Times New Roman"/>
                        </a:rPr>
                        <a:t>Jet</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effectLst/>
                        </a:rPr>
                        <a:t>Jet</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effectLst/>
                        </a:rPr>
                        <a:t>Jet</a:t>
                      </a:r>
                      <a:endParaRPr lang="en-US" sz="1200" b="1">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rPr>
                        <a:t>Jet</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effectLst/>
                        </a:rPr>
                        <a:t>Jet</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rPr>
                        <a:t>Jet/WCOSS</a:t>
                      </a:r>
                      <a:endParaRPr lang="en-US" sz="1200" b="1" dirty="0">
                        <a:effectLst/>
                        <a:latin typeface="Calibri"/>
                        <a:ea typeface="MS Mincho"/>
                        <a:cs typeface="Times New Roman"/>
                      </a:endParaRPr>
                    </a:p>
                  </a:txBody>
                  <a:tcPr marL="55036" marR="550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Rectangle 2"/>
          <p:cNvSpPr/>
          <p:nvPr/>
        </p:nvSpPr>
        <p:spPr>
          <a:xfrm>
            <a:off x="2434389" y="152400"/>
            <a:ext cx="4876800" cy="400110"/>
          </a:xfrm>
          <a:prstGeom prst="rect">
            <a:avLst/>
          </a:prstGeom>
        </p:spPr>
        <p:txBody>
          <a:bodyPr wrap="square">
            <a:spAutoFit/>
          </a:bodyPr>
          <a:lstStyle/>
          <a:p>
            <a:r>
              <a:rPr lang="en-US" sz="2000" b="1" u="sng" dirty="0" smtClean="0"/>
              <a:t>2014 </a:t>
            </a:r>
            <a:r>
              <a:rPr lang="en-US" sz="2000" b="1" u="sng" dirty="0"/>
              <a:t>HWRF pre-implementation test plan</a:t>
            </a:r>
            <a:endParaRPr lang="en-US" sz="2000" dirty="0"/>
          </a:p>
        </p:txBody>
      </p:sp>
      <p:sp>
        <p:nvSpPr>
          <p:cNvPr id="4" name="Slide Number Placeholder 3"/>
          <p:cNvSpPr>
            <a:spLocks noGrp="1"/>
          </p:cNvSpPr>
          <p:nvPr>
            <p:ph type="sldNum" sz="quarter" idx="12"/>
          </p:nvPr>
        </p:nvSpPr>
        <p:spPr/>
        <p:txBody>
          <a:bodyPr/>
          <a:lstStyle/>
          <a:p>
            <a:fld id="{29981558-129F-4680-8B8B-8498508A5939}" type="slidenum">
              <a:rPr lang="en-US" smtClean="0"/>
              <a:t>28</a:t>
            </a:fld>
            <a:endParaRPr lang="en-US"/>
          </a:p>
        </p:txBody>
      </p:sp>
      <p:sp>
        <p:nvSpPr>
          <p:cNvPr id="5" name="TextBox 4"/>
          <p:cNvSpPr txBox="1"/>
          <p:nvPr/>
        </p:nvSpPr>
        <p:spPr>
          <a:xfrm>
            <a:off x="990600" y="6096000"/>
            <a:ext cx="7848600" cy="584775"/>
          </a:xfrm>
          <a:prstGeom prst="rect">
            <a:avLst/>
          </a:prstGeom>
          <a:noFill/>
        </p:spPr>
        <p:txBody>
          <a:bodyPr wrap="square" rtlCol="0">
            <a:spAutoFit/>
          </a:bodyPr>
          <a:lstStyle/>
          <a:p>
            <a:r>
              <a:rPr lang="en-US" sz="1600" b="1" dirty="0" smtClean="0"/>
              <a:t>Continuing on the same path of extensive testing of individual upgrades and their combination for multiple seasons that resulted in higher confidence in the model </a:t>
            </a:r>
            <a:endParaRPr lang="en-US" sz="1600" b="1" dirty="0"/>
          </a:p>
        </p:txBody>
      </p:sp>
    </p:spTree>
    <p:extLst>
      <p:ext uri="{BB962C8B-B14F-4D97-AF65-F5344CB8AC3E}">
        <p14:creationId xmlns:p14="http://schemas.microsoft.com/office/powerpoint/2010/main" val="28829318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2238"/>
            <a:ext cx="8229600" cy="944562"/>
          </a:xfrm>
        </p:spPr>
        <p:txBody>
          <a:bodyPr>
            <a:normAutofit/>
          </a:bodyPr>
          <a:lstStyle/>
          <a:p>
            <a:r>
              <a:rPr lang="en-US" sz="3600" dirty="0" smtClean="0"/>
              <a:t>GFDL 2014 Hurricane Model Upgrade</a:t>
            </a:r>
            <a:endParaRPr lang="en-US" sz="3600" dirty="0"/>
          </a:p>
        </p:txBody>
      </p:sp>
      <p:sp>
        <p:nvSpPr>
          <p:cNvPr id="3" name="Content Placeholder 2"/>
          <p:cNvSpPr>
            <a:spLocks noGrp="1"/>
          </p:cNvSpPr>
          <p:nvPr>
            <p:ph idx="1"/>
          </p:nvPr>
        </p:nvSpPr>
        <p:spPr>
          <a:xfrm>
            <a:off x="228600" y="1219200"/>
            <a:ext cx="8534400" cy="5638800"/>
          </a:xfrm>
        </p:spPr>
        <p:txBody>
          <a:bodyPr>
            <a:normAutofit fontScale="92500" lnSpcReduction="10000"/>
          </a:bodyPr>
          <a:lstStyle/>
          <a:p>
            <a:r>
              <a:rPr lang="en-US" sz="2500" b="1" dirty="0" smtClean="0"/>
              <a:t>Increased horizontal resolution of inner nest from 1/12</a:t>
            </a:r>
            <a:r>
              <a:rPr lang="en-US" sz="2500" b="1" baseline="30000" dirty="0" smtClean="0"/>
              <a:t>th</a:t>
            </a:r>
            <a:r>
              <a:rPr lang="en-US" sz="2500" b="1" dirty="0" smtClean="0"/>
              <a:t> to 1/18</a:t>
            </a:r>
            <a:r>
              <a:rPr lang="en-US" sz="2500" b="1" baseline="30000" dirty="0" smtClean="0"/>
              <a:t>th</a:t>
            </a:r>
            <a:r>
              <a:rPr lang="en-US" sz="2500" b="1" dirty="0" smtClean="0"/>
              <a:t> degree with reduced damping of gravity waves in advection scheme.</a:t>
            </a:r>
          </a:p>
          <a:p>
            <a:r>
              <a:rPr lang="en-US" sz="2500" b="1" dirty="0" smtClean="0"/>
              <a:t>Improved specification of surface roughness and wetness in surface physics.</a:t>
            </a:r>
          </a:p>
          <a:p>
            <a:r>
              <a:rPr lang="en-US" sz="2500" b="1" dirty="0" smtClean="0"/>
              <a:t>Modified PBL with variable Critical Richardson Number.</a:t>
            </a:r>
          </a:p>
          <a:p>
            <a:r>
              <a:rPr lang="en-US" sz="2500" b="1" dirty="0" smtClean="0"/>
              <a:t>Advection of individual micro-physics species.</a:t>
            </a:r>
          </a:p>
          <a:p>
            <a:r>
              <a:rPr lang="en-US" sz="2500" b="1" dirty="0" smtClean="0"/>
              <a:t>Improved targeting of initial storm maximum wind and storm structure in initialization.  (Reduces negative intensity bias in vortex specification).</a:t>
            </a:r>
          </a:p>
          <a:p>
            <a:r>
              <a:rPr lang="en-US" sz="2500" b="1" dirty="0" smtClean="0"/>
              <a:t>Upgrade ocean model to 1/12</a:t>
            </a:r>
            <a:r>
              <a:rPr lang="en-US" sz="2500" b="1" baseline="30000" dirty="0" smtClean="0"/>
              <a:t>th</a:t>
            </a:r>
            <a:r>
              <a:rPr lang="en-US" sz="2500" b="1" dirty="0" smtClean="0"/>
              <a:t>  degree MPI POM with unified trans-Atlantic basin and 3D ocean for Eastern Pacific basin.</a:t>
            </a:r>
          </a:p>
          <a:p>
            <a:r>
              <a:rPr lang="en-US" sz="2500" b="1" dirty="0" smtClean="0"/>
              <a:t>Remove </a:t>
            </a:r>
            <a:r>
              <a:rPr lang="en-US" sz="2500" b="1" dirty="0" err="1" smtClean="0"/>
              <a:t>global_chgres</a:t>
            </a:r>
            <a:r>
              <a:rPr lang="en-US" sz="2500" b="1" dirty="0" smtClean="0"/>
              <a:t> in analysis step  (direct interpolation from hybrid to sigma coordinates).</a:t>
            </a:r>
            <a:endParaRPr lang="en-US" sz="2500" b="1" dirty="0"/>
          </a:p>
        </p:txBody>
      </p:sp>
      <p:sp>
        <p:nvSpPr>
          <p:cNvPr id="4" name="Slide Number Placeholder 3"/>
          <p:cNvSpPr>
            <a:spLocks noGrp="1"/>
          </p:cNvSpPr>
          <p:nvPr>
            <p:ph type="sldNum" sz="quarter" idx="12"/>
          </p:nvPr>
        </p:nvSpPr>
        <p:spPr/>
        <p:txBody>
          <a:bodyPr/>
          <a:lstStyle/>
          <a:p>
            <a:fld id="{334E3E3B-F461-4BBC-A01E-F00D8ADD8168}" type="slidenum">
              <a:rPr lang="en-US" smtClean="0">
                <a:solidFill>
                  <a:prstClr val="white">
                    <a:tint val="75000"/>
                  </a:prstClr>
                </a:solidFill>
              </a:rPr>
              <a:pPr/>
              <a:t>29</a:t>
            </a:fld>
            <a:endParaRPr lang="en-US">
              <a:solidFill>
                <a:prstClr val="white">
                  <a:tint val="75000"/>
                </a:prstClr>
              </a:solidFill>
            </a:endParaRPr>
          </a:p>
        </p:txBody>
      </p:sp>
    </p:spTree>
    <p:extLst>
      <p:ext uri="{BB962C8B-B14F-4D97-AF65-F5344CB8AC3E}">
        <p14:creationId xmlns:p14="http://schemas.microsoft.com/office/powerpoint/2010/main" val="706996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txBox="1">
            <a:spLocks noChangeArrowheads="1"/>
          </p:cNvSpPr>
          <p:nvPr/>
        </p:nvSpPr>
        <p:spPr>
          <a:xfrm>
            <a:off x="76200" y="650875"/>
            <a:ext cx="4795837" cy="6054725"/>
          </a:xfrm>
          <a:prstGeom prst="rect">
            <a:avLst/>
          </a:prstGeom>
        </p:spPr>
        <p:txBody>
          <a:bodyPr lIns="82945" tIns="19199" rIns="82945" bIns="41473"/>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000" b="1" u="sng" dirty="0">
                <a:solidFill>
                  <a:srgbClr val="000099"/>
                </a:solidFill>
                <a:effectLst>
                  <a:outerShdw blurRad="38100" dist="38100" dir="2700000" algn="tl">
                    <a:srgbClr val="C0C0C0"/>
                  </a:outerShdw>
                </a:effectLst>
                <a:latin typeface="Calibri" pitchFamily="34" charset="0"/>
              </a:rPr>
              <a:t>Infrastructure upgrades:</a:t>
            </a:r>
          </a:p>
          <a:p>
            <a:pPr eaLnBrk="1" hangingPunct="1">
              <a:buFont typeface="Arial" charset="0"/>
              <a:buChar char="•"/>
            </a:pPr>
            <a:r>
              <a:rPr lang="en-US" dirty="0">
                <a:latin typeface="Calibri" pitchFamily="34" charset="0"/>
              </a:rPr>
              <a:t>Upgrade the </a:t>
            </a:r>
            <a:r>
              <a:rPr lang="en-US" b="1" dirty="0">
                <a:latin typeface="Calibri" pitchFamily="34" charset="0"/>
              </a:rPr>
              <a:t>nest tracking algorithm </a:t>
            </a:r>
            <a:endParaRPr lang="en-US" b="1" dirty="0" smtClean="0">
              <a:latin typeface="Calibri" pitchFamily="34" charset="0"/>
            </a:endParaRPr>
          </a:p>
          <a:p>
            <a:pPr eaLnBrk="1" hangingPunct="1">
              <a:buFont typeface="Arial" charset="0"/>
              <a:buChar char="•"/>
            </a:pPr>
            <a:r>
              <a:rPr lang="en-US" dirty="0" smtClean="0">
                <a:latin typeface="Calibri" pitchFamily="34" charset="0"/>
              </a:rPr>
              <a:t>Re-design </a:t>
            </a:r>
            <a:r>
              <a:rPr lang="en-US" dirty="0">
                <a:latin typeface="Calibri" pitchFamily="34" charset="0"/>
              </a:rPr>
              <a:t>of </a:t>
            </a:r>
            <a:r>
              <a:rPr lang="en-US" b="1" dirty="0">
                <a:latin typeface="Calibri" pitchFamily="34" charset="0"/>
              </a:rPr>
              <a:t>nest-parent interpolations </a:t>
            </a:r>
            <a:endParaRPr lang="en-US" b="1" dirty="0" smtClean="0">
              <a:latin typeface="Calibri" pitchFamily="34" charset="0"/>
            </a:endParaRPr>
          </a:p>
          <a:p>
            <a:pPr eaLnBrk="1" hangingPunct="1">
              <a:buFont typeface="Arial" charset="0"/>
              <a:buChar char="•"/>
            </a:pPr>
            <a:r>
              <a:rPr lang="en-US" b="1" dirty="0" smtClean="0">
                <a:latin typeface="Calibri" pitchFamily="34" charset="0"/>
              </a:rPr>
              <a:t>Increased </a:t>
            </a:r>
            <a:r>
              <a:rPr lang="en-US" b="1" dirty="0">
                <a:latin typeface="Calibri" pitchFamily="34" charset="0"/>
              </a:rPr>
              <a:t>frequency of physics calls </a:t>
            </a:r>
            <a:r>
              <a:rPr lang="en-US" dirty="0" smtClean="0">
                <a:latin typeface="Calibri" pitchFamily="34" charset="0"/>
              </a:rPr>
              <a:t>and </a:t>
            </a:r>
            <a:r>
              <a:rPr lang="en-US" b="1" dirty="0">
                <a:latin typeface="Calibri" pitchFamily="34" charset="0"/>
              </a:rPr>
              <a:t>increased size of the third </a:t>
            </a:r>
            <a:r>
              <a:rPr lang="en-US" b="1" dirty="0" smtClean="0">
                <a:latin typeface="Calibri" pitchFamily="34" charset="0"/>
              </a:rPr>
              <a:t>domain</a:t>
            </a:r>
            <a:endParaRPr lang="en-US" dirty="0">
              <a:latin typeface="Calibri" pitchFamily="34" charset="0"/>
            </a:endParaRPr>
          </a:p>
          <a:p>
            <a:pPr eaLnBrk="1" hangingPunct="1"/>
            <a:r>
              <a:rPr lang="en-US" sz="2000" b="1" u="sng" dirty="0">
                <a:solidFill>
                  <a:srgbClr val="000099"/>
                </a:solidFill>
                <a:effectLst>
                  <a:outerShdw blurRad="38100" dist="38100" dir="2700000" algn="tl">
                    <a:srgbClr val="C0C0C0"/>
                  </a:outerShdw>
                </a:effectLst>
                <a:latin typeface="Calibri" pitchFamily="34" charset="0"/>
              </a:rPr>
              <a:t>Physics upgrades:</a:t>
            </a:r>
          </a:p>
          <a:p>
            <a:pPr eaLnBrk="1" hangingPunct="1">
              <a:buFont typeface="Arial" charset="0"/>
              <a:buChar char="•"/>
            </a:pPr>
            <a:r>
              <a:rPr lang="en-US" b="1" dirty="0">
                <a:latin typeface="Calibri" pitchFamily="34" charset="0"/>
              </a:rPr>
              <a:t>Modifications to GFS PBL</a:t>
            </a:r>
            <a:r>
              <a:rPr lang="en-US" dirty="0">
                <a:latin typeface="Calibri" pitchFamily="34" charset="0"/>
              </a:rPr>
              <a:t> </a:t>
            </a:r>
            <a:r>
              <a:rPr lang="en-US" dirty="0" smtClean="0">
                <a:latin typeface="Calibri" pitchFamily="34" charset="0"/>
              </a:rPr>
              <a:t>and </a:t>
            </a:r>
            <a:r>
              <a:rPr lang="en-US" b="1" dirty="0">
                <a:latin typeface="Calibri" pitchFamily="34" charset="0"/>
              </a:rPr>
              <a:t>bug fix for GFDL radiation</a:t>
            </a:r>
          </a:p>
          <a:p>
            <a:pPr eaLnBrk="1" hangingPunct="1"/>
            <a:r>
              <a:rPr lang="en-US" sz="2000" b="1" u="sng" dirty="0">
                <a:solidFill>
                  <a:srgbClr val="000099"/>
                </a:solidFill>
                <a:effectLst>
                  <a:outerShdw blurRad="38100" dist="38100" dir="2700000" algn="tl">
                    <a:srgbClr val="C0C0C0"/>
                  </a:outerShdw>
                </a:effectLst>
                <a:latin typeface="Calibri" pitchFamily="34" charset="0"/>
              </a:rPr>
              <a:t>Data Assimilation and Vortex Initialization upgrades:</a:t>
            </a:r>
          </a:p>
          <a:p>
            <a:pPr eaLnBrk="1" hangingPunct="1">
              <a:buFont typeface="Arial" charset="0"/>
              <a:buChar char="•"/>
            </a:pPr>
            <a:r>
              <a:rPr lang="en-US" b="1" dirty="0" smtClean="0">
                <a:latin typeface="Calibri" pitchFamily="34" charset="0"/>
              </a:rPr>
              <a:t>One-way </a:t>
            </a:r>
            <a:r>
              <a:rPr lang="en-US" b="1" dirty="0">
                <a:latin typeface="Calibri" pitchFamily="34" charset="0"/>
              </a:rPr>
              <a:t>hybrid EnKF-3DVAR data assimilation </a:t>
            </a:r>
            <a:r>
              <a:rPr lang="en-US" dirty="0" smtClean="0">
                <a:latin typeface="Calibri" pitchFamily="34" charset="0"/>
              </a:rPr>
              <a:t>and</a:t>
            </a:r>
            <a:r>
              <a:rPr lang="en-US" b="1" dirty="0" smtClean="0">
                <a:latin typeface="Calibri" pitchFamily="34" charset="0"/>
              </a:rPr>
              <a:t> </a:t>
            </a:r>
            <a:r>
              <a:rPr lang="en-US" b="1" u="sng" dirty="0">
                <a:latin typeface="Calibri" pitchFamily="34" charset="0"/>
              </a:rPr>
              <a:t>assimilate real-time inner-core </a:t>
            </a:r>
            <a:r>
              <a:rPr lang="en-US" b="1" u="sng" dirty="0" smtClean="0">
                <a:latin typeface="Calibri" pitchFamily="34" charset="0"/>
              </a:rPr>
              <a:t>TDR datasets</a:t>
            </a:r>
            <a:endParaRPr lang="en-US" b="1" u="sng" dirty="0">
              <a:latin typeface="Calibri" pitchFamily="34" charset="0"/>
            </a:endParaRPr>
          </a:p>
          <a:p>
            <a:pPr eaLnBrk="1" hangingPunct="1">
              <a:buFont typeface="Arial" charset="0"/>
              <a:buChar char="•"/>
            </a:pPr>
            <a:r>
              <a:rPr lang="en-US" b="1" dirty="0">
                <a:latin typeface="Calibri" pitchFamily="34" charset="0"/>
              </a:rPr>
              <a:t>Improved storm size </a:t>
            </a:r>
            <a:r>
              <a:rPr lang="en-US" b="1" dirty="0" smtClean="0">
                <a:latin typeface="Calibri" pitchFamily="34" charset="0"/>
              </a:rPr>
              <a:t>correction</a:t>
            </a:r>
            <a:r>
              <a:rPr lang="en-US" dirty="0" smtClean="0">
                <a:latin typeface="Calibri" pitchFamily="34" charset="0"/>
              </a:rPr>
              <a:t>, </a:t>
            </a:r>
            <a:r>
              <a:rPr lang="en-US" b="1" dirty="0">
                <a:latin typeface="Calibri" pitchFamily="34" charset="0"/>
              </a:rPr>
              <a:t>modified filter domain </a:t>
            </a:r>
            <a:r>
              <a:rPr lang="en-US" dirty="0">
                <a:latin typeface="Calibri" pitchFamily="34" charset="0"/>
              </a:rPr>
              <a:t>and </a:t>
            </a:r>
            <a:r>
              <a:rPr lang="en-US" b="1" dirty="0">
                <a:latin typeface="Calibri" pitchFamily="34" charset="0"/>
              </a:rPr>
              <a:t>use of GFS vortex</a:t>
            </a:r>
            <a:r>
              <a:rPr lang="en-US" dirty="0">
                <a:latin typeface="Calibri" pitchFamily="34" charset="0"/>
              </a:rPr>
              <a:t> when the storm is weaker than 16 </a:t>
            </a:r>
            <a:r>
              <a:rPr lang="en-US" dirty="0" smtClean="0">
                <a:latin typeface="Calibri" pitchFamily="34" charset="0"/>
              </a:rPr>
              <a:t>m/s</a:t>
            </a:r>
          </a:p>
          <a:p>
            <a:r>
              <a:rPr lang="en-US" b="1" u="sng" dirty="0" smtClean="0">
                <a:solidFill>
                  <a:srgbClr val="000099"/>
                </a:solidFill>
                <a:effectLst>
                  <a:outerShdw blurRad="38100" dist="38100" dir="2700000" algn="tl">
                    <a:srgbClr val="C0C0C0"/>
                  </a:outerShdw>
                </a:effectLst>
                <a:latin typeface="Calibri" pitchFamily="34" charset="0"/>
              </a:rPr>
              <a:t>Extensive evaluation:</a:t>
            </a:r>
            <a:endParaRPr lang="en-US" u="sng" dirty="0">
              <a:solidFill>
                <a:srgbClr val="000099"/>
              </a:solidFill>
              <a:effectLst>
                <a:outerShdw blurRad="38100" dist="38100" dir="2700000" algn="tl">
                  <a:srgbClr val="C0C0C0"/>
                </a:outerShdw>
              </a:effectLst>
              <a:latin typeface="Calibri" pitchFamily="34" charset="0"/>
            </a:endParaRPr>
          </a:p>
          <a:p>
            <a:pPr marL="285750" indent="-285750">
              <a:buFont typeface="Arial" panose="020B0604020202020204" pitchFamily="34" charset="0"/>
              <a:buChar char="•"/>
            </a:pPr>
            <a:r>
              <a:rPr lang="en-US" b="1" dirty="0" smtClean="0">
                <a:latin typeface="Calibri" pitchFamily="34" charset="0"/>
              </a:rPr>
              <a:t>Three-season (2010-12) comprehensive evaluation for NATL/EPAC</a:t>
            </a:r>
          </a:p>
          <a:p>
            <a:pPr marL="285750" indent="-285750">
              <a:buFont typeface="Arial" panose="020B0604020202020204" pitchFamily="34" charset="0"/>
              <a:buChar char="•"/>
            </a:pPr>
            <a:r>
              <a:rPr lang="en-US" b="1" dirty="0" smtClean="0">
                <a:latin typeface="Calibri" pitchFamily="34" charset="0"/>
              </a:rPr>
              <a:t>2012 typhoon season for WPAC</a:t>
            </a:r>
          </a:p>
          <a:p>
            <a:pPr marL="285750" indent="-285750">
              <a:buFont typeface="Arial" panose="020B0604020202020204" pitchFamily="34" charset="0"/>
              <a:buChar char="•"/>
            </a:pPr>
            <a:r>
              <a:rPr lang="en-US" b="1" dirty="0" smtClean="0">
                <a:latin typeface="Calibri" pitchFamily="34" charset="0"/>
              </a:rPr>
              <a:t>Implemented on July 2, 2013</a:t>
            </a:r>
            <a:endParaRPr lang="en-US" b="1" dirty="0">
              <a:latin typeface="Calibri" pitchFamily="34" charset="0"/>
            </a:endParaRPr>
          </a:p>
          <a:p>
            <a:pPr eaLnBrk="1" hangingPunct="1"/>
            <a:endParaRPr lang="en-US" dirty="0">
              <a:latin typeface="Calibri" pitchFamily="34" charset="0"/>
            </a:endParaRP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eaLnBrk="1" fontAlgn="auto" hangingPunct="1">
              <a:spcBef>
                <a:spcPts val="0"/>
              </a:spcBef>
              <a:spcAft>
                <a:spcPts val="0"/>
              </a:spcAft>
              <a:defRPr/>
            </a:pPr>
            <a:fld id="{C127EF7A-232F-4A1C-BB3F-C0C524DB4C90}" type="slidenum">
              <a:rPr lang="en-US" sz="1200">
                <a:solidFill>
                  <a:schemeClr val="tx1">
                    <a:tint val="75000"/>
                  </a:schemeClr>
                </a:solidFill>
                <a:latin typeface="+mn-lt"/>
              </a:rPr>
              <a:pPr algn="r" eaLnBrk="1" fontAlgn="auto" hangingPunct="1">
                <a:spcBef>
                  <a:spcPts val="0"/>
                </a:spcBef>
                <a:spcAft>
                  <a:spcPts val="0"/>
                </a:spcAft>
                <a:defRPr/>
              </a:pPr>
              <a:t>3</a:t>
            </a:fld>
            <a:endParaRPr lang="en-US" sz="1200" dirty="0">
              <a:solidFill>
                <a:schemeClr val="tx1">
                  <a:tint val="75000"/>
                </a:schemeClr>
              </a:solidFill>
              <a:latin typeface="+mn-lt"/>
            </a:endParaRPr>
          </a:p>
        </p:txBody>
      </p:sp>
      <p:sp>
        <p:nvSpPr>
          <p:cNvPr id="2" name="Slide Number Placeholder 1"/>
          <p:cNvSpPr>
            <a:spLocks noGrp="1"/>
          </p:cNvSpPr>
          <p:nvPr>
            <p:ph type="sldNum" sz="quarter" idx="12"/>
          </p:nvPr>
        </p:nvSpPr>
        <p:spPr/>
        <p:txBody>
          <a:bodyPr/>
          <a:lstStyle/>
          <a:p>
            <a:fld id="{29C3BC5B-148B-4219-9C71-EEA48E8D9E7E}" type="slidenum">
              <a:rPr lang="en-US" smtClean="0"/>
              <a:t>3</a:t>
            </a:fld>
            <a:endParaRPr lang="en-US" dirty="0"/>
          </a:p>
        </p:txBody>
      </p:sp>
      <p:pic>
        <p:nvPicPr>
          <p:cNvPr id="6" name="Picture 4" descr="C:\Users\young.c.kwon\AppData\Local\Temp\8\nonam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685799"/>
            <a:ext cx="4191000" cy="27431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young.c.kwon\AppData\Local\Temp\8\noname-1.gif"/>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657600"/>
            <a:ext cx="4191000" cy="27431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42322" y="5558588"/>
            <a:ext cx="1138989" cy="276999"/>
          </a:xfrm>
          <a:prstGeom prst="rect">
            <a:avLst/>
          </a:prstGeom>
          <a:noFill/>
        </p:spPr>
        <p:txBody>
          <a:bodyPr wrap="square" rtlCol="0">
            <a:spAutoFit/>
          </a:bodyPr>
          <a:lstStyle/>
          <a:p>
            <a:r>
              <a:rPr lang="en-US" sz="1200" b="1" dirty="0" smtClean="0">
                <a:solidFill>
                  <a:srgbClr val="FF9933"/>
                </a:solidFill>
              </a:rPr>
              <a:t>FY13 HWRF</a:t>
            </a:r>
            <a:endParaRPr lang="en-US" sz="1200" b="1" dirty="0">
              <a:solidFill>
                <a:srgbClr val="FF9933"/>
              </a:solidFill>
            </a:endParaRPr>
          </a:p>
        </p:txBody>
      </p:sp>
      <p:cxnSp>
        <p:nvCxnSpPr>
          <p:cNvPr id="9" name="Straight Arrow Connector 8"/>
          <p:cNvCxnSpPr/>
          <p:nvPr/>
        </p:nvCxnSpPr>
        <p:spPr>
          <a:xfrm flipH="1" flipV="1">
            <a:off x="6742849" y="5029199"/>
            <a:ext cx="264696" cy="52939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2"/>
          <p:cNvSpPr txBox="1">
            <a:spLocks noChangeArrowheads="1"/>
          </p:cNvSpPr>
          <p:nvPr/>
        </p:nvSpPr>
        <p:spPr>
          <a:xfrm>
            <a:off x="304800" y="11113"/>
            <a:ext cx="8686800" cy="533400"/>
          </a:xfrm>
          <a:prstGeom prst="rect">
            <a:avLst/>
          </a:prstGeom>
        </p:spPr>
        <p:txBody>
          <a:bodyPr lIns="82945" tIns="41473" rIns="82945" bIns="41473" anchor="b" anchorCtr="0">
            <a:normAutofit fontScale="85000" lnSpcReduction="100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800" b="1" dirty="0">
                <a:solidFill>
                  <a:srgbClr val="000099"/>
                </a:solidFill>
                <a:effectLst>
                  <a:outerShdw blurRad="38100" dist="38100" dir="2700000" algn="tl">
                    <a:srgbClr val="C0C0C0"/>
                  </a:outerShdw>
                </a:effectLst>
                <a:latin typeface="Calibri" pitchFamily="34" charset="0"/>
                <a:ea typeface="+mn-ea"/>
                <a:cs typeface="+mn-cs"/>
              </a:rPr>
              <a:t>Highlights of FY2013 High-Resolution Triple-Nested </a:t>
            </a:r>
            <a:r>
              <a:rPr lang="en-US" sz="2800" b="1" dirty="0" smtClean="0">
                <a:solidFill>
                  <a:srgbClr val="000099"/>
                </a:solidFill>
                <a:effectLst>
                  <a:outerShdw blurRad="38100" dist="38100" dir="2700000" algn="tl">
                    <a:srgbClr val="C0C0C0"/>
                  </a:outerShdw>
                </a:effectLst>
                <a:latin typeface="Calibri" pitchFamily="34" charset="0"/>
                <a:ea typeface="+mn-ea"/>
                <a:cs typeface="+mn-cs"/>
              </a:rPr>
              <a:t>HWRF V7.0.0 </a:t>
            </a:r>
            <a:endParaRPr lang="en-US" sz="2800" b="1" dirty="0">
              <a:solidFill>
                <a:srgbClr val="000099"/>
              </a:solidFill>
              <a:effectLst>
                <a:outerShdw blurRad="38100" dist="38100" dir="2700000" algn="tl">
                  <a:srgbClr val="C0C0C0"/>
                </a:outerShdw>
              </a:effectLst>
              <a:latin typeface="Calibri" pitchFamily="34" charset="0"/>
              <a:ea typeface="+mn-ea"/>
              <a:cs typeface="+mn-cs"/>
            </a:endParaRPr>
          </a:p>
        </p:txBody>
      </p:sp>
    </p:spTree>
    <p:extLst>
      <p:ext uri="{BB962C8B-B14F-4D97-AF65-F5344CB8AC3E}">
        <p14:creationId xmlns:p14="http://schemas.microsoft.com/office/powerpoint/2010/main" val="32849738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1736" t="16244" r="2828" b="17331"/>
          <a:stretch/>
        </p:blipFill>
        <p:spPr>
          <a:xfrm>
            <a:off x="76200" y="3657600"/>
            <a:ext cx="4298505" cy="31242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675" t="15944" r="2571" b="17448"/>
          <a:stretch/>
        </p:blipFill>
        <p:spPr>
          <a:xfrm>
            <a:off x="4468837" y="3657600"/>
            <a:ext cx="4540693" cy="31242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3307" t="8427" r="7007" b="9715"/>
          <a:stretch/>
        </p:blipFill>
        <p:spPr>
          <a:xfrm>
            <a:off x="76200" y="76200"/>
            <a:ext cx="4222306" cy="33528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0292" t="19998" r="3386" b="21838"/>
          <a:stretch/>
        </p:blipFill>
        <p:spPr>
          <a:xfrm>
            <a:off x="4450907" y="76200"/>
            <a:ext cx="4540694" cy="3352800"/>
          </a:xfrm>
          <a:prstGeom prst="rect">
            <a:avLst/>
          </a:prstGeom>
        </p:spPr>
      </p:pic>
      <p:sp>
        <p:nvSpPr>
          <p:cNvPr id="8" name="TextBox 7"/>
          <p:cNvSpPr txBox="1"/>
          <p:nvPr/>
        </p:nvSpPr>
        <p:spPr>
          <a:xfrm>
            <a:off x="990600" y="533400"/>
            <a:ext cx="2438400" cy="369332"/>
          </a:xfrm>
          <a:prstGeom prst="rect">
            <a:avLst/>
          </a:prstGeom>
          <a:noFill/>
        </p:spPr>
        <p:txBody>
          <a:bodyPr wrap="square" rtlCol="0">
            <a:spAutoFit/>
          </a:bodyPr>
          <a:lstStyle/>
          <a:p>
            <a:r>
              <a:rPr lang="en-US" b="1" dirty="0" smtClean="0">
                <a:solidFill>
                  <a:srgbClr val="00B050"/>
                </a:solidFill>
              </a:rPr>
              <a:t>Current GFDL</a:t>
            </a:r>
            <a:endParaRPr lang="en-US" b="1" dirty="0">
              <a:solidFill>
                <a:srgbClr val="00B050"/>
              </a:solidFill>
            </a:endParaRPr>
          </a:p>
        </p:txBody>
      </p:sp>
      <p:sp>
        <p:nvSpPr>
          <p:cNvPr id="9" name="TextBox 8"/>
          <p:cNvSpPr txBox="1"/>
          <p:nvPr/>
        </p:nvSpPr>
        <p:spPr>
          <a:xfrm>
            <a:off x="2438400" y="4431268"/>
            <a:ext cx="2438400" cy="369332"/>
          </a:xfrm>
          <a:prstGeom prst="rect">
            <a:avLst/>
          </a:prstGeom>
          <a:noFill/>
        </p:spPr>
        <p:txBody>
          <a:bodyPr wrap="square" rtlCol="0">
            <a:spAutoFit/>
          </a:bodyPr>
          <a:lstStyle/>
          <a:p>
            <a:r>
              <a:rPr lang="en-US" b="1" dirty="0" smtClean="0">
                <a:solidFill>
                  <a:srgbClr val="00B050"/>
                </a:solidFill>
              </a:rPr>
              <a:t>Current GFDL</a:t>
            </a:r>
            <a:endParaRPr lang="en-US" b="1" dirty="0">
              <a:solidFill>
                <a:srgbClr val="00B050"/>
              </a:solidFill>
            </a:endParaRPr>
          </a:p>
        </p:txBody>
      </p:sp>
      <p:sp>
        <p:nvSpPr>
          <p:cNvPr id="10" name="TextBox 9"/>
          <p:cNvSpPr txBox="1"/>
          <p:nvPr/>
        </p:nvSpPr>
        <p:spPr>
          <a:xfrm>
            <a:off x="6324600" y="1066800"/>
            <a:ext cx="2438400" cy="369332"/>
          </a:xfrm>
          <a:prstGeom prst="rect">
            <a:avLst/>
          </a:prstGeom>
          <a:noFill/>
        </p:spPr>
        <p:txBody>
          <a:bodyPr wrap="square" rtlCol="0">
            <a:spAutoFit/>
          </a:bodyPr>
          <a:lstStyle/>
          <a:p>
            <a:r>
              <a:rPr lang="en-US" b="1" dirty="0" smtClean="0">
                <a:solidFill>
                  <a:srgbClr val="00B050"/>
                </a:solidFill>
              </a:rPr>
              <a:t>Current GFDL</a:t>
            </a:r>
            <a:endParaRPr lang="en-US" b="1" dirty="0">
              <a:solidFill>
                <a:srgbClr val="00B050"/>
              </a:solidFill>
            </a:endParaRPr>
          </a:p>
        </p:txBody>
      </p:sp>
      <p:sp>
        <p:nvSpPr>
          <p:cNvPr id="11" name="TextBox 10"/>
          <p:cNvSpPr txBox="1"/>
          <p:nvPr/>
        </p:nvSpPr>
        <p:spPr>
          <a:xfrm>
            <a:off x="762000" y="1535668"/>
            <a:ext cx="2438400" cy="369332"/>
          </a:xfrm>
          <a:prstGeom prst="rect">
            <a:avLst/>
          </a:prstGeom>
          <a:noFill/>
        </p:spPr>
        <p:txBody>
          <a:bodyPr wrap="square" rtlCol="0">
            <a:spAutoFit/>
          </a:bodyPr>
          <a:lstStyle/>
          <a:p>
            <a:r>
              <a:rPr lang="en-US" b="1" dirty="0" smtClean="0">
                <a:solidFill>
                  <a:srgbClr val="FF0000"/>
                </a:solidFill>
              </a:rPr>
              <a:t>New GFDL</a:t>
            </a:r>
            <a:endParaRPr lang="en-US" b="1" dirty="0">
              <a:solidFill>
                <a:srgbClr val="FF0000"/>
              </a:solidFill>
            </a:endParaRPr>
          </a:p>
        </p:txBody>
      </p:sp>
      <p:sp>
        <p:nvSpPr>
          <p:cNvPr id="12" name="TextBox 11"/>
          <p:cNvSpPr txBox="1"/>
          <p:nvPr/>
        </p:nvSpPr>
        <p:spPr>
          <a:xfrm>
            <a:off x="6172200" y="1764268"/>
            <a:ext cx="2438400" cy="369332"/>
          </a:xfrm>
          <a:prstGeom prst="rect">
            <a:avLst/>
          </a:prstGeom>
          <a:noFill/>
        </p:spPr>
        <p:txBody>
          <a:bodyPr wrap="square" rtlCol="0">
            <a:spAutoFit/>
          </a:bodyPr>
          <a:lstStyle/>
          <a:p>
            <a:r>
              <a:rPr lang="en-US" b="1" dirty="0" smtClean="0">
                <a:solidFill>
                  <a:srgbClr val="FF0000"/>
                </a:solidFill>
              </a:rPr>
              <a:t>New GFDL</a:t>
            </a:r>
            <a:endParaRPr lang="en-US" b="1" dirty="0">
              <a:solidFill>
                <a:srgbClr val="FF0000"/>
              </a:solidFill>
            </a:endParaRPr>
          </a:p>
        </p:txBody>
      </p:sp>
      <p:sp>
        <p:nvSpPr>
          <p:cNvPr id="13" name="TextBox 12"/>
          <p:cNvSpPr txBox="1"/>
          <p:nvPr/>
        </p:nvSpPr>
        <p:spPr>
          <a:xfrm>
            <a:off x="2057400" y="4876800"/>
            <a:ext cx="2438400" cy="369332"/>
          </a:xfrm>
          <a:prstGeom prst="rect">
            <a:avLst/>
          </a:prstGeom>
          <a:noFill/>
        </p:spPr>
        <p:txBody>
          <a:bodyPr wrap="square" rtlCol="0">
            <a:spAutoFit/>
          </a:bodyPr>
          <a:lstStyle/>
          <a:p>
            <a:r>
              <a:rPr lang="en-US" b="1" dirty="0" smtClean="0">
                <a:solidFill>
                  <a:srgbClr val="FF0000"/>
                </a:solidFill>
              </a:rPr>
              <a:t>New  GFDL</a:t>
            </a:r>
            <a:endParaRPr lang="en-US" b="1" dirty="0">
              <a:solidFill>
                <a:srgbClr val="FF0000"/>
              </a:solidFill>
            </a:endParaRPr>
          </a:p>
        </p:txBody>
      </p:sp>
      <p:sp>
        <p:nvSpPr>
          <p:cNvPr id="14" name="TextBox 13"/>
          <p:cNvSpPr txBox="1"/>
          <p:nvPr/>
        </p:nvSpPr>
        <p:spPr>
          <a:xfrm>
            <a:off x="7696200" y="5269468"/>
            <a:ext cx="2438400" cy="369332"/>
          </a:xfrm>
          <a:prstGeom prst="rect">
            <a:avLst/>
          </a:prstGeom>
          <a:noFill/>
        </p:spPr>
        <p:txBody>
          <a:bodyPr wrap="square" rtlCol="0">
            <a:spAutoFit/>
          </a:bodyPr>
          <a:lstStyle/>
          <a:p>
            <a:r>
              <a:rPr lang="en-US" b="1" dirty="0" smtClean="0">
                <a:solidFill>
                  <a:srgbClr val="FF0000"/>
                </a:solidFill>
              </a:rPr>
              <a:t>New GFDL</a:t>
            </a:r>
            <a:endParaRPr lang="en-US" b="1" dirty="0">
              <a:solidFill>
                <a:srgbClr val="FF0000"/>
              </a:solidFill>
            </a:endParaRPr>
          </a:p>
        </p:txBody>
      </p:sp>
      <p:sp>
        <p:nvSpPr>
          <p:cNvPr id="15" name="TextBox 14"/>
          <p:cNvSpPr txBox="1"/>
          <p:nvPr/>
        </p:nvSpPr>
        <p:spPr>
          <a:xfrm>
            <a:off x="1066800" y="2286000"/>
            <a:ext cx="2438400" cy="338554"/>
          </a:xfrm>
          <a:prstGeom prst="rect">
            <a:avLst/>
          </a:prstGeom>
          <a:noFill/>
        </p:spPr>
        <p:txBody>
          <a:bodyPr wrap="square" rtlCol="0">
            <a:spAutoFit/>
          </a:bodyPr>
          <a:lstStyle/>
          <a:p>
            <a:r>
              <a:rPr lang="en-US" sz="1600" b="1" dirty="0" smtClean="0">
                <a:solidFill>
                  <a:srgbClr val="0070C0"/>
                </a:solidFill>
              </a:rPr>
              <a:t>Current HWRF</a:t>
            </a:r>
            <a:endParaRPr lang="en-US" sz="1600" b="1" dirty="0">
              <a:solidFill>
                <a:srgbClr val="0070C0"/>
              </a:solidFill>
            </a:endParaRPr>
          </a:p>
        </p:txBody>
      </p:sp>
      <p:sp>
        <p:nvSpPr>
          <p:cNvPr id="16" name="TextBox 15"/>
          <p:cNvSpPr txBox="1"/>
          <p:nvPr/>
        </p:nvSpPr>
        <p:spPr>
          <a:xfrm>
            <a:off x="4800600" y="1322457"/>
            <a:ext cx="2438400" cy="338554"/>
          </a:xfrm>
          <a:prstGeom prst="rect">
            <a:avLst/>
          </a:prstGeom>
          <a:noFill/>
        </p:spPr>
        <p:txBody>
          <a:bodyPr wrap="square" rtlCol="0">
            <a:spAutoFit/>
          </a:bodyPr>
          <a:lstStyle/>
          <a:p>
            <a:r>
              <a:rPr lang="en-US" sz="1600" b="1" dirty="0" smtClean="0">
                <a:solidFill>
                  <a:srgbClr val="0070C0"/>
                </a:solidFill>
              </a:rPr>
              <a:t>Current HWRF</a:t>
            </a:r>
            <a:endParaRPr lang="en-US" sz="1600" b="1" dirty="0">
              <a:solidFill>
                <a:srgbClr val="0070C0"/>
              </a:solidFill>
            </a:endParaRPr>
          </a:p>
        </p:txBody>
      </p:sp>
      <p:sp>
        <p:nvSpPr>
          <p:cNvPr id="17" name="TextBox 16"/>
          <p:cNvSpPr txBox="1"/>
          <p:nvPr/>
        </p:nvSpPr>
        <p:spPr>
          <a:xfrm>
            <a:off x="1447800" y="5361057"/>
            <a:ext cx="2438400" cy="338554"/>
          </a:xfrm>
          <a:prstGeom prst="rect">
            <a:avLst/>
          </a:prstGeom>
          <a:noFill/>
        </p:spPr>
        <p:txBody>
          <a:bodyPr wrap="square" rtlCol="0">
            <a:spAutoFit/>
          </a:bodyPr>
          <a:lstStyle/>
          <a:p>
            <a:r>
              <a:rPr lang="en-US" sz="1600" b="1" dirty="0" smtClean="0">
                <a:solidFill>
                  <a:srgbClr val="0070C0"/>
                </a:solidFill>
              </a:rPr>
              <a:t>Current HWRF</a:t>
            </a:r>
            <a:endParaRPr lang="en-US" sz="1600" b="1" dirty="0">
              <a:solidFill>
                <a:srgbClr val="0070C0"/>
              </a:solidFill>
            </a:endParaRPr>
          </a:p>
        </p:txBody>
      </p:sp>
      <p:sp>
        <p:nvSpPr>
          <p:cNvPr id="18" name="TextBox 17"/>
          <p:cNvSpPr txBox="1"/>
          <p:nvPr/>
        </p:nvSpPr>
        <p:spPr>
          <a:xfrm>
            <a:off x="6629400" y="6019800"/>
            <a:ext cx="2438400" cy="369332"/>
          </a:xfrm>
          <a:prstGeom prst="rect">
            <a:avLst/>
          </a:prstGeom>
          <a:noFill/>
        </p:spPr>
        <p:txBody>
          <a:bodyPr wrap="square" rtlCol="0">
            <a:spAutoFit/>
          </a:bodyPr>
          <a:lstStyle/>
          <a:p>
            <a:r>
              <a:rPr lang="en-US" b="1" dirty="0" smtClean="0">
                <a:solidFill>
                  <a:srgbClr val="00B050"/>
                </a:solidFill>
              </a:rPr>
              <a:t>Current GFDL</a:t>
            </a:r>
            <a:endParaRPr lang="en-US" b="1" dirty="0">
              <a:solidFill>
                <a:srgbClr val="00B050"/>
              </a:solidFill>
            </a:endParaRPr>
          </a:p>
        </p:txBody>
      </p:sp>
      <p:sp>
        <p:nvSpPr>
          <p:cNvPr id="19" name="TextBox 18"/>
          <p:cNvSpPr txBox="1"/>
          <p:nvPr/>
        </p:nvSpPr>
        <p:spPr>
          <a:xfrm>
            <a:off x="609600" y="55602"/>
            <a:ext cx="4740054" cy="553998"/>
          </a:xfrm>
          <a:prstGeom prst="rect">
            <a:avLst/>
          </a:prstGeom>
          <a:noFill/>
        </p:spPr>
        <p:txBody>
          <a:bodyPr wrap="square" rtlCol="0">
            <a:spAutoFit/>
          </a:bodyPr>
          <a:lstStyle/>
          <a:p>
            <a:r>
              <a:rPr lang="en-US" sz="3000" b="1" dirty="0" smtClean="0">
                <a:solidFill>
                  <a:prstClr val="black"/>
                </a:solidFill>
              </a:rPr>
              <a:t>Hurricane </a:t>
            </a:r>
            <a:r>
              <a:rPr lang="en-US" sz="3000" b="1" dirty="0" err="1" smtClean="0">
                <a:solidFill>
                  <a:prstClr val="black"/>
                </a:solidFill>
              </a:rPr>
              <a:t>Dalila</a:t>
            </a:r>
            <a:r>
              <a:rPr lang="en-US" sz="3000" b="1" dirty="0" smtClean="0">
                <a:solidFill>
                  <a:prstClr val="black"/>
                </a:solidFill>
              </a:rPr>
              <a:t> </a:t>
            </a:r>
            <a:endParaRPr lang="en-US" sz="3000" b="1" dirty="0">
              <a:solidFill>
                <a:prstClr val="black"/>
              </a:solidFill>
            </a:endParaRPr>
          </a:p>
        </p:txBody>
      </p:sp>
      <p:sp>
        <p:nvSpPr>
          <p:cNvPr id="20" name="TextBox 19"/>
          <p:cNvSpPr txBox="1"/>
          <p:nvPr/>
        </p:nvSpPr>
        <p:spPr>
          <a:xfrm>
            <a:off x="5318346" y="76200"/>
            <a:ext cx="4740054" cy="553998"/>
          </a:xfrm>
          <a:prstGeom prst="rect">
            <a:avLst/>
          </a:prstGeom>
          <a:noFill/>
        </p:spPr>
        <p:txBody>
          <a:bodyPr wrap="square" rtlCol="0">
            <a:spAutoFit/>
          </a:bodyPr>
          <a:lstStyle/>
          <a:p>
            <a:r>
              <a:rPr lang="en-US" sz="3000" b="1" dirty="0" smtClean="0">
                <a:solidFill>
                  <a:prstClr val="black"/>
                </a:solidFill>
              </a:rPr>
              <a:t>Hurricane </a:t>
            </a:r>
            <a:r>
              <a:rPr lang="en-US" sz="3000" b="1" dirty="0" err="1" smtClean="0">
                <a:solidFill>
                  <a:prstClr val="black"/>
                </a:solidFill>
              </a:rPr>
              <a:t>Dalila</a:t>
            </a:r>
            <a:r>
              <a:rPr lang="en-US" sz="3000" b="1" dirty="0" smtClean="0">
                <a:solidFill>
                  <a:prstClr val="black"/>
                </a:solidFill>
              </a:rPr>
              <a:t> </a:t>
            </a:r>
            <a:endParaRPr lang="en-US" sz="3000" b="1" dirty="0">
              <a:solidFill>
                <a:prstClr val="black"/>
              </a:solidFill>
            </a:endParaRPr>
          </a:p>
        </p:txBody>
      </p:sp>
      <p:sp>
        <p:nvSpPr>
          <p:cNvPr id="21" name="TextBox 20"/>
          <p:cNvSpPr txBox="1"/>
          <p:nvPr/>
        </p:nvSpPr>
        <p:spPr>
          <a:xfrm>
            <a:off x="457200" y="3637002"/>
            <a:ext cx="4740054" cy="553998"/>
          </a:xfrm>
          <a:prstGeom prst="rect">
            <a:avLst/>
          </a:prstGeom>
          <a:noFill/>
        </p:spPr>
        <p:txBody>
          <a:bodyPr wrap="square" rtlCol="0">
            <a:spAutoFit/>
          </a:bodyPr>
          <a:lstStyle/>
          <a:p>
            <a:r>
              <a:rPr lang="en-US" sz="3000" b="1" dirty="0" smtClean="0">
                <a:solidFill>
                  <a:prstClr val="black"/>
                </a:solidFill>
              </a:rPr>
              <a:t>Hurricane Raymond</a:t>
            </a:r>
            <a:endParaRPr lang="en-US" sz="3000" b="1" dirty="0">
              <a:solidFill>
                <a:prstClr val="black"/>
              </a:solidFill>
            </a:endParaRPr>
          </a:p>
        </p:txBody>
      </p:sp>
      <p:sp>
        <p:nvSpPr>
          <p:cNvPr id="22" name="TextBox 21"/>
          <p:cNvSpPr txBox="1"/>
          <p:nvPr/>
        </p:nvSpPr>
        <p:spPr>
          <a:xfrm>
            <a:off x="4861146" y="3637002"/>
            <a:ext cx="4740054" cy="553998"/>
          </a:xfrm>
          <a:prstGeom prst="rect">
            <a:avLst/>
          </a:prstGeom>
          <a:noFill/>
        </p:spPr>
        <p:txBody>
          <a:bodyPr wrap="square" rtlCol="0">
            <a:spAutoFit/>
          </a:bodyPr>
          <a:lstStyle/>
          <a:p>
            <a:r>
              <a:rPr lang="en-US" sz="3000" b="1" dirty="0" smtClean="0">
                <a:solidFill>
                  <a:prstClr val="black"/>
                </a:solidFill>
              </a:rPr>
              <a:t>Hurricane Raymond</a:t>
            </a:r>
            <a:endParaRPr lang="en-US" sz="3000" b="1" dirty="0">
              <a:solidFill>
                <a:prstClr val="black"/>
              </a:solidFill>
            </a:endParaRPr>
          </a:p>
        </p:txBody>
      </p:sp>
      <p:sp>
        <p:nvSpPr>
          <p:cNvPr id="23" name="TextBox 22"/>
          <p:cNvSpPr txBox="1"/>
          <p:nvPr/>
        </p:nvSpPr>
        <p:spPr>
          <a:xfrm>
            <a:off x="457200" y="2983468"/>
            <a:ext cx="4038600" cy="369332"/>
          </a:xfrm>
          <a:prstGeom prst="rect">
            <a:avLst/>
          </a:prstGeom>
          <a:noFill/>
        </p:spPr>
        <p:txBody>
          <a:bodyPr wrap="square" rtlCol="0">
            <a:spAutoFit/>
          </a:bodyPr>
          <a:lstStyle/>
          <a:p>
            <a:r>
              <a:rPr lang="en-US" b="1" dirty="0" smtClean="0">
                <a:solidFill>
                  <a:prstClr val="black"/>
                </a:solidFill>
              </a:rPr>
              <a:t>Initial Time: July 1</a:t>
            </a:r>
            <a:r>
              <a:rPr lang="en-US" b="1" baseline="30000" dirty="0" smtClean="0">
                <a:solidFill>
                  <a:prstClr val="black"/>
                </a:solidFill>
              </a:rPr>
              <a:t>st</a:t>
            </a:r>
            <a:r>
              <a:rPr lang="en-US" b="1" dirty="0" smtClean="0">
                <a:solidFill>
                  <a:prstClr val="black"/>
                </a:solidFill>
              </a:rPr>
              <a:t>, 12z, 2013</a:t>
            </a:r>
            <a:endParaRPr lang="en-US" b="1" dirty="0">
              <a:solidFill>
                <a:prstClr val="black"/>
              </a:solidFill>
            </a:endParaRPr>
          </a:p>
        </p:txBody>
      </p:sp>
      <p:sp>
        <p:nvSpPr>
          <p:cNvPr id="24" name="TextBox 23"/>
          <p:cNvSpPr txBox="1"/>
          <p:nvPr/>
        </p:nvSpPr>
        <p:spPr>
          <a:xfrm>
            <a:off x="4953000" y="2983468"/>
            <a:ext cx="4038600" cy="369332"/>
          </a:xfrm>
          <a:prstGeom prst="rect">
            <a:avLst/>
          </a:prstGeom>
          <a:noFill/>
        </p:spPr>
        <p:txBody>
          <a:bodyPr wrap="square" rtlCol="0">
            <a:spAutoFit/>
          </a:bodyPr>
          <a:lstStyle/>
          <a:p>
            <a:r>
              <a:rPr lang="en-US" b="1" dirty="0" smtClean="0">
                <a:solidFill>
                  <a:prstClr val="black"/>
                </a:solidFill>
              </a:rPr>
              <a:t>Initial Time: July 3</a:t>
            </a:r>
            <a:r>
              <a:rPr lang="en-US" b="1" baseline="30000" dirty="0" smtClean="0">
                <a:solidFill>
                  <a:prstClr val="black"/>
                </a:solidFill>
              </a:rPr>
              <a:t>rd</a:t>
            </a:r>
            <a:r>
              <a:rPr lang="en-US" b="1" dirty="0" smtClean="0">
                <a:solidFill>
                  <a:prstClr val="black"/>
                </a:solidFill>
              </a:rPr>
              <a:t> , 0z, 2013</a:t>
            </a:r>
            <a:endParaRPr lang="en-US" b="1" dirty="0">
              <a:solidFill>
                <a:prstClr val="black"/>
              </a:solidFill>
            </a:endParaRPr>
          </a:p>
        </p:txBody>
      </p:sp>
      <p:sp>
        <p:nvSpPr>
          <p:cNvPr id="25" name="TextBox 24"/>
          <p:cNvSpPr txBox="1"/>
          <p:nvPr/>
        </p:nvSpPr>
        <p:spPr>
          <a:xfrm>
            <a:off x="228600" y="6336268"/>
            <a:ext cx="4114800" cy="369332"/>
          </a:xfrm>
          <a:prstGeom prst="rect">
            <a:avLst/>
          </a:prstGeom>
          <a:noFill/>
        </p:spPr>
        <p:txBody>
          <a:bodyPr wrap="square" rtlCol="0">
            <a:spAutoFit/>
          </a:bodyPr>
          <a:lstStyle/>
          <a:p>
            <a:r>
              <a:rPr lang="en-US" b="1" dirty="0" smtClean="0">
                <a:solidFill>
                  <a:prstClr val="black"/>
                </a:solidFill>
              </a:rPr>
              <a:t>Initial Time: October 22</a:t>
            </a:r>
            <a:r>
              <a:rPr lang="en-US" b="1" baseline="30000" dirty="0" smtClean="0">
                <a:solidFill>
                  <a:prstClr val="black"/>
                </a:solidFill>
              </a:rPr>
              <a:t>nd</a:t>
            </a:r>
            <a:r>
              <a:rPr lang="en-US" b="1" dirty="0" smtClean="0">
                <a:solidFill>
                  <a:prstClr val="black"/>
                </a:solidFill>
              </a:rPr>
              <a:t> , 0z, 2013</a:t>
            </a:r>
            <a:endParaRPr lang="en-US" b="1" dirty="0">
              <a:solidFill>
                <a:prstClr val="black"/>
              </a:solidFill>
            </a:endParaRPr>
          </a:p>
        </p:txBody>
      </p:sp>
      <p:sp>
        <p:nvSpPr>
          <p:cNvPr id="26" name="TextBox 25"/>
          <p:cNvSpPr txBox="1"/>
          <p:nvPr/>
        </p:nvSpPr>
        <p:spPr>
          <a:xfrm>
            <a:off x="4648200" y="6336268"/>
            <a:ext cx="4038600" cy="369332"/>
          </a:xfrm>
          <a:prstGeom prst="rect">
            <a:avLst/>
          </a:prstGeom>
          <a:noFill/>
        </p:spPr>
        <p:txBody>
          <a:bodyPr wrap="square" rtlCol="0">
            <a:spAutoFit/>
          </a:bodyPr>
          <a:lstStyle/>
          <a:p>
            <a:r>
              <a:rPr lang="en-US" b="1" dirty="0" smtClean="0">
                <a:solidFill>
                  <a:prstClr val="black"/>
                </a:solidFill>
              </a:rPr>
              <a:t>Initial Time: October 24</a:t>
            </a:r>
            <a:r>
              <a:rPr lang="en-US" b="1" baseline="30000" dirty="0" smtClean="0">
                <a:solidFill>
                  <a:prstClr val="black"/>
                </a:solidFill>
              </a:rPr>
              <a:t>th</a:t>
            </a:r>
            <a:r>
              <a:rPr lang="en-US" b="1" dirty="0" smtClean="0">
                <a:solidFill>
                  <a:prstClr val="black"/>
                </a:solidFill>
              </a:rPr>
              <a:t>, 0z, 2013</a:t>
            </a:r>
            <a:endParaRPr lang="en-US" b="1" dirty="0">
              <a:solidFill>
                <a:prstClr val="black"/>
              </a:solidFill>
            </a:endParaRPr>
          </a:p>
        </p:txBody>
      </p:sp>
      <p:sp>
        <p:nvSpPr>
          <p:cNvPr id="2" name="Slide Number Placeholder 1"/>
          <p:cNvSpPr>
            <a:spLocks noGrp="1"/>
          </p:cNvSpPr>
          <p:nvPr>
            <p:ph type="sldNum" sz="quarter" idx="12"/>
          </p:nvPr>
        </p:nvSpPr>
        <p:spPr/>
        <p:txBody>
          <a:bodyPr/>
          <a:lstStyle/>
          <a:p>
            <a:fld id="{334E3E3B-F461-4BBC-A01E-F00D8ADD8168}" type="slidenum">
              <a:rPr lang="en-US" smtClean="0">
                <a:solidFill>
                  <a:prstClr val="white">
                    <a:tint val="75000"/>
                  </a:prstClr>
                </a:solidFill>
              </a:rPr>
              <a:pPr/>
              <a:t>30</a:t>
            </a:fld>
            <a:endParaRPr lang="en-US">
              <a:solidFill>
                <a:prstClr val="white">
                  <a:tint val="75000"/>
                </a:prstClr>
              </a:solidFill>
            </a:endParaRPr>
          </a:p>
        </p:txBody>
      </p:sp>
      <p:sp>
        <p:nvSpPr>
          <p:cNvPr id="27" name="Slide Number Placeholder 4"/>
          <p:cNvSpPr txBox="1">
            <a:spLocks/>
          </p:cNvSpPr>
          <p:nvPr/>
        </p:nvSpPr>
        <p:spPr>
          <a:xfrm>
            <a:off x="146304" y="6019800"/>
            <a:ext cx="457200" cy="4572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DC5036-E40C-4E54-80AD-0E8CCFEA85B1}" type="slidenum">
              <a:rPr lang="en-US" smtClean="0">
                <a:solidFill>
                  <a:srgbClr val="0000FF"/>
                </a:solidFill>
              </a:rPr>
              <a:pPr/>
              <a:t>30</a:t>
            </a:fld>
            <a:endParaRPr lang="en-US" dirty="0">
              <a:solidFill>
                <a:srgbClr val="0000FF"/>
              </a:solidFill>
            </a:endParaRPr>
          </a:p>
        </p:txBody>
      </p:sp>
    </p:spTree>
    <p:extLst>
      <p:ext uri="{BB962C8B-B14F-4D97-AF65-F5344CB8AC3E}">
        <p14:creationId xmlns:p14="http://schemas.microsoft.com/office/powerpoint/2010/main" val="19943251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52400" y="3352800"/>
            <a:ext cx="5486400" cy="3329940"/>
          </a:xfrm>
          <a:prstGeom prst="rect">
            <a:avLst/>
          </a:prstGeom>
          <a:noFill/>
          <a:ln>
            <a:noFill/>
          </a:ln>
        </p:spPr>
      </p:pic>
      <p:sp>
        <p:nvSpPr>
          <p:cNvPr id="5" name="Slide Number Placeholder 4"/>
          <p:cNvSpPr>
            <a:spLocks noGrp="1"/>
          </p:cNvSpPr>
          <p:nvPr>
            <p:ph type="sldNum" sz="quarter" idx="12"/>
          </p:nvPr>
        </p:nvSpPr>
        <p:spPr/>
        <p:txBody>
          <a:bodyPr/>
          <a:lstStyle/>
          <a:p>
            <a:fld id="{4BDC5036-E40C-4E54-80AD-0E8CCFEA85B1}" type="slidenum">
              <a:rPr lang="en-US" smtClean="0"/>
              <a:pPr/>
              <a:t>31</a:t>
            </a:fld>
            <a:endParaRPr lang="en-US" dirty="0"/>
          </a:p>
        </p:txBody>
      </p:sp>
      <p:pic>
        <p:nvPicPr>
          <p:cNvPr id="3" name="Picture 2" descr="HWRF-Basinscale_2012-08-27-18Z_ISAAC09L-KIRK11L-ILEANA09E.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4372" y="4495799"/>
            <a:ext cx="3433428" cy="2306955"/>
          </a:xfrm>
          <a:prstGeom prst="rect">
            <a:avLst/>
          </a:prstGeom>
        </p:spPr>
      </p:pic>
      <p:sp>
        <p:nvSpPr>
          <p:cNvPr id="4" name="TextBox 3"/>
          <p:cNvSpPr txBox="1"/>
          <p:nvPr/>
        </p:nvSpPr>
        <p:spPr>
          <a:xfrm>
            <a:off x="152400" y="152400"/>
            <a:ext cx="8915400" cy="830997"/>
          </a:xfrm>
          <a:prstGeom prst="rect">
            <a:avLst/>
          </a:prstGeom>
          <a:noFill/>
        </p:spPr>
        <p:txBody>
          <a:bodyPr wrap="square" rtlCol="0">
            <a:spAutoFit/>
          </a:bodyPr>
          <a:lstStyle/>
          <a:p>
            <a:pPr algn="ctr"/>
            <a:r>
              <a:rPr lang="en-US" sz="2400" b="1" dirty="0">
                <a:solidFill>
                  <a:srgbClr val="000099"/>
                </a:solidFill>
                <a:effectLst>
                  <a:outerShdw blurRad="38100" dist="38100" dir="2700000" algn="tl">
                    <a:srgbClr val="C0C0C0"/>
                  </a:outerShdw>
                </a:effectLst>
                <a:latin typeface="Calibri" pitchFamily="34" charset="0"/>
              </a:rPr>
              <a:t>Advancements to Operational HWRF – </a:t>
            </a:r>
            <a:r>
              <a:rPr lang="en-US" sz="2400" b="1" dirty="0" smtClean="0">
                <a:solidFill>
                  <a:srgbClr val="000099"/>
                </a:solidFill>
                <a:effectLst>
                  <a:outerShdw blurRad="38100" dist="38100" dir="2700000" algn="tl">
                    <a:srgbClr val="C0C0C0"/>
                  </a:outerShdw>
                </a:effectLst>
                <a:latin typeface="Calibri" pitchFamily="34" charset="0"/>
              </a:rPr>
              <a:t>Transition to NMM-B/NEMS</a:t>
            </a:r>
          </a:p>
          <a:p>
            <a:pPr algn="ctr"/>
            <a:r>
              <a:rPr lang="en-US" sz="2400" b="1" dirty="0" smtClean="0">
                <a:solidFill>
                  <a:srgbClr val="000099"/>
                </a:solidFill>
                <a:effectLst>
                  <a:outerShdw blurRad="38100" dist="38100" dir="2700000" algn="tl">
                    <a:srgbClr val="C0C0C0"/>
                  </a:outerShdw>
                </a:effectLst>
                <a:latin typeface="Calibri" pitchFamily="34" charset="0"/>
              </a:rPr>
              <a:t>Multi-Scale Modeling System with </a:t>
            </a:r>
            <a:r>
              <a:rPr lang="en-US" sz="2400" b="1" dirty="0">
                <a:solidFill>
                  <a:srgbClr val="000099"/>
                </a:solidFill>
                <a:effectLst>
                  <a:outerShdw blurRad="38100" dist="38100" dir="2700000" algn="tl">
                    <a:srgbClr val="C0C0C0"/>
                  </a:outerShdw>
                </a:effectLst>
                <a:latin typeface="Calibri" pitchFamily="34" charset="0"/>
              </a:rPr>
              <a:t>multiple moveable </a:t>
            </a:r>
            <a:r>
              <a:rPr lang="en-US" sz="2400" b="1" dirty="0" smtClean="0">
                <a:solidFill>
                  <a:srgbClr val="000099"/>
                </a:solidFill>
                <a:effectLst>
                  <a:outerShdw blurRad="38100" dist="38100" dir="2700000" algn="tl">
                    <a:srgbClr val="C0C0C0"/>
                  </a:outerShdw>
                </a:effectLst>
                <a:latin typeface="Calibri" pitchFamily="34" charset="0"/>
              </a:rPr>
              <a:t>nests </a:t>
            </a:r>
            <a:endParaRPr lang="en-US" sz="2400" b="1" dirty="0">
              <a:solidFill>
                <a:srgbClr val="000099"/>
              </a:solidFill>
              <a:effectLst>
                <a:outerShdw blurRad="38100" dist="38100" dir="2700000" algn="tl">
                  <a:srgbClr val="C0C0C0"/>
                </a:outerShdw>
              </a:effectLst>
              <a:latin typeface="Calibri" pitchFamily="34" charset="0"/>
            </a:endParaRPr>
          </a:p>
        </p:txBody>
      </p:sp>
      <p:sp>
        <p:nvSpPr>
          <p:cNvPr id="8" name="TextBox 7"/>
          <p:cNvSpPr txBox="1"/>
          <p:nvPr/>
        </p:nvSpPr>
        <p:spPr>
          <a:xfrm>
            <a:off x="152400" y="1219200"/>
            <a:ext cx="8229600" cy="2308324"/>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AOML/NCEP Collaborative effort supported by OAR Sandy Supplemental High Impact Weather Prediction Project (HIWPP)</a:t>
            </a:r>
          </a:p>
          <a:p>
            <a:pPr marL="285750" indent="-285750">
              <a:buFont typeface="Arial" panose="020B0604020202020204" pitchFamily="34" charset="0"/>
              <a:buChar char="•"/>
            </a:pPr>
            <a:r>
              <a:rPr lang="en-US" b="1" dirty="0" smtClean="0"/>
              <a:t>Take advantage of NMMB in NEMS infrastructure for developing next generation global-to-local-scale modeling system for tropical cyclone forecasting needs and for comprehensive forecast solutions for </a:t>
            </a:r>
            <a:r>
              <a:rPr lang="en-US" b="1" dirty="0" err="1" smtClean="0"/>
              <a:t>landfalling</a:t>
            </a:r>
            <a:r>
              <a:rPr lang="en-US" b="1" dirty="0" smtClean="0"/>
              <a:t> storms</a:t>
            </a:r>
          </a:p>
          <a:p>
            <a:pPr marL="285750" indent="-285750">
              <a:buFont typeface="Arial" panose="020B0604020202020204" pitchFamily="34" charset="0"/>
              <a:buChar char="•"/>
            </a:pPr>
            <a:r>
              <a:rPr lang="en-US" b="1" dirty="0" smtClean="0"/>
              <a:t>Planned development, testing and evaluation leading to potential transition to operations in the next 3-5 years</a:t>
            </a:r>
            <a:endParaRPr lang="en-US" b="1" dirty="0"/>
          </a:p>
        </p:txBody>
      </p:sp>
    </p:spTree>
    <p:extLst>
      <p:ext uri="{BB962C8B-B14F-4D97-AF65-F5344CB8AC3E}">
        <p14:creationId xmlns:p14="http://schemas.microsoft.com/office/powerpoint/2010/main" val="14212001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0" y="3124200"/>
            <a:ext cx="1447800" cy="947738"/>
          </a:xfrm>
          <a:prstGeom prst="rect">
            <a:avLst/>
          </a:prstGeom>
          <a:noFill/>
          <a:ln w="9525">
            <a:noFill/>
            <a:miter lim="800000"/>
            <a:headEnd/>
            <a:tailEnd/>
          </a:ln>
        </p:spPr>
        <p:txBody>
          <a:bodyPr lIns="90000" tIns="46800" rIns="90000" bIns="46800">
            <a:spAutoFit/>
          </a:bodyPr>
          <a:lstStyle/>
          <a:p>
            <a:pPr>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a:latin typeface="Times New Roman" pitchFamily="18" charset="0"/>
            </a:endParaRPr>
          </a:p>
          <a:p>
            <a:pPr>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a:latin typeface="Times New Roman" pitchFamily="18" charset="0"/>
            </a:endParaRPr>
          </a:p>
        </p:txBody>
      </p:sp>
      <p:sp>
        <p:nvSpPr>
          <p:cNvPr id="18435" name="Text Box 2"/>
          <p:cNvSpPr txBox="1">
            <a:spLocks noChangeArrowheads="1"/>
          </p:cNvSpPr>
          <p:nvPr/>
        </p:nvSpPr>
        <p:spPr bwMode="auto">
          <a:xfrm rot="10800000">
            <a:off x="0" y="4821238"/>
            <a:ext cx="1219200" cy="515937"/>
          </a:xfrm>
          <a:prstGeom prst="rect">
            <a:avLst/>
          </a:prstGeom>
          <a:noFill/>
          <a:ln w="9525">
            <a:noFill/>
            <a:miter lim="800000"/>
            <a:headEnd/>
            <a:tailEnd/>
          </a:ln>
        </p:spPr>
        <p:txBody>
          <a:bodyPr lIns="90000" tIns="46800" rIns="90000" bIns="46800">
            <a:spAutoFit/>
          </a:bodyPr>
          <a:lstStyle/>
          <a:p>
            <a:pPr>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0">
                <a:latin typeface="Times New Roman" pitchFamily="18" charset="0"/>
              </a:rPr>
              <a:t> </a:t>
            </a:r>
          </a:p>
        </p:txBody>
      </p:sp>
      <p:sp>
        <p:nvSpPr>
          <p:cNvPr id="18436" name="Text Box 6"/>
          <p:cNvSpPr txBox="1">
            <a:spLocks noChangeArrowheads="1"/>
          </p:cNvSpPr>
          <p:nvPr/>
        </p:nvSpPr>
        <p:spPr bwMode="auto">
          <a:xfrm>
            <a:off x="3124200" y="4953000"/>
            <a:ext cx="2133600" cy="476250"/>
          </a:xfrm>
          <a:prstGeom prst="rect">
            <a:avLst/>
          </a:prstGeom>
          <a:noFill/>
          <a:ln w="9525">
            <a:noFill/>
            <a:miter lim="800000"/>
            <a:headEnd/>
            <a:tailEnd/>
          </a:ln>
        </p:spPr>
        <p:txBody>
          <a:bodyPr lIns="90000" tIns="46800" rIns="90000" bIns="46800">
            <a:spAutoFit/>
          </a:bodyPr>
          <a:lstStyle/>
          <a:p>
            <a:pPr>
              <a:spcBef>
                <a:spcPts val="125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latin typeface="Times New Roman" pitchFamily="18" charset="0"/>
              </a:rPr>
              <a:t>  </a:t>
            </a:r>
          </a:p>
        </p:txBody>
      </p:sp>
      <p:sp>
        <p:nvSpPr>
          <p:cNvPr id="18437" name="Text Box 7"/>
          <p:cNvSpPr txBox="1">
            <a:spLocks noChangeArrowheads="1"/>
          </p:cNvSpPr>
          <p:nvPr/>
        </p:nvSpPr>
        <p:spPr bwMode="auto">
          <a:xfrm>
            <a:off x="3200400" y="5943600"/>
            <a:ext cx="2514600" cy="476250"/>
          </a:xfrm>
          <a:prstGeom prst="rect">
            <a:avLst/>
          </a:prstGeom>
          <a:noFill/>
          <a:ln w="9525">
            <a:noFill/>
            <a:miter lim="800000"/>
            <a:headEnd/>
            <a:tailEnd/>
          </a:ln>
        </p:spPr>
        <p:txBody>
          <a:bodyPr lIns="90000" tIns="46800" rIns="90000" bIns="46800">
            <a:spAutoFit/>
          </a:bodyPr>
          <a:lstStyle/>
          <a:p>
            <a:pPr>
              <a:spcBef>
                <a:spcPts val="125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latin typeface="Times New Roman" pitchFamily="18" charset="0"/>
              </a:rPr>
              <a:t> </a:t>
            </a:r>
          </a:p>
        </p:txBody>
      </p:sp>
      <p:grpSp>
        <p:nvGrpSpPr>
          <p:cNvPr id="2" name="Group 9"/>
          <p:cNvGrpSpPr>
            <a:grpSpLocks/>
          </p:cNvGrpSpPr>
          <p:nvPr/>
        </p:nvGrpSpPr>
        <p:grpSpPr bwMode="auto">
          <a:xfrm>
            <a:off x="609600" y="76200"/>
            <a:ext cx="8002588" cy="444730"/>
            <a:chOff x="432" y="144"/>
            <a:chExt cx="4752" cy="341"/>
          </a:xfrm>
        </p:grpSpPr>
        <p:sp>
          <p:nvSpPr>
            <p:cNvPr id="18491" name="AutoShape 10"/>
            <p:cNvSpPr>
              <a:spLocks noChangeArrowheads="1"/>
            </p:cNvSpPr>
            <p:nvPr/>
          </p:nvSpPr>
          <p:spPr bwMode="auto">
            <a:xfrm>
              <a:off x="432" y="144"/>
              <a:ext cx="4752" cy="312"/>
            </a:xfrm>
            <a:prstGeom prst="roundRect">
              <a:avLst>
                <a:gd name="adj" fmla="val 319"/>
              </a:avLst>
            </a:prstGeom>
            <a:noFill/>
            <a:ln w="38227">
              <a:noFill/>
              <a:round/>
              <a:headEnd/>
              <a:tailEnd/>
            </a:ln>
          </p:spPr>
          <p:txBody>
            <a:bodyPr wrap="none" anchor="ctr"/>
            <a:lstStyle/>
            <a:p>
              <a:pPr eaLnBrk="0" hangingPunct="0"/>
              <a:endParaRPr lang="en-US" sz="2400" b="0">
                <a:solidFill>
                  <a:schemeClr val="bg1"/>
                </a:solidFill>
                <a:latin typeface="Times New Roman" pitchFamily="18" charset="0"/>
              </a:endParaRPr>
            </a:p>
          </p:txBody>
        </p:sp>
        <p:sp>
          <p:nvSpPr>
            <p:cNvPr id="18492" name="Text Box 11"/>
            <p:cNvSpPr txBox="1">
              <a:spLocks noChangeArrowheads="1"/>
            </p:cNvSpPr>
            <p:nvPr/>
          </p:nvSpPr>
          <p:spPr bwMode="auto">
            <a:xfrm>
              <a:off x="432" y="144"/>
              <a:ext cx="4752" cy="341"/>
            </a:xfrm>
            <a:prstGeom prst="rect">
              <a:avLst/>
            </a:prstGeom>
            <a:noFill/>
            <a:ln w="9525">
              <a:noFill/>
              <a:miter lim="800000"/>
              <a:headEnd/>
              <a:tailEnd/>
            </a:ln>
          </p:spPr>
          <p:txBody>
            <a:bodyPr lIns="90000" tIns="46800" rIns="90000" bIns="46800">
              <a:spAutoFit/>
            </a:bodyPr>
            <a:lstStyle/>
            <a:p>
              <a:pPr algn="ctr">
                <a:lnSpc>
                  <a:spcPct val="101000"/>
                </a:lnSpc>
                <a:spcBef>
                  <a:spcPts val="150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dirty="0">
                  <a:solidFill>
                    <a:srgbClr val="0000FF"/>
                  </a:solidFill>
                  <a:effectLst>
                    <a:outerShdw blurRad="38100" dist="38100" dir="2700000" algn="tl">
                      <a:srgbClr val="000000">
                        <a:alpha val="43137"/>
                      </a:srgbClr>
                    </a:outerShdw>
                  </a:effectLst>
                  <a:latin typeface="+mj-lt"/>
                </a:rPr>
                <a:t>Advancing the HWRF System </a:t>
              </a:r>
              <a:r>
                <a:rPr lang="en-GB" sz="2400" b="1" dirty="0" smtClean="0">
                  <a:solidFill>
                    <a:srgbClr val="0000FF"/>
                  </a:solidFill>
                  <a:effectLst>
                    <a:outerShdw blurRad="38100" dist="38100" dir="2700000" algn="tl">
                      <a:srgbClr val="000000">
                        <a:alpha val="43137"/>
                      </a:srgbClr>
                    </a:outerShdw>
                  </a:effectLst>
                  <a:latin typeface="+mj-lt"/>
                </a:rPr>
                <a:t>FY2013 </a:t>
              </a:r>
              <a:r>
                <a:rPr lang="en-GB" sz="2400" b="1" dirty="0">
                  <a:solidFill>
                    <a:srgbClr val="0000FF"/>
                  </a:solidFill>
                  <a:effectLst>
                    <a:outerShdw blurRad="38100" dist="38100" dir="2700000" algn="tl">
                      <a:srgbClr val="000000">
                        <a:alpha val="43137"/>
                      </a:srgbClr>
                    </a:outerShdw>
                  </a:effectLst>
                  <a:latin typeface="+mj-lt"/>
                </a:rPr>
                <a:t>&amp; Beyond</a:t>
              </a:r>
            </a:p>
          </p:txBody>
        </p:sp>
      </p:grpSp>
      <p:sp>
        <p:nvSpPr>
          <p:cNvPr id="18440" name="Text Box 18"/>
          <p:cNvSpPr txBox="1">
            <a:spLocks noChangeArrowheads="1"/>
          </p:cNvSpPr>
          <p:nvPr/>
        </p:nvSpPr>
        <p:spPr bwMode="auto">
          <a:xfrm>
            <a:off x="5638800" y="5105400"/>
            <a:ext cx="3200400" cy="433388"/>
          </a:xfrm>
          <a:prstGeom prst="rect">
            <a:avLst/>
          </a:prstGeom>
          <a:noFill/>
          <a:ln w="9525">
            <a:noFill/>
            <a:miter lim="800000"/>
            <a:headEnd/>
            <a:tailEnd/>
          </a:ln>
        </p:spPr>
        <p:txBody>
          <a:bodyPr lIns="90000" tIns="46800" rIns="90000" bIns="46800">
            <a:spAutoFit/>
          </a:bodyPr>
          <a:lstStyle/>
          <a:p>
            <a:pPr>
              <a:lnSpc>
                <a:spcPct val="101000"/>
              </a:lnSpc>
              <a:spcBef>
                <a:spcPts val="1125"/>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0"/>
              <a:t>. </a:t>
            </a:r>
          </a:p>
        </p:txBody>
      </p:sp>
      <p:sp>
        <p:nvSpPr>
          <p:cNvPr id="15" name="Slide Number Placeholder 14"/>
          <p:cNvSpPr>
            <a:spLocks noGrp="1"/>
          </p:cNvSpPr>
          <p:nvPr>
            <p:ph type="sldNum" sz="quarter" idx="12"/>
          </p:nvPr>
        </p:nvSpPr>
        <p:spPr/>
        <p:txBody>
          <a:bodyPr/>
          <a:lstStyle/>
          <a:p>
            <a:fld id="{8AA51038-482A-4A2F-8234-A72E8F7D54EC}" type="slidenum">
              <a:rPr lang="en-US" smtClean="0"/>
              <a:pPr/>
              <a:t>32</a:t>
            </a:fld>
            <a:endParaRPr lang="en-US"/>
          </a:p>
        </p:txBody>
      </p:sp>
      <p:graphicFrame>
        <p:nvGraphicFramePr>
          <p:cNvPr id="18514" name="Group 82"/>
          <p:cNvGraphicFramePr>
            <a:graphicFrameLocks noGrp="1"/>
          </p:cNvGraphicFramePr>
          <p:nvPr>
            <p:ph sz="quarter" idx="1"/>
            <p:extLst>
              <p:ext uri="{D42A27DB-BD31-4B8C-83A1-F6EECF244321}">
                <p14:modId xmlns:p14="http://schemas.microsoft.com/office/powerpoint/2010/main" val="1260168271"/>
              </p:ext>
            </p:extLst>
          </p:nvPr>
        </p:nvGraphicFramePr>
        <p:xfrm>
          <a:off x="228600" y="520930"/>
          <a:ext cx="8621685" cy="5525770"/>
        </p:xfrm>
        <a:graphic>
          <a:graphicData uri="http://schemas.openxmlformats.org/drawingml/2006/table">
            <a:tbl>
              <a:tblPr/>
              <a:tblGrid>
                <a:gridCol w="1673795"/>
                <a:gridCol w="1673795"/>
                <a:gridCol w="1627847"/>
                <a:gridCol w="1873995"/>
                <a:gridCol w="1772253"/>
              </a:tblGrid>
              <a:tr h="381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2015*</a:t>
                      </a:r>
                    </a:p>
                  </a:txBody>
                  <a:tcPr horzOverflow="overflow">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2016*</a:t>
                      </a:r>
                    </a:p>
                  </a:txBody>
                  <a:tcPr horzOverflow="overflow">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2017*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7540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Resolution/ Infrastructure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Increased vertical resolution with higher model top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community R2O efforts (HFIP), Multiple moving domains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C4FFA7"/>
                    </a:solid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cap="none" normalizeH="0" baseline="0" dirty="0" smtClean="0">
                          <a:ln>
                            <a:noFill/>
                          </a:ln>
                          <a:solidFill>
                            <a:schemeClr val="tx1"/>
                          </a:solidFill>
                          <a:effectLst/>
                          <a:latin typeface="Arial" charset="0"/>
                        </a:rPr>
                        <a:t>Upgrades to infrastructure - NEMS/ESMF/NMM-B, Other oceanic basins, HWRF Ensembles, Global to local scale modeling for hurricanes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FFA7"/>
                    </a:solidFill>
                  </a:tcPr>
                </a:tc>
                <a:tc hMerge="1">
                  <a:txBody>
                    <a:bodyPr/>
                    <a:lstStyle/>
                    <a:p>
                      <a:endParaRPr lang="en-US"/>
                    </a:p>
                  </a:txBody>
                  <a:tcPr/>
                </a:tc>
              </a:tr>
              <a:tr h="7556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Physics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Microphysics, Radiation, Land Surface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TKE based PBL, Advanced microphysics including impacts of dust and aerosols, Coupling to Waves and Sea Spray, Physics for high-resolution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FFA7"/>
                    </a:solidFill>
                  </a:tcPr>
                </a:tc>
                <a:tc hMerge="1">
                  <a:txBody>
                    <a:bodyPr/>
                    <a:lstStyle/>
                    <a:p>
                      <a:endParaRPr lang="en-US"/>
                    </a:p>
                  </a:txBody>
                  <a:tcPr/>
                </a:tc>
                <a:tc hMerge="1">
                  <a:txBody>
                    <a:bodyPr/>
                    <a:lstStyle/>
                    <a:p>
                      <a:endParaRPr lang="en-US"/>
                    </a:p>
                  </a:txBody>
                  <a:tcPr/>
                </a:tc>
              </a:tr>
              <a:tr h="7540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DA/ Vortex Initialization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Inner core DA (TDR, </a:t>
                      </a:r>
                      <a:r>
                        <a:rPr kumimoji="0" lang="en-US" sz="1200" b="1" i="0" u="none" strike="noStrike" cap="none" normalizeH="0" baseline="0" dirty="0" err="1" smtClean="0">
                          <a:ln>
                            <a:noFill/>
                          </a:ln>
                          <a:solidFill>
                            <a:schemeClr val="tx1"/>
                          </a:solidFill>
                          <a:effectLst/>
                          <a:latin typeface="Arial" charset="0"/>
                        </a:rPr>
                        <a:t>dropsonde</a:t>
                      </a:r>
                      <a:r>
                        <a:rPr kumimoji="0" lang="en-US" sz="1200" b="1" i="0" u="none" strike="noStrike" cap="none" normalizeH="0" baseline="0" dirty="0" smtClean="0">
                          <a:ln>
                            <a:noFill/>
                          </a:ln>
                          <a:solidFill>
                            <a:schemeClr val="tx1"/>
                          </a:solidFill>
                          <a:effectLst/>
                          <a:latin typeface="Arial" charset="0"/>
                        </a:rPr>
                        <a:t>, aircraft recon,  clear sky satellite radiances), invest cycling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cap="none" normalizeH="0" baseline="0" dirty="0" smtClean="0">
                          <a:ln>
                            <a:noFill/>
                          </a:ln>
                          <a:solidFill>
                            <a:schemeClr val="tx1"/>
                          </a:solidFill>
                          <a:effectLst/>
                          <a:latin typeface="Arial" charset="0"/>
                        </a:rPr>
                        <a:t>Hybrid-</a:t>
                      </a:r>
                      <a:r>
                        <a:rPr kumimoji="0" lang="en-US" sz="1200" b="1" i="0" u="none" strike="noStrike" cap="none" normalizeH="0" baseline="0" dirty="0" err="1" smtClean="0">
                          <a:ln>
                            <a:noFill/>
                          </a:ln>
                          <a:solidFill>
                            <a:schemeClr val="tx1"/>
                          </a:solidFill>
                          <a:effectLst/>
                          <a:latin typeface="Arial" charset="0"/>
                        </a:rPr>
                        <a:t>EnKF</a:t>
                      </a:r>
                      <a:r>
                        <a:rPr kumimoji="0" lang="en-US" sz="1200" b="1" i="0" u="none" strike="noStrike" cap="none" normalizeH="0" baseline="0" dirty="0" smtClean="0">
                          <a:ln>
                            <a:noFill/>
                          </a:ln>
                          <a:solidFill>
                            <a:schemeClr val="tx1"/>
                          </a:solidFill>
                          <a:effectLst/>
                          <a:latin typeface="Arial" charset="0"/>
                        </a:rPr>
                        <a:t> DA, advanced vortex relocation procedure, improved GSI/Hybrid techniques, DA for moving nests, HWRF Ensembles in DA,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cap="none" normalizeH="0" baseline="0" dirty="0" smtClean="0">
                          <a:ln>
                            <a:noFill/>
                          </a:ln>
                          <a:solidFill>
                            <a:schemeClr val="tx1"/>
                          </a:solidFill>
                          <a:effectLst/>
                          <a:latin typeface="Arial" charset="0"/>
                        </a:rPr>
                        <a:t>cloudy radiance assimilation Two-Way regional Hybrid DA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FFA7"/>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FFA7"/>
                    </a:solidFill>
                  </a:tcPr>
                </a:tc>
                <a:tc hMerge="1">
                  <a:txBody>
                    <a:bodyPr/>
                    <a:lstStyle/>
                    <a:p>
                      <a:endParaRPr lang="en-US"/>
                    </a:p>
                  </a:txBody>
                  <a:tcPr/>
                </a:tc>
              </a:tr>
              <a:tr h="525780">
                <a:tc row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Arial" charset="0"/>
                          <a:ea typeface="+mn-ea"/>
                          <a:cs typeface="+mn-cs"/>
                        </a:rPr>
                        <a:t>Ocean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High-resolution (1/12) POM with unified Atlantic basins, 3D ocean for East Pacific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smtClean="0">
                          <a:ln>
                            <a:noFill/>
                          </a:ln>
                          <a:solidFill>
                            <a:schemeClr val="tx1"/>
                          </a:solidFill>
                          <a:effectLst/>
                          <a:latin typeface="Arial" charset="0"/>
                        </a:rPr>
                        <a:t>Improved ocean data assimilation, physics and resolution, unified coupled system for ATL &amp; EPAC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FFA7"/>
                    </a:solidFill>
                  </a:tcPr>
                </a:tc>
                <a:tc hMerge="1">
                  <a:txBody>
                    <a:bodyPr/>
                    <a:lstStyle/>
                    <a:p>
                      <a:endParaRPr lang="en-US"/>
                    </a:p>
                  </a:txBody>
                  <a:tcPr/>
                </a:tc>
                <a:tc hMerge="1">
                  <a:txBody>
                    <a:bodyPr/>
                    <a:lstStyle/>
                    <a:p>
                      <a:endParaRPr lang="en-US"/>
                    </a:p>
                  </a:txBody>
                  <a:tcPr/>
                </a:tc>
              </a:tr>
              <a:tr h="320040">
                <a:tc vMerge="1">
                  <a:txBody>
                    <a:bodyPr/>
                    <a:lstStyle/>
                    <a:p>
                      <a:endParaRPr lang="en-US"/>
                    </a:p>
                  </a:txBody>
                  <a:tcPr/>
                </a:tc>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HWRF-HYCOM for all oceanic basins (driven by Global RTOFS)</a:t>
                      </a:r>
                      <a:endParaRPr kumimoji="0" lang="en-US" sz="1200" b="1" i="0" u="none" strike="noStrike" kern="1200" cap="none" normalizeH="0" baseline="0" dirty="0" smtClean="0">
                        <a:ln>
                          <a:noFill/>
                        </a:ln>
                        <a:solidFill>
                          <a:schemeClr val="tx1"/>
                        </a:solidFill>
                        <a:effectLst/>
                        <a:latin typeface="Arial" charset="0"/>
                        <a:ea typeface="+mn-ea"/>
                        <a:cs typeface="+mn-cs"/>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FFA7"/>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04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Waves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Atmosphere-Ocean-Wave Coupling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FFA7"/>
                    </a:solidFill>
                  </a:tcPr>
                </a:tc>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Multi-grid surf zone physics, effects of sea spray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FFA7"/>
                    </a:solidFill>
                  </a:tcPr>
                </a:tc>
                <a:tc hMerge="1">
                  <a:txBody>
                    <a:bodyPr/>
                    <a:lstStyle/>
                    <a:p>
                      <a:endParaRPr lang="en-US"/>
                    </a:p>
                  </a:txBody>
                  <a:tcPr/>
                </a:tc>
                <a:tc hMerge="1">
                  <a:txBody>
                    <a:bodyPr/>
                    <a:lstStyle/>
                    <a:p>
                      <a:endParaRPr lang="en-US"/>
                    </a:p>
                  </a:txBody>
                  <a:tcPr/>
                </a:tc>
              </a:tr>
              <a:tr h="5826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Diagnostics and Product Development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HWRF Ensemble based products, Coupling to Hydrological/ Surge/ Inundation models, advanced model diagnostics based on observations, improved product development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4FFA7"/>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8486" name="Text Box 56"/>
          <p:cNvSpPr txBox="1">
            <a:spLocks noChangeArrowheads="1"/>
          </p:cNvSpPr>
          <p:nvPr/>
        </p:nvSpPr>
        <p:spPr bwMode="auto">
          <a:xfrm>
            <a:off x="762000" y="6248400"/>
            <a:ext cx="1981200" cy="366712"/>
          </a:xfrm>
          <a:prstGeom prst="rect">
            <a:avLst/>
          </a:prstGeom>
          <a:solidFill>
            <a:srgbClr val="FFFF00"/>
          </a:solidFill>
          <a:ln w="9525">
            <a:noFill/>
            <a:miter lim="800000"/>
            <a:headEnd/>
            <a:tailEnd/>
          </a:ln>
        </p:spPr>
        <p:txBody>
          <a:bodyPr>
            <a:spAutoFit/>
          </a:bodyPr>
          <a:lstStyle/>
          <a:p>
            <a:pPr>
              <a:spcBef>
                <a:spcPct val="50000"/>
              </a:spcBef>
            </a:pPr>
            <a:r>
              <a:rPr lang="en-US" b="0" dirty="0" smtClean="0"/>
              <a:t>2014 </a:t>
            </a:r>
            <a:r>
              <a:rPr lang="en-US" b="0" dirty="0"/>
              <a:t>upgrades</a:t>
            </a:r>
          </a:p>
        </p:txBody>
      </p:sp>
      <p:sp>
        <p:nvSpPr>
          <p:cNvPr id="18487" name="Text Box 57"/>
          <p:cNvSpPr txBox="1">
            <a:spLocks noChangeArrowheads="1"/>
          </p:cNvSpPr>
          <p:nvPr/>
        </p:nvSpPr>
        <p:spPr bwMode="auto">
          <a:xfrm>
            <a:off x="2944368" y="6241780"/>
            <a:ext cx="3581400" cy="369332"/>
          </a:xfrm>
          <a:prstGeom prst="rect">
            <a:avLst/>
          </a:prstGeom>
          <a:solidFill>
            <a:srgbClr val="99FF66"/>
          </a:solidFill>
          <a:ln w="9525">
            <a:noFill/>
            <a:miter lim="800000"/>
            <a:headEnd/>
            <a:tailEnd/>
          </a:ln>
        </p:spPr>
        <p:txBody>
          <a:bodyPr wrap="square">
            <a:spAutoFit/>
          </a:bodyPr>
          <a:lstStyle/>
          <a:p>
            <a:pPr>
              <a:spcBef>
                <a:spcPct val="50000"/>
              </a:spcBef>
            </a:pPr>
            <a:r>
              <a:rPr lang="en-US" b="0" dirty="0" smtClean="0"/>
              <a:t>Planned/ongoing </a:t>
            </a:r>
            <a:r>
              <a:rPr lang="en-US" b="0" dirty="0"/>
              <a:t>developments</a:t>
            </a:r>
          </a:p>
        </p:txBody>
      </p:sp>
      <p:sp>
        <p:nvSpPr>
          <p:cNvPr id="18488" name="Text Box 58"/>
          <p:cNvSpPr txBox="1">
            <a:spLocks noChangeArrowheads="1"/>
          </p:cNvSpPr>
          <p:nvPr/>
        </p:nvSpPr>
        <p:spPr bwMode="auto">
          <a:xfrm>
            <a:off x="6705600" y="6234938"/>
            <a:ext cx="2133600" cy="369332"/>
          </a:xfrm>
          <a:prstGeom prst="rect">
            <a:avLst/>
          </a:prstGeom>
          <a:solidFill>
            <a:srgbClr val="FF9900"/>
          </a:solidFill>
          <a:ln w="9525">
            <a:noFill/>
            <a:miter lim="800000"/>
            <a:headEnd/>
            <a:tailEnd/>
          </a:ln>
        </p:spPr>
        <p:txBody>
          <a:bodyPr>
            <a:spAutoFit/>
          </a:bodyPr>
          <a:lstStyle/>
          <a:p>
            <a:pPr>
              <a:spcBef>
                <a:spcPct val="50000"/>
              </a:spcBef>
            </a:pPr>
            <a:r>
              <a:rPr lang="en-US" b="0" dirty="0" smtClean="0"/>
              <a:t>*Resource permitting</a:t>
            </a:r>
            <a:endParaRPr lang="en-US" b="0" dirty="0"/>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2EC1254-DE91-4DFC-8695-46325C473C8B}" type="slidenum">
              <a:rPr lang="en-US" smtClean="0"/>
              <a:pPr>
                <a:defRPr/>
              </a:pPr>
              <a:t>33</a:t>
            </a:fld>
            <a:endParaRPr lang="en-US"/>
          </a:p>
        </p:txBody>
      </p:sp>
      <p:sp>
        <p:nvSpPr>
          <p:cNvPr id="19" name="Text Box 1"/>
          <p:cNvSpPr txBox="1">
            <a:spLocks noChangeArrowheads="1"/>
          </p:cNvSpPr>
          <p:nvPr/>
        </p:nvSpPr>
        <p:spPr bwMode="auto">
          <a:xfrm>
            <a:off x="0" y="3124200"/>
            <a:ext cx="1447800" cy="947738"/>
          </a:xfrm>
          <a:prstGeom prst="rect">
            <a:avLst/>
          </a:prstGeom>
          <a:noFill/>
          <a:ln w="9525">
            <a:noFill/>
            <a:miter lim="800000"/>
            <a:headEnd/>
            <a:tailEnd/>
          </a:ln>
        </p:spPr>
        <p:txBody>
          <a:bodyPr lIns="90000" tIns="46800" rIns="90000" bIns="46800">
            <a:spAutoFit/>
          </a:bodyPr>
          <a:lstStyle/>
          <a:p>
            <a:pPr>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a:latin typeface="Times New Roman" pitchFamily="18" charset="0"/>
            </a:endParaRPr>
          </a:p>
          <a:p>
            <a:pPr>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a:latin typeface="Times New Roman" pitchFamily="18" charset="0"/>
            </a:endParaRPr>
          </a:p>
        </p:txBody>
      </p:sp>
      <p:sp>
        <p:nvSpPr>
          <p:cNvPr id="20" name="Text Box 2"/>
          <p:cNvSpPr txBox="1">
            <a:spLocks noChangeArrowheads="1"/>
          </p:cNvSpPr>
          <p:nvPr/>
        </p:nvSpPr>
        <p:spPr bwMode="auto">
          <a:xfrm rot="10800000">
            <a:off x="0" y="4821238"/>
            <a:ext cx="1219200" cy="515937"/>
          </a:xfrm>
          <a:prstGeom prst="rect">
            <a:avLst/>
          </a:prstGeom>
          <a:noFill/>
          <a:ln w="9525">
            <a:noFill/>
            <a:miter lim="800000"/>
            <a:headEnd/>
            <a:tailEnd/>
          </a:ln>
        </p:spPr>
        <p:txBody>
          <a:bodyPr lIns="90000" tIns="46800" rIns="90000" bIns="46800">
            <a:spAutoFit/>
          </a:bodyPr>
          <a:lstStyle/>
          <a:p>
            <a:pPr>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0">
                <a:latin typeface="Times New Roman" pitchFamily="18" charset="0"/>
              </a:rPr>
              <a:t> </a:t>
            </a:r>
          </a:p>
        </p:txBody>
      </p:sp>
      <p:sp>
        <p:nvSpPr>
          <p:cNvPr id="21" name="Text Box 6"/>
          <p:cNvSpPr txBox="1">
            <a:spLocks noChangeArrowheads="1"/>
          </p:cNvSpPr>
          <p:nvPr/>
        </p:nvSpPr>
        <p:spPr bwMode="auto">
          <a:xfrm>
            <a:off x="3124200" y="4953000"/>
            <a:ext cx="2133600" cy="476250"/>
          </a:xfrm>
          <a:prstGeom prst="rect">
            <a:avLst/>
          </a:prstGeom>
          <a:noFill/>
          <a:ln w="9525">
            <a:noFill/>
            <a:miter lim="800000"/>
            <a:headEnd/>
            <a:tailEnd/>
          </a:ln>
        </p:spPr>
        <p:txBody>
          <a:bodyPr lIns="90000" tIns="46800" rIns="90000" bIns="46800">
            <a:spAutoFit/>
          </a:bodyPr>
          <a:lstStyle/>
          <a:p>
            <a:pPr>
              <a:spcBef>
                <a:spcPts val="125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latin typeface="Times New Roman" pitchFamily="18" charset="0"/>
              </a:rPr>
              <a:t>  </a:t>
            </a:r>
          </a:p>
        </p:txBody>
      </p:sp>
      <p:grpSp>
        <p:nvGrpSpPr>
          <p:cNvPr id="2" name="Group 9"/>
          <p:cNvGrpSpPr>
            <a:grpSpLocks/>
          </p:cNvGrpSpPr>
          <p:nvPr/>
        </p:nvGrpSpPr>
        <p:grpSpPr bwMode="auto">
          <a:xfrm>
            <a:off x="609599" y="0"/>
            <a:ext cx="8002588" cy="495300"/>
            <a:chOff x="432" y="144"/>
            <a:chExt cx="4752" cy="312"/>
          </a:xfrm>
        </p:grpSpPr>
        <p:sp>
          <p:nvSpPr>
            <p:cNvPr id="24" name="AutoShape 10"/>
            <p:cNvSpPr>
              <a:spLocks noChangeArrowheads="1"/>
            </p:cNvSpPr>
            <p:nvPr/>
          </p:nvSpPr>
          <p:spPr bwMode="auto">
            <a:xfrm>
              <a:off x="432" y="144"/>
              <a:ext cx="4752" cy="312"/>
            </a:xfrm>
            <a:prstGeom prst="roundRect">
              <a:avLst>
                <a:gd name="adj" fmla="val 319"/>
              </a:avLst>
            </a:prstGeom>
            <a:noFill/>
            <a:ln w="38227">
              <a:noFill/>
              <a:round/>
              <a:headEnd/>
              <a:tailEnd/>
            </a:ln>
          </p:spPr>
          <p:txBody>
            <a:bodyPr wrap="none" anchor="ctr"/>
            <a:lstStyle/>
            <a:p>
              <a:pPr eaLnBrk="0" hangingPunct="0"/>
              <a:endParaRPr lang="en-US" sz="2400" b="0">
                <a:solidFill>
                  <a:schemeClr val="bg1"/>
                </a:solidFill>
                <a:latin typeface="Times New Roman" pitchFamily="18" charset="0"/>
              </a:endParaRPr>
            </a:p>
          </p:txBody>
        </p:sp>
        <p:sp>
          <p:nvSpPr>
            <p:cNvPr id="25" name="Text Box 11"/>
            <p:cNvSpPr txBox="1">
              <a:spLocks noChangeArrowheads="1"/>
            </p:cNvSpPr>
            <p:nvPr/>
          </p:nvSpPr>
          <p:spPr bwMode="auto">
            <a:xfrm>
              <a:off x="432" y="144"/>
              <a:ext cx="4752" cy="295"/>
            </a:xfrm>
            <a:prstGeom prst="rect">
              <a:avLst/>
            </a:prstGeom>
            <a:noFill/>
            <a:ln w="9525">
              <a:noFill/>
              <a:miter lim="800000"/>
              <a:headEnd/>
              <a:tailEnd/>
            </a:ln>
          </p:spPr>
          <p:txBody>
            <a:bodyPr lIns="90000" tIns="46800" rIns="90000" bIns="46800">
              <a:spAutoFit/>
            </a:bodyPr>
            <a:lstStyle/>
            <a:p>
              <a:pPr algn="ctr">
                <a:lnSpc>
                  <a:spcPct val="101000"/>
                </a:lnSpc>
                <a:spcBef>
                  <a:spcPts val="150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dirty="0" smtClean="0">
                  <a:solidFill>
                    <a:srgbClr val="0000FF"/>
                  </a:solidFill>
                  <a:effectLst>
                    <a:outerShdw blurRad="38100" dist="38100" dir="2700000" algn="tl">
                      <a:srgbClr val="000000">
                        <a:alpha val="43137"/>
                      </a:srgbClr>
                    </a:outerShdw>
                  </a:effectLst>
                  <a:latin typeface="+mj-lt"/>
                </a:rPr>
                <a:t>Future Outlook 5 to 25 years??????</a:t>
              </a:r>
              <a:endParaRPr lang="en-GB" sz="2400" b="1" dirty="0">
                <a:solidFill>
                  <a:srgbClr val="0000FF"/>
                </a:solidFill>
                <a:effectLst>
                  <a:outerShdw blurRad="38100" dist="38100" dir="2700000" algn="tl">
                    <a:srgbClr val="000000">
                      <a:alpha val="43137"/>
                    </a:srgbClr>
                  </a:outerShdw>
                </a:effectLst>
                <a:latin typeface="+mj-lt"/>
              </a:endParaRPr>
            </a:p>
          </p:txBody>
        </p:sp>
      </p:grpSp>
      <p:sp>
        <p:nvSpPr>
          <p:cNvPr id="26" name="Text Box 18"/>
          <p:cNvSpPr txBox="1">
            <a:spLocks noChangeArrowheads="1"/>
          </p:cNvSpPr>
          <p:nvPr/>
        </p:nvSpPr>
        <p:spPr bwMode="auto">
          <a:xfrm>
            <a:off x="5638800" y="5105400"/>
            <a:ext cx="3200400" cy="433388"/>
          </a:xfrm>
          <a:prstGeom prst="rect">
            <a:avLst/>
          </a:prstGeom>
          <a:noFill/>
          <a:ln w="9525">
            <a:noFill/>
            <a:miter lim="800000"/>
            <a:headEnd/>
            <a:tailEnd/>
          </a:ln>
        </p:spPr>
        <p:txBody>
          <a:bodyPr lIns="90000" tIns="46800" rIns="90000" bIns="46800">
            <a:spAutoFit/>
          </a:bodyPr>
          <a:lstStyle/>
          <a:p>
            <a:pPr>
              <a:lnSpc>
                <a:spcPct val="101000"/>
              </a:lnSpc>
              <a:spcBef>
                <a:spcPts val="1125"/>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0"/>
              <a:t>. </a:t>
            </a:r>
          </a:p>
        </p:txBody>
      </p:sp>
      <p:graphicFrame>
        <p:nvGraphicFramePr>
          <p:cNvPr id="27" name="Group 82"/>
          <p:cNvGraphicFramePr>
            <a:graphicFrameLocks/>
          </p:cNvGraphicFramePr>
          <p:nvPr>
            <p:extLst>
              <p:ext uri="{D42A27DB-BD31-4B8C-83A1-F6EECF244321}">
                <p14:modId xmlns:p14="http://schemas.microsoft.com/office/powerpoint/2010/main" val="2064914264"/>
              </p:ext>
            </p:extLst>
          </p:nvPr>
        </p:nvGraphicFramePr>
        <p:xfrm>
          <a:off x="152400" y="533400"/>
          <a:ext cx="8686800" cy="5686489"/>
        </p:xfrm>
        <a:graphic>
          <a:graphicData uri="http://schemas.openxmlformats.org/drawingml/2006/table">
            <a:tbl>
              <a:tblPr/>
              <a:tblGrid>
                <a:gridCol w="1447800"/>
                <a:gridCol w="3505200"/>
                <a:gridCol w="3733800"/>
              </a:tblGrid>
              <a:tr h="381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5-10 years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r h="7540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Resolution/ </a:t>
                      </a:r>
                      <a:r>
                        <a:rPr kumimoji="0" lang="en-US" sz="1400" b="1" i="0" u="none" strike="noStrike" cap="none" normalizeH="0" baseline="0" dirty="0" smtClean="0">
                          <a:ln>
                            <a:noFill/>
                          </a:ln>
                          <a:solidFill>
                            <a:schemeClr val="tx1"/>
                          </a:solidFill>
                          <a:effectLst/>
                          <a:latin typeface="Arial" charset="0"/>
                        </a:rPr>
                        <a:t>Infrastructure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Basin-Scale HWRF with multiple moveable nests (at cloud resolving resolutions) and high-resolution HWRF ensembles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Downstream applications (including landfall related storm surge, waves, flooding and inundation)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Global to Local Scale Modeling to capture multi-scale interactions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High-Resolution Ensembles for events of interest</a:t>
                      </a:r>
                      <a:endParaRPr kumimoji="0" lang="en-US" sz="1400" b="1" i="0" u="none" strike="noStrike" cap="none" normalizeH="0" baseline="0" dirty="0" smtClean="0">
                        <a:ln>
                          <a:noFill/>
                        </a:ln>
                        <a:solidFill>
                          <a:schemeClr val="accent2">
                            <a:lumMod val="75000"/>
                          </a:schemeClr>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7556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Physics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Observations based physics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Incorporate effects of sea-spray, aerosols, waves, boundary layer rolls – explicit representation of inner core processes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Ensemble based physics approach</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7540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DA/ Vortex Initialization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Hybrid/</a:t>
                      </a:r>
                      <a:r>
                        <a:rPr kumimoji="0" lang="en-US" sz="1400" b="1" i="0" u="none" strike="noStrike" cap="none" normalizeH="0" baseline="0" dirty="0" err="1" smtClean="0">
                          <a:ln>
                            <a:noFill/>
                          </a:ln>
                          <a:solidFill>
                            <a:schemeClr val="tx1"/>
                          </a:solidFill>
                          <a:effectLst/>
                          <a:latin typeface="Arial" pitchFamily="34" charset="0"/>
                          <a:cs typeface="Arial" pitchFamily="34" charset="0"/>
                        </a:rPr>
                        <a:t>EnKF</a:t>
                      </a:r>
                      <a:r>
                        <a:rPr kumimoji="0" lang="en-US" sz="1400" b="1" i="0" u="none" strike="noStrike" cap="none" normalizeH="0" baseline="0" dirty="0" smtClean="0">
                          <a:ln>
                            <a:noFill/>
                          </a:ln>
                          <a:solidFill>
                            <a:schemeClr val="tx1"/>
                          </a:solidFill>
                          <a:effectLst/>
                          <a:latin typeface="Arial" pitchFamily="34" charset="0"/>
                          <a:cs typeface="Arial" pitchFamily="34" charset="0"/>
                        </a:rPr>
                        <a:t> with 4-D VAR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Vortex initialization within the DA, focus on assimilation of all-weather radiances and aircraft data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Part of the data assimilation for global system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6207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kern="1200" cap="none" normalizeH="0" baseline="0" dirty="0" smtClean="0">
                          <a:ln>
                            <a:noFill/>
                          </a:ln>
                          <a:solidFill>
                            <a:schemeClr val="tx1"/>
                          </a:solidFill>
                          <a:effectLst/>
                          <a:latin typeface="Arial" charset="0"/>
                          <a:ea typeface="+mn-ea"/>
                          <a:cs typeface="+mn-cs"/>
                        </a:rPr>
                        <a:t>Ocean/Wave/Land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pitchFamily="34" charset="0"/>
                          <a:ea typeface="+mn-ea"/>
                          <a:cs typeface="Arial" pitchFamily="34" charset="0"/>
                        </a:rPr>
                        <a:t>Fully coupled ocean-wave-land-atmosphere system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5826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Products &amp; Downstream applications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gridSpan="2">
                  <a:txBody>
                    <a:bodyPr/>
                    <a:lstStyle/>
                    <a:p>
                      <a:r>
                        <a:rPr lang="en-US" sz="1400" b="1" dirty="0" smtClean="0">
                          <a:latin typeface="Arial" pitchFamily="34" charset="0"/>
                          <a:cs typeface="Arial" pitchFamily="34" charset="0"/>
                        </a:rPr>
                        <a:t>Meeting the next-generation needs of</a:t>
                      </a:r>
                      <a:r>
                        <a:rPr lang="en-US" sz="1400" b="1" baseline="0" dirty="0" smtClean="0">
                          <a:latin typeface="Arial" pitchFamily="34" charset="0"/>
                          <a:cs typeface="Arial" pitchFamily="34" charset="0"/>
                        </a:rPr>
                        <a:t> Hurricane Specialists at NHC and JTWC and provide enhanced guidance on rainfall, surge, flooding, inundation, </a:t>
                      </a:r>
                      <a:r>
                        <a:rPr lang="en-US" sz="1400" b="1" baseline="0" dirty="0" err="1" smtClean="0">
                          <a:latin typeface="Arial" pitchFamily="34" charset="0"/>
                          <a:cs typeface="Arial" pitchFamily="34" charset="0"/>
                        </a:rPr>
                        <a:t>tornadic</a:t>
                      </a:r>
                      <a:r>
                        <a:rPr lang="en-US" sz="1400" b="1" baseline="0" dirty="0" smtClean="0">
                          <a:latin typeface="Arial" pitchFamily="34" charset="0"/>
                          <a:cs typeface="Arial" pitchFamily="34" charset="0"/>
                        </a:rPr>
                        <a:t> potential etc. to WPC, SPC and WFOs for </a:t>
                      </a:r>
                      <a:r>
                        <a:rPr lang="en-US" sz="1400" b="1" baseline="0" dirty="0" err="1" smtClean="0">
                          <a:latin typeface="Arial" pitchFamily="34" charset="0"/>
                          <a:cs typeface="Arial" pitchFamily="34" charset="0"/>
                        </a:rPr>
                        <a:t>landfalling</a:t>
                      </a:r>
                      <a:r>
                        <a:rPr lang="en-US" sz="1400" b="1" baseline="0" dirty="0" smtClean="0">
                          <a:latin typeface="Arial" pitchFamily="34" charset="0"/>
                          <a:cs typeface="Arial" pitchFamily="34" charset="0"/>
                        </a:rPr>
                        <a:t> storms.</a:t>
                      </a:r>
                      <a:endParaRPr kumimoji="0" lang="en-US" sz="14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30198422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AA51038-482A-4A2F-8234-A72E8F7D54EC}" type="slidenum">
              <a:rPr lang="en-US" smtClean="0"/>
              <a:pPr/>
              <a:t>34</a:t>
            </a:fld>
            <a:endParaRPr lang="en-US" dirty="0"/>
          </a:p>
        </p:txBody>
      </p:sp>
      <p:sp>
        <p:nvSpPr>
          <p:cNvPr id="169985" name="Title 3"/>
          <p:cNvSpPr>
            <a:spLocks noGrp="1"/>
          </p:cNvSpPr>
          <p:nvPr>
            <p:ph type="ctrTitle" idx="4294967295"/>
          </p:nvPr>
        </p:nvSpPr>
        <p:spPr>
          <a:xfrm>
            <a:off x="1371600" y="1905000"/>
            <a:ext cx="7772400" cy="1470025"/>
          </a:xfrm>
        </p:spPr>
        <p:txBody>
          <a:bodyPr lIns="82945" tIns="41473" rIns="82945" bIns="41473"/>
          <a:lstStyle/>
          <a:p>
            <a:r>
              <a:rPr lang="en-US" b="1" dirty="0" smtClean="0">
                <a:solidFill>
                  <a:srgbClr val="006600"/>
                </a:solidFill>
                <a:effectLst>
                  <a:outerShdw blurRad="38100" dist="38100" dir="2700000" algn="tl">
                    <a:srgbClr val="000000">
                      <a:alpha val="43137"/>
                    </a:srgbClr>
                  </a:outerShdw>
                </a:effectLst>
              </a:rPr>
              <a:t>Thanks for your attention</a:t>
            </a:r>
          </a:p>
        </p:txBody>
      </p:sp>
      <p:sp>
        <p:nvSpPr>
          <p:cNvPr id="169986" name="Subtitle 4"/>
          <p:cNvSpPr>
            <a:spLocks noGrp="1"/>
          </p:cNvSpPr>
          <p:nvPr>
            <p:ph type="subTitle" idx="4294967295"/>
          </p:nvPr>
        </p:nvSpPr>
        <p:spPr>
          <a:xfrm>
            <a:off x="2743200" y="3276600"/>
            <a:ext cx="6400800" cy="1752600"/>
          </a:xfrm>
        </p:spPr>
        <p:txBody>
          <a:bodyPr lIns="82945" tIns="41473" rIns="82945" bIns="41473"/>
          <a:lstStyle/>
          <a:p>
            <a:pPr marL="0" indent="0" algn="ctr">
              <a:buNone/>
            </a:pPr>
            <a:endParaRPr lang="en-US" dirty="0" smtClean="0"/>
          </a:p>
          <a:p>
            <a:pPr marL="0" indent="0" algn="ctr">
              <a:buNone/>
            </a:pPr>
            <a:r>
              <a:rPr lang="en-US" dirty="0" smtClean="0"/>
              <a:t>Questions?</a:t>
            </a:r>
          </a:p>
          <a:p>
            <a:pPr marL="0" indent="0" algn="ctr">
              <a:buNone/>
            </a:pPr>
            <a:endParaRPr lang="en-US" dirty="0" smtClean="0"/>
          </a:p>
        </p:txBody>
      </p:sp>
      <p:sp>
        <p:nvSpPr>
          <p:cNvPr id="169987" name="Rectangle 4"/>
          <p:cNvSpPr>
            <a:spLocks noChangeArrowheads="1"/>
          </p:cNvSpPr>
          <p:nvPr/>
        </p:nvSpPr>
        <p:spPr bwMode="auto">
          <a:xfrm>
            <a:off x="1849952" y="381002"/>
            <a:ext cx="6126722" cy="1938982"/>
          </a:xfrm>
          <a:prstGeom prst="rect">
            <a:avLst/>
          </a:prstGeom>
          <a:noFill/>
          <a:ln w="9525">
            <a:noFill/>
            <a:miter lim="800000"/>
            <a:headEnd/>
            <a:tailEnd/>
          </a:ln>
        </p:spPr>
        <p:txBody>
          <a:bodyPr wrap="none" lIns="91430" tIns="45715" rIns="91430" bIns="45715">
            <a:spAutoFit/>
          </a:bodyPr>
          <a:lstStyle/>
          <a:p>
            <a:pPr algn="ctr"/>
            <a:r>
              <a:rPr lang="en-US" sz="2800" b="1" dirty="0">
                <a:solidFill>
                  <a:srgbClr val="000099"/>
                </a:solidFill>
                <a:latin typeface="+mj-lt"/>
              </a:rPr>
              <a:t>Real-time and pre-implementation T&amp;E </a:t>
            </a:r>
          </a:p>
          <a:p>
            <a:pPr algn="ctr"/>
            <a:r>
              <a:rPr lang="en-US" sz="2800" b="1" dirty="0">
                <a:solidFill>
                  <a:srgbClr val="000099"/>
                </a:solidFill>
                <a:latin typeface="+mj-lt"/>
              </a:rPr>
              <a:t>HWRF products:  </a:t>
            </a:r>
          </a:p>
          <a:p>
            <a:pPr algn="ctr"/>
            <a:endParaRPr lang="en-US" sz="2800" b="1" dirty="0">
              <a:solidFill>
                <a:srgbClr val="000099"/>
              </a:solidFill>
              <a:latin typeface="+mj-lt"/>
            </a:endParaRPr>
          </a:p>
          <a:p>
            <a:pPr algn="ctr"/>
            <a:r>
              <a:rPr lang="en-US" b="1" dirty="0">
                <a:solidFill>
                  <a:schemeClr val="tx2">
                    <a:lumMod val="50000"/>
                  </a:schemeClr>
                </a:solidFill>
                <a:latin typeface="+mj-lt"/>
              </a:rPr>
              <a:t>http://www.emc.ncep.noaa.gov/gc_wmb/vxt/index.html</a:t>
            </a:r>
          </a:p>
          <a:p>
            <a:pPr algn="ctr"/>
            <a:endParaRPr lang="en-US" b="1" dirty="0">
              <a:latin typeface="+mj-lt"/>
            </a:endParaRPr>
          </a:p>
        </p:txBody>
      </p:sp>
      <p:pic>
        <p:nvPicPr>
          <p:cNvPr id="169988" name="Picture 9"/>
          <p:cNvPicPr>
            <a:picLocks noChangeAspect="1" noChangeArrowheads="1"/>
          </p:cNvPicPr>
          <p:nvPr/>
        </p:nvPicPr>
        <p:blipFill>
          <a:blip r:embed="rId3" cstate="print"/>
          <a:srcRect/>
          <a:stretch>
            <a:fillRect/>
          </a:stretch>
        </p:blipFill>
        <p:spPr bwMode="auto">
          <a:xfrm>
            <a:off x="5372100" y="5661026"/>
            <a:ext cx="3771900" cy="1196975"/>
          </a:xfrm>
          <a:prstGeom prst="rect">
            <a:avLst/>
          </a:prstGeom>
          <a:noFill/>
          <a:ln w="9525" algn="ctr">
            <a:noFill/>
            <a:miter lim="800000"/>
            <a:headEnd/>
            <a:tailEnd/>
          </a:ln>
        </p:spPr>
      </p:pic>
      <p:sp>
        <p:nvSpPr>
          <p:cNvPr id="169989" name="Text Box 6"/>
          <p:cNvSpPr txBox="1">
            <a:spLocks noChangeArrowheads="1"/>
          </p:cNvSpPr>
          <p:nvPr/>
        </p:nvSpPr>
        <p:spPr bwMode="auto">
          <a:xfrm>
            <a:off x="0" y="4114800"/>
            <a:ext cx="5486400" cy="1892816"/>
          </a:xfrm>
          <a:prstGeom prst="rect">
            <a:avLst/>
          </a:prstGeom>
          <a:noFill/>
          <a:ln w="9525">
            <a:noFill/>
            <a:miter lim="800000"/>
            <a:headEnd/>
            <a:tailEnd/>
          </a:ln>
        </p:spPr>
        <p:txBody>
          <a:bodyPr wrap="square" lIns="91430" tIns="45715" rIns="91430" bIns="45715">
            <a:spAutoFit/>
          </a:bodyPr>
          <a:lstStyle/>
          <a:p>
            <a:pPr>
              <a:spcBef>
                <a:spcPct val="50000"/>
              </a:spcBef>
            </a:pPr>
            <a:r>
              <a:rPr lang="en-US" dirty="0">
                <a:solidFill>
                  <a:srgbClr val="000099"/>
                </a:solidFill>
              </a:rPr>
              <a:t>Acknowledgements:</a:t>
            </a:r>
          </a:p>
          <a:p>
            <a:pPr>
              <a:spcBef>
                <a:spcPct val="50000"/>
              </a:spcBef>
            </a:pPr>
            <a:r>
              <a:rPr lang="en-US" i="1" dirty="0"/>
              <a:t>HWRF team at EMC</a:t>
            </a:r>
          </a:p>
          <a:p>
            <a:pPr>
              <a:spcBef>
                <a:spcPct val="50000"/>
              </a:spcBef>
            </a:pPr>
            <a:r>
              <a:rPr lang="en-US" i="1" dirty="0"/>
              <a:t>EMC and HFIP Management</a:t>
            </a:r>
          </a:p>
          <a:p>
            <a:pPr>
              <a:spcBef>
                <a:spcPct val="50000"/>
              </a:spcBef>
            </a:pPr>
            <a:r>
              <a:rPr lang="en-US" i="1" dirty="0" smtClean="0"/>
              <a:t>Collaborations </a:t>
            </a:r>
            <a:r>
              <a:rPr lang="en-US" i="1" dirty="0"/>
              <a:t>with NHC, DTC, HRD, GFDL, URI, CIRA and other HFIP </a:t>
            </a:r>
            <a:r>
              <a:rPr lang="en-US" i="1" dirty="0" smtClean="0"/>
              <a:t>partners</a:t>
            </a:r>
          </a:p>
        </p:txBody>
      </p:sp>
    </p:spTree>
    <p:extLst>
      <p:ext uri="{BB962C8B-B14F-4D97-AF65-F5344CB8AC3E}">
        <p14:creationId xmlns:p14="http://schemas.microsoft.com/office/powerpoint/2010/main" val="1014329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01" y="1433748"/>
            <a:ext cx="8658225" cy="54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43000" y="152402"/>
            <a:ext cx="6934200" cy="830997"/>
          </a:xfrm>
          <a:prstGeom prst="rect">
            <a:avLst/>
          </a:prstGeom>
          <a:noFill/>
        </p:spPr>
        <p:txBody>
          <a:bodyPr wrap="square" rtlCol="0">
            <a:spAutoFit/>
          </a:bodyPr>
          <a:lstStyle/>
          <a:p>
            <a:pPr algn="ctr"/>
            <a:r>
              <a:rPr lang="en-US" sz="2400" b="1" dirty="0">
                <a:solidFill>
                  <a:srgbClr val="000099"/>
                </a:solidFill>
                <a:effectLst>
                  <a:outerShdw blurRad="38100" dist="38100" dir="2700000" algn="tl">
                    <a:srgbClr val="C0C0C0"/>
                  </a:outerShdw>
                </a:effectLst>
                <a:latin typeface="Calibri" pitchFamily="34" charset="0"/>
              </a:rPr>
              <a:t>HWRF Intensity ATL </a:t>
            </a:r>
            <a:r>
              <a:rPr lang="en-US" sz="2400" b="1" dirty="0" smtClean="0">
                <a:solidFill>
                  <a:srgbClr val="000099"/>
                </a:solidFill>
                <a:effectLst>
                  <a:outerShdw blurRad="38100" dist="38100" dir="2700000" algn="tl">
                    <a:srgbClr val="C0C0C0"/>
                  </a:outerShdw>
                </a:effectLst>
                <a:latin typeface="Calibri" pitchFamily="34" charset="0"/>
              </a:rPr>
              <a:t>Basin: Cumulative </a:t>
            </a:r>
            <a:r>
              <a:rPr lang="en-US" sz="2400" b="1" dirty="0">
                <a:solidFill>
                  <a:srgbClr val="000099"/>
                </a:solidFill>
                <a:effectLst>
                  <a:outerShdw blurRad="38100" dist="38100" dir="2700000" algn="tl">
                    <a:srgbClr val="C0C0C0"/>
                  </a:outerShdw>
                </a:effectLst>
                <a:latin typeface="Calibri" pitchFamily="34" charset="0"/>
              </a:rPr>
              <a:t>Forecast Improvements (Retrospective performance)</a:t>
            </a:r>
          </a:p>
        </p:txBody>
      </p:sp>
      <p:sp>
        <p:nvSpPr>
          <p:cNvPr id="9" name="Slide Number Placeholder 1"/>
          <p:cNvSpPr txBox="1">
            <a:spLocks/>
          </p:cNvSpPr>
          <p:nvPr/>
        </p:nvSpPr>
        <p:spPr>
          <a:xfrm>
            <a:off x="231618" y="6197474"/>
            <a:ext cx="457200" cy="457200"/>
          </a:xfrm>
          <a:prstGeom prst="ellipse">
            <a:avLst/>
          </a:prstGeom>
          <a:solidFill>
            <a:schemeClr val="accent1"/>
          </a:solidFill>
        </p:spPr>
        <p:txBody>
          <a:bodyPr wrap="none" lIns="0" tIns="0" rIns="0" bIns="0" anchor="ctr" anchorCtr="1">
            <a:noAutofit/>
          </a:bodyPr>
          <a:lstStyle>
            <a:defPPr>
              <a:defRPr lang="en-US"/>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A51038-482A-4A2F-8234-A72E8F7D54EC}" type="slidenum">
              <a:rPr lang="en-US" smtClean="0"/>
              <a:pPr/>
              <a:t>4</a:t>
            </a:fld>
            <a:endParaRPr lang="en-US" dirty="0"/>
          </a:p>
        </p:txBody>
      </p:sp>
    </p:spTree>
    <p:extLst>
      <p:ext uri="{BB962C8B-B14F-4D97-AF65-F5344CB8AC3E}">
        <p14:creationId xmlns:p14="http://schemas.microsoft.com/office/powerpoint/2010/main" val="38809751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312" y="1435608"/>
            <a:ext cx="8659368" cy="5422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146304" y="6248400"/>
            <a:ext cx="457200" cy="457200"/>
          </a:xfrm>
        </p:spPr>
        <p:txBody>
          <a:bodyPr/>
          <a:lstStyle/>
          <a:p>
            <a:fld id="{8AA51038-482A-4A2F-8234-A72E8F7D54EC}" type="slidenum">
              <a:rPr lang="en-US" smtClean="0"/>
              <a:pPr/>
              <a:t>5</a:t>
            </a:fld>
            <a:endParaRPr lang="en-US" dirty="0"/>
          </a:p>
        </p:txBody>
      </p:sp>
      <p:sp>
        <p:nvSpPr>
          <p:cNvPr id="3" name="TextBox 2"/>
          <p:cNvSpPr txBox="1"/>
          <p:nvPr/>
        </p:nvSpPr>
        <p:spPr>
          <a:xfrm>
            <a:off x="5943600" y="1639669"/>
            <a:ext cx="2676525" cy="646331"/>
          </a:xfrm>
          <a:prstGeom prst="rect">
            <a:avLst/>
          </a:prstGeom>
          <a:noFill/>
        </p:spPr>
        <p:txBody>
          <a:bodyPr wrap="square" rtlCol="0">
            <a:spAutoFit/>
          </a:bodyPr>
          <a:lstStyle/>
          <a:p>
            <a:r>
              <a:rPr lang="en-US" b="1" dirty="0" smtClean="0">
                <a:solidFill>
                  <a:srgbClr val="FFC000"/>
                </a:solidFill>
              </a:rPr>
              <a:t>Only 14 cases at 120 </a:t>
            </a:r>
            <a:r>
              <a:rPr lang="en-US" b="1" dirty="0" err="1" smtClean="0">
                <a:solidFill>
                  <a:srgbClr val="FFC000"/>
                </a:solidFill>
              </a:rPr>
              <a:t>hr</a:t>
            </a:r>
            <a:r>
              <a:rPr lang="en-US" b="1" dirty="0" smtClean="0">
                <a:solidFill>
                  <a:srgbClr val="FFC000"/>
                </a:solidFill>
              </a:rPr>
              <a:t> verified for 2013</a:t>
            </a:r>
            <a:endParaRPr lang="en-US" b="1" dirty="0">
              <a:solidFill>
                <a:srgbClr val="FFC000"/>
              </a:solidFill>
            </a:endParaRPr>
          </a:p>
        </p:txBody>
      </p:sp>
      <p:cxnSp>
        <p:nvCxnSpPr>
          <p:cNvPr id="6" name="Straight Arrow Connector 5"/>
          <p:cNvCxnSpPr/>
          <p:nvPr/>
        </p:nvCxnSpPr>
        <p:spPr>
          <a:xfrm>
            <a:off x="7315200" y="2209800"/>
            <a:ext cx="609600" cy="60960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43000" y="152402"/>
            <a:ext cx="6934200" cy="830997"/>
          </a:xfrm>
          <a:prstGeom prst="rect">
            <a:avLst/>
          </a:prstGeom>
          <a:noFill/>
        </p:spPr>
        <p:txBody>
          <a:bodyPr wrap="square" rtlCol="0">
            <a:spAutoFit/>
          </a:bodyPr>
          <a:lstStyle/>
          <a:p>
            <a:pPr algn="ctr"/>
            <a:r>
              <a:rPr lang="en-US" sz="2400" b="1" dirty="0">
                <a:solidFill>
                  <a:srgbClr val="000099"/>
                </a:solidFill>
                <a:effectLst>
                  <a:outerShdw blurRad="38100" dist="38100" dir="2700000" algn="tl">
                    <a:srgbClr val="C0C0C0"/>
                  </a:outerShdw>
                </a:effectLst>
                <a:latin typeface="Calibri" pitchFamily="34" charset="0"/>
              </a:rPr>
              <a:t>HWRF Intensity ATL </a:t>
            </a:r>
            <a:r>
              <a:rPr lang="en-US" sz="2400" b="1" dirty="0" smtClean="0">
                <a:solidFill>
                  <a:srgbClr val="000099"/>
                </a:solidFill>
                <a:effectLst>
                  <a:outerShdw blurRad="38100" dist="38100" dir="2700000" algn="tl">
                    <a:srgbClr val="C0C0C0"/>
                  </a:outerShdw>
                </a:effectLst>
                <a:latin typeface="Calibri" pitchFamily="34" charset="0"/>
              </a:rPr>
              <a:t>Basin: Cumulative </a:t>
            </a:r>
            <a:r>
              <a:rPr lang="en-US" sz="2400" b="1" dirty="0">
                <a:solidFill>
                  <a:srgbClr val="000099"/>
                </a:solidFill>
                <a:effectLst>
                  <a:outerShdw blurRad="38100" dist="38100" dir="2700000" algn="tl">
                    <a:srgbClr val="C0C0C0"/>
                  </a:outerShdw>
                </a:effectLst>
                <a:latin typeface="Calibri" pitchFamily="34" charset="0"/>
              </a:rPr>
              <a:t>Forecast Improvements </a:t>
            </a:r>
            <a:r>
              <a:rPr lang="en-US" sz="2400" b="1" dirty="0" smtClean="0">
                <a:solidFill>
                  <a:srgbClr val="000099"/>
                </a:solidFill>
                <a:effectLst>
                  <a:outerShdw blurRad="38100" dist="38100" dir="2700000" algn="tl">
                    <a:srgbClr val="C0C0C0"/>
                  </a:outerShdw>
                </a:effectLst>
                <a:latin typeface="Calibri" pitchFamily="34" charset="0"/>
              </a:rPr>
              <a:t>(Real-Time Performance</a:t>
            </a:r>
            <a:r>
              <a:rPr lang="en-US" sz="2400" b="1" dirty="0">
                <a:solidFill>
                  <a:srgbClr val="000099"/>
                </a:solidFill>
                <a:effectLst>
                  <a:outerShdw blurRad="38100" dist="38100" dir="2700000" algn="tl">
                    <a:srgbClr val="C0C0C0"/>
                  </a:outerShdw>
                </a:effectLst>
                <a:latin typeface="Calibri" pitchFamily="34" charset="0"/>
              </a:rPr>
              <a:t>)</a:t>
            </a:r>
          </a:p>
        </p:txBody>
      </p:sp>
    </p:spTree>
    <p:extLst>
      <p:ext uri="{BB962C8B-B14F-4D97-AF65-F5344CB8AC3E}">
        <p14:creationId xmlns:p14="http://schemas.microsoft.com/office/powerpoint/2010/main" val="415510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86672"/>
            <a:ext cx="4114800" cy="297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852282"/>
            <a:ext cx="4114800" cy="3033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911079"/>
            <a:ext cx="4114800" cy="297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52400"/>
            <a:ext cx="8229600" cy="541131"/>
          </a:xfrm>
        </p:spPr>
        <p:txBody>
          <a:bodyPr>
            <a:normAutofit/>
          </a:bodyPr>
          <a:lstStyle/>
          <a:p>
            <a:pPr algn="ctr"/>
            <a:r>
              <a:rPr lang="en-US" sz="2400" b="1" dirty="0">
                <a:solidFill>
                  <a:srgbClr val="000099"/>
                </a:solidFill>
                <a:effectLst>
                  <a:outerShdw blurRad="38100" dist="38100" dir="2700000" algn="tl">
                    <a:srgbClr val="C0C0C0"/>
                  </a:outerShdw>
                </a:effectLst>
                <a:latin typeface="Calibri" pitchFamily="34" charset="0"/>
                <a:ea typeface="+mn-ea"/>
                <a:cs typeface="+mn-cs"/>
              </a:rPr>
              <a:t>2013 North Atlantic early model verification</a:t>
            </a:r>
          </a:p>
        </p:txBody>
      </p:sp>
      <p:sp>
        <p:nvSpPr>
          <p:cNvPr id="3" name="Slide Number Placeholder 2"/>
          <p:cNvSpPr>
            <a:spLocks noGrp="1"/>
          </p:cNvSpPr>
          <p:nvPr>
            <p:ph type="sldNum" sz="quarter" idx="12"/>
          </p:nvPr>
        </p:nvSpPr>
        <p:spPr/>
        <p:txBody>
          <a:bodyPr/>
          <a:lstStyle/>
          <a:p>
            <a:fld id="{29C3BC5B-148B-4219-9C71-EEA48E8D9E7E}" type="slidenum">
              <a:rPr lang="en-US" smtClean="0"/>
              <a:t>6</a:t>
            </a:fld>
            <a:endParaRPr lang="en-US"/>
          </a:p>
        </p:txBody>
      </p:sp>
      <p:sp>
        <p:nvSpPr>
          <p:cNvPr id="4" name="Rounded Rectangle 3"/>
          <p:cNvSpPr/>
          <p:nvPr/>
        </p:nvSpPr>
        <p:spPr>
          <a:xfrm>
            <a:off x="5715000" y="2438400"/>
            <a:ext cx="1219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113867" y="4267200"/>
            <a:ext cx="3429000" cy="2585323"/>
          </a:xfrm>
          <a:prstGeom prst="rect">
            <a:avLst/>
          </a:prstGeom>
          <a:noFill/>
        </p:spPr>
        <p:txBody>
          <a:bodyPr wrap="square" rtlCol="0">
            <a:spAutoFit/>
          </a:bodyPr>
          <a:lstStyle/>
          <a:p>
            <a:r>
              <a:rPr lang="en-US" dirty="0" smtClean="0"/>
              <a:t>Intensity bias and errors from operational HWRF showed similar improvements noted in the retrospective evaluation.  Neutral intensity bias through 72-hr lead time.  </a:t>
            </a:r>
          </a:p>
          <a:p>
            <a:endParaRPr lang="en-US" dirty="0"/>
          </a:p>
          <a:p>
            <a:r>
              <a:rPr lang="en-US" dirty="0" smtClean="0"/>
              <a:t>Season dominated by short lived and weaker storms.</a:t>
            </a:r>
            <a:endParaRPr lang="en-US" dirty="0"/>
          </a:p>
        </p:txBody>
      </p:sp>
    </p:spTree>
    <p:extLst>
      <p:ext uri="{BB962C8B-B14F-4D97-AF65-F5344CB8AC3E}">
        <p14:creationId xmlns:p14="http://schemas.microsoft.com/office/powerpoint/2010/main" val="17662727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86200"/>
            <a:ext cx="4114800" cy="297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24049"/>
            <a:ext cx="4114800" cy="297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911551"/>
            <a:ext cx="4114800" cy="297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52400"/>
            <a:ext cx="8229600" cy="541131"/>
          </a:xfrm>
        </p:spPr>
        <p:txBody>
          <a:bodyPr>
            <a:normAutofit/>
          </a:bodyPr>
          <a:lstStyle/>
          <a:p>
            <a:pPr algn="ctr"/>
            <a:r>
              <a:rPr lang="en-US" sz="2400" b="1" dirty="0">
                <a:solidFill>
                  <a:srgbClr val="000099"/>
                </a:solidFill>
                <a:effectLst>
                  <a:outerShdw blurRad="38100" dist="38100" dir="2700000" algn="tl">
                    <a:srgbClr val="C0C0C0"/>
                  </a:outerShdw>
                </a:effectLst>
                <a:latin typeface="Calibri" pitchFamily="34" charset="0"/>
                <a:ea typeface="+mn-ea"/>
                <a:cs typeface="+mn-cs"/>
              </a:rPr>
              <a:t>2013 East Pacific early model verification</a:t>
            </a:r>
          </a:p>
        </p:txBody>
      </p:sp>
      <p:sp>
        <p:nvSpPr>
          <p:cNvPr id="3" name="Slide Number Placeholder 2"/>
          <p:cNvSpPr>
            <a:spLocks noGrp="1"/>
          </p:cNvSpPr>
          <p:nvPr>
            <p:ph type="sldNum" sz="quarter" idx="12"/>
          </p:nvPr>
        </p:nvSpPr>
        <p:spPr/>
        <p:txBody>
          <a:bodyPr/>
          <a:lstStyle/>
          <a:p>
            <a:fld id="{29C3BC5B-148B-4219-9C71-EEA48E8D9E7E}" type="slidenum">
              <a:rPr lang="en-US" smtClean="0"/>
              <a:t>7</a:t>
            </a:fld>
            <a:endParaRPr lang="en-US"/>
          </a:p>
        </p:txBody>
      </p:sp>
      <p:sp>
        <p:nvSpPr>
          <p:cNvPr id="7" name="TextBox 6"/>
          <p:cNvSpPr txBox="1"/>
          <p:nvPr/>
        </p:nvSpPr>
        <p:spPr>
          <a:xfrm>
            <a:off x="5295900" y="4343400"/>
            <a:ext cx="3276600" cy="2308324"/>
          </a:xfrm>
          <a:prstGeom prst="rect">
            <a:avLst/>
          </a:prstGeom>
          <a:noFill/>
        </p:spPr>
        <p:txBody>
          <a:bodyPr wrap="square" rtlCol="0">
            <a:spAutoFit/>
          </a:bodyPr>
          <a:lstStyle/>
          <a:p>
            <a:r>
              <a:rPr lang="en-US" dirty="0" smtClean="0"/>
              <a:t>HWRF track and intensity forecasts for the Eastern Pacific basin have shown better skill compared to other NCEP models</a:t>
            </a:r>
          </a:p>
          <a:p>
            <a:endParaRPr lang="en-US" dirty="0"/>
          </a:p>
          <a:p>
            <a:r>
              <a:rPr lang="en-US" dirty="0" smtClean="0"/>
              <a:t>Neutral intensity bias through 48-hr lead time, negative bias at later forecast hours.</a:t>
            </a:r>
            <a:endParaRPr lang="en-US" dirty="0"/>
          </a:p>
        </p:txBody>
      </p:sp>
    </p:spTree>
    <p:extLst>
      <p:ext uri="{BB962C8B-B14F-4D97-AF65-F5344CB8AC3E}">
        <p14:creationId xmlns:p14="http://schemas.microsoft.com/office/powerpoint/2010/main" val="1897805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349011674"/>
              </p:ext>
            </p:extLst>
          </p:nvPr>
        </p:nvGraphicFramePr>
        <p:xfrm>
          <a:off x="667043" y="3341486"/>
          <a:ext cx="3581400" cy="457200"/>
        </p:xfrm>
        <a:graphic>
          <a:graphicData uri="http://schemas.openxmlformats.org/drawingml/2006/table">
            <a:tbl>
              <a:tblPr>
                <a:tableStyleId>{5C22544A-7EE6-4342-B048-85BDC9FD1C3A}</a:tableStyleId>
              </a:tblPr>
              <a:tblGrid>
                <a:gridCol w="1219475"/>
                <a:gridCol w="472385"/>
                <a:gridCol w="472385"/>
                <a:gridCol w="472385"/>
                <a:gridCol w="472385"/>
                <a:gridCol w="472385"/>
              </a:tblGrid>
              <a:tr h="257981">
                <a:tc>
                  <a:txBody>
                    <a:bodyPr/>
                    <a:lstStyle/>
                    <a:p>
                      <a:pPr algn="r" fontAlgn="b"/>
                      <a:r>
                        <a:rPr lang="en-US" sz="1100" b="0" i="0" u="none" strike="noStrike" dirty="0" smtClean="0">
                          <a:effectLst/>
                          <a:latin typeface="Arial" pitchFamily="34" charset="0"/>
                          <a:cs typeface="Arial" pitchFamily="34" charset="0"/>
                        </a:rPr>
                        <a:t>Lead time</a:t>
                      </a:r>
                      <a:endParaRPr lang="en-US" sz="11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24</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48</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72</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96</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120</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r>
              <a:tr h="199219">
                <a:tc>
                  <a:txBody>
                    <a:bodyPr/>
                    <a:lstStyle/>
                    <a:p>
                      <a:pPr algn="r" fontAlgn="b"/>
                      <a:r>
                        <a:rPr lang="en-US" sz="1200" u="none" strike="noStrike" dirty="0" smtClean="0">
                          <a:effectLst/>
                          <a:latin typeface="Arial" pitchFamily="34" charset="0"/>
                          <a:cs typeface="Arial" pitchFamily="34" charset="0"/>
                        </a:rPr>
                        <a:t>improvement</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100" b="1" i="0" u="none" strike="noStrike" dirty="0">
                          <a:solidFill>
                            <a:srgbClr val="FF0000"/>
                          </a:solidFill>
                          <a:effectLst/>
                          <a:latin typeface="Calibri"/>
                        </a:rPr>
                        <a:t>-15</a:t>
                      </a:r>
                    </a:p>
                  </a:txBody>
                  <a:tcPr marL="9525" marR="9525" marT="9525" marB="0" anchor="b">
                    <a:solidFill>
                      <a:schemeClr val="accent4">
                        <a:lumMod val="40000"/>
                        <a:lumOff val="60000"/>
                      </a:schemeClr>
                    </a:solidFill>
                  </a:tcPr>
                </a:tc>
                <a:tc>
                  <a:txBody>
                    <a:bodyPr/>
                    <a:lstStyle/>
                    <a:p>
                      <a:pPr algn="r" fontAlgn="b"/>
                      <a:r>
                        <a:rPr lang="en-US" sz="1100" b="1" i="0" u="none" strike="noStrike" dirty="0">
                          <a:solidFill>
                            <a:srgbClr val="FF0000"/>
                          </a:solidFill>
                          <a:effectLst/>
                          <a:latin typeface="Calibri"/>
                        </a:rPr>
                        <a:t>-10</a:t>
                      </a:r>
                    </a:p>
                  </a:txBody>
                  <a:tcPr marL="9525" marR="9525" marT="9525" marB="0" anchor="b">
                    <a:solidFill>
                      <a:schemeClr val="accent4">
                        <a:lumMod val="40000"/>
                        <a:lumOff val="60000"/>
                      </a:schemeClr>
                    </a:solidFill>
                  </a:tcPr>
                </a:tc>
                <a:tc>
                  <a:txBody>
                    <a:bodyPr/>
                    <a:lstStyle/>
                    <a:p>
                      <a:pPr algn="r" fontAlgn="b"/>
                      <a:r>
                        <a:rPr lang="en-US" sz="1100" b="0" i="0" u="none" strike="noStrike" dirty="0">
                          <a:solidFill>
                            <a:srgbClr val="000000"/>
                          </a:solidFill>
                          <a:effectLst/>
                          <a:latin typeface="Calibri"/>
                        </a:rPr>
                        <a:t>7</a:t>
                      </a:r>
                    </a:p>
                  </a:txBody>
                  <a:tcPr marL="9525" marR="9525" marT="9525" marB="0" anchor="b">
                    <a:solidFill>
                      <a:schemeClr val="accent4">
                        <a:lumMod val="40000"/>
                        <a:lumOff val="60000"/>
                      </a:schemeClr>
                    </a:solidFill>
                  </a:tcPr>
                </a:tc>
                <a:tc>
                  <a:txBody>
                    <a:bodyPr/>
                    <a:lstStyle/>
                    <a:p>
                      <a:pPr algn="r" fontAlgn="b"/>
                      <a:r>
                        <a:rPr lang="en-US" sz="1100" b="0" i="0" u="none" strike="noStrike">
                          <a:solidFill>
                            <a:srgbClr val="000000"/>
                          </a:solidFill>
                          <a:effectLst/>
                          <a:latin typeface="Calibri"/>
                        </a:rPr>
                        <a:t>20</a:t>
                      </a:r>
                    </a:p>
                  </a:txBody>
                  <a:tcPr marL="9525" marR="9525" marT="9525" marB="0" anchor="b">
                    <a:solidFill>
                      <a:schemeClr val="accent4">
                        <a:lumMod val="40000"/>
                        <a:lumOff val="60000"/>
                      </a:schemeClr>
                    </a:solidFill>
                  </a:tcPr>
                </a:tc>
                <a:tc>
                  <a:txBody>
                    <a:bodyPr/>
                    <a:lstStyle/>
                    <a:p>
                      <a:pPr algn="r" fontAlgn="b"/>
                      <a:r>
                        <a:rPr lang="en-US" sz="1100" b="0" i="0" u="none" strike="noStrike" dirty="0">
                          <a:solidFill>
                            <a:srgbClr val="000000"/>
                          </a:solidFill>
                          <a:effectLst/>
                          <a:latin typeface="Calibri"/>
                        </a:rPr>
                        <a:t>26</a:t>
                      </a:r>
                    </a:p>
                  </a:txBody>
                  <a:tcPr marL="9525" marR="9525" marT="9525" marB="0" anchor="b">
                    <a:solidFill>
                      <a:schemeClr val="accent4">
                        <a:lumMod val="40000"/>
                        <a:lumOff val="60000"/>
                      </a:schemeClr>
                    </a:soli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839657715"/>
              </p:ext>
            </p:extLst>
          </p:nvPr>
        </p:nvGraphicFramePr>
        <p:xfrm>
          <a:off x="5105400" y="3352800"/>
          <a:ext cx="3518705" cy="457200"/>
        </p:xfrm>
        <a:graphic>
          <a:graphicData uri="http://schemas.openxmlformats.org/drawingml/2006/table">
            <a:tbl>
              <a:tblPr>
                <a:tableStyleId>{5C22544A-7EE6-4342-B048-85BDC9FD1C3A}</a:tableStyleId>
              </a:tblPr>
              <a:tblGrid>
                <a:gridCol w="1198130"/>
                <a:gridCol w="464115"/>
                <a:gridCol w="464115"/>
                <a:gridCol w="464115"/>
                <a:gridCol w="464115"/>
                <a:gridCol w="464115"/>
              </a:tblGrid>
              <a:tr h="257981">
                <a:tc>
                  <a:txBody>
                    <a:bodyPr/>
                    <a:lstStyle/>
                    <a:p>
                      <a:pPr algn="r" fontAlgn="b"/>
                      <a:r>
                        <a:rPr lang="en-US" sz="1200" b="0" i="0" u="none" strike="noStrike" dirty="0" smtClean="0">
                          <a:effectLst/>
                          <a:latin typeface="Arial" pitchFamily="34" charset="0"/>
                          <a:cs typeface="Arial" pitchFamily="34" charset="0"/>
                        </a:rPr>
                        <a:t>Lead time</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24</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48</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72</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96</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120</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r>
              <a:tr h="199219">
                <a:tc>
                  <a:txBody>
                    <a:bodyPr/>
                    <a:lstStyle/>
                    <a:p>
                      <a:pPr algn="r" fontAlgn="b"/>
                      <a:r>
                        <a:rPr lang="en-US" sz="1200" u="none" strike="noStrike" dirty="0" smtClean="0">
                          <a:effectLst/>
                          <a:latin typeface="Arial" pitchFamily="34" charset="0"/>
                          <a:cs typeface="Arial" pitchFamily="34" charset="0"/>
                        </a:rPr>
                        <a:t>improvement</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100" b="0" i="0" u="none" strike="noStrike">
                          <a:solidFill>
                            <a:srgbClr val="000000"/>
                          </a:solidFill>
                          <a:effectLst/>
                          <a:latin typeface="Calibri"/>
                        </a:rPr>
                        <a:t>20</a:t>
                      </a:r>
                    </a:p>
                  </a:txBody>
                  <a:tcPr marL="9525" marR="9525" marT="9525" marB="0" anchor="b">
                    <a:solidFill>
                      <a:schemeClr val="accent4">
                        <a:lumMod val="40000"/>
                        <a:lumOff val="60000"/>
                      </a:schemeClr>
                    </a:solidFill>
                  </a:tcPr>
                </a:tc>
                <a:tc>
                  <a:txBody>
                    <a:bodyPr/>
                    <a:lstStyle/>
                    <a:p>
                      <a:pPr algn="r" fontAlgn="b"/>
                      <a:r>
                        <a:rPr lang="en-US" sz="1100" b="0" i="0" u="none" strike="noStrike">
                          <a:solidFill>
                            <a:srgbClr val="000000"/>
                          </a:solidFill>
                          <a:effectLst/>
                          <a:latin typeface="Calibri"/>
                        </a:rPr>
                        <a:t>20</a:t>
                      </a:r>
                    </a:p>
                  </a:txBody>
                  <a:tcPr marL="9525" marR="9525" marT="9525" marB="0" anchor="b">
                    <a:solidFill>
                      <a:schemeClr val="accent4">
                        <a:lumMod val="40000"/>
                        <a:lumOff val="60000"/>
                      </a:schemeClr>
                    </a:solidFill>
                  </a:tcPr>
                </a:tc>
                <a:tc>
                  <a:txBody>
                    <a:bodyPr/>
                    <a:lstStyle/>
                    <a:p>
                      <a:pPr algn="r" fontAlgn="b"/>
                      <a:r>
                        <a:rPr lang="en-US" sz="1100" b="0" i="0" u="none" strike="noStrike">
                          <a:solidFill>
                            <a:srgbClr val="000000"/>
                          </a:solidFill>
                          <a:effectLst/>
                          <a:latin typeface="Calibri"/>
                        </a:rPr>
                        <a:t>22</a:t>
                      </a:r>
                    </a:p>
                  </a:txBody>
                  <a:tcPr marL="9525" marR="9525" marT="9525" marB="0" anchor="b">
                    <a:solidFill>
                      <a:schemeClr val="accent4">
                        <a:lumMod val="40000"/>
                        <a:lumOff val="60000"/>
                      </a:schemeClr>
                    </a:solidFill>
                  </a:tcPr>
                </a:tc>
                <a:tc>
                  <a:txBody>
                    <a:bodyPr/>
                    <a:lstStyle/>
                    <a:p>
                      <a:pPr algn="r" fontAlgn="b"/>
                      <a:r>
                        <a:rPr lang="en-US" sz="1100" b="0" i="0" u="none" strike="noStrike">
                          <a:solidFill>
                            <a:srgbClr val="000000"/>
                          </a:solidFill>
                          <a:effectLst/>
                          <a:latin typeface="Calibri"/>
                        </a:rPr>
                        <a:t>17</a:t>
                      </a:r>
                    </a:p>
                  </a:txBody>
                  <a:tcPr marL="9525" marR="9525" marT="9525" marB="0" anchor="b">
                    <a:solidFill>
                      <a:schemeClr val="accent4">
                        <a:lumMod val="40000"/>
                        <a:lumOff val="60000"/>
                      </a:schemeClr>
                    </a:solidFill>
                  </a:tcPr>
                </a:tc>
                <a:tc>
                  <a:txBody>
                    <a:bodyPr/>
                    <a:lstStyle/>
                    <a:p>
                      <a:pPr algn="r" fontAlgn="b"/>
                      <a:r>
                        <a:rPr lang="en-US" sz="1100" b="0" i="0" u="none" strike="noStrike" dirty="0">
                          <a:solidFill>
                            <a:srgbClr val="000000"/>
                          </a:solidFill>
                          <a:effectLst/>
                          <a:latin typeface="Calibri"/>
                        </a:rPr>
                        <a:t>13</a:t>
                      </a:r>
                    </a:p>
                  </a:txBody>
                  <a:tcPr marL="9525" marR="9525" marT="9525" marB="0" anchor="b">
                    <a:solidFill>
                      <a:schemeClr val="accent4">
                        <a:lumMod val="40000"/>
                        <a:lumOff val="60000"/>
                      </a:schemeClr>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359771796"/>
              </p:ext>
            </p:extLst>
          </p:nvPr>
        </p:nvGraphicFramePr>
        <p:xfrm>
          <a:off x="581852" y="6248400"/>
          <a:ext cx="3685346" cy="457200"/>
        </p:xfrm>
        <a:graphic>
          <a:graphicData uri="http://schemas.openxmlformats.org/drawingml/2006/table">
            <a:tbl>
              <a:tblPr>
                <a:tableStyleId>{5C22544A-7EE6-4342-B048-85BDC9FD1C3A}</a:tableStyleId>
              </a:tblPr>
              <a:tblGrid>
                <a:gridCol w="1254871"/>
                <a:gridCol w="486095"/>
                <a:gridCol w="486095"/>
                <a:gridCol w="486095"/>
                <a:gridCol w="486095"/>
                <a:gridCol w="486095"/>
              </a:tblGrid>
              <a:tr h="257981">
                <a:tc>
                  <a:txBody>
                    <a:bodyPr/>
                    <a:lstStyle/>
                    <a:p>
                      <a:pPr algn="r" fontAlgn="b"/>
                      <a:r>
                        <a:rPr lang="en-US" sz="1200" b="0" i="0" u="none" strike="noStrike" dirty="0" smtClean="0">
                          <a:effectLst/>
                          <a:latin typeface="Arial" pitchFamily="34" charset="0"/>
                          <a:cs typeface="Arial" pitchFamily="34" charset="0"/>
                        </a:rPr>
                        <a:t>Lead time</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24</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48</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72</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96</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120</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r>
              <a:tr h="199219">
                <a:tc>
                  <a:txBody>
                    <a:bodyPr/>
                    <a:lstStyle/>
                    <a:p>
                      <a:pPr algn="r" fontAlgn="b"/>
                      <a:r>
                        <a:rPr lang="en-US" sz="1200" u="none" strike="noStrike" dirty="0" smtClean="0">
                          <a:effectLst/>
                          <a:latin typeface="Arial" pitchFamily="34" charset="0"/>
                          <a:cs typeface="Arial" pitchFamily="34" charset="0"/>
                        </a:rPr>
                        <a:t>improvement</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100" b="1" i="0" u="none" strike="noStrike" dirty="0">
                          <a:solidFill>
                            <a:srgbClr val="000000"/>
                          </a:solidFill>
                          <a:effectLst/>
                          <a:latin typeface="Calibri"/>
                        </a:rPr>
                        <a:t>33</a:t>
                      </a:r>
                    </a:p>
                  </a:txBody>
                  <a:tcPr marL="9525" marR="9525" marT="9525" marB="0" anchor="b">
                    <a:solidFill>
                      <a:schemeClr val="accent4">
                        <a:lumMod val="40000"/>
                        <a:lumOff val="60000"/>
                      </a:schemeClr>
                    </a:solidFill>
                  </a:tcPr>
                </a:tc>
                <a:tc>
                  <a:txBody>
                    <a:bodyPr/>
                    <a:lstStyle/>
                    <a:p>
                      <a:pPr algn="r" fontAlgn="b"/>
                      <a:r>
                        <a:rPr lang="en-US" sz="1100" b="1" i="0" u="none" strike="noStrike" dirty="0">
                          <a:solidFill>
                            <a:srgbClr val="000000"/>
                          </a:solidFill>
                          <a:effectLst/>
                          <a:latin typeface="Calibri"/>
                        </a:rPr>
                        <a:t>55</a:t>
                      </a:r>
                    </a:p>
                  </a:txBody>
                  <a:tcPr marL="9525" marR="9525" marT="9525" marB="0" anchor="b">
                    <a:solidFill>
                      <a:schemeClr val="accent4">
                        <a:lumMod val="40000"/>
                        <a:lumOff val="60000"/>
                      </a:schemeClr>
                    </a:solidFill>
                  </a:tcPr>
                </a:tc>
                <a:tc>
                  <a:txBody>
                    <a:bodyPr/>
                    <a:lstStyle/>
                    <a:p>
                      <a:pPr algn="r" fontAlgn="b"/>
                      <a:r>
                        <a:rPr lang="en-US" sz="1100" b="1" i="0" u="none" strike="noStrike" dirty="0">
                          <a:solidFill>
                            <a:srgbClr val="000000"/>
                          </a:solidFill>
                          <a:effectLst/>
                          <a:latin typeface="Calibri"/>
                        </a:rPr>
                        <a:t>51</a:t>
                      </a:r>
                    </a:p>
                  </a:txBody>
                  <a:tcPr marL="9525" marR="9525" marT="9525" marB="0" anchor="b">
                    <a:solidFill>
                      <a:schemeClr val="accent4">
                        <a:lumMod val="40000"/>
                        <a:lumOff val="60000"/>
                      </a:schemeClr>
                    </a:solidFill>
                  </a:tcPr>
                </a:tc>
                <a:tc>
                  <a:txBody>
                    <a:bodyPr/>
                    <a:lstStyle/>
                    <a:p>
                      <a:pPr algn="r" fontAlgn="b"/>
                      <a:r>
                        <a:rPr lang="en-US" sz="1100" b="1" i="0" u="none" strike="noStrike" dirty="0">
                          <a:solidFill>
                            <a:srgbClr val="000000"/>
                          </a:solidFill>
                          <a:effectLst/>
                          <a:latin typeface="Calibri"/>
                        </a:rPr>
                        <a:t>82</a:t>
                      </a:r>
                    </a:p>
                  </a:txBody>
                  <a:tcPr marL="9525" marR="9525" marT="9525" marB="0" anchor="b">
                    <a:solidFill>
                      <a:schemeClr val="accent4">
                        <a:lumMod val="40000"/>
                        <a:lumOff val="60000"/>
                      </a:schemeClr>
                    </a:solidFill>
                  </a:tcPr>
                </a:tc>
                <a:tc>
                  <a:txBody>
                    <a:bodyPr/>
                    <a:lstStyle/>
                    <a:p>
                      <a:pPr algn="r" fontAlgn="b"/>
                      <a:r>
                        <a:rPr lang="en-US" sz="1100" b="1" i="0" u="none" strike="noStrike" dirty="0">
                          <a:solidFill>
                            <a:srgbClr val="000000"/>
                          </a:solidFill>
                          <a:effectLst/>
                          <a:latin typeface="Calibri"/>
                        </a:rPr>
                        <a:t>103</a:t>
                      </a:r>
                    </a:p>
                  </a:txBody>
                  <a:tcPr marL="9525" marR="9525" marT="9525" marB="0" anchor="b">
                    <a:solidFill>
                      <a:schemeClr val="accent4">
                        <a:lumMod val="40000"/>
                        <a:lumOff val="60000"/>
                      </a:schemeClr>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270941931"/>
              </p:ext>
            </p:extLst>
          </p:nvPr>
        </p:nvGraphicFramePr>
        <p:xfrm>
          <a:off x="5105400" y="6251917"/>
          <a:ext cx="3548857" cy="457200"/>
        </p:xfrm>
        <a:graphic>
          <a:graphicData uri="http://schemas.openxmlformats.org/drawingml/2006/table">
            <a:tbl>
              <a:tblPr>
                <a:tableStyleId>{5C22544A-7EE6-4342-B048-85BDC9FD1C3A}</a:tableStyleId>
              </a:tblPr>
              <a:tblGrid>
                <a:gridCol w="1208392"/>
                <a:gridCol w="468093"/>
                <a:gridCol w="468093"/>
                <a:gridCol w="468093"/>
                <a:gridCol w="468093"/>
                <a:gridCol w="468093"/>
              </a:tblGrid>
              <a:tr h="257981">
                <a:tc>
                  <a:txBody>
                    <a:bodyPr/>
                    <a:lstStyle/>
                    <a:p>
                      <a:pPr algn="r" fontAlgn="b"/>
                      <a:r>
                        <a:rPr lang="en-US" sz="1200" b="0" i="0" u="none" strike="noStrike" dirty="0" smtClean="0">
                          <a:effectLst/>
                          <a:latin typeface="Arial" pitchFamily="34" charset="0"/>
                          <a:cs typeface="Arial" pitchFamily="34" charset="0"/>
                        </a:rPr>
                        <a:t>Lead time</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24</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48</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72</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96</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200" u="none" strike="noStrike" dirty="0" smtClean="0">
                          <a:effectLst/>
                          <a:latin typeface="Arial" pitchFamily="34" charset="0"/>
                          <a:cs typeface="Arial" pitchFamily="34" charset="0"/>
                        </a:rPr>
                        <a:t>120</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r>
              <a:tr h="199219">
                <a:tc>
                  <a:txBody>
                    <a:bodyPr/>
                    <a:lstStyle/>
                    <a:p>
                      <a:pPr algn="r" fontAlgn="b"/>
                      <a:r>
                        <a:rPr lang="en-US" sz="1200" u="none" strike="noStrike" dirty="0" smtClean="0">
                          <a:effectLst/>
                          <a:latin typeface="Arial" pitchFamily="34" charset="0"/>
                          <a:cs typeface="Arial" pitchFamily="34" charset="0"/>
                        </a:rPr>
                        <a:t>improvement</a:t>
                      </a:r>
                      <a:endParaRPr lang="en-US" sz="1200" b="0" i="0" u="none" strike="noStrike" dirty="0">
                        <a:effectLst/>
                        <a:latin typeface="Arial" pitchFamily="34" charset="0"/>
                        <a:cs typeface="Arial" pitchFamily="34" charset="0"/>
                      </a:endParaRPr>
                    </a:p>
                  </a:txBody>
                  <a:tcPr marL="5298" marR="5298" marT="5298" marB="0" anchor="b">
                    <a:solidFill>
                      <a:schemeClr val="accent4">
                        <a:lumMod val="40000"/>
                        <a:lumOff val="60000"/>
                      </a:schemeClr>
                    </a:solidFill>
                  </a:tcPr>
                </a:tc>
                <a:tc>
                  <a:txBody>
                    <a:bodyPr/>
                    <a:lstStyle/>
                    <a:p>
                      <a:pPr algn="r" fontAlgn="b"/>
                      <a:r>
                        <a:rPr lang="en-US" sz="1100" b="1" i="0" u="none" strike="noStrike" dirty="0">
                          <a:solidFill>
                            <a:srgbClr val="FF0000"/>
                          </a:solidFill>
                          <a:effectLst/>
                          <a:latin typeface="Calibri"/>
                        </a:rPr>
                        <a:t>-5</a:t>
                      </a:r>
                    </a:p>
                  </a:txBody>
                  <a:tcPr marL="9525" marR="9525" marT="9525" marB="0" anchor="b">
                    <a:solidFill>
                      <a:schemeClr val="accent4">
                        <a:lumMod val="40000"/>
                        <a:lumOff val="60000"/>
                      </a:schemeClr>
                    </a:solidFill>
                  </a:tcPr>
                </a:tc>
                <a:tc>
                  <a:txBody>
                    <a:bodyPr/>
                    <a:lstStyle/>
                    <a:p>
                      <a:pPr algn="r" fontAlgn="b"/>
                      <a:r>
                        <a:rPr lang="en-US" sz="1100" b="0" i="0" u="none" strike="noStrike" dirty="0">
                          <a:solidFill>
                            <a:srgbClr val="000000"/>
                          </a:solidFill>
                          <a:effectLst/>
                          <a:latin typeface="Calibri"/>
                        </a:rPr>
                        <a:t>7</a:t>
                      </a:r>
                    </a:p>
                  </a:txBody>
                  <a:tcPr marL="9525" marR="9525" marT="9525" marB="0" anchor="b">
                    <a:solidFill>
                      <a:schemeClr val="accent4">
                        <a:lumMod val="40000"/>
                        <a:lumOff val="60000"/>
                      </a:schemeClr>
                    </a:solidFill>
                  </a:tcPr>
                </a:tc>
                <a:tc>
                  <a:txBody>
                    <a:bodyPr/>
                    <a:lstStyle/>
                    <a:p>
                      <a:pPr algn="r" fontAlgn="b"/>
                      <a:r>
                        <a:rPr lang="en-US" sz="1100" b="1" i="0" u="none" strike="noStrike" dirty="0">
                          <a:solidFill>
                            <a:srgbClr val="FF0000"/>
                          </a:solidFill>
                          <a:effectLst/>
                          <a:latin typeface="Calibri"/>
                        </a:rPr>
                        <a:t>-6</a:t>
                      </a:r>
                    </a:p>
                  </a:txBody>
                  <a:tcPr marL="9525" marR="9525" marT="9525" marB="0" anchor="b">
                    <a:solidFill>
                      <a:schemeClr val="accent4">
                        <a:lumMod val="40000"/>
                        <a:lumOff val="60000"/>
                      </a:schemeClr>
                    </a:solidFill>
                  </a:tcPr>
                </a:tc>
                <a:tc>
                  <a:txBody>
                    <a:bodyPr/>
                    <a:lstStyle/>
                    <a:p>
                      <a:pPr algn="r" fontAlgn="b"/>
                      <a:r>
                        <a:rPr lang="en-US" sz="1100" b="0" i="0" u="none" strike="noStrike">
                          <a:solidFill>
                            <a:srgbClr val="000000"/>
                          </a:solidFill>
                          <a:effectLst/>
                          <a:latin typeface="Calibri"/>
                        </a:rPr>
                        <a:t>15</a:t>
                      </a:r>
                    </a:p>
                  </a:txBody>
                  <a:tcPr marL="9525" marR="9525" marT="9525" marB="0" anchor="b">
                    <a:solidFill>
                      <a:schemeClr val="accent4">
                        <a:lumMod val="40000"/>
                        <a:lumOff val="60000"/>
                      </a:schemeClr>
                    </a:solidFill>
                  </a:tcPr>
                </a:tc>
                <a:tc>
                  <a:txBody>
                    <a:bodyPr/>
                    <a:lstStyle/>
                    <a:p>
                      <a:pPr algn="r" fontAlgn="b"/>
                      <a:r>
                        <a:rPr lang="en-US" sz="1100" b="0" i="0" u="none" strike="noStrike" dirty="0">
                          <a:solidFill>
                            <a:srgbClr val="000000"/>
                          </a:solidFill>
                          <a:effectLst/>
                          <a:latin typeface="Calibri"/>
                        </a:rPr>
                        <a:t>16</a:t>
                      </a:r>
                    </a:p>
                  </a:txBody>
                  <a:tcPr marL="9525" marR="9525" marT="9525" marB="0" anchor="b">
                    <a:solidFill>
                      <a:schemeClr val="accent4">
                        <a:lumMod val="40000"/>
                        <a:lumOff val="60000"/>
                      </a:schemeClr>
                    </a:solidFill>
                  </a:tcPr>
                </a:tc>
              </a:tr>
            </a:tbl>
          </a:graphicData>
        </a:graphic>
      </p:graphicFrame>
      <p:sp>
        <p:nvSpPr>
          <p:cNvPr id="14" name="Title 1"/>
          <p:cNvSpPr txBox="1">
            <a:spLocks/>
          </p:cNvSpPr>
          <p:nvPr/>
        </p:nvSpPr>
        <p:spPr>
          <a:xfrm>
            <a:off x="419100" y="211437"/>
            <a:ext cx="8458200" cy="563562"/>
          </a:xfrm>
          <a:prstGeom prst="rect">
            <a:avLst/>
          </a:prstGeom>
          <a:solidFill>
            <a:schemeClr val="bg1"/>
          </a:solidFill>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2400" b="1" smtClean="0">
                <a:solidFill>
                  <a:srgbClr val="000099"/>
                </a:solidFill>
                <a:effectLst>
                  <a:outerShdw blurRad="38100" dist="38100" dir="2700000" algn="tl">
                    <a:srgbClr val="C0C0C0"/>
                  </a:outerShdw>
                </a:effectLst>
                <a:latin typeface="Calibri" pitchFamily="34" charset="0"/>
                <a:ea typeface="+mn-ea"/>
                <a:cs typeface="+mn-cs"/>
              </a:rPr>
              <a:t>HWRF Forecast Skill Progress &amp; Improvement w.r.t 2012</a:t>
            </a:r>
            <a:br>
              <a:rPr lang="en-US" sz="2400" b="1" smtClean="0">
                <a:solidFill>
                  <a:srgbClr val="000099"/>
                </a:solidFill>
                <a:effectLst>
                  <a:outerShdw blurRad="38100" dist="38100" dir="2700000" algn="tl">
                    <a:srgbClr val="C0C0C0"/>
                  </a:outerShdw>
                </a:effectLst>
                <a:latin typeface="Calibri" pitchFamily="34" charset="0"/>
                <a:ea typeface="+mn-ea"/>
                <a:cs typeface="+mn-cs"/>
              </a:rPr>
            </a:br>
            <a:r>
              <a:rPr lang="en-US" sz="1400" b="1" i="1" smtClean="0">
                <a:solidFill>
                  <a:srgbClr val="FF0000"/>
                </a:solidFill>
                <a:cs typeface="Arial" pitchFamily="34" charset="0"/>
              </a:rPr>
              <a:t>(FY2013 Operational Goals: 10% improvement in track and intensity  skill at all times)</a:t>
            </a:r>
            <a:endParaRPr lang="en-US" sz="2000" b="1" i="1" dirty="0">
              <a:solidFill>
                <a:srgbClr val="FF0000"/>
              </a:solidFill>
              <a:cs typeface="Arial" pitchFamily="34"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96335"/>
            <a:ext cx="4114800"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6008" y="838200"/>
            <a:ext cx="4114800" cy="2517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786494"/>
            <a:ext cx="4191000" cy="244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836990"/>
            <a:ext cx="4114800" cy="2487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29128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emc.ncep.noaa.gov/gc_wmb/vxt/RT_ATLANTIC/KAREN12L/KAREN12L.2013100406/KAREN12L.2013100406.Vma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685800"/>
            <a:ext cx="4271720" cy="32004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a:xfrm>
            <a:off x="398352" y="152400"/>
            <a:ext cx="8229600" cy="563562"/>
          </a:xfrm>
        </p:spPr>
        <p:txBody>
          <a:bodyPr>
            <a:normAutofit/>
          </a:bodyPr>
          <a:lstStyle/>
          <a:p>
            <a:r>
              <a:rPr lang="en-US" sz="2400" b="1" dirty="0">
                <a:solidFill>
                  <a:srgbClr val="000099"/>
                </a:solidFill>
                <a:effectLst>
                  <a:outerShdw blurRad="38100" dist="38100" dir="2700000" algn="tl">
                    <a:srgbClr val="C0C0C0"/>
                  </a:outerShdw>
                </a:effectLst>
                <a:latin typeface="Calibri" pitchFamily="34" charset="0"/>
                <a:ea typeface="+mn-ea"/>
                <a:cs typeface="+mn-cs"/>
              </a:rPr>
              <a:t>Impact of TDR DA </a:t>
            </a:r>
            <a:r>
              <a:rPr lang="en-US" sz="2400" b="1" dirty="0" smtClean="0">
                <a:solidFill>
                  <a:srgbClr val="000099"/>
                </a:solidFill>
                <a:effectLst>
                  <a:outerShdw blurRad="38100" dist="38100" dir="2700000" algn="tl">
                    <a:srgbClr val="C0C0C0"/>
                  </a:outerShdw>
                </a:effectLst>
                <a:latin typeface="Calibri" pitchFamily="34" charset="0"/>
                <a:ea typeface="+mn-ea"/>
                <a:cs typeface="+mn-cs"/>
              </a:rPr>
              <a:t>on operational HWRF for </a:t>
            </a:r>
            <a:r>
              <a:rPr lang="en-US" sz="2400" b="1" dirty="0">
                <a:solidFill>
                  <a:srgbClr val="000099"/>
                </a:solidFill>
                <a:effectLst>
                  <a:outerShdw blurRad="38100" dist="38100" dir="2700000" algn="tl">
                    <a:srgbClr val="C0C0C0"/>
                  </a:outerShdw>
                </a:effectLst>
                <a:latin typeface="Calibri" pitchFamily="34" charset="0"/>
                <a:ea typeface="+mn-ea"/>
                <a:cs typeface="+mn-cs"/>
              </a:rPr>
              <a:t>TS Karen:</a:t>
            </a:r>
          </a:p>
        </p:txBody>
      </p:sp>
      <p:sp>
        <p:nvSpPr>
          <p:cNvPr id="9" name="TextBox 8"/>
          <p:cNvSpPr txBox="1"/>
          <p:nvPr/>
        </p:nvSpPr>
        <p:spPr>
          <a:xfrm>
            <a:off x="691235" y="3308866"/>
            <a:ext cx="1600200" cy="369332"/>
          </a:xfrm>
          <a:prstGeom prst="rect">
            <a:avLst/>
          </a:prstGeom>
          <a:noFill/>
        </p:spPr>
        <p:txBody>
          <a:bodyPr wrap="square" rtlCol="0">
            <a:spAutoFit/>
          </a:bodyPr>
          <a:lstStyle/>
          <a:p>
            <a:r>
              <a:rPr lang="en-US" dirty="0" smtClean="0"/>
              <a:t>No TDR</a:t>
            </a:r>
            <a:endParaRPr lang="en-US" dirty="0"/>
          </a:p>
        </p:txBody>
      </p:sp>
      <p:sp>
        <p:nvSpPr>
          <p:cNvPr id="4" name="TextBox 3"/>
          <p:cNvSpPr txBox="1"/>
          <p:nvPr/>
        </p:nvSpPr>
        <p:spPr>
          <a:xfrm>
            <a:off x="5029200" y="3886200"/>
            <a:ext cx="4114800" cy="2308324"/>
          </a:xfrm>
          <a:prstGeom prst="rect">
            <a:avLst/>
          </a:prstGeom>
          <a:noFill/>
        </p:spPr>
        <p:txBody>
          <a:bodyPr wrap="square" rtlCol="0">
            <a:spAutoFit/>
          </a:bodyPr>
          <a:lstStyle/>
          <a:p>
            <a:r>
              <a:rPr lang="en-US" dirty="0" smtClean="0"/>
              <a:t>Real-time assimilation of NOAA P3 TDR DA for operational HWRF – A First in many years of flying.</a:t>
            </a:r>
          </a:p>
          <a:p>
            <a:endParaRPr lang="en-US" dirty="0"/>
          </a:p>
          <a:p>
            <a:pPr marL="285750" indent="-285750">
              <a:buFont typeface="Arial" panose="020B0604020202020204" pitchFamily="34" charset="0"/>
              <a:buChar char="•"/>
            </a:pPr>
            <a:r>
              <a:rPr lang="en-US" dirty="0" smtClean="0"/>
              <a:t>Fix issues related to transmission of TDR data to NCO (storm id mismatch etc.)</a:t>
            </a:r>
          </a:p>
          <a:p>
            <a:pPr marL="285750" indent="-285750">
              <a:buFont typeface="Arial" panose="020B0604020202020204" pitchFamily="34" charset="0"/>
              <a:buChar char="•"/>
            </a:pPr>
            <a:r>
              <a:rPr lang="en-US" dirty="0" smtClean="0"/>
              <a:t>Conduct experiments to maximize the effective utilization of inner core data</a:t>
            </a:r>
            <a:endParaRPr lang="en-US" dirty="0"/>
          </a:p>
        </p:txBody>
      </p:sp>
      <p:sp>
        <p:nvSpPr>
          <p:cNvPr id="2" name="Slide Number Placeholder 1"/>
          <p:cNvSpPr>
            <a:spLocks noGrp="1"/>
          </p:cNvSpPr>
          <p:nvPr>
            <p:ph type="sldNum" sz="quarter" idx="12"/>
          </p:nvPr>
        </p:nvSpPr>
        <p:spPr/>
        <p:txBody>
          <a:bodyPr/>
          <a:lstStyle/>
          <a:p>
            <a:fld id="{29981558-129F-4680-8B8B-8498508A5939}" type="slidenum">
              <a:rPr lang="en-US" smtClean="0"/>
              <a:t>9</a:t>
            </a:fld>
            <a:endParaRPr lang="en-US"/>
          </a:p>
        </p:txBody>
      </p:sp>
      <p:sp>
        <p:nvSpPr>
          <p:cNvPr id="20" name="Content Placeholder 2"/>
          <p:cNvSpPr txBox="1">
            <a:spLocks/>
          </p:cNvSpPr>
          <p:nvPr/>
        </p:nvSpPr>
        <p:spPr>
          <a:xfrm>
            <a:off x="304800" y="3886200"/>
            <a:ext cx="4572000" cy="2526268"/>
          </a:xfrm>
          <a:prstGeom prst="rect">
            <a:avLst/>
          </a:prstGeom>
        </p:spPr>
        <p:txBody>
          <a:bodyPr vert="horz">
            <a:normAutofit fontScale="25000" lnSpcReduction="2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Font typeface="Wingdings 2"/>
              <a:buNone/>
            </a:pPr>
            <a:endParaRPr lang="en-US" b="1" dirty="0" smtClean="0"/>
          </a:p>
          <a:p>
            <a:pPr marL="0" indent="0">
              <a:buNone/>
            </a:pPr>
            <a:r>
              <a:rPr lang="en-US" sz="5600" b="1" dirty="0" smtClean="0">
                <a:solidFill>
                  <a:srgbClr val="000066"/>
                </a:solidFill>
              </a:rPr>
              <a:t>Impact of HWRF forecasts with TDR DA on NHC Operational Forecasts</a:t>
            </a:r>
            <a:endParaRPr lang="en-US" sz="5600" b="1" dirty="0">
              <a:solidFill>
                <a:srgbClr val="000066"/>
              </a:solidFill>
            </a:endParaRPr>
          </a:p>
          <a:p>
            <a:pPr marL="0" indent="0">
              <a:buFont typeface="Wingdings 2"/>
              <a:buNone/>
            </a:pPr>
            <a:r>
              <a:rPr lang="en-US" sz="5600" b="1" dirty="0" smtClean="0"/>
              <a:t>NHC Forecast Discussion on October 4, 5 PM:</a:t>
            </a:r>
          </a:p>
          <a:p>
            <a:pPr marL="0" indent="0">
              <a:buFont typeface="Wingdings 2"/>
              <a:buNone/>
            </a:pPr>
            <a:endParaRPr lang="en-US" b="1" dirty="0" smtClean="0"/>
          </a:p>
          <a:p>
            <a:r>
              <a:rPr lang="en-US" sz="5600" b="1" dirty="0" smtClean="0"/>
              <a:t>THE 12Z HWRF RUN SHOWED CONSIDERABLY LESS INTENSIFICATION WITH KAREN COMPARED TO PREVIOUS RUNS AFTER ASSIMILATING DATA FROM THE FROM THE NOAA P-3 TAIL DOPPLER RADAR. THIS MARKS THE FIRST TIME DOPPLER RADAR DATA HAVE BEEN ASSIMILATIED INTO AN OPERATIONAL HURRICANE MODEL IN REAL TIME.</a:t>
            </a:r>
          </a:p>
          <a:p>
            <a:pPr marL="0" indent="0" algn="r">
              <a:buFont typeface="Wingdings 2"/>
              <a:buNone/>
            </a:pPr>
            <a:r>
              <a:rPr lang="en-US" sz="5600" b="1" dirty="0" smtClean="0"/>
              <a:t>-- Forecaster Brennan</a:t>
            </a:r>
          </a:p>
        </p:txBody>
      </p:sp>
      <p:pic>
        <p:nvPicPr>
          <p:cNvPr id="7172" name="Picture 4" descr="http://www.emc.ncep.noaa.gov/gc_wmb/vxt/RT_ATLANTIC/KAREN12L/KAREN12L.2013100412/KAREN12L.2013100412.Vma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480" y="685800"/>
            <a:ext cx="4271720" cy="32004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5023164" y="3031867"/>
            <a:ext cx="1600200" cy="646331"/>
          </a:xfrm>
          <a:prstGeom prst="rect">
            <a:avLst/>
          </a:prstGeom>
          <a:noFill/>
        </p:spPr>
        <p:txBody>
          <a:bodyPr wrap="square" rtlCol="0">
            <a:spAutoFit/>
          </a:bodyPr>
          <a:lstStyle/>
          <a:p>
            <a:r>
              <a:rPr lang="en-US" dirty="0" smtClean="0"/>
              <a:t>First Cycle w/TDR DA</a:t>
            </a:r>
            <a:endParaRPr lang="en-US" dirty="0"/>
          </a:p>
        </p:txBody>
      </p:sp>
    </p:spTree>
    <p:extLst>
      <p:ext uri="{BB962C8B-B14F-4D97-AF65-F5344CB8AC3E}">
        <p14:creationId xmlns:p14="http://schemas.microsoft.com/office/powerpoint/2010/main" val="387200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1401</TotalTime>
  <Words>3133</Words>
  <Application>Microsoft Office PowerPoint</Application>
  <PresentationFormat>On-screen Show (4:3)</PresentationFormat>
  <Paragraphs>470</Paragraphs>
  <Slides>34</Slides>
  <Notes>7</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37" baseType="lpstr">
      <vt:lpstr>Equity</vt:lpstr>
      <vt:lpstr>Office Theme</vt:lpstr>
      <vt:lpstr>Drawing</vt:lpstr>
      <vt:lpstr>Operational HWRF - Performance for 2013 and Plans for 2014 and beyond.</vt:lpstr>
      <vt:lpstr>Outline</vt:lpstr>
      <vt:lpstr>PowerPoint Presentation</vt:lpstr>
      <vt:lpstr>PowerPoint Presentation</vt:lpstr>
      <vt:lpstr>PowerPoint Presentation</vt:lpstr>
      <vt:lpstr>2013 North Atlantic early model verification</vt:lpstr>
      <vt:lpstr>2013 East Pacific early model verification</vt:lpstr>
      <vt:lpstr>PowerPoint Presentation</vt:lpstr>
      <vt:lpstr>Impact of TDR DA on operational HWRF for TS Karen:</vt:lpstr>
      <vt:lpstr>Wind-Pressure relationship: Much improved vortex structure from 2013 HWRF</vt:lpstr>
      <vt:lpstr>Special Real-Time Projects supported by HFIP</vt:lpstr>
      <vt:lpstr>PowerPoint Presentation</vt:lpstr>
      <vt:lpstr>PowerPoint Presentation</vt:lpstr>
      <vt:lpstr>PowerPoint Presentation</vt:lpstr>
      <vt:lpstr>HWRF-ensemble verification: North Atlantic 2013</vt:lpstr>
      <vt:lpstr>Priorities for Operational HWRF for 2014 hurricane season</vt:lpstr>
      <vt:lpstr>PowerPoint Presentation</vt:lpstr>
      <vt:lpstr>Intensity forecasts for Cold Start</vt:lpstr>
      <vt:lpstr>PowerPoint Presentation</vt:lpstr>
      <vt:lpstr>PowerPoint Presentation</vt:lpstr>
      <vt:lpstr>PowerPoint Presentation</vt:lpstr>
      <vt:lpstr>PowerPoint Presentation</vt:lpstr>
      <vt:lpstr>Ocean Upgrades: MPI POM and MPI Coupler</vt:lpstr>
      <vt:lpstr>PowerPoint Presentation</vt:lpstr>
      <vt:lpstr>PowerPoint Presentation</vt:lpstr>
      <vt:lpstr>PowerPoint Presentation</vt:lpstr>
      <vt:lpstr>PowerPoint Presentation</vt:lpstr>
      <vt:lpstr>PowerPoint Presentation</vt:lpstr>
      <vt:lpstr>GFDL 2014 Hurricane Model Upgrade</vt:lpstr>
      <vt:lpstr>PowerPoint Presentation</vt:lpstr>
      <vt:lpstr>PowerPoint Presentation</vt:lpstr>
      <vt:lpstr>PowerPoint Presentation</vt:lpstr>
      <vt:lpstr>PowerPoint Presentation</vt:lpstr>
      <vt:lpstr>Thanks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Vijay T. Tallapragada</dc:creator>
  <cp:lastModifiedBy>Vijay Tallapragada</cp:lastModifiedBy>
  <cp:revision>105</cp:revision>
  <dcterms:created xsi:type="dcterms:W3CDTF">2011-12-01T20:42:32Z</dcterms:created>
  <dcterms:modified xsi:type="dcterms:W3CDTF">2013-12-04T12:26:19Z</dcterms:modified>
</cp:coreProperties>
</file>