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gif" ContentType="image/gif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3"/>
  </p:notesMasterIdLst>
  <p:handoutMasterIdLst>
    <p:handoutMasterId r:id="rId24"/>
  </p:handoutMasterIdLst>
  <p:sldIdLst>
    <p:sldId id="259" r:id="rId2"/>
    <p:sldId id="315" r:id="rId3"/>
    <p:sldId id="476" r:id="rId4"/>
    <p:sldId id="568" r:id="rId5"/>
    <p:sldId id="569" r:id="rId6"/>
    <p:sldId id="570" r:id="rId7"/>
    <p:sldId id="571" r:id="rId8"/>
    <p:sldId id="572" r:id="rId9"/>
    <p:sldId id="433" r:id="rId10"/>
    <p:sldId id="517" r:id="rId11"/>
    <p:sldId id="498" r:id="rId12"/>
    <p:sldId id="502" r:id="rId13"/>
    <p:sldId id="565" r:id="rId14"/>
    <p:sldId id="566" r:id="rId15"/>
    <p:sldId id="518" r:id="rId16"/>
    <p:sldId id="509" r:id="rId17"/>
    <p:sldId id="514" r:id="rId18"/>
    <p:sldId id="573" r:id="rId19"/>
    <p:sldId id="575" r:id="rId20"/>
    <p:sldId id="576" r:id="rId21"/>
    <p:sldId id="310" r:id="rId22"/>
  </p:sldIdLst>
  <p:sldSz cx="9144000" cy="6858000" type="screen4x3"/>
  <p:notesSz cx="6858000" cy="9144000"/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660"/>
  </p:normalViewPr>
  <p:slideViewPr>
    <p:cSldViewPr>
      <p:cViewPr varScale="1">
        <p:scale>
          <a:sx n="102" d="100"/>
          <a:sy n="102" d="100"/>
        </p:scale>
        <p:origin x="-536" y="-1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  <p:sld r:id="rId3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notesViewPr>
    <p:cSldViewPr>
      <p:cViewPr varScale="1">
        <p:scale>
          <a:sx n="86" d="100"/>
          <a:sy n="86" d="100"/>
        </p:scale>
        <p:origin x="-786" y="-78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notesMaster" Target="notesMasters/notesMaster1.xml"/><Relationship Id="rId24" Type="http://schemas.openxmlformats.org/officeDocument/2006/relationships/handoutMaster" Target="handoutMasters/handoutMaster1.xml"/><Relationship Id="rId25" Type="http://schemas.openxmlformats.org/officeDocument/2006/relationships/printerSettings" Target="printerSettings/printerSettings1.bin"/><Relationship Id="rId26" Type="http://schemas.openxmlformats.org/officeDocument/2006/relationships/presProps" Target="presProps.xml"/><Relationship Id="rId27" Type="http://schemas.openxmlformats.org/officeDocument/2006/relationships/viewProps" Target="viewProps.xml"/><Relationship Id="rId28" Type="http://schemas.openxmlformats.org/officeDocument/2006/relationships/theme" Target="theme/theme1.xml"/><Relationship Id="rId29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10.xml"/><Relationship Id="rId2" Type="http://schemas.openxmlformats.org/officeDocument/2006/relationships/slide" Target="slides/slide16.xml"/><Relationship Id="rId3" Type="http://schemas.openxmlformats.org/officeDocument/2006/relationships/slide" Target="slides/slide2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1741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1741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D8F8E750-0DE7-514D-86E1-ADAD651073F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19159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41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3EAB16EB-DBAE-5F46-96DF-FC20BF20029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853153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18705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1881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91350" y="76200"/>
            <a:ext cx="2076450" cy="6248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62000" y="76200"/>
            <a:ext cx="6076950" cy="6248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05583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33800" y="76200"/>
            <a:ext cx="5334000" cy="457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762000" y="838200"/>
            <a:ext cx="37719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6300" y="838200"/>
            <a:ext cx="37719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37206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33800" y="76200"/>
            <a:ext cx="5334000" cy="457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0" y="838200"/>
            <a:ext cx="37719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86300" y="838200"/>
            <a:ext cx="37719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80014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17560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168653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0" y="838200"/>
            <a:ext cx="3771900" cy="5486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6300" y="838200"/>
            <a:ext cx="3771900" cy="5486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40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61285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24870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815055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80422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436066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5" Type="http://schemas.openxmlformats.org/officeDocument/2006/relationships/image" Target="../media/image1.jpeg"/><Relationship Id="rId16" Type="http://schemas.openxmlformats.org/officeDocument/2006/relationships/image" Target="../media/image2.png"/><Relationship Id="rId17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0" name="Picture 26" descr="waves"/>
          <p:cNvPicPr>
            <a:picLocks noChangeAspect="1" noChangeArrowheads="1"/>
          </p:cNvPicPr>
          <p:nvPr userDrawn="1"/>
        </p:nvPicPr>
        <p:blipFill>
          <a:blip r:embed="rId15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733800" y="76200"/>
            <a:ext cx="533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62000" y="838200"/>
            <a:ext cx="7696200" cy="548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033" name="Picture 9" descr="noaa_logo"/>
          <p:cNvPicPr>
            <a:picLocks noChangeAspect="1" noChangeArrowheads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800" y="6324600"/>
            <a:ext cx="5080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nws_logo"/>
          <p:cNvPicPr>
            <a:picLocks noChangeAspect="1" noChangeArrowheads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0600" y="6324600"/>
            <a:ext cx="4572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45" name="Text Box 21"/>
          <p:cNvSpPr txBox="1">
            <a:spLocks noChangeArrowheads="1"/>
          </p:cNvSpPr>
          <p:nvPr userDrawn="1"/>
        </p:nvSpPr>
        <p:spPr bwMode="auto">
          <a:xfrm>
            <a:off x="762000" y="6583363"/>
            <a:ext cx="274320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200" dirty="0">
                <a:latin typeface="Helvetica" charset="0"/>
              </a:rPr>
              <a:t>Tolman et al, Dec. </a:t>
            </a:r>
            <a:r>
              <a:rPr lang="en-US" sz="1200" dirty="0" smtClean="0">
                <a:latin typeface="Helvetica" charset="0"/>
              </a:rPr>
              <a:t>4. </a:t>
            </a:r>
            <a:r>
              <a:rPr lang="en-US" sz="1200" dirty="0" smtClean="0">
                <a:latin typeface="Helvetica" charset="0"/>
              </a:rPr>
              <a:t>2013</a:t>
            </a:r>
            <a:endParaRPr lang="en-US" sz="1200" dirty="0">
              <a:latin typeface="Helvetica" charset="0"/>
            </a:endParaRPr>
          </a:p>
        </p:txBody>
      </p:sp>
      <p:sp>
        <p:nvSpPr>
          <p:cNvPr id="1046" name="Text Box 22"/>
          <p:cNvSpPr txBox="1">
            <a:spLocks noChangeArrowheads="1"/>
          </p:cNvSpPr>
          <p:nvPr userDrawn="1"/>
        </p:nvSpPr>
        <p:spPr bwMode="auto">
          <a:xfrm>
            <a:off x="5562600" y="6583363"/>
            <a:ext cx="304800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1200" dirty="0">
                <a:latin typeface="Helvetica" charset="0"/>
              </a:rPr>
              <a:t>NCEP production suite review, </a:t>
            </a:r>
            <a:fld id="{48C34F7A-7797-EB49-8F7D-E12067ACE17B}" type="slidenum">
              <a:rPr lang="en-US" sz="1200">
                <a:latin typeface="Helvetica" charset="0"/>
              </a:rPr>
              <a:pPr algn="r">
                <a:spcBef>
                  <a:spcPct val="50000"/>
                </a:spcBef>
              </a:pPr>
              <a:t>‹#›</a:t>
            </a:fld>
            <a:r>
              <a:rPr lang="en-US" sz="1200" dirty="0" smtClean="0">
                <a:latin typeface="Helvetica" charset="0"/>
              </a:rPr>
              <a:t>/21</a:t>
            </a:r>
            <a:endParaRPr lang="en-US" sz="1200" dirty="0">
              <a:latin typeface="Helvetica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r" rtl="0" fontAlgn="base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+mj-lt"/>
          <a:ea typeface="+mj-ea"/>
          <a:cs typeface="+mj-cs"/>
        </a:defRPr>
      </a:lvl1pPr>
      <a:lvl2pPr algn="r" rtl="0" fontAlgn="base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Helvetica" charset="0"/>
          <a:ea typeface="ＭＳ Ｐゴシック" charset="0"/>
        </a:defRPr>
      </a:lvl2pPr>
      <a:lvl3pPr algn="r" rtl="0" fontAlgn="base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Helvetica" charset="0"/>
          <a:ea typeface="ＭＳ Ｐゴシック" charset="0"/>
        </a:defRPr>
      </a:lvl3pPr>
      <a:lvl4pPr algn="r" rtl="0" fontAlgn="base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Helvetica" charset="0"/>
          <a:ea typeface="ＭＳ Ｐゴシック" charset="0"/>
        </a:defRPr>
      </a:lvl4pPr>
      <a:lvl5pPr algn="r" rtl="0" fontAlgn="base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Helvetica" charset="0"/>
          <a:ea typeface="ＭＳ Ｐゴシック" charset="0"/>
        </a:defRPr>
      </a:lvl5pPr>
      <a:lvl6pPr marL="457200" algn="r" rtl="0" fontAlgn="base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Helvetica" charset="0"/>
          <a:ea typeface="ＭＳ Ｐゴシック" charset="0"/>
        </a:defRPr>
      </a:lvl6pPr>
      <a:lvl7pPr marL="914400" algn="r" rtl="0" fontAlgn="base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Helvetica" charset="0"/>
          <a:ea typeface="ＭＳ Ｐゴシック" charset="0"/>
        </a:defRPr>
      </a:lvl7pPr>
      <a:lvl8pPr marL="1371600" algn="r" rtl="0" fontAlgn="base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Helvetica" charset="0"/>
          <a:ea typeface="ＭＳ Ｐゴシック" charset="0"/>
        </a:defRPr>
      </a:lvl8pPr>
      <a:lvl9pPr marL="1828800" algn="r" rtl="0" fontAlgn="base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Helvetica" charset="0"/>
          <a:ea typeface="ＭＳ Ｐゴシック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charset="0"/>
        <a:buChar char=" 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charset="0"/>
        <a:buChar char="l"/>
        <a:defRPr sz="20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80000"/>
        <a:buFont typeface="Wingdings 3" charset="0"/>
        <a:buChar char=""/>
        <a:defRPr sz="20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Font typeface="Wingdings 3" charset="0"/>
        <a:buChar char="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Wingdings" charset="2"/>
        <a:buChar char="v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Times New Roman" charset="0"/>
        <a:buChar char="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Times New Roman" charset="0"/>
        <a:buChar char="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Times New Roman" charset="0"/>
        <a:buChar char="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Times New Roman" charset="0"/>
        <a:buChar char="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5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eg"/><Relationship Id="rId3" Type="http://schemas.openxmlformats.org/officeDocument/2006/relationships/image" Target="../media/image21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Relationship Id="rId3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4.gif"/><Relationship Id="rId3" Type="http://schemas.openxmlformats.org/officeDocument/2006/relationships/image" Target="../media/image25.gi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3" Type="http://schemas.openxmlformats.org/officeDocument/2006/relationships/image" Target="../media/image6.gi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Relationship Id="rId3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4" Type="http://schemas.openxmlformats.org/officeDocument/2006/relationships/image" Target="../media/image11.gif"/><Relationship Id="rId5" Type="http://schemas.openxmlformats.org/officeDocument/2006/relationships/image" Target="../media/image12.gif"/><Relationship Id="rId6" Type="http://schemas.openxmlformats.org/officeDocument/2006/relationships/image" Target="../media/image13.gif"/><Relationship Id="rId7" Type="http://schemas.openxmlformats.org/officeDocument/2006/relationships/image" Target="../media/image14.gi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gi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990600"/>
            <a:ext cx="7772400" cy="1600200"/>
          </a:xfrm>
        </p:spPr>
        <p:txBody>
          <a:bodyPr anchor="b" anchorCtr="1"/>
          <a:lstStyle/>
          <a:p>
            <a:pPr algn="ctr"/>
            <a:r>
              <a:rPr lang="en-US"/>
              <a:t>Review of the NCEP production Suite:</a:t>
            </a:r>
            <a:br>
              <a:rPr lang="en-US"/>
            </a:br>
            <a:r>
              <a:rPr lang="en-US"/>
              <a:t>Recent Changes and Plans</a:t>
            </a:r>
          </a:p>
        </p:txBody>
      </p:sp>
      <p:sp>
        <p:nvSpPr>
          <p:cNvPr id="12288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2667000"/>
            <a:ext cx="6400800" cy="1676400"/>
          </a:xfrm>
        </p:spPr>
        <p:txBody>
          <a:bodyPr/>
          <a:lstStyle/>
          <a:p>
            <a:r>
              <a:rPr lang="en-US" dirty="0"/>
              <a:t>Marine Modeling and Analysis Branch</a:t>
            </a:r>
          </a:p>
          <a:p>
            <a:r>
              <a:rPr lang="en-US" dirty="0" smtClean="0"/>
              <a:t>Ocean Numerical Guidance</a:t>
            </a:r>
            <a:endParaRPr lang="en-US" dirty="0"/>
          </a:p>
        </p:txBody>
      </p:sp>
      <p:sp>
        <p:nvSpPr>
          <p:cNvPr id="122884" name="Rectangle 4"/>
          <p:cNvSpPr>
            <a:spLocks noChangeArrowheads="1"/>
          </p:cNvSpPr>
          <p:nvPr/>
        </p:nvSpPr>
        <p:spPr bwMode="auto">
          <a:xfrm>
            <a:off x="1143000" y="2590800"/>
            <a:ext cx="6858000" cy="76200"/>
          </a:xfrm>
          <a:prstGeom prst="rect">
            <a:avLst/>
          </a:prstGeom>
          <a:solidFill>
            <a:srgbClr val="00FFFF"/>
          </a:solidFill>
          <a:ln w="3175">
            <a:solidFill>
              <a:srgbClr val="0000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22885" name="Picture 5" descr="ncep_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150813"/>
            <a:ext cx="2230438" cy="1296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2886" name="Text Box 6"/>
          <p:cNvSpPr txBox="1">
            <a:spLocks noChangeArrowheads="1"/>
          </p:cNvSpPr>
          <p:nvPr/>
        </p:nvSpPr>
        <p:spPr bwMode="auto">
          <a:xfrm>
            <a:off x="76200" y="4419600"/>
            <a:ext cx="3962400" cy="1368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b">
            <a:spAutoFit/>
          </a:bodyPr>
          <a:lstStyle/>
          <a:p>
            <a:pPr algn="l"/>
            <a:endParaRPr lang="en-US" sz="1400" i="1">
              <a:latin typeface="Helvetica" charset="0"/>
            </a:endParaRPr>
          </a:p>
          <a:p>
            <a:pPr algn="l"/>
            <a:r>
              <a:rPr lang="en-US" sz="1400" i="1">
                <a:latin typeface="Helvetica" charset="0"/>
              </a:rPr>
              <a:t>Hendrik L. Tolman</a:t>
            </a:r>
          </a:p>
          <a:p>
            <a:pPr algn="l"/>
            <a:r>
              <a:rPr lang="en-US" sz="1400" i="1">
                <a:latin typeface="Helvetica" charset="0"/>
              </a:rPr>
              <a:t>Chief, Marine Modeling and Analysis Branch</a:t>
            </a:r>
          </a:p>
          <a:p>
            <a:pPr algn="l"/>
            <a:r>
              <a:rPr lang="en-US" sz="1400" i="1">
                <a:latin typeface="Helvetica" charset="0"/>
              </a:rPr>
              <a:t>NOAA / NWS / NCEP / EMC</a:t>
            </a:r>
          </a:p>
          <a:p>
            <a:pPr algn="l"/>
            <a:endParaRPr lang="en-US" sz="1400" i="1">
              <a:latin typeface="Helvetica" charset="0"/>
            </a:endParaRPr>
          </a:p>
          <a:p>
            <a:pPr algn="l"/>
            <a:r>
              <a:rPr lang="en-US" sz="1400" i="1">
                <a:latin typeface="Helvetica" charset="0"/>
              </a:rPr>
              <a:t>Hendrik.Tolman@NOAA.gov</a:t>
            </a:r>
            <a:endParaRPr lang="en-US"/>
          </a:p>
        </p:txBody>
      </p:sp>
      <p:sp>
        <p:nvSpPr>
          <p:cNvPr id="122887" name="Text Box 7"/>
          <p:cNvSpPr txBox="1">
            <a:spLocks noChangeArrowheads="1"/>
          </p:cNvSpPr>
          <p:nvPr/>
        </p:nvSpPr>
        <p:spPr bwMode="auto">
          <a:xfrm>
            <a:off x="533400" y="5943600"/>
            <a:ext cx="8077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i="1">
                <a:latin typeface="Helvetica" charset="0"/>
              </a:rPr>
              <a:t>WHERE AMERICA</a:t>
            </a:r>
            <a:r>
              <a:rPr lang="ja-JP" altLang="en-US" sz="1800" i="1">
                <a:latin typeface="Arial"/>
              </a:rPr>
              <a:t>’</a:t>
            </a:r>
            <a:r>
              <a:rPr lang="en-US" sz="1800" i="1">
                <a:latin typeface="Helvetica" charset="0"/>
              </a:rPr>
              <a:t>S CLIMATE  WEATHER AND OCEAN SERVICES BEGIN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RTOFS</a:t>
            </a:r>
          </a:p>
        </p:txBody>
      </p:sp>
      <p:sp>
        <p:nvSpPr>
          <p:cNvPr id="132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0" y="838200"/>
            <a:ext cx="7696200" cy="5791200"/>
          </a:xfrm>
        </p:spPr>
        <p:txBody>
          <a:bodyPr/>
          <a:lstStyle/>
          <a:p>
            <a:r>
              <a:rPr lang="en-US" dirty="0" smtClean="0"/>
              <a:t>Five major </a:t>
            </a:r>
            <a:r>
              <a:rPr lang="en-US" dirty="0"/>
              <a:t>efforts:</a:t>
            </a:r>
          </a:p>
          <a:p>
            <a:pPr lvl="1"/>
            <a:r>
              <a:rPr lang="en-US" dirty="0"/>
              <a:t>Eddy resolving ocean modeling.</a:t>
            </a:r>
          </a:p>
          <a:p>
            <a:pPr lvl="1"/>
            <a:r>
              <a:rPr lang="en-US" dirty="0"/>
              <a:t>Eddy resolving ocean initialization.</a:t>
            </a:r>
          </a:p>
          <a:p>
            <a:pPr lvl="1"/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pPr lvl="1"/>
            <a:r>
              <a:rPr lang="en-US" dirty="0"/>
              <a:t>Coupled modeling for hurricanes.</a:t>
            </a:r>
          </a:p>
          <a:p>
            <a:pPr marL="457200" lvl="1" indent="0">
              <a:buNone/>
            </a:pPr>
            <a:endParaRPr lang="en-US" dirty="0"/>
          </a:p>
          <a:p>
            <a:pPr lvl="1"/>
            <a:r>
              <a:rPr lang="en-US" dirty="0"/>
              <a:t>Coupled modeling for weather – CFS / NEMS</a:t>
            </a:r>
            <a:r>
              <a:rPr lang="en-US" dirty="0" smtClean="0"/>
              <a:t>.</a:t>
            </a:r>
          </a:p>
          <a:p>
            <a:pPr marL="457200" lvl="1" indent="0">
              <a:buNone/>
            </a:pPr>
            <a:endParaRPr lang="en-US" dirty="0" smtClean="0"/>
          </a:p>
          <a:p>
            <a:pPr lvl="1"/>
            <a:r>
              <a:rPr lang="en-US" dirty="0" smtClean="0"/>
              <a:t>Episodic tracers</a:t>
            </a:r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All </a:t>
            </a:r>
            <a:r>
              <a:rPr lang="en-US" dirty="0"/>
              <a:t>RTOFS models </a:t>
            </a:r>
            <a:r>
              <a:rPr lang="en-US" dirty="0" smtClean="0"/>
              <a:t>presently based </a:t>
            </a:r>
            <a:r>
              <a:rPr lang="en-US" dirty="0"/>
              <a:t>on </a:t>
            </a:r>
            <a:r>
              <a:rPr lang="en-US" dirty="0" smtClean="0"/>
              <a:t>HYCOM</a:t>
            </a:r>
          </a:p>
          <a:p>
            <a:pPr lvl="2"/>
            <a:r>
              <a:rPr lang="en-US" dirty="0" smtClean="0"/>
              <a:t>RTOFS represent line of products.</a:t>
            </a:r>
          </a:p>
          <a:p>
            <a:pPr lvl="2"/>
            <a:r>
              <a:rPr lang="en-US" dirty="0" smtClean="0"/>
              <a:t>HYCOM is underlying ocean model.</a:t>
            </a:r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1524000" y="1295400"/>
            <a:ext cx="6858000" cy="1371600"/>
            <a:chOff x="1524000" y="1295400"/>
            <a:chExt cx="6858000" cy="1371600"/>
          </a:xfrm>
        </p:grpSpPr>
        <p:sp>
          <p:nvSpPr>
            <p:cNvPr id="132101" name="Rectangle 5"/>
            <p:cNvSpPr>
              <a:spLocks noChangeArrowheads="1"/>
            </p:cNvSpPr>
            <p:nvPr/>
          </p:nvSpPr>
          <p:spPr bwMode="auto">
            <a:xfrm>
              <a:off x="1524000" y="1295400"/>
              <a:ext cx="6858000" cy="1371600"/>
            </a:xfrm>
            <a:prstGeom prst="rect">
              <a:avLst/>
            </a:prstGeom>
            <a:noFill/>
            <a:ln w="25400">
              <a:solidFill>
                <a:srgbClr val="3399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32102" name="Text Box 6"/>
            <p:cNvSpPr txBox="1">
              <a:spLocks noChangeArrowheads="1"/>
            </p:cNvSpPr>
            <p:nvPr/>
          </p:nvSpPr>
          <p:spPr bwMode="auto">
            <a:xfrm>
              <a:off x="4191000" y="2225675"/>
              <a:ext cx="4114800" cy="3968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r">
                <a:spcBef>
                  <a:spcPct val="50000"/>
                </a:spcBef>
              </a:pPr>
              <a:r>
                <a:rPr lang="en-US" sz="2000" dirty="0">
                  <a:solidFill>
                    <a:srgbClr val="0000FF"/>
                  </a:solidFill>
                  <a:latin typeface="Helvetica" charset="0"/>
                </a:rPr>
                <a:t>RTOFS-Global</a:t>
              </a:r>
            </a:p>
          </p:txBody>
        </p:sp>
        <p:sp>
          <p:nvSpPr>
            <p:cNvPr id="132103" name="Text Box 7"/>
            <p:cNvSpPr txBox="1">
              <a:spLocks noChangeArrowheads="1"/>
            </p:cNvSpPr>
            <p:nvPr/>
          </p:nvSpPr>
          <p:spPr bwMode="auto">
            <a:xfrm>
              <a:off x="4191000" y="1905000"/>
              <a:ext cx="4114800" cy="3968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r">
                <a:spcBef>
                  <a:spcPct val="50000"/>
                </a:spcBef>
              </a:pPr>
              <a:r>
                <a:rPr lang="en-US" sz="2000" dirty="0">
                  <a:solidFill>
                    <a:srgbClr val="0000FF"/>
                  </a:solidFill>
                  <a:latin typeface="Helvetica" charset="0"/>
                </a:rPr>
                <a:t>RTOFS-Atlantic</a:t>
              </a:r>
            </a:p>
          </p:txBody>
        </p:sp>
        <p:sp>
          <p:nvSpPr>
            <p:cNvPr id="22" name="Text Box 7"/>
            <p:cNvSpPr txBox="1">
              <a:spLocks noChangeArrowheads="1"/>
            </p:cNvSpPr>
            <p:nvPr/>
          </p:nvSpPr>
          <p:spPr bwMode="auto">
            <a:xfrm>
              <a:off x="1600200" y="1920875"/>
              <a:ext cx="4114800" cy="3968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000" dirty="0" smtClean="0">
                  <a:solidFill>
                    <a:srgbClr val="008000"/>
                  </a:solidFill>
                  <a:latin typeface="Helvetica" charset="0"/>
                </a:rPr>
                <a:t>Operational 2005</a:t>
              </a:r>
              <a:endParaRPr lang="en-US" sz="2000" dirty="0">
                <a:solidFill>
                  <a:srgbClr val="008000"/>
                </a:solidFill>
                <a:latin typeface="Helvetica" charset="0"/>
              </a:endParaRPr>
            </a:p>
          </p:txBody>
        </p:sp>
        <p:sp>
          <p:nvSpPr>
            <p:cNvPr id="23" name="Text Box 7"/>
            <p:cNvSpPr txBox="1">
              <a:spLocks noChangeArrowheads="1"/>
            </p:cNvSpPr>
            <p:nvPr/>
          </p:nvSpPr>
          <p:spPr bwMode="auto">
            <a:xfrm>
              <a:off x="1600200" y="2225675"/>
              <a:ext cx="4114800" cy="3968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000" dirty="0" smtClean="0">
                  <a:solidFill>
                    <a:srgbClr val="008000"/>
                  </a:solidFill>
                  <a:latin typeface="Helvetica" charset="0"/>
                </a:rPr>
                <a:t>Operational 10/25/2011</a:t>
              </a:r>
              <a:endParaRPr lang="en-US" sz="2000" dirty="0">
                <a:solidFill>
                  <a:srgbClr val="008000"/>
                </a:solidFill>
                <a:latin typeface="Helvetica" charset="0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1524000" y="2057401"/>
            <a:ext cx="6858000" cy="1387474"/>
            <a:chOff x="1524000" y="2057401"/>
            <a:chExt cx="6858000" cy="1387474"/>
          </a:xfrm>
        </p:grpSpPr>
        <p:sp>
          <p:nvSpPr>
            <p:cNvPr id="132105" name="Rectangle 9"/>
            <p:cNvSpPr>
              <a:spLocks noChangeArrowheads="1"/>
            </p:cNvSpPr>
            <p:nvPr/>
          </p:nvSpPr>
          <p:spPr bwMode="auto">
            <a:xfrm>
              <a:off x="1524000" y="2743200"/>
              <a:ext cx="6858000" cy="685800"/>
            </a:xfrm>
            <a:prstGeom prst="rect">
              <a:avLst/>
            </a:prstGeom>
            <a:noFill/>
            <a:ln w="25400">
              <a:solidFill>
                <a:srgbClr val="3399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32106" name="Text Box 10"/>
            <p:cNvSpPr txBox="1">
              <a:spLocks noChangeArrowheads="1"/>
            </p:cNvSpPr>
            <p:nvPr/>
          </p:nvSpPr>
          <p:spPr bwMode="auto">
            <a:xfrm>
              <a:off x="4191000" y="3048000"/>
              <a:ext cx="4114800" cy="3968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r">
                <a:spcBef>
                  <a:spcPct val="50000"/>
                </a:spcBef>
              </a:pPr>
              <a:r>
                <a:rPr lang="en-US" sz="2000" dirty="0" smtClean="0">
                  <a:solidFill>
                    <a:srgbClr val="0000FF"/>
                  </a:solidFill>
                  <a:latin typeface="Helvetica" charset="0"/>
                </a:rPr>
                <a:t>RTOFS-HWRF</a:t>
              </a:r>
              <a:endParaRPr lang="en-US" sz="2000" dirty="0">
                <a:solidFill>
                  <a:srgbClr val="0000FF"/>
                </a:solidFill>
                <a:latin typeface="Helvetica" charset="0"/>
              </a:endParaRPr>
            </a:p>
          </p:txBody>
        </p:sp>
        <p:grpSp>
          <p:nvGrpSpPr>
            <p:cNvPr id="2" name="Group 1"/>
            <p:cNvGrpSpPr/>
            <p:nvPr/>
          </p:nvGrpSpPr>
          <p:grpSpPr>
            <a:xfrm>
              <a:off x="5715000" y="2057401"/>
              <a:ext cx="533400" cy="1066800"/>
              <a:chOff x="5715000" y="2362200"/>
              <a:chExt cx="533400" cy="1185863"/>
            </a:xfrm>
          </p:grpSpPr>
          <p:sp>
            <p:nvSpPr>
              <p:cNvPr id="132108" name="Line 12"/>
              <p:cNvSpPr>
                <a:spLocks noChangeShapeType="1"/>
              </p:cNvSpPr>
              <p:nvPr/>
            </p:nvSpPr>
            <p:spPr bwMode="auto">
              <a:xfrm>
                <a:off x="6248400" y="2362200"/>
                <a:ext cx="0" cy="381000"/>
              </a:xfrm>
              <a:prstGeom prst="line">
                <a:avLst/>
              </a:prstGeom>
              <a:noFill/>
              <a:ln w="38100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32109" name="Line 13"/>
              <p:cNvSpPr>
                <a:spLocks noChangeShapeType="1"/>
              </p:cNvSpPr>
              <p:nvPr/>
            </p:nvSpPr>
            <p:spPr bwMode="auto">
              <a:xfrm flipH="1">
                <a:off x="5715000" y="2543175"/>
                <a:ext cx="533400" cy="0"/>
              </a:xfrm>
              <a:prstGeom prst="line">
                <a:avLst/>
              </a:prstGeom>
              <a:noFill/>
              <a:ln w="38100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32110" name="Line 14"/>
              <p:cNvSpPr>
                <a:spLocks noChangeShapeType="1"/>
              </p:cNvSpPr>
              <p:nvPr/>
            </p:nvSpPr>
            <p:spPr bwMode="auto">
              <a:xfrm>
                <a:off x="5715000" y="2557463"/>
                <a:ext cx="0" cy="990600"/>
              </a:xfrm>
              <a:prstGeom prst="line">
                <a:avLst/>
              </a:prstGeom>
              <a:noFill/>
              <a:ln w="38100">
                <a:solidFill>
                  <a:srgbClr val="008000"/>
                </a:solidFill>
                <a:round/>
                <a:headEnd/>
                <a:tailEnd type="stealth" w="lg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</p:grpSp>
        <p:sp>
          <p:nvSpPr>
            <p:cNvPr id="24" name="Text Box 7"/>
            <p:cNvSpPr txBox="1">
              <a:spLocks noChangeArrowheads="1"/>
            </p:cNvSpPr>
            <p:nvPr/>
          </p:nvSpPr>
          <p:spPr bwMode="auto">
            <a:xfrm>
              <a:off x="1600200" y="3048000"/>
              <a:ext cx="4114800" cy="3968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000" dirty="0" smtClean="0">
                  <a:solidFill>
                    <a:schemeClr val="accent2">
                      <a:lumMod val="75000"/>
                    </a:schemeClr>
                  </a:solidFill>
                  <a:latin typeface="Helvetica" charset="0"/>
                </a:rPr>
                <a:t>Live </a:t>
              </a:r>
              <a:r>
                <a:rPr lang="en-US" sz="2000" dirty="0" smtClean="0">
                  <a:solidFill>
                    <a:schemeClr val="accent2">
                      <a:lumMod val="75000"/>
                    </a:schemeClr>
                  </a:solidFill>
                  <a:latin typeface="Helvetica" charset="0"/>
                </a:rPr>
                <a:t>testing (2015?)</a:t>
              </a:r>
              <a:endParaRPr lang="en-US" sz="2000" dirty="0">
                <a:solidFill>
                  <a:schemeClr val="accent2">
                    <a:lumMod val="75000"/>
                  </a:schemeClr>
                </a:solidFill>
                <a:latin typeface="Helvetica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1524000" y="1828800"/>
            <a:ext cx="7239000" cy="2301875"/>
            <a:chOff x="1524000" y="1828800"/>
            <a:chExt cx="7239000" cy="2301875"/>
          </a:xfrm>
        </p:grpSpPr>
        <p:sp>
          <p:nvSpPr>
            <p:cNvPr id="132112" name="Rectangle 16"/>
            <p:cNvSpPr>
              <a:spLocks noChangeArrowheads="1"/>
            </p:cNvSpPr>
            <p:nvPr/>
          </p:nvSpPr>
          <p:spPr bwMode="auto">
            <a:xfrm>
              <a:off x="1524000" y="3505200"/>
              <a:ext cx="6858000" cy="609600"/>
            </a:xfrm>
            <a:prstGeom prst="rect">
              <a:avLst/>
            </a:prstGeom>
            <a:noFill/>
            <a:ln w="25400">
              <a:solidFill>
                <a:srgbClr val="3399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32113" name="Text Box 17"/>
            <p:cNvSpPr txBox="1">
              <a:spLocks noChangeArrowheads="1"/>
            </p:cNvSpPr>
            <p:nvPr/>
          </p:nvSpPr>
          <p:spPr bwMode="auto">
            <a:xfrm>
              <a:off x="4191000" y="3733800"/>
              <a:ext cx="4114800" cy="3968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r">
                <a:spcBef>
                  <a:spcPct val="50000"/>
                </a:spcBef>
              </a:pPr>
              <a:r>
                <a:rPr lang="en-US" sz="2000" dirty="0" smtClean="0">
                  <a:solidFill>
                    <a:srgbClr val="0000FF"/>
                  </a:solidFill>
                  <a:latin typeface="Helvetica" charset="0"/>
                </a:rPr>
                <a:t>RTOFS-NEMS</a:t>
              </a:r>
              <a:endParaRPr lang="en-US" sz="2000" dirty="0">
                <a:solidFill>
                  <a:srgbClr val="0000FF"/>
                </a:solidFill>
                <a:latin typeface="Helvetica" charset="0"/>
              </a:endParaRPr>
            </a:p>
          </p:txBody>
        </p:sp>
        <p:grpSp>
          <p:nvGrpSpPr>
            <p:cNvPr id="3" name="Group 2"/>
            <p:cNvGrpSpPr/>
            <p:nvPr/>
          </p:nvGrpSpPr>
          <p:grpSpPr>
            <a:xfrm>
              <a:off x="5715000" y="1828800"/>
              <a:ext cx="3048000" cy="2133600"/>
              <a:chOff x="5715000" y="1828800"/>
              <a:chExt cx="3048000" cy="2133600"/>
            </a:xfrm>
          </p:grpSpPr>
          <p:sp>
            <p:nvSpPr>
              <p:cNvPr id="132115" name="Line 19"/>
              <p:cNvSpPr>
                <a:spLocks noChangeShapeType="1"/>
              </p:cNvSpPr>
              <p:nvPr/>
            </p:nvSpPr>
            <p:spPr bwMode="auto">
              <a:xfrm>
                <a:off x="5715000" y="1828800"/>
                <a:ext cx="3048000" cy="0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32116" name="Line 20"/>
              <p:cNvSpPr>
                <a:spLocks noChangeShapeType="1"/>
              </p:cNvSpPr>
              <p:nvPr/>
            </p:nvSpPr>
            <p:spPr bwMode="auto">
              <a:xfrm>
                <a:off x="8763000" y="1828800"/>
                <a:ext cx="0" cy="2133600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32117" name="Line 21"/>
              <p:cNvSpPr>
                <a:spLocks noChangeShapeType="1"/>
              </p:cNvSpPr>
              <p:nvPr/>
            </p:nvSpPr>
            <p:spPr bwMode="auto">
              <a:xfrm flipH="1">
                <a:off x="8382000" y="3962400"/>
                <a:ext cx="381000" cy="0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prstDash val="dash"/>
                <a:round/>
                <a:headEnd/>
                <a:tailEnd type="stealth" w="lg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</p:grpSp>
        <p:sp>
          <p:nvSpPr>
            <p:cNvPr id="25" name="Text Box 7"/>
            <p:cNvSpPr txBox="1">
              <a:spLocks noChangeArrowheads="1"/>
            </p:cNvSpPr>
            <p:nvPr/>
          </p:nvSpPr>
          <p:spPr bwMode="auto">
            <a:xfrm>
              <a:off x="1600200" y="3733800"/>
              <a:ext cx="4114800" cy="3968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000" dirty="0" smtClean="0">
                  <a:solidFill>
                    <a:srgbClr val="FF0000"/>
                  </a:solidFill>
                  <a:latin typeface="Helvetica" charset="0"/>
                </a:rPr>
                <a:t>Under development</a:t>
              </a:r>
              <a:endParaRPr lang="en-US" sz="2000" dirty="0">
                <a:solidFill>
                  <a:srgbClr val="FF0000"/>
                </a:solidFill>
                <a:latin typeface="Helvetica" charset="0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1524000" y="1524000"/>
            <a:ext cx="7467600" cy="3352800"/>
            <a:chOff x="1524000" y="1524000"/>
            <a:chExt cx="7467600" cy="3352800"/>
          </a:xfrm>
        </p:grpSpPr>
        <p:sp>
          <p:nvSpPr>
            <p:cNvPr id="28" name="Rectangle 16"/>
            <p:cNvSpPr>
              <a:spLocks noChangeArrowheads="1"/>
            </p:cNvSpPr>
            <p:nvPr/>
          </p:nvSpPr>
          <p:spPr bwMode="auto">
            <a:xfrm>
              <a:off x="1524000" y="4191000"/>
              <a:ext cx="6858000" cy="685800"/>
            </a:xfrm>
            <a:prstGeom prst="rect">
              <a:avLst/>
            </a:prstGeom>
            <a:noFill/>
            <a:ln w="25400">
              <a:solidFill>
                <a:srgbClr val="3399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29" name="Text Box 17"/>
            <p:cNvSpPr txBox="1">
              <a:spLocks noChangeArrowheads="1"/>
            </p:cNvSpPr>
            <p:nvPr/>
          </p:nvSpPr>
          <p:spPr bwMode="auto">
            <a:xfrm>
              <a:off x="4191000" y="4476690"/>
              <a:ext cx="4114800" cy="4001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r">
                <a:spcBef>
                  <a:spcPct val="50000"/>
                </a:spcBef>
              </a:pPr>
              <a:r>
                <a:rPr lang="en-US" sz="2000" dirty="0" smtClean="0">
                  <a:solidFill>
                    <a:srgbClr val="0000FF"/>
                  </a:solidFill>
                  <a:latin typeface="Helvetica" charset="0"/>
                </a:rPr>
                <a:t>RTOFS-ET-Pac</a:t>
              </a:r>
              <a:endParaRPr lang="en-US" sz="2000" dirty="0">
                <a:solidFill>
                  <a:srgbClr val="0000FF"/>
                </a:solidFill>
                <a:latin typeface="Helvetica" charset="0"/>
              </a:endParaRPr>
            </a:p>
          </p:txBody>
        </p:sp>
        <p:sp>
          <p:nvSpPr>
            <p:cNvPr id="30" name="Text Box 7"/>
            <p:cNvSpPr txBox="1">
              <a:spLocks noChangeArrowheads="1"/>
            </p:cNvSpPr>
            <p:nvPr/>
          </p:nvSpPr>
          <p:spPr bwMode="auto">
            <a:xfrm>
              <a:off x="1600200" y="4476446"/>
              <a:ext cx="4114800" cy="3968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000" dirty="0" smtClean="0">
                  <a:solidFill>
                    <a:srgbClr val="008000"/>
                  </a:solidFill>
                  <a:latin typeface="Helvetica" charset="0"/>
                </a:rPr>
                <a:t>Operational 07/24/2012</a:t>
              </a:r>
              <a:endParaRPr lang="en-US" sz="2000" dirty="0">
                <a:solidFill>
                  <a:srgbClr val="008000"/>
                </a:solidFill>
                <a:latin typeface="Helvetica" charset="0"/>
              </a:endParaRPr>
            </a:p>
          </p:txBody>
        </p:sp>
        <p:grpSp>
          <p:nvGrpSpPr>
            <p:cNvPr id="4" name="Group 3"/>
            <p:cNvGrpSpPr/>
            <p:nvPr/>
          </p:nvGrpSpPr>
          <p:grpSpPr>
            <a:xfrm>
              <a:off x="5715000" y="1524000"/>
              <a:ext cx="3276600" cy="3124200"/>
              <a:chOff x="5715000" y="1524000"/>
              <a:chExt cx="3276600" cy="3124200"/>
            </a:xfrm>
          </p:grpSpPr>
          <p:sp>
            <p:nvSpPr>
              <p:cNvPr id="31" name="Line 19"/>
              <p:cNvSpPr>
                <a:spLocks noChangeShapeType="1"/>
              </p:cNvSpPr>
              <p:nvPr/>
            </p:nvSpPr>
            <p:spPr bwMode="auto">
              <a:xfrm>
                <a:off x="5715000" y="1524000"/>
                <a:ext cx="3276600" cy="0"/>
              </a:xfrm>
              <a:prstGeom prst="line">
                <a:avLst/>
              </a:prstGeom>
              <a:noFill/>
              <a:ln w="38100">
                <a:solidFill>
                  <a:srgbClr val="008000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32" name="Line 20"/>
              <p:cNvSpPr>
                <a:spLocks noChangeShapeType="1"/>
              </p:cNvSpPr>
              <p:nvPr/>
            </p:nvSpPr>
            <p:spPr bwMode="auto">
              <a:xfrm>
                <a:off x="8991600" y="1524000"/>
                <a:ext cx="0" cy="3124200"/>
              </a:xfrm>
              <a:prstGeom prst="line">
                <a:avLst/>
              </a:prstGeom>
              <a:noFill/>
              <a:ln w="38100">
                <a:solidFill>
                  <a:srgbClr val="008000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33" name="Line 21"/>
              <p:cNvSpPr>
                <a:spLocks noChangeShapeType="1"/>
              </p:cNvSpPr>
              <p:nvPr/>
            </p:nvSpPr>
            <p:spPr bwMode="auto">
              <a:xfrm flipH="1">
                <a:off x="8382000" y="4648200"/>
                <a:ext cx="609600" cy="0"/>
              </a:xfrm>
              <a:prstGeom prst="line">
                <a:avLst/>
              </a:prstGeom>
              <a:noFill/>
              <a:ln w="38100">
                <a:solidFill>
                  <a:srgbClr val="008000"/>
                </a:solidFill>
                <a:prstDash val="dash"/>
                <a:round/>
                <a:headEnd/>
                <a:tailEnd type="stealth" w="lg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0792544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0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320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09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3209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09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13209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RTOFS-Global</a:t>
            </a:r>
            <a:endParaRPr lang="en-US" dirty="0"/>
          </a:p>
        </p:txBody>
      </p:sp>
      <p:pic>
        <p:nvPicPr>
          <p:cNvPr id="4" name="Picture 3" descr="global_ic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685800"/>
            <a:ext cx="7315443" cy="5486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24765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RTOFS-HWRF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en-US" dirty="0" smtClean="0"/>
              <a:t>Coupled hurricane modeling with regional ocean components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11" name="Picture 10" descr="HyHWRF2_diagram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3599" y="1905000"/>
            <a:ext cx="4242201" cy="2576513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4934065" y="1874520"/>
            <a:ext cx="3905135" cy="2240280"/>
            <a:chOff x="4934065" y="1874520"/>
            <a:chExt cx="3905135" cy="2240280"/>
          </a:xfrm>
        </p:grpSpPr>
        <p:pic>
          <p:nvPicPr>
            <p:cNvPr id="14" name="Picture 3" descr="G:\Meetings\NewDomains4Atlantic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934065" y="1874520"/>
              <a:ext cx="3905135" cy="2240280"/>
            </a:xfrm>
            <a:prstGeom prst="rect">
              <a:avLst/>
            </a:prstGeom>
            <a:noFill/>
          </p:spPr>
        </p:pic>
        <p:sp>
          <p:nvSpPr>
            <p:cNvPr id="15" name="TextBox 14"/>
            <p:cNvSpPr txBox="1"/>
            <p:nvPr/>
          </p:nvSpPr>
          <p:spPr>
            <a:xfrm>
              <a:off x="7281958" y="2114490"/>
              <a:ext cx="69762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rgbClr val="008000"/>
                  </a:solidFill>
                  <a:latin typeface="+mj-lt"/>
                </a:rPr>
                <a:t>TPC</a:t>
              </a:r>
              <a:endParaRPr lang="en-US" sz="2000" dirty="0">
                <a:solidFill>
                  <a:srgbClr val="008000"/>
                </a:solidFill>
                <a:latin typeface="+mj-lt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457199" y="4648200"/>
            <a:ext cx="3733801" cy="1752600"/>
            <a:chOff x="457199" y="4648200"/>
            <a:chExt cx="3733801" cy="1752600"/>
          </a:xfrm>
        </p:grpSpPr>
        <p:pic>
          <p:nvPicPr>
            <p:cNvPr id="8" name="Picture 4" descr="G:\Meetings\IHC66\NewDomains4EPac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57199" y="4648200"/>
              <a:ext cx="3733801" cy="1752600"/>
            </a:xfrm>
            <a:prstGeom prst="rect">
              <a:avLst/>
            </a:prstGeom>
            <a:noFill/>
          </p:spPr>
        </p:pic>
        <p:sp>
          <p:nvSpPr>
            <p:cNvPr id="16" name="TextBox 15"/>
            <p:cNvSpPr txBox="1"/>
            <p:nvPr/>
          </p:nvSpPr>
          <p:spPr>
            <a:xfrm>
              <a:off x="1393015" y="4705290"/>
              <a:ext cx="69762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rgbClr val="008000"/>
                  </a:solidFill>
                  <a:latin typeface="+mj-lt"/>
                </a:rPr>
                <a:t>TPC</a:t>
              </a:r>
              <a:endParaRPr lang="en-US" sz="2000" dirty="0">
                <a:solidFill>
                  <a:srgbClr val="008000"/>
                </a:solidFill>
                <a:latin typeface="+mj-lt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4724400" y="4343400"/>
            <a:ext cx="3886200" cy="2067070"/>
            <a:chOff x="4724400" y="4343400"/>
            <a:chExt cx="3886200" cy="2067070"/>
          </a:xfrm>
        </p:grpSpPr>
        <p:pic>
          <p:nvPicPr>
            <p:cNvPr id="5" name="Picture 5" descr="G:\Meetings\IHC66\WPacDomainsGb_try1.pn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724400" y="4343400"/>
              <a:ext cx="3886200" cy="2067070"/>
            </a:xfrm>
            <a:prstGeom prst="rect">
              <a:avLst/>
            </a:prstGeom>
            <a:noFill/>
          </p:spPr>
        </p:pic>
        <p:sp>
          <p:nvSpPr>
            <p:cNvPr id="17" name="TextBox 16"/>
            <p:cNvSpPr txBox="1"/>
            <p:nvPr/>
          </p:nvSpPr>
          <p:spPr>
            <a:xfrm>
              <a:off x="6705600" y="4629090"/>
              <a:ext cx="170463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rgbClr val="FF0000"/>
                  </a:solidFill>
                  <a:latin typeface="+mj-lt"/>
                </a:rPr>
                <a:t>JTWC / ITOP</a:t>
              </a:r>
              <a:endParaRPr lang="en-US" sz="2000" dirty="0">
                <a:solidFill>
                  <a:srgbClr val="FF0000"/>
                </a:solidFill>
                <a:latin typeface="+mj-lt"/>
              </a:endParaRPr>
            </a:p>
          </p:txBody>
        </p:sp>
      </p:grpSp>
      <p:sp>
        <p:nvSpPr>
          <p:cNvPr id="21" name="Rectangle 20"/>
          <p:cNvSpPr/>
          <p:nvPr/>
        </p:nvSpPr>
        <p:spPr>
          <a:xfrm>
            <a:off x="685800" y="3124200"/>
            <a:ext cx="1219200" cy="228600"/>
          </a:xfrm>
          <a:prstGeom prst="rect">
            <a:avLst/>
          </a:prstGeom>
          <a:solidFill>
            <a:srgbClr val="FF0000">
              <a:alpha val="15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7162800" y="1226403"/>
            <a:ext cx="162225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+mn-lt"/>
              </a:rPr>
              <a:t>2015 </a:t>
            </a:r>
            <a:r>
              <a:rPr lang="en-US" dirty="0">
                <a:solidFill>
                  <a:srgbClr val="FF0000"/>
                </a:solidFill>
                <a:latin typeface="+mn-lt"/>
              </a:rPr>
              <a:t>ops?</a:t>
            </a:r>
          </a:p>
          <a:p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2553828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:\Users\bin.li\Documents\MATLAB\CFSR\MATLAB\PS\FLUX_CORRECTION\flux_correction_0.08.jpe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25000" r="-23" b="21296"/>
          <a:stretch/>
        </p:blipFill>
        <p:spPr bwMode="auto">
          <a:xfrm>
            <a:off x="4363413" y="3007735"/>
            <a:ext cx="4551987" cy="320256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RTOFS-NEMS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762000" y="838200"/>
            <a:ext cx="7696200" cy="1371600"/>
          </a:xfrm>
        </p:spPr>
        <p:txBody>
          <a:bodyPr/>
          <a:lstStyle/>
          <a:p>
            <a:pPr>
              <a:buSzPct val="180000"/>
              <a:buFont typeface="Arial" panose="020B0604020202020204" pitchFamily="34" charset="0"/>
              <a:buChar char="•"/>
            </a:pPr>
            <a:r>
              <a:rPr lang="en-US" sz="2000" dirty="0" smtClean="0"/>
              <a:t>First step to coupling: Compute flux corrections based on five year runs</a:t>
            </a:r>
          </a:p>
          <a:p>
            <a:pPr>
              <a:buSzPct val="180000"/>
              <a:buFont typeface="Arial" panose="020B0604020202020204" pitchFamily="34" charset="0"/>
              <a:buChar char="•"/>
            </a:pPr>
            <a:r>
              <a:rPr lang="en-US" sz="2000" dirty="0" smtClean="0"/>
              <a:t>The patterns are qualitatively similar with regional differences </a:t>
            </a:r>
            <a:endParaRPr lang="en-US" sz="2000" dirty="0"/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662978" y="2667000"/>
            <a:ext cx="3164946" cy="3407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pPr algn="ct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600" dirty="0" smtClean="0">
                <a:solidFill>
                  <a:srgbClr val="FF0000"/>
                </a:solidFill>
                <a:latin typeface="+mn-lt"/>
              </a:rPr>
              <a:t>Flux correction using ¼ º model</a:t>
            </a:r>
            <a:endParaRPr lang="en-US" sz="16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5183844" y="2667000"/>
            <a:ext cx="3221051" cy="3407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pPr algn="ct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600" dirty="0">
                <a:solidFill>
                  <a:srgbClr val="FF0000"/>
                </a:solidFill>
                <a:latin typeface="+mn-lt"/>
              </a:rPr>
              <a:t>F</a:t>
            </a:r>
            <a:r>
              <a:rPr lang="en-US" sz="1600" dirty="0" smtClean="0">
                <a:solidFill>
                  <a:srgbClr val="FF0000"/>
                </a:solidFill>
                <a:latin typeface="+mn-lt"/>
              </a:rPr>
              <a:t>lux correction using 1/12º model</a:t>
            </a:r>
            <a:endParaRPr lang="en-US" sz="1600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10" name="Picture 9" descr="C:\Users\bin.li\Documents\MATLAB\CFSR\MATLAB\PS\FLUX_CORRECTION\flux_correction_0.25.jpe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617" b="19753"/>
          <a:stretch/>
        </p:blipFill>
        <p:spPr bwMode="auto">
          <a:xfrm>
            <a:off x="107610" y="3075608"/>
            <a:ext cx="4388190" cy="319463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8220226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RTOFS-NEMS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762000" y="838200"/>
            <a:ext cx="7696200" cy="1676400"/>
          </a:xfrm>
        </p:spPr>
        <p:txBody>
          <a:bodyPr/>
          <a:lstStyle/>
          <a:p>
            <a:r>
              <a:rPr lang="en-US" dirty="0" smtClean="0"/>
              <a:t>Experiments with 1/4º model completed (1/12 º ongoing)</a:t>
            </a:r>
          </a:p>
          <a:p>
            <a:pPr lvl="1"/>
            <a:r>
              <a:rPr lang="en-US" dirty="0" smtClean="0"/>
              <a:t>First </a:t>
            </a:r>
            <a:r>
              <a:rPr lang="en-US" dirty="0"/>
              <a:t>climatological forcing, then full forcing (CFS ≈ GFS). </a:t>
            </a:r>
            <a:endParaRPr lang="en-US" dirty="0" smtClean="0"/>
          </a:p>
          <a:p>
            <a:pPr lvl="1"/>
            <a:r>
              <a:rPr lang="en-US" dirty="0"/>
              <a:t>v</a:t>
            </a:r>
            <a:r>
              <a:rPr lang="en-US" dirty="0" smtClean="0"/>
              <a:t>s. Pathfinder (bias), climatological years 5-6  </a:t>
            </a:r>
          </a:p>
          <a:p>
            <a:endParaRPr lang="en-US" dirty="0"/>
          </a:p>
        </p:txBody>
      </p:sp>
      <p:pic>
        <p:nvPicPr>
          <p:cNvPr id="3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3136900"/>
            <a:ext cx="4413504" cy="3133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3136900"/>
            <a:ext cx="4413504" cy="3133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909638" y="2667000"/>
            <a:ext cx="2671622" cy="3407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pPr algn="ct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600" dirty="0">
                <a:solidFill>
                  <a:srgbClr val="FF0000"/>
                </a:solidFill>
                <a:latin typeface="+mn-lt"/>
              </a:rPr>
              <a:t>1</a:t>
            </a:r>
            <a:r>
              <a:rPr lang="en-US" sz="1600" baseline="30000" dirty="0">
                <a:solidFill>
                  <a:srgbClr val="FF0000"/>
                </a:solidFill>
                <a:latin typeface="+mn-lt"/>
              </a:rPr>
              <a:t>st</a:t>
            </a:r>
            <a:r>
              <a:rPr lang="en-US" sz="1600" dirty="0">
                <a:solidFill>
                  <a:srgbClr val="FF0000"/>
                </a:solidFill>
                <a:latin typeface="+mn-lt"/>
              </a:rPr>
              <a:t> climatological simulation</a:t>
            </a:r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4529138" y="2667000"/>
            <a:ext cx="4530470" cy="3407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pPr algn="ct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600" dirty="0">
                <a:solidFill>
                  <a:srgbClr val="FF0000"/>
                </a:solidFill>
                <a:latin typeface="+mn-lt"/>
              </a:rPr>
              <a:t>2</a:t>
            </a:r>
            <a:r>
              <a:rPr lang="en-US" sz="1600" baseline="30000" dirty="0">
                <a:solidFill>
                  <a:srgbClr val="FF0000"/>
                </a:solidFill>
                <a:latin typeface="+mn-lt"/>
              </a:rPr>
              <a:t>nd</a:t>
            </a:r>
            <a:r>
              <a:rPr lang="en-US" sz="1600" dirty="0">
                <a:solidFill>
                  <a:srgbClr val="FF0000"/>
                </a:solidFill>
                <a:latin typeface="+mn-lt"/>
              </a:rPr>
              <a:t> climatological simulation, with flux correction</a:t>
            </a:r>
          </a:p>
        </p:txBody>
      </p:sp>
    </p:spTree>
    <p:extLst>
      <p:ext uri="{BB962C8B-B14F-4D97-AF65-F5344CB8AC3E}">
        <p14:creationId xmlns:p14="http://schemas.microsoft.com/office/powerpoint/2010/main" val="13323500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RTOFS-NEMS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609600"/>
            <a:ext cx="7696200" cy="5715000"/>
          </a:xfrm>
        </p:spPr>
        <p:txBody>
          <a:bodyPr/>
          <a:lstStyle/>
          <a:p>
            <a:r>
              <a:rPr lang="en-US" dirty="0" smtClean="0"/>
              <a:t>Progress on RTOFS-NEMS</a:t>
            </a:r>
          </a:p>
          <a:p>
            <a:pPr lvl="1"/>
            <a:r>
              <a:rPr lang="en-US" dirty="0"/>
              <a:t>HYCOM coupled to GSM/GFS using ESMF NUOPC layer (with ESRL, GFDL and Navy</a:t>
            </a:r>
            <a:r>
              <a:rPr lang="en-US" dirty="0" smtClean="0"/>
              <a:t>)</a:t>
            </a:r>
            <a:endParaRPr lang="en-US" dirty="0"/>
          </a:p>
          <a:p>
            <a:pPr lvl="1"/>
            <a:r>
              <a:rPr lang="en-US" dirty="0"/>
              <a:t>Initial testing of the coupler underway for ¼ º global </a:t>
            </a:r>
            <a:r>
              <a:rPr lang="en-US" dirty="0" smtClean="0"/>
              <a:t>model</a:t>
            </a:r>
            <a:endParaRPr lang="en-US" dirty="0"/>
          </a:p>
          <a:p>
            <a:pPr lvl="1"/>
            <a:r>
              <a:rPr lang="en-US" dirty="0"/>
              <a:t>Mediators/couplers will also be built for Sea Ice, Waves and </a:t>
            </a:r>
            <a:r>
              <a:rPr lang="en-US" dirty="0" smtClean="0"/>
              <a:t>Land</a:t>
            </a:r>
            <a:endParaRPr lang="en-US" dirty="0"/>
          </a:p>
          <a:p>
            <a:pPr lvl="1"/>
            <a:r>
              <a:rPr lang="en-US" dirty="0" smtClean="0"/>
              <a:t>2014</a:t>
            </a:r>
            <a:r>
              <a:rPr lang="en-US" dirty="0" smtClean="0"/>
              <a:t>: feasibility of RTOFS-NEMS in GFS or CFS context.</a:t>
            </a:r>
          </a:p>
          <a:p>
            <a:pPr lvl="2"/>
            <a:r>
              <a:rPr lang="en-US" dirty="0" smtClean="0"/>
              <a:t>Working with climate group in global branch.</a:t>
            </a:r>
          </a:p>
          <a:p>
            <a:pPr lvl="2"/>
            <a:r>
              <a:rPr lang="en-US" dirty="0" smtClean="0"/>
              <a:t>Working with CPC on test and development strategy.</a:t>
            </a:r>
          </a:p>
          <a:p>
            <a:pPr lvl="2"/>
            <a:r>
              <a:rPr lang="en-US" dirty="0" smtClean="0"/>
              <a:t>Focus on weather time scales will benefit from proper seasonal characteristics too.</a:t>
            </a:r>
          </a:p>
          <a:p>
            <a:pPr lvl="3"/>
            <a:r>
              <a:rPr lang="en-US" dirty="0" smtClean="0"/>
              <a:t>Control model drift in coupled model.</a:t>
            </a:r>
          </a:p>
          <a:p>
            <a:pPr lvl="3"/>
            <a:r>
              <a:rPr lang="en-US" dirty="0" smtClean="0"/>
              <a:t>Assimilation for constraining rather than correcting model.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60510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RTOFS-ET-Pac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ts val="0"/>
              </a:spcBef>
            </a:pPr>
            <a:r>
              <a:rPr lang="en-US" dirty="0" smtClean="0"/>
              <a:t>EMC became US government lead on ocean plume modeling for Fukushima Dai’ichi ocean issues.</a:t>
            </a:r>
            <a:endParaRPr lang="en-US" dirty="0"/>
          </a:p>
          <a:p>
            <a:pPr lvl="1"/>
            <a:r>
              <a:rPr lang="en-US" dirty="0" smtClean="0"/>
              <a:t>CONOPS  to rapidly generate actionable information for decision makers.</a:t>
            </a:r>
          </a:p>
          <a:p>
            <a:pPr lvl="2"/>
            <a:r>
              <a:rPr lang="en-US" dirty="0" smtClean="0"/>
              <a:t>Product 1: Surface particle tracing to identify potentially contaminated areas.			</a:t>
            </a:r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(April 6, 180 d)</a:t>
            </a:r>
          </a:p>
          <a:p>
            <a:pPr lvl="2"/>
            <a:r>
              <a:rPr lang="en-US" dirty="0" smtClean="0"/>
              <a:t>Product 2: Contamination estimates using particle tracing + HYSPLIT atm. Deposits.	</a:t>
            </a:r>
            <a:r>
              <a:rPr lang="en-US" dirty="0" smtClean="0">
                <a:solidFill>
                  <a:srgbClr val="006600"/>
                </a:solidFill>
              </a:rPr>
              <a:t>(April 20, 180 d)</a:t>
            </a:r>
          </a:p>
          <a:p>
            <a:pPr lvl="2"/>
            <a:r>
              <a:rPr lang="en-US" dirty="0" smtClean="0"/>
              <a:t>Product 3: Full dispersion model as passive decaying tracers, using direct release (NOS) and atm. </a:t>
            </a:r>
            <a:r>
              <a:rPr lang="en-US" dirty="0"/>
              <a:t>d</a:t>
            </a:r>
            <a:r>
              <a:rPr lang="en-US" dirty="0" smtClean="0"/>
              <a:t>eposit (NCEP)		</a:t>
            </a:r>
            <a:r>
              <a:rPr lang="en-US" dirty="0"/>
              <a:t> </a:t>
            </a:r>
            <a:r>
              <a:rPr lang="en-US" dirty="0" smtClean="0"/>
              <a:t>  </a:t>
            </a:r>
            <a:r>
              <a:rPr lang="en-US" dirty="0" smtClean="0">
                <a:solidFill>
                  <a:srgbClr val="006600"/>
                </a:solidFill>
              </a:rPr>
              <a:t> (RTOFS-ET-Pac, 7/24/2012)</a:t>
            </a:r>
          </a:p>
          <a:p>
            <a:pPr lvl="2"/>
            <a:r>
              <a:rPr lang="en-US" b="1" dirty="0" smtClean="0">
                <a:solidFill>
                  <a:srgbClr val="006600"/>
                </a:solidFill>
              </a:rPr>
              <a:t>To be decommissioned  in Q2 FY14.</a:t>
            </a:r>
          </a:p>
          <a:p>
            <a:pPr lvl="2"/>
            <a:endParaRPr lang="en-US" dirty="0">
              <a:solidFill>
                <a:srgbClr val="006600"/>
              </a:solidFill>
            </a:endParaRPr>
          </a:p>
          <a:p>
            <a:pPr lvl="1"/>
            <a:r>
              <a:rPr lang="en-US" dirty="0" smtClean="0"/>
              <a:t>Prototype for emergency response and ecosystems modeling.</a:t>
            </a:r>
          </a:p>
          <a:p>
            <a:pPr lvl="2"/>
            <a:r>
              <a:rPr lang="en-US" dirty="0" smtClean="0">
                <a:solidFill>
                  <a:srgbClr val="FF0000"/>
                </a:solidFill>
              </a:rPr>
              <a:t>Progress will depend on new resources.</a:t>
            </a:r>
          </a:p>
          <a:p>
            <a:pPr lvl="2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8060223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2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792480" y="2889750"/>
            <a:ext cx="274320" cy="338328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28197" y="5769114"/>
            <a:ext cx="887957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003366"/>
                </a:solidFill>
                <a:latin typeface="+mn-lt"/>
              </a:rPr>
              <a:t>Simulated results after atmospheric (HYSPLIT) and coastal (ROMS) sources </a:t>
            </a:r>
          </a:p>
          <a:p>
            <a:pPr algn="ctr"/>
            <a:r>
              <a:rPr lang="en-US" sz="2000" dirty="0" smtClean="0">
                <a:solidFill>
                  <a:srgbClr val="003366"/>
                </a:solidFill>
                <a:latin typeface="+mn-lt"/>
              </a:rPr>
              <a:t>were combined (April 27, 2011 ~ December 31, 2011)</a:t>
            </a:r>
            <a:endParaRPr lang="en-US" sz="2000" dirty="0">
              <a:solidFill>
                <a:srgbClr val="003366"/>
              </a:solidFill>
              <a:latin typeface="+mn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91" y="1294906"/>
            <a:ext cx="4450842" cy="3880844"/>
          </a:xfrm>
          <a:prstGeom prst="rect">
            <a:avLst/>
          </a:prstGeom>
        </p:spPr>
      </p:pic>
      <p:cxnSp>
        <p:nvCxnSpPr>
          <p:cNvPr id="18" name="Straight Connector 17"/>
          <p:cNvCxnSpPr/>
          <p:nvPr/>
        </p:nvCxnSpPr>
        <p:spPr>
          <a:xfrm>
            <a:off x="1048109" y="1746750"/>
            <a:ext cx="0" cy="2743200"/>
          </a:xfrm>
          <a:prstGeom prst="line">
            <a:avLst/>
          </a:prstGeom>
          <a:ln w="28575">
            <a:solidFill>
              <a:srgbClr val="0000FF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262338" y="3194550"/>
            <a:ext cx="3749040" cy="0"/>
          </a:xfrm>
          <a:prstGeom prst="line">
            <a:avLst/>
          </a:prstGeom>
          <a:ln w="28575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4990" y="1026590"/>
            <a:ext cx="4509250" cy="4453960"/>
          </a:xfrm>
          <a:prstGeom prst="rect">
            <a:avLst/>
          </a:prstGeom>
        </p:spPr>
      </p:pic>
      <p:cxnSp>
        <p:nvCxnSpPr>
          <p:cNvPr id="21" name="Straight Connector 20"/>
          <p:cNvCxnSpPr/>
          <p:nvPr/>
        </p:nvCxnSpPr>
        <p:spPr>
          <a:xfrm>
            <a:off x="7096415" y="2584950"/>
            <a:ext cx="0" cy="457200"/>
          </a:xfrm>
          <a:prstGeom prst="line">
            <a:avLst/>
          </a:prstGeom>
          <a:ln w="38100">
            <a:solidFill>
              <a:srgbClr val="0000FF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7095750" y="5099550"/>
            <a:ext cx="457200" cy="0"/>
          </a:xfrm>
          <a:prstGeom prst="line">
            <a:avLst/>
          </a:prstGeom>
          <a:ln w="3810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7172615" y="2584950"/>
            <a:ext cx="17427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>
                <a:solidFill>
                  <a:srgbClr val="0000FF"/>
                </a:solidFill>
              </a:rPr>
              <a:t>Meridional</a:t>
            </a:r>
            <a:r>
              <a:rPr lang="en-US" sz="1600" dirty="0" smtClean="0">
                <a:solidFill>
                  <a:srgbClr val="0000FF"/>
                </a:solidFill>
              </a:rPr>
              <a:t> section</a:t>
            </a:r>
            <a:endParaRPr lang="en-US" sz="1600" dirty="0">
              <a:solidFill>
                <a:srgbClr val="0000FF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629150" y="4947150"/>
            <a:ext cx="12862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Zonal section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RTOFS-ET-Pac</a:t>
            </a:r>
          </a:p>
        </p:txBody>
      </p:sp>
      <p:graphicFrame>
        <p:nvGraphicFramePr>
          <p:cNvPr id="15" name="Table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59686317"/>
              </p:ext>
            </p:extLst>
          </p:nvPr>
        </p:nvGraphicFramePr>
        <p:xfrm>
          <a:off x="76200" y="76200"/>
          <a:ext cx="2819401" cy="731536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609601"/>
                <a:gridCol w="1066800"/>
                <a:gridCol w="1143000"/>
              </a:tblGrid>
              <a:tr h="353783">
                <a:tc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 marT="45724" marB="4572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MCL (Bq/l)</a:t>
                      </a:r>
                      <a:endParaRPr lang="en-US" sz="1200" dirty="0"/>
                    </a:p>
                  </a:txBody>
                  <a:tcPr marT="45724" marB="4572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1 </a:t>
                      </a:r>
                      <a:r>
                        <a:rPr lang="en-US" sz="1200" dirty="0" err="1" smtClean="0"/>
                        <a:t>mrem</a:t>
                      </a:r>
                      <a:r>
                        <a:rPr lang="en-US" sz="1200" dirty="0" smtClean="0"/>
                        <a:t> dose (Bq/l)</a:t>
                      </a:r>
                      <a:endParaRPr lang="en-US" sz="1200" dirty="0"/>
                    </a:p>
                  </a:txBody>
                  <a:tcPr marT="45724" marB="45724"/>
                </a:tc>
              </a:tr>
              <a:tr h="212272">
                <a:tc>
                  <a:txBody>
                    <a:bodyPr/>
                    <a:lstStyle/>
                    <a:p>
                      <a:pPr algn="ctr"/>
                      <a:r>
                        <a:rPr lang="en-US" sz="1200" baseline="30000" dirty="0" smtClean="0"/>
                        <a:t>137</a:t>
                      </a:r>
                      <a:r>
                        <a:rPr lang="en-US" sz="1200" dirty="0" smtClean="0"/>
                        <a:t>Cs</a:t>
                      </a:r>
                      <a:endParaRPr lang="en-US" sz="1200" dirty="0"/>
                    </a:p>
                  </a:txBody>
                  <a:tcPr marT="45724" marB="4572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7.4</a:t>
                      </a:r>
                      <a:endParaRPr lang="en-US" sz="1200" dirty="0"/>
                    </a:p>
                  </a:txBody>
                  <a:tcPr marT="45724" marB="4572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33</a:t>
                      </a:r>
                      <a:endParaRPr lang="en-US" sz="1200" dirty="0"/>
                    </a:p>
                  </a:txBody>
                  <a:tcPr marT="45724" marB="45724"/>
                </a:tc>
              </a:tr>
            </a:tbl>
          </a:graphicData>
        </a:graphic>
      </p:graphicFrame>
      <p:sp>
        <p:nvSpPr>
          <p:cNvPr id="16" name="Text Box 1"/>
          <p:cNvSpPr txBox="1">
            <a:spLocks noChangeArrowheads="1"/>
          </p:cNvSpPr>
          <p:nvPr/>
        </p:nvSpPr>
        <p:spPr bwMode="auto">
          <a:xfrm>
            <a:off x="-228600" y="5182850"/>
            <a:ext cx="5099901" cy="455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1639" tIns="40820" rIns="81639" bIns="4082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Arial" charset="0"/>
                <a:ea typeface="DejaVu LGC Sans" charset="0"/>
                <a:cs typeface="DejaVu LGC Sans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Arial" charset="0"/>
                <a:ea typeface="DejaVu LGC Sans" charset="0"/>
                <a:cs typeface="DejaVu LGC Sans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Arial" charset="0"/>
                <a:ea typeface="DejaVu LGC Sans" charset="0"/>
                <a:cs typeface="DejaVu LGC Sans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Arial" charset="0"/>
                <a:ea typeface="DejaVu LGC Sans" charset="0"/>
                <a:cs typeface="DejaVu LGC Sans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Arial" charset="0"/>
                <a:ea typeface="DejaVu LGC Sans" charset="0"/>
                <a:cs typeface="DejaVu LGC Sans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Arial" charset="0"/>
                <a:ea typeface="DejaVu LGC Sans" charset="0"/>
                <a:cs typeface="DejaVu LGC Sans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Arial" charset="0"/>
                <a:ea typeface="DejaVu LGC Sans" charset="0"/>
                <a:cs typeface="DejaVu LGC Sans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Arial" charset="0"/>
                <a:ea typeface="DejaVu LGC Sans" charset="0"/>
                <a:cs typeface="DejaVu LGC Sans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Arial" charset="0"/>
                <a:ea typeface="DejaVu LGC Sans" charset="0"/>
                <a:cs typeface="DejaVu LGC Sans" charset="0"/>
              </a:defRPr>
            </a:lvl9pPr>
          </a:lstStyle>
          <a:p>
            <a:pPr algn="ctr"/>
            <a:r>
              <a:rPr lang="en-US" sz="2000" baseline="30000" dirty="0">
                <a:solidFill>
                  <a:srgbClr val="003366"/>
                </a:solidFill>
              </a:rPr>
              <a:t>137</a:t>
            </a:r>
            <a:r>
              <a:rPr lang="en-US" sz="2000" dirty="0">
                <a:solidFill>
                  <a:srgbClr val="003366"/>
                </a:solidFill>
              </a:rPr>
              <a:t>Cs surface concentration </a:t>
            </a:r>
            <a:endParaRPr lang="en-US" sz="2000" dirty="0" smtClean="0">
              <a:solidFill>
                <a:srgbClr val="003366"/>
              </a:solidFill>
            </a:endParaRPr>
          </a:p>
          <a:p>
            <a:pPr algn="ctr"/>
            <a:r>
              <a:rPr lang="en-US" sz="2000" dirty="0" smtClean="0">
                <a:solidFill>
                  <a:srgbClr val="003366"/>
                </a:solidFill>
                <a:latin typeface="+mn-lt"/>
              </a:rPr>
              <a:t>(</a:t>
            </a:r>
            <a:r>
              <a:rPr lang="en-US" sz="2000" dirty="0">
                <a:solidFill>
                  <a:srgbClr val="003366"/>
                </a:solidFill>
                <a:latin typeface="+mn-lt"/>
              </a:rPr>
              <a:t>scale max: </a:t>
            </a:r>
            <a:r>
              <a:rPr lang="en-US" sz="2000" dirty="0" smtClean="0">
                <a:solidFill>
                  <a:srgbClr val="003366"/>
                </a:solidFill>
                <a:latin typeface="+mn-lt"/>
              </a:rPr>
              <a:t>0.05 Bq/l  or 50 Bq/m</a:t>
            </a:r>
            <a:r>
              <a:rPr lang="en-US" sz="2000" baseline="30000" dirty="0" smtClean="0">
                <a:solidFill>
                  <a:srgbClr val="003366"/>
                </a:solidFill>
                <a:latin typeface="+mn-lt"/>
              </a:rPr>
              <a:t>3</a:t>
            </a:r>
            <a:r>
              <a:rPr lang="en-US" sz="2000" dirty="0" smtClean="0">
                <a:solidFill>
                  <a:srgbClr val="003366"/>
                </a:solidFill>
                <a:latin typeface="+mn-lt"/>
              </a:rPr>
              <a:t>)</a:t>
            </a:r>
            <a:endParaRPr lang="en-US" sz="2000" dirty="0">
              <a:solidFill>
                <a:srgbClr val="003366"/>
              </a:solidFill>
              <a:latin typeface="+mn-lt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098582" y="533400"/>
            <a:ext cx="4750018" cy="400110"/>
          </a:xfrm>
          <a:prstGeom prst="rect">
            <a:avLst/>
          </a:prstGeom>
          <a:solidFill>
            <a:srgbClr val="3366FF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FFFF00"/>
                </a:solidFill>
                <a:latin typeface="+mn-lt"/>
              </a:rPr>
              <a:t>http://</a:t>
            </a:r>
            <a:r>
              <a:rPr lang="en-US" sz="2000" dirty="0" err="1" smtClean="0">
                <a:solidFill>
                  <a:srgbClr val="FFFF00"/>
                </a:solidFill>
                <a:latin typeface="+mn-lt"/>
              </a:rPr>
              <a:t>polar.ncep.noaa.gov</a:t>
            </a:r>
            <a:r>
              <a:rPr lang="en-US" sz="2000" dirty="0" smtClean="0">
                <a:solidFill>
                  <a:srgbClr val="FFFF00"/>
                </a:solidFill>
                <a:latin typeface="+mn-lt"/>
              </a:rPr>
              <a:t>/global/tracers</a:t>
            </a:r>
            <a:endParaRPr lang="en-US" sz="2000" dirty="0">
              <a:solidFill>
                <a:srgbClr val="FFFF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9162963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Ocean Future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Signed MOU with Navy on bringing NCODA to NCEP for operational use.</a:t>
            </a:r>
          </a:p>
          <a:p>
            <a:pPr lvl="1"/>
            <a:r>
              <a:rPr lang="en-US" dirty="0" smtClean="0"/>
              <a:t>Tentative implementation late 2015.</a:t>
            </a:r>
          </a:p>
          <a:p>
            <a:pPr lvl="1"/>
            <a:r>
              <a:rPr lang="en-US" dirty="0" smtClean="0"/>
              <a:t>Next step: MOU on joint development work.</a:t>
            </a:r>
          </a:p>
          <a:p>
            <a:pPr lvl="1"/>
            <a:endParaRPr lang="en-US" dirty="0"/>
          </a:p>
          <a:p>
            <a:r>
              <a:rPr lang="en-US" dirty="0" smtClean="0"/>
              <a:t>Where to go with RTOFS on phase II WCOSS    (now – 2018) ?</a:t>
            </a:r>
          </a:p>
          <a:p>
            <a:pPr lvl="1"/>
            <a:r>
              <a:rPr lang="en-US" dirty="0" smtClean="0"/>
              <a:t>Global: stay at 1/12°, higher vertical resolution.</a:t>
            </a:r>
          </a:p>
          <a:p>
            <a:pPr lvl="2"/>
            <a:r>
              <a:rPr lang="en-US" dirty="0" smtClean="0"/>
              <a:t>Lack of data to constrain model.</a:t>
            </a:r>
          </a:p>
          <a:p>
            <a:pPr lvl="2"/>
            <a:r>
              <a:rPr lang="en-US" dirty="0" smtClean="0"/>
              <a:t>Resources for resolution versus resources for ensemble.</a:t>
            </a:r>
          </a:p>
          <a:p>
            <a:pPr lvl="2"/>
            <a:r>
              <a:rPr lang="en-US" dirty="0" smtClean="0"/>
              <a:t>High-resolution for NCEP justifiable on US coasts only.</a:t>
            </a:r>
          </a:p>
          <a:p>
            <a:pPr lvl="2"/>
            <a:r>
              <a:rPr lang="en-US" dirty="0" smtClean="0"/>
              <a:t>Vertical resolution increase in particular in mixed layer.</a:t>
            </a:r>
          </a:p>
          <a:p>
            <a:pPr lvl="3"/>
            <a:r>
              <a:rPr lang="en-US" dirty="0" smtClean="0"/>
              <a:t>Better MLD, OHC, coupling with waves for Langmuir and Stokes mixing in ocean. 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716667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Ocean Future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Basin scale models:</a:t>
            </a:r>
          </a:p>
          <a:p>
            <a:pPr lvl="1"/>
            <a:r>
              <a:rPr lang="en-US" dirty="0" smtClean="0"/>
              <a:t>RTOFS-Atlantic: New smaller grid.</a:t>
            </a:r>
          </a:p>
          <a:p>
            <a:pPr lvl="1"/>
            <a:r>
              <a:rPr lang="en-US" dirty="0" smtClean="0"/>
              <a:t>RTOFS-Pacific: New East Pacific model.</a:t>
            </a:r>
          </a:p>
          <a:p>
            <a:pPr lvl="1"/>
            <a:r>
              <a:rPr lang="en-US" dirty="0" smtClean="0"/>
              <a:t>RTOFS-Arctic: New model, similar to ACNFS, may use as staring point</a:t>
            </a:r>
          </a:p>
          <a:p>
            <a:pPr lvl="1"/>
            <a:endParaRPr lang="en-US" dirty="0"/>
          </a:p>
          <a:p>
            <a:r>
              <a:rPr lang="en-US" dirty="0" smtClean="0"/>
              <a:t>Feature of basin scale models:</a:t>
            </a:r>
          </a:p>
          <a:p>
            <a:pPr lvl="1"/>
            <a:r>
              <a:rPr lang="en-US" dirty="0" smtClean="0"/>
              <a:t>1/24° or 1/36° resolution.</a:t>
            </a:r>
          </a:p>
          <a:p>
            <a:pPr lvl="1"/>
            <a:r>
              <a:rPr lang="en-US" dirty="0" smtClean="0"/>
              <a:t>Nested in Global.</a:t>
            </a:r>
          </a:p>
          <a:p>
            <a:pPr lvl="1"/>
            <a:r>
              <a:rPr lang="en-US" dirty="0" smtClean="0"/>
              <a:t>Coupled:</a:t>
            </a:r>
          </a:p>
          <a:p>
            <a:pPr lvl="2"/>
            <a:r>
              <a:rPr lang="en-US" dirty="0" smtClean="0"/>
              <a:t>Waves for upper ocean mixing (and surface fluxes if coupled to atmosphere)</a:t>
            </a:r>
          </a:p>
          <a:p>
            <a:pPr lvl="2"/>
            <a:r>
              <a:rPr lang="en-US" dirty="0" smtClean="0"/>
              <a:t>Ice and atmosphere for Arctic.</a:t>
            </a:r>
          </a:p>
          <a:p>
            <a:pPr lvl="1"/>
            <a:r>
              <a:rPr lang="en-US" dirty="0" smtClean="0"/>
              <a:t>Ensemble, particular for Arctic.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46749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990600"/>
            <a:ext cx="7772400" cy="1600200"/>
          </a:xfrm>
        </p:spPr>
        <p:txBody>
          <a:bodyPr anchor="b" anchorCtr="1"/>
          <a:lstStyle/>
          <a:p>
            <a:r>
              <a:rPr lang="en-US"/>
              <a:t>Sea Ice and SST</a:t>
            </a:r>
          </a:p>
        </p:txBody>
      </p:sp>
      <p:sp>
        <p:nvSpPr>
          <p:cNvPr id="182275" name="Rectangle 3"/>
          <p:cNvSpPr>
            <a:spLocks noChangeArrowheads="1"/>
          </p:cNvSpPr>
          <p:nvPr/>
        </p:nvSpPr>
        <p:spPr bwMode="auto">
          <a:xfrm>
            <a:off x="1143000" y="2590800"/>
            <a:ext cx="6858000" cy="76200"/>
          </a:xfrm>
          <a:prstGeom prst="rect">
            <a:avLst/>
          </a:prstGeom>
          <a:solidFill>
            <a:srgbClr val="00FFFF"/>
          </a:solidFill>
          <a:ln w="3175">
            <a:solidFill>
              <a:srgbClr val="0000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2276" name="Text Box 4"/>
          <p:cNvSpPr txBox="1">
            <a:spLocks noChangeArrowheads="1"/>
          </p:cNvSpPr>
          <p:nvPr/>
        </p:nvSpPr>
        <p:spPr bwMode="auto">
          <a:xfrm>
            <a:off x="457200" y="5943600"/>
            <a:ext cx="8153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Ocean Future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How will we do this:</a:t>
            </a:r>
          </a:p>
          <a:p>
            <a:pPr lvl="1"/>
            <a:r>
              <a:rPr lang="en-US" dirty="0" smtClean="0"/>
              <a:t>Present staff will work NCODA RTOFS-HWRF, and some RTOFS-NEMS.</a:t>
            </a:r>
          </a:p>
          <a:p>
            <a:pPr lvl="1"/>
            <a:r>
              <a:rPr lang="en-US" dirty="0" smtClean="0"/>
              <a:t>Regional models can only be developed if funding gap gets closed:</a:t>
            </a:r>
          </a:p>
          <a:p>
            <a:pPr lvl="2"/>
            <a:r>
              <a:rPr lang="en-US" dirty="0" smtClean="0"/>
              <a:t>Possible short term funding from BOEM.</a:t>
            </a:r>
          </a:p>
          <a:p>
            <a:pPr lvl="2"/>
            <a:r>
              <a:rPr lang="en-US" dirty="0" smtClean="0"/>
              <a:t>Long term funding gap acknowledged by NOAA, but cannot be addresses before 2016.</a:t>
            </a:r>
          </a:p>
          <a:p>
            <a:pPr lvl="2"/>
            <a:endParaRPr lang="en-US" dirty="0"/>
          </a:p>
          <a:p>
            <a:pPr lvl="1"/>
            <a:r>
              <a:rPr lang="en-US" dirty="0" smtClean="0"/>
              <a:t>With BOEM funding, we will first concentrate on RTOFS-Arctic.</a:t>
            </a:r>
          </a:p>
          <a:p>
            <a:pPr lvl="1"/>
            <a:r>
              <a:rPr lang="en-US" dirty="0" smtClean="0"/>
              <a:t>With present finding, we can only address RTOFS-Atlantic as an existing model, but development will be slow.</a:t>
            </a:r>
          </a:p>
          <a:p>
            <a:pPr marL="457200" lvl="1" indent="0">
              <a:buNone/>
            </a:pPr>
            <a:endParaRPr lang="en-US" dirty="0" smtClean="0"/>
          </a:p>
          <a:p>
            <a:pPr marL="457200" lvl="1" indent="0">
              <a:buNone/>
            </a:pPr>
            <a:endParaRPr lang="en-US" dirty="0" smtClean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379915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WordArt 2"/>
          <p:cNvSpPr>
            <a:spLocks noChangeArrowheads="1" noChangeShapeType="1" noTextEdit="1"/>
          </p:cNvSpPr>
          <p:nvPr/>
        </p:nvSpPr>
        <p:spPr bwMode="auto">
          <a:xfrm>
            <a:off x="2209800" y="1828800"/>
            <a:ext cx="5257800" cy="34290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DeflateBottom">
              <a:avLst>
                <a:gd name="adj" fmla="val 76472"/>
              </a:avLst>
            </a:prstTxWarp>
            <a:scene3d>
              <a:camera prst="legacyPerspectiveFront">
                <a:rot lat="19799999" lon="19439998" rev="0"/>
              </a:camera>
              <a:lightRig rig="legacyNormal2" dir="t"/>
            </a:scene3d>
            <a:sp3d extrusionH="354000" prstMaterial="legacyMatte">
              <a:extrusionClr>
                <a:srgbClr val="939676"/>
              </a:extrusionClr>
            </a:sp3d>
          </a:bodyPr>
          <a:lstStyle/>
          <a:p>
            <a:r>
              <a:rPr lang="en-US" sz="3600" kern="10">
                <a:ln w="9525">
                  <a:round/>
                  <a:headEnd/>
                  <a:tailEnd/>
                </a:ln>
                <a:gradFill rotWithShape="0">
                  <a:gsLst>
                    <a:gs pos="0">
                      <a:schemeClr val="folHlink"/>
                    </a:gs>
                    <a:gs pos="50000">
                      <a:srgbClr val="FFFFFF"/>
                    </a:gs>
                    <a:gs pos="100000">
                      <a:schemeClr val="folHlink"/>
                    </a:gs>
                  </a:gsLst>
                  <a:lin ang="2700000" scaled="1"/>
                </a:gradFill>
                <a:latin typeface="Impact"/>
                <a:ea typeface="Impact"/>
                <a:cs typeface="Impact"/>
              </a:rPr>
              <a:t>Questions ?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Sea </a:t>
            </a:r>
            <a:r>
              <a:rPr lang="en-US" dirty="0" smtClean="0"/>
              <a:t>ice and SST products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Present products:</a:t>
            </a:r>
          </a:p>
          <a:p>
            <a:pPr lvl="1"/>
            <a:r>
              <a:rPr lang="en-US" dirty="0" smtClean="0"/>
              <a:t>Sea ice concentration</a:t>
            </a:r>
            <a:r>
              <a:rPr lang="en-US" dirty="0" smtClean="0"/>
              <a:t>.</a:t>
            </a:r>
          </a:p>
          <a:p>
            <a:pPr lvl="2"/>
            <a:r>
              <a:rPr lang="en-US" dirty="0" smtClean="0"/>
              <a:t>Service upgrades.</a:t>
            </a:r>
            <a:endParaRPr lang="en-US" dirty="0" smtClean="0"/>
          </a:p>
          <a:p>
            <a:pPr lvl="1"/>
            <a:r>
              <a:rPr lang="en-US" dirty="0" smtClean="0"/>
              <a:t>Sea </a:t>
            </a:r>
            <a:r>
              <a:rPr lang="en-US" dirty="0" smtClean="0"/>
              <a:t>ice drift model.</a:t>
            </a:r>
          </a:p>
          <a:p>
            <a:pPr lvl="2"/>
            <a:r>
              <a:rPr lang="en-US" dirty="0" smtClean="0"/>
              <a:t>2013: Resolution x13 upgrade (25km).</a:t>
            </a:r>
          </a:p>
          <a:p>
            <a:pPr lvl="3"/>
            <a:r>
              <a:rPr lang="en-US" dirty="0" smtClean="0"/>
              <a:t>Done.</a:t>
            </a:r>
          </a:p>
          <a:p>
            <a:pPr lvl="2"/>
            <a:r>
              <a:rPr lang="en-US" dirty="0" smtClean="0"/>
              <a:t>2014: </a:t>
            </a:r>
            <a:r>
              <a:rPr lang="en-US" dirty="0" smtClean="0"/>
              <a:t>Ensemble approach.</a:t>
            </a:r>
          </a:p>
          <a:p>
            <a:pPr lvl="2"/>
            <a:r>
              <a:rPr lang="en-US" dirty="0" smtClean="0"/>
              <a:t>201?: </a:t>
            </a:r>
            <a:r>
              <a:rPr lang="en-US" dirty="0" smtClean="0"/>
              <a:t>Resolution upgrades ~10km</a:t>
            </a:r>
            <a:r>
              <a:rPr lang="en-US" dirty="0" smtClean="0"/>
              <a:t>.</a:t>
            </a:r>
          </a:p>
          <a:p>
            <a:pPr lvl="1"/>
            <a:r>
              <a:rPr lang="en-US" dirty="0" smtClean="0"/>
              <a:t>RTG-SST and other SSTs</a:t>
            </a:r>
          </a:p>
          <a:p>
            <a:pPr lvl="2"/>
            <a:r>
              <a:rPr lang="en-US" dirty="0" smtClean="0"/>
              <a:t>Service upgrades.</a:t>
            </a:r>
            <a:endParaRPr lang="en-US" dirty="0"/>
          </a:p>
          <a:p>
            <a:r>
              <a:rPr lang="en-US" dirty="0" smtClean="0"/>
              <a:t>Stand alone products needed for many more years.</a:t>
            </a:r>
          </a:p>
          <a:p>
            <a:pPr lvl="1"/>
            <a:r>
              <a:rPr lang="en-US" dirty="0" smtClean="0"/>
              <a:t>Used in many weather models.</a:t>
            </a:r>
          </a:p>
          <a:p>
            <a:pPr lvl="1"/>
            <a:r>
              <a:rPr lang="en-US" dirty="0" smtClean="0"/>
              <a:t>Validation for ocean models,</a:t>
            </a:r>
            <a:endParaRPr lang="en-US" dirty="0" smtClean="0"/>
          </a:p>
          <a:p>
            <a:pPr lvl="1"/>
            <a:r>
              <a:rPr lang="en-US" dirty="0" smtClean="0"/>
              <a:t>Other more appropriate producers ?</a:t>
            </a:r>
            <a:endParaRPr lang="en-US" dirty="0"/>
          </a:p>
        </p:txBody>
      </p:sp>
      <p:pic>
        <p:nvPicPr>
          <p:cNvPr id="5" name="Picture 4" descr="n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2438400"/>
            <a:ext cx="1711325" cy="2066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polar_polar_024_ice_drift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200" y="762000"/>
            <a:ext cx="2032000" cy="15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63973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SST modeling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More (future) use of SSTs from models:</a:t>
            </a:r>
          </a:p>
          <a:p>
            <a:pPr lvl="1"/>
            <a:r>
              <a:rPr lang="en-US" dirty="0" smtClean="0"/>
              <a:t>RTOFS SST metrics (bias &lt; 0.5°C, </a:t>
            </a:r>
            <a:r>
              <a:rPr lang="en-US" dirty="0" err="1" smtClean="0"/>
              <a:t>rms</a:t>
            </a:r>
            <a:r>
              <a:rPr lang="en-US" dirty="0" smtClean="0"/>
              <a:t> &lt; 1°C) compatible with SST analyses (but not as good).</a:t>
            </a:r>
          </a:p>
          <a:p>
            <a:pPr lvl="1"/>
            <a:r>
              <a:rPr lang="en-US" dirty="0" smtClean="0"/>
              <a:t>Experimental IMME as part of NCEP’s GODAE OceanView contributions. </a:t>
            </a:r>
            <a:endParaRPr lang="en-US" dirty="0"/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2260" y="2667000"/>
            <a:ext cx="4486398" cy="3407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pPr algn="ct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600" dirty="0" smtClean="0">
                <a:solidFill>
                  <a:srgbClr val="FF0000"/>
                </a:solidFill>
                <a:latin typeface="+mn-lt"/>
              </a:rPr>
              <a:t>RMS errors and bias referenced to RTG SST </a:t>
            </a:r>
            <a:endParaRPr lang="en-US" sz="16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4799079" y="2667000"/>
            <a:ext cx="3990593" cy="3407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pPr algn="ct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600" dirty="0" smtClean="0">
                <a:solidFill>
                  <a:srgbClr val="FF0000"/>
                </a:solidFill>
                <a:latin typeface="+mn-lt"/>
              </a:rPr>
              <a:t>RMS errors and bias referenced to </a:t>
            </a:r>
            <a:r>
              <a:rPr lang="en-US" sz="1600" dirty="0" smtClean="0">
                <a:solidFill>
                  <a:srgbClr val="FF0000"/>
                </a:solidFill>
                <a:latin typeface="+mn-lt"/>
              </a:rPr>
              <a:t>GMPE</a:t>
            </a:r>
            <a:endParaRPr lang="en-US" sz="1600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6" name="Picture 5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150" y="3088261"/>
            <a:ext cx="4306049" cy="3202566"/>
          </a:xfrm>
          <a:prstGeom prst="rect">
            <a:avLst/>
          </a:prstGeom>
          <a:noFill/>
          <a:ln>
            <a:noFill/>
          </a:ln>
          <a:effectLst/>
          <a:extLst/>
        </p:spPr>
      </p:pic>
      <p:pic>
        <p:nvPicPr>
          <p:cNvPr id="7" name="Picture 6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1849" y="3124200"/>
            <a:ext cx="4267200" cy="3130687"/>
          </a:xfrm>
          <a:prstGeom prst="rect">
            <a:avLst/>
          </a:prstGeom>
          <a:noFill/>
          <a:ln>
            <a:noFill/>
          </a:ln>
          <a:effectLst/>
          <a:extLst/>
        </p:spPr>
      </p:pic>
    </p:spTree>
    <p:extLst>
      <p:ext uri="{BB962C8B-B14F-4D97-AF65-F5344CB8AC3E}">
        <p14:creationId xmlns:p14="http://schemas.microsoft.com/office/powerpoint/2010/main" val="26064674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Ice modeling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Present ice “models” at NCEP:</a:t>
            </a:r>
          </a:p>
          <a:p>
            <a:pPr lvl="1"/>
            <a:r>
              <a:rPr lang="en-US" dirty="0" smtClean="0"/>
              <a:t>Sea ice drift model.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NAM: ice/no ice field (constant in forecast).</a:t>
            </a:r>
          </a:p>
          <a:p>
            <a:pPr lvl="1"/>
            <a:r>
              <a:rPr lang="en-US" dirty="0" smtClean="0"/>
              <a:t>GFS: ice thickness evolves, concentration fixed, no velocity.</a:t>
            </a:r>
          </a:p>
          <a:p>
            <a:pPr lvl="1"/>
            <a:r>
              <a:rPr lang="en-US" dirty="0" smtClean="0"/>
              <a:t>CFS-v2: ice th1ckness, concentration and velocity evolve.</a:t>
            </a:r>
          </a:p>
          <a:p>
            <a:pPr lvl="1"/>
            <a:endParaRPr lang="en-US" dirty="0"/>
          </a:p>
          <a:p>
            <a:pPr lvl="1"/>
            <a:r>
              <a:rPr lang="en-US" dirty="0" smtClean="0"/>
              <a:t>WAVEWATCH III: constant ice concentration as model input.</a:t>
            </a:r>
          </a:p>
          <a:p>
            <a:pPr lvl="2"/>
            <a:r>
              <a:rPr lang="en-US" dirty="0" smtClean="0"/>
              <a:t>Model allows for evolving ice input.</a:t>
            </a:r>
          </a:p>
          <a:p>
            <a:pPr lvl="2"/>
            <a:endParaRPr lang="en-US" dirty="0"/>
          </a:p>
          <a:p>
            <a:pPr lvl="1"/>
            <a:r>
              <a:rPr lang="en-US" dirty="0" smtClean="0"/>
              <a:t>RTOFS/HYCOM: Global: energy loan sea ice model.</a:t>
            </a:r>
          </a:p>
          <a:p>
            <a:pPr lvl="1"/>
            <a:r>
              <a:rPr lang="en-US" dirty="0" smtClean="0"/>
              <a:t>Arctic Cap Nowcast Forecast System (ACNFS, NANO/NRL, data available at NCEP) Los Alamos CICE model two-way coupled to HYCOM.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0862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Ice modeling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 the pipeline:</a:t>
            </a:r>
          </a:p>
          <a:p>
            <a:pPr lvl="1"/>
            <a:r>
              <a:rPr lang="en-US" dirty="0" smtClean="0"/>
              <a:t>Collaboration with Navy:</a:t>
            </a:r>
          </a:p>
          <a:p>
            <a:pPr lvl="2"/>
            <a:r>
              <a:rPr lang="en-US" dirty="0" smtClean="0"/>
              <a:t>Access to CICE direct in HYCOM.</a:t>
            </a:r>
          </a:p>
          <a:p>
            <a:pPr lvl="1"/>
            <a:r>
              <a:rPr lang="en-US" dirty="0" smtClean="0"/>
              <a:t>Collaboration with ESRL:</a:t>
            </a:r>
          </a:p>
          <a:p>
            <a:pPr lvl="2"/>
            <a:r>
              <a:rPr lang="en-US" dirty="0" smtClean="0"/>
              <a:t>Porting ice models to ESMF / NUOPC (solo coupler):</a:t>
            </a:r>
          </a:p>
          <a:p>
            <a:pPr lvl="3"/>
            <a:r>
              <a:rPr lang="en-US" dirty="0" smtClean="0"/>
              <a:t>Los Alamos CICE.</a:t>
            </a:r>
          </a:p>
          <a:p>
            <a:pPr lvl="3"/>
            <a:r>
              <a:rPr lang="en-US" dirty="0" smtClean="0"/>
              <a:t>GFDL ice model.</a:t>
            </a:r>
          </a:p>
          <a:p>
            <a:pPr lvl="1"/>
            <a:r>
              <a:rPr lang="en-US" dirty="0" smtClean="0"/>
              <a:t>In house:</a:t>
            </a:r>
          </a:p>
          <a:p>
            <a:pPr lvl="2"/>
            <a:r>
              <a:rPr lang="en-US" dirty="0" smtClean="0"/>
              <a:t>CFS-V2 ice model.</a:t>
            </a:r>
          </a:p>
          <a:p>
            <a:pPr lvl="2"/>
            <a:r>
              <a:rPr lang="en-US" dirty="0" smtClean="0"/>
              <a:t>Keep </a:t>
            </a:r>
            <a:r>
              <a:rPr lang="en-US" dirty="0" err="1" smtClean="0"/>
              <a:t>Ice’S</a:t>
            </a:r>
            <a:r>
              <a:rPr lang="en-US" dirty="0" smtClean="0"/>
              <a:t> Simplicity (KISS), introduced last year.</a:t>
            </a:r>
          </a:p>
          <a:p>
            <a:pPr lvl="3"/>
            <a:r>
              <a:rPr lang="en-US" dirty="0" smtClean="0"/>
              <a:t>V0: concentration and thickness fixed (e.g., GFS).</a:t>
            </a:r>
          </a:p>
          <a:p>
            <a:pPr lvl="3"/>
            <a:r>
              <a:rPr lang="en-US" dirty="0" smtClean="0"/>
              <a:t>V1: velocity from drift model, thickness and concentration evolve with thermodynamics only.</a:t>
            </a:r>
          </a:p>
          <a:p>
            <a:pPr lvl="3"/>
            <a:r>
              <a:rPr lang="en-US" dirty="0" smtClean="0"/>
              <a:t>V2: ice advection, thickness classes.</a:t>
            </a:r>
          </a:p>
        </p:txBody>
      </p:sp>
    </p:spTree>
    <p:extLst>
      <p:ext uri="{BB962C8B-B14F-4D97-AF65-F5344CB8AC3E}">
        <p14:creationId xmlns:p14="http://schemas.microsoft.com/office/powerpoint/2010/main" val="11241490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Ice modeling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Justification for developing KISS:</a:t>
            </a:r>
          </a:p>
          <a:p>
            <a:pPr lvl="1"/>
            <a:r>
              <a:rPr lang="en-US" dirty="0" smtClean="0"/>
              <a:t>Predictability strongly linked to thermodynamics, secondary to ice drift.</a:t>
            </a:r>
          </a:p>
          <a:p>
            <a:pPr lvl="2"/>
            <a:r>
              <a:rPr lang="en-US" dirty="0" smtClean="0"/>
              <a:t>Sea ice drift model ice edge at 72h forecast is as accurate ad ACFNM full ice model at 24h forecast.</a:t>
            </a:r>
            <a:endParaRPr lang="en-US" dirty="0"/>
          </a:p>
          <a:p>
            <a:r>
              <a:rPr lang="en-US" dirty="0" smtClean="0"/>
              <a:t>Metrics:</a:t>
            </a:r>
          </a:p>
          <a:p>
            <a:pPr lvl="1"/>
            <a:r>
              <a:rPr lang="en-US" dirty="0" smtClean="0"/>
              <a:t>Development of proper metrics key element of model development.</a:t>
            </a:r>
          </a:p>
          <a:p>
            <a:pPr lvl="2"/>
            <a:r>
              <a:rPr lang="en-US" dirty="0" smtClean="0"/>
              <a:t>Development work ongoing</a:t>
            </a:r>
          </a:p>
          <a:p>
            <a:pPr lvl="2"/>
            <a:r>
              <a:rPr lang="en-US" dirty="0" smtClean="0"/>
              <a:t>More to follow on 2014 NPSR.</a:t>
            </a:r>
          </a:p>
          <a:p>
            <a:pPr lvl="2"/>
            <a:endParaRPr lang="en-US" dirty="0"/>
          </a:p>
          <a:p>
            <a:r>
              <a:rPr lang="en-US" dirty="0" smtClean="0"/>
              <a:t>Ice in coupled models:</a:t>
            </a:r>
          </a:p>
          <a:p>
            <a:pPr lvl="1"/>
            <a:r>
              <a:rPr lang="en-US" dirty="0" smtClean="0"/>
              <a:t>Major impact on weather in Canadian models.</a:t>
            </a:r>
          </a:p>
          <a:p>
            <a:pPr lvl="2"/>
            <a:r>
              <a:rPr lang="en-US" dirty="0" smtClean="0"/>
              <a:t>Similar impact expected for Arctic and Great Lakes.</a:t>
            </a:r>
          </a:p>
          <a:p>
            <a:pPr lvl="1"/>
            <a:r>
              <a:rPr lang="en-US" dirty="0" smtClean="0"/>
              <a:t>Holding back ocean-atmosphere coupling on global scale.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00121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Ice modeling</a:t>
            </a:r>
            <a:endParaRPr lang="en-US" dirty="0"/>
          </a:p>
        </p:txBody>
      </p:sp>
      <p:pic>
        <p:nvPicPr>
          <p:cNvPr id="4" name="Picture 3" descr="conc_alaska_1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371600"/>
            <a:ext cx="2844800" cy="2133600"/>
          </a:xfrm>
          <a:prstGeom prst="rect">
            <a:avLst/>
          </a:prstGeom>
        </p:spPr>
      </p:pic>
      <p:pic>
        <p:nvPicPr>
          <p:cNvPr id="5" name="Picture 4" descr="thick_alaska_1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837" y="3733800"/>
            <a:ext cx="2844800" cy="2133600"/>
          </a:xfrm>
          <a:prstGeom prst="rect">
            <a:avLst/>
          </a:prstGeom>
        </p:spPr>
      </p:pic>
      <p:pic>
        <p:nvPicPr>
          <p:cNvPr id="6" name="Picture 5" descr="conc_alaska_0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1371600"/>
            <a:ext cx="2844800" cy="2133600"/>
          </a:xfrm>
          <a:prstGeom prst="rect">
            <a:avLst/>
          </a:prstGeom>
        </p:spPr>
      </p:pic>
      <p:pic>
        <p:nvPicPr>
          <p:cNvPr id="7" name="Picture 6" descr="hi_alaska_0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9800" y="3733800"/>
            <a:ext cx="2844800" cy="2133600"/>
          </a:xfrm>
          <a:prstGeom prst="rect">
            <a:avLst/>
          </a:prstGeom>
        </p:spPr>
      </p:pic>
      <p:pic>
        <p:nvPicPr>
          <p:cNvPr id="8" name="Picture 7" descr="conc_alaska_1.gi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0" y="1371600"/>
            <a:ext cx="2844800" cy="2133600"/>
          </a:xfrm>
          <a:prstGeom prst="rect">
            <a:avLst/>
          </a:prstGeom>
        </p:spPr>
      </p:pic>
      <p:pic>
        <p:nvPicPr>
          <p:cNvPr id="9" name="Picture 8" descr="thick_alaska_1.gi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0" y="3733800"/>
            <a:ext cx="2844800" cy="21336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914400" y="838200"/>
            <a:ext cx="2133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+mn-lt"/>
              </a:rPr>
              <a:t>CFS-v2</a:t>
            </a:r>
            <a:endParaRPr lang="en-US" sz="2000" dirty="0">
              <a:latin typeface="+mn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810000" y="838200"/>
            <a:ext cx="2133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+mn-lt"/>
              </a:rPr>
              <a:t>ACNFS</a:t>
            </a:r>
            <a:endParaRPr lang="en-US" sz="2000" dirty="0">
              <a:latin typeface="+mn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705600" y="838200"/>
            <a:ext cx="2133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+mn-lt"/>
              </a:rPr>
              <a:t>KISS-V0</a:t>
            </a:r>
            <a:endParaRPr lang="en-US" sz="2000" dirty="0">
              <a:latin typeface="+mn-lt"/>
            </a:endParaRPr>
          </a:p>
        </p:txBody>
      </p:sp>
      <p:sp>
        <p:nvSpPr>
          <p:cNvPr id="13" name="TextBox 12"/>
          <p:cNvSpPr txBox="1"/>
          <p:nvPr/>
        </p:nvSpPr>
        <p:spPr>
          <a:xfrm rot="16200000">
            <a:off x="-638144" y="2314545"/>
            <a:ext cx="1828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+mn-lt"/>
              </a:rPr>
              <a:t>Conc.</a:t>
            </a:r>
            <a:endParaRPr lang="en-US" sz="2000" dirty="0">
              <a:latin typeface="+mn-lt"/>
            </a:endParaRPr>
          </a:p>
        </p:txBody>
      </p:sp>
      <p:sp>
        <p:nvSpPr>
          <p:cNvPr id="14" name="TextBox 13"/>
          <p:cNvSpPr txBox="1"/>
          <p:nvPr/>
        </p:nvSpPr>
        <p:spPr>
          <a:xfrm rot="16200000">
            <a:off x="-581055" y="4448145"/>
            <a:ext cx="1828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+mn-lt"/>
              </a:rPr>
              <a:t>thickness </a:t>
            </a:r>
            <a:endParaRPr lang="en-US" sz="20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1444834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990600"/>
            <a:ext cx="7772400" cy="1600200"/>
          </a:xfrm>
        </p:spPr>
        <p:txBody>
          <a:bodyPr anchor="b" anchorCtr="1"/>
          <a:lstStyle/>
          <a:p>
            <a:r>
              <a:rPr lang="en-US" dirty="0" smtClean="0"/>
              <a:t>Ocean modeling</a:t>
            </a:r>
            <a:endParaRPr lang="en-US" dirty="0"/>
          </a:p>
        </p:txBody>
      </p:sp>
      <p:sp>
        <p:nvSpPr>
          <p:cNvPr id="183299" name="Rectangle 3"/>
          <p:cNvSpPr>
            <a:spLocks noChangeArrowheads="1"/>
          </p:cNvSpPr>
          <p:nvPr/>
        </p:nvSpPr>
        <p:spPr bwMode="auto">
          <a:xfrm>
            <a:off x="1143000" y="2590800"/>
            <a:ext cx="6858000" cy="76200"/>
          </a:xfrm>
          <a:prstGeom prst="rect">
            <a:avLst/>
          </a:prstGeom>
          <a:solidFill>
            <a:srgbClr val="00FFFF"/>
          </a:solidFill>
          <a:ln w="3175">
            <a:solidFill>
              <a:srgbClr val="0000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3300" name="Text Box 4"/>
          <p:cNvSpPr txBox="1">
            <a:spLocks noChangeArrowheads="1"/>
          </p:cNvSpPr>
          <p:nvPr/>
        </p:nvSpPr>
        <p:spPr bwMode="auto">
          <a:xfrm>
            <a:off x="457200" y="5943600"/>
            <a:ext cx="8153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47648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">
      <a:dk1>
        <a:srgbClr val="003366"/>
      </a:dk1>
      <a:lt1>
        <a:srgbClr val="FFFFFF"/>
      </a:lt1>
      <a:dk2>
        <a:srgbClr val="000000"/>
      </a:dk2>
      <a:lt2>
        <a:srgbClr val="808080"/>
      </a:lt2>
      <a:accent1>
        <a:srgbClr val="00CC00"/>
      </a:accent1>
      <a:accent2>
        <a:srgbClr val="FF33CC"/>
      </a:accent2>
      <a:accent3>
        <a:srgbClr val="FFFFFF"/>
      </a:accent3>
      <a:accent4>
        <a:srgbClr val="002A56"/>
      </a:accent4>
      <a:accent5>
        <a:srgbClr val="AAE2AA"/>
      </a:accent5>
      <a:accent6>
        <a:srgbClr val="E72DB9"/>
      </a:accent6>
      <a:hlink>
        <a:srgbClr val="FF0000"/>
      </a:hlink>
      <a:folHlink>
        <a:srgbClr val="3333CC"/>
      </a:folHlink>
    </a:clrScheme>
    <a:fontScheme name="Default Design">
      <a:majorFont>
        <a:latin typeface="Helvetica"/>
        <a:ea typeface="ＭＳ Ｐゴシック"/>
        <a:cs typeface=""/>
      </a:majorFont>
      <a:minorFont>
        <a:latin typeface="Helvetica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  <a:ea typeface="ＭＳ Ｐゴシック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3602</TotalTime>
  <Words>1221</Words>
  <Application>Microsoft Macintosh PowerPoint</Application>
  <PresentationFormat>On-screen Show (4:3)</PresentationFormat>
  <Paragraphs>193</Paragraphs>
  <Slides>21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Default Design</vt:lpstr>
      <vt:lpstr>Review of the NCEP production Suite: Recent Changes and Plans</vt:lpstr>
      <vt:lpstr>Sea Ice and SST</vt:lpstr>
      <vt:lpstr>Sea ice and SST products</vt:lpstr>
      <vt:lpstr>SST modeling</vt:lpstr>
      <vt:lpstr>Ice modeling</vt:lpstr>
      <vt:lpstr>Ice modeling</vt:lpstr>
      <vt:lpstr>Ice modeling</vt:lpstr>
      <vt:lpstr>Ice modeling</vt:lpstr>
      <vt:lpstr>Ocean modeling</vt:lpstr>
      <vt:lpstr>RTOFS</vt:lpstr>
      <vt:lpstr>RTOFS-Global</vt:lpstr>
      <vt:lpstr>RTOFS-HWRF</vt:lpstr>
      <vt:lpstr>RTOFS-NEMS</vt:lpstr>
      <vt:lpstr>RTOFS-NEMS</vt:lpstr>
      <vt:lpstr>RTOFS-NEMS</vt:lpstr>
      <vt:lpstr>RTOFS-ET-Pac</vt:lpstr>
      <vt:lpstr>RTOFS-ET-Pac</vt:lpstr>
      <vt:lpstr>Ocean Future</vt:lpstr>
      <vt:lpstr>Ocean Future</vt:lpstr>
      <vt:lpstr>Ocean Future</vt:lpstr>
      <vt:lpstr>PowerPoint Presentation</vt:lpstr>
    </vt:vector>
  </TitlesOfParts>
  <Company>NOAA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</dc:title>
  <dc:creator>HTOLMAN</dc:creator>
  <cp:lastModifiedBy>Hendrik Tolman</cp:lastModifiedBy>
  <cp:revision>102</cp:revision>
  <dcterms:created xsi:type="dcterms:W3CDTF">2003-11-12T20:24:23Z</dcterms:created>
  <dcterms:modified xsi:type="dcterms:W3CDTF">2013-12-03T20:07:39Z</dcterms:modified>
</cp:coreProperties>
</file>