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311" r:id="rId2"/>
    <p:sldId id="312" r:id="rId3"/>
    <p:sldId id="313" r:id="rId4"/>
    <p:sldId id="314" r:id="rId5"/>
    <p:sldId id="315" r:id="rId6"/>
    <p:sldId id="316" r:id="rId7"/>
    <p:sldId id="317" r:id="rId8"/>
    <p:sldId id="318" r:id="rId9"/>
    <p:sldId id="319" r:id="rId10"/>
    <p:sldId id="320" r:id="rId11"/>
    <p:sldId id="321" r:id="rId12"/>
    <p:sldId id="322" r:id="rId13"/>
    <p:sldId id="323" r:id="rId14"/>
    <p:sldId id="324" r:id="rId15"/>
    <p:sldId id="325" r:id="rId16"/>
    <p:sldId id="326" r:id="rId17"/>
    <p:sldId id="327" r:id="rId18"/>
    <p:sldId id="310" r:id="rId19"/>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ctr"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ctr"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ctr"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ctr"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102" d="100"/>
          <a:sy n="102" d="100"/>
        </p:scale>
        <p:origin x="-536" y="-11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86" d="100"/>
          <a:sy n="86" d="100"/>
        </p:scale>
        <p:origin x="-78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1741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741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1741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D8F8E750-0DE7-514D-86E1-ADAD651073F4}" type="slidenum">
              <a:rPr lang="en-US"/>
              <a:pPr/>
              <a:t>‹#›</a:t>
            </a:fld>
            <a:endParaRPr lang="en-US"/>
          </a:p>
        </p:txBody>
      </p:sp>
    </p:spTree>
    <p:extLst>
      <p:ext uri="{BB962C8B-B14F-4D97-AF65-F5344CB8AC3E}">
        <p14:creationId xmlns:p14="http://schemas.microsoft.com/office/powerpoint/2010/main" val="18011915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3EAB16EB-DBAE-5F46-96DF-FC20BF20029F}" type="slidenum">
              <a:rPr lang="en-US"/>
              <a:pPr/>
              <a:t>‹#›</a:t>
            </a:fld>
            <a:endParaRPr lang="en-US"/>
          </a:p>
        </p:txBody>
      </p:sp>
    </p:spTree>
    <p:extLst>
      <p:ext uri="{BB962C8B-B14F-4D97-AF65-F5344CB8AC3E}">
        <p14:creationId xmlns:p14="http://schemas.microsoft.com/office/powerpoint/2010/main" val="422853153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450" eaLnBrk="0" hangingPunct="0">
              <a:defRPr>
                <a:solidFill>
                  <a:schemeClr val="tx1"/>
                </a:solidFill>
                <a:latin typeface="Arial" charset="0"/>
              </a:defRPr>
            </a:lvl1pPr>
            <a:lvl2pPr marL="725599" indent="-279076" defTabSz="905450" eaLnBrk="0" hangingPunct="0">
              <a:defRPr>
                <a:solidFill>
                  <a:schemeClr val="tx1"/>
                </a:solidFill>
                <a:latin typeface="Arial" charset="0"/>
              </a:defRPr>
            </a:lvl2pPr>
            <a:lvl3pPr marL="1116308" indent="-223262" defTabSz="905450" eaLnBrk="0" hangingPunct="0">
              <a:defRPr>
                <a:solidFill>
                  <a:schemeClr val="tx1"/>
                </a:solidFill>
                <a:latin typeface="Arial" charset="0"/>
              </a:defRPr>
            </a:lvl3pPr>
            <a:lvl4pPr marL="1562829" indent="-223262" defTabSz="905450" eaLnBrk="0" hangingPunct="0">
              <a:defRPr>
                <a:solidFill>
                  <a:schemeClr val="tx1"/>
                </a:solidFill>
                <a:latin typeface="Arial" charset="0"/>
              </a:defRPr>
            </a:lvl4pPr>
            <a:lvl5pPr marL="2009353" indent="-223262" defTabSz="905450" eaLnBrk="0" hangingPunct="0">
              <a:defRPr>
                <a:solidFill>
                  <a:schemeClr val="tx1"/>
                </a:solidFill>
                <a:latin typeface="Arial" charset="0"/>
              </a:defRPr>
            </a:lvl5pPr>
            <a:lvl6pPr marL="2455876" indent="-223262" defTabSz="905450" eaLnBrk="0" fontAlgn="base" hangingPunct="0">
              <a:spcBef>
                <a:spcPct val="0"/>
              </a:spcBef>
              <a:spcAft>
                <a:spcPct val="0"/>
              </a:spcAft>
              <a:defRPr>
                <a:solidFill>
                  <a:schemeClr val="tx1"/>
                </a:solidFill>
                <a:latin typeface="Arial" charset="0"/>
              </a:defRPr>
            </a:lvl6pPr>
            <a:lvl7pPr marL="2902399" indent="-223262" defTabSz="905450" eaLnBrk="0" fontAlgn="base" hangingPunct="0">
              <a:spcBef>
                <a:spcPct val="0"/>
              </a:spcBef>
              <a:spcAft>
                <a:spcPct val="0"/>
              </a:spcAft>
              <a:defRPr>
                <a:solidFill>
                  <a:schemeClr val="tx1"/>
                </a:solidFill>
                <a:latin typeface="Arial" charset="0"/>
              </a:defRPr>
            </a:lvl7pPr>
            <a:lvl8pPr marL="3348922" indent="-223262" defTabSz="905450" eaLnBrk="0" fontAlgn="base" hangingPunct="0">
              <a:spcBef>
                <a:spcPct val="0"/>
              </a:spcBef>
              <a:spcAft>
                <a:spcPct val="0"/>
              </a:spcAft>
              <a:defRPr>
                <a:solidFill>
                  <a:schemeClr val="tx1"/>
                </a:solidFill>
                <a:latin typeface="Arial" charset="0"/>
              </a:defRPr>
            </a:lvl8pPr>
            <a:lvl9pPr marL="3795445" indent="-223262" defTabSz="905450" eaLnBrk="0" fontAlgn="base" hangingPunct="0">
              <a:spcBef>
                <a:spcPct val="0"/>
              </a:spcBef>
              <a:spcAft>
                <a:spcPct val="0"/>
              </a:spcAft>
              <a:defRPr>
                <a:solidFill>
                  <a:schemeClr val="tx1"/>
                </a:solidFill>
                <a:latin typeface="Arial" charset="0"/>
              </a:defRPr>
            </a:lvl9pPr>
          </a:lstStyle>
          <a:p>
            <a:pPr eaLnBrk="1" hangingPunct="1">
              <a:defRPr/>
            </a:pPr>
            <a:fld id="{D69DDC62-D542-43A1-9970-5B563EF78325}" type="slidenum">
              <a:rPr lang="en-US" smtClean="0">
                <a:solidFill>
                  <a:srgbClr val="FFFFFF"/>
                </a:solidFill>
                <a:latin typeface="CaslonOpnface BT" pitchFamily="82" charset="0"/>
              </a:rPr>
              <a:pPr eaLnBrk="1" hangingPunct="1">
                <a:defRPr/>
              </a:pPr>
              <a:t>8</a:t>
            </a:fld>
            <a:endParaRPr lang="en-US" smtClean="0">
              <a:solidFill>
                <a:srgbClr val="FFFFFF"/>
              </a:solidFill>
              <a:latin typeface="CaslonOpnface BT" pitchFamily="82"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Time series of Significant Wave height (in m) as a function of time. The time stamp in the x-label</a:t>
            </a:r>
            <a:r>
              <a:rPr lang="en-US" baseline="0" dirty="0" smtClean="0"/>
              <a:t> of each sub plot </a:t>
            </a:r>
            <a:r>
              <a:rPr lang="en-US" dirty="0" smtClean="0"/>
              <a:t>shows the </a:t>
            </a:r>
            <a:r>
              <a:rPr lang="en-US" dirty="0" err="1" smtClean="0"/>
              <a:t>nowcast</a:t>
            </a:r>
            <a:r>
              <a:rPr lang="en-US" dirty="0" smtClean="0"/>
              <a:t> time for the simulation run. Data are shown as gray circles. The NCEP wave ensemble mean is in green, the combine NCEP/FNMOC ensemble mean is in red, individual ensemble members from both NCEP and FNMOC</a:t>
            </a:r>
            <a:r>
              <a:rPr lang="en-US" baseline="0" dirty="0" smtClean="0"/>
              <a:t> are shown in light gray.</a:t>
            </a:r>
            <a:endParaRPr lang="en-US" dirty="0" smtClean="0"/>
          </a:p>
        </p:txBody>
      </p:sp>
      <p:sp>
        <p:nvSpPr>
          <p:cNvPr id="4" name="Slide Number Placeholder 3"/>
          <p:cNvSpPr>
            <a:spLocks noGrp="1"/>
          </p:cNvSpPr>
          <p:nvPr>
            <p:ph type="sldNum" sz="quarter" idx="10"/>
          </p:nvPr>
        </p:nvSpPr>
        <p:spPr/>
        <p:txBody>
          <a:bodyPr/>
          <a:lstStyle/>
          <a:p>
            <a:fld id="{68A9DA25-0743-4351-AACE-89E132AE4F55}" type="slidenum">
              <a:rPr lang="en-US" smtClean="0"/>
              <a:t>11</a:t>
            </a:fld>
            <a:endParaRPr lang="en-US"/>
          </a:p>
        </p:txBody>
      </p:sp>
    </p:spTree>
    <p:extLst>
      <p:ext uri="{BB962C8B-B14F-4D97-AF65-F5344CB8AC3E}">
        <p14:creationId xmlns:p14="http://schemas.microsoft.com/office/powerpoint/2010/main" val="228441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11870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4188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76200"/>
            <a:ext cx="207645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76200"/>
            <a:ext cx="607695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0558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33800" y="76200"/>
            <a:ext cx="5334000" cy="457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838200"/>
            <a:ext cx="37719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838200"/>
            <a:ext cx="37719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3720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733800" y="76200"/>
            <a:ext cx="5334000" cy="457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838200"/>
            <a:ext cx="37719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86300" y="838200"/>
            <a:ext cx="37719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8001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1756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16865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838200"/>
            <a:ext cx="37719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838200"/>
            <a:ext cx="37719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34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6128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2487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505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8042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436066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6" Type="http://schemas.openxmlformats.org/officeDocument/2006/relationships/image" Target="../media/image2.png"/><Relationship Id="rId1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50" name="Picture 26" descr="waves"/>
          <p:cNvPicPr>
            <a:picLocks noChangeAspect="1" noChangeArrowheads="1"/>
          </p:cNvPicPr>
          <p:nvPr userDrawn="1"/>
        </p:nvPicPr>
        <p:blipFill>
          <a:blip r:embed="rId15">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3733800" y="762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62000" y="838200"/>
            <a:ext cx="7696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9" descr="noaa_logo"/>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77800" y="6324600"/>
            <a:ext cx="5080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ws_logo"/>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610600" y="6324600"/>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1045" name="Text Box 21"/>
          <p:cNvSpPr txBox="1">
            <a:spLocks noChangeArrowheads="1"/>
          </p:cNvSpPr>
          <p:nvPr userDrawn="1"/>
        </p:nvSpPr>
        <p:spPr bwMode="auto">
          <a:xfrm>
            <a:off x="762000" y="6583363"/>
            <a:ext cx="2743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200" dirty="0" smtClean="0">
                <a:latin typeface="Helvetica" charset="0"/>
              </a:rPr>
              <a:t>Chawla et al., </a:t>
            </a:r>
            <a:r>
              <a:rPr lang="en-US" sz="1200" dirty="0">
                <a:latin typeface="Helvetica" charset="0"/>
              </a:rPr>
              <a:t>Dec. </a:t>
            </a:r>
            <a:r>
              <a:rPr lang="en-US" sz="1200" dirty="0" smtClean="0">
                <a:latin typeface="Helvetica" charset="0"/>
              </a:rPr>
              <a:t>4. 2013</a:t>
            </a:r>
            <a:endParaRPr lang="en-US" sz="1200" dirty="0">
              <a:latin typeface="Helvetica" charset="0"/>
            </a:endParaRPr>
          </a:p>
        </p:txBody>
      </p:sp>
      <p:sp>
        <p:nvSpPr>
          <p:cNvPr id="1046" name="Text Box 22"/>
          <p:cNvSpPr txBox="1">
            <a:spLocks noChangeArrowheads="1"/>
          </p:cNvSpPr>
          <p:nvPr userDrawn="1"/>
        </p:nvSpPr>
        <p:spPr bwMode="auto">
          <a:xfrm>
            <a:off x="5562600" y="6583363"/>
            <a:ext cx="3048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1200" dirty="0">
                <a:latin typeface="Helvetica" charset="0"/>
              </a:rPr>
              <a:t>NCEP production suite review, </a:t>
            </a:r>
            <a:fld id="{48C34F7A-7797-EB49-8F7D-E12067ACE17B}" type="slidenum">
              <a:rPr lang="en-US" sz="1200">
                <a:latin typeface="Helvetica" charset="0"/>
              </a:rPr>
              <a:pPr algn="r">
                <a:spcBef>
                  <a:spcPct val="50000"/>
                </a:spcBef>
              </a:pPr>
              <a:t>‹#›</a:t>
            </a:fld>
            <a:r>
              <a:rPr lang="en-US" sz="1200" dirty="0" smtClean="0">
                <a:latin typeface="Helvetica" charset="0"/>
              </a:rPr>
              <a:t>/18</a:t>
            </a:r>
            <a:endParaRPr lang="en-US" sz="1200" dirty="0">
              <a:latin typeface="Helvetica"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r" rtl="0" fontAlgn="base">
        <a:spcBef>
          <a:spcPct val="0"/>
        </a:spcBef>
        <a:spcAft>
          <a:spcPct val="0"/>
        </a:spcAft>
        <a:defRPr sz="2400">
          <a:solidFill>
            <a:schemeClr val="tx1"/>
          </a:solidFill>
          <a:latin typeface="+mj-lt"/>
          <a:ea typeface="+mj-ea"/>
          <a:cs typeface="+mj-cs"/>
        </a:defRPr>
      </a:lvl1pPr>
      <a:lvl2pPr algn="r" rtl="0" fontAlgn="base">
        <a:spcBef>
          <a:spcPct val="0"/>
        </a:spcBef>
        <a:spcAft>
          <a:spcPct val="0"/>
        </a:spcAft>
        <a:defRPr sz="2400">
          <a:solidFill>
            <a:schemeClr val="tx1"/>
          </a:solidFill>
          <a:latin typeface="Helvetica" charset="0"/>
          <a:ea typeface="ＭＳ Ｐゴシック" charset="0"/>
        </a:defRPr>
      </a:lvl2pPr>
      <a:lvl3pPr algn="r" rtl="0" fontAlgn="base">
        <a:spcBef>
          <a:spcPct val="0"/>
        </a:spcBef>
        <a:spcAft>
          <a:spcPct val="0"/>
        </a:spcAft>
        <a:defRPr sz="2400">
          <a:solidFill>
            <a:schemeClr val="tx1"/>
          </a:solidFill>
          <a:latin typeface="Helvetica" charset="0"/>
          <a:ea typeface="ＭＳ Ｐゴシック" charset="0"/>
        </a:defRPr>
      </a:lvl3pPr>
      <a:lvl4pPr algn="r" rtl="0" fontAlgn="base">
        <a:spcBef>
          <a:spcPct val="0"/>
        </a:spcBef>
        <a:spcAft>
          <a:spcPct val="0"/>
        </a:spcAft>
        <a:defRPr sz="2400">
          <a:solidFill>
            <a:schemeClr val="tx1"/>
          </a:solidFill>
          <a:latin typeface="Helvetica" charset="0"/>
          <a:ea typeface="ＭＳ Ｐゴシック" charset="0"/>
        </a:defRPr>
      </a:lvl4pPr>
      <a:lvl5pPr algn="r" rtl="0" fontAlgn="base">
        <a:spcBef>
          <a:spcPct val="0"/>
        </a:spcBef>
        <a:spcAft>
          <a:spcPct val="0"/>
        </a:spcAft>
        <a:defRPr sz="2400">
          <a:solidFill>
            <a:schemeClr val="tx1"/>
          </a:solidFill>
          <a:latin typeface="Helvetica" charset="0"/>
          <a:ea typeface="ＭＳ Ｐゴシック" charset="0"/>
        </a:defRPr>
      </a:lvl5pPr>
      <a:lvl6pPr marL="457200" algn="r" rtl="0" fontAlgn="base">
        <a:spcBef>
          <a:spcPct val="0"/>
        </a:spcBef>
        <a:spcAft>
          <a:spcPct val="0"/>
        </a:spcAft>
        <a:defRPr sz="2400">
          <a:solidFill>
            <a:schemeClr val="tx1"/>
          </a:solidFill>
          <a:latin typeface="Helvetica" charset="0"/>
          <a:ea typeface="ＭＳ Ｐゴシック" charset="0"/>
        </a:defRPr>
      </a:lvl6pPr>
      <a:lvl7pPr marL="914400" algn="r" rtl="0" fontAlgn="base">
        <a:spcBef>
          <a:spcPct val="0"/>
        </a:spcBef>
        <a:spcAft>
          <a:spcPct val="0"/>
        </a:spcAft>
        <a:defRPr sz="2400">
          <a:solidFill>
            <a:schemeClr val="tx1"/>
          </a:solidFill>
          <a:latin typeface="Helvetica" charset="0"/>
          <a:ea typeface="ＭＳ Ｐゴシック" charset="0"/>
        </a:defRPr>
      </a:lvl7pPr>
      <a:lvl8pPr marL="1371600" algn="r" rtl="0" fontAlgn="base">
        <a:spcBef>
          <a:spcPct val="0"/>
        </a:spcBef>
        <a:spcAft>
          <a:spcPct val="0"/>
        </a:spcAft>
        <a:defRPr sz="2400">
          <a:solidFill>
            <a:schemeClr val="tx1"/>
          </a:solidFill>
          <a:latin typeface="Helvetica" charset="0"/>
          <a:ea typeface="ＭＳ Ｐゴシック" charset="0"/>
        </a:defRPr>
      </a:lvl8pPr>
      <a:lvl9pPr marL="1828800" algn="r" rtl="0" fontAlgn="base">
        <a:spcBef>
          <a:spcPct val="0"/>
        </a:spcBef>
        <a:spcAft>
          <a:spcPct val="0"/>
        </a:spcAft>
        <a:defRPr sz="2400">
          <a:solidFill>
            <a:schemeClr val="tx1"/>
          </a:solidFill>
          <a:latin typeface="Helvetica" charset="0"/>
          <a:ea typeface="ＭＳ Ｐゴシック" charset="0"/>
        </a:defRPr>
      </a:lvl9pPr>
    </p:titleStyle>
    <p:bodyStyle>
      <a:lvl1pPr marL="342900" indent="-342900" algn="l" rtl="0" fontAlgn="base">
        <a:spcBef>
          <a:spcPct val="20000"/>
        </a:spcBef>
        <a:spcAft>
          <a:spcPct val="0"/>
        </a:spcAft>
        <a:buClr>
          <a:schemeClr val="hlink"/>
        </a:buClr>
        <a:buSzPct val="80000"/>
        <a:buFont typeface="Wingdings" charset="0"/>
        <a:buChar char=" "/>
        <a:defRPr sz="2400">
          <a:solidFill>
            <a:schemeClr val="tx1"/>
          </a:solidFill>
          <a:latin typeface="+mn-lt"/>
          <a:ea typeface="+mn-ea"/>
          <a:cs typeface="+mn-cs"/>
        </a:defRPr>
      </a:lvl1pPr>
      <a:lvl2pPr marL="742950" indent="-285750" algn="l" rtl="0" fontAlgn="base">
        <a:spcBef>
          <a:spcPct val="20000"/>
        </a:spcBef>
        <a:spcAft>
          <a:spcPct val="0"/>
        </a:spcAft>
        <a:buClr>
          <a:schemeClr val="hlink"/>
        </a:buClr>
        <a:buSzPct val="80000"/>
        <a:buFont typeface="Wingdings" charset="0"/>
        <a:buChar char="l"/>
        <a:defRPr sz="2000">
          <a:solidFill>
            <a:schemeClr val="tx1"/>
          </a:solidFill>
          <a:latin typeface="+mn-lt"/>
          <a:ea typeface="+mn-ea"/>
        </a:defRPr>
      </a:lvl2pPr>
      <a:lvl3pPr marL="1143000" indent="-228600" algn="l" rtl="0" fontAlgn="base">
        <a:spcBef>
          <a:spcPct val="20000"/>
        </a:spcBef>
        <a:spcAft>
          <a:spcPct val="0"/>
        </a:spcAft>
        <a:buClr>
          <a:schemeClr val="accent1"/>
        </a:buClr>
        <a:buSzPct val="80000"/>
        <a:buFont typeface="Wingdings 3" charset="0"/>
        <a:buChar char=""/>
        <a:defRPr sz="2000">
          <a:solidFill>
            <a:schemeClr val="tx1"/>
          </a:solidFill>
          <a:latin typeface="+mn-lt"/>
          <a:ea typeface="+mn-ea"/>
        </a:defRPr>
      </a:lvl3pPr>
      <a:lvl4pPr marL="1600200" indent="-228600" algn="l" rtl="0" fontAlgn="base">
        <a:spcBef>
          <a:spcPct val="20000"/>
        </a:spcBef>
        <a:spcAft>
          <a:spcPct val="0"/>
        </a:spcAft>
        <a:buClr>
          <a:schemeClr val="folHlink"/>
        </a:buClr>
        <a:buFont typeface="Wingdings 3" charset="0"/>
        <a:buChar char=""/>
        <a:defRPr sz="2000">
          <a:solidFill>
            <a:schemeClr val="tx1"/>
          </a:solidFill>
          <a:latin typeface="+mn-lt"/>
          <a:ea typeface="+mn-ea"/>
        </a:defRPr>
      </a:lvl4pPr>
      <a:lvl5pPr marL="2057400" indent="-228600" algn="l" rtl="0" fontAlgn="base">
        <a:spcBef>
          <a:spcPct val="20000"/>
        </a:spcBef>
        <a:spcAft>
          <a:spcPct val="0"/>
        </a:spcAft>
        <a:buFont typeface="Wingdings" charset="2"/>
        <a:buChar char="v"/>
        <a:defRPr sz="2000">
          <a:solidFill>
            <a:schemeClr val="tx1"/>
          </a:solidFill>
          <a:latin typeface="+mn-lt"/>
          <a:ea typeface="+mn-ea"/>
        </a:defRPr>
      </a:lvl5pPr>
      <a:lvl6pPr marL="2514600" indent="-228600" algn="l" rtl="0" fontAlgn="base">
        <a:spcBef>
          <a:spcPct val="20000"/>
        </a:spcBef>
        <a:spcAft>
          <a:spcPct val="0"/>
        </a:spcAft>
        <a:buFont typeface="Times New Roman" charset="0"/>
        <a:buChar char=""/>
        <a:defRPr sz="2000">
          <a:solidFill>
            <a:schemeClr val="tx1"/>
          </a:solidFill>
          <a:latin typeface="+mn-lt"/>
          <a:ea typeface="+mn-ea"/>
        </a:defRPr>
      </a:lvl6pPr>
      <a:lvl7pPr marL="2971800" indent="-228600" algn="l" rtl="0" fontAlgn="base">
        <a:spcBef>
          <a:spcPct val="20000"/>
        </a:spcBef>
        <a:spcAft>
          <a:spcPct val="0"/>
        </a:spcAft>
        <a:buFont typeface="Times New Roman" charset="0"/>
        <a:buChar char=""/>
        <a:defRPr sz="2000">
          <a:solidFill>
            <a:schemeClr val="tx1"/>
          </a:solidFill>
          <a:latin typeface="+mn-lt"/>
          <a:ea typeface="+mn-ea"/>
        </a:defRPr>
      </a:lvl7pPr>
      <a:lvl8pPr marL="3429000" indent="-228600" algn="l" rtl="0" fontAlgn="base">
        <a:spcBef>
          <a:spcPct val="20000"/>
        </a:spcBef>
        <a:spcAft>
          <a:spcPct val="0"/>
        </a:spcAft>
        <a:buFont typeface="Times New Roman" charset="0"/>
        <a:buChar char=""/>
        <a:defRPr sz="2000">
          <a:solidFill>
            <a:schemeClr val="tx1"/>
          </a:solidFill>
          <a:latin typeface="+mn-lt"/>
          <a:ea typeface="+mn-ea"/>
        </a:defRPr>
      </a:lvl8pPr>
      <a:lvl9pPr marL="3886200" indent="-228600" algn="l" rtl="0" fontAlgn="base">
        <a:spcBef>
          <a:spcPct val="20000"/>
        </a:spcBef>
        <a:spcAft>
          <a:spcPct val="0"/>
        </a:spcAft>
        <a:buFont typeface="Times New Roman"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8.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w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17.gi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5" name="Picture 5" descr="ncep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50813"/>
            <a:ext cx="2230438" cy="1296987"/>
          </a:xfrm>
          <a:prstGeom prst="rect">
            <a:avLst/>
          </a:prstGeom>
          <a:noFill/>
          <a:extLst>
            <a:ext uri="{909E8E84-426E-40dd-AFC4-6F175D3DCCD1}">
              <a14:hiddenFill xmlns:a14="http://schemas.microsoft.com/office/drawing/2010/main">
                <a:solidFill>
                  <a:srgbClr val="FFFFFF"/>
                </a:solidFill>
              </a14:hiddenFill>
            </a:ext>
          </a:extLst>
        </p:spPr>
      </p:pic>
      <p:sp>
        <p:nvSpPr>
          <p:cNvPr id="122882" name="Rectangle 2"/>
          <p:cNvSpPr>
            <a:spLocks noGrp="1" noChangeArrowheads="1"/>
          </p:cNvSpPr>
          <p:nvPr>
            <p:ph type="ctrTitle"/>
          </p:nvPr>
        </p:nvSpPr>
        <p:spPr>
          <a:xfrm>
            <a:off x="685800" y="990600"/>
            <a:ext cx="7772400" cy="1600200"/>
          </a:xfrm>
        </p:spPr>
        <p:txBody>
          <a:bodyPr anchor="b" anchorCtr="1">
            <a:normAutofit/>
          </a:bodyPr>
          <a:lstStyle/>
          <a:p>
            <a:pPr algn="ctr"/>
            <a:r>
              <a:rPr lang="en-US" dirty="0"/>
              <a:t>Review of the NCEP production Suite:</a:t>
            </a:r>
            <a:br>
              <a:rPr lang="en-US" dirty="0"/>
            </a:br>
            <a:r>
              <a:rPr lang="en-US" dirty="0"/>
              <a:t>Recent Changes and Plans</a:t>
            </a:r>
          </a:p>
        </p:txBody>
      </p:sp>
      <p:sp>
        <p:nvSpPr>
          <p:cNvPr id="122883" name="Rectangle 3"/>
          <p:cNvSpPr>
            <a:spLocks noGrp="1" noChangeArrowheads="1"/>
          </p:cNvSpPr>
          <p:nvPr>
            <p:ph type="subTitle" idx="1"/>
          </p:nvPr>
        </p:nvSpPr>
        <p:spPr>
          <a:xfrm>
            <a:off x="1371600" y="2667000"/>
            <a:ext cx="6400800" cy="1676400"/>
          </a:xfrm>
        </p:spPr>
        <p:txBody>
          <a:bodyPr>
            <a:normAutofit/>
          </a:bodyPr>
          <a:lstStyle/>
          <a:p>
            <a:r>
              <a:rPr lang="en-US" dirty="0"/>
              <a:t>Marine Modeling and Analysis </a:t>
            </a:r>
            <a:r>
              <a:rPr lang="en-US" dirty="0" smtClean="0"/>
              <a:t>Branch</a:t>
            </a:r>
          </a:p>
          <a:p>
            <a:r>
              <a:rPr lang="en-US" dirty="0" smtClean="0"/>
              <a:t>Wave Numerical Guidance</a:t>
            </a:r>
            <a:endParaRPr lang="en-US" dirty="0"/>
          </a:p>
          <a:p>
            <a:endParaRPr lang="en-US" dirty="0"/>
          </a:p>
        </p:txBody>
      </p:sp>
      <p:sp>
        <p:nvSpPr>
          <p:cNvPr id="122884" name="Rectangle 4"/>
          <p:cNvSpPr>
            <a:spLocks noChangeArrowheads="1"/>
          </p:cNvSpPr>
          <p:nvPr/>
        </p:nvSpPr>
        <p:spPr bwMode="auto">
          <a:xfrm>
            <a:off x="1143000" y="2590800"/>
            <a:ext cx="6858000" cy="76200"/>
          </a:xfrm>
          <a:prstGeom prst="rect">
            <a:avLst/>
          </a:prstGeom>
          <a:solidFill>
            <a:srgbClr val="00FFFF"/>
          </a:solidFill>
          <a:ln w="317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2886" name="Text Box 6"/>
          <p:cNvSpPr txBox="1">
            <a:spLocks noChangeArrowheads="1"/>
          </p:cNvSpPr>
          <p:nvPr/>
        </p:nvSpPr>
        <p:spPr bwMode="auto">
          <a:xfrm>
            <a:off x="76200" y="4403030"/>
            <a:ext cx="3962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lgn="l"/>
            <a:endParaRPr lang="en-US" sz="1400" i="1" dirty="0">
              <a:latin typeface="Helvetica" charset="0"/>
            </a:endParaRPr>
          </a:p>
          <a:p>
            <a:pPr algn="l"/>
            <a:r>
              <a:rPr lang="en-US" sz="1400" i="1" dirty="0" smtClean="0">
                <a:latin typeface="Helvetica" charset="0"/>
              </a:rPr>
              <a:t>Arun Chawla</a:t>
            </a:r>
            <a:endParaRPr lang="en-US" sz="1400" i="1" dirty="0">
              <a:latin typeface="Helvetica" charset="0"/>
            </a:endParaRPr>
          </a:p>
          <a:p>
            <a:pPr algn="l"/>
            <a:r>
              <a:rPr lang="en-US" sz="1400" i="1" dirty="0" smtClean="0">
                <a:latin typeface="Helvetica" charset="0"/>
              </a:rPr>
              <a:t>Marine </a:t>
            </a:r>
            <a:r>
              <a:rPr lang="en-US" sz="1400" i="1" dirty="0">
                <a:latin typeface="Helvetica" charset="0"/>
              </a:rPr>
              <a:t>Modeling and Analysis </a:t>
            </a:r>
            <a:r>
              <a:rPr lang="en-US" sz="1400" i="1" dirty="0" smtClean="0">
                <a:latin typeface="Helvetica" charset="0"/>
              </a:rPr>
              <a:t>Branch</a:t>
            </a:r>
          </a:p>
          <a:p>
            <a:pPr algn="l"/>
            <a:r>
              <a:rPr lang="en-US" sz="1400" i="1" dirty="0" smtClean="0">
                <a:latin typeface="Helvetica" charset="0"/>
              </a:rPr>
              <a:t>NOAA </a:t>
            </a:r>
            <a:r>
              <a:rPr lang="en-US" sz="1400" i="1" dirty="0">
                <a:latin typeface="Helvetica" charset="0"/>
              </a:rPr>
              <a:t>/ NWS / NCEP / EMC</a:t>
            </a:r>
          </a:p>
          <a:p>
            <a:pPr algn="l"/>
            <a:endParaRPr lang="en-US" sz="1400" i="1" dirty="0">
              <a:latin typeface="Helvetica" charset="0"/>
            </a:endParaRPr>
          </a:p>
          <a:p>
            <a:pPr algn="l"/>
            <a:r>
              <a:rPr lang="en-US" sz="1400" i="1" dirty="0" smtClean="0">
                <a:latin typeface="Helvetica" charset="0"/>
              </a:rPr>
              <a:t>Arun.Chawla@NOAA.gov</a:t>
            </a:r>
            <a:endParaRPr lang="en-US" dirty="0"/>
          </a:p>
        </p:txBody>
      </p:sp>
      <p:sp>
        <p:nvSpPr>
          <p:cNvPr id="122887" name="Text Box 7"/>
          <p:cNvSpPr txBox="1">
            <a:spLocks noChangeArrowheads="1"/>
          </p:cNvSpPr>
          <p:nvPr/>
        </p:nvSpPr>
        <p:spPr bwMode="auto">
          <a:xfrm>
            <a:off x="533400" y="5943600"/>
            <a:ext cx="807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i="1" dirty="0">
                <a:latin typeface="Helvetica" charset="0"/>
              </a:rPr>
              <a:t>WHERE AMERICA</a:t>
            </a:r>
            <a:r>
              <a:rPr lang="ja-JP" altLang="en-US" sz="1800" i="1" dirty="0">
                <a:latin typeface="Arial"/>
              </a:rPr>
              <a:t>’</a:t>
            </a:r>
            <a:r>
              <a:rPr lang="en-US" sz="1800" i="1" dirty="0">
                <a:latin typeface="Helvetica" charset="0"/>
              </a:rPr>
              <a:t>S CLIMATE  WEATHER AND OCEAN SERVICES BEGIN</a:t>
            </a:r>
          </a:p>
        </p:txBody>
      </p:sp>
    </p:spTree>
    <p:extLst>
      <p:ext uri="{BB962C8B-B14F-4D97-AF65-F5344CB8AC3E}">
        <p14:creationId xmlns:p14="http://schemas.microsoft.com/office/powerpoint/2010/main" val="3439821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76200"/>
            <a:ext cx="5334000" cy="457200"/>
          </a:xfrm>
        </p:spPr>
        <p:txBody>
          <a:bodyPr/>
          <a:lstStyle/>
          <a:p>
            <a:r>
              <a:rPr lang="en-US" dirty="0" smtClean="0"/>
              <a:t>Wave ensemble system</a:t>
            </a:r>
            <a:endParaRPr lang="en-US" dirty="0"/>
          </a:p>
        </p:txBody>
      </p:sp>
      <p:sp>
        <p:nvSpPr>
          <p:cNvPr id="3" name="Content Placeholder 2"/>
          <p:cNvSpPr>
            <a:spLocks noGrp="1"/>
          </p:cNvSpPr>
          <p:nvPr>
            <p:ph idx="1"/>
          </p:nvPr>
        </p:nvSpPr>
        <p:spPr>
          <a:xfrm>
            <a:off x="762000" y="838200"/>
            <a:ext cx="8001000" cy="3124200"/>
          </a:xfrm>
        </p:spPr>
        <p:txBody>
          <a:bodyPr/>
          <a:lstStyle/>
          <a:p>
            <a:pPr>
              <a:buFont typeface="Arial" panose="020B0604020202020204" pitchFamily="34" charset="0"/>
              <a:buChar char="•"/>
            </a:pPr>
            <a:r>
              <a:rPr lang="en-US" sz="2000" dirty="0" smtClean="0"/>
              <a:t>Wave ensemble system consists of a 21 member ensemble on a 1 </a:t>
            </a:r>
            <a:r>
              <a:rPr lang="en-US" sz="2000" dirty="0" err="1" smtClean="0"/>
              <a:t>deg</a:t>
            </a:r>
            <a:r>
              <a:rPr lang="en-US" sz="2000" dirty="0" smtClean="0"/>
              <a:t> grid driven by GEFS </a:t>
            </a:r>
          </a:p>
          <a:p>
            <a:pPr marL="0" indent="0">
              <a:buNone/>
            </a:pPr>
            <a:r>
              <a:rPr lang="en-US" sz="2000" dirty="0" smtClean="0"/>
              <a:t>Planned Upgrades</a:t>
            </a:r>
          </a:p>
          <a:p>
            <a:pPr>
              <a:buFont typeface="Arial" panose="020B0604020202020204" pitchFamily="34" charset="0"/>
              <a:buChar char="•"/>
            </a:pPr>
            <a:r>
              <a:rPr lang="en-US" sz="2000" dirty="0" smtClean="0"/>
              <a:t>Increase resolution to 0.5 </a:t>
            </a:r>
            <a:r>
              <a:rPr lang="en-US" sz="2000" dirty="0" err="1" smtClean="0"/>
              <a:t>deg</a:t>
            </a:r>
            <a:endParaRPr lang="en-US" sz="2000" dirty="0" smtClean="0"/>
          </a:p>
          <a:p>
            <a:pPr>
              <a:buFont typeface="Arial" panose="020B0604020202020204" pitchFamily="34" charset="0"/>
              <a:buChar char="•"/>
            </a:pPr>
            <a:r>
              <a:rPr lang="en-US" sz="2000" dirty="0" smtClean="0"/>
              <a:t>Upgrade wave model to new physics package </a:t>
            </a:r>
          </a:p>
          <a:p>
            <a:pPr>
              <a:buFont typeface="Arial" panose="020B0604020202020204" pitchFamily="34" charset="0"/>
              <a:buChar char="•"/>
            </a:pPr>
            <a:r>
              <a:rPr lang="en-US" sz="2000" dirty="0" smtClean="0"/>
              <a:t>Add a </a:t>
            </a:r>
            <a:r>
              <a:rPr lang="en-US" sz="2000" dirty="0" err="1" smtClean="0"/>
              <a:t>hindcast</a:t>
            </a:r>
            <a:r>
              <a:rPr lang="en-US" sz="2000" dirty="0" smtClean="0"/>
              <a:t> phase using 80 members (20 at any given cycle) to provide a 24 </a:t>
            </a:r>
            <a:r>
              <a:rPr lang="en-US" sz="2000" dirty="0" err="1" smtClean="0"/>
              <a:t>hr</a:t>
            </a:r>
            <a:r>
              <a:rPr lang="en-US" sz="2000" dirty="0" smtClean="0"/>
              <a:t> cycle</a:t>
            </a:r>
          </a:p>
          <a:p>
            <a:pPr>
              <a:buFont typeface="Arial" panose="020B0604020202020204" pitchFamily="34" charset="0"/>
              <a:buChar char="•"/>
            </a:pPr>
            <a:r>
              <a:rPr lang="en-US" sz="2000" dirty="0" smtClean="0"/>
              <a:t>Upgrade to increased GEFS resolution winds (when they become available)</a:t>
            </a:r>
            <a:endParaRPr lang="en-US" sz="2000" dirty="0"/>
          </a:p>
        </p:txBody>
      </p:sp>
      <p:pic>
        <p:nvPicPr>
          <p:cNvPr id="4" name="Picture 2" descr="fig_bi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3962400"/>
            <a:ext cx="334252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38200" y="4038600"/>
            <a:ext cx="4267200" cy="2554545"/>
          </a:xfrm>
          <a:prstGeom prst="rect">
            <a:avLst/>
          </a:prstGeom>
          <a:noFill/>
        </p:spPr>
        <p:txBody>
          <a:bodyPr wrap="square" rtlCol="0">
            <a:spAutoFit/>
          </a:bodyPr>
          <a:lstStyle/>
          <a:p>
            <a:pPr marL="285750" indent="-285750" algn="l">
              <a:buClr>
                <a:srgbClr val="FF0000"/>
              </a:buClr>
              <a:buFont typeface="Arial" panose="020B0604020202020204" pitchFamily="34" charset="0"/>
              <a:buChar char="•"/>
            </a:pPr>
            <a:r>
              <a:rPr lang="en-US" sz="2000" dirty="0" smtClean="0">
                <a:latin typeface="+mn-lt"/>
              </a:rPr>
              <a:t>A combined NCEP / FNMOC wave ensemble product</a:t>
            </a:r>
          </a:p>
          <a:p>
            <a:pPr marL="285750" indent="-285750" algn="l">
              <a:buClr>
                <a:srgbClr val="FF0000"/>
              </a:buClr>
              <a:buFont typeface="Arial" panose="020B0604020202020204" pitchFamily="34" charset="0"/>
              <a:buChar char="•"/>
            </a:pPr>
            <a:r>
              <a:rPr lang="en-US" sz="2000" dirty="0" smtClean="0">
                <a:latin typeface="+mn-lt"/>
              </a:rPr>
              <a:t>FNMOC to coordinate ensemble model grids with NCEP</a:t>
            </a:r>
          </a:p>
          <a:p>
            <a:pPr marL="285750" indent="-285750" algn="l">
              <a:buClr>
                <a:srgbClr val="FF0000"/>
              </a:buClr>
              <a:buFont typeface="Arial" panose="020B0604020202020204" pitchFamily="34" charset="0"/>
              <a:buChar char="•"/>
            </a:pPr>
            <a:r>
              <a:rPr lang="en-US" sz="2000" dirty="0" smtClean="0">
                <a:latin typeface="+mn-lt"/>
              </a:rPr>
              <a:t>ENVIRONMENT CANADA to join with NCEP and FNMOC to develop a combined wave ensemble product</a:t>
            </a:r>
            <a:endParaRPr lang="en-US" sz="2000" dirty="0">
              <a:latin typeface="+mn-lt"/>
            </a:endParaRPr>
          </a:p>
        </p:txBody>
      </p:sp>
    </p:spTree>
    <p:extLst>
      <p:ext uri="{BB962C8B-B14F-4D97-AF65-F5344CB8AC3E}">
        <p14:creationId xmlns:p14="http://schemas.microsoft.com/office/powerpoint/2010/main" val="18045589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Sandy</a:t>
            </a:r>
            <a:endParaRPr lang="en-US"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838653"/>
            <a:ext cx="7314596" cy="5485947"/>
          </a:xfrm>
          <a:prstGeom prst="rect">
            <a:avLst/>
          </a:prstGeom>
        </p:spPr>
      </p:pic>
      <p:sp>
        <p:nvSpPr>
          <p:cNvPr id="4" name="TextBox 3"/>
          <p:cNvSpPr txBox="1"/>
          <p:nvPr/>
        </p:nvSpPr>
        <p:spPr>
          <a:xfrm>
            <a:off x="609600" y="1528465"/>
            <a:ext cx="869349" cy="461665"/>
          </a:xfrm>
          <a:prstGeom prst="rect">
            <a:avLst/>
          </a:prstGeom>
          <a:noFill/>
        </p:spPr>
        <p:txBody>
          <a:bodyPr wrap="none" rtlCol="0">
            <a:spAutoFit/>
          </a:bodyPr>
          <a:lstStyle/>
          <a:p>
            <a:r>
              <a:rPr lang="en-US" dirty="0" smtClean="0">
                <a:latin typeface="+mn-lt"/>
              </a:rPr>
              <a:t>120h</a:t>
            </a:r>
            <a:endParaRPr lang="en-US" dirty="0">
              <a:latin typeface="+mn-lt"/>
            </a:endParaRPr>
          </a:p>
        </p:txBody>
      </p:sp>
      <p:sp>
        <p:nvSpPr>
          <p:cNvPr id="5" name="TextBox 4"/>
          <p:cNvSpPr txBox="1"/>
          <p:nvPr/>
        </p:nvSpPr>
        <p:spPr>
          <a:xfrm>
            <a:off x="695186" y="3133130"/>
            <a:ext cx="698178" cy="461665"/>
          </a:xfrm>
          <a:prstGeom prst="rect">
            <a:avLst/>
          </a:prstGeom>
          <a:noFill/>
        </p:spPr>
        <p:txBody>
          <a:bodyPr wrap="none" rtlCol="0">
            <a:spAutoFit/>
          </a:bodyPr>
          <a:lstStyle/>
          <a:p>
            <a:r>
              <a:rPr lang="en-US" dirty="0" smtClean="0">
                <a:latin typeface="+mn-lt"/>
              </a:rPr>
              <a:t>72h</a:t>
            </a:r>
            <a:endParaRPr lang="en-US" dirty="0">
              <a:latin typeface="+mn-lt"/>
            </a:endParaRPr>
          </a:p>
        </p:txBody>
      </p:sp>
      <p:sp>
        <p:nvSpPr>
          <p:cNvPr id="6" name="TextBox 5"/>
          <p:cNvSpPr txBox="1"/>
          <p:nvPr/>
        </p:nvSpPr>
        <p:spPr>
          <a:xfrm>
            <a:off x="695186" y="4733330"/>
            <a:ext cx="698178" cy="461665"/>
          </a:xfrm>
          <a:prstGeom prst="rect">
            <a:avLst/>
          </a:prstGeom>
          <a:noFill/>
        </p:spPr>
        <p:txBody>
          <a:bodyPr wrap="none" rtlCol="0">
            <a:spAutoFit/>
          </a:bodyPr>
          <a:lstStyle/>
          <a:p>
            <a:r>
              <a:rPr lang="en-US" dirty="0" smtClean="0">
                <a:latin typeface="+mn-lt"/>
              </a:rPr>
              <a:t>24h</a:t>
            </a:r>
            <a:endParaRPr lang="en-US" dirty="0">
              <a:latin typeface="+mn-lt"/>
            </a:endParaRPr>
          </a:p>
        </p:txBody>
      </p:sp>
      <p:sp>
        <p:nvSpPr>
          <p:cNvPr id="7" name="TextBox 6"/>
          <p:cNvSpPr txBox="1"/>
          <p:nvPr/>
        </p:nvSpPr>
        <p:spPr>
          <a:xfrm>
            <a:off x="7750637" y="1524000"/>
            <a:ext cx="698178" cy="461665"/>
          </a:xfrm>
          <a:prstGeom prst="rect">
            <a:avLst/>
          </a:prstGeom>
          <a:noFill/>
        </p:spPr>
        <p:txBody>
          <a:bodyPr wrap="none" rtlCol="0">
            <a:spAutoFit/>
          </a:bodyPr>
          <a:lstStyle/>
          <a:p>
            <a:r>
              <a:rPr lang="en-US" dirty="0" smtClean="0">
                <a:latin typeface="+mn-lt"/>
              </a:rPr>
              <a:t>96h</a:t>
            </a:r>
            <a:endParaRPr lang="en-US" dirty="0">
              <a:latin typeface="+mn-lt"/>
            </a:endParaRPr>
          </a:p>
        </p:txBody>
      </p:sp>
      <p:sp>
        <p:nvSpPr>
          <p:cNvPr id="8" name="TextBox 7"/>
          <p:cNvSpPr txBox="1"/>
          <p:nvPr/>
        </p:nvSpPr>
        <p:spPr>
          <a:xfrm>
            <a:off x="7750637" y="3128665"/>
            <a:ext cx="698178" cy="461665"/>
          </a:xfrm>
          <a:prstGeom prst="rect">
            <a:avLst/>
          </a:prstGeom>
          <a:noFill/>
        </p:spPr>
        <p:txBody>
          <a:bodyPr wrap="none" rtlCol="0">
            <a:spAutoFit/>
          </a:bodyPr>
          <a:lstStyle/>
          <a:p>
            <a:r>
              <a:rPr lang="en-US" dirty="0" smtClean="0">
                <a:latin typeface="+mn-lt"/>
              </a:rPr>
              <a:t>48h</a:t>
            </a:r>
            <a:endParaRPr lang="en-US" dirty="0">
              <a:latin typeface="+mn-lt"/>
            </a:endParaRPr>
          </a:p>
        </p:txBody>
      </p:sp>
      <p:sp>
        <p:nvSpPr>
          <p:cNvPr id="9" name="TextBox 8"/>
          <p:cNvSpPr txBox="1"/>
          <p:nvPr/>
        </p:nvSpPr>
        <p:spPr>
          <a:xfrm>
            <a:off x="7836222" y="4728865"/>
            <a:ext cx="527007" cy="461665"/>
          </a:xfrm>
          <a:prstGeom prst="rect">
            <a:avLst/>
          </a:prstGeom>
          <a:noFill/>
        </p:spPr>
        <p:txBody>
          <a:bodyPr wrap="none" rtlCol="0">
            <a:spAutoFit/>
          </a:bodyPr>
          <a:lstStyle/>
          <a:p>
            <a:r>
              <a:rPr lang="en-US" dirty="0" smtClean="0">
                <a:latin typeface="+mn-lt"/>
              </a:rPr>
              <a:t>0h</a:t>
            </a:r>
            <a:endParaRPr lang="en-US" dirty="0">
              <a:latin typeface="+mn-lt"/>
            </a:endParaRPr>
          </a:p>
        </p:txBody>
      </p:sp>
    </p:spTree>
    <p:extLst>
      <p:ext uri="{BB962C8B-B14F-4D97-AF65-F5344CB8AC3E}">
        <p14:creationId xmlns:p14="http://schemas.microsoft.com/office/powerpoint/2010/main" val="27978037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743200"/>
            <a:ext cx="4994450" cy="3745838"/>
          </a:xfrm>
          <a:prstGeom prst="rect">
            <a:avLst/>
          </a:prstGeom>
        </p:spPr>
      </p:pic>
      <p:sp>
        <p:nvSpPr>
          <p:cNvPr id="2" name="Title 1"/>
          <p:cNvSpPr>
            <a:spLocks noGrp="1"/>
          </p:cNvSpPr>
          <p:nvPr>
            <p:ph type="title"/>
          </p:nvPr>
        </p:nvSpPr>
        <p:spPr>
          <a:xfrm>
            <a:off x="3733800" y="76200"/>
            <a:ext cx="5334000" cy="457200"/>
          </a:xfrm>
        </p:spPr>
        <p:txBody>
          <a:bodyPr/>
          <a:lstStyle/>
          <a:p>
            <a:r>
              <a:rPr lang="en-US" dirty="0" smtClean="0"/>
              <a:t>Great Lakes wave model</a:t>
            </a:r>
            <a:endParaRPr lang="en-US" dirty="0"/>
          </a:p>
        </p:txBody>
      </p:sp>
      <p:sp>
        <p:nvSpPr>
          <p:cNvPr id="3" name="Content Placeholder 2"/>
          <p:cNvSpPr>
            <a:spLocks noGrp="1"/>
          </p:cNvSpPr>
          <p:nvPr>
            <p:ph idx="1"/>
          </p:nvPr>
        </p:nvSpPr>
        <p:spPr>
          <a:xfrm>
            <a:off x="762000" y="838200"/>
            <a:ext cx="7924800" cy="2514600"/>
          </a:xfrm>
        </p:spPr>
        <p:txBody>
          <a:bodyPr/>
          <a:lstStyle/>
          <a:p>
            <a:pPr>
              <a:buFont typeface="Arial" panose="020B0604020202020204" pitchFamily="34" charset="0"/>
              <a:buChar char="•"/>
            </a:pPr>
            <a:r>
              <a:rPr lang="en-US" sz="1800" dirty="0" smtClean="0"/>
              <a:t>For the Great Lakes we have a staggered cycle system – an early run that is NAM winds driven and a late run that is NDFD winds driven</a:t>
            </a:r>
          </a:p>
          <a:p>
            <a:pPr>
              <a:buFont typeface="Arial" panose="020B0604020202020204" pitchFamily="34" charset="0"/>
              <a:buChar char="•"/>
            </a:pPr>
            <a:r>
              <a:rPr lang="en-US" sz="1800" dirty="0" smtClean="0"/>
              <a:t>Last quarter the Great Lakes wave model was upgraded to use the newer physics packages </a:t>
            </a:r>
          </a:p>
          <a:p>
            <a:pPr>
              <a:buFont typeface="Arial" panose="020B0604020202020204" pitchFamily="34" charset="0"/>
              <a:buChar char="•"/>
            </a:pPr>
            <a:r>
              <a:rPr lang="en-US" sz="1800" dirty="0" smtClean="0"/>
              <a:t>Significant improvement has been observed in the operational model</a:t>
            </a:r>
            <a:endParaRPr lang="en-US" sz="1800" dirty="0"/>
          </a:p>
        </p:txBody>
      </p:sp>
    </p:spTree>
    <p:extLst>
      <p:ext uri="{BB962C8B-B14F-4D97-AF65-F5344CB8AC3E}">
        <p14:creationId xmlns:p14="http://schemas.microsoft.com/office/powerpoint/2010/main" val="134316853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76200"/>
            <a:ext cx="5334000" cy="457200"/>
          </a:xfrm>
        </p:spPr>
        <p:txBody>
          <a:bodyPr/>
          <a:lstStyle/>
          <a:p>
            <a:r>
              <a:rPr lang="en-US" dirty="0" smtClean="0"/>
              <a:t>Great Lakes wave model </a:t>
            </a:r>
            <a:endParaRPr lang="en-US" dirty="0"/>
          </a:p>
        </p:txBody>
      </p:sp>
      <p:sp>
        <p:nvSpPr>
          <p:cNvPr id="3" name="Content Placeholder 2"/>
          <p:cNvSpPr>
            <a:spLocks noGrp="1"/>
          </p:cNvSpPr>
          <p:nvPr>
            <p:ph idx="1"/>
          </p:nvPr>
        </p:nvSpPr>
        <p:spPr/>
        <p:txBody>
          <a:bodyPr/>
          <a:lstStyle/>
          <a:p>
            <a:r>
              <a:rPr lang="en-US" dirty="0" smtClean="0"/>
              <a:t>Planned upgrades</a:t>
            </a:r>
          </a:p>
          <a:p>
            <a:pPr>
              <a:buFont typeface="Arial" panose="020B0604020202020204" pitchFamily="34" charset="0"/>
              <a:buChar char="•"/>
            </a:pPr>
            <a:r>
              <a:rPr lang="en-US" dirty="0" smtClean="0"/>
              <a:t>Spatial resolution increase ~2km to use the higher resolution NAM and NDFD winds</a:t>
            </a:r>
          </a:p>
          <a:p>
            <a:pPr>
              <a:buFont typeface="Arial" panose="020B0604020202020204" pitchFamily="34" charset="0"/>
              <a:buChar char="•"/>
            </a:pPr>
            <a:r>
              <a:rPr lang="en-US" dirty="0" smtClean="0"/>
              <a:t>Better representation of the coastlines using </a:t>
            </a:r>
            <a:r>
              <a:rPr lang="en-US" dirty="0" err="1" smtClean="0"/>
              <a:t>shapefiles</a:t>
            </a:r>
            <a:r>
              <a:rPr lang="en-US" dirty="0" smtClean="0"/>
              <a:t> from NOAA coastlines database</a:t>
            </a:r>
          </a:p>
          <a:p>
            <a:pPr>
              <a:buFont typeface="Arial" panose="020B0604020202020204" pitchFamily="34" charset="0"/>
              <a:buChar char="•"/>
            </a:pPr>
            <a:r>
              <a:rPr lang="en-US" dirty="0" smtClean="0"/>
              <a:t>Add RTMA surface analysis for NDFD driven </a:t>
            </a:r>
            <a:r>
              <a:rPr lang="en-US" dirty="0" err="1" smtClean="0"/>
              <a:t>hindcasts</a:t>
            </a:r>
            <a:endParaRPr lang="en-US" dirty="0" smtClean="0"/>
          </a:p>
          <a:p>
            <a:pPr>
              <a:buFont typeface="Arial" panose="020B0604020202020204" pitchFamily="34" charset="0"/>
              <a:buChar char="•"/>
            </a:pPr>
            <a:r>
              <a:rPr lang="en-US" dirty="0" smtClean="0"/>
              <a:t>Develop an ensemble wave model for the Great Lakes together with ENVIRONMENT CANADA</a:t>
            </a:r>
          </a:p>
          <a:p>
            <a:pPr>
              <a:buFont typeface="Arial" panose="020B0604020202020204" pitchFamily="34" charset="0"/>
              <a:buChar char="•"/>
            </a:pPr>
            <a:r>
              <a:rPr lang="en-US" dirty="0" smtClean="0"/>
              <a:t>Develop a coupled wave – atmospheric – circulation model for the Great Lakes in partnership with NOS, GLERL and WFO Detroit  </a:t>
            </a:r>
            <a:endParaRPr lang="en-US" dirty="0"/>
          </a:p>
        </p:txBody>
      </p:sp>
    </p:spTree>
    <p:extLst>
      <p:ext uri="{BB962C8B-B14F-4D97-AF65-F5344CB8AC3E}">
        <p14:creationId xmlns:p14="http://schemas.microsoft.com/office/powerpoint/2010/main" val="377062893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Lakes</a:t>
            </a:r>
            <a:endParaRPr lang="en-US" dirty="0"/>
          </a:p>
        </p:txBody>
      </p:sp>
      <p:pic>
        <p:nvPicPr>
          <p:cNvPr id="5" name="Picture 4" descr="Screen shot 2012-08-21 at 3.30.1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52400"/>
            <a:ext cx="4405024" cy="3505200"/>
          </a:xfrm>
          <a:prstGeom prst="rect">
            <a:avLst/>
          </a:prstGeom>
        </p:spPr>
      </p:pic>
      <p:pic>
        <p:nvPicPr>
          <p:cNvPr id="4" name="Picture 3" descr="Screen shot 2012-08-21 at 3.50.50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962400"/>
            <a:ext cx="4038600" cy="2062264"/>
          </a:xfrm>
          <a:prstGeom prst="rect">
            <a:avLst/>
          </a:prstGeom>
        </p:spPr>
      </p:pic>
      <p:pic>
        <p:nvPicPr>
          <p:cNvPr id="6" name="Picture 5" descr="strait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838200"/>
            <a:ext cx="4038600" cy="1681227"/>
          </a:xfrm>
          <a:prstGeom prst="rect">
            <a:avLst/>
          </a:prstGeom>
        </p:spPr>
      </p:pic>
      <p:pic>
        <p:nvPicPr>
          <p:cNvPr id="7" name="Picture 6" descr="Screen shot 2012-08-21 at 4.18.29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2971800"/>
            <a:ext cx="4038142" cy="2057400"/>
          </a:xfrm>
          <a:prstGeom prst="rect">
            <a:avLst/>
          </a:prstGeom>
        </p:spPr>
      </p:pic>
      <p:sp>
        <p:nvSpPr>
          <p:cNvPr id="8" name="TextBox 7"/>
          <p:cNvSpPr txBox="1"/>
          <p:nvPr/>
        </p:nvSpPr>
        <p:spPr>
          <a:xfrm>
            <a:off x="5181599" y="5334000"/>
            <a:ext cx="3733801" cy="923330"/>
          </a:xfrm>
          <a:prstGeom prst="rect">
            <a:avLst/>
          </a:prstGeom>
          <a:noFill/>
        </p:spPr>
        <p:txBody>
          <a:bodyPr wrap="square" rtlCol="0">
            <a:spAutoFit/>
          </a:bodyPr>
          <a:lstStyle/>
          <a:p>
            <a:pPr algn="ctr"/>
            <a:r>
              <a:rPr lang="en-US" sz="1800" dirty="0" smtClean="0">
                <a:latin typeface="Helvetica"/>
                <a:cs typeface="Helvetica"/>
              </a:rPr>
              <a:t>Courtesy of Eric J. Anderson, Dave Schwab (GLERL) , Greg Lang </a:t>
            </a:r>
            <a:r>
              <a:rPr lang="en-US" dirty="0" smtClean="0">
                <a:latin typeface="Helvetica"/>
                <a:cs typeface="Helvetica"/>
              </a:rPr>
              <a:t>(GLERL</a:t>
            </a:r>
            <a:r>
              <a:rPr lang="en-US" sz="1800" dirty="0" smtClean="0">
                <a:latin typeface="Helvetica"/>
                <a:cs typeface="Helvetica"/>
              </a:rPr>
              <a:t>)</a:t>
            </a:r>
            <a:endParaRPr lang="en-US" sz="1800" dirty="0">
              <a:latin typeface="Helvetica"/>
              <a:cs typeface="Helvetica"/>
            </a:endParaRPr>
          </a:p>
        </p:txBody>
      </p:sp>
    </p:spTree>
    <p:extLst>
      <p:ext uri="{BB962C8B-B14F-4D97-AF65-F5344CB8AC3E}">
        <p14:creationId xmlns:p14="http://schemas.microsoft.com/office/powerpoint/2010/main" val="118340250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bwMode="auto">
          <a:xfrm>
            <a:off x="152400" y="1009622"/>
            <a:ext cx="4252784" cy="3168268"/>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2819400" y="76200"/>
            <a:ext cx="6248400" cy="457200"/>
          </a:xfrm>
        </p:spPr>
        <p:txBody>
          <a:bodyPr/>
          <a:lstStyle/>
          <a:p>
            <a:r>
              <a:rPr lang="en-US" dirty="0" err="1" smtClean="0"/>
              <a:t>Nearshore</a:t>
            </a:r>
            <a:r>
              <a:rPr lang="en-US" dirty="0" smtClean="0"/>
              <a:t> Wave Prediction System (NWPS)</a:t>
            </a:r>
            <a:endParaRPr lang="en-US" dirty="0"/>
          </a:p>
        </p:txBody>
      </p:sp>
      <p:sp>
        <p:nvSpPr>
          <p:cNvPr id="6" name="Rectangle 2"/>
          <p:cNvSpPr txBox="1">
            <a:spLocks noChangeArrowheads="1"/>
          </p:cNvSpPr>
          <p:nvPr/>
        </p:nvSpPr>
        <p:spPr bwMode="auto">
          <a:xfrm>
            <a:off x="228600" y="4419600"/>
            <a:ext cx="8763000" cy="129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85000"/>
              </a:lnSpc>
              <a:spcBef>
                <a:spcPct val="0"/>
              </a:spcBef>
              <a:spcAft>
                <a:spcPct val="40000"/>
              </a:spcAft>
              <a:defRPr sz="2800" b="1" i="1">
                <a:solidFill>
                  <a:srgbClr val="FFFFCC"/>
                </a:solidFill>
                <a:effectLst>
                  <a:outerShdw blurRad="38100" dist="38100" dir="2700000" algn="tl">
                    <a:srgbClr val="000000"/>
                  </a:outerShdw>
                </a:effectLst>
                <a:latin typeface="+mn-lt"/>
                <a:ea typeface="+mn-ea"/>
                <a:cs typeface="+mn-cs"/>
              </a:defRPr>
            </a:lvl1pPr>
            <a:lvl2pPr marL="339725" indent="-225425" algn="l" rtl="0" eaLnBrk="0" fontAlgn="base" hangingPunct="0">
              <a:lnSpc>
                <a:spcPct val="85000"/>
              </a:lnSpc>
              <a:spcBef>
                <a:spcPct val="0"/>
              </a:spcBef>
              <a:spcAft>
                <a:spcPct val="40000"/>
              </a:spcAft>
              <a:buChar char="•"/>
              <a:defRPr sz="2400" b="1">
                <a:solidFill>
                  <a:srgbClr val="FFFFFF"/>
                </a:solidFill>
                <a:effectLst>
                  <a:outerShdw blurRad="38100" dist="38100" dir="2700000" algn="tl">
                    <a:srgbClr val="000000"/>
                  </a:outerShdw>
                </a:effectLst>
                <a:latin typeface="+mn-lt"/>
              </a:defRPr>
            </a:lvl2pPr>
            <a:lvl3pPr marL="692150" indent="-238125" algn="l" rtl="0" eaLnBrk="0" fontAlgn="base" hangingPunct="0">
              <a:lnSpc>
                <a:spcPct val="85000"/>
              </a:lnSpc>
              <a:spcBef>
                <a:spcPct val="0"/>
              </a:spcBef>
              <a:spcAft>
                <a:spcPct val="40000"/>
              </a:spcAft>
              <a:buChar char="–"/>
              <a:defRPr sz="2000" i="1">
                <a:solidFill>
                  <a:srgbClr val="FFFFFF"/>
                </a:solidFill>
                <a:effectLst>
                  <a:outerShdw blurRad="38100" dist="38100" dir="2700000" algn="tl">
                    <a:srgbClr val="000000"/>
                  </a:outerShdw>
                </a:effectLst>
                <a:latin typeface="+mn-lt"/>
              </a:defRPr>
            </a:lvl3pPr>
            <a:lvl4pPr marL="1030288" indent="-223838" algn="l" rtl="0" eaLnBrk="0" fontAlgn="base" hangingPunct="0">
              <a:lnSpc>
                <a:spcPct val="85000"/>
              </a:lnSpc>
              <a:spcBef>
                <a:spcPct val="0"/>
              </a:spcBef>
              <a:spcAft>
                <a:spcPct val="40000"/>
              </a:spcAft>
              <a:buChar char="•"/>
              <a:defRPr b="1">
                <a:solidFill>
                  <a:srgbClr val="FFFFFF"/>
                </a:solidFill>
                <a:effectLst>
                  <a:outerShdw blurRad="38100" dist="38100" dir="2700000" algn="tl">
                    <a:srgbClr val="000000"/>
                  </a:outerShdw>
                </a:effectLst>
                <a:latin typeface="+mn-lt"/>
              </a:defRPr>
            </a:lvl4pPr>
            <a:lvl5pPr marL="1370013" indent="-222250" algn="l" rtl="0" eaLnBrk="0" fontAlgn="base" hangingPunct="0">
              <a:lnSpc>
                <a:spcPct val="85000"/>
              </a:lnSpc>
              <a:spcBef>
                <a:spcPct val="0"/>
              </a:spcBef>
              <a:spcAft>
                <a:spcPct val="40000"/>
              </a:spcAft>
              <a:buChar char="»"/>
              <a:defRPr i="1">
                <a:solidFill>
                  <a:srgbClr val="FFFFFF"/>
                </a:solidFill>
                <a:effectLst>
                  <a:outerShdw blurRad="38100" dist="38100" dir="2700000" algn="tl">
                    <a:srgbClr val="000000"/>
                  </a:outerShdw>
                </a:effectLst>
                <a:latin typeface="+mn-lt"/>
              </a:defRPr>
            </a:lvl5pPr>
            <a:lvl6pPr marL="1827213" indent="-222250" algn="l" rtl="0" fontAlgn="base">
              <a:lnSpc>
                <a:spcPct val="85000"/>
              </a:lnSpc>
              <a:spcBef>
                <a:spcPct val="0"/>
              </a:spcBef>
              <a:spcAft>
                <a:spcPct val="40000"/>
              </a:spcAft>
              <a:buChar char="»"/>
              <a:defRPr i="1">
                <a:solidFill>
                  <a:srgbClr val="FFFFFF"/>
                </a:solidFill>
                <a:effectLst>
                  <a:outerShdw blurRad="38100" dist="38100" dir="2700000" algn="tl">
                    <a:srgbClr val="000000"/>
                  </a:outerShdw>
                </a:effectLst>
                <a:latin typeface="+mn-lt"/>
              </a:defRPr>
            </a:lvl6pPr>
            <a:lvl7pPr marL="2284413" indent="-222250" algn="l" rtl="0" fontAlgn="base">
              <a:lnSpc>
                <a:spcPct val="85000"/>
              </a:lnSpc>
              <a:spcBef>
                <a:spcPct val="0"/>
              </a:spcBef>
              <a:spcAft>
                <a:spcPct val="40000"/>
              </a:spcAft>
              <a:buChar char="»"/>
              <a:defRPr i="1">
                <a:solidFill>
                  <a:srgbClr val="FFFFFF"/>
                </a:solidFill>
                <a:effectLst>
                  <a:outerShdw blurRad="38100" dist="38100" dir="2700000" algn="tl">
                    <a:srgbClr val="000000"/>
                  </a:outerShdw>
                </a:effectLst>
                <a:latin typeface="+mn-lt"/>
              </a:defRPr>
            </a:lvl7pPr>
            <a:lvl8pPr marL="2741613" indent="-222250" algn="l" rtl="0" fontAlgn="base">
              <a:lnSpc>
                <a:spcPct val="85000"/>
              </a:lnSpc>
              <a:spcBef>
                <a:spcPct val="0"/>
              </a:spcBef>
              <a:spcAft>
                <a:spcPct val="40000"/>
              </a:spcAft>
              <a:buChar char="»"/>
              <a:defRPr i="1">
                <a:solidFill>
                  <a:srgbClr val="FFFFFF"/>
                </a:solidFill>
                <a:effectLst>
                  <a:outerShdw blurRad="38100" dist="38100" dir="2700000" algn="tl">
                    <a:srgbClr val="000000"/>
                  </a:outerShdw>
                </a:effectLst>
                <a:latin typeface="+mn-lt"/>
              </a:defRPr>
            </a:lvl8pPr>
            <a:lvl9pPr marL="3198813" indent="-222250" algn="l" rtl="0" fontAlgn="base">
              <a:lnSpc>
                <a:spcPct val="85000"/>
              </a:lnSpc>
              <a:spcBef>
                <a:spcPct val="0"/>
              </a:spcBef>
              <a:spcAft>
                <a:spcPct val="40000"/>
              </a:spcAft>
              <a:buChar char="»"/>
              <a:defRPr i="1">
                <a:solidFill>
                  <a:srgbClr val="FFFFFF"/>
                </a:solidFill>
                <a:effectLst>
                  <a:outerShdw blurRad="38100" dist="38100" dir="2700000" algn="tl">
                    <a:srgbClr val="000000"/>
                  </a:outerShdw>
                </a:effectLst>
                <a:latin typeface="+mn-lt"/>
              </a:defRPr>
            </a:lvl9pPr>
          </a:lstStyle>
          <a:p>
            <a:pPr eaLnBrk="1" hangingPunct="1">
              <a:lnSpc>
                <a:spcPct val="80000"/>
              </a:lnSpc>
              <a:spcAft>
                <a:spcPts val="600"/>
              </a:spcAft>
              <a:buFont typeface="Arial" pitchFamily="34" charset="0"/>
              <a:buChar char="•"/>
            </a:pPr>
            <a:r>
              <a:rPr lang="en-US" sz="2000" b="0" i="0" dirty="0">
                <a:solidFill>
                  <a:srgbClr val="003366"/>
                </a:solidFill>
                <a:effectLst/>
                <a:latin typeface="Calibri" pitchFamily="34" charset="0"/>
              </a:rPr>
              <a:t>High-resolution wave guidance in the </a:t>
            </a:r>
            <a:r>
              <a:rPr lang="en-US" sz="2000" b="0" i="0" dirty="0" err="1">
                <a:solidFill>
                  <a:srgbClr val="003366"/>
                </a:solidFill>
                <a:effectLst/>
                <a:latin typeface="Calibri" pitchFamily="34" charset="0"/>
              </a:rPr>
              <a:t>nearshore</a:t>
            </a:r>
            <a:r>
              <a:rPr lang="en-US" sz="2000" b="0" i="0" dirty="0" smtClean="0">
                <a:solidFill>
                  <a:srgbClr val="003366"/>
                </a:solidFill>
                <a:effectLst/>
                <a:latin typeface="Calibri" pitchFamily="34" charset="0"/>
              </a:rPr>
              <a:t>.</a:t>
            </a:r>
          </a:p>
          <a:p>
            <a:pPr eaLnBrk="1" hangingPunct="1">
              <a:lnSpc>
                <a:spcPct val="80000"/>
              </a:lnSpc>
              <a:spcAft>
                <a:spcPts val="600"/>
              </a:spcAft>
              <a:buFont typeface="Arial" pitchFamily="34" charset="0"/>
              <a:buChar char="•"/>
            </a:pPr>
            <a:r>
              <a:rPr lang="en-US" sz="2000" b="0" i="0" dirty="0">
                <a:solidFill>
                  <a:srgbClr val="003366"/>
                </a:solidFill>
                <a:effectLst/>
                <a:latin typeface="Calibri" pitchFamily="34" charset="0"/>
              </a:rPr>
              <a:t>Applications: wave system tracking, ship routing, rip current and wave </a:t>
            </a:r>
            <a:r>
              <a:rPr lang="en-US" sz="2000" b="0" i="0" dirty="0" err="1">
                <a:solidFill>
                  <a:srgbClr val="003366"/>
                </a:solidFill>
                <a:effectLst/>
                <a:latin typeface="Calibri" pitchFamily="34" charset="0"/>
              </a:rPr>
              <a:t>runup</a:t>
            </a:r>
            <a:r>
              <a:rPr lang="en-US" sz="2000" b="0" i="0" dirty="0">
                <a:solidFill>
                  <a:srgbClr val="003366"/>
                </a:solidFill>
                <a:effectLst/>
                <a:latin typeface="Calibri" pitchFamily="34" charset="0"/>
              </a:rPr>
              <a:t> guidance</a:t>
            </a:r>
            <a:endParaRPr lang="en-US" sz="2000" b="0" i="0" dirty="0" smtClean="0">
              <a:solidFill>
                <a:srgbClr val="003366"/>
              </a:solidFill>
              <a:effectLst/>
              <a:latin typeface="Calibri" pitchFamily="34" charset="0"/>
            </a:endParaRPr>
          </a:p>
          <a:p>
            <a:pPr eaLnBrk="1" hangingPunct="1">
              <a:lnSpc>
                <a:spcPct val="80000"/>
              </a:lnSpc>
              <a:spcAft>
                <a:spcPts val="600"/>
              </a:spcAft>
              <a:buFont typeface="Arial" pitchFamily="34" charset="0"/>
              <a:buChar char="•"/>
            </a:pPr>
            <a:r>
              <a:rPr lang="en-US" sz="2000" b="0" i="0" dirty="0" smtClean="0">
                <a:solidFill>
                  <a:srgbClr val="003366"/>
                </a:solidFill>
                <a:effectLst/>
                <a:latin typeface="Calibri" pitchFamily="34" charset="0"/>
              </a:rPr>
              <a:t>Centrally </a:t>
            </a:r>
            <a:r>
              <a:rPr lang="en-US" sz="2000" b="0" i="0" dirty="0">
                <a:solidFill>
                  <a:srgbClr val="003366"/>
                </a:solidFill>
                <a:effectLst/>
                <a:latin typeface="Calibri" pitchFamily="34" charset="0"/>
                <a:cs typeface="Calibri" pitchFamily="34" charset="0"/>
              </a:rPr>
              <a:t>suppo</a:t>
            </a:r>
            <a:r>
              <a:rPr lang="en-US" sz="2000" b="0" i="0" dirty="0" smtClean="0">
                <a:solidFill>
                  <a:srgbClr val="003366"/>
                </a:solidFill>
                <a:effectLst/>
                <a:latin typeface="Calibri" pitchFamily="34" charset="0"/>
              </a:rPr>
              <a:t>rted by NCEP, but runs locally at WFOs.</a:t>
            </a:r>
          </a:p>
          <a:p>
            <a:pPr eaLnBrk="1" hangingPunct="1">
              <a:lnSpc>
                <a:spcPct val="80000"/>
              </a:lnSpc>
              <a:spcAft>
                <a:spcPts val="600"/>
              </a:spcAft>
              <a:buFont typeface="Arial" pitchFamily="34" charset="0"/>
              <a:buChar char="•"/>
            </a:pPr>
            <a:r>
              <a:rPr lang="en-US" sz="2000" b="0" i="0" dirty="0" smtClean="0">
                <a:solidFill>
                  <a:srgbClr val="003366"/>
                </a:solidFill>
                <a:effectLst/>
                <a:latin typeface="Calibri" pitchFamily="34" charset="0"/>
              </a:rPr>
              <a:t>Driven by forecaster-developed winds from GFE, WW3 BCs and RTOFS/ESTOFS.</a:t>
            </a:r>
          </a:p>
          <a:p>
            <a:pPr eaLnBrk="1" hangingPunct="1">
              <a:lnSpc>
                <a:spcPct val="80000"/>
              </a:lnSpc>
              <a:spcAft>
                <a:spcPts val="600"/>
              </a:spcAft>
              <a:buFont typeface="Arial" pitchFamily="34" charset="0"/>
              <a:buChar char="•"/>
            </a:pPr>
            <a:r>
              <a:rPr lang="en-US" sz="2000" b="0" i="0" dirty="0" smtClean="0">
                <a:solidFill>
                  <a:srgbClr val="003366"/>
                </a:solidFill>
                <a:effectLst/>
                <a:latin typeface="Calibri" pitchFamily="34" charset="0"/>
              </a:rPr>
              <a:t>To be included in the AWIPS II baseline.</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717" t="1244" r="377" b="2333"/>
          <a:stretch/>
        </p:blipFill>
        <p:spPr>
          <a:xfrm>
            <a:off x="182880" y="1371600"/>
            <a:ext cx="4206240" cy="2468880"/>
          </a:xfrm>
          <a:prstGeom prst="rect">
            <a:avLst/>
          </a:prstGeom>
        </p:spPr>
      </p:pic>
      <p:grpSp>
        <p:nvGrpSpPr>
          <p:cNvPr id="5" name="Group 4"/>
          <p:cNvGrpSpPr/>
          <p:nvPr/>
        </p:nvGrpSpPr>
        <p:grpSpPr>
          <a:xfrm>
            <a:off x="4579620" y="1009622"/>
            <a:ext cx="4381500" cy="3168268"/>
            <a:chOff x="4579620" y="1009622"/>
            <a:chExt cx="4381500" cy="3168268"/>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9620" y="1009622"/>
              <a:ext cx="4381500" cy="3168268"/>
            </a:xfrm>
            <a:prstGeom prst="rect">
              <a:avLst/>
            </a:prstGeom>
          </p:spPr>
        </p:pic>
        <p:sp>
          <p:nvSpPr>
            <p:cNvPr id="3" name="TextBox 2"/>
            <p:cNvSpPr txBox="1"/>
            <p:nvPr/>
          </p:nvSpPr>
          <p:spPr>
            <a:xfrm>
              <a:off x="6492240" y="1377017"/>
              <a:ext cx="486833" cy="107722"/>
            </a:xfrm>
            <a:prstGeom prst="rect">
              <a:avLst/>
            </a:prstGeom>
            <a:solidFill>
              <a:schemeClr val="bg1"/>
            </a:solidFill>
          </p:spPr>
          <p:txBody>
            <a:bodyPr wrap="square" lIns="0" tIns="0" rIns="0" bIns="0" rtlCol="0">
              <a:spAutoFit/>
            </a:bodyPr>
            <a:lstStyle/>
            <a:p>
              <a:r>
                <a:rPr lang="en-US" sz="700" b="1" dirty="0" smtClean="0">
                  <a:latin typeface="Arial" panose="020B0604020202020204" pitchFamily="34" charset="0"/>
                  <a:cs typeface="Arial" panose="020B0604020202020204" pitchFamily="34" charset="0"/>
                </a:rPr>
                <a:t>WRF/NAM</a:t>
              </a:r>
              <a:endParaRPr lang="en-US" sz="7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7905555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6154738" cy="3124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Rectangle 2"/>
          <p:cNvSpPr txBox="1">
            <a:spLocks noChangeArrowheads="1"/>
          </p:cNvSpPr>
          <p:nvPr/>
        </p:nvSpPr>
        <p:spPr bwMode="auto">
          <a:xfrm>
            <a:off x="161925" y="4495800"/>
            <a:ext cx="39624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spcAft>
                <a:spcPts val="600"/>
              </a:spcAft>
              <a:buFont typeface="Arial" charset="0"/>
              <a:buChar char="•"/>
            </a:pPr>
            <a:r>
              <a:rPr lang="en-US" dirty="0" smtClean="0">
                <a:solidFill>
                  <a:srgbClr val="003366"/>
                </a:solidFill>
                <a:latin typeface="Calibri" pitchFamily="34" charset="0"/>
              </a:rPr>
              <a:t>Alpha testing at all SR WFOs, NHC/TAFB, select WC and EC WFOs</a:t>
            </a:r>
            <a:endParaRPr lang="en-US" dirty="0">
              <a:solidFill>
                <a:srgbClr val="003366"/>
              </a:solidFill>
              <a:latin typeface="Calibri" pitchFamily="34" charset="0"/>
            </a:endParaRPr>
          </a:p>
          <a:p>
            <a:pPr eaLnBrk="1" hangingPunct="1">
              <a:lnSpc>
                <a:spcPct val="80000"/>
              </a:lnSpc>
              <a:spcAft>
                <a:spcPts val="600"/>
              </a:spcAft>
              <a:buFont typeface="Arial" charset="0"/>
              <a:buChar char="•"/>
            </a:pPr>
            <a:r>
              <a:rPr lang="en-US" dirty="0">
                <a:solidFill>
                  <a:srgbClr val="003366"/>
                </a:solidFill>
                <a:latin typeface="Calibri" pitchFamily="34" charset="0"/>
              </a:rPr>
              <a:t>1 arc-min grid, nesting down to 500 m</a:t>
            </a:r>
          </a:p>
          <a:p>
            <a:pPr eaLnBrk="1" hangingPunct="1">
              <a:lnSpc>
                <a:spcPct val="80000"/>
              </a:lnSpc>
              <a:spcAft>
                <a:spcPts val="600"/>
              </a:spcAft>
              <a:buFont typeface="Arial" charset="0"/>
              <a:buChar char="•"/>
            </a:pPr>
            <a:r>
              <a:rPr lang="en-US" dirty="0">
                <a:solidFill>
                  <a:srgbClr val="003366"/>
                </a:solidFill>
                <a:latin typeface="Calibri" pitchFamily="34" charset="0"/>
              </a:rPr>
              <a:t>90 h forecast, 3 </a:t>
            </a:r>
            <a:r>
              <a:rPr lang="en-US" dirty="0" smtClean="0">
                <a:solidFill>
                  <a:srgbClr val="003366"/>
                </a:solidFill>
                <a:latin typeface="Calibri" pitchFamily="34" charset="0"/>
              </a:rPr>
              <a:t>hourly</a:t>
            </a:r>
            <a:endParaRPr lang="en-US" dirty="0">
              <a:solidFill>
                <a:srgbClr val="003366"/>
              </a:solidFill>
              <a:latin typeface="Calibri" pitchFamily="34" charset="0"/>
            </a:endParaRPr>
          </a:p>
        </p:txBody>
      </p:sp>
      <p:sp>
        <p:nvSpPr>
          <p:cNvPr id="19461" name="Rectangle 2"/>
          <p:cNvSpPr txBox="1">
            <a:spLocks noChangeArrowheads="1"/>
          </p:cNvSpPr>
          <p:nvPr/>
        </p:nvSpPr>
        <p:spPr bwMode="auto">
          <a:xfrm>
            <a:off x="7162800" y="1651000"/>
            <a:ext cx="18145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spcAft>
                <a:spcPts val="600"/>
              </a:spcAft>
            </a:pPr>
            <a:r>
              <a:rPr lang="en-US" sz="3200" dirty="0">
                <a:solidFill>
                  <a:srgbClr val="003366"/>
                </a:solidFill>
                <a:latin typeface="Calibri" pitchFamily="34" charset="0"/>
              </a:rPr>
              <a:t>WFO MFL</a:t>
            </a:r>
          </a:p>
        </p:txBody>
      </p:sp>
      <p:pic>
        <p:nvPicPr>
          <p:cNvPr id="194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4325" y="2146300"/>
            <a:ext cx="4775200" cy="3581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p:txBody>
          <a:bodyPr/>
          <a:lstStyle/>
          <a:p>
            <a:r>
              <a:rPr lang="en-US" smtClean="0"/>
              <a:t>NWPS coverage and sample output</a:t>
            </a:r>
            <a:endParaRPr lang="en-US" dirty="0"/>
          </a:p>
        </p:txBody>
      </p:sp>
    </p:spTree>
    <p:extLst>
      <p:ext uri="{BB962C8B-B14F-4D97-AF65-F5344CB8AC3E}">
        <p14:creationId xmlns:p14="http://schemas.microsoft.com/office/powerpoint/2010/main" val="18634358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76200"/>
            <a:ext cx="5334000" cy="457200"/>
          </a:xfrm>
        </p:spPr>
        <p:txBody>
          <a:bodyPr/>
          <a:lstStyle/>
          <a:p>
            <a:r>
              <a:rPr lang="en-US" dirty="0" smtClean="0"/>
              <a:t>Related developmental/validation projects</a:t>
            </a:r>
            <a:endParaRPr lang="en-US" dirty="0"/>
          </a:p>
        </p:txBody>
      </p:sp>
      <p:sp>
        <p:nvSpPr>
          <p:cNvPr id="3" name="Content Placeholder 2"/>
          <p:cNvSpPr>
            <a:spLocks noGrp="1"/>
          </p:cNvSpPr>
          <p:nvPr>
            <p:ph idx="1"/>
          </p:nvPr>
        </p:nvSpPr>
        <p:spPr>
          <a:xfrm>
            <a:off x="762000" y="762000"/>
            <a:ext cx="7696200" cy="5486400"/>
          </a:xfrm>
        </p:spPr>
        <p:txBody>
          <a:bodyPr/>
          <a:lstStyle/>
          <a:p>
            <a:pPr>
              <a:buFont typeface="Arial" panose="020B0604020202020204" pitchFamily="34" charset="0"/>
              <a:buChar char="•"/>
            </a:pPr>
            <a:r>
              <a:rPr lang="en-US" sz="2000" dirty="0" smtClean="0"/>
              <a:t>NOPP Project</a:t>
            </a:r>
          </a:p>
          <a:p>
            <a:pPr>
              <a:buFont typeface="Arial" panose="020B0604020202020204" pitchFamily="34" charset="0"/>
              <a:buChar char="•"/>
            </a:pPr>
            <a:r>
              <a:rPr lang="en-US" sz="2000" dirty="0" smtClean="0"/>
              <a:t>IOOS </a:t>
            </a:r>
            <a:r>
              <a:rPr lang="en-US" sz="2000" dirty="0"/>
              <a:t>COMT </a:t>
            </a:r>
            <a:r>
              <a:rPr lang="en-US" sz="2000" dirty="0" smtClean="0"/>
              <a:t>Test bed</a:t>
            </a:r>
            <a:r>
              <a:rPr lang="en-US" sz="2000" dirty="0"/>
              <a:t>: Waves and surge in Puerto Rico &amp; </a:t>
            </a:r>
            <a:r>
              <a:rPr lang="en-US" sz="2000" dirty="0" smtClean="0"/>
              <a:t>U.S. Virgin Islands</a:t>
            </a:r>
          </a:p>
          <a:p>
            <a:pPr>
              <a:buFont typeface="Arial" panose="020B0604020202020204" pitchFamily="34" charset="0"/>
              <a:buChar char="•"/>
            </a:pPr>
            <a:r>
              <a:rPr lang="en-US" sz="2000" dirty="0" smtClean="0"/>
              <a:t>ESMF capability in wave model for coupling</a:t>
            </a:r>
          </a:p>
          <a:p>
            <a:pPr>
              <a:buFont typeface="Arial" panose="020B0604020202020204" pitchFamily="34" charset="0"/>
              <a:buChar char="•"/>
            </a:pPr>
            <a:r>
              <a:rPr lang="en-US" sz="2000" dirty="0" smtClean="0"/>
              <a:t>30 year wave </a:t>
            </a:r>
            <a:r>
              <a:rPr lang="en-US" sz="2000" dirty="0" err="1" smtClean="0"/>
              <a:t>hindcast</a:t>
            </a:r>
            <a:r>
              <a:rPr lang="en-US" sz="2000" dirty="0" smtClean="0"/>
              <a:t> (with new physics/grids)</a:t>
            </a:r>
          </a:p>
          <a:p>
            <a:pPr>
              <a:buFont typeface="Arial" panose="020B0604020202020204" pitchFamily="34" charset="0"/>
              <a:buChar char="•"/>
            </a:pPr>
            <a:r>
              <a:rPr lang="en-US" sz="2000" dirty="0" smtClean="0"/>
              <a:t>Sandy Supplemental – incorporating time dependent PSURGE fields into NWPS system</a:t>
            </a:r>
          </a:p>
          <a:p>
            <a:pPr>
              <a:buFont typeface="Arial" panose="020B0604020202020204" pitchFamily="34" charset="0"/>
              <a:buChar char="•"/>
            </a:pPr>
            <a:r>
              <a:rPr lang="en-US" sz="2000" dirty="0" smtClean="0"/>
              <a:t>Participation in inter-agency effort to comply with the COASTAL Act of 2012 (White papers, NSEM)</a:t>
            </a:r>
          </a:p>
          <a:p>
            <a:pPr>
              <a:buFont typeface="Arial" panose="020B0604020202020204" pitchFamily="34" charset="0"/>
              <a:buChar char="•"/>
            </a:pPr>
            <a:r>
              <a:rPr lang="en-US" sz="2000" dirty="0"/>
              <a:t>NWPS implementation over OPC Atlantic domain (similar to TAFB</a:t>
            </a:r>
            <a:r>
              <a:rPr lang="en-US" sz="2000" dirty="0" smtClean="0"/>
              <a:t>)</a:t>
            </a:r>
          </a:p>
          <a:p>
            <a:pPr>
              <a:buFont typeface="Arial" panose="020B0604020202020204" pitchFamily="34" charset="0"/>
              <a:buChar char="•"/>
            </a:pPr>
            <a:r>
              <a:rPr lang="en-US" sz="2000" dirty="0" smtClean="0"/>
              <a:t>Development of a wave data assimilation system</a:t>
            </a:r>
          </a:p>
          <a:p>
            <a:pPr>
              <a:buFont typeface="Arial" panose="020B0604020202020204" pitchFamily="34" charset="0"/>
              <a:buChar char="•"/>
            </a:pPr>
            <a:r>
              <a:rPr lang="en-US" sz="2000" dirty="0" smtClean="0"/>
              <a:t>Hyper-scaling of the wave model to allow an order of magnitude upgrade in parallelization of the wave model</a:t>
            </a:r>
          </a:p>
          <a:p>
            <a:pPr>
              <a:buFont typeface="Arial" panose="020B0604020202020204" pitchFamily="34" charset="0"/>
              <a:buChar char="•"/>
            </a:pPr>
            <a:r>
              <a:rPr lang="en-US" sz="2000" dirty="0" smtClean="0"/>
              <a:t>Development of a moving grid wave model</a:t>
            </a:r>
          </a:p>
          <a:p>
            <a:pPr>
              <a:buFont typeface="Arial" panose="020B0604020202020204" pitchFamily="34" charset="0"/>
              <a:buChar char="•"/>
            </a:pPr>
            <a:r>
              <a:rPr lang="en-US" sz="2000" dirty="0" smtClean="0"/>
              <a:t>Coupling with circulation / atmospheric models for climate studies</a:t>
            </a:r>
            <a:endParaRPr lang="en-US" sz="2000" dirty="0"/>
          </a:p>
        </p:txBody>
      </p:sp>
    </p:spTree>
    <p:extLst>
      <p:ext uri="{BB962C8B-B14F-4D97-AF65-F5344CB8AC3E}">
        <p14:creationId xmlns:p14="http://schemas.microsoft.com/office/powerpoint/2010/main" val="313416033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WordArt 2"/>
          <p:cNvSpPr>
            <a:spLocks noChangeArrowheads="1" noChangeShapeType="1" noTextEdit="1"/>
          </p:cNvSpPr>
          <p:nvPr/>
        </p:nvSpPr>
        <p:spPr bwMode="auto">
          <a:xfrm>
            <a:off x="2209800" y="1828800"/>
            <a:ext cx="5257800" cy="3429000"/>
          </a:xfrm>
          <a:prstGeom prst="rect">
            <a:avLst/>
          </a:prstGeom>
          <a:extLst>
            <a:ext uri="{AF507438-7753-43e0-B8FC-AC1667EBCBE1}">
              <a14:hiddenEffects xmlns:a14="http://schemas.microsoft.com/office/drawing/2010/main">
                <a:effectLst/>
              </a14:hiddenEffects>
            </a:ext>
          </a:extLst>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r>
              <a:rPr lang="en-US" sz="3600" kern="10">
                <a:ln w="9525">
                  <a:round/>
                  <a:headEnd/>
                  <a:tailEnd/>
                </a:ln>
                <a:gradFill rotWithShape="0">
                  <a:gsLst>
                    <a:gs pos="0">
                      <a:schemeClr val="folHlink"/>
                    </a:gs>
                    <a:gs pos="50000">
                      <a:srgbClr val="FFFFFF"/>
                    </a:gs>
                    <a:gs pos="100000">
                      <a:schemeClr val="folHlink"/>
                    </a:gs>
                  </a:gsLst>
                  <a:lin ang="2700000" scaled="1"/>
                </a:gradFill>
                <a:latin typeface="Impact"/>
                <a:ea typeface="Impact"/>
                <a:cs typeface="Impact"/>
              </a:rPr>
              <a:t>Questions ?</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olar.ncep.noaa.gov/waves/WEB/multi_1.latest_run/plots/pacific.hs.f036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8653" y="406400"/>
            <a:ext cx="2753147" cy="3149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0000" contrast="20000"/>
                    </a14:imgEffect>
                  </a14:imgLayer>
                </a14:imgProps>
              </a:ext>
              <a:ext uri="{28A0092B-C50C-407E-A947-70E740481C1C}">
                <a14:useLocalDpi xmlns:a14="http://schemas.microsoft.com/office/drawing/2010/main" val="0"/>
              </a:ext>
            </a:extLst>
          </a:blip>
          <a:srcRect/>
          <a:stretch>
            <a:fillRect/>
          </a:stretch>
        </p:blipFill>
        <p:spPr bwMode="auto">
          <a:xfrm>
            <a:off x="4038600" y="4021667"/>
            <a:ext cx="4646729" cy="23587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733800" y="76200"/>
            <a:ext cx="5334000" cy="457200"/>
          </a:xfrm>
        </p:spPr>
        <p:txBody>
          <a:bodyPr/>
          <a:lstStyle/>
          <a:p>
            <a:r>
              <a:rPr lang="en-US" dirty="0" smtClean="0"/>
              <a:t>Wind waves</a:t>
            </a:r>
            <a:endParaRPr lang="en-US" dirty="0"/>
          </a:p>
        </p:txBody>
      </p:sp>
      <p:sp>
        <p:nvSpPr>
          <p:cNvPr id="3" name="Content Placeholder 2"/>
          <p:cNvSpPr>
            <a:spLocks noGrp="1"/>
          </p:cNvSpPr>
          <p:nvPr>
            <p:ph idx="1"/>
          </p:nvPr>
        </p:nvSpPr>
        <p:spPr>
          <a:xfrm>
            <a:off x="0" y="304800"/>
            <a:ext cx="4343400" cy="2667000"/>
          </a:xfrm>
        </p:spPr>
        <p:txBody>
          <a:bodyPr/>
          <a:lstStyle/>
          <a:p>
            <a:r>
              <a:rPr lang="en-US" sz="1800" dirty="0" smtClean="0"/>
              <a:t>Operational models</a:t>
            </a:r>
          </a:p>
          <a:p>
            <a:pPr lvl="1"/>
            <a:r>
              <a:rPr lang="en-US" sz="1600" dirty="0" smtClean="0"/>
              <a:t>Multi-1 global model.</a:t>
            </a:r>
          </a:p>
          <a:p>
            <a:pPr lvl="1"/>
            <a:r>
              <a:rPr lang="en-US" sz="1600" dirty="0" smtClean="0"/>
              <a:t>Multi-2 global hurricane model.</a:t>
            </a:r>
          </a:p>
          <a:p>
            <a:pPr lvl="1"/>
            <a:r>
              <a:rPr lang="en-US" sz="1600" dirty="0" smtClean="0"/>
              <a:t>Great lakes with 2 staggered cycles (NAM driven and NDFD driven)</a:t>
            </a:r>
          </a:p>
          <a:p>
            <a:pPr lvl="1"/>
            <a:r>
              <a:rPr lang="en-US" sz="1600" dirty="0" smtClean="0"/>
              <a:t>NCEP wave </a:t>
            </a:r>
            <a:r>
              <a:rPr lang="en-US" sz="1600" dirty="0"/>
              <a:t>e</a:t>
            </a:r>
            <a:r>
              <a:rPr lang="en-US" sz="1600" dirty="0" smtClean="0"/>
              <a:t>nsemble system</a:t>
            </a:r>
          </a:p>
          <a:p>
            <a:pPr lvl="1"/>
            <a:r>
              <a:rPr lang="en-US" sz="1600" dirty="0" smtClean="0"/>
              <a:t>Combined FNMOC/NCEP wave ensemble system </a:t>
            </a:r>
          </a:p>
          <a:p>
            <a:pPr lvl="1"/>
            <a:r>
              <a:rPr lang="en-US" sz="1600" dirty="0" err="1" smtClean="0"/>
              <a:t>Nearshore</a:t>
            </a:r>
            <a:r>
              <a:rPr lang="en-US" sz="1600" dirty="0" smtClean="0"/>
              <a:t> Wave Prediction System (Alpha testing)</a:t>
            </a:r>
            <a:endParaRPr lang="en-US" sz="1600" dirty="0"/>
          </a:p>
        </p:txBody>
      </p:sp>
      <p:pic>
        <p:nvPicPr>
          <p:cNvPr id="7" name="Picture 3" descr="bias_f048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581400"/>
            <a:ext cx="3301567"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ading Storm Graphics Loop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685800"/>
            <a:ext cx="2076073" cy="207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25088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76200"/>
            <a:ext cx="5334000" cy="457200"/>
          </a:xfrm>
        </p:spPr>
        <p:txBody>
          <a:bodyPr/>
          <a:lstStyle/>
          <a:p>
            <a:r>
              <a:rPr lang="en-US" dirty="0" smtClean="0"/>
              <a:t>WAVEWATCH III</a:t>
            </a:r>
            <a:r>
              <a:rPr lang="en-US" baseline="30000" dirty="0" smtClean="0"/>
              <a:t>®</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1800" dirty="0" smtClean="0"/>
              <a:t>WAVEWATCH III</a:t>
            </a:r>
            <a:r>
              <a:rPr lang="en-US" sz="1800" baseline="30000" dirty="0" smtClean="0"/>
              <a:t>®</a:t>
            </a:r>
            <a:r>
              <a:rPr lang="en-US" sz="1800" dirty="0" smtClean="0"/>
              <a:t> is the model driver for all operational wave model products from NCEP</a:t>
            </a:r>
          </a:p>
          <a:p>
            <a:pPr>
              <a:buFont typeface="Arial" panose="020B0604020202020204" pitchFamily="34" charset="0"/>
              <a:buChar char="•"/>
            </a:pPr>
            <a:r>
              <a:rPr lang="en-US" sz="1800" dirty="0" smtClean="0"/>
              <a:t>The model has transitioned from an in house NCEP model to a community model (code management is still controlled at NCEP via SVN)</a:t>
            </a:r>
          </a:p>
          <a:p>
            <a:pPr>
              <a:buFont typeface="Arial" panose="020B0604020202020204" pitchFamily="34" charset="0"/>
              <a:buChar char="•"/>
            </a:pPr>
            <a:r>
              <a:rPr lang="en-US" sz="1800" dirty="0" smtClean="0"/>
              <a:t>The model is part of an international 5 year NOPP study to improve operational wave models (currently in its 4</a:t>
            </a:r>
            <a:r>
              <a:rPr lang="en-US" sz="1800" baseline="30000" dirty="0" smtClean="0"/>
              <a:t>th</a:t>
            </a:r>
            <a:r>
              <a:rPr lang="en-US" sz="1800" dirty="0" smtClean="0"/>
              <a:t> year). </a:t>
            </a:r>
          </a:p>
          <a:p>
            <a:pPr>
              <a:buFont typeface="Arial" panose="020B0604020202020204" pitchFamily="34" charset="0"/>
              <a:buChar char="•"/>
            </a:pPr>
            <a:r>
              <a:rPr lang="en-US" sz="1800" dirty="0" smtClean="0"/>
              <a:t>Active developers of the wave model</a:t>
            </a:r>
          </a:p>
          <a:p>
            <a:pPr lvl="1">
              <a:buFont typeface="Arial" panose="020B0604020202020204" pitchFamily="34" charset="0"/>
              <a:buChar char="•"/>
            </a:pPr>
            <a:r>
              <a:rPr lang="en-US" sz="1600" dirty="0" smtClean="0"/>
              <a:t>NCEP</a:t>
            </a:r>
          </a:p>
          <a:p>
            <a:pPr lvl="1">
              <a:buFont typeface="Arial" panose="020B0604020202020204" pitchFamily="34" charset="0"/>
              <a:buChar char="•"/>
            </a:pPr>
            <a:r>
              <a:rPr lang="en-US" sz="1600" dirty="0" smtClean="0"/>
              <a:t>NRL</a:t>
            </a:r>
          </a:p>
          <a:p>
            <a:pPr lvl="1">
              <a:buFont typeface="Arial" panose="020B0604020202020204" pitchFamily="34" charset="0"/>
              <a:buChar char="•"/>
            </a:pPr>
            <a:r>
              <a:rPr lang="en-US" sz="1600" dirty="0" smtClean="0"/>
              <a:t>IFREMER / SHOM</a:t>
            </a:r>
          </a:p>
          <a:p>
            <a:pPr lvl="1">
              <a:buFont typeface="Arial" panose="020B0604020202020204" pitchFamily="34" charset="0"/>
              <a:buChar char="•"/>
            </a:pPr>
            <a:r>
              <a:rPr lang="en-US" sz="1600" dirty="0" smtClean="0"/>
              <a:t>UKMO</a:t>
            </a:r>
          </a:p>
          <a:p>
            <a:pPr lvl="1">
              <a:buFont typeface="Arial" panose="020B0604020202020204" pitchFamily="34" charset="0"/>
              <a:buChar char="•"/>
            </a:pPr>
            <a:r>
              <a:rPr lang="en-US" sz="1600" dirty="0" smtClean="0"/>
              <a:t>SWINBURNE UNIVERSITY</a:t>
            </a:r>
          </a:p>
          <a:p>
            <a:pPr lvl="1">
              <a:buFont typeface="Arial" panose="020B0604020202020204" pitchFamily="34" charset="0"/>
              <a:buChar char="•"/>
            </a:pPr>
            <a:r>
              <a:rPr lang="en-US" sz="1600" dirty="0" smtClean="0"/>
              <a:t>NASA</a:t>
            </a:r>
          </a:p>
          <a:p>
            <a:pPr lvl="1">
              <a:buFont typeface="Arial" panose="020B0604020202020204" pitchFamily="34" charset="0"/>
              <a:buChar char="•"/>
            </a:pPr>
            <a:r>
              <a:rPr lang="en-US" sz="1600" dirty="0" smtClean="0"/>
              <a:t>UNIVERSITY OF RHODE ISLAND</a:t>
            </a:r>
          </a:p>
          <a:p>
            <a:pPr lvl="1">
              <a:buFont typeface="Arial" panose="020B0604020202020204" pitchFamily="34" charset="0"/>
              <a:buChar char="•"/>
            </a:pPr>
            <a:r>
              <a:rPr lang="en-US" sz="1600" dirty="0" smtClean="0"/>
              <a:t>UNIVERSITY OF NEW SOUTH WALES</a:t>
            </a:r>
          </a:p>
          <a:p>
            <a:pPr>
              <a:buFont typeface="Arial" panose="020B0604020202020204" pitchFamily="34" charset="0"/>
              <a:buChar char="•"/>
            </a:pPr>
            <a:r>
              <a:rPr lang="en-US" sz="1800" dirty="0" smtClean="0"/>
              <a:t>Operational model of choice at UKMO, METEO-FRANCE, BOM, INCOIS, FNMOC, NAVOCEANO, ENVIRONMENT CANADA</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941" t="8329" r="5726" b="11340"/>
          <a:stretch/>
        </p:blipFill>
        <p:spPr>
          <a:xfrm>
            <a:off x="5641621" y="3276600"/>
            <a:ext cx="3203255" cy="2209800"/>
          </a:xfrm>
          <a:prstGeom prst="rect">
            <a:avLst/>
          </a:prstGeom>
        </p:spPr>
      </p:pic>
    </p:spTree>
    <p:extLst>
      <p:ext uri="{BB962C8B-B14F-4D97-AF65-F5344CB8AC3E}">
        <p14:creationId xmlns:p14="http://schemas.microsoft.com/office/powerpoint/2010/main" val="335161072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76200"/>
            <a:ext cx="5334000" cy="457200"/>
          </a:xfrm>
        </p:spPr>
        <p:txBody>
          <a:bodyPr/>
          <a:lstStyle/>
          <a:p>
            <a:r>
              <a:rPr lang="en-US" dirty="0" smtClean="0"/>
              <a:t>WAVEWATCH III</a:t>
            </a:r>
            <a:r>
              <a:rPr lang="en-US" baseline="30000" dirty="0" smtClean="0"/>
              <a:t>®</a:t>
            </a:r>
            <a:endParaRPr lang="en-US" dirty="0"/>
          </a:p>
        </p:txBody>
      </p:sp>
      <p:sp>
        <p:nvSpPr>
          <p:cNvPr id="3" name="Content Placeholder 2"/>
          <p:cNvSpPr>
            <a:spLocks noGrp="1"/>
          </p:cNvSpPr>
          <p:nvPr>
            <p:ph idx="1"/>
          </p:nvPr>
        </p:nvSpPr>
        <p:spPr/>
        <p:txBody>
          <a:bodyPr/>
          <a:lstStyle/>
          <a:p>
            <a:pPr marL="0" indent="0">
              <a:buNone/>
            </a:pPr>
            <a:endParaRPr lang="en-US" sz="2000" dirty="0" smtClean="0"/>
          </a:p>
          <a:p>
            <a:pPr>
              <a:buFont typeface="Arial" panose="020B0604020202020204" pitchFamily="34" charset="0"/>
              <a:buChar char="•"/>
            </a:pPr>
            <a:r>
              <a:rPr lang="en-US" sz="2000" dirty="0" smtClean="0"/>
              <a:t>A new public release of the wave model is planned for late Feb 2014 (first public release since v 3.14 in 2007)</a:t>
            </a:r>
          </a:p>
          <a:p>
            <a:pPr>
              <a:buFont typeface="Arial" panose="020B0604020202020204" pitchFamily="34" charset="0"/>
              <a:buChar char="•"/>
            </a:pPr>
            <a:r>
              <a:rPr lang="en-US" sz="2000" dirty="0" smtClean="0"/>
              <a:t>New features that have been introduced into the wave model </a:t>
            </a:r>
          </a:p>
          <a:p>
            <a:pPr lvl="1">
              <a:buFont typeface="Arial" panose="020B0604020202020204" pitchFamily="34" charset="0"/>
              <a:buChar char="•"/>
            </a:pPr>
            <a:r>
              <a:rPr lang="en-US" sz="1800" dirty="0" smtClean="0"/>
              <a:t>Multiple new physics packages for wave growth and dissipation</a:t>
            </a:r>
          </a:p>
          <a:p>
            <a:pPr lvl="1">
              <a:buFont typeface="Arial" panose="020B0604020202020204" pitchFamily="34" charset="0"/>
              <a:buChar char="•"/>
            </a:pPr>
            <a:r>
              <a:rPr lang="en-US" sz="1800" dirty="0" smtClean="0"/>
              <a:t>Alternative non-linear wave interaction source terms</a:t>
            </a:r>
          </a:p>
          <a:p>
            <a:pPr lvl="1">
              <a:buFont typeface="Arial" panose="020B0604020202020204" pitchFamily="34" charset="0"/>
              <a:buChar char="•"/>
            </a:pPr>
            <a:r>
              <a:rPr lang="en-US" sz="1800" dirty="0" smtClean="0"/>
              <a:t>Coastal wave reflections</a:t>
            </a:r>
          </a:p>
          <a:p>
            <a:pPr lvl="1">
              <a:buFont typeface="Arial" panose="020B0604020202020204" pitchFamily="34" charset="0"/>
              <a:buChar char="•"/>
            </a:pPr>
            <a:r>
              <a:rPr lang="en-US" sz="1800" dirty="0" smtClean="0"/>
              <a:t>Wave blocking from icebergs</a:t>
            </a:r>
          </a:p>
          <a:p>
            <a:pPr lvl="1">
              <a:buFont typeface="Arial" panose="020B0604020202020204" pitchFamily="34" charset="0"/>
              <a:buChar char="•"/>
            </a:pPr>
            <a:r>
              <a:rPr lang="en-US" sz="1800" dirty="0" smtClean="0"/>
              <a:t>Unstructured, curvilinear and SMC grid types </a:t>
            </a:r>
          </a:p>
          <a:p>
            <a:pPr lvl="1">
              <a:buFont typeface="Arial" panose="020B0604020202020204" pitchFamily="34" charset="0"/>
              <a:buChar char="•"/>
            </a:pPr>
            <a:r>
              <a:rPr lang="en-US" sz="1800" dirty="0" smtClean="0"/>
              <a:t>Wave – mud and wave – ice interactions</a:t>
            </a:r>
          </a:p>
          <a:p>
            <a:pPr lvl="1">
              <a:buFont typeface="Arial" panose="020B0604020202020204" pitchFamily="34" charset="0"/>
              <a:buChar char="•"/>
            </a:pPr>
            <a:r>
              <a:rPr lang="en-US" sz="1800" dirty="0" smtClean="0"/>
              <a:t>Infra gravity wave propagation</a:t>
            </a:r>
          </a:p>
          <a:p>
            <a:pPr lvl="1">
              <a:buFont typeface="Arial" panose="020B0604020202020204" pitchFamily="34" charset="0"/>
              <a:buChar char="•"/>
            </a:pPr>
            <a:r>
              <a:rPr lang="en-US" sz="1800" dirty="0" smtClean="0"/>
              <a:t>Non-linear wave interactions in shallow waters</a:t>
            </a:r>
          </a:p>
          <a:p>
            <a:pPr lvl="1">
              <a:buFont typeface="Arial" panose="020B0604020202020204" pitchFamily="34" charset="0"/>
              <a:buChar char="•"/>
            </a:pPr>
            <a:r>
              <a:rPr lang="en-US" sz="1800" dirty="0" smtClean="0"/>
              <a:t>Grid splitting to allow for hyper scaling </a:t>
            </a:r>
          </a:p>
          <a:p>
            <a:pPr lvl="1">
              <a:buFont typeface="Arial" panose="020B0604020202020204" pitchFamily="34" charset="0"/>
              <a:buChar char="•"/>
            </a:pPr>
            <a:r>
              <a:rPr lang="en-US" sz="1800" dirty="0" smtClean="0"/>
              <a:t>An expanded set of output parameters</a:t>
            </a:r>
          </a:p>
          <a:p>
            <a:pPr lvl="1">
              <a:buFont typeface="Arial" panose="020B0604020202020204" pitchFamily="34" charset="0"/>
              <a:buChar char="•"/>
            </a:pPr>
            <a:r>
              <a:rPr lang="en-US" sz="1800" dirty="0" smtClean="0"/>
              <a:t>NETCDF I/O capability</a:t>
            </a:r>
          </a:p>
          <a:p>
            <a:pPr lvl="1">
              <a:buFont typeface="Arial" panose="020B0604020202020204" pitchFamily="34" charset="0"/>
              <a:buChar char="•"/>
            </a:pPr>
            <a:r>
              <a:rPr lang="en-US" sz="1800" dirty="0" smtClean="0"/>
              <a:t>Post processing tools for wave system tracking</a:t>
            </a:r>
            <a:endParaRPr lang="en-US" dirty="0" smtClean="0"/>
          </a:p>
          <a:p>
            <a:pPr lvl="1">
              <a:buFont typeface="Arial" panose="020B0604020202020204" pitchFamily="34" charset="0"/>
              <a:buChar char="•"/>
            </a:pPr>
            <a:endParaRPr lang="en-US" dirty="0"/>
          </a:p>
        </p:txBody>
      </p:sp>
    </p:spTree>
    <p:extLst>
      <p:ext uri="{BB962C8B-B14F-4D97-AF65-F5344CB8AC3E}">
        <p14:creationId xmlns:p14="http://schemas.microsoft.com/office/powerpoint/2010/main" val="415059204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76200"/>
            <a:ext cx="5334000" cy="457200"/>
          </a:xfrm>
        </p:spPr>
        <p:txBody>
          <a:bodyPr/>
          <a:lstStyle/>
          <a:p>
            <a:r>
              <a:rPr lang="en-US" dirty="0" smtClean="0"/>
              <a:t>Multi_1 global model</a:t>
            </a:r>
            <a:endParaRPr lang="en-US" dirty="0"/>
          </a:p>
        </p:txBody>
      </p:sp>
      <p:sp>
        <p:nvSpPr>
          <p:cNvPr id="3" name="Content Placeholder 2"/>
          <p:cNvSpPr>
            <a:spLocks noGrp="1"/>
          </p:cNvSpPr>
          <p:nvPr>
            <p:ph idx="1"/>
          </p:nvPr>
        </p:nvSpPr>
        <p:spPr>
          <a:xfrm>
            <a:off x="762000" y="533400"/>
            <a:ext cx="7696200" cy="5486400"/>
          </a:xfrm>
        </p:spPr>
        <p:txBody>
          <a:bodyPr/>
          <a:lstStyle/>
          <a:p>
            <a:r>
              <a:rPr lang="en-US" sz="1600" dirty="0" smtClean="0"/>
              <a:t>Last year this was the first wave model that was upgraded to one of the new physics wave packages that were added to WAVEWATCH III (first upgrade of wave physics in over 15 years)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981200"/>
            <a:ext cx="3657600" cy="480364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978162"/>
            <a:ext cx="3657600" cy="4803638"/>
          </a:xfrm>
          <a:prstGeom prst="rect">
            <a:avLst/>
          </a:prstGeom>
        </p:spPr>
      </p:pic>
      <p:sp>
        <p:nvSpPr>
          <p:cNvPr id="11" name="TextBox 10"/>
          <p:cNvSpPr txBox="1"/>
          <p:nvPr/>
        </p:nvSpPr>
        <p:spPr>
          <a:xfrm>
            <a:off x="3538748" y="1307068"/>
            <a:ext cx="2954655" cy="369332"/>
          </a:xfrm>
          <a:prstGeom prst="rect">
            <a:avLst/>
          </a:prstGeom>
          <a:noFill/>
        </p:spPr>
        <p:txBody>
          <a:bodyPr wrap="none" rtlCol="0">
            <a:spAutoFit/>
          </a:bodyPr>
          <a:lstStyle/>
          <a:p>
            <a:r>
              <a:rPr lang="en-US" sz="1800" dirty="0" smtClean="0"/>
              <a:t>Skill scores at 72 hrs. forecast</a:t>
            </a:r>
            <a:endParaRPr lang="en-US" sz="1800" dirty="0"/>
          </a:p>
        </p:txBody>
      </p:sp>
      <p:sp>
        <p:nvSpPr>
          <p:cNvPr id="12" name="TextBox 11"/>
          <p:cNvSpPr txBox="1"/>
          <p:nvPr/>
        </p:nvSpPr>
        <p:spPr>
          <a:xfrm>
            <a:off x="1720093" y="1676400"/>
            <a:ext cx="1383913" cy="369332"/>
          </a:xfrm>
          <a:prstGeom prst="rect">
            <a:avLst/>
          </a:prstGeom>
          <a:noFill/>
        </p:spPr>
        <p:txBody>
          <a:bodyPr wrap="none" rtlCol="0">
            <a:spAutoFit/>
          </a:bodyPr>
          <a:lstStyle/>
          <a:p>
            <a:r>
              <a:rPr lang="en-US" sz="1800" dirty="0" smtClean="0"/>
              <a:t>Wave </a:t>
            </a:r>
            <a:r>
              <a:rPr lang="en-US" sz="1800" dirty="0" err="1" smtClean="0"/>
              <a:t>Ht</a:t>
            </a:r>
            <a:r>
              <a:rPr lang="en-US" sz="1800" dirty="0" smtClean="0"/>
              <a:t> (m)</a:t>
            </a:r>
            <a:endParaRPr lang="en-US" sz="1800" dirty="0"/>
          </a:p>
        </p:txBody>
      </p:sp>
      <p:sp>
        <p:nvSpPr>
          <p:cNvPr id="13" name="TextBox 12"/>
          <p:cNvSpPr txBox="1"/>
          <p:nvPr/>
        </p:nvSpPr>
        <p:spPr>
          <a:xfrm>
            <a:off x="6260339" y="1611868"/>
            <a:ext cx="1855045" cy="369332"/>
          </a:xfrm>
          <a:prstGeom prst="rect">
            <a:avLst/>
          </a:prstGeom>
          <a:noFill/>
        </p:spPr>
        <p:txBody>
          <a:bodyPr wrap="none" rtlCol="0">
            <a:spAutoFit/>
          </a:bodyPr>
          <a:lstStyle/>
          <a:p>
            <a:r>
              <a:rPr lang="en-US" sz="1800" dirty="0" smtClean="0"/>
              <a:t>Wind Speed (m/s)</a:t>
            </a:r>
            <a:endParaRPr lang="en-US" sz="1800" dirty="0"/>
          </a:p>
        </p:txBody>
      </p:sp>
    </p:spTree>
    <p:extLst>
      <p:ext uri="{BB962C8B-B14F-4D97-AF65-F5344CB8AC3E}">
        <p14:creationId xmlns:p14="http://schemas.microsoft.com/office/powerpoint/2010/main" val="95087071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76200"/>
            <a:ext cx="5334000" cy="457200"/>
          </a:xfrm>
        </p:spPr>
        <p:txBody>
          <a:bodyPr/>
          <a:lstStyle/>
          <a:p>
            <a:r>
              <a:rPr lang="en-US" dirty="0" smtClean="0"/>
              <a:t>Multi_1 global model</a:t>
            </a:r>
            <a:endParaRPr lang="en-US" dirty="0"/>
          </a:p>
        </p:txBody>
      </p:sp>
      <p:sp>
        <p:nvSpPr>
          <p:cNvPr id="3" name="Content Placeholder 2"/>
          <p:cNvSpPr>
            <a:spLocks noGrp="1"/>
          </p:cNvSpPr>
          <p:nvPr>
            <p:ph idx="1"/>
          </p:nvPr>
        </p:nvSpPr>
        <p:spPr/>
        <p:txBody>
          <a:bodyPr/>
          <a:lstStyle/>
          <a:p>
            <a:pPr marL="0" indent="0">
              <a:buNone/>
            </a:pPr>
            <a:r>
              <a:rPr lang="en-US" dirty="0" smtClean="0"/>
              <a:t>Planned upgrades over the next year</a:t>
            </a:r>
          </a:p>
          <a:p>
            <a:pPr>
              <a:buFont typeface="Arial" panose="020B0604020202020204" pitchFamily="34" charset="0"/>
              <a:buChar char="•"/>
            </a:pPr>
            <a:r>
              <a:rPr lang="en-US" dirty="0" smtClean="0"/>
              <a:t>To extend the model domain up to the North Pole with a curvilinear grid (current domain stops at 82 N). </a:t>
            </a:r>
          </a:p>
          <a:p>
            <a:pPr>
              <a:buFont typeface="Arial" panose="020B0604020202020204" pitchFamily="34" charset="0"/>
              <a:buChar char="•"/>
            </a:pPr>
            <a:r>
              <a:rPr lang="en-US" dirty="0" smtClean="0"/>
              <a:t>Wave grids will be upgraded to use ETOPO-1 bathymetry and regional domains will be expanded to make sure that all the Centers domain requirements are met </a:t>
            </a:r>
          </a:p>
          <a:p>
            <a:pPr marL="0" indent="0">
              <a:buNone/>
            </a:pPr>
            <a:r>
              <a:rPr lang="en-US" dirty="0" smtClean="0"/>
              <a:t>In the near future …</a:t>
            </a:r>
          </a:p>
          <a:p>
            <a:pPr>
              <a:buFont typeface="Arial" panose="020B0604020202020204" pitchFamily="34" charset="0"/>
              <a:buChar char="•"/>
            </a:pPr>
            <a:r>
              <a:rPr lang="en-US" dirty="0" smtClean="0"/>
              <a:t>Replace regular coastal /regional grids with unstructured grids. Couple with ESTOFS</a:t>
            </a:r>
          </a:p>
          <a:p>
            <a:pPr>
              <a:buFont typeface="Arial" panose="020B0604020202020204" pitchFamily="34" charset="0"/>
              <a:buChar char="•"/>
            </a:pPr>
            <a:r>
              <a:rPr lang="en-US" dirty="0" smtClean="0"/>
              <a:t>Global grids to upgrade resolution with GFS model</a:t>
            </a:r>
          </a:p>
          <a:p>
            <a:pPr>
              <a:buFont typeface="Arial" panose="020B0604020202020204" pitchFamily="34" charset="0"/>
              <a:buChar char="•"/>
            </a:pPr>
            <a:r>
              <a:rPr lang="en-US" dirty="0" smtClean="0"/>
              <a:t>Couple the global wave model with the global circulation model HYCOM </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13951504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76200"/>
            <a:ext cx="5334000" cy="457200"/>
          </a:xfrm>
        </p:spPr>
        <p:txBody>
          <a:bodyPr/>
          <a:lstStyle/>
          <a:p>
            <a:r>
              <a:rPr lang="en-US" dirty="0" smtClean="0"/>
              <a:t>Multi_1 global wave model</a:t>
            </a:r>
            <a:endParaRPr lang="en-US" dirty="0"/>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2009"/>
          <a:stretch/>
        </p:blipFill>
        <p:spPr bwMode="auto">
          <a:xfrm>
            <a:off x="412226" y="1828800"/>
            <a:ext cx="3854974" cy="2286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349" t="11327" r="10229" b="17771"/>
          <a:stretch/>
        </p:blipFill>
        <p:spPr>
          <a:xfrm>
            <a:off x="5050444" y="3124200"/>
            <a:ext cx="3864956" cy="2286000"/>
          </a:xfrm>
          <a:prstGeom prst="rect">
            <a:avLst/>
          </a:prstGeom>
          <a:ln w="12700">
            <a:solidFill>
              <a:schemeClr val="tx1"/>
            </a:solidFill>
          </a:ln>
        </p:spPr>
      </p:pic>
      <p:sp>
        <p:nvSpPr>
          <p:cNvPr id="6" name="Rectangle 7"/>
          <p:cNvSpPr>
            <a:spLocks noChangeArrowheads="1"/>
          </p:cNvSpPr>
          <p:nvPr/>
        </p:nvSpPr>
        <p:spPr bwMode="auto">
          <a:xfrm>
            <a:off x="5089888" y="5410200"/>
            <a:ext cx="3429000" cy="1066800"/>
          </a:xfrm>
          <a:prstGeom prst="rect">
            <a:avLst/>
          </a:prstGeom>
          <a:noFill/>
          <a:ln w="9525">
            <a:noFill/>
            <a:miter lim="800000"/>
            <a:headEnd/>
            <a:tailEnd/>
          </a:ln>
          <a:effectLst/>
        </p:spPr>
        <p:txBody>
          <a:bodyPr/>
          <a:lstStyle/>
          <a:p>
            <a:pPr algn="ctr" fontAlgn="base">
              <a:lnSpc>
                <a:spcPct val="85000"/>
              </a:lnSpc>
              <a:spcBef>
                <a:spcPct val="0"/>
              </a:spcBef>
              <a:defRPr/>
            </a:pPr>
            <a:r>
              <a:rPr lang="en-US" sz="2000" dirty="0" smtClean="0">
                <a:solidFill>
                  <a:schemeClr val="tx2"/>
                </a:solidFill>
                <a:latin typeface="Calibri" pitchFamily="34" charset="0"/>
              </a:rPr>
              <a:t>Resolution: 0.25 </a:t>
            </a:r>
            <a:r>
              <a:rPr lang="en-US" sz="2000" dirty="0" err="1" smtClean="0">
                <a:solidFill>
                  <a:schemeClr val="tx2"/>
                </a:solidFill>
                <a:latin typeface="Calibri" pitchFamily="34" charset="0"/>
              </a:rPr>
              <a:t>deg</a:t>
            </a:r>
            <a:r>
              <a:rPr lang="en-US" sz="2000" dirty="0" smtClean="0">
                <a:solidFill>
                  <a:schemeClr val="tx2"/>
                </a:solidFill>
                <a:latin typeface="Calibri" pitchFamily="34" charset="0"/>
              </a:rPr>
              <a:t> (offshore) to ~2 km (</a:t>
            </a:r>
            <a:r>
              <a:rPr lang="en-US" sz="2000" dirty="0" err="1" smtClean="0">
                <a:solidFill>
                  <a:schemeClr val="tx2"/>
                </a:solidFill>
                <a:latin typeface="Calibri" pitchFamily="34" charset="0"/>
              </a:rPr>
              <a:t>nearshore</a:t>
            </a:r>
            <a:r>
              <a:rPr lang="en-US" sz="2000" dirty="0" smtClean="0">
                <a:solidFill>
                  <a:schemeClr val="tx2"/>
                </a:solidFill>
                <a:latin typeface="Calibri" pitchFamily="34" charset="0"/>
              </a:rPr>
              <a:t>)</a:t>
            </a:r>
          </a:p>
          <a:p>
            <a:pPr algn="ctr" fontAlgn="base">
              <a:lnSpc>
                <a:spcPct val="85000"/>
              </a:lnSpc>
              <a:spcBef>
                <a:spcPct val="0"/>
              </a:spcBef>
              <a:spcAft>
                <a:spcPts val="900"/>
              </a:spcAft>
              <a:defRPr/>
            </a:pPr>
            <a:r>
              <a:rPr lang="en-US" sz="2000" dirty="0" smtClean="0">
                <a:solidFill>
                  <a:schemeClr val="tx2"/>
                </a:solidFill>
                <a:latin typeface="Calibri" pitchFamily="34" charset="0"/>
              </a:rPr>
              <a:t>Replaces </a:t>
            </a:r>
            <a:r>
              <a:rPr lang="en-US" sz="2000" dirty="0">
                <a:solidFill>
                  <a:schemeClr val="tx2"/>
                </a:solidFill>
                <a:latin typeface="Calibri" pitchFamily="34" charset="0"/>
              </a:rPr>
              <a:t>4 and 10 arc-min regular </a:t>
            </a:r>
            <a:r>
              <a:rPr lang="en-US" sz="2000" dirty="0" smtClean="0">
                <a:solidFill>
                  <a:schemeClr val="tx2"/>
                </a:solidFill>
                <a:latin typeface="Calibri" pitchFamily="34" charset="0"/>
              </a:rPr>
              <a:t>grids</a:t>
            </a:r>
          </a:p>
        </p:txBody>
      </p:sp>
      <p:sp>
        <p:nvSpPr>
          <p:cNvPr id="7" name="Rectangle 7"/>
          <p:cNvSpPr>
            <a:spLocks noChangeArrowheads="1"/>
          </p:cNvSpPr>
          <p:nvPr/>
        </p:nvSpPr>
        <p:spPr bwMode="auto">
          <a:xfrm>
            <a:off x="762000" y="4114800"/>
            <a:ext cx="3429000" cy="685800"/>
          </a:xfrm>
          <a:prstGeom prst="rect">
            <a:avLst/>
          </a:prstGeom>
          <a:noFill/>
          <a:ln w="9525">
            <a:noFill/>
            <a:miter lim="800000"/>
            <a:headEnd/>
            <a:tailEnd/>
          </a:ln>
          <a:effectLst/>
        </p:spPr>
        <p:txBody>
          <a:bodyPr/>
          <a:lstStyle/>
          <a:p>
            <a:pPr algn="ctr" fontAlgn="base">
              <a:lnSpc>
                <a:spcPct val="85000"/>
              </a:lnSpc>
              <a:spcBef>
                <a:spcPct val="0"/>
              </a:spcBef>
              <a:defRPr/>
            </a:pPr>
            <a:r>
              <a:rPr lang="en-US" sz="2000" dirty="0" smtClean="0">
                <a:solidFill>
                  <a:schemeClr val="tx2"/>
                </a:solidFill>
                <a:latin typeface="Calibri" pitchFamily="34" charset="0"/>
              </a:rPr>
              <a:t>Resolution: 4 arc-min (coastal) and 10 arc-min (regional) grids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609600"/>
            <a:ext cx="3200400" cy="2400300"/>
          </a:xfrm>
          <a:prstGeom prst="rect">
            <a:avLst/>
          </a:prstGeom>
        </p:spPr>
      </p:pic>
      <p:sp>
        <p:nvSpPr>
          <p:cNvPr id="8" name="Right Arrow 7"/>
          <p:cNvSpPr/>
          <p:nvPr/>
        </p:nvSpPr>
        <p:spPr bwMode="auto">
          <a:xfrm rot="20395248">
            <a:off x="4389909" y="1987830"/>
            <a:ext cx="991112" cy="44640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sp>
        <p:nvSpPr>
          <p:cNvPr id="10" name="Right Arrow 9"/>
          <p:cNvSpPr/>
          <p:nvPr/>
        </p:nvSpPr>
        <p:spPr bwMode="auto">
          <a:xfrm rot="978484">
            <a:off x="4448779" y="2673630"/>
            <a:ext cx="991112" cy="44640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sp>
        <p:nvSpPr>
          <p:cNvPr id="11" name="TextBox 10"/>
          <p:cNvSpPr txBox="1"/>
          <p:nvPr/>
        </p:nvSpPr>
        <p:spPr>
          <a:xfrm>
            <a:off x="2438400" y="838200"/>
            <a:ext cx="3124200" cy="707886"/>
          </a:xfrm>
          <a:prstGeom prst="rect">
            <a:avLst/>
          </a:prstGeom>
          <a:noFill/>
        </p:spPr>
        <p:txBody>
          <a:bodyPr wrap="square" rtlCol="0">
            <a:spAutoFit/>
          </a:bodyPr>
          <a:lstStyle/>
          <a:p>
            <a:r>
              <a:rPr lang="en-US" sz="2000" dirty="0" smtClean="0">
                <a:latin typeface="+mn-lt"/>
              </a:rPr>
              <a:t>Curvilinear Arctic grid to replace regular Arctic grid</a:t>
            </a:r>
            <a:endParaRPr lang="en-US" sz="2000" dirty="0">
              <a:latin typeface="+mn-lt"/>
            </a:endParaRPr>
          </a:p>
        </p:txBody>
      </p:sp>
    </p:spTree>
    <p:extLst>
      <p:ext uri="{BB962C8B-B14F-4D97-AF65-F5344CB8AC3E}">
        <p14:creationId xmlns:p14="http://schemas.microsoft.com/office/powerpoint/2010/main" val="11972890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228600" y="1524000"/>
            <a:ext cx="4343400" cy="4284974"/>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24578" name="Picture 3" descr="NOAA_LOG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25" descr="EC2001_ALL.jpg"/>
          <p:cNvPicPr>
            <a:picLocks noGrp="1" noChangeAspect="1"/>
          </p:cNvPicPr>
          <p:nvPr>
            <p:ph sz="half" idx="4294967295"/>
          </p:nvPr>
        </p:nvPicPr>
        <p:blipFill>
          <a:blip r:embed="rId4">
            <a:extLst>
              <a:ext uri="{28A0092B-C50C-407E-A947-70E740481C1C}">
                <a14:useLocalDpi xmlns:a14="http://schemas.microsoft.com/office/drawing/2010/main" val="0"/>
              </a:ext>
            </a:extLst>
          </a:blip>
          <a:srcRect l="5283" r="6676"/>
          <a:stretch>
            <a:fillRect/>
          </a:stretch>
        </p:blipFill>
        <p:spPr>
          <a:xfrm>
            <a:off x="457200" y="1770233"/>
            <a:ext cx="3886200" cy="3792508"/>
          </a:xfrm>
          <a:noFill/>
          <a:ln>
            <a:noFill/>
          </a:ln>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a:xfrm>
            <a:off x="1524000" y="457200"/>
            <a:ext cx="7467600" cy="609600"/>
          </a:xfrm>
        </p:spPr>
        <p:txBody>
          <a:bodyPr/>
          <a:lstStyle/>
          <a:p>
            <a:pPr eaLnBrk="1" hangingPunct="1">
              <a:defRPr/>
            </a:pPr>
            <a:r>
              <a:rPr lang="en-US" sz="3600" dirty="0" smtClean="0">
                <a:solidFill>
                  <a:schemeClr val="hlink"/>
                </a:solidFill>
                <a:latin typeface="Calibri" pitchFamily="34" charset="0"/>
              </a:rPr>
              <a:t>East Coast mesh </a:t>
            </a:r>
            <a:r>
              <a:rPr lang="en-US" sz="2800" dirty="0" smtClean="0">
                <a:solidFill>
                  <a:schemeClr val="hlink"/>
                </a:solidFill>
                <a:latin typeface="Calibri" pitchFamily="34" charset="0"/>
              </a:rPr>
              <a:t>(0.25 </a:t>
            </a:r>
            <a:r>
              <a:rPr lang="en-US" sz="2800" dirty="0" err="1" smtClean="0">
                <a:solidFill>
                  <a:schemeClr val="hlink"/>
                </a:solidFill>
                <a:latin typeface="Calibri" pitchFamily="34" charset="0"/>
              </a:rPr>
              <a:t>deg</a:t>
            </a:r>
            <a:r>
              <a:rPr lang="en-US" sz="2800" dirty="0" smtClean="0">
                <a:solidFill>
                  <a:schemeClr val="hlink"/>
                </a:solidFill>
                <a:latin typeface="Calibri" pitchFamily="34" charset="0"/>
              </a:rPr>
              <a:t> – 2 km)</a:t>
            </a:r>
          </a:p>
        </p:txBody>
      </p:sp>
      <p:sp>
        <p:nvSpPr>
          <p:cNvPr id="8" name="Rectangle 7"/>
          <p:cNvSpPr>
            <a:spLocks noChangeArrowheads="1"/>
          </p:cNvSpPr>
          <p:nvPr/>
        </p:nvSpPr>
        <p:spPr bwMode="auto">
          <a:xfrm>
            <a:off x="2209799" y="5985164"/>
            <a:ext cx="6721849" cy="339436"/>
          </a:xfrm>
          <a:prstGeom prst="rect">
            <a:avLst/>
          </a:prstGeom>
          <a:noFill/>
          <a:ln w="9525">
            <a:noFill/>
            <a:miter lim="800000"/>
            <a:headEnd/>
            <a:tailEnd/>
          </a:ln>
          <a:effectLst/>
        </p:spPr>
        <p:txBody>
          <a:bodyPr/>
          <a:lstStyle/>
          <a:p>
            <a:pPr algn="ctr" fontAlgn="base">
              <a:lnSpc>
                <a:spcPct val="85000"/>
              </a:lnSpc>
              <a:spcBef>
                <a:spcPct val="0"/>
              </a:spcBef>
              <a:spcAft>
                <a:spcPct val="40000"/>
              </a:spcAft>
              <a:defRPr/>
            </a:pPr>
            <a:r>
              <a:rPr lang="en-US" sz="2400" dirty="0" smtClean="0">
                <a:solidFill>
                  <a:schemeClr val="tx2"/>
                </a:solidFill>
                <a:latin typeface="Calibri" pitchFamily="34" charset="0"/>
              </a:rPr>
              <a:t>Two-way WW3-ESTOFS coupling under development</a:t>
            </a:r>
            <a:endParaRPr lang="en-US" sz="2400" dirty="0">
              <a:solidFill>
                <a:schemeClr val="tx2"/>
              </a:solidFill>
              <a:latin typeface="Calibri" pitchFamily="34" charset="0"/>
            </a:endParaRPr>
          </a:p>
        </p:txBody>
      </p:sp>
      <p:sp>
        <p:nvSpPr>
          <p:cNvPr id="6" name="Rectangle 5"/>
          <p:cNvSpPr/>
          <p:nvPr/>
        </p:nvSpPr>
        <p:spPr bwMode="auto">
          <a:xfrm>
            <a:off x="621792" y="1905000"/>
            <a:ext cx="3581400" cy="3581400"/>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7920" y="1524000"/>
            <a:ext cx="4243729" cy="4284974"/>
          </a:xfrm>
          <a:prstGeom prst="rect">
            <a:avLst/>
          </a:prstGeom>
          <a:ln w="9525">
            <a:solidFill>
              <a:schemeClr val="tx2"/>
            </a:solidFill>
          </a:ln>
        </p:spPr>
      </p:pic>
      <p:sp>
        <p:nvSpPr>
          <p:cNvPr id="9" name="TextBox 8"/>
          <p:cNvSpPr txBox="1"/>
          <p:nvPr/>
        </p:nvSpPr>
        <p:spPr>
          <a:xfrm>
            <a:off x="838200" y="2057400"/>
            <a:ext cx="1295400" cy="646331"/>
          </a:xfrm>
          <a:prstGeom prst="rect">
            <a:avLst/>
          </a:prstGeom>
          <a:noFill/>
        </p:spPr>
        <p:txBody>
          <a:bodyPr wrap="square" rtlCol="0">
            <a:spAutoFit/>
          </a:bodyPr>
          <a:lstStyle/>
          <a:p>
            <a:r>
              <a:rPr lang="en-US" b="1" dirty="0" smtClean="0"/>
              <a:t>EC2001 mesh</a:t>
            </a:r>
            <a:endParaRPr lang="en-US" b="1" dirty="0"/>
          </a:p>
        </p:txBody>
      </p:sp>
      <p:sp>
        <p:nvSpPr>
          <p:cNvPr id="10" name="Right Arrow 9"/>
          <p:cNvSpPr/>
          <p:nvPr/>
        </p:nvSpPr>
        <p:spPr bwMode="auto">
          <a:xfrm>
            <a:off x="1676401" y="6053328"/>
            <a:ext cx="533398" cy="24231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8941139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76200"/>
            <a:ext cx="5334000" cy="457200"/>
          </a:xfrm>
        </p:spPr>
        <p:txBody>
          <a:bodyPr/>
          <a:lstStyle/>
          <a:p>
            <a:r>
              <a:rPr lang="en-US" dirty="0" smtClean="0"/>
              <a:t>Multi_2 global wave model</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Multi_2 global wave model is driven by Hurricane model winds</a:t>
            </a:r>
          </a:p>
          <a:p>
            <a:pPr>
              <a:buFont typeface="Arial" panose="020B0604020202020204" pitchFamily="34" charset="0"/>
              <a:buChar char="•"/>
            </a:pPr>
            <a:r>
              <a:rPr lang="en-US" dirty="0" smtClean="0"/>
              <a:t>This year the multi_2 system will be upgraded to the new wave physics that have already been implemented for multi_1 and the Great Lakes systems</a:t>
            </a:r>
          </a:p>
          <a:p>
            <a:pPr>
              <a:buFont typeface="Arial" panose="020B0604020202020204" pitchFamily="34" charset="0"/>
              <a:buChar char="•"/>
            </a:pPr>
            <a:r>
              <a:rPr lang="en-US" dirty="0" smtClean="0"/>
              <a:t>The wave model will be driven by HWRF winds (currently driven by the GFDL hurricane model)</a:t>
            </a:r>
          </a:p>
          <a:p>
            <a:pPr>
              <a:buFont typeface="Arial" panose="020B0604020202020204" pitchFamily="34" charset="0"/>
              <a:buChar char="•"/>
            </a:pPr>
            <a:r>
              <a:rPr lang="en-US" dirty="0" smtClean="0"/>
              <a:t>Moving towards a coupled wave-circulation-atmospheric model in the NEMS framework (depend on developing a moving grid capability in WAVEWATCH III) </a:t>
            </a:r>
          </a:p>
        </p:txBody>
      </p:sp>
    </p:spTree>
    <p:extLst>
      <p:ext uri="{BB962C8B-B14F-4D97-AF65-F5344CB8AC3E}">
        <p14:creationId xmlns:p14="http://schemas.microsoft.com/office/powerpoint/2010/main" val="4279574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
      <a:dk1>
        <a:srgbClr val="003366"/>
      </a:dk1>
      <a:lt1>
        <a:srgbClr val="FFFFFF"/>
      </a:lt1>
      <a:dk2>
        <a:srgbClr val="000000"/>
      </a:dk2>
      <a:lt2>
        <a:srgbClr val="808080"/>
      </a:lt2>
      <a:accent1>
        <a:srgbClr val="00CC00"/>
      </a:accent1>
      <a:accent2>
        <a:srgbClr val="FF33CC"/>
      </a:accent2>
      <a:accent3>
        <a:srgbClr val="FFFFFF"/>
      </a:accent3>
      <a:accent4>
        <a:srgbClr val="002A56"/>
      </a:accent4>
      <a:accent5>
        <a:srgbClr val="AAE2AA"/>
      </a:accent5>
      <a:accent6>
        <a:srgbClr val="E72DB9"/>
      </a:accent6>
      <a:hlink>
        <a:srgbClr val="FF0000"/>
      </a:hlink>
      <a:folHlink>
        <a:srgbClr val="3333CC"/>
      </a:folHlink>
    </a:clrScheme>
    <a:fontScheme name="Default Design">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3609</TotalTime>
  <Words>1198</Words>
  <Application>Microsoft Macintosh PowerPoint</Application>
  <PresentationFormat>On-screen Show (4:3)</PresentationFormat>
  <Paragraphs>132</Paragraphs>
  <Slides>18</Slides>
  <Notes>2</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Default Design</vt:lpstr>
      <vt:lpstr>Review of the NCEP production Suite: Recent Changes and Plans</vt:lpstr>
      <vt:lpstr>Wind waves</vt:lpstr>
      <vt:lpstr>WAVEWATCH III®</vt:lpstr>
      <vt:lpstr>WAVEWATCH III®</vt:lpstr>
      <vt:lpstr>Multi_1 global model</vt:lpstr>
      <vt:lpstr>Multi_1 global model</vt:lpstr>
      <vt:lpstr>Multi_1 global wave model</vt:lpstr>
      <vt:lpstr>East Coast mesh (0.25 deg – 2 km)</vt:lpstr>
      <vt:lpstr>Multi_2 global wave model</vt:lpstr>
      <vt:lpstr>Wave ensemble system</vt:lpstr>
      <vt:lpstr>Sandy</vt:lpstr>
      <vt:lpstr>Great Lakes wave model</vt:lpstr>
      <vt:lpstr>Great Lakes wave model </vt:lpstr>
      <vt:lpstr>Great Lakes</vt:lpstr>
      <vt:lpstr>Nearshore Wave Prediction System (NWPS)</vt:lpstr>
      <vt:lpstr>NWPS coverage and sample output</vt:lpstr>
      <vt:lpstr>Related developmental/validation projects</vt:lpstr>
      <vt:lpstr>PowerPoint Presentation</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HTOLMAN</dc:creator>
  <cp:lastModifiedBy>Hendrik Tolman</cp:lastModifiedBy>
  <cp:revision>104</cp:revision>
  <dcterms:created xsi:type="dcterms:W3CDTF">2003-11-12T20:24:23Z</dcterms:created>
  <dcterms:modified xsi:type="dcterms:W3CDTF">2013-12-03T20:21:12Z</dcterms:modified>
</cp:coreProperties>
</file>