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04" r:id="rId1"/>
    <p:sldMasterId id="2147484218" r:id="rId2"/>
    <p:sldMasterId id="2147484311" r:id="rId3"/>
    <p:sldMasterId id="2147484347" r:id="rId4"/>
  </p:sldMasterIdLst>
  <p:notesMasterIdLst>
    <p:notesMasterId r:id="rId15"/>
  </p:notesMasterIdLst>
  <p:handoutMasterIdLst>
    <p:handoutMasterId r:id="rId16"/>
  </p:handoutMasterIdLst>
  <p:sldIdLst>
    <p:sldId id="861" r:id="rId5"/>
    <p:sldId id="943" r:id="rId6"/>
    <p:sldId id="975" r:id="rId7"/>
    <p:sldId id="1157" r:id="rId8"/>
    <p:sldId id="1158" r:id="rId9"/>
    <p:sldId id="1159" r:id="rId10"/>
    <p:sldId id="1160" r:id="rId11"/>
    <p:sldId id="1161" r:id="rId12"/>
    <p:sldId id="1162" r:id="rId13"/>
    <p:sldId id="1163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riush.khadjenouri" initials="DK" lastIdx="10" clrIdx="0"/>
  <p:cmAuthor id="7" name="Beverly Sobel" initials="BS" lastIdx="1" clrIdx="7"/>
  <p:cmAuthor id="1" name="Philippe Draoui" initials="NWS" lastIdx="4" clrIdx="1"/>
  <p:cmAuthor id="2" name="pk" initials="NWS" lastIdx="1" clrIdx="2"/>
  <p:cmAuthor id="3" name="Mark B. Miller" initials="mbm" lastIdx="3" clrIdx="3"/>
  <p:cmAuthor id="4" name="Willow A. Marr" initials="WAM" lastIdx="5" clrIdx="4"/>
  <p:cmAuthor id="5" name="Patrick Nield" initials="PN" lastIdx="1" clrIdx="5"/>
  <p:cmAuthor id="6" name="Sadan Cenkci" initials="NWS" lastIdx="3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74F"/>
    <a:srgbClr val="008000"/>
    <a:srgbClr val="003300"/>
    <a:srgbClr val="FF3300"/>
    <a:srgbClr val="0000FF"/>
    <a:srgbClr val="FF9933"/>
    <a:srgbClr val="FFFF66"/>
    <a:srgbClr val="E9EDF4"/>
    <a:srgbClr val="D0D8E8"/>
    <a:srgbClr val="1616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8" autoAdjust="0"/>
    <p:restoredTop sz="98971" autoAdjust="0"/>
  </p:normalViewPr>
  <p:slideViewPr>
    <p:cSldViewPr>
      <p:cViewPr>
        <p:scale>
          <a:sx n="110" d="100"/>
          <a:sy n="110" d="100"/>
        </p:scale>
        <p:origin x="-1056" y="-516"/>
      </p:cViewPr>
      <p:guideLst>
        <p:guide orient="horz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0" d="100"/>
        <a:sy n="12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68" y="-84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484FF5-F05D-4455-9231-7020BBB25A76}" type="doc">
      <dgm:prSet loTypeId="urn:microsoft.com/office/officeart/2005/8/layout/gear1" loCatId="process" qsTypeId="urn:microsoft.com/office/officeart/2005/8/quickstyle/3d3" qsCatId="3D" csTypeId="urn:microsoft.com/office/officeart/2005/8/colors/accent1_2" csCatId="accent1" phldr="1"/>
      <dgm:spPr/>
    </dgm:pt>
    <dgm:pt modelId="{C9513C5C-2437-45AB-BABC-C0761EDD6775}">
      <dgm:prSet phldrT="[Text]" custT="1"/>
      <dgm:spPr/>
      <dgm:t>
        <a:bodyPr/>
        <a:lstStyle/>
        <a:p>
          <a:r>
            <a:rPr lang="en-US" sz="3200" dirty="0" smtClean="0"/>
            <a:t>IDP</a:t>
          </a:r>
          <a:endParaRPr lang="en-US" sz="3200" dirty="0"/>
        </a:p>
      </dgm:t>
    </dgm:pt>
    <dgm:pt modelId="{787CDF18-D121-4BB7-9796-3C694A4645B9}" type="parTrans" cxnId="{6640905D-CF3F-4F0F-AD32-4B265F9F3FE2}">
      <dgm:prSet/>
      <dgm:spPr/>
      <dgm:t>
        <a:bodyPr/>
        <a:lstStyle/>
        <a:p>
          <a:endParaRPr lang="en-US"/>
        </a:p>
      </dgm:t>
    </dgm:pt>
    <dgm:pt modelId="{B641E533-F46F-48A8-8A15-006E6E6381DA}" type="sibTrans" cxnId="{6640905D-CF3F-4F0F-AD32-4B265F9F3FE2}">
      <dgm:prSet/>
      <dgm:spPr/>
      <dgm:t>
        <a:bodyPr/>
        <a:lstStyle/>
        <a:p>
          <a:endParaRPr lang="en-US"/>
        </a:p>
      </dgm:t>
    </dgm:pt>
    <dgm:pt modelId="{51161D43-C5D2-46A5-9C7B-2FEE48AC726D}">
      <dgm:prSet phldrT="[Text]" phldr="1"/>
      <dgm:spPr/>
      <dgm:t>
        <a:bodyPr/>
        <a:lstStyle/>
        <a:p>
          <a:endParaRPr lang="en-US" dirty="0">
            <a:solidFill>
              <a:schemeClr val="accent1"/>
            </a:solidFill>
          </a:endParaRPr>
        </a:p>
      </dgm:t>
    </dgm:pt>
    <dgm:pt modelId="{1FB2709B-D375-4060-999F-4DDC7B724508}" type="parTrans" cxnId="{B3F5C62E-1EE2-4BF0-9136-9C3BA5B53710}">
      <dgm:prSet/>
      <dgm:spPr/>
      <dgm:t>
        <a:bodyPr/>
        <a:lstStyle/>
        <a:p>
          <a:endParaRPr lang="en-US"/>
        </a:p>
      </dgm:t>
    </dgm:pt>
    <dgm:pt modelId="{F40DC608-78E9-4E21-8DDD-265EA471E82D}" type="sibTrans" cxnId="{B3F5C62E-1EE2-4BF0-9136-9C3BA5B53710}">
      <dgm:prSet/>
      <dgm:spPr/>
      <dgm:t>
        <a:bodyPr/>
        <a:lstStyle/>
        <a:p>
          <a:endParaRPr lang="en-US"/>
        </a:p>
      </dgm:t>
    </dgm:pt>
    <dgm:pt modelId="{47A45FDB-9F66-417B-9D0A-2C347412BB6B}">
      <dgm:prSet phldrT="[Text]" phldr="1"/>
      <dgm:spPr/>
      <dgm:t>
        <a:bodyPr/>
        <a:lstStyle/>
        <a:p>
          <a:endParaRPr lang="en-US" dirty="0">
            <a:solidFill>
              <a:schemeClr val="accent1"/>
            </a:solidFill>
          </a:endParaRPr>
        </a:p>
      </dgm:t>
    </dgm:pt>
    <dgm:pt modelId="{32DC2D84-9452-4332-B9CB-F3664CB6A6CE}" type="parTrans" cxnId="{808E3C41-4A4D-4ACE-A5E3-184D0B7AECE1}">
      <dgm:prSet/>
      <dgm:spPr/>
      <dgm:t>
        <a:bodyPr/>
        <a:lstStyle/>
        <a:p>
          <a:endParaRPr lang="en-US"/>
        </a:p>
      </dgm:t>
    </dgm:pt>
    <dgm:pt modelId="{E203EFE5-B0AF-4EFF-8C8A-360B510FF12F}" type="sibTrans" cxnId="{808E3C41-4A4D-4ACE-A5E3-184D0B7AECE1}">
      <dgm:prSet/>
      <dgm:spPr/>
      <dgm:t>
        <a:bodyPr/>
        <a:lstStyle/>
        <a:p>
          <a:endParaRPr lang="en-US"/>
        </a:p>
      </dgm:t>
    </dgm:pt>
    <dgm:pt modelId="{4EF6BD62-C42B-4C27-A5C6-EECDDF149B7A}" type="pres">
      <dgm:prSet presAssocID="{59484FF5-F05D-4455-9231-7020BBB25A7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95B2DE2-4973-4332-94D7-3CB304C8B945}" type="pres">
      <dgm:prSet presAssocID="{C9513C5C-2437-45AB-BABC-C0761EDD6775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C21EC6-9BDB-4F41-B494-8EA1B22164C0}" type="pres">
      <dgm:prSet presAssocID="{C9513C5C-2437-45AB-BABC-C0761EDD6775}" presName="gear1srcNode" presStyleLbl="node1" presStyleIdx="0" presStyleCnt="3"/>
      <dgm:spPr/>
      <dgm:t>
        <a:bodyPr/>
        <a:lstStyle/>
        <a:p>
          <a:endParaRPr lang="en-US"/>
        </a:p>
      </dgm:t>
    </dgm:pt>
    <dgm:pt modelId="{B5C77CC0-B0A2-4241-9C51-AF71F631D4DC}" type="pres">
      <dgm:prSet presAssocID="{C9513C5C-2437-45AB-BABC-C0761EDD6775}" presName="gear1dstNode" presStyleLbl="node1" presStyleIdx="0" presStyleCnt="3"/>
      <dgm:spPr/>
      <dgm:t>
        <a:bodyPr/>
        <a:lstStyle/>
        <a:p>
          <a:endParaRPr lang="en-US"/>
        </a:p>
      </dgm:t>
    </dgm:pt>
    <dgm:pt modelId="{7F6F1EE9-2FAB-4B53-A7D7-11DAB464B009}" type="pres">
      <dgm:prSet presAssocID="{51161D43-C5D2-46A5-9C7B-2FEE48AC726D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155631-79F5-4B67-8A1B-A93C064A1794}" type="pres">
      <dgm:prSet presAssocID="{51161D43-C5D2-46A5-9C7B-2FEE48AC726D}" presName="gear2srcNode" presStyleLbl="node1" presStyleIdx="1" presStyleCnt="3"/>
      <dgm:spPr/>
      <dgm:t>
        <a:bodyPr/>
        <a:lstStyle/>
        <a:p>
          <a:endParaRPr lang="en-US"/>
        </a:p>
      </dgm:t>
    </dgm:pt>
    <dgm:pt modelId="{E7D35068-D34A-4B22-AFBC-0D4DAC74AE6D}" type="pres">
      <dgm:prSet presAssocID="{51161D43-C5D2-46A5-9C7B-2FEE48AC726D}" presName="gear2dstNode" presStyleLbl="node1" presStyleIdx="1" presStyleCnt="3"/>
      <dgm:spPr/>
      <dgm:t>
        <a:bodyPr/>
        <a:lstStyle/>
        <a:p>
          <a:endParaRPr lang="en-US"/>
        </a:p>
      </dgm:t>
    </dgm:pt>
    <dgm:pt modelId="{88898E5E-98A5-459F-8D1D-23483C3762FB}" type="pres">
      <dgm:prSet presAssocID="{47A45FDB-9F66-417B-9D0A-2C347412BB6B}" presName="gear3" presStyleLbl="node1" presStyleIdx="2" presStyleCnt="3"/>
      <dgm:spPr/>
      <dgm:t>
        <a:bodyPr/>
        <a:lstStyle/>
        <a:p>
          <a:endParaRPr lang="en-US"/>
        </a:p>
      </dgm:t>
    </dgm:pt>
    <dgm:pt modelId="{4CE20782-0A9B-43BB-B846-1FC6949BF24F}" type="pres">
      <dgm:prSet presAssocID="{47A45FDB-9F66-417B-9D0A-2C347412BB6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B13B23-AED3-4127-A29B-25F04B3FE1B1}" type="pres">
      <dgm:prSet presAssocID="{47A45FDB-9F66-417B-9D0A-2C347412BB6B}" presName="gear3srcNode" presStyleLbl="node1" presStyleIdx="2" presStyleCnt="3"/>
      <dgm:spPr/>
      <dgm:t>
        <a:bodyPr/>
        <a:lstStyle/>
        <a:p>
          <a:endParaRPr lang="en-US"/>
        </a:p>
      </dgm:t>
    </dgm:pt>
    <dgm:pt modelId="{F448D933-CC2F-4D7F-AE97-2483576C56DC}" type="pres">
      <dgm:prSet presAssocID="{47A45FDB-9F66-417B-9D0A-2C347412BB6B}" presName="gear3dstNode" presStyleLbl="node1" presStyleIdx="2" presStyleCnt="3"/>
      <dgm:spPr/>
      <dgm:t>
        <a:bodyPr/>
        <a:lstStyle/>
        <a:p>
          <a:endParaRPr lang="en-US"/>
        </a:p>
      </dgm:t>
    </dgm:pt>
    <dgm:pt modelId="{D762F819-E91C-42C3-AFC6-EB6D7E8D2C41}" type="pres">
      <dgm:prSet presAssocID="{B641E533-F46F-48A8-8A15-006E6E6381DA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608473A6-F0C9-4B3F-93B1-26B67694D3D4}" type="pres">
      <dgm:prSet presAssocID="{F40DC608-78E9-4E21-8DDD-265EA471E82D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8B9D11ED-B9F6-4761-AC4C-E3A535BD0A36}" type="pres">
      <dgm:prSet presAssocID="{E203EFE5-B0AF-4EFF-8C8A-360B510FF12F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4FE3584B-7FE6-472F-BDE6-89B5AD6E6F27}" type="presOf" srcId="{47A45FDB-9F66-417B-9D0A-2C347412BB6B}" destId="{88898E5E-98A5-459F-8D1D-23483C3762FB}" srcOrd="0" destOrd="0" presId="urn:microsoft.com/office/officeart/2005/8/layout/gear1"/>
    <dgm:cxn modelId="{632B9818-BAED-49A0-89DA-4E9BAF1BFDA4}" type="presOf" srcId="{51161D43-C5D2-46A5-9C7B-2FEE48AC726D}" destId="{52155631-79F5-4B67-8A1B-A93C064A1794}" srcOrd="1" destOrd="0" presId="urn:microsoft.com/office/officeart/2005/8/layout/gear1"/>
    <dgm:cxn modelId="{808E3C41-4A4D-4ACE-A5E3-184D0B7AECE1}" srcId="{59484FF5-F05D-4455-9231-7020BBB25A76}" destId="{47A45FDB-9F66-417B-9D0A-2C347412BB6B}" srcOrd="2" destOrd="0" parTransId="{32DC2D84-9452-4332-B9CB-F3664CB6A6CE}" sibTransId="{E203EFE5-B0AF-4EFF-8C8A-360B510FF12F}"/>
    <dgm:cxn modelId="{915DA403-70B5-4454-B929-C88AAF7F4E89}" type="presOf" srcId="{47A45FDB-9F66-417B-9D0A-2C347412BB6B}" destId="{A2B13B23-AED3-4127-A29B-25F04B3FE1B1}" srcOrd="2" destOrd="0" presId="urn:microsoft.com/office/officeart/2005/8/layout/gear1"/>
    <dgm:cxn modelId="{13EA376A-C39D-4B67-BD2A-439DAD9F17CB}" type="presOf" srcId="{E203EFE5-B0AF-4EFF-8C8A-360B510FF12F}" destId="{8B9D11ED-B9F6-4761-AC4C-E3A535BD0A36}" srcOrd="0" destOrd="0" presId="urn:microsoft.com/office/officeart/2005/8/layout/gear1"/>
    <dgm:cxn modelId="{C2A704D7-15A0-434E-B831-16D014ACDD3E}" type="presOf" srcId="{C9513C5C-2437-45AB-BABC-C0761EDD6775}" destId="{30C21EC6-9BDB-4F41-B494-8EA1B22164C0}" srcOrd="1" destOrd="0" presId="urn:microsoft.com/office/officeart/2005/8/layout/gear1"/>
    <dgm:cxn modelId="{B3F5C62E-1EE2-4BF0-9136-9C3BA5B53710}" srcId="{59484FF5-F05D-4455-9231-7020BBB25A76}" destId="{51161D43-C5D2-46A5-9C7B-2FEE48AC726D}" srcOrd="1" destOrd="0" parTransId="{1FB2709B-D375-4060-999F-4DDC7B724508}" sibTransId="{F40DC608-78E9-4E21-8DDD-265EA471E82D}"/>
    <dgm:cxn modelId="{893C32C6-C57C-49BB-87BA-FB6CE5A43134}" type="presOf" srcId="{B641E533-F46F-48A8-8A15-006E6E6381DA}" destId="{D762F819-E91C-42C3-AFC6-EB6D7E8D2C41}" srcOrd="0" destOrd="0" presId="urn:microsoft.com/office/officeart/2005/8/layout/gear1"/>
    <dgm:cxn modelId="{36248537-EA71-4CB3-B307-8D4325EE408F}" type="presOf" srcId="{51161D43-C5D2-46A5-9C7B-2FEE48AC726D}" destId="{E7D35068-D34A-4B22-AFBC-0D4DAC74AE6D}" srcOrd="2" destOrd="0" presId="urn:microsoft.com/office/officeart/2005/8/layout/gear1"/>
    <dgm:cxn modelId="{42483640-56DF-4815-9D93-EB9DBF5BA35B}" type="presOf" srcId="{C9513C5C-2437-45AB-BABC-C0761EDD6775}" destId="{D95B2DE2-4973-4332-94D7-3CB304C8B945}" srcOrd="0" destOrd="0" presId="urn:microsoft.com/office/officeart/2005/8/layout/gear1"/>
    <dgm:cxn modelId="{6640905D-CF3F-4F0F-AD32-4B265F9F3FE2}" srcId="{59484FF5-F05D-4455-9231-7020BBB25A76}" destId="{C9513C5C-2437-45AB-BABC-C0761EDD6775}" srcOrd="0" destOrd="0" parTransId="{787CDF18-D121-4BB7-9796-3C694A4645B9}" sibTransId="{B641E533-F46F-48A8-8A15-006E6E6381DA}"/>
    <dgm:cxn modelId="{1B65107B-D259-4E2B-A696-61523310B24F}" type="presOf" srcId="{59484FF5-F05D-4455-9231-7020BBB25A76}" destId="{4EF6BD62-C42B-4C27-A5C6-EECDDF149B7A}" srcOrd="0" destOrd="0" presId="urn:microsoft.com/office/officeart/2005/8/layout/gear1"/>
    <dgm:cxn modelId="{649F3FE3-60A7-4C78-BD3A-66AC4CB088EB}" type="presOf" srcId="{C9513C5C-2437-45AB-BABC-C0761EDD6775}" destId="{B5C77CC0-B0A2-4241-9C51-AF71F631D4DC}" srcOrd="2" destOrd="0" presId="urn:microsoft.com/office/officeart/2005/8/layout/gear1"/>
    <dgm:cxn modelId="{B221AC45-26C7-4A2B-9692-9A03B92828BE}" type="presOf" srcId="{F40DC608-78E9-4E21-8DDD-265EA471E82D}" destId="{608473A6-F0C9-4B3F-93B1-26B67694D3D4}" srcOrd="0" destOrd="0" presId="urn:microsoft.com/office/officeart/2005/8/layout/gear1"/>
    <dgm:cxn modelId="{C9EA4136-04BD-4B3C-BFDC-5137AC987EAF}" type="presOf" srcId="{47A45FDB-9F66-417B-9D0A-2C347412BB6B}" destId="{F448D933-CC2F-4D7F-AE97-2483576C56DC}" srcOrd="3" destOrd="0" presId="urn:microsoft.com/office/officeart/2005/8/layout/gear1"/>
    <dgm:cxn modelId="{1F467BCB-E51E-4261-8A27-22175EE555BC}" type="presOf" srcId="{47A45FDB-9F66-417B-9D0A-2C347412BB6B}" destId="{4CE20782-0A9B-43BB-B846-1FC6949BF24F}" srcOrd="1" destOrd="0" presId="urn:microsoft.com/office/officeart/2005/8/layout/gear1"/>
    <dgm:cxn modelId="{4AC6A0C7-C1DB-44DB-97E0-3392E89DDE72}" type="presOf" srcId="{51161D43-C5D2-46A5-9C7B-2FEE48AC726D}" destId="{7F6F1EE9-2FAB-4B53-A7D7-11DAB464B009}" srcOrd="0" destOrd="0" presId="urn:microsoft.com/office/officeart/2005/8/layout/gear1"/>
    <dgm:cxn modelId="{23722A3A-6BF0-4D53-AC10-2E84A87F6851}" type="presParOf" srcId="{4EF6BD62-C42B-4C27-A5C6-EECDDF149B7A}" destId="{D95B2DE2-4973-4332-94D7-3CB304C8B945}" srcOrd="0" destOrd="0" presId="urn:microsoft.com/office/officeart/2005/8/layout/gear1"/>
    <dgm:cxn modelId="{D84F17D3-A0B5-40C4-8817-F2BA0F80B846}" type="presParOf" srcId="{4EF6BD62-C42B-4C27-A5C6-EECDDF149B7A}" destId="{30C21EC6-9BDB-4F41-B494-8EA1B22164C0}" srcOrd="1" destOrd="0" presId="urn:microsoft.com/office/officeart/2005/8/layout/gear1"/>
    <dgm:cxn modelId="{9068D566-7FEF-40E9-9C2B-4D420F099DC8}" type="presParOf" srcId="{4EF6BD62-C42B-4C27-A5C6-EECDDF149B7A}" destId="{B5C77CC0-B0A2-4241-9C51-AF71F631D4DC}" srcOrd="2" destOrd="0" presId="urn:microsoft.com/office/officeart/2005/8/layout/gear1"/>
    <dgm:cxn modelId="{61246931-2B61-488B-9E1B-AF1443D9D7FC}" type="presParOf" srcId="{4EF6BD62-C42B-4C27-A5C6-EECDDF149B7A}" destId="{7F6F1EE9-2FAB-4B53-A7D7-11DAB464B009}" srcOrd="3" destOrd="0" presId="urn:microsoft.com/office/officeart/2005/8/layout/gear1"/>
    <dgm:cxn modelId="{BEB61689-69AC-475D-B419-5D6ED80E767D}" type="presParOf" srcId="{4EF6BD62-C42B-4C27-A5C6-EECDDF149B7A}" destId="{52155631-79F5-4B67-8A1B-A93C064A1794}" srcOrd="4" destOrd="0" presId="urn:microsoft.com/office/officeart/2005/8/layout/gear1"/>
    <dgm:cxn modelId="{9539B70B-AA9A-4FF9-9D4C-D4AC491335FD}" type="presParOf" srcId="{4EF6BD62-C42B-4C27-A5C6-EECDDF149B7A}" destId="{E7D35068-D34A-4B22-AFBC-0D4DAC74AE6D}" srcOrd="5" destOrd="0" presId="urn:microsoft.com/office/officeart/2005/8/layout/gear1"/>
    <dgm:cxn modelId="{6726449D-A57B-4291-AE5D-48070E948869}" type="presParOf" srcId="{4EF6BD62-C42B-4C27-A5C6-EECDDF149B7A}" destId="{88898E5E-98A5-459F-8D1D-23483C3762FB}" srcOrd="6" destOrd="0" presId="urn:microsoft.com/office/officeart/2005/8/layout/gear1"/>
    <dgm:cxn modelId="{20F6D87A-7040-47E3-A766-FE82BCE90A3A}" type="presParOf" srcId="{4EF6BD62-C42B-4C27-A5C6-EECDDF149B7A}" destId="{4CE20782-0A9B-43BB-B846-1FC6949BF24F}" srcOrd="7" destOrd="0" presId="urn:microsoft.com/office/officeart/2005/8/layout/gear1"/>
    <dgm:cxn modelId="{2E58FCFC-DC3F-4F4B-90F5-DA9FCCA32539}" type="presParOf" srcId="{4EF6BD62-C42B-4C27-A5C6-EECDDF149B7A}" destId="{A2B13B23-AED3-4127-A29B-25F04B3FE1B1}" srcOrd="8" destOrd="0" presId="urn:microsoft.com/office/officeart/2005/8/layout/gear1"/>
    <dgm:cxn modelId="{2DBAFA93-AB70-436F-9850-E333FCDCA59E}" type="presParOf" srcId="{4EF6BD62-C42B-4C27-A5C6-EECDDF149B7A}" destId="{F448D933-CC2F-4D7F-AE97-2483576C56DC}" srcOrd="9" destOrd="0" presId="urn:microsoft.com/office/officeart/2005/8/layout/gear1"/>
    <dgm:cxn modelId="{26F25587-2D6F-4384-A3A3-9619A8F9FF09}" type="presParOf" srcId="{4EF6BD62-C42B-4C27-A5C6-EECDDF149B7A}" destId="{D762F819-E91C-42C3-AFC6-EB6D7E8D2C41}" srcOrd="10" destOrd="0" presId="urn:microsoft.com/office/officeart/2005/8/layout/gear1"/>
    <dgm:cxn modelId="{2229A65E-0160-4A9E-91E8-052534667DBC}" type="presParOf" srcId="{4EF6BD62-C42B-4C27-A5C6-EECDDF149B7A}" destId="{608473A6-F0C9-4B3F-93B1-26B67694D3D4}" srcOrd="11" destOrd="0" presId="urn:microsoft.com/office/officeart/2005/8/layout/gear1"/>
    <dgm:cxn modelId="{75B93DD8-03C5-419E-B7E8-7D8AE0505D11}" type="presParOf" srcId="{4EF6BD62-C42B-4C27-A5C6-EECDDF149B7A}" destId="{8B9D11ED-B9F6-4761-AC4C-E3A535BD0A3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B2DE2-4973-4332-94D7-3CB304C8B945}">
      <dsp:nvSpPr>
        <dsp:cNvPr id="0" name=""/>
        <dsp:cNvSpPr/>
      </dsp:nvSpPr>
      <dsp:spPr>
        <a:xfrm>
          <a:off x="1097280" y="1160780"/>
          <a:ext cx="1341120" cy="134112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IDP</a:t>
          </a:r>
          <a:endParaRPr lang="en-US" sz="3200" kern="1200" dirty="0"/>
        </a:p>
      </dsp:txBody>
      <dsp:txXfrm>
        <a:off x="1366905" y="1474931"/>
        <a:ext cx="801870" cy="689363"/>
      </dsp:txXfrm>
    </dsp:sp>
    <dsp:sp modelId="{7F6F1EE9-2FAB-4B53-A7D7-11DAB464B009}">
      <dsp:nvSpPr>
        <dsp:cNvPr id="0" name=""/>
        <dsp:cNvSpPr/>
      </dsp:nvSpPr>
      <dsp:spPr>
        <a:xfrm>
          <a:off x="316992" y="843788"/>
          <a:ext cx="975360" cy="97536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chemeClr val="accent1"/>
            </a:solidFill>
          </a:endParaRPr>
        </a:p>
      </dsp:txBody>
      <dsp:txXfrm>
        <a:off x="562542" y="1090822"/>
        <a:ext cx="484260" cy="481292"/>
      </dsp:txXfrm>
    </dsp:sp>
    <dsp:sp modelId="{88898E5E-98A5-459F-8D1D-23483C3762FB}">
      <dsp:nvSpPr>
        <dsp:cNvPr id="0" name=""/>
        <dsp:cNvSpPr/>
      </dsp:nvSpPr>
      <dsp:spPr>
        <a:xfrm rot="20700000">
          <a:off x="863293" y="170889"/>
          <a:ext cx="955653" cy="95565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>
            <a:solidFill>
              <a:schemeClr val="accent1"/>
            </a:solidFill>
          </a:endParaRPr>
        </a:p>
      </dsp:txBody>
      <dsp:txXfrm rot="-20700000">
        <a:off x="1072896" y="380491"/>
        <a:ext cx="536448" cy="536448"/>
      </dsp:txXfrm>
    </dsp:sp>
    <dsp:sp modelId="{D762F819-E91C-42C3-AFC6-EB6D7E8D2C41}">
      <dsp:nvSpPr>
        <dsp:cNvPr id="0" name=""/>
        <dsp:cNvSpPr/>
      </dsp:nvSpPr>
      <dsp:spPr>
        <a:xfrm>
          <a:off x="976027" y="968504"/>
          <a:ext cx="1716633" cy="1716633"/>
        </a:xfrm>
        <a:prstGeom prst="circularArrow">
          <a:avLst>
            <a:gd name="adj1" fmla="val 4687"/>
            <a:gd name="adj2" fmla="val 299029"/>
            <a:gd name="adj3" fmla="val 2451003"/>
            <a:gd name="adj4" fmla="val 16009564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8473A6-F0C9-4B3F-93B1-26B67694D3D4}">
      <dsp:nvSpPr>
        <dsp:cNvPr id="0" name=""/>
        <dsp:cNvSpPr/>
      </dsp:nvSpPr>
      <dsp:spPr>
        <a:xfrm>
          <a:off x="144257" y="635513"/>
          <a:ext cx="1247241" cy="124724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9D11ED-B9F6-4761-AC4C-E3A535BD0A36}">
      <dsp:nvSpPr>
        <dsp:cNvPr id="0" name=""/>
        <dsp:cNvSpPr/>
      </dsp:nvSpPr>
      <dsp:spPr>
        <a:xfrm>
          <a:off x="642240" y="-30899"/>
          <a:ext cx="1344777" cy="134477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3" y="8831581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1" tIns="46791" rIns="93581" bIns="46791" numCol="1" anchor="b" anchorCtr="0" compatLnSpc="1">
            <a:prstTxWarp prst="textNoShape">
              <a:avLst/>
            </a:prstTxWarp>
          </a:bodyPr>
          <a:lstStyle>
            <a:lvl1pPr algn="r" defTabSz="935968">
              <a:lnSpc>
                <a:spcPct val="100000"/>
              </a:lnSpc>
              <a:spcBef>
                <a:spcPct val="0"/>
              </a:spcBef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2836F8F-9C8F-46D8-BB58-D8E3F8CCE7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77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03144" y="4342566"/>
            <a:ext cx="5477273" cy="4431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1" tIns="46791" rIns="93581" bIns="467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3" y="8831581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1" tIns="46791" rIns="93581" bIns="46791" numCol="1" anchor="b" anchorCtr="0" compatLnSpc="1">
            <a:prstTxWarp prst="textNoShape">
              <a:avLst/>
            </a:prstTxWarp>
          </a:bodyPr>
          <a:lstStyle>
            <a:lvl1pPr algn="r" defTabSz="935968">
              <a:lnSpc>
                <a:spcPct val="100000"/>
              </a:lnSpc>
              <a:spcBef>
                <a:spcPct val="0"/>
              </a:spcBef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456DF46-45FA-483D-96BD-902A79531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678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56DF46-45FA-483D-96BD-902A7953144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382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56DF46-45FA-483D-96BD-902A7953144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581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56DF46-45FA-483D-96BD-902A7953144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581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56DF46-45FA-483D-96BD-902A7953144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581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56DF46-45FA-483D-96BD-902A7953144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18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56DF46-45FA-483D-96BD-902A7953144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581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56DF46-45FA-483D-96BD-902A7953144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581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56DF46-45FA-483D-96BD-902A7953144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581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56DF46-45FA-483D-96BD-902A7953144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581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85686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B7D8D-D0A5-467E-88C4-C96416D1D2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4074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40-0F44-4953-BCC6-197D927906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1C5A-8576-4E49-B0E1-146D1D8E97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11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40-0F44-4953-BCC6-197D927906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1C5A-8576-4E49-B0E1-146D1D8E97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824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40-0F44-4953-BCC6-197D927906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1C5A-8576-4E49-B0E1-146D1D8E97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809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40-0F44-4953-BCC6-197D927906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1C5A-8576-4E49-B0E1-146D1D8E97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17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40-0F44-4953-BCC6-197D927906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1C5A-8576-4E49-B0E1-146D1D8E97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481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40-0F44-4953-BCC6-197D927906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1C5A-8576-4E49-B0E1-146D1D8E97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977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40-0F44-4953-BCC6-197D927906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1C5A-8576-4E49-B0E1-146D1D8E97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15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40-0F44-4953-BCC6-197D927906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1C5A-8576-4E49-B0E1-146D1D8E97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286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DRAFT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85686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B7D8D-D0A5-467E-88C4-C96416D1D2D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4214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A1E9B-B4E4-4F66-A28F-86D753BE98F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8013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85686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B7D8D-D0A5-467E-88C4-C96416D1D2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B0138-2A0A-4746-9D8C-0906D620B53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154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C95A3-2A62-449D-A0A3-F9DA0BB872B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1315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20230-2546-41BC-BFBA-13D71786024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4907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57200" y="2316161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 dirty="0"/>
          </a:p>
        </p:txBody>
      </p:sp>
      <p:sp>
        <p:nvSpPr>
          <p:cNvPr id="33" name="Shape 33"/>
          <p:cNvSpPr txBox="1">
            <a:spLocks noGrp="1"/>
          </p:cNvSpPr>
          <p:nvPr>
            <p:ph type="body" idx="3"/>
          </p:nvPr>
        </p:nvSpPr>
        <p:spPr>
          <a:xfrm>
            <a:off x="4645025" y="1676400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4"/>
          </p:nvPr>
        </p:nvSpPr>
        <p:spPr>
          <a:xfrm>
            <a:off x="4645025" y="2316161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1447800" y="228600"/>
            <a:ext cx="6172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685800" y="6248400"/>
            <a:ext cx="6400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</a:rPr>
              <a:t>Deep Dive Briefing to DUS/O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7086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235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ED06A-9870-407F-BE9B-BB8BEF3DD8F0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12/2/2013</a:t>
            </a:fld>
            <a:r>
              <a:rPr lang="en-US" smtClean="0">
                <a:solidFill>
                  <a:prstClr val="black"/>
                </a:solidFill>
              </a:rPr>
              <a:t>Draft 11-2-2011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DRAFT SAMPLE ONLY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4C67E-D714-4246-9432-81D27E0BFAB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73332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A1E9B-B4E4-4F66-A28F-86D753BE98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B0138-2A0A-4746-9D8C-0906D620B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C95A3-2A62-449D-A0A3-F9DA0BB872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20230-2546-41BC-BFBA-13D717860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40-0F44-4953-BCC6-197D927906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1C5A-8576-4E49-B0E1-146D1D8E97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046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40-0F44-4953-BCC6-197D927906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1C5A-8576-4E49-B0E1-146D1D8E97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840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40-0F44-4953-BCC6-197D927906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1C5A-8576-4E49-B0E1-146D1D8E97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299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63"/>
            <a:ext cx="8229600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6151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lnSpc>
                <a:spcPct val="80000"/>
              </a:lnSpc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9C95A3-2A62-449D-A0A3-F9DA0BB872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ext Box 13"/>
          <p:cNvSpPr txBox="1">
            <a:spLocks noChangeArrowheads="1"/>
          </p:cNvSpPr>
          <p:nvPr userDrawn="1"/>
        </p:nvSpPr>
        <p:spPr bwMode="auto">
          <a:xfrm rot="-2700000">
            <a:off x="6248400" y="5105400"/>
            <a:ext cx="2895600" cy="7016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4000" dirty="0" smtClean="0">
                <a:solidFill>
                  <a:srgbClr val="DDDDDD"/>
                </a:solidFill>
                <a:latin typeface="Times New Roman" pitchFamily="18" charset="0"/>
              </a:rPr>
              <a:t>    </a:t>
            </a:r>
          </a:p>
        </p:txBody>
      </p:sp>
      <p:pic>
        <p:nvPicPr>
          <p:cNvPr id="13" name="Picture 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7387" y="71439"/>
            <a:ext cx="760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 descr="doc_log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80520"/>
            <a:ext cx="78898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0" y="6529070"/>
            <a:ext cx="91440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75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5" r:id="rId1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63"/>
            <a:ext cx="8229600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6151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lnSpc>
                <a:spcPct val="80000"/>
              </a:lnSpc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9C95A3-2A62-449D-A0A3-F9DA0BB872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ext Box 13"/>
          <p:cNvSpPr txBox="1">
            <a:spLocks noChangeArrowheads="1"/>
          </p:cNvSpPr>
          <p:nvPr userDrawn="1"/>
        </p:nvSpPr>
        <p:spPr bwMode="auto">
          <a:xfrm rot="-2700000">
            <a:off x="6248400" y="5105400"/>
            <a:ext cx="2895600" cy="7016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4000" dirty="0" smtClean="0">
                <a:solidFill>
                  <a:srgbClr val="DDDDDD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12" name="Line 7"/>
          <p:cNvSpPr>
            <a:spLocks noChangeShapeType="1"/>
          </p:cNvSpPr>
          <p:nvPr userDrawn="1"/>
        </p:nvSpPr>
        <p:spPr bwMode="auto">
          <a:xfrm>
            <a:off x="228600" y="990600"/>
            <a:ext cx="8686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n-US" dirty="0"/>
          </a:p>
        </p:txBody>
      </p:sp>
      <p:pic>
        <p:nvPicPr>
          <p:cNvPr id="13" name="Picture 8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07387" y="71439"/>
            <a:ext cx="760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 descr="doc_logo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" y="80520"/>
            <a:ext cx="78898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0" y="6529070"/>
            <a:ext cx="91440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7" r:id="rId2"/>
    <p:sldLayoutId id="2147484298" r:id="rId3"/>
    <p:sldLayoutId id="2147484302" r:id="rId4"/>
    <p:sldLayoutId id="2147484303" r:id="rId5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1C38240-0F44-4953-BCC6-197D92790632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12/2/2013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2891C5A-8576-4E49-B0E1-146D1D8E97A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716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63"/>
            <a:ext cx="8229600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6151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lnSpc>
                <a:spcPct val="80000"/>
              </a:lnSpc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9C95A3-2A62-449D-A0A3-F9DA0BB872B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 userDrawn="1"/>
        </p:nvSpPr>
        <p:spPr bwMode="auto">
          <a:xfrm rot="-2700000">
            <a:off x="6248400" y="5105400"/>
            <a:ext cx="2895600" cy="7016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4000" dirty="0" smtClean="0">
                <a:solidFill>
                  <a:srgbClr val="DDDDDD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12" name="Line 7"/>
          <p:cNvSpPr>
            <a:spLocks noChangeShapeType="1"/>
          </p:cNvSpPr>
          <p:nvPr userDrawn="1"/>
        </p:nvSpPr>
        <p:spPr bwMode="auto">
          <a:xfrm>
            <a:off x="228600" y="990600"/>
            <a:ext cx="8686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3" name="Picture 8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07387" y="71439"/>
            <a:ext cx="760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 descr="doc_logo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200" y="80520"/>
            <a:ext cx="78898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0" y="6529070"/>
            <a:ext cx="9144000" cy="3651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en-US" sz="9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1143000" cy="365125"/>
          </a:xfrm>
          <a:prstGeom prst="rect">
            <a:avLst/>
          </a:prstGeom>
        </p:spPr>
        <p:txBody>
          <a:bodyPr/>
          <a:lstStyle>
            <a:lvl1pPr>
              <a:defRPr sz="1600" b="1"/>
            </a:lvl1pPr>
          </a:lstStyle>
          <a:p>
            <a:pPr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00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4" r:id="rId6"/>
    <p:sldLayoutId id="2147484355" r:id="rId7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14400"/>
            <a:ext cx="8610600" cy="5638800"/>
          </a:xfrm>
          <a:prstGeom prst="rect">
            <a:avLst/>
          </a:prstGeom>
          <a:noFill/>
          <a:ln w="698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" y="1524000"/>
            <a:ext cx="86106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0423" y="990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n-lt"/>
              </a:rPr>
              <a:t>NCEP Production Suite Review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5333999"/>
            <a:ext cx="8305800" cy="1126917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8800" y="5429072"/>
            <a:ext cx="815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Program Manager, Integrated Dissemination Program:			       Luis Cano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7800" y="2138571"/>
            <a:ext cx="678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n-lt"/>
              </a:rPr>
              <a:t>NWS Integrated Dissemination Program</a:t>
            </a:r>
          </a:p>
          <a:p>
            <a:pPr algn="ctr"/>
            <a:endParaRPr lang="en-US" b="1" dirty="0" smtClean="0">
              <a:latin typeface="+mn-lt"/>
            </a:endParaRPr>
          </a:p>
          <a:p>
            <a:pPr algn="ctr"/>
            <a:endParaRPr lang="en-US" b="1" dirty="0">
              <a:latin typeface="+mn-lt"/>
            </a:endParaRPr>
          </a:p>
          <a:p>
            <a:pPr algn="ctr"/>
            <a:r>
              <a:rPr lang="en-US" b="1" dirty="0" smtClean="0">
                <a:latin typeface="+mn-lt"/>
              </a:rPr>
              <a:t>December 4, 2013 </a:t>
            </a:r>
          </a:p>
        </p:txBody>
      </p:sp>
    </p:spTree>
    <p:extLst>
      <p:ext uri="{BB962C8B-B14F-4D97-AF65-F5344CB8AC3E}">
        <p14:creationId xmlns:p14="http://schemas.microsoft.com/office/powerpoint/2010/main" val="34898074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r>
              <a:rPr lang="en-US" sz="2800" dirty="0" smtClean="0"/>
              <a:t>IDP Phase 1 Timeline</a:t>
            </a:r>
            <a:br>
              <a:rPr lang="en-US" sz="2800" dirty="0" smtClean="0"/>
            </a:br>
            <a:r>
              <a:rPr lang="en-US" sz="2000" dirty="0"/>
              <a:t>NWS GRP Network (CONUS and OCONUS) Upgrade &amp; Optimization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A1E9B-B4E4-4F66-A28F-86D753BE98F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699" y="3393757"/>
            <a:ext cx="10713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>
                <a:latin typeface="+mn-lt"/>
              </a:rPr>
              <a:t>NWS Current</a:t>
            </a:r>
          </a:p>
          <a:p>
            <a:r>
              <a:rPr lang="en-US" sz="1300" dirty="0" smtClean="0">
                <a:latin typeface="+mn-lt"/>
              </a:rPr>
              <a:t>Networks</a:t>
            </a:r>
            <a:endParaRPr lang="en-US" sz="1300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32221" y="4611469"/>
            <a:ext cx="1293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NWS GRP</a:t>
            </a:r>
          </a:p>
          <a:p>
            <a:r>
              <a:rPr lang="en-US" sz="1200" dirty="0" smtClean="0">
                <a:latin typeface="+mn-lt"/>
              </a:rPr>
              <a:t>Network Upgrade</a:t>
            </a:r>
          </a:p>
          <a:p>
            <a:r>
              <a:rPr lang="en-US" sz="1200" dirty="0" smtClean="0">
                <a:latin typeface="+mn-lt"/>
              </a:rPr>
              <a:t>&amp; Optimization</a:t>
            </a:r>
            <a:endParaRPr lang="en-US" sz="12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10123" y="2906976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FY13</a:t>
            </a:r>
            <a:endParaRPr lang="en-US" sz="1400" b="1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24335" y="2900370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FY17</a:t>
            </a:r>
            <a:endParaRPr lang="en-US" sz="1400" b="1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29812" y="2895600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FY16</a:t>
            </a:r>
            <a:endParaRPr lang="en-US" sz="1400" b="1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73965" y="2895600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FY15</a:t>
            </a:r>
            <a:endParaRPr lang="en-US" sz="1400" b="1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27294" y="2895600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FY14</a:t>
            </a:r>
            <a:endParaRPr lang="en-US" sz="1400" b="1" dirty="0">
              <a:latin typeface="+mn-lt"/>
            </a:endParaRPr>
          </a:p>
        </p:txBody>
      </p:sp>
      <p:sp>
        <p:nvSpPr>
          <p:cNvPr id="42" name="TextBox 10"/>
          <p:cNvSpPr txBox="1">
            <a:spLocks noChangeArrowheads="1"/>
          </p:cNvSpPr>
          <p:nvPr/>
        </p:nvSpPr>
        <p:spPr bwMode="auto">
          <a:xfrm>
            <a:off x="1261146" y="4723347"/>
            <a:ext cx="7620000" cy="429399"/>
          </a:xfrm>
          <a:prstGeom prst="rect">
            <a:avLst/>
          </a:prstGeom>
          <a:gradFill rotWithShape="0">
            <a:gsLst>
              <a:gs pos="50000">
                <a:srgbClr val="FFFF00"/>
              </a:gs>
              <a:gs pos="26000">
                <a:schemeClr val="accent1">
                  <a:lumMod val="75000"/>
                </a:schemeClr>
              </a:gs>
              <a:gs pos="44000">
                <a:schemeClr val="accent4">
                  <a:lumMod val="75000"/>
                </a:schemeClr>
              </a:gs>
              <a:gs pos="71000">
                <a:schemeClr val="accent3">
                  <a:lumMod val="95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46" name="TextBox 10"/>
          <p:cNvSpPr txBox="1">
            <a:spLocks noChangeArrowheads="1"/>
          </p:cNvSpPr>
          <p:nvPr/>
        </p:nvSpPr>
        <p:spPr bwMode="auto">
          <a:xfrm>
            <a:off x="1219200" y="3437052"/>
            <a:ext cx="6071557" cy="429399"/>
          </a:xfrm>
          <a:prstGeom prst="rect">
            <a:avLst/>
          </a:prstGeom>
          <a:gradFill rotWithShape="0">
            <a:gsLst>
              <a:gs pos="45000">
                <a:srgbClr val="95B74F"/>
              </a:gs>
              <a:gs pos="71000">
                <a:srgbClr val="FFFF00"/>
              </a:gs>
              <a:gs pos="91000">
                <a:schemeClr val="tx1">
                  <a:lumMod val="50000"/>
                  <a:lumOff val="50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6479575" y="4830968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O&amp;M</a:t>
            </a:r>
            <a:endParaRPr lang="en-US" sz="1200" dirty="0">
              <a:latin typeface="+mn-lt"/>
            </a:endParaRPr>
          </a:p>
        </p:txBody>
      </p:sp>
      <p:sp>
        <p:nvSpPr>
          <p:cNvPr id="53" name="Isosceles Triangle 52"/>
          <p:cNvSpPr/>
          <p:nvPr/>
        </p:nvSpPr>
        <p:spPr>
          <a:xfrm>
            <a:off x="3597649" y="5174305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200400" y="5402759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NWS GRP Network Upgrade &amp; Optimization Contract Award</a:t>
            </a:r>
            <a:endParaRPr lang="en-US" sz="1100" dirty="0">
              <a:latin typeface="+mn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743199" y="3443353"/>
            <a:ext cx="1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279937" y="3437052"/>
            <a:ext cx="0" cy="4293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791199" y="3443353"/>
            <a:ext cx="0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290757" y="4723347"/>
            <a:ext cx="0" cy="419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718754" y="4730604"/>
            <a:ext cx="1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264221" y="4717122"/>
            <a:ext cx="0" cy="4293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765058" y="4730604"/>
            <a:ext cx="1698" cy="41276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839300" y="3505200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O&amp;M</a:t>
            </a:r>
            <a:endParaRPr lang="en-US" sz="1200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458208" y="4711319"/>
            <a:ext cx="1658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+mn-lt"/>
              </a:rPr>
              <a:t>Build &amp; Transition to GRP Network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93211" y="471132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+mn-lt"/>
              </a:rPr>
              <a:t>Requirement &amp; 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+mn-lt"/>
              </a:rPr>
              <a:t>Acquisition Phase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2" name="Isosceles Triangle 71"/>
          <p:cNvSpPr/>
          <p:nvPr/>
        </p:nvSpPr>
        <p:spPr>
          <a:xfrm>
            <a:off x="5562600" y="5195953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4953000" y="5387822"/>
            <a:ext cx="16241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NWS GRP Network</a:t>
            </a:r>
          </a:p>
          <a:p>
            <a:pPr algn="ctr"/>
            <a:r>
              <a:rPr lang="en-US" sz="1100" dirty="0" smtClean="0">
                <a:latin typeface="+mn-lt"/>
              </a:rPr>
              <a:t>Upgraded and Optimized</a:t>
            </a:r>
            <a:endParaRPr lang="en-US" sz="1100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8600" y="1066800"/>
            <a:ext cx="8554066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+mn-lt"/>
              </a:rPr>
              <a:t>Capability Improvements Provided by NWS GRP Network Upgrade &amp; Optimization</a:t>
            </a:r>
            <a:r>
              <a:rPr lang="en-US" sz="1600" dirty="0" smtClean="0">
                <a:latin typeface="+mn-lt"/>
              </a:rPr>
              <a:t>: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Improve </a:t>
            </a:r>
            <a:r>
              <a:rPr lang="en-US" sz="1600" dirty="0">
                <a:latin typeface="+mn-lt"/>
              </a:rPr>
              <a:t>and </a:t>
            </a:r>
            <a:r>
              <a:rPr lang="en-US" sz="1600" dirty="0" smtClean="0">
                <a:latin typeface="+mn-lt"/>
              </a:rPr>
              <a:t>consolidate </a:t>
            </a:r>
            <a:r>
              <a:rPr lang="en-US" sz="1600" dirty="0">
                <a:latin typeface="+mn-lt"/>
              </a:rPr>
              <a:t>NWS </a:t>
            </a:r>
            <a:r>
              <a:rPr lang="en-US" sz="1600" dirty="0" smtClean="0">
                <a:latin typeface="+mn-lt"/>
              </a:rPr>
              <a:t>networks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Provide increased bandwidth 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Upgrade </a:t>
            </a:r>
            <a:r>
              <a:rPr lang="en-US" sz="1600" dirty="0">
                <a:latin typeface="+mn-lt"/>
              </a:rPr>
              <a:t>information technology infrastructure and networks at </a:t>
            </a:r>
            <a:r>
              <a:rPr lang="en-US" sz="1600" dirty="0" smtClean="0">
                <a:latin typeface="+mn-lt"/>
              </a:rPr>
              <a:t>Weather Forecast Offices (WFO), </a:t>
            </a:r>
            <a:r>
              <a:rPr lang="en-US" sz="1600" dirty="0">
                <a:latin typeface="+mn-lt"/>
              </a:rPr>
              <a:t>River Forecast Centers (RFC), National Centers for Environmental Prediction (NCEP), and Advanced Weather Interactive Processing System (AWIPS) Network Control Facilities.</a:t>
            </a:r>
            <a:endParaRPr lang="en-US" sz="1600" dirty="0" smtClean="0"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54485" y="5997166"/>
            <a:ext cx="166037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54485" y="6149566"/>
            <a:ext cx="166037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54485" y="6307162"/>
            <a:ext cx="166037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54485" y="6459562"/>
            <a:ext cx="166037" cy="152400"/>
          </a:xfrm>
          <a:prstGeom prst="rect">
            <a:avLst/>
          </a:prstGeom>
          <a:solidFill>
            <a:srgbClr val="95B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154485" y="6611962"/>
            <a:ext cx="166037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04801" y="5957950"/>
            <a:ext cx="20185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Requirement and Acquisition Phase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04801" y="6110350"/>
            <a:ext cx="17363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Design, Build, and Test Phase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4801" y="6262750"/>
            <a:ext cx="5886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Cutover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01435" y="6420346"/>
            <a:ext cx="16658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Operations and Maintenance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01139" y="6572746"/>
            <a:ext cx="10695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Retire/Phase Out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7290757" y="3437052"/>
            <a:ext cx="0" cy="419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014110" y="3434327"/>
            <a:ext cx="1126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Retire Legacy </a:t>
            </a:r>
          </a:p>
          <a:p>
            <a:r>
              <a:rPr lang="en-US" sz="1200" dirty="0" smtClean="0">
                <a:latin typeface="+mn-lt"/>
              </a:rPr>
              <a:t>NWS Networks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2806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r>
              <a:rPr lang="en-US" sz="2800" dirty="0" smtClean="0"/>
              <a:t>Agenda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257800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900" dirty="0" smtClean="0"/>
          </a:p>
          <a:p>
            <a:pPr marL="0" indent="0">
              <a:buNone/>
            </a:pPr>
            <a:endParaRPr lang="en-US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A1E9B-B4E4-4F66-A28F-86D753BE98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2400" y="10668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prstClr val="black"/>
                </a:solidFill>
              </a:rPr>
              <a:t>Integrated Dissemination Program (IDP)</a:t>
            </a:r>
          </a:p>
          <a:p>
            <a:pPr lvl="1"/>
            <a:r>
              <a:rPr lang="en-US" sz="1500" dirty="0">
                <a:solidFill>
                  <a:prstClr val="black"/>
                </a:solidFill>
              </a:rPr>
              <a:t>Overview</a:t>
            </a:r>
          </a:p>
          <a:p>
            <a:pPr lvl="1"/>
            <a:r>
              <a:rPr lang="en-US" sz="1500" dirty="0" smtClean="0">
                <a:solidFill>
                  <a:prstClr val="black"/>
                </a:solidFill>
              </a:rPr>
              <a:t>Capability Improvement Timelines</a:t>
            </a:r>
            <a:endParaRPr lang="en-US" sz="1500" dirty="0">
              <a:solidFill>
                <a:prstClr val="black"/>
              </a:solidFill>
            </a:endParaRPr>
          </a:p>
          <a:p>
            <a:pPr lvl="1"/>
            <a:r>
              <a:rPr lang="en-US" sz="1500" dirty="0" smtClean="0">
                <a:solidFill>
                  <a:prstClr val="black"/>
                </a:solidFill>
              </a:rPr>
              <a:t>Questions</a:t>
            </a:r>
            <a:endParaRPr lang="en-US" sz="800" dirty="0" smtClean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>
              <a:buFont typeface="Arial" charset="0"/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 marL="457200" lvl="1" indent="0">
              <a:buFont typeface="Arial" charset="0"/>
              <a:buNone/>
            </a:pPr>
            <a:endParaRPr lang="en-US" sz="900" dirty="0" smtClean="0">
              <a:solidFill>
                <a:prstClr val="black"/>
              </a:solidFill>
            </a:endParaRPr>
          </a:p>
          <a:p>
            <a:pPr marL="0" indent="0">
              <a:buFont typeface="Arial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42338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r>
              <a:rPr lang="en-US" sz="2800" dirty="0" smtClean="0"/>
              <a:t>IDP Overview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257800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900" dirty="0" smtClean="0"/>
          </a:p>
          <a:p>
            <a:pPr marL="0" indent="0">
              <a:buNone/>
            </a:pPr>
            <a:endParaRPr lang="en-US" dirty="0"/>
          </a:p>
          <a:p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2400" y="990600"/>
            <a:ext cx="8839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IDP plans to deliver NOAA Wide Dissemination Services in a phased approach</a:t>
            </a:r>
          </a:p>
          <a:p>
            <a:r>
              <a:rPr lang="en-US" sz="1600" dirty="0" smtClean="0"/>
              <a:t>In Phase 1, IDP’s focus is on executing against its 3 Program, Project and Activities (PPAs) requirements: NWS Ground Readiness Project, NWS Telecommunication Gateway (Re-architecture), and NWS Next Generation IT Web Services.</a:t>
            </a:r>
            <a:endParaRPr lang="en-US" sz="1600" dirty="0"/>
          </a:p>
          <a:p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600201"/>
            <a:ext cx="8667750" cy="510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6151" y="6492875"/>
            <a:ext cx="2133600" cy="365125"/>
          </a:xfrm>
        </p:spPr>
        <p:txBody>
          <a:bodyPr/>
          <a:lstStyle/>
          <a:p>
            <a:pPr>
              <a:defRPr/>
            </a:pPr>
            <a:fld id="{3A0A1E9B-B4E4-4F66-A28F-86D753BE98F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083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IDP Phase 1 Challenges/Benefits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A1E9B-B4E4-4F66-A28F-86D753BE98F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1752600"/>
            <a:ext cx="3048000" cy="304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Aging Infrastructure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Backup Telecommunication Gateway with 74% operational capability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Disbursed dissemination applications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source of weather data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Inadequate Networks</a:t>
            </a:r>
            <a:endParaRPr lang="en-US" sz="800" dirty="0" smtClean="0">
              <a:solidFill>
                <a:schemeClr val="tx1"/>
              </a:solidFill>
            </a:endParaRP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Next generation of satellite (volume increase) about to launch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Super Computer Upgrade (volume increase)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444823"/>
            <a:ext cx="21227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Current State (Challenges)</a:t>
            </a:r>
            <a:endParaRPr lang="en-US" sz="1400" b="1" dirty="0"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13612" y="1295400"/>
            <a:ext cx="2734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</a:rPr>
              <a:t>Integrated Dissemination Program</a:t>
            </a:r>
          </a:p>
          <a:p>
            <a:pPr algn="ctr"/>
            <a:r>
              <a:rPr lang="en-US" sz="1400" b="1" dirty="0" smtClean="0">
                <a:latin typeface="+mn-lt"/>
              </a:rPr>
              <a:t>Phase 1 Initiatives</a:t>
            </a:r>
            <a:endParaRPr lang="en-US" sz="1400" b="1" dirty="0">
              <a:latin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24600" y="1447800"/>
            <a:ext cx="27436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</a:rPr>
              <a:t>Target State (Benefits)</a:t>
            </a:r>
            <a:endParaRPr lang="en-US" sz="1400" b="1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400800" y="1755576"/>
            <a:ext cx="2667000" cy="41118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Redundant Dissemination Infrastructure at diverse locations with 100% primary and backup operational capability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NWSTG Re-architected functionality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Disseminate </a:t>
            </a:r>
            <a:r>
              <a:rPr lang="en-US" sz="1400" dirty="0">
                <a:solidFill>
                  <a:schemeClr val="tx1"/>
                </a:solidFill>
              </a:rPr>
              <a:t>a single source of weather data to NWSTG consumers, aviation decision makers, and others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Fully exploit and benefit from new observations and products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Improved and upgraded NWS Networks with increased bandwidth</a:t>
            </a: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4278107297"/>
              </p:ext>
            </p:extLst>
          </p:nvPr>
        </p:nvGraphicFramePr>
        <p:xfrm>
          <a:off x="3429000" y="1854200"/>
          <a:ext cx="2438400" cy="256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Rounded Rectangle 17"/>
          <p:cNvSpPr/>
          <p:nvPr/>
        </p:nvSpPr>
        <p:spPr>
          <a:xfrm>
            <a:off x="3352800" y="4495800"/>
            <a:ext cx="2971800" cy="1524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</a:rPr>
              <a:t>Dissemination </a:t>
            </a:r>
            <a:r>
              <a:rPr lang="en-US" sz="1300" dirty="0">
                <a:solidFill>
                  <a:schemeClr val="tx1"/>
                </a:solidFill>
              </a:rPr>
              <a:t>Infrastructure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NWSTG Re-architecture Functionality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NextGen 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Direct Readout (GRB Antennas</a:t>
            </a:r>
            <a:r>
              <a:rPr lang="en-US" sz="1300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</a:rPr>
              <a:t>SBN Upgrade &amp;</a:t>
            </a:r>
            <a:endParaRPr lang="en-US" sz="13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Network Upgrade &amp; </a:t>
            </a:r>
            <a:r>
              <a:rPr lang="en-US" sz="1300" dirty="0" smtClean="0">
                <a:solidFill>
                  <a:schemeClr val="tx1"/>
                </a:solidFill>
              </a:rPr>
              <a:t>Optimization</a:t>
            </a:r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3086100" y="3048000"/>
            <a:ext cx="533400" cy="4572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ight Arrow 79"/>
          <p:cNvSpPr/>
          <p:nvPr/>
        </p:nvSpPr>
        <p:spPr>
          <a:xfrm>
            <a:off x="6019800" y="3035060"/>
            <a:ext cx="533400" cy="4572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175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Box 10"/>
          <p:cNvSpPr txBox="1">
            <a:spLocks noChangeArrowheads="1"/>
          </p:cNvSpPr>
          <p:nvPr/>
        </p:nvSpPr>
        <p:spPr bwMode="auto">
          <a:xfrm>
            <a:off x="1447800" y="5696753"/>
            <a:ext cx="7594600" cy="223987"/>
          </a:xfrm>
          <a:prstGeom prst="rect">
            <a:avLst/>
          </a:prstGeom>
          <a:gradFill rotWithShape="0">
            <a:gsLst>
              <a:gs pos="50000">
                <a:srgbClr val="FFFF00"/>
              </a:gs>
              <a:gs pos="26000">
                <a:schemeClr val="accent1">
                  <a:lumMod val="75000"/>
                </a:schemeClr>
              </a:gs>
              <a:gs pos="44000">
                <a:schemeClr val="accent4">
                  <a:lumMod val="75000"/>
                </a:schemeClr>
              </a:gs>
              <a:gs pos="71000">
                <a:schemeClr val="accent3">
                  <a:lumMod val="95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145" name="TextBox 10"/>
          <p:cNvSpPr txBox="1">
            <a:spLocks noChangeArrowheads="1"/>
          </p:cNvSpPr>
          <p:nvPr/>
        </p:nvSpPr>
        <p:spPr bwMode="auto">
          <a:xfrm>
            <a:off x="1447800" y="5333114"/>
            <a:ext cx="6096003" cy="273302"/>
          </a:xfrm>
          <a:prstGeom prst="rect">
            <a:avLst/>
          </a:prstGeom>
          <a:gradFill rotWithShape="0">
            <a:gsLst>
              <a:gs pos="45000">
                <a:srgbClr val="95B74F"/>
              </a:gs>
              <a:gs pos="71000">
                <a:srgbClr val="FFFF00"/>
              </a:gs>
              <a:gs pos="91000">
                <a:schemeClr val="tx1">
                  <a:lumMod val="50000"/>
                  <a:lumOff val="50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105" name="TextBox 10"/>
          <p:cNvSpPr txBox="1">
            <a:spLocks noChangeArrowheads="1"/>
          </p:cNvSpPr>
          <p:nvPr/>
        </p:nvSpPr>
        <p:spPr bwMode="auto">
          <a:xfrm>
            <a:off x="1447800" y="4677063"/>
            <a:ext cx="7594600" cy="222811"/>
          </a:xfrm>
          <a:prstGeom prst="rect">
            <a:avLst/>
          </a:prstGeom>
          <a:gradFill rotWithShape="0">
            <a:gsLst>
              <a:gs pos="25000">
                <a:schemeClr val="accent1">
                  <a:lumMod val="75000"/>
                </a:schemeClr>
              </a:gs>
              <a:gs pos="58000">
                <a:schemeClr val="accent4">
                  <a:lumMod val="75000"/>
                </a:schemeClr>
              </a:gs>
              <a:gs pos="40000">
                <a:schemeClr val="accent4">
                  <a:lumMod val="75000"/>
                </a:schemeClr>
              </a:gs>
              <a:gs pos="63000">
                <a:srgbClr val="FFFF00"/>
              </a:gs>
              <a:gs pos="80000">
                <a:schemeClr val="accent3">
                  <a:lumMod val="95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106" name="TextBox 10"/>
          <p:cNvSpPr txBox="1">
            <a:spLocks noChangeArrowheads="1"/>
          </p:cNvSpPr>
          <p:nvPr/>
        </p:nvSpPr>
        <p:spPr bwMode="auto">
          <a:xfrm>
            <a:off x="1447799" y="4400914"/>
            <a:ext cx="7594601" cy="215586"/>
          </a:xfrm>
          <a:prstGeom prst="rect">
            <a:avLst/>
          </a:prstGeom>
          <a:gradFill rotWithShape="0">
            <a:gsLst>
              <a:gs pos="60000">
                <a:schemeClr val="accent3">
                  <a:lumMod val="95000"/>
                </a:schemeClr>
              </a:gs>
              <a:gs pos="85000">
                <a:schemeClr val="bg1">
                  <a:lumMod val="50000"/>
                </a:schemeClr>
              </a:gs>
              <a:gs pos="7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97" name="TextBox 10"/>
          <p:cNvSpPr txBox="1">
            <a:spLocks noChangeArrowheads="1"/>
          </p:cNvSpPr>
          <p:nvPr/>
        </p:nvSpPr>
        <p:spPr bwMode="auto">
          <a:xfrm>
            <a:off x="2660698" y="3673941"/>
            <a:ext cx="6376356" cy="281160"/>
          </a:xfrm>
          <a:prstGeom prst="rect">
            <a:avLst/>
          </a:prstGeom>
          <a:gradFill rotWithShape="0">
            <a:gsLst>
              <a:gs pos="18000">
                <a:schemeClr val="accent1">
                  <a:lumMod val="75000"/>
                </a:schemeClr>
              </a:gs>
              <a:gs pos="46000">
                <a:schemeClr val="accent4">
                  <a:lumMod val="75000"/>
                </a:schemeClr>
              </a:gs>
              <a:gs pos="22000">
                <a:schemeClr val="accent4">
                  <a:lumMod val="75000"/>
                </a:schemeClr>
              </a:gs>
              <a:gs pos="58000">
                <a:srgbClr val="FFFF00"/>
              </a:gs>
              <a:gs pos="55000">
                <a:srgbClr val="FFFF00"/>
              </a:gs>
              <a:gs pos="69000">
                <a:schemeClr val="accent3">
                  <a:lumMod val="95000"/>
                  <a:lumOff val="5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71" name="TextBox 10"/>
          <p:cNvSpPr txBox="1">
            <a:spLocks noChangeArrowheads="1"/>
          </p:cNvSpPr>
          <p:nvPr/>
        </p:nvSpPr>
        <p:spPr bwMode="auto">
          <a:xfrm>
            <a:off x="1440655" y="2362494"/>
            <a:ext cx="7599927" cy="249481"/>
          </a:xfrm>
          <a:prstGeom prst="rect">
            <a:avLst/>
          </a:prstGeom>
          <a:gradFill rotWithShape="0">
            <a:gsLst>
              <a:gs pos="71000">
                <a:schemeClr val="accent3">
                  <a:lumMod val="95000"/>
                </a:schemeClr>
              </a:gs>
              <a:gs pos="82000">
                <a:srgbClr val="FFFF00"/>
              </a:gs>
              <a:gs pos="93000">
                <a:schemeClr val="bg1">
                  <a:lumMod val="50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73" name="TextBox 10"/>
          <p:cNvSpPr txBox="1">
            <a:spLocks noChangeArrowheads="1"/>
          </p:cNvSpPr>
          <p:nvPr/>
        </p:nvSpPr>
        <p:spPr bwMode="auto">
          <a:xfrm>
            <a:off x="1440656" y="2699360"/>
            <a:ext cx="7599926" cy="228984"/>
          </a:xfrm>
          <a:prstGeom prst="rect">
            <a:avLst/>
          </a:prstGeom>
          <a:gradFill rotWithShape="0">
            <a:gsLst>
              <a:gs pos="25000">
                <a:schemeClr val="accent1">
                  <a:lumMod val="75000"/>
                </a:schemeClr>
              </a:gs>
              <a:gs pos="30000">
                <a:schemeClr val="accent4">
                  <a:lumMod val="75000"/>
                </a:schemeClr>
              </a:gs>
              <a:gs pos="55000">
                <a:schemeClr val="accent4">
                  <a:lumMod val="75000"/>
                </a:schemeClr>
              </a:gs>
              <a:gs pos="79000">
                <a:srgbClr val="FFFF00">
                  <a:lumMod val="100000"/>
                </a:srgbClr>
              </a:gs>
              <a:gs pos="84000">
                <a:schemeClr val="accent3">
                  <a:lumMod val="95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98" name="TextBox 10"/>
          <p:cNvSpPr txBox="1">
            <a:spLocks noChangeArrowheads="1"/>
          </p:cNvSpPr>
          <p:nvPr/>
        </p:nvSpPr>
        <p:spPr bwMode="auto">
          <a:xfrm>
            <a:off x="1447800" y="3399189"/>
            <a:ext cx="4820440" cy="205071"/>
          </a:xfrm>
          <a:prstGeom prst="rect">
            <a:avLst/>
          </a:prstGeom>
          <a:gradFill rotWithShape="0">
            <a:gsLst>
              <a:gs pos="27500">
                <a:schemeClr val="accent4">
                  <a:lumMod val="75000"/>
                </a:schemeClr>
              </a:gs>
              <a:gs pos="78000">
                <a:srgbClr val="A8C441"/>
              </a:gs>
              <a:gs pos="34000">
                <a:schemeClr val="accent3">
                  <a:lumMod val="95000"/>
                  <a:lumOff val="5000"/>
                </a:schemeClr>
              </a:gs>
              <a:gs pos="89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6151" y="6492875"/>
            <a:ext cx="2133600" cy="365125"/>
          </a:xfrm>
        </p:spPr>
        <p:txBody>
          <a:bodyPr/>
          <a:lstStyle/>
          <a:p>
            <a:pPr>
              <a:defRPr/>
            </a:pPr>
            <a:fld id="{3A0A1E9B-B4E4-4F66-A28F-86D753BE98F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19200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Primary Site</a:t>
            </a:r>
            <a:r>
              <a:rPr lang="en-US" sz="1100" dirty="0">
                <a:latin typeface="+mn-lt"/>
              </a:rPr>
              <a:t> </a:t>
            </a:r>
            <a:r>
              <a:rPr lang="en-US" sz="1100" dirty="0" smtClean="0">
                <a:latin typeface="+mn-lt"/>
              </a:rPr>
              <a:t>(NCWCP)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38723" y="1060610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FY13</a:t>
            </a:r>
            <a:endParaRPr lang="en-US" sz="1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52935" y="1054004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FY17</a:t>
            </a:r>
            <a:endParaRPr lang="en-US" sz="14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8412" y="1049234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FY16</a:t>
            </a:r>
            <a:endParaRPr lang="en-US" sz="1400" b="1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02565" y="1049234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FY15</a:t>
            </a:r>
            <a:endParaRPr lang="en-US" sz="1400" b="1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55894" y="1049234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FY14</a:t>
            </a:r>
            <a:endParaRPr lang="en-US" sz="1400" b="1" dirty="0">
              <a:latin typeface="+mn-lt"/>
            </a:endParaRPr>
          </a:p>
        </p:txBody>
      </p:sp>
      <p:sp>
        <p:nvSpPr>
          <p:cNvPr id="16" name="TextBox 10"/>
          <p:cNvSpPr txBox="1">
            <a:spLocks noChangeArrowheads="1"/>
          </p:cNvSpPr>
          <p:nvPr/>
        </p:nvSpPr>
        <p:spPr bwMode="auto">
          <a:xfrm>
            <a:off x="1447800" y="1350188"/>
            <a:ext cx="7589254" cy="267633"/>
          </a:xfrm>
          <a:prstGeom prst="rect">
            <a:avLst/>
          </a:prstGeom>
          <a:gradFill rotWithShape="0">
            <a:gsLst>
              <a:gs pos="5417">
                <a:schemeClr val="accent1">
                  <a:lumMod val="75000"/>
                </a:schemeClr>
              </a:gs>
              <a:gs pos="9000">
                <a:schemeClr val="accent4">
                  <a:lumMod val="75000"/>
                </a:schemeClr>
              </a:gs>
              <a:gs pos="36000">
                <a:schemeClr val="accent4">
                  <a:lumMod val="75000"/>
                </a:schemeClr>
              </a:gs>
              <a:gs pos="39000">
                <a:srgbClr val="95B74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1447800" y="1679574"/>
            <a:ext cx="7589254" cy="212885"/>
          </a:xfrm>
          <a:prstGeom prst="rect">
            <a:avLst/>
          </a:prstGeom>
          <a:gradFill rotWithShape="0">
            <a:gsLst>
              <a:gs pos="18000">
                <a:schemeClr val="accent1">
                  <a:lumMod val="75000"/>
                </a:schemeClr>
              </a:gs>
              <a:gs pos="24000">
                <a:schemeClr val="accent4">
                  <a:lumMod val="75000"/>
                </a:schemeClr>
              </a:gs>
              <a:gs pos="50000">
                <a:schemeClr val="accent4">
                  <a:lumMod val="75000"/>
                </a:schemeClr>
              </a:gs>
              <a:gs pos="63000">
                <a:schemeClr val="accent3">
                  <a:lumMod val="95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291750" y="1658938"/>
            <a:ext cx="466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n-lt"/>
              </a:rPr>
              <a:t>O&amp;M</a:t>
            </a:r>
            <a:endParaRPr lang="en-US" sz="1000" dirty="0">
              <a:latin typeface="+mn-lt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543803" y="1149225"/>
            <a:ext cx="0" cy="5196788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971800" y="1156482"/>
            <a:ext cx="0" cy="518953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517267" y="1143000"/>
            <a:ext cx="0" cy="5203013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19802" y="1146151"/>
            <a:ext cx="0" cy="519986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73091" y="1302482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bg1"/>
                </a:solidFill>
                <a:latin typeface="+mn-lt"/>
              </a:rPr>
              <a:t>Design &amp; Build out </a:t>
            </a:r>
          </a:p>
          <a:p>
            <a:pPr algn="ctr"/>
            <a:r>
              <a:rPr lang="en-US" sz="900" dirty="0" smtClean="0">
                <a:solidFill>
                  <a:schemeClr val="bg1"/>
                </a:solidFill>
                <a:latin typeface="+mn-lt"/>
              </a:rPr>
              <a:t>Phase 2</a:t>
            </a:r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98088" y="1295400"/>
            <a:ext cx="126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bg1"/>
                </a:solidFill>
                <a:latin typeface="+mn-lt"/>
              </a:rPr>
              <a:t>Design &amp; Build out</a:t>
            </a:r>
          </a:p>
          <a:p>
            <a:pPr algn="ctr"/>
            <a:r>
              <a:rPr lang="en-US" sz="900" dirty="0" smtClean="0">
                <a:solidFill>
                  <a:schemeClr val="bg1"/>
                </a:solidFill>
                <a:latin typeface="+mn-lt"/>
              </a:rPr>
              <a:t>Phase 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10175" y="1661143"/>
            <a:ext cx="18605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Eng’g Study, Req’ts &amp; Acq’n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60517" y="1635743"/>
            <a:ext cx="14766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Design &amp; Build Out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5201" y="1645920"/>
            <a:ext cx="8451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Backup Site</a:t>
            </a:r>
          </a:p>
          <a:p>
            <a:pPr algn="ctr"/>
            <a:r>
              <a:rPr lang="en-US" sz="1100" dirty="0" smtClean="0">
                <a:latin typeface="+mn-lt"/>
              </a:rPr>
              <a:t>(DSRC)</a:t>
            </a:r>
            <a:endParaRPr lang="en-US" sz="11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02543" y="1944273"/>
            <a:ext cx="1069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+mn-lt"/>
              </a:rPr>
              <a:t>Phase 2–</a:t>
            </a:r>
            <a:r>
              <a:rPr lang="en-US" sz="900" dirty="0">
                <a:latin typeface="+mn-lt"/>
              </a:rPr>
              <a:t>NCWCP Build </a:t>
            </a:r>
            <a:r>
              <a:rPr lang="en-US" sz="900" dirty="0" smtClean="0">
                <a:latin typeface="+mn-lt"/>
              </a:rPr>
              <a:t>out complete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76906" y="1371600"/>
            <a:ext cx="466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n-lt"/>
              </a:rPr>
              <a:t>O&amp;M</a:t>
            </a:r>
            <a:endParaRPr lang="en-US" sz="1000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14114" y="1343261"/>
            <a:ext cx="5100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Req’ts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1658" y="2362200"/>
            <a:ext cx="6559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Refresh </a:t>
            </a:r>
            <a:endParaRPr lang="en-US" sz="1100" dirty="0">
              <a:latin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99657" y="2703824"/>
            <a:ext cx="10957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Re-architecture</a:t>
            </a:r>
            <a:endParaRPr lang="en-US" sz="1100" dirty="0"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23628" y="2928939"/>
            <a:ext cx="1226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+mn-lt"/>
              </a:rPr>
              <a:t>Site B-74% Operational Capability</a:t>
            </a:r>
            <a:endParaRPr lang="en-US" sz="900" dirty="0">
              <a:latin typeface="+mn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620000" y="2357625"/>
            <a:ext cx="13083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n-lt"/>
              </a:rPr>
              <a:t>Retire Legacy NWSTG</a:t>
            </a:r>
            <a:endParaRPr lang="en-US" sz="1000" dirty="0">
              <a:latin typeface="+mn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305800" y="2687157"/>
            <a:ext cx="466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n-lt"/>
              </a:rPr>
              <a:t>O&amp;M</a:t>
            </a:r>
            <a:endParaRPr lang="en-US" sz="1000" dirty="0">
              <a:latin typeface="+mn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132255" y="2363527"/>
            <a:ext cx="15888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n-lt"/>
              </a:rPr>
              <a:t>Site A - 100% / Site B - 74%</a:t>
            </a:r>
            <a:endParaRPr lang="en-US" sz="1000" dirty="0">
              <a:latin typeface="+mn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20255" y="2365754"/>
            <a:ext cx="2346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n-lt"/>
              </a:rPr>
              <a:t>Site A - 100% / Site B - Build and Test</a:t>
            </a:r>
            <a:endParaRPr lang="en-US" sz="1000" dirty="0">
              <a:latin typeface="+mn-l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709807" y="2686050"/>
            <a:ext cx="17395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Requirement Phase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166799" y="2682969"/>
            <a:ext cx="1548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Design / Build / Test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986483" y="2681598"/>
            <a:ext cx="8217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n-lt"/>
              </a:rPr>
              <a:t>Cutover</a:t>
            </a:r>
            <a:endParaRPr lang="en-US" sz="1000" dirty="0">
              <a:latin typeface="+mn-lt"/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3072959" y="1815041"/>
            <a:ext cx="228600" cy="178767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Isosceles Triangle 31"/>
          <p:cNvSpPr/>
          <p:nvPr/>
        </p:nvSpPr>
        <p:spPr>
          <a:xfrm>
            <a:off x="4114800" y="1804710"/>
            <a:ext cx="228600" cy="178767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Isosceles Triangle 11"/>
          <p:cNvSpPr/>
          <p:nvPr/>
        </p:nvSpPr>
        <p:spPr>
          <a:xfrm>
            <a:off x="5359400" y="1780205"/>
            <a:ext cx="228600" cy="195854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1939749"/>
            <a:ext cx="1211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+mn-lt"/>
              </a:rPr>
              <a:t>Backup Site </a:t>
            </a:r>
            <a:r>
              <a:rPr lang="en-US" sz="900" dirty="0">
                <a:latin typeface="+mn-lt"/>
              </a:rPr>
              <a:t>Build out </a:t>
            </a:r>
            <a:r>
              <a:rPr lang="en-US" sz="900" dirty="0" smtClean="0">
                <a:latin typeface="+mn-lt"/>
              </a:rPr>
              <a:t>complete</a:t>
            </a:r>
            <a:endParaRPr lang="en-US" sz="900" dirty="0">
              <a:latin typeface="+mn-lt"/>
            </a:endParaRPr>
          </a:p>
        </p:txBody>
      </p:sp>
      <p:sp>
        <p:nvSpPr>
          <p:cNvPr id="60" name="Isosceles Triangle 59"/>
          <p:cNvSpPr/>
          <p:nvPr/>
        </p:nvSpPr>
        <p:spPr>
          <a:xfrm>
            <a:off x="3061141" y="2781300"/>
            <a:ext cx="215459" cy="195855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192442" y="2305050"/>
            <a:ext cx="884814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 rot="16200000">
            <a:off x="-443300" y="1523539"/>
            <a:ext cx="152400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u="sng" dirty="0" smtClean="0">
                <a:latin typeface="+mn-lt"/>
              </a:rPr>
              <a:t>IDP Infrastructure</a:t>
            </a:r>
          </a:p>
        </p:txBody>
      </p:sp>
      <p:sp>
        <p:nvSpPr>
          <p:cNvPr id="91" name="TextBox 90"/>
          <p:cNvSpPr txBox="1"/>
          <p:nvPr/>
        </p:nvSpPr>
        <p:spPr>
          <a:xfrm rot="16200000">
            <a:off x="-293933" y="2548413"/>
            <a:ext cx="1200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>
                <a:latin typeface="+mn-lt"/>
              </a:rPr>
              <a:t>NWSTG Re-arch Funct.</a:t>
            </a:r>
          </a:p>
        </p:txBody>
      </p:sp>
      <p:cxnSp>
        <p:nvCxnSpPr>
          <p:cNvPr id="92" name="Straight Connector 91"/>
          <p:cNvCxnSpPr/>
          <p:nvPr/>
        </p:nvCxnSpPr>
        <p:spPr>
          <a:xfrm>
            <a:off x="164812" y="4335609"/>
            <a:ext cx="885949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628666" y="2935860"/>
            <a:ext cx="986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+mn-lt"/>
              </a:rPr>
              <a:t>Re-arch Contract Award</a:t>
            </a:r>
            <a:endParaRPr lang="en-US" sz="900" dirty="0">
              <a:latin typeface="+mn-lt"/>
            </a:endParaRPr>
          </a:p>
        </p:txBody>
      </p:sp>
      <p:sp>
        <p:nvSpPr>
          <p:cNvPr id="68" name="Isosceles Triangle 67"/>
          <p:cNvSpPr/>
          <p:nvPr/>
        </p:nvSpPr>
        <p:spPr>
          <a:xfrm>
            <a:off x="3995181" y="2784476"/>
            <a:ext cx="195819" cy="191869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Isosceles Triangle 63"/>
          <p:cNvSpPr/>
          <p:nvPr/>
        </p:nvSpPr>
        <p:spPr>
          <a:xfrm>
            <a:off x="5863435" y="2800782"/>
            <a:ext cx="203987" cy="177716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361193" y="2935294"/>
            <a:ext cx="1220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+mn-lt"/>
              </a:rPr>
              <a:t>NWSTG Functions at IDP Primary Site</a:t>
            </a:r>
            <a:endParaRPr lang="en-US" sz="900" dirty="0">
              <a:latin typeface="+mn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239000" y="2935295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+mn-lt"/>
              </a:rPr>
              <a:t>NWSTG </a:t>
            </a:r>
            <a:r>
              <a:rPr lang="en-US" sz="900" dirty="0" smtClean="0">
                <a:latin typeface="+mn-lt"/>
              </a:rPr>
              <a:t>Functions at IDP Backup</a:t>
            </a:r>
            <a:endParaRPr lang="en-US" sz="900" dirty="0">
              <a:latin typeface="+mn-lt"/>
            </a:endParaRPr>
          </a:p>
        </p:txBody>
      </p:sp>
      <p:sp>
        <p:nvSpPr>
          <p:cNvPr id="62" name="Isosceles Triangle 61"/>
          <p:cNvSpPr/>
          <p:nvPr/>
        </p:nvSpPr>
        <p:spPr>
          <a:xfrm>
            <a:off x="7724778" y="2787650"/>
            <a:ext cx="220020" cy="189131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4" name="Straight Connector 93"/>
          <p:cNvCxnSpPr/>
          <p:nvPr/>
        </p:nvCxnSpPr>
        <p:spPr>
          <a:xfrm>
            <a:off x="192442" y="3316016"/>
            <a:ext cx="884814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31405" y="3275321"/>
            <a:ext cx="10392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 Web Services Prototype</a:t>
            </a:r>
            <a:endParaRPr lang="en-US" sz="1100" dirty="0">
              <a:latin typeface="+mn-lt"/>
            </a:endParaRPr>
          </a:p>
        </p:txBody>
      </p:sp>
      <p:sp>
        <p:nvSpPr>
          <p:cNvPr id="99" name="Isosceles Triangle 98"/>
          <p:cNvSpPr/>
          <p:nvPr/>
        </p:nvSpPr>
        <p:spPr>
          <a:xfrm>
            <a:off x="7229520" y="3815405"/>
            <a:ext cx="216649" cy="18145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7915206" y="3678876"/>
            <a:ext cx="466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n-lt"/>
              </a:rPr>
              <a:t>O&amp;M</a:t>
            </a:r>
            <a:endParaRPr lang="en-US" sz="1000" dirty="0"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725210" y="3959498"/>
            <a:ext cx="123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+mn-lt"/>
              </a:rPr>
              <a:t>Provide NWS Products for FAA Operations</a:t>
            </a:r>
            <a:endParaRPr lang="en-US" sz="900" dirty="0">
              <a:latin typeface="+mn-lt"/>
            </a:endParaRPr>
          </a:p>
        </p:txBody>
      </p:sp>
      <p:sp>
        <p:nvSpPr>
          <p:cNvPr id="102" name="Isosceles Triangle 101"/>
          <p:cNvSpPr/>
          <p:nvPr/>
        </p:nvSpPr>
        <p:spPr>
          <a:xfrm>
            <a:off x="3873597" y="3846195"/>
            <a:ext cx="193580" cy="16256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3525733" y="3959866"/>
            <a:ext cx="938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+mn-lt"/>
              </a:rPr>
              <a:t>NextGen IT Contract Award</a:t>
            </a:r>
            <a:endParaRPr lang="en-US" sz="900" dirty="0">
              <a:latin typeface="+mn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322432" y="3374384"/>
            <a:ext cx="167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+mn-lt"/>
              </a:rPr>
              <a:t>Prototype Dev &amp; Impl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994198" y="3628075"/>
            <a:ext cx="1683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bg1"/>
                </a:solidFill>
                <a:latin typeface="+mn-lt"/>
              </a:rPr>
              <a:t>Dev &amp; Impl of NextGen IT Web Services</a:t>
            </a:r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2584499" y="3632579"/>
            <a:ext cx="144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bg1"/>
                </a:solidFill>
                <a:latin typeface="+mn-lt"/>
              </a:rPr>
              <a:t>Acq’n for NextGen IT Web Services</a:t>
            </a:r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4" name="Isosceles Triangle 113"/>
          <p:cNvSpPr/>
          <p:nvPr/>
        </p:nvSpPr>
        <p:spPr>
          <a:xfrm>
            <a:off x="2851777" y="3817619"/>
            <a:ext cx="189922" cy="188967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2380899" y="3959866"/>
            <a:ext cx="1137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+mn-lt"/>
              </a:rPr>
              <a:t>Web Services Prototype Delivered</a:t>
            </a:r>
            <a:endParaRPr lang="en-US" sz="900" dirty="0">
              <a:latin typeface="+mn-lt"/>
            </a:endParaRPr>
          </a:p>
        </p:txBody>
      </p:sp>
      <p:sp>
        <p:nvSpPr>
          <p:cNvPr id="116" name="Isosceles Triangle 115"/>
          <p:cNvSpPr/>
          <p:nvPr/>
        </p:nvSpPr>
        <p:spPr>
          <a:xfrm>
            <a:off x="6152250" y="3817637"/>
            <a:ext cx="219975" cy="17684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5750661" y="3959498"/>
            <a:ext cx="101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+mn-lt"/>
              </a:rPr>
              <a:t>IDP Web Services Implemented</a:t>
            </a:r>
            <a:endParaRPr lang="en-US" sz="900" dirty="0">
              <a:latin typeface="+mn-lt"/>
            </a:endParaRPr>
          </a:p>
        </p:txBody>
      </p:sp>
      <p:sp>
        <p:nvSpPr>
          <p:cNvPr id="118" name="Down Arrow 117"/>
          <p:cNvSpPr/>
          <p:nvPr/>
        </p:nvSpPr>
        <p:spPr>
          <a:xfrm>
            <a:off x="6013498" y="3477824"/>
            <a:ext cx="254742" cy="350282"/>
          </a:xfrm>
          <a:prstGeom prst="downArrow">
            <a:avLst>
              <a:gd name="adj1" fmla="val 38782"/>
              <a:gd name="adj2" fmla="val 50000"/>
            </a:avLst>
          </a:prstGeom>
          <a:solidFill>
            <a:srgbClr val="FFFF00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203950" y="3451860"/>
            <a:ext cx="1227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Augments &amp; reuses same infrastructure</a:t>
            </a:r>
            <a:endParaRPr lang="en-US" sz="9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3514847" y="3375185"/>
            <a:ext cx="185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+mn-lt"/>
              </a:rPr>
              <a:t>Experimental Operations</a:t>
            </a:r>
          </a:p>
        </p:txBody>
      </p:sp>
      <p:sp>
        <p:nvSpPr>
          <p:cNvPr id="121" name="TextBox 120"/>
          <p:cNvSpPr txBox="1"/>
          <p:nvPr/>
        </p:nvSpPr>
        <p:spPr>
          <a:xfrm rot="16200000">
            <a:off x="-281895" y="3693631"/>
            <a:ext cx="1141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>
                <a:latin typeface="+mn-lt"/>
              </a:rPr>
              <a:t>NextGen IT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6806" y="4286613"/>
            <a:ext cx="72648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GVAR </a:t>
            </a:r>
          </a:p>
          <a:p>
            <a:pPr algn="ctr"/>
            <a:r>
              <a:rPr lang="en-US" sz="1100" dirty="0" smtClean="0">
                <a:latin typeface="+mn-lt"/>
              </a:rPr>
              <a:t>Antennas</a:t>
            </a:r>
            <a:endParaRPr lang="en-US" sz="1100" dirty="0"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86789" y="4693926"/>
            <a:ext cx="106792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GRB </a:t>
            </a:r>
          </a:p>
          <a:p>
            <a:pPr algn="ctr"/>
            <a:r>
              <a:rPr lang="en-US" sz="1100" dirty="0" smtClean="0">
                <a:latin typeface="+mn-lt"/>
              </a:rPr>
              <a:t>Antennas</a:t>
            </a:r>
          </a:p>
          <a:p>
            <a:pPr algn="ctr"/>
            <a:r>
              <a:rPr lang="en-US" sz="1100" dirty="0" smtClean="0">
                <a:latin typeface="+mn-lt"/>
              </a:rPr>
              <a:t>&amp; SBN Upgrade</a:t>
            </a:r>
            <a:endParaRPr lang="en-US" sz="1100" dirty="0">
              <a:latin typeface="+mn-lt"/>
            </a:endParaRPr>
          </a:p>
        </p:txBody>
      </p:sp>
      <p:sp>
        <p:nvSpPr>
          <p:cNvPr id="107" name="Isosceles Triangle 106"/>
          <p:cNvSpPr/>
          <p:nvPr/>
        </p:nvSpPr>
        <p:spPr>
          <a:xfrm>
            <a:off x="5788334" y="4760483"/>
            <a:ext cx="205911" cy="182254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7964154" y="4666031"/>
            <a:ext cx="466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n-lt"/>
              </a:rPr>
              <a:t>O&amp;M</a:t>
            </a:r>
            <a:endParaRPr lang="en-US" sz="1000" dirty="0">
              <a:latin typeface="+mn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114932" y="4894631"/>
            <a:ext cx="919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+mn-lt"/>
              </a:rPr>
              <a:t>GRB Antennas Installed</a:t>
            </a:r>
            <a:endParaRPr lang="en-US" sz="900" dirty="0">
              <a:latin typeface="+mn-lt"/>
            </a:endParaRPr>
          </a:p>
        </p:txBody>
      </p:sp>
      <p:sp>
        <p:nvSpPr>
          <p:cNvPr id="110" name="Isosceles Triangle 109"/>
          <p:cNvSpPr/>
          <p:nvPr/>
        </p:nvSpPr>
        <p:spPr>
          <a:xfrm>
            <a:off x="4009507" y="4765250"/>
            <a:ext cx="214835" cy="1905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3505200" y="4921833"/>
            <a:ext cx="937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+mn-lt"/>
              </a:rPr>
              <a:t>GRB Antenna</a:t>
            </a:r>
          </a:p>
          <a:p>
            <a:r>
              <a:rPr lang="en-US" sz="900" dirty="0" smtClean="0">
                <a:latin typeface="+mn-lt"/>
              </a:rPr>
              <a:t>Contract Award</a:t>
            </a:r>
            <a:endParaRPr lang="en-US" sz="900" dirty="0">
              <a:latin typeface="+mn-lt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011154" y="4381861"/>
            <a:ext cx="466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n-lt"/>
              </a:rPr>
              <a:t>O&amp;M</a:t>
            </a:r>
            <a:endParaRPr lang="en-US" sz="1000" dirty="0">
              <a:latin typeface="+mn-lt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4495800" y="4669042"/>
            <a:ext cx="11244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+mn-lt"/>
              </a:rPr>
              <a:t>Dev &amp; Impl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381110" y="4664125"/>
            <a:ext cx="26574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GRB Assessment &amp; Site Survey (Req’ts &amp; Acq’n)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7586670" y="4375659"/>
            <a:ext cx="14967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n-lt"/>
              </a:rPr>
              <a:t>Retiring GVAR Antennas</a:t>
            </a:r>
            <a:endParaRPr lang="en-US" sz="1000" dirty="0">
              <a:latin typeface="+mn-lt"/>
            </a:endParaRPr>
          </a:p>
        </p:txBody>
      </p:sp>
      <p:sp>
        <p:nvSpPr>
          <p:cNvPr id="135" name="Isosceles Triangle 134"/>
          <p:cNvSpPr/>
          <p:nvPr/>
        </p:nvSpPr>
        <p:spPr>
          <a:xfrm>
            <a:off x="6023439" y="4760483"/>
            <a:ext cx="205911" cy="182254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6005514" y="4899393"/>
            <a:ext cx="60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+mn-lt"/>
              </a:rPr>
              <a:t>GOES-R Launch</a:t>
            </a:r>
            <a:endParaRPr lang="en-US" sz="900" dirty="0">
              <a:latin typeface="+mn-lt"/>
            </a:endParaRPr>
          </a:p>
        </p:txBody>
      </p:sp>
      <p:sp>
        <p:nvSpPr>
          <p:cNvPr id="137" name="TextBox 136"/>
          <p:cNvSpPr txBox="1"/>
          <p:nvPr/>
        </p:nvSpPr>
        <p:spPr>
          <a:xfrm rot="16200000">
            <a:off x="-151993" y="4425079"/>
            <a:ext cx="888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>
                <a:latin typeface="+mn-lt"/>
              </a:rPr>
              <a:t>Direct Readout (GRB)</a:t>
            </a:r>
          </a:p>
        </p:txBody>
      </p:sp>
      <p:cxnSp>
        <p:nvCxnSpPr>
          <p:cNvPr id="138" name="Straight Connector 137"/>
          <p:cNvCxnSpPr/>
          <p:nvPr/>
        </p:nvCxnSpPr>
        <p:spPr>
          <a:xfrm>
            <a:off x="1447800" y="1148440"/>
            <a:ext cx="0" cy="518953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9037054" y="1166859"/>
            <a:ext cx="0" cy="518953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164743" y="5265420"/>
            <a:ext cx="885949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 rot="16200000">
            <a:off x="-374956" y="5700744"/>
            <a:ext cx="1334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>
                <a:latin typeface="+mn-lt"/>
              </a:rPr>
              <a:t>GRP Network Upgrade &amp; Opt.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606102" y="5234940"/>
            <a:ext cx="7360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Current</a:t>
            </a:r>
          </a:p>
          <a:p>
            <a:pPr algn="ctr"/>
            <a:r>
              <a:rPr lang="en-US" sz="1100" dirty="0" smtClean="0">
                <a:latin typeface="+mn-lt"/>
              </a:rPr>
              <a:t>Networks</a:t>
            </a:r>
            <a:endParaRPr lang="en-US" sz="1100" dirty="0">
              <a:latin typeface="+mn-lt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86558" y="5684520"/>
            <a:ext cx="96124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GRP Network Upgrade &amp; Optimization</a:t>
            </a:r>
            <a:endParaRPr lang="en-US" sz="1100" dirty="0">
              <a:latin typeface="+mn-lt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934200" y="5684520"/>
            <a:ext cx="466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n-lt"/>
              </a:rPr>
              <a:t>O&amp;M</a:t>
            </a:r>
            <a:endParaRPr lang="en-US" sz="1000" dirty="0">
              <a:latin typeface="+mn-lt"/>
            </a:endParaRPr>
          </a:p>
        </p:txBody>
      </p:sp>
      <p:sp>
        <p:nvSpPr>
          <p:cNvPr id="147" name="Isosceles Triangle 146"/>
          <p:cNvSpPr/>
          <p:nvPr/>
        </p:nvSpPr>
        <p:spPr>
          <a:xfrm>
            <a:off x="3830023" y="5837871"/>
            <a:ext cx="218102" cy="200025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3276600" y="6011861"/>
            <a:ext cx="1338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+mn-lt"/>
              </a:rPr>
              <a:t>Upgrade &amp; Optimization Contract Award</a:t>
            </a:r>
            <a:endParaRPr lang="en-US" sz="900" dirty="0">
              <a:latin typeface="+mn-lt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2443803" y="5340301"/>
            <a:ext cx="466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n-lt"/>
              </a:rPr>
              <a:t>O&amp;M</a:t>
            </a:r>
            <a:endParaRPr lang="en-US" sz="1000" dirty="0">
              <a:latin typeface="+mn-lt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644862" y="5669280"/>
            <a:ext cx="20701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Build &amp; Transition  to   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>GRP Network</a:t>
            </a:r>
            <a:endParaRPr lang="en-US" sz="1000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764625" y="5674519"/>
            <a:ext cx="11487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Req’ts &amp; Acq’n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9" name="Isosceles Triangle 158"/>
          <p:cNvSpPr/>
          <p:nvPr/>
        </p:nvSpPr>
        <p:spPr>
          <a:xfrm>
            <a:off x="5839424" y="5859519"/>
            <a:ext cx="215301" cy="184727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5135209" y="6003128"/>
            <a:ext cx="1624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+mn-lt"/>
              </a:rPr>
              <a:t>Network Upgraded &amp; Optimized</a:t>
            </a:r>
            <a:endParaRPr lang="en-US" sz="900" dirty="0">
              <a:latin typeface="+mn-lt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6651870" y="5283517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latin typeface="+mn-lt"/>
              </a:rPr>
              <a:t>Retire Legacy </a:t>
            </a:r>
          </a:p>
          <a:p>
            <a:pPr algn="ctr"/>
            <a:r>
              <a:rPr lang="en-US" sz="900" dirty="0" smtClean="0">
                <a:latin typeface="+mn-lt"/>
              </a:rPr>
              <a:t>NWS Networks</a:t>
            </a:r>
            <a:endParaRPr lang="en-US" sz="9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70954" y="1946184"/>
            <a:ext cx="1536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+mn-lt"/>
              </a:rPr>
              <a:t>Phase 1 - Current NCWCP Compute Farm Augmented</a:t>
            </a:r>
            <a:endParaRPr lang="en-US" sz="900" dirty="0">
              <a:latin typeface="+mn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10540" y="3718560"/>
            <a:ext cx="9620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NextGen IT Web Services</a:t>
            </a:r>
            <a:endParaRPr lang="en-US" sz="1100" dirty="0">
              <a:latin typeface="+mn-lt"/>
            </a:endParaRPr>
          </a:p>
        </p:txBody>
      </p:sp>
      <p:sp>
        <p:nvSpPr>
          <p:cNvPr id="123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kern="0" dirty="0" smtClean="0"/>
              <a:t>IDP Phase 1 Timeline</a:t>
            </a:r>
          </a:p>
          <a:p>
            <a:pPr marL="0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kern="0" dirty="0" smtClean="0"/>
              <a:t>High Level View</a:t>
            </a:r>
            <a:endParaRPr lang="en-US" sz="2800" kern="0" dirty="0"/>
          </a:p>
        </p:txBody>
      </p:sp>
      <p:sp>
        <p:nvSpPr>
          <p:cNvPr id="124" name="Isosceles Triangle 123"/>
          <p:cNvSpPr/>
          <p:nvPr/>
        </p:nvSpPr>
        <p:spPr>
          <a:xfrm>
            <a:off x="4499089" y="4752237"/>
            <a:ext cx="214835" cy="1905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4378600" y="4909369"/>
            <a:ext cx="1124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+mn-lt"/>
              </a:rPr>
              <a:t>SBN Upgraded</a:t>
            </a:r>
          </a:p>
          <a:p>
            <a:r>
              <a:rPr lang="en-US" sz="900" dirty="0" smtClean="0">
                <a:latin typeface="+mn-lt"/>
              </a:rPr>
              <a:t>to Full Transponder</a:t>
            </a:r>
            <a:endParaRPr lang="en-US" sz="9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45314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IDP Phase 1 Timeline</a:t>
            </a:r>
            <a:br>
              <a:rPr lang="en-US" sz="2800" dirty="0" smtClean="0"/>
            </a:br>
            <a:r>
              <a:rPr lang="en-US" sz="2800" dirty="0"/>
              <a:t>IDP Dissemination Infrastructure </a:t>
            </a:r>
            <a:r>
              <a:rPr lang="en-US" sz="2800" dirty="0" smtClean="0"/>
              <a:t>Sites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A1E9B-B4E4-4F66-A28F-86D753BE98F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6200" y="3798332"/>
            <a:ext cx="1444434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>
                <a:latin typeface="+mn-lt"/>
              </a:rPr>
              <a:t>IDP Primary Site</a:t>
            </a:r>
          </a:p>
          <a:p>
            <a:r>
              <a:rPr lang="en-US" sz="1300" dirty="0" smtClean="0">
                <a:latin typeface="+mn-lt"/>
              </a:rPr>
              <a:t>at NCWCP </a:t>
            </a:r>
          </a:p>
          <a:p>
            <a:r>
              <a:rPr lang="en-US" sz="1300" dirty="0" smtClean="0">
                <a:latin typeface="+mn-lt"/>
              </a:rPr>
              <a:t>(College Park, MD)</a:t>
            </a:r>
            <a:endParaRPr lang="en-US" sz="1300" dirty="0"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38723" y="3481572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FY13</a:t>
            </a:r>
            <a:endParaRPr lang="en-US" sz="1400" b="1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052935" y="3474966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FY17</a:t>
            </a:r>
            <a:endParaRPr lang="en-US" sz="1400" b="1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58412" y="3470196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FY16</a:t>
            </a:r>
            <a:endParaRPr lang="en-US" sz="1400" b="1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02565" y="3470196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FY15</a:t>
            </a:r>
            <a:endParaRPr lang="en-US" sz="1400" b="1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55894" y="3470196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FY14</a:t>
            </a:r>
            <a:endParaRPr lang="en-US" sz="1400" b="1" dirty="0">
              <a:latin typeface="+mn-lt"/>
            </a:endParaRPr>
          </a:p>
        </p:txBody>
      </p:sp>
      <p:sp>
        <p:nvSpPr>
          <p:cNvPr id="52" name="Isosceles Triangle 51"/>
          <p:cNvSpPr/>
          <p:nvPr/>
        </p:nvSpPr>
        <p:spPr>
          <a:xfrm>
            <a:off x="3048000" y="4360129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752600" y="4576465"/>
            <a:ext cx="1838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IDP Primary Site (Phase 1) </a:t>
            </a:r>
          </a:p>
          <a:p>
            <a:r>
              <a:rPr lang="en-US" sz="1200" dirty="0" smtClean="0">
                <a:latin typeface="+mn-lt"/>
              </a:rPr>
              <a:t>Current Compute Farm </a:t>
            </a:r>
          </a:p>
          <a:p>
            <a:r>
              <a:rPr lang="en-US" sz="1200" dirty="0" smtClean="0">
                <a:latin typeface="+mn-lt"/>
              </a:rPr>
              <a:t>Augmented at NCWCP</a:t>
            </a:r>
            <a:endParaRPr lang="en-US" sz="1200" dirty="0">
              <a:latin typeface="+mn-lt"/>
            </a:endParaRPr>
          </a:p>
        </p:txBody>
      </p:sp>
      <p:sp>
        <p:nvSpPr>
          <p:cNvPr id="57" name="Isosceles Triangle 56"/>
          <p:cNvSpPr/>
          <p:nvPr/>
        </p:nvSpPr>
        <p:spPr>
          <a:xfrm>
            <a:off x="5533518" y="5775531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101533" y="6031917"/>
            <a:ext cx="16768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Build out IDP </a:t>
            </a:r>
          </a:p>
          <a:p>
            <a:r>
              <a:rPr lang="en-US" sz="1200" dirty="0" smtClean="0">
                <a:latin typeface="+mn-lt"/>
              </a:rPr>
              <a:t>Backup Site (Phase 3) at</a:t>
            </a:r>
          </a:p>
          <a:p>
            <a:r>
              <a:rPr lang="en-US" sz="1200" dirty="0" smtClean="0">
                <a:latin typeface="+mn-lt"/>
              </a:rPr>
              <a:t>DSRC (Boulder, CO) </a:t>
            </a:r>
            <a:endParaRPr lang="en-US" sz="1200" dirty="0">
              <a:latin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392500" y="5390082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+mn-lt"/>
              </a:rPr>
              <a:t>O&amp;M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73183" y="5385533"/>
            <a:ext cx="821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+mn-lt"/>
              </a:rPr>
              <a:t>Cutover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4" name="TextBox 10"/>
          <p:cNvSpPr txBox="1">
            <a:spLocks noChangeArrowheads="1"/>
          </p:cNvSpPr>
          <p:nvPr/>
        </p:nvSpPr>
        <p:spPr bwMode="auto">
          <a:xfrm>
            <a:off x="1447800" y="3923550"/>
            <a:ext cx="7620000" cy="429399"/>
          </a:xfrm>
          <a:prstGeom prst="rect">
            <a:avLst/>
          </a:prstGeom>
          <a:gradFill rotWithShape="0">
            <a:gsLst>
              <a:gs pos="5417">
                <a:schemeClr val="accent1">
                  <a:lumMod val="75000"/>
                </a:schemeClr>
              </a:gs>
              <a:gs pos="9000">
                <a:schemeClr val="accent4">
                  <a:lumMod val="75000"/>
                </a:schemeClr>
              </a:gs>
              <a:gs pos="36000">
                <a:schemeClr val="accent4">
                  <a:lumMod val="75000"/>
                </a:schemeClr>
              </a:gs>
              <a:gs pos="43000">
                <a:srgbClr val="95B74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66" name="TextBox 10"/>
          <p:cNvSpPr txBox="1">
            <a:spLocks noChangeArrowheads="1"/>
          </p:cNvSpPr>
          <p:nvPr/>
        </p:nvSpPr>
        <p:spPr bwMode="auto">
          <a:xfrm>
            <a:off x="1447800" y="5318347"/>
            <a:ext cx="7620000" cy="429399"/>
          </a:xfrm>
          <a:prstGeom prst="rect">
            <a:avLst/>
          </a:prstGeom>
          <a:gradFill rotWithShape="0">
            <a:gsLst>
              <a:gs pos="23000">
                <a:schemeClr val="accent1">
                  <a:lumMod val="75000"/>
                </a:schemeClr>
              </a:gs>
              <a:gs pos="32000">
                <a:schemeClr val="accent4">
                  <a:lumMod val="75000"/>
                </a:schemeClr>
              </a:gs>
              <a:gs pos="54000">
                <a:schemeClr val="accent4">
                  <a:lumMod val="75000"/>
                </a:schemeClr>
              </a:gs>
              <a:gs pos="63000">
                <a:schemeClr val="accent3">
                  <a:lumMod val="95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6006095" y="5385532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O&amp;M</a:t>
            </a:r>
            <a:endParaRPr lang="en-US" sz="1200" dirty="0">
              <a:latin typeface="+mn-lt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>
            <a:off x="7543803" y="5323349"/>
            <a:ext cx="0" cy="419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971800" y="5320183"/>
            <a:ext cx="1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517267" y="5313882"/>
            <a:ext cx="0" cy="4293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019802" y="5320183"/>
            <a:ext cx="0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543803" y="3929774"/>
            <a:ext cx="0" cy="419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971800" y="3937031"/>
            <a:ext cx="1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517267" y="3923549"/>
            <a:ext cx="0" cy="4293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019802" y="3926700"/>
            <a:ext cx="0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137767" y="3851196"/>
            <a:ext cx="10486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+mn-lt"/>
              </a:rPr>
              <a:t>Build out </a:t>
            </a:r>
          </a:p>
          <a:p>
            <a:pPr algn="ctr"/>
            <a:r>
              <a:rPr lang="en-US" sz="1000" dirty="0" smtClean="0">
                <a:solidFill>
                  <a:schemeClr val="bg1"/>
                </a:solidFill>
                <a:latin typeface="+mn-lt"/>
              </a:rPr>
              <a:t>IDP </a:t>
            </a:r>
            <a:r>
              <a:rPr lang="en-US" sz="1000" dirty="0">
                <a:solidFill>
                  <a:schemeClr val="bg1"/>
                </a:solidFill>
                <a:latin typeface="+mn-lt"/>
              </a:rPr>
              <a:t>Primary Site </a:t>
            </a:r>
            <a:endParaRPr lang="en-US" sz="10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en-US" sz="1000" dirty="0" smtClean="0">
                <a:solidFill>
                  <a:schemeClr val="bg1"/>
                </a:solidFill>
                <a:latin typeface="+mn-lt"/>
              </a:rPr>
              <a:t>Phase 2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903340" y="3851196"/>
            <a:ext cx="10486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+mn-lt"/>
              </a:rPr>
              <a:t>Build out</a:t>
            </a:r>
          </a:p>
          <a:p>
            <a:pPr algn="ctr"/>
            <a:r>
              <a:rPr lang="en-US" sz="1000" dirty="0" smtClean="0">
                <a:solidFill>
                  <a:schemeClr val="bg1"/>
                </a:solidFill>
                <a:latin typeface="+mn-lt"/>
              </a:rPr>
              <a:t>IDP Primary Site </a:t>
            </a:r>
          </a:p>
          <a:p>
            <a:pPr algn="ctr"/>
            <a:r>
              <a:rPr lang="en-US" sz="1000" dirty="0" smtClean="0">
                <a:solidFill>
                  <a:schemeClr val="bg1"/>
                </a:solidFill>
                <a:latin typeface="+mn-lt"/>
              </a:rPr>
              <a:t>Phase 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676400" y="5250723"/>
            <a:ext cx="1447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Facilities  Study, 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Planning  &amp; 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+mn-lt"/>
              </a:rPr>
              <a:t>Initiate Construction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6200" y="5169932"/>
            <a:ext cx="1237134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>
                <a:latin typeface="+mn-lt"/>
              </a:rPr>
              <a:t>IDP Backup Site</a:t>
            </a:r>
          </a:p>
          <a:p>
            <a:r>
              <a:rPr lang="en-US" sz="1300" dirty="0" smtClean="0">
                <a:latin typeface="+mn-lt"/>
              </a:rPr>
              <a:t>at DSRC</a:t>
            </a:r>
          </a:p>
          <a:p>
            <a:r>
              <a:rPr lang="en-US" sz="1300" dirty="0" smtClean="0">
                <a:latin typeface="+mn-lt"/>
              </a:rPr>
              <a:t>(Boulder, CO)</a:t>
            </a:r>
            <a:endParaRPr lang="en-US" sz="1300" dirty="0">
              <a:latin typeface="+mn-lt"/>
            </a:endParaRPr>
          </a:p>
        </p:txBody>
      </p:sp>
      <p:sp>
        <p:nvSpPr>
          <p:cNvPr id="83" name="Isosceles Triangle 82"/>
          <p:cNvSpPr/>
          <p:nvPr/>
        </p:nvSpPr>
        <p:spPr>
          <a:xfrm>
            <a:off x="4089841" y="4349798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3745205" y="4538896"/>
            <a:ext cx="1893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Build out IDP </a:t>
            </a:r>
          </a:p>
          <a:p>
            <a:r>
              <a:rPr lang="en-US" sz="1200" dirty="0" smtClean="0">
                <a:latin typeface="+mn-lt"/>
              </a:rPr>
              <a:t>Primary Site (Phase 2) at</a:t>
            </a:r>
          </a:p>
          <a:p>
            <a:r>
              <a:rPr lang="en-US" sz="1200" dirty="0" smtClean="0">
                <a:latin typeface="+mn-lt"/>
              </a:rPr>
              <a:t>NCWCP (College Park, MD) 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586633" y="4010080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O&amp;M</a:t>
            </a:r>
            <a:endParaRPr lang="en-US" sz="1200" dirty="0">
              <a:latin typeface="+mn-lt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6200" y="1249740"/>
            <a:ext cx="8991600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+mn-lt"/>
              </a:rPr>
              <a:t>Capability Improvements Provided by IDP Dissemination Infrastructure</a:t>
            </a:r>
            <a:r>
              <a:rPr lang="en-US" sz="1600" dirty="0" smtClean="0">
                <a:latin typeface="+mn-lt"/>
              </a:rPr>
              <a:t>: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Redundant primary and backup capability in two diverse locations (College Park, MD and </a:t>
            </a:r>
          </a:p>
          <a:p>
            <a:pPr marL="569913"/>
            <a:r>
              <a:rPr lang="en-US" sz="1600" dirty="0" smtClean="0">
                <a:latin typeface="+mn-lt"/>
              </a:rPr>
              <a:t>Boulder, CO)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Scalable architecture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Hot Backup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Centralized and consolidated infrastructure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Ability to disseminate large amount of data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Secured sites at (near) Trusted Internet Connections Access Providers (TICAP) locations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193383" y="5997166"/>
            <a:ext cx="166037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193383" y="6149566"/>
            <a:ext cx="166037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193383" y="6307162"/>
            <a:ext cx="166037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193383" y="6459562"/>
            <a:ext cx="166037" cy="152400"/>
          </a:xfrm>
          <a:prstGeom prst="rect">
            <a:avLst/>
          </a:prstGeom>
          <a:solidFill>
            <a:srgbClr val="95B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193383" y="6611962"/>
            <a:ext cx="166037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3699" y="5957950"/>
            <a:ext cx="20185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Requirement and Acquisition Phase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343699" y="6110350"/>
            <a:ext cx="17363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Design, Build, and Test Phase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43699" y="6262750"/>
            <a:ext cx="5886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Cutover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40333" y="6420346"/>
            <a:ext cx="16658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Operations and Maintenance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40037" y="6572746"/>
            <a:ext cx="10695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Retire/Phase Out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781559" y="5254733"/>
            <a:ext cx="108074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+mn-lt"/>
              </a:rPr>
              <a:t>Build out </a:t>
            </a:r>
          </a:p>
          <a:p>
            <a:pPr algn="ctr"/>
            <a:r>
              <a:rPr lang="en-US" sz="1000" dirty="0" smtClean="0">
                <a:solidFill>
                  <a:schemeClr val="bg1"/>
                </a:solidFill>
                <a:latin typeface="+mn-lt"/>
              </a:rPr>
              <a:t>IDP </a:t>
            </a:r>
            <a:r>
              <a:rPr lang="en-US" sz="1000" dirty="0">
                <a:solidFill>
                  <a:schemeClr val="bg1"/>
                </a:solidFill>
                <a:latin typeface="+mn-lt"/>
              </a:rPr>
              <a:t>Primary Site </a:t>
            </a:r>
            <a:endParaRPr lang="en-US" sz="10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en-US" sz="1000" dirty="0" smtClean="0">
                <a:solidFill>
                  <a:schemeClr val="bg1"/>
                </a:solidFill>
                <a:latin typeface="+mn-lt"/>
              </a:rPr>
              <a:t>Phase 3</a:t>
            </a:r>
            <a:endParaRPr lang="en-US" sz="1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438893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2800" dirty="0" smtClean="0"/>
              <a:t>IDP Phase 1 Timeline</a:t>
            </a:r>
            <a:br>
              <a:rPr lang="en-US" sz="2800" dirty="0" smtClean="0"/>
            </a:br>
            <a:r>
              <a:rPr lang="en-US" dirty="0"/>
              <a:t>NWSTG Re-Architecture Functionality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6151" y="6477000"/>
            <a:ext cx="2133600" cy="365125"/>
          </a:xfrm>
        </p:spPr>
        <p:txBody>
          <a:bodyPr/>
          <a:lstStyle/>
          <a:p>
            <a:pPr>
              <a:defRPr/>
            </a:pPr>
            <a:fld id="{3A0A1E9B-B4E4-4F66-A28F-86D753BE98F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3367153"/>
            <a:ext cx="1369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NWSTG Refresh </a:t>
            </a:r>
            <a:endParaRPr lang="en-US" sz="1400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042" y="4201180"/>
            <a:ext cx="1311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NWSTG </a:t>
            </a:r>
          </a:p>
          <a:p>
            <a:r>
              <a:rPr lang="en-US" sz="1400" dirty="0" smtClean="0">
                <a:latin typeface="+mn-lt"/>
              </a:rPr>
              <a:t>Re-architecture</a:t>
            </a:r>
            <a:endParaRPr lang="en-US" sz="14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38723" y="2892623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FY13</a:t>
            </a:r>
            <a:endParaRPr lang="en-US" sz="1400" b="1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052935" y="2886017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FY17</a:t>
            </a:r>
            <a:endParaRPr lang="en-US" sz="1400" b="1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58412" y="2881247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FY16</a:t>
            </a:r>
            <a:endParaRPr lang="en-US" sz="1400" b="1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02565" y="2881247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FY15</a:t>
            </a:r>
            <a:endParaRPr lang="en-US" sz="1400" b="1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55894" y="2881247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FY14</a:t>
            </a:r>
            <a:endParaRPr lang="en-US" sz="1400" b="1" dirty="0">
              <a:latin typeface="+mn-lt"/>
            </a:endParaRPr>
          </a:p>
        </p:txBody>
      </p:sp>
      <p:sp>
        <p:nvSpPr>
          <p:cNvPr id="29" name="Isosceles Triangle 28"/>
          <p:cNvSpPr/>
          <p:nvPr/>
        </p:nvSpPr>
        <p:spPr>
          <a:xfrm>
            <a:off x="2971800" y="3745878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38723" y="3941733"/>
            <a:ext cx="2818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NWSTG Site B -74% Operational Capability</a:t>
            </a:r>
            <a:endParaRPr lang="en-US" sz="1200" dirty="0">
              <a:latin typeface="+mn-lt"/>
            </a:endParaRPr>
          </a:p>
        </p:txBody>
      </p:sp>
      <p:sp>
        <p:nvSpPr>
          <p:cNvPr id="31" name="Isosceles Triangle 30"/>
          <p:cNvSpPr/>
          <p:nvPr/>
        </p:nvSpPr>
        <p:spPr>
          <a:xfrm>
            <a:off x="7433566" y="4679336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000548" y="4954171"/>
            <a:ext cx="171008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NWSTG Functions</a:t>
            </a:r>
          </a:p>
          <a:p>
            <a:r>
              <a:rPr lang="en-US" sz="1200" dirty="0">
                <a:latin typeface="+mn-lt"/>
              </a:rPr>
              <a:t>on IDP </a:t>
            </a:r>
            <a:r>
              <a:rPr lang="en-US" sz="1200" dirty="0" smtClean="0">
                <a:latin typeface="+mn-lt"/>
              </a:rPr>
              <a:t>Backup</a:t>
            </a:r>
            <a:endParaRPr lang="en-US" sz="1200" dirty="0">
              <a:latin typeface="+mn-lt"/>
            </a:endParaRPr>
          </a:p>
          <a:p>
            <a:r>
              <a:rPr lang="en-US" sz="1200" dirty="0">
                <a:latin typeface="+mn-lt"/>
              </a:rPr>
              <a:t>Dissemination Service</a:t>
            </a:r>
          </a:p>
          <a:p>
            <a:endParaRPr lang="en-US" sz="1200" dirty="0" smtClean="0">
              <a:latin typeface="+mn-lt"/>
            </a:endParaRPr>
          </a:p>
          <a:p>
            <a:r>
              <a:rPr lang="en-US" sz="1200" dirty="0" smtClean="0">
                <a:latin typeface="+mn-lt"/>
              </a:rPr>
              <a:t>NWSTG Primary – 100% </a:t>
            </a:r>
          </a:p>
          <a:p>
            <a:r>
              <a:rPr lang="en-US" sz="1200" dirty="0" smtClean="0">
                <a:latin typeface="+mn-lt"/>
              </a:rPr>
              <a:t>Operational Capability</a:t>
            </a:r>
          </a:p>
          <a:p>
            <a:r>
              <a:rPr lang="en-US" sz="1200" dirty="0" smtClean="0">
                <a:latin typeface="+mn-lt"/>
              </a:rPr>
              <a:t>NWSTG Backup -100% </a:t>
            </a:r>
          </a:p>
          <a:p>
            <a:r>
              <a:rPr lang="en-US" sz="1200" dirty="0" smtClean="0">
                <a:latin typeface="+mn-lt"/>
              </a:rPr>
              <a:t>Operational Capability</a:t>
            </a:r>
            <a:endParaRPr lang="en-US" sz="12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64057" y="3388348"/>
            <a:ext cx="1518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+mn-lt"/>
              </a:rPr>
              <a:t>Retire Legacy NWSTG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5" name="Isosceles Triangle 34"/>
          <p:cNvSpPr/>
          <p:nvPr/>
        </p:nvSpPr>
        <p:spPr>
          <a:xfrm>
            <a:off x="5815815" y="4648200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84726" y="4876800"/>
            <a:ext cx="1617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NWSTG Functions</a:t>
            </a:r>
          </a:p>
          <a:p>
            <a:r>
              <a:rPr lang="en-US" sz="1200" dirty="0" smtClean="0">
                <a:latin typeface="+mn-lt"/>
              </a:rPr>
              <a:t>on IDP Primary </a:t>
            </a:r>
          </a:p>
          <a:p>
            <a:r>
              <a:rPr lang="en-US" sz="1200" dirty="0" smtClean="0">
                <a:latin typeface="+mn-lt"/>
              </a:rPr>
              <a:t>Dissemination Services</a:t>
            </a:r>
            <a:endParaRPr lang="en-US" sz="1200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392500" y="4295001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+mn-lt"/>
              </a:rPr>
              <a:t>O&amp;M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00199" y="4719935"/>
            <a:ext cx="1031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Requirement </a:t>
            </a:r>
          </a:p>
          <a:p>
            <a:r>
              <a:rPr lang="en-US" sz="1200" dirty="0" smtClean="0">
                <a:latin typeface="+mn-lt"/>
              </a:rPr>
              <a:t>Phase</a:t>
            </a:r>
            <a:endParaRPr lang="en-US" sz="1200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73183" y="4290452"/>
            <a:ext cx="821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+mn-lt"/>
              </a:rPr>
              <a:t>Cutover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5334000"/>
            <a:ext cx="2755178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NWSTG </a:t>
            </a:r>
            <a:r>
              <a:rPr lang="en-US" sz="1200" dirty="0" smtClean="0">
                <a:latin typeface="+mn-lt"/>
              </a:rPr>
              <a:t>Refresh</a:t>
            </a:r>
          </a:p>
          <a:p>
            <a:r>
              <a:rPr lang="en-US" sz="1200" dirty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  Site A = SSMC2 Silver Spring, MD</a:t>
            </a:r>
          </a:p>
          <a:p>
            <a:r>
              <a:rPr lang="en-US" sz="1200" dirty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  Site B = NESCC Fairmont, WV</a:t>
            </a:r>
          </a:p>
          <a:p>
            <a:endParaRPr lang="en-US" sz="1200" dirty="0">
              <a:latin typeface="+mn-lt"/>
            </a:endParaRPr>
          </a:p>
          <a:p>
            <a:r>
              <a:rPr lang="en-US" sz="1200" dirty="0" smtClean="0">
                <a:latin typeface="+mn-lt"/>
              </a:rPr>
              <a:t>NWSTG Re-architecture</a:t>
            </a:r>
          </a:p>
          <a:p>
            <a:r>
              <a:rPr lang="en-US" sz="1200" dirty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  IDP Primary = NCWCP College Park, MD</a:t>
            </a:r>
          </a:p>
          <a:p>
            <a:r>
              <a:rPr lang="en-US" sz="1200" dirty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  IDP Backup = DSRC Boulder, CO</a:t>
            </a:r>
            <a:endParaRPr lang="en-US" sz="1200" dirty="0">
              <a:latin typeface="+mn-lt"/>
            </a:endParaRPr>
          </a:p>
        </p:txBody>
      </p:sp>
      <p:sp>
        <p:nvSpPr>
          <p:cNvPr id="49" name="TextBox 10"/>
          <p:cNvSpPr txBox="1">
            <a:spLocks noChangeArrowheads="1"/>
          </p:cNvSpPr>
          <p:nvPr/>
        </p:nvSpPr>
        <p:spPr bwMode="auto">
          <a:xfrm>
            <a:off x="1447800" y="3272754"/>
            <a:ext cx="7620000" cy="429399"/>
          </a:xfrm>
          <a:prstGeom prst="rect">
            <a:avLst/>
          </a:prstGeom>
          <a:gradFill rotWithShape="0">
            <a:gsLst>
              <a:gs pos="71000">
                <a:schemeClr val="accent3">
                  <a:lumMod val="95000"/>
                </a:schemeClr>
              </a:gs>
              <a:gs pos="82000">
                <a:srgbClr val="FFFF00"/>
              </a:gs>
              <a:gs pos="93000">
                <a:schemeClr val="bg1">
                  <a:lumMod val="50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8098970" y="3276600"/>
            <a:ext cx="1045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Retire Legacy </a:t>
            </a:r>
          </a:p>
          <a:p>
            <a:r>
              <a:rPr lang="en-US" sz="1200" dirty="0" smtClean="0">
                <a:latin typeface="+mn-lt"/>
              </a:rPr>
              <a:t>NWSTG</a:t>
            </a:r>
            <a:endParaRPr lang="en-US" sz="1200" dirty="0">
              <a:latin typeface="+mn-lt"/>
            </a:endParaRPr>
          </a:p>
        </p:txBody>
      </p:sp>
      <p:sp>
        <p:nvSpPr>
          <p:cNvPr id="53" name="TextBox 10"/>
          <p:cNvSpPr txBox="1">
            <a:spLocks noChangeArrowheads="1"/>
          </p:cNvSpPr>
          <p:nvPr/>
        </p:nvSpPr>
        <p:spPr bwMode="auto">
          <a:xfrm>
            <a:off x="1447800" y="4223266"/>
            <a:ext cx="7620000" cy="429399"/>
          </a:xfrm>
          <a:prstGeom prst="rect">
            <a:avLst/>
          </a:prstGeom>
          <a:gradFill rotWithShape="0">
            <a:gsLst>
              <a:gs pos="25000">
                <a:schemeClr val="accent1">
                  <a:lumMod val="75000"/>
                </a:schemeClr>
              </a:gs>
              <a:gs pos="30000">
                <a:schemeClr val="accent4">
                  <a:lumMod val="75000"/>
                </a:schemeClr>
              </a:gs>
              <a:gs pos="55000">
                <a:schemeClr val="accent4">
                  <a:lumMod val="75000"/>
                </a:schemeClr>
              </a:gs>
              <a:gs pos="79000">
                <a:srgbClr val="FFFF00">
                  <a:lumMod val="100000"/>
                </a:srgbClr>
              </a:gs>
              <a:gs pos="84000">
                <a:schemeClr val="accent3">
                  <a:lumMod val="95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8544900" y="4299465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O&amp;M</a:t>
            </a:r>
            <a:endParaRPr lang="en-US" sz="1200" dirty="0">
              <a:latin typeface="+mn-lt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7543803" y="4228268"/>
            <a:ext cx="0" cy="419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971800" y="4225102"/>
            <a:ext cx="1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517267" y="4218801"/>
            <a:ext cx="0" cy="4293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019802" y="4225102"/>
            <a:ext cx="0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543803" y="3278978"/>
            <a:ext cx="0" cy="419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971800" y="3286235"/>
            <a:ext cx="1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517267" y="3272753"/>
            <a:ext cx="0" cy="4293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019802" y="3275904"/>
            <a:ext cx="0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420255" y="3276015"/>
            <a:ext cx="148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Site A – 100%</a:t>
            </a:r>
          </a:p>
          <a:p>
            <a:r>
              <a:rPr lang="en-US" sz="1200" dirty="0" smtClean="0">
                <a:latin typeface="+mn-lt"/>
              </a:rPr>
              <a:t>Site B -Build and Test</a:t>
            </a:r>
            <a:endParaRPr lang="en-US" sz="1200" dirty="0"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09807" y="4299465"/>
            <a:ext cx="1739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+mn-lt"/>
              </a:rPr>
              <a:t>Requirement Phase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51347" y="4191000"/>
            <a:ext cx="1476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+mn-lt"/>
              </a:rPr>
              <a:t>Design &amp; Build &amp;Test of NWSTG Function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695107" y="4298151"/>
            <a:ext cx="821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n-lt"/>
              </a:rPr>
              <a:t>Cutover</a:t>
            </a:r>
            <a:endParaRPr lang="en-US" sz="1200" dirty="0"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6200" y="1066800"/>
            <a:ext cx="8991600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+mn-lt"/>
              </a:rPr>
              <a:t>Capability Improvements Provided by NWSTG Re-architecture</a:t>
            </a:r>
            <a:r>
              <a:rPr lang="en-US" sz="1600" dirty="0" smtClean="0">
                <a:latin typeface="+mn-lt"/>
              </a:rPr>
              <a:t>: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Redundant primary and backup capability in two diverse locations (College Park, MD and Boulder, CO) with 100% hot-hot operational capability on primary (NCWCP College Park, MD) and backup (DSRC Boulder, CO) sites.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Ability to process anticipated increases in environmental data volume from new satellites (e.g. GOES-R and JPSS), increases and enhancements to environmental model prediction (e.g. HRRR), and radar data.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17183" y="5997166"/>
            <a:ext cx="166037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117183" y="6149566"/>
            <a:ext cx="166037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117183" y="6307162"/>
            <a:ext cx="166037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117183" y="6459562"/>
            <a:ext cx="166037" cy="152400"/>
          </a:xfrm>
          <a:prstGeom prst="rect">
            <a:avLst/>
          </a:prstGeom>
          <a:solidFill>
            <a:srgbClr val="95B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117183" y="6611962"/>
            <a:ext cx="166037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67499" y="5957950"/>
            <a:ext cx="20185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Requirement and Acquisition Phase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67499" y="6110350"/>
            <a:ext cx="17363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Design, Build, and Test Phase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67499" y="6262750"/>
            <a:ext cx="5886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Cutover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64133" y="6420346"/>
            <a:ext cx="16658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Operations and Maintenance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63837" y="6572746"/>
            <a:ext cx="10695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Retire/Phase Out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215551" y="3263387"/>
            <a:ext cx="10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Site A – 100%</a:t>
            </a:r>
          </a:p>
          <a:p>
            <a:r>
              <a:rPr lang="en-US" sz="1200" dirty="0" smtClean="0">
                <a:latin typeface="+mn-lt"/>
              </a:rPr>
              <a:t>Site B – 74%</a:t>
            </a:r>
            <a:endParaRPr lang="en-US" sz="1200" dirty="0">
              <a:latin typeface="+mn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686260" y="3249329"/>
            <a:ext cx="10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Site A – 100%</a:t>
            </a:r>
          </a:p>
          <a:p>
            <a:r>
              <a:rPr lang="en-US" sz="1200" dirty="0" smtClean="0">
                <a:latin typeface="+mn-lt"/>
              </a:rPr>
              <a:t>Site B – 80%</a:t>
            </a:r>
            <a:endParaRPr lang="en-US" sz="1200" dirty="0">
              <a:latin typeface="+mn-lt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43741" y="3256210"/>
            <a:ext cx="10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Site A – 100%</a:t>
            </a:r>
          </a:p>
          <a:p>
            <a:r>
              <a:rPr lang="en-US" sz="1200" dirty="0" smtClean="0">
                <a:latin typeface="+mn-lt"/>
              </a:rPr>
              <a:t>Site B – 90%</a:t>
            </a:r>
            <a:endParaRPr lang="en-US" sz="1200" dirty="0">
              <a:latin typeface="+mn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495766" y="4228502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IDP A – 100%</a:t>
            </a:r>
          </a:p>
          <a:p>
            <a:r>
              <a:rPr lang="en-US" sz="1200" dirty="0" smtClean="0">
                <a:latin typeface="+mn-lt"/>
              </a:rPr>
              <a:t>IDP B – 100%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04432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2800" dirty="0" smtClean="0"/>
              <a:t>IDP Phase 1 Timeline</a:t>
            </a:r>
            <a:br>
              <a:rPr lang="en-US" sz="2800" dirty="0" smtClean="0"/>
            </a:br>
            <a:r>
              <a:rPr lang="en-US" dirty="0" smtClean="0"/>
              <a:t>NextGen IT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A1E9B-B4E4-4F66-A28F-86D753BE98F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699" y="3849470"/>
            <a:ext cx="912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NextGen </a:t>
            </a:r>
          </a:p>
          <a:p>
            <a:r>
              <a:rPr lang="en-US" sz="1400" dirty="0" smtClean="0">
                <a:latin typeface="+mn-lt"/>
              </a:rPr>
              <a:t>Prototype</a:t>
            </a:r>
            <a:endParaRPr lang="en-US" sz="1400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042" y="5436513"/>
            <a:ext cx="998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NextGen IT</a:t>
            </a:r>
            <a:endParaRPr lang="en-US" sz="14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10123" y="3379113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FY13</a:t>
            </a:r>
            <a:endParaRPr lang="en-US" sz="1400" b="1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24335" y="3372507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FY17</a:t>
            </a:r>
            <a:endParaRPr lang="en-US" sz="1400" b="1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29812" y="3367737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FY16</a:t>
            </a:r>
            <a:endParaRPr lang="en-US" sz="1400" b="1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73965" y="3367737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FY15</a:t>
            </a:r>
            <a:endParaRPr lang="en-US" sz="1400" b="1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27294" y="3367737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FY14</a:t>
            </a:r>
            <a:endParaRPr lang="en-US" sz="1400" b="1" dirty="0">
              <a:latin typeface="+mn-lt"/>
            </a:endParaRPr>
          </a:p>
        </p:txBody>
      </p:sp>
      <p:sp>
        <p:nvSpPr>
          <p:cNvPr id="42" name="TextBox 10"/>
          <p:cNvSpPr txBox="1">
            <a:spLocks noChangeArrowheads="1"/>
          </p:cNvSpPr>
          <p:nvPr/>
        </p:nvSpPr>
        <p:spPr bwMode="auto">
          <a:xfrm>
            <a:off x="2438400" y="5347884"/>
            <a:ext cx="6376356" cy="429399"/>
          </a:xfrm>
          <a:prstGeom prst="rect">
            <a:avLst/>
          </a:prstGeom>
          <a:gradFill rotWithShape="0">
            <a:gsLst>
              <a:gs pos="18000">
                <a:schemeClr val="accent1">
                  <a:lumMod val="75000"/>
                </a:schemeClr>
              </a:gs>
              <a:gs pos="46000">
                <a:schemeClr val="accent4">
                  <a:lumMod val="75000"/>
                </a:schemeClr>
              </a:gs>
              <a:gs pos="30000">
                <a:schemeClr val="accent4">
                  <a:lumMod val="75000"/>
                </a:schemeClr>
              </a:gs>
              <a:gs pos="58000">
                <a:srgbClr val="FFFF00"/>
              </a:gs>
              <a:gs pos="55000">
                <a:srgbClr val="FFFF00"/>
              </a:gs>
              <a:gs pos="69000">
                <a:schemeClr val="accent3">
                  <a:lumMod val="95000"/>
                  <a:lumOff val="5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46" name="TextBox 10"/>
          <p:cNvSpPr txBox="1">
            <a:spLocks noChangeArrowheads="1"/>
          </p:cNvSpPr>
          <p:nvPr/>
        </p:nvSpPr>
        <p:spPr bwMode="auto">
          <a:xfrm>
            <a:off x="1219200" y="3909189"/>
            <a:ext cx="4952999" cy="429399"/>
          </a:xfrm>
          <a:prstGeom prst="rect">
            <a:avLst/>
          </a:prstGeom>
          <a:gradFill rotWithShape="0">
            <a:gsLst>
              <a:gs pos="27500">
                <a:schemeClr val="accent4">
                  <a:lumMod val="75000"/>
                </a:schemeClr>
              </a:gs>
              <a:gs pos="78000">
                <a:srgbClr val="A8C441"/>
              </a:gs>
              <a:gs pos="34000">
                <a:schemeClr val="accent3">
                  <a:lumMod val="95000"/>
                  <a:lumOff val="5000"/>
                </a:schemeClr>
              </a:gs>
              <a:gs pos="89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48" name="Isosceles Triangle 47"/>
          <p:cNvSpPr/>
          <p:nvPr/>
        </p:nvSpPr>
        <p:spPr>
          <a:xfrm>
            <a:off x="7086600" y="5818258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495825" y="5416576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O&amp;M</a:t>
            </a:r>
            <a:endParaRPr lang="en-US" sz="1200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423074" y="6012359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NOAA IDP</a:t>
            </a:r>
          </a:p>
          <a:p>
            <a:pPr algn="ctr"/>
            <a:r>
              <a:rPr lang="en-US" sz="1100" dirty="0" smtClean="0">
                <a:latin typeface="+mn-lt"/>
              </a:rPr>
              <a:t>Web Services Provides NWS Products to FAA SEP 2016</a:t>
            </a:r>
            <a:endParaRPr lang="en-US" sz="1100" dirty="0">
              <a:latin typeface="+mn-lt"/>
            </a:endParaRPr>
          </a:p>
        </p:txBody>
      </p:sp>
      <p:sp>
        <p:nvSpPr>
          <p:cNvPr id="53" name="Isosceles Triangle 52"/>
          <p:cNvSpPr/>
          <p:nvPr/>
        </p:nvSpPr>
        <p:spPr>
          <a:xfrm>
            <a:off x="3723006" y="5800609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424710" y="5972582"/>
            <a:ext cx="93831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NextGen IT Contract Award</a:t>
            </a:r>
            <a:endParaRPr lang="en-US" sz="1100" dirty="0">
              <a:latin typeface="+mn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743199" y="3915490"/>
            <a:ext cx="1" cy="4230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279937" y="3909189"/>
            <a:ext cx="0" cy="4293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791199" y="3915490"/>
            <a:ext cx="0" cy="4230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290757" y="5347884"/>
            <a:ext cx="0" cy="4199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718754" y="5355141"/>
            <a:ext cx="1" cy="4230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264221" y="5346421"/>
            <a:ext cx="0" cy="4293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766756" y="5344810"/>
            <a:ext cx="0" cy="4230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143001" y="3903436"/>
            <a:ext cx="167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+mn-lt"/>
              </a:rPr>
              <a:t>Web Services Prototype Dev &amp; Impl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771900" y="5324244"/>
            <a:ext cx="1683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+mn-lt"/>
              </a:rPr>
              <a:t>Dev &amp; Impl of NextGen IT Web Services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2201" y="5330338"/>
            <a:ext cx="1447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+mn-lt"/>
              </a:rPr>
              <a:t>Acq’n for NextGen IT Web Services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7" name="Isosceles Triangle 66"/>
          <p:cNvSpPr/>
          <p:nvPr/>
        </p:nvSpPr>
        <p:spPr>
          <a:xfrm>
            <a:off x="2591142" y="4372690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1715247" y="4576576"/>
            <a:ext cx="2067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NOAA IDP NextGen Web Services Prototype Delivered Sept 2013</a:t>
            </a:r>
          </a:p>
          <a:p>
            <a:pPr algn="ctr"/>
            <a:r>
              <a:rPr lang="en-US" sz="1100" dirty="0" smtClean="0">
                <a:latin typeface="+mn-lt"/>
              </a:rPr>
              <a:t>(~400 Products)</a:t>
            </a:r>
            <a:endParaRPr lang="en-US" sz="1100" dirty="0">
              <a:latin typeface="+mn-lt"/>
            </a:endParaRPr>
          </a:p>
        </p:txBody>
      </p:sp>
      <p:sp>
        <p:nvSpPr>
          <p:cNvPr id="72" name="Isosceles Triangle 71"/>
          <p:cNvSpPr/>
          <p:nvPr/>
        </p:nvSpPr>
        <p:spPr>
          <a:xfrm>
            <a:off x="5875979" y="5818258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5105400" y="6012359"/>
            <a:ext cx="16241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NOAA IDP Web Services Implemented </a:t>
            </a:r>
          </a:p>
          <a:p>
            <a:pPr algn="ctr"/>
            <a:r>
              <a:rPr lang="en-US" sz="1100" dirty="0" smtClean="0">
                <a:latin typeface="+mn-lt"/>
              </a:rPr>
              <a:t>Dec 2015</a:t>
            </a:r>
          </a:p>
          <a:p>
            <a:pPr algn="ctr"/>
            <a:r>
              <a:rPr lang="en-US" sz="1100" dirty="0" smtClean="0">
                <a:latin typeface="+mn-lt"/>
              </a:rPr>
              <a:t>(~1300 Products)</a:t>
            </a:r>
            <a:endParaRPr lang="en-US" sz="11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8600" y="1066800"/>
            <a:ext cx="8554066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+mn-lt"/>
              </a:rPr>
              <a:t>Capability Improvements Provided by NextGen IT Web Services</a:t>
            </a:r>
            <a:r>
              <a:rPr lang="en-US" sz="1600" dirty="0" smtClean="0">
                <a:latin typeface="+mn-lt"/>
              </a:rPr>
              <a:t>: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Common logical entry point for data discovery and access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Consolidation and standardization of data formats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Standardized OGC-compliant Web Services access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Standards-based registry/repository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Near term replaces legacy FAA Bulk </a:t>
            </a:r>
            <a:r>
              <a:rPr lang="en-US" sz="1600" dirty="0">
                <a:latin typeface="+mn-lt"/>
              </a:rPr>
              <a:t>Weather Telecommunications </a:t>
            </a:r>
            <a:r>
              <a:rPr lang="en-US" sz="1600" dirty="0" smtClean="0">
                <a:latin typeface="+mn-lt"/>
              </a:rPr>
              <a:t>Gateway (FBWTG) connection from NWS to FAA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Mid term support for NWS AWIPS consumers 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Long term support for other users (NOAA, DoD, DHS, public)</a:t>
            </a:r>
            <a:endParaRPr lang="en-US" sz="1600" dirty="0">
              <a:latin typeface="+mn-lt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5791200" y="4420320"/>
            <a:ext cx="254742" cy="761280"/>
          </a:xfrm>
          <a:prstGeom prst="downArrow">
            <a:avLst>
              <a:gd name="adj1" fmla="val 38782"/>
              <a:gd name="adj2" fmla="val 50000"/>
            </a:avLst>
          </a:prstGeom>
          <a:solidFill>
            <a:srgbClr val="FFFF00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933964" y="4501217"/>
            <a:ext cx="1227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Augments &amp; reuses same infrastructure</a:t>
            </a:r>
            <a:endParaRPr lang="en-US" sz="10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92549" y="3991632"/>
            <a:ext cx="1856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+mn-lt"/>
              </a:rPr>
              <a:t>Experimental Operations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93383" y="5997166"/>
            <a:ext cx="166037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193383" y="6149566"/>
            <a:ext cx="166037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93383" y="6307162"/>
            <a:ext cx="166037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93383" y="6459562"/>
            <a:ext cx="166037" cy="152400"/>
          </a:xfrm>
          <a:prstGeom prst="rect">
            <a:avLst/>
          </a:prstGeom>
          <a:solidFill>
            <a:srgbClr val="95B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193383" y="6611962"/>
            <a:ext cx="166037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43699" y="5957950"/>
            <a:ext cx="20185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Requirement and Acquisition Phase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43699" y="6110350"/>
            <a:ext cx="17363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Design, Build, and Test Phase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43699" y="6262750"/>
            <a:ext cx="5886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Cutover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40333" y="6420346"/>
            <a:ext cx="16658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Operations and Maintenance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40037" y="6572746"/>
            <a:ext cx="10695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Retire/Phase Out</a:t>
            </a:r>
          </a:p>
        </p:txBody>
      </p:sp>
    </p:spTree>
    <p:extLst>
      <p:ext uri="{BB962C8B-B14F-4D97-AF65-F5344CB8AC3E}">
        <p14:creationId xmlns:p14="http://schemas.microsoft.com/office/powerpoint/2010/main" val="50299813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2800" dirty="0" smtClean="0"/>
              <a:t>IDP Phase 1 Timeline</a:t>
            </a:r>
            <a:br>
              <a:rPr lang="en-US" sz="2800" dirty="0" smtClean="0"/>
            </a:br>
            <a:r>
              <a:rPr lang="en-US" dirty="0"/>
              <a:t>Direct Readout (GRB Antennas)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A1E9B-B4E4-4F66-A28F-86D753BE98F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-30540" y="2892623"/>
            <a:ext cx="1325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GVAR Antennas</a:t>
            </a:r>
            <a:endParaRPr lang="en-US" sz="1400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39837" y="4048780"/>
            <a:ext cx="13352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Direct Readout</a:t>
            </a:r>
          </a:p>
          <a:p>
            <a:r>
              <a:rPr lang="en-US" sz="1400" dirty="0" smtClean="0">
                <a:latin typeface="+mn-lt"/>
              </a:rPr>
              <a:t>(GRB Antennas)</a:t>
            </a:r>
          </a:p>
          <a:p>
            <a:r>
              <a:rPr lang="en-US" sz="1400" dirty="0" smtClean="0">
                <a:latin typeface="+mn-lt"/>
              </a:rPr>
              <a:t>&amp; SBN Upgrade</a:t>
            </a:r>
            <a:endParaRPr lang="en-US" sz="14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10123" y="2297376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FY13</a:t>
            </a:r>
            <a:endParaRPr lang="en-US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824335" y="229077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FY17</a:t>
            </a:r>
            <a:endParaRPr lang="en-US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229812" y="22860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FY16</a:t>
            </a:r>
            <a:endParaRPr lang="en-US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673965" y="22860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FY15</a:t>
            </a:r>
            <a:endParaRPr lang="en-US" sz="1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227294" y="22860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FY14</a:t>
            </a:r>
            <a:endParaRPr lang="en-US" sz="1400" b="1" dirty="0"/>
          </a:p>
        </p:txBody>
      </p:sp>
      <p:sp>
        <p:nvSpPr>
          <p:cNvPr id="42" name="TextBox 10"/>
          <p:cNvSpPr txBox="1">
            <a:spLocks noChangeArrowheads="1"/>
          </p:cNvSpPr>
          <p:nvPr/>
        </p:nvSpPr>
        <p:spPr bwMode="auto">
          <a:xfrm>
            <a:off x="1194756" y="4113747"/>
            <a:ext cx="7620000" cy="429399"/>
          </a:xfrm>
          <a:prstGeom prst="rect">
            <a:avLst/>
          </a:prstGeom>
          <a:gradFill rotWithShape="0">
            <a:gsLst>
              <a:gs pos="25000">
                <a:schemeClr val="accent1">
                  <a:lumMod val="75000"/>
                </a:schemeClr>
              </a:gs>
              <a:gs pos="58000">
                <a:schemeClr val="accent4">
                  <a:lumMod val="75000"/>
                </a:schemeClr>
              </a:gs>
              <a:gs pos="40000">
                <a:schemeClr val="accent4">
                  <a:lumMod val="75000"/>
                </a:schemeClr>
              </a:gs>
              <a:gs pos="63000">
                <a:srgbClr val="FFFF00"/>
              </a:gs>
              <a:gs pos="80000">
                <a:schemeClr val="accent3">
                  <a:lumMod val="95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46" name="TextBox 10"/>
          <p:cNvSpPr txBox="1">
            <a:spLocks noChangeArrowheads="1"/>
          </p:cNvSpPr>
          <p:nvPr/>
        </p:nvSpPr>
        <p:spPr bwMode="auto">
          <a:xfrm>
            <a:off x="1219200" y="2827452"/>
            <a:ext cx="7595556" cy="429399"/>
          </a:xfrm>
          <a:prstGeom prst="rect">
            <a:avLst/>
          </a:prstGeom>
          <a:gradFill rotWithShape="0">
            <a:gsLst>
              <a:gs pos="60000">
                <a:schemeClr val="accent3">
                  <a:lumMod val="95000"/>
                </a:schemeClr>
              </a:gs>
              <a:gs pos="85000">
                <a:schemeClr val="bg1">
                  <a:lumMod val="50000"/>
                </a:schemeClr>
              </a:gs>
              <a:gs pos="7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200" dirty="0"/>
          </a:p>
        </p:txBody>
      </p:sp>
      <p:sp>
        <p:nvSpPr>
          <p:cNvPr id="48" name="Isosceles Triangle 47"/>
          <p:cNvSpPr/>
          <p:nvPr/>
        </p:nvSpPr>
        <p:spPr>
          <a:xfrm>
            <a:off x="5562600" y="4584121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495825" y="4182439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O&amp;M</a:t>
            </a:r>
            <a:endParaRPr lang="en-US" sz="1200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76800" y="4778222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GRB Antennas</a:t>
            </a:r>
          </a:p>
          <a:p>
            <a:pPr algn="ctr"/>
            <a:r>
              <a:rPr lang="en-US" sz="1100" dirty="0" smtClean="0">
                <a:latin typeface="+mn-lt"/>
              </a:rPr>
              <a:t>Installed</a:t>
            </a:r>
            <a:endParaRPr lang="en-US" sz="1100" dirty="0">
              <a:latin typeface="+mn-lt"/>
            </a:endParaRPr>
          </a:p>
        </p:txBody>
      </p:sp>
      <p:sp>
        <p:nvSpPr>
          <p:cNvPr id="53" name="Isosceles Triangle 52"/>
          <p:cNvSpPr/>
          <p:nvPr/>
        </p:nvSpPr>
        <p:spPr>
          <a:xfrm>
            <a:off x="3657600" y="4564705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971800" y="4738753"/>
            <a:ext cx="12953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Direct Readout (GRB Antenna) Contract Award</a:t>
            </a:r>
            <a:endParaRPr lang="en-US" sz="1100" dirty="0">
              <a:latin typeface="+mn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743199" y="2833753"/>
            <a:ext cx="1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279937" y="2827452"/>
            <a:ext cx="0" cy="4293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791199" y="2833753"/>
            <a:ext cx="0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290757" y="4113747"/>
            <a:ext cx="0" cy="419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718754" y="4121004"/>
            <a:ext cx="1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264221" y="4107522"/>
            <a:ext cx="0" cy="4293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766756" y="4110673"/>
            <a:ext cx="0" cy="4230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198972" y="2890866"/>
            <a:ext cx="2002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Operations and Maintenance</a:t>
            </a:r>
            <a:endParaRPr lang="en-US" sz="1200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114800" y="4115252"/>
            <a:ext cx="1658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+mn-lt"/>
              </a:rPr>
              <a:t>Development &amp; Implementation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219200" y="4110335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+mn-lt"/>
              </a:rPr>
              <a:t>GRB Assessment and Site Survey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+mn-lt"/>
              </a:rPr>
              <a:t>(Requirement &amp; Acquisition Phase)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7290757" y="2838450"/>
            <a:ext cx="0" cy="419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786027" y="2830776"/>
            <a:ext cx="1053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Retiring GVAR</a:t>
            </a:r>
          </a:p>
          <a:p>
            <a:r>
              <a:rPr lang="en-US" sz="1200" dirty="0" smtClean="0">
                <a:latin typeface="+mn-lt"/>
              </a:rPr>
              <a:t>Antennas</a:t>
            </a:r>
            <a:endParaRPr lang="en-US" sz="1200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8600" y="1066800"/>
            <a:ext cx="8554066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+mn-lt"/>
              </a:rPr>
              <a:t>Capability Improvements Provided by Direct Readout</a:t>
            </a:r>
            <a:r>
              <a:rPr lang="en-US" sz="1600" dirty="0" smtClean="0">
                <a:latin typeface="+mn-lt"/>
              </a:rPr>
              <a:t>:</a:t>
            </a:r>
          </a:p>
          <a:p>
            <a:pPr marL="569913" indent="-112713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Ensure </a:t>
            </a:r>
            <a:r>
              <a:rPr lang="en-US" sz="1600" dirty="0">
                <a:latin typeface="+mn-lt"/>
              </a:rPr>
              <a:t>NCEP Remote Centers and Alaska and Pacific Regions can fully exploit GOES-R observations by GOES-R launch (currently scheduled for October 2015).</a:t>
            </a:r>
            <a:endParaRPr lang="en-US" sz="1600" dirty="0" smtClean="0">
              <a:latin typeface="+mn-lt"/>
            </a:endParaRPr>
          </a:p>
        </p:txBody>
      </p:sp>
      <p:sp>
        <p:nvSpPr>
          <p:cNvPr id="35" name="Isosceles Triangle 34"/>
          <p:cNvSpPr/>
          <p:nvPr/>
        </p:nvSpPr>
        <p:spPr>
          <a:xfrm>
            <a:off x="5715000" y="3281517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029200" y="3475618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GOES-R Launch</a:t>
            </a:r>
            <a:endParaRPr lang="en-US" sz="1100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54485" y="5997166"/>
            <a:ext cx="166037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54485" y="6149566"/>
            <a:ext cx="166037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154485" y="6307162"/>
            <a:ext cx="166037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54485" y="6459562"/>
            <a:ext cx="166037" cy="152400"/>
          </a:xfrm>
          <a:prstGeom prst="rect">
            <a:avLst/>
          </a:prstGeom>
          <a:solidFill>
            <a:srgbClr val="95B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54485" y="6611962"/>
            <a:ext cx="166037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04801" y="5957950"/>
            <a:ext cx="20185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Requirement and Acquisition Phase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04801" y="6110350"/>
            <a:ext cx="17363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Design, Build, and Test Phase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4801" y="6262750"/>
            <a:ext cx="5886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Cutover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01435" y="6420346"/>
            <a:ext cx="16658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Operations and Maintenance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01139" y="6572746"/>
            <a:ext cx="10695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Retire/Phase Out</a:t>
            </a:r>
          </a:p>
        </p:txBody>
      </p:sp>
      <p:sp>
        <p:nvSpPr>
          <p:cNvPr id="57" name="Isosceles Triangle 56"/>
          <p:cNvSpPr/>
          <p:nvPr/>
        </p:nvSpPr>
        <p:spPr>
          <a:xfrm>
            <a:off x="4194086" y="4572000"/>
            <a:ext cx="296220" cy="2286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038600" y="4766101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SBN Upgraded to</a:t>
            </a:r>
          </a:p>
          <a:p>
            <a:r>
              <a:rPr lang="en-US" sz="1100" dirty="0" smtClean="0">
                <a:latin typeface="+mn-lt"/>
              </a:rPr>
              <a:t>a Full Transponder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48369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71446</TotalTime>
  <Words>1340</Words>
  <Application>Microsoft Office PowerPoint</Application>
  <PresentationFormat>On-screen Show (4:3)</PresentationFormat>
  <Paragraphs>355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1_Office Theme</vt:lpstr>
      <vt:lpstr>Office Theme</vt:lpstr>
      <vt:lpstr>Custom Design</vt:lpstr>
      <vt:lpstr>2_Office Theme</vt:lpstr>
      <vt:lpstr>PowerPoint Presentation</vt:lpstr>
      <vt:lpstr>Agenda</vt:lpstr>
      <vt:lpstr>IDP Overview</vt:lpstr>
      <vt:lpstr>IDP Phase 1 Challenges/Benefits</vt:lpstr>
      <vt:lpstr>PowerPoint Presentation</vt:lpstr>
      <vt:lpstr>IDP Phase 1 Timeline IDP Dissemination Infrastructure Sites</vt:lpstr>
      <vt:lpstr>IDP Phase 1 Timeline NWSTG Re-Architecture Functionality </vt:lpstr>
      <vt:lpstr>IDP Phase 1 Timeline NextGen IT</vt:lpstr>
      <vt:lpstr>IDP Phase 1 Timeline Direct Readout (GRB Antennas)</vt:lpstr>
      <vt:lpstr>IDP Phase 1 Timeline NWS GRP Network (CONUS and OCONUS) Upgrade &amp; Optimization </vt:lpstr>
    </vt:vector>
  </TitlesOfParts>
  <Company>NOAA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NITRB Standard Presentation Format</dc:title>
  <dc:creator>M2Strategy</dc:creator>
  <cp:lastModifiedBy>Mary L. Hart</cp:lastModifiedBy>
  <cp:revision>2723</cp:revision>
  <cp:lastPrinted>2013-11-08T15:05:28Z</cp:lastPrinted>
  <dcterms:created xsi:type="dcterms:W3CDTF">2003-08-07T18:06:43Z</dcterms:created>
  <dcterms:modified xsi:type="dcterms:W3CDTF">2013-12-02T13:07:15Z</dcterms:modified>
</cp:coreProperties>
</file>