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61" r:id="rId3"/>
    <p:sldId id="263" r:id="rId4"/>
    <p:sldId id="262" r:id="rId5"/>
    <p:sldId id="265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>
        <p:scale>
          <a:sx n="133" d="100"/>
          <a:sy n="133" d="100"/>
        </p:scale>
        <p:origin x="-150" y="-6"/>
      </p:cViewPr>
      <p:guideLst>
        <p:guide orient="horz" pos="2160"/>
        <p:guide pos="4608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547FD-BBAA-4BD1-864F-558161476577}" type="datetimeFigureOut">
              <a:rPr lang="en-US" smtClean="0"/>
              <a:t>12/2/2013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AE27D-9314-470A-8334-3361A4BD87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78485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547FD-BBAA-4BD1-864F-558161476577}" type="datetimeFigureOut">
              <a:rPr lang="en-US" smtClean="0"/>
              <a:t>12/2/2013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AE27D-9314-470A-8334-3361A4BD87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05363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547FD-BBAA-4BD1-864F-558161476577}" type="datetimeFigureOut">
              <a:rPr lang="en-US" smtClean="0"/>
              <a:t>12/2/2013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AE27D-9314-470A-8334-3361A4BD87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64835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547FD-BBAA-4BD1-864F-558161476577}" type="datetimeFigureOut">
              <a:rPr lang="en-US" smtClean="0"/>
              <a:t>12/2/2013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AE27D-9314-470A-8334-3361A4BD87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46640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547FD-BBAA-4BD1-864F-558161476577}" type="datetimeFigureOut">
              <a:rPr lang="en-US" smtClean="0"/>
              <a:t>12/2/2013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AE27D-9314-470A-8334-3361A4BD87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17362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547FD-BBAA-4BD1-864F-558161476577}" type="datetimeFigureOut">
              <a:rPr lang="en-US" smtClean="0"/>
              <a:t>12/2/2013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AE27D-9314-470A-8334-3361A4BD87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88012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547FD-BBAA-4BD1-864F-558161476577}" type="datetimeFigureOut">
              <a:rPr lang="en-US" smtClean="0"/>
              <a:t>12/2/2013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AE27D-9314-470A-8334-3361A4BD87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14754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547FD-BBAA-4BD1-864F-558161476577}" type="datetimeFigureOut">
              <a:rPr lang="en-US" smtClean="0"/>
              <a:t>12/2/2013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AE27D-9314-470A-8334-3361A4BD87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47658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547FD-BBAA-4BD1-864F-558161476577}" type="datetimeFigureOut">
              <a:rPr lang="en-US" smtClean="0"/>
              <a:t>12/2/2013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AE27D-9314-470A-8334-3361A4BD87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52434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547FD-BBAA-4BD1-864F-558161476577}" type="datetimeFigureOut">
              <a:rPr lang="en-US" smtClean="0"/>
              <a:t>12/2/2013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AE27D-9314-470A-8334-3361A4BD87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23899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547FD-BBAA-4BD1-864F-558161476577}" type="datetimeFigureOut">
              <a:rPr lang="en-US" smtClean="0"/>
              <a:t>12/2/2013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AE27D-9314-470A-8334-3361A4BD87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03953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A547FD-BBAA-4BD1-864F-558161476577}" type="datetimeFigureOut">
              <a:rPr lang="en-US" smtClean="0"/>
              <a:t>12/2/2013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2AE27D-9314-470A-8334-3361A4BD87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76694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The Challenge of Data Delivery to Our Field Offices</a:t>
            </a:r>
            <a:endParaRPr lang="en-US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Bernard N. Meisner</a:t>
            </a:r>
          </a:p>
          <a:p>
            <a:r>
              <a:rPr lang="en-US" dirty="0" smtClean="0"/>
              <a:t>Chief, Science &amp; Training</a:t>
            </a:r>
          </a:p>
          <a:p>
            <a:r>
              <a:rPr lang="en-US" dirty="0" smtClean="0"/>
              <a:t>NWS Southern Region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9385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4" descr="data:image/jpeg;base64,/9j/4AAQSkZJRgABAQAAAQABAAD/2wCEAAkGBxQSEBQREhQUEBQVFBUQDxAUEBAWFQ8QFRQXFxYWFRUZHiggGBsmGxYWIT0hKSosLi4uFx8zODMsNyguLysBCgoKDQ0OFBAQFTcdFRktNywtLCwsLCwsKywrNywsNywrNCw3OCs0LysrLC0sNzMrLystKys1LCwrNyw3KzcrK//AABEIALkAuQMBIgACEQEDEQH/xAAcAAEAAgMBAQEAAAAAAAAAAAAABQcBBAYDAgj/xAA/EAACAgECAwUDCAgFBQAAAAABAgADEQQhBRIxBkFRYXETIjIHFCNCUnKBkSRTYoKhscHRFRYzRJNDY3Oisv/EABgBAQEBAQEAAAAAAAAAAAAAAAABAgME/8QAHREBAQEAAgMBAQAAAAAAAAAAAAERAiESMUEDIv/aAAwDAQACEQMRAD8AvGIiAiIgIiICIiAiIgIiICIiAiIgIiICIiAiIgIiICIiAiIgIiICIiAiIgIiICIiAiIgIiICIiAiIgIiICIiAiIgInyzgDJOANyT0A8556bVJYOat1sXpzIysM+GRA9oiICIiAiIgImMyD4z2s02nY1s/tbR1oqHO656c4GyerEQJ3MxmV3re22qckU1Vade5rea2wj7ilVU/i0jbeL6xjltVaPJFpQfkEz/ABl8aLXiVTTxvWVnK6l2/ZtSt0PqAA35MJ1vZbtaNQwovUU34JUKSa7wvU1k7ggblDuB4gExZR1MREgREQEREBERATW4hr0ora2w8qr5ElidgqgbsxOAANyTNgyttb2rrs1Ttcl4Wix6aKhScB1JV7X33Y9B4L96EtxLapTqM3avCVL76aZiPZ1Ku/Pcejv37+6uNgSCTF9h+PI2uvYg016kpTogayqXNQDznyb6RBuN9h1XAgOK8fs4jedFpkdQvvMj8qPqQoDME5jykhTsp2ZupCg56DQaI2VexSm5LXCVKHovrTh1CPzhhY6gPbzZfmUnncDuWY/Xn4SZNtOPaxhMzAmZtSImDAzI7jXG6dInPc/LnatBu9rYzyog3Y/y75E9qO1Y05NNIW7U4zyEnkoB6NcRuPEL1byG84b2bWWG21jda3xWN3D7KgbIvkPxyd5ZNEhxbtFqdUSoJ0tJ2FSH6Vxv/qWjoP2V6Y+IyP02kVRhQFHXAHUnqT4nzm3XTNhKZ0kxNagpn17Kbwpny1cIj3rmnq2KAWp8dRF1Zzj3k3xnz3B8iZK2rIvijha3J6BGJ/IxVW1wjXpqKKtRWcpbWlqH9l1BHod5tzjvkiJ/wbS57hco+6uotUD8gJ2M5KREQEREBERASvflD4L7Oz57WPcblr1agbK3RLvL7J8uU7YObCnjqdMtiNW6h0dSjqRkMrDBBHhiNSzYoLjdDIyauklLaSH5l64U5Bx34327wWHfLp7JcfTXaVNQmAfguQHPs7hjmX+II8QQe+VnxPhraW9tM5LBRz0O25toOwJPewPun0B7xNHshxn/AAvX8jnGk1GFcnOKznCsfDlzufssPszdm9ufG5cXpEwJmYdWJyHbDtSamOl0xBvwDbaRzLpUbx7jaRuFPTIYjBAO12y7RHTqKaSDqLAeTvFFfQ2sPLuB6keAM4XSabA7ySSzMxyzudyzHvJmpNGdLpseJJJZmY5Z2PVmPeTN+qmfVNU36aZtl5V0zYSmbVVE2FphEeap42JJOxJoakwI2+cj211nJpyo62HkwOvIPef/ANQR6sJ1OqsnK8B0p4lxetAM0Un2jnu9nWQSf3rOVR5AmS3pqLj7FcNOm4dpaD8SUp7T/wAjDmfH7xMmpgTM5qREQEREBERAREQOc7acCOqozWB7erNlGTjmOPerJ8GAx5HB7pU+u0w1FJG6nqvMuDXYNsMp8DkEeol9GVp274N7C/5ygxTewFo7qtQdg3o+w+8P2pqVjnPrb+SbtO19DaO/a/T+6uc5spGwz4sp90+I5T3zseN8VTS0Pe+4Ue6o+Kyw7Ii/tMSB+Mo3XW2aTUV6+jZq2HtV7nToQ3kRlSfMH6onWcc7RrxCytqT+j1KGxuC2qYe8GH/AG1IX7zN4Rna8bsaqF7LHutPNbYeaw5yF8EX9lRsPxPUmSFFc8aEkhp65sr2oqkjRTPPT1yS09cIzVRPY14nsoxNfV3ACEaOrbEhNZdNrXaqcn2i40tCcx95jtWmd3b+w6kwqK7Y8Z5E9kh99xuRklK+8gDvPQeZ8pZPyXdl/mWjDWLy33YstHfUv1K/wHXzJnE/Jb2UbV3/AOI6nLVq/NSCNtRcNubH6tOgHeR343ugTnbrTMREikREBERAREQEREBNXiegTUUvRaOZLFKOMkHB7wRuCOoI6ECbUQKU1uiamyzS3e8ybEkDF1TZ5LMeDAEeoYd0gODXfNNSdO5+jsINTE9GPurue84Cnz5T9aWj8qmlUUV6pVJtrsWvC9bKrD76HxxjmHmPMyueLaMainKYLY56mzgNt0z4Hp5bTc7cr/NdfQJI0Cct2R4v7erlf/Vr92wHqR3NjzwQfMGdPU802k6JvVWYkQl2IfVwiWv1uBIbW62amp1vnOU7QdpVqyi/SW4yEB2UeLn6o/jC43OP8cSlOZjljsiD4nbwHl5yG7GdlruLag335XTK2LXGQHx/0KfL7T+vf8Pp2N7FX8Ts+c6ksmnJ3s+Fr1B+CkfUTIxz+uCTuLx0WjSmtKqlWutFCoijAVR3ATFurH3pqFrRURQiKAqKBgKo2AAnrETKkREBERAREQEREBERAREQOe7e6Q2aG0qCzV8uoCjcsKmDsAO8lQwxKnqxXZyg5qt9+k9yuRlkHkR7w/e8pe7CUN2x4Ndw13qZGs0Ttz6O5cA6Yk5Wvm6Aq3QNsRgZO4FlTlNjR1xbS6hdXX8DELegxhs7H8Tt+8o+0Z3Gn1isodTlWAZSO8HpOS4fqk1VBDDrmu5OhVseR2yMEHzkboOMNoi+nsDWAHmpxy9G9T0OCfXmHhNufG/FhtqZH8Q4slSlnYIPEnr5DxPlOG4j2vsIIXkpHj8b/gOmfwMhDe1hDszMTuGbL2EH7KD4R+XpGujoeM9q2f3as1Kducj6R/uL9X8d/ISd+Srscusss1GqQtTUwCVFj9NfjmJtP1gAV2zjJ3z0nE6aphYqLWSz7As2XZiQqjbYZJAwPyn6S7K8GXR6SrTL9Rc2N9u1iWsY+rEmZ5J3uWJWtAAAAABsAOgA6AT6iJloiIgIiICIiAiIgIiICIiAiIgJ5X0q6lXUOpGGVgCGB6gg9Z6xAp7tn2XGk1q2aVa9NRdXyciVnk9upJIZebCnl3HKB0bPdOa4vwJ9QAGsQYBAYVEHB7vi8cH1EvPtFwgarTPSTykjNb4GarV3Rx6HG3eMjvlYLw3VDZtLfzDZuWpmXmHXlbvHn4TUrpwnC+/at04GqOyWZLKd1Huqyn4W23II/iDJGqpVGFAUeAAEkO1TBLArV2pegUmtqnBalidj3DcEj0PjIY879fo1+yCOY+rd34fnOkrrf1/PhHU/JXwn5zxIXNulH02PErlKQf3i9nqqy+BOB+Rrhor0LXYx7a1uQeFVRNa/mVdvRhO/nK+3m23u/SIiQIiICIiAiIgIiICIiAiIgIiICImGYAZOw8TAzMETRv4vQm73VL62p/eabdrdEP8Ad0f8yf3gUz221PtOJap+v0vs1+7Wip/NT+cg3JwcbnG3me6e+stD22uDzBrbXVgchlNjEEH0xM8P5PnFAsYIhvpFjE4Cp7RSxJ+6DOvx573yfoTgGhFGlooGwrqRN+uyjP8AGSMhF7WaI9NVR/zJ/eb1HFaH3W6pvS1D/WcnobsTAMzAREQEREBERAREQEREBERAREQOa7cvrBSvzIH4vpyio1qpjb2avt167E+AlTa633v0l7Sx2/SXuJPoLT/KX7Pl6g3xAN6gH+cLLigqq0+qE/dC/wBJ7AY8pcWp7LaKw5fR6Vz9ptNST+fLkGardh9Af9tWv3OdP/kiXWvJRN2isRiAhsUklSpXIyc4YEjv7576HQOXV3HIFPMqZBYtgjJxsMZ8TLs/yJof1JHpqNSP5PM/5E0P6kn11GpJ/MvHk5zjx3cVQVnjdXX9cIPvBf6y317D6Af7Wpvvhnz68xOZuaXszo6jmvSaas9cppqVP5hY108lNcPufm/RXvDbAfNnuxnuBVPdP4jEt3sc2rOmB1oxZzHkJCCxqsDBtVPdDZzsO7GcHIk2lYHQAegxPqRm3WYiIQiIgIiICIiAiIgIiICIiAiIgIiICIiAiIgIiICIiAiIgIiICIiB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39" name="Picture 15" descr="C:\Users\Bernard.Meisner\AppData\Local\Microsoft\Windows\Temporary Internet Files\Content.IE5\81BL3OVC\MC900294336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4800" y="838200"/>
            <a:ext cx="914400" cy="7320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0" name="Picture 16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6400" y="2880360"/>
            <a:ext cx="572494" cy="5486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5486400" y="3429000"/>
            <a:ext cx="1981200" cy="13716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2078203" y="3502223"/>
            <a:ext cx="2188997" cy="307777"/>
            <a:chOff x="1181100" y="3084612"/>
            <a:chExt cx="2188997" cy="307777"/>
          </a:xfrm>
        </p:grpSpPr>
        <p:sp>
          <p:nvSpPr>
            <p:cNvPr id="3" name="Rectangle 2"/>
            <p:cNvSpPr/>
            <p:nvPr/>
          </p:nvSpPr>
          <p:spPr>
            <a:xfrm>
              <a:off x="1208798" y="3086100"/>
              <a:ext cx="2133600" cy="304800"/>
            </a:xfrm>
            <a:prstGeom prst="rect">
              <a:avLst/>
            </a:prstGeom>
            <a:solidFill>
              <a:srgbClr val="FFFFCC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1181100" y="3084612"/>
              <a:ext cx="2188997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/>
                <a:t>SBN Master Ground Station</a:t>
              </a:r>
              <a:endParaRPr lang="en-US" sz="1400" dirty="0"/>
            </a:p>
          </p:txBody>
        </p:sp>
      </p:grpSp>
      <p:grpSp>
        <p:nvGrpSpPr>
          <p:cNvPr id="7" name="Group 6"/>
          <p:cNvGrpSpPr/>
          <p:nvPr/>
        </p:nvGrpSpPr>
        <p:grpSpPr>
          <a:xfrm>
            <a:off x="2133600" y="5065812"/>
            <a:ext cx="2133600" cy="307777"/>
            <a:chOff x="1143000" y="4724400"/>
            <a:chExt cx="2133600" cy="307777"/>
          </a:xfrm>
        </p:grpSpPr>
        <p:sp>
          <p:nvSpPr>
            <p:cNvPr id="12" name="Rectangle 11"/>
            <p:cNvSpPr/>
            <p:nvPr/>
          </p:nvSpPr>
          <p:spPr>
            <a:xfrm>
              <a:off x="1143000" y="4727412"/>
              <a:ext cx="2133600" cy="301752"/>
            </a:xfrm>
            <a:prstGeom prst="rect">
              <a:avLst/>
            </a:prstGeom>
            <a:solidFill>
              <a:srgbClr val="FFFFCC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1322827" y="4724400"/>
              <a:ext cx="1773947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/>
                <a:t>NWS </a:t>
              </a:r>
              <a:r>
                <a:rPr lang="en-US" sz="1400" dirty="0" err="1" smtClean="0"/>
                <a:t>Telcom</a:t>
              </a:r>
              <a:r>
                <a:rPr lang="en-US" sz="1400" dirty="0" smtClean="0"/>
                <a:t> Gateway</a:t>
              </a:r>
              <a:endParaRPr lang="en-US" sz="1400" dirty="0"/>
            </a:p>
          </p:txBody>
        </p:sp>
      </p:grpSp>
      <p:grpSp>
        <p:nvGrpSpPr>
          <p:cNvPr id="17" name="Group 16"/>
          <p:cNvGrpSpPr/>
          <p:nvPr/>
        </p:nvGrpSpPr>
        <p:grpSpPr>
          <a:xfrm>
            <a:off x="304800" y="4876800"/>
            <a:ext cx="1714500" cy="685800"/>
            <a:chOff x="304800" y="4876800"/>
            <a:chExt cx="1714500" cy="685800"/>
          </a:xfrm>
        </p:grpSpPr>
        <p:grpSp>
          <p:nvGrpSpPr>
            <p:cNvPr id="49" name="Group 48"/>
            <p:cNvGrpSpPr/>
            <p:nvPr/>
          </p:nvGrpSpPr>
          <p:grpSpPr>
            <a:xfrm>
              <a:off x="1181100" y="4876800"/>
              <a:ext cx="838200" cy="685800"/>
              <a:chOff x="1181100" y="4876800"/>
              <a:chExt cx="838200" cy="685800"/>
            </a:xfrm>
          </p:grpSpPr>
          <p:sp>
            <p:nvSpPr>
              <p:cNvPr id="32" name="Right Arrow 31"/>
              <p:cNvSpPr/>
              <p:nvPr/>
            </p:nvSpPr>
            <p:spPr>
              <a:xfrm>
                <a:off x="1181100" y="4876800"/>
                <a:ext cx="838200" cy="685800"/>
              </a:xfrm>
              <a:prstGeom prst="rightArrow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" name="TextBox 19"/>
              <p:cNvSpPr txBox="1"/>
              <p:nvPr/>
            </p:nvSpPr>
            <p:spPr>
              <a:xfrm>
                <a:off x="1219200" y="5032470"/>
                <a:ext cx="630301" cy="37446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>
                  <a:lnSpc>
                    <a:spcPts val="1100"/>
                  </a:lnSpc>
                </a:pPr>
                <a:r>
                  <a:rPr lang="en-US" sz="1200" dirty="0" smtClean="0"/>
                  <a:t>Model</a:t>
                </a:r>
              </a:p>
              <a:p>
                <a:pPr algn="ctr">
                  <a:lnSpc>
                    <a:spcPts val="1100"/>
                  </a:lnSpc>
                </a:pPr>
                <a:r>
                  <a:rPr lang="en-US" sz="1200" dirty="0" smtClean="0"/>
                  <a:t>Output</a:t>
                </a:r>
                <a:endParaRPr lang="en-US" sz="1200" dirty="0"/>
              </a:p>
            </p:txBody>
          </p:sp>
        </p:grpSp>
        <p:grpSp>
          <p:nvGrpSpPr>
            <p:cNvPr id="19" name="Group 18"/>
            <p:cNvGrpSpPr/>
            <p:nvPr/>
          </p:nvGrpSpPr>
          <p:grpSpPr>
            <a:xfrm>
              <a:off x="304800" y="5065812"/>
              <a:ext cx="762000" cy="307777"/>
              <a:chOff x="152400" y="4514106"/>
              <a:chExt cx="762000" cy="307777"/>
            </a:xfrm>
          </p:grpSpPr>
          <p:sp>
            <p:nvSpPr>
              <p:cNvPr id="24" name="Rectangle 23"/>
              <p:cNvSpPr/>
              <p:nvPr/>
            </p:nvSpPr>
            <p:spPr>
              <a:xfrm>
                <a:off x="152400" y="4553694"/>
                <a:ext cx="762000" cy="228600"/>
              </a:xfrm>
              <a:prstGeom prst="rect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5" name="TextBox 24"/>
              <p:cNvSpPr txBox="1"/>
              <p:nvPr/>
            </p:nvSpPr>
            <p:spPr>
              <a:xfrm>
                <a:off x="271950" y="4514106"/>
                <a:ext cx="522900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400" dirty="0" smtClean="0"/>
                  <a:t>EMC</a:t>
                </a:r>
                <a:endParaRPr lang="en-US" sz="1400" dirty="0"/>
              </a:p>
            </p:txBody>
          </p:sp>
        </p:grpSp>
      </p:grpSp>
      <p:grpSp>
        <p:nvGrpSpPr>
          <p:cNvPr id="6" name="Group 5"/>
          <p:cNvGrpSpPr/>
          <p:nvPr/>
        </p:nvGrpSpPr>
        <p:grpSpPr>
          <a:xfrm>
            <a:off x="2133600" y="4303812"/>
            <a:ext cx="2133600" cy="307777"/>
            <a:chOff x="1143000" y="4114800"/>
            <a:chExt cx="2133600" cy="307777"/>
          </a:xfrm>
        </p:grpSpPr>
        <p:sp>
          <p:nvSpPr>
            <p:cNvPr id="10" name="Rectangle 9"/>
            <p:cNvSpPr/>
            <p:nvPr/>
          </p:nvSpPr>
          <p:spPr>
            <a:xfrm>
              <a:off x="1143000" y="4117812"/>
              <a:ext cx="2133600" cy="301752"/>
            </a:xfrm>
            <a:prstGeom prst="rect">
              <a:avLst/>
            </a:prstGeom>
            <a:solidFill>
              <a:srgbClr val="FFFFCC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1238605" y="4114800"/>
              <a:ext cx="1942391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/>
                <a:t>Network Control Facility</a:t>
              </a:r>
              <a:endParaRPr lang="en-US" sz="1400" dirty="0"/>
            </a:p>
          </p:txBody>
        </p:sp>
      </p:grpSp>
      <p:grpSp>
        <p:nvGrpSpPr>
          <p:cNvPr id="21" name="Group 20"/>
          <p:cNvGrpSpPr/>
          <p:nvPr/>
        </p:nvGrpSpPr>
        <p:grpSpPr>
          <a:xfrm>
            <a:off x="309728" y="4303812"/>
            <a:ext cx="762000" cy="307777"/>
            <a:chOff x="157328" y="3905994"/>
            <a:chExt cx="762000" cy="307777"/>
          </a:xfrm>
        </p:grpSpPr>
        <p:sp>
          <p:nvSpPr>
            <p:cNvPr id="15" name="Rectangle 14"/>
            <p:cNvSpPr/>
            <p:nvPr/>
          </p:nvSpPr>
          <p:spPr>
            <a:xfrm>
              <a:off x="157328" y="3946326"/>
              <a:ext cx="762000" cy="227112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185571" y="3905994"/>
              <a:ext cx="705514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/>
                <a:t>NESDIS</a:t>
              </a:r>
              <a:endParaRPr lang="en-US" sz="1400" dirty="0"/>
            </a:p>
          </p:txBody>
        </p:sp>
      </p:grpSp>
      <p:grpSp>
        <p:nvGrpSpPr>
          <p:cNvPr id="47" name="Group 46"/>
          <p:cNvGrpSpPr/>
          <p:nvPr/>
        </p:nvGrpSpPr>
        <p:grpSpPr>
          <a:xfrm>
            <a:off x="1218530" y="4114800"/>
            <a:ext cx="838870" cy="685800"/>
            <a:chOff x="1218530" y="4114800"/>
            <a:chExt cx="838870" cy="685800"/>
          </a:xfrm>
        </p:grpSpPr>
        <p:sp>
          <p:nvSpPr>
            <p:cNvPr id="22" name="Right Arrow 21"/>
            <p:cNvSpPr/>
            <p:nvPr/>
          </p:nvSpPr>
          <p:spPr>
            <a:xfrm>
              <a:off x="1219200" y="4114800"/>
              <a:ext cx="838200" cy="685800"/>
            </a:xfrm>
            <a:prstGeom prst="rightArrow">
              <a:avLst/>
            </a:prstGeom>
            <a:solidFill>
              <a:schemeClr val="accent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1218530" y="4297680"/>
              <a:ext cx="686470" cy="37984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ts val="1100"/>
                </a:lnSpc>
              </a:pPr>
              <a:r>
                <a:rPr lang="en-US" sz="1200" dirty="0" smtClean="0"/>
                <a:t>Satellite</a:t>
              </a:r>
            </a:p>
            <a:p>
              <a:pPr algn="ctr">
                <a:lnSpc>
                  <a:spcPts val="1100"/>
                </a:lnSpc>
              </a:pPr>
              <a:r>
                <a:rPr lang="en-US" sz="1200" dirty="0" smtClean="0"/>
                <a:t>Data</a:t>
              </a:r>
              <a:endParaRPr lang="en-US" sz="1200" dirty="0"/>
            </a:p>
          </p:txBody>
        </p:sp>
      </p:grpSp>
      <p:sp>
        <p:nvSpPr>
          <p:cNvPr id="35" name="Title 3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The AWIPS Front Door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3378" y="2880360"/>
            <a:ext cx="575622" cy="5486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8" name="Down Arrow 37"/>
          <p:cNvSpPr/>
          <p:nvPr/>
        </p:nvSpPr>
        <p:spPr>
          <a:xfrm rot="10800000">
            <a:off x="3020301" y="3886200"/>
            <a:ext cx="304801" cy="381000"/>
          </a:xfrm>
          <a:prstGeom prst="downArrow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Down Arrow 44"/>
          <p:cNvSpPr/>
          <p:nvPr/>
        </p:nvSpPr>
        <p:spPr>
          <a:xfrm rot="10800000">
            <a:off x="3020301" y="4648200"/>
            <a:ext cx="304801" cy="381000"/>
          </a:xfrm>
          <a:prstGeom prst="downArrow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1" name="Straight Arrow Connector 40"/>
          <p:cNvCxnSpPr/>
          <p:nvPr/>
        </p:nvCxnSpPr>
        <p:spPr>
          <a:xfrm flipV="1">
            <a:off x="3200400" y="1600200"/>
            <a:ext cx="990600" cy="128016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/>
          <p:nvPr/>
        </p:nvCxnSpPr>
        <p:spPr>
          <a:xfrm>
            <a:off x="4953000" y="1600200"/>
            <a:ext cx="762000" cy="128016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80100" y="3505200"/>
            <a:ext cx="1193800" cy="895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3" name="TextBox 52"/>
          <p:cNvSpPr txBox="1"/>
          <p:nvPr/>
        </p:nvSpPr>
        <p:spPr>
          <a:xfrm>
            <a:off x="5562600" y="4419600"/>
            <a:ext cx="17520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WFO/RFC AWIPS</a:t>
            </a:r>
            <a:endParaRPr lang="en-US" dirty="0"/>
          </a:p>
        </p:txBody>
      </p:sp>
      <p:grpSp>
        <p:nvGrpSpPr>
          <p:cNvPr id="18" name="Group 17"/>
          <p:cNvGrpSpPr/>
          <p:nvPr/>
        </p:nvGrpSpPr>
        <p:grpSpPr>
          <a:xfrm>
            <a:off x="5424049" y="4876800"/>
            <a:ext cx="2133600" cy="1679377"/>
            <a:chOff x="5424049" y="4876800"/>
            <a:chExt cx="2133600" cy="1679377"/>
          </a:xfrm>
        </p:grpSpPr>
        <p:sp>
          <p:nvSpPr>
            <p:cNvPr id="58" name="Down Arrow 57"/>
            <p:cNvSpPr/>
            <p:nvPr/>
          </p:nvSpPr>
          <p:spPr>
            <a:xfrm rot="10800000">
              <a:off x="6324599" y="4876800"/>
              <a:ext cx="304801" cy="228600"/>
            </a:xfrm>
            <a:prstGeom prst="downArrow">
              <a:avLst/>
            </a:prstGeom>
            <a:solidFill>
              <a:schemeClr val="accent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55" name="Group 54"/>
            <p:cNvGrpSpPr/>
            <p:nvPr/>
          </p:nvGrpSpPr>
          <p:grpSpPr>
            <a:xfrm>
              <a:off x="5715000" y="5181600"/>
              <a:ext cx="1524000" cy="762000"/>
              <a:chOff x="5715000" y="5269468"/>
              <a:chExt cx="1524000" cy="762000"/>
            </a:xfrm>
          </p:grpSpPr>
          <p:sp>
            <p:nvSpPr>
              <p:cNvPr id="51" name="TextBox 50"/>
              <p:cNvSpPr txBox="1"/>
              <p:nvPr/>
            </p:nvSpPr>
            <p:spPr>
              <a:xfrm>
                <a:off x="5723493" y="5281136"/>
                <a:ext cx="1507015" cy="738664"/>
              </a:xfrm>
              <a:prstGeom prst="rect">
                <a:avLst/>
              </a:prstGeom>
              <a:solidFill>
                <a:schemeClr val="accent3">
                  <a:lumMod val="20000"/>
                  <a:lumOff val="80000"/>
                </a:schemeClr>
              </a:solidFill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1400" dirty="0" smtClean="0"/>
                  <a:t>Code needed to</a:t>
                </a:r>
              </a:p>
              <a:p>
                <a:pPr algn="ctr"/>
                <a:r>
                  <a:rPr lang="en-US" sz="1400" dirty="0"/>
                  <a:t>i</a:t>
                </a:r>
                <a:r>
                  <a:rPr lang="en-US" sz="1400" dirty="0" smtClean="0"/>
                  <a:t>ngest and display</a:t>
                </a:r>
              </a:p>
              <a:p>
                <a:pPr algn="ctr"/>
                <a:r>
                  <a:rPr lang="en-US" sz="1400" dirty="0" smtClean="0"/>
                  <a:t>the data/images</a:t>
                </a:r>
                <a:endParaRPr lang="en-US" sz="1400" dirty="0"/>
              </a:p>
            </p:txBody>
          </p:sp>
          <p:sp>
            <p:nvSpPr>
              <p:cNvPr id="52" name="Rectangle 51"/>
              <p:cNvSpPr/>
              <p:nvPr/>
            </p:nvSpPr>
            <p:spPr>
              <a:xfrm>
                <a:off x="5715000" y="5269468"/>
                <a:ext cx="1524000" cy="762000"/>
              </a:xfrm>
              <a:prstGeom prst="rect">
                <a:avLst/>
              </a:prstGeom>
              <a:noFill/>
              <a:ln>
                <a:solidFill>
                  <a:schemeClr val="accent3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54" name="Group 53"/>
            <p:cNvGrpSpPr/>
            <p:nvPr/>
          </p:nvGrpSpPr>
          <p:grpSpPr>
            <a:xfrm>
              <a:off x="5424049" y="6248400"/>
              <a:ext cx="2133600" cy="307777"/>
              <a:chOff x="5424049" y="6324600"/>
              <a:chExt cx="2133600" cy="307777"/>
            </a:xfrm>
          </p:grpSpPr>
          <p:sp>
            <p:nvSpPr>
              <p:cNvPr id="62" name="Rectangle 61"/>
              <p:cNvSpPr/>
              <p:nvPr/>
            </p:nvSpPr>
            <p:spPr>
              <a:xfrm>
                <a:off x="5424049" y="6326088"/>
                <a:ext cx="2133600" cy="304800"/>
              </a:xfrm>
              <a:prstGeom prst="rect">
                <a:avLst/>
              </a:prstGeom>
              <a:solidFill>
                <a:srgbClr val="FFFFCC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3" name="TextBox 62"/>
              <p:cNvSpPr txBox="1"/>
              <p:nvPr/>
            </p:nvSpPr>
            <p:spPr>
              <a:xfrm>
                <a:off x="5829803" y="6324600"/>
                <a:ext cx="1322093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400" dirty="0" smtClean="0"/>
                  <a:t>AWIPS Program</a:t>
                </a:r>
                <a:endParaRPr lang="en-US" sz="1400" dirty="0"/>
              </a:p>
            </p:txBody>
          </p:sp>
        </p:grpSp>
        <p:sp>
          <p:nvSpPr>
            <p:cNvPr id="64" name="Down Arrow 63"/>
            <p:cNvSpPr/>
            <p:nvPr/>
          </p:nvSpPr>
          <p:spPr>
            <a:xfrm rot="10800000">
              <a:off x="6324599" y="5989320"/>
              <a:ext cx="304801" cy="228600"/>
            </a:xfrm>
            <a:prstGeom prst="downArrow">
              <a:avLst/>
            </a:prstGeom>
            <a:solidFill>
              <a:schemeClr val="accent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6" name="TextBox 15"/>
          <p:cNvSpPr txBox="1"/>
          <p:nvPr/>
        </p:nvSpPr>
        <p:spPr>
          <a:xfrm>
            <a:off x="609605" y="1447800"/>
            <a:ext cx="239110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What is the process</a:t>
            </a:r>
          </a:p>
          <a:p>
            <a:pPr algn="ctr"/>
            <a:r>
              <a:rPr lang="en-US" dirty="0" smtClean="0"/>
              <a:t>by which data/images</a:t>
            </a:r>
          </a:p>
          <a:p>
            <a:pPr algn="ctr"/>
            <a:r>
              <a:rPr lang="en-US" b="1" i="1" dirty="0"/>
              <a:t>a</a:t>
            </a:r>
            <a:r>
              <a:rPr lang="en-US" b="1" i="1" dirty="0" smtClean="0"/>
              <a:t>re added to</a:t>
            </a:r>
          </a:p>
          <a:p>
            <a:pPr algn="ctr"/>
            <a:r>
              <a:rPr lang="en-US" dirty="0"/>
              <a:t>t</a:t>
            </a:r>
            <a:r>
              <a:rPr lang="en-US" dirty="0" smtClean="0"/>
              <a:t>he Satellite Broadcast?</a:t>
            </a:r>
            <a:endParaRPr lang="en-US" dirty="0"/>
          </a:p>
        </p:txBody>
      </p:sp>
      <p:sp>
        <p:nvSpPr>
          <p:cNvPr id="46" name="TextBox 45"/>
          <p:cNvSpPr txBox="1"/>
          <p:nvPr/>
        </p:nvSpPr>
        <p:spPr>
          <a:xfrm>
            <a:off x="6096006" y="1447800"/>
            <a:ext cx="239110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What is the process</a:t>
            </a:r>
          </a:p>
          <a:p>
            <a:pPr algn="ctr"/>
            <a:r>
              <a:rPr lang="en-US" dirty="0" smtClean="0"/>
              <a:t>by which data/images</a:t>
            </a:r>
          </a:p>
          <a:p>
            <a:pPr algn="ctr"/>
            <a:r>
              <a:rPr lang="en-US" b="1" i="1" dirty="0"/>
              <a:t>a</a:t>
            </a:r>
            <a:r>
              <a:rPr lang="en-US" b="1" i="1" dirty="0" smtClean="0"/>
              <a:t>re removed from</a:t>
            </a:r>
          </a:p>
          <a:p>
            <a:pPr algn="ctr"/>
            <a:r>
              <a:rPr lang="en-US" dirty="0" smtClean="0"/>
              <a:t>the Satellite Broadcast?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00433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4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4" descr="data:image/jpeg;base64,/9j/4AAQSkZJRgABAQAAAQABAAD/2wCEAAkGBxQSEBQREhQUEBQVFBUQDxAUEBAWFQ8QFRQXFxYWFRUZHiggGBsmGxYWIT0hKSosLi4uFx8zODMsNyguLysBCgoKDQ0OFBAQFTcdFRktNywtLCwsLCwsKywrNywsNywrNCw3OCs0LysrLC0sNzMrLystKys1LCwrNyw3KzcrK//AABEIALkAuQMBIgACEQEDEQH/xAAcAAEAAgMBAQEAAAAAAAAAAAAABQcBBAYDAgj/xAA/EAACAgECAwUDCAgFBQAAAAABAgADEQQhBRIxBkFRYXETIjIHFCNCUnKBkSRTYoKhscHRFRYzRJNDY3Oisv/EABgBAQEBAQEAAAAAAAAAAAAAAAABAgME/8QAHREBAQEAAgMBAQAAAAAAAAAAAAERAiESMUEDIv/aAAwDAQACEQMRAD8AvGIiAiIgIiICIiAiIgIiICIiAiIgIiICIiAiIgIiICIiAiIgIiICIiAiIgIiICIiAiIgIiICIiAiIgIiICIiAiIgInyzgDJOANyT0A8556bVJYOat1sXpzIysM+GRA9oiICIiAiIgImMyD4z2s02nY1s/tbR1oqHO656c4GyerEQJ3MxmV3re22qckU1Vade5rea2wj7ilVU/i0jbeL6xjltVaPJFpQfkEz/ABl8aLXiVTTxvWVnK6l2/ZtSt0PqAA35MJ1vZbtaNQwovUU34JUKSa7wvU1k7ggblDuB4gExZR1MREgREQEREBERATW4hr0ora2w8qr5ElidgqgbsxOAANyTNgyttb2rrs1Ttcl4Wix6aKhScB1JV7X33Y9B4L96EtxLapTqM3avCVL76aZiPZ1Ku/Pcejv37+6uNgSCTF9h+PI2uvYg016kpTogayqXNQDznyb6RBuN9h1XAgOK8fs4jedFpkdQvvMj8qPqQoDME5jykhTsp2ZupCg56DQaI2VexSm5LXCVKHovrTh1CPzhhY6gPbzZfmUnncDuWY/Xn4SZNtOPaxhMzAmZtSImDAzI7jXG6dInPc/LnatBu9rYzyog3Y/y75E9qO1Y05NNIW7U4zyEnkoB6NcRuPEL1byG84b2bWWG21jda3xWN3D7KgbIvkPxyd5ZNEhxbtFqdUSoJ0tJ2FSH6Vxv/qWjoP2V6Y+IyP02kVRhQFHXAHUnqT4nzm3XTNhKZ0kxNagpn17Kbwpny1cIj3rmnq2KAWp8dRF1Zzj3k3xnz3B8iZK2rIvijha3J6BGJ/IxVW1wjXpqKKtRWcpbWlqH9l1BHod5tzjvkiJ/wbS57hco+6uotUD8gJ2M5KREQEREBERASvflD4L7Oz57WPcblr1agbK3RLvL7J8uU7YObCnjqdMtiNW6h0dSjqRkMrDBBHhiNSzYoLjdDIyauklLaSH5l64U5Bx34327wWHfLp7JcfTXaVNQmAfguQHPs7hjmX+II8QQe+VnxPhraW9tM5LBRz0O25toOwJPewPun0B7xNHshxn/AAvX8jnGk1GFcnOKznCsfDlzufssPszdm9ufG5cXpEwJmYdWJyHbDtSamOl0xBvwDbaRzLpUbx7jaRuFPTIYjBAO12y7RHTqKaSDqLAeTvFFfQ2sPLuB6keAM4XSabA7ySSzMxyzudyzHvJmpNGdLpseJJJZmY5Z2PVmPeTN+qmfVNU36aZtl5V0zYSmbVVE2FphEeap42JJOxJoakwI2+cj211nJpyo62HkwOvIPef/ANQR6sJ1OqsnK8B0p4lxetAM0Un2jnu9nWQSf3rOVR5AmS3pqLj7FcNOm4dpaD8SUp7T/wAjDmfH7xMmpgTM5qREQEREBERAREQOc7acCOqozWB7erNlGTjmOPerJ8GAx5HB7pU+u0w1FJG6nqvMuDXYNsMp8DkEeol9GVp274N7C/5ygxTewFo7qtQdg3o+w+8P2pqVjnPrb+SbtO19DaO/a/T+6uc5spGwz4sp90+I5T3zseN8VTS0Pe+4Ue6o+Kyw7Ii/tMSB+Mo3XW2aTUV6+jZq2HtV7nToQ3kRlSfMH6onWcc7RrxCytqT+j1KGxuC2qYe8GH/AG1IX7zN4Rna8bsaqF7LHutPNbYeaw5yF8EX9lRsPxPUmSFFc8aEkhp65sr2oqkjRTPPT1yS09cIzVRPY14nsoxNfV3ACEaOrbEhNZdNrXaqcn2i40tCcx95jtWmd3b+w6kwqK7Y8Z5E9kh99xuRklK+8gDvPQeZ8pZPyXdl/mWjDWLy33YstHfUv1K/wHXzJnE/Jb2UbV3/AOI6nLVq/NSCNtRcNubH6tOgHeR343ugTnbrTMREikREBERAREQEREBNXiegTUUvRaOZLFKOMkHB7wRuCOoI6ECbUQKU1uiamyzS3e8ybEkDF1TZ5LMeDAEeoYd0gODXfNNSdO5+jsINTE9GPurue84Cnz5T9aWj8qmlUUV6pVJtrsWvC9bKrD76HxxjmHmPMyueLaMainKYLY56mzgNt0z4Hp5bTc7cr/NdfQJI0Cct2R4v7erlf/Vr92wHqR3NjzwQfMGdPU802k6JvVWYkQl2IfVwiWv1uBIbW62amp1vnOU7QdpVqyi/SW4yEB2UeLn6o/jC43OP8cSlOZjljsiD4nbwHl5yG7GdlruLag335XTK2LXGQHx/0KfL7T+vf8Pp2N7FX8Ts+c6ksmnJ3s+Fr1B+CkfUTIxz+uCTuLx0WjSmtKqlWutFCoijAVR3ATFurH3pqFrRURQiKAqKBgKo2AAnrETKkREBERAREQEREBERAREQOe7e6Q2aG0qCzV8uoCjcsKmDsAO8lQwxKnqxXZyg5qt9+k9yuRlkHkR7w/e8pe7CUN2x4Ndw13qZGs0Ttz6O5cA6Yk5Wvm6Aq3QNsRgZO4FlTlNjR1xbS6hdXX8DELegxhs7H8Tt+8o+0Z3Gn1isodTlWAZSO8HpOS4fqk1VBDDrmu5OhVseR2yMEHzkboOMNoi+nsDWAHmpxy9G9T0OCfXmHhNufG/FhtqZH8Q4slSlnYIPEnr5DxPlOG4j2vsIIXkpHj8b/gOmfwMhDe1hDszMTuGbL2EH7KD4R+XpGujoeM9q2f3as1Kducj6R/uL9X8d/ISd+Srscusss1GqQtTUwCVFj9NfjmJtP1gAV2zjJ3z0nE6aphYqLWSz7As2XZiQqjbYZJAwPyn6S7K8GXR6SrTL9Rc2N9u1iWsY+rEmZ5J3uWJWtAAAAABsAOgA6AT6iJloiIgIiICIiAiIgIiICIiAiIgJ5X0q6lXUOpGGVgCGB6gg9Z6xAp7tn2XGk1q2aVa9NRdXyciVnk9upJIZebCnl3HKB0bPdOa4vwJ9QAGsQYBAYVEHB7vi8cH1EvPtFwgarTPSTykjNb4GarV3Rx6HG3eMjvlYLw3VDZtLfzDZuWpmXmHXlbvHn4TUrpwnC+/at04GqOyWZLKd1Huqyn4W23II/iDJGqpVGFAUeAAEkO1TBLArV2pegUmtqnBalidj3DcEj0PjIY879fo1+yCOY+rd34fnOkrrf1/PhHU/JXwn5zxIXNulH02PErlKQf3i9nqqy+BOB+Rrhor0LXYx7a1uQeFVRNa/mVdvRhO/nK+3m23u/SIiQIiICIiAiIgIiICIiAiIgIiICImGYAZOw8TAzMETRv4vQm73VL62p/eabdrdEP8Ad0f8yf3gUz221PtOJap+v0vs1+7Wip/NT+cg3JwcbnG3me6e+stD22uDzBrbXVgchlNjEEH0xM8P5PnFAsYIhvpFjE4Cp7RSxJ+6DOvx573yfoTgGhFGlooGwrqRN+uyjP8AGSMhF7WaI9NVR/zJ/eb1HFaH3W6pvS1D/WcnobsTAMzAREQEREBERAREQEREBERAREQOa7cvrBSvzIH4vpyio1qpjb2avt167E+AlTa633v0l7Sx2/SXuJPoLT/KX7Pl6g3xAN6gH+cLLigqq0+qE/dC/wBJ7AY8pcWp7LaKw5fR6Vz9ptNST+fLkGardh9Af9tWv3OdP/kiXWvJRN2isRiAhsUklSpXIyc4YEjv7576HQOXV3HIFPMqZBYtgjJxsMZ8TLs/yJof1JHpqNSP5PM/5E0P6kn11GpJ/MvHk5zjx3cVQVnjdXX9cIPvBf6y317D6Af7Wpvvhnz68xOZuaXszo6jmvSaas9cppqVP5hY108lNcPufm/RXvDbAfNnuxnuBVPdP4jEt3sc2rOmB1oxZzHkJCCxqsDBtVPdDZzsO7GcHIk2lYHQAegxPqRm3WYiIQiIgIiICIiAiIgIiICIiAiIgIiICIiAiIgIiICIiAiIgIiICIiB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40" name="Group 39"/>
          <p:cNvGrpSpPr/>
          <p:nvPr/>
        </p:nvGrpSpPr>
        <p:grpSpPr>
          <a:xfrm>
            <a:off x="1676400" y="3886200"/>
            <a:ext cx="1219200" cy="552142"/>
            <a:chOff x="76200" y="3810000"/>
            <a:chExt cx="1219200" cy="552142"/>
          </a:xfrm>
        </p:grpSpPr>
        <p:sp>
          <p:nvSpPr>
            <p:cNvPr id="15" name="Rectangle 14"/>
            <p:cNvSpPr/>
            <p:nvPr/>
          </p:nvSpPr>
          <p:spPr>
            <a:xfrm>
              <a:off x="76200" y="3810000"/>
              <a:ext cx="1219200" cy="552142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93426" y="3824461"/>
              <a:ext cx="118474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400" dirty="0" smtClean="0"/>
                <a:t>Regional</a:t>
              </a:r>
            </a:p>
            <a:p>
              <a:pPr algn="ctr"/>
              <a:r>
                <a:rPr lang="en-US" sz="1400" dirty="0" smtClean="0"/>
                <a:t>Headquarters</a:t>
              </a:r>
              <a:endParaRPr lang="en-US" sz="1400" dirty="0"/>
            </a:p>
          </p:txBody>
        </p:sp>
      </p:grpSp>
      <p:sp>
        <p:nvSpPr>
          <p:cNvPr id="35" name="Title 3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The AWIPS Side Door</a:t>
            </a:r>
            <a:endParaRPr lang="en-US" dirty="0"/>
          </a:p>
        </p:txBody>
      </p:sp>
      <p:cxnSp>
        <p:nvCxnSpPr>
          <p:cNvPr id="41" name="Straight Arrow Connector 40"/>
          <p:cNvCxnSpPr/>
          <p:nvPr/>
        </p:nvCxnSpPr>
        <p:spPr>
          <a:xfrm flipV="1">
            <a:off x="2057400" y="2590800"/>
            <a:ext cx="0" cy="1295400"/>
          </a:xfrm>
          <a:prstGeom prst="straightConnector1">
            <a:avLst/>
          </a:prstGeom>
          <a:ln w="38100"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" name="Group 7"/>
          <p:cNvGrpSpPr/>
          <p:nvPr/>
        </p:nvGrpSpPr>
        <p:grpSpPr>
          <a:xfrm>
            <a:off x="4267201" y="3949243"/>
            <a:ext cx="2133600" cy="1460957"/>
            <a:chOff x="4267201" y="3949243"/>
            <a:chExt cx="2133600" cy="1460957"/>
          </a:xfrm>
        </p:grpSpPr>
        <p:sp>
          <p:nvSpPr>
            <p:cNvPr id="58" name="Down Arrow 57"/>
            <p:cNvSpPr/>
            <p:nvPr/>
          </p:nvSpPr>
          <p:spPr>
            <a:xfrm rot="16200000">
              <a:off x="6134100" y="4914900"/>
              <a:ext cx="304801" cy="228600"/>
            </a:xfrm>
            <a:prstGeom prst="downArrow">
              <a:avLst/>
            </a:prstGeom>
            <a:solidFill>
              <a:schemeClr val="accent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55" name="Group 54"/>
            <p:cNvGrpSpPr/>
            <p:nvPr/>
          </p:nvGrpSpPr>
          <p:grpSpPr>
            <a:xfrm>
              <a:off x="4572001" y="4648200"/>
              <a:ext cx="1524000" cy="762000"/>
              <a:chOff x="5715000" y="5269468"/>
              <a:chExt cx="1524000" cy="762000"/>
            </a:xfrm>
          </p:grpSpPr>
          <p:sp>
            <p:nvSpPr>
              <p:cNvPr id="51" name="TextBox 50"/>
              <p:cNvSpPr txBox="1"/>
              <p:nvPr/>
            </p:nvSpPr>
            <p:spPr>
              <a:xfrm>
                <a:off x="5723493" y="5281136"/>
                <a:ext cx="1507015" cy="738664"/>
              </a:xfrm>
              <a:prstGeom prst="rect">
                <a:avLst/>
              </a:prstGeom>
              <a:solidFill>
                <a:schemeClr val="accent3">
                  <a:lumMod val="20000"/>
                  <a:lumOff val="80000"/>
                </a:schemeClr>
              </a:solidFill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1400" dirty="0" smtClean="0"/>
                  <a:t>Code needed to</a:t>
                </a:r>
              </a:p>
              <a:p>
                <a:pPr algn="ctr"/>
                <a:r>
                  <a:rPr lang="en-US" sz="1400" dirty="0"/>
                  <a:t>i</a:t>
                </a:r>
                <a:r>
                  <a:rPr lang="en-US" sz="1400" dirty="0" smtClean="0"/>
                  <a:t>ngest and display</a:t>
                </a:r>
              </a:p>
              <a:p>
                <a:pPr algn="ctr"/>
                <a:r>
                  <a:rPr lang="en-US" sz="1400" dirty="0" smtClean="0"/>
                  <a:t>the data/images</a:t>
                </a:r>
                <a:endParaRPr lang="en-US" sz="1400" dirty="0"/>
              </a:p>
            </p:txBody>
          </p:sp>
          <p:sp>
            <p:nvSpPr>
              <p:cNvPr id="52" name="Rectangle 51"/>
              <p:cNvSpPr/>
              <p:nvPr/>
            </p:nvSpPr>
            <p:spPr>
              <a:xfrm>
                <a:off x="5715000" y="5269468"/>
                <a:ext cx="1524000" cy="762000"/>
              </a:xfrm>
              <a:prstGeom prst="rect">
                <a:avLst/>
              </a:prstGeom>
              <a:noFill/>
              <a:ln>
                <a:solidFill>
                  <a:schemeClr val="accent3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8" name="Group 17"/>
            <p:cNvGrpSpPr/>
            <p:nvPr/>
          </p:nvGrpSpPr>
          <p:grpSpPr>
            <a:xfrm>
              <a:off x="4267201" y="3949243"/>
              <a:ext cx="2133600" cy="307777"/>
              <a:chOff x="5424049" y="6248400"/>
              <a:chExt cx="2133600" cy="307777"/>
            </a:xfrm>
          </p:grpSpPr>
          <p:sp>
            <p:nvSpPr>
              <p:cNvPr id="62" name="Rectangle 61"/>
              <p:cNvSpPr/>
              <p:nvPr/>
            </p:nvSpPr>
            <p:spPr>
              <a:xfrm>
                <a:off x="5424049" y="6249888"/>
                <a:ext cx="2133600" cy="304800"/>
              </a:xfrm>
              <a:prstGeom prst="rect">
                <a:avLst/>
              </a:prstGeom>
              <a:solidFill>
                <a:srgbClr val="FFFFCC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3" name="TextBox 62"/>
              <p:cNvSpPr txBox="1"/>
              <p:nvPr/>
            </p:nvSpPr>
            <p:spPr>
              <a:xfrm>
                <a:off x="5682262" y="6248400"/>
                <a:ext cx="1617174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400" dirty="0" smtClean="0"/>
                  <a:t>Product Developers</a:t>
                </a:r>
                <a:endParaRPr lang="en-US" sz="1400" dirty="0"/>
              </a:p>
            </p:txBody>
          </p:sp>
        </p:grpSp>
        <p:sp>
          <p:nvSpPr>
            <p:cNvPr id="64" name="Down Arrow 63"/>
            <p:cNvSpPr/>
            <p:nvPr/>
          </p:nvSpPr>
          <p:spPr>
            <a:xfrm>
              <a:off x="5181601" y="4343400"/>
              <a:ext cx="304801" cy="228600"/>
            </a:xfrm>
            <a:prstGeom prst="downArrow">
              <a:avLst/>
            </a:prstGeom>
            <a:solidFill>
              <a:schemeClr val="accent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6" name="TextBox 15"/>
          <p:cNvSpPr txBox="1"/>
          <p:nvPr/>
        </p:nvSpPr>
        <p:spPr>
          <a:xfrm>
            <a:off x="5257800" y="1282125"/>
            <a:ext cx="3096682" cy="138499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22225">
            <a:solidFill>
              <a:schemeClr val="accent1">
                <a:shade val="50000"/>
              </a:schemeClr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1400" dirty="0"/>
              <a:t>MDL (</a:t>
            </a:r>
            <a:r>
              <a:rPr lang="en-US" sz="1400" i="1" dirty="0"/>
              <a:t>ECMWF MOS</a:t>
            </a:r>
            <a:r>
              <a:rPr lang="en-US" sz="1400" dirty="0"/>
              <a:t>)</a:t>
            </a:r>
          </a:p>
          <a:p>
            <a:pPr algn="ctr"/>
            <a:r>
              <a:rPr lang="en-US" sz="1400" dirty="0" smtClean="0"/>
              <a:t>GOES-R/JPSS </a:t>
            </a:r>
            <a:r>
              <a:rPr lang="en-US" sz="1400" dirty="0" err="1" smtClean="0"/>
              <a:t>Testbeds</a:t>
            </a:r>
            <a:endParaRPr lang="en-US" sz="1400" dirty="0" smtClean="0"/>
          </a:p>
          <a:p>
            <a:pPr algn="ctr"/>
            <a:r>
              <a:rPr lang="en-US" sz="1400" dirty="0" smtClean="0"/>
              <a:t>NSSL (</a:t>
            </a:r>
            <a:r>
              <a:rPr lang="en-US" sz="1400" i="1" dirty="0" smtClean="0"/>
              <a:t>NMQ </a:t>
            </a:r>
            <a:r>
              <a:rPr lang="en-US" sz="1400" i="1" dirty="0"/>
              <a:t>/ </a:t>
            </a:r>
            <a:r>
              <a:rPr lang="en-US" sz="1400" i="1" dirty="0" smtClean="0"/>
              <a:t>MRMS</a:t>
            </a:r>
            <a:r>
              <a:rPr lang="en-US" sz="1400" dirty="0" smtClean="0"/>
              <a:t>)</a:t>
            </a:r>
          </a:p>
          <a:p>
            <a:pPr algn="ctr"/>
            <a:r>
              <a:rPr lang="en-US" sz="1400" dirty="0" smtClean="0"/>
              <a:t>EMC Parallel Model Runs </a:t>
            </a:r>
          </a:p>
          <a:p>
            <a:pPr algn="ctr"/>
            <a:r>
              <a:rPr lang="en-US" sz="1400" dirty="0"/>
              <a:t>Local Research Collaborations (</a:t>
            </a:r>
            <a:r>
              <a:rPr lang="en-US" sz="1400" i="1" dirty="0"/>
              <a:t>CSTAR</a:t>
            </a:r>
            <a:r>
              <a:rPr lang="en-US" sz="1400" dirty="0"/>
              <a:t>)</a:t>
            </a:r>
          </a:p>
          <a:p>
            <a:pPr algn="ctr"/>
            <a:r>
              <a:rPr lang="en-US" sz="1400" dirty="0" smtClean="0"/>
              <a:t>Experimental </a:t>
            </a:r>
            <a:r>
              <a:rPr lang="en-US" sz="1400" dirty="0"/>
              <a:t>model output (</a:t>
            </a:r>
            <a:r>
              <a:rPr lang="en-US" sz="1400" i="1" dirty="0"/>
              <a:t>GSD HRRR</a:t>
            </a:r>
            <a:r>
              <a:rPr lang="en-US" sz="1400" dirty="0" smtClean="0"/>
              <a:t>)</a:t>
            </a:r>
            <a:endParaRPr lang="en-US" sz="1400" dirty="0"/>
          </a:p>
        </p:txBody>
      </p:sp>
      <p:grpSp>
        <p:nvGrpSpPr>
          <p:cNvPr id="26" name="Group 25"/>
          <p:cNvGrpSpPr/>
          <p:nvPr/>
        </p:nvGrpSpPr>
        <p:grpSpPr>
          <a:xfrm>
            <a:off x="762000" y="1066800"/>
            <a:ext cx="3048000" cy="1600200"/>
            <a:chOff x="1447800" y="609600"/>
            <a:chExt cx="3048000" cy="1600200"/>
          </a:xfrm>
        </p:grpSpPr>
        <p:sp>
          <p:nvSpPr>
            <p:cNvPr id="17" name="Cloud 16"/>
            <p:cNvSpPr/>
            <p:nvPr/>
          </p:nvSpPr>
          <p:spPr>
            <a:xfrm>
              <a:off x="1447800" y="609600"/>
              <a:ext cx="3048000" cy="1600200"/>
            </a:xfrm>
            <a:prstGeom prst="cloud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2221050" y="1209645"/>
              <a:ext cx="1501501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The Internet</a:t>
              </a:r>
              <a:endParaRPr lang="en-US" sz="2000" b="1" dirty="0"/>
            </a:p>
          </p:txBody>
        </p:sp>
      </p:grpSp>
      <p:grpSp>
        <p:nvGrpSpPr>
          <p:cNvPr id="33" name="Group 32"/>
          <p:cNvGrpSpPr/>
          <p:nvPr/>
        </p:nvGrpSpPr>
        <p:grpSpPr>
          <a:xfrm>
            <a:off x="4611901" y="5544235"/>
            <a:ext cx="1560299" cy="646331"/>
            <a:chOff x="3086100" y="5048935"/>
            <a:chExt cx="1560299" cy="646331"/>
          </a:xfrm>
        </p:grpSpPr>
        <p:sp>
          <p:nvSpPr>
            <p:cNvPr id="3" name="Rectangle 2"/>
            <p:cNvSpPr/>
            <p:nvPr/>
          </p:nvSpPr>
          <p:spPr>
            <a:xfrm>
              <a:off x="3142349" y="5068044"/>
              <a:ext cx="1447800" cy="608112"/>
            </a:xfrm>
            <a:prstGeom prst="rect">
              <a:avLst/>
            </a:prstGeom>
            <a:solidFill>
              <a:srgbClr val="FFFFCC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3086100" y="5048935"/>
              <a:ext cx="1560299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dirty="0"/>
                <a:t>Local Data </a:t>
              </a:r>
              <a:r>
                <a:rPr lang="en-US" sz="1200" dirty="0" smtClean="0"/>
                <a:t>Acquisition</a:t>
              </a:r>
            </a:p>
            <a:p>
              <a:pPr algn="ctr"/>
              <a:r>
                <a:rPr lang="en-US" sz="1200" dirty="0" smtClean="0"/>
                <a:t>and Dissemination</a:t>
              </a:r>
            </a:p>
            <a:p>
              <a:pPr algn="ctr"/>
              <a:r>
                <a:rPr lang="en-US" sz="1200" dirty="0" smtClean="0"/>
                <a:t>(</a:t>
              </a:r>
              <a:r>
                <a:rPr lang="en-US" sz="1200" dirty="0"/>
                <a:t>LDAD) System </a:t>
              </a:r>
              <a:endParaRPr lang="en-US" sz="1200" dirty="0" smtClean="0"/>
            </a:p>
          </p:txBody>
        </p:sp>
      </p:grpSp>
      <p:grpSp>
        <p:nvGrpSpPr>
          <p:cNvPr id="2058" name="Group 2057"/>
          <p:cNvGrpSpPr/>
          <p:nvPr/>
        </p:nvGrpSpPr>
        <p:grpSpPr>
          <a:xfrm>
            <a:off x="3429000" y="5619750"/>
            <a:ext cx="1143000" cy="495300"/>
            <a:chOff x="3429000" y="5524500"/>
            <a:chExt cx="1143000" cy="495300"/>
          </a:xfrm>
        </p:grpSpPr>
        <p:sp>
          <p:nvSpPr>
            <p:cNvPr id="22" name="Right Arrow 21"/>
            <p:cNvSpPr/>
            <p:nvPr/>
          </p:nvSpPr>
          <p:spPr>
            <a:xfrm>
              <a:off x="3429000" y="5524500"/>
              <a:ext cx="1143000" cy="495300"/>
            </a:xfrm>
            <a:prstGeom prst="rightArrow">
              <a:avLst/>
            </a:prstGeom>
            <a:solidFill>
              <a:schemeClr val="accent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3429000" y="5669280"/>
              <a:ext cx="1040093" cy="23878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ts val="1100"/>
                </a:lnSpc>
              </a:pPr>
              <a:r>
                <a:rPr lang="en-US" sz="1200" dirty="0" smtClean="0"/>
                <a:t>Data/Imagery</a:t>
              </a:r>
              <a:endParaRPr lang="en-US" sz="1200" dirty="0"/>
            </a:p>
          </p:txBody>
        </p:sp>
      </p:grpSp>
      <p:sp>
        <p:nvSpPr>
          <p:cNvPr id="2" name="Rectangle 1"/>
          <p:cNvSpPr/>
          <p:nvPr/>
        </p:nvSpPr>
        <p:spPr>
          <a:xfrm>
            <a:off x="6470075" y="5181600"/>
            <a:ext cx="1981200" cy="13716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63775" y="5257800"/>
            <a:ext cx="1193800" cy="895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2" name="TextBox 81"/>
          <p:cNvSpPr txBox="1"/>
          <p:nvPr/>
        </p:nvSpPr>
        <p:spPr>
          <a:xfrm>
            <a:off x="7062682" y="6096000"/>
            <a:ext cx="7959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AWIPS</a:t>
            </a:r>
            <a:endParaRPr lang="en-US" dirty="0"/>
          </a:p>
        </p:txBody>
      </p:sp>
      <p:grpSp>
        <p:nvGrpSpPr>
          <p:cNvPr id="42" name="Group 41"/>
          <p:cNvGrpSpPr/>
          <p:nvPr/>
        </p:nvGrpSpPr>
        <p:grpSpPr>
          <a:xfrm>
            <a:off x="1219200" y="5713512"/>
            <a:ext cx="2133600" cy="307777"/>
            <a:chOff x="1378524" y="4039344"/>
            <a:chExt cx="2133600" cy="307777"/>
          </a:xfrm>
        </p:grpSpPr>
        <p:sp>
          <p:nvSpPr>
            <p:cNvPr id="59" name="Rectangle 58"/>
            <p:cNvSpPr/>
            <p:nvPr/>
          </p:nvSpPr>
          <p:spPr>
            <a:xfrm>
              <a:off x="1378524" y="4040832"/>
              <a:ext cx="2133600" cy="304800"/>
            </a:xfrm>
            <a:prstGeom prst="rect">
              <a:avLst/>
            </a:prstGeom>
            <a:solidFill>
              <a:srgbClr val="FFFFCC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TextBox 59"/>
            <p:cNvSpPr txBox="1"/>
            <p:nvPr/>
          </p:nvSpPr>
          <p:spPr>
            <a:xfrm>
              <a:off x="1561044" y="4039344"/>
              <a:ext cx="1768561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/>
                <a:t>Regional LDM Servers</a:t>
              </a:r>
              <a:endParaRPr lang="en-US" sz="1400" dirty="0"/>
            </a:p>
          </p:txBody>
        </p:sp>
      </p:grpSp>
      <p:sp>
        <p:nvSpPr>
          <p:cNvPr id="65" name="Down Arrow 64"/>
          <p:cNvSpPr/>
          <p:nvPr/>
        </p:nvSpPr>
        <p:spPr>
          <a:xfrm rot="16200000">
            <a:off x="6134100" y="5753100"/>
            <a:ext cx="304801" cy="228600"/>
          </a:xfrm>
          <a:prstGeom prst="downArrow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060" name="Group 2059"/>
          <p:cNvGrpSpPr/>
          <p:nvPr/>
        </p:nvGrpSpPr>
        <p:grpSpPr>
          <a:xfrm>
            <a:off x="3962400" y="1619250"/>
            <a:ext cx="1143000" cy="495300"/>
            <a:chOff x="4038600" y="1524000"/>
            <a:chExt cx="1143000" cy="495300"/>
          </a:xfrm>
        </p:grpSpPr>
        <p:sp>
          <p:nvSpPr>
            <p:cNvPr id="88" name="Right Arrow 87"/>
            <p:cNvSpPr/>
            <p:nvPr/>
          </p:nvSpPr>
          <p:spPr>
            <a:xfrm rot="10800000">
              <a:off x="4038600" y="1524000"/>
              <a:ext cx="1143000" cy="495300"/>
            </a:xfrm>
            <a:prstGeom prst="rightArrow">
              <a:avLst/>
            </a:prstGeom>
            <a:solidFill>
              <a:schemeClr val="accent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9" name="TextBox 88"/>
            <p:cNvSpPr txBox="1"/>
            <p:nvPr/>
          </p:nvSpPr>
          <p:spPr>
            <a:xfrm>
              <a:off x="4141507" y="1668780"/>
              <a:ext cx="1040093" cy="23878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ts val="1100"/>
                </a:lnSpc>
              </a:pPr>
              <a:r>
                <a:rPr lang="en-US" sz="1200" dirty="0" smtClean="0"/>
                <a:t>Data/Imagery</a:t>
              </a:r>
              <a:endParaRPr lang="en-US" sz="1200" dirty="0"/>
            </a:p>
          </p:txBody>
        </p:sp>
      </p:grpSp>
      <p:cxnSp>
        <p:nvCxnSpPr>
          <p:cNvPr id="91" name="Straight Arrow Connector 90"/>
          <p:cNvCxnSpPr/>
          <p:nvPr/>
        </p:nvCxnSpPr>
        <p:spPr>
          <a:xfrm flipV="1">
            <a:off x="2286000" y="4419600"/>
            <a:ext cx="0" cy="1295400"/>
          </a:xfrm>
          <a:prstGeom prst="straightConnector1">
            <a:avLst/>
          </a:prstGeom>
          <a:ln w="38100"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TextBox 52"/>
          <p:cNvSpPr txBox="1"/>
          <p:nvPr/>
        </p:nvSpPr>
        <p:spPr>
          <a:xfrm>
            <a:off x="6916744" y="3581400"/>
            <a:ext cx="10878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WFO/RFC</a:t>
            </a:r>
            <a:endParaRPr lang="en-US" dirty="0"/>
          </a:p>
        </p:txBody>
      </p:sp>
      <p:sp>
        <p:nvSpPr>
          <p:cNvPr id="2055" name="Rectangle 2054"/>
          <p:cNvSpPr/>
          <p:nvPr/>
        </p:nvSpPr>
        <p:spPr>
          <a:xfrm>
            <a:off x="6470075" y="3581400"/>
            <a:ext cx="1981200" cy="1600200"/>
          </a:xfrm>
          <a:prstGeom prst="rect">
            <a:avLst/>
          </a:prstGeom>
          <a:noFill/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4190999" y="2743200"/>
            <a:ext cx="2279075" cy="2801035"/>
            <a:chOff x="4190999" y="2743200"/>
            <a:chExt cx="2279075" cy="2801035"/>
          </a:xfrm>
        </p:grpSpPr>
        <p:sp>
          <p:nvSpPr>
            <p:cNvPr id="10" name="Rounded Rectangle 9"/>
            <p:cNvSpPr/>
            <p:nvPr/>
          </p:nvSpPr>
          <p:spPr>
            <a:xfrm>
              <a:off x="4190999" y="3766066"/>
              <a:ext cx="2279075" cy="1778169"/>
            </a:xfrm>
            <a:prstGeom prst="roundRect">
              <a:avLst/>
            </a:prstGeom>
            <a:noFill/>
            <a:ln w="508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4258159" y="2743200"/>
              <a:ext cx="2144754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>
                  <a:solidFill>
                    <a:srgbClr val="FF0000"/>
                  </a:solidFill>
                </a:rPr>
                <a:t>Problem:</a:t>
              </a:r>
            </a:p>
            <a:p>
              <a:r>
                <a:rPr lang="en-US" sz="2000" b="1" dirty="0" smtClean="0">
                  <a:solidFill>
                    <a:srgbClr val="FF0000"/>
                  </a:solidFill>
                </a:rPr>
                <a:t>Not all developers</a:t>
              </a:r>
            </a:p>
            <a:p>
              <a:r>
                <a:rPr lang="en-US" sz="2000" b="1" dirty="0">
                  <a:solidFill>
                    <a:srgbClr val="FF0000"/>
                  </a:solidFill>
                </a:rPr>
                <a:t>p</a:t>
              </a:r>
              <a:r>
                <a:rPr lang="en-US" sz="2000" b="1" dirty="0" smtClean="0">
                  <a:solidFill>
                    <a:srgbClr val="FF0000"/>
                  </a:solidFill>
                </a:rPr>
                <a:t>rovide this code!</a:t>
              </a:r>
              <a:endParaRPr lang="en-US" sz="2000" b="1" dirty="0">
                <a:solidFill>
                  <a:srgbClr val="FF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6198636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6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4" descr="data:image/jpeg;base64,/9j/4AAQSkZJRgABAQAAAQABAAD/2wCEAAkGBxQSEBQREhQUEBQVFBUQDxAUEBAWFQ8QFRQXFxYWFRUZHiggGBsmGxYWIT0hKSosLi4uFx8zODMsNyguLysBCgoKDQ0OFBAQFTcdFRktNywtLCwsLCwsKywrNywsNywrNCw3OCs0LysrLC0sNzMrLystKys1LCwrNyw3KzcrK//AABEIALkAuQMBIgACEQEDEQH/xAAcAAEAAgMBAQEAAAAAAAAAAAAABQcBBAYDAgj/xAA/EAACAgECAwUDCAgFBQAAAAABAgADEQQhBRIxBkFRYXETIjIHFCNCUnKBkSRTYoKhscHRFRYzRJNDY3Oisv/EABgBAQEBAQEAAAAAAAAAAAAAAAABAgME/8QAHREBAQEAAgMBAQAAAAAAAAAAAAERAiESMUEDIv/aAAwDAQACEQMRAD8AvGIiAiIgIiICIiAiIgIiICIiAiIgIiICIiAiIgIiICIiAiIgIiICIiAiIgIiICIiAiIgIiICIiAiIgIiICIiAiIgInyzgDJOANyT0A8556bVJYOat1sXpzIysM+GRA9oiICIiAiIgImMyD4z2s02nY1s/tbR1oqHO656c4GyerEQJ3MxmV3re22qckU1Vade5rea2wj7ilVU/i0jbeL6xjltVaPJFpQfkEz/ABl8aLXiVTTxvWVnK6l2/ZtSt0PqAA35MJ1vZbtaNQwovUU34JUKSa7wvU1k7ggblDuB4gExZR1MREgREQEREBERATW4hr0ora2w8qr5ElidgqgbsxOAANyTNgyttb2rrs1Ttcl4Wix6aKhScB1JV7X33Y9B4L96EtxLapTqM3avCVL76aZiPZ1Ku/Pcejv37+6uNgSCTF9h+PI2uvYg016kpTogayqXNQDznyb6RBuN9h1XAgOK8fs4jedFpkdQvvMj8qPqQoDME5jykhTsp2ZupCg56DQaI2VexSm5LXCVKHovrTh1CPzhhY6gPbzZfmUnncDuWY/Xn4SZNtOPaxhMzAmZtSImDAzI7jXG6dInPc/LnatBu9rYzyog3Y/y75E9qO1Y05NNIW7U4zyEnkoB6NcRuPEL1byG84b2bWWG21jda3xWN3D7KgbIvkPxyd5ZNEhxbtFqdUSoJ0tJ2FSH6Vxv/qWjoP2V6Y+IyP02kVRhQFHXAHUnqT4nzm3XTNhKZ0kxNagpn17Kbwpny1cIj3rmnq2KAWp8dRF1Zzj3k3xnz3B8iZK2rIvijha3J6BGJ/IxVW1wjXpqKKtRWcpbWlqH9l1BHod5tzjvkiJ/wbS57hco+6uotUD8gJ2M5KREQEREBERASvflD4L7Oz57WPcblr1agbK3RLvL7J8uU7YObCnjqdMtiNW6h0dSjqRkMrDBBHhiNSzYoLjdDIyauklLaSH5l64U5Bx34327wWHfLp7JcfTXaVNQmAfguQHPs7hjmX+II8QQe+VnxPhraW9tM5LBRz0O25toOwJPewPun0B7xNHshxn/AAvX8jnGk1GFcnOKznCsfDlzufssPszdm9ufG5cXpEwJmYdWJyHbDtSamOl0xBvwDbaRzLpUbx7jaRuFPTIYjBAO12y7RHTqKaSDqLAeTvFFfQ2sPLuB6keAM4XSabA7ySSzMxyzudyzHvJmpNGdLpseJJJZmY5Z2PVmPeTN+qmfVNU36aZtl5V0zYSmbVVE2FphEeap42JJOxJoakwI2+cj211nJpyo62HkwOvIPef/ANQR6sJ1OqsnK8B0p4lxetAM0Un2jnu9nWQSf3rOVR5AmS3pqLj7FcNOm4dpaD8SUp7T/wAjDmfH7xMmpgTM5qREQEREBERAREQOc7acCOqozWB7erNlGTjmOPerJ8GAx5HB7pU+u0w1FJG6nqvMuDXYNsMp8DkEeol9GVp274N7C/5ygxTewFo7qtQdg3o+w+8P2pqVjnPrb+SbtO19DaO/a/T+6uc5spGwz4sp90+I5T3zseN8VTS0Pe+4Ue6o+Kyw7Ii/tMSB+Mo3XW2aTUV6+jZq2HtV7nToQ3kRlSfMH6onWcc7RrxCytqT+j1KGxuC2qYe8GH/AG1IX7zN4Rna8bsaqF7LHutPNbYeaw5yF8EX9lRsPxPUmSFFc8aEkhp65sr2oqkjRTPPT1yS09cIzVRPY14nsoxNfV3ACEaOrbEhNZdNrXaqcn2i40tCcx95jtWmd3b+w6kwqK7Y8Z5E9kh99xuRklK+8gDvPQeZ8pZPyXdl/mWjDWLy33YstHfUv1K/wHXzJnE/Jb2UbV3/AOI6nLVq/NSCNtRcNubH6tOgHeR343ugTnbrTMREikREBERAREQEREBNXiegTUUvRaOZLFKOMkHB7wRuCOoI6ECbUQKU1uiamyzS3e8ybEkDF1TZ5LMeDAEeoYd0gODXfNNSdO5+jsINTE9GPurue84Cnz5T9aWj8qmlUUV6pVJtrsWvC9bKrD76HxxjmHmPMyueLaMainKYLY56mzgNt0z4Hp5bTc7cr/NdfQJI0Cct2R4v7erlf/Vr92wHqR3NjzwQfMGdPU802k6JvVWYkQl2IfVwiWv1uBIbW62amp1vnOU7QdpVqyi/SW4yEB2UeLn6o/jC43OP8cSlOZjljsiD4nbwHl5yG7GdlruLag335XTK2LXGQHx/0KfL7T+vf8Pp2N7FX8Ts+c6ksmnJ3s+Fr1B+CkfUTIxz+uCTuLx0WjSmtKqlWutFCoijAVR3ATFurH3pqFrRURQiKAqKBgKo2AAnrETKkREBERAREQEREBERAREQOe7e6Q2aG0qCzV8uoCjcsKmDsAO8lQwxKnqxXZyg5qt9+k9yuRlkHkR7w/e8pe7CUN2x4Ndw13qZGs0Ttz6O5cA6Yk5Wvm6Aq3QNsRgZO4FlTlNjR1xbS6hdXX8DELegxhs7H8Tt+8o+0Z3Gn1isodTlWAZSO8HpOS4fqk1VBDDrmu5OhVseR2yMEHzkboOMNoi+nsDWAHmpxy9G9T0OCfXmHhNufG/FhtqZH8Q4slSlnYIPEnr5DxPlOG4j2vsIIXkpHj8b/gOmfwMhDe1hDszMTuGbL2EH7KD4R+XpGujoeM9q2f3as1Kducj6R/uL9X8d/ISd+Srscusss1GqQtTUwCVFj9NfjmJtP1gAV2zjJ3z0nE6aphYqLWSz7As2XZiQqjbYZJAwPyn6S7K8GXR6SrTL9Rc2N9u1iWsY+rEmZ5J3uWJWtAAAAABsAOgA6AT6iJloiIgIiICIiAiIgIiICIiAiIgJ5X0q6lXUOpGGVgCGB6gg9Z6xAp7tn2XGk1q2aVa9NRdXyciVnk9upJIZebCnl3HKB0bPdOa4vwJ9QAGsQYBAYVEHB7vi8cH1EvPtFwgarTPSTykjNb4GarV3Rx6HG3eMjvlYLw3VDZtLfzDZuWpmXmHXlbvHn4TUrpwnC+/at04GqOyWZLKd1Huqyn4W23II/iDJGqpVGFAUeAAEkO1TBLArV2pegUmtqnBalidj3DcEj0PjIY879fo1+yCOY+rd34fnOkrrf1/PhHU/JXwn5zxIXNulH02PErlKQf3i9nqqy+BOB+Rrhor0LXYx7a1uQeFVRNa/mVdvRhO/nK+3m23u/SIiQIiICIiAiIgIiICIiAiIgIiICImGYAZOw8TAzMETRv4vQm73VL62p/eabdrdEP8Ad0f8yf3gUz221PtOJap+v0vs1+7Wip/NT+cg3JwcbnG3me6e+stD22uDzBrbXVgchlNjEEH0xM8P5PnFAsYIhvpFjE4Cp7RSxJ+6DOvx573yfoTgGhFGlooGwrqRN+uyjP8AGSMhF7WaI9NVR/zJ/eb1HFaH3W6pvS1D/WcnobsTAMzAREQEREBERAREQEREBERAREQOa7cvrBSvzIH4vpyio1qpjb2avt167E+AlTa633v0l7Sx2/SXuJPoLT/KX7Pl6g3xAN6gH+cLLigqq0+qE/dC/wBJ7AY8pcWp7LaKw5fR6Vz9ptNST+fLkGardh9Af9tWv3OdP/kiXWvJRN2isRiAhsUklSpXIyc4YEjv7576HQOXV3HIFPMqZBYtgjJxsMZ8TLs/yJof1JHpqNSP5PM/5E0P6kn11GpJ/MvHk5zjx3cVQVnjdXX9cIPvBf6y317D6Af7Wpvvhnz68xOZuaXszo6jmvSaas9cppqVP5hY108lNcPufm/RXvDbAfNnuxnuBVPdP4jEt3sc2rOmB1oxZzHkJCCxqsDBtVPdDZzsO7GcHIk2lYHQAegxPqRm3WYiIQiIgIiICIiAiIgIiICIiAiIgIiICIiAiIgIiICIiAiIgIiICIiB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40" name="Group 39"/>
          <p:cNvGrpSpPr/>
          <p:nvPr/>
        </p:nvGrpSpPr>
        <p:grpSpPr>
          <a:xfrm>
            <a:off x="1676400" y="3886200"/>
            <a:ext cx="1219200" cy="552142"/>
            <a:chOff x="76200" y="3810000"/>
            <a:chExt cx="1219200" cy="552142"/>
          </a:xfrm>
        </p:grpSpPr>
        <p:sp>
          <p:nvSpPr>
            <p:cNvPr id="15" name="Rectangle 14"/>
            <p:cNvSpPr/>
            <p:nvPr/>
          </p:nvSpPr>
          <p:spPr>
            <a:xfrm>
              <a:off x="76200" y="3810000"/>
              <a:ext cx="1219200" cy="552142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93426" y="3824461"/>
              <a:ext cx="118474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400" dirty="0" smtClean="0"/>
                <a:t>Regional</a:t>
              </a:r>
            </a:p>
            <a:p>
              <a:pPr algn="ctr"/>
              <a:r>
                <a:rPr lang="en-US" sz="1400" dirty="0" smtClean="0"/>
                <a:t>Headquarters</a:t>
              </a:r>
              <a:endParaRPr lang="en-US" sz="1400" dirty="0"/>
            </a:p>
          </p:txBody>
        </p:sp>
      </p:grpSp>
      <p:sp>
        <p:nvSpPr>
          <p:cNvPr id="35" name="Title 3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The AWIPS Side Door</a:t>
            </a:r>
            <a:endParaRPr lang="en-US" dirty="0"/>
          </a:p>
        </p:txBody>
      </p:sp>
      <p:cxnSp>
        <p:nvCxnSpPr>
          <p:cNvPr id="41" name="Straight Arrow Connector 40"/>
          <p:cNvCxnSpPr/>
          <p:nvPr/>
        </p:nvCxnSpPr>
        <p:spPr>
          <a:xfrm flipV="1">
            <a:off x="2057400" y="2590800"/>
            <a:ext cx="0" cy="1295400"/>
          </a:xfrm>
          <a:prstGeom prst="straightConnector1">
            <a:avLst/>
          </a:prstGeom>
          <a:ln w="38100"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5252190" y="1282125"/>
            <a:ext cx="3107902" cy="138499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22225">
            <a:solidFill>
              <a:schemeClr val="accent1">
                <a:shade val="50000"/>
              </a:schemeClr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1400" dirty="0"/>
              <a:t>MDL (</a:t>
            </a:r>
            <a:r>
              <a:rPr lang="en-US" sz="1400" i="1" dirty="0"/>
              <a:t>ECMWF MOS</a:t>
            </a:r>
            <a:r>
              <a:rPr lang="en-US" sz="1400" dirty="0"/>
              <a:t>)</a:t>
            </a:r>
          </a:p>
          <a:p>
            <a:pPr algn="ctr"/>
            <a:r>
              <a:rPr lang="en-US" sz="1400" dirty="0" smtClean="0"/>
              <a:t>GOES-R/JPSS </a:t>
            </a:r>
            <a:r>
              <a:rPr lang="en-US" sz="1400" dirty="0" err="1" smtClean="0"/>
              <a:t>Testbeds</a:t>
            </a:r>
            <a:endParaRPr lang="en-US" sz="1400" dirty="0" smtClean="0"/>
          </a:p>
          <a:p>
            <a:pPr algn="ctr"/>
            <a:r>
              <a:rPr lang="en-US" sz="1400" dirty="0" smtClean="0"/>
              <a:t>NSSL (</a:t>
            </a:r>
            <a:r>
              <a:rPr lang="en-US" sz="1400" i="1" dirty="0" smtClean="0"/>
              <a:t>NMQ </a:t>
            </a:r>
            <a:r>
              <a:rPr lang="en-US" sz="1400" i="1" dirty="0"/>
              <a:t>/ </a:t>
            </a:r>
            <a:r>
              <a:rPr lang="en-US" sz="1400" i="1" dirty="0" smtClean="0"/>
              <a:t>MRMS</a:t>
            </a:r>
            <a:r>
              <a:rPr lang="en-US" sz="1400" dirty="0" smtClean="0"/>
              <a:t>)</a:t>
            </a:r>
          </a:p>
          <a:p>
            <a:pPr algn="ctr"/>
            <a:r>
              <a:rPr lang="en-US" sz="1400" dirty="0" smtClean="0"/>
              <a:t>EMC Parallel Model Runs </a:t>
            </a:r>
          </a:p>
          <a:p>
            <a:pPr algn="ctr"/>
            <a:r>
              <a:rPr lang="en-US" sz="1400" dirty="0"/>
              <a:t>Local Research Collaborations (</a:t>
            </a:r>
            <a:r>
              <a:rPr lang="en-US" sz="1400" i="1" dirty="0"/>
              <a:t>CSTAR</a:t>
            </a:r>
            <a:r>
              <a:rPr lang="en-US" sz="1400" dirty="0"/>
              <a:t>)</a:t>
            </a:r>
          </a:p>
          <a:p>
            <a:pPr algn="ctr"/>
            <a:r>
              <a:rPr lang="en-US" sz="1400" dirty="0" smtClean="0"/>
              <a:t>Experimental Model </a:t>
            </a:r>
            <a:r>
              <a:rPr lang="en-US" sz="1400" dirty="0"/>
              <a:t>O</a:t>
            </a:r>
            <a:r>
              <a:rPr lang="en-US" sz="1400" dirty="0" smtClean="0"/>
              <a:t>utput </a:t>
            </a:r>
            <a:r>
              <a:rPr lang="en-US" sz="1400" dirty="0"/>
              <a:t>(</a:t>
            </a:r>
            <a:r>
              <a:rPr lang="en-US" sz="1400" i="1" dirty="0"/>
              <a:t>GSD HRRR</a:t>
            </a:r>
            <a:r>
              <a:rPr lang="en-US" sz="1400" dirty="0" smtClean="0"/>
              <a:t>)</a:t>
            </a:r>
            <a:endParaRPr lang="en-US" sz="1400" dirty="0"/>
          </a:p>
        </p:txBody>
      </p:sp>
      <p:grpSp>
        <p:nvGrpSpPr>
          <p:cNvPr id="26" name="Group 25"/>
          <p:cNvGrpSpPr/>
          <p:nvPr/>
        </p:nvGrpSpPr>
        <p:grpSpPr>
          <a:xfrm>
            <a:off x="762000" y="1066800"/>
            <a:ext cx="3048000" cy="1600200"/>
            <a:chOff x="1447800" y="609600"/>
            <a:chExt cx="3048000" cy="1600200"/>
          </a:xfrm>
        </p:grpSpPr>
        <p:sp>
          <p:nvSpPr>
            <p:cNvPr id="17" name="Cloud 16"/>
            <p:cNvSpPr/>
            <p:nvPr/>
          </p:nvSpPr>
          <p:spPr>
            <a:xfrm>
              <a:off x="1447800" y="609600"/>
              <a:ext cx="3048000" cy="1600200"/>
            </a:xfrm>
            <a:prstGeom prst="cloud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2221050" y="1209645"/>
              <a:ext cx="1501501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The Internet</a:t>
              </a:r>
              <a:endParaRPr lang="en-US" sz="2000" b="1" dirty="0"/>
            </a:p>
          </p:txBody>
        </p:sp>
      </p:grpSp>
      <p:grpSp>
        <p:nvGrpSpPr>
          <p:cNvPr id="33" name="Group 32"/>
          <p:cNvGrpSpPr/>
          <p:nvPr/>
        </p:nvGrpSpPr>
        <p:grpSpPr>
          <a:xfrm>
            <a:off x="4611901" y="5544235"/>
            <a:ext cx="1560299" cy="646331"/>
            <a:chOff x="3086100" y="5048935"/>
            <a:chExt cx="1560299" cy="646331"/>
          </a:xfrm>
        </p:grpSpPr>
        <p:sp>
          <p:nvSpPr>
            <p:cNvPr id="3" name="Rectangle 2"/>
            <p:cNvSpPr/>
            <p:nvPr/>
          </p:nvSpPr>
          <p:spPr>
            <a:xfrm>
              <a:off x="3142349" y="5068044"/>
              <a:ext cx="1447800" cy="608112"/>
            </a:xfrm>
            <a:prstGeom prst="rect">
              <a:avLst/>
            </a:prstGeom>
            <a:solidFill>
              <a:srgbClr val="FFFFCC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3086100" y="5048935"/>
              <a:ext cx="1560299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dirty="0"/>
                <a:t>Local Data </a:t>
              </a:r>
              <a:r>
                <a:rPr lang="en-US" sz="1200" dirty="0" smtClean="0"/>
                <a:t>Acquisition</a:t>
              </a:r>
            </a:p>
            <a:p>
              <a:pPr algn="ctr"/>
              <a:r>
                <a:rPr lang="en-US" sz="1200" dirty="0" smtClean="0"/>
                <a:t>and Dissemination</a:t>
              </a:r>
            </a:p>
            <a:p>
              <a:pPr algn="ctr"/>
              <a:r>
                <a:rPr lang="en-US" sz="1200" dirty="0" smtClean="0"/>
                <a:t>(</a:t>
              </a:r>
              <a:r>
                <a:rPr lang="en-US" sz="1200" dirty="0"/>
                <a:t>LDAD) System </a:t>
              </a:r>
              <a:endParaRPr lang="en-US" sz="1200" dirty="0" smtClean="0"/>
            </a:p>
          </p:txBody>
        </p:sp>
      </p:grpSp>
      <p:grpSp>
        <p:nvGrpSpPr>
          <p:cNvPr id="2058" name="Group 2057"/>
          <p:cNvGrpSpPr/>
          <p:nvPr/>
        </p:nvGrpSpPr>
        <p:grpSpPr>
          <a:xfrm>
            <a:off x="3429000" y="5619750"/>
            <a:ext cx="1143000" cy="495300"/>
            <a:chOff x="3429000" y="5524500"/>
            <a:chExt cx="1143000" cy="495300"/>
          </a:xfrm>
        </p:grpSpPr>
        <p:sp>
          <p:nvSpPr>
            <p:cNvPr id="22" name="Right Arrow 21"/>
            <p:cNvSpPr/>
            <p:nvPr/>
          </p:nvSpPr>
          <p:spPr>
            <a:xfrm>
              <a:off x="3429000" y="5524500"/>
              <a:ext cx="1143000" cy="495300"/>
            </a:xfrm>
            <a:prstGeom prst="rightArrow">
              <a:avLst/>
            </a:prstGeom>
            <a:solidFill>
              <a:schemeClr val="accent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3429000" y="5669280"/>
              <a:ext cx="1040093" cy="23878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ts val="1100"/>
                </a:lnSpc>
              </a:pPr>
              <a:r>
                <a:rPr lang="en-US" sz="1200" dirty="0" smtClean="0"/>
                <a:t>Data/Imagery</a:t>
              </a:r>
              <a:endParaRPr lang="en-US" sz="1200" dirty="0"/>
            </a:p>
          </p:txBody>
        </p:sp>
      </p:grpSp>
      <p:sp>
        <p:nvSpPr>
          <p:cNvPr id="2" name="Rectangle 1"/>
          <p:cNvSpPr/>
          <p:nvPr/>
        </p:nvSpPr>
        <p:spPr>
          <a:xfrm>
            <a:off x="6470075" y="5181600"/>
            <a:ext cx="1981200" cy="13716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63775" y="5257800"/>
            <a:ext cx="1193800" cy="895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2" name="TextBox 81"/>
          <p:cNvSpPr txBox="1"/>
          <p:nvPr/>
        </p:nvSpPr>
        <p:spPr>
          <a:xfrm>
            <a:off x="7062682" y="6096000"/>
            <a:ext cx="7959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AWIPS</a:t>
            </a:r>
            <a:endParaRPr lang="en-US" dirty="0"/>
          </a:p>
        </p:txBody>
      </p:sp>
      <p:grpSp>
        <p:nvGrpSpPr>
          <p:cNvPr id="42" name="Group 41"/>
          <p:cNvGrpSpPr/>
          <p:nvPr/>
        </p:nvGrpSpPr>
        <p:grpSpPr>
          <a:xfrm>
            <a:off x="1219200" y="5713512"/>
            <a:ext cx="2133600" cy="307777"/>
            <a:chOff x="1378524" y="4039344"/>
            <a:chExt cx="2133600" cy="307777"/>
          </a:xfrm>
        </p:grpSpPr>
        <p:sp>
          <p:nvSpPr>
            <p:cNvPr id="59" name="Rectangle 58"/>
            <p:cNvSpPr/>
            <p:nvPr/>
          </p:nvSpPr>
          <p:spPr>
            <a:xfrm>
              <a:off x="1378524" y="4040832"/>
              <a:ext cx="2133600" cy="304800"/>
            </a:xfrm>
            <a:prstGeom prst="rect">
              <a:avLst/>
            </a:prstGeom>
            <a:solidFill>
              <a:srgbClr val="FFFFCC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TextBox 59"/>
            <p:cNvSpPr txBox="1"/>
            <p:nvPr/>
          </p:nvSpPr>
          <p:spPr>
            <a:xfrm>
              <a:off x="1561044" y="4039344"/>
              <a:ext cx="1768561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/>
                <a:t>Regional LDM Servers</a:t>
              </a:r>
              <a:endParaRPr lang="en-US" sz="1400" dirty="0"/>
            </a:p>
          </p:txBody>
        </p:sp>
      </p:grpSp>
      <p:sp>
        <p:nvSpPr>
          <p:cNvPr id="65" name="Down Arrow 64"/>
          <p:cNvSpPr/>
          <p:nvPr/>
        </p:nvSpPr>
        <p:spPr>
          <a:xfrm rot="16200000">
            <a:off x="6134100" y="5753100"/>
            <a:ext cx="304801" cy="228600"/>
          </a:xfrm>
          <a:prstGeom prst="downArrow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060" name="Group 2059"/>
          <p:cNvGrpSpPr/>
          <p:nvPr/>
        </p:nvGrpSpPr>
        <p:grpSpPr>
          <a:xfrm>
            <a:off x="3962400" y="1619250"/>
            <a:ext cx="1143000" cy="495300"/>
            <a:chOff x="4038600" y="1524000"/>
            <a:chExt cx="1143000" cy="495300"/>
          </a:xfrm>
        </p:grpSpPr>
        <p:sp>
          <p:nvSpPr>
            <p:cNvPr id="88" name="Right Arrow 87"/>
            <p:cNvSpPr/>
            <p:nvPr/>
          </p:nvSpPr>
          <p:spPr>
            <a:xfrm rot="10800000">
              <a:off x="4038600" y="1524000"/>
              <a:ext cx="1143000" cy="495300"/>
            </a:xfrm>
            <a:prstGeom prst="rightArrow">
              <a:avLst/>
            </a:prstGeom>
            <a:solidFill>
              <a:schemeClr val="accent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9" name="TextBox 88"/>
            <p:cNvSpPr txBox="1"/>
            <p:nvPr/>
          </p:nvSpPr>
          <p:spPr>
            <a:xfrm>
              <a:off x="4141507" y="1668780"/>
              <a:ext cx="1040093" cy="23878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ts val="1100"/>
                </a:lnSpc>
              </a:pPr>
              <a:r>
                <a:rPr lang="en-US" sz="1200" dirty="0" smtClean="0"/>
                <a:t>Data/Imagery</a:t>
              </a:r>
              <a:endParaRPr lang="en-US" sz="1200" dirty="0"/>
            </a:p>
          </p:txBody>
        </p:sp>
      </p:grpSp>
      <p:cxnSp>
        <p:nvCxnSpPr>
          <p:cNvPr id="91" name="Straight Arrow Connector 90"/>
          <p:cNvCxnSpPr/>
          <p:nvPr/>
        </p:nvCxnSpPr>
        <p:spPr>
          <a:xfrm flipV="1">
            <a:off x="2286000" y="4419600"/>
            <a:ext cx="0" cy="1295400"/>
          </a:xfrm>
          <a:prstGeom prst="straightConnector1">
            <a:avLst/>
          </a:prstGeom>
          <a:ln w="38100"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TextBox 52"/>
          <p:cNvSpPr txBox="1"/>
          <p:nvPr/>
        </p:nvSpPr>
        <p:spPr>
          <a:xfrm>
            <a:off x="6916744" y="3581400"/>
            <a:ext cx="10878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WFO/RFC</a:t>
            </a:r>
            <a:endParaRPr lang="en-US" dirty="0"/>
          </a:p>
        </p:txBody>
      </p:sp>
      <p:sp>
        <p:nvSpPr>
          <p:cNvPr id="2055" name="Rectangle 2054"/>
          <p:cNvSpPr/>
          <p:nvPr/>
        </p:nvSpPr>
        <p:spPr>
          <a:xfrm>
            <a:off x="6470075" y="3581400"/>
            <a:ext cx="1981200" cy="1600200"/>
          </a:xfrm>
          <a:prstGeom prst="rect">
            <a:avLst/>
          </a:prstGeom>
          <a:noFill/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2514600" y="2590800"/>
            <a:ext cx="5771575" cy="2514600"/>
            <a:chOff x="2514600" y="2590800"/>
            <a:chExt cx="5771575" cy="2514600"/>
          </a:xfrm>
        </p:grpSpPr>
        <p:cxnSp>
          <p:nvCxnSpPr>
            <p:cNvPr id="69" name="Straight Arrow Connector 68"/>
            <p:cNvCxnSpPr/>
            <p:nvPr/>
          </p:nvCxnSpPr>
          <p:spPr>
            <a:xfrm flipV="1">
              <a:off x="2514600" y="2590800"/>
              <a:ext cx="0" cy="1295402"/>
            </a:xfrm>
            <a:prstGeom prst="straightConnector1">
              <a:avLst/>
            </a:prstGeom>
            <a:ln w="38100">
              <a:headEnd type="none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6" name="Group 5"/>
            <p:cNvGrpSpPr/>
            <p:nvPr/>
          </p:nvGrpSpPr>
          <p:grpSpPr>
            <a:xfrm>
              <a:off x="2810565" y="3657600"/>
              <a:ext cx="3426586" cy="1295400"/>
              <a:chOff x="2810565" y="3657600"/>
              <a:chExt cx="3426586" cy="1295400"/>
            </a:xfrm>
          </p:grpSpPr>
          <p:sp>
            <p:nvSpPr>
              <p:cNvPr id="71" name="Right Arrow 70"/>
              <p:cNvSpPr/>
              <p:nvPr/>
            </p:nvSpPr>
            <p:spPr>
              <a:xfrm>
                <a:off x="3036751" y="3657600"/>
                <a:ext cx="3200400" cy="685800"/>
              </a:xfrm>
              <a:prstGeom prst="rightArrow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2" name="TextBox 71"/>
              <p:cNvSpPr txBox="1"/>
              <p:nvPr/>
            </p:nvSpPr>
            <p:spPr>
              <a:xfrm>
                <a:off x="2971800" y="3840480"/>
                <a:ext cx="3219985" cy="37446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>
                  <a:lnSpc>
                    <a:spcPts val="1100"/>
                  </a:lnSpc>
                </a:pPr>
                <a:r>
                  <a:rPr lang="en-US" sz="1200" dirty="0" smtClean="0"/>
                  <a:t>Storm reports, email, Training Webinars, </a:t>
                </a:r>
              </a:p>
              <a:p>
                <a:pPr algn="ctr">
                  <a:lnSpc>
                    <a:spcPts val="1100"/>
                  </a:lnSpc>
                </a:pPr>
                <a:r>
                  <a:rPr lang="en-US" sz="1200" dirty="0" smtClean="0"/>
                  <a:t>Internet access, Software upgrades/patches, etc.</a:t>
                </a:r>
                <a:endParaRPr lang="en-US" sz="1200" dirty="0"/>
              </a:p>
            </p:txBody>
          </p:sp>
          <p:sp>
            <p:nvSpPr>
              <p:cNvPr id="74" name="Right Arrow 73"/>
              <p:cNvSpPr/>
              <p:nvPr/>
            </p:nvSpPr>
            <p:spPr>
              <a:xfrm rot="10800000">
                <a:off x="2810565" y="4267200"/>
                <a:ext cx="3200400" cy="685800"/>
              </a:xfrm>
              <a:prstGeom prst="rightArrow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3" name="TextBox 72"/>
              <p:cNvSpPr txBox="1"/>
              <p:nvPr/>
            </p:nvSpPr>
            <p:spPr>
              <a:xfrm>
                <a:off x="3423783" y="4450080"/>
                <a:ext cx="2316019" cy="37984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>
                  <a:lnSpc>
                    <a:spcPts val="1100"/>
                  </a:lnSpc>
                </a:pPr>
                <a:r>
                  <a:rPr lang="en-US" sz="1200" dirty="0" smtClean="0"/>
                  <a:t>DSS Webinars, Web page updates,</a:t>
                </a:r>
              </a:p>
              <a:p>
                <a:pPr algn="ctr">
                  <a:lnSpc>
                    <a:spcPts val="1100"/>
                  </a:lnSpc>
                </a:pPr>
                <a:r>
                  <a:rPr lang="en-US" sz="1200" dirty="0" smtClean="0"/>
                  <a:t>Web briefings, Social Media, etc.</a:t>
                </a:r>
              </a:p>
            </p:txBody>
          </p:sp>
        </p:grpSp>
        <p:grpSp>
          <p:nvGrpSpPr>
            <p:cNvPr id="2065" name="Group 2064"/>
            <p:cNvGrpSpPr/>
            <p:nvPr/>
          </p:nvGrpSpPr>
          <p:grpSpPr>
            <a:xfrm>
              <a:off x="6635175" y="3886200"/>
              <a:ext cx="1651000" cy="1219200"/>
              <a:chOff x="6629400" y="3886200"/>
              <a:chExt cx="1651000" cy="1219200"/>
            </a:xfrm>
          </p:grpSpPr>
          <p:pic>
            <p:nvPicPr>
              <p:cNvPr id="97" name="Picture 2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7200900" y="4305300"/>
                <a:ext cx="508000" cy="3810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grpSp>
            <p:nvGrpSpPr>
              <p:cNvPr id="2064" name="Group 2063"/>
              <p:cNvGrpSpPr/>
              <p:nvPr/>
            </p:nvGrpSpPr>
            <p:grpSpPr>
              <a:xfrm>
                <a:off x="6629400" y="3886200"/>
                <a:ext cx="1651000" cy="1219200"/>
                <a:chOff x="6629400" y="3886200"/>
                <a:chExt cx="1651000" cy="1219200"/>
              </a:xfrm>
            </p:grpSpPr>
            <p:pic>
              <p:nvPicPr>
                <p:cNvPr id="1026" name="Picture 2"/>
                <p:cNvPicPr>
                  <a:picLocks noChangeAspect="1" noChangeArrowheads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6629400" y="3886200"/>
                  <a:ext cx="508000" cy="38100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98" name="Picture 2"/>
                <p:cNvPicPr>
                  <a:picLocks noChangeAspect="1" noChangeArrowheads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7772400" y="3886200"/>
                  <a:ext cx="508000" cy="38100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99" name="Picture 2"/>
                <p:cNvPicPr>
                  <a:picLocks noChangeAspect="1" noChangeArrowheads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6629400" y="4724400"/>
                  <a:ext cx="508000" cy="38100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100" name="Picture 2"/>
                <p:cNvPicPr>
                  <a:picLocks noChangeAspect="1" noChangeArrowheads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7772400" y="4724400"/>
                  <a:ext cx="508000" cy="38100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</p:grpSp>
        </p:grpSp>
      </p:grpSp>
      <p:grpSp>
        <p:nvGrpSpPr>
          <p:cNvPr id="10" name="Group 9"/>
          <p:cNvGrpSpPr/>
          <p:nvPr/>
        </p:nvGrpSpPr>
        <p:grpSpPr>
          <a:xfrm>
            <a:off x="2819400" y="2819400"/>
            <a:ext cx="3463256" cy="3385066"/>
            <a:chOff x="2819400" y="2819400"/>
            <a:chExt cx="3463256" cy="3385066"/>
          </a:xfrm>
        </p:grpSpPr>
        <p:sp>
          <p:nvSpPr>
            <p:cNvPr id="7" name="TextBox 6"/>
            <p:cNvSpPr txBox="1"/>
            <p:nvPr/>
          </p:nvSpPr>
          <p:spPr>
            <a:xfrm>
              <a:off x="2819400" y="2819400"/>
              <a:ext cx="3463256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>
                  <a:solidFill>
                    <a:srgbClr val="FF0000"/>
                  </a:solidFill>
                </a:rPr>
                <a:t>Problem:</a:t>
              </a:r>
            </a:p>
            <a:p>
              <a:r>
                <a:rPr lang="en-US" sz="2000" b="1" dirty="0" smtClean="0">
                  <a:solidFill>
                    <a:srgbClr val="FF0000"/>
                  </a:solidFill>
                </a:rPr>
                <a:t>This bandwidth is very limited</a:t>
              </a:r>
              <a:r>
                <a:rPr lang="en-US" sz="2000" dirty="0" smtClean="0">
                  <a:solidFill>
                    <a:srgbClr val="FF0000"/>
                  </a:solidFill>
                </a:rPr>
                <a:t>!</a:t>
              </a:r>
              <a:endParaRPr lang="en-US" sz="2000" dirty="0">
                <a:solidFill>
                  <a:srgbClr val="FF0000"/>
                </a:solidFill>
              </a:endParaRPr>
            </a:p>
          </p:txBody>
        </p:sp>
        <p:sp>
          <p:nvSpPr>
            <p:cNvPr id="8" name="Rounded Rectangle 7"/>
            <p:cNvSpPr/>
            <p:nvPr/>
          </p:nvSpPr>
          <p:spPr>
            <a:xfrm>
              <a:off x="2871640" y="3581400"/>
              <a:ext cx="3358777" cy="2623066"/>
            </a:xfrm>
            <a:prstGeom prst="roundRect">
              <a:avLst/>
            </a:prstGeom>
            <a:noFill/>
            <a:ln w="508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6895138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 Key Points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58200" cy="4525963"/>
          </a:xfrm>
        </p:spPr>
        <p:txBody>
          <a:bodyPr>
            <a:normAutofit lnSpcReduction="10000"/>
          </a:bodyPr>
          <a:lstStyle/>
          <a:p>
            <a:r>
              <a:rPr lang="en-US" sz="2400" dirty="0" smtClean="0"/>
              <a:t>Model guidance should be available on AWIPS, the primary tool forecasters use to make their forecasts.</a:t>
            </a:r>
          </a:p>
          <a:p>
            <a:pPr lvl="1"/>
            <a:r>
              <a:rPr lang="en-US" sz="2000" dirty="0" smtClean="0"/>
              <a:t>Make delivery to the field offices/Centers the measure of a successful implementation.</a:t>
            </a:r>
          </a:p>
          <a:p>
            <a:r>
              <a:rPr lang="en-US" sz="2400" dirty="0" smtClean="0"/>
              <a:t>Make it easier for field offices to participate in evaluations of preliminary/experimental guidance. </a:t>
            </a:r>
          </a:p>
          <a:p>
            <a:pPr lvl="1"/>
            <a:r>
              <a:rPr lang="en-US" sz="2000" dirty="0" smtClean="0"/>
              <a:t>Provide an experimental product channel on the AWIPS SBN?</a:t>
            </a:r>
          </a:p>
          <a:p>
            <a:pPr lvl="1"/>
            <a:r>
              <a:rPr lang="en-US" sz="2000" dirty="0"/>
              <a:t>Product developers must provide AWIPS configuration </a:t>
            </a:r>
            <a:r>
              <a:rPr lang="en-US" sz="2000" dirty="0" smtClean="0"/>
              <a:t>data.</a:t>
            </a:r>
          </a:p>
          <a:p>
            <a:r>
              <a:rPr lang="en-US" sz="2400" dirty="0" smtClean="0"/>
              <a:t>Model guidance file sizes must be compatible with available bandwidth and AWIPS processing capabilities.</a:t>
            </a:r>
          </a:p>
          <a:p>
            <a:pPr lvl="1"/>
            <a:r>
              <a:rPr lang="en-US" sz="2000" dirty="0" smtClean="0"/>
              <a:t>Does a WFO need 450 </a:t>
            </a:r>
            <a:r>
              <a:rPr lang="en-US" sz="2000" dirty="0" err="1" smtClean="0"/>
              <a:t>mb</a:t>
            </a:r>
            <a:r>
              <a:rPr lang="en-US" sz="2000" dirty="0" smtClean="0"/>
              <a:t> winds on a 12km CONUS grid?</a:t>
            </a:r>
          </a:p>
          <a:p>
            <a:pPr lvl="1"/>
            <a:r>
              <a:rPr lang="en-US" sz="2000" dirty="0" smtClean="0"/>
              <a:t>It may be prohibitively expensive to substantially increase network bandwidth at some field offices. </a:t>
            </a:r>
          </a:p>
        </p:txBody>
      </p:sp>
    </p:spTree>
    <p:extLst>
      <p:ext uri="{BB962C8B-B14F-4D97-AF65-F5344CB8AC3E}">
        <p14:creationId xmlns:p14="http://schemas.microsoft.com/office/powerpoint/2010/main" val="11559697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441</TotalTime>
  <Words>356</Words>
  <Application>Microsoft Office PowerPoint</Application>
  <PresentationFormat>On-screen Show (4:3)</PresentationFormat>
  <Paragraphs>85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The Challenge of Data Delivery to Our Field Offices</vt:lpstr>
      <vt:lpstr>The AWIPS Front Door</vt:lpstr>
      <vt:lpstr>The AWIPS Side Door</vt:lpstr>
      <vt:lpstr>The AWIPS Side Door</vt:lpstr>
      <vt:lpstr>Some Key Points</vt:lpstr>
    </vt:vector>
  </TitlesOfParts>
  <Company>SR-S-SMS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Bernard N. Meisner</dc:creator>
  <cp:lastModifiedBy>Mary L. Hart</cp:lastModifiedBy>
  <cp:revision>37</cp:revision>
  <dcterms:created xsi:type="dcterms:W3CDTF">2013-11-27T14:17:45Z</dcterms:created>
  <dcterms:modified xsi:type="dcterms:W3CDTF">2013-12-02T13:26:33Z</dcterms:modified>
</cp:coreProperties>
</file>