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56" r:id="rId2"/>
    <p:sldId id="264" r:id="rId3"/>
    <p:sldId id="288" r:id="rId4"/>
    <p:sldId id="289" r:id="rId5"/>
    <p:sldId id="266" r:id="rId6"/>
    <p:sldId id="299" r:id="rId7"/>
    <p:sldId id="304" r:id="rId8"/>
    <p:sldId id="305" r:id="rId9"/>
    <p:sldId id="287" r:id="rId10"/>
    <p:sldId id="277" r:id="rId11"/>
    <p:sldId id="279" r:id="rId12"/>
    <p:sldId id="278" r:id="rId13"/>
    <p:sldId id="300" r:id="rId14"/>
    <p:sldId id="301" r:id="rId15"/>
    <p:sldId id="297" r:id="rId16"/>
    <p:sldId id="306" r:id="rId17"/>
    <p:sldId id="307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F6"/>
    <a:srgbClr val="CDCDEC"/>
    <a:srgbClr val="EAEAEA"/>
    <a:srgbClr val="DDDDDD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0700" autoAdjust="0"/>
  </p:normalViewPr>
  <p:slideViewPr>
    <p:cSldViewPr>
      <p:cViewPr>
        <p:scale>
          <a:sx n="76" d="100"/>
          <a:sy n="76" d="100"/>
        </p:scale>
        <p:origin x="-196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97AEC6-CA65-4380-90B5-5043A4C5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6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193C2-EED7-4F59-9A18-C954C3689DED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9F55-ABDA-4316-B0AD-C66A77E9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AA48-A91E-408F-BF9B-628C1496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016D-5AC1-4DDA-8760-42888E2F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069C-10AB-40B5-AD5C-842036F6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A9E6-5D33-4AB7-87DD-B8934D9A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F1F1-7BC0-4B03-87FC-7E029016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54DB-D637-4173-9BB9-1CAB389F0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C783-93E7-4741-AB73-D1724C07E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647F-0CCA-440E-BDE2-BD8936CB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4896-AD71-401A-8739-C26B76285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55EAA-1746-4C51-9E76-FE964BE15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7F9C-ADA5-42DB-9451-8766FA09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9CE8-1A5B-46FD-BF81-5EF387C36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+mn-lt"/>
              </a:defRPr>
            </a:lvl1pPr>
          </a:lstStyle>
          <a:p>
            <a:pPr>
              <a:defRPr/>
            </a:pPr>
            <a:fld id="{FBCA2F90-F17D-4EC0-9C01-4BF57D1F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1" name="Picture 9" descr="doc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AWIPS-II Data Delivery Project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December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AWIPS-II Data Delivery IOC Screen 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3D8-25E4-48F8-862B-75033DB0B9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343400" y="2895600"/>
            <a:ext cx="169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Discover and </a:t>
            </a:r>
          </a:p>
          <a:p>
            <a:r>
              <a:rPr lang="en-US" b="1"/>
              <a:t>Subscribe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5240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Source: </a:t>
            </a:r>
            <a:r>
              <a:rPr lang="en-US" sz="1200" b="1" i="1" dirty="0" smtClean="0"/>
              <a:t>13.5.1 </a:t>
            </a:r>
            <a:r>
              <a:rPr lang="en-US" sz="1200" b="1" i="1" dirty="0"/>
              <a:t>OB AWIPS-II</a:t>
            </a:r>
          </a:p>
          <a:p>
            <a:r>
              <a:rPr lang="en-US" sz="1200" b="1" i="1" dirty="0"/>
              <a:t>Data Delivery</a:t>
            </a:r>
          </a:p>
        </p:txBody>
      </p:sp>
      <p:pic>
        <p:nvPicPr>
          <p:cNvPr id="25606" name="Picture 19" descr="C:\Users\Brian Graf\Desktop\screenshots\subscriptionGUI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00200"/>
            <a:ext cx="36480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0" descr="C:\Users\Brian Graf\Desktop\screenshots\subscriptionGUI1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23202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AWIPS-II Data Delivery IOC Screen 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74F-04B0-4B78-BD52-702F227E55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52400" y="63960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Source: </a:t>
            </a:r>
            <a:r>
              <a:rPr lang="en-US" sz="1200" b="1" i="1" dirty="0" smtClean="0"/>
              <a:t>13.5.1 </a:t>
            </a:r>
            <a:r>
              <a:rPr lang="en-US" sz="1200" b="1" i="1" dirty="0"/>
              <a:t>OB AWIPS-II </a:t>
            </a:r>
          </a:p>
          <a:p>
            <a:r>
              <a:rPr lang="en-US" sz="1200" b="1" i="1" dirty="0"/>
              <a:t>Data Delivery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257800" y="5943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Forecast Hour Subsetting</a:t>
            </a:r>
          </a:p>
        </p:txBody>
      </p:sp>
      <p:pic>
        <p:nvPicPr>
          <p:cNvPr id="26630" name="Picture 7" descr="C:\Users\Brian Graf\Desktop\screenshots\subscriptionGUI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600200"/>
            <a:ext cx="42799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76200" y="5943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Subset by Parameter and Vertical Level</a:t>
            </a:r>
          </a:p>
        </p:txBody>
      </p:sp>
      <p:pic>
        <p:nvPicPr>
          <p:cNvPr id="26632" name="Picture 8" descr="C:\Users\Brian Graf\Desktop\screenshots\subscriptionGUI1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2799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C:\Users\Brian Graf\Desktop\screenshots\subscriptionGUI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4196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5" descr="C:\Users\Brian Graf\Desktop\screenshots\subscriptionGUI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881188"/>
            <a:ext cx="374332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AWIPS-II Data Delivery IOC Screen 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3F854-43C4-4988-B97E-36D9B4D2EE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1447800" y="15240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Spatial Subsetting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6200" y="57245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Lat/Long bounds, pre-defined regions or draw a bounding box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" y="4114800"/>
            <a:ext cx="304800" cy="1676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4419600" y="58674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Graphical selection</a:t>
            </a:r>
          </a:p>
        </p:txBody>
      </p:sp>
      <p:cxnSp>
        <p:nvCxnSpPr>
          <p:cNvPr id="15" name="Straight Arrow Connector 14"/>
          <p:cNvCxnSpPr>
            <a:stCxn id="27657" idx="0"/>
          </p:cNvCxnSpPr>
          <p:nvPr/>
        </p:nvCxnSpPr>
        <p:spPr>
          <a:xfrm flipV="1">
            <a:off x="4991100" y="3810000"/>
            <a:ext cx="2171700" cy="2057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152400" y="6400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Source: </a:t>
            </a:r>
            <a:r>
              <a:rPr lang="en-US" sz="1200" b="1" i="1" dirty="0" smtClean="0"/>
              <a:t>13.5.1 </a:t>
            </a:r>
            <a:r>
              <a:rPr lang="en-US" sz="1200" b="1" i="1" dirty="0"/>
              <a:t>OB AWIPS-II</a:t>
            </a:r>
          </a:p>
          <a:p>
            <a:r>
              <a:rPr lang="en-US" sz="1200" b="1" i="1" dirty="0"/>
              <a:t>Data Delivery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D2A2-D18D-4ACC-997F-0A16E82BA8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AWIPS-II Data Delivery IOC Screen Shots</a:t>
            </a:r>
          </a:p>
        </p:txBody>
      </p:sp>
      <p:pic>
        <p:nvPicPr>
          <p:cNvPr id="28676" name="Picture 2" descr="C:\Users\Brian Graf\Desktop\screenshots\subscriptionGUI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611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Brian Graf\Desktop\screenshots\subscriptionGUI1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7624763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52400" y="6400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Source: </a:t>
            </a:r>
            <a:r>
              <a:rPr lang="en-US" sz="1200" b="1" i="1" dirty="0" smtClean="0"/>
              <a:t>13.5.1 </a:t>
            </a:r>
            <a:r>
              <a:rPr lang="en-US" sz="1200" b="1" i="1" dirty="0"/>
              <a:t>OB AWIPS-II</a:t>
            </a:r>
          </a:p>
          <a:p>
            <a:r>
              <a:rPr lang="en-US" sz="1200" b="1" i="1" dirty="0"/>
              <a:t>Data Delivery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4114800" y="2020888"/>
            <a:ext cx="434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Subscription Created and Displayed in Subscription Manager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A4896-AD71-401A-8739-C26B762857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Level Software Architecture for IOC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" y="1660525"/>
            <a:ext cx="8547259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Level Software Architecture for Post IOC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DB110-70A2-4AA0-AC49-E17607E02E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229600" cy="512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 for IOC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A4896-AD71-401A-8739-C26B762857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76400"/>
            <a:ext cx="7572375" cy="495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12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Schedule/Status</a:t>
            </a:r>
          </a:p>
        </p:txBody>
      </p:sp>
      <p:graphicFrame>
        <p:nvGraphicFramePr>
          <p:cNvPr id="20555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6972"/>
              </p:ext>
            </p:extLst>
          </p:nvPr>
        </p:nvGraphicFramePr>
        <p:xfrm>
          <a:off x="609600" y="1600200"/>
          <a:ext cx="7848600" cy="4665345"/>
        </p:xfrm>
        <a:graphic>
          <a:graphicData uri="http://schemas.openxmlformats.org/drawingml/2006/table">
            <a:tbl>
              <a:tblPr/>
              <a:tblGrid>
                <a:gridCol w="5181600"/>
                <a:gridCol w="1371600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Technical Requirements 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9/30/2011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IT Architecture/Design 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7/22/2011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 Delivery prototypes developed by GSD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2/29/2012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 Delivery prototype installed at NWSHQ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10/12/2011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OSIP Gate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11/1/2011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RTS Tasking to Develop IOC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1/1/2012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IOC0 Development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1/14/2013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IOC Deployment Begins (Initially at Regional HQ Sites)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9/30/2013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14.2.1(MADIS &amp; SBN Subscription Channel)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Spring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PDA Connectivity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Late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FOC Deployment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Spring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85F5C-AD8C-4A78-B498-502E05979B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0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Project Overview and Status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Technical Approach and Key Features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IOC Architecture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Post IOC Architecture and Functionality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23FAF-9BB7-461C-9440-8BD4F63311D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69888"/>
            <a:ext cx="9144000" cy="925512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 AWIPS Program Overview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48688" cy="4648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000" dirty="0" smtClean="0"/>
              <a:t>AWIPS Product Improvement - </a:t>
            </a:r>
          </a:p>
          <a:p>
            <a:pPr lvl="1">
              <a:defRPr/>
            </a:pPr>
            <a:r>
              <a:rPr lang="en-US" dirty="0" smtClean="0"/>
              <a:t>AWIPS II Migration: Migrate existing AWIPS capabilities to a modern, robust software architecture (e.g., Service Oriented Architecture (SOA)) to unify stove piped applications into single framework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smtClean="0"/>
              <a:t>AWIPS II Extended: Improving services to enable Weather Ready Nation </a:t>
            </a:r>
          </a:p>
          <a:p>
            <a:pPr lvl="2">
              <a:defRPr/>
            </a:pPr>
            <a:r>
              <a:rPr lang="en-US" dirty="0" smtClean="0">
                <a:cs typeface="Times New Roman" pitchFamily="18" charset="0"/>
              </a:rPr>
              <a:t>Extend AWIPS II architecture to the entire NWS weather enterprise:  </a:t>
            </a:r>
            <a:r>
              <a:rPr lang="en-US" dirty="0" smtClean="0">
                <a:cs typeface="Arial" charset="0"/>
              </a:rPr>
              <a:t>NAWIPS Migration and Thin Client</a:t>
            </a:r>
          </a:p>
          <a:p>
            <a:pPr lvl="2">
              <a:defRPr/>
            </a:pPr>
            <a:r>
              <a:rPr lang="en-US" dirty="0" smtClean="0">
                <a:cs typeface="Times New Roman" pitchFamily="18" charset="0"/>
              </a:rPr>
              <a:t>Extend AWIPS capabilities to meet major future mission challenges:  </a:t>
            </a:r>
            <a:r>
              <a:rPr lang="en-US" b="1" dirty="0" smtClean="0">
                <a:cs typeface="Times New Roman" pitchFamily="18" charset="0"/>
              </a:rPr>
              <a:t>Data Delivery</a:t>
            </a:r>
            <a:r>
              <a:rPr lang="en-US" dirty="0" smtClean="0">
                <a:cs typeface="Times New Roman" pitchFamily="18" charset="0"/>
              </a:rPr>
              <a:t>, Collaboration, and Information Generation</a:t>
            </a:r>
          </a:p>
          <a:p>
            <a:pPr>
              <a:defRPr/>
            </a:pPr>
            <a:r>
              <a:rPr lang="en-US" sz="2600" dirty="0" smtClean="0"/>
              <a:t>Program Manager: </a:t>
            </a:r>
            <a:r>
              <a:rPr lang="en-US" sz="2600" dirty="0" err="1" smtClean="0"/>
              <a:t>Ronla</a:t>
            </a:r>
            <a:r>
              <a:rPr lang="en-US" sz="2600" dirty="0" smtClean="0"/>
              <a:t> Henry, NWS/OST</a:t>
            </a:r>
          </a:p>
          <a:p>
            <a:pPr>
              <a:defRPr/>
            </a:pPr>
            <a:r>
              <a:rPr lang="en-US" sz="2600" dirty="0" smtClean="0"/>
              <a:t>AWIPS II Extended Project Manger:  Steve Schotz NWS/OST</a:t>
            </a:r>
          </a:p>
          <a:p>
            <a:pPr>
              <a:defRPr/>
            </a:pPr>
            <a:r>
              <a:rPr lang="en-US" sz="2600" dirty="0" smtClean="0"/>
              <a:t>Primary Contract: Raytheon Technical Services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AE97E-E2FD-4CFA-9880-3A6BB7EA30FE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9144000" cy="93821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AWIPS II Extended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Data Delivery Project Summary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40713" cy="4892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dirty="0"/>
              <a:t>Data Delivery Objectives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sz="1800" dirty="0"/>
              <a:t>Develop operational robust infrastructure to support “intelligent” access to non-local data provider </a:t>
            </a:r>
            <a:r>
              <a:rPr lang="en-US" sz="1800" dirty="0" smtClean="0"/>
              <a:t>datasets</a:t>
            </a:r>
          </a:p>
          <a:p>
            <a:pPr marL="457200" lvl="1" indent="0" eaLnBrk="1" hangingPunct="1"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/>
              <a:t>Key </a:t>
            </a:r>
            <a:r>
              <a:rPr lang="en-US" sz="2000" dirty="0"/>
              <a:t>Benefits 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sz="1800" dirty="0"/>
              <a:t>Supports high impact </a:t>
            </a:r>
            <a:r>
              <a:rPr lang="en-US" sz="1800" dirty="0" smtClean="0"/>
              <a:t>forecast </a:t>
            </a:r>
            <a:r>
              <a:rPr lang="en-US" sz="1800" dirty="0"/>
              <a:t>and decision assistance processes by allowing users to access just the data they need by space, time, parameter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sz="1800" dirty="0"/>
              <a:t>Mitigates demands on infrastructure associated with high growth in data volume e.g. ensembles, high-resolution models and </a:t>
            </a:r>
            <a:r>
              <a:rPr lang="en-US" sz="1800" dirty="0" smtClean="0"/>
              <a:t>GOES-R</a:t>
            </a:r>
          </a:p>
          <a:p>
            <a:pPr lvl="1" eaLnBrk="1" hangingPunct="1">
              <a:lnSpc>
                <a:spcPct val="85000"/>
              </a:lnSpc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 smtClean="0"/>
              <a:t>Status: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IOC released with 13.5.1 version of AWIPS II at Regional HQs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 smtClean="0"/>
              <a:t>Release to WFOs/RFCs and NCs in coordination with AWIPS II Activation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Additional functionality scheduled for 2Q FY2014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FOC Functionality scheduled for 2Q FY2015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870700" y="649287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CE2D08-2DA2-432B-AE28-EE984EED29FE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1143000"/>
          </a:xfrm>
        </p:spPr>
        <p:txBody>
          <a:bodyPr/>
          <a:lstStyle/>
          <a:p>
            <a:r>
              <a:rPr lang="en-US" sz="2800" dirty="0" smtClean="0"/>
              <a:t>Data Delivery Technical Approach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Key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3275C-3F23-492A-B053-D09BDDE237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600200"/>
            <a:ext cx="8305800" cy="4953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Allow AWIPS-II users to access data not routinely delivered via SBN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Use “Smart” push/pull technologies for users to discover and request 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On an ad-hoc basis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Through subscription services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Users can temporally, spatially, and/or parametrically subset datasets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Reduces bandwidth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Reduces data processing at receiving AWIPS sites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Integrate request/receive functionality into AWIPS-II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Data Provider Strategy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IOC Data Provider: NOMADS (model data),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Post IOC Data Providers – MADIS (</a:t>
            </a:r>
            <a:r>
              <a:rPr lang="en-US" sz="1500" dirty="0" err="1" smtClean="0"/>
              <a:t>Obs</a:t>
            </a:r>
            <a:r>
              <a:rPr lang="en-US" sz="1500" dirty="0" smtClean="0"/>
              <a:t> Data), PDA (Satellite Data), Others TBD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Work with data providers and Integrated Dissemination Program (IDP) to support AWIPS II requirements; Services will be standards based to be as compatible with IDP when it comes on line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700" dirty="0" smtClean="0"/>
              <a:t>Smart bandwidth management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/>
              <a:t>Data retrieval latencies and priority are user specified.  </a:t>
            </a:r>
            <a:r>
              <a:rPr lang="en-US" sz="1500" dirty="0" smtClean="0"/>
              <a:t>Software provides predicted latencies based on concurrent subscriptions’ size and available bandwidth - IOC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AWIPS WAN delivery – IOC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 smtClean="0"/>
              <a:t>SBN Subscription Channel – Utilized for shared subscriptions among sites– Post IOC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7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324600" cy="1143000"/>
          </a:xfrm>
        </p:spPr>
        <p:txBody>
          <a:bodyPr/>
          <a:lstStyle/>
          <a:p>
            <a:r>
              <a:rPr lang="en-US" dirty="0" smtClean="0"/>
              <a:t>High Level Architecture for IOC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1AE55-DFB3-49DF-B4EB-7094EA6299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62000" y="1586453"/>
          <a:ext cx="7772400" cy="511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3" imgW="9796965" imgH="6452352" progId="Visio.Drawing.11">
                  <p:embed/>
                </p:oleObj>
              </mc:Choice>
              <mc:Fallback>
                <p:oleObj name="Visio" r:id="rId3" imgW="9796965" imgH="645235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6453"/>
                        <a:ext cx="7772400" cy="511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– Post IOC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A4896-AD71-401A-8739-C26B762857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600200"/>
            <a:ext cx="84582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 smtClean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900" dirty="0" smtClean="0"/>
              <a:t>Spring 2014 New Features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MADIS – New Data Provider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SBN Subscription Channel will be implemented with an initial bandwidth of 2.0 Mbps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Users will be able to create shared subscriptions, shared among sites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Shared subscriptions will be sent on the SBN Subscription Channel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Software will detect similar subscriptions among sites as candidates for shared subscriptions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Additional </a:t>
            </a:r>
            <a:r>
              <a:rPr lang="en-US" sz="1800" dirty="0"/>
              <a:t>Data Providers Currently Identified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/>
              <a:t>NESDIS PDA </a:t>
            </a:r>
            <a:r>
              <a:rPr lang="en-US" sz="1800" dirty="0"/>
              <a:t>– Target late 2014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/>
              <a:t>IDP – Target </a:t>
            </a:r>
            <a:r>
              <a:rPr lang="en-US" sz="1800" dirty="0" smtClean="0"/>
              <a:t>TBD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900" dirty="0" smtClean="0"/>
              <a:t>Additional features added incrementally based on user feedback</a:t>
            </a:r>
            <a:endParaRPr lang="en-US" sz="1700" dirty="0" smtClean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21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7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6866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172200" cy="1143000"/>
          </a:xfrm>
        </p:spPr>
        <p:txBody>
          <a:bodyPr/>
          <a:lstStyle/>
          <a:p>
            <a:r>
              <a:rPr lang="en-US" altLang="en-US" sz="3200" dirty="0" smtClean="0"/>
              <a:t>Post IOC - High Level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20CFB-7CFB-4221-920F-E2A12AAA19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62000" y="1599922"/>
          <a:ext cx="7772400" cy="497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4" imgW="9833055" imgH="6298776" progId="Visio.Drawing.11">
                  <p:embed/>
                </p:oleObj>
              </mc:Choice>
              <mc:Fallback>
                <p:oleObj name="Visio" r:id="rId4" imgW="9833055" imgH="6298776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99922"/>
                        <a:ext cx="7772400" cy="497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5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5F03E-0AC5-4A67-B336-7156C7878E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WRIP Phase 2 CITRB Brief_031909_Final rev2</Template>
  <TotalTime>10023</TotalTime>
  <Words>688</Words>
  <Application>Microsoft Office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2_Default Design</vt:lpstr>
      <vt:lpstr>Visio</vt:lpstr>
      <vt:lpstr>AWIPS-II Data Delivery Project Overview</vt:lpstr>
      <vt:lpstr>Outline</vt:lpstr>
      <vt:lpstr> AWIPS Program Overview</vt:lpstr>
      <vt:lpstr>AWIPS II Extended Data Delivery Project Summary Status</vt:lpstr>
      <vt:lpstr>Data Delivery Technical Approach  Key Features</vt:lpstr>
      <vt:lpstr>High Level Architecture for IOC</vt:lpstr>
      <vt:lpstr>Additional Features – Post IOC</vt:lpstr>
      <vt:lpstr>Post IOC - High Level Architecture</vt:lpstr>
      <vt:lpstr>   BACKUP SLIDES</vt:lpstr>
      <vt:lpstr>AWIPS-II Data Delivery IOC Screen Shots</vt:lpstr>
      <vt:lpstr>AWIPS-II Data Delivery IOC Screen Shots</vt:lpstr>
      <vt:lpstr>AWIPS-II Data Delivery IOC Screen Shots</vt:lpstr>
      <vt:lpstr>AWIPS-II Data Delivery IOC Screen Shots</vt:lpstr>
      <vt:lpstr>High Level Software Architecture for IOC</vt:lpstr>
      <vt:lpstr>High Level Software Architecture for Post IOC</vt:lpstr>
      <vt:lpstr>Network Diagram for IOC</vt:lpstr>
      <vt:lpstr>Project Schedule/Status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WRIP NWWS</dc:title>
  <dc:creator>dns</dc:creator>
  <cp:lastModifiedBy>Mary L. Hart</cp:lastModifiedBy>
  <cp:revision>184</cp:revision>
  <dcterms:created xsi:type="dcterms:W3CDTF">2009-12-21T16:58:42Z</dcterms:created>
  <dcterms:modified xsi:type="dcterms:W3CDTF">2013-12-02T13:08:16Z</dcterms:modified>
</cp:coreProperties>
</file>