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67" r:id="rId2"/>
    <p:sldId id="296" r:id="rId3"/>
    <p:sldId id="297" r:id="rId4"/>
    <p:sldId id="285" r:id="rId5"/>
    <p:sldId id="286" r:id="rId6"/>
    <p:sldId id="288" r:id="rId7"/>
    <p:sldId id="289" r:id="rId8"/>
    <p:sldId id="292" r:id="rId9"/>
    <p:sldId id="294" r:id="rId10"/>
    <p:sldId id="295" r:id="rId11"/>
    <p:sldId id="298" r:id="rId12"/>
    <p:sldId id="299" r:id="rId13"/>
    <p:sldId id="301" r:id="rId14"/>
    <p:sldId id="302" r:id="rId15"/>
    <p:sldId id="305" r:id="rId16"/>
    <p:sldId id="306" r:id="rId17"/>
    <p:sldId id="300" r:id="rId18"/>
    <p:sldId id="287" r:id="rId19"/>
    <p:sldId id="291" r:id="rId20"/>
    <p:sldId id="290" r:id="rId21"/>
    <p:sldId id="293" r:id="rId2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22" autoAdjust="0"/>
  </p:normalViewPr>
  <p:slideViewPr>
    <p:cSldViewPr snapToGrid="0" snapToObjects="1">
      <p:cViewPr>
        <p:scale>
          <a:sx n="100" d="100"/>
          <a:sy n="100" d="100"/>
        </p:scale>
        <p:origin x="-300" y="13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Collaboration Services Users</c:v>
                </c:pt>
              </c:strCache>
            </c:strRef>
          </c:tx>
          <c:marker>
            <c:symbol val="none"/>
          </c:marker>
          <c:cat>
            <c:numRef>
              <c:f>Sheet1!$A$3:$A$8</c:f>
              <c:numCache>
                <c:formatCode>m/d/yyyy</c:formatCode>
                <c:ptCount val="6"/>
                <c:pt idx="0">
                  <c:v>41283</c:v>
                </c:pt>
                <c:pt idx="1">
                  <c:v>41370</c:v>
                </c:pt>
                <c:pt idx="2">
                  <c:v>41423</c:v>
                </c:pt>
                <c:pt idx="3">
                  <c:v>41470</c:v>
                </c:pt>
                <c:pt idx="4">
                  <c:v>41526</c:v>
                </c:pt>
                <c:pt idx="5">
                  <c:v>41592</c:v>
                </c:pt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  <c:pt idx="0">
                  <c:v>257</c:v>
                </c:pt>
                <c:pt idx="1">
                  <c:v>322</c:v>
                </c:pt>
                <c:pt idx="2">
                  <c:v>390</c:v>
                </c:pt>
                <c:pt idx="3">
                  <c:v>529</c:v>
                </c:pt>
                <c:pt idx="4">
                  <c:v>599</c:v>
                </c:pt>
                <c:pt idx="5">
                  <c:v>713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Development Services Users</c:v>
                </c:pt>
              </c:strCache>
            </c:strRef>
          </c:tx>
          <c:marker>
            <c:symbol val="none"/>
          </c:marker>
          <c:cat>
            <c:numRef>
              <c:f>Sheet1!$A$3:$A$8</c:f>
              <c:numCache>
                <c:formatCode>m/d/yyyy</c:formatCode>
                <c:ptCount val="6"/>
                <c:pt idx="0">
                  <c:v>41283</c:v>
                </c:pt>
                <c:pt idx="1">
                  <c:v>41370</c:v>
                </c:pt>
                <c:pt idx="2">
                  <c:v>41423</c:v>
                </c:pt>
                <c:pt idx="3">
                  <c:v>41470</c:v>
                </c:pt>
                <c:pt idx="4">
                  <c:v>41526</c:v>
                </c:pt>
                <c:pt idx="5">
                  <c:v>41592</c:v>
                </c:pt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  <c:pt idx="0">
                  <c:v>150</c:v>
                </c:pt>
                <c:pt idx="1">
                  <c:v>195</c:v>
                </c:pt>
                <c:pt idx="2">
                  <c:v>228</c:v>
                </c:pt>
                <c:pt idx="3">
                  <c:v>299</c:v>
                </c:pt>
                <c:pt idx="4">
                  <c:v>356</c:v>
                </c:pt>
                <c:pt idx="5">
                  <c:v>420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620608"/>
        <c:axId val="61622144"/>
      </c:lineChart>
      <c:dateAx>
        <c:axId val="6162060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61622144"/>
        <c:crosses val="autoZero"/>
        <c:auto val="1"/>
        <c:lblOffset val="100"/>
        <c:baseTimeUnit val="months"/>
        <c:majorUnit val="2"/>
        <c:majorTimeUnit val="months"/>
      </c:dateAx>
      <c:valAx>
        <c:axId val="6162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6206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Communities</c:v>
                </c:pt>
              </c:strCache>
            </c:strRef>
          </c:tx>
          <c:marker>
            <c:symbol val="none"/>
          </c:marker>
          <c:cat>
            <c:numRef>
              <c:f>Sheet1!$A$3:$A$8</c:f>
              <c:numCache>
                <c:formatCode>m/d/yyyy</c:formatCode>
                <c:ptCount val="6"/>
                <c:pt idx="0">
                  <c:v>41283</c:v>
                </c:pt>
                <c:pt idx="1">
                  <c:v>41370</c:v>
                </c:pt>
                <c:pt idx="2">
                  <c:v>41423</c:v>
                </c:pt>
                <c:pt idx="3">
                  <c:v>41470</c:v>
                </c:pt>
                <c:pt idx="4">
                  <c:v>41526</c:v>
                </c:pt>
                <c:pt idx="5">
                  <c:v>41590</c:v>
                </c:pt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  <c:pt idx="0">
                  <c:v>10</c:v>
                </c:pt>
                <c:pt idx="1">
                  <c:v>11</c:v>
                </c:pt>
                <c:pt idx="2">
                  <c:v>16</c:v>
                </c:pt>
                <c:pt idx="3">
                  <c:v>27</c:v>
                </c:pt>
                <c:pt idx="4">
                  <c:v>34</c:v>
                </c:pt>
                <c:pt idx="5">
                  <c:v>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Projects</c:v>
                </c:pt>
              </c:strCache>
            </c:strRef>
          </c:tx>
          <c:marker>
            <c:symbol val="none"/>
          </c:marker>
          <c:cat>
            <c:numRef>
              <c:f>Sheet1!$A$3:$A$8</c:f>
              <c:numCache>
                <c:formatCode>m/d/yyyy</c:formatCode>
                <c:ptCount val="6"/>
                <c:pt idx="0">
                  <c:v>41283</c:v>
                </c:pt>
                <c:pt idx="1">
                  <c:v>41370</c:v>
                </c:pt>
                <c:pt idx="2">
                  <c:v>41423</c:v>
                </c:pt>
                <c:pt idx="3">
                  <c:v>41470</c:v>
                </c:pt>
                <c:pt idx="4">
                  <c:v>41526</c:v>
                </c:pt>
                <c:pt idx="5">
                  <c:v>41590</c:v>
                </c:pt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22</c:v>
                </c:pt>
                <c:pt idx="3">
                  <c:v>28</c:v>
                </c:pt>
                <c:pt idx="4">
                  <c:v>34</c:v>
                </c:pt>
                <c:pt idx="5">
                  <c:v>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937920"/>
        <c:axId val="61939712"/>
      </c:lineChart>
      <c:dateAx>
        <c:axId val="6193792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61939712"/>
        <c:crosses val="autoZero"/>
        <c:auto val="1"/>
        <c:lblOffset val="100"/>
        <c:baseTimeUnit val="months"/>
        <c:majorUnit val="2"/>
        <c:majorTimeUnit val="months"/>
      </c:dateAx>
      <c:valAx>
        <c:axId val="61939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9379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F13492-B95E-4ACB-85D4-12C595E1D63B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68AA53-0D7C-461D-84D1-816B056F9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97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3AFCAB-A109-475D-8D09-A66137962F54}" type="datetimeFigureOut">
              <a:rPr lang="en-US"/>
              <a:pPr>
                <a:defRPr/>
              </a:pPr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F26029-B14C-427D-8130-89DEBBCC4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69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5CA4-CF2D-4B7F-9186-19C14A0B0541}" type="datetimeFigureOut">
              <a:rPr lang="en-US" smtClean="0">
                <a:solidFill>
                  <a:srgbClr val="073E87"/>
                </a:solidFill>
              </a:rPr>
              <a:pPr/>
              <a:t>12/4/2013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8188-2657-4D33-A6A1-883004259CAE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7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5CA4-CF2D-4B7F-9186-19C14A0B0541}" type="datetimeFigureOut">
              <a:rPr lang="en-US" smtClean="0">
                <a:solidFill>
                  <a:srgbClr val="073E87"/>
                </a:solidFill>
              </a:rPr>
              <a:pPr/>
              <a:t>12/4/2013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8188-2657-4D33-A6A1-883004259CAE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3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5CA4-CF2D-4B7F-9186-19C14A0B0541}" type="datetimeFigureOut">
              <a:rPr lang="en-US" smtClean="0">
                <a:solidFill>
                  <a:srgbClr val="073E87"/>
                </a:solidFill>
              </a:rPr>
              <a:pPr/>
              <a:t>12/4/2013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8188-2657-4D33-A6A1-883004259CAE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96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80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5CA4-CF2D-4B7F-9186-19C14A0B0541}" type="datetimeFigureOut">
              <a:rPr lang="en-US" smtClean="0">
                <a:solidFill>
                  <a:srgbClr val="073E87"/>
                </a:solidFill>
              </a:rPr>
              <a:pPr/>
              <a:t>12/4/2013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8188-2657-4D33-A6A1-883004259CAE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1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5CA4-CF2D-4B7F-9186-19C14A0B0541}" type="datetimeFigureOut">
              <a:rPr lang="en-US" smtClean="0">
                <a:solidFill>
                  <a:srgbClr val="073E87"/>
                </a:solidFill>
              </a:rPr>
              <a:pPr/>
              <a:t>12/4/2013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8188-2657-4D33-A6A1-883004259CAE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0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5CA4-CF2D-4B7F-9186-19C14A0B0541}" type="datetimeFigureOut">
              <a:rPr lang="en-US" smtClean="0">
                <a:solidFill>
                  <a:srgbClr val="073E87"/>
                </a:solidFill>
              </a:rPr>
              <a:pPr/>
              <a:t>12/4/2013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8188-2657-4D33-A6A1-883004259CAE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3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5CA4-CF2D-4B7F-9186-19C14A0B0541}" type="datetimeFigureOut">
              <a:rPr lang="en-US" smtClean="0">
                <a:solidFill>
                  <a:srgbClr val="073E87"/>
                </a:solidFill>
              </a:rPr>
              <a:pPr/>
              <a:t>12/4/2013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8188-2657-4D33-A6A1-883004259CAE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3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5CA4-CF2D-4B7F-9186-19C14A0B0541}" type="datetimeFigureOut">
              <a:rPr lang="en-US" smtClean="0">
                <a:solidFill>
                  <a:srgbClr val="073E87"/>
                </a:solidFill>
              </a:rPr>
              <a:pPr/>
              <a:t>12/4/2013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8188-2657-4D33-A6A1-883004259CAE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7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5CA4-CF2D-4B7F-9186-19C14A0B0541}" type="datetimeFigureOut">
              <a:rPr lang="en-US" smtClean="0">
                <a:solidFill>
                  <a:srgbClr val="073E87"/>
                </a:solidFill>
              </a:rPr>
              <a:pPr/>
              <a:t>12/4/2013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8188-2657-4D33-A6A1-883004259CAE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7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5CA4-CF2D-4B7F-9186-19C14A0B0541}" type="datetimeFigureOut">
              <a:rPr lang="en-US" smtClean="0">
                <a:solidFill>
                  <a:srgbClr val="073E87"/>
                </a:solidFill>
              </a:rPr>
              <a:pPr/>
              <a:t>12/4/2013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8188-2657-4D33-A6A1-883004259CAE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2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5CA4-CF2D-4B7F-9186-19C14A0B0541}" type="datetimeFigureOut">
              <a:rPr lang="en-US" smtClean="0">
                <a:solidFill>
                  <a:srgbClr val="073E87"/>
                </a:solidFill>
              </a:rPr>
              <a:pPr/>
              <a:t>12/4/2013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8188-2657-4D33-A6A1-883004259CAE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5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D3F5CA4-CF2D-4B7F-9186-19C14A0B0541}" type="datetimeFigureOut">
              <a:rPr lang="en-US" smtClean="0">
                <a:solidFill>
                  <a:srgbClr val="073E87"/>
                </a:solidFill>
                <a:latin typeface="Candar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12/4/2013</a:t>
            </a:fld>
            <a:endParaRPr lang="en-US">
              <a:solidFill>
                <a:srgbClr val="073E87"/>
              </a:solidFill>
              <a:latin typeface="Candar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3E87"/>
              </a:solidFill>
              <a:latin typeface="Candar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E458188-2657-4D33-A6A1-883004259CAE}" type="slidenum">
              <a:rPr lang="en-US" smtClean="0">
                <a:solidFill>
                  <a:srgbClr val="073E87"/>
                </a:solidFill>
                <a:latin typeface="Candar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4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l.nws.noaa.gov/~BMA-SREF/BMAindex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1885950"/>
            <a:ext cx="7810500" cy="3752850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MDL 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Accomplishments and Plans:</a:t>
            </a:r>
          </a:p>
          <a:p>
            <a:r>
              <a:rPr lang="en-US" sz="2600" b="1" dirty="0" smtClean="0">
                <a:solidFill>
                  <a:schemeClr val="bg1"/>
                </a:solidFill>
              </a:rPr>
              <a:t>MOS, LAMP, EKDMOS, Storm Surge, </a:t>
            </a:r>
            <a:r>
              <a:rPr lang="en-US" sz="2600" b="1" dirty="0" err="1" smtClean="0">
                <a:solidFill>
                  <a:schemeClr val="bg1"/>
                </a:solidFill>
              </a:rPr>
              <a:t>AutoNowCaster</a:t>
            </a:r>
            <a:r>
              <a:rPr lang="en-US" sz="2600" b="1" dirty="0" smtClean="0">
                <a:solidFill>
                  <a:schemeClr val="bg1"/>
                </a:solidFill>
              </a:rPr>
              <a:t>, </a:t>
            </a:r>
            <a:r>
              <a:rPr lang="en-US" sz="2600" b="1" dirty="0" err="1" smtClean="0">
                <a:solidFill>
                  <a:schemeClr val="bg1"/>
                </a:solidFill>
              </a:rPr>
              <a:t>VLab</a:t>
            </a:r>
            <a:endParaRPr lang="en-US" sz="26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NCEP Production Suite Review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December 4, 2013</a:t>
            </a: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838200" y="3762375"/>
            <a:ext cx="78105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8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3624548" y="212565"/>
            <a:ext cx="5519448" cy="58446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5" name="Shape 65"/>
          <p:cNvSpPr txBox="1"/>
          <p:nvPr/>
        </p:nvSpPr>
        <p:spPr>
          <a:xfrm>
            <a:off x="62400" y="308967"/>
            <a:ext cx="3657600" cy="6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62400" y="356500"/>
            <a:ext cx="3617400" cy="614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chemeClr val="bg1"/>
                </a:solidFill>
                <a:latin typeface="Arial"/>
                <a:cs typeface="Arial"/>
                <a:sym typeface="Arial"/>
                <a:rtl val="0"/>
              </a:rPr>
              <a:t>Sample SWinG Meteograms (cont)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" sz="2000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" sz="20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" sz="20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marL="4572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1000-700 mb Thickness (m)</a:t>
            </a:r>
          </a:p>
          <a:p>
            <a:pPr marL="4572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Cobb Snow/Liquid Water Ratio</a:t>
            </a:r>
          </a:p>
          <a:p>
            <a:pPr marL="4572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Czys Unconditional Precipitation Type</a:t>
            </a:r>
          </a:p>
          <a:p>
            <a:pPr marL="4572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+/- Energy Conditional Precipitation Type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435760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Extra-Tropical Storm Surge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0300"/>
            <a:ext cx="8229600" cy="4967573"/>
          </a:xfrm>
        </p:spPr>
        <p:txBody>
          <a:bodyPr>
            <a:normAutofit fontScale="92500"/>
          </a:bodyPr>
          <a:lstStyle/>
          <a:p>
            <a:r>
              <a:rPr lang="en-US" dirty="0"/>
              <a:t>Sandy Supplemental funding has enabled NWS to accelerate plans to improve extra-tropical storm surge modeling upgrades including:</a:t>
            </a:r>
          </a:p>
          <a:p>
            <a:pPr lvl="1"/>
            <a:r>
              <a:rPr lang="en-US" dirty="0"/>
              <a:t>Upgrading the Extra-Tropical Storm Surge (ETSS) (SLOSH based) model to provide overland inundation (based on surge + tide) for extra-tropical storms for the Gulf of Mexico and East </a:t>
            </a:r>
            <a:r>
              <a:rPr lang="en-US" dirty="0" smtClean="0"/>
              <a:t>Coast</a:t>
            </a:r>
            <a:endParaRPr lang="en-US" dirty="0"/>
          </a:p>
          <a:p>
            <a:pPr lvl="1"/>
            <a:r>
              <a:rPr lang="en-US" dirty="0" smtClean="0"/>
              <a:t>Re-design </a:t>
            </a:r>
            <a:r>
              <a:rPr lang="en-US" dirty="0"/>
              <a:t>the ETSS post processing </a:t>
            </a:r>
            <a:r>
              <a:rPr lang="en-US" dirty="0" smtClean="0"/>
              <a:t>system</a:t>
            </a:r>
            <a:endParaRPr lang="en-US" dirty="0"/>
          </a:p>
          <a:p>
            <a:pPr lvl="1"/>
            <a:r>
              <a:rPr lang="en-US" dirty="0" smtClean="0"/>
              <a:t>Create </a:t>
            </a:r>
            <a:r>
              <a:rPr lang="en-US" dirty="0"/>
              <a:t>Probabilistic Extra-Tropical Storm Surge (PETSS) by forcing the upgraded ETSS model with all 21 GFS ensemble members (scalable to include other ensemble model's members)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Alaska Region is providing OST/MDL with funds to hire a SLOSH basin developer for the Bering Sea/Arctic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Storm Surge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9675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Recent enhancements to probabilistic storm surge (P-Surge) </a:t>
            </a:r>
            <a:r>
              <a:rPr lang="en-US" dirty="0" smtClean="0"/>
              <a:t>to </a:t>
            </a:r>
            <a:r>
              <a:rPr lang="en-US" dirty="0"/>
              <a:t>go into operations for 2014</a:t>
            </a:r>
          </a:p>
          <a:p>
            <a:pPr lvl="1"/>
            <a:r>
              <a:rPr lang="en-US" dirty="0"/>
              <a:t>Latest SLOSH basins </a:t>
            </a:r>
            <a:endParaRPr lang="en-US" dirty="0" smtClean="0"/>
          </a:p>
          <a:p>
            <a:pPr lvl="1"/>
            <a:r>
              <a:rPr lang="en-US" dirty="0" smtClean="0"/>
              <a:t>Incorporate </a:t>
            </a:r>
            <a:r>
              <a:rPr lang="en-US" dirty="0"/>
              <a:t>tides</a:t>
            </a:r>
          </a:p>
          <a:p>
            <a:pPr lvl="1"/>
            <a:r>
              <a:rPr lang="en-US" dirty="0"/>
              <a:t>Provide above ground level guidance</a:t>
            </a:r>
          </a:p>
          <a:p>
            <a:pPr lvl="1"/>
            <a:r>
              <a:rPr lang="en-US" dirty="0"/>
              <a:t>Provide 6-hr temporal guidance</a:t>
            </a:r>
          </a:p>
          <a:p>
            <a:r>
              <a:rPr lang="en-US" dirty="0"/>
              <a:t>Sandy Supplemental funding has enabled NWS to accelerate plans to improve tropical storm surge modeling by enhancing P-Surge to:</a:t>
            </a:r>
          </a:p>
          <a:p>
            <a:pPr lvl="1"/>
            <a:r>
              <a:rPr lang="en-US" dirty="0"/>
              <a:t>Incorporate greater than 100-hr </a:t>
            </a:r>
            <a:r>
              <a:rPr lang="en-US" dirty="0" smtClean="0"/>
              <a:t>tracks</a:t>
            </a:r>
          </a:p>
          <a:p>
            <a:pPr lvl="1"/>
            <a:r>
              <a:rPr lang="en-US" dirty="0" smtClean="0"/>
              <a:t>Allow it to handle sub-hurricane strength storms</a:t>
            </a:r>
            <a:endParaRPr lang="en-US" dirty="0"/>
          </a:p>
          <a:p>
            <a:pPr lvl="1"/>
            <a:r>
              <a:rPr lang="en-US" dirty="0" smtClean="0"/>
              <a:t>Allow </a:t>
            </a:r>
            <a:r>
              <a:rPr lang="en-US" dirty="0"/>
              <a:t>it handle two </a:t>
            </a:r>
            <a:r>
              <a:rPr lang="en-US" dirty="0" smtClean="0"/>
              <a:t>simultaneous </a:t>
            </a:r>
            <a:r>
              <a:rPr lang="en-US" dirty="0"/>
              <a:t>storms</a:t>
            </a:r>
          </a:p>
          <a:p>
            <a:pPr lvl="1"/>
            <a:r>
              <a:rPr lang="en-US" dirty="0"/>
              <a:t>Develop products for Caribbean Basins </a:t>
            </a:r>
          </a:p>
        </p:txBody>
      </p:sp>
    </p:spTree>
    <p:extLst>
      <p:ext uri="{BB962C8B-B14F-4D97-AF65-F5344CB8AC3E}">
        <p14:creationId xmlns:p14="http://schemas.microsoft.com/office/powerpoint/2010/main" val="40317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Thunderstorm </a:t>
            </a:r>
            <a:r>
              <a:rPr lang="en-US" dirty="0" err="1" smtClean="0"/>
              <a:t>AutoNowCaster</a:t>
            </a:r>
            <a:r>
              <a:rPr lang="en-US" dirty="0" smtClean="0"/>
              <a:t> (ANC)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81250"/>
            <a:ext cx="8229600" cy="4967573"/>
          </a:xfrm>
        </p:spPr>
        <p:txBody>
          <a:bodyPr/>
          <a:lstStyle/>
          <a:p>
            <a:r>
              <a:rPr lang="en-US" dirty="0" smtClean="0"/>
              <a:t>Implemented CONUS version of ANC using MRMS mosaic as radar input</a:t>
            </a:r>
          </a:p>
          <a:p>
            <a:r>
              <a:rPr lang="en-US" dirty="0" smtClean="0"/>
              <a:t>Tested and Evaluated at AWC’s 2013 Aviation Weather </a:t>
            </a:r>
            <a:r>
              <a:rPr lang="en-US" dirty="0" err="1" smtClean="0"/>
              <a:t>Testbed</a:t>
            </a:r>
            <a:r>
              <a:rPr lang="en-US" dirty="0" smtClean="0"/>
              <a:t> Summer Experiment</a:t>
            </a:r>
          </a:p>
          <a:p>
            <a:r>
              <a:rPr lang="en-US" dirty="0" smtClean="0"/>
              <a:t>1-hour ANC Convective Initiation forecast highly rated by AWC Forecasters</a:t>
            </a:r>
          </a:p>
          <a:p>
            <a:r>
              <a:rPr lang="en-US" dirty="0" smtClean="0"/>
              <a:t>Developing plans to transition ANC to NCEP Operations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2" t="30741" r="56313" b="55527"/>
          <a:stretch/>
        </p:blipFill>
        <p:spPr>
          <a:xfrm>
            <a:off x="1289563" y="360676"/>
            <a:ext cx="1874297" cy="1343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t="23482" r="50968" b="56219"/>
          <a:stretch/>
        </p:blipFill>
        <p:spPr>
          <a:xfrm>
            <a:off x="1289563" y="1753326"/>
            <a:ext cx="1874297" cy="1392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2660" y="1351276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2106Z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660" y="2776066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2154Z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0962" y="-35109"/>
            <a:ext cx="164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 </a:t>
            </a:r>
            <a:r>
              <a:rPr lang="en-US" dirty="0" err="1" smtClean="0"/>
              <a:t>Obs</a:t>
            </a:r>
            <a:r>
              <a:rPr lang="en-US" dirty="0" smtClean="0"/>
              <a:t>(</a:t>
            </a:r>
            <a:r>
              <a:rPr lang="en-US" dirty="0" err="1" smtClean="0"/>
              <a:t>dBZ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1" t="18682" r="2220" b="2487"/>
          <a:stretch/>
        </p:blipFill>
        <p:spPr>
          <a:xfrm>
            <a:off x="863075" y="360676"/>
            <a:ext cx="395785" cy="4363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79188" y="-35109"/>
            <a:ext cx="119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HRRR(</a:t>
            </a:r>
            <a:r>
              <a:rPr lang="en-US" dirty="0" err="1" smtClean="0"/>
              <a:t>dBZ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2" t="20043" r="38244" b="63895"/>
          <a:stretch/>
        </p:blipFill>
        <p:spPr>
          <a:xfrm>
            <a:off x="3684750" y="304948"/>
            <a:ext cx="2146110" cy="14000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t="88846" r="5661" b="3088"/>
          <a:stretch/>
        </p:blipFill>
        <p:spPr>
          <a:xfrm rot="5400000">
            <a:off x="1256164" y="2365047"/>
            <a:ext cx="4343400" cy="3756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2" t="19783" r="38248" b="64530"/>
          <a:stretch/>
        </p:blipFill>
        <p:spPr>
          <a:xfrm>
            <a:off x="3697260" y="1749902"/>
            <a:ext cx="2235958" cy="14506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1" t="19783" r="38886" b="63819"/>
          <a:stretch/>
        </p:blipFill>
        <p:spPr>
          <a:xfrm>
            <a:off x="3734129" y="3380821"/>
            <a:ext cx="2331018" cy="14506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29076" y="291963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2200Z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39494" y="135211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2100Z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61116" y="4472359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2300Z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1" t="21891" r="48645" b="57811"/>
          <a:stretch/>
        </p:blipFill>
        <p:spPr>
          <a:xfrm>
            <a:off x="1322542" y="3180077"/>
            <a:ext cx="1874297" cy="139207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82660" y="4202816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2324Z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0" t="24652" r="54062" b="57014"/>
          <a:stretch/>
        </p:blipFill>
        <p:spPr>
          <a:xfrm>
            <a:off x="6475709" y="410728"/>
            <a:ext cx="1841318" cy="138183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04533" y="144794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2106Z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2289" r="50000" b="57015"/>
          <a:stretch/>
        </p:blipFill>
        <p:spPr>
          <a:xfrm>
            <a:off x="6475709" y="1869594"/>
            <a:ext cx="1841318" cy="141936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04533" y="2907416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2206Z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3" t="27288" r="50000" b="56394"/>
          <a:stretch/>
        </p:blipFill>
        <p:spPr>
          <a:xfrm>
            <a:off x="6511332" y="3393909"/>
            <a:ext cx="1834128" cy="13659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04533" y="4355216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2304Z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7" t="30001" r="2800" b="9651"/>
          <a:stretch/>
        </p:blipFill>
        <p:spPr>
          <a:xfrm>
            <a:off x="6059460" y="482082"/>
            <a:ext cx="349817" cy="41386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1" t="13318" r="19552" b="70943"/>
          <a:stretch/>
        </p:blipFill>
        <p:spPr>
          <a:xfrm>
            <a:off x="1424800" y="4973622"/>
            <a:ext cx="1739060" cy="14267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1" t="13318" r="20000" b="70185"/>
          <a:stretch/>
        </p:blipFill>
        <p:spPr>
          <a:xfrm>
            <a:off x="3240060" y="4900564"/>
            <a:ext cx="1772039" cy="15177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4" t="14258" r="20052" b="70331"/>
          <a:stretch/>
        </p:blipFill>
        <p:spPr>
          <a:xfrm>
            <a:off x="5145060" y="4933522"/>
            <a:ext cx="1865454" cy="148478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 rot="5400000">
            <a:off x="863074" y="5659433"/>
            <a:ext cx="85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LAMP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717916" y="604897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2100Z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699116" y="603730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2200Z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756516" y="603730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2300Z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r="12836" b="93789"/>
          <a:stretch/>
        </p:blipFill>
        <p:spPr>
          <a:xfrm>
            <a:off x="1014714" y="6408348"/>
            <a:ext cx="6889092" cy="57294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516660" y="-35109"/>
            <a:ext cx="14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ANC Initiation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443653"/>
            <a:ext cx="7520940" cy="3928572"/>
          </a:xfrm>
        </p:spPr>
        <p:txBody>
          <a:bodyPr>
            <a:normAutofit/>
          </a:bodyPr>
          <a:lstStyle/>
          <a:p>
            <a:r>
              <a:rPr lang="en-US" dirty="0" smtClean="0"/>
              <a:t>	</a:t>
            </a:r>
            <a:r>
              <a:rPr lang="en-US" sz="2400" dirty="0"/>
              <a:t>The Virtual Laboratory (VLab) </a:t>
            </a:r>
            <a:r>
              <a:rPr lang="en-US" sz="2400" dirty="0" smtClean="0"/>
              <a:t>is a set of services and IT framework </a:t>
            </a:r>
            <a:r>
              <a:rPr lang="en-US" sz="2400" dirty="0"/>
              <a:t>which enables NWS employees and their </a:t>
            </a:r>
            <a:r>
              <a:rPr lang="en-US" sz="2400" dirty="0" smtClean="0"/>
              <a:t>partners </a:t>
            </a:r>
            <a:r>
              <a:rPr lang="en-US" sz="2400" dirty="0"/>
              <a:t>to share ideas, collaborate, engage in software development, and </a:t>
            </a:r>
            <a:r>
              <a:rPr lang="en-US" sz="2400" dirty="0" smtClean="0"/>
              <a:t>conduct </a:t>
            </a:r>
            <a:r>
              <a:rPr lang="en-US" sz="2400" dirty="0"/>
              <a:t>applied research</a:t>
            </a:r>
            <a:r>
              <a:rPr lang="en-US" sz="2400" dirty="0" smtClean="0"/>
              <a:t>. </a:t>
            </a:r>
          </a:p>
          <a:p>
            <a:pPr lvl="0"/>
            <a:r>
              <a:rPr lang="en-US" sz="2400" i="1" dirty="0" smtClean="0">
                <a:solidFill>
                  <a:srgbClr val="F96A1B"/>
                </a:solidFill>
              </a:rPr>
              <a:t>	</a:t>
            </a:r>
            <a:r>
              <a:rPr lang="en-US" sz="2400" i="1" dirty="0" smtClean="0">
                <a:solidFill>
                  <a:srgbClr val="FF0000"/>
                </a:solidFill>
              </a:rPr>
              <a:t>The </a:t>
            </a:r>
            <a:r>
              <a:rPr lang="en-US" sz="2400" i="1" dirty="0">
                <a:solidFill>
                  <a:srgbClr val="FF0000"/>
                </a:solidFill>
              </a:rPr>
              <a:t>Goal of </a:t>
            </a:r>
            <a:r>
              <a:rPr lang="en-US" sz="2400" i="1" dirty="0" err="1">
                <a:solidFill>
                  <a:srgbClr val="FF0000"/>
                </a:solidFill>
              </a:rPr>
              <a:t>VLab</a:t>
            </a:r>
            <a:r>
              <a:rPr lang="en-US" sz="2400" i="1" dirty="0">
                <a:solidFill>
                  <a:srgbClr val="FF0000"/>
                </a:solidFill>
              </a:rPr>
              <a:t> is to </a:t>
            </a:r>
            <a:r>
              <a:rPr lang="en-US" sz="2400" i="1" dirty="0" smtClean="0">
                <a:solidFill>
                  <a:srgbClr val="FF0000"/>
                </a:solidFill>
              </a:rPr>
              <a:t>manage innovation, streamline O2R, and accelerate R2O in NOAA.</a:t>
            </a:r>
            <a:endParaRPr lang="en-US" sz="2400" i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	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</a:rPr>
              <a:t>VLab provides NWS’s R&amp;D partners with a clear and inexpensive path to operations.</a:t>
            </a: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92818"/>
            <a:ext cx="8305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NWS Virtual Laboratory</a:t>
            </a:r>
          </a:p>
          <a:p>
            <a:r>
              <a:rPr lang="en-US" sz="3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https://nws.weather.gov/innovate/</a:t>
            </a:r>
          </a:p>
        </p:txBody>
      </p:sp>
    </p:spTree>
    <p:extLst>
      <p:ext uri="{BB962C8B-B14F-4D97-AF65-F5344CB8AC3E}">
        <p14:creationId xmlns:p14="http://schemas.microsoft.com/office/powerpoint/2010/main" val="28310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60959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VLab Status</a:t>
            </a:r>
            <a:endParaRPr lang="en-US" sz="3600" i="1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0877032"/>
              </p:ext>
            </p:extLst>
          </p:nvPr>
        </p:nvGraphicFramePr>
        <p:xfrm>
          <a:off x="228600" y="2343150"/>
          <a:ext cx="3962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93650389"/>
              </p:ext>
            </p:extLst>
          </p:nvPr>
        </p:nvGraphicFramePr>
        <p:xfrm>
          <a:off x="4191000" y="2343150"/>
          <a:ext cx="4724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96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and  Future LAMP 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724025"/>
            <a:ext cx="426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73E87"/>
                </a:solidFill>
                <a:latin typeface="Candara"/>
                <a:cs typeface="+mn-cs"/>
              </a:rPr>
              <a:t>MDL has begun investigating development of improved gridded convection guidance using new input sources of MRMS radar data and RAP/HRRR model data.</a:t>
            </a:r>
            <a:br>
              <a:rPr lang="en-US" dirty="0" smtClean="0">
                <a:solidFill>
                  <a:srgbClr val="073E87"/>
                </a:solidFill>
                <a:latin typeface="Candara"/>
                <a:cs typeface="+mn-cs"/>
              </a:rPr>
            </a:br>
            <a:endParaRPr lang="en-US" dirty="0" smtClean="0">
              <a:solidFill>
                <a:srgbClr val="073E87"/>
              </a:solidFill>
              <a:latin typeface="Candara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73E87"/>
                </a:solidFill>
                <a:latin typeface="Candara"/>
                <a:cs typeface="+mn-cs"/>
              </a:rPr>
              <a:t>MDL will investigate practicality of 1-hr LAMP convection guidance for the very short-term.</a:t>
            </a:r>
            <a:br>
              <a:rPr lang="en-US" dirty="0" smtClean="0">
                <a:solidFill>
                  <a:srgbClr val="073E87"/>
                </a:solidFill>
                <a:latin typeface="Candara"/>
                <a:cs typeface="+mn-cs"/>
              </a:rPr>
            </a:br>
            <a:endParaRPr lang="en-US" dirty="0" smtClean="0">
              <a:solidFill>
                <a:srgbClr val="073E87"/>
              </a:solidFill>
              <a:latin typeface="Candara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73E87"/>
                </a:solidFill>
                <a:latin typeface="Candara"/>
                <a:cs typeface="+mn-cs"/>
              </a:rPr>
              <a:t>MDL has begun investigating the use of new gridded sources of information to augment Gridded LAMP guidance of ceiling height and visibility.  Potential sources of additional information are: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andara"/>
                <a:cs typeface="+mn-cs"/>
              </a:rPr>
              <a:t>RAP/HRRR analysis/forecast grids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andara"/>
                <a:cs typeface="+mn-cs"/>
              </a:rPr>
              <a:t>Experimental RTMA observation grids</a:t>
            </a:r>
            <a:endParaRPr lang="en-US" dirty="0">
              <a:solidFill>
                <a:srgbClr val="00B050"/>
              </a:solidFill>
              <a:latin typeface="Candara"/>
              <a:cs typeface="+mn-cs"/>
            </a:endParaRPr>
          </a:p>
        </p:txBody>
      </p:sp>
      <p:pic>
        <p:nvPicPr>
          <p:cNvPr id="6" name="Picture 4" descr="CREF_ending00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04" y="1303407"/>
            <a:ext cx="3821112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92830"/>
            <a:ext cx="4297680" cy="30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1203115" y="53069"/>
            <a:ext cx="6737775" cy="67518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14466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409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MOS FY14 </a:t>
            </a:r>
            <a:r>
              <a:rPr lang="en-US" sz="44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Implementations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57200" y="1781175"/>
            <a:ext cx="8229600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GFS-MOS cool season wind equations update (COMPLETED: 11/5)</a:t>
            </a:r>
          </a:p>
          <a:p>
            <a:pPr marL="285750" marR="0" lvl="0" indent="-285750" algn="l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Pacific MOS ceiling height and sky cover (COMPLETED: 11/5)</a:t>
            </a:r>
          </a:p>
          <a:p>
            <a:pPr marL="285750" marR="0" lvl="0" indent="-285750" algn="l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GFS-MOS extended range (MEX) mean sky cover (COMPLETED: 11/5)</a:t>
            </a:r>
          </a:p>
          <a:p>
            <a:pPr marL="285750" marR="0" lvl="0" indent="-285750" algn="l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Add 216 stations to the Colorado Basin SHEF message</a:t>
            </a:r>
          </a:p>
          <a:p>
            <a:pPr marL="285750" marR="0" lvl="0" indent="-285750" algn="l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Add predominant weather, probabilistic QPF and precipitation type to GFS-based gridded MOS product suite for CONUS and Alaska</a:t>
            </a:r>
          </a:p>
          <a:p>
            <a:pPr marL="285750" marR="0" lvl="0" indent="-285750" algn="l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Extend GFS-based gridded MOS forecasts for CONUS and Alaska to day 10</a:t>
            </a:r>
          </a:p>
          <a:p>
            <a:pPr marL="285750" marR="0" lvl="0" indent="-285750" algn="l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Implement station based ECMWF MOS into the NCEP production suite</a:t>
            </a:r>
          </a:p>
        </p:txBody>
      </p:sp>
      <p:sp>
        <p:nvSpPr>
          <p:cNvPr id="82" name="Shape 82"/>
          <p:cNvSpPr/>
          <p:nvPr/>
        </p:nvSpPr>
        <p:spPr>
          <a:xfrm>
            <a:off x="4876800" y="4187696"/>
            <a:ext cx="3505199" cy="257632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3" name="Shape 83"/>
          <p:cNvSpPr/>
          <p:nvPr/>
        </p:nvSpPr>
        <p:spPr>
          <a:xfrm>
            <a:off x="762000" y="4157296"/>
            <a:ext cx="3327399" cy="259719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35616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614574"/>
            <a:ext cx="8229600" cy="64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sz="3000" dirty="0"/>
              <a:t>EKDMOS Method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2355251"/>
            <a:ext cx="8229600" cy="563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 dirty="0"/>
              <a:t>Use forward screening multiple linear regression with the NCEP's GEFS and CMCE’s ensemble means</a:t>
            </a:r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 dirty="0"/>
              <a:t>Estimate error variance directly from the regression</a:t>
            </a:r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 dirty="0"/>
              <a:t>Perform a second regression to obtain a spread-skill relationship</a:t>
            </a:r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 dirty="0"/>
              <a:t>Apply equations to individual ensemble members and combine results with Kernel Density fitting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Arial"/>
              <a:buAutoNum type="alphaLcPeriod"/>
            </a:pPr>
            <a:r>
              <a:rPr lang="en" dirty="0"/>
              <a:t>Gaussian kernel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Arial"/>
              <a:buAutoNum type="alphaLcPeriod"/>
            </a:pPr>
            <a:r>
              <a:rPr lang="en" dirty="0"/>
              <a:t>Standard deviation produced by the regression</a:t>
            </a:r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 dirty="0"/>
              <a:t>Apply a spread-skill relationship to calibrate the spread</a:t>
            </a:r>
          </a:p>
        </p:txBody>
      </p:sp>
    </p:spTree>
    <p:extLst>
      <p:ext uri="{BB962C8B-B14F-4D97-AF65-F5344CB8AC3E}">
        <p14:creationId xmlns:p14="http://schemas.microsoft.com/office/powerpoint/2010/main" val="5747771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474660"/>
            <a:ext cx="8229600" cy="875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3000" dirty="0"/>
              <a:t>SREF Elements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874533"/>
            <a:ext cx="8229600" cy="541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 dirty="0"/>
              <a:t>2-M Surface Temperature*</a:t>
            </a:r>
          </a:p>
          <a:p>
            <a:pPr marL="457200" lvl="0" indent="-3683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 dirty="0"/>
              <a:t>850 mb Temperature*</a:t>
            </a:r>
          </a:p>
          <a:p>
            <a:pPr marL="457200" lvl="0" indent="-3683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 dirty="0"/>
              <a:t>1000 - 500 mb Thickness*</a:t>
            </a:r>
          </a:p>
          <a:p>
            <a:pPr marL="457200" lvl="0" indent="-3683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 dirty="0"/>
              <a:t>850 - 700 mb Thickness</a:t>
            </a:r>
          </a:p>
          <a:p>
            <a:pPr marL="457200" lvl="0" indent="-3683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 dirty="0"/>
              <a:t>1000 - 850 mb Thickness*</a:t>
            </a:r>
          </a:p>
          <a:p>
            <a:pPr marL="457200" lvl="0" indent="-3683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 dirty="0"/>
              <a:t>1000 - 700 mb Thickness</a:t>
            </a:r>
          </a:p>
          <a:p>
            <a:pPr marL="457200" lvl="0" indent="-3683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 dirty="0"/>
              <a:t>Snow Liquid Equivalent (Cobb-Waldstreicher algorithm)</a:t>
            </a:r>
          </a:p>
          <a:p>
            <a:pPr marL="457200" lvl="0" indent="-3683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 dirty="0"/>
              <a:t>Czys Unconditional Precipitation Type</a:t>
            </a:r>
          </a:p>
          <a:p>
            <a:pPr marL="457200" lvl="0" indent="-3683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 dirty="0"/>
              <a:t>Positive/Negative Energy below freezing level</a:t>
            </a:r>
          </a:p>
          <a:p>
            <a:endParaRPr lang="en" sz="2200" dirty="0"/>
          </a:p>
          <a:p>
            <a:pPr>
              <a:buNone/>
            </a:pPr>
            <a:r>
              <a:rPr lang="en" sz="1800" dirty="0"/>
              <a:t>*Station-specific 50% rain/snow climatology values are also displayed</a:t>
            </a:r>
          </a:p>
        </p:txBody>
      </p:sp>
    </p:spTree>
    <p:extLst>
      <p:ext uri="{BB962C8B-B14F-4D97-AF65-F5344CB8AC3E}">
        <p14:creationId xmlns:p14="http://schemas.microsoft.com/office/powerpoint/2010/main" val="40376282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FY14 Other </a:t>
            </a:r>
            <a:r>
              <a:rPr lang="en-US" sz="44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MOS Activities</a:t>
            </a:r>
            <a:endParaRPr lang="en-US" sz="44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457200" y="2628900"/>
            <a:ext cx="8229600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Generate (47/95 km) GFS archive in the GFS-MOS operational job stream</a:t>
            </a:r>
          </a:p>
          <a:p>
            <a:pPr marL="285750" marR="0" lvl="0" indent="-285750" algn="l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Perform evaluations of parallel NAM and GFS model data to access impact changes will have on the MOS guidance. </a:t>
            </a:r>
          </a:p>
          <a:p>
            <a:pPr marL="285750" marR="0" lvl="0" indent="-285750" algn="l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Remove all dependencies in operations on GRIB1 model data and convert all output to be GRIB2</a:t>
            </a:r>
            <a:r>
              <a:rPr lang="en-US" sz="1800" b="0" i="0" u="none" strike="noStrike" cap="none" baseline="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240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LAMP 2013 Accomplishments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95299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73E87"/>
                </a:solidFill>
                <a:latin typeface="Candara"/>
                <a:cs typeface="+mn-cs"/>
              </a:rPr>
              <a:t>Transitioned LAMP and Gridded LAMP systems to WCOSS</a:t>
            </a:r>
            <a:br>
              <a:rPr lang="en-US" dirty="0" smtClean="0">
                <a:solidFill>
                  <a:srgbClr val="073E87"/>
                </a:solidFill>
                <a:latin typeface="Candara"/>
                <a:cs typeface="+mn-cs"/>
              </a:rPr>
            </a:br>
            <a:endParaRPr lang="en-US" dirty="0" smtClean="0">
              <a:solidFill>
                <a:srgbClr val="073E87"/>
              </a:solidFill>
              <a:latin typeface="Candara"/>
              <a:cs typeface="+mn-cs"/>
            </a:endParaRPr>
          </a:p>
          <a:p>
            <a:pPr lvl="1" indent="-228600" defTabSz="914400" fontAlgn="auto">
              <a:spcBef>
                <a:spcPts val="0"/>
              </a:spcBef>
              <a:spcAft>
                <a:spcPts val="0"/>
              </a:spcAft>
              <a:buClr>
                <a:srgbClr val="073E87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73E87"/>
                </a:solidFill>
                <a:latin typeface="Candara"/>
                <a:cs typeface="+mn-cs"/>
              </a:rPr>
              <a:t>Provided experimental LAMP convection (new) and lightning (upgraded) gridded guidance for 60 day public comment period (Sept-Nov 2013).  Comments have been positive, and we are working on handing the code off for implementation.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49625"/>
            <a:ext cx="83058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0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95250"/>
            <a:ext cx="9144000" cy="12525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LAMP Implementations Planned for 2014-2015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920" y="17526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73E87"/>
                </a:solidFill>
                <a:latin typeface="Candara"/>
                <a:cs typeface="+mn-cs"/>
              </a:rPr>
              <a:t>Implement LAMP convection and updated 2.5-km lightning guidance into </a:t>
            </a:r>
            <a:r>
              <a:rPr lang="en-US" dirty="0" smtClean="0">
                <a:solidFill>
                  <a:srgbClr val="073E87"/>
                </a:solidFill>
                <a:latin typeface="Candara"/>
                <a:cs typeface="+mn-cs"/>
              </a:rPr>
              <a:t>NCEP’s parallel </a:t>
            </a:r>
            <a:r>
              <a:rPr lang="en-US" dirty="0" err="1" smtClean="0">
                <a:solidFill>
                  <a:srgbClr val="073E87"/>
                </a:solidFill>
                <a:latin typeface="Candara"/>
                <a:cs typeface="+mn-cs"/>
              </a:rPr>
              <a:t>jobstream</a:t>
            </a:r>
            <a:r>
              <a:rPr lang="en-US" dirty="0" smtClean="0">
                <a:solidFill>
                  <a:srgbClr val="073E87"/>
                </a:solidFill>
                <a:latin typeface="Candara"/>
                <a:cs typeface="+mn-cs"/>
              </a:rPr>
              <a:t> and experimental NDGD.  </a:t>
            </a:r>
            <a:r>
              <a:rPr lang="en-US" b="1" dirty="0" smtClean="0">
                <a:solidFill>
                  <a:srgbClr val="00B050"/>
                </a:solidFill>
                <a:latin typeface="Candara"/>
                <a:cs typeface="+mn-cs"/>
              </a:rPr>
              <a:t>February 2014.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>
              <a:solidFill>
                <a:srgbClr val="073E87"/>
              </a:solidFill>
              <a:latin typeface="Candara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73E87"/>
                </a:solidFill>
                <a:latin typeface="Candara"/>
                <a:cs typeface="+mn-cs"/>
              </a:rPr>
              <a:t>Implement update to Gridded LAMP forecasts and observations for current elements of temperature, dewpoint, ceiling, and visibility and add sky cover </a:t>
            </a:r>
            <a:r>
              <a:rPr lang="en-US" dirty="0" smtClean="0">
                <a:solidFill>
                  <a:srgbClr val="073E87"/>
                </a:solidFill>
                <a:latin typeface="Candara"/>
                <a:cs typeface="+mn-cs"/>
              </a:rPr>
              <a:t>operationally </a:t>
            </a:r>
            <a:r>
              <a:rPr lang="en-US" b="1" dirty="0" smtClean="0">
                <a:solidFill>
                  <a:srgbClr val="00B050"/>
                </a:solidFill>
                <a:latin typeface="Candara"/>
                <a:cs typeface="+mn-cs"/>
              </a:rPr>
              <a:t>Summer 2014.</a:t>
            </a:r>
            <a:br>
              <a:rPr lang="en-US" b="1" dirty="0" smtClean="0">
                <a:solidFill>
                  <a:srgbClr val="00B050"/>
                </a:solidFill>
                <a:latin typeface="Candara"/>
                <a:cs typeface="+mn-cs"/>
              </a:rPr>
            </a:br>
            <a:endParaRPr lang="en-US" b="1" dirty="0" smtClean="0">
              <a:solidFill>
                <a:srgbClr val="00B050"/>
              </a:solidFill>
              <a:latin typeface="Candara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73E87"/>
                </a:solidFill>
                <a:latin typeface="Candara"/>
                <a:cs typeface="+mn-cs"/>
              </a:rPr>
              <a:t>Provide experimental prototype </a:t>
            </a:r>
            <a:r>
              <a:rPr lang="en-US" dirty="0" smtClean="0">
                <a:solidFill>
                  <a:srgbClr val="073E87"/>
                </a:solidFill>
                <a:latin typeface="Candara"/>
                <a:cs typeface="+mn-cs"/>
              </a:rPr>
              <a:t>guidance for </a:t>
            </a:r>
            <a:r>
              <a:rPr lang="en-US" dirty="0">
                <a:solidFill>
                  <a:srgbClr val="073E87"/>
                </a:solidFill>
                <a:latin typeface="Candara"/>
                <a:cs typeface="+mn-cs"/>
              </a:rPr>
              <a:t>improved </a:t>
            </a:r>
            <a:r>
              <a:rPr lang="en-US" dirty="0" smtClean="0">
                <a:solidFill>
                  <a:srgbClr val="073E87"/>
                </a:solidFill>
                <a:latin typeface="Candara"/>
                <a:cs typeface="+mn-cs"/>
              </a:rPr>
              <a:t>LAMP convection</a:t>
            </a:r>
            <a:r>
              <a:rPr lang="en-US" dirty="0">
                <a:solidFill>
                  <a:srgbClr val="073E87"/>
                </a:solidFill>
                <a:latin typeface="Candara"/>
                <a:cs typeface="+mn-cs"/>
              </a:rPr>
              <a:t>, lightning, ceiling height, and visibility guidance </a:t>
            </a:r>
            <a:r>
              <a:rPr lang="en-US" b="1" dirty="0" smtClean="0">
                <a:solidFill>
                  <a:srgbClr val="00B050"/>
                </a:solidFill>
                <a:latin typeface="Candara"/>
                <a:cs typeface="+mn-cs"/>
              </a:rPr>
              <a:t>Spring 2015.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>
              <a:solidFill>
                <a:srgbClr val="00B050"/>
              </a:solidFill>
              <a:latin typeface="Candara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73E87"/>
                </a:solidFill>
                <a:latin typeface="Candara"/>
                <a:cs typeface="+mn-cs"/>
              </a:rPr>
              <a:t>Provide experimental prototype guidance </a:t>
            </a:r>
            <a:r>
              <a:rPr lang="en-US" dirty="0" smtClean="0">
                <a:solidFill>
                  <a:srgbClr val="073E87"/>
                </a:solidFill>
                <a:latin typeface="Candara"/>
                <a:cs typeface="+mn-cs"/>
              </a:rPr>
              <a:t> for gridded </a:t>
            </a:r>
            <a:r>
              <a:rPr lang="en-US" dirty="0">
                <a:solidFill>
                  <a:srgbClr val="073E87"/>
                </a:solidFill>
                <a:latin typeface="Candara"/>
                <a:cs typeface="+mn-cs"/>
              </a:rPr>
              <a:t>LAMP and Gridded observations for winds, probabilities of ceiling height, visibility, and sky cover experimentally </a:t>
            </a:r>
            <a:r>
              <a:rPr lang="en-US" dirty="0" smtClean="0">
                <a:solidFill>
                  <a:srgbClr val="073E87"/>
                </a:solidFill>
                <a:latin typeface="Candara"/>
                <a:cs typeface="+mn-cs"/>
              </a:rPr>
              <a:t>by </a:t>
            </a:r>
            <a:r>
              <a:rPr lang="en-US" b="1" dirty="0" smtClean="0">
                <a:solidFill>
                  <a:srgbClr val="00B050"/>
                </a:solidFill>
                <a:latin typeface="Candara"/>
                <a:cs typeface="+mn-cs"/>
              </a:rPr>
              <a:t>Summer 2015</a:t>
            </a:r>
            <a:r>
              <a:rPr lang="en-US" b="1" dirty="0" smtClean="0">
                <a:solidFill>
                  <a:srgbClr val="073E87"/>
                </a:solidFill>
                <a:latin typeface="Candara"/>
                <a:cs typeface="+mn-cs"/>
              </a:rPr>
              <a:t>.</a:t>
            </a:r>
            <a:r>
              <a:rPr lang="en-US" dirty="0" smtClean="0">
                <a:solidFill>
                  <a:srgbClr val="073E87"/>
                </a:solidFill>
                <a:latin typeface="Candara"/>
                <a:cs typeface="+mn-cs"/>
              </a:rPr>
              <a:t/>
            </a:r>
            <a:br>
              <a:rPr lang="en-US" dirty="0" smtClean="0">
                <a:solidFill>
                  <a:srgbClr val="073E87"/>
                </a:solidFill>
                <a:latin typeface="Candara"/>
                <a:cs typeface="+mn-cs"/>
              </a:rPr>
            </a:br>
            <a:endParaRPr lang="en-US" dirty="0">
              <a:solidFill>
                <a:srgbClr val="073E87"/>
              </a:solidFill>
              <a:latin typeface="Candar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5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729723"/>
            <a:ext cx="7772400" cy="75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000" dirty="0"/>
              <a:t>Ensemble Kernel Density MOS (EKDMOS)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1692157"/>
            <a:ext cx="7772400" cy="578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algn="l" rtl="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Probabilistic forecast guidance from NAEFS (GEFS+CMCE)</a:t>
            </a:r>
          </a:p>
          <a:p>
            <a:pPr marL="457200" lvl="0" indent="-368300" algn="l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11 probability levels (0.05, 0.10, 0.20, 0.30, 0.40, 0.50, 0.60, 0.70, 0.80, 0.90, 0.95) and ensemble mean.</a:t>
            </a:r>
          </a:p>
          <a:p>
            <a:pPr marL="457200" lvl="0" indent="-368300" algn="l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NDGD grids</a:t>
            </a:r>
          </a:p>
          <a:p>
            <a:pPr marL="457200" lvl="0" indent="-368300" algn="l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b="1" dirty="0"/>
              <a:t>Operational elements</a:t>
            </a:r>
          </a:p>
          <a:p>
            <a:pPr marL="914400" lvl="1" indent="-368300" algn="l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 dirty="0">
                <a:solidFill>
                  <a:schemeClr val="bg1"/>
                </a:solidFill>
              </a:rPr>
              <a:t>Temperature (T), dew point (Td)</a:t>
            </a:r>
          </a:p>
          <a:p>
            <a:pPr marL="1371600" lvl="2" indent="-368300" algn="l" rtl="0"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1800" dirty="0">
                <a:solidFill>
                  <a:schemeClr val="bg1"/>
                </a:solidFill>
              </a:rPr>
              <a:t>Days 1-10</a:t>
            </a:r>
          </a:p>
          <a:p>
            <a:pPr marL="914400" lvl="1" indent="-368300" algn="l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 dirty="0">
                <a:solidFill>
                  <a:schemeClr val="bg1"/>
                </a:solidFill>
              </a:rPr>
              <a:t>Daytime maximum temperature (MaxT), nighttime minimum temperature (MinT)</a:t>
            </a:r>
          </a:p>
          <a:p>
            <a:pPr marL="1371600" lvl="2" indent="-368300" algn="l" rtl="0"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1800" dirty="0">
                <a:solidFill>
                  <a:schemeClr val="bg1"/>
                </a:solidFill>
              </a:rPr>
              <a:t>Days 1-16</a:t>
            </a:r>
          </a:p>
        </p:txBody>
      </p:sp>
    </p:spTree>
    <p:extLst>
      <p:ext uri="{BB962C8B-B14F-4D97-AF65-F5344CB8AC3E}">
        <p14:creationId xmlns:p14="http://schemas.microsoft.com/office/powerpoint/2010/main" val="22116074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167748"/>
            <a:ext cx="7772400" cy="75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000" dirty="0"/>
              <a:t>EKDMOS (Cont.)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685800" y="806332"/>
            <a:ext cx="7772400" cy="578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algn="l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200" dirty="0"/>
              <a:t>Experimental elements</a:t>
            </a:r>
          </a:p>
          <a:p>
            <a:pPr marL="914400" lvl="1" indent="-368300" algn="l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 dirty="0">
                <a:solidFill>
                  <a:schemeClr val="bg1"/>
                </a:solidFill>
              </a:rPr>
              <a:t>Apparent Temperature (AppT), Wind Speed (WSP)</a:t>
            </a:r>
          </a:p>
          <a:p>
            <a:pPr marL="1371600" lvl="2" indent="-368300" algn="l" rtl="0"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dirty="0">
                <a:solidFill>
                  <a:schemeClr val="bg1"/>
                </a:solidFill>
              </a:rPr>
              <a:t>Days 1-10</a:t>
            </a:r>
          </a:p>
          <a:p>
            <a:pPr marL="914400" lvl="1" indent="-368300" algn="l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 dirty="0">
                <a:solidFill>
                  <a:schemeClr val="bg1"/>
                </a:solidFill>
              </a:rPr>
              <a:t>Probabilistic Quantitative Precipitation Forecast (PQPF)</a:t>
            </a:r>
          </a:p>
          <a:p>
            <a:pPr marL="1371600" lvl="2" indent="-368300" algn="l" rtl="0"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dirty="0">
                <a:solidFill>
                  <a:schemeClr val="bg1"/>
                </a:solidFill>
              </a:rPr>
              <a:t>6-hr PQPF, Days 1-7</a:t>
            </a:r>
          </a:p>
          <a:p>
            <a:pPr marL="1371600" lvl="2" indent="-368300" algn="l" rtl="0"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dirty="0">
                <a:solidFill>
                  <a:schemeClr val="bg1"/>
                </a:solidFill>
              </a:rPr>
              <a:t>12-hr PQPF, Days 1-10</a:t>
            </a:r>
          </a:p>
          <a:p>
            <a:pPr marL="457200" lvl="0" indent="-368300" algn="l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200" dirty="0"/>
              <a:t>Current development</a:t>
            </a:r>
          </a:p>
          <a:p>
            <a:pPr marL="914400" lvl="1" indent="-368300" algn="l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 dirty="0">
                <a:solidFill>
                  <a:schemeClr val="bg1"/>
                </a:solidFill>
              </a:rPr>
              <a:t>Add ECMWF ensembles</a:t>
            </a:r>
          </a:p>
          <a:p>
            <a:pPr marL="914400" lvl="1" indent="-368300" algn="l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 dirty="0">
                <a:solidFill>
                  <a:schemeClr val="bg1"/>
                </a:solidFill>
              </a:rPr>
              <a:t>Use BMA to weight ensemble forecast systems</a:t>
            </a:r>
          </a:p>
          <a:p>
            <a:pPr marL="914400" lvl="1" indent="-368300" algn="l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 dirty="0">
                <a:solidFill>
                  <a:schemeClr val="bg1"/>
                </a:solidFill>
              </a:rPr>
              <a:t>Incorporate more Mesonet stations</a:t>
            </a:r>
          </a:p>
          <a:p>
            <a:pPr marL="914400" lvl="1" indent="-368300" algn="l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 dirty="0">
                <a:solidFill>
                  <a:schemeClr val="bg1"/>
                </a:solidFill>
              </a:rPr>
              <a:t>Include climatology information</a:t>
            </a:r>
          </a:p>
        </p:txBody>
      </p:sp>
    </p:spTree>
    <p:extLst>
      <p:ext uri="{BB962C8B-B14F-4D97-AF65-F5344CB8AC3E}">
        <p14:creationId xmlns:p14="http://schemas.microsoft.com/office/powerpoint/2010/main" val="6041409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512758"/>
            <a:ext cx="8229600" cy="81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3000" dirty="0"/>
              <a:t>SREF Winter Guidance (SWinG)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71450" y="2165044"/>
            <a:ext cx="8229600" cy="562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/>
              <a:t>Supports LWX’s winter weather pilot project</a:t>
            </a:r>
          </a:p>
          <a:p>
            <a:pPr marL="457200" lvl="0" indent="-3556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/>
              <a:t>Probabilistic guidance from the SREF ensembles</a:t>
            </a:r>
          </a:p>
          <a:p>
            <a:pPr marL="457200" lvl="0" indent="-3556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/>
              <a:t>National Data Assimilation System (NDAS) used as proxy for truth</a:t>
            </a:r>
          </a:p>
          <a:p>
            <a:pPr marL="457200" lvl="0" indent="-3556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/>
              <a:t>Use statistical post-processing techniques that can work with short developmental samples</a:t>
            </a:r>
          </a:p>
          <a:p>
            <a:pPr marL="914400" lvl="1" indent="-355600" rtl="0"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2000" dirty="0"/>
              <a:t>Bayesian Model Averaging (BMA)</a:t>
            </a:r>
          </a:p>
          <a:p>
            <a:pPr marL="914400" lvl="1" indent="-355600" rtl="0"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2000" dirty="0"/>
              <a:t>Use decaying averages instead of fixed sample size</a:t>
            </a:r>
          </a:p>
          <a:p>
            <a:pPr marL="457200" lvl="0" indent="-3556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/>
              <a:t>Select predictands that reliably occur daily</a:t>
            </a:r>
          </a:p>
          <a:p>
            <a:pPr marL="914400" lvl="1" indent="-355600" rtl="0"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2000" dirty="0"/>
              <a:t>Meteorological parameters vs.sensible weather</a:t>
            </a:r>
          </a:p>
          <a:p>
            <a:pPr marL="914400" lvl="1" indent="-355600" rtl="0"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2000" dirty="0"/>
              <a:t>Re-use code where possible (SPC, BUFKIT)</a:t>
            </a:r>
          </a:p>
          <a:p>
            <a:pPr marL="457200" lvl="0" indent="-3556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/>
              <a:t>Meteograms and text products are currently available at </a:t>
            </a:r>
            <a:r>
              <a:rPr lang="en" sz="2000" u="sng" dirty="0">
                <a:solidFill>
                  <a:schemeClr val="hlink"/>
                </a:solidFill>
                <a:hlinkClick r:id="rId3"/>
              </a:rPr>
              <a:t>http://www.mdl.nws.noaa.gov/~BMA-SREF/BMAindex.php</a:t>
            </a:r>
          </a:p>
        </p:txBody>
      </p:sp>
    </p:spTree>
    <p:extLst>
      <p:ext uri="{BB962C8B-B14F-4D97-AF65-F5344CB8AC3E}">
        <p14:creationId xmlns:p14="http://schemas.microsoft.com/office/powerpoint/2010/main" val="36390565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4019450" y="48967"/>
            <a:ext cx="5124550" cy="67600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9" name="Shape 59"/>
          <p:cNvSpPr txBox="1"/>
          <p:nvPr/>
        </p:nvSpPr>
        <p:spPr>
          <a:xfrm>
            <a:off x="231725" y="356500"/>
            <a:ext cx="3657600" cy="614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chemeClr val="bg1"/>
                </a:solidFill>
                <a:latin typeface="Arial"/>
                <a:cs typeface="Arial"/>
                <a:sym typeface="Arial"/>
                <a:rtl val="0"/>
              </a:rPr>
              <a:t>Sample SWinG Meteograms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" sz="2000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" sz="20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" sz="2000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" sz="20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marL="4572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2-M Surface temperature (C)</a:t>
            </a:r>
          </a:p>
          <a:p>
            <a:pPr marL="4572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850 mb Temperature (C)</a:t>
            </a:r>
          </a:p>
          <a:p>
            <a:pPr marL="4572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1000-500 mb Thickness (m)</a:t>
            </a:r>
          </a:p>
          <a:p>
            <a:pPr marL="4572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850-500 mb Thickness (m)</a:t>
            </a:r>
          </a:p>
          <a:p>
            <a:pPr marL="457200" indent="-342900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1000-850 mb Thickness (m)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kern="0" dirty="0"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Red line:</a:t>
            </a: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 50% chance of rain or snow occurrence for that particular location based on climatology captured from a sample of 10 cool seasons.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kern="0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Blue line:</a:t>
            </a: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 Rule-of-thumb value for differentiating rain and snow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4786911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11106</TotalTime>
  <Words>934</Words>
  <Application>Microsoft Office PowerPoint</Application>
  <PresentationFormat>On-screen Show (4:3)</PresentationFormat>
  <Paragraphs>159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Waveform</vt:lpstr>
      <vt:lpstr> </vt:lpstr>
      <vt:lpstr>MOS FY14 Implementations</vt:lpstr>
      <vt:lpstr>FY14 Other MOS Activities</vt:lpstr>
      <vt:lpstr>LAMP 2013 Accomplishments</vt:lpstr>
      <vt:lpstr>LAMP Implementations Planned for 2014-2015</vt:lpstr>
      <vt:lpstr>Ensemble Kernel Density MOS (EKDMOS)</vt:lpstr>
      <vt:lpstr>EKDMOS (Cont.)</vt:lpstr>
      <vt:lpstr>SREF Winter Guidance (SWinG)</vt:lpstr>
      <vt:lpstr>PowerPoint Presentation</vt:lpstr>
      <vt:lpstr>PowerPoint Presentation</vt:lpstr>
      <vt:lpstr>Extra-Tropical Storm Surge</vt:lpstr>
      <vt:lpstr>Tropical Storm Surge</vt:lpstr>
      <vt:lpstr>Thunderstorm AutoNowCaster (ANC)</vt:lpstr>
      <vt:lpstr>PowerPoint Presentation</vt:lpstr>
      <vt:lpstr>PowerPoint Presentation</vt:lpstr>
      <vt:lpstr>PowerPoint Presentation</vt:lpstr>
      <vt:lpstr>Back-up Slides</vt:lpstr>
      <vt:lpstr>Current and  Future LAMP Work</vt:lpstr>
      <vt:lpstr>PowerPoint Presentation</vt:lpstr>
      <vt:lpstr>EKDMOS Method</vt:lpstr>
      <vt:lpstr>SREF Elements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 Chart</dc:title>
  <dc:creator>Peter Shaffer</dc:creator>
  <cp:lastModifiedBy>Mary L. Hart</cp:lastModifiedBy>
  <cp:revision>65</cp:revision>
  <cp:lastPrinted>2012-12-03T18:23:36Z</cp:lastPrinted>
  <dcterms:created xsi:type="dcterms:W3CDTF">2012-11-27T21:47:04Z</dcterms:created>
  <dcterms:modified xsi:type="dcterms:W3CDTF">2013-12-04T12:58:35Z</dcterms:modified>
</cp:coreProperties>
</file>