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62" r:id="rId3"/>
    <p:sldId id="257" r:id="rId4"/>
    <p:sldId id="266" r:id="rId5"/>
    <p:sldId id="265" r:id="rId6"/>
    <p:sldId id="263" r:id="rId7"/>
    <p:sldId id="258" r:id="rId8"/>
    <p:sldId id="264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3EEF20-5C89-2649-AD2A-A3A36C5C006D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C5CBDDB-DC99-2F4A-9E23-8C0C7E1263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NCEP Suite Review</a:t>
            </a:r>
            <a:br>
              <a:rPr lang="en-US" dirty="0" smtClean="0"/>
            </a:br>
            <a:r>
              <a:rPr lang="en-US" dirty="0" smtClean="0"/>
              <a:t>December 2013</a:t>
            </a:r>
            <a:br>
              <a:rPr lang="en-US" dirty="0" smtClean="0"/>
            </a:br>
            <a:r>
              <a:rPr lang="en-US" dirty="0" smtClean="0"/>
              <a:t>Alaska Region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33953" cy="1752600"/>
          </a:xfrm>
        </p:spPr>
        <p:txBody>
          <a:bodyPr/>
          <a:lstStyle/>
          <a:p>
            <a:r>
              <a:rPr lang="en-US" dirty="0" smtClean="0"/>
              <a:t>Rick Thoman </a:t>
            </a:r>
          </a:p>
          <a:p>
            <a:r>
              <a:rPr lang="en-US" dirty="0" smtClean="0"/>
              <a:t>ESSD Climate Science and Services Manager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36" y="347152"/>
            <a:ext cx="1562100" cy="1562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498" y="321752"/>
            <a:ext cx="16383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Terrestrial </a:t>
            </a:r>
            <a:r>
              <a:rPr lang="en-US" dirty="0"/>
              <a:t>Internet </a:t>
            </a:r>
          </a:p>
          <a:p>
            <a:pPr lvl="1"/>
            <a:r>
              <a:rPr lang="en-US" dirty="0" smtClean="0"/>
              <a:t>3 to 5 </a:t>
            </a:r>
            <a:r>
              <a:rPr lang="en-US" dirty="0"/>
              <a:t>times more expensive than CONUS</a:t>
            </a:r>
          </a:p>
          <a:p>
            <a:pPr lvl="1"/>
            <a:r>
              <a:rPr lang="en-US" dirty="0"/>
              <a:t>Multiple single points of failure (ANC &amp; SEA)</a:t>
            </a:r>
          </a:p>
          <a:p>
            <a:pPr lvl="1"/>
            <a:r>
              <a:rPr lang="en-US" dirty="0" smtClean="0"/>
              <a:t>TICAP: to keep current bandwidth would be cost prohibitive 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Communications: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Coop MOS: new site</a:t>
            </a:r>
          </a:p>
          <a:p>
            <a:r>
              <a:rPr lang="en-US" dirty="0" smtClean="0"/>
              <a:t>RAWS MOS</a:t>
            </a:r>
          </a:p>
          <a:p>
            <a:r>
              <a:rPr lang="en-US" dirty="0" smtClean="0"/>
              <a:t>Surge Guidance</a:t>
            </a:r>
          </a:p>
          <a:p>
            <a:pPr lvl="1"/>
            <a:r>
              <a:rPr lang="en-US" dirty="0" smtClean="0"/>
              <a:t>Especially Chukchi Sea, forecasts and forecast points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2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7149" t="-7839" r="619" b="11607"/>
          <a:stretch/>
        </p:blipFill>
        <p:spPr>
          <a:xfrm>
            <a:off x="893855" y="1195248"/>
            <a:ext cx="7792945" cy="524580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NWS Alaska Region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5667" y="5242407"/>
            <a:ext cx="39507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Alaska Aviation Weather Unit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Alaska-Pacific RFC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National Tsunami Warning Center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Sea Ice Desk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TV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114800" y="2883014"/>
            <a:ext cx="4572000" cy="3840254"/>
            <a:chOff x="4114800" y="2883014"/>
            <a:chExt cx="4572000" cy="384025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r="10709"/>
            <a:stretch/>
          </p:blipFill>
          <p:spPr>
            <a:xfrm>
              <a:off x="4114800" y="2883014"/>
              <a:ext cx="4572000" cy="3840254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 flipH="1">
              <a:off x="6515801" y="3404322"/>
              <a:ext cx="1232719" cy="143002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40" y="2401167"/>
            <a:ext cx="5389810" cy="4322101"/>
          </a:xfrm>
        </p:spPr>
        <p:txBody>
          <a:bodyPr>
            <a:noAutofit/>
          </a:bodyPr>
          <a:lstStyle/>
          <a:p>
            <a:r>
              <a:rPr lang="en-US" dirty="0" smtClean="0"/>
              <a:t>Usual High Latitude/Complex Terrain Meteorological Modeling Issues</a:t>
            </a:r>
          </a:p>
          <a:p>
            <a:pPr lvl="1"/>
            <a:r>
              <a:rPr lang="en-US" dirty="0" smtClean="0"/>
              <a:t>High Latitude Closed Lows</a:t>
            </a:r>
          </a:p>
          <a:p>
            <a:pPr lvl="1"/>
            <a:r>
              <a:rPr lang="en-US" dirty="0" smtClean="0"/>
              <a:t>Blocking patterns</a:t>
            </a:r>
          </a:p>
          <a:p>
            <a:pPr lvl="1"/>
            <a:r>
              <a:rPr lang="en-US" dirty="0" smtClean="0"/>
              <a:t>Ex-typhoons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40" y="2401167"/>
            <a:ext cx="5389810" cy="4322101"/>
          </a:xfrm>
        </p:spPr>
        <p:txBody>
          <a:bodyPr>
            <a:noAutofit/>
          </a:bodyPr>
          <a:lstStyle/>
          <a:p>
            <a:r>
              <a:rPr lang="en-US" dirty="0" smtClean="0"/>
              <a:t>Usual High Latitude/Complex Terrain Meteorological Modeling Issues</a:t>
            </a:r>
          </a:p>
          <a:p>
            <a:pPr lvl="1"/>
            <a:r>
              <a:rPr lang="en-US" sz="2000" dirty="0" smtClean="0"/>
              <a:t>Boundary Layer Processes</a:t>
            </a:r>
          </a:p>
          <a:p>
            <a:pPr lvl="2"/>
            <a:r>
              <a:rPr lang="en-US" dirty="0" smtClean="0"/>
              <a:t>Steep Stable Surface inversions (20°C/100m every winter)=Extreme horizontal gradients</a:t>
            </a:r>
          </a:p>
          <a:p>
            <a:pPr lvl="2"/>
            <a:r>
              <a:rPr lang="en-US" dirty="0" smtClean="0"/>
              <a:t>Boundary Layer Winds—terrain constrained</a:t>
            </a:r>
          </a:p>
          <a:p>
            <a:pPr lvl="2"/>
            <a:r>
              <a:rPr lang="en-US" dirty="0" smtClean="0"/>
              <a:t>Moisture</a:t>
            </a:r>
          </a:p>
          <a:p>
            <a:pPr lvl="3"/>
            <a:r>
              <a:rPr lang="en-US" dirty="0" smtClean="0"/>
              <a:t>Marine/Coastal </a:t>
            </a:r>
            <a:r>
              <a:rPr lang="en-US" dirty="0"/>
              <a:t>s</a:t>
            </a:r>
            <a:r>
              <a:rPr lang="en-US" dirty="0" smtClean="0"/>
              <a:t>tratus year round</a:t>
            </a:r>
          </a:p>
          <a:p>
            <a:pPr lvl="3"/>
            <a:r>
              <a:rPr lang="en-US" dirty="0" smtClean="0"/>
              <a:t>Winter Arctic air mass stratus</a:t>
            </a:r>
          </a:p>
          <a:p>
            <a:pPr lvl="3"/>
            <a:r>
              <a:rPr lang="en-US" dirty="0" smtClean="0"/>
              <a:t>Summer Convection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820" r="12856"/>
          <a:stretch/>
        </p:blipFill>
        <p:spPr>
          <a:xfrm>
            <a:off x="5486400" y="2782185"/>
            <a:ext cx="3500175" cy="349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40" y="2401167"/>
            <a:ext cx="5058950" cy="4322101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Sea Ice: an “emerged” requirement </a:t>
            </a:r>
          </a:p>
          <a:p>
            <a:pPr lvl="2"/>
            <a:r>
              <a:rPr lang="en-US" sz="2400" dirty="0" smtClean="0"/>
              <a:t>Growth, decay and movement</a:t>
            </a:r>
          </a:p>
          <a:p>
            <a:pPr lvl="2"/>
            <a:r>
              <a:rPr lang="en-US" sz="2400" dirty="0"/>
              <a:t>Binary vs. </a:t>
            </a:r>
            <a:r>
              <a:rPr lang="en-US" sz="2400" dirty="0" smtClean="0"/>
              <a:t>fractional</a:t>
            </a:r>
          </a:p>
          <a:p>
            <a:pPr marL="627063" lvl="2" indent="0">
              <a:buNone/>
            </a:pPr>
            <a:r>
              <a:rPr lang="en-US" sz="2400" dirty="0" smtClean="0"/>
              <a:t>At all time scales: day 1 to seasonal</a:t>
            </a:r>
          </a:p>
          <a:p>
            <a:pPr lvl="2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38764" y="3831196"/>
            <a:ext cx="3657600" cy="27440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57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320" y="2301951"/>
            <a:ext cx="7408333" cy="3748989"/>
          </a:xfrm>
        </p:spPr>
        <p:txBody>
          <a:bodyPr>
            <a:noAutofit/>
          </a:bodyPr>
          <a:lstStyle/>
          <a:p>
            <a:pPr marL="627063" lvl="2" indent="0">
              <a:buNone/>
            </a:pPr>
            <a:endParaRPr lang="en-US" sz="1600" dirty="0" smtClean="0"/>
          </a:p>
          <a:p>
            <a:r>
              <a:rPr lang="en-US" dirty="0" smtClean="0"/>
              <a:t>RTMA</a:t>
            </a:r>
          </a:p>
          <a:p>
            <a:pPr lvl="1"/>
            <a:r>
              <a:rPr lang="en-US" sz="2000" dirty="0" smtClean="0"/>
              <a:t>Deep problems remain with temps, especially winter</a:t>
            </a:r>
          </a:p>
          <a:p>
            <a:pPr lvl="1"/>
            <a:r>
              <a:rPr lang="en-US" sz="2000" dirty="0" smtClean="0"/>
              <a:t>Winds in terrain</a:t>
            </a:r>
          </a:p>
          <a:p>
            <a:pPr marL="301943" lvl="1" indent="0">
              <a:buNone/>
            </a:pPr>
            <a:r>
              <a:rPr lang="en-US" sz="2000" i="1" dirty="0" smtClean="0"/>
              <a:t>Lack of reliable gridded analysis is a significant contributor to NDFD grids still being “experimental”</a:t>
            </a:r>
          </a:p>
          <a:p>
            <a:r>
              <a:rPr lang="en-US" dirty="0" smtClean="0"/>
              <a:t>WW3</a:t>
            </a:r>
          </a:p>
          <a:p>
            <a:pPr lvl="1"/>
            <a:r>
              <a:rPr lang="en-US" sz="2000" dirty="0" smtClean="0"/>
              <a:t>Incorporation/Improvements in sea ice</a:t>
            </a:r>
          </a:p>
          <a:p>
            <a:r>
              <a:rPr lang="en-US" dirty="0" smtClean="0"/>
              <a:t>SREF</a:t>
            </a:r>
          </a:p>
          <a:p>
            <a:pPr lvl="1"/>
            <a:r>
              <a:rPr lang="en-US" dirty="0" smtClean="0"/>
              <a:t>Include Alaska on mag.ncep.noaa.gov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SREF plume diagrams not available via web</a:t>
            </a:r>
          </a:p>
          <a:p>
            <a:pPr lvl="1"/>
            <a:r>
              <a:rPr lang="en-US" dirty="0" smtClean="0"/>
              <a:t>Pcpn Type</a:t>
            </a:r>
          </a:p>
          <a:p>
            <a:pPr lvl="1"/>
            <a:r>
              <a:rPr lang="en-US" dirty="0" smtClean="0"/>
              <a:t>Fire Wx</a:t>
            </a:r>
          </a:p>
          <a:p>
            <a:r>
              <a:rPr lang="en-US" dirty="0" smtClean="0"/>
              <a:t>Fire Weather Outlooks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5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WPC</a:t>
            </a:r>
          </a:p>
          <a:p>
            <a:pPr lvl="1"/>
            <a:r>
              <a:rPr lang="en-US" dirty="0" smtClean="0"/>
              <a:t>4-7 day QPF</a:t>
            </a:r>
          </a:p>
          <a:p>
            <a:pPr lvl="1"/>
            <a:r>
              <a:rPr lang="en-US" dirty="0" smtClean="0"/>
              <a:t>P-Type</a:t>
            </a:r>
          </a:p>
          <a:p>
            <a:pPr lvl="2"/>
            <a:endParaRPr lang="en-US" dirty="0"/>
          </a:p>
          <a:p>
            <a:r>
              <a:rPr lang="en-US" dirty="0" smtClean="0"/>
              <a:t>CPC</a:t>
            </a:r>
          </a:p>
          <a:p>
            <a:pPr lvl="1"/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Hazards Criteria</a:t>
            </a:r>
          </a:p>
          <a:p>
            <a:pPr lvl="1"/>
            <a:r>
              <a:rPr lang="en-US" dirty="0" smtClean="0"/>
              <a:t>Seasonal scale sea ice forecasts (CFSv2)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WPC &amp; CPC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SBN (or VSAT when installed) only high reliability WFO comms</a:t>
            </a:r>
            <a:r>
              <a:rPr lang="en-US" dirty="0"/>
              <a:t>…</a:t>
            </a:r>
            <a:r>
              <a:rPr lang="en-US" dirty="0" smtClean="0"/>
              <a:t>but saturated bandwidth</a:t>
            </a:r>
          </a:p>
          <a:p>
            <a:pPr lvl="1"/>
            <a:r>
              <a:rPr lang="en-US" dirty="0" smtClean="0"/>
              <a:t>Alaska FOs require ~10 times large file sizes of a model clip than typical CONUS FO</a:t>
            </a:r>
          </a:p>
          <a:p>
            <a:pPr lvl="1"/>
            <a:r>
              <a:rPr lang="en-US" dirty="0" smtClean="0"/>
              <a:t>Unable to include already available EMC guidance</a:t>
            </a:r>
          </a:p>
          <a:p>
            <a:pPr lvl="2"/>
            <a:r>
              <a:rPr lang="en-US" dirty="0" smtClean="0"/>
              <a:t>GFS 3 hour resolution</a:t>
            </a:r>
          </a:p>
          <a:p>
            <a:pPr lvl="2"/>
            <a:r>
              <a:rPr lang="en-US" dirty="0" smtClean="0"/>
              <a:t>NAM 3km</a:t>
            </a:r>
          </a:p>
          <a:p>
            <a:pPr lvl="2"/>
            <a:r>
              <a:rPr lang="en-US" dirty="0" smtClean="0"/>
              <a:t>RAP</a:t>
            </a:r>
          </a:p>
          <a:p>
            <a:pPr lvl="1"/>
            <a:r>
              <a:rPr lang="en-US" dirty="0" smtClean="0"/>
              <a:t>No experimental data sets</a:t>
            </a:r>
          </a:p>
          <a:p>
            <a:r>
              <a:rPr lang="en-US" dirty="0" smtClean="0"/>
              <a:t>WAN at 168kb/s to AFG and AJK greatly hinders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Communications: AWIPS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665</TotalTime>
  <Words>297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NCEP Suite Review December 2013 Alaska Region </vt:lpstr>
      <vt:lpstr>NWS Alaska Region</vt:lpstr>
      <vt:lpstr>EMC</vt:lpstr>
      <vt:lpstr>EMC</vt:lpstr>
      <vt:lpstr>EMC</vt:lpstr>
      <vt:lpstr>EMC</vt:lpstr>
      <vt:lpstr>SPC</vt:lpstr>
      <vt:lpstr>WPC &amp; CPC</vt:lpstr>
      <vt:lpstr>Communications: AWIPS</vt:lpstr>
      <vt:lpstr>Communications: Internet</vt:lpstr>
      <vt:lpstr>MDL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NCEP Suite Review Alaska Region</dc:title>
  <dc:creator>Rick Thoman</dc:creator>
  <cp:lastModifiedBy>Mary L. Hart</cp:lastModifiedBy>
  <cp:revision>27</cp:revision>
  <dcterms:created xsi:type="dcterms:W3CDTF">2013-12-02T02:24:36Z</dcterms:created>
  <dcterms:modified xsi:type="dcterms:W3CDTF">2013-12-04T12:40:27Z</dcterms:modified>
</cp:coreProperties>
</file>