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E46263F-A52C-4F1A-B570-039C3FFB9A33}">
  <a:tblStyle styleId="{5E46263F-A52C-4F1A-B570-039C3FFB9A33}" styleName="Table_0">
    <a:wholeTbl>
      <a:tcTxStyle b="off" i="off">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schemeClr val="lt1"/>
      </a:tcTxStyle>
      <a:tcStyle>
        <a:tcBdr/>
        <a:fill>
          <a:solidFill>
            <a:schemeClr val="accent1"/>
          </a:solidFill>
        </a:fill>
      </a:tcStyle>
    </a:lastCol>
    <a:firstCol>
      <a:tcTxStyle b="on" i="off">
        <a:schemeClr val="lt1"/>
      </a:tcTxStyle>
      <a:tcStyle>
        <a:tcBdr/>
        <a:fill>
          <a:solidFill>
            <a:schemeClr val="accent1"/>
          </a:solidFill>
        </a:fill>
      </a:tcStyle>
    </a:firstCol>
    <a:lastRow>
      <a:tcTxStyle b="on" i="off">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050"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25875303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2" name="Shape 1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8" name="Shape 1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2" name="Shape 2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8" name="Shape 2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17" name="Shape 2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23" name="Shape 2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29" name="Shape 2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51" name="Shape 2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57" name="Shape 2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63" name="Shape 2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69" name="Shape 2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78" name="Shape 2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84" name="Shape 2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90" name="Shape 2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02" name="Shape 3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08" name="Shape 3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Shape 31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314" name="Shape 3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sz="2000">
                <a:solidFill>
                  <a:srgbClr val="888888"/>
                </a:solidFill>
              </a:defRPr>
            </a:lvl1pPr>
            <a:lvl2pPr marL="457200" indent="0" rtl="0">
              <a:buClr>
                <a:srgbClr val="888888"/>
              </a:buClr>
              <a:buFont typeface="Calibri"/>
              <a:buNone/>
              <a:defRPr sz="1800">
                <a:solidFill>
                  <a:srgbClr val="888888"/>
                </a:solidFill>
              </a:defRPr>
            </a:lvl2pPr>
            <a:lvl3pPr marL="914400" indent="0" rtl="0">
              <a:buClr>
                <a:srgbClr val="888888"/>
              </a:buClr>
              <a:buFont typeface="Calibri"/>
              <a:buNone/>
              <a:defRPr sz="1600">
                <a:solidFill>
                  <a:srgbClr val="888888"/>
                </a:solidFill>
              </a:defRPr>
            </a:lvl3pPr>
            <a:lvl4pPr marL="1371600" indent="0" rtl="0">
              <a:buClr>
                <a:srgbClr val="888888"/>
              </a:buClr>
              <a:buFont typeface="Calibri"/>
              <a:buNone/>
              <a:defRPr sz="1400">
                <a:solidFill>
                  <a:srgbClr val="888888"/>
                </a:solidFill>
              </a:defRPr>
            </a:lvl4pPr>
            <a:lvl5pPr marL="1828800" indent="0" rtl="0">
              <a:buClr>
                <a:srgbClr val="888888"/>
              </a:buClr>
              <a:buFont typeface="Calibri"/>
              <a:buNone/>
              <a:defRPr sz="1400">
                <a:solidFill>
                  <a:srgbClr val="888888"/>
                </a:solidFill>
              </a:defRPr>
            </a:lvl5pPr>
            <a:lvl6pPr marL="2286000" indent="0" rtl="0">
              <a:buClr>
                <a:srgbClr val="888888"/>
              </a:buClr>
              <a:buFont typeface="Calibri"/>
              <a:buNone/>
              <a:defRPr sz="1400">
                <a:solidFill>
                  <a:srgbClr val="888888"/>
                </a:solidFill>
              </a:defRPr>
            </a:lvl6pPr>
            <a:lvl7pPr marL="2743200" indent="0" rtl="0">
              <a:buClr>
                <a:srgbClr val="888888"/>
              </a:buClr>
              <a:buFont typeface="Calibri"/>
              <a:buNone/>
              <a:defRPr sz="1400">
                <a:solidFill>
                  <a:srgbClr val="888888"/>
                </a:solidFill>
              </a:defRPr>
            </a:lvl7pPr>
            <a:lvl8pPr marL="3200400" indent="0" rtl="0">
              <a:buClr>
                <a:srgbClr val="888888"/>
              </a:buClr>
              <a:buFont typeface="Calibri"/>
              <a:buNone/>
              <a:defRPr sz="1400">
                <a:solidFill>
                  <a:srgbClr val="888888"/>
                </a:solidFill>
              </a:defRPr>
            </a:lvl8pPr>
            <a:lvl9pPr marL="3657600" indent="0" rtl="0">
              <a:buClr>
                <a:srgbClr val="888888"/>
              </a:buClr>
              <a:buFont typeface="Calibri"/>
              <a:buNone/>
              <a:defRPr sz="1400">
                <a:solidFill>
                  <a:srgbClr val="888888"/>
                </a:solidFill>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DAEEF3"/>
            </a:gs>
            <a:gs pos="76000">
              <a:srgbClr val="DAEEF3"/>
            </a:gs>
            <a:gs pos="100000">
              <a:srgbClr val="B7CCE4"/>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22225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7780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136525"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hyperlink" Target="https://ams.confex.com/ams/pdfpapers/94815.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p:nvPr>
        </p:nvSpPr>
        <p:spPr>
          <a:xfrm>
            <a:off x="609600" y="762000"/>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CONSShort:  an hourly short term ensemble for ESTF</a:t>
            </a:r>
          </a:p>
        </p:txBody>
      </p:sp>
      <p:sp>
        <p:nvSpPr>
          <p:cNvPr id="81" name="Shape 81"/>
          <p:cNvSpPr txBox="1">
            <a:spLocks noGrp="1"/>
          </p:cNvSpPr>
          <p:nvPr>
            <p:ph type="subTitle" idx="1"/>
          </p:nvPr>
        </p:nvSpPr>
        <p:spPr>
          <a:xfrm>
            <a:off x="0" y="3124200"/>
            <a:ext cx="9144000" cy="3733800"/>
          </a:xfrm>
          <a:prstGeom prst="rect">
            <a:avLst/>
          </a:prstGeom>
          <a:noFill/>
          <a:ln>
            <a:noFill/>
          </a:ln>
        </p:spPr>
        <p:txBody>
          <a:bodyPr lIns="91425" tIns="45700" rIns="91425" bIns="45700" anchor="t" anchorCtr="0">
            <a:noAutofit/>
          </a:bodyPr>
          <a:lstStyle/>
          <a:p>
            <a:pPr marL="0" marR="0" lvl="0" indent="0" algn="ctr" rtl="0">
              <a:spcBef>
                <a:spcPts val="640"/>
              </a:spcBef>
              <a:buClr>
                <a:srgbClr val="888888"/>
              </a:buClr>
              <a:buSzPct val="25000"/>
              <a:buFont typeface="Calibri"/>
              <a:buNone/>
            </a:pPr>
            <a:r>
              <a:rPr lang="en-US" sz="3200" b="0" i="0" u="none" strike="noStrike" cap="none" baseline="0">
                <a:solidFill>
                  <a:srgbClr val="888888"/>
                </a:solidFill>
                <a:latin typeface="Calibri"/>
                <a:ea typeface="Calibri"/>
                <a:cs typeface="Calibri"/>
                <a:sym typeface="Calibri"/>
              </a:rPr>
              <a:t>Jerry Wiedenfeld, ITO MKX</a:t>
            </a:r>
          </a:p>
          <a:p>
            <a:pPr marL="0" marR="0" lvl="0" indent="0" algn="ctr" rtl="0">
              <a:spcBef>
                <a:spcPts val="640"/>
              </a:spcBef>
              <a:buClr>
                <a:srgbClr val="888888"/>
              </a:buClr>
              <a:buSzPct val="25000"/>
              <a:buFont typeface="Calibri"/>
              <a:buNone/>
            </a:pPr>
            <a:r>
              <a:rPr lang="en-US" sz="3200" b="0" i="0" u="none" strike="noStrike" cap="none" baseline="0">
                <a:solidFill>
                  <a:srgbClr val="888888"/>
                </a:solidFill>
                <a:latin typeface="Calibri"/>
                <a:ea typeface="Calibri"/>
                <a:cs typeface="Calibri"/>
                <a:sym typeface="Calibri"/>
              </a:rPr>
              <a:t>Jeff Craven,  SOO MKX</a:t>
            </a:r>
          </a:p>
          <a:p>
            <a:pPr marL="0" marR="0" lvl="0" indent="0" algn="ctr" rtl="0">
              <a:spcBef>
                <a:spcPts val="640"/>
              </a:spcBef>
              <a:buClr>
                <a:srgbClr val="888888"/>
              </a:buClr>
              <a:buSzPct val="25000"/>
              <a:buFont typeface="Calibri"/>
              <a:buNone/>
            </a:pPr>
            <a:r>
              <a:rPr lang="en-US" sz="3200" b="0" i="0" u="none" strike="noStrike" cap="none" baseline="0">
                <a:solidFill>
                  <a:srgbClr val="888888"/>
                </a:solidFill>
                <a:latin typeface="Calibri"/>
                <a:ea typeface="Calibri"/>
                <a:cs typeface="Calibri"/>
                <a:sym typeface="Calibri"/>
              </a:rPr>
              <a:t>CRGMAT/VTF</a:t>
            </a:r>
          </a:p>
          <a:p>
            <a:pPr marL="0" marR="0" lvl="0" indent="0" algn="ctr" rtl="0">
              <a:spcBef>
                <a:spcPts val="640"/>
              </a:spcBef>
              <a:buClr>
                <a:srgbClr val="888888"/>
              </a:buClr>
              <a:buSzPct val="25000"/>
              <a:buFont typeface="Calibri"/>
              <a:buNone/>
            </a:pPr>
            <a:r>
              <a:rPr lang="en-US" sz="3200" b="0" i="0" u="none" strike="noStrike" cap="none" baseline="0">
                <a:solidFill>
                  <a:srgbClr val="888888"/>
                </a:solidFill>
                <a:latin typeface="Calibri"/>
                <a:ea typeface="Calibri"/>
                <a:cs typeface="Calibri"/>
                <a:sym typeface="Calibri"/>
              </a:rPr>
              <a:t>NWS Milwaukee/Sullivan WI</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Bias Correction</a:t>
            </a:r>
          </a:p>
        </p:txBody>
      </p:sp>
      <p:sp>
        <p:nvSpPr>
          <p:cNvPr id="135" name="Shape 13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BOIVerify does a 30 day bias correction every 3 hours</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BCCONSShort harnesses the 3 hour bias corrected grids, and then does weighted time  interpolation to get hourly values</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Since BOIVerify starts 12 hours into the future, BOIShort was created to handle 0-12 hour hourly grid verification.  It runs every 3 hours out 12 hours</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BOIShort is not included in CONSShort Tech Note (due to database size issues)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Temperature and Dew Point</a:t>
            </a:r>
          </a:p>
        </p:txBody>
      </p:sp>
      <p:sp>
        <p:nvSpPr>
          <p:cNvPr id="141" name="Shape 14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Hourly temperatures are used if available</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For those inputs that are 3 hour temporal resolution, a weighted time interpolation is used to compute additional hours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The observation contribution for the next 3 hours is adjusted based on the 7 day running average diurnal change.   That way, a 15z observed Temp would be adjusted up, e.g. 3 degrees to be used as a 16z input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Example hourly temperature</a:t>
            </a:r>
          </a:p>
        </p:txBody>
      </p:sp>
      <p:sp>
        <p:nvSpPr>
          <p:cNvPr id="147" name="Shape 147"/>
          <p:cNvSpPr/>
          <p:nvPr/>
        </p:nvSpPr>
        <p:spPr>
          <a:xfrm>
            <a:off x="723900" y="905608"/>
            <a:ext cx="5336627" cy="5952391"/>
          </a:xfrm>
          <a:prstGeom prst="rect">
            <a:avLst/>
          </a:prstGeom>
          <a:blipFill>
            <a:blip r:embed="rId3"/>
            <a:stretch>
              <a:fillRect/>
            </a:stretch>
          </a:blipFill>
        </p:spPr>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Wind</a:t>
            </a:r>
          </a:p>
        </p:txBody>
      </p:sp>
      <p:sp>
        <p:nvSpPr>
          <p:cNvPr id="153" name="Shape 15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Wind is treated like T and Td</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Bias Correction of the wind is only on the speed, not the direction</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The weighted time interpolation for 3 hourly inputs works like T and Td, but does account for both direction and speed</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The wind observations are adjusted for 7 day running means, so it should have some diurnal effects as well</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Wind Gust</a:t>
            </a:r>
          </a:p>
        </p:txBody>
      </p:sp>
      <p:sp>
        <p:nvSpPr>
          <p:cNvPr id="159" name="Shape 15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Similar to wind</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Smart Inits are used to create Wind Gust for models that don’t specifically generate it</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The transport wind magnitude is compared to the Gust Factor looking at the 10 meter wind speed.  If the transport wind is within 1.3 to 1.8 range, the transport wind magnitude is used for wind gust.  If not, it is capped with lower bound of 1.3 and upper bound of 1.8 times the 10 meter wind</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In all other cases, Wind Gust = 1.5 x 10m wind</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The Wind Gust QC ensures that Gust </a:t>
            </a:r>
            <a:r>
              <a:rPr lang="en-US" sz="2950" b="0" i="0" u="sng" strike="noStrike" cap="none" baseline="0">
                <a:solidFill>
                  <a:schemeClr val="dk1"/>
                </a:solidFill>
                <a:latin typeface="Calibri"/>
                <a:ea typeface="Calibri"/>
                <a:cs typeface="Calibri"/>
                <a:sym typeface="Calibri"/>
              </a:rPr>
              <a:t>&gt;</a:t>
            </a:r>
            <a:r>
              <a:rPr lang="en-US" sz="2950" b="0" i="0" u="none" strike="noStrike" cap="none" baseline="0">
                <a:solidFill>
                  <a:schemeClr val="dk1"/>
                </a:solidFill>
                <a:latin typeface="Calibri"/>
                <a:ea typeface="Calibri"/>
                <a:cs typeface="Calibri"/>
                <a:sym typeface="Calibri"/>
              </a:rPr>
              <a:t> wind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Relative Humidity</a:t>
            </a:r>
          </a:p>
        </p:txBody>
      </p:sp>
      <p:sp>
        <p:nvSpPr>
          <p:cNvPr id="165" name="Shape 16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The model RH is used for 2 meter level</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Possible changes:  taking the consensus T and Td, and computing a consensus RH to save computing time in the future</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Sky</a:t>
            </a:r>
          </a:p>
        </p:txBody>
      </p:sp>
      <p:sp>
        <p:nvSpPr>
          <p:cNvPr id="171" name="Shape 17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This field needs work, since we still use sky cover from RH Smart Init.  This will improve if we replace these Smart Inits with actual cloud cover generated from model cloud</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The MOS components do help out here</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For observations, the average of “obs”, LAPS, and RTMA is used.  “Obs” include METARs.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This is advected into the future each hour by the mean RAP wind in 850/700/500mb layer</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Examples hourly Sky</a:t>
            </a:r>
          </a:p>
        </p:txBody>
      </p:sp>
      <p:sp>
        <p:nvSpPr>
          <p:cNvPr id="177" name="Shape 177"/>
          <p:cNvSpPr/>
          <p:nvPr/>
        </p:nvSpPr>
        <p:spPr>
          <a:xfrm>
            <a:off x="-9526" y="1752600"/>
            <a:ext cx="4577254" cy="5105399"/>
          </a:xfrm>
          <a:prstGeom prst="rect">
            <a:avLst/>
          </a:prstGeom>
          <a:blipFill>
            <a:blip r:embed="rId3"/>
            <a:stretch>
              <a:fillRect/>
            </a:stretch>
          </a:blipFill>
        </p:spPr>
      </p:sp>
      <p:sp>
        <p:nvSpPr>
          <p:cNvPr id="178" name="Shape 178"/>
          <p:cNvSpPr/>
          <p:nvPr/>
        </p:nvSpPr>
        <p:spPr>
          <a:xfrm>
            <a:off x="4566744" y="1752600"/>
            <a:ext cx="4577256" cy="5105399"/>
          </a:xfrm>
          <a:prstGeom prst="rect">
            <a:avLst/>
          </a:prstGeom>
          <a:blipFill>
            <a:blip r:embed="rId4"/>
            <a:stretch>
              <a:fillRect/>
            </a:stretch>
          </a:blipFill>
        </p:spPr>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PoP</a:t>
            </a:r>
          </a:p>
        </p:txBody>
      </p:sp>
      <p:sp>
        <p:nvSpPr>
          <p:cNvPr id="184" name="Shape 184"/>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Weighted Observed grid is used hours 0-6</a:t>
            </a:r>
          </a:p>
          <a:p>
            <a:pPr marL="742950" marR="0" lvl="1" indent="-285750" algn="l" rtl="0">
              <a:spcBef>
                <a:spcPts val="560"/>
              </a:spcBef>
              <a:buClr>
                <a:schemeClr val="dk1"/>
              </a:buClr>
              <a:buSzPct val="118055"/>
              <a:buFont typeface="Arial"/>
              <a:buChar char="•"/>
            </a:pPr>
            <a:r>
              <a:rPr lang="en-US" sz="2400" b="0" i="0" u="none" strike="noStrike" cap="none" baseline="0">
                <a:solidFill>
                  <a:schemeClr val="dk1"/>
                </a:solidFill>
                <a:latin typeface="Calibri"/>
                <a:ea typeface="Calibri"/>
                <a:cs typeface="Calibri"/>
                <a:sym typeface="Calibri"/>
              </a:rPr>
              <a:t>100%, 90%, 75%, 60%, 40%, 20%, 10%</a:t>
            </a:r>
          </a:p>
          <a:p>
            <a:pPr marL="742950" marR="0" lvl="1" indent="-285750" algn="l" rtl="0">
              <a:spcBef>
                <a:spcPts val="560"/>
              </a:spcBef>
              <a:buClr>
                <a:schemeClr val="dk1"/>
              </a:buClr>
              <a:buSzPct val="118055"/>
              <a:buFont typeface="Arial"/>
              <a:buChar char="•"/>
            </a:pPr>
            <a:r>
              <a:rPr lang="en-US" sz="2400" b="0" i="0" u="none" strike="noStrike" cap="none" baseline="0">
                <a:solidFill>
                  <a:schemeClr val="dk1"/>
                </a:solidFill>
                <a:latin typeface="Calibri"/>
                <a:ea typeface="Calibri"/>
                <a:cs typeface="Calibri"/>
                <a:sym typeface="Calibri"/>
              </a:rPr>
              <a:t>The Obs grid is advected using an average of the forecasted RAP  winds at 850, 700, and 500 mb</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Since many models do not have hourly PoP, QPF was used to generate an hourly “PoP” </a:t>
            </a:r>
          </a:p>
          <a:p>
            <a:pPr marL="742950" marR="0" lvl="1" indent="-285750" algn="l" rtl="0">
              <a:spcBef>
                <a:spcPts val="560"/>
              </a:spcBef>
              <a:buClr>
                <a:schemeClr val="dk1"/>
              </a:buClr>
              <a:buSzPct val="118055"/>
              <a:buFont typeface="Arial"/>
              <a:buChar char="•"/>
            </a:pPr>
            <a:r>
              <a:rPr lang="en-US" sz="2400" b="0" i="0" u="none" strike="noStrike" cap="none" baseline="0">
                <a:solidFill>
                  <a:schemeClr val="dk1"/>
                </a:solidFill>
                <a:latin typeface="Calibri"/>
                <a:ea typeface="Calibri"/>
                <a:cs typeface="Calibri"/>
                <a:sym typeface="Calibri"/>
              </a:rPr>
              <a:t>Took QPF over its period and fragmented the grid to hourly QPF</a:t>
            </a:r>
          </a:p>
          <a:p>
            <a:pPr marL="742950" marR="0" lvl="1" indent="-285750" algn="l" rtl="0">
              <a:spcBef>
                <a:spcPts val="560"/>
              </a:spcBef>
              <a:buClr>
                <a:schemeClr val="dk1"/>
              </a:buClr>
              <a:buSzPct val="118055"/>
              <a:buFont typeface="Arial"/>
              <a:buChar char="•"/>
            </a:pPr>
            <a:r>
              <a:rPr lang="en-US" sz="2400" b="0" i="0" u="none" strike="noStrike" cap="none" baseline="0">
                <a:solidFill>
                  <a:schemeClr val="dk1"/>
                </a:solidFill>
                <a:latin typeface="Calibri"/>
                <a:ea typeface="Calibri"/>
                <a:cs typeface="Calibri"/>
                <a:sym typeface="Calibri"/>
              </a:rPr>
              <a:t>If QPF &gt; .01” PoP=100%, otherwise 0% </a:t>
            </a:r>
            <a:r>
              <a:rPr lang="en-US" sz="2400" b="0" i="0" u="none" strike="noStrike" cap="none" baseline="0">
                <a:solidFill>
                  <a:srgbClr val="3F3F3F"/>
                </a:solidFill>
                <a:latin typeface="Calibri"/>
                <a:ea typeface="Calibri"/>
                <a:cs typeface="Calibri"/>
                <a:sym typeface="Calibri"/>
              </a:rPr>
              <a:t>(not same as CONSALL method which is tied more to QPF amount)</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Run a smoother over the final CONSField</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Produces 1, 3, 6, and 12 hour PoP, which are consistent</a:t>
            </a:r>
          </a:p>
          <a:p>
            <a:endParaRPr lang="en-US" sz="27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Examples hourly PoP</a:t>
            </a:r>
          </a:p>
        </p:txBody>
      </p:sp>
      <p:sp>
        <p:nvSpPr>
          <p:cNvPr id="190" name="Shape 190"/>
          <p:cNvSpPr/>
          <p:nvPr/>
        </p:nvSpPr>
        <p:spPr>
          <a:xfrm>
            <a:off x="-9525" y="838200"/>
            <a:ext cx="3347545" cy="3733799"/>
          </a:xfrm>
          <a:prstGeom prst="rect">
            <a:avLst/>
          </a:prstGeom>
          <a:blipFill>
            <a:blip r:embed="rId3"/>
            <a:stretch>
              <a:fillRect/>
            </a:stretch>
          </a:blipFill>
        </p:spPr>
      </p:sp>
      <p:sp>
        <p:nvSpPr>
          <p:cNvPr id="191" name="Shape 191"/>
          <p:cNvSpPr/>
          <p:nvPr/>
        </p:nvSpPr>
        <p:spPr>
          <a:xfrm>
            <a:off x="2819400" y="1914525"/>
            <a:ext cx="3338020" cy="3723177"/>
          </a:xfrm>
          <a:prstGeom prst="rect">
            <a:avLst/>
          </a:prstGeom>
          <a:blipFill>
            <a:blip r:embed="rId4"/>
            <a:stretch>
              <a:fillRect/>
            </a:stretch>
          </a:blipFill>
        </p:spPr>
      </p:sp>
      <p:sp>
        <p:nvSpPr>
          <p:cNvPr id="192" name="Shape 192"/>
          <p:cNvSpPr/>
          <p:nvPr/>
        </p:nvSpPr>
        <p:spPr>
          <a:xfrm>
            <a:off x="5805978" y="3115773"/>
            <a:ext cx="3338022" cy="3723177"/>
          </a:xfrm>
          <a:prstGeom prst="rect">
            <a:avLst/>
          </a:prstGeom>
          <a:blipFill>
            <a:blip r:embed="rId5"/>
            <a:stretch>
              <a:fillRect/>
            </a:stretch>
          </a:blipFill>
        </p:spPr>
      </p:sp>
      <p:sp>
        <p:nvSpPr>
          <p:cNvPr id="193" name="Shape 193"/>
          <p:cNvSpPr txBox="1"/>
          <p:nvPr/>
        </p:nvSpPr>
        <p:spPr>
          <a:xfrm>
            <a:off x="3338019" y="1085850"/>
            <a:ext cx="5805979" cy="523219"/>
          </a:xfrm>
          <a:prstGeom prst="rect">
            <a:avLst/>
          </a:prstGeom>
          <a:noFill/>
          <a:ln>
            <a:noFill/>
          </a:ln>
        </p:spPr>
        <p:txBody>
          <a:bodyPr lIns="91425" tIns="45700" rIns="91425" bIns="45700" anchor="t" anchorCtr="0">
            <a:noAutofit/>
          </a:bodyPr>
          <a:lstStyle/>
          <a:p>
            <a:pPr marL="0" marR="0" lvl="0" indent="0" algn="l" rtl="0">
              <a:buSzPct val="25000"/>
              <a:buNone/>
            </a:pPr>
            <a:r>
              <a:rPr lang="en-US" sz="2800" b="0" i="0" u="none" strike="noStrike" cap="none" baseline="0">
                <a:solidFill>
                  <a:schemeClr val="dk1"/>
                </a:solidFill>
                <a:latin typeface="Calibri"/>
                <a:ea typeface="Calibri"/>
                <a:cs typeface="Calibri"/>
                <a:sym typeface="Calibri"/>
              </a:rPr>
              <a:t>0 hour                2 hour                  4 hour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Outline</a:t>
            </a:r>
          </a:p>
        </p:txBody>
      </p:sp>
      <p:sp>
        <p:nvSpPr>
          <p:cNvPr id="87" name="Shape 8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Background Information:</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Observations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Models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Blending of current obs into model consensus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Nowcast feature</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PoP calibration differences versus CONSAll</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Hourly Weather, QPF, Snow, and Ice grids</a:t>
            </a:r>
          </a:p>
          <a:p>
            <a:endParaRPr lang="en-US"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QPF</a:t>
            </a:r>
          </a:p>
        </p:txBody>
      </p:sp>
      <p:sp>
        <p:nvSpPr>
          <p:cNvPr id="199" name="Shape 19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Observed grid is created by taking highest value of  LAPS, MPE, RTMA.  If those are all missing, then the HRRR QPF is used as a starting point. </a:t>
            </a:r>
            <a:r>
              <a:rPr lang="en-US" sz="2700" b="0" i="1" u="none" strike="noStrike" cap="none" baseline="0">
                <a:solidFill>
                  <a:srgbClr val="595959"/>
                </a:solidFill>
                <a:latin typeface="Calibri"/>
                <a:ea typeface="Calibri"/>
                <a:cs typeface="Calibri"/>
                <a:sym typeface="Calibri"/>
              </a:rPr>
              <a:t>(Great need for better Hourly Precip Analysis)</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Weighted Observed grid is used hours 0-6 </a:t>
            </a:r>
          </a:p>
          <a:p>
            <a:pPr marL="742950" marR="0" lvl="1" indent="-285750" algn="l" rtl="0">
              <a:spcBef>
                <a:spcPts val="560"/>
              </a:spcBef>
              <a:buClr>
                <a:schemeClr val="dk1"/>
              </a:buClr>
              <a:buSzPct val="118055"/>
              <a:buFont typeface="Arial"/>
              <a:buChar char="•"/>
            </a:pPr>
            <a:r>
              <a:rPr lang="en-US" sz="2400" b="0" i="0" u="none" strike="noStrike" cap="none" baseline="0">
                <a:solidFill>
                  <a:schemeClr val="dk1"/>
                </a:solidFill>
                <a:latin typeface="Calibri"/>
                <a:ea typeface="Calibri"/>
                <a:cs typeface="Calibri"/>
                <a:sym typeface="Calibri"/>
              </a:rPr>
              <a:t>100%, 90%, 75%, 60%, 40%, 20%, 10%</a:t>
            </a:r>
          </a:p>
          <a:p>
            <a:pPr marL="742950" marR="0" lvl="1" indent="-285750" algn="l" rtl="0">
              <a:spcBef>
                <a:spcPts val="560"/>
              </a:spcBef>
              <a:buClr>
                <a:schemeClr val="dk1"/>
              </a:buClr>
              <a:buSzPct val="118055"/>
              <a:buFont typeface="Arial"/>
              <a:buChar char="•"/>
            </a:pPr>
            <a:r>
              <a:rPr lang="en-US" sz="2400" b="0" i="0" u="none" strike="noStrike" cap="none" baseline="0">
                <a:solidFill>
                  <a:schemeClr val="dk1"/>
                </a:solidFill>
                <a:latin typeface="Calibri"/>
                <a:ea typeface="Calibri"/>
                <a:cs typeface="Calibri"/>
                <a:sym typeface="Calibri"/>
              </a:rPr>
              <a:t>The Ob grid is advected using an average of the forecasted RAP winds at 850, 700, and 500 mb</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Since many models do not have hourly QPF, Took QPF over its period and fragmented the grid to hourly QPF</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Produces 1, 3, and 6 hour QPF, which are consistent</a:t>
            </a:r>
          </a:p>
          <a:p>
            <a:endParaRPr lang="en-US" sz="27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Details of the nowcast feature</a:t>
            </a:r>
          </a:p>
        </p:txBody>
      </p:sp>
      <p:sp>
        <p:nvSpPr>
          <p:cNvPr id="205" name="Shape 20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From hours 7-24 of the forecast, the consensus of the available guidance is weighted just about equally with exception of HRRR and ADJLAV</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From hours 1-6, there is a heavy weight toward the current observations, which decreases each hour until it is gone at hour 7</a:t>
            </a:r>
          </a:p>
          <a:p>
            <a:pPr marL="342900" marR="0" lvl="0" indent="-342900" algn="l" rtl="0">
              <a:spcBef>
                <a:spcPts val="640"/>
              </a:spcBef>
              <a:buClr>
                <a:schemeClr val="dk1"/>
              </a:buClr>
              <a:buSzPct val="117283"/>
              <a:buFont typeface="Arial"/>
              <a:buChar char="•"/>
            </a:pPr>
            <a:r>
              <a:rPr lang="en-US" sz="2700" b="1" i="0" u="none" strike="noStrike" cap="none" baseline="0">
                <a:solidFill>
                  <a:schemeClr val="dk1"/>
                </a:solidFill>
                <a:latin typeface="Calibri"/>
                <a:ea typeface="Calibri"/>
                <a:cs typeface="Calibri"/>
                <a:sym typeface="Calibri"/>
              </a:rPr>
              <a:t>For parameters like T, Td, wind, wind gust, </a:t>
            </a:r>
            <a:r>
              <a:rPr lang="en-US" sz="2700" b="0" i="0" u="none" strike="noStrike" cap="none" baseline="0">
                <a:solidFill>
                  <a:schemeClr val="dk1"/>
                </a:solidFill>
                <a:latin typeface="Calibri"/>
                <a:ea typeface="Calibri"/>
                <a:cs typeface="Calibri"/>
                <a:sym typeface="Calibri"/>
              </a:rPr>
              <a:t>the current observations are tweaked in the next 3 hours based on a 7 day running average of the diurnal hour to hour change (for example, you would not want to use a 15z T for 16z, because it would normally go up about 3 degrees)</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Examples hourly QPF</a:t>
            </a:r>
          </a:p>
        </p:txBody>
      </p:sp>
      <p:sp>
        <p:nvSpPr>
          <p:cNvPr id="211" name="Shape 211"/>
          <p:cNvSpPr txBox="1"/>
          <p:nvPr/>
        </p:nvSpPr>
        <p:spPr>
          <a:xfrm>
            <a:off x="3338019" y="1085850"/>
            <a:ext cx="5805979" cy="523219"/>
          </a:xfrm>
          <a:prstGeom prst="rect">
            <a:avLst/>
          </a:prstGeom>
          <a:noFill/>
          <a:ln>
            <a:noFill/>
          </a:ln>
        </p:spPr>
        <p:txBody>
          <a:bodyPr lIns="91425" tIns="45700" rIns="91425" bIns="45700" anchor="t" anchorCtr="0">
            <a:noAutofit/>
          </a:bodyPr>
          <a:lstStyle/>
          <a:p>
            <a:pPr marL="0" marR="0" lvl="0" indent="0" algn="l" rtl="0">
              <a:buSzPct val="25000"/>
              <a:buNone/>
            </a:pPr>
            <a:r>
              <a:rPr lang="en-US" sz="2800" b="0" i="0" u="none" strike="noStrike" cap="none" baseline="0">
                <a:solidFill>
                  <a:schemeClr val="dk1"/>
                </a:solidFill>
                <a:latin typeface="Calibri"/>
                <a:ea typeface="Calibri"/>
                <a:cs typeface="Calibri"/>
                <a:sym typeface="Calibri"/>
              </a:rPr>
              <a:t>0 hour                2 hour                  4 hour </a:t>
            </a:r>
          </a:p>
        </p:txBody>
      </p:sp>
      <p:sp>
        <p:nvSpPr>
          <p:cNvPr id="212" name="Shape 212"/>
          <p:cNvSpPr/>
          <p:nvPr/>
        </p:nvSpPr>
        <p:spPr>
          <a:xfrm>
            <a:off x="0" y="914400"/>
            <a:ext cx="3329480" cy="3713650"/>
          </a:xfrm>
          <a:prstGeom prst="rect">
            <a:avLst/>
          </a:prstGeom>
          <a:blipFill>
            <a:blip r:embed="rId3"/>
            <a:stretch>
              <a:fillRect/>
            </a:stretch>
          </a:blipFill>
        </p:spPr>
      </p:sp>
      <p:sp>
        <p:nvSpPr>
          <p:cNvPr id="213" name="Shape 213"/>
          <p:cNvSpPr/>
          <p:nvPr/>
        </p:nvSpPr>
        <p:spPr>
          <a:xfrm>
            <a:off x="2911528" y="2057399"/>
            <a:ext cx="3329480" cy="3713650"/>
          </a:xfrm>
          <a:prstGeom prst="rect">
            <a:avLst/>
          </a:prstGeom>
          <a:blipFill>
            <a:blip r:embed="rId4"/>
            <a:stretch>
              <a:fillRect/>
            </a:stretch>
          </a:blipFill>
        </p:spPr>
      </p:sp>
      <p:sp>
        <p:nvSpPr>
          <p:cNvPr id="214" name="Shape 214"/>
          <p:cNvSpPr/>
          <p:nvPr/>
        </p:nvSpPr>
        <p:spPr>
          <a:xfrm>
            <a:off x="5804994" y="3144350"/>
            <a:ext cx="3329480" cy="3713649"/>
          </a:xfrm>
          <a:prstGeom prst="rect">
            <a:avLst/>
          </a:prstGeom>
          <a:blipFill>
            <a:blip r:embed="rId5"/>
            <a:stretch>
              <a:fillRect/>
            </a:stretch>
          </a:blipFill>
        </p:spPr>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Details of the nowcast feature</a:t>
            </a:r>
          </a:p>
        </p:txBody>
      </p:sp>
      <p:sp>
        <p:nvSpPr>
          <p:cNvPr id="220" name="Shape 22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26666"/>
              <a:buFont typeface="Arial"/>
              <a:buChar char="•"/>
            </a:pPr>
            <a:r>
              <a:rPr lang="en-US" sz="2500" b="1" i="0" u="none" strike="noStrike" cap="none" baseline="0">
                <a:solidFill>
                  <a:schemeClr val="dk1"/>
                </a:solidFill>
                <a:latin typeface="Calibri"/>
                <a:ea typeface="Calibri"/>
                <a:cs typeface="Calibri"/>
                <a:sym typeface="Calibri"/>
              </a:rPr>
              <a:t>For parameters like Sky, PoP, QPF, and Snow:</a:t>
            </a:r>
          </a:p>
          <a:p>
            <a:pPr marL="342900" marR="0" lvl="0" indent="-342900" algn="l" rtl="0">
              <a:spcBef>
                <a:spcPts val="640"/>
              </a:spcBef>
              <a:buClr>
                <a:schemeClr val="dk1"/>
              </a:buClr>
              <a:buSzPct val="126666"/>
              <a:buFont typeface="Arial"/>
              <a:buChar char="•"/>
            </a:pPr>
            <a:r>
              <a:rPr lang="en-US" sz="2500" b="0" i="0" u="none" strike="noStrike" cap="none" baseline="0">
                <a:solidFill>
                  <a:schemeClr val="dk1"/>
                </a:solidFill>
                <a:latin typeface="Calibri"/>
                <a:ea typeface="Calibri"/>
                <a:cs typeface="Calibri"/>
                <a:sym typeface="Calibri"/>
              </a:rPr>
              <a:t>The observed Sky, QPF, and Snow are “advected” by the mean hourly RAP wind averaged from 850 mb, 700 mb, and 500 mb</a:t>
            </a:r>
          </a:p>
          <a:p>
            <a:pPr marL="342900" marR="0" lvl="0" indent="-342900" algn="l" rtl="0">
              <a:spcBef>
                <a:spcPts val="640"/>
              </a:spcBef>
              <a:buClr>
                <a:schemeClr val="dk1"/>
              </a:buClr>
              <a:buSzPct val="126666"/>
              <a:buFont typeface="Arial"/>
              <a:buChar char="•"/>
            </a:pPr>
            <a:r>
              <a:rPr lang="en-US" sz="2500" b="0" i="0" u="none" strike="noStrike" cap="none" baseline="0">
                <a:solidFill>
                  <a:schemeClr val="dk1"/>
                </a:solidFill>
                <a:latin typeface="Calibri"/>
                <a:ea typeface="Calibri"/>
                <a:cs typeface="Calibri"/>
                <a:sym typeface="Calibri"/>
              </a:rPr>
              <a:t>The PoP is derived from the QPF, which is a combination of the advected QPE and the model forecast QPF.  This starts heavily weighted towards continuity, but then becomes more model driven as you approach 6 hour mark</a:t>
            </a:r>
          </a:p>
          <a:p>
            <a:pPr marL="342900" marR="0" lvl="0" indent="-342900" algn="l" rtl="0">
              <a:spcBef>
                <a:spcPts val="640"/>
              </a:spcBef>
              <a:buClr>
                <a:schemeClr val="dk1"/>
              </a:buClr>
              <a:buSzPct val="126666"/>
              <a:buFont typeface="Arial"/>
              <a:buChar char="•"/>
            </a:pPr>
            <a:r>
              <a:rPr lang="en-US" sz="2500" b="0" i="0" u="none" strike="noStrike" cap="none" baseline="0">
                <a:solidFill>
                  <a:schemeClr val="dk1"/>
                </a:solidFill>
                <a:latin typeface="Calibri"/>
                <a:ea typeface="Calibri"/>
                <a:cs typeface="Calibri"/>
                <a:sym typeface="Calibri"/>
              </a:rPr>
              <a:t>Snow is created from QPF, surface temperature, and the Caribou/Cobb derived Snow Ratio using the latest RAP during hours 1-18 then NAM12/GFS40 there after</a:t>
            </a:r>
          </a:p>
          <a:p>
            <a:pPr marL="342900" marR="0" lvl="0" indent="-342900" algn="l" rtl="0">
              <a:spcBef>
                <a:spcPts val="640"/>
              </a:spcBef>
              <a:buClr>
                <a:schemeClr val="dk1"/>
              </a:buClr>
              <a:buSzPct val="126666"/>
              <a:buFont typeface="Arial"/>
              <a:buChar char="•"/>
            </a:pPr>
            <a:r>
              <a:rPr lang="en-US" sz="2500" b="0" i="0" u="sng" strike="noStrike" cap="none" baseline="0">
                <a:solidFill>
                  <a:schemeClr val="hlink"/>
                </a:solidFill>
                <a:latin typeface="Calibri"/>
                <a:ea typeface="Calibri"/>
                <a:cs typeface="Calibri"/>
                <a:sym typeface="Calibri"/>
                <a:hlinkClick r:id="rId3"/>
              </a:rPr>
              <a:t>https://ams.confex.com/ams/pdfpapers/94815.pdf</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SnowAmt</a:t>
            </a:r>
          </a:p>
        </p:txBody>
      </p:sp>
      <p:sp>
        <p:nvSpPr>
          <p:cNvPr id="226" name="Shape 226"/>
          <p:cNvSpPr txBox="1">
            <a:spLocks noGrp="1"/>
          </p:cNvSpPr>
          <p:nvPr>
            <p:ph type="body" idx="1"/>
          </p:nvPr>
        </p:nvSpPr>
        <p:spPr>
          <a:xfrm>
            <a:off x="0" y="1600200"/>
            <a:ext cx="9144000" cy="52577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Used CONS QPF and Temperature as well as RAP/GFS40/NAM12 consensus  SnowRatio (Caribou/Cobb)  to compute SnowAmt</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Weighted time interpolation is used for GFS40/NAM12 snow ratios</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First compute raw snow amounts by multiplying QPF by SnowRatio</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Post process based on temperature</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If T &gt; 32, ((36-T)^2/16) x SnowAmt</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If T &gt; 36 set to 0</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Otherwise set to originally computed SnowAmt</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p:nvPr/>
        </p:nvSpPr>
        <p:spPr>
          <a:xfrm>
            <a:off x="152400" y="152400"/>
            <a:ext cx="1066799" cy="830996"/>
          </a:xfrm>
          <a:prstGeom prst="rect">
            <a:avLst/>
          </a:prstGeom>
          <a:noFill/>
          <a:ln>
            <a:noFill/>
          </a:ln>
        </p:spPr>
        <p:txBody>
          <a:bodyPr lIns="91425" tIns="45700" rIns="91425" bIns="45700" anchor="t" anchorCtr="0">
            <a:noAutofit/>
          </a:bodyPr>
          <a:lstStyle/>
          <a:p>
            <a:pPr marL="0" marR="0" lvl="0" indent="0" algn="l" rtl="0">
              <a:buSzPct val="25000"/>
              <a:buNone/>
            </a:pPr>
            <a:r>
              <a:rPr lang="en-US" sz="4800" b="0" i="0" u="none" strike="noStrike" cap="none" baseline="0">
                <a:solidFill>
                  <a:schemeClr val="dk1"/>
                </a:solidFill>
                <a:latin typeface="Calibri"/>
                <a:ea typeface="Calibri"/>
                <a:cs typeface="Calibri"/>
                <a:sym typeface="Calibri"/>
              </a:rPr>
              <a:t>02z</a:t>
            </a:r>
          </a:p>
        </p:txBody>
      </p:sp>
      <p:sp>
        <p:nvSpPr>
          <p:cNvPr id="232" name="Shape 232"/>
          <p:cNvSpPr/>
          <p:nvPr/>
        </p:nvSpPr>
        <p:spPr>
          <a:xfrm>
            <a:off x="1497724" y="0"/>
            <a:ext cx="6148552" cy="6857999"/>
          </a:xfrm>
          <a:prstGeom prst="rect">
            <a:avLst/>
          </a:prstGeom>
          <a:blipFill>
            <a:blip r:embed="rId3"/>
            <a:stretch>
              <a:fillRect/>
            </a:stretch>
          </a:blipFill>
        </p:spPr>
      </p:sp>
      <p:sp>
        <p:nvSpPr>
          <p:cNvPr id="233" name="Shape 233"/>
          <p:cNvSpPr txBox="1"/>
          <p:nvPr/>
        </p:nvSpPr>
        <p:spPr>
          <a:xfrm>
            <a:off x="28575" y="4586078"/>
            <a:ext cx="990599" cy="2492990"/>
          </a:xfrm>
          <a:prstGeom prst="rect">
            <a:avLst/>
          </a:prstGeom>
          <a:noFill/>
          <a:ln>
            <a:noFill/>
          </a:ln>
        </p:spPr>
        <p:txBody>
          <a:bodyPr lIns="91425" tIns="45700" rIns="91425" bIns="45700" anchor="t" anchorCtr="0">
            <a:noAutofit/>
          </a:bodyPr>
          <a:lstStyle/>
          <a:p>
            <a:pPr marL="0" marR="0" lvl="0" indent="0" algn="l" rtl="0">
              <a:buSzPct val="25000"/>
              <a:buNone/>
            </a:pPr>
            <a:r>
              <a:rPr lang="en-US" sz="2400" b="0" i="0" u="none" strike="noStrike" cap="none" baseline="0">
                <a:solidFill>
                  <a:schemeClr val="dk1"/>
                </a:solidFill>
                <a:latin typeface="Calibri"/>
                <a:ea typeface="Calibri"/>
                <a:cs typeface="Calibri"/>
                <a:sym typeface="Calibri"/>
              </a:rPr>
              <a:t>KMSN</a:t>
            </a: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0.01”</a:t>
            </a:r>
          </a:p>
          <a:p>
            <a:endParaRPr lang="en-US" sz="2400" b="0" i="0" u="none" strike="noStrike" cap="none" baseline="0">
              <a:solidFill>
                <a:schemeClr val="dk1"/>
              </a:solidFill>
              <a:latin typeface="Calibri"/>
              <a:ea typeface="Calibri"/>
              <a:cs typeface="Calibri"/>
              <a:sym typeface="Calibri"/>
            </a:endParaRP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0.2”</a:t>
            </a:r>
          </a:p>
          <a:p>
            <a:pPr marL="0" marR="0" lvl="0" indent="0" algn="l" rtl="0">
              <a:buSzPct val="25000"/>
              <a:buNone/>
            </a:pPr>
            <a:r>
              <a:rPr lang="en-US" sz="2400" b="0" i="0" u="none" strike="noStrike" cap="none" baseline="0">
                <a:solidFill>
                  <a:srgbClr val="FF0000"/>
                </a:solidFill>
                <a:latin typeface="Calibri"/>
                <a:ea typeface="Calibri"/>
                <a:cs typeface="Calibri"/>
                <a:sym typeface="Calibri"/>
              </a:rPr>
              <a:t>0.4”</a:t>
            </a:r>
          </a:p>
          <a:p>
            <a:endParaRPr lang="en-US" sz="2400" b="0" i="0" u="none" strike="noStrike" cap="none" baseline="0">
              <a:solidFill>
                <a:srgbClr val="FF0000"/>
              </a:solidFill>
              <a:latin typeface="Calibri"/>
              <a:ea typeface="Calibri"/>
              <a:cs typeface="Calibri"/>
              <a:sym typeface="Calibri"/>
            </a:endParaRPr>
          </a:p>
          <a:p>
            <a:endParaRPr lang="en-US" sz="2400" b="0" i="0" u="none" strike="noStrike" cap="none" baseline="0">
              <a:solidFill>
                <a:srgbClr val="FF0000"/>
              </a:solidFill>
              <a:latin typeface="Calibri"/>
              <a:ea typeface="Calibri"/>
              <a:cs typeface="Calibri"/>
              <a:sym typeface="Calibri"/>
            </a:endParaRPr>
          </a:p>
        </p:txBody>
      </p:sp>
      <p:sp>
        <p:nvSpPr>
          <p:cNvPr id="234" name="Shape 234"/>
          <p:cNvSpPr txBox="1"/>
          <p:nvPr/>
        </p:nvSpPr>
        <p:spPr>
          <a:xfrm>
            <a:off x="7848600" y="142875"/>
            <a:ext cx="1066799" cy="1569660"/>
          </a:xfrm>
          <a:prstGeom prst="rect">
            <a:avLst/>
          </a:prstGeom>
          <a:noFill/>
          <a:ln>
            <a:noFill/>
          </a:ln>
        </p:spPr>
        <p:txBody>
          <a:bodyPr lIns="91425" tIns="45700" rIns="91425" bIns="45700" anchor="t" anchorCtr="0">
            <a:noAutofit/>
          </a:bodyPr>
          <a:lstStyle/>
          <a:p>
            <a:pPr marL="0" marR="0" lvl="0" indent="0" algn="l" rtl="0">
              <a:buSzPct val="25000"/>
              <a:buNone/>
            </a:pPr>
            <a:r>
              <a:rPr lang="en-US" sz="4800" b="0" i="0" u="none" strike="noStrike" cap="none" baseline="0">
                <a:solidFill>
                  <a:schemeClr val="dk1"/>
                </a:solidFill>
                <a:latin typeface="Calibri"/>
                <a:ea typeface="Calibri"/>
                <a:cs typeface="Calibri"/>
                <a:sym typeface="Calibri"/>
              </a:rPr>
              <a:t>18z</a:t>
            </a:r>
          </a:p>
          <a:p>
            <a:pPr marL="0" marR="0" lvl="0" indent="0" algn="l" rtl="0">
              <a:buSzPct val="25000"/>
              <a:buNone/>
            </a:pPr>
            <a:r>
              <a:rPr lang="en-US" sz="4800" b="0" i="0" u="none" strike="noStrike" cap="none" baseline="0">
                <a:solidFill>
                  <a:schemeClr val="dk1"/>
                </a:solidFill>
                <a:latin typeface="Calibri"/>
                <a:ea typeface="Calibri"/>
                <a:cs typeface="Calibri"/>
                <a:sym typeface="Calibri"/>
              </a:rPr>
              <a:t>run</a:t>
            </a:r>
          </a:p>
        </p:txBody>
      </p:sp>
      <p:sp>
        <p:nvSpPr>
          <p:cNvPr id="235" name="Shape 235"/>
          <p:cNvSpPr txBox="1"/>
          <p:nvPr/>
        </p:nvSpPr>
        <p:spPr>
          <a:xfrm>
            <a:off x="47625" y="2600325"/>
            <a:ext cx="990599" cy="1754325"/>
          </a:xfrm>
          <a:prstGeom prst="rect">
            <a:avLst/>
          </a:prstGeom>
          <a:noFill/>
          <a:ln>
            <a:noFill/>
          </a:ln>
        </p:spPr>
        <p:txBody>
          <a:bodyPr lIns="91425" tIns="45700" rIns="91425" bIns="45700" anchor="t" anchorCtr="0">
            <a:noAutofit/>
          </a:bodyPr>
          <a:lstStyle/>
          <a:p>
            <a:pPr marL="0" marR="0" lvl="0" indent="0" algn="l" rtl="0">
              <a:buSzPct val="25000"/>
              <a:buNone/>
            </a:pPr>
            <a:r>
              <a:rPr lang="en-US" sz="2400" b="0" i="0" u="none" strike="noStrike" cap="none" baseline="0">
                <a:solidFill>
                  <a:schemeClr val="dk1"/>
                </a:solidFill>
                <a:latin typeface="Calibri"/>
                <a:ea typeface="Calibri"/>
                <a:cs typeface="Calibri"/>
                <a:sym typeface="Calibri"/>
              </a:rPr>
              <a:t>Obs</a:t>
            </a:r>
          </a:p>
          <a:p>
            <a:endParaRPr lang="en-US" sz="2400" b="0" i="0" u="none" strike="noStrike" cap="none" baseline="0">
              <a:solidFill>
                <a:schemeClr val="dk1"/>
              </a:solidFill>
              <a:latin typeface="Calibri"/>
              <a:ea typeface="Calibri"/>
              <a:cs typeface="Calibri"/>
              <a:sym typeface="Calibri"/>
            </a:endParaRPr>
          </a:p>
          <a:p>
            <a:pPr marL="0" marR="0" lvl="0" indent="0" algn="l" rtl="0">
              <a:buSzPct val="25000"/>
              <a:buNone/>
            </a:pPr>
            <a:r>
              <a:rPr lang="en-US" sz="2400" b="0" i="0" u="none" strike="noStrike" cap="none" baseline="0">
                <a:solidFill>
                  <a:srgbClr val="FF0000"/>
                </a:solidFill>
                <a:latin typeface="Calibri"/>
                <a:ea typeface="Calibri"/>
                <a:cs typeface="Calibri"/>
                <a:sym typeface="Calibri"/>
              </a:rPr>
              <a:t>Fcst</a:t>
            </a:r>
          </a:p>
          <a:p>
            <a:endParaRPr lang="en-US" sz="2400" b="0" i="0" u="none" strike="noStrike" cap="none" baseline="0">
              <a:solidFill>
                <a:srgbClr val="FF0000"/>
              </a:solidFill>
              <a:latin typeface="Calibri"/>
              <a:ea typeface="Calibri"/>
              <a:cs typeface="Calibri"/>
              <a:sym typeface="Calibri"/>
            </a:endParaRPr>
          </a:p>
          <a:p>
            <a:endParaRPr lang="en-US" sz="2400" b="0" i="0" u="none" strike="noStrike" cap="none" baseline="0">
              <a:solidFill>
                <a:srgbClr val="FF0000"/>
              </a:solidFill>
              <a:latin typeface="Calibri"/>
              <a:ea typeface="Calibri"/>
              <a:cs typeface="Calibri"/>
              <a:sym typeface="Calibri"/>
            </a:endParaRPr>
          </a:p>
        </p:txBody>
      </p:sp>
      <p:sp>
        <p:nvSpPr>
          <p:cNvPr id="236" name="Shape 236"/>
          <p:cNvSpPr txBox="1"/>
          <p:nvPr/>
        </p:nvSpPr>
        <p:spPr>
          <a:xfrm>
            <a:off x="7646275" y="2182503"/>
            <a:ext cx="1497723" cy="5078312"/>
          </a:xfrm>
          <a:prstGeom prst="rect">
            <a:avLst/>
          </a:prstGeom>
          <a:noFill/>
          <a:ln>
            <a:noFill/>
          </a:ln>
        </p:spPr>
        <p:txBody>
          <a:bodyPr lIns="91425" tIns="45700" rIns="91425" bIns="45700" anchor="t" anchorCtr="0">
            <a:noAutofit/>
          </a:bodyPr>
          <a:lstStyle/>
          <a:p>
            <a:pPr marL="0" marR="0" lvl="0" indent="0" algn="l" rtl="0">
              <a:buSzPct val="25000"/>
              <a:buNone/>
            </a:pPr>
            <a:r>
              <a:rPr lang="en-US" sz="2400" b="0" i="0" u="none" strike="noStrike" cap="none" baseline="0">
                <a:solidFill>
                  <a:schemeClr val="dk1"/>
                </a:solidFill>
                <a:latin typeface="Calibri"/>
                <a:ea typeface="Calibri"/>
                <a:cs typeface="Calibri"/>
                <a:sym typeface="Calibri"/>
              </a:rPr>
              <a:t>KMSN</a:t>
            </a: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30F</a:t>
            </a: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1 -SN</a:t>
            </a:r>
          </a:p>
          <a:p>
            <a:endParaRPr lang="en-US" sz="2400" b="0" i="0" u="none" strike="noStrike" cap="none" baseline="0">
              <a:solidFill>
                <a:schemeClr val="dk1"/>
              </a:solidFill>
              <a:latin typeface="Calibri"/>
              <a:ea typeface="Calibri"/>
              <a:cs typeface="Calibri"/>
              <a:sym typeface="Calibri"/>
            </a:endParaRPr>
          </a:p>
          <a:p>
            <a:endParaRPr lang="en-US" sz="2400" b="0" i="0" u="none" strike="noStrike" cap="none" baseline="0">
              <a:solidFill>
                <a:schemeClr val="dk1"/>
              </a:solidFill>
              <a:latin typeface="Calibri"/>
              <a:ea typeface="Calibri"/>
              <a:cs typeface="Calibri"/>
              <a:sym typeface="Calibri"/>
            </a:endParaRPr>
          </a:p>
          <a:p>
            <a:endParaRPr lang="en-US" sz="2400" b="0" i="0" u="none" strike="noStrike" cap="none" baseline="0">
              <a:solidFill>
                <a:schemeClr val="dk1"/>
              </a:solidFill>
              <a:latin typeface="Calibri"/>
              <a:ea typeface="Calibri"/>
              <a:cs typeface="Calibri"/>
              <a:sym typeface="Calibri"/>
            </a:endParaRP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KMKE</a:t>
            </a: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33F</a:t>
            </a: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2 ½ -SN</a:t>
            </a:r>
          </a:p>
          <a:p>
            <a:endParaRPr lang="en-US" sz="2400" b="0" i="0" u="none" strike="noStrike" cap="none" baseline="0">
              <a:solidFill>
                <a:schemeClr val="dk1"/>
              </a:solidFill>
              <a:latin typeface="Calibri"/>
              <a:ea typeface="Calibri"/>
              <a:cs typeface="Calibri"/>
              <a:sym typeface="Calibri"/>
            </a:endParaRP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0.02”</a:t>
            </a:r>
          </a:p>
          <a:p>
            <a:pPr marL="0" marR="0" lvl="0" indent="0" algn="l" rtl="0">
              <a:buSzPct val="25000"/>
              <a:buNone/>
            </a:pPr>
            <a:r>
              <a:rPr lang="en-US" sz="2400" b="0" i="0" u="none" strike="noStrike" cap="none" baseline="0">
                <a:solidFill>
                  <a:schemeClr val="dk1"/>
                </a:solidFill>
                <a:latin typeface="Calibri"/>
                <a:ea typeface="Calibri"/>
                <a:cs typeface="Calibri"/>
                <a:sym typeface="Calibri"/>
              </a:rPr>
              <a:t>0.2” </a:t>
            </a:r>
            <a:r>
              <a:rPr lang="en-US" sz="2400" b="0" i="0" u="none" strike="noStrike" cap="none" baseline="0">
                <a:solidFill>
                  <a:srgbClr val="FF0000"/>
                </a:solidFill>
                <a:latin typeface="Calibri"/>
                <a:ea typeface="Calibri"/>
                <a:cs typeface="Calibri"/>
                <a:sym typeface="Calibri"/>
              </a:rPr>
              <a:t>0.1”</a:t>
            </a:r>
          </a:p>
          <a:p>
            <a:endParaRPr lang="en-US" sz="2400" b="0" i="0" u="none" strike="noStrike" cap="none" baseline="0">
              <a:solidFill>
                <a:srgbClr val="FF0000"/>
              </a:solidFill>
              <a:latin typeface="Calibri"/>
              <a:ea typeface="Calibri"/>
              <a:cs typeface="Calibri"/>
              <a:sym typeface="Calibri"/>
            </a:endParaRPr>
          </a:p>
          <a:p>
            <a:endParaRPr lang="en-US" sz="2400" b="0" i="0" u="none" strike="noStrike" cap="none" baseline="0">
              <a:solidFill>
                <a:srgbClr val="FF0000"/>
              </a:solidFill>
              <a:latin typeface="Calibri"/>
              <a:ea typeface="Calibri"/>
              <a:cs typeface="Calibri"/>
              <a:sym typeface="Calibri"/>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chemeClr val="dk1"/>
                </a:solidFill>
                <a:latin typeface="Calibri"/>
                <a:ea typeface="Calibri"/>
                <a:cs typeface="Calibri"/>
                <a:sym typeface="Calibri"/>
              </a:rPr>
              <a:t>The relationship between 1, 3, 6, and 12 hour grids in CONSShort</a:t>
            </a:r>
          </a:p>
        </p:txBody>
      </p:sp>
      <p:sp>
        <p:nvSpPr>
          <p:cNvPr id="242" name="Shape 24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
The 1, 3, 6, and 12 hour grids are consistent</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Thus, adding up 6 hourly QPF grids will yield the same value as the QPF6 grid</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Adding up the 6 hourly SnowAmt grids will yield the same value as the SnowAmt6 grid</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Ice Accumulation</a:t>
            </a:r>
          </a:p>
        </p:txBody>
      </p:sp>
      <p:sp>
        <p:nvSpPr>
          <p:cNvPr id="248" name="Shape 24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If there is hourly QPF but the hourly Snow Amount is zero, then locations with temperatures of 32F or colder will have that QPF assigned as ice accumulation</a:t>
            </a:r>
          </a:p>
          <a:p>
            <a:endParaRPr lang="en-US" sz="32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This field is later used to determine Wx grids that include Freezing Rain</a:t>
            </a:r>
          </a:p>
          <a:p>
            <a:endParaRPr lang="en-US"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Weather</a:t>
            </a:r>
          </a:p>
        </p:txBody>
      </p:sp>
      <p:sp>
        <p:nvSpPr>
          <p:cNvPr id="254" name="Shape 254"/>
          <p:cNvSpPr txBox="1">
            <a:spLocks noGrp="1"/>
          </p:cNvSpPr>
          <p:nvPr>
            <p:ph type="body" idx="1"/>
          </p:nvPr>
        </p:nvSpPr>
        <p:spPr>
          <a:xfrm>
            <a:off x="0" y="1600200"/>
            <a:ext cx="9144000" cy="52577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Harnessed a variety of information:</a:t>
            </a:r>
          </a:p>
          <a:p>
            <a:endParaRPr lang="en-US" sz="295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Snow Ratio (RAP/NAM12/GFS40)</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Snow amounts (CONSShort)</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Ice Accumulation (CONSShort)</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Surface Temperature (CONSShort)</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850 mb Temperature (RAP/NAM12/GFS40)</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QPF (CONSShort)</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PoP (CONSShort)</a:t>
            </a:r>
          </a:p>
          <a:p>
            <a:pPr marL="342900" marR="0" lvl="0" indent="-342900" algn="l" rtl="0">
              <a:spcBef>
                <a:spcPts val="640"/>
              </a:spcBef>
              <a:buClr>
                <a:schemeClr val="dk1"/>
              </a:buClr>
              <a:buSzPct val="105555"/>
              <a:buFont typeface="Arial"/>
              <a:buChar char="•"/>
            </a:pPr>
            <a:r>
              <a:rPr lang="en-US" sz="2950" b="0" i="0" u="none" strike="noStrike" cap="none" baseline="0">
                <a:solidFill>
                  <a:schemeClr val="dk1"/>
                </a:solidFill>
                <a:latin typeface="Calibri"/>
                <a:ea typeface="Calibri"/>
                <a:cs typeface="Calibri"/>
                <a:sym typeface="Calibri"/>
              </a:rPr>
              <a:t>SBCAPE (RAP/NAM12/GFS40)</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Example hourly Ice Accumulation</a:t>
            </a:r>
          </a:p>
        </p:txBody>
      </p:sp>
      <p:sp>
        <p:nvSpPr>
          <p:cNvPr id="260" name="Shape 260"/>
          <p:cNvSpPr/>
          <p:nvPr/>
        </p:nvSpPr>
        <p:spPr>
          <a:xfrm>
            <a:off x="1066800" y="931348"/>
            <a:ext cx="7051752" cy="5926651"/>
          </a:xfrm>
          <a:prstGeom prst="rect">
            <a:avLst/>
          </a:prstGeom>
          <a:blipFill>
            <a:blip r:embed="rId3"/>
            <a:stretch>
              <a:fillRect/>
            </a:stretch>
          </a:blipFill>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Background: Composition of obs</a:t>
            </a:r>
          </a:p>
        </p:txBody>
      </p:sp>
      <p:sp>
        <p:nvSpPr>
          <p:cNvPr id="93" name="Shape 9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Five background fields, with observations matched via Tim Barker GFE “serp” program</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20% LAPS (4 km)</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20% RAP  (13 km) </a:t>
            </a:r>
            <a:r>
              <a:rPr lang="en-US" sz="3200" b="0" i="0" u="none" strike="noStrike" cap="none" baseline="0">
                <a:solidFill>
                  <a:srgbClr val="595959"/>
                </a:solidFill>
                <a:latin typeface="Calibri"/>
                <a:ea typeface="Calibri"/>
                <a:cs typeface="Calibri"/>
                <a:sym typeface="Calibri"/>
              </a:rPr>
              <a:t>{still RUC13 in AWIPS}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20% HRRR (3 km)</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20% RTMA   (5 km)</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20% NAM12 (12km)</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Weather</a:t>
            </a:r>
          </a:p>
        </p:txBody>
      </p:sp>
      <p:sp>
        <p:nvSpPr>
          <p:cNvPr id="266" name="Shape 266"/>
          <p:cNvSpPr txBox="1">
            <a:spLocks noGrp="1"/>
          </p:cNvSpPr>
          <p:nvPr>
            <p:ph type="body" idx="1"/>
          </p:nvPr>
        </p:nvSpPr>
        <p:spPr>
          <a:xfrm>
            <a:off x="0" y="1600200"/>
            <a:ext cx="91440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If snow amount calculated, then precip type snow</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If no snow and temp 32F or less, then freezing rain with ice accumulation from QPF</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Several simple mixed algorithms that look at snow ratio, CONSShort surface temperature, and 850 mb temperature from RAP/NAM12/GFS40 to determine snow, sleet, freezing rain, and rain mixes</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If no snow or ice &amp; temp above 33F, then rain when </a:t>
            </a:r>
            <a:br>
              <a:rPr lang="en-US" sz="2700" b="0" i="0" u="none" strike="noStrike" cap="none" baseline="0">
                <a:solidFill>
                  <a:schemeClr val="dk1"/>
                </a:solidFill>
                <a:latin typeface="Calibri"/>
                <a:ea typeface="Calibri"/>
                <a:cs typeface="Calibri"/>
                <a:sym typeface="Calibri"/>
              </a:rPr>
            </a:br>
            <a:r>
              <a:rPr lang="en-US" sz="2700" b="0" i="0" u="none" strike="noStrike" cap="none" baseline="0">
                <a:solidFill>
                  <a:schemeClr val="dk1"/>
                </a:solidFill>
                <a:latin typeface="Calibri"/>
                <a:ea typeface="Calibri"/>
                <a:cs typeface="Calibri"/>
                <a:sym typeface="Calibri"/>
              </a:rPr>
              <a:t>QPF </a:t>
            </a:r>
            <a:r>
              <a:rPr lang="en-US" sz="2700" b="0" i="0" u="sng" strike="noStrike" cap="none" baseline="0">
                <a:solidFill>
                  <a:schemeClr val="dk1"/>
                </a:solidFill>
                <a:latin typeface="Calibri"/>
                <a:ea typeface="Calibri"/>
                <a:cs typeface="Calibri"/>
                <a:sym typeface="Calibri"/>
              </a:rPr>
              <a:t>&gt;</a:t>
            </a:r>
            <a:r>
              <a:rPr lang="en-US" sz="2700" b="0" i="0" u="none" strike="noStrike" cap="none" baseline="0">
                <a:solidFill>
                  <a:schemeClr val="dk1"/>
                </a:solidFill>
                <a:latin typeface="Calibri"/>
                <a:ea typeface="Calibri"/>
                <a:cs typeface="Calibri"/>
                <a:sym typeface="Calibri"/>
              </a:rPr>
              <a:t>.01”</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Looks at consensus model SBCAPE to determine stratiform, showers, and thunder</a:t>
            </a:r>
          </a:p>
          <a:p>
            <a:pPr marL="342900" marR="0" lvl="0" indent="-342900" algn="l" rtl="0">
              <a:spcBef>
                <a:spcPts val="640"/>
              </a:spcBef>
              <a:buClr>
                <a:schemeClr val="dk1"/>
              </a:buClr>
              <a:buSzPct val="117283"/>
              <a:buFont typeface="Arial"/>
              <a:buChar char="•"/>
            </a:pPr>
            <a:r>
              <a:rPr lang="en-US" sz="2700" b="0" i="0" u="none" strike="noStrike" cap="none" baseline="0">
                <a:solidFill>
                  <a:schemeClr val="dk1"/>
                </a:solidFill>
                <a:latin typeface="Calibri"/>
                <a:ea typeface="Calibri"/>
                <a:cs typeface="Calibri"/>
                <a:sym typeface="Calibri"/>
              </a:rPr>
              <a:t>No fog or blowing snow (yet)</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Examples hourly Wx</a:t>
            </a:r>
          </a:p>
        </p:txBody>
      </p:sp>
      <p:sp>
        <p:nvSpPr>
          <p:cNvPr id="272" name="Shape 272"/>
          <p:cNvSpPr txBox="1"/>
          <p:nvPr/>
        </p:nvSpPr>
        <p:spPr>
          <a:xfrm>
            <a:off x="3338019" y="1085850"/>
            <a:ext cx="5805979" cy="523219"/>
          </a:xfrm>
          <a:prstGeom prst="rect">
            <a:avLst/>
          </a:prstGeom>
          <a:noFill/>
          <a:ln>
            <a:noFill/>
          </a:ln>
        </p:spPr>
        <p:txBody>
          <a:bodyPr lIns="91425" tIns="45700" rIns="91425" bIns="45700" anchor="t" anchorCtr="0">
            <a:noAutofit/>
          </a:bodyPr>
          <a:lstStyle/>
          <a:p>
            <a:pPr marL="0" marR="0" lvl="0" indent="0" algn="l" rtl="0">
              <a:buSzPct val="25000"/>
              <a:buNone/>
            </a:pPr>
            <a:r>
              <a:rPr lang="en-US" sz="2800" b="0" i="0" u="none" strike="noStrike" cap="none" baseline="0">
                <a:solidFill>
                  <a:schemeClr val="dk1"/>
                </a:solidFill>
                <a:latin typeface="Calibri"/>
                <a:ea typeface="Calibri"/>
                <a:cs typeface="Calibri"/>
                <a:sym typeface="Calibri"/>
              </a:rPr>
              <a:t>7 hour             10 hour                13 hour </a:t>
            </a:r>
          </a:p>
        </p:txBody>
      </p:sp>
      <p:sp>
        <p:nvSpPr>
          <p:cNvPr id="273" name="Shape 273"/>
          <p:cNvSpPr/>
          <p:nvPr/>
        </p:nvSpPr>
        <p:spPr>
          <a:xfrm>
            <a:off x="8540" y="1219200"/>
            <a:ext cx="3329480" cy="3713650"/>
          </a:xfrm>
          <a:prstGeom prst="rect">
            <a:avLst/>
          </a:prstGeom>
          <a:blipFill>
            <a:blip r:embed="rId3"/>
            <a:stretch>
              <a:fillRect/>
            </a:stretch>
          </a:blipFill>
        </p:spPr>
      </p:sp>
      <p:sp>
        <p:nvSpPr>
          <p:cNvPr id="274" name="Shape 274"/>
          <p:cNvSpPr/>
          <p:nvPr/>
        </p:nvSpPr>
        <p:spPr>
          <a:xfrm>
            <a:off x="2921053" y="2286000"/>
            <a:ext cx="3329480" cy="3713649"/>
          </a:xfrm>
          <a:prstGeom prst="rect">
            <a:avLst/>
          </a:prstGeom>
          <a:blipFill>
            <a:blip r:embed="rId4"/>
            <a:stretch>
              <a:fillRect/>
            </a:stretch>
          </a:blipFill>
        </p:spPr>
      </p:sp>
      <p:sp>
        <p:nvSpPr>
          <p:cNvPr id="275" name="Shape 275"/>
          <p:cNvSpPr/>
          <p:nvPr/>
        </p:nvSpPr>
        <p:spPr>
          <a:xfrm>
            <a:off x="5933089" y="3276600"/>
            <a:ext cx="3210909" cy="3581399"/>
          </a:xfrm>
          <a:prstGeom prst="rect">
            <a:avLst/>
          </a:prstGeom>
          <a:blipFill>
            <a:blip r:embed="rId5"/>
            <a:stretch>
              <a:fillRect/>
            </a:stretch>
          </a:blipFill>
        </p:spPr>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457200" y="-3810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Weather Matrix</a:t>
            </a:r>
          </a:p>
        </p:txBody>
      </p:sp>
      <p:graphicFrame>
        <p:nvGraphicFramePr>
          <p:cNvPr id="281" name="Shape 281"/>
          <p:cNvGraphicFramePr/>
          <p:nvPr/>
        </p:nvGraphicFramePr>
        <p:xfrm>
          <a:off x="0" y="838200"/>
          <a:ext cx="3000000" cy="3000000"/>
        </p:xfrm>
        <a:graphic>
          <a:graphicData uri="http://schemas.openxmlformats.org/drawingml/2006/table">
            <a:tbl>
              <a:tblPr firstRow="1" bandRow="1">
                <a:noFill/>
                <a:tableStyleId>{5E46263F-A52C-4F1A-B570-039C3FFB9A33}</a:tableStyleId>
              </a:tblPr>
              <a:tblGrid>
                <a:gridCol w="1828800"/>
                <a:gridCol w="1828800"/>
                <a:gridCol w="1828800"/>
                <a:gridCol w="1828800"/>
                <a:gridCol w="1828800"/>
              </a:tblGrid>
              <a:tr h="501650">
                <a:tc>
                  <a:txBody>
                    <a:bodyPr/>
                    <a:lstStyle/>
                    <a:p>
                      <a:pPr lvl="0" algn="ctr" rtl="0">
                        <a:buSzPct val="25000"/>
                        <a:buNone/>
                      </a:pPr>
                      <a:r>
                        <a:rPr lang="en-US" sz="1800"/>
                        <a:t>WX</a:t>
                      </a:r>
                    </a:p>
                  </a:txBody>
                  <a:tcPr marL="91450" marR="91450" marT="45725" marB="45725"/>
                </a:tc>
                <a:tc>
                  <a:txBody>
                    <a:bodyPr/>
                    <a:lstStyle/>
                    <a:p>
                      <a:pPr lvl="0" algn="ctr" rtl="0">
                        <a:buSzPct val="25000"/>
                        <a:buNone/>
                      </a:pPr>
                      <a:r>
                        <a:rPr lang="en-US" sz="1800"/>
                        <a:t>Snow</a:t>
                      </a:r>
                      <a:r>
                        <a:rPr lang="en-US" sz="1800" baseline="0"/>
                        <a:t> or ice amt?</a:t>
                      </a:r>
                    </a:p>
                  </a:txBody>
                  <a:tcPr marL="91450" marR="91450" marT="45725" marB="45725"/>
                </a:tc>
                <a:tc>
                  <a:txBody>
                    <a:bodyPr/>
                    <a:lstStyle/>
                    <a:p>
                      <a:pPr lvl="0" algn="ctr" rtl="0">
                        <a:buSzPct val="25000"/>
                        <a:buNone/>
                      </a:pPr>
                      <a:r>
                        <a:rPr lang="en-US" sz="1800"/>
                        <a:t>Snow</a:t>
                      </a:r>
                      <a:r>
                        <a:rPr lang="en-US" sz="1800" baseline="0"/>
                        <a:t> Ratio</a:t>
                      </a:r>
                    </a:p>
                  </a:txBody>
                  <a:tcPr marL="91450" marR="91450" marT="45725" marB="45725"/>
                </a:tc>
                <a:tc>
                  <a:txBody>
                    <a:bodyPr/>
                    <a:lstStyle/>
                    <a:p>
                      <a:pPr lvl="0" algn="ctr" rtl="0">
                        <a:buSzPct val="25000"/>
                        <a:buNone/>
                      </a:pPr>
                      <a:r>
                        <a:rPr lang="en-US" sz="1800"/>
                        <a:t>Surface Temp</a:t>
                      </a:r>
                    </a:p>
                  </a:txBody>
                  <a:tcPr marL="91450" marR="91450" marT="45725" marB="45725"/>
                </a:tc>
                <a:tc>
                  <a:txBody>
                    <a:bodyPr/>
                    <a:lstStyle/>
                    <a:p>
                      <a:pPr lvl="0" algn="ctr" rtl="0">
                        <a:buSzPct val="25000"/>
                        <a:buNone/>
                      </a:pPr>
                      <a:r>
                        <a:rPr lang="en-US" sz="1800"/>
                        <a:t>850 mb Temp</a:t>
                      </a:r>
                    </a:p>
                  </a:txBody>
                  <a:tcPr marL="91450" marR="91450" marT="45725" marB="45725"/>
                </a:tc>
              </a:tr>
              <a:tr h="501650">
                <a:tc>
                  <a:txBody>
                    <a:bodyPr/>
                    <a:lstStyle/>
                    <a:p>
                      <a:pPr lvl="0" algn="ctr" rtl="0">
                        <a:buSzPct val="25000"/>
                        <a:buNone/>
                      </a:pPr>
                      <a:r>
                        <a:rPr lang="en-US" sz="2400"/>
                        <a:t>SN</a:t>
                      </a:r>
                    </a:p>
                  </a:txBody>
                  <a:tcPr marL="91450" marR="91450" marT="45725" marB="45725"/>
                </a:tc>
                <a:tc>
                  <a:txBody>
                    <a:bodyPr/>
                    <a:lstStyle/>
                    <a:p>
                      <a:pPr lvl="0" algn="ctr" rtl="0">
                        <a:buSzPct val="25000"/>
                        <a:buNone/>
                      </a:pPr>
                      <a:r>
                        <a:rPr lang="en-US" sz="2400"/>
                        <a:t>Snow</a:t>
                      </a:r>
                    </a:p>
                  </a:txBody>
                  <a:tcPr marL="91450" marR="91450" marT="45725" marB="45725"/>
                </a:tc>
                <a:tc>
                  <a:txBody>
                    <a:bodyPr/>
                    <a:lstStyle/>
                    <a:p>
                      <a:pPr lvl="0" algn="ctr" rtl="0">
                        <a:buSzPct val="25000"/>
                        <a:buNone/>
                      </a:pPr>
                      <a:r>
                        <a:rPr lang="en-US" sz="2400"/>
                        <a:t>&gt; 8:1</a:t>
                      </a:r>
                    </a:p>
                  </a:txBody>
                  <a:tcPr marL="91450" marR="91450" marT="45725" marB="45725"/>
                </a:tc>
                <a:tc>
                  <a:txBody>
                    <a:bodyPr/>
                    <a:lstStyle/>
                    <a:p>
                      <a:pPr lvl="0" algn="ctr" rtl="0">
                        <a:buSzPct val="25000"/>
                        <a:buNone/>
                      </a:pPr>
                      <a:r>
                        <a:rPr lang="en-US" sz="2400" u="sng"/>
                        <a:t>&lt;</a:t>
                      </a:r>
                      <a:r>
                        <a:rPr lang="en-US" sz="2400"/>
                        <a:t>33F</a:t>
                      </a:r>
                    </a:p>
                  </a:txBody>
                  <a:tcPr marL="91450" marR="91450" marT="45725" marB="45725"/>
                </a:tc>
                <a:tc>
                  <a:txBody>
                    <a:bodyPr/>
                    <a:lstStyle/>
                    <a:p>
                      <a:pPr lvl="0" algn="ctr" rtl="0">
                        <a:buSzPct val="25000"/>
                        <a:buNone/>
                      </a:pPr>
                      <a:r>
                        <a:rPr lang="en-US" sz="2400"/>
                        <a:t>&lt;0C</a:t>
                      </a:r>
                    </a:p>
                  </a:txBody>
                  <a:tcPr marL="91450" marR="91450" marT="45725" marB="45725"/>
                </a:tc>
              </a:tr>
              <a:tr h="501650">
                <a:tc>
                  <a:txBody>
                    <a:bodyPr/>
                    <a:lstStyle/>
                    <a:p>
                      <a:pPr lvl="0" algn="ctr" rtl="0">
                        <a:buSzPct val="25000"/>
                        <a:buNone/>
                      </a:pPr>
                      <a:r>
                        <a:rPr lang="en-US" sz="2400"/>
                        <a:t>RN/SN</a:t>
                      </a:r>
                    </a:p>
                  </a:txBody>
                  <a:tcPr marL="91450" marR="91450" marT="45725" marB="45725"/>
                </a:tc>
                <a:tc>
                  <a:txBody>
                    <a:bodyPr/>
                    <a:lstStyle/>
                    <a:p>
                      <a:endParaRPr/>
                    </a:p>
                  </a:txBody>
                  <a:tcPr marL="91425" marR="91425" marT="91425" marB="91425"/>
                </a:tc>
                <a:tc>
                  <a:txBody>
                    <a:bodyPr/>
                    <a:lstStyle/>
                    <a:p>
                      <a:pPr lvl="0" algn="ctr" rtl="0">
                        <a:buSzPct val="25000"/>
                        <a:buNone/>
                      </a:pPr>
                      <a:r>
                        <a:rPr lang="en-US" sz="2400"/>
                        <a:t>0</a:t>
                      </a:r>
                    </a:p>
                  </a:txBody>
                  <a:tcPr marL="91450" marR="91450" marT="45725" marB="45725"/>
                </a:tc>
                <a:tc>
                  <a:txBody>
                    <a:bodyPr/>
                    <a:lstStyle/>
                    <a:p>
                      <a:pPr lvl="0" algn="ctr" rtl="0">
                        <a:buSzPct val="25000"/>
                        <a:buNone/>
                      </a:pPr>
                      <a:r>
                        <a:rPr lang="en-US" sz="2400"/>
                        <a:t>33-36F</a:t>
                      </a:r>
                    </a:p>
                  </a:txBody>
                  <a:tcPr marL="91450" marR="91450" marT="45725" marB="45725"/>
                </a:tc>
                <a:tc>
                  <a:txBody>
                    <a:bodyPr/>
                    <a:lstStyle/>
                    <a:p>
                      <a:pPr lvl="0" algn="ctr" rtl="0">
                        <a:buSzPct val="25000"/>
                        <a:buNone/>
                      </a:pPr>
                      <a:r>
                        <a:rPr lang="en-US" sz="2400"/>
                        <a:t>&lt;0C</a:t>
                      </a:r>
                    </a:p>
                  </a:txBody>
                  <a:tcPr marL="91450" marR="91450" marT="45725" marB="45725"/>
                </a:tc>
              </a:tr>
              <a:tr h="501650">
                <a:tc>
                  <a:txBody>
                    <a:bodyPr/>
                    <a:lstStyle/>
                    <a:p>
                      <a:pPr lvl="0" algn="ctr" rtl="0">
                        <a:buSzPct val="25000"/>
                        <a:buNone/>
                      </a:pPr>
                      <a:r>
                        <a:rPr lang="en-US" sz="2400"/>
                        <a:t>PL/SN</a:t>
                      </a:r>
                    </a:p>
                  </a:txBody>
                  <a:tcPr marL="91450" marR="91450" marT="45725" marB="45725"/>
                </a:tc>
                <a:tc>
                  <a:txBody>
                    <a:bodyPr/>
                    <a:lstStyle/>
                    <a:p>
                      <a:endParaRPr/>
                    </a:p>
                  </a:txBody>
                  <a:tcPr marL="91425" marR="91425" marT="91425" marB="91425"/>
                </a:tc>
                <a:tc>
                  <a:txBody>
                    <a:bodyPr/>
                    <a:lstStyle/>
                    <a:p>
                      <a:pPr lvl="0" algn="ctr" rtl="0">
                        <a:buSzPct val="25000"/>
                        <a:buNone/>
                      </a:pPr>
                      <a:r>
                        <a:rPr lang="en-US" sz="2400"/>
                        <a:t>&lt;8:1</a:t>
                      </a:r>
                    </a:p>
                  </a:txBody>
                  <a:tcPr marL="91450" marR="91450" marT="45725" marB="45725"/>
                </a:tc>
                <a:tc>
                  <a:txBody>
                    <a:bodyPr/>
                    <a:lstStyle/>
                    <a:p>
                      <a:pPr lvl="0" algn="ctr" rtl="0">
                        <a:buSzPct val="25000"/>
                        <a:buNone/>
                      </a:pPr>
                      <a:r>
                        <a:rPr lang="en-US" sz="2400" u="sng"/>
                        <a:t>&lt;</a:t>
                      </a:r>
                      <a:r>
                        <a:rPr lang="en-US" sz="2400"/>
                        <a:t>32F</a:t>
                      </a:r>
                    </a:p>
                  </a:txBody>
                  <a:tcPr marL="91450" marR="91450" marT="45725" marB="45725"/>
                </a:tc>
                <a:tc>
                  <a:txBody>
                    <a:bodyPr/>
                    <a:lstStyle/>
                    <a:p>
                      <a:pPr lvl="0" algn="ctr" rtl="0">
                        <a:buSzPct val="25000"/>
                        <a:buNone/>
                      </a:pPr>
                      <a:r>
                        <a:rPr lang="en-US" sz="2400"/>
                        <a:t>0-1C</a:t>
                      </a:r>
                    </a:p>
                  </a:txBody>
                  <a:tcPr marL="91450" marR="91450" marT="45725" marB="45725"/>
                </a:tc>
              </a:tr>
              <a:tr h="501650">
                <a:tc>
                  <a:txBody>
                    <a:bodyPr/>
                    <a:lstStyle/>
                    <a:p>
                      <a:pPr lvl="0" algn="ctr" rtl="0">
                        <a:buSzPct val="25000"/>
                        <a:buNone/>
                      </a:pPr>
                      <a:r>
                        <a:rPr lang="en-US" sz="2400"/>
                        <a:t>PL</a:t>
                      </a:r>
                    </a:p>
                  </a:txBody>
                  <a:tcPr marL="91450" marR="91450" marT="45725" marB="45725"/>
                </a:tc>
                <a:tc>
                  <a:txBody>
                    <a:bodyPr/>
                    <a:lstStyle/>
                    <a:p>
                      <a:endParaRPr/>
                    </a:p>
                  </a:txBody>
                  <a:tcPr marL="91425" marR="91425" marT="91425" marB="91425"/>
                </a:tc>
                <a:tc>
                  <a:txBody>
                    <a:bodyPr/>
                    <a:lstStyle/>
                    <a:p>
                      <a:pPr lvl="0" algn="ctr" rtl="0">
                        <a:buSzPct val="25000"/>
                        <a:buNone/>
                      </a:pPr>
                      <a:r>
                        <a:rPr lang="en-US" sz="2400"/>
                        <a:t>0</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&lt;</a:t>
                      </a:r>
                      <a:r>
                        <a:rPr lang="en-US" sz="2400"/>
                        <a:t>32F</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a:t>0-1C</a:t>
                      </a:r>
                    </a:p>
                  </a:txBody>
                  <a:tcPr marL="91450" marR="91450" marT="45725" marB="45725"/>
                </a:tc>
              </a:tr>
              <a:tr h="501650">
                <a:tc>
                  <a:txBody>
                    <a:bodyPr/>
                    <a:lstStyle/>
                    <a:p>
                      <a:pPr lvl="0" algn="ctr" rtl="0">
                        <a:buSzPct val="25000"/>
                        <a:buNone/>
                      </a:pPr>
                      <a:r>
                        <a:rPr lang="en-US" sz="2400"/>
                        <a:t>FZRA/PL</a:t>
                      </a:r>
                    </a:p>
                  </a:txBody>
                  <a:tcPr marL="91450" marR="91450" marT="45725" marB="45725"/>
                </a:tc>
                <a:tc>
                  <a:txBody>
                    <a:bodyPr/>
                    <a:lstStyle/>
                    <a:p>
                      <a:endParaRPr/>
                    </a:p>
                  </a:txBody>
                  <a:tcPr marL="91425" marR="91425" marT="91425" marB="91425"/>
                </a:tc>
                <a:tc>
                  <a:txBody>
                    <a:bodyPr/>
                    <a:lstStyle/>
                    <a:p>
                      <a:pPr lvl="0" algn="ctr" rtl="0">
                        <a:buSzPct val="25000"/>
                        <a:buNone/>
                      </a:pPr>
                      <a:r>
                        <a:rPr lang="en-US" sz="2400"/>
                        <a:t>0</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&lt;</a:t>
                      </a:r>
                      <a:r>
                        <a:rPr lang="en-US" sz="2400"/>
                        <a:t>32F</a:t>
                      </a:r>
                    </a:p>
                  </a:txBody>
                  <a:tcPr marL="91450" marR="91450" marT="45725" marB="45725"/>
                </a:tc>
                <a:tc>
                  <a:txBody>
                    <a:bodyPr/>
                    <a:lstStyle/>
                    <a:p>
                      <a:pPr lvl="0" algn="ctr" rtl="0">
                        <a:buSzPct val="25000"/>
                        <a:buNone/>
                      </a:pPr>
                      <a:r>
                        <a:rPr lang="en-US" sz="2400"/>
                        <a:t>1-2C</a:t>
                      </a:r>
                    </a:p>
                  </a:txBody>
                  <a:tcPr marL="91450" marR="91450" marT="45725" marB="45725"/>
                </a:tc>
              </a:tr>
              <a:tr h="501650">
                <a:tc>
                  <a:txBody>
                    <a:bodyPr/>
                    <a:lstStyle/>
                    <a:p>
                      <a:pPr lvl="0" algn="ctr" rtl="0">
                        <a:buSzPct val="25000"/>
                        <a:buNone/>
                      </a:pPr>
                      <a:r>
                        <a:rPr lang="en-US" sz="2400"/>
                        <a:t>FZRA/PL/SN</a:t>
                      </a:r>
                    </a:p>
                  </a:txBody>
                  <a:tcPr marL="91450" marR="91450" marT="45725" marB="45725"/>
                </a:tc>
                <a:tc>
                  <a:txBody>
                    <a:bodyPr/>
                    <a:lstStyle/>
                    <a:p>
                      <a:pPr lvl="0" algn="ctr" rtl="0">
                        <a:buSzPct val="25000"/>
                        <a:buNone/>
                      </a:pPr>
                      <a:r>
                        <a:rPr lang="en-US" sz="2400"/>
                        <a:t>Ice</a:t>
                      </a:r>
                    </a:p>
                  </a:txBody>
                  <a:tcPr marL="91450" marR="91450" marT="45725" marB="45725"/>
                </a:tc>
                <a:tc>
                  <a:txBody>
                    <a:bodyPr/>
                    <a:lstStyle/>
                    <a:p>
                      <a:pPr lvl="0" algn="ctr" rtl="0">
                        <a:buSzPct val="25000"/>
                        <a:buNone/>
                      </a:pPr>
                      <a:r>
                        <a:rPr lang="en-US" sz="2400"/>
                        <a:t>0</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&lt;</a:t>
                      </a:r>
                      <a:r>
                        <a:rPr lang="en-US" sz="2400"/>
                        <a:t>32F</a:t>
                      </a:r>
                    </a:p>
                  </a:txBody>
                  <a:tcPr marL="91450" marR="91450" marT="45725" marB="45725"/>
                </a:tc>
                <a:tc>
                  <a:txBody>
                    <a:bodyPr/>
                    <a:lstStyle/>
                    <a:p>
                      <a:pPr lvl="0" algn="ctr" rtl="0">
                        <a:buSzPct val="25000"/>
                        <a:buNone/>
                      </a:pPr>
                      <a:r>
                        <a:rPr lang="en-US" sz="2400"/>
                        <a:t>0-0.5C</a:t>
                      </a:r>
                    </a:p>
                  </a:txBody>
                  <a:tcPr marL="91450" marR="91450" marT="45725" marB="45725"/>
                </a:tc>
              </a:tr>
              <a:tr h="501650">
                <a:tc>
                  <a:txBody>
                    <a:bodyPr/>
                    <a:lstStyle/>
                    <a:p>
                      <a:pPr lvl="0" algn="ctr" rtl="0">
                        <a:buSzPct val="25000"/>
                        <a:buNone/>
                      </a:pPr>
                      <a:r>
                        <a:rPr lang="en-US" sz="2400"/>
                        <a:t>FZRA/PL</a:t>
                      </a:r>
                    </a:p>
                  </a:txBody>
                  <a:tcPr marL="91450" marR="91450" marT="45725" marB="45725"/>
                </a:tc>
                <a:tc>
                  <a:txBody>
                    <a:bodyPr/>
                    <a:lstStyle/>
                    <a:p>
                      <a:pPr lvl="0" algn="ctr" rtl="0">
                        <a:buSzPct val="25000"/>
                        <a:buNone/>
                      </a:pPr>
                      <a:r>
                        <a:rPr lang="en-US" sz="2400"/>
                        <a:t>Ice</a:t>
                      </a:r>
                    </a:p>
                  </a:txBody>
                  <a:tcPr marL="91450" marR="91450" marT="45725" marB="45725"/>
                </a:tc>
                <a:tc>
                  <a:txBody>
                    <a:bodyPr/>
                    <a:lstStyle/>
                    <a:p>
                      <a:pPr lvl="0" algn="ctr" rtl="0">
                        <a:buSzPct val="25000"/>
                        <a:buNone/>
                      </a:pPr>
                      <a:r>
                        <a:rPr lang="en-US" sz="2400"/>
                        <a:t>0</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&lt;</a:t>
                      </a:r>
                      <a:r>
                        <a:rPr lang="en-US" sz="2400"/>
                        <a:t>32F</a:t>
                      </a:r>
                    </a:p>
                  </a:txBody>
                  <a:tcPr marL="91450" marR="91450" marT="45725" marB="45725"/>
                </a:tc>
                <a:tc>
                  <a:txBody>
                    <a:bodyPr/>
                    <a:lstStyle/>
                    <a:p>
                      <a:pPr lvl="0" algn="ctr" rtl="0">
                        <a:buSzPct val="25000"/>
                        <a:buNone/>
                      </a:pPr>
                      <a:r>
                        <a:rPr lang="en-US" sz="2400"/>
                        <a:t>0.5-2C</a:t>
                      </a:r>
                    </a:p>
                  </a:txBody>
                  <a:tcPr marL="91450" marR="91450" marT="45725" marB="45725"/>
                </a:tc>
              </a:tr>
              <a:tr h="501650">
                <a:tc>
                  <a:txBody>
                    <a:bodyPr/>
                    <a:lstStyle/>
                    <a:p>
                      <a:pPr lvl="0" algn="ctr" rtl="0">
                        <a:buSzPct val="25000"/>
                        <a:buNone/>
                      </a:pPr>
                      <a:r>
                        <a:rPr lang="en-US" sz="2400"/>
                        <a:t>FZRA</a:t>
                      </a:r>
                    </a:p>
                  </a:txBody>
                  <a:tcPr marL="91450" marR="91450" marT="45725" marB="45725"/>
                </a:tc>
                <a:tc>
                  <a:txBody>
                    <a:bodyPr/>
                    <a:lstStyle/>
                    <a:p>
                      <a:pPr lvl="0" algn="ctr" rtl="0">
                        <a:buSzPct val="25000"/>
                        <a:buNone/>
                      </a:pPr>
                      <a:r>
                        <a:rPr lang="en-US" sz="2400"/>
                        <a:t>Ice</a:t>
                      </a:r>
                    </a:p>
                  </a:txBody>
                  <a:tcPr marL="91450" marR="91450" marT="45725" marB="45725"/>
                </a:tc>
                <a:tc>
                  <a:txBody>
                    <a:bodyPr/>
                    <a:lstStyle/>
                    <a:p>
                      <a:pPr lvl="0" algn="ctr" rtl="0">
                        <a:buSzPct val="25000"/>
                        <a:buNone/>
                      </a:pPr>
                      <a:r>
                        <a:rPr lang="en-US" sz="2400"/>
                        <a:t>0</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&lt;</a:t>
                      </a:r>
                      <a:r>
                        <a:rPr lang="en-US" sz="2400"/>
                        <a:t>32F</a:t>
                      </a:r>
                    </a:p>
                  </a:txBody>
                  <a:tcPr marL="91450" marR="91450" marT="45725" marB="45725"/>
                </a:tc>
                <a:tc>
                  <a:txBody>
                    <a:bodyPr/>
                    <a:lstStyle/>
                    <a:p>
                      <a:pPr lvl="0" algn="ctr" rtl="0">
                        <a:buSzPct val="25000"/>
                        <a:buNone/>
                      </a:pPr>
                      <a:r>
                        <a:rPr lang="en-US" sz="2400" u="sng"/>
                        <a:t>&gt;</a:t>
                      </a:r>
                      <a:r>
                        <a:rPr lang="en-US" sz="2400"/>
                        <a:t>2C</a:t>
                      </a:r>
                    </a:p>
                  </a:txBody>
                  <a:tcPr marL="91450" marR="91450" marT="45725" marB="45725"/>
                </a:tc>
              </a:tr>
              <a:tr h="501650">
                <a:tc>
                  <a:txBody>
                    <a:bodyPr/>
                    <a:lstStyle/>
                    <a:p>
                      <a:pPr lvl="0" algn="ctr" rtl="0">
                        <a:buSzPct val="25000"/>
                        <a:buNone/>
                      </a:pPr>
                      <a:r>
                        <a:rPr lang="en-US" sz="2400"/>
                        <a:t>RA/PL</a:t>
                      </a:r>
                    </a:p>
                  </a:txBody>
                  <a:tcPr marL="91450" marR="91450" marT="45725" marB="45725"/>
                </a:tc>
                <a:tc>
                  <a:txBody>
                    <a:bodyPr/>
                    <a:lstStyle/>
                    <a:p>
                      <a:endParaRPr/>
                    </a:p>
                  </a:txBody>
                  <a:tcPr marL="91425" marR="91425" marT="91425" marB="914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a:t>&lt;8:1</a:t>
                      </a:r>
                    </a:p>
                  </a:txBody>
                  <a:tcPr marL="91450" marR="91450" marT="45725" marB="45725"/>
                </a:tc>
                <a:tc>
                  <a:txBody>
                    <a:bodyPr/>
                    <a:lstStyle/>
                    <a:p>
                      <a:pPr lvl="0" algn="ctr" rtl="0">
                        <a:buSzPct val="25000"/>
                        <a:buNone/>
                      </a:pPr>
                      <a:r>
                        <a:rPr lang="en-US" sz="2400"/>
                        <a:t>32-35F</a:t>
                      </a:r>
                    </a:p>
                  </a:txBody>
                  <a:tcPr marL="91450" marR="91450" marT="45725" marB="45725"/>
                </a:tc>
                <a:tc>
                  <a:txBody>
                    <a:bodyPr/>
                    <a:lstStyle/>
                    <a:p>
                      <a:pPr lvl="0" algn="ctr" rtl="0">
                        <a:buSzPct val="25000"/>
                        <a:buNone/>
                      </a:pPr>
                      <a:r>
                        <a:rPr lang="en-US" sz="2400"/>
                        <a:t>&lt;1C</a:t>
                      </a:r>
                    </a:p>
                  </a:txBody>
                  <a:tcPr marL="91450" marR="91450" marT="45725" marB="45725"/>
                </a:tc>
              </a:tr>
              <a:tr h="501650">
                <a:tc>
                  <a:txBody>
                    <a:bodyPr/>
                    <a:lstStyle/>
                    <a:p>
                      <a:pPr lvl="0" algn="ctr" rtl="0">
                        <a:buSzPct val="25000"/>
                        <a:buNone/>
                      </a:pPr>
                      <a:r>
                        <a:rPr lang="en-US" sz="2400"/>
                        <a:t>FZRA/RA</a:t>
                      </a:r>
                    </a:p>
                  </a:txBody>
                  <a:tcPr marL="91450" marR="91450" marT="45725" marB="45725"/>
                </a:tc>
                <a:tc>
                  <a:txBody>
                    <a:bodyPr/>
                    <a:lstStyle/>
                    <a:p>
                      <a:endParaRPr/>
                    </a:p>
                  </a:txBody>
                  <a:tcPr marL="91425" marR="91425" marT="91425" marB="914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a:t>&lt;8:1</a:t>
                      </a:r>
                    </a:p>
                  </a:txBody>
                  <a:tcPr marL="91450" marR="91450" marT="45725" marB="45725"/>
                </a:tc>
                <a:tc>
                  <a:txBody>
                    <a:bodyPr/>
                    <a:lstStyle/>
                    <a:p>
                      <a:pPr lvl="0" algn="ctr" rtl="0">
                        <a:buSzPct val="25000"/>
                        <a:buNone/>
                      </a:pPr>
                      <a:r>
                        <a:rPr lang="en-US" sz="2400"/>
                        <a:t>32-33F</a:t>
                      </a:r>
                    </a:p>
                  </a:txBody>
                  <a:tcPr marL="91450" marR="91450" marT="45725" marB="45725"/>
                </a:tc>
                <a:tc>
                  <a:txBody>
                    <a:bodyPr/>
                    <a:lstStyle/>
                    <a:p>
                      <a:pPr lvl="0" algn="ctr" rtl="0">
                        <a:buSzPct val="25000"/>
                        <a:buNone/>
                      </a:pPr>
                      <a:r>
                        <a:rPr lang="en-US" sz="2400"/>
                        <a:t>1-2C</a:t>
                      </a:r>
                    </a:p>
                  </a:txBody>
                  <a:tcPr marL="91450" marR="91450" marT="45725" marB="45725"/>
                </a:tc>
              </a:tr>
              <a:tr h="501650">
                <a:tc>
                  <a:txBody>
                    <a:bodyPr/>
                    <a:lstStyle/>
                    <a:p>
                      <a:pPr lvl="0" algn="ctr" rtl="0">
                        <a:buSzPct val="25000"/>
                        <a:buNone/>
                      </a:pPr>
                      <a:r>
                        <a:rPr lang="en-US" sz="2400"/>
                        <a:t>RA</a:t>
                      </a:r>
                    </a:p>
                  </a:txBody>
                  <a:tcPr marL="91450" marR="91450" marT="45725" marB="45725"/>
                </a:tc>
                <a:tc>
                  <a:txBody>
                    <a:bodyPr/>
                    <a:lstStyle/>
                    <a:p>
                      <a:endParaRPr/>
                    </a:p>
                  </a:txBody>
                  <a:tcPr marL="91425" marR="91425" marT="91425" marB="91425"/>
                </a:tc>
                <a:tc>
                  <a:txBody>
                    <a:bodyPr/>
                    <a:lstStyle/>
                    <a:p>
                      <a:pPr lvl="0" algn="ctr" rtl="0">
                        <a:buSzPct val="25000"/>
                        <a:buNone/>
                      </a:pPr>
                      <a:r>
                        <a:rPr lang="en-US" sz="2400"/>
                        <a:t>0</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&gt;</a:t>
                      </a:r>
                      <a:r>
                        <a:rPr lang="en-US" sz="2400"/>
                        <a:t>33F</a:t>
                      </a:r>
                    </a:p>
                  </a:txBody>
                  <a:tcPr marL="91450" marR="91450" marT="45725" marB="45725"/>
                </a:tc>
                <a:tc>
                  <a:txBody>
                    <a:bodyPr/>
                    <a:lstStyle/>
                    <a:p>
                      <a:pPr marL="0" marR="0" lvl="0" indent="0" algn="ctr" rtl="0">
                        <a:lnSpc>
                          <a:spcPct val="100000"/>
                        </a:lnSpc>
                        <a:spcBef>
                          <a:spcPts val="0"/>
                        </a:spcBef>
                        <a:spcAft>
                          <a:spcPts val="0"/>
                        </a:spcAft>
                        <a:buClr>
                          <a:schemeClr val="dk1"/>
                        </a:buClr>
                        <a:buSzPct val="25000"/>
                        <a:buFont typeface="Calibri"/>
                        <a:buNone/>
                      </a:pPr>
                      <a:r>
                        <a:rPr lang="en-US" sz="2400" u="sng"/>
                        <a:t>&gt;</a:t>
                      </a:r>
                      <a:r>
                        <a:rPr lang="en-US" sz="2400"/>
                        <a:t>2C</a:t>
                      </a:r>
                    </a:p>
                  </a:txBody>
                  <a:tcPr marL="91450" marR="91450" marT="45725" marB="45725"/>
                </a:tc>
              </a:tr>
            </a:tbl>
          </a:graphicData>
        </a:graphic>
      </p:graphicFrame>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Coming Features (AWIPS2)</a:t>
            </a:r>
          </a:p>
        </p:txBody>
      </p:sp>
      <p:sp>
        <p:nvSpPr>
          <p:cNvPr id="287" name="Shape 28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Aviation: Ceiling and Visibility Grids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Improved Sky Cover Analysis from CIMSS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Adding Fog, blowing snow, and freezing spray to Weather</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Adding Weather to CONSAll</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Adding Snow Ratio, Snow,  and Ice to CONSAll</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BOIShort:  Space an issue</a:t>
            </a:r>
          </a:p>
          <a:p>
            <a:endParaRPr lang="en-US"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BOIShort</a:t>
            </a:r>
          </a:p>
        </p:txBody>
      </p:sp>
      <p:sp>
        <p:nvSpPr>
          <p:cNvPr id="293" name="Shape 293"/>
          <p:cNvSpPr/>
          <p:nvPr/>
        </p:nvSpPr>
        <p:spPr>
          <a:xfrm>
            <a:off x="381000" y="922904"/>
            <a:ext cx="8477249" cy="5854132"/>
          </a:xfrm>
          <a:prstGeom prst="rect">
            <a:avLst/>
          </a:prstGeom>
          <a:blipFill>
            <a:blip r:embed="rId3"/>
            <a:stretch>
              <a:fillRect/>
            </a:stretch>
          </a:blipFill>
        </p:spPr>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9525" y="28575"/>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chemeClr val="dk1"/>
                </a:solidFill>
                <a:latin typeface="Calibri"/>
                <a:ea typeface="Calibri"/>
                <a:cs typeface="Calibri"/>
                <a:sym typeface="Calibri"/>
              </a:rPr>
              <a:t>Best Verifying Models at MKX per BOIShort</a:t>
            </a:r>
          </a:p>
        </p:txBody>
      </p:sp>
      <p:sp>
        <p:nvSpPr>
          <p:cNvPr id="299" name="Shape 29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Temp and Td:  ADJLAV, CONSShort and BCCONSShort depending on time of day</a:t>
            </a:r>
          </a:p>
          <a:p>
            <a:endParaRPr lang="en-US" sz="32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Wind and Wind Gust:  BCCONShort very dominant.  CONSShort often 2nd</a:t>
            </a:r>
          </a:p>
          <a:p>
            <a:endParaRPr lang="en-US" sz="32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Sky:  ADJLAV best.  CONSShort often worst.  Official has 15% high bias </a:t>
            </a:r>
            <a:r>
              <a:rPr lang="en-US" sz="3200" b="0" i="0" u="none" strike="noStrike" cap="none" baseline="0">
                <a:solidFill>
                  <a:srgbClr val="595959"/>
                </a:solidFill>
                <a:latin typeface="Calibri"/>
                <a:ea typeface="Calibri"/>
                <a:cs typeface="Calibri"/>
                <a:sym typeface="Calibri"/>
              </a:rPr>
              <a:t>(Less confidence in Sky verification due to analysis quality)</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Known Issues</a:t>
            </a:r>
          </a:p>
        </p:txBody>
      </p:sp>
      <p:sp>
        <p:nvSpPr>
          <p:cNvPr id="305" name="Shape 30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Lag/delay between HRRR running and being available in GFE is roughly 4-5 hours and causes spinup issues in precip/QPF</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The advection of features using 850/700/500 mb wind can cause poor results (e.g.  Lake effect snow showers and orographic features)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Non-diurnal events, especially in first 3 hours (e.g. frontal passage)</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Shape 31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Summary</a:t>
            </a:r>
          </a:p>
        </p:txBody>
      </p:sp>
      <p:sp>
        <p:nvSpPr>
          <p:cNvPr id="311" name="Shape 311"/>
          <p:cNvSpPr txBox="1">
            <a:spLocks noGrp="1"/>
          </p:cNvSpPr>
          <p:nvPr>
            <p:ph type="body" idx="1"/>
          </p:nvPr>
        </p:nvSpPr>
        <p:spPr>
          <a:xfrm>
            <a:off x="0" y="1600200"/>
            <a:ext cx="9144000" cy="52577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CONSShort creates realistic hourly grids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Detailed features are subject to usual model error and can be off a county or so and a few hours</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Observed hourly precip fields like LAPS, RTMA, MPE, RFCQPE could use additional work.  These are critical for spinning up the PoP/QPF/Snow</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Lots of detail in time and space for QPF, PoP, Snow, Wx.   Hard for some forecasters to embrace</a:t>
            </a:r>
          </a:p>
          <a:p>
            <a:endParaRPr lang="en-US"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Model Info</a:t>
            </a:r>
          </a:p>
        </p:txBody>
      </p:sp>
      <p:sp>
        <p:nvSpPr>
          <p:cNvPr id="99" name="Shape 99"/>
          <p:cNvSpPr txBox="1">
            <a:spLocks noGrp="1"/>
          </p:cNvSpPr>
          <p:nvPr>
            <p:ph type="body" idx="1"/>
          </p:nvPr>
        </p:nvSpPr>
        <p:spPr>
          <a:xfrm>
            <a:off x="0" y="1600200"/>
            <a:ext cx="9144000" cy="4525963"/>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Each CONS Product is run every hour and produces hourly data out to 24 hours for the following elements</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T, Td, RH, Wind, WindGust, Sky, PoP, QPF, SnowAmt, Ice Accumulation, Wx</a:t>
            </a:r>
          </a:p>
          <a:p>
            <a:pPr marL="342900" marR="0" lvl="0" indent="-342900" algn="l" rtl="0">
              <a:spcBef>
                <a:spcPts val="640"/>
              </a:spcBef>
              <a:buClr>
                <a:schemeClr val="dk1"/>
              </a:buClr>
              <a:buSzPct val="98958"/>
              <a:buFont typeface="Arial"/>
              <a:buChar char="•"/>
            </a:pPr>
            <a:r>
              <a:rPr lang="en-US" sz="3200" b="0" i="0" u="none" strike="noStrike" cap="none" baseline="0">
                <a:solidFill>
                  <a:schemeClr val="dk1"/>
                </a:solidFill>
                <a:latin typeface="Calibri"/>
                <a:ea typeface="Calibri"/>
                <a:cs typeface="Calibri"/>
                <a:sym typeface="Calibri"/>
              </a:rPr>
              <a:t>3, 6, and 12 hourly elements are computed for</a:t>
            </a:r>
          </a:p>
          <a:p>
            <a:pPr marL="742950" marR="0" lvl="1" indent="-285750" algn="l" rtl="0">
              <a:spcBef>
                <a:spcPts val="560"/>
              </a:spcBef>
              <a:buClr>
                <a:schemeClr val="dk1"/>
              </a:buClr>
              <a:buSzPct val="101190"/>
              <a:buFont typeface="Arial"/>
              <a:buChar char="•"/>
            </a:pPr>
            <a:r>
              <a:rPr lang="en-US" sz="2800" b="0" i="0" u="none" strike="noStrike" cap="none" baseline="0">
                <a:solidFill>
                  <a:schemeClr val="dk1"/>
                </a:solidFill>
                <a:latin typeface="Calibri"/>
                <a:ea typeface="Calibri"/>
                <a:cs typeface="Calibri"/>
                <a:sym typeface="Calibri"/>
              </a:rPr>
              <a:t>PoP, QPF, and SnowAmt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Composition of CONSShort</a:t>
            </a:r>
          </a:p>
        </p:txBody>
      </p:sp>
      <p:sp>
        <p:nvSpPr>
          <p:cNvPr id="105" name="Shape 105"/>
          <p:cNvSpPr txBox="1">
            <a:spLocks noGrp="1"/>
          </p:cNvSpPr>
          <p:nvPr>
            <p:ph type="body" idx="1"/>
          </p:nvPr>
        </p:nvSpPr>
        <p:spPr>
          <a:xfrm>
            <a:off x="0" y="1143000"/>
            <a:ext cx="9144000" cy="57149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Official</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Obs (advected by RAP 850-700-500 mb mean wind: PoP, Sky, QPF, Snow)</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Persistence/obs (all others) adjusted by 7 day mean diurnal hourly variation</a:t>
            </a:r>
          </a:p>
          <a:p>
            <a:pPr marL="342900" marR="0" lvl="0" indent="-342900" algn="l" rtl="0">
              <a:spcBef>
                <a:spcPts val="760"/>
              </a:spcBef>
              <a:buClr>
                <a:schemeClr val="dk1"/>
              </a:buClr>
              <a:buSzPct val="159722"/>
              <a:buFont typeface="Arial"/>
              <a:buChar char="•"/>
            </a:pPr>
            <a:r>
              <a:rPr lang="en-US" sz="2400" b="1" i="0" u="none" strike="noStrike" cap="none" baseline="0">
                <a:solidFill>
                  <a:schemeClr val="dk1"/>
                </a:solidFill>
                <a:latin typeface="Calibri"/>
                <a:ea typeface="Calibri"/>
                <a:cs typeface="Calibri"/>
                <a:sym typeface="Calibri"/>
              </a:rPr>
              <a:t>HRRR</a:t>
            </a:r>
            <a:r>
              <a:rPr lang="en-US" sz="2000" b="0" i="0" u="none" strike="noStrike" cap="none" baseline="0">
                <a:solidFill>
                  <a:schemeClr val="dk1"/>
                </a:solidFill>
                <a:latin typeface="Calibri"/>
                <a:ea typeface="Calibri"/>
                <a:cs typeface="Calibri"/>
                <a:sym typeface="Calibri"/>
              </a:rPr>
              <a:t> (3km - weighted four times)  </a:t>
            </a:r>
          </a:p>
          <a:p>
            <a:pPr marL="342900" marR="0" lvl="0" indent="-342900" algn="l" rtl="0">
              <a:spcBef>
                <a:spcPts val="640"/>
              </a:spcBef>
              <a:buClr>
                <a:schemeClr val="dk1"/>
              </a:buClr>
              <a:buSzPct val="158333"/>
              <a:buFont typeface="Arial"/>
              <a:buChar char="•"/>
            </a:pPr>
            <a:r>
              <a:rPr lang="en-US" sz="2000" b="1" i="0" u="none" strike="noStrike" cap="none" baseline="0">
                <a:solidFill>
                  <a:schemeClr val="dk1"/>
                </a:solidFill>
                <a:latin typeface="Calibri"/>
                <a:ea typeface="Calibri"/>
                <a:cs typeface="Calibri"/>
                <a:sym typeface="Calibri"/>
              </a:rPr>
              <a:t>RAP</a:t>
            </a:r>
            <a:r>
              <a:rPr lang="en-US" sz="2000" b="0" i="0" u="none" strike="noStrike" cap="none" baseline="0">
                <a:solidFill>
                  <a:schemeClr val="dk1"/>
                </a:solidFill>
                <a:latin typeface="Calibri"/>
                <a:ea typeface="Calibri"/>
                <a:cs typeface="Calibri"/>
                <a:sym typeface="Calibri"/>
              </a:rPr>
              <a:t> (RUC13 – weighted twice) </a:t>
            </a:r>
          </a:p>
          <a:p>
            <a:pPr marL="342900" marR="0" lvl="0" indent="-342900" algn="l" rtl="0">
              <a:spcBef>
                <a:spcPts val="640"/>
              </a:spcBef>
              <a:buClr>
                <a:schemeClr val="dk1"/>
              </a:buClr>
              <a:buSzPct val="158333"/>
              <a:buFont typeface="Arial"/>
              <a:buChar char="•"/>
            </a:pPr>
            <a:r>
              <a:rPr lang="en-US" sz="2000" b="1" i="0" u="none" strike="noStrike" cap="none" baseline="0">
                <a:solidFill>
                  <a:schemeClr val="dk1"/>
                </a:solidFill>
                <a:latin typeface="Calibri"/>
                <a:ea typeface="Calibri"/>
                <a:cs typeface="Calibri"/>
                <a:sym typeface="Calibri"/>
              </a:rPr>
              <a:t>GLAMP</a:t>
            </a:r>
            <a:r>
              <a:rPr lang="en-US" sz="2000" b="0" i="0" u="none" strike="noStrike" cap="none" baseline="0">
                <a:solidFill>
                  <a:schemeClr val="dk1"/>
                </a:solidFill>
                <a:latin typeface="Calibri"/>
                <a:ea typeface="Calibri"/>
                <a:cs typeface="Calibri"/>
                <a:sym typeface="Calibri"/>
              </a:rPr>
              <a:t> (2.5 km – weighted twice)</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Local </a:t>
            </a:r>
            <a:r>
              <a:rPr lang="en-US" sz="2000" b="1" i="0" u="none" strike="noStrike" cap="none" baseline="0">
                <a:solidFill>
                  <a:schemeClr val="dk1"/>
                </a:solidFill>
                <a:latin typeface="Calibri"/>
                <a:ea typeface="Calibri"/>
                <a:cs typeface="Calibri"/>
                <a:sym typeface="Calibri"/>
              </a:rPr>
              <a:t>wsWRF</a:t>
            </a:r>
            <a:r>
              <a:rPr lang="en-US" sz="2000" b="0" i="0" u="none" strike="noStrike" cap="none" baseline="0">
                <a:solidFill>
                  <a:schemeClr val="dk1"/>
                </a:solidFill>
                <a:latin typeface="Calibri"/>
                <a:ea typeface="Calibri"/>
                <a:cs typeface="Calibri"/>
                <a:sym typeface="Calibri"/>
              </a:rPr>
              <a:t> (4km – weighted twice) *this will vary if you don’t have wsWRF</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WRF ARW (4km)</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WRF NMM (4km)</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NAM12</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NAMDNG5 (5km)</a:t>
            </a:r>
          </a:p>
          <a:p>
            <a:pPr marL="342900" marR="0" lvl="0" indent="-342900" algn="l" rtl="0">
              <a:spcBef>
                <a:spcPts val="760"/>
              </a:spcBef>
              <a:buClr>
                <a:schemeClr val="dk1"/>
              </a:buClr>
              <a:buSzPct val="159722"/>
              <a:buFont typeface="Arial"/>
              <a:buChar char="•"/>
            </a:pPr>
            <a:r>
              <a:rPr lang="en-US" sz="2400" b="1" i="0" u="none" strike="noStrike" cap="none" baseline="0">
                <a:solidFill>
                  <a:schemeClr val="dk1"/>
                </a:solidFill>
                <a:latin typeface="Calibri"/>
                <a:ea typeface="Calibri"/>
                <a:cs typeface="Calibri"/>
                <a:sym typeface="Calibri"/>
              </a:rPr>
              <a:t>ADJLAV</a:t>
            </a:r>
            <a:r>
              <a:rPr lang="en-US" sz="2000" b="0" i="0" u="none" strike="noStrike" cap="none" baseline="0">
                <a:solidFill>
                  <a:schemeClr val="dk1"/>
                </a:solidFill>
                <a:latin typeface="Calibri"/>
                <a:ea typeface="Calibri"/>
                <a:cs typeface="Calibri"/>
                <a:sym typeface="Calibri"/>
              </a:rPr>
              <a:t> (RAP adjusted by LAMP stations) (weighted four times)</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ADJMET (NAM12 adjusted by MET stations)</a:t>
            </a: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ADJMAV (GFS40 adjusted by MAV stations)</a:t>
            </a:r>
          </a:p>
          <a:p>
            <a:endParaRPr lang="en-US" sz="20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58333"/>
              <a:buFont typeface="Arial"/>
              <a:buChar char="•"/>
            </a:pPr>
            <a:r>
              <a:rPr lang="en-US" sz="2000" b="0" i="0" u="none" strike="noStrike" cap="none" baseline="0">
                <a:solidFill>
                  <a:schemeClr val="dk1"/>
                </a:solidFill>
                <a:latin typeface="Calibri"/>
                <a:ea typeface="Calibri"/>
                <a:cs typeface="Calibri"/>
                <a:sym typeface="Calibri"/>
              </a:rPr>
              <a:t>Observations dominate weightings in first 6 hours</a:t>
            </a:r>
          </a:p>
          <a:p>
            <a:pPr marL="342900" marR="0" lvl="0" indent="-342900" algn="l" rtl="0">
              <a:spcBef>
                <a:spcPts val="900"/>
              </a:spcBef>
              <a:buClr>
                <a:schemeClr val="dk1"/>
              </a:buClr>
              <a:buSzPct val="160714"/>
              <a:buFont typeface="Arial"/>
              <a:buChar char="•"/>
            </a:pPr>
            <a:r>
              <a:rPr lang="en-US" sz="2800" b="0" i="0" u="none" strike="noStrike" cap="none" baseline="0">
                <a:solidFill>
                  <a:schemeClr val="dk1"/>
                </a:solidFill>
                <a:latin typeface="Calibri"/>
                <a:ea typeface="Calibri"/>
                <a:cs typeface="Calibri"/>
                <a:sym typeface="Calibri"/>
              </a:rPr>
              <a:t>Bias Corrected Version as well:  BCCONSShort</a:t>
            </a:r>
          </a:p>
          <a:p>
            <a:endParaRPr lang="en-US" sz="2800" b="0" i="0" u="none" strike="noStrike" cap="none" baseline="0">
              <a:solidFill>
                <a:schemeClr val="dk1"/>
              </a:solidFill>
              <a:latin typeface="Calibri"/>
              <a:ea typeface="Calibri"/>
              <a:cs typeface="Calibri"/>
              <a:sym typeface="Calibri"/>
            </a:endParaRPr>
          </a:p>
          <a:p>
            <a:endParaRPr lang="en-US" sz="2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chemeClr val="dk1"/>
                </a:solidFill>
                <a:latin typeface="Calibri"/>
                <a:ea typeface="Calibri"/>
                <a:cs typeface="Calibri"/>
                <a:sym typeface="Calibri"/>
              </a:rPr>
              <a:t>Composition of CONSShort</a:t>
            </a:r>
            <a:br>
              <a:rPr lang="en-US" sz="3950" b="0" i="0" u="none" strike="noStrike" cap="none" baseline="0">
                <a:solidFill>
                  <a:schemeClr val="dk1"/>
                </a:solidFill>
                <a:latin typeface="Calibri"/>
                <a:ea typeface="Calibri"/>
                <a:cs typeface="Calibri"/>
                <a:sym typeface="Calibri"/>
              </a:rPr>
            </a:br>
            <a:r>
              <a:rPr lang="en-US" sz="3950" b="0" i="0" u="none" strike="noStrike" cap="none" baseline="0">
                <a:solidFill>
                  <a:schemeClr val="dk1"/>
                </a:solidFill>
                <a:latin typeface="Calibri"/>
                <a:ea typeface="Calibri"/>
                <a:cs typeface="Calibri"/>
                <a:sym typeface="Calibri"/>
              </a:rPr>
              <a:t> (PoP, QPF, Sky, Snow)</a:t>
            </a:r>
          </a:p>
        </p:txBody>
      </p:sp>
      <p:sp>
        <p:nvSpPr>
          <p:cNvPr id="111" name="Shape 111"/>
          <p:cNvSpPr txBox="1">
            <a:spLocks noGrp="1"/>
          </p:cNvSpPr>
          <p:nvPr>
            <p:ph type="body" idx="1"/>
          </p:nvPr>
        </p:nvSpPr>
        <p:spPr>
          <a:xfrm>
            <a:off x="0" y="1143000"/>
            <a:ext cx="9144000" cy="57149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7681"/>
              <a:buFont typeface="Arial"/>
              <a:buChar char="•"/>
            </a:pPr>
            <a:r>
              <a:rPr lang="en-US" sz="2250" b="1" i="0" u="none" strike="noStrike" cap="none" baseline="0">
                <a:solidFill>
                  <a:schemeClr val="dk1"/>
                </a:solidFill>
                <a:latin typeface="Calibri"/>
                <a:ea typeface="Calibri"/>
                <a:cs typeface="Calibri"/>
                <a:sym typeface="Calibri"/>
              </a:rPr>
              <a:t>Model Weight    Fhr 		1	2	3	4	5	6</a:t>
            </a:r>
            <a:r>
              <a:rPr lang="en-US" sz="2250" b="0" i="0" u="none" strike="noStrike" cap="none" baseline="0">
                <a:solidFill>
                  <a:schemeClr val="dk1"/>
                </a:solidFill>
                <a:latin typeface="Calibri"/>
                <a:ea typeface="Calibri"/>
                <a:cs typeface="Calibri"/>
                <a:sym typeface="Calibri"/>
              </a:rPr>
              <a:t>	</a:t>
            </a:r>
          </a:p>
          <a:p>
            <a:endParaRPr lang="en-US" sz="225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Official               		 0.5% 	 1%	2%	3%	4%	4%</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Obs/persistence	 	</a:t>
            </a:r>
            <a:r>
              <a:rPr lang="en-US" sz="2250" b="0" i="1" u="none" strike="noStrike" cap="none" baseline="0">
                <a:solidFill>
                  <a:schemeClr val="dk1"/>
                </a:solidFill>
                <a:latin typeface="Calibri"/>
                <a:ea typeface="Calibri"/>
                <a:cs typeface="Calibri"/>
                <a:sym typeface="Calibri"/>
              </a:rPr>
              <a:t>90%	75%	60%	40%	20%	10%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HRRR 		        	 2%	 5%	8%	12%	16%	17%</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RAP				 1%	 2% 	4%	 6%	 8%	9%</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GLAMP			 1%	 2% 	4%	 6%	 8%	9%</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Local wsWRF			 1%*	 2%* 	4%*	 6%*	 8%*	9%*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ARW			 0.5%	 1% 	2%	 3%	 4%	 4%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NMM			 0.5%	 1% 	2%	 3%	 4%	 4%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NAM12      			 0.5%	 1%   	2%	 3%	 4%	 4%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NAMDNG5			 0.5%	 1%	2%	 3%	 4%	 4%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ADJLAV    			 2%	 5% 	8%	12%	 16%	 17%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ADJMET  			 0.5%	 1%	2%	 3%	 4%	 4%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ADJMAV   			 0.5%	 1%	2%	 3%	 4%	 4%                    </a:t>
            </a:r>
          </a:p>
          <a:p>
            <a:endParaRPr lang="en-US" sz="225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0" i="0" u="none" strike="noStrike" cap="none" baseline="0">
                <a:solidFill>
                  <a:schemeClr val="dk1"/>
                </a:solidFill>
                <a:latin typeface="Calibri"/>
                <a:ea typeface="Calibri"/>
                <a:cs typeface="Calibri"/>
                <a:sym typeface="Calibri"/>
              </a:rPr>
              <a:t>Composition of CONSShort</a:t>
            </a:r>
            <a:br>
              <a:rPr lang="en-US" sz="3950" b="0" i="0" u="none" strike="noStrike" cap="none" baseline="0">
                <a:solidFill>
                  <a:schemeClr val="dk1"/>
                </a:solidFill>
                <a:latin typeface="Calibri"/>
                <a:ea typeface="Calibri"/>
                <a:cs typeface="Calibri"/>
                <a:sym typeface="Calibri"/>
              </a:rPr>
            </a:br>
            <a:r>
              <a:rPr lang="en-US" sz="3950" b="0" i="0" u="none" strike="noStrike" cap="none" baseline="0">
                <a:solidFill>
                  <a:schemeClr val="dk1"/>
                </a:solidFill>
                <a:latin typeface="Calibri"/>
                <a:ea typeface="Calibri"/>
                <a:cs typeface="Calibri"/>
                <a:sym typeface="Calibri"/>
              </a:rPr>
              <a:t> (T, Td, wind, wind gust, RH)</a:t>
            </a:r>
          </a:p>
        </p:txBody>
      </p:sp>
      <p:sp>
        <p:nvSpPr>
          <p:cNvPr id="117" name="Shape 117"/>
          <p:cNvSpPr txBox="1">
            <a:spLocks noGrp="1"/>
          </p:cNvSpPr>
          <p:nvPr>
            <p:ph type="body" idx="1"/>
          </p:nvPr>
        </p:nvSpPr>
        <p:spPr>
          <a:xfrm>
            <a:off x="0" y="1143000"/>
            <a:ext cx="9144000" cy="57149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7681"/>
              <a:buFont typeface="Arial"/>
              <a:buChar char="•"/>
            </a:pPr>
            <a:r>
              <a:rPr lang="en-US" sz="2250" b="1" i="0" u="none" strike="noStrike" cap="none" baseline="0">
                <a:solidFill>
                  <a:schemeClr val="dk1"/>
                </a:solidFill>
                <a:latin typeface="Calibri"/>
                <a:ea typeface="Calibri"/>
                <a:cs typeface="Calibri"/>
                <a:sym typeface="Calibri"/>
              </a:rPr>
              <a:t>Model Weight    Fhr 		1	2	3	4	5	6</a:t>
            </a:r>
            <a:r>
              <a:rPr lang="en-US" sz="2250" b="0" i="0" u="none" strike="noStrike" cap="none" baseline="0">
                <a:solidFill>
                  <a:schemeClr val="dk1"/>
                </a:solidFill>
                <a:latin typeface="Calibri"/>
                <a:ea typeface="Calibri"/>
                <a:cs typeface="Calibri"/>
                <a:sym typeface="Calibri"/>
              </a:rPr>
              <a:t>	</a:t>
            </a:r>
          </a:p>
          <a:p>
            <a:endParaRPr lang="en-US" sz="225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Official               		 2%	4%	4% 	5%	 5%	 5%</a:t>
            </a:r>
          </a:p>
          <a:p>
            <a:pPr marL="342900" marR="0" lvl="0" indent="-342900" algn="l" rtl="0">
              <a:spcBef>
                <a:spcPts val="640"/>
              </a:spcBef>
              <a:buClr>
                <a:schemeClr val="dk1"/>
              </a:buClr>
              <a:buSzPct val="137681"/>
              <a:buFont typeface="Arial"/>
              <a:buChar char="•"/>
            </a:pPr>
            <a:r>
              <a:rPr lang="en-US" sz="2250" b="0" i="1" u="none" strike="noStrike" cap="none" baseline="0">
                <a:solidFill>
                  <a:schemeClr val="dk1"/>
                </a:solidFill>
                <a:latin typeface="Calibri"/>
                <a:ea typeface="Calibri"/>
                <a:cs typeface="Calibri"/>
                <a:sym typeface="Calibri"/>
              </a:rPr>
              <a:t>Obs/persistence		</a:t>
            </a:r>
            <a:r>
              <a:rPr lang="en-US" sz="2150" b="0" i="1" u="none" strike="noStrike" cap="none" baseline="0">
                <a:solidFill>
                  <a:schemeClr val="dk1"/>
                </a:solidFill>
                <a:latin typeface="Calibri"/>
                <a:ea typeface="Calibri"/>
                <a:cs typeface="Calibri"/>
                <a:sym typeface="Calibri"/>
              </a:rPr>
              <a:t>50%	25%	10%	 0	 0	 0</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HRRR 			10%	14%	17%	 20%	 20%	20%</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RAP				 5%	 7%	 9%	 10% 	 10% 	10%</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GLAMP			 5%	 7%	 9%	 10%	 10%	10%</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Local wsWRF			 5%*	 7%*	 9%*	 10%*	 10%*	10%*</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ARW			 2%	 4%	 4%	 5% 	 5%	 5%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NMM			 2%	 4%	 4%	 5%	 5%	 5%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NAM12			 2%	 4%	 4%	 5%	 5%	 5%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NAMDNG5			 2%	 4%	 4%	 5%	 5%	 5%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ADJLAV			 10%	 14%	 17%	 20%	 20%	 20%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ADJMET			 2%	 4%	 4%	 5% 	 5%	 5%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ADJMAV			 2%	 4%	 4%	 5% 	 5%	 5%                                    </a:t>
            </a:r>
          </a:p>
          <a:p>
            <a:endParaRPr lang="en-US" sz="225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Composition of CONSShort</a:t>
            </a:r>
          </a:p>
        </p:txBody>
      </p:sp>
      <p:sp>
        <p:nvSpPr>
          <p:cNvPr id="123" name="Shape 123"/>
          <p:cNvSpPr txBox="1">
            <a:spLocks noGrp="1"/>
          </p:cNvSpPr>
          <p:nvPr>
            <p:ph type="body" idx="1"/>
          </p:nvPr>
        </p:nvSpPr>
        <p:spPr>
          <a:xfrm>
            <a:off x="0" y="1143000"/>
            <a:ext cx="9144000" cy="57149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7681"/>
              <a:buFont typeface="Arial"/>
              <a:buChar char="•"/>
            </a:pPr>
            <a:r>
              <a:rPr lang="en-US" sz="2250" b="1" i="0" u="none" strike="noStrike" cap="none" baseline="0">
                <a:solidFill>
                  <a:schemeClr val="dk1"/>
                </a:solidFill>
                <a:latin typeface="Calibri"/>
                <a:ea typeface="Calibri"/>
                <a:cs typeface="Calibri"/>
                <a:sym typeface="Calibri"/>
              </a:rPr>
              <a:t>Model	                         Approximate Weight in 7-24 hour period</a:t>
            </a:r>
          </a:p>
          <a:p>
            <a:pPr marL="3657600" marR="0" lvl="8" indent="0" algn="l" rtl="0">
              <a:spcBef>
                <a:spcPts val="640"/>
              </a:spcBef>
              <a:buClr>
                <a:schemeClr val="dk1"/>
              </a:buClr>
              <a:buSzPct val="25000"/>
              <a:buFont typeface="Calibri"/>
              <a:buNone/>
            </a:pPr>
            <a:r>
              <a:rPr lang="en-US" sz="2250" b="0" i="0" u="none" strike="noStrike" cap="none" baseline="0">
                <a:solidFill>
                  <a:schemeClr val="dk1"/>
                </a:solidFill>
                <a:latin typeface="Calibri"/>
                <a:ea typeface="Calibri"/>
                <a:cs typeface="Calibri"/>
                <a:sym typeface="Calibri"/>
              </a:rPr>
              <a:t>7-15		16-18		19-24</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Official                                        5%		 7%		 8%</a:t>
            </a:r>
          </a:p>
          <a:p>
            <a:pPr marL="342900" marR="0" lvl="0" indent="-342900" algn="l" rtl="0">
              <a:spcBef>
                <a:spcPts val="640"/>
              </a:spcBef>
              <a:buClr>
                <a:schemeClr val="dk1"/>
              </a:buClr>
              <a:buSzPct val="137681"/>
              <a:buFont typeface="Arial"/>
              <a:buChar char="•"/>
            </a:pPr>
            <a:r>
              <a:rPr lang="en-US" sz="2250" b="0" i="1" u="none" strike="noStrike" cap="none" baseline="0">
                <a:solidFill>
                  <a:schemeClr val="dk1"/>
                </a:solidFill>
                <a:latin typeface="Calibri"/>
                <a:ea typeface="Calibri"/>
                <a:cs typeface="Calibri"/>
                <a:sym typeface="Calibri"/>
              </a:rPr>
              <a:t>Obs/Persistence		 </a:t>
            </a:r>
            <a:r>
              <a:rPr lang="en-US" sz="2250" b="0" i="1" u="none" strike="noStrike" cap="none" baseline="0">
                <a:solidFill>
                  <a:srgbClr val="7F7F7F"/>
                </a:solidFill>
                <a:latin typeface="Calibri"/>
                <a:ea typeface="Calibri"/>
                <a:cs typeface="Calibri"/>
                <a:sym typeface="Calibri"/>
              </a:rPr>
              <a:t>0% 		 0% 		 0% </a:t>
            </a:r>
            <a:r>
              <a:rPr lang="en-US" sz="2250" b="0" i="1" u="none" strike="noStrike" cap="none" baseline="0">
                <a:solidFill>
                  <a:schemeClr val="dk1"/>
                </a:solidFill>
                <a:latin typeface="Calibri"/>
                <a:ea typeface="Calibri"/>
                <a:cs typeface="Calibri"/>
                <a:sym typeface="Calibri"/>
              </a:rPr>
              <a:t>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HRRR                		19%		</a:t>
            </a:r>
            <a:r>
              <a:rPr lang="en-US" sz="2250" b="0" i="0" u="none" strike="noStrike" cap="none" baseline="0">
                <a:solidFill>
                  <a:srgbClr val="7F7F7F"/>
                </a:solidFill>
                <a:latin typeface="Calibri"/>
                <a:ea typeface="Calibri"/>
                <a:cs typeface="Calibri"/>
                <a:sym typeface="Calibri"/>
              </a:rPr>
              <a:t>NA		NA</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RAP   			10%		13% 		</a:t>
            </a:r>
            <a:r>
              <a:rPr lang="en-US" sz="2250" b="0" i="0" u="none" strike="noStrike" cap="none" baseline="0">
                <a:solidFill>
                  <a:srgbClr val="7F7F7F"/>
                </a:solidFill>
                <a:latin typeface="Calibri"/>
                <a:ea typeface="Calibri"/>
                <a:cs typeface="Calibri"/>
                <a:sym typeface="Calibri"/>
              </a:rPr>
              <a:t>NA</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GLAMP              		10%		13%		 15%</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Local wsWRF   		10%*		</a:t>
            </a:r>
            <a:r>
              <a:rPr lang="en-US" sz="2250" b="0" i="0" u="none" strike="noStrike" cap="none" baseline="0">
                <a:solidFill>
                  <a:srgbClr val="7F7F7F"/>
                </a:solidFill>
                <a:latin typeface="Calibri"/>
                <a:ea typeface="Calibri"/>
                <a:cs typeface="Calibri"/>
                <a:sym typeface="Calibri"/>
              </a:rPr>
              <a:t>NA		NA</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ARW       		 5%		 7%		 8%</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NMM   			 5%		 7%		 8%</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NAM12               		 5%		 7%		 8%</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NAMDNG5			 5%		 7%		 8%</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ADJLAV			19%	 	27%		31%</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ADJMET			 5%		 7%		 8%</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ADJMAV			 5%		 7%		 8%</a:t>
            </a:r>
          </a:p>
          <a:p>
            <a:endParaRPr lang="en-US" sz="225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Resolution and Refresh rate</a:t>
            </a:r>
          </a:p>
        </p:txBody>
      </p:sp>
      <p:sp>
        <p:nvSpPr>
          <p:cNvPr id="129" name="Shape 129"/>
          <p:cNvSpPr txBox="1">
            <a:spLocks noGrp="1"/>
          </p:cNvSpPr>
          <p:nvPr>
            <p:ph type="body" idx="1"/>
          </p:nvPr>
        </p:nvSpPr>
        <p:spPr>
          <a:xfrm>
            <a:off x="0" y="1143000"/>
            <a:ext cx="9144000" cy="5714999"/>
          </a:xfrm>
          <a:prstGeom prst="rect">
            <a:avLst/>
          </a:prstGeom>
          <a:noFill/>
          <a:ln>
            <a:noFill/>
          </a:ln>
        </p:spPr>
        <p:txBody>
          <a:bodyPr lIns="91425" tIns="45700" rIns="91425" bIns="45700" anchor="t" anchorCtr="0">
            <a:noAutofit/>
          </a:bodyPr>
          <a:lstStyle/>
          <a:p>
            <a:pPr marL="342900" marR="0" lvl="0" indent="-342900" algn="l" rtl="0">
              <a:spcBef>
                <a:spcPts val="640"/>
              </a:spcBef>
              <a:buClr>
                <a:schemeClr val="dk1"/>
              </a:buClr>
              <a:buSzPct val="137681"/>
              <a:buFont typeface="Arial"/>
              <a:buChar char="•"/>
            </a:pPr>
            <a:r>
              <a:rPr lang="en-US" sz="2250" b="1" i="0" u="none" strike="noStrike" cap="none" baseline="0">
                <a:solidFill>
                  <a:schemeClr val="dk1"/>
                </a:solidFill>
                <a:latin typeface="Calibri"/>
                <a:ea typeface="Calibri"/>
                <a:cs typeface="Calibri"/>
                <a:sym typeface="Calibri"/>
              </a:rPr>
              <a:t>Model                             Resolution             Length              Refresh frequency</a:t>
            </a:r>
            <a:r>
              <a:rPr lang="en-US" sz="2250" b="0" i="0" u="none" strike="noStrike" cap="none" baseline="0">
                <a:solidFill>
                  <a:schemeClr val="dk1"/>
                </a:solidFill>
                <a:latin typeface="Calibri"/>
                <a:ea typeface="Calibri"/>
                <a:cs typeface="Calibri"/>
                <a:sym typeface="Calibri"/>
              </a:rPr>
              <a:t>	</a:t>
            </a:r>
          </a:p>
          <a:p>
            <a:endParaRPr lang="en-US" sz="225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Official                	          1 hr                     24+ hr                     ~3 hr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Obs/Persistence                   1                           --                              1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HRRR                                      1                          15                              1</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RAP                                         1                          18                              1</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GLAMP                                   1                          24                              1</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Local wsWRF                         1                          15*                            3*</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ARW                              3                          24+                            6</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WRF NMM                            3                           24+                            6                            </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NAM12                                  3                           24+                            6</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NAMDNG5                            3                           24+                            6</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ADJLAV                                   1                           24                              1</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ADJMET                                  3                           24+                            12</a:t>
            </a:r>
          </a:p>
          <a:p>
            <a:pPr marL="342900" marR="0" lvl="0" indent="-342900" algn="l" rtl="0">
              <a:spcBef>
                <a:spcPts val="640"/>
              </a:spcBef>
              <a:buClr>
                <a:schemeClr val="dk1"/>
              </a:buClr>
              <a:buSzPct val="137681"/>
              <a:buFont typeface="Arial"/>
              <a:buChar char="•"/>
            </a:pPr>
            <a:r>
              <a:rPr lang="en-US" sz="2250" b="0" i="0" u="none" strike="noStrike" cap="none" baseline="0">
                <a:solidFill>
                  <a:schemeClr val="dk1"/>
                </a:solidFill>
                <a:latin typeface="Calibri"/>
                <a:ea typeface="Calibri"/>
                <a:cs typeface="Calibri"/>
                <a:sym typeface="Calibri"/>
              </a:rPr>
              <a:t>ADJMAV                                 3                            24+                            6</a:t>
            </a:r>
          </a:p>
        </p:txBody>
      </p:sp>
    </p:spTree>
  </p:cSld>
  <p:clrMapOvr>
    <a:masterClrMapping/>
  </p:clrMapOvr>
  <p:transition spd="slow">
    <p:cut/>
  </p:transition>
</p:sld>
</file>

<file path=ppt/theme/theme1.xml><?xml version="1.0" encoding="utf-8"?>
<a:theme xmlns:a="http://schemas.openxmlformats.org/drawingml/2006/main" name="Custo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1853</Words>
  <Application>Microsoft Office PowerPoint</Application>
  <PresentationFormat>On-screen Show (4:3)</PresentationFormat>
  <Paragraphs>304</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Custom Theme</vt:lpstr>
      <vt:lpstr>CONSShort:  an hourly short term ensemble for ESTF</vt:lpstr>
      <vt:lpstr>Outline</vt:lpstr>
      <vt:lpstr>Background: Composition of obs</vt:lpstr>
      <vt:lpstr>Model Info</vt:lpstr>
      <vt:lpstr>Composition of CONSShort</vt:lpstr>
      <vt:lpstr>Composition of CONSShort  (PoP, QPF, Sky, Snow)</vt:lpstr>
      <vt:lpstr>Composition of CONSShort  (T, Td, wind, wind gust, RH)</vt:lpstr>
      <vt:lpstr>Composition of CONSShort</vt:lpstr>
      <vt:lpstr>Resolution and Refresh rate</vt:lpstr>
      <vt:lpstr>Bias Correction</vt:lpstr>
      <vt:lpstr>Temperature and Dew Point</vt:lpstr>
      <vt:lpstr>Example hourly temperature</vt:lpstr>
      <vt:lpstr>Wind</vt:lpstr>
      <vt:lpstr>Wind Gust</vt:lpstr>
      <vt:lpstr>Relative Humidity</vt:lpstr>
      <vt:lpstr>Sky</vt:lpstr>
      <vt:lpstr>Examples hourly Sky</vt:lpstr>
      <vt:lpstr>PoP</vt:lpstr>
      <vt:lpstr>Examples hourly PoP</vt:lpstr>
      <vt:lpstr>QPF</vt:lpstr>
      <vt:lpstr>Details of the nowcast feature</vt:lpstr>
      <vt:lpstr>Examples hourly QPF</vt:lpstr>
      <vt:lpstr>Details of the nowcast feature</vt:lpstr>
      <vt:lpstr>SnowAmt</vt:lpstr>
      <vt:lpstr>PowerPoint Presentation</vt:lpstr>
      <vt:lpstr>The relationship between 1, 3, 6, and 12 hour grids in CONSShort</vt:lpstr>
      <vt:lpstr>Ice Accumulation</vt:lpstr>
      <vt:lpstr>Weather</vt:lpstr>
      <vt:lpstr>Example hourly Ice Accumulation</vt:lpstr>
      <vt:lpstr>Weather</vt:lpstr>
      <vt:lpstr>Examples hourly Wx</vt:lpstr>
      <vt:lpstr>Weather Matrix</vt:lpstr>
      <vt:lpstr>Coming Features (AWIPS2)</vt:lpstr>
      <vt:lpstr>BOIShort</vt:lpstr>
      <vt:lpstr>Best Verifying Models at MKX per BOIShort</vt:lpstr>
      <vt:lpstr>Known Issues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CONSShort:  an hourly short term ensemble for ESTF</dc:title>
  <cp:lastModifiedBy>Mary L. Hart</cp:lastModifiedBy>
  <cp:revision>1</cp:revision>
  <dcterms:modified xsi:type="dcterms:W3CDTF">2013-12-04T20:43:24Z</dcterms:modified>
</cp:coreProperties>
</file>