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06" r:id="rId2"/>
    <p:sldId id="307" r:id="rId3"/>
    <p:sldId id="265" r:id="rId4"/>
    <p:sldId id="258" r:id="rId5"/>
    <p:sldId id="948" r:id="rId6"/>
    <p:sldId id="277" r:id="rId7"/>
    <p:sldId id="947" r:id="rId8"/>
    <p:sldId id="946" r:id="rId9"/>
    <p:sldId id="949" r:id="rId10"/>
    <p:sldId id="950" r:id="rId11"/>
    <p:sldId id="821" r:id="rId12"/>
    <p:sldId id="951" r:id="rId13"/>
    <p:sldId id="263" r:id="rId14"/>
    <p:sldId id="269" r:id="rId15"/>
    <p:sldId id="268" r:id="rId16"/>
    <p:sldId id="271" r:id="rId17"/>
    <p:sldId id="264" r:id="rId18"/>
    <p:sldId id="280" r:id="rId19"/>
    <p:sldId id="281" r:id="rId20"/>
    <p:sldId id="302" r:id="rId21"/>
    <p:sldId id="952" r:id="rId22"/>
    <p:sldId id="329" r:id="rId23"/>
    <p:sldId id="287" r:id="rId24"/>
    <p:sldId id="286" r:id="rId25"/>
    <p:sldId id="289" r:id="rId26"/>
    <p:sldId id="298" r:id="rId27"/>
    <p:sldId id="290" r:id="rId28"/>
    <p:sldId id="291" r:id="rId29"/>
    <p:sldId id="293" r:id="rId30"/>
    <p:sldId id="292" r:id="rId31"/>
    <p:sldId id="294" r:id="rId32"/>
    <p:sldId id="304" r:id="rId33"/>
    <p:sldId id="305" r:id="rId34"/>
    <p:sldId id="310" r:id="rId35"/>
    <p:sldId id="311" r:id="rId36"/>
    <p:sldId id="312" r:id="rId37"/>
    <p:sldId id="314" r:id="rId38"/>
    <p:sldId id="315" r:id="rId39"/>
    <p:sldId id="316" r:id="rId40"/>
    <p:sldId id="317" r:id="rId41"/>
    <p:sldId id="322" r:id="rId42"/>
    <p:sldId id="323" r:id="rId43"/>
    <p:sldId id="324" r:id="rId44"/>
    <p:sldId id="325" r:id="rId45"/>
    <p:sldId id="326" r:id="rId46"/>
    <p:sldId id="327" r:id="rId47"/>
    <p:sldId id="953" r:id="rId48"/>
    <p:sldId id="274" r:id="rId49"/>
    <p:sldId id="273" r:id="rId50"/>
    <p:sldId id="276" r:id="rId51"/>
    <p:sldId id="954" r:id="rId52"/>
    <p:sldId id="279"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A00"/>
    <a:srgbClr val="0066FF"/>
    <a:srgbClr val="99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5865" autoAdjust="0"/>
  </p:normalViewPr>
  <p:slideViewPr>
    <p:cSldViewPr snapToGrid="0">
      <p:cViewPr varScale="1">
        <p:scale>
          <a:sx n="77" d="100"/>
          <a:sy n="77" d="100"/>
        </p:scale>
        <p:origin x="108" y="750"/>
      </p:cViewPr>
      <p:guideLst/>
    </p:cSldViewPr>
  </p:slideViewPr>
  <p:outlineViewPr>
    <p:cViewPr>
      <p:scale>
        <a:sx n="33" d="100"/>
        <a:sy n="33" d="100"/>
      </p:scale>
      <p:origin x="0" y="-8506"/>
    </p:cViewPr>
  </p:outlineViewPr>
  <p:notesTextViewPr>
    <p:cViewPr>
      <p:scale>
        <a:sx n="1" d="1"/>
        <a:sy n="1" d="1"/>
      </p:scale>
      <p:origin x="0" y="0"/>
    </p:cViewPr>
  </p:notesTextViewPr>
  <p:notesViewPr>
    <p:cSldViewPr snapToGrid="0">
      <p:cViewPr varScale="1">
        <p:scale>
          <a:sx n="71" d="100"/>
          <a:sy n="71" d="100"/>
        </p:scale>
        <p:origin x="290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6DD98E-5FCB-401F-98C2-9C430EF7A463}" type="datetimeFigureOut">
              <a:rPr lang="en-US" smtClean="0"/>
              <a:t>4/11/2023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C316F1-0312-46A6-9D99-AD82B1BB8AF0}" type="slidenum">
              <a:rPr lang="en-US" smtClean="0"/>
              <a:t>‹#›</a:t>
            </a:fld>
            <a:endParaRPr lang="en-US"/>
          </a:p>
        </p:txBody>
      </p:sp>
    </p:spTree>
    <p:extLst>
      <p:ext uri="{BB962C8B-B14F-4D97-AF65-F5344CB8AC3E}">
        <p14:creationId xmlns:p14="http://schemas.microsoft.com/office/powerpoint/2010/main" val="2614740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both CCN and IN might matter for the cloud</a:t>
            </a:r>
            <a:r>
              <a:rPr lang="en-US" baseline="0" dirty="0"/>
              <a:t> evolution, and the sensitivity and response of the cloud to CCN and IN likely varies greatly with cloud type.  Here you can see that clouds exist over a wide range of temperatures.  Marine </a:t>
            </a:r>
            <a:r>
              <a:rPr lang="en-US" baseline="0" dirty="0" err="1"/>
              <a:t>stratiform</a:t>
            </a:r>
            <a:r>
              <a:rPr lang="en-US" baseline="0" dirty="0"/>
              <a:t> clouds in the lower troposphere and cirrus clouds in the upper troposphere are the most prevalent cloud types, and they exist as liquid-only and ice-only cloud types, respectively, due to the temperatures at which they are found.  However, there are mixed-phase cloud types that exist in between the temperature region of 0oC and -35oC, such as deep convective clouds and Arctic </a:t>
            </a:r>
            <a:r>
              <a:rPr lang="en-US" baseline="0" dirty="0" err="1"/>
              <a:t>stratiform</a:t>
            </a:r>
            <a:r>
              <a:rPr lang="en-US" baseline="0" dirty="0"/>
              <a:t> clouds, that have an large impact on the Earth’s radiation balance and hydrological cycle.</a:t>
            </a:r>
            <a:endParaRPr lang="en-US" dirty="0"/>
          </a:p>
        </p:txBody>
      </p:sp>
    </p:spTree>
    <p:extLst>
      <p:ext uri="{BB962C8B-B14F-4D97-AF65-F5344CB8AC3E}">
        <p14:creationId xmlns:p14="http://schemas.microsoft.com/office/powerpoint/2010/main" val="228179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25</a:t>
            </a:fld>
            <a:endParaRPr lang="en-US"/>
          </a:p>
        </p:txBody>
      </p:sp>
    </p:spTree>
    <p:extLst>
      <p:ext uri="{BB962C8B-B14F-4D97-AF65-F5344CB8AC3E}">
        <p14:creationId xmlns:p14="http://schemas.microsoft.com/office/powerpoint/2010/main" val="3688094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26</a:t>
            </a:fld>
            <a:endParaRPr lang="en-US"/>
          </a:p>
        </p:txBody>
      </p:sp>
    </p:spTree>
    <p:extLst>
      <p:ext uri="{BB962C8B-B14F-4D97-AF65-F5344CB8AC3E}">
        <p14:creationId xmlns:p14="http://schemas.microsoft.com/office/powerpoint/2010/main" val="302787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27</a:t>
            </a:fld>
            <a:endParaRPr lang="en-US"/>
          </a:p>
        </p:txBody>
      </p:sp>
    </p:spTree>
    <p:extLst>
      <p:ext uri="{BB962C8B-B14F-4D97-AF65-F5344CB8AC3E}">
        <p14:creationId xmlns:p14="http://schemas.microsoft.com/office/powerpoint/2010/main" val="177018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28</a:t>
            </a:fld>
            <a:endParaRPr lang="en-US"/>
          </a:p>
        </p:txBody>
      </p:sp>
    </p:spTree>
    <p:extLst>
      <p:ext uri="{BB962C8B-B14F-4D97-AF65-F5344CB8AC3E}">
        <p14:creationId xmlns:p14="http://schemas.microsoft.com/office/powerpoint/2010/main" val="13386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29</a:t>
            </a:fld>
            <a:endParaRPr lang="en-US"/>
          </a:p>
        </p:txBody>
      </p:sp>
    </p:spTree>
    <p:extLst>
      <p:ext uri="{BB962C8B-B14F-4D97-AF65-F5344CB8AC3E}">
        <p14:creationId xmlns:p14="http://schemas.microsoft.com/office/powerpoint/2010/main" val="397019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30</a:t>
            </a:fld>
            <a:endParaRPr lang="en-US"/>
          </a:p>
        </p:txBody>
      </p:sp>
    </p:spTree>
    <p:extLst>
      <p:ext uri="{BB962C8B-B14F-4D97-AF65-F5344CB8AC3E}">
        <p14:creationId xmlns:p14="http://schemas.microsoft.com/office/powerpoint/2010/main" val="359525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31</a:t>
            </a:fld>
            <a:endParaRPr lang="en-US"/>
          </a:p>
        </p:txBody>
      </p:sp>
    </p:spTree>
    <p:extLst>
      <p:ext uri="{BB962C8B-B14F-4D97-AF65-F5344CB8AC3E}">
        <p14:creationId xmlns:p14="http://schemas.microsoft.com/office/powerpoint/2010/main" val="141141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32</a:t>
            </a:fld>
            <a:endParaRPr lang="en-US"/>
          </a:p>
        </p:txBody>
      </p:sp>
    </p:spTree>
    <p:extLst>
      <p:ext uri="{BB962C8B-B14F-4D97-AF65-F5344CB8AC3E}">
        <p14:creationId xmlns:p14="http://schemas.microsoft.com/office/powerpoint/2010/main" val="2977929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33</a:t>
            </a:fld>
            <a:endParaRPr lang="en-US"/>
          </a:p>
        </p:txBody>
      </p:sp>
    </p:spTree>
    <p:extLst>
      <p:ext uri="{BB962C8B-B14F-4D97-AF65-F5344CB8AC3E}">
        <p14:creationId xmlns:p14="http://schemas.microsoft.com/office/powerpoint/2010/main" val="39271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34</a:t>
            </a:fld>
            <a:endParaRPr lang="en-US"/>
          </a:p>
        </p:txBody>
      </p:sp>
    </p:spTree>
    <p:extLst>
      <p:ext uri="{BB962C8B-B14F-4D97-AF65-F5344CB8AC3E}">
        <p14:creationId xmlns:p14="http://schemas.microsoft.com/office/powerpoint/2010/main" val="366039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baseline="-25000">
                <a:solidFill>
                  <a:schemeClr val="tx1"/>
                </a:solidFill>
                <a:latin typeface="Times New Roman" pitchFamily="18" charset="0"/>
              </a:defRPr>
            </a:lvl1pPr>
            <a:lvl2pPr marL="757066" indent="-291179" eaLnBrk="0" hangingPunct="0">
              <a:defRPr sz="2400" baseline="-25000">
                <a:solidFill>
                  <a:schemeClr val="tx1"/>
                </a:solidFill>
                <a:latin typeface="Times New Roman" pitchFamily="18" charset="0"/>
              </a:defRPr>
            </a:lvl2pPr>
            <a:lvl3pPr marL="1164717" indent="-232943" eaLnBrk="0" hangingPunct="0">
              <a:defRPr sz="2400" baseline="-25000">
                <a:solidFill>
                  <a:schemeClr val="tx1"/>
                </a:solidFill>
                <a:latin typeface="Times New Roman" pitchFamily="18" charset="0"/>
              </a:defRPr>
            </a:lvl3pPr>
            <a:lvl4pPr marL="1630604" indent="-232943" eaLnBrk="0" hangingPunct="0">
              <a:defRPr sz="2400" baseline="-25000">
                <a:solidFill>
                  <a:schemeClr val="tx1"/>
                </a:solidFill>
                <a:latin typeface="Times New Roman" pitchFamily="18" charset="0"/>
              </a:defRPr>
            </a:lvl4pPr>
            <a:lvl5pPr marL="2096491" indent="-232943" eaLnBrk="0" hangingPunct="0">
              <a:defRPr sz="2400" baseline="-25000">
                <a:solidFill>
                  <a:schemeClr val="tx1"/>
                </a:solidFill>
                <a:latin typeface="Times New Roman" pitchFamily="18" charset="0"/>
              </a:defRPr>
            </a:lvl5pPr>
            <a:lvl6pPr marL="2562377" indent="-232943" eaLnBrk="0" fontAlgn="base" hangingPunct="0">
              <a:spcBef>
                <a:spcPct val="0"/>
              </a:spcBef>
              <a:spcAft>
                <a:spcPct val="0"/>
              </a:spcAft>
              <a:defRPr sz="2400" baseline="-25000">
                <a:solidFill>
                  <a:schemeClr val="tx1"/>
                </a:solidFill>
                <a:latin typeface="Times New Roman" pitchFamily="18" charset="0"/>
              </a:defRPr>
            </a:lvl6pPr>
            <a:lvl7pPr marL="3028264" indent="-232943" eaLnBrk="0" fontAlgn="base" hangingPunct="0">
              <a:spcBef>
                <a:spcPct val="0"/>
              </a:spcBef>
              <a:spcAft>
                <a:spcPct val="0"/>
              </a:spcAft>
              <a:defRPr sz="2400" baseline="-25000">
                <a:solidFill>
                  <a:schemeClr val="tx1"/>
                </a:solidFill>
                <a:latin typeface="Times New Roman" pitchFamily="18" charset="0"/>
              </a:defRPr>
            </a:lvl7pPr>
            <a:lvl8pPr marL="3494151" indent="-232943" eaLnBrk="0" fontAlgn="base" hangingPunct="0">
              <a:spcBef>
                <a:spcPct val="0"/>
              </a:spcBef>
              <a:spcAft>
                <a:spcPct val="0"/>
              </a:spcAft>
              <a:defRPr sz="2400" baseline="-25000">
                <a:solidFill>
                  <a:schemeClr val="tx1"/>
                </a:solidFill>
                <a:latin typeface="Times New Roman" pitchFamily="18" charset="0"/>
              </a:defRPr>
            </a:lvl8pPr>
            <a:lvl9pPr marL="3960038" indent="-232943" eaLnBrk="0" fontAlgn="base" hangingPunct="0">
              <a:spcBef>
                <a:spcPct val="0"/>
              </a:spcBef>
              <a:spcAft>
                <a:spcPct val="0"/>
              </a:spcAft>
              <a:defRPr sz="2400" baseline="-25000">
                <a:solidFill>
                  <a:schemeClr val="tx1"/>
                </a:solidFill>
                <a:latin typeface="Times New Roman" pitchFamily="18" charset="0"/>
              </a:defRPr>
            </a:lvl9pPr>
          </a:lstStyle>
          <a:p>
            <a:pPr eaLnBrk="1" hangingPunct="1"/>
            <a:fld id="{E0500F41-8E06-48AB-9AF5-3324F5239599}" type="slidenum">
              <a:rPr lang="en-US" altLang="en-US" sz="1200" baseline="0"/>
              <a:pPr eaLnBrk="1" hangingPunct="1"/>
              <a:t>9</a:t>
            </a:fld>
            <a:endParaRPr lang="en-US" altLang="en-US" sz="1200" baseline="0"/>
          </a:p>
        </p:txBody>
      </p:sp>
      <p:sp>
        <p:nvSpPr>
          <p:cNvPr id="53251" name="Rectangle 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53252"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207" tIns="45295" rIns="92207" bIns="45295"/>
          <a:lstStyle/>
          <a:p>
            <a:pPr eaLnBrk="1" hangingPunct="1">
              <a:lnSpc>
                <a:spcPct val="88000"/>
              </a:lnSpc>
            </a:pPr>
            <a:r>
              <a:rPr lang="en-US" altLang="en-US" dirty="0"/>
              <a:t>Observation</a:t>
            </a:r>
            <a:r>
              <a:rPr lang="en-US" altLang="en-US" baseline="0" dirty="0"/>
              <a:t>s obtained w</a:t>
            </a:r>
            <a:r>
              <a:rPr lang="en-US" altLang="en-US" dirty="0"/>
              <a:t>ithin updrafts in </a:t>
            </a:r>
            <a:r>
              <a:rPr lang="en-US" altLang="en-US" dirty="0" err="1"/>
              <a:t>stratiform</a:t>
            </a:r>
            <a:r>
              <a:rPr lang="en-US" altLang="en-US" dirty="0"/>
              <a:t> clouds ,</a:t>
            </a:r>
            <a:r>
              <a:rPr lang="en-US" altLang="en-US" baseline="0" dirty="0"/>
              <a:t> a</a:t>
            </a:r>
            <a:r>
              <a:rPr lang="en-US" altLang="en-US" dirty="0"/>
              <a:t>t the same altitude (corresponding</a:t>
            </a:r>
            <a:r>
              <a:rPr lang="en-US" altLang="en-US" baseline="0" dirty="0"/>
              <a:t> to -8 </a:t>
            </a:r>
            <a:r>
              <a:rPr lang="en-US" altLang="en-US" baseline="0" dirty="0" err="1"/>
              <a:t>oC</a:t>
            </a:r>
            <a:r>
              <a:rPr lang="en-US" altLang="en-US" baseline="0" dirty="0"/>
              <a:t>)</a:t>
            </a:r>
            <a:endParaRPr lang="en-US" altLang="en-US" dirty="0"/>
          </a:p>
        </p:txBody>
      </p:sp>
    </p:spTree>
    <p:extLst>
      <p:ext uri="{BB962C8B-B14F-4D97-AF65-F5344CB8AC3E}">
        <p14:creationId xmlns:p14="http://schemas.microsoft.com/office/powerpoint/2010/main" val="3692892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35</a:t>
            </a:fld>
            <a:endParaRPr lang="en-US"/>
          </a:p>
        </p:txBody>
      </p:sp>
    </p:spTree>
    <p:extLst>
      <p:ext uri="{BB962C8B-B14F-4D97-AF65-F5344CB8AC3E}">
        <p14:creationId xmlns:p14="http://schemas.microsoft.com/office/powerpoint/2010/main" val="216755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36</a:t>
            </a:fld>
            <a:endParaRPr lang="en-US"/>
          </a:p>
        </p:txBody>
      </p:sp>
    </p:spTree>
    <p:extLst>
      <p:ext uri="{BB962C8B-B14F-4D97-AF65-F5344CB8AC3E}">
        <p14:creationId xmlns:p14="http://schemas.microsoft.com/office/powerpoint/2010/main" val="399259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37</a:t>
            </a:fld>
            <a:endParaRPr lang="en-US"/>
          </a:p>
        </p:txBody>
      </p:sp>
    </p:spTree>
    <p:extLst>
      <p:ext uri="{BB962C8B-B14F-4D97-AF65-F5344CB8AC3E}">
        <p14:creationId xmlns:p14="http://schemas.microsoft.com/office/powerpoint/2010/main" val="2184058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38</a:t>
            </a:fld>
            <a:endParaRPr lang="en-US"/>
          </a:p>
        </p:txBody>
      </p:sp>
    </p:spTree>
    <p:extLst>
      <p:ext uri="{BB962C8B-B14F-4D97-AF65-F5344CB8AC3E}">
        <p14:creationId xmlns:p14="http://schemas.microsoft.com/office/powerpoint/2010/main" val="1299098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39</a:t>
            </a:fld>
            <a:endParaRPr lang="en-US"/>
          </a:p>
        </p:txBody>
      </p:sp>
    </p:spTree>
    <p:extLst>
      <p:ext uri="{BB962C8B-B14F-4D97-AF65-F5344CB8AC3E}">
        <p14:creationId xmlns:p14="http://schemas.microsoft.com/office/powerpoint/2010/main" val="415040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40</a:t>
            </a:fld>
            <a:endParaRPr lang="en-US"/>
          </a:p>
        </p:txBody>
      </p:sp>
    </p:spTree>
    <p:extLst>
      <p:ext uri="{BB962C8B-B14F-4D97-AF65-F5344CB8AC3E}">
        <p14:creationId xmlns:p14="http://schemas.microsoft.com/office/powerpoint/2010/main" val="91253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41</a:t>
            </a:fld>
            <a:endParaRPr lang="en-US"/>
          </a:p>
        </p:txBody>
      </p:sp>
    </p:spTree>
    <p:extLst>
      <p:ext uri="{BB962C8B-B14F-4D97-AF65-F5344CB8AC3E}">
        <p14:creationId xmlns:p14="http://schemas.microsoft.com/office/powerpoint/2010/main" val="2217511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42</a:t>
            </a:fld>
            <a:endParaRPr lang="en-US"/>
          </a:p>
        </p:txBody>
      </p:sp>
    </p:spTree>
    <p:extLst>
      <p:ext uri="{BB962C8B-B14F-4D97-AF65-F5344CB8AC3E}">
        <p14:creationId xmlns:p14="http://schemas.microsoft.com/office/powerpoint/2010/main" val="3280119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43</a:t>
            </a:fld>
            <a:endParaRPr lang="en-US"/>
          </a:p>
        </p:txBody>
      </p:sp>
    </p:spTree>
    <p:extLst>
      <p:ext uri="{BB962C8B-B14F-4D97-AF65-F5344CB8AC3E}">
        <p14:creationId xmlns:p14="http://schemas.microsoft.com/office/powerpoint/2010/main" val="399612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44</a:t>
            </a:fld>
            <a:endParaRPr lang="en-US"/>
          </a:p>
        </p:txBody>
      </p:sp>
    </p:spTree>
    <p:extLst>
      <p:ext uri="{BB962C8B-B14F-4D97-AF65-F5344CB8AC3E}">
        <p14:creationId xmlns:p14="http://schemas.microsoft.com/office/powerpoint/2010/main" val="192875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F4BB0-D491-2E48-845D-1133172266C0}" type="slidenum">
              <a:rPr lang="en-US" smtClean="0"/>
              <a:t>10</a:t>
            </a:fld>
            <a:endParaRPr lang="en-US"/>
          </a:p>
        </p:txBody>
      </p:sp>
    </p:spTree>
    <p:extLst>
      <p:ext uri="{BB962C8B-B14F-4D97-AF65-F5344CB8AC3E}">
        <p14:creationId xmlns:p14="http://schemas.microsoft.com/office/powerpoint/2010/main" val="4045663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45</a:t>
            </a:fld>
            <a:endParaRPr lang="en-US"/>
          </a:p>
        </p:txBody>
      </p:sp>
    </p:spTree>
    <p:extLst>
      <p:ext uri="{BB962C8B-B14F-4D97-AF65-F5344CB8AC3E}">
        <p14:creationId xmlns:p14="http://schemas.microsoft.com/office/powerpoint/2010/main" val="3025552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46</a:t>
            </a:fld>
            <a:endParaRPr lang="en-US"/>
          </a:p>
        </p:txBody>
      </p:sp>
    </p:spTree>
    <p:extLst>
      <p:ext uri="{BB962C8B-B14F-4D97-AF65-F5344CB8AC3E}">
        <p14:creationId xmlns:p14="http://schemas.microsoft.com/office/powerpoint/2010/main" val="1311163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47</a:t>
            </a:fld>
            <a:endParaRPr lang="en-US"/>
          </a:p>
        </p:txBody>
      </p:sp>
    </p:spTree>
    <p:extLst>
      <p:ext uri="{BB962C8B-B14F-4D97-AF65-F5344CB8AC3E}">
        <p14:creationId xmlns:p14="http://schemas.microsoft.com/office/powerpoint/2010/main" val="2412055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48</a:t>
            </a:fld>
            <a:endParaRPr lang="en-US"/>
          </a:p>
        </p:txBody>
      </p:sp>
    </p:spTree>
    <p:extLst>
      <p:ext uri="{BB962C8B-B14F-4D97-AF65-F5344CB8AC3E}">
        <p14:creationId xmlns:p14="http://schemas.microsoft.com/office/powerpoint/2010/main" val="3888582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49</a:t>
            </a:fld>
            <a:endParaRPr lang="en-US"/>
          </a:p>
        </p:txBody>
      </p:sp>
    </p:spTree>
    <p:extLst>
      <p:ext uri="{BB962C8B-B14F-4D97-AF65-F5344CB8AC3E}">
        <p14:creationId xmlns:p14="http://schemas.microsoft.com/office/powerpoint/2010/main" val="3120475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50</a:t>
            </a:fld>
            <a:endParaRPr lang="en-US"/>
          </a:p>
        </p:txBody>
      </p:sp>
    </p:spTree>
    <p:extLst>
      <p:ext uri="{BB962C8B-B14F-4D97-AF65-F5344CB8AC3E}">
        <p14:creationId xmlns:p14="http://schemas.microsoft.com/office/powerpoint/2010/main" val="1300389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51</a:t>
            </a:fld>
            <a:endParaRPr lang="en-US"/>
          </a:p>
        </p:txBody>
      </p:sp>
    </p:spTree>
    <p:extLst>
      <p:ext uri="{BB962C8B-B14F-4D97-AF65-F5344CB8AC3E}">
        <p14:creationId xmlns:p14="http://schemas.microsoft.com/office/powerpoint/2010/main" val="4197066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52</a:t>
            </a:fld>
            <a:endParaRPr lang="en-US"/>
          </a:p>
        </p:txBody>
      </p:sp>
    </p:spTree>
    <p:extLst>
      <p:ext uri="{BB962C8B-B14F-4D97-AF65-F5344CB8AC3E}">
        <p14:creationId xmlns:p14="http://schemas.microsoft.com/office/powerpoint/2010/main" val="75214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F4BB0-D491-2E48-845D-1133172266C0}" type="slidenum">
              <a:rPr lang="en-US" smtClean="0"/>
              <a:t>11</a:t>
            </a:fld>
            <a:endParaRPr lang="en-US"/>
          </a:p>
        </p:txBody>
      </p:sp>
    </p:spTree>
    <p:extLst>
      <p:ext uri="{BB962C8B-B14F-4D97-AF65-F5344CB8AC3E}">
        <p14:creationId xmlns:p14="http://schemas.microsoft.com/office/powerpoint/2010/main" val="123721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F4BB0-D491-2E48-845D-1133172266C0}" type="slidenum">
              <a:rPr lang="en-US" smtClean="0"/>
              <a:t>12</a:t>
            </a:fld>
            <a:endParaRPr lang="en-US"/>
          </a:p>
        </p:txBody>
      </p:sp>
    </p:spTree>
    <p:extLst>
      <p:ext uri="{BB962C8B-B14F-4D97-AF65-F5344CB8AC3E}">
        <p14:creationId xmlns:p14="http://schemas.microsoft.com/office/powerpoint/2010/main" val="27343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baseline="-25000">
                <a:solidFill>
                  <a:schemeClr val="tx1"/>
                </a:solidFill>
                <a:latin typeface="Times New Roman" pitchFamily="18" charset="0"/>
              </a:defRPr>
            </a:lvl1pPr>
            <a:lvl2pPr marL="757066" indent="-291179" eaLnBrk="0" hangingPunct="0">
              <a:defRPr sz="2400" baseline="-25000">
                <a:solidFill>
                  <a:schemeClr val="tx1"/>
                </a:solidFill>
                <a:latin typeface="Times New Roman" pitchFamily="18" charset="0"/>
              </a:defRPr>
            </a:lvl2pPr>
            <a:lvl3pPr marL="1164717" indent="-232943" eaLnBrk="0" hangingPunct="0">
              <a:defRPr sz="2400" baseline="-25000">
                <a:solidFill>
                  <a:schemeClr val="tx1"/>
                </a:solidFill>
                <a:latin typeface="Times New Roman" pitchFamily="18" charset="0"/>
              </a:defRPr>
            </a:lvl3pPr>
            <a:lvl4pPr marL="1630604" indent="-232943" eaLnBrk="0" hangingPunct="0">
              <a:defRPr sz="2400" baseline="-25000">
                <a:solidFill>
                  <a:schemeClr val="tx1"/>
                </a:solidFill>
                <a:latin typeface="Times New Roman" pitchFamily="18" charset="0"/>
              </a:defRPr>
            </a:lvl4pPr>
            <a:lvl5pPr marL="2096491" indent="-232943" eaLnBrk="0" hangingPunct="0">
              <a:defRPr sz="2400" baseline="-25000">
                <a:solidFill>
                  <a:schemeClr val="tx1"/>
                </a:solidFill>
                <a:latin typeface="Times New Roman" pitchFamily="18" charset="0"/>
              </a:defRPr>
            </a:lvl5pPr>
            <a:lvl6pPr marL="2562377" indent="-232943" eaLnBrk="0" fontAlgn="base" hangingPunct="0">
              <a:spcBef>
                <a:spcPct val="0"/>
              </a:spcBef>
              <a:spcAft>
                <a:spcPct val="0"/>
              </a:spcAft>
              <a:defRPr sz="2400" baseline="-25000">
                <a:solidFill>
                  <a:schemeClr val="tx1"/>
                </a:solidFill>
                <a:latin typeface="Times New Roman" pitchFamily="18" charset="0"/>
              </a:defRPr>
            </a:lvl6pPr>
            <a:lvl7pPr marL="3028264" indent="-232943" eaLnBrk="0" fontAlgn="base" hangingPunct="0">
              <a:spcBef>
                <a:spcPct val="0"/>
              </a:spcBef>
              <a:spcAft>
                <a:spcPct val="0"/>
              </a:spcAft>
              <a:defRPr sz="2400" baseline="-25000">
                <a:solidFill>
                  <a:schemeClr val="tx1"/>
                </a:solidFill>
                <a:latin typeface="Times New Roman" pitchFamily="18" charset="0"/>
              </a:defRPr>
            </a:lvl7pPr>
            <a:lvl8pPr marL="3494151" indent="-232943" eaLnBrk="0" fontAlgn="base" hangingPunct="0">
              <a:spcBef>
                <a:spcPct val="0"/>
              </a:spcBef>
              <a:spcAft>
                <a:spcPct val="0"/>
              </a:spcAft>
              <a:defRPr sz="2400" baseline="-25000">
                <a:solidFill>
                  <a:schemeClr val="tx1"/>
                </a:solidFill>
                <a:latin typeface="Times New Roman" pitchFamily="18" charset="0"/>
              </a:defRPr>
            </a:lvl8pPr>
            <a:lvl9pPr marL="3960038" indent="-232943" eaLnBrk="0" fontAlgn="base" hangingPunct="0">
              <a:spcBef>
                <a:spcPct val="0"/>
              </a:spcBef>
              <a:spcAft>
                <a:spcPct val="0"/>
              </a:spcAft>
              <a:defRPr sz="2400" baseline="-25000">
                <a:solidFill>
                  <a:schemeClr val="tx1"/>
                </a:solidFill>
                <a:latin typeface="Times New Roman" pitchFamily="18" charset="0"/>
              </a:defRPr>
            </a:lvl9pPr>
          </a:lstStyle>
          <a:p>
            <a:pPr eaLnBrk="1" hangingPunct="1"/>
            <a:fld id="{E0500F41-8E06-48AB-9AF5-3324F5239599}" type="slidenum">
              <a:rPr lang="en-US" altLang="en-US" sz="1200" baseline="0"/>
              <a:pPr eaLnBrk="1" hangingPunct="1"/>
              <a:t>17</a:t>
            </a:fld>
            <a:endParaRPr lang="en-US" altLang="en-US" sz="1200" baseline="0"/>
          </a:p>
        </p:txBody>
      </p:sp>
      <p:sp>
        <p:nvSpPr>
          <p:cNvPr id="53251" name="Rectangle 2"/>
          <p:cNvSpPr>
            <a:spLocks noGrp="1" noRot="1" noChangeAspect="1" noChangeArrowheads="1" noTextEdit="1"/>
          </p:cNvSpPr>
          <p:nvPr>
            <p:ph type="sldImg"/>
          </p:nvPr>
        </p:nvSpPr>
        <p:spPr>
          <a:xfrm>
            <a:off x="1189038" y="703263"/>
            <a:ext cx="4632325" cy="3473450"/>
          </a:xfrm>
          <a:ln w="12700" cap="flat">
            <a:solidFill>
              <a:schemeClr val="tx1"/>
            </a:solidFill>
          </a:ln>
        </p:spPr>
      </p:sp>
      <p:sp>
        <p:nvSpPr>
          <p:cNvPr id="53252" name="Rectangle 3"/>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207" tIns="45295" rIns="92207" bIns="45295"/>
          <a:lstStyle/>
          <a:p>
            <a:pPr eaLnBrk="1" hangingPunct="1">
              <a:lnSpc>
                <a:spcPct val="88000"/>
              </a:lnSpc>
            </a:pPr>
            <a:r>
              <a:rPr lang="en-US" altLang="en-US" dirty="0"/>
              <a:t>Observation</a:t>
            </a:r>
            <a:r>
              <a:rPr lang="en-US" altLang="en-US" baseline="0" dirty="0"/>
              <a:t>s obtained w</a:t>
            </a:r>
            <a:r>
              <a:rPr lang="en-US" altLang="en-US" dirty="0"/>
              <a:t>ithin updrafts in </a:t>
            </a:r>
            <a:r>
              <a:rPr lang="en-US" altLang="en-US" dirty="0" err="1"/>
              <a:t>stratiform</a:t>
            </a:r>
            <a:r>
              <a:rPr lang="en-US" altLang="en-US" dirty="0"/>
              <a:t> clouds ,</a:t>
            </a:r>
            <a:r>
              <a:rPr lang="en-US" altLang="en-US" baseline="0" dirty="0"/>
              <a:t> a</a:t>
            </a:r>
            <a:r>
              <a:rPr lang="en-US" altLang="en-US" dirty="0"/>
              <a:t>t the same altitude (corresponding</a:t>
            </a:r>
            <a:r>
              <a:rPr lang="en-US" altLang="en-US" baseline="0" dirty="0"/>
              <a:t> to -8 </a:t>
            </a:r>
            <a:r>
              <a:rPr lang="en-US" altLang="en-US" baseline="0" dirty="0" err="1"/>
              <a:t>oC</a:t>
            </a:r>
            <a:r>
              <a:rPr lang="en-US" altLang="en-US" baseline="0" dirty="0"/>
              <a:t>)</a:t>
            </a:r>
            <a:endParaRPr lang="en-US" altLang="en-US" dirty="0"/>
          </a:p>
        </p:txBody>
      </p:sp>
    </p:spTree>
    <p:extLst>
      <p:ext uri="{BB962C8B-B14F-4D97-AF65-F5344CB8AC3E}">
        <p14:creationId xmlns:p14="http://schemas.microsoft.com/office/powerpoint/2010/main" val="337442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other circumstances, inhibition</a:t>
            </a:r>
            <a:r>
              <a:rPr lang="en-US" baseline="0" dirty="0"/>
              <a:t> of the warm rain process can lead to “cloud invigoration”. </a:t>
            </a:r>
            <a:endParaRPr lang="en-US" dirty="0"/>
          </a:p>
        </p:txBody>
      </p:sp>
      <p:sp>
        <p:nvSpPr>
          <p:cNvPr id="4" name="Slide Number Placeholder 3"/>
          <p:cNvSpPr>
            <a:spLocks noGrp="1"/>
          </p:cNvSpPr>
          <p:nvPr>
            <p:ph type="sldNum" sz="quarter" idx="10"/>
          </p:nvPr>
        </p:nvSpPr>
        <p:spPr/>
        <p:txBody>
          <a:bodyPr/>
          <a:lstStyle/>
          <a:p>
            <a:fld id="{10C316F1-0312-46A6-9D99-AD82B1BB8AF0}" type="slidenum">
              <a:rPr lang="en-US" smtClean="0"/>
              <a:t>20</a:t>
            </a:fld>
            <a:endParaRPr lang="en-US"/>
          </a:p>
        </p:txBody>
      </p:sp>
    </p:spTree>
    <p:extLst>
      <p:ext uri="{BB962C8B-B14F-4D97-AF65-F5344CB8AC3E}">
        <p14:creationId xmlns:p14="http://schemas.microsoft.com/office/powerpoint/2010/main" val="422064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surface,  pull on the molecules is laterally and downward; there is negligible intermolecular attractions above the molecules (from the medium above, such as air).  SO, the net force on surface molecules is downward. The result of this downward force is that surface particles are pulled down until counter-balanced  by the compression resistance of the liquid: Surface molecules are compressed more tightly together, forming a sort of skin on the surface, with less distance between them compared to the molecules below. Surface molecules also form a much smoother surface than one would expect from randomly moving molecules. </a:t>
            </a:r>
          </a:p>
        </p:txBody>
      </p:sp>
      <p:sp>
        <p:nvSpPr>
          <p:cNvPr id="4" name="Slide Number Placeholder 3"/>
          <p:cNvSpPr>
            <a:spLocks noGrp="1"/>
          </p:cNvSpPr>
          <p:nvPr>
            <p:ph type="sldNum" sz="quarter" idx="10"/>
          </p:nvPr>
        </p:nvSpPr>
        <p:spPr/>
        <p:txBody>
          <a:bodyPr/>
          <a:lstStyle/>
          <a:p>
            <a:fld id="{10C316F1-0312-46A6-9D99-AD82B1BB8AF0}" type="slidenum">
              <a:rPr lang="en-US" smtClean="0"/>
              <a:t>23</a:t>
            </a:fld>
            <a:endParaRPr lang="en-US"/>
          </a:p>
        </p:txBody>
      </p:sp>
    </p:spTree>
    <p:extLst>
      <p:ext uri="{BB962C8B-B14F-4D97-AF65-F5344CB8AC3E}">
        <p14:creationId xmlns:p14="http://schemas.microsoft.com/office/powerpoint/2010/main" val="246883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surface,  pull on the molecules is laterally and downward; there is negligible intermolecular attractions above the molecules (from the medium above, such as air).  SO, the net force on surface molecules is downward. The result of this downward force is that surface particles are pulled down until counter-balanced  by the compression resistance of the liquid: Surface molecules are compressed more tightly together, forming a sort of skin on the surface, with less distance between them compared to the molecules below. Surface molecules also form a much smoother surface than one would expect from randomly moving molecules. </a:t>
            </a:r>
          </a:p>
        </p:txBody>
      </p:sp>
      <p:sp>
        <p:nvSpPr>
          <p:cNvPr id="4" name="Slide Number Placeholder 3"/>
          <p:cNvSpPr>
            <a:spLocks noGrp="1"/>
          </p:cNvSpPr>
          <p:nvPr>
            <p:ph type="sldNum" sz="quarter" idx="10"/>
          </p:nvPr>
        </p:nvSpPr>
        <p:spPr/>
        <p:txBody>
          <a:bodyPr/>
          <a:lstStyle/>
          <a:p>
            <a:fld id="{10C316F1-0312-46A6-9D99-AD82B1BB8AF0}" type="slidenum">
              <a:rPr lang="en-US" smtClean="0"/>
              <a:t>24</a:t>
            </a:fld>
            <a:endParaRPr lang="en-US"/>
          </a:p>
        </p:txBody>
      </p:sp>
    </p:spTree>
    <p:extLst>
      <p:ext uri="{BB962C8B-B14F-4D97-AF65-F5344CB8AC3E}">
        <p14:creationId xmlns:p14="http://schemas.microsoft.com/office/powerpoint/2010/main" val="332359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EE766F-F74A-4EDA-89E3-7D01A314E922}"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15527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E766F-F74A-4EDA-89E3-7D01A314E922}"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390464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E766F-F74A-4EDA-89E3-7D01A314E922}"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211352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E766F-F74A-4EDA-89E3-7D01A314E922}"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46123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EE766F-F74A-4EDA-89E3-7D01A314E922}"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29031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EE766F-F74A-4EDA-89E3-7D01A314E922}"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90705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EE766F-F74A-4EDA-89E3-7D01A314E922}"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351363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EE766F-F74A-4EDA-89E3-7D01A314E922}"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142150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E766F-F74A-4EDA-89E3-7D01A314E922}"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07549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EE766F-F74A-4EDA-89E3-7D01A314E922}"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07010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EE766F-F74A-4EDA-89E3-7D01A314E922}"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BAA46-FBF8-41FA-9EF8-AC03E3AAA36A}" type="slidenum">
              <a:rPr lang="en-US" smtClean="0"/>
              <a:t>‹#›</a:t>
            </a:fld>
            <a:endParaRPr lang="en-US"/>
          </a:p>
        </p:txBody>
      </p:sp>
    </p:spTree>
    <p:extLst>
      <p:ext uri="{BB962C8B-B14F-4D97-AF65-F5344CB8AC3E}">
        <p14:creationId xmlns:p14="http://schemas.microsoft.com/office/powerpoint/2010/main" val="182952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E766F-F74A-4EDA-89E3-7D01A314E922}" type="datetimeFigureOut">
              <a:rPr lang="en-US" smtClean="0"/>
              <a:t>4/11/2023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BAA46-FBF8-41FA-9EF8-AC03E3AAA36A}" type="slidenum">
              <a:rPr lang="en-US" smtClean="0"/>
              <a:t>‹#›</a:t>
            </a:fld>
            <a:endParaRPr lang="en-US"/>
          </a:p>
        </p:txBody>
      </p:sp>
    </p:spTree>
    <p:extLst>
      <p:ext uri="{BB962C8B-B14F-4D97-AF65-F5344CB8AC3E}">
        <p14:creationId xmlns:p14="http://schemas.microsoft.com/office/powerpoint/2010/main" val="935624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jfi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5.png"/><Relationship Id="rId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00.png"/><Relationship Id="rId9"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220.png"/><Relationship Id="rId12" Type="http://schemas.openxmlformats.org/officeDocument/2006/relationships/image" Target="../media/image2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250.png"/><Relationship Id="rId5" Type="http://schemas.openxmlformats.org/officeDocument/2006/relationships/image" Target="../media/image210.png"/><Relationship Id="rId10" Type="http://schemas.openxmlformats.org/officeDocument/2006/relationships/image" Target="../media/image240.png"/><Relationship Id="rId4" Type="http://schemas.openxmlformats.org/officeDocument/2006/relationships/image" Target="../media/image200.png"/><Relationship Id="rId9" Type="http://schemas.openxmlformats.org/officeDocument/2006/relationships/image" Target="../media/image141.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0.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270.png"/><Relationship Id="rId7" Type="http://schemas.openxmlformats.org/officeDocument/2006/relationships/image" Target="../media/image48.jf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47.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5.png"/><Relationship Id="rId4" Type="http://schemas.openxmlformats.org/officeDocument/2006/relationships/image" Target="../media/image190.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5.png"/><Relationship Id="rId4" Type="http://schemas.openxmlformats.org/officeDocument/2006/relationships/image" Target="../media/image190.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5.png"/><Relationship Id="rId4" Type="http://schemas.openxmlformats.org/officeDocument/2006/relationships/image" Target="../media/image1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f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fi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0" y="0"/>
            <a:ext cx="9170988" cy="6858000"/>
          </a:xfrm>
          <a:prstGeom prst="rect">
            <a:avLst/>
          </a:prstGeom>
          <a:noFill/>
          <a:ln w="9525">
            <a:noFill/>
            <a:miter lim="800000"/>
            <a:headEnd/>
            <a:tailEnd/>
          </a:ln>
        </p:spPr>
      </p:pic>
      <p:sp>
        <p:nvSpPr>
          <p:cNvPr id="4" name="Title 3"/>
          <p:cNvSpPr>
            <a:spLocks noGrp="1"/>
          </p:cNvSpPr>
          <p:nvPr>
            <p:ph type="title"/>
          </p:nvPr>
        </p:nvSpPr>
        <p:spPr>
          <a:xfrm>
            <a:off x="628650" y="901849"/>
            <a:ext cx="8394164" cy="1325563"/>
          </a:xfrm>
        </p:spPr>
        <p:txBody>
          <a:bodyPr>
            <a:normAutofit/>
          </a:bodyPr>
          <a:lstStyle/>
          <a:p>
            <a:r>
              <a:rPr lang="en-US" dirty="0"/>
              <a:t>Cloud Microphysics</a:t>
            </a:r>
            <a:br>
              <a:rPr lang="en-US" sz="4000" dirty="0"/>
            </a:br>
            <a:r>
              <a:rPr lang="en-US" sz="4000" dirty="0"/>
              <a:t>(ATM505 Module 4, 10 Apr 2023)</a:t>
            </a:r>
          </a:p>
        </p:txBody>
      </p:sp>
      <p:sp>
        <p:nvSpPr>
          <p:cNvPr id="5" name="Content Placeholder 4"/>
          <p:cNvSpPr>
            <a:spLocks noGrp="1"/>
          </p:cNvSpPr>
          <p:nvPr>
            <p:ph idx="1"/>
          </p:nvPr>
        </p:nvSpPr>
        <p:spPr>
          <a:xfrm>
            <a:off x="628650" y="2291507"/>
            <a:ext cx="7886700" cy="3885455"/>
          </a:xfrm>
        </p:spPr>
        <p:txBody>
          <a:bodyPr>
            <a:normAutofit/>
          </a:bodyPr>
          <a:lstStyle/>
          <a:p>
            <a:r>
              <a:rPr lang="en-US" dirty="0"/>
              <a:t>Overview</a:t>
            </a:r>
          </a:p>
          <a:p>
            <a:pPr lvl="1"/>
            <a:r>
              <a:rPr lang="en-US" dirty="0"/>
              <a:t>Clouds in Earth’s atmosphere (Warm vs. Cold clouds)</a:t>
            </a:r>
          </a:p>
          <a:p>
            <a:pPr lvl="1"/>
            <a:r>
              <a:rPr lang="en-US" dirty="0"/>
              <a:t>Continuum between aerosol and cloud particles</a:t>
            </a:r>
          </a:p>
          <a:p>
            <a:pPr lvl="1"/>
            <a:r>
              <a:rPr lang="en-US" dirty="0"/>
              <a:t>Why do we care about aerosol-cloud interactions?</a:t>
            </a:r>
          </a:p>
          <a:p>
            <a:pPr lvl="1"/>
            <a:r>
              <a:rPr lang="en-US" dirty="0"/>
              <a:t>Real World examples</a:t>
            </a:r>
          </a:p>
          <a:p>
            <a:endParaRPr lang="en-US" dirty="0"/>
          </a:p>
          <a:p>
            <a:r>
              <a:rPr lang="en-US" dirty="0"/>
              <a:t>Cloud droplet formation (nucleation)</a:t>
            </a:r>
          </a:p>
          <a:p>
            <a:pPr lvl="1"/>
            <a:r>
              <a:rPr lang="en-US" dirty="0"/>
              <a:t>Saturation vapor pressure of a droplet</a:t>
            </a:r>
          </a:p>
          <a:p>
            <a:pPr marL="914400" lvl="2" indent="0">
              <a:buNone/>
            </a:pPr>
            <a:r>
              <a:rPr lang="en-US" dirty="0"/>
              <a:t>Surface tension term + Solute term = Kohler theory</a:t>
            </a:r>
          </a:p>
          <a:p>
            <a:pPr marL="457200" lvl="1" indent="0">
              <a:buNone/>
            </a:pPr>
            <a:endParaRPr lang="en-US" dirty="0"/>
          </a:p>
        </p:txBody>
      </p:sp>
      <p:sp>
        <p:nvSpPr>
          <p:cNvPr id="7" name="TextBox 6"/>
          <p:cNvSpPr txBox="1"/>
          <p:nvPr/>
        </p:nvSpPr>
        <p:spPr>
          <a:xfrm>
            <a:off x="7856247" y="6488668"/>
            <a:ext cx="1254702" cy="369332"/>
          </a:xfrm>
          <a:prstGeom prst="rect">
            <a:avLst/>
          </a:prstGeom>
          <a:noFill/>
        </p:spPr>
        <p:txBody>
          <a:bodyPr wrap="none" rtlCol="0">
            <a:spAutoFit/>
          </a:bodyPr>
          <a:lstStyle/>
          <a:p>
            <a:r>
              <a:rPr lang="en-US" i="1" dirty="0"/>
              <a:t>Dr. S. Lance</a:t>
            </a:r>
          </a:p>
        </p:txBody>
      </p:sp>
    </p:spTree>
    <p:extLst>
      <p:ext uri="{BB962C8B-B14F-4D97-AF65-F5344CB8AC3E}">
        <p14:creationId xmlns:p14="http://schemas.microsoft.com/office/powerpoint/2010/main" val="3533365102"/>
      </p:ext>
    </p:extLst>
  </p:cSld>
  <p:clrMapOvr>
    <a:masterClrMapping/>
  </p:clrMapOvr>
  <mc:AlternateContent xmlns:mc="http://schemas.openxmlformats.org/markup-compatibility/2006" xmlns:p14="http://schemas.microsoft.com/office/powerpoint/2010/main">
    <mc:Choice Requires="p14">
      <p:transition spd="slow" p14:dur="2000" advTm="32343"/>
    </mc:Choice>
    <mc:Fallback xmlns="">
      <p:transition spd="slow" advTm="323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D6DDDB-048E-C4D2-9436-A38DBDDDF0C0}"/>
              </a:ext>
            </a:extLst>
          </p:cNvPr>
          <p:cNvSpPr>
            <a:spLocks noGrp="1"/>
          </p:cNvSpPr>
          <p:nvPr>
            <p:ph idx="1"/>
          </p:nvPr>
        </p:nvSpPr>
        <p:spPr>
          <a:xfrm>
            <a:off x="152400" y="2817789"/>
            <a:ext cx="4492257" cy="3922762"/>
          </a:xfrm>
          <a:ln w="28575">
            <a:solidFill>
              <a:schemeClr val="accent1"/>
            </a:solidFill>
          </a:ln>
        </p:spPr>
        <p:txBody>
          <a:bodyPr>
            <a:noAutofit/>
          </a:bodyPr>
          <a:lstStyle/>
          <a:p>
            <a:r>
              <a:rPr lang="en-US" sz="1850" dirty="0">
                <a:latin typeface="+mj-lt"/>
              </a:rPr>
              <a:t>Long-Term Measurement Program at WFM focused on “acid rain”</a:t>
            </a:r>
          </a:p>
          <a:p>
            <a:r>
              <a:rPr lang="en-US" sz="1850" dirty="0">
                <a:latin typeface="+mj-lt"/>
              </a:rPr>
              <a:t>Acid Rain resulted from production of sulfuric acid (H</a:t>
            </a:r>
            <a:r>
              <a:rPr lang="en-US" sz="1850" baseline="-25000" dirty="0">
                <a:latin typeface="+mj-lt"/>
              </a:rPr>
              <a:t>2</a:t>
            </a:r>
            <a:r>
              <a:rPr lang="en-US" sz="1850" dirty="0">
                <a:latin typeface="+mj-lt"/>
              </a:rPr>
              <a:t>SO</a:t>
            </a:r>
            <a:r>
              <a:rPr lang="en-US" sz="1850" baseline="-25000" dirty="0">
                <a:latin typeface="+mj-lt"/>
              </a:rPr>
              <a:t>4</a:t>
            </a:r>
            <a:r>
              <a:rPr lang="en-US" sz="1850" dirty="0">
                <a:latin typeface="+mj-lt"/>
              </a:rPr>
              <a:t>) within cloud droplets via aqueous oxidation of dissolved gas phase SO</a:t>
            </a:r>
            <a:r>
              <a:rPr lang="en-US" sz="1850" baseline="-25000" dirty="0">
                <a:latin typeface="+mj-lt"/>
              </a:rPr>
              <a:t>2</a:t>
            </a:r>
            <a:r>
              <a:rPr lang="en-US" sz="1850" dirty="0">
                <a:latin typeface="+mj-lt"/>
              </a:rPr>
              <a:t>.</a:t>
            </a:r>
          </a:p>
          <a:p>
            <a:r>
              <a:rPr lang="en-US" sz="1850" dirty="0">
                <a:latin typeface="+mj-lt"/>
              </a:rPr>
              <a:t>Discovery of this process led to emissions controls of SO</a:t>
            </a:r>
            <a:r>
              <a:rPr lang="en-US" sz="1850" baseline="-25000" dirty="0">
                <a:latin typeface="+mj-lt"/>
              </a:rPr>
              <a:t>2</a:t>
            </a:r>
            <a:r>
              <a:rPr lang="en-US" sz="1850" dirty="0">
                <a:latin typeface="+mj-lt"/>
              </a:rPr>
              <a:t>.</a:t>
            </a:r>
          </a:p>
          <a:p>
            <a:r>
              <a:rPr lang="en-US" sz="1850" dirty="0">
                <a:latin typeface="+mj-lt"/>
              </a:rPr>
              <a:t>Acid rain was dramatically reduced, as intended.</a:t>
            </a:r>
          </a:p>
          <a:p>
            <a:r>
              <a:rPr lang="en-US" sz="1850" dirty="0">
                <a:latin typeface="+mj-lt"/>
              </a:rPr>
              <a:t>Air quality also improved due to reduced secondary production of sulfate (SO</a:t>
            </a:r>
            <a:r>
              <a:rPr lang="en-US" sz="1850" baseline="-25000" dirty="0">
                <a:latin typeface="+mj-lt"/>
              </a:rPr>
              <a:t>4</a:t>
            </a:r>
            <a:r>
              <a:rPr lang="en-US" sz="1850" baseline="30000" dirty="0">
                <a:latin typeface="+mj-lt"/>
              </a:rPr>
              <a:t>2- </a:t>
            </a:r>
            <a:r>
              <a:rPr lang="en-US" sz="1850" dirty="0">
                <a:latin typeface="+mj-lt"/>
              </a:rPr>
              <a:t>) aerosol.</a:t>
            </a:r>
            <a:endParaRPr lang="en-US" sz="1850" dirty="0">
              <a:solidFill>
                <a:schemeClr val="bg1"/>
              </a:solidFill>
              <a:latin typeface="+mj-lt"/>
            </a:endParaRPr>
          </a:p>
        </p:txBody>
      </p:sp>
      <p:grpSp>
        <p:nvGrpSpPr>
          <p:cNvPr id="30" name="Group 29">
            <a:extLst>
              <a:ext uri="{FF2B5EF4-FFF2-40B4-BE49-F238E27FC236}">
                <a16:creationId xmlns:a16="http://schemas.microsoft.com/office/drawing/2014/main" id="{205FBEDD-37A7-78C0-7A07-6117C9EEAEBF}"/>
              </a:ext>
            </a:extLst>
          </p:cNvPr>
          <p:cNvGrpSpPr/>
          <p:nvPr/>
        </p:nvGrpSpPr>
        <p:grpSpPr>
          <a:xfrm>
            <a:off x="5475847" y="1807519"/>
            <a:ext cx="3588410" cy="2311440"/>
            <a:chOff x="6824134" y="3251200"/>
            <a:chExt cx="5198533" cy="3348586"/>
          </a:xfrm>
        </p:grpSpPr>
        <p:pic>
          <p:nvPicPr>
            <p:cNvPr id="7" name="Picture 6">
              <a:extLst>
                <a:ext uri="{FF2B5EF4-FFF2-40B4-BE49-F238E27FC236}">
                  <a16:creationId xmlns:a16="http://schemas.microsoft.com/office/drawing/2014/main" id="{73976380-5E1C-ABD0-49D9-D4B7948787F3}"/>
                </a:ext>
              </a:extLst>
            </p:cNvPr>
            <p:cNvPicPr>
              <a:picLocks noChangeAspect="1"/>
            </p:cNvPicPr>
            <p:nvPr/>
          </p:nvPicPr>
          <p:blipFill rotWithShape="1">
            <a:blip r:embed="rId3"/>
            <a:srcRect l="5430" t="7301"/>
            <a:stretch/>
          </p:blipFill>
          <p:spPr>
            <a:xfrm>
              <a:off x="6824134" y="3251200"/>
              <a:ext cx="5198533" cy="3348586"/>
            </a:xfrm>
            <a:prstGeom prst="rect">
              <a:avLst/>
            </a:prstGeom>
          </p:spPr>
        </p:pic>
        <p:sp>
          <p:nvSpPr>
            <p:cNvPr id="8" name="TextBox 7">
              <a:extLst>
                <a:ext uri="{FF2B5EF4-FFF2-40B4-BE49-F238E27FC236}">
                  <a16:creationId xmlns:a16="http://schemas.microsoft.com/office/drawing/2014/main" id="{6DB5A54E-FBE5-9FFF-387D-73D6E595B386}"/>
                </a:ext>
              </a:extLst>
            </p:cNvPr>
            <p:cNvSpPr txBox="1"/>
            <p:nvPr/>
          </p:nvSpPr>
          <p:spPr>
            <a:xfrm>
              <a:off x="9121775" y="4251806"/>
              <a:ext cx="2333140" cy="401289"/>
            </a:xfrm>
            <a:prstGeom prst="rect">
              <a:avLst/>
            </a:prstGeom>
            <a:noFill/>
          </p:spPr>
          <p:txBody>
            <a:bodyPr wrap="none" rtlCol="0">
              <a:spAutoFit/>
            </a:bodyPr>
            <a:lstStyle/>
            <a:p>
              <a:r>
                <a:rPr lang="en-US" sz="1200" i="1" dirty="0"/>
                <a:t>Zhang et al., JGR, 2022</a:t>
              </a:r>
            </a:p>
          </p:txBody>
        </p:sp>
      </p:grpSp>
      <p:pic>
        <p:nvPicPr>
          <p:cNvPr id="29" name="Picture 28">
            <a:extLst>
              <a:ext uri="{FF2B5EF4-FFF2-40B4-BE49-F238E27FC236}">
                <a16:creationId xmlns:a16="http://schemas.microsoft.com/office/drawing/2014/main" id="{806F5F63-9931-03F0-2E62-9640B0AF8698}"/>
              </a:ext>
            </a:extLst>
          </p:cNvPr>
          <p:cNvPicPr>
            <a:picLocks noChangeAspect="1"/>
          </p:cNvPicPr>
          <p:nvPr/>
        </p:nvPicPr>
        <p:blipFill>
          <a:blip r:embed="rId4"/>
          <a:stretch>
            <a:fillRect/>
          </a:stretch>
        </p:blipFill>
        <p:spPr>
          <a:xfrm>
            <a:off x="4935391" y="4557052"/>
            <a:ext cx="3834911" cy="1727860"/>
          </a:xfrm>
          <a:prstGeom prst="rect">
            <a:avLst/>
          </a:prstGeom>
        </p:spPr>
      </p:pic>
      <p:pic>
        <p:nvPicPr>
          <p:cNvPr id="2" name="Picture 1">
            <a:extLst>
              <a:ext uri="{FF2B5EF4-FFF2-40B4-BE49-F238E27FC236}">
                <a16:creationId xmlns:a16="http://schemas.microsoft.com/office/drawing/2014/main" id="{B70A8A4B-D3CB-5D5D-F773-CACD8FD343E7}"/>
              </a:ext>
            </a:extLst>
          </p:cNvPr>
          <p:cNvPicPr>
            <a:picLocks noChangeAspect="1"/>
          </p:cNvPicPr>
          <p:nvPr/>
        </p:nvPicPr>
        <p:blipFill rotWithShape="1">
          <a:blip r:embed="rId5">
            <a:extLst>
              <a:ext uri="{28A0092B-C50C-407E-A947-70E740481C1C}">
                <a14:useLocalDpi xmlns:a14="http://schemas.microsoft.com/office/drawing/2010/main" val="0"/>
              </a:ext>
            </a:extLst>
          </a:blip>
          <a:srcRect l="51014" r="8660"/>
          <a:stretch/>
        </p:blipFill>
        <p:spPr>
          <a:xfrm>
            <a:off x="4935391" y="4372481"/>
            <a:ext cx="945344" cy="2097001"/>
          </a:xfrm>
          <a:prstGeom prst="rect">
            <a:avLst/>
          </a:prstGeom>
        </p:spPr>
      </p:pic>
      <p:sp>
        <p:nvSpPr>
          <p:cNvPr id="4" name="Title 1">
            <a:extLst>
              <a:ext uri="{FF2B5EF4-FFF2-40B4-BE49-F238E27FC236}">
                <a16:creationId xmlns:a16="http://schemas.microsoft.com/office/drawing/2014/main" id="{3318A35E-8DD1-1A7E-563E-E76A8D38233F}"/>
              </a:ext>
            </a:extLst>
          </p:cNvPr>
          <p:cNvSpPr txBox="1">
            <a:spLocks/>
          </p:cNvSpPr>
          <p:nvPr/>
        </p:nvSpPr>
        <p:spPr>
          <a:xfrm>
            <a:off x="152400" y="91440"/>
            <a:ext cx="8763000" cy="1143000"/>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200" dirty="0">
                <a:latin typeface="+mn-lt"/>
              </a:rPr>
              <a:t>Real World Example. </a:t>
            </a:r>
            <a:r>
              <a:rPr lang="en-US" altLang="en-US" sz="4600" dirty="0">
                <a:latin typeface="+mn-lt"/>
              </a:rPr>
              <a:t>  </a:t>
            </a:r>
          </a:p>
          <a:p>
            <a:r>
              <a:rPr lang="en-US" altLang="en-US" sz="3900" dirty="0">
                <a:latin typeface="+mn-lt"/>
              </a:rPr>
              <a:t>Policies to reduce “acid rain” also improved AQ</a:t>
            </a:r>
          </a:p>
        </p:txBody>
      </p:sp>
      <p:sp>
        <p:nvSpPr>
          <p:cNvPr id="5" name="TextBox 4">
            <a:extLst>
              <a:ext uri="{FF2B5EF4-FFF2-40B4-BE49-F238E27FC236}">
                <a16:creationId xmlns:a16="http://schemas.microsoft.com/office/drawing/2014/main" id="{68C2BA86-88E6-CA9E-5934-4FFFB66E9EFF}"/>
              </a:ext>
            </a:extLst>
          </p:cNvPr>
          <p:cNvSpPr txBox="1"/>
          <p:nvPr/>
        </p:nvSpPr>
        <p:spPr>
          <a:xfrm>
            <a:off x="5383963" y="1506700"/>
            <a:ext cx="3700821" cy="369332"/>
          </a:xfrm>
          <a:prstGeom prst="rect">
            <a:avLst/>
          </a:prstGeom>
          <a:noFill/>
        </p:spPr>
        <p:txBody>
          <a:bodyPr wrap="none" rtlCol="0">
            <a:spAutoFit/>
          </a:bodyPr>
          <a:lstStyle/>
          <a:p>
            <a:r>
              <a:rPr lang="en-US" dirty="0"/>
              <a:t>Sulfate Aerosol concentrations in NY</a:t>
            </a:r>
          </a:p>
        </p:txBody>
      </p:sp>
      <p:sp>
        <p:nvSpPr>
          <p:cNvPr id="10" name="Title 1">
            <a:extLst>
              <a:ext uri="{FF2B5EF4-FFF2-40B4-BE49-F238E27FC236}">
                <a16:creationId xmlns:a16="http://schemas.microsoft.com/office/drawing/2014/main" id="{BEC73310-19C5-C743-BD15-349578C8C239}"/>
              </a:ext>
            </a:extLst>
          </p:cNvPr>
          <p:cNvSpPr txBox="1">
            <a:spLocks/>
          </p:cNvSpPr>
          <p:nvPr/>
        </p:nvSpPr>
        <p:spPr>
          <a:xfrm>
            <a:off x="1504265" y="1350083"/>
            <a:ext cx="3898480" cy="146770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Whiteface Mountain (WFM) as a Natural Laboratory to Study Chemical Processing of Aerosols by Clouds</a:t>
            </a:r>
          </a:p>
        </p:txBody>
      </p:sp>
      <p:pic>
        <p:nvPicPr>
          <p:cNvPr id="11" name="Picture 10">
            <a:extLst>
              <a:ext uri="{FF2B5EF4-FFF2-40B4-BE49-F238E27FC236}">
                <a16:creationId xmlns:a16="http://schemas.microsoft.com/office/drawing/2014/main" id="{4912D438-2D8A-BEE5-FC6D-1362695558E7}"/>
              </a:ext>
            </a:extLst>
          </p:cNvPr>
          <p:cNvPicPr>
            <a:picLocks noChangeAspect="1"/>
          </p:cNvPicPr>
          <p:nvPr/>
        </p:nvPicPr>
        <p:blipFill rotWithShape="1">
          <a:blip r:embed="rId6"/>
          <a:srcRect r="39029"/>
          <a:stretch/>
        </p:blipFill>
        <p:spPr>
          <a:xfrm>
            <a:off x="152400" y="1409556"/>
            <a:ext cx="1360437" cy="1259126"/>
          </a:xfrm>
          <a:prstGeom prst="rect">
            <a:avLst/>
          </a:prstGeom>
        </p:spPr>
      </p:pic>
    </p:spTree>
    <p:extLst>
      <p:ext uri="{BB962C8B-B14F-4D97-AF65-F5344CB8AC3E}">
        <p14:creationId xmlns:p14="http://schemas.microsoft.com/office/powerpoint/2010/main" val="1705050159"/>
      </p:ext>
    </p:extLst>
  </p:cSld>
  <p:clrMapOvr>
    <a:masterClrMapping/>
  </p:clrMapOvr>
  <mc:AlternateContent xmlns:mc="http://schemas.openxmlformats.org/markup-compatibility/2006" xmlns:p14="http://schemas.microsoft.com/office/powerpoint/2010/main">
    <mc:Choice Requires="p14">
      <p:transition spd="slow" p14:dur="2000" advTm="158611"/>
    </mc:Choice>
    <mc:Fallback xmlns="">
      <p:transition spd="slow" advTm="1586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371E56-F4D3-7B27-D88E-534600B51E59}"/>
              </a:ext>
            </a:extLst>
          </p:cNvPr>
          <p:cNvSpPr txBox="1">
            <a:spLocks/>
          </p:cNvSpPr>
          <p:nvPr/>
        </p:nvSpPr>
        <p:spPr>
          <a:xfrm>
            <a:off x="1983545" y="1267870"/>
            <a:ext cx="3898480" cy="146770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Whiteface Mountain (WFM) as a Natural Laboratory to Study Chemical Processing of Aerosols by Clouds</a:t>
            </a:r>
          </a:p>
        </p:txBody>
      </p:sp>
      <p:pic>
        <p:nvPicPr>
          <p:cNvPr id="9" name="Picture 8">
            <a:extLst>
              <a:ext uri="{FF2B5EF4-FFF2-40B4-BE49-F238E27FC236}">
                <a16:creationId xmlns:a16="http://schemas.microsoft.com/office/drawing/2014/main" id="{FFF91341-C4A8-2AE6-27D6-C722C3BB69B2}"/>
              </a:ext>
            </a:extLst>
          </p:cNvPr>
          <p:cNvPicPr>
            <a:picLocks noChangeAspect="1"/>
          </p:cNvPicPr>
          <p:nvPr/>
        </p:nvPicPr>
        <p:blipFill rotWithShape="1">
          <a:blip r:embed="rId3"/>
          <a:srcRect r="39029"/>
          <a:stretch/>
        </p:blipFill>
        <p:spPr>
          <a:xfrm>
            <a:off x="152400" y="1267058"/>
            <a:ext cx="1831145" cy="1694781"/>
          </a:xfrm>
          <a:prstGeom prst="rect">
            <a:avLst/>
          </a:prstGeom>
        </p:spPr>
      </p:pic>
      <p:sp>
        <p:nvSpPr>
          <p:cNvPr id="4" name="Title 1">
            <a:extLst>
              <a:ext uri="{FF2B5EF4-FFF2-40B4-BE49-F238E27FC236}">
                <a16:creationId xmlns:a16="http://schemas.microsoft.com/office/drawing/2014/main" id="{3318A35E-8DD1-1A7E-563E-E76A8D38233F}"/>
              </a:ext>
            </a:extLst>
          </p:cNvPr>
          <p:cNvSpPr txBox="1">
            <a:spLocks/>
          </p:cNvSpPr>
          <p:nvPr/>
        </p:nvSpPr>
        <p:spPr>
          <a:xfrm>
            <a:off x="152400" y="91440"/>
            <a:ext cx="8763000" cy="1143000"/>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200" dirty="0">
                <a:latin typeface="+mn-lt"/>
              </a:rPr>
              <a:t>Real World Example. </a:t>
            </a:r>
            <a:r>
              <a:rPr lang="en-US" altLang="en-US" sz="4600" dirty="0">
                <a:latin typeface="+mn-lt"/>
              </a:rPr>
              <a:t>  </a:t>
            </a:r>
          </a:p>
          <a:p>
            <a:r>
              <a:rPr lang="en-US" altLang="en-US" sz="3900" dirty="0">
                <a:latin typeface="+mn-lt"/>
              </a:rPr>
              <a:t>Policies to reduce “acid rain” also improved AQ</a:t>
            </a:r>
          </a:p>
        </p:txBody>
      </p:sp>
      <p:pic>
        <p:nvPicPr>
          <p:cNvPr id="12" name="Content Placeholder 7">
            <a:extLst>
              <a:ext uri="{FF2B5EF4-FFF2-40B4-BE49-F238E27FC236}">
                <a16:creationId xmlns:a16="http://schemas.microsoft.com/office/drawing/2014/main" id="{DF69AA84-78DD-2D06-BB2D-B5679BE82824}"/>
              </a:ext>
            </a:extLst>
          </p:cNvPr>
          <p:cNvPicPr>
            <a:picLocks noChangeAspect="1"/>
          </p:cNvPicPr>
          <p:nvPr/>
        </p:nvPicPr>
        <p:blipFill rotWithShape="1">
          <a:blip r:embed="rId4"/>
          <a:srcRect t="52793"/>
          <a:stretch/>
        </p:blipFill>
        <p:spPr>
          <a:xfrm>
            <a:off x="651002" y="3351385"/>
            <a:ext cx="7378274" cy="3157940"/>
          </a:xfrm>
          <a:prstGeom prst="rect">
            <a:avLst/>
          </a:prstGeom>
        </p:spPr>
      </p:pic>
      <p:sp>
        <p:nvSpPr>
          <p:cNvPr id="13" name="TextBox 12">
            <a:extLst>
              <a:ext uri="{FF2B5EF4-FFF2-40B4-BE49-F238E27FC236}">
                <a16:creationId xmlns:a16="http://schemas.microsoft.com/office/drawing/2014/main" id="{061E0E01-9DFD-59A7-3551-1E39167B0C58}"/>
              </a:ext>
            </a:extLst>
          </p:cNvPr>
          <p:cNvSpPr txBox="1"/>
          <p:nvPr/>
        </p:nvSpPr>
        <p:spPr>
          <a:xfrm>
            <a:off x="1185301" y="3051047"/>
            <a:ext cx="3695179" cy="338554"/>
          </a:xfrm>
          <a:prstGeom prst="rect">
            <a:avLst/>
          </a:prstGeom>
          <a:solidFill>
            <a:schemeClr val="bg1"/>
          </a:solidFill>
        </p:spPr>
        <p:txBody>
          <a:bodyPr wrap="none" rtlCol="0">
            <a:spAutoFit/>
          </a:bodyPr>
          <a:lstStyle/>
          <a:p>
            <a:r>
              <a:rPr lang="en-US" sz="1600" dirty="0"/>
              <a:t>Annual Mean Cloud Water Concentrations</a:t>
            </a:r>
          </a:p>
        </p:txBody>
      </p:sp>
      <p:sp>
        <p:nvSpPr>
          <p:cNvPr id="16" name="TextBox 15">
            <a:extLst>
              <a:ext uri="{FF2B5EF4-FFF2-40B4-BE49-F238E27FC236}">
                <a16:creationId xmlns:a16="http://schemas.microsoft.com/office/drawing/2014/main" id="{F593ABB4-9211-DBA6-4F50-E27585F67FBD}"/>
              </a:ext>
            </a:extLst>
          </p:cNvPr>
          <p:cNvSpPr txBox="1"/>
          <p:nvPr/>
        </p:nvSpPr>
        <p:spPr>
          <a:xfrm rot="5400000">
            <a:off x="6706542" y="4674119"/>
            <a:ext cx="3045577" cy="400110"/>
          </a:xfrm>
          <a:prstGeom prst="rect">
            <a:avLst/>
          </a:prstGeom>
          <a:noFill/>
        </p:spPr>
        <p:txBody>
          <a:bodyPr wrap="none" rtlCol="0">
            <a:spAutoFit/>
          </a:bodyPr>
          <a:lstStyle/>
          <a:p>
            <a:r>
              <a:rPr lang="en-US" sz="2000" b="1" dirty="0">
                <a:solidFill>
                  <a:srgbClr val="62CA00"/>
                </a:solidFill>
              </a:rPr>
              <a:t>Total Organic Carbon (TOC)</a:t>
            </a:r>
          </a:p>
        </p:txBody>
      </p:sp>
      <p:pic>
        <p:nvPicPr>
          <p:cNvPr id="39" name="Picture 38">
            <a:extLst>
              <a:ext uri="{FF2B5EF4-FFF2-40B4-BE49-F238E27FC236}">
                <a16:creationId xmlns:a16="http://schemas.microsoft.com/office/drawing/2014/main" id="{6775DE5B-81E2-FFFF-793D-4E0EFD11228A}"/>
              </a:ext>
            </a:extLst>
          </p:cNvPr>
          <p:cNvPicPr>
            <a:picLocks noChangeAspect="1"/>
          </p:cNvPicPr>
          <p:nvPr/>
        </p:nvPicPr>
        <p:blipFill rotWithShape="1">
          <a:blip r:embed="rId5"/>
          <a:srcRect l="67491" t="2328" r="2679" b="64138"/>
          <a:stretch/>
        </p:blipFill>
        <p:spPr>
          <a:xfrm>
            <a:off x="5931140" y="1234440"/>
            <a:ext cx="3031028" cy="1640664"/>
          </a:xfrm>
          <a:prstGeom prst="rect">
            <a:avLst/>
          </a:prstGeom>
        </p:spPr>
      </p:pic>
      <p:sp>
        <p:nvSpPr>
          <p:cNvPr id="40" name="TextBox 39">
            <a:extLst>
              <a:ext uri="{FF2B5EF4-FFF2-40B4-BE49-F238E27FC236}">
                <a16:creationId xmlns:a16="http://schemas.microsoft.com/office/drawing/2014/main" id="{6E77E214-D9C7-5243-461F-D42ADE84EA1A}"/>
              </a:ext>
            </a:extLst>
          </p:cNvPr>
          <p:cNvSpPr txBox="1"/>
          <p:nvPr/>
        </p:nvSpPr>
        <p:spPr>
          <a:xfrm>
            <a:off x="3662377" y="6488668"/>
            <a:ext cx="5041637" cy="369332"/>
          </a:xfrm>
          <a:prstGeom prst="rect">
            <a:avLst/>
          </a:prstGeom>
          <a:noFill/>
        </p:spPr>
        <p:txBody>
          <a:bodyPr wrap="none" rtlCol="0">
            <a:spAutoFit/>
          </a:bodyPr>
          <a:lstStyle/>
          <a:p>
            <a:r>
              <a:rPr lang="en-US" dirty="0">
                <a:solidFill>
                  <a:srgbClr val="FF0000"/>
                </a:solidFill>
              </a:rPr>
              <a:t>Sulfuric Acid concentrations substantially decreased</a:t>
            </a:r>
          </a:p>
        </p:txBody>
      </p:sp>
      <p:cxnSp>
        <p:nvCxnSpPr>
          <p:cNvPr id="42" name="Straight Connector 41">
            <a:extLst>
              <a:ext uri="{FF2B5EF4-FFF2-40B4-BE49-F238E27FC236}">
                <a16:creationId xmlns:a16="http://schemas.microsoft.com/office/drawing/2014/main" id="{48DA332F-704A-4536-10FB-F261C5EB9155}"/>
              </a:ext>
            </a:extLst>
          </p:cNvPr>
          <p:cNvCxnSpPr>
            <a:cxnSpLocks/>
          </p:cNvCxnSpPr>
          <p:nvPr/>
        </p:nvCxnSpPr>
        <p:spPr>
          <a:xfrm flipV="1">
            <a:off x="5092505" y="5795889"/>
            <a:ext cx="295421" cy="713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BB19AC0-560B-405E-8266-D84DCCD6472E}"/>
              </a:ext>
            </a:extLst>
          </p:cNvPr>
          <p:cNvSpPr txBox="1"/>
          <p:nvPr/>
        </p:nvSpPr>
        <p:spPr>
          <a:xfrm>
            <a:off x="4966137" y="2936674"/>
            <a:ext cx="2222454" cy="584775"/>
          </a:xfrm>
          <a:prstGeom prst="rect">
            <a:avLst/>
          </a:prstGeom>
          <a:solidFill>
            <a:schemeClr val="bg1"/>
          </a:solidFill>
        </p:spPr>
        <p:txBody>
          <a:bodyPr wrap="square" rtlCol="0">
            <a:spAutoFit/>
          </a:bodyPr>
          <a:lstStyle/>
          <a:p>
            <a:pPr algn="ctr"/>
            <a:r>
              <a:rPr lang="en-US" sz="1600" dirty="0">
                <a:solidFill>
                  <a:srgbClr val="62CA00"/>
                </a:solidFill>
              </a:rPr>
              <a:t>Organics are a dominant &amp; growing component</a:t>
            </a:r>
          </a:p>
        </p:txBody>
      </p:sp>
      <p:cxnSp>
        <p:nvCxnSpPr>
          <p:cNvPr id="45" name="Straight Connector 44">
            <a:extLst>
              <a:ext uri="{FF2B5EF4-FFF2-40B4-BE49-F238E27FC236}">
                <a16:creationId xmlns:a16="http://schemas.microsoft.com/office/drawing/2014/main" id="{D6C1B57E-1783-75EA-AFF6-8DF55CC8AA7A}"/>
              </a:ext>
            </a:extLst>
          </p:cNvPr>
          <p:cNvCxnSpPr>
            <a:cxnSpLocks/>
            <a:stCxn id="44" idx="2"/>
          </p:cNvCxnSpPr>
          <p:nvPr/>
        </p:nvCxnSpPr>
        <p:spPr>
          <a:xfrm>
            <a:off x="6077364" y="3521449"/>
            <a:ext cx="77715" cy="533596"/>
          </a:xfrm>
          <a:prstGeom prst="line">
            <a:avLst/>
          </a:prstGeom>
          <a:ln>
            <a:solidFill>
              <a:srgbClr val="62C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079371"/>
      </p:ext>
    </p:extLst>
  </p:cSld>
  <p:clrMapOvr>
    <a:masterClrMapping/>
  </p:clrMapOvr>
  <mc:AlternateContent xmlns:mc="http://schemas.openxmlformats.org/markup-compatibility/2006" xmlns:p14="http://schemas.microsoft.com/office/powerpoint/2010/main">
    <mc:Choice Requires="p14">
      <p:transition spd="slow" p14:dur="2000" advTm="158611"/>
    </mc:Choice>
    <mc:Fallback xmlns="">
      <p:transition spd="slow" advTm="1586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B1D9732-4815-0733-D11E-642848429D1B}"/>
              </a:ext>
            </a:extLst>
          </p:cNvPr>
          <p:cNvSpPr txBox="1">
            <a:spLocks/>
          </p:cNvSpPr>
          <p:nvPr/>
        </p:nvSpPr>
        <p:spPr>
          <a:xfrm>
            <a:off x="1983545" y="1267870"/>
            <a:ext cx="3898480" cy="146770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Whiteface Mountain (WFM) as a Natural Laboratory to Study Chemical Processing of Aerosols by Clouds</a:t>
            </a:r>
          </a:p>
        </p:txBody>
      </p:sp>
      <p:pic>
        <p:nvPicPr>
          <p:cNvPr id="19" name="Picture 18">
            <a:extLst>
              <a:ext uri="{FF2B5EF4-FFF2-40B4-BE49-F238E27FC236}">
                <a16:creationId xmlns:a16="http://schemas.microsoft.com/office/drawing/2014/main" id="{AF8577B2-94F9-EEFE-0B0D-B66D7B19EDEA}"/>
              </a:ext>
            </a:extLst>
          </p:cNvPr>
          <p:cNvPicPr>
            <a:picLocks noChangeAspect="1"/>
          </p:cNvPicPr>
          <p:nvPr/>
        </p:nvPicPr>
        <p:blipFill rotWithShape="1">
          <a:blip r:embed="rId3"/>
          <a:srcRect r="39029"/>
          <a:stretch/>
        </p:blipFill>
        <p:spPr>
          <a:xfrm>
            <a:off x="152400" y="1267058"/>
            <a:ext cx="1831145" cy="1694781"/>
          </a:xfrm>
          <a:prstGeom prst="rect">
            <a:avLst/>
          </a:prstGeom>
        </p:spPr>
      </p:pic>
      <p:pic>
        <p:nvPicPr>
          <p:cNvPr id="20" name="Picture 19">
            <a:extLst>
              <a:ext uri="{FF2B5EF4-FFF2-40B4-BE49-F238E27FC236}">
                <a16:creationId xmlns:a16="http://schemas.microsoft.com/office/drawing/2014/main" id="{9A2F94FF-F345-1F97-28AF-607AE59B27E6}"/>
              </a:ext>
            </a:extLst>
          </p:cNvPr>
          <p:cNvPicPr>
            <a:picLocks noChangeAspect="1"/>
          </p:cNvPicPr>
          <p:nvPr/>
        </p:nvPicPr>
        <p:blipFill rotWithShape="1">
          <a:blip r:embed="rId4"/>
          <a:srcRect l="67491" t="2328" r="2679" b="64138"/>
          <a:stretch/>
        </p:blipFill>
        <p:spPr>
          <a:xfrm>
            <a:off x="5931140" y="1234440"/>
            <a:ext cx="3031028" cy="1640664"/>
          </a:xfrm>
          <a:prstGeom prst="rect">
            <a:avLst/>
          </a:prstGeom>
        </p:spPr>
      </p:pic>
      <p:sp>
        <p:nvSpPr>
          <p:cNvPr id="4" name="Title 1">
            <a:extLst>
              <a:ext uri="{FF2B5EF4-FFF2-40B4-BE49-F238E27FC236}">
                <a16:creationId xmlns:a16="http://schemas.microsoft.com/office/drawing/2014/main" id="{3318A35E-8DD1-1A7E-563E-E76A8D38233F}"/>
              </a:ext>
            </a:extLst>
          </p:cNvPr>
          <p:cNvSpPr txBox="1">
            <a:spLocks/>
          </p:cNvSpPr>
          <p:nvPr/>
        </p:nvSpPr>
        <p:spPr>
          <a:xfrm>
            <a:off x="152400" y="91440"/>
            <a:ext cx="8763000" cy="1143000"/>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200" dirty="0">
                <a:latin typeface="+mn-lt"/>
              </a:rPr>
              <a:t>Real World Example. </a:t>
            </a:r>
            <a:r>
              <a:rPr lang="en-US" altLang="en-US" sz="4600" dirty="0">
                <a:latin typeface="+mn-lt"/>
              </a:rPr>
              <a:t>  </a:t>
            </a:r>
          </a:p>
          <a:p>
            <a:r>
              <a:rPr lang="en-US" altLang="en-US" sz="3900" dirty="0">
                <a:latin typeface="+mn-lt"/>
              </a:rPr>
              <a:t>Policies to reduce “acid rain” also improved AQ</a:t>
            </a:r>
          </a:p>
        </p:txBody>
      </p:sp>
      <p:pic>
        <p:nvPicPr>
          <p:cNvPr id="12" name="Content Placeholder 7">
            <a:extLst>
              <a:ext uri="{FF2B5EF4-FFF2-40B4-BE49-F238E27FC236}">
                <a16:creationId xmlns:a16="http://schemas.microsoft.com/office/drawing/2014/main" id="{DF69AA84-78DD-2D06-BB2D-B5679BE82824}"/>
              </a:ext>
            </a:extLst>
          </p:cNvPr>
          <p:cNvPicPr>
            <a:picLocks noChangeAspect="1"/>
          </p:cNvPicPr>
          <p:nvPr/>
        </p:nvPicPr>
        <p:blipFill rotWithShape="1">
          <a:blip r:embed="rId5"/>
          <a:srcRect t="52793"/>
          <a:stretch/>
        </p:blipFill>
        <p:spPr>
          <a:xfrm>
            <a:off x="651002" y="3351385"/>
            <a:ext cx="7378274" cy="3157940"/>
          </a:xfrm>
          <a:prstGeom prst="rect">
            <a:avLst/>
          </a:prstGeom>
        </p:spPr>
      </p:pic>
      <p:sp>
        <p:nvSpPr>
          <p:cNvPr id="13" name="TextBox 12">
            <a:extLst>
              <a:ext uri="{FF2B5EF4-FFF2-40B4-BE49-F238E27FC236}">
                <a16:creationId xmlns:a16="http://schemas.microsoft.com/office/drawing/2014/main" id="{061E0E01-9DFD-59A7-3551-1E39167B0C58}"/>
              </a:ext>
            </a:extLst>
          </p:cNvPr>
          <p:cNvSpPr txBox="1"/>
          <p:nvPr/>
        </p:nvSpPr>
        <p:spPr>
          <a:xfrm>
            <a:off x="1185301" y="3051047"/>
            <a:ext cx="3695179" cy="338554"/>
          </a:xfrm>
          <a:prstGeom prst="rect">
            <a:avLst/>
          </a:prstGeom>
          <a:solidFill>
            <a:schemeClr val="bg1"/>
          </a:solidFill>
        </p:spPr>
        <p:txBody>
          <a:bodyPr wrap="none" rtlCol="0">
            <a:spAutoFit/>
          </a:bodyPr>
          <a:lstStyle/>
          <a:p>
            <a:r>
              <a:rPr lang="en-US" sz="1600" dirty="0"/>
              <a:t>Annual Mean Cloud Water Concentrations</a:t>
            </a:r>
          </a:p>
        </p:txBody>
      </p:sp>
      <p:sp>
        <p:nvSpPr>
          <p:cNvPr id="14" name="TextBox 13">
            <a:extLst>
              <a:ext uri="{FF2B5EF4-FFF2-40B4-BE49-F238E27FC236}">
                <a16:creationId xmlns:a16="http://schemas.microsoft.com/office/drawing/2014/main" id="{4FC6A2AE-B6BA-E355-451E-051AFAF8525B}"/>
              </a:ext>
            </a:extLst>
          </p:cNvPr>
          <p:cNvSpPr txBox="1"/>
          <p:nvPr/>
        </p:nvSpPr>
        <p:spPr>
          <a:xfrm>
            <a:off x="4966137" y="2936674"/>
            <a:ext cx="2222454" cy="584775"/>
          </a:xfrm>
          <a:prstGeom prst="rect">
            <a:avLst/>
          </a:prstGeom>
          <a:solidFill>
            <a:schemeClr val="bg1"/>
          </a:solidFill>
        </p:spPr>
        <p:txBody>
          <a:bodyPr wrap="square" rtlCol="0">
            <a:spAutoFit/>
          </a:bodyPr>
          <a:lstStyle/>
          <a:p>
            <a:pPr algn="ctr"/>
            <a:r>
              <a:rPr lang="en-US" sz="1600" dirty="0">
                <a:solidFill>
                  <a:srgbClr val="62CA00"/>
                </a:solidFill>
              </a:rPr>
              <a:t>Organics are a dominant &amp; growing component</a:t>
            </a:r>
          </a:p>
        </p:txBody>
      </p:sp>
      <p:cxnSp>
        <p:nvCxnSpPr>
          <p:cNvPr id="15" name="Straight Connector 14">
            <a:extLst>
              <a:ext uri="{FF2B5EF4-FFF2-40B4-BE49-F238E27FC236}">
                <a16:creationId xmlns:a16="http://schemas.microsoft.com/office/drawing/2014/main" id="{1EDAFA3C-27A3-A3FC-FAF9-F68213DD4403}"/>
              </a:ext>
            </a:extLst>
          </p:cNvPr>
          <p:cNvCxnSpPr>
            <a:cxnSpLocks/>
            <a:stCxn id="14" idx="2"/>
          </p:cNvCxnSpPr>
          <p:nvPr/>
        </p:nvCxnSpPr>
        <p:spPr>
          <a:xfrm>
            <a:off x="6077364" y="3521449"/>
            <a:ext cx="77715" cy="533596"/>
          </a:xfrm>
          <a:prstGeom prst="line">
            <a:avLst/>
          </a:prstGeom>
          <a:ln>
            <a:solidFill>
              <a:srgbClr val="62CA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93ABB4-9211-DBA6-4F50-E27585F67FBD}"/>
              </a:ext>
            </a:extLst>
          </p:cNvPr>
          <p:cNvSpPr txBox="1"/>
          <p:nvPr/>
        </p:nvSpPr>
        <p:spPr>
          <a:xfrm rot="5400000">
            <a:off x="6706542" y="4674119"/>
            <a:ext cx="3045577" cy="400110"/>
          </a:xfrm>
          <a:prstGeom prst="rect">
            <a:avLst/>
          </a:prstGeom>
          <a:noFill/>
        </p:spPr>
        <p:txBody>
          <a:bodyPr wrap="none" rtlCol="0">
            <a:spAutoFit/>
          </a:bodyPr>
          <a:lstStyle/>
          <a:p>
            <a:r>
              <a:rPr lang="en-US" sz="2000" b="1" dirty="0">
                <a:solidFill>
                  <a:srgbClr val="62CA00"/>
                </a:solidFill>
              </a:rPr>
              <a:t>Total Organic Carbon (TOC)</a:t>
            </a:r>
          </a:p>
        </p:txBody>
      </p:sp>
      <p:sp>
        <p:nvSpPr>
          <p:cNvPr id="22" name="TextBox 21">
            <a:extLst>
              <a:ext uri="{FF2B5EF4-FFF2-40B4-BE49-F238E27FC236}">
                <a16:creationId xmlns:a16="http://schemas.microsoft.com/office/drawing/2014/main" id="{022921A9-AB3D-131D-244B-5FC0448926B9}"/>
              </a:ext>
            </a:extLst>
          </p:cNvPr>
          <p:cNvSpPr txBox="1"/>
          <p:nvPr/>
        </p:nvSpPr>
        <p:spPr>
          <a:xfrm>
            <a:off x="3662377" y="6488668"/>
            <a:ext cx="5041637" cy="369332"/>
          </a:xfrm>
          <a:prstGeom prst="rect">
            <a:avLst/>
          </a:prstGeom>
          <a:noFill/>
        </p:spPr>
        <p:txBody>
          <a:bodyPr wrap="none" rtlCol="0">
            <a:spAutoFit/>
          </a:bodyPr>
          <a:lstStyle/>
          <a:p>
            <a:r>
              <a:rPr lang="en-US" dirty="0">
                <a:solidFill>
                  <a:srgbClr val="FF0000"/>
                </a:solidFill>
              </a:rPr>
              <a:t>Sulfuric Acid concentrations substantially decreased</a:t>
            </a:r>
          </a:p>
        </p:txBody>
      </p:sp>
      <p:cxnSp>
        <p:nvCxnSpPr>
          <p:cNvPr id="23" name="Straight Connector 22">
            <a:extLst>
              <a:ext uri="{FF2B5EF4-FFF2-40B4-BE49-F238E27FC236}">
                <a16:creationId xmlns:a16="http://schemas.microsoft.com/office/drawing/2014/main" id="{346425A0-7D8D-CED8-F927-7EE7CA7DC2C5}"/>
              </a:ext>
            </a:extLst>
          </p:cNvPr>
          <p:cNvCxnSpPr>
            <a:cxnSpLocks/>
          </p:cNvCxnSpPr>
          <p:nvPr/>
        </p:nvCxnSpPr>
        <p:spPr>
          <a:xfrm flipV="1">
            <a:off x="5092505" y="5795889"/>
            <a:ext cx="295421" cy="713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F7DAC082-05FB-265E-E046-76D9D84B58AB}"/>
              </a:ext>
            </a:extLst>
          </p:cNvPr>
          <p:cNvGrpSpPr/>
          <p:nvPr/>
        </p:nvGrpSpPr>
        <p:grpSpPr>
          <a:xfrm>
            <a:off x="861214" y="1113040"/>
            <a:ext cx="4013396" cy="5375628"/>
            <a:chOff x="2095463" y="2802794"/>
            <a:chExt cx="2969601" cy="3977547"/>
          </a:xfrm>
        </p:grpSpPr>
        <p:sp>
          <p:nvSpPr>
            <p:cNvPr id="36" name="Rectangle 35">
              <a:extLst>
                <a:ext uri="{FF2B5EF4-FFF2-40B4-BE49-F238E27FC236}">
                  <a16:creationId xmlns:a16="http://schemas.microsoft.com/office/drawing/2014/main" id="{3242AC25-64B4-3424-3744-9EDEBDD1A623}"/>
                </a:ext>
              </a:extLst>
            </p:cNvPr>
            <p:cNvSpPr/>
            <p:nvPr/>
          </p:nvSpPr>
          <p:spPr>
            <a:xfrm>
              <a:off x="2095463" y="2802794"/>
              <a:ext cx="2969601" cy="39775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0320BBC-CB99-003C-277A-C4A2049E3B8A}"/>
                </a:ext>
              </a:extLst>
            </p:cNvPr>
            <p:cNvPicPr>
              <a:picLocks noChangeAspect="1"/>
            </p:cNvPicPr>
            <p:nvPr/>
          </p:nvPicPr>
          <p:blipFill>
            <a:blip r:embed="rId6"/>
            <a:stretch>
              <a:fillRect/>
            </a:stretch>
          </p:blipFill>
          <p:spPr>
            <a:xfrm>
              <a:off x="2221554" y="2857195"/>
              <a:ext cx="2737341" cy="3846909"/>
            </a:xfrm>
            <a:prstGeom prst="rect">
              <a:avLst/>
            </a:prstGeom>
            <a:ln>
              <a:solidFill>
                <a:schemeClr val="bg1"/>
              </a:solidFill>
            </a:ln>
          </p:spPr>
        </p:pic>
      </p:grpSp>
    </p:spTree>
    <p:extLst>
      <p:ext uri="{BB962C8B-B14F-4D97-AF65-F5344CB8AC3E}">
        <p14:creationId xmlns:p14="http://schemas.microsoft.com/office/powerpoint/2010/main" val="2113387728"/>
      </p:ext>
    </p:extLst>
  </p:cSld>
  <p:clrMapOvr>
    <a:masterClrMapping/>
  </p:clrMapOvr>
  <mc:AlternateContent xmlns:mc="http://schemas.openxmlformats.org/markup-compatibility/2006" xmlns:p14="http://schemas.microsoft.com/office/powerpoint/2010/main">
    <mc:Choice Requires="p14">
      <p:transition spd="slow" p14:dur="2000" advTm="158611"/>
    </mc:Choice>
    <mc:Fallback xmlns="">
      <p:transition spd="slow" advTm="1586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1866" y="6310141"/>
            <a:ext cx="7172156" cy="338554"/>
          </a:xfrm>
          <a:prstGeom prst="rect">
            <a:avLst/>
          </a:prstGeom>
          <a:noFill/>
        </p:spPr>
        <p:txBody>
          <a:bodyPr wrap="none" rtlCol="0">
            <a:spAutoFit/>
          </a:bodyPr>
          <a:lstStyle/>
          <a:p>
            <a:pPr algn="r"/>
            <a:r>
              <a:rPr lang="en-US" sz="1600" i="1" dirty="0">
                <a:solidFill>
                  <a:schemeClr val="tx1">
                    <a:lumMod val="65000"/>
                    <a:lumOff val="35000"/>
                  </a:schemeClr>
                </a:solidFill>
              </a:rPr>
              <a:t>Lance et al., 2013. CCN Downwind of Mexico City: Mixing State and Chemical Aging.</a:t>
            </a:r>
          </a:p>
        </p:txBody>
      </p:sp>
      <p:grpSp>
        <p:nvGrpSpPr>
          <p:cNvPr id="3" name="Group 2"/>
          <p:cNvGrpSpPr/>
          <p:nvPr/>
        </p:nvGrpSpPr>
        <p:grpSpPr>
          <a:xfrm>
            <a:off x="34952" y="2024114"/>
            <a:ext cx="8939070" cy="4102365"/>
            <a:chOff x="34952" y="2024114"/>
            <a:chExt cx="8939070" cy="4102365"/>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536"/>
            <a:stretch/>
          </p:blipFill>
          <p:spPr bwMode="auto">
            <a:xfrm>
              <a:off x="34952" y="2392680"/>
              <a:ext cx="8939070"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43800" y="2024114"/>
              <a:ext cx="1430222" cy="48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1"/>
          <p:cNvSpPr txBox="1">
            <a:spLocks/>
          </p:cNvSpPr>
          <p:nvPr/>
        </p:nvSpPr>
        <p:spPr>
          <a:xfrm>
            <a:off x="152400" y="91440"/>
            <a:ext cx="8763000" cy="1143000"/>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200" dirty="0">
                <a:latin typeface="+mn-lt"/>
              </a:rPr>
              <a:t>Real World Example. </a:t>
            </a:r>
            <a:r>
              <a:rPr lang="en-US" altLang="en-US" sz="4600" dirty="0">
                <a:latin typeface="+mn-lt"/>
              </a:rPr>
              <a:t>  </a:t>
            </a:r>
          </a:p>
          <a:p>
            <a:r>
              <a:rPr lang="en-US" altLang="en-US" sz="3900" dirty="0">
                <a:latin typeface="+mn-lt"/>
              </a:rPr>
              <a:t>New Particle Formation Impact on CCN concentrations</a:t>
            </a:r>
          </a:p>
        </p:txBody>
      </p:sp>
      <p:sp>
        <p:nvSpPr>
          <p:cNvPr id="7" name="TextBox 6"/>
          <p:cNvSpPr txBox="1"/>
          <p:nvPr/>
        </p:nvSpPr>
        <p:spPr>
          <a:xfrm>
            <a:off x="0" y="1562185"/>
            <a:ext cx="9143999" cy="738664"/>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New particle formation events can dramatically increase CCN concentrations (resulting in more cloud droplets and reduced droplet size)</a:t>
            </a:r>
          </a:p>
        </p:txBody>
      </p:sp>
    </p:spTree>
    <p:extLst>
      <p:ext uri="{BB962C8B-B14F-4D97-AF65-F5344CB8AC3E}">
        <p14:creationId xmlns:p14="http://schemas.microsoft.com/office/powerpoint/2010/main" val="365331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6596" r="27597" b="1"/>
          <a:stretch/>
        </p:blipFill>
        <p:spPr>
          <a:xfrm>
            <a:off x="0" y="991518"/>
            <a:ext cx="9144000" cy="5898046"/>
          </a:xfrm>
          <a:prstGeom prst="rect">
            <a:avLst/>
          </a:prstGeom>
        </p:spPr>
      </p:pic>
      <p:sp>
        <p:nvSpPr>
          <p:cNvPr id="6" name="TextBox 5"/>
          <p:cNvSpPr txBox="1"/>
          <p:nvPr/>
        </p:nvSpPr>
        <p:spPr>
          <a:xfrm>
            <a:off x="301495" y="1505317"/>
            <a:ext cx="3660905" cy="1061829"/>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All else equal: Clouds with a higher concentration of cloud droplets are brighter </a:t>
            </a:r>
          </a:p>
        </p:txBody>
      </p:sp>
      <p:sp>
        <p:nvSpPr>
          <p:cNvPr id="7" name="TextBox 6"/>
          <p:cNvSpPr txBox="1"/>
          <p:nvPr/>
        </p:nvSpPr>
        <p:spPr>
          <a:xfrm>
            <a:off x="4888789" y="3126663"/>
            <a:ext cx="1543050" cy="415498"/>
          </a:xfrm>
          <a:prstGeom prst="rect">
            <a:avLst/>
          </a:prstGeom>
          <a:noFill/>
        </p:spPr>
        <p:txBody>
          <a:bodyPr wrap="square" rtlCol="0">
            <a:spAutoFit/>
          </a:bodyPr>
          <a:lstStyle/>
          <a:p>
            <a:pPr algn="ctr"/>
            <a:r>
              <a:rPr lang="en-US" sz="2100" dirty="0"/>
              <a:t>Ship Tracks </a:t>
            </a:r>
          </a:p>
        </p:txBody>
      </p:sp>
      <p:cxnSp>
        <p:nvCxnSpPr>
          <p:cNvPr id="11" name="Straight Arrow Connector 10"/>
          <p:cNvCxnSpPr/>
          <p:nvPr/>
        </p:nvCxnSpPr>
        <p:spPr>
          <a:xfrm flipH="1">
            <a:off x="4888789" y="3519078"/>
            <a:ext cx="287764" cy="75546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1"/>
          </p:cNvCxnSpPr>
          <p:nvPr/>
        </p:nvCxnSpPr>
        <p:spPr>
          <a:xfrm flipH="1" flipV="1">
            <a:off x="4433602" y="3274282"/>
            <a:ext cx="455187" cy="6013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205252" y="2567146"/>
            <a:ext cx="1352319" cy="624304"/>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152400" y="76200"/>
            <a:ext cx="87630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2) Albedo (climate)</a:t>
            </a:r>
          </a:p>
        </p:txBody>
      </p:sp>
    </p:spTree>
    <p:extLst>
      <p:ext uri="{BB962C8B-B14F-4D97-AF65-F5344CB8AC3E}">
        <p14:creationId xmlns:p14="http://schemas.microsoft.com/office/powerpoint/2010/main" val="659253702"/>
      </p:ext>
    </p:extLst>
  </p:cSld>
  <p:clrMapOvr>
    <a:masterClrMapping/>
  </p:clrMapOvr>
  <mc:AlternateContent xmlns:mc="http://schemas.openxmlformats.org/markup-compatibility/2006" xmlns:p14="http://schemas.microsoft.com/office/powerpoint/2010/main">
    <mc:Choice Requires="p14">
      <p:transition spd="slow" p14:dur="2000" advTm="80841"/>
    </mc:Choice>
    <mc:Fallback xmlns="">
      <p:transition spd="slow" advTm="8084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30" t="3051" b="39393"/>
          <a:stretch/>
        </p:blipFill>
        <p:spPr>
          <a:xfrm>
            <a:off x="577485" y="1016220"/>
            <a:ext cx="7912829" cy="5745199"/>
          </a:xfrm>
          <a:prstGeom prst="rect">
            <a:avLst/>
          </a:prstGeom>
        </p:spPr>
      </p:pic>
      <p:sp>
        <p:nvSpPr>
          <p:cNvPr id="4" name="Rectangle 3"/>
          <p:cNvSpPr/>
          <p:nvPr/>
        </p:nvSpPr>
        <p:spPr>
          <a:xfrm>
            <a:off x="0" y="6488668"/>
            <a:ext cx="3128791" cy="338554"/>
          </a:xfrm>
          <a:prstGeom prst="rect">
            <a:avLst/>
          </a:prstGeom>
        </p:spPr>
        <p:txBody>
          <a:bodyPr wrap="square">
            <a:spAutoFit/>
          </a:bodyPr>
          <a:lstStyle/>
          <a:p>
            <a:r>
              <a:rPr lang="en-US" sz="1600" i="1" dirty="0"/>
              <a:t>Summary from the IPCC report</a:t>
            </a:r>
          </a:p>
        </p:txBody>
      </p:sp>
      <p:sp>
        <p:nvSpPr>
          <p:cNvPr id="8" name="Title 1"/>
          <p:cNvSpPr txBox="1">
            <a:spLocks/>
          </p:cNvSpPr>
          <p:nvPr/>
        </p:nvSpPr>
        <p:spPr>
          <a:xfrm>
            <a:off x="152400" y="76200"/>
            <a:ext cx="87630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2) Albedo (climate)</a:t>
            </a:r>
          </a:p>
        </p:txBody>
      </p:sp>
    </p:spTree>
    <p:extLst>
      <p:ext uri="{BB962C8B-B14F-4D97-AF65-F5344CB8AC3E}">
        <p14:creationId xmlns:p14="http://schemas.microsoft.com/office/powerpoint/2010/main" val="3335366918"/>
      </p:ext>
    </p:extLst>
  </p:cSld>
  <p:clrMapOvr>
    <a:masterClrMapping/>
  </p:clrMapOvr>
  <mc:AlternateContent xmlns:mc="http://schemas.openxmlformats.org/markup-compatibility/2006" xmlns:p14="http://schemas.microsoft.com/office/powerpoint/2010/main">
    <mc:Choice Requires="p14">
      <p:transition spd="slow" p14:dur="2000" advTm="46068"/>
    </mc:Choice>
    <mc:Fallback xmlns="">
      <p:transition spd="slow" advTm="4606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http://upload.wikimedia.org/wikipedia/commons/7/79/Haze_over_China_25-06-2009.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411026"/>
            <a:ext cx="9144000" cy="54469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9742" y="2697891"/>
            <a:ext cx="1178758" cy="461665"/>
          </a:xfrm>
          <a:prstGeom prst="rect">
            <a:avLst/>
          </a:prstGeom>
        </p:spPr>
        <p:txBody>
          <a:bodyPr wrap="square">
            <a:spAutoFit/>
          </a:bodyPr>
          <a:lstStyle/>
          <a:p>
            <a:r>
              <a:rPr lang="en-US" sz="2400" dirty="0">
                <a:solidFill>
                  <a:schemeClr val="bg1"/>
                </a:solidFill>
              </a:rPr>
              <a:t>Beijing</a:t>
            </a:r>
          </a:p>
        </p:txBody>
      </p:sp>
      <p:sp>
        <p:nvSpPr>
          <p:cNvPr id="6" name="Title 1"/>
          <p:cNvSpPr txBox="1">
            <a:spLocks/>
          </p:cNvSpPr>
          <p:nvPr/>
        </p:nvSpPr>
        <p:spPr>
          <a:xfrm>
            <a:off x="152400" y="76200"/>
            <a:ext cx="89916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a:t>
            </a:r>
            <a:r>
              <a:rPr lang="en-US" altLang="en-US" sz="3600" dirty="0">
                <a:latin typeface="+mn-lt"/>
              </a:rPr>
              <a:t>3) Precipitation (climate)</a:t>
            </a:r>
            <a:endParaRPr lang="en-US" altLang="en-US" sz="4000" dirty="0">
              <a:latin typeface="+mn-lt"/>
            </a:endParaRPr>
          </a:p>
        </p:txBody>
      </p:sp>
      <p:sp>
        <p:nvSpPr>
          <p:cNvPr id="7" name="TextBox 6"/>
          <p:cNvSpPr txBox="1"/>
          <p:nvPr/>
        </p:nvSpPr>
        <p:spPr>
          <a:xfrm>
            <a:off x="152399" y="5646048"/>
            <a:ext cx="5390271" cy="1061829"/>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Pollution plumes with higher CCN concentrations can be regional </a:t>
            </a:r>
          </a:p>
          <a:p>
            <a:pPr algn="ctr"/>
            <a:r>
              <a:rPr lang="en-US" sz="2100" dirty="0">
                <a:solidFill>
                  <a:schemeClr val="bg1"/>
                </a:solidFill>
              </a:rPr>
              <a:t>(not just point sources, like ship track example)</a:t>
            </a:r>
          </a:p>
        </p:txBody>
      </p:sp>
    </p:spTree>
    <p:extLst>
      <p:ext uri="{BB962C8B-B14F-4D97-AF65-F5344CB8AC3E}">
        <p14:creationId xmlns:p14="http://schemas.microsoft.com/office/powerpoint/2010/main" val="1818721404"/>
      </p:ext>
    </p:extLst>
  </p:cSld>
  <p:clrMapOvr>
    <a:masterClrMapping/>
  </p:clrMapOvr>
  <mc:AlternateContent xmlns:mc="http://schemas.openxmlformats.org/markup-compatibility/2006" xmlns:p14="http://schemas.microsoft.com/office/powerpoint/2010/main">
    <mc:Choice Requires="p14">
      <p:transition spd="slow" p14:dur="2000" advTm="66064"/>
    </mc:Choice>
    <mc:Fallback xmlns="">
      <p:transition spd="slow" advTm="66064"/>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p:cNvGrpSpPr/>
          <p:nvPr/>
        </p:nvGrpSpPr>
        <p:grpSpPr>
          <a:xfrm>
            <a:off x="581932" y="1733871"/>
            <a:ext cx="7748041" cy="4861239"/>
            <a:chOff x="1309578" y="340585"/>
            <a:chExt cx="9358422" cy="5871617"/>
          </a:xfrm>
        </p:grpSpPr>
        <p:sp>
          <p:nvSpPr>
            <p:cNvPr id="24" name="Rectangle 23"/>
            <p:cNvSpPr/>
            <p:nvPr/>
          </p:nvSpPr>
          <p:spPr>
            <a:xfrm>
              <a:off x="1524000" y="340585"/>
              <a:ext cx="9144000" cy="58716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439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t="1" b="1"/>
            <a:stretch/>
          </p:blipFill>
          <p:spPr bwMode="auto">
            <a:xfrm>
              <a:off x="1606971" y="1458263"/>
              <a:ext cx="2895600" cy="327655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35929" y="1851324"/>
              <a:ext cx="732647" cy="4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9441" name="Text Box 17"/>
            <p:cNvSpPr txBox="1">
              <a:spLocks noChangeArrowheads="1"/>
            </p:cNvSpPr>
            <p:nvPr/>
          </p:nvSpPr>
          <p:spPr bwMode="auto">
            <a:xfrm>
              <a:off x="1309578" y="937525"/>
              <a:ext cx="3276600" cy="90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92100" indent="-2921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buFont typeface="Wingdings" pitchFamily="2" charset="2"/>
                <a:buNone/>
                <a:defRPr/>
              </a:pPr>
              <a:r>
                <a:rPr lang="en-US" altLang="en-US" sz="1800" dirty="0">
                  <a:solidFill>
                    <a:schemeClr val="bg1"/>
                  </a:solidFill>
                  <a:latin typeface="Arial" panose="020B0604020202020204" pitchFamily="34" charset="0"/>
                  <a:ea typeface="MS PGothic" pitchFamily="34" charset="-128"/>
                  <a:cs typeface="Arial" panose="020B0604020202020204" pitchFamily="34" charset="0"/>
                </a:rPr>
                <a:t>  </a:t>
              </a:r>
              <a:r>
                <a:rPr lang="en-US" altLang="en-US" sz="2100" b="1" dirty="0">
                  <a:solidFill>
                    <a:schemeClr val="bg1"/>
                  </a:solidFill>
                  <a:latin typeface="Arial" panose="020B0604020202020204" pitchFamily="34" charset="0"/>
                  <a:ea typeface="MS PGothic" pitchFamily="34" charset="-128"/>
                  <a:cs typeface="Arial" panose="020B0604020202020204" pitchFamily="34" charset="0"/>
                </a:rPr>
                <a:t>Continental</a:t>
              </a:r>
              <a:endParaRPr lang="en-US" altLang="en-US" sz="1800" b="1"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14340" name="AutoShape 5" descr="2Q=="/>
            <p:cNvSpPr>
              <a:spLocks noChangeAspect="1" noChangeArrowheads="1"/>
            </p:cNvSpPr>
            <p:nvPr/>
          </p:nvSpPr>
          <p:spPr bwMode="auto">
            <a:xfrm>
              <a:off x="5143500" y="3183584"/>
              <a:ext cx="19050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Times New Roman" pitchFamily="18" charset="0"/>
                </a:defRPr>
              </a:lvl1pPr>
              <a:lvl2pPr marL="742950" indent="-285750" eaLnBrk="0" hangingPunct="0">
                <a:defRPr sz="2400" baseline="-25000">
                  <a:solidFill>
                    <a:schemeClr val="tx1"/>
                  </a:solidFill>
                  <a:latin typeface="Times New Roman" pitchFamily="18" charset="0"/>
                </a:defRPr>
              </a:lvl2pPr>
              <a:lvl3pPr marL="1143000" indent="-228600" eaLnBrk="0" hangingPunct="0">
                <a:defRPr sz="2400" baseline="-25000">
                  <a:solidFill>
                    <a:schemeClr val="tx1"/>
                  </a:solidFill>
                  <a:latin typeface="Times New Roman" pitchFamily="18" charset="0"/>
                </a:defRPr>
              </a:lvl3pPr>
              <a:lvl4pPr marL="1600200" indent="-228600" eaLnBrk="0" hangingPunct="0">
                <a:defRPr sz="2400" baseline="-25000">
                  <a:solidFill>
                    <a:schemeClr val="tx1"/>
                  </a:solidFill>
                  <a:latin typeface="Times New Roman" pitchFamily="18" charset="0"/>
                </a:defRPr>
              </a:lvl4pPr>
              <a:lvl5pPr marL="2057400" indent="-228600" eaLnBrk="0" hangingPunct="0">
                <a:defRPr sz="2400" baseline="-25000">
                  <a:solidFill>
                    <a:schemeClr val="tx1"/>
                  </a:solidFill>
                  <a:latin typeface="Times New Roman" pitchFamily="18" charset="0"/>
                </a:defRPr>
              </a:lvl5pPr>
              <a:lvl6pPr marL="2514600" indent="-228600" eaLnBrk="0" fontAlgn="base" hangingPunct="0">
                <a:spcBef>
                  <a:spcPct val="0"/>
                </a:spcBef>
                <a:spcAft>
                  <a:spcPct val="0"/>
                </a:spcAft>
                <a:defRPr sz="2400" baseline="-25000">
                  <a:solidFill>
                    <a:schemeClr val="tx1"/>
                  </a:solidFill>
                  <a:latin typeface="Times New Roman" pitchFamily="18" charset="0"/>
                </a:defRPr>
              </a:lvl6pPr>
              <a:lvl7pPr marL="2971800" indent="-228600" eaLnBrk="0" fontAlgn="base" hangingPunct="0">
                <a:spcBef>
                  <a:spcPct val="0"/>
                </a:spcBef>
                <a:spcAft>
                  <a:spcPct val="0"/>
                </a:spcAft>
                <a:defRPr sz="2400" baseline="-25000">
                  <a:solidFill>
                    <a:schemeClr val="tx1"/>
                  </a:solidFill>
                  <a:latin typeface="Times New Roman" pitchFamily="18" charset="0"/>
                </a:defRPr>
              </a:lvl7pPr>
              <a:lvl8pPr marL="3429000" indent="-228600" eaLnBrk="0" fontAlgn="base" hangingPunct="0">
                <a:spcBef>
                  <a:spcPct val="0"/>
                </a:spcBef>
                <a:spcAft>
                  <a:spcPct val="0"/>
                </a:spcAft>
                <a:defRPr sz="2400" baseline="-25000">
                  <a:solidFill>
                    <a:schemeClr val="tx1"/>
                  </a:solidFill>
                  <a:latin typeface="Times New Roman" pitchFamily="18" charset="0"/>
                </a:defRPr>
              </a:lvl8pPr>
              <a:lvl9pPr marL="3886200" indent="-228600" eaLnBrk="0" fontAlgn="base" hangingPunct="0">
                <a:spcBef>
                  <a:spcPct val="0"/>
                </a:spcBef>
                <a:spcAft>
                  <a:spcPct val="0"/>
                </a:spcAft>
                <a:defRPr sz="2400" baseline="-25000">
                  <a:solidFill>
                    <a:schemeClr val="tx1"/>
                  </a:solidFill>
                  <a:latin typeface="Times New Roman" pitchFamily="18" charset="0"/>
                </a:defRPr>
              </a:lvl9pPr>
            </a:lstStyle>
            <a:p>
              <a:pPr eaLnBrk="1" hangingPunct="1"/>
              <a:endParaRPr lang="en-US" altLang="en-US" sz="1800"/>
            </a:p>
          </p:txBody>
        </p:sp>
        <p:sp>
          <p:nvSpPr>
            <p:cNvPr id="359428" name="Text Box 4"/>
            <p:cNvSpPr txBox="1">
              <a:spLocks noChangeArrowheads="1"/>
            </p:cNvSpPr>
            <p:nvPr/>
          </p:nvSpPr>
          <p:spPr bwMode="auto">
            <a:xfrm>
              <a:off x="7505316" y="937524"/>
              <a:ext cx="3047999" cy="81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92100" indent="-2921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buFont typeface="Wingdings" pitchFamily="2" charset="2"/>
                <a:buNone/>
                <a:defRPr/>
              </a:pPr>
              <a:r>
                <a:rPr lang="en-US" altLang="en-US" sz="1800" dirty="0">
                  <a:solidFill>
                    <a:schemeClr val="bg1"/>
                  </a:solidFill>
                  <a:latin typeface="Arial" panose="020B0604020202020204" pitchFamily="34" charset="0"/>
                  <a:ea typeface="MS PGothic" pitchFamily="34" charset="-128"/>
                  <a:cs typeface="Arial" panose="020B0604020202020204" pitchFamily="34" charset="0"/>
                </a:rPr>
                <a:t>   </a:t>
              </a:r>
              <a:r>
                <a:rPr lang="en-US" altLang="en-US" sz="2100" b="1" dirty="0">
                  <a:solidFill>
                    <a:schemeClr val="bg1"/>
                  </a:solidFill>
                  <a:latin typeface="Arial" panose="020B0604020202020204" pitchFamily="34" charset="0"/>
                  <a:ea typeface="MS PGothic" pitchFamily="34" charset="-128"/>
                  <a:cs typeface="Arial" panose="020B0604020202020204" pitchFamily="34" charset="0"/>
                </a:rPr>
                <a:t>Maritime</a:t>
              </a:r>
              <a:r>
                <a:rPr lang="en-US" altLang="en-US" sz="2100" dirty="0">
                  <a:solidFill>
                    <a:schemeClr val="bg1"/>
                  </a:solidFill>
                  <a:latin typeface="Arial" panose="020B0604020202020204" pitchFamily="34" charset="0"/>
                  <a:ea typeface="MS PGothic" pitchFamily="34" charset="-128"/>
                  <a:cs typeface="Arial" panose="020B0604020202020204" pitchFamily="34" charset="0"/>
                </a:rPr>
                <a:t> </a:t>
              </a:r>
              <a:endParaRPr lang="en-US" altLang="en-US" sz="1800"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359440" name="Text Box 16"/>
            <p:cNvSpPr txBox="1">
              <a:spLocks noChangeArrowheads="1"/>
            </p:cNvSpPr>
            <p:nvPr/>
          </p:nvSpPr>
          <p:spPr bwMode="auto">
            <a:xfrm>
              <a:off x="4483909" y="937524"/>
              <a:ext cx="3047999" cy="84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92100" indent="-2921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eaLnBrk="0" hangingPunct="0">
                <a:spcBef>
                  <a:spcPct val="25000"/>
                </a:spcBef>
                <a:buClr>
                  <a:schemeClr val="bg1"/>
                </a:buClr>
                <a:buFont typeface="Wingdings" pitchFamily="2" charset="2"/>
                <a:buNone/>
                <a:defRPr/>
              </a:pPr>
              <a:r>
                <a:rPr lang="en-US" altLang="en-US" sz="1800" dirty="0">
                  <a:solidFill>
                    <a:schemeClr val="bg1"/>
                  </a:solidFill>
                  <a:latin typeface="Arial" panose="020B0604020202020204" pitchFamily="34" charset="0"/>
                  <a:ea typeface="MS PGothic" pitchFamily="34" charset="-128"/>
                  <a:cs typeface="Arial" panose="020B0604020202020204" pitchFamily="34" charset="0"/>
                </a:rPr>
                <a:t>   </a:t>
              </a:r>
              <a:r>
                <a:rPr lang="en-US" altLang="en-US" sz="2100" b="1" dirty="0">
                  <a:solidFill>
                    <a:schemeClr val="bg1"/>
                  </a:solidFill>
                  <a:latin typeface="Arial" panose="020B0604020202020204" pitchFamily="34" charset="0"/>
                  <a:ea typeface="MS PGothic" pitchFamily="34" charset="-128"/>
                  <a:cs typeface="Arial" panose="020B0604020202020204" pitchFamily="34" charset="0"/>
                </a:rPr>
                <a:t>Coastal</a:t>
              </a:r>
              <a:endParaRPr lang="en-US" altLang="en-US" sz="1800" dirty="0">
                <a:solidFill>
                  <a:schemeClr val="bg1"/>
                </a:solidFill>
                <a:latin typeface="Arial" panose="020B0604020202020204" pitchFamily="34" charset="0"/>
                <a:ea typeface="MS PGothic" pitchFamily="34" charset="-128"/>
                <a:cs typeface="Arial" panose="020B0604020202020204" pitchFamily="34" charset="0"/>
              </a:endParaRPr>
            </a:p>
          </p:txBody>
        </p:sp>
        <p:pic>
          <p:nvPicPr>
            <p:cNvPr id="14438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1613"/>
            <a:stretch/>
          </p:blipFill>
          <p:spPr bwMode="auto">
            <a:xfrm>
              <a:off x="7569484" y="1495318"/>
              <a:ext cx="3048000" cy="442753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22225"/>
            <a:stretch/>
          </p:blipFill>
          <p:spPr bwMode="auto">
            <a:xfrm>
              <a:off x="4590792" y="1495319"/>
              <a:ext cx="2867025" cy="444483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50599" b="-1"/>
            <a:stretch/>
          </p:blipFill>
          <p:spPr bwMode="auto">
            <a:xfrm>
              <a:off x="1606971" y="4734863"/>
              <a:ext cx="2895600" cy="116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06971" y="1465658"/>
              <a:ext cx="2895600" cy="44448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txBox="1">
              <a:spLocks/>
            </p:cNvSpPr>
            <p:nvPr/>
          </p:nvSpPr>
          <p:spPr>
            <a:xfrm>
              <a:off x="1606971" y="340585"/>
              <a:ext cx="8801949" cy="65143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dirty="0">
                  <a:solidFill>
                    <a:schemeClr val="bg1"/>
                  </a:solidFill>
                </a:rPr>
                <a:t>“Warm Cloud” Microphysics</a:t>
              </a:r>
            </a:p>
          </p:txBody>
        </p:sp>
        <p:sp>
          <p:nvSpPr>
            <p:cNvPr id="3" name="TextBox 2"/>
            <p:cNvSpPr txBox="1"/>
            <p:nvPr/>
          </p:nvSpPr>
          <p:spPr>
            <a:xfrm>
              <a:off x="8923807" y="1391492"/>
              <a:ext cx="1040807" cy="641262"/>
            </a:xfrm>
            <a:prstGeom prst="rect">
              <a:avLst/>
            </a:prstGeom>
            <a:noFill/>
          </p:spPr>
          <p:txBody>
            <a:bodyPr wrap="square" rtlCol="0">
              <a:spAutoFit/>
            </a:bodyPr>
            <a:lstStyle/>
            <a:p>
              <a:pPr algn="ctr"/>
              <a:r>
                <a:rPr lang="en-US" sz="1425" b="1" dirty="0">
                  <a:solidFill>
                    <a:schemeClr val="bg1"/>
                  </a:solidFill>
                </a:rPr>
                <a:t>Rain-</a:t>
              </a:r>
            </a:p>
            <a:p>
              <a:pPr algn="ctr"/>
              <a:r>
                <a:rPr lang="en-US" sz="1425" b="1" dirty="0">
                  <a:solidFill>
                    <a:schemeClr val="bg1"/>
                  </a:solidFill>
                </a:rPr>
                <a:t>Drop</a:t>
              </a:r>
            </a:p>
          </p:txBody>
        </p:sp>
        <p:sp>
          <p:nvSpPr>
            <p:cNvPr id="4" name="Rectangle 3"/>
            <p:cNvSpPr/>
            <p:nvPr/>
          </p:nvSpPr>
          <p:spPr>
            <a:xfrm>
              <a:off x="9029317" y="2054746"/>
              <a:ext cx="872093" cy="3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Line 38"/>
            <p:cNvSpPr>
              <a:spLocks noChangeShapeType="1"/>
            </p:cNvSpPr>
            <p:nvPr/>
          </p:nvSpPr>
          <p:spPr bwMode="auto">
            <a:xfrm>
              <a:off x="9029316" y="2091869"/>
              <a:ext cx="872093" cy="0"/>
            </a:xfrm>
            <a:prstGeom prst="line">
              <a:avLst/>
            </a:prstGeom>
            <a:noFill/>
            <a:ln w="38100">
              <a:solidFill>
                <a:srgbClr val="FC0A04"/>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9" name="Text Box 39"/>
            <p:cNvSpPr txBox="1">
              <a:spLocks noChangeArrowheads="1"/>
            </p:cNvSpPr>
            <p:nvPr/>
          </p:nvSpPr>
          <p:spPr bwMode="auto">
            <a:xfrm>
              <a:off x="9093485" y="2064159"/>
              <a:ext cx="707092" cy="33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25000">
                  <a:solidFill>
                    <a:schemeClr val="tx1"/>
                  </a:solidFill>
                  <a:latin typeface="Times New Roman" pitchFamily="18" charset="0"/>
                </a:defRPr>
              </a:lvl1pPr>
              <a:lvl2pPr marL="742950" indent="-285750" eaLnBrk="0" hangingPunct="0">
                <a:defRPr sz="2400" baseline="-25000">
                  <a:solidFill>
                    <a:schemeClr val="tx1"/>
                  </a:solidFill>
                  <a:latin typeface="Times New Roman" pitchFamily="18" charset="0"/>
                </a:defRPr>
              </a:lvl2pPr>
              <a:lvl3pPr marL="1143000" indent="-228600" eaLnBrk="0" hangingPunct="0">
                <a:defRPr sz="2400" baseline="-25000">
                  <a:solidFill>
                    <a:schemeClr val="tx1"/>
                  </a:solidFill>
                  <a:latin typeface="Times New Roman" pitchFamily="18" charset="0"/>
                </a:defRPr>
              </a:lvl3pPr>
              <a:lvl4pPr marL="1600200" indent="-228600" eaLnBrk="0" hangingPunct="0">
                <a:defRPr sz="2400" baseline="-25000">
                  <a:solidFill>
                    <a:schemeClr val="tx1"/>
                  </a:solidFill>
                  <a:latin typeface="Times New Roman" pitchFamily="18" charset="0"/>
                </a:defRPr>
              </a:lvl4pPr>
              <a:lvl5pPr marL="2057400" indent="-228600" eaLnBrk="0" hangingPunct="0">
                <a:defRPr sz="2400" baseline="-25000">
                  <a:solidFill>
                    <a:schemeClr val="tx1"/>
                  </a:solidFill>
                  <a:latin typeface="Times New Roman" pitchFamily="18" charset="0"/>
                </a:defRPr>
              </a:lvl5pPr>
              <a:lvl6pPr marL="2514600" indent="-228600" eaLnBrk="0" fontAlgn="base" hangingPunct="0">
                <a:spcBef>
                  <a:spcPct val="0"/>
                </a:spcBef>
                <a:spcAft>
                  <a:spcPct val="0"/>
                </a:spcAft>
                <a:defRPr sz="2400" baseline="-25000">
                  <a:solidFill>
                    <a:schemeClr val="tx1"/>
                  </a:solidFill>
                  <a:latin typeface="Times New Roman" pitchFamily="18" charset="0"/>
                </a:defRPr>
              </a:lvl6pPr>
              <a:lvl7pPr marL="2971800" indent="-228600" eaLnBrk="0" fontAlgn="base" hangingPunct="0">
                <a:spcBef>
                  <a:spcPct val="0"/>
                </a:spcBef>
                <a:spcAft>
                  <a:spcPct val="0"/>
                </a:spcAft>
                <a:defRPr sz="2400" baseline="-25000">
                  <a:solidFill>
                    <a:schemeClr val="tx1"/>
                  </a:solidFill>
                  <a:latin typeface="Times New Roman" pitchFamily="18" charset="0"/>
                </a:defRPr>
              </a:lvl7pPr>
              <a:lvl8pPr marL="3429000" indent="-228600" eaLnBrk="0" fontAlgn="base" hangingPunct="0">
                <a:spcBef>
                  <a:spcPct val="0"/>
                </a:spcBef>
                <a:spcAft>
                  <a:spcPct val="0"/>
                </a:spcAft>
                <a:defRPr sz="2400" baseline="-25000">
                  <a:solidFill>
                    <a:schemeClr val="tx1"/>
                  </a:solidFill>
                  <a:latin typeface="Times New Roman" pitchFamily="18" charset="0"/>
                </a:defRPr>
              </a:lvl8pPr>
              <a:lvl9pPr marL="3886200" indent="-228600" eaLnBrk="0" fontAlgn="base" hangingPunct="0">
                <a:spcBef>
                  <a:spcPct val="0"/>
                </a:spcBef>
                <a:spcAft>
                  <a:spcPct val="0"/>
                </a:spcAft>
                <a:defRPr sz="2400" baseline="-25000">
                  <a:solidFill>
                    <a:schemeClr val="tx1"/>
                  </a:solidFill>
                  <a:latin typeface="Times New Roman" pitchFamily="18" charset="0"/>
                </a:defRPr>
              </a:lvl9pPr>
            </a:lstStyle>
            <a:p>
              <a:pPr eaLnBrk="1" hangingPunct="1"/>
              <a:r>
                <a:rPr lang="en-US" altLang="en-US" sz="1200" b="1" baseline="0" dirty="0">
                  <a:solidFill>
                    <a:srgbClr val="FC0A04"/>
                  </a:solidFill>
                  <a:latin typeface="Arial" charset="0"/>
                </a:rPr>
                <a:t>1 mm</a:t>
              </a:r>
            </a:p>
          </p:txBody>
        </p:sp>
        <p:sp>
          <p:nvSpPr>
            <p:cNvPr id="20" name="TextBox 19"/>
            <p:cNvSpPr txBox="1"/>
            <p:nvPr/>
          </p:nvSpPr>
          <p:spPr>
            <a:xfrm>
              <a:off x="3275155" y="1713043"/>
              <a:ext cx="1040807" cy="641262"/>
            </a:xfrm>
            <a:prstGeom prst="rect">
              <a:avLst/>
            </a:prstGeom>
            <a:noFill/>
          </p:spPr>
          <p:txBody>
            <a:bodyPr wrap="square" rtlCol="0">
              <a:spAutoFit/>
            </a:bodyPr>
            <a:lstStyle/>
            <a:p>
              <a:pPr algn="ctr"/>
              <a:r>
                <a:rPr lang="en-US" sz="1425" b="1" dirty="0"/>
                <a:t>Cloud Droplets</a:t>
              </a:r>
            </a:p>
          </p:txBody>
        </p:sp>
      </p:grpSp>
      <p:sp>
        <p:nvSpPr>
          <p:cNvPr id="23" name="TextBox 22"/>
          <p:cNvSpPr txBox="1"/>
          <p:nvPr/>
        </p:nvSpPr>
        <p:spPr>
          <a:xfrm>
            <a:off x="759457" y="985093"/>
            <a:ext cx="7570515" cy="738664"/>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A higher concentration of cloud droplets inhibits the collision coalescence process (since droplets are smaller, all else equal)</a:t>
            </a:r>
          </a:p>
        </p:txBody>
      </p:sp>
      <p:sp>
        <p:nvSpPr>
          <p:cNvPr id="7" name="Title 1">
            <a:extLst>
              <a:ext uri="{FF2B5EF4-FFF2-40B4-BE49-F238E27FC236}">
                <a16:creationId xmlns:a16="http://schemas.microsoft.com/office/drawing/2014/main" id="{9C104BF6-71D3-710D-88FD-0D534E01B5E9}"/>
              </a:ext>
            </a:extLst>
          </p:cNvPr>
          <p:cNvSpPr txBox="1">
            <a:spLocks/>
          </p:cNvSpPr>
          <p:nvPr/>
        </p:nvSpPr>
        <p:spPr>
          <a:xfrm>
            <a:off x="152400" y="76200"/>
            <a:ext cx="89916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a:t>
            </a:r>
            <a:r>
              <a:rPr lang="en-US" altLang="en-US" sz="3600" dirty="0">
                <a:latin typeface="+mn-lt"/>
              </a:rPr>
              <a:t>3) Precipitation (climate)</a:t>
            </a:r>
            <a:endParaRPr lang="en-US" altLang="en-US" sz="4000" dirty="0">
              <a:latin typeface="+mn-lt"/>
            </a:endParaRPr>
          </a:p>
        </p:txBody>
      </p:sp>
    </p:spTree>
    <p:extLst>
      <p:ext uri="{BB962C8B-B14F-4D97-AF65-F5344CB8AC3E}">
        <p14:creationId xmlns:p14="http://schemas.microsoft.com/office/powerpoint/2010/main" val="2281369830"/>
      </p:ext>
    </p:extLst>
  </p:cSld>
  <p:clrMapOvr>
    <a:masterClrMapping/>
  </p:clrMapOvr>
  <mc:AlternateContent xmlns:mc="http://schemas.openxmlformats.org/markup-compatibility/2006" xmlns:p14="http://schemas.microsoft.com/office/powerpoint/2010/main">
    <mc:Choice Requires="p14">
      <p:transition spd="slow" p14:dur="2000" advTm="30160"/>
    </mc:Choice>
    <mc:Fallback xmlns="">
      <p:transition spd="slow" advTm="301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76200"/>
            <a:ext cx="8821622" cy="1143000"/>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700" dirty="0">
                <a:latin typeface="+mn-lt"/>
              </a:rPr>
              <a:t>Real World Example.   </a:t>
            </a:r>
          </a:p>
          <a:p>
            <a:r>
              <a:rPr lang="en-US" altLang="en-US" sz="3200" dirty="0">
                <a:latin typeface="+mn-lt"/>
              </a:rPr>
              <a:t>CCN concentration impacts on cloud </a:t>
            </a:r>
            <a:r>
              <a:rPr lang="en-US" altLang="en-US" sz="3200" dirty="0" err="1">
                <a:latin typeface="+mn-lt"/>
              </a:rPr>
              <a:t>macrophysical</a:t>
            </a:r>
            <a:r>
              <a:rPr lang="en-US" altLang="en-US" sz="3200" dirty="0">
                <a:latin typeface="+mn-lt"/>
              </a:rPr>
              <a:t> structure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8279" b="290"/>
          <a:stretch/>
        </p:blipFill>
        <p:spPr>
          <a:xfrm>
            <a:off x="0" y="1957864"/>
            <a:ext cx="9144000" cy="4900136"/>
          </a:xfrm>
          <a:prstGeom prst="rect">
            <a:avLst/>
          </a:prstGeom>
        </p:spPr>
      </p:pic>
      <p:sp>
        <p:nvSpPr>
          <p:cNvPr id="9" name="Rectangle 8"/>
          <p:cNvSpPr/>
          <p:nvPr/>
        </p:nvSpPr>
        <p:spPr>
          <a:xfrm>
            <a:off x="3877408" y="4387590"/>
            <a:ext cx="2286000" cy="129598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1199699"/>
            <a:ext cx="9143999" cy="738664"/>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Macrostructure of marine </a:t>
            </a:r>
            <a:r>
              <a:rPr lang="en-US" sz="2100" dirty="0" err="1">
                <a:solidFill>
                  <a:schemeClr val="bg1"/>
                </a:solidFill>
              </a:rPr>
              <a:t>stratiform</a:t>
            </a:r>
            <a:r>
              <a:rPr lang="en-US" sz="2100" dirty="0">
                <a:solidFill>
                  <a:schemeClr val="bg1"/>
                </a:solidFill>
              </a:rPr>
              <a:t> cloud field is highly sensitive to precipitation.</a:t>
            </a:r>
          </a:p>
          <a:p>
            <a:pPr algn="ctr"/>
            <a:endParaRPr lang="en-US" sz="2100" dirty="0">
              <a:solidFill>
                <a:schemeClr val="bg1"/>
              </a:solidFill>
            </a:endParaRPr>
          </a:p>
        </p:txBody>
      </p:sp>
      <p:sp>
        <p:nvSpPr>
          <p:cNvPr id="2" name="TextBox 1">
            <a:extLst>
              <a:ext uri="{FF2B5EF4-FFF2-40B4-BE49-F238E27FC236}">
                <a16:creationId xmlns:a16="http://schemas.microsoft.com/office/drawing/2014/main" id="{3A02FFD6-CE21-BD28-0107-9EE0E2721B0B}"/>
              </a:ext>
            </a:extLst>
          </p:cNvPr>
          <p:cNvSpPr txBox="1"/>
          <p:nvPr/>
        </p:nvSpPr>
        <p:spPr>
          <a:xfrm>
            <a:off x="4153888" y="6488668"/>
            <a:ext cx="1733039" cy="369332"/>
          </a:xfrm>
          <a:prstGeom prst="rect">
            <a:avLst/>
          </a:prstGeom>
          <a:noFill/>
        </p:spPr>
        <p:txBody>
          <a:bodyPr wrap="none" rtlCol="0">
            <a:spAutoFit/>
          </a:bodyPr>
          <a:lstStyle/>
          <a:p>
            <a:r>
              <a:rPr lang="en-US" dirty="0"/>
              <a:t>NASA worldview</a:t>
            </a:r>
          </a:p>
        </p:txBody>
      </p:sp>
    </p:spTree>
    <p:extLst>
      <p:ext uri="{BB962C8B-B14F-4D97-AF65-F5344CB8AC3E}">
        <p14:creationId xmlns:p14="http://schemas.microsoft.com/office/powerpoint/2010/main" val="102491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76200"/>
            <a:ext cx="8821622" cy="1143000"/>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700" dirty="0">
                <a:latin typeface="+mn-lt"/>
              </a:rPr>
              <a:t>Real World Example.   </a:t>
            </a:r>
          </a:p>
          <a:p>
            <a:r>
              <a:rPr lang="en-US" altLang="en-US" sz="3200" dirty="0">
                <a:latin typeface="+mn-lt"/>
              </a:rPr>
              <a:t>CCN concentration impacts on cloud </a:t>
            </a:r>
            <a:r>
              <a:rPr lang="en-US" altLang="en-US" sz="3200" dirty="0" err="1">
                <a:latin typeface="+mn-lt"/>
              </a:rPr>
              <a:t>macrophysical</a:t>
            </a:r>
            <a:r>
              <a:rPr lang="en-US" altLang="en-US" sz="3200" dirty="0">
                <a:latin typeface="+mn-lt"/>
              </a:rPr>
              <a:t> structure</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b="8565"/>
          <a:stretch/>
        </p:blipFill>
        <p:spPr>
          <a:xfrm>
            <a:off x="0" y="1973104"/>
            <a:ext cx="9144000" cy="4869656"/>
          </a:xfrm>
          <a:prstGeom prst="rect">
            <a:avLst/>
          </a:prstGeom>
        </p:spPr>
      </p:pic>
      <p:sp>
        <p:nvSpPr>
          <p:cNvPr id="11" name="TextBox 10"/>
          <p:cNvSpPr txBox="1"/>
          <p:nvPr/>
        </p:nvSpPr>
        <p:spPr>
          <a:xfrm>
            <a:off x="3035808" y="3331782"/>
            <a:ext cx="1915909" cy="523220"/>
          </a:xfrm>
          <a:prstGeom prst="rect">
            <a:avLst/>
          </a:prstGeom>
          <a:solidFill>
            <a:schemeClr val="bg1">
              <a:alpha val="33000"/>
            </a:schemeClr>
          </a:solidFill>
        </p:spPr>
        <p:txBody>
          <a:bodyPr wrap="none" rtlCol="0">
            <a:spAutoFit/>
          </a:bodyPr>
          <a:lstStyle/>
          <a:p>
            <a:r>
              <a:rPr lang="en-US" sz="2800" b="1" i="1" dirty="0"/>
              <a:t>Closed Cells</a:t>
            </a:r>
          </a:p>
        </p:txBody>
      </p:sp>
      <p:sp>
        <p:nvSpPr>
          <p:cNvPr id="12" name="TextBox 11"/>
          <p:cNvSpPr txBox="1"/>
          <p:nvPr/>
        </p:nvSpPr>
        <p:spPr>
          <a:xfrm>
            <a:off x="5980176" y="4264470"/>
            <a:ext cx="1741182" cy="523220"/>
          </a:xfrm>
          <a:prstGeom prst="rect">
            <a:avLst/>
          </a:prstGeom>
          <a:solidFill>
            <a:schemeClr val="tx1">
              <a:alpha val="34000"/>
            </a:schemeClr>
          </a:solidFill>
        </p:spPr>
        <p:txBody>
          <a:bodyPr wrap="none" rtlCol="0">
            <a:spAutoFit/>
          </a:bodyPr>
          <a:lstStyle/>
          <a:p>
            <a:r>
              <a:rPr lang="en-US" sz="2800" b="1" i="1" dirty="0">
                <a:solidFill>
                  <a:schemeClr val="bg1"/>
                </a:solidFill>
              </a:rPr>
              <a:t>Open Cells</a:t>
            </a:r>
          </a:p>
        </p:txBody>
      </p:sp>
      <p:sp>
        <p:nvSpPr>
          <p:cNvPr id="13" name="TextBox 12"/>
          <p:cNvSpPr txBox="1"/>
          <p:nvPr/>
        </p:nvSpPr>
        <p:spPr>
          <a:xfrm>
            <a:off x="0" y="1199699"/>
            <a:ext cx="9143999" cy="738664"/>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Macrostructure of marine </a:t>
            </a:r>
            <a:r>
              <a:rPr lang="en-US" sz="2100" dirty="0" err="1">
                <a:solidFill>
                  <a:schemeClr val="bg1"/>
                </a:solidFill>
              </a:rPr>
              <a:t>stratiform</a:t>
            </a:r>
            <a:r>
              <a:rPr lang="en-US" sz="2100" dirty="0">
                <a:solidFill>
                  <a:schemeClr val="bg1"/>
                </a:solidFill>
              </a:rPr>
              <a:t> cloud field is highly sensitive to precipitation. Precipitation occurs within open cells, not within closed cells.</a:t>
            </a:r>
          </a:p>
        </p:txBody>
      </p:sp>
      <p:sp>
        <p:nvSpPr>
          <p:cNvPr id="2" name="TextBox 1">
            <a:extLst>
              <a:ext uri="{FF2B5EF4-FFF2-40B4-BE49-F238E27FC236}">
                <a16:creationId xmlns:a16="http://schemas.microsoft.com/office/drawing/2014/main" id="{C0951971-D709-4CFF-2AC8-A59A588B9402}"/>
              </a:ext>
            </a:extLst>
          </p:cNvPr>
          <p:cNvSpPr txBox="1"/>
          <p:nvPr/>
        </p:nvSpPr>
        <p:spPr>
          <a:xfrm>
            <a:off x="642937" y="6412468"/>
            <a:ext cx="1733039" cy="369332"/>
          </a:xfrm>
          <a:prstGeom prst="rect">
            <a:avLst/>
          </a:prstGeom>
          <a:noFill/>
        </p:spPr>
        <p:txBody>
          <a:bodyPr wrap="none" rtlCol="0">
            <a:spAutoFit/>
          </a:bodyPr>
          <a:lstStyle/>
          <a:p>
            <a:r>
              <a:rPr lang="en-US" dirty="0"/>
              <a:t>NASA worldview</a:t>
            </a:r>
          </a:p>
        </p:txBody>
      </p:sp>
    </p:spTree>
    <p:extLst>
      <p:ext uri="{BB962C8B-B14F-4D97-AF65-F5344CB8AC3E}">
        <p14:creationId xmlns:p14="http://schemas.microsoft.com/office/powerpoint/2010/main" val="1982433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4" descr="https://lnt.org/sites/default/files/CloudDiagram_zps4699ad1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19743" y="652881"/>
            <a:ext cx="3196356" cy="555645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nt.org/sites/default/files/CloudDiagram_zps4699ad1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96589" y="652882"/>
            <a:ext cx="4341190" cy="55564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23940" y="12700"/>
            <a:ext cx="9120060" cy="579647"/>
          </a:xfrm>
        </p:spPr>
        <p:txBody>
          <a:bodyPr>
            <a:noAutofit/>
          </a:bodyPr>
          <a:lstStyle/>
          <a:p>
            <a:pPr>
              <a:tabLst>
                <a:tab pos="6515100" algn="l"/>
              </a:tabLst>
            </a:pPr>
            <a:r>
              <a:rPr lang="en-US" sz="3600" dirty="0"/>
              <a:t>Clouds Exist over a Wide Range of Temperatures</a:t>
            </a:r>
          </a:p>
        </p:txBody>
      </p:sp>
      <p:sp>
        <p:nvSpPr>
          <p:cNvPr id="5" name="Title 6"/>
          <p:cNvSpPr txBox="1">
            <a:spLocks/>
          </p:cNvSpPr>
          <p:nvPr/>
        </p:nvSpPr>
        <p:spPr>
          <a:xfrm>
            <a:off x="-46562" y="649985"/>
            <a:ext cx="1576782" cy="1103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Ice Only</a:t>
            </a:r>
          </a:p>
          <a:p>
            <a:r>
              <a:rPr lang="en-US" sz="2000" dirty="0"/>
              <a:t>(Glaciated)</a:t>
            </a:r>
          </a:p>
          <a:p>
            <a:r>
              <a:rPr lang="en-US" sz="2000" dirty="0"/>
              <a:t>(&lt; -35 </a:t>
            </a:r>
            <a:r>
              <a:rPr lang="en-US" sz="2000" baseline="30000" dirty="0" err="1"/>
              <a:t>o</a:t>
            </a:r>
            <a:r>
              <a:rPr lang="en-US" sz="2000" dirty="0" err="1"/>
              <a:t>C</a:t>
            </a:r>
            <a:r>
              <a:rPr lang="en-US" sz="2000" dirty="0"/>
              <a:t>)</a:t>
            </a:r>
          </a:p>
        </p:txBody>
      </p:sp>
      <p:sp>
        <p:nvSpPr>
          <p:cNvPr id="6" name="Title 6"/>
          <p:cNvSpPr txBox="1">
            <a:spLocks/>
          </p:cNvSpPr>
          <p:nvPr/>
        </p:nvSpPr>
        <p:spPr>
          <a:xfrm>
            <a:off x="-27902" y="2553427"/>
            <a:ext cx="1576783" cy="11404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Mixed Ice and Water</a:t>
            </a:r>
          </a:p>
          <a:p>
            <a:r>
              <a:rPr lang="en-US" sz="2000" dirty="0"/>
              <a:t>(-20 </a:t>
            </a:r>
            <a:r>
              <a:rPr lang="en-US" sz="2000" baseline="30000" dirty="0" err="1"/>
              <a:t>o</a:t>
            </a:r>
            <a:r>
              <a:rPr lang="en-US" sz="2000" dirty="0" err="1"/>
              <a:t>C</a:t>
            </a:r>
            <a:r>
              <a:rPr lang="en-US" sz="2000" dirty="0"/>
              <a:t>)</a:t>
            </a:r>
          </a:p>
        </p:txBody>
      </p:sp>
      <p:sp>
        <p:nvSpPr>
          <p:cNvPr id="8" name="Title 6"/>
          <p:cNvSpPr txBox="1">
            <a:spLocks/>
          </p:cNvSpPr>
          <p:nvPr/>
        </p:nvSpPr>
        <p:spPr>
          <a:xfrm>
            <a:off x="-102546" y="4419557"/>
            <a:ext cx="1763396" cy="7858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Liquid </a:t>
            </a:r>
          </a:p>
          <a:p>
            <a:r>
              <a:rPr lang="en-US" sz="2000" dirty="0"/>
              <a:t>Water Only</a:t>
            </a:r>
          </a:p>
        </p:txBody>
      </p:sp>
      <p:cxnSp>
        <p:nvCxnSpPr>
          <p:cNvPr id="3" name="Straight Connector 2"/>
          <p:cNvCxnSpPr/>
          <p:nvPr/>
        </p:nvCxnSpPr>
        <p:spPr>
          <a:xfrm>
            <a:off x="-9241" y="1958397"/>
            <a:ext cx="472534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41" y="4272382"/>
            <a:ext cx="472534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939" y="3968901"/>
            <a:ext cx="2313992" cy="2936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Melting Level (0</a:t>
            </a:r>
            <a:r>
              <a:rPr lang="en-US" sz="2000" b="1" baseline="30000" dirty="0"/>
              <a:t>o</a:t>
            </a:r>
            <a:r>
              <a:rPr lang="en-US" sz="2000" b="1" dirty="0"/>
              <a:t>C)</a:t>
            </a:r>
          </a:p>
        </p:txBody>
      </p:sp>
      <p:sp>
        <p:nvSpPr>
          <p:cNvPr id="12" name="Rectangle 11"/>
          <p:cNvSpPr/>
          <p:nvPr/>
        </p:nvSpPr>
        <p:spPr>
          <a:xfrm>
            <a:off x="0" y="6735540"/>
            <a:ext cx="2101516" cy="1224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8805"/>
      </p:ext>
    </p:extLst>
  </p:cSld>
  <p:clrMapOvr>
    <a:masterClrMapping/>
  </p:clrMapOvr>
  <mc:AlternateContent xmlns:mc="http://schemas.openxmlformats.org/markup-compatibility/2006" xmlns:p14="http://schemas.microsoft.com/office/powerpoint/2010/main">
    <mc:Choice Requires="p14">
      <p:transition spd="slow" p14:dur="2000" advTm="1812"/>
    </mc:Choice>
    <mc:Fallback xmlns="">
      <p:transition spd="slow" advTm="181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3458"/>
          <a:stretch/>
        </p:blipFill>
        <p:spPr>
          <a:xfrm>
            <a:off x="161189" y="1349812"/>
            <a:ext cx="7203831" cy="5508188"/>
          </a:xfrm>
          <a:prstGeom prst="rect">
            <a:avLst/>
          </a:prstGeom>
        </p:spPr>
      </p:pic>
      <p:sp>
        <p:nvSpPr>
          <p:cNvPr id="4" name="TextBox 3"/>
          <p:cNvSpPr txBox="1"/>
          <p:nvPr/>
        </p:nvSpPr>
        <p:spPr>
          <a:xfrm>
            <a:off x="6518162" y="3500343"/>
            <a:ext cx="2534989" cy="738664"/>
          </a:xfrm>
          <a:prstGeom prst="rect">
            <a:avLst/>
          </a:prstGeom>
          <a:noFill/>
        </p:spPr>
        <p:txBody>
          <a:bodyPr wrap="none" rtlCol="0">
            <a:spAutoFit/>
          </a:bodyPr>
          <a:lstStyle/>
          <a:p>
            <a:r>
              <a:rPr lang="en-US" sz="2400" b="1" i="1" dirty="0"/>
              <a:t>Cloud Invigoration</a:t>
            </a:r>
          </a:p>
          <a:p>
            <a:r>
              <a:rPr lang="en-US" i="1" dirty="0"/>
              <a:t>Rosenfeld et al., 2012</a:t>
            </a:r>
          </a:p>
        </p:txBody>
      </p:sp>
      <p:sp>
        <p:nvSpPr>
          <p:cNvPr id="5" name="Title 1">
            <a:extLst>
              <a:ext uri="{FF2B5EF4-FFF2-40B4-BE49-F238E27FC236}">
                <a16:creationId xmlns:a16="http://schemas.microsoft.com/office/drawing/2014/main" id="{647BE378-8390-6321-D5E5-351343A85346}"/>
              </a:ext>
            </a:extLst>
          </p:cNvPr>
          <p:cNvSpPr txBox="1">
            <a:spLocks/>
          </p:cNvSpPr>
          <p:nvPr/>
        </p:nvSpPr>
        <p:spPr>
          <a:xfrm>
            <a:off x="152400" y="76200"/>
            <a:ext cx="8821622" cy="1143000"/>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700" dirty="0">
                <a:latin typeface="+mn-lt"/>
              </a:rPr>
              <a:t>More Complex Real World Example.   </a:t>
            </a:r>
          </a:p>
          <a:p>
            <a:r>
              <a:rPr lang="en-US" altLang="en-US" sz="3200" dirty="0">
                <a:latin typeface="+mn-lt"/>
              </a:rPr>
              <a:t>CCN and IN impacts on cloud </a:t>
            </a:r>
            <a:r>
              <a:rPr lang="en-US" altLang="en-US" sz="3200" dirty="0" err="1">
                <a:latin typeface="+mn-lt"/>
              </a:rPr>
              <a:t>macrophysical</a:t>
            </a:r>
            <a:r>
              <a:rPr lang="en-US" altLang="en-US" sz="3200" dirty="0">
                <a:latin typeface="+mn-lt"/>
              </a:rPr>
              <a:t> structure</a:t>
            </a:r>
          </a:p>
        </p:txBody>
      </p:sp>
    </p:spTree>
    <p:extLst>
      <p:ext uri="{BB962C8B-B14F-4D97-AF65-F5344CB8AC3E}">
        <p14:creationId xmlns:p14="http://schemas.microsoft.com/office/powerpoint/2010/main" val="2283895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23AD5-94B0-2004-52B6-94BCC10A3C08}"/>
              </a:ext>
            </a:extLst>
          </p:cNvPr>
          <p:cNvPicPr>
            <a:picLocks noChangeAspect="1"/>
          </p:cNvPicPr>
          <p:nvPr/>
        </p:nvPicPr>
        <p:blipFill>
          <a:blip r:embed="rId2"/>
          <a:stretch>
            <a:fillRect/>
          </a:stretch>
        </p:blipFill>
        <p:spPr>
          <a:xfrm>
            <a:off x="0" y="14111"/>
            <a:ext cx="9144000" cy="6829778"/>
          </a:xfrm>
          <a:prstGeom prst="rect">
            <a:avLst/>
          </a:prstGeom>
        </p:spPr>
      </p:pic>
      <p:sp>
        <p:nvSpPr>
          <p:cNvPr id="4" name="Title 1">
            <a:extLst>
              <a:ext uri="{FF2B5EF4-FFF2-40B4-BE49-F238E27FC236}">
                <a16:creationId xmlns:a16="http://schemas.microsoft.com/office/drawing/2014/main" id="{8F778F56-F270-C082-FADB-EBA66A8D0D78}"/>
              </a:ext>
            </a:extLst>
          </p:cNvPr>
          <p:cNvSpPr txBox="1">
            <a:spLocks/>
          </p:cNvSpPr>
          <p:nvPr/>
        </p:nvSpPr>
        <p:spPr>
          <a:xfrm>
            <a:off x="152400" y="76200"/>
            <a:ext cx="89916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a:t>
            </a:r>
            <a:r>
              <a:rPr lang="en-US" altLang="en-US" sz="3600" dirty="0">
                <a:latin typeface="+mn-lt"/>
              </a:rPr>
              <a:t>4) Feedbacks </a:t>
            </a:r>
            <a:endParaRPr lang="en-US" altLang="en-US" sz="4000" dirty="0">
              <a:latin typeface="+mn-lt"/>
            </a:endParaRPr>
          </a:p>
        </p:txBody>
      </p:sp>
      <p:sp>
        <p:nvSpPr>
          <p:cNvPr id="5" name="TextBox 4">
            <a:extLst>
              <a:ext uri="{FF2B5EF4-FFF2-40B4-BE49-F238E27FC236}">
                <a16:creationId xmlns:a16="http://schemas.microsoft.com/office/drawing/2014/main" id="{C1679BC9-8EE8-8EAC-3D67-F0CE5FCF3A09}"/>
              </a:ext>
            </a:extLst>
          </p:cNvPr>
          <p:cNvSpPr txBox="1"/>
          <p:nvPr/>
        </p:nvSpPr>
        <p:spPr>
          <a:xfrm>
            <a:off x="759457" y="985093"/>
            <a:ext cx="7570515" cy="1061829"/>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Cloud </a:t>
            </a:r>
            <a:r>
              <a:rPr lang="en-US" sz="2100" dirty="0" err="1">
                <a:solidFill>
                  <a:schemeClr val="bg1"/>
                </a:solidFill>
              </a:rPr>
              <a:t>macrophysical</a:t>
            </a:r>
            <a:r>
              <a:rPr lang="en-US" sz="2100" dirty="0">
                <a:solidFill>
                  <a:schemeClr val="bg1"/>
                </a:solidFill>
              </a:rPr>
              <a:t> changes impacts vertical and long range transport of pollutants, lightning production, rainout </a:t>
            </a:r>
          </a:p>
          <a:p>
            <a:pPr algn="ctr"/>
            <a:r>
              <a:rPr lang="en-US" sz="2100" dirty="0">
                <a:solidFill>
                  <a:schemeClr val="bg1"/>
                </a:solidFill>
              </a:rPr>
              <a:t>(feeding back to chemistry again)</a:t>
            </a:r>
          </a:p>
        </p:txBody>
      </p:sp>
      <p:sp>
        <p:nvSpPr>
          <p:cNvPr id="6" name="TextBox 5">
            <a:extLst>
              <a:ext uri="{FF2B5EF4-FFF2-40B4-BE49-F238E27FC236}">
                <a16:creationId xmlns:a16="http://schemas.microsoft.com/office/drawing/2014/main" id="{51D95D1D-C6B4-8217-E295-C42E2114D7A6}"/>
              </a:ext>
            </a:extLst>
          </p:cNvPr>
          <p:cNvSpPr txBox="1"/>
          <p:nvPr/>
        </p:nvSpPr>
        <p:spPr>
          <a:xfrm>
            <a:off x="483079" y="3429000"/>
            <a:ext cx="1354986" cy="369332"/>
          </a:xfrm>
          <a:prstGeom prst="rect">
            <a:avLst/>
          </a:prstGeom>
          <a:noFill/>
        </p:spPr>
        <p:txBody>
          <a:bodyPr wrap="none" rtlCol="0">
            <a:spAutoFit/>
          </a:bodyPr>
          <a:lstStyle/>
          <a:p>
            <a:r>
              <a:rPr lang="en-US" dirty="0"/>
              <a:t>Dust aerosol</a:t>
            </a:r>
          </a:p>
        </p:txBody>
      </p:sp>
      <p:sp>
        <p:nvSpPr>
          <p:cNvPr id="7" name="TextBox 6">
            <a:extLst>
              <a:ext uri="{FF2B5EF4-FFF2-40B4-BE49-F238E27FC236}">
                <a16:creationId xmlns:a16="http://schemas.microsoft.com/office/drawing/2014/main" id="{9E3C2C30-52E3-6CC2-94ED-20A17D02782B}"/>
              </a:ext>
            </a:extLst>
          </p:cNvPr>
          <p:cNvSpPr txBox="1"/>
          <p:nvPr/>
        </p:nvSpPr>
        <p:spPr>
          <a:xfrm>
            <a:off x="7896969" y="3244334"/>
            <a:ext cx="866006" cy="369332"/>
          </a:xfrm>
          <a:prstGeom prst="rect">
            <a:avLst/>
          </a:prstGeom>
          <a:noFill/>
        </p:spPr>
        <p:txBody>
          <a:bodyPr wrap="none" rtlCol="0">
            <a:spAutoFit/>
          </a:bodyPr>
          <a:lstStyle/>
          <a:p>
            <a:r>
              <a:rPr lang="en-US" dirty="0"/>
              <a:t>rainout</a:t>
            </a:r>
          </a:p>
        </p:txBody>
      </p:sp>
      <p:sp>
        <p:nvSpPr>
          <p:cNvPr id="8" name="TextBox 7">
            <a:extLst>
              <a:ext uri="{FF2B5EF4-FFF2-40B4-BE49-F238E27FC236}">
                <a16:creationId xmlns:a16="http://schemas.microsoft.com/office/drawing/2014/main" id="{CAAC3C29-451B-2CA0-0A34-A874718929F1}"/>
              </a:ext>
            </a:extLst>
          </p:cNvPr>
          <p:cNvSpPr txBox="1"/>
          <p:nvPr/>
        </p:nvSpPr>
        <p:spPr>
          <a:xfrm>
            <a:off x="7989916" y="201721"/>
            <a:ext cx="1001684" cy="369332"/>
          </a:xfrm>
          <a:prstGeom prst="rect">
            <a:avLst/>
          </a:prstGeom>
          <a:noFill/>
        </p:spPr>
        <p:txBody>
          <a:bodyPr wrap="none" rtlCol="0">
            <a:spAutoFit/>
          </a:bodyPr>
          <a:lstStyle/>
          <a:p>
            <a:r>
              <a:rPr lang="en-US" dirty="0"/>
              <a:t>lightning</a:t>
            </a:r>
          </a:p>
        </p:txBody>
      </p:sp>
      <p:sp>
        <p:nvSpPr>
          <p:cNvPr id="9" name="Lightning Bolt 8">
            <a:extLst>
              <a:ext uri="{FF2B5EF4-FFF2-40B4-BE49-F238E27FC236}">
                <a16:creationId xmlns:a16="http://schemas.microsoft.com/office/drawing/2014/main" id="{823241C2-A6E9-47D0-F275-1DC22D65AF4F}"/>
              </a:ext>
            </a:extLst>
          </p:cNvPr>
          <p:cNvSpPr/>
          <p:nvPr/>
        </p:nvSpPr>
        <p:spPr>
          <a:xfrm flipH="1">
            <a:off x="8109832" y="576357"/>
            <a:ext cx="440280" cy="729555"/>
          </a:xfrm>
          <a:prstGeom prst="lightningBolt">
            <a:avLst/>
          </a:prstGeom>
          <a:solidFill>
            <a:srgbClr val="62C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82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0" y="0"/>
            <a:ext cx="9170988" cy="6858000"/>
          </a:xfrm>
          <a:prstGeom prst="rect">
            <a:avLst/>
          </a:prstGeom>
          <a:noFill/>
          <a:ln w="9525">
            <a:noFill/>
            <a:miter lim="800000"/>
            <a:headEnd/>
            <a:tailEnd/>
          </a:ln>
        </p:spPr>
      </p:pic>
      <p:sp>
        <p:nvSpPr>
          <p:cNvPr id="4" name="Title 3"/>
          <p:cNvSpPr>
            <a:spLocks noGrp="1"/>
          </p:cNvSpPr>
          <p:nvPr>
            <p:ph type="title"/>
          </p:nvPr>
        </p:nvSpPr>
        <p:spPr>
          <a:xfrm>
            <a:off x="628650" y="901849"/>
            <a:ext cx="8394164" cy="1325563"/>
          </a:xfrm>
        </p:spPr>
        <p:txBody>
          <a:bodyPr>
            <a:normAutofit fontScale="90000"/>
          </a:bodyPr>
          <a:lstStyle/>
          <a:p>
            <a:r>
              <a:rPr lang="en-US" dirty="0"/>
              <a:t>Warm Cloud Microphysical Processes</a:t>
            </a:r>
            <a:br>
              <a:rPr lang="en-US" sz="4000" dirty="0"/>
            </a:br>
            <a:r>
              <a:rPr lang="en-US" sz="4000" dirty="0"/>
              <a:t>(ATM505 Module 4, 10 Apr 2023)</a:t>
            </a:r>
          </a:p>
        </p:txBody>
      </p:sp>
      <p:sp>
        <p:nvSpPr>
          <p:cNvPr id="5" name="Content Placeholder 4"/>
          <p:cNvSpPr>
            <a:spLocks noGrp="1"/>
          </p:cNvSpPr>
          <p:nvPr>
            <p:ph idx="1"/>
          </p:nvPr>
        </p:nvSpPr>
        <p:spPr>
          <a:xfrm>
            <a:off x="628650" y="2291507"/>
            <a:ext cx="7886700" cy="3885455"/>
          </a:xfrm>
        </p:spPr>
        <p:txBody>
          <a:bodyPr>
            <a:normAutofit lnSpcReduction="10000"/>
          </a:bodyPr>
          <a:lstStyle/>
          <a:p>
            <a:r>
              <a:rPr lang="en-US" dirty="0"/>
              <a:t>Overview</a:t>
            </a:r>
          </a:p>
          <a:p>
            <a:pPr lvl="1"/>
            <a:r>
              <a:rPr lang="en-US" dirty="0"/>
              <a:t>Where warm clouds exist in Earth’s atmosphere</a:t>
            </a:r>
          </a:p>
          <a:p>
            <a:pPr lvl="1"/>
            <a:r>
              <a:rPr lang="en-US" dirty="0"/>
              <a:t>Continuum between aerosol and cloud particles</a:t>
            </a:r>
          </a:p>
          <a:p>
            <a:pPr lvl="1"/>
            <a:r>
              <a:rPr lang="en-US" dirty="0"/>
              <a:t>Cloud Condensation Nuclei (CCN)</a:t>
            </a:r>
          </a:p>
          <a:p>
            <a:pPr lvl="1"/>
            <a:r>
              <a:rPr lang="en-US" dirty="0"/>
              <a:t>Why do we care?</a:t>
            </a:r>
          </a:p>
          <a:p>
            <a:pPr lvl="1"/>
            <a:r>
              <a:rPr lang="en-US" dirty="0"/>
              <a:t>Real World examples</a:t>
            </a:r>
          </a:p>
          <a:p>
            <a:endParaRPr lang="en-US" dirty="0"/>
          </a:p>
          <a:p>
            <a:r>
              <a:rPr lang="en-US" dirty="0"/>
              <a:t>Cloud droplet formation (nucleation)</a:t>
            </a:r>
          </a:p>
          <a:p>
            <a:pPr lvl="1"/>
            <a:r>
              <a:rPr lang="en-US" dirty="0"/>
              <a:t>Saturation vapor pressure of a droplet</a:t>
            </a:r>
          </a:p>
          <a:p>
            <a:pPr marL="914400" lvl="2" indent="0">
              <a:buNone/>
            </a:pPr>
            <a:r>
              <a:rPr lang="en-US" dirty="0"/>
              <a:t>Surface tension term + Solute term = Kohler theory</a:t>
            </a:r>
          </a:p>
          <a:p>
            <a:pPr marL="457200" lvl="1" indent="0">
              <a:buNone/>
            </a:pPr>
            <a:endParaRPr lang="en-US" dirty="0"/>
          </a:p>
        </p:txBody>
      </p:sp>
      <p:sp>
        <p:nvSpPr>
          <p:cNvPr id="7" name="TextBox 6"/>
          <p:cNvSpPr txBox="1"/>
          <p:nvPr/>
        </p:nvSpPr>
        <p:spPr>
          <a:xfrm>
            <a:off x="7856247" y="6488668"/>
            <a:ext cx="1254702" cy="369332"/>
          </a:xfrm>
          <a:prstGeom prst="rect">
            <a:avLst/>
          </a:prstGeom>
          <a:noFill/>
        </p:spPr>
        <p:txBody>
          <a:bodyPr wrap="none" rtlCol="0">
            <a:spAutoFit/>
          </a:bodyPr>
          <a:lstStyle/>
          <a:p>
            <a:r>
              <a:rPr lang="en-US" i="1" dirty="0"/>
              <a:t>Dr. S. Lance</a:t>
            </a:r>
          </a:p>
        </p:txBody>
      </p:sp>
    </p:spTree>
    <p:extLst>
      <p:ext uri="{BB962C8B-B14F-4D97-AF65-F5344CB8AC3E}">
        <p14:creationId xmlns:p14="http://schemas.microsoft.com/office/powerpoint/2010/main" val="1301978891"/>
      </p:ext>
    </p:extLst>
  </p:cSld>
  <p:clrMapOvr>
    <a:masterClrMapping/>
  </p:clrMapOvr>
  <mc:AlternateContent xmlns:mc="http://schemas.openxmlformats.org/markup-compatibility/2006" xmlns:p14="http://schemas.microsoft.com/office/powerpoint/2010/main">
    <mc:Choice Requires="p14">
      <p:transition spd="slow" p14:dur="2000" advTm="32343"/>
    </mc:Choice>
    <mc:Fallback xmlns="">
      <p:transition spd="slow" advTm="323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74320" y="2582604"/>
            <a:ext cx="8378676" cy="4013368"/>
            <a:chOff x="274320" y="2582604"/>
            <a:chExt cx="8378676" cy="4013368"/>
          </a:xfrm>
        </p:grpSpPr>
        <p:grpSp>
          <p:nvGrpSpPr>
            <p:cNvPr id="7" name="Group 6"/>
            <p:cNvGrpSpPr/>
            <p:nvPr/>
          </p:nvGrpSpPr>
          <p:grpSpPr>
            <a:xfrm>
              <a:off x="289560" y="2913129"/>
              <a:ext cx="6591299" cy="3682843"/>
              <a:chOff x="838200" y="3002280"/>
              <a:chExt cx="6591299" cy="3682843"/>
            </a:xfrm>
          </p:grpSpPr>
          <p:sp>
            <p:nvSpPr>
              <p:cNvPr id="6" name="Rectangle 5"/>
              <p:cNvSpPr/>
              <p:nvPr/>
            </p:nvSpPr>
            <p:spPr>
              <a:xfrm>
                <a:off x="838200" y="3002280"/>
                <a:ext cx="6591299" cy="999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srcRect t="45534"/>
              <a:stretch/>
            </p:blipFill>
            <p:spPr>
              <a:xfrm>
                <a:off x="838200" y="4001294"/>
                <a:ext cx="6591299" cy="2683829"/>
              </a:xfrm>
              <a:prstGeom prst="rect">
                <a:avLst/>
              </a:prstGeom>
              <a:ln>
                <a:noFill/>
              </a:ln>
            </p:spPr>
          </p:pic>
        </p:grpSp>
        <p:sp>
          <p:nvSpPr>
            <p:cNvPr id="8" name="TextBox 7"/>
            <p:cNvSpPr txBox="1"/>
            <p:nvPr/>
          </p:nvSpPr>
          <p:spPr>
            <a:xfrm>
              <a:off x="7168865" y="4487621"/>
              <a:ext cx="1484131" cy="830997"/>
            </a:xfrm>
            <a:prstGeom prst="rect">
              <a:avLst/>
            </a:prstGeom>
            <a:noFill/>
          </p:spPr>
          <p:txBody>
            <a:bodyPr wrap="square" rtlCol="0">
              <a:spAutoFit/>
            </a:bodyPr>
            <a:lstStyle/>
            <a:p>
              <a:r>
                <a:rPr lang="en-US" sz="2400" dirty="0">
                  <a:solidFill>
                    <a:schemeClr val="accent1">
                      <a:lumMod val="75000"/>
                    </a:schemeClr>
                  </a:solidFill>
                </a:rPr>
                <a:t>H</a:t>
              </a:r>
              <a:r>
                <a:rPr lang="en-US" sz="2400" baseline="-25000" dirty="0">
                  <a:solidFill>
                    <a:schemeClr val="accent1">
                      <a:lumMod val="75000"/>
                    </a:schemeClr>
                  </a:solidFill>
                </a:rPr>
                <a:t>2</a:t>
              </a:r>
              <a:r>
                <a:rPr lang="en-US" sz="2400" dirty="0">
                  <a:solidFill>
                    <a:schemeClr val="accent1">
                      <a:lumMod val="75000"/>
                    </a:schemeClr>
                  </a:solidFill>
                </a:rPr>
                <a:t>O molecules</a:t>
              </a:r>
            </a:p>
          </p:txBody>
        </p:sp>
        <p:sp>
          <p:nvSpPr>
            <p:cNvPr id="11" name="TextBox 10"/>
            <p:cNvSpPr txBox="1"/>
            <p:nvPr/>
          </p:nvSpPr>
          <p:spPr>
            <a:xfrm>
              <a:off x="6870710" y="3135984"/>
              <a:ext cx="1040221" cy="523220"/>
            </a:xfrm>
            <a:prstGeom prst="rect">
              <a:avLst/>
            </a:prstGeom>
            <a:noFill/>
          </p:spPr>
          <p:txBody>
            <a:bodyPr wrap="none" rtlCol="0">
              <a:spAutoFit/>
            </a:bodyPr>
            <a:lstStyle/>
            <a:p>
              <a:r>
                <a:rPr lang="en-US" sz="2800" b="1" dirty="0"/>
                <a:t>vapor</a:t>
              </a:r>
            </a:p>
          </p:txBody>
        </p:sp>
        <p:sp>
          <p:nvSpPr>
            <p:cNvPr id="12" name="Oval 11"/>
            <p:cNvSpPr/>
            <p:nvPr/>
          </p:nvSpPr>
          <p:spPr>
            <a:xfrm>
              <a:off x="4755277" y="2665059"/>
              <a:ext cx="457200" cy="4572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8200" y="2865468"/>
              <a:ext cx="457200" cy="4572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73734" y="5461733"/>
              <a:ext cx="1026243" cy="523220"/>
            </a:xfrm>
            <a:prstGeom prst="rect">
              <a:avLst/>
            </a:prstGeom>
            <a:noFill/>
          </p:spPr>
          <p:txBody>
            <a:bodyPr wrap="none" rtlCol="0">
              <a:spAutoFit/>
            </a:bodyPr>
            <a:lstStyle/>
            <a:p>
              <a:r>
                <a:rPr lang="en-US" sz="2800" b="1" dirty="0"/>
                <a:t>liquid</a:t>
              </a:r>
            </a:p>
          </p:txBody>
        </p:sp>
        <p:cxnSp>
          <p:nvCxnSpPr>
            <p:cNvPr id="10" name="Straight Connector 9"/>
            <p:cNvCxnSpPr>
              <a:stCxn id="8" idx="1"/>
            </p:cNvCxnSpPr>
            <p:nvPr/>
          </p:nvCxnSpPr>
          <p:spPr>
            <a:xfrm flipH="1">
              <a:off x="6553200" y="4903120"/>
              <a:ext cx="615665" cy="423535"/>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4320" y="2582604"/>
              <a:ext cx="6586712" cy="330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11480" y="1505408"/>
            <a:ext cx="5556749" cy="1317549"/>
          </a:xfrm>
        </p:spPr>
        <p:txBody>
          <a:bodyPr>
            <a:normAutofit/>
          </a:bodyPr>
          <a:lstStyle/>
          <a:p>
            <a:pPr marL="0" indent="0">
              <a:buNone/>
            </a:pPr>
            <a:r>
              <a:rPr lang="en-US" dirty="0"/>
              <a:t>Molecules at the surface of a liquid are in a state of tension.  Why?</a:t>
            </a:r>
          </a:p>
        </p:txBody>
      </p:sp>
      <p:pic>
        <p:nvPicPr>
          <p:cNvPr id="18" name="Picture 17"/>
          <p:cNvPicPr>
            <a:picLocks noChangeAspect="1"/>
          </p:cNvPicPr>
          <p:nvPr/>
        </p:nvPicPr>
        <p:blipFill rotWithShape="1">
          <a:blip r:embed="rId4"/>
          <a:srcRect r="1215" b="11876"/>
          <a:stretch/>
        </p:blipFill>
        <p:spPr>
          <a:xfrm>
            <a:off x="5778033" y="938476"/>
            <a:ext cx="3122127" cy="1964121"/>
          </a:xfrm>
          <a:prstGeom prst="rect">
            <a:avLst/>
          </a:prstGeom>
        </p:spPr>
      </p:pic>
      <p:sp>
        <p:nvSpPr>
          <p:cNvPr id="2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800" dirty="0"/>
              <a:t>Surface tension:</a:t>
            </a:r>
            <a:endParaRPr lang="en-US" sz="3100" dirty="0"/>
          </a:p>
        </p:txBody>
      </p:sp>
    </p:spTree>
    <p:extLst>
      <p:ext uri="{BB962C8B-B14F-4D97-AF65-F5344CB8AC3E}">
        <p14:creationId xmlns:p14="http://schemas.microsoft.com/office/powerpoint/2010/main" val="415475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800" dirty="0"/>
              <a:t>Surface tension:</a:t>
            </a:r>
            <a:endParaRPr lang="en-US" sz="3100" dirty="0"/>
          </a:p>
        </p:txBody>
      </p:sp>
      <p:grpSp>
        <p:nvGrpSpPr>
          <p:cNvPr id="20" name="Group 19"/>
          <p:cNvGrpSpPr/>
          <p:nvPr/>
        </p:nvGrpSpPr>
        <p:grpSpPr>
          <a:xfrm>
            <a:off x="274320" y="2582604"/>
            <a:ext cx="8378676" cy="4013368"/>
            <a:chOff x="274320" y="2582604"/>
            <a:chExt cx="8378676" cy="4013368"/>
          </a:xfrm>
        </p:grpSpPr>
        <p:grpSp>
          <p:nvGrpSpPr>
            <p:cNvPr id="7" name="Group 6"/>
            <p:cNvGrpSpPr/>
            <p:nvPr/>
          </p:nvGrpSpPr>
          <p:grpSpPr>
            <a:xfrm>
              <a:off x="289560" y="2913129"/>
              <a:ext cx="6591299" cy="3682843"/>
              <a:chOff x="838200" y="3002280"/>
              <a:chExt cx="6591299" cy="3682843"/>
            </a:xfrm>
          </p:grpSpPr>
          <p:sp>
            <p:nvSpPr>
              <p:cNvPr id="6" name="Rectangle 5"/>
              <p:cNvSpPr/>
              <p:nvPr/>
            </p:nvSpPr>
            <p:spPr>
              <a:xfrm>
                <a:off x="838200" y="3002280"/>
                <a:ext cx="6591299" cy="999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srcRect t="45534"/>
              <a:stretch/>
            </p:blipFill>
            <p:spPr>
              <a:xfrm>
                <a:off x="838200" y="4001294"/>
                <a:ext cx="6591299" cy="2683829"/>
              </a:xfrm>
              <a:prstGeom prst="rect">
                <a:avLst/>
              </a:prstGeom>
              <a:ln>
                <a:noFill/>
              </a:ln>
            </p:spPr>
          </p:pic>
        </p:grpSp>
        <p:sp>
          <p:nvSpPr>
            <p:cNvPr id="8" name="TextBox 7"/>
            <p:cNvSpPr txBox="1"/>
            <p:nvPr/>
          </p:nvSpPr>
          <p:spPr>
            <a:xfrm>
              <a:off x="7168865" y="4487621"/>
              <a:ext cx="1484131" cy="830997"/>
            </a:xfrm>
            <a:prstGeom prst="rect">
              <a:avLst/>
            </a:prstGeom>
            <a:noFill/>
          </p:spPr>
          <p:txBody>
            <a:bodyPr wrap="square" rtlCol="0">
              <a:spAutoFit/>
            </a:bodyPr>
            <a:lstStyle/>
            <a:p>
              <a:r>
                <a:rPr lang="en-US" sz="2400" dirty="0">
                  <a:solidFill>
                    <a:schemeClr val="accent1">
                      <a:lumMod val="75000"/>
                    </a:schemeClr>
                  </a:solidFill>
                </a:rPr>
                <a:t>H</a:t>
              </a:r>
              <a:r>
                <a:rPr lang="en-US" sz="2400" baseline="-25000" dirty="0">
                  <a:solidFill>
                    <a:schemeClr val="accent1">
                      <a:lumMod val="75000"/>
                    </a:schemeClr>
                  </a:solidFill>
                </a:rPr>
                <a:t>2</a:t>
              </a:r>
              <a:r>
                <a:rPr lang="en-US" sz="2400" dirty="0">
                  <a:solidFill>
                    <a:schemeClr val="accent1">
                      <a:lumMod val="75000"/>
                    </a:schemeClr>
                  </a:solidFill>
                </a:rPr>
                <a:t>O molecules</a:t>
              </a:r>
            </a:p>
          </p:txBody>
        </p:sp>
        <p:sp>
          <p:nvSpPr>
            <p:cNvPr id="11" name="TextBox 10"/>
            <p:cNvSpPr txBox="1"/>
            <p:nvPr/>
          </p:nvSpPr>
          <p:spPr>
            <a:xfrm>
              <a:off x="6870710" y="3135984"/>
              <a:ext cx="1040221" cy="523220"/>
            </a:xfrm>
            <a:prstGeom prst="rect">
              <a:avLst/>
            </a:prstGeom>
            <a:noFill/>
          </p:spPr>
          <p:txBody>
            <a:bodyPr wrap="none" rtlCol="0">
              <a:spAutoFit/>
            </a:bodyPr>
            <a:lstStyle/>
            <a:p>
              <a:r>
                <a:rPr lang="en-US" sz="2800" b="1" dirty="0"/>
                <a:t>vapor</a:t>
              </a:r>
            </a:p>
          </p:txBody>
        </p:sp>
        <p:sp>
          <p:nvSpPr>
            <p:cNvPr id="12" name="Oval 11"/>
            <p:cNvSpPr/>
            <p:nvPr/>
          </p:nvSpPr>
          <p:spPr>
            <a:xfrm>
              <a:off x="4755277" y="2665059"/>
              <a:ext cx="457200" cy="4572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8200" y="2865468"/>
              <a:ext cx="457200" cy="4572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73734" y="5461733"/>
              <a:ext cx="1026243" cy="523220"/>
            </a:xfrm>
            <a:prstGeom prst="rect">
              <a:avLst/>
            </a:prstGeom>
            <a:noFill/>
          </p:spPr>
          <p:txBody>
            <a:bodyPr wrap="none" rtlCol="0">
              <a:spAutoFit/>
            </a:bodyPr>
            <a:lstStyle/>
            <a:p>
              <a:r>
                <a:rPr lang="en-US" sz="2800" b="1" dirty="0"/>
                <a:t>liquid</a:t>
              </a:r>
            </a:p>
          </p:txBody>
        </p:sp>
        <p:cxnSp>
          <p:nvCxnSpPr>
            <p:cNvPr id="10" name="Straight Connector 9"/>
            <p:cNvCxnSpPr>
              <a:stCxn id="8" idx="1"/>
            </p:cNvCxnSpPr>
            <p:nvPr/>
          </p:nvCxnSpPr>
          <p:spPr>
            <a:xfrm flipH="1">
              <a:off x="6553200" y="4903120"/>
              <a:ext cx="615665" cy="423535"/>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4320" y="2582604"/>
              <a:ext cx="6586712" cy="330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11480" y="1505408"/>
            <a:ext cx="5556749" cy="1317549"/>
          </a:xfrm>
        </p:spPr>
        <p:txBody>
          <a:bodyPr>
            <a:normAutofit/>
          </a:bodyPr>
          <a:lstStyle/>
          <a:p>
            <a:pPr marL="0" indent="0">
              <a:buNone/>
            </a:pPr>
            <a:r>
              <a:rPr lang="en-US" dirty="0"/>
              <a:t>Molecules at the surface of a liquid are in a state of tension.  Why?</a:t>
            </a:r>
          </a:p>
        </p:txBody>
      </p:sp>
      <p:sp>
        <p:nvSpPr>
          <p:cNvPr id="16" name="TextBox 15"/>
          <p:cNvSpPr txBox="1"/>
          <p:nvPr/>
        </p:nvSpPr>
        <p:spPr>
          <a:xfrm>
            <a:off x="873470" y="5230895"/>
            <a:ext cx="4516035" cy="954107"/>
          </a:xfrm>
          <a:prstGeom prst="rect">
            <a:avLst/>
          </a:prstGeom>
          <a:solidFill>
            <a:schemeClr val="bg1">
              <a:alpha val="94000"/>
            </a:schemeClr>
          </a:solidFill>
        </p:spPr>
        <p:txBody>
          <a:bodyPr wrap="square" rtlCol="0">
            <a:spAutoFit/>
          </a:bodyPr>
          <a:lstStyle/>
          <a:p>
            <a:pPr algn="ctr"/>
            <a:r>
              <a:rPr lang="en-US" sz="2800" b="1" dirty="0"/>
              <a:t>Net downward force pulling molecules inward</a:t>
            </a:r>
          </a:p>
        </p:txBody>
      </p:sp>
      <p:sp>
        <p:nvSpPr>
          <p:cNvPr id="9" name="Down Arrow 8"/>
          <p:cNvSpPr/>
          <p:nvPr/>
        </p:nvSpPr>
        <p:spPr>
          <a:xfrm>
            <a:off x="2889172" y="4245405"/>
            <a:ext cx="484632" cy="978408"/>
          </a:xfrm>
          <a:prstGeom prst="downArrow">
            <a:avLst>
              <a:gd name="adj1" fmla="val 50000"/>
              <a:gd name="adj2" fmla="val 7515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p:cNvPicPr>
            <a:picLocks noChangeAspect="1"/>
          </p:cNvPicPr>
          <p:nvPr/>
        </p:nvPicPr>
        <p:blipFill rotWithShape="1">
          <a:blip r:embed="rId4"/>
          <a:srcRect r="1215" b="11876"/>
          <a:stretch/>
        </p:blipFill>
        <p:spPr>
          <a:xfrm>
            <a:off x="5778033" y="938476"/>
            <a:ext cx="3122127" cy="1964121"/>
          </a:xfrm>
          <a:prstGeom prst="rect">
            <a:avLst/>
          </a:prstGeom>
        </p:spPr>
      </p:pic>
    </p:spTree>
    <p:extLst>
      <p:ext uri="{BB962C8B-B14F-4D97-AF65-F5344CB8AC3E}">
        <p14:creationId xmlns:p14="http://schemas.microsoft.com/office/powerpoint/2010/main" val="4149760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800" dirty="0"/>
              <a:t>Surface tension:</a:t>
            </a:r>
            <a:endParaRPr lang="en-US" sz="3100" dirty="0"/>
          </a:p>
        </p:txBody>
      </p:sp>
      <p:sp>
        <p:nvSpPr>
          <p:cNvPr id="3" name="Content Placeholder 2"/>
          <p:cNvSpPr>
            <a:spLocks noGrp="1"/>
          </p:cNvSpPr>
          <p:nvPr>
            <p:ph idx="1"/>
          </p:nvPr>
        </p:nvSpPr>
        <p:spPr>
          <a:xfrm>
            <a:off x="411480" y="1505408"/>
            <a:ext cx="5556749" cy="1317549"/>
          </a:xfrm>
        </p:spPr>
        <p:txBody>
          <a:bodyPr>
            <a:normAutofit/>
          </a:bodyPr>
          <a:lstStyle/>
          <a:p>
            <a:pPr marL="0" indent="0">
              <a:buNone/>
            </a:pPr>
            <a:r>
              <a:rPr lang="en-US" dirty="0"/>
              <a:t>For a small amount of liquid freely suspended, all molecules are pulled inward, creating a droplet.</a:t>
            </a:r>
          </a:p>
        </p:txBody>
      </p:sp>
      <p:pic>
        <p:nvPicPr>
          <p:cNvPr id="18" name="Picture 17"/>
          <p:cNvPicPr>
            <a:picLocks noChangeAspect="1"/>
          </p:cNvPicPr>
          <p:nvPr/>
        </p:nvPicPr>
        <p:blipFill rotWithShape="1">
          <a:blip r:embed="rId3"/>
          <a:srcRect r="2640"/>
          <a:stretch/>
        </p:blipFill>
        <p:spPr>
          <a:xfrm>
            <a:off x="424815" y="2745144"/>
            <a:ext cx="4147185" cy="400046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206761"/>
            <a:ext cx="4312920" cy="3234690"/>
          </a:xfrm>
          <a:prstGeom prst="rect">
            <a:avLst/>
          </a:prstGeom>
        </p:spPr>
      </p:pic>
      <p:pic>
        <p:nvPicPr>
          <p:cNvPr id="21" name="Picture 20"/>
          <p:cNvPicPr>
            <a:picLocks noChangeAspect="1"/>
          </p:cNvPicPr>
          <p:nvPr/>
        </p:nvPicPr>
        <p:blipFill rotWithShape="1">
          <a:blip r:embed="rId5"/>
          <a:srcRect r="1215" b="11876"/>
          <a:stretch/>
        </p:blipFill>
        <p:spPr>
          <a:xfrm>
            <a:off x="5778033" y="938476"/>
            <a:ext cx="3122127" cy="1964121"/>
          </a:xfrm>
          <a:prstGeom prst="rect">
            <a:avLst/>
          </a:prstGeom>
        </p:spPr>
      </p:pic>
    </p:spTree>
    <p:extLst>
      <p:ext uri="{BB962C8B-B14F-4D97-AF65-F5344CB8AC3E}">
        <p14:creationId xmlns:p14="http://schemas.microsoft.com/office/powerpoint/2010/main" val="2903503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800" dirty="0"/>
              <a:t>Surface tension:</a:t>
            </a:r>
            <a:endParaRPr lang="en-US" sz="3100" dirty="0"/>
          </a:p>
        </p:txBody>
      </p:sp>
      <p:sp>
        <p:nvSpPr>
          <p:cNvPr id="3" name="Content Placeholder 2"/>
          <p:cNvSpPr>
            <a:spLocks noGrp="1"/>
          </p:cNvSpPr>
          <p:nvPr>
            <p:ph idx="1"/>
          </p:nvPr>
        </p:nvSpPr>
        <p:spPr>
          <a:xfrm>
            <a:off x="411480" y="1505408"/>
            <a:ext cx="5556749" cy="1317549"/>
          </a:xfrm>
        </p:spPr>
        <p:txBody>
          <a:bodyPr>
            <a:normAutofit/>
          </a:bodyPr>
          <a:lstStyle/>
          <a:p>
            <a:pPr marL="0" indent="0">
              <a:buNone/>
            </a:pPr>
            <a:r>
              <a:rPr lang="en-US" dirty="0"/>
              <a:t>For a small amount of liquid freely suspended, all molecules are pulled inward, creating a droplet.</a:t>
            </a:r>
          </a:p>
        </p:txBody>
      </p:sp>
      <p:pic>
        <p:nvPicPr>
          <p:cNvPr id="5" name="Picture 4"/>
          <p:cNvPicPr>
            <a:picLocks noChangeAspect="1"/>
          </p:cNvPicPr>
          <p:nvPr/>
        </p:nvPicPr>
        <p:blipFill rotWithShape="1">
          <a:blip r:embed="rId3"/>
          <a:srcRect r="1215" b="11876"/>
          <a:stretch/>
        </p:blipFill>
        <p:spPr>
          <a:xfrm>
            <a:off x="5778033" y="938476"/>
            <a:ext cx="3122127" cy="1964121"/>
          </a:xfrm>
          <a:prstGeom prst="rect">
            <a:avLst/>
          </a:prstGeom>
        </p:spPr>
      </p:pic>
      <p:pic>
        <p:nvPicPr>
          <p:cNvPr id="18" name="Picture 17"/>
          <p:cNvPicPr>
            <a:picLocks noChangeAspect="1"/>
          </p:cNvPicPr>
          <p:nvPr/>
        </p:nvPicPr>
        <p:blipFill rotWithShape="1">
          <a:blip r:embed="rId4"/>
          <a:srcRect r="2640"/>
          <a:stretch/>
        </p:blipFill>
        <p:spPr>
          <a:xfrm>
            <a:off x="424815" y="2745144"/>
            <a:ext cx="4147185" cy="4000466"/>
          </a:xfrm>
          <a:prstGeom prst="rect">
            <a:avLst/>
          </a:prstGeom>
        </p:spPr>
      </p:pic>
      <p:sp>
        <p:nvSpPr>
          <p:cNvPr id="7" name="Content Placeholder 2"/>
          <p:cNvSpPr txBox="1">
            <a:spLocks/>
          </p:cNvSpPr>
          <p:nvPr/>
        </p:nvSpPr>
        <p:spPr>
          <a:xfrm>
            <a:off x="4661535" y="3038369"/>
            <a:ext cx="4436745" cy="2897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Water has a particularly strong “cohesive force” pulling molecules towards one another within the liquid due to Hydrogen bonding.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120" y="5206370"/>
            <a:ext cx="3078480" cy="1539240"/>
          </a:xfrm>
          <a:prstGeom prst="rect">
            <a:avLst/>
          </a:prstGeom>
        </p:spPr>
      </p:pic>
    </p:spTree>
    <p:extLst>
      <p:ext uri="{BB962C8B-B14F-4D97-AF65-F5344CB8AC3E}">
        <p14:creationId xmlns:p14="http://schemas.microsoft.com/office/powerpoint/2010/main" val="190871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800" dirty="0"/>
              <a:t>Surface tension:</a:t>
            </a:r>
            <a:endParaRPr lang="en-US" sz="3100" dirty="0"/>
          </a:p>
        </p:txBody>
      </p:sp>
      <p:sp>
        <p:nvSpPr>
          <p:cNvPr id="3" name="Content Placeholder 2"/>
          <p:cNvSpPr>
            <a:spLocks noGrp="1"/>
          </p:cNvSpPr>
          <p:nvPr>
            <p:ph idx="1"/>
          </p:nvPr>
        </p:nvSpPr>
        <p:spPr>
          <a:xfrm>
            <a:off x="411480" y="1505408"/>
            <a:ext cx="5556749" cy="1317549"/>
          </a:xfrm>
        </p:spPr>
        <p:txBody>
          <a:bodyPr>
            <a:normAutofit/>
          </a:bodyPr>
          <a:lstStyle/>
          <a:p>
            <a:pPr marL="0" indent="0">
              <a:buNone/>
            </a:pPr>
            <a:r>
              <a:rPr lang="en-US" dirty="0"/>
              <a:t>For a small amount of liquid freely suspended, all molecules are pulled inward, creating a droplet.</a:t>
            </a:r>
          </a:p>
        </p:txBody>
      </p:sp>
      <p:pic>
        <p:nvPicPr>
          <p:cNvPr id="18" name="Picture 17"/>
          <p:cNvPicPr>
            <a:picLocks noChangeAspect="1"/>
          </p:cNvPicPr>
          <p:nvPr/>
        </p:nvPicPr>
        <p:blipFill rotWithShape="1">
          <a:blip r:embed="rId3"/>
          <a:srcRect r="2640"/>
          <a:stretch/>
        </p:blipFill>
        <p:spPr>
          <a:xfrm>
            <a:off x="424815" y="2745144"/>
            <a:ext cx="4147185" cy="4000466"/>
          </a:xfrm>
          <a:prstGeom prst="rect">
            <a:avLst/>
          </a:prstGeom>
        </p:spPr>
      </p:pic>
      <p:sp>
        <p:nvSpPr>
          <p:cNvPr id="7" name="Content Placeholder 2"/>
          <p:cNvSpPr txBox="1">
            <a:spLocks/>
          </p:cNvSpPr>
          <p:nvPr/>
        </p:nvSpPr>
        <p:spPr>
          <a:xfrm>
            <a:off x="4739640" y="3322320"/>
            <a:ext cx="4236720" cy="3423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Newton’s Law: the inward force must be balanced, otherwise the surface would accelerate inward.</a:t>
            </a:r>
          </a:p>
          <a:p>
            <a:r>
              <a:rPr lang="en-US" dirty="0"/>
              <a:t>This balance is attained by an increase in pressure within the liquid.</a:t>
            </a:r>
          </a:p>
        </p:txBody>
      </p:sp>
      <p:pic>
        <p:nvPicPr>
          <p:cNvPr id="8" name="Picture 7"/>
          <p:cNvPicPr>
            <a:picLocks noChangeAspect="1"/>
          </p:cNvPicPr>
          <p:nvPr/>
        </p:nvPicPr>
        <p:blipFill rotWithShape="1">
          <a:blip r:embed="rId4"/>
          <a:srcRect r="1215" b="11876"/>
          <a:stretch/>
        </p:blipFill>
        <p:spPr>
          <a:xfrm>
            <a:off x="5778033" y="938476"/>
            <a:ext cx="3122127" cy="1964121"/>
          </a:xfrm>
          <a:prstGeom prst="rect">
            <a:avLst/>
          </a:prstGeom>
        </p:spPr>
      </p:pic>
    </p:spTree>
    <p:extLst>
      <p:ext uri="{BB962C8B-B14F-4D97-AF65-F5344CB8AC3E}">
        <p14:creationId xmlns:p14="http://schemas.microsoft.com/office/powerpoint/2010/main" val="113936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100" dirty="0"/>
              <a:t>(Aside on units)</a:t>
            </a:r>
          </a:p>
        </p:txBody>
      </p:sp>
      <p:sp>
        <p:nvSpPr>
          <p:cNvPr id="3" name="Content Placeholder 2"/>
          <p:cNvSpPr>
            <a:spLocks noGrp="1"/>
          </p:cNvSpPr>
          <p:nvPr>
            <p:ph idx="1"/>
          </p:nvPr>
        </p:nvSpPr>
        <p:spPr>
          <a:xfrm>
            <a:off x="411480" y="1505408"/>
            <a:ext cx="8321040" cy="4925872"/>
          </a:xfrm>
        </p:spPr>
        <p:txBody>
          <a:bodyPr>
            <a:normAutofit/>
          </a:bodyPr>
          <a:lstStyle/>
          <a:p>
            <a:pPr marL="0" indent="0">
              <a:buNone/>
            </a:pPr>
            <a:r>
              <a:rPr lang="en-US" dirty="0"/>
              <a:t>Pressure = Force/Area </a:t>
            </a:r>
            <a:r>
              <a:rPr lang="en-US" dirty="0">
                <a:sym typeface="Wingdings" panose="05000000000000000000" pitchFamily="2" charset="2"/>
              </a:rPr>
              <a:t>N/m</a:t>
            </a:r>
            <a:r>
              <a:rPr lang="en-US" baseline="30000" dirty="0">
                <a:sym typeface="Wingdings" panose="05000000000000000000" pitchFamily="2" charset="2"/>
              </a:rPr>
              <a:t>2</a:t>
            </a:r>
            <a:endParaRPr lang="en-US" dirty="0">
              <a:sym typeface="Wingdings" panose="05000000000000000000" pitchFamily="2" charset="2"/>
            </a:endParaRPr>
          </a:p>
          <a:p>
            <a:pPr marL="0" indent="0">
              <a:buNone/>
            </a:pPr>
            <a:r>
              <a:rPr lang="en-US" dirty="0">
                <a:sym typeface="Wingdings" panose="05000000000000000000" pitchFamily="2" charset="2"/>
              </a:rPr>
              <a:t>Force = Mass*Acceleration  kg m/s</a:t>
            </a:r>
            <a:r>
              <a:rPr lang="en-US" baseline="30000" dirty="0">
                <a:sym typeface="Wingdings" panose="05000000000000000000" pitchFamily="2" charset="2"/>
              </a:rPr>
              <a:t>2</a:t>
            </a:r>
          </a:p>
          <a:p>
            <a:pPr marL="0" indent="0">
              <a:buNone/>
            </a:pPr>
            <a:r>
              <a:rPr lang="en-US" dirty="0">
                <a:sym typeface="Wingdings" panose="05000000000000000000" pitchFamily="2" charset="2"/>
              </a:rPr>
              <a:t>Pressure = kg m/s</a:t>
            </a:r>
            <a:r>
              <a:rPr lang="en-US" baseline="30000" dirty="0">
                <a:sym typeface="Wingdings" panose="05000000000000000000" pitchFamily="2" charset="2"/>
              </a:rPr>
              <a:t>2</a:t>
            </a:r>
            <a:r>
              <a:rPr lang="en-US" dirty="0">
                <a:sym typeface="Wingdings" panose="05000000000000000000" pitchFamily="2" charset="2"/>
              </a:rPr>
              <a:t>       kg  </a:t>
            </a:r>
          </a:p>
          <a:p>
            <a:pPr marL="0" indent="0">
              <a:buNone/>
            </a:pPr>
            <a:r>
              <a:rPr lang="en-US" dirty="0">
                <a:sym typeface="Wingdings" panose="05000000000000000000" pitchFamily="2" charset="2"/>
              </a:rPr>
              <a:t>		m</a:t>
            </a:r>
            <a:r>
              <a:rPr lang="en-US" baseline="30000" dirty="0">
                <a:sym typeface="Wingdings" panose="05000000000000000000" pitchFamily="2" charset="2"/>
              </a:rPr>
              <a:t>2</a:t>
            </a:r>
            <a:r>
              <a:rPr lang="en-US" dirty="0">
                <a:sym typeface="Wingdings" panose="05000000000000000000" pitchFamily="2" charset="2"/>
              </a:rPr>
              <a:t> 	          m s</a:t>
            </a:r>
            <a:r>
              <a:rPr lang="en-US" baseline="30000" dirty="0">
                <a:sym typeface="Wingdings" panose="05000000000000000000" pitchFamily="2" charset="2"/>
              </a:rPr>
              <a:t>2</a:t>
            </a:r>
            <a:endParaRPr lang="en-US" dirty="0">
              <a:sym typeface="Wingdings" panose="05000000000000000000" pitchFamily="2" charset="2"/>
            </a:endParaRPr>
          </a:p>
          <a:p>
            <a:pPr marL="0" indent="0">
              <a:buNone/>
            </a:pPr>
            <a:r>
              <a:rPr lang="en-US" dirty="0">
                <a:sym typeface="Wingdings" panose="05000000000000000000" pitchFamily="2" charset="2"/>
              </a:rPr>
              <a:t>Energy = mc</a:t>
            </a:r>
            <a:r>
              <a:rPr lang="en-US" baseline="30000" dirty="0">
                <a:sym typeface="Wingdings" panose="05000000000000000000" pitchFamily="2" charset="2"/>
              </a:rPr>
              <a:t>2</a:t>
            </a:r>
            <a:r>
              <a:rPr lang="en-US" dirty="0">
                <a:sym typeface="Wingdings" panose="05000000000000000000" pitchFamily="2" charset="2"/>
              </a:rPr>
              <a:t>  kg (m/s)</a:t>
            </a:r>
            <a:r>
              <a:rPr lang="en-US" baseline="30000" dirty="0">
                <a:sym typeface="Wingdings" panose="05000000000000000000" pitchFamily="2" charset="2"/>
              </a:rPr>
              <a:t>2</a:t>
            </a:r>
            <a:r>
              <a:rPr lang="en-US" dirty="0">
                <a:sym typeface="Wingdings" panose="05000000000000000000" pitchFamily="2" charset="2"/>
              </a:rPr>
              <a:t> = kg m</a:t>
            </a:r>
            <a:r>
              <a:rPr lang="en-US" baseline="30000" dirty="0">
                <a:sym typeface="Wingdings" panose="05000000000000000000" pitchFamily="2" charset="2"/>
              </a:rPr>
              <a:t>2</a:t>
            </a:r>
            <a:r>
              <a:rPr lang="en-US" dirty="0">
                <a:sym typeface="Wingdings" panose="05000000000000000000" pitchFamily="2" charset="2"/>
              </a:rPr>
              <a:t>/s</a:t>
            </a:r>
            <a:r>
              <a:rPr lang="en-US" baseline="30000" dirty="0">
                <a:sym typeface="Wingdings" panose="05000000000000000000" pitchFamily="2" charset="2"/>
              </a:rPr>
              <a:t>2</a:t>
            </a:r>
            <a:r>
              <a:rPr lang="en-US" dirty="0">
                <a:sym typeface="Wingdings" panose="05000000000000000000" pitchFamily="2" charset="2"/>
              </a:rPr>
              <a:t> = Nm</a:t>
            </a:r>
          </a:p>
          <a:p>
            <a:pPr marL="0" indent="0">
              <a:buNone/>
            </a:pPr>
            <a:r>
              <a:rPr lang="en-US" dirty="0">
                <a:sym typeface="Wingdings" panose="05000000000000000000" pitchFamily="2" charset="2"/>
              </a:rPr>
              <a:t>Energy = Pressure*Volume</a:t>
            </a:r>
          </a:p>
        </p:txBody>
      </p:sp>
      <p:cxnSp>
        <p:nvCxnSpPr>
          <p:cNvPr id="6" name="Straight Connector 5"/>
          <p:cNvCxnSpPr/>
          <p:nvPr/>
        </p:nvCxnSpPr>
        <p:spPr>
          <a:xfrm>
            <a:off x="2042160" y="3002280"/>
            <a:ext cx="12039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880291" y="3002280"/>
            <a:ext cx="8409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859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3" name="Content Placeholder 2"/>
          <p:cNvSpPr>
            <a:spLocks noGrp="1"/>
          </p:cNvSpPr>
          <p:nvPr>
            <p:ph idx="1"/>
          </p:nvPr>
        </p:nvSpPr>
        <p:spPr>
          <a:xfrm>
            <a:off x="411480" y="1432559"/>
            <a:ext cx="8526780" cy="5273041"/>
          </a:xfrm>
        </p:spPr>
        <p:txBody>
          <a:bodyPr>
            <a:normAutofit lnSpcReduction="10000"/>
          </a:bodyPr>
          <a:lstStyle/>
          <a:p>
            <a:pPr marL="0" indent="0">
              <a:buNone/>
            </a:pPr>
            <a:r>
              <a:rPr lang="en-US" dirty="0">
                <a:sym typeface="Wingdings" panose="05000000000000000000" pitchFamily="2" charset="2"/>
              </a:rPr>
              <a:t>If the droplet is not to change size (</a:t>
            </a:r>
            <a:r>
              <a:rPr lang="en-US" dirty="0" err="1">
                <a:sym typeface="Wingdings" panose="05000000000000000000" pitchFamily="2" charset="2"/>
              </a:rPr>
              <a:t>dr</a:t>
            </a:r>
            <a:r>
              <a:rPr lang="en-US" dirty="0">
                <a:sym typeface="Wingdings" panose="05000000000000000000" pitchFamily="2" charset="2"/>
              </a:rPr>
              <a:t>/</a:t>
            </a:r>
            <a:r>
              <a:rPr lang="en-US" dirty="0" err="1">
                <a:sym typeface="Wingdings" panose="05000000000000000000" pitchFamily="2" charset="2"/>
              </a:rPr>
              <a:t>dt</a:t>
            </a:r>
            <a:r>
              <a:rPr lang="en-US" dirty="0">
                <a:sym typeface="Wingdings" panose="05000000000000000000" pitchFamily="2" charset="2"/>
              </a:rPr>
              <a:t> = 0), or is in equilibrium, forces on the droplet must balance.</a:t>
            </a:r>
          </a:p>
          <a:p>
            <a:pPr marL="0" indent="0">
              <a:buNone/>
            </a:pPr>
            <a:r>
              <a:rPr lang="en-US" u="sng" dirty="0">
                <a:sym typeface="Wingdings" panose="05000000000000000000" pitchFamily="2" charset="2"/>
              </a:rPr>
              <a:t>Two ways to do this</a:t>
            </a:r>
            <a:r>
              <a:rPr lang="en-US" dirty="0">
                <a:sym typeface="Wingdings" panose="05000000000000000000" pitchFamily="2" charset="2"/>
              </a:rPr>
              <a:t>:</a:t>
            </a:r>
          </a:p>
          <a:p>
            <a:pPr marL="0" indent="0">
              <a:buNone/>
            </a:pPr>
            <a:r>
              <a:rPr lang="en-US" dirty="0">
                <a:sym typeface="Wingdings" panose="05000000000000000000" pitchFamily="2" charset="2"/>
              </a:rPr>
              <a:t>1) Hard way: integrate the tension force along the droplet surface and balance w/ the pressure force integrated over the droplet surface area.</a:t>
            </a:r>
          </a:p>
          <a:p>
            <a:pPr marL="0" indent="0">
              <a:buNone/>
            </a:pPr>
            <a:r>
              <a:rPr lang="en-US" dirty="0">
                <a:sym typeface="Wingdings" panose="05000000000000000000" pitchFamily="2" charset="2"/>
              </a:rPr>
              <a:t>2) Easy way: minimize the change in mechanical energy</a:t>
            </a:r>
          </a:p>
          <a:p>
            <a:pPr marL="457200" lvl="1" indent="0">
              <a:buNone/>
            </a:pPr>
            <a:r>
              <a:rPr lang="en-US" dirty="0">
                <a:sym typeface="Wingdings" panose="05000000000000000000" pitchFamily="2" charset="2"/>
              </a:rPr>
              <a:t>(</a:t>
            </a:r>
            <a:r>
              <a:rPr lang="en-US" dirty="0" err="1">
                <a:sym typeface="Wingdings" panose="05000000000000000000" pitchFamily="2" charset="2"/>
              </a:rPr>
              <a:t>i</a:t>
            </a:r>
            <a:r>
              <a:rPr lang="en-US" dirty="0">
                <a:sym typeface="Wingdings" panose="05000000000000000000" pitchFamily="2" charset="2"/>
              </a:rPr>
              <a:t>) Net energy associated w/ pressures pushing on droplet:</a:t>
            </a:r>
          </a:p>
          <a:p>
            <a:pPr marL="0" indent="0">
              <a:buNone/>
            </a:pPr>
            <a:r>
              <a:rPr lang="en-US" dirty="0">
                <a:sym typeface="Wingdings" panose="05000000000000000000" pitchFamily="2" charset="2"/>
              </a:rPr>
              <a:t>		E</a:t>
            </a:r>
            <a:r>
              <a:rPr lang="en-US" baseline="-25000" dirty="0">
                <a:sym typeface="Wingdings" panose="05000000000000000000" pitchFamily="2" charset="2"/>
              </a:rPr>
              <a:t>p</a:t>
            </a:r>
            <a:r>
              <a:rPr lang="en-US" dirty="0">
                <a:sym typeface="Wingdings" panose="05000000000000000000" pitchFamily="2" charset="2"/>
              </a:rPr>
              <a:t> = (P</a:t>
            </a:r>
            <a:r>
              <a:rPr lang="en-US" baseline="-25000" dirty="0">
                <a:sym typeface="Wingdings" panose="05000000000000000000" pitchFamily="2" charset="2"/>
              </a:rPr>
              <a:t>L</a:t>
            </a:r>
            <a:r>
              <a:rPr lang="en-US" dirty="0">
                <a:sym typeface="Wingdings" panose="05000000000000000000" pitchFamily="2" charset="2"/>
              </a:rPr>
              <a:t>-P</a:t>
            </a:r>
            <a:r>
              <a:rPr lang="en-US" baseline="-25000" dirty="0">
                <a:sym typeface="Wingdings" panose="05000000000000000000" pitchFamily="2" charset="2"/>
              </a:rPr>
              <a:t>V</a:t>
            </a:r>
            <a:r>
              <a:rPr lang="en-US" dirty="0">
                <a:sym typeface="Wingdings" panose="05000000000000000000" pitchFamily="2" charset="2"/>
              </a:rPr>
              <a:t>)V</a:t>
            </a:r>
            <a:r>
              <a:rPr lang="en-US" baseline="-25000" dirty="0">
                <a:sym typeface="Wingdings" panose="05000000000000000000" pitchFamily="2" charset="2"/>
              </a:rPr>
              <a:t>L</a:t>
            </a:r>
            <a:r>
              <a:rPr lang="en-US" dirty="0">
                <a:sym typeface="Wingdings" panose="05000000000000000000" pitchFamily="2" charset="2"/>
              </a:rPr>
              <a:t>		V</a:t>
            </a:r>
            <a:r>
              <a:rPr lang="en-US" baseline="-25000" dirty="0">
                <a:sym typeface="Wingdings" panose="05000000000000000000" pitchFamily="2" charset="2"/>
              </a:rPr>
              <a:t>L</a:t>
            </a:r>
            <a:r>
              <a:rPr lang="en-US" dirty="0">
                <a:sym typeface="Wingdings" panose="05000000000000000000" pitchFamily="2" charset="2"/>
              </a:rPr>
              <a:t>=4/3</a:t>
            </a:r>
            <a:r>
              <a:rPr lang="en-US" dirty="0">
                <a:latin typeface="Symbol" panose="05050102010706020507" pitchFamily="18" charset="2"/>
                <a:sym typeface="Wingdings" panose="05000000000000000000" pitchFamily="2" charset="2"/>
              </a:rPr>
              <a:t>p</a:t>
            </a:r>
            <a:r>
              <a:rPr lang="en-US" dirty="0">
                <a:sym typeface="Wingdings" panose="05000000000000000000" pitchFamily="2" charset="2"/>
              </a:rPr>
              <a:t>r</a:t>
            </a:r>
            <a:r>
              <a:rPr lang="en-US" baseline="30000" dirty="0">
                <a:sym typeface="Wingdings" panose="05000000000000000000" pitchFamily="2" charset="2"/>
              </a:rPr>
              <a:t>3</a:t>
            </a:r>
            <a:endParaRPr lang="en-US" dirty="0">
              <a:sym typeface="Wingdings" panose="05000000000000000000" pitchFamily="2" charset="2"/>
            </a:endParaRPr>
          </a:p>
          <a:p>
            <a:pPr marL="0" indent="0">
              <a:buNone/>
            </a:pPr>
            <a:r>
              <a:rPr lang="en-US" dirty="0">
                <a:sym typeface="Wingdings" panose="05000000000000000000" pitchFamily="2" charset="2"/>
              </a:rPr>
              <a:t>	P</a:t>
            </a:r>
            <a:r>
              <a:rPr lang="en-US" baseline="-25000" dirty="0">
                <a:sym typeface="Wingdings" panose="05000000000000000000" pitchFamily="2" charset="2"/>
              </a:rPr>
              <a:t>L</a:t>
            </a:r>
            <a:r>
              <a:rPr lang="en-US" dirty="0">
                <a:sym typeface="Wingdings" panose="05000000000000000000" pitchFamily="2" charset="2"/>
              </a:rPr>
              <a:t> = Pressure of liquid pushing outward</a:t>
            </a:r>
          </a:p>
          <a:p>
            <a:pPr marL="0" indent="0">
              <a:buNone/>
            </a:pPr>
            <a:r>
              <a:rPr lang="en-US" dirty="0">
                <a:sym typeface="Wingdings" panose="05000000000000000000" pitchFamily="2" charset="2"/>
              </a:rPr>
              <a:t>	P</a:t>
            </a:r>
            <a:r>
              <a:rPr lang="en-US" baseline="-25000" dirty="0">
                <a:sym typeface="Wingdings" panose="05000000000000000000" pitchFamily="2" charset="2"/>
              </a:rPr>
              <a:t>V</a:t>
            </a:r>
            <a:r>
              <a:rPr lang="en-US" dirty="0">
                <a:sym typeface="Wingdings" panose="05000000000000000000" pitchFamily="2" charset="2"/>
              </a:rPr>
              <a:t> = Pressure of vapor pushing inward</a:t>
            </a:r>
          </a:p>
          <a:p>
            <a:pPr marL="0" indent="0">
              <a:buNone/>
            </a:pPr>
            <a:r>
              <a:rPr lang="en-US" dirty="0">
                <a:sym typeface="Wingdings" panose="05000000000000000000" pitchFamily="2" charset="2"/>
              </a:rPr>
              <a:t>	*</a:t>
            </a:r>
            <a:r>
              <a:rPr lang="en-US" dirty="0">
                <a:latin typeface="+mj-lt"/>
                <a:sym typeface="Wingdings" panose="05000000000000000000" pitchFamily="2" charset="2"/>
              </a:rPr>
              <a:t>Recall that Pressure = Energy/Volume</a:t>
            </a:r>
          </a:p>
          <a:p>
            <a:pPr marL="0" indent="0">
              <a:buNone/>
            </a:pPr>
            <a:endParaRPr lang="en-US" dirty="0">
              <a:sym typeface="Wingdings" panose="05000000000000000000" pitchFamily="2" charset="2"/>
            </a:endParaRPr>
          </a:p>
          <a:p>
            <a:pPr marL="0" indent="0">
              <a:buNone/>
            </a:pPr>
            <a:endParaRPr lang="en-US" baseline="30000" dirty="0">
              <a:sym typeface="Wingdings" panose="05000000000000000000" pitchFamily="2" charset="2"/>
            </a:endParaRPr>
          </a:p>
        </p:txBody>
      </p:sp>
    </p:spTree>
    <p:extLst>
      <p:ext uri="{BB962C8B-B14F-4D97-AF65-F5344CB8AC3E}">
        <p14:creationId xmlns:p14="http://schemas.microsoft.com/office/powerpoint/2010/main" val="294132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H="1" flipV="1">
            <a:off x="5028062" y="2328863"/>
            <a:ext cx="10664" cy="1524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867400" y="1899286"/>
            <a:ext cx="0" cy="1417637"/>
          </a:xfrm>
          <a:prstGeom prst="line">
            <a:avLst/>
          </a:prstGeom>
        </p:spPr>
        <p:style>
          <a:lnRef idx="1">
            <a:schemeClr val="accent1"/>
          </a:lnRef>
          <a:fillRef idx="0">
            <a:schemeClr val="accent1"/>
          </a:fillRef>
          <a:effectRef idx="0">
            <a:schemeClr val="accent1"/>
          </a:effectRef>
          <a:fontRef idx="minor">
            <a:schemeClr val="tx1"/>
          </a:fontRef>
        </p:style>
      </p:cxnSp>
      <p:sp>
        <p:nvSpPr>
          <p:cNvPr id="30723" name="Title 1"/>
          <p:cNvSpPr>
            <a:spLocks noGrp="1"/>
          </p:cNvSpPr>
          <p:nvPr>
            <p:ph type="title"/>
          </p:nvPr>
        </p:nvSpPr>
        <p:spPr>
          <a:xfrm>
            <a:off x="152400" y="76200"/>
            <a:ext cx="8763000" cy="1143000"/>
          </a:xfrm>
        </p:spPr>
        <p:txBody>
          <a:bodyPr>
            <a:normAutofit/>
          </a:bodyPr>
          <a:lstStyle/>
          <a:p>
            <a:r>
              <a:rPr lang="en-US" altLang="en-US" sz="4000" dirty="0">
                <a:latin typeface="+mn-lt"/>
              </a:rPr>
              <a:t>Continuum of Aerosol and Cloud particles</a:t>
            </a:r>
          </a:p>
        </p:txBody>
      </p:sp>
      <p:cxnSp>
        <p:nvCxnSpPr>
          <p:cNvPr id="7" name="Straight Connector 6"/>
          <p:cNvCxnSpPr/>
          <p:nvPr/>
        </p:nvCxnSpPr>
        <p:spPr>
          <a:xfrm flipV="1">
            <a:off x="1676400" y="3929063"/>
            <a:ext cx="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14600" y="3471863"/>
            <a:ext cx="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352800" y="3014663"/>
            <a:ext cx="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30736" idx="2"/>
          </p:cNvCxnSpPr>
          <p:nvPr/>
        </p:nvCxnSpPr>
        <p:spPr>
          <a:xfrm flipV="1">
            <a:off x="4191000" y="2668588"/>
            <a:ext cx="9525" cy="1751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30737" idx="0"/>
          </p:cNvCxnSpPr>
          <p:nvPr/>
        </p:nvCxnSpPr>
        <p:spPr>
          <a:xfrm flipH="1" flipV="1">
            <a:off x="5029200" y="3954463"/>
            <a:ext cx="9525" cy="1362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0738" idx="0"/>
          </p:cNvCxnSpPr>
          <p:nvPr/>
        </p:nvCxnSpPr>
        <p:spPr>
          <a:xfrm flipV="1">
            <a:off x="5867400" y="3471863"/>
            <a:ext cx="0" cy="1417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30739" idx="0"/>
          </p:cNvCxnSpPr>
          <p:nvPr/>
        </p:nvCxnSpPr>
        <p:spPr>
          <a:xfrm flipH="1" flipV="1">
            <a:off x="6705600" y="2938463"/>
            <a:ext cx="9525" cy="1481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0740" idx="0"/>
          </p:cNvCxnSpPr>
          <p:nvPr/>
        </p:nvCxnSpPr>
        <p:spPr>
          <a:xfrm flipH="1" flipV="1">
            <a:off x="7543800" y="2481263"/>
            <a:ext cx="9525" cy="1404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0741" idx="0"/>
          </p:cNvCxnSpPr>
          <p:nvPr/>
        </p:nvCxnSpPr>
        <p:spPr>
          <a:xfrm flipH="1" flipV="1">
            <a:off x="8382000" y="2024063"/>
            <a:ext cx="9525" cy="1176337"/>
          </a:xfrm>
          <a:prstGeom prst="line">
            <a:avLst/>
          </a:prstGeom>
        </p:spPr>
        <p:style>
          <a:lnRef idx="1">
            <a:schemeClr val="accent1"/>
          </a:lnRef>
          <a:fillRef idx="0">
            <a:schemeClr val="accent1"/>
          </a:fillRef>
          <a:effectRef idx="0">
            <a:schemeClr val="accent1"/>
          </a:effectRef>
          <a:fontRef idx="minor">
            <a:schemeClr val="tx1"/>
          </a:fontRef>
        </p:style>
      </p:cxnSp>
      <p:sp>
        <p:nvSpPr>
          <p:cNvPr id="30733" name="TextBox 23"/>
          <p:cNvSpPr txBox="1">
            <a:spLocks noChangeArrowheads="1"/>
          </p:cNvSpPr>
          <p:nvPr/>
        </p:nvSpPr>
        <p:spPr bwMode="auto">
          <a:xfrm>
            <a:off x="1282700" y="3559175"/>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-9 </a:t>
            </a:r>
            <a:r>
              <a:rPr lang="en-US" altLang="en-US" sz="2400" b="1"/>
              <a:t>m</a:t>
            </a:r>
          </a:p>
        </p:txBody>
      </p:sp>
      <p:sp>
        <p:nvSpPr>
          <p:cNvPr id="30734" name="TextBox 24"/>
          <p:cNvSpPr txBox="1">
            <a:spLocks noChangeArrowheads="1"/>
          </p:cNvSpPr>
          <p:nvPr/>
        </p:nvSpPr>
        <p:spPr bwMode="auto">
          <a:xfrm>
            <a:off x="2044700" y="3014663"/>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-8 </a:t>
            </a:r>
            <a:r>
              <a:rPr lang="en-US" altLang="en-US" sz="2400" b="1"/>
              <a:t>m</a:t>
            </a:r>
          </a:p>
        </p:txBody>
      </p:sp>
      <p:sp>
        <p:nvSpPr>
          <p:cNvPr id="30735" name="TextBox 25"/>
          <p:cNvSpPr txBox="1">
            <a:spLocks noChangeArrowheads="1"/>
          </p:cNvSpPr>
          <p:nvPr/>
        </p:nvSpPr>
        <p:spPr bwMode="auto">
          <a:xfrm>
            <a:off x="2882900" y="2557463"/>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-7 </a:t>
            </a:r>
            <a:r>
              <a:rPr lang="en-US" altLang="en-US" sz="2400" b="1"/>
              <a:t>m</a:t>
            </a:r>
          </a:p>
        </p:txBody>
      </p:sp>
      <p:sp>
        <p:nvSpPr>
          <p:cNvPr id="30736" name="TextBox 26"/>
          <p:cNvSpPr txBox="1">
            <a:spLocks noChangeArrowheads="1"/>
          </p:cNvSpPr>
          <p:nvPr/>
        </p:nvSpPr>
        <p:spPr bwMode="auto">
          <a:xfrm>
            <a:off x="3721100" y="2206625"/>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-6 </a:t>
            </a:r>
            <a:r>
              <a:rPr lang="en-US" altLang="en-US" sz="2400" b="1"/>
              <a:t>m</a:t>
            </a:r>
          </a:p>
        </p:txBody>
      </p:sp>
      <p:sp>
        <p:nvSpPr>
          <p:cNvPr id="30737" name="TextBox 27"/>
          <p:cNvSpPr txBox="1">
            <a:spLocks noChangeArrowheads="1"/>
          </p:cNvSpPr>
          <p:nvPr/>
        </p:nvSpPr>
        <p:spPr bwMode="auto">
          <a:xfrm>
            <a:off x="4559300" y="5316538"/>
            <a:ext cx="958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-5 </a:t>
            </a:r>
            <a:r>
              <a:rPr lang="en-US" altLang="en-US" sz="2400" b="1"/>
              <a:t>m</a:t>
            </a:r>
          </a:p>
        </p:txBody>
      </p:sp>
      <p:sp>
        <p:nvSpPr>
          <p:cNvPr id="30738" name="TextBox 28"/>
          <p:cNvSpPr txBox="1">
            <a:spLocks noChangeArrowheads="1"/>
          </p:cNvSpPr>
          <p:nvPr/>
        </p:nvSpPr>
        <p:spPr bwMode="auto">
          <a:xfrm>
            <a:off x="5387975" y="4889500"/>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-4 </a:t>
            </a:r>
            <a:r>
              <a:rPr lang="en-US" altLang="en-US" sz="2400" b="1"/>
              <a:t>m</a:t>
            </a:r>
          </a:p>
        </p:txBody>
      </p:sp>
      <p:sp>
        <p:nvSpPr>
          <p:cNvPr id="30739" name="TextBox 29"/>
          <p:cNvSpPr txBox="1">
            <a:spLocks noChangeArrowheads="1"/>
          </p:cNvSpPr>
          <p:nvPr/>
        </p:nvSpPr>
        <p:spPr bwMode="auto">
          <a:xfrm>
            <a:off x="6235700" y="4419600"/>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-3 </a:t>
            </a:r>
            <a:r>
              <a:rPr lang="en-US" altLang="en-US" sz="2400" b="1"/>
              <a:t>m</a:t>
            </a:r>
          </a:p>
        </p:txBody>
      </p:sp>
      <p:sp>
        <p:nvSpPr>
          <p:cNvPr id="30740" name="TextBox 30"/>
          <p:cNvSpPr txBox="1">
            <a:spLocks noChangeArrowheads="1"/>
          </p:cNvSpPr>
          <p:nvPr/>
        </p:nvSpPr>
        <p:spPr bwMode="auto">
          <a:xfrm>
            <a:off x="7073900" y="3886200"/>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-2 </a:t>
            </a:r>
            <a:r>
              <a:rPr lang="en-US" altLang="en-US" sz="2400" b="1"/>
              <a:t>m</a:t>
            </a:r>
          </a:p>
        </p:txBody>
      </p:sp>
      <p:sp>
        <p:nvSpPr>
          <p:cNvPr id="30741" name="TextBox 31"/>
          <p:cNvSpPr txBox="1">
            <a:spLocks noChangeArrowheads="1"/>
          </p:cNvSpPr>
          <p:nvPr/>
        </p:nvSpPr>
        <p:spPr bwMode="auto">
          <a:xfrm>
            <a:off x="7912100" y="3200400"/>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-1 </a:t>
            </a:r>
            <a:r>
              <a:rPr lang="en-US" altLang="en-US" sz="2400" b="1"/>
              <a:t>m</a:t>
            </a:r>
          </a:p>
        </p:txBody>
      </p:sp>
      <p:sp>
        <p:nvSpPr>
          <p:cNvPr id="30742" name="TextBox 32"/>
          <p:cNvSpPr txBox="1">
            <a:spLocks noChangeArrowheads="1"/>
          </p:cNvSpPr>
          <p:nvPr/>
        </p:nvSpPr>
        <p:spPr bwMode="auto">
          <a:xfrm>
            <a:off x="912813" y="3355975"/>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FF0000"/>
                </a:solidFill>
              </a:rPr>
              <a:t>1 nanometer</a:t>
            </a:r>
          </a:p>
        </p:txBody>
      </p:sp>
      <p:sp>
        <p:nvSpPr>
          <p:cNvPr id="30743" name="TextBox 33"/>
          <p:cNvSpPr txBox="1">
            <a:spLocks noChangeArrowheads="1"/>
          </p:cNvSpPr>
          <p:nvPr/>
        </p:nvSpPr>
        <p:spPr bwMode="auto">
          <a:xfrm>
            <a:off x="3419475" y="1981200"/>
            <a:ext cx="125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rPr>
              <a:t>1 micron</a:t>
            </a:r>
          </a:p>
        </p:txBody>
      </p:sp>
      <p:sp>
        <p:nvSpPr>
          <p:cNvPr id="30744" name="TextBox 34"/>
          <p:cNvSpPr txBox="1">
            <a:spLocks noChangeArrowheads="1"/>
          </p:cNvSpPr>
          <p:nvPr/>
        </p:nvSpPr>
        <p:spPr bwMode="auto">
          <a:xfrm>
            <a:off x="5981700" y="4673600"/>
            <a:ext cx="147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FF0000"/>
                </a:solidFill>
              </a:rPr>
              <a:t>1 millimeter</a:t>
            </a:r>
          </a:p>
        </p:txBody>
      </p:sp>
      <p:sp>
        <p:nvSpPr>
          <p:cNvPr id="30745" name="TextBox 35"/>
          <p:cNvSpPr txBox="1">
            <a:spLocks noChangeArrowheads="1"/>
          </p:cNvSpPr>
          <p:nvPr/>
        </p:nvSpPr>
        <p:spPr bwMode="auto">
          <a:xfrm>
            <a:off x="6816725" y="4114800"/>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FF0000"/>
                </a:solidFill>
              </a:rPr>
              <a:t>1 centimeter</a:t>
            </a:r>
          </a:p>
        </p:txBody>
      </p:sp>
      <p:cxnSp>
        <p:nvCxnSpPr>
          <p:cNvPr id="37" name="Straight Connector 36"/>
          <p:cNvCxnSpPr/>
          <p:nvPr/>
        </p:nvCxnSpPr>
        <p:spPr>
          <a:xfrm flipV="1">
            <a:off x="839788" y="4429125"/>
            <a:ext cx="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747" name="TextBox 38"/>
          <p:cNvSpPr txBox="1">
            <a:spLocks noChangeArrowheads="1"/>
          </p:cNvSpPr>
          <p:nvPr/>
        </p:nvSpPr>
        <p:spPr bwMode="auto">
          <a:xfrm>
            <a:off x="446088" y="4060825"/>
            <a:ext cx="1062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a:t>
            </a:r>
            <a:r>
              <a:rPr lang="en-US" altLang="en-US" sz="2400" b="1" baseline="30000"/>
              <a:t>-10 </a:t>
            </a:r>
            <a:r>
              <a:rPr lang="en-US" altLang="en-US" sz="2400" b="1"/>
              <a:t>m</a:t>
            </a:r>
          </a:p>
        </p:txBody>
      </p:sp>
      <p:sp>
        <p:nvSpPr>
          <p:cNvPr id="30748" name="TextBox 39"/>
          <p:cNvSpPr txBox="1">
            <a:spLocks noChangeArrowheads="1"/>
          </p:cNvSpPr>
          <p:nvPr/>
        </p:nvSpPr>
        <p:spPr bwMode="auto">
          <a:xfrm>
            <a:off x="76200" y="3816985"/>
            <a:ext cx="1409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rPr>
              <a:t>1 Angstrom</a:t>
            </a:r>
          </a:p>
        </p:txBody>
      </p:sp>
      <p:sp>
        <p:nvSpPr>
          <p:cNvPr id="42" name="Rounded Rectangle 41"/>
          <p:cNvSpPr/>
          <p:nvPr/>
        </p:nvSpPr>
        <p:spPr>
          <a:xfrm>
            <a:off x="361950" y="4657725"/>
            <a:ext cx="990600" cy="538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Atomic bonds</a:t>
            </a:r>
          </a:p>
        </p:txBody>
      </p:sp>
      <p:pic>
        <p:nvPicPr>
          <p:cNvPr id="30750" name="Picture 2" descr="http://www.chemistryexplained.com/photos/valence-bond-theory-34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351463"/>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228600" y="1600200"/>
            <a:ext cx="8818563" cy="5105400"/>
          </a:xfrm>
          <a:prstGeom prst="straightConnector1">
            <a:avLst/>
          </a:prstGeom>
          <a:ln w="5715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63700" y="4217988"/>
            <a:ext cx="1295400" cy="8524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New Particle Formation</a:t>
            </a:r>
          </a:p>
        </p:txBody>
      </p:sp>
      <p:sp>
        <p:nvSpPr>
          <p:cNvPr id="48" name="Rounded Rectangle 47"/>
          <p:cNvSpPr/>
          <p:nvPr/>
        </p:nvSpPr>
        <p:spPr>
          <a:xfrm>
            <a:off x="4473575" y="4314825"/>
            <a:ext cx="1136650" cy="6873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rgbClr val="0066FF"/>
                </a:solidFill>
              </a:rPr>
              <a:t>Cloud Droplets</a:t>
            </a:r>
          </a:p>
        </p:txBody>
      </p:sp>
      <p:sp>
        <p:nvSpPr>
          <p:cNvPr id="49" name="Rounded Rectangle 48"/>
          <p:cNvSpPr/>
          <p:nvPr/>
        </p:nvSpPr>
        <p:spPr>
          <a:xfrm>
            <a:off x="4829175" y="2505075"/>
            <a:ext cx="1125538" cy="3587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Pollen</a:t>
            </a:r>
          </a:p>
        </p:txBody>
      </p:sp>
      <p:sp>
        <p:nvSpPr>
          <p:cNvPr id="50" name="Rounded Rectangle 49"/>
          <p:cNvSpPr/>
          <p:nvPr/>
        </p:nvSpPr>
        <p:spPr>
          <a:xfrm>
            <a:off x="4040188" y="2909888"/>
            <a:ext cx="1431925" cy="5286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Sea Spray/ Dust/Ash</a:t>
            </a:r>
          </a:p>
        </p:txBody>
      </p:sp>
      <p:sp>
        <p:nvSpPr>
          <p:cNvPr id="51" name="Rounded Rectangle 50"/>
          <p:cNvSpPr/>
          <p:nvPr/>
        </p:nvSpPr>
        <p:spPr>
          <a:xfrm>
            <a:off x="6169025" y="3375025"/>
            <a:ext cx="1284288" cy="5461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err="1">
                <a:solidFill>
                  <a:srgbClr val="0066FF"/>
                </a:solidFill>
              </a:rPr>
              <a:t>Graupel</a:t>
            </a:r>
            <a:r>
              <a:rPr lang="en-US" b="1" dirty="0">
                <a:solidFill>
                  <a:srgbClr val="0066FF"/>
                </a:solidFill>
              </a:rPr>
              <a:t>, Rain</a:t>
            </a:r>
          </a:p>
        </p:txBody>
      </p:sp>
      <p:sp>
        <p:nvSpPr>
          <p:cNvPr id="52" name="Rounded Rectangle 51"/>
          <p:cNvSpPr/>
          <p:nvPr/>
        </p:nvSpPr>
        <p:spPr>
          <a:xfrm>
            <a:off x="6985000" y="3019425"/>
            <a:ext cx="739775" cy="317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rgbClr val="0066FF"/>
                </a:solidFill>
              </a:rPr>
              <a:t>Snow</a:t>
            </a:r>
          </a:p>
        </p:txBody>
      </p:sp>
      <p:sp>
        <p:nvSpPr>
          <p:cNvPr id="53" name="Rounded Rectangle 52"/>
          <p:cNvSpPr/>
          <p:nvPr/>
        </p:nvSpPr>
        <p:spPr>
          <a:xfrm>
            <a:off x="5527675" y="3970338"/>
            <a:ext cx="854075" cy="3317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rgbClr val="0066FF"/>
                </a:solidFill>
              </a:rPr>
              <a:t>Drizzle</a:t>
            </a:r>
          </a:p>
        </p:txBody>
      </p:sp>
      <p:sp>
        <p:nvSpPr>
          <p:cNvPr id="30761" name="TextBox 42"/>
          <p:cNvSpPr txBox="1">
            <a:spLocks noChangeArrowheads="1"/>
          </p:cNvSpPr>
          <p:nvPr/>
        </p:nvSpPr>
        <p:spPr bwMode="auto">
          <a:xfrm>
            <a:off x="1220036" y="6350000"/>
            <a:ext cx="7951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solidFill>
                  <a:srgbClr val="0066FF"/>
                </a:solidFill>
              </a:rPr>
              <a:t>Clouds: 1</a:t>
            </a:r>
            <a:r>
              <a:rPr lang="en-US" altLang="en-US" sz="2400" b="1" dirty="0">
                <a:solidFill>
                  <a:srgbClr val="0066FF"/>
                </a:solidFill>
                <a:latin typeface="Symbol" panose="05050102010706020507" pitchFamily="18" charset="2"/>
              </a:rPr>
              <a:t>m</a:t>
            </a:r>
            <a:r>
              <a:rPr lang="en-US" altLang="en-US" sz="2400" b="1" dirty="0">
                <a:solidFill>
                  <a:srgbClr val="0066FF"/>
                </a:solidFill>
              </a:rPr>
              <a:t>m – 10cm (5 Orders of Magnitude in Size)</a:t>
            </a:r>
          </a:p>
        </p:txBody>
      </p:sp>
      <p:sp>
        <p:nvSpPr>
          <p:cNvPr id="54" name="Right Brace 53"/>
          <p:cNvSpPr/>
          <p:nvPr/>
        </p:nvSpPr>
        <p:spPr>
          <a:xfrm rot="5400000">
            <a:off x="6141021" y="4015497"/>
            <a:ext cx="270010" cy="4046844"/>
          </a:xfrm>
          <a:prstGeom prst="rightBrace">
            <a:avLst>
              <a:gd name="adj1" fmla="val 49881"/>
              <a:gd name="adj2" fmla="val 49650"/>
            </a:avLst>
          </a:prstGeom>
          <a:ln w="38100">
            <a:solidFill>
              <a:srgbClr val="0066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56" name="Straight Connector 55"/>
          <p:cNvCxnSpPr/>
          <p:nvPr/>
        </p:nvCxnSpPr>
        <p:spPr>
          <a:xfrm>
            <a:off x="4194839" y="4408805"/>
            <a:ext cx="57766" cy="1520825"/>
          </a:xfrm>
          <a:prstGeom prst="line">
            <a:avLst/>
          </a:prstGeom>
          <a:ln w="38100">
            <a:solidFill>
              <a:srgbClr val="0066FF"/>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0"/>
          </p:cNvCxnSpPr>
          <p:nvPr/>
        </p:nvCxnSpPr>
        <p:spPr>
          <a:xfrm flipH="1">
            <a:off x="8299448" y="4458018"/>
            <a:ext cx="4" cy="1445896"/>
          </a:xfrm>
          <a:prstGeom prst="line">
            <a:avLst/>
          </a:prstGeom>
          <a:ln w="38100">
            <a:solidFill>
              <a:srgbClr val="0066FF"/>
            </a:solidFill>
            <a:prstDash val="sysDot"/>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073900" y="2630488"/>
            <a:ext cx="1225550" cy="3317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rgbClr val="0066FF"/>
                </a:solidFill>
              </a:rPr>
              <a:t>Hail</a:t>
            </a:r>
          </a:p>
        </p:txBody>
      </p:sp>
      <p:pic>
        <p:nvPicPr>
          <p:cNvPr id="30769" name="Picture 12" descr="http://donan.hellonimbus.com/wp-content/uploads/2012/06/Hail.jpg"/>
          <p:cNvPicPr>
            <a:picLocks noChangeAspect="1" noChangeArrowheads="1"/>
          </p:cNvPicPr>
          <p:nvPr/>
        </p:nvPicPr>
        <p:blipFill>
          <a:blip r:embed="rId3">
            <a:extLst>
              <a:ext uri="{28A0092B-C50C-407E-A947-70E740481C1C}">
                <a14:useLocalDpi xmlns:a14="http://schemas.microsoft.com/office/drawing/2010/main" val="0"/>
              </a:ext>
            </a:extLst>
          </a:blip>
          <a:srcRect l="19099" t="20876" r="11061"/>
          <a:stretch>
            <a:fillRect/>
          </a:stretch>
        </p:blipFill>
        <p:spPr bwMode="auto">
          <a:xfrm>
            <a:off x="6981825" y="1738313"/>
            <a:ext cx="13176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ight Brace 54"/>
          <p:cNvSpPr/>
          <p:nvPr/>
        </p:nvSpPr>
        <p:spPr>
          <a:xfrm rot="16200000" flipV="1">
            <a:off x="3629026" y="-211138"/>
            <a:ext cx="360362" cy="4291013"/>
          </a:xfrm>
          <a:prstGeom prst="rightBrace">
            <a:avLst>
              <a:gd name="adj1" fmla="val 49881"/>
              <a:gd name="adj2" fmla="val 49783"/>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schemeClr val="accent6"/>
              </a:solidFill>
            </a:endParaRPr>
          </a:p>
        </p:txBody>
      </p:sp>
      <p:sp>
        <p:nvSpPr>
          <p:cNvPr id="30771" name="TextBox 56"/>
          <p:cNvSpPr txBox="1">
            <a:spLocks noChangeArrowheads="1"/>
          </p:cNvSpPr>
          <p:nvPr/>
        </p:nvSpPr>
        <p:spPr bwMode="auto">
          <a:xfrm>
            <a:off x="4386263" y="5564188"/>
            <a:ext cx="134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rPr>
              <a:t>10 microns</a:t>
            </a:r>
          </a:p>
        </p:txBody>
      </p:sp>
      <p:cxnSp>
        <p:nvCxnSpPr>
          <p:cNvPr id="60" name="Straight Connector 59"/>
          <p:cNvCxnSpPr/>
          <p:nvPr/>
        </p:nvCxnSpPr>
        <p:spPr>
          <a:xfrm>
            <a:off x="1663700" y="2174875"/>
            <a:ext cx="0" cy="126365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81700" y="2073275"/>
            <a:ext cx="0" cy="484188"/>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9" name="TextBox 66"/>
          <p:cNvSpPr txBox="1">
            <a:spLocks noChangeArrowheads="1"/>
          </p:cNvSpPr>
          <p:nvPr/>
        </p:nvSpPr>
        <p:spPr bwMode="auto">
          <a:xfrm>
            <a:off x="181132" y="1090762"/>
            <a:ext cx="8345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chemeClr val="accent4">
                    <a:lumMod val="75000"/>
                  </a:schemeClr>
                </a:solidFill>
              </a:rPr>
              <a:t>Aerosols: 1 nm – 100 </a:t>
            </a:r>
            <a:r>
              <a:rPr lang="en-US" altLang="en-US" sz="2400" b="1" dirty="0">
                <a:solidFill>
                  <a:schemeClr val="accent4">
                    <a:lumMod val="75000"/>
                  </a:schemeClr>
                </a:solidFill>
                <a:latin typeface="Symbol" panose="05050102010706020507" pitchFamily="18" charset="2"/>
              </a:rPr>
              <a:t>m</a:t>
            </a:r>
            <a:r>
              <a:rPr lang="en-US" altLang="en-US" sz="2400" b="1" dirty="0">
                <a:solidFill>
                  <a:schemeClr val="accent4">
                    <a:lumMod val="75000"/>
                  </a:schemeClr>
                </a:solidFill>
              </a:rPr>
              <a:t>m (5 Orders of Magnitude in Size)</a:t>
            </a:r>
          </a:p>
        </p:txBody>
      </p:sp>
      <p:sp>
        <p:nvSpPr>
          <p:cNvPr id="61" name="Rounded Rectangle 60"/>
          <p:cNvSpPr/>
          <p:nvPr/>
        </p:nvSpPr>
        <p:spPr>
          <a:xfrm>
            <a:off x="2622550" y="3849688"/>
            <a:ext cx="955675" cy="330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Soot</a:t>
            </a:r>
          </a:p>
        </p:txBody>
      </p:sp>
      <p:sp>
        <p:nvSpPr>
          <p:cNvPr id="63" name="Rounded Rectangle 62"/>
          <p:cNvSpPr/>
          <p:nvPr/>
        </p:nvSpPr>
        <p:spPr>
          <a:xfrm>
            <a:off x="2870200" y="3473450"/>
            <a:ext cx="1265238" cy="3429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b="1" dirty="0">
                <a:solidFill>
                  <a:schemeClr val="accent4">
                    <a:lumMod val="75000"/>
                  </a:schemeClr>
                </a:solidFill>
              </a:rPr>
              <a:t>Haze</a:t>
            </a:r>
          </a:p>
        </p:txBody>
      </p:sp>
      <p:sp>
        <p:nvSpPr>
          <p:cNvPr id="64" name="TextBox 56"/>
          <p:cNvSpPr txBox="1">
            <a:spLocks noChangeArrowheads="1"/>
          </p:cNvSpPr>
          <p:nvPr/>
        </p:nvSpPr>
        <p:spPr bwMode="auto">
          <a:xfrm>
            <a:off x="5281612" y="5153343"/>
            <a:ext cx="16802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rPr>
              <a:t>100 microns</a:t>
            </a:r>
          </a:p>
        </p:txBody>
      </p:sp>
      <p:sp>
        <p:nvSpPr>
          <p:cNvPr id="71" name="TextBox 27"/>
          <p:cNvSpPr txBox="1">
            <a:spLocks noChangeArrowheads="1"/>
          </p:cNvSpPr>
          <p:nvPr/>
        </p:nvSpPr>
        <p:spPr bwMode="auto">
          <a:xfrm>
            <a:off x="4559300" y="1916907"/>
            <a:ext cx="958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10</a:t>
            </a:r>
            <a:r>
              <a:rPr lang="en-US" altLang="en-US" sz="2400" b="1" baseline="30000" dirty="0"/>
              <a:t>-5 </a:t>
            </a:r>
            <a:r>
              <a:rPr lang="en-US" altLang="en-US" sz="2400" b="1" dirty="0"/>
              <a:t>m</a:t>
            </a:r>
          </a:p>
        </p:txBody>
      </p:sp>
      <p:sp>
        <p:nvSpPr>
          <p:cNvPr id="72" name="TextBox 28"/>
          <p:cNvSpPr txBox="1">
            <a:spLocks noChangeArrowheads="1"/>
          </p:cNvSpPr>
          <p:nvPr/>
        </p:nvSpPr>
        <p:spPr bwMode="auto">
          <a:xfrm>
            <a:off x="5387975" y="1535906"/>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10</a:t>
            </a:r>
            <a:r>
              <a:rPr lang="en-US" altLang="en-US" sz="2400" b="1" baseline="30000" dirty="0"/>
              <a:t>-4 </a:t>
            </a:r>
            <a:r>
              <a:rPr lang="en-US" altLang="en-US" sz="2400" b="1" dirty="0"/>
              <a:t>m</a:t>
            </a:r>
          </a:p>
        </p:txBody>
      </p:sp>
    </p:spTree>
    <p:extLst>
      <p:ext uri="{BB962C8B-B14F-4D97-AF65-F5344CB8AC3E}">
        <p14:creationId xmlns:p14="http://schemas.microsoft.com/office/powerpoint/2010/main" val="1148212536"/>
      </p:ext>
    </p:extLst>
  </p:cSld>
  <p:clrMapOvr>
    <a:masterClrMapping/>
  </p:clrMapOvr>
  <mc:AlternateContent xmlns:mc="http://schemas.openxmlformats.org/markup-compatibility/2006" xmlns:p14="http://schemas.microsoft.com/office/powerpoint/2010/main">
    <mc:Choice Requires="p14">
      <p:transition spd="slow" p14:dur="2000" advTm="26966"/>
    </mc:Choice>
    <mc:Fallback xmlns="">
      <p:transition spd="slow" advTm="2696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3" name="Content Placeholder 2"/>
          <p:cNvSpPr>
            <a:spLocks noGrp="1"/>
          </p:cNvSpPr>
          <p:nvPr>
            <p:ph idx="1"/>
          </p:nvPr>
        </p:nvSpPr>
        <p:spPr>
          <a:xfrm>
            <a:off x="411480" y="1432559"/>
            <a:ext cx="8526780" cy="5273041"/>
          </a:xfrm>
        </p:spPr>
        <p:txBody>
          <a:bodyPr>
            <a:normAutofit lnSpcReduction="10000"/>
          </a:bodyPr>
          <a:lstStyle/>
          <a:p>
            <a:pPr marL="0" indent="0">
              <a:buNone/>
            </a:pPr>
            <a:r>
              <a:rPr lang="en-US" dirty="0">
                <a:sym typeface="Wingdings" panose="05000000000000000000" pitchFamily="2" charset="2"/>
              </a:rPr>
              <a:t>If the droplet is not to change size (</a:t>
            </a:r>
            <a:r>
              <a:rPr lang="en-US" dirty="0" err="1">
                <a:sym typeface="Wingdings" panose="05000000000000000000" pitchFamily="2" charset="2"/>
              </a:rPr>
              <a:t>dr</a:t>
            </a:r>
            <a:r>
              <a:rPr lang="en-US" dirty="0">
                <a:sym typeface="Wingdings" panose="05000000000000000000" pitchFamily="2" charset="2"/>
              </a:rPr>
              <a:t>/</a:t>
            </a:r>
            <a:r>
              <a:rPr lang="en-US" dirty="0" err="1">
                <a:sym typeface="Wingdings" panose="05000000000000000000" pitchFamily="2" charset="2"/>
              </a:rPr>
              <a:t>dt</a:t>
            </a:r>
            <a:r>
              <a:rPr lang="en-US" dirty="0">
                <a:sym typeface="Wingdings" panose="05000000000000000000" pitchFamily="2" charset="2"/>
              </a:rPr>
              <a:t> = 0), or is in equilibrium, forces on the droplet must balance.</a:t>
            </a:r>
          </a:p>
          <a:p>
            <a:pPr marL="0" indent="0">
              <a:buNone/>
            </a:pPr>
            <a:r>
              <a:rPr lang="en-US" u="sng" dirty="0">
                <a:sym typeface="Wingdings" panose="05000000000000000000" pitchFamily="2" charset="2"/>
              </a:rPr>
              <a:t>Two ways to do this</a:t>
            </a:r>
            <a:r>
              <a:rPr lang="en-US" dirty="0">
                <a:sym typeface="Wingdings" panose="05000000000000000000" pitchFamily="2" charset="2"/>
              </a:rPr>
              <a:t>:</a:t>
            </a:r>
          </a:p>
          <a:p>
            <a:pPr marL="0" indent="0">
              <a:buNone/>
            </a:pPr>
            <a:r>
              <a:rPr lang="en-US" dirty="0">
                <a:sym typeface="Wingdings" panose="05000000000000000000" pitchFamily="2" charset="2"/>
              </a:rPr>
              <a:t>1) Hard way: integrate the tension force along the droplet surface and balance w/ the pressure force integrated over the droplet surface area.</a:t>
            </a:r>
          </a:p>
          <a:p>
            <a:pPr marL="0" indent="0">
              <a:buNone/>
            </a:pPr>
            <a:r>
              <a:rPr lang="en-US" dirty="0">
                <a:sym typeface="Wingdings" panose="05000000000000000000" pitchFamily="2" charset="2"/>
              </a:rPr>
              <a:t>2) Easy way: minimize the change in mechanical energy</a:t>
            </a:r>
          </a:p>
          <a:p>
            <a:pPr marL="457200" lvl="1" indent="0">
              <a:buNone/>
            </a:pPr>
            <a:r>
              <a:rPr lang="en-US" dirty="0">
                <a:sym typeface="Wingdings" panose="05000000000000000000" pitchFamily="2" charset="2"/>
              </a:rPr>
              <a:t>(ii) Net energy associated w/ surface tension force:</a:t>
            </a:r>
          </a:p>
          <a:p>
            <a:pPr marL="0" indent="0">
              <a:buNone/>
            </a:pPr>
            <a:r>
              <a:rPr lang="en-US" dirty="0">
                <a:sym typeface="Wingdings" panose="05000000000000000000" pitchFamily="2" charset="2"/>
              </a:rPr>
              <a:t>	</a:t>
            </a:r>
            <a:r>
              <a:rPr lang="en-US" dirty="0" err="1">
                <a:sym typeface="Wingdings" panose="05000000000000000000" pitchFamily="2" charset="2"/>
              </a:rPr>
              <a:t>E</a:t>
            </a:r>
            <a:r>
              <a:rPr lang="en-US" baseline="-25000" dirty="0" err="1">
                <a:sym typeface="Wingdings" panose="05000000000000000000" pitchFamily="2" charset="2"/>
              </a:rPr>
              <a:t>s</a:t>
            </a:r>
            <a:r>
              <a:rPr lang="en-US" dirty="0">
                <a:sym typeface="Wingdings" panose="05000000000000000000" pitchFamily="2" charset="2"/>
              </a:rPr>
              <a:t> = -</a:t>
            </a:r>
            <a:r>
              <a:rPr lang="en-US" dirty="0" err="1">
                <a:latin typeface="Symbol" panose="05050102010706020507" pitchFamily="18" charset="2"/>
                <a:sym typeface="Wingdings" panose="05000000000000000000" pitchFamily="2" charset="2"/>
              </a:rPr>
              <a:t>s</a:t>
            </a:r>
            <a:r>
              <a:rPr lang="en-US" dirty="0" err="1">
                <a:sym typeface="Wingdings" panose="05000000000000000000" pitchFamily="2" charset="2"/>
              </a:rPr>
              <a:t>A</a:t>
            </a:r>
            <a:r>
              <a:rPr lang="en-US" baseline="-25000" dirty="0" err="1">
                <a:sym typeface="Wingdings" panose="05000000000000000000" pitchFamily="2" charset="2"/>
              </a:rPr>
              <a:t>L</a:t>
            </a:r>
            <a:r>
              <a:rPr lang="en-US" dirty="0">
                <a:sym typeface="Wingdings" panose="05000000000000000000" pitchFamily="2" charset="2"/>
              </a:rPr>
              <a:t>		</a:t>
            </a:r>
            <a:r>
              <a:rPr lang="en-US" dirty="0">
                <a:latin typeface="Symbol" panose="05050102010706020507" pitchFamily="18" charset="2"/>
                <a:sym typeface="Wingdings" panose="05000000000000000000" pitchFamily="2" charset="2"/>
              </a:rPr>
              <a:t>s</a:t>
            </a:r>
            <a:r>
              <a:rPr lang="en-US" dirty="0">
                <a:sym typeface="Wingdings" panose="05000000000000000000" pitchFamily="2" charset="2"/>
              </a:rPr>
              <a:t> = Force/Length (N/m, D/cm)</a:t>
            </a:r>
          </a:p>
          <a:p>
            <a:pPr marL="0" indent="0">
              <a:buNone/>
            </a:pPr>
            <a:r>
              <a:rPr lang="en-US" dirty="0">
                <a:sym typeface="Wingdings" panose="05000000000000000000" pitchFamily="2" charset="2"/>
              </a:rPr>
              <a:t>	A</a:t>
            </a:r>
            <a:r>
              <a:rPr lang="en-US" baseline="-25000" dirty="0">
                <a:sym typeface="Wingdings" panose="05000000000000000000" pitchFamily="2" charset="2"/>
              </a:rPr>
              <a:t>L</a:t>
            </a:r>
            <a:r>
              <a:rPr lang="en-US" dirty="0">
                <a:sym typeface="Wingdings" panose="05000000000000000000" pitchFamily="2" charset="2"/>
              </a:rPr>
              <a:t> = 4</a:t>
            </a:r>
            <a:r>
              <a:rPr lang="en-US" dirty="0">
                <a:latin typeface="Symbol" panose="05050102010706020507" pitchFamily="18" charset="2"/>
                <a:sym typeface="Wingdings" panose="05000000000000000000" pitchFamily="2" charset="2"/>
              </a:rPr>
              <a:t>p</a:t>
            </a:r>
            <a:r>
              <a:rPr lang="en-US" dirty="0">
                <a:sym typeface="Wingdings" panose="05000000000000000000" pitchFamily="2" charset="2"/>
              </a:rPr>
              <a:t>r</a:t>
            </a:r>
            <a:r>
              <a:rPr lang="en-US" baseline="30000" dirty="0">
                <a:sym typeface="Wingdings" panose="05000000000000000000" pitchFamily="2" charset="2"/>
              </a:rPr>
              <a:t>2</a:t>
            </a:r>
            <a:r>
              <a:rPr lang="en-US" dirty="0">
                <a:sym typeface="Wingdings" panose="05000000000000000000" pitchFamily="2" charset="2"/>
              </a:rPr>
              <a:t>		</a:t>
            </a:r>
            <a:r>
              <a:rPr lang="en-US" dirty="0">
                <a:latin typeface="Symbol" panose="05050102010706020507" pitchFamily="18" charset="2"/>
                <a:sym typeface="Wingdings" panose="05000000000000000000" pitchFamily="2" charset="2"/>
              </a:rPr>
              <a:t>s</a:t>
            </a:r>
            <a:r>
              <a:rPr lang="en-US" dirty="0">
                <a:sym typeface="Wingdings" panose="05000000000000000000" pitchFamily="2" charset="2"/>
              </a:rPr>
              <a:t> = Energy/Area (J/m</a:t>
            </a:r>
            <a:r>
              <a:rPr lang="en-US" baseline="30000" dirty="0">
                <a:sym typeface="Wingdings" panose="05000000000000000000" pitchFamily="2" charset="2"/>
              </a:rPr>
              <a:t>2</a:t>
            </a:r>
            <a:r>
              <a:rPr lang="en-US" dirty="0">
                <a:sym typeface="Wingdings" panose="05000000000000000000" pitchFamily="2" charset="2"/>
              </a:rPr>
              <a:t>)</a:t>
            </a:r>
          </a:p>
          <a:p>
            <a:pPr marL="1143000">
              <a:buNone/>
            </a:pPr>
            <a:r>
              <a:rPr lang="en-US" dirty="0">
                <a:latin typeface="+mj-lt"/>
                <a:sym typeface="Wingdings" panose="05000000000000000000" pitchFamily="2" charset="2"/>
              </a:rPr>
              <a:t>*negative because it takes energy to expand the surface against surface tension</a:t>
            </a:r>
            <a:endParaRPr lang="en-US" baseline="30000" dirty="0">
              <a:latin typeface="+mj-lt"/>
              <a:sym typeface="Wingdings" panose="05000000000000000000" pitchFamily="2" charset="2"/>
            </a:endParaRPr>
          </a:p>
        </p:txBody>
      </p:sp>
      <p:cxnSp>
        <p:nvCxnSpPr>
          <p:cNvPr id="5" name="Straight Arrow Connector 4"/>
          <p:cNvCxnSpPr/>
          <p:nvPr/>
        </p:nvCxnSpPr>
        <p:spPr>
          <a:xfrm flipH="1" flipV="1">
            <a:off x="2758440" y="4953000"/>
            <a:ext cx="1325880" cy="396240"/>
          </a:xfrm>
          <a:prstGeom prst="straightConnector1">
            <a:avLst/>
          </a:prstGeom>
          <a:ln w="1905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61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3" name="Content Placeholder 2"/>
          <p:cNvSpPr>
            <a:spLocks noGrp="1"/>
          </p:cNvSpPr>
          <p:nvPr>
            <p:ph idx="1"/>
          </p:nvPr>
        </p:nvSpPr>
        <p:spPr>
          <a:xfrm>
            <a:off x="411480" y="1432559"/>
            <a:ext cx="8526780" cy="5273041"/>
          </a:xfrm>
        </p:spPr>
        <p:txBody>
          <a:bodyPr>
            <a:normAutofit lnSpcReduction="10000"/>
          </a:bodyPr>
          <a:lstStyle/>
          <a:p>
            <a:pPr marL="0" indent="0">
              <a:buNone/>
            </a:pPr>
            <a:r>
              <a:rPr lang="en-US" dirty="0">
                <a:sym typeface="Wingdings" panose="05000000000000000000" pitchFamily="2" charset="2"/>
              </a:rPr>
              <a:t>If the droplet is not to change size (</a:t>
            </a:r>
            <a:r>
              <a:rPr lang="en-US" dirty="0" err="1">
                <a:sym typeface="Wingdings" panose="05000000000000000000" pitchFamily="2" charset="2"/>
              </a:rPr>
              <a:t>dr</a:t>
            </a:r>
            <a:r>
              <a:rPr lang="en-US" dirty="0">
                <a:sym typeface="Wingdings" panose="05000000000000000000" pitchFamily="2" charset="2"/>
              </a:rPr>
              <a:t>/</a:t>
            </a:r>
            <a:r>
              <a:rPr lang="en-US" dirty="0" err="1">
                <a:sym typeface="Wingdings" panose="05000000000000000000" pitchFamily="2" charset="2"/>
              </a:rPr>
              <a:t>dt</a:t>
            </a:r>
            <a:r>
              <a:rPr lang="en-US" dirty="0">
                <a:sym typeface="Wingdings" panose="05000000000000000000" pitchFamily="2" charset="2"/>
              </a:rPr>
              <a:t> = 0), or is in equilibrium, forces on the droplet must balance.</a:t>
            </a:r>
          </a:p>
          <a:p>
            <a:pPr marL="0" indent="0">
              <a:buNone/>
            </a:pPr>
            <a:r>
              <a:rPr lang="en-US" u="sng" dirty="0">
                <a:sym typeface="Wingdings" panose="05000000000000000000" pitchFamily="2" charset="2"/>
              </a:rPr>
              <a:t>Two ways to do this</a:t>
            </a:r>
            <a:r>
              <a:rPr lang="en-US" dirty="0">
                <a:sym typeface="Wingdings" panose="05000000000000000000" pitchFamily="2" charset="2"/>
              </a:rPr>
              <a:t>:</a:t>
            </a:r>
          </a:p>
          <a:p>
            <a:pPr marL="0" indent="0">
              <a:buNone/>
            </a:pPr>
            <a:r>
              <a:rPr lang="en-US" dirty="0">
                <a:sym typeface="Wingdings" panose="05000000000000000000" pitchFamily="2" charset="2"/>
              </a:rPr>
              <a:t>1) Hard way: integrate the tension force along the droplet surface and balance w/ the pressure force integrated over the droplet surface area.</a:t>
            </a:r>
          </a:p>
          <a:p>
            <a:pPr marL="0" indent="0">
              <a:buNone/>
            </a:pPr>
            <a:r>
              <a:rPr lang="en-US" dirty="0">
                <a:sym typeface="Wingdings" panose="05000000000000000000" pitchFamily="2" charset="2"/>
              </a:rPr>
              <a:t>2) Easy way: minimize the change in mechanical energy</a:t>
            </a:r>
          </a:p>
          <a:p>
            <a:pPr marL="457200" lvl="1" indent="0">
              <a:buNone/>
            </a:pPr>
            <a:r>
              <a:rPr lang="en-US" dirty="0">
                <a:sym typeface="Wingdings" panose="05000000000000000000" pitchFamily="2" charset="2"/>
              </a:rPr>
              <a:t>(iii) Solve for:</a:t>
            </a:r>
          </a:p>
          <a:p>
            <a:pPr marL="457200" lvl="1" indent="0">
              <a:buNone/>
            </a:pPr>
            <a:r>
              <a:rPr lang="en-US" dirty="0">
                <a:sym typeface="Wingdings" panose="05000000000000000000" pitchFamily="2" charset="2"/>
              </a:rPr>
              <a:t>	</a:t>
            </a:r>
            <a:r>
              <a:rPr lang="en-US" sz="2800" dirty="0">
                <a:latin typeface="+mj-lt"/>
                <a:sym typeface="Wingdings" panose="05000000000000000000" pitchFamily="2" charset="2"/>
              </a:rPr>
              <a:t>d(</a:t>
            </a:r>
            <a:r>
              <a:rPr lang="en-US" sz="2800" dirty="0" err="1">
                <a:latin typeface="+mj-lt"/>
                <a:sym typeface="Wingdings" panose="05000000000000000000" pitchFamily="2" charset="2"/>
              </a:rPr>
              <a:t>E</a:t>
            </a:r>
            <a:r>
              <a:rPr lang="en-US" sz="2800" baseline="-25000" dirty="0" err="1">
                <a:latin typeface="+mj-lt"/>
                <a:sym typeface="Wingdings" panose="05000000000000000000" pitchFamily="2" charset="2"/>
              </a:rPr>
              <a:t>p</a:t>
            </a:r>
            <a:r>
              <a:rPr lang="en-US" sz="2800" dirty="0" err="1">
                <a:latin typeface="+mj-lt"/>
                <a:sym typeface="Wingdings" panose="05000000000000000000" pitchFamily="2" charset="2"/>
              </a:rPr>
              <a:t>+E</a:t>
            </a:r>
            <a:r>
              <a:rPr lang="en-US" sz="2800" baseline="-25000" dirty="0" err="1">
                <a:latin typeface="+mj-lt"/>
                <a:sym typeface="Wingdings" panose="05000000000000000000" pitchFamily="2" charset="2"/>
              </a:rPr>
              <a:t>s</a:t>
            </a:r>
            <a:r>
              <a:rPr lang="en-US" sz="2800" dirty="0">
                <a:latin typeface="+mj-lt"/>
                <a:sym typeface="Wingdings" panose="05000000000000000000" pitchFamily="2" charset="2"/>
              </a:rPr>
              <a:t>)/</a:t>
            </a:r>
            <a:r>
              <a:rPr lang="en-US" sz="2800" dirty="0" err="1">
                <a:latin typeface="+mj-lt"/>
                <a:sym typeface="Wingdings" panose="05000000000000000000" pitchFamily="2" charset="2"/>
              </a:rPr>
              <a:t>dt</a:t>
            </a:r>
            <a:r>
              <a:rPr lang="en-US" sz="2800" dirty="0">
                <a:latin typeface="+mj-lt"/>
                <a:sym typeface="Wingdings" panose="05000000000000000000" pitchFamily="2" charset="2"/>
              </a:rPr>
              <a:t> = 0 = </a:t>
            </a:r>
            <a:r>
              <a:rPr lang="en-US" sz="2800" b="1" dirty="0">
                <a:latin typeface="+mj-lt"/>
                <a:sym typeface="Wingdings" panose="05000000000000000000" pitchFamily="2" charset="2"/>
              </a:rPr>
              <a:t>[</a:t>
            </a:r>
            <a:r>
              <a:rPr lang="en-US" sz="2800" dirty="0">
                <a:latin typeface="+mj-lt"/>
                <a:sym typeface="Wingdings" panose="05000000000000000000" pitchFamily="2" charset="2"/>
              </a:rPr>
              <a:t>(P</a:t>
            </a:r>
            <a:r>
              <a:rPr lang="en-US" sz="2800" baseline="-25000" dirty="0">
                <a:latin typeface="+mj-lt"/>
                <a:sym typeface="Wingdings" panose="05000000000000000000" pitchFamily="2" charset="2"/>
              </a:rPr>
              <a:t>L</a:t>
            </a:r>
            <a:r>
              <a:rPr lang="en-US" sz="2800" dirty="0">
                <a:latin typeface="+mj-lt"/>
                <a:sym typeface="Wingdings" panose="05000000000000000000" pitchFamily="2" charset="2"/>
              </a:rPr>
              <a:t>-P</a:t>
            </a:r>
            <a:r>
              <a:rPr lang="en-US" sz="2800" baseline="-25000" dirty="0">
                <a:latin typeface="+mj-lt"/>
                <a:sym typeface="Wingdings" panose="05000000000000000000" pitchFamily="2" charset="2"/>
              </a:rPr>
              <a:t>V</a:t>
            </a:r>
            <a:r>
              <a:rPr lang="en-US" sz="2800" dirty="0">
                <a:latin typeface="+mj-lt"/>
                <a:sym typeface="Wingdings" panose="05000000000000000000" pitchFamily="2" charset="2"/>
              </a:rPr>
              <a:t>)4</a:t>
            </a:r>
            <a:r>
              <a:rPr lang="en-US" sz="2800" dirty="0">
                <a:latin typeface="Symbol" panose="05050102010706020507" pitchFamily="18" charset="2"/>
                <a:sym typeface="Wingdings" panose="05000000000000000000" pitchFamily="2" charset="2"/>
              </a:rPr>
              <a:t>p</a:t>
            </a:r>
            <a:r>
              <a:rPr lang="en-US" sz="2800" dirty="0">
                <a:latin typeface="+mj-lt"/>
                <a:sym typeface="Wingdings" panose="05000000000000000000" pitchFamily="2" charset="2"/>
              </a:rPr>
              <a:t>r</a:t>
            </a:r>
            <a:r>
              <a:rPr lang="en-US" sz="2800" baseline="30000" dirty="0">
                <a:latin typeface="+mj-lt"/>
                <a:sym typeface="Wingdings" panose="05000000000000000000" pitchFamily="2" charset="2"/>
              </a:rPr>
              <a:t>2</a:t>
            </a:r>
            <a:r>
              <a:rPr lang="en-US" sz="2800" dirty="0">
                <a:latin typeface="+mj-lt"/>
                <a:sym typeface="Wingdings" panose="05000000000000000000" pitchFamily="2" charset="2"/>
              </a:rPr>
              <a:t> – 8</a:t>
            </a:r>
            <a:r>
              <a:rPr lang="en-US" sz="2800" dirty="0">
                <a:latin typeface="Symbol" panose="05050102010706020507" pitchFamily="18" charset="2"/>
                <a:sym typeface="Wingdings" panose="05000000000000000000" pitchFamily="2" charset="2"/>
              </a:rPr>
              <a:t>p</a:t>
            </a:r>
            <a:r>
              <a:rPr lang="en-US" sz="2800" dirty="0">
                <a:latin typeface="+mj-lt"/>
                <a:sym typeface="Wingdings" panose="05000000000000000000" pitchFamily="2" charset="2"/>
              </a:rPr>
              <a:t>r</a:t>
            </a:r>
            <a:r>
              <a:rPr lang="en-US" sz="2800" dirty="0">
                <a:latin typeface="Symbol" panose="05050102010706020507" pitchFamily="18" charset="2"/>
                <a:sym typeface="Wingdings" panose="05000000000000000000" pitchFamily="2" charset="2"/>
              </a:rPr>
              <a:t>s</a:t>
            </a:r>
            <a:r>
              <a:rPr lang="en-US" sz="2800" b="1" dirty="0">
                <a:latin typeface="+mj-lt"/>
                <a:sym typeface="Wingdings" panose="05000000000000000000" pitchFamily="2" charset="2"/>
              </a:rPr>
              <a:t>]</a:t>
            </a:r>
            <a:r>
              <a:rPr lang="en-US" sz="2800" dirty="0">
                <a:latin typeface="+mj-lt"/>
                <a:sym typeface="Wingdings" panose="05000000000000000000" pitchFamily="2" charset="2"/>
              </a:rPr>
              <a:t> </a:t>
            </a:r>
            <a:r>
              <a:rPr lang="en-US" sz="2800" dirty="0" err="1">
                <a:latin typeface="+mj-lt"/>
                <a:sym typeface="Wingdings" panose="05000000000000000000" pitchFamily="2" charset="2"/>
              </a:rPr>
              <a:t>dr</a:t>
            </a:r>
            <a:r>
              <a:rPr lang="en-US" sz="2800" dirty="0">
                <a:latin typeface="+mj-lt"/>
                <a:sym typeface="Wingdings" panose="05000000000000000000" pitchFamily="2" charset="2"/>
              </a:rPr>
              <a:t>/</a:t>
            </a:r>
            <a:r>
              <a:rPr lang="en-US" sz="2800" dirty="0" err="1">
                <a:latin typeface="+mj-lt"/>
                <a:sym typeface="Wingdings" panose="05000000000000000000" pitchFamily="2" charset="2"/>
              </a:rPr>
              <a:t>dt</a:t>
            </a:r>
            <a:endParaRPr lang="en-US" sz="2800" dirty="0">
              <a:latin typeface="+mj-lt"/>
              <a:sym typeface="Wingdings" panose="05000000000000000000" pitchFamily="2" charset="2"/>
            </a:endParaRPr>
          </a:p>
          <a:p>
            <a:pPr marL="0" indent="0">
              <a:buNone/>
            </a:pPr>
            <a:r>
              <a:rPr lang="en-US" dirty="0">
                <a:latin typeface="+mj-lt"/>
                <a:sym typeface="Wingdings" panose="05000000000000000000" pitchFamily="2" charset="2"/>
              </a:rPr>
              <a:t>	(P</a:t>
            </a:r>
            <a:r>
              <a:rPr lang="en-US" baseline="-25000" dirty="0">
                <a:latin typeface="+mj-lt"/>
                <a:sym typeface="Wingdings" panose="05000000000000000000" pitchFamily="2" charset="2"/>
              </a:rPr>
              <a:t>L</a:t>
            </a:r>
            <a:r>
              <a:rPr lang="en-US" dirty="0">
                <a:latin typeface="+mj-lt"/>
                <a:sym typeface="Wingdings" panose="05000000000000000000" pitchFamily="2" charset="2"/>
              </a:rPr>
              <a:t>-P</a:t>
            </a:r>
            <a:r>
              <a:rPr lang="en-US" baseline="-25000" dirty="0">
                <a:latin typeface="+mj-lt"/>
                <a:sym typeface="Wingdings" panose="05000000000000000000" pitchFamily="2" charset="2"/>
              </a:rPr>
              <a:t>V</a:t>
            </a:r>
            <a:r>
              <a:rPr lang="en-US" dirty="0">
                <a:latin typeface="+mj-lt"/>
                <a:sym typeface="Wingdings" panose="05000000000000000000" pitchFamily="2" charset="2"/>
              </a:rPr>
              <a:t>)r</a:t>
            </a:r>
            <a:r>
              <a:rPr lang="en-US" baseline="30000" dirty="0">
                <a:latin typeface="+mj-lt"/>
                <a:sym typeface="Wingdings" panose="05000000000000000000" pitchFamily="2" charset="2"/>
              </a:rPr>
              <a:t>2</a:t>
            </a:r>
            <a:r>
              <a:rPr lang="en-US" dirty="0">
                <a:latin typeface="+mj-lt"/>
                <a:sym typeface="Wingdings" panose="05000000000000000000" pitchFamily="2" charset="2"/>
              </a:rPr>
              <a:t> = 2r</a:t>
            </a:r>
            <a:r>
              <a:rPr lang="en-US" dirty="0">
                <a:latin typeface="Symbol" panose="05050102010706020507" pitchFamily="18" charset="2"/>
                <a:sym typeface="Wingdings" panose="05000000000000000000" pitchFamily="2" charset="2"/>
              </a:rPr>
              <a:t>s</a:t>
            </a:r>
          </a:p>
          <a:p>
            <a:pPr marL="0" indent="0">
              <a:buNone/>
            </a:pPr>
            <a:r>
              <a:rPr lang="en-US" dirty="0">
                <a:latin typeface="+mj-lt"/>
                <a:sym typeface="Wingdings" panose="05000000000000000000" pitchFamily="2" charset="2"/>
              </a:rPr>
              <a:t>	P</a:t>
            </a:r>
            <a:r>
              <a:rPr lang="en-US" baseline="-25000" dirty="0">
                <a:latin typeface="+mj-lt"/>
                <a:sym typeface="Wingdings" panose="05000000000000000000" pitchFamily="2" charset="2"/>
              </a:rPr>
              <a:t>L</a:t>
            </a:r>
            <a:r>
              <a:rPr lang="en-US" dirty="0">
                <a:latin typeface="+mj-lt"/>
                <a:sym typeface="Wingdings" panose="05000000000000000000" pitchFamily="2" charset="2"/>
              </a:rPr>
              <a:t> = P</a:t>
            </a:r>
            <a:r>
              <a:rPr lang="en-US" baseline="-25000" dirty="0">
                <a:latin typeface="+mj-lt"/>
                <a:sym typeface="Wingdings" panose="05000000000000000000" pitchFamily="2" charset="2"/>
              </a:rPr>
              <a:t>V</a:t>
            </a:r>
            <a:r>
              <a:rPr lang="en-US" dirty="0">
                <a:latin typeface="+mj-lt"/>
                <a:sym typeface="Wingdings" panose="05000000000000000000" pitchFamily="2" charset="2"/>
              </a:rPr>
              <a:t> + 2</a:t>
            </a:r>
            <a:r>
              <a:rPr lang="en-US" dirty="0">
                <a:latin typeface="Symbol" panose="05050102010706020507" pitchFamily="18" charset="2"/>
                <a:sym typeface="Wingdings" panose="05000000000000000000" pitchFamily="2" charset="2"/>
              </a:rPr>
              <a:t>s</a:t>
            </a:r>
            <a:r>
              <a:rPr lang="en-US" dirty="0">
                <a:latin typeface="+mj-lt"/>
                <a:sym typeface="Wingdings" panose="05000000000000000000" pitchFamily="2" charset="2"/>
              </a:rPr>
              <a:t>          “Laplace Equation”</a:t>
            </a:r>
          </a:p>
          <a:p>
            <a:pPr marL="0" indent="0">
              <a:buNone/>
            </a:pPr>
            <a:r>
              <a:rPr lang="en-US" dirty="0">
                <a:latin typeface="+mj-lt"/>
                <a:sym typeface="Wingdings" panose="05000000000000000000" pitchFamily="2" charset="2"/>
              </a:rPr>
              <a:t>		       r </a:t>
            </a:r>
          </a:p>
        </p:txBody>
      </p:sp>
      <p:cxnSp>
        <p:nvCxnSpPr>
          <p:cNvPr id="6" name="Straight Connector 5"/>
          <p:cNvCxnSpPr/>
          <p:nvPr/>
        </p:nvCxnSpPr>
        <p:spPr>
          <a:xfrm>
            <a:off x="2636520" y="5989320"/>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1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3" name="Content Placeholder 2"/>
          <p:cNvSpPr>
            <a:spLocks noGrp="1"/>
          </p:cNvSpPr>
          <p:nvPr>
            <p:ph idx="1"/>
          </p:nvPr>
        </p:nvSpPr>
        <p:spPr>
          <a:xfrm>
            <a:off x="411480" y="1432559"/>
            <a:ext cx="8526780" cy="5273041"/>
          </a:xfrm>
        </p:spPr>
        <p:txBody>
          <a:bodyPr>
            <a:normAutofit/>
          </a:bodyPr>
          <a:lstStyle/>
          <a:p>
            <a:pPr marL="0" indent="0">
              <a:buNone/>
            </a:pPr>
            <a:r>
              <a:rPr lang="en-US" dirty="0">
                <a:latin typeface="+mj-lt"/>
                <a:sym typeface="Wingdings" panose="05000000000000000000" pitchFamily="2" charset="2"/>
              </a:rPr>
              <a:t>	P</a:t>
            </a:r>
            <a:r>
              <a:rPr lang="en-US" baseline="-25000" dirty="0">
                <a:latin typeface="+mj-lt"/>
                <a:sym typeface="Wingdings" panose="05000000000000000000" pitchFamily="2" charset="2"/>
              </a:rPr>
              <a:t>L</a:t>
            </a:r>
            <a:r>
              <a:rPr lang="en-US" dirty="0">
                <a:latin typeface="+mj-lt"/>
                <a:sym typeface="Wingdings" panose="05000000000000000000" pitchFamily="2" charset="2"/>
              </a:rPr>
              <a:t> = P</a:t>
            </a:r>
            <a:r>
              <a:rPr lang="en-US" baseline="-25000" dirty="0">
                <a:latin typeface="+mj-lt"/>
                <a:sym typeface="Wingdings" panose="05000000000000000000" pitchFamily="2" charset="2"/>
              </a:rPr>
              <a:t>V</a:t>
            </a:r>
            <a:r>
              <a:rPr lang="en-US" dirty="0">
                <a:latin typeface="+mj-lt"/>
                <a:sym typeface="Wingdings" panose="05000000000000000000" pitchFamily="2" charset="2"/>
              </a:rPr>
              <a:t> + 2</a:t>
            </a:r>
            <a:r>
              <a:rPr lang="en-US" dirty="0">
                <a:latin typeface="Symbol" panose="05050102010706020507" pitchFamily="18" charset="2"/>
                <a:sym typeface="Wingdings" panose="05000000000000000000" pitchFamily="2" charset="2"/>
              </a:rPr>
              <a:t>s</a:t>
            </a:r>
            <a:r>
              <a:rPr lang="en-US" dirty="0">
                <a:latin typeface="+mj-lt"/>
                <a:sym typeface="Wingdings" panose="05000000000000000000" pitchFamily="2" charset="2"/>
              </a:rPr>
              <a:t>          “Laplace Equation”</a:t>
            </a:r>
          </a:p>
          <a:p>
            <a:pPr marL="0" indent="0">
              <a:buNone/>
            </a:pPr>
            <a:r>
              <a:rPr lang="en-US" dirty="0">
                <a:latin typeface="+mj-lt"/>
                <a:sym typeface="Wingdings" panose="05000000000000000000" pitchFamily="2" charset="2"/>
              </a:rPr>
              <a:t>		       r </a:t>
            </a:r>
          </a:p>
          <a:p>
            <a:pPr marL="0" indent="0">
              <a:buNone/>
            </a:pPr>
            <a:endParaRPr lang="en-US" dirty="0">
              <a:latin typeface="+mj-lt"/>
              <a:sym typeface="Wingdings" panose="05000000000000000000" pitchFamily="2" charset="2"/>
            </a:endParaRPr>
          </a:p>
          <a:p>
            <a:pPr marL="0" indent="0">
              <a:buNone/>
            </a:pPr>
            <a:endParaRPr lang="en-US" dirty="0">
              <a:latin typeface="+mj-lt"/>
              <a:sym typeface="Wingdings" panose="05000000000000000000" pitchFamily="2" charset="2"/>
            </a:endParaRPr>
          </a:p>
        </p:txBody>
      </p:sp>
      <p:cxnSp>
        <p:nvCxnSpPr>
          <p:cNvPr id="6" name="Straight Connector 5"/>
          <p:cNvCxnSpPr/>
          <p:nvPr/>
        </p:nvCxnSpPr>
        <p:spPr>
          <a:xfrm>
            <a:off x="2606040" y="1920240"/>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48046" y="2517578"/>
            <a:ext cx="366981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Pressure rises in droplet as droplet size decreases. Why?</a:t>
            </a:r>
          </a:p>
          <a:p>
            <a:pPr marL="285750" indent="-285750">
              <a:buFont typeface="Arial" panose="020B0604020202020204" pitchFamily="34" charset="0"/>
              <a:buChar char="•"/>
            </a:pPr>
            <a:r>
              <a:rPr lang="en-US" sz="2400" dirty="0"/>
              <a:t>As r decreases, the relative amount of surface area to volume increases:</a:t>
            </a:r>
          </a:p>
          <a:p>
            <a:r>
              <a:rPr lang="en-US" sz="2400" dirty="0"/>
              <a:t> 	   A =   4</a:t>
            </a:r>
            <a:r>
              <a:rPr lang="en-US" sz="2400" dirty="0">
                <a:latin typeface="Symbol" panose="05050102010706020507" pitchFamily="18" charset="2"/>
              </a:rPr>
              <a:t>p</a:t>
            </a:r>
            <a:r>
              <a:rPr lang="en-US" sz="2400" dirty="0"/>
              <a:t>r</a:t>
            </a:r>
            <a:r>
              <a:rPr lang="en-US" sz="2400" baseline="30000" dirty="0"/>
              <a:t>2</a:t>
            </a:r>
            <a:r>
              <a:rPr lang="en-US" sz="2400" dirty="0"/>
              <a:t>   =  3</a:t>
            </a:r>
          </a:p>
          <a:p>
            <a:r>
              <a:rPr lang="en-US" sz="2400" dirty="0"/>
              <a:t> 	   V     4/3</a:t>
            </a:r>
            <a:r>
              <a:rPr lang="en-US" sz="2400" dirty="0">
                <a:latin typeface="Symbol" panose="05050102010706020507" pitchFamily="18" charset="2"/>
              </a:rPr>
              <a:t>p</a:t>
            </a:r>
            <a:r>
              <a:rPr lang="en-US" sz="2400" dirty="0"/>
              <a:t>r</a:t>
            </a:r>
            <a:r>
              <a:rPr lang="en-US" sz="2400" baseline="30000" dirty="0"/>
              <a:t>3</a:t>
            </a:r>
            <a:r>
              <a:rPr lang="en-US" sz="2400" dirty="0"/>
              <a:t>     r</a:t>
            </a:r>
          </a:p>
        </p:txBody>
      </p:sp>
      <p:cxnSp>
        <p:nvCxnSpPr>
          <p:cNvPr id="19" name="Straight Connector 18"/>
          <p:cNvCxnSpPr/>
          <p:nvPr/>
        </p:nvCxnSpPr>
        <p:spPr>
          <a:xfrm>
            <a:off x="6568440" y="5471160"/>
            <a:ext cx="716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43800" y="5471160"/>
            <a:ext cx="2743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58840" y="5471160"/>
            <a:ext cx="2743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34757" y="2584383"/>
            <a:ext cx="5092891" cy="4023040"/>
            <a:chOff x="134757" y="2584383"/>
            <a:chExt cx="5092891" cy="4023040"/>
          </a:xfrm>
        </p:grpSpPr>
        <p:pic>
          <p:nvPicPr>
            <p:cNvPr id="26" name="Picture 25"/>
            <p:cNvPicPr>
              <a:picLocks noChangeAspect="1"/>
            </p:cNvPicPr>
            <p:nvPr/>
          </p:nvPicPr>
          <p:blipFill rotWithShape="1">
            <a:blip r:embed="rId3"/>
            <a:srcRect l="19905"/>
            <a:stretch/>
          </p:blipFill>
          <p:spPr>
            <a:xfrm>
              <a:off x="577516" y="2609702"/>
              <a:ext cx="4650132" cy="3997721"/>
            </a:xfrm>
            <a:prstGeom prst="rect">
              <a:avLst/>
            </a:prstGeom>
          </p:spPr>
        </p:pic>
        <p:sp>
          <p:nvSpPr>
            <p:cNvPr id="27" name="TextBox 26"/>
            <p:cNvSpPr txBox="1"/>
            <p:nvPr/>
          </p:nvSpPr>
          <p:spPr>
            <a:xfrm>
              <a:off x="1106625" y="3235155"/>
              <a:ext cx="2928983" cy="461665"/>
            </a:xfrm>
            <a:prstGeom prst="rect">
              <a:avLst/>
            </a:prstGeom>
            <a:noFill/>
          </p:spPr>
          <p:txBody>
            <a:bodyPr wrap="square" rtlCol="0">
              <a:spAutoFit/>
            </a:bodyPr>
            <a:lstStyle/>
            <a:p>
              <a:r>
                <a:rPr lang="en-US" sz="2400" dirty="0"/>
                <a:t>Infinitely small drop</a:t>
              </a:r>
            </a:p>
          </p:txBody>
        </p:sp>
        <p:cxnSp>
          <p:nvCxnSpPr>
            <p:cNvPr id="28" name="Straight Arrow Connector 27"/>
            <p:cNvCxnSpPr/>
            <p:nvPr/>
          </p:nvCxnSpPr>
          <p:spPr>
            <a:xfrm flipH="1" flipV="1">
              <a:off x="1037387" y="2962886"/>
              <a:ext cx="149449" cy="3540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39824" y="4424877"/>
              <a:ext cx="1809644" cy="461665"/>
            </a:xfrm>
            <a:prstGeom prst="rect">
              <a:avLst/>
            </a:prstGeom>
            <a:noFill/>
          </p:spPr>
          <p:txBody>
            <a:bodyPr wrap="square" rtlCol="0">
              <a:spAutoFit/>
            </a:bodyPr>
            <a:lstStyle/>
            <a:p>
              <a:r>
                <a:rPr lang="en-US" sz="2400" dirty="0"/>
                <a:t>Flat surface</a:t>
              </a:r>
            </a:p>
          </p:txBody>
        </p:sp>
        <p:cxnSp>
          <p:nvCxnSpPr>
            <p:cNvPr id="30" name="Straight Arrow Connector 29"/>
            <p:cNvCxnSpPr/>
            <p:nvPr/>
          </p:nvCxnSpPr>
          <p:spPr>
            <a:xfrm>
              <a:off x="4115819" y="4890870"/>
              <a:ext cx="609062" cy="732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86893" y="2584383"/>
              <a:ext cx="446651" cy="492443"/>
            </a:xfrm>
            <a:prstGeom prst="rect">
              <a:avLst/>
            </a:prstGeom>
            <a:noFill/>
          </p:spPr>
          <p:txBody>
            <a:bodyPr wrap="square" rtlCol="0">
              <a:spAutoFit/>
            </a:bodyPr>
            <a:lstStyle/>
            <a:p>
              <a:r>
                <a:rPr lang="en-US" sz="2600" dirty="0"/>
                <a:t>P</a:t>
              </a:r>
              <a:r>
                <a:rPr lang="en-US" sz="2600" baseline="-25000" dirty="0"/>
                <a:t>L</a:t>
              </a:r>
            </a:p>
          </p:txBody>
        </p:sp>
        <p:sp>
          <p:nvSpPr>
            <p:cNvPr id="32" name="TextBox 31"/>
            <p:cNvSpPr txBox="1"/>
            <p:nvPr/>
          </p:nvSpPr>
          <p:spPr>
            <a:xfrm>
              <a:off x="134757" y="4760493"/>
              <a:ext cx="651306" cy="492443"/>
            </a:xfrm>
            <a:prstGeom prst="rect">
              <a:avLst/>
            </a:prstGeom>
            <a:noFill/>
          </p:spPr>
          <p:txBody>
            <a:bodyPr wrap="square" rtlCol="0">
              <a:spAutoFit/>
            </a:bodyPr>
            <a:lstStyle/>
            <a:p>
              <a:r>
                <a:rPr lang="en-US" sz="2600" dirty="0"/>
                <a:t>P</a:t>
              </a:r>
              <a:r>
                <a:rPr lang="en-US" sz="2600" baseline="-25000" dirty="0"/>
                <a:t>V</a:t>
              </a:r>
            </a:p>
          </p:txBody>
        </p:sp>
        <p:cxnSp>
          <p:nvCxnSpPr>
            <p:cNvPr id="33" name="Straight Connector 32"/>
            <p:cNvCxnSpPr/>
            <p:nvPr/>
          </p:nvCxnSpPr>
          <p:spPr>
            <a:xfrm>
              <a:off x="637599" y="5071418"/>
              <a:ext cx="40872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p:cNvCxnSpPr/>
          <p:nvPr/>
        </p:nvCxnSpPr>
        <p:spPr>
          <a:xfrm flipV="1">
            <a:off x="605515" y="2625744"/>
            <a:ext cx="0" cy="3166974"/>
          </a:xfrm>
          <a:prstGeom prst="straightConnector1">
            <a:avLst/>
          </a:prstGeom>
          <a:ln w="254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810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34757" y="2584383"/>
            <a:ext cx="5092891" cy="4023040"/>
            <a:chOff x="134757" y="2584383"/>
            <a:chExt cx="5092891" cy="4023040"/>
          </a:xfrm>
        </p:grpSpPr>
        <p:pic>
          <p:nvPicPr>
            <p:cNvPr id="21" name="Picture 20"/>
            <p:cNvPicPr>
              <a:picLocks noChangeAspect="1"/>
            </p:cNvPicPr>
            <p:nvPr/>
          </p:nvPicPr>
          <p:blipFill rotWithShape="1">
            <a:blip r:embed="rId3"/>
            <a:srcRect l="19905"/>
            <a:stretch/>
          </p:blipFill>
          <p:spPr>
            <a:xfrm>
              <a:off x="577516" y="2609702"/>
              <a:ext cx="4650132" cy="3997721"/>
            </a:xfrm>
            <a:prstGeom prst="rect">
              <a:avLst/>
            </a:prstGeom>
          </p:spPr>
        </p:pic>
        <p:sp>
          <p:nvSpPr>
            <p:cNvPr id="10" name="TextBox 9"/>
            <p:cNvSpPr txBox="1"/>
            <p:nvPr/>
          </p:nvSpPr>
          <p:spPr>
            <a:xfrm>
              <a:off x="1106625" y="3235155"/>
              <a:ext cx="2928983" cy="461665"/>
            </a:xfrm>
            <a:prstGeom prst="rect">
              <a:avLst/>
            </a:prstGeom>
            <a:noFill/>
          </p:spPr>
          <p:txBody>
            <a:bodyPr wrap="square" rtlCol="0">
              <a:spAutoFit/>
            </a:bodyPr>
            <a:lstStyle/>
            <a:p>
              <a:r>
                <a:rPr lang="en-US" sz="2400" dirty="0"/>
                <a:t>Infinitely small drop</a:t>
              </a:r>
            </a:p>
          </p:txBody>
        </p:sp>
        <p:cxnSp>
          <p:nvCxnSpPr>
            <p:cNvPr id="12" name="Straight Arrow Connector 11"/>
            <p:cNvCxnSpPr/>
            <p:nvPr/>
          </p:nvCxnSpPr>
          <p:spPr>
            <a:xfrm flipH="1" flipV="1">
              <a:off x="1037387" y="2962886"/>
              <a:ext cx="149449" cy="3540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39824" y="4424877"/>
              <a:ext cx="1809644" cy="461665"/>
            </a:xfrm>
            <a:prstGeom prst="rect">
              <a:avLst/>
            </a:prstGeom>
            <a:noFill/>
          </p:spPr>
          <p:txBody>
            <a:bodyPr wrap="square" rtlCol="0">
              <a:spAutoFit/>
            </a:bodyPr>
            <a:lstStyle/>
            <a:p>
              <a:r>
                <a:rPr lang="en-US" sz="2400" dirty="0"/>
                <a:t>Flat surface</a:t>
              </a:r>
            </a:p>
          </p:txBody>
        </p:sp>
        <p:cxnSp>
          <p:nvCxnSpPr>
            <p:cNvPr id="14" name="Straight Arrow Connector 13"/>
            <p:cNvCxnSpPr/>
            <p:nvPr/>
          </p:nvCxnSpPr>
          <p:spPr>
            <a:xfrm>
              <a:off x="4115819" y="4890870"/>
              <a:ext cx="609062" cy="732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6893" y="2584383"/>
              <a:ext cx="446651" cy="492443"/>
            </a:xfrm>
            <a:prstGeom prst="rect">
              <a:avLst/>
            </a:prstGeom>
            <a:noFill/>
          </p:spPr>
          <p:txBody>
            <a:bodyPr wrap="square" rtlCol="0">
              <a:spAutoFit/>
            </a:bodyPr>
            <a:lstStyle/>
            <a:p>
              <a:r>
                <a:rPr lang="en-US" sz="2600" dirty="0"/>
                <a:t>P</a:t>
              </a:r>
              <a:r>
                <a:rPr lang="en-US" sz="2600" baseline="-25000" dirty="0"/>
                <a:t>L</a:t>
              </a:r>
            </a:p>
          </p:txBody>
        </p:sp>
        <p:sp>
          <p:nvSpPr>
            <p:cNvPr id="18" name="TextBox 17"/>
            <p:cNvSpPr txBox="1"/>
            <p:nvPr/>
          </p:nvSpPr>
          <p:spPr>
            <a:xfrm>
              <a:off x="134757" y="4760493"/>
              <a:ext cx="651306" cy="492443"/>
            </a:xfrm>
            <a:prstGeom prst="rect">
              <a:avLst/>
            </a:prstGeom>
            <a:noFill/>
          </p:spPr>
          <p:txBody>
            <a:bodyPr wrap="square" rtlCol="0">
              <a:spAutoFit/>
            </a:bodyPr>
            <a:lstStyle/>
            <a:p>
              <a:r>
                <a:rPr lang="en-US" sz="2600" dirty="0"/>
                <a:t>P</a:t>
              </a:r>
              <a:r>
                <a:rPr lang="en-US" sz="2600" baseline="-25000" dirty="0"/>
                <a:t>V</a:t>
              </a:r>
            </a:p>
          </p:txBody>
        </p:sp>
        <p:cxnSp>
          <p:nvCxnSpPr>
            <p:cNvPr id="23" name="Straight Connector 22"/>
            <p:cNvCxnSpPr/>
            <p:nvPr/>
          </p:nvCxnSpPr>
          <p:spPr>
            <a:xfrm>
              <a:off x="637599" y="5071418"/>
              <a:ext cx="40872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3" name="Content Placeholder 2"/>
          <p:cNvSpPr>
            <a:spLocks noGrp="1"/>
          </p:cNvSpPr>
          <p:nvPr>
            <p:ph idx="1"/>
          </p:nvPr>
        </p:nvSpPr>
        <p:spPr>
          <a:xfrm>
            <a:off x="411480" y="1432559"/>
            <a:ext cx="8526780" cy="5273041"/>
          </a:xfrm>
        </p:spPr>
        <p:txBody>
          <a:bodyPr>
            <a:normAutofit/>
          </a:bodyPr>
          <a:lstStyle/>
          <a:p>
            <a:pPr marL="0" indent="0">
              <a:buNone/>
            </a:pPr>
            <a:r>
              <a:rPr lang="en-US" dirty="0">
                <a:latin typeface="+mj-lt"/>
                <a:sym typeface="Wingdings" panose="05000000000000000000" pitchFamily="2" charset="2"/>
              </a:rPr>
              <a:t>	P</a:t>
            </a:r>
            <a:r>
              <a:rPr lang="en-US" baseline="-25000" dirty="0">
                <a:latin typeface="+mj-lt"/>
                <a:sym typeface="Wingdings" panose="05000000000000000000" pitchFamily="2" charset="2"/>
              </a:rPr>
              <a:t>L</a:t>
            </a:r>
            <a:r>
              <a:rPr lang="en-US" dirty="0">
                <a:latin typeface="+mj-lt"/>
                <a:sym typeface="Wingdings" panose="05000000000000000000" pitchFamily="2" charset="2"/>
              </a:rPr>
              <a:t> = P</a:t>
            </a:r>
            <a:r>
              <a:rPr lang="en-US" baseline="-25000" dirty="0">
                <a:latin typeface="+mj-lt"/>
                <a:sym typeface="Wingdings" panose="05000000000000000000" pitchFamily="2" charset="2"/>
              </a:rPr>
              <a:t>V</a:t>
            </a:r>
            <a:r>
              <a:rPr lang="en-US" dirty="0">
                <a:latin typeface="+mj-lt"/>
                <a:sym typeface="Wingdings" panose="05000000000000000000" pitchFamily="2" charset="2"/>
              </a:rPr>
              <a:t> + 2</a:t>
            </a:r>
            <a:r>
              <a:rPr lang="en-US" dirty="0">
                <a:latin typeface="Symbol" panose="05050102010706020507" pitchFamily="18" charset="2"/>
                <a:sym typeface="Wingdings" panose="05000000000000000000" pitchFamily="2" charset="2"/>
              </a:rPr>
              <a:t>s</a:t>
            </a:r>
            <a:r>
              <a:rPr lang="en-US" dirty="0">
                <a:latin typeface="+mj-lt"/>
                <a:sym typeface="Wingdings" panose="05000000000000000000" pitchFamily="2" charset="2"/>
              </a:rPr>
              <a:t>          “Laplace Equation”</a:t>
            </a:r>
          </a:p>
          <a:p>
            <a:pPr marL="0" indent="0">
              <a:buNone/>
            </a:pPr>
            <a:r>
              <a:rPr lang="en-US" dirty="0">
                <a:latin typeface="+mj-lt"/>
                <a:sym typeface="Wingdings" panose="05000000000000000000" pitchFamily="2" charset="2"/>
              </a:rPr>
              <a:t>		       r </a:t>
            </a:r>
          </a:p>
          <a:p>
            <a:pPr marL="0" indent="0">
              <a:buNone/>
            </a:pPr>
            <a:endParaRPr lang="en-US" dirty="0">
              <a:latin typeface="+mj-lt"/>
              <a:sym typeface="Wingdings" panose="05000000000000000000" pitchFamily="2" charset="2"/>
            </a:endParaRPr>
          </a:p>
          <a:p>
            <a:pPr marL="0" indent="0">
              <a:buNone/>
            </a:pPr>
            <a:endParaRPr lang="en-US" dirty="0">
              <a:latin typeface="+mj-lt"/>
              <a:sym typeface="Wingdings" panose="05000000000000000000" pitchFamily="2" charset="2"/>
            </a:endParaRPr>
          </a:p>
        </p:txBody>
      </p:sp>
      <p:cxnSp>
        <p:nvCxnSpPr>
          <p:cNvPr id="6" name="Straight Connector 5"/>
          <p:cNvCxnSpPr/>
          <p:nvPr/>
        </p:nvCxnSpPr>
        <p:spPr>
          <a:xfrm>
            <a:off x="2606040" y="1920240"/>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48046" y="2517578"/>
            <a:ext cx="3669816"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Pressure rises in droplet as droplet size decreases. Why?</a:t>
            </a:r>
          </a:p>
          <a:p>
            <a:pPr marL="285750" indent="-285750">
              <a:buFont typeface="Arial" panose="020B0604020202020204" pitchFamily="34" charset="0"/>
              <a:buChar char="•"/>
            </a:pPr>
            <a:r>
              <a:rPr lang="en-US" sz="2400" dirty="0"/>
              <a:t>Fewer molecules interior to the droplet to balance the surface tension force as droplets shrink.</a:t>
            </a:r>
          </a:p>
          <a:p>
            <a:pPr marL="285750" indent="-285750">
              <a:buFont typeface="Arial" panose="020B0604020202020204" pitchFamily="34" charset="0"/>
              <a:buChar char="•"/>
            </a:pPr>
            <a:r>
              <a:rPr lang="en-US" sz="2400" u="sng" dirty="0"/>
              <a:t>Internal</a:t>
            </a:r>
            <a:r>
              <a:rPr lang="en-US" sz="2400" dirty="0"/>
              <a:t> pressure must rise to balance the surface tension force. </a:t>
            </a:r>
          </a:p>
        </p:txBody>
      </p:sp>
      <p:cxnSp>
        <p:nvCxnSpPr>
          <p:cNvPr id="26" name="Straight Arrow Connector 25"/>
          <p:cNvCxnSpPr/>
          <p:nvPr/>
        </p:nvCxnSpPr>
        <p:spPr>
          <a:xfrm flipV="1">
            <a:off x="605515" y="2625744"/>
            <a:ext cx="0" cy="3166974"/>
          </a:xfrm>
          <a:prstGeom prst="straightConnector1">
            <a:avLst/>
          </a:prstGeom>
          <a:ln w="254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9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811268" y="2795734"/>
            <a:ext cx="935224" cy="951595"/>
          </a:xfrm>
          <a:prstGeom prst="rect">
            <a:avLst/>
          </a:prstGeom>
        </p:spPr>
      </p:pic>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9" name="TextBox 8"/>
          <p:cNvSpPr txBox="1"/>
          <p:nvPr/>
        </p:nvSpPr>
        <p:spPr>
          <a:xfrm>
            <a:off x="289560" y="5104312"/>
            <a:ext cx="4084320" cy="1569660"/>
          </a:xfrm>
          <a:prstGeom prst="rect">
            <a:avLst/>
          </a:prstGeom>
          <a:noFill/>
        </p:spPr>
        <p:txBody>
          <a:bodyPr wrap="square" rtlCol="0">
            <a:spAutoFit/>
          </a:bodyPr>
          <a:lstStyle/>
          <a:p>
            <a:r>
              <a:rPr lang="en-US" sz="2400" dirty="0"/>
              <a:t>Lots of H</a:t>
            </a:r>
            <a:r>
              <a:rPr lang="en-US" sz="2400" baseline="-25000" dirty="0"/>
              <a:t>2</a:t>
            </a:r>
            <a:r>
              <a:rPr lang="en-US" sz="2400" dirty="0"/>
              <a:t>O internal to surface </a:t>
            </a:r>
            <a:r>
              <a:rPr lang="en-US" sz="2400" dirty="0">
                <a:sym typeface="Wingdings" panose="05000000000000000000" pitchFamily="2" charset="2"/>
              </a:rPr>
              <a:t></a:t>
            </a:r>
            <a:r>
              <a:rPr lang="en-US" sz="2400" dirty="0"/>
              <a:t> large # of molecules to balance inward pull of surface tension </a:t>
            </a:r>
            <a:r>
              <a:rPr lang="en-US" sz="2400" dirty="0">
                <a:sym typeface="Wingdings" panose="05000000000000000000" pitchFamily="2" charset="2"/>
              </a:rPr>
              <a:t> P</a:t>
            </a:r>
            <a:r>
              <a:rPr lang="en-US" sz="2400" baseline="-25000" dirty="0">
                <a:sym typeface="Wingdings" panose="05000000000000000000" pitchFamily="2" charset="2"/>
              </a:rPr>
              <a:t>L</a:t>
            </a:r>
            <a:r>
              <a:rPr lang="en-US" sz="2400" dirty="0">
                <a:sym typeface="Wingdings" panose="05000000000000000000" pitchFamily="2" charset="2"/>
              </a:rPr>
              <a:t> low</a:t>
            </a:r>
            <a:endParaRPr lang="en-US" sz="2400" dirty="0"/>
          </a:p>
        </p:txBody>
      </p:sp>
      <p:sp>
        <p:nvSpPr>
          <p:cNvPr id="16" name="Oval 15"/>
          <p:cNvSpPr/>
          <p:nvPr/>
        </p:nvSpPr>
        <p:spPr>
          <a:xfrm flipV="1">
            <a:off x="5796028" y="2796352"/>
            <a:ext cx="935224" cy="935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85956" y="1521222"/>
            <a:ext cx="1870448" cy="461665"/>
          </a:xfrm>
          <a:prstGeom prst="rect">
            <a:avLst/>
          </a:prstGeom>
          <a:noFill/>
        </p:spPr>
        <p:txBody>
          <a:bodyPr wrap="none" rtlCol="0">
            <a:spAutoFit/>
          </a:bodyPr>
          <a:lstStyle/>
          <a:p>
            <a:r>
              <a:rPr lang="en-US" sz="2400" dirty="0"/>
              <a:t>Large Droplet</a:t>
            </a:r>
          </a:p>
        </p:txBody>
      </p:sp>
      <p:sp>
        <p:nvSpPr>
          <p:cNvPr id="19" name="TextBox 18"/>
          <p:cNvSpPr txBox="1"/>
          <p:nvPr/>
        </p:nvSpPr>
        <p:spPr>
          <a:xfrm>
            <a:off x="5694176" y="1521222"/>
            <a:ext cx="1869230" cy="461665"/>
          </a:xfrm>
          <a:prstGeom prst="rect">
            <a:avLst/>
          </a:prstGeom>
          <a:noFill/>
        </p:spPr>
        <p:txBody>
          <a:bodyPr wrap="none" rtlCol="0">
            <a:spAutoFit/>
          </a:bodyPr>
          <a:lstStyle/>
          <a:p>
            <a:r>
              <a:rPr lang="en-US" sz="2400" dirty="0"/>
              <a:t>Small Droplet</a:t>
            </a:r>
          </a:p>
        </p:txBody>
      </p:sp>
      <p:sp>
        <p:nvSpPr>
          <p:cNvPr id="22" name="TextBox 21"/>
          <p:cNvSpPr txBox="1"/>
          <p:nvPr/>
        </p:nvSpPr>
        <p:spPr>
          <a:xfrm>
            <a:off x="6039346" y="3005139"/>
            <a:ext cx="471604" cy="523220"/>
          </a:xfrm>
          <a:prstGeom prst="rect">
            <a:avLst/>
          </a:prstGeom>
          <a:noFill/>
        </p:spPr>
        <p:txBody>
          <a:bodyPr wrap="none" rtlCol="0">
            <a:spAutoFit/>
          </a:bodyPr>
          <a:lstStyle/>
          <a:p>
            <a:r>
              <a:rPr lang="en-US" sz="2800" dirty="0"/>
              <a:t>P</a:t>
            </a:r>
            <a:r>
              <a:rPr lang="en-US" sz="2800" baseline="-25000" dirty="0"/>
              <a:t>L</a:t>
            </a:r>
          </a:p>
        </p:txBody>
      </p:sp>
      <p:sp>
        <p:nvSpPr>
          <p:cNvPr id="28" name="TextBox 27"/>
          <p:cNvSpPr txBox="1"/>
          <p:nvPr/>
        </p:nvSpPr>
        <p:spPr>
          <a:xfrm>
            <a:off x="5059680" y="5104312"/>
            <a:ext cx="3870960" cy="1569660"/>
          </a:xfrm>
          <a:prstGeom prst="rect">
            <a:avLst/>
          </a:prstGeom>
          <a:noFill/>
        </p:spPr>
        <p:txBody>
          <a:bodyPr wrap="square" rtlCol="0">
            <a:spAutoFit/>
          </a:bodyPr>
          <a:lstStyle/>
          <a:p>
            <a:r>
              <a:rPr lang="en-US" sz="2400" dirty="0"/>
              <a:t>Few H</a:t>
            </a:r>
            <a:r>
              <a:rPr lang="en-US" sz="2400" baseline="-25000" dirty="0"/>
              <a:t>2</a:t>
            </a:r>
            <a:r>
              <a:rPr lang="en-US" sz="2400" dirty="0"/>
              <a:t>O internal to surface </a:t>
            </a:r>
            <a:r>
              <a:rPr lang="en-US" sz="2400" dirty="0">
                <a:sym typeface="Wingdings" panose="05000000000000000000" pitchFamily="2" charset="2"/>
              </a:rPr>
              <a:t> Few molecules to balance inward pull of surface tension  P</a:t>
            </a:r>
            <a:r>
              <a:rPr lang="en-US" sz="2400" baseline="-25000" dirty="0">
                <a:sym typeface="Wingdings" panose="05000000000000000000" pitchFamily="2" charset="2"/>
              </a:rPr>
              <a:t>L</a:t>
            </a:r>
            <a:r>
              <a:rPr lang="en-US" sz="2400" dirty="0">
                <a:sym typeface="Wingdings" panose="05000000000000000000" pitchFamily="2" charset="2"/>
              </a:rPr>
              <a:t> large</a:t>
            </a:r>
            <a:endParaRPr lang="en-US" sz="2400" dirty="0"/>
          </a:p>
        </p:txBody>
      </p:sp>
      <p:grpSp>
        <p:nvGrpSpPr>
          <p:cNvPr id="15" name="Group 14"/>
          <p:cNvGrpSpPr/>
          <p:nvPr/>
        </p:nvGrpSpPr>
        <p:grpSpPr>
          <a:xfrm>
            <a:off x="411480" y="2011680"/>
            <a:ext cx="2819400" cy="2833896"/>
            <a:chOff x="411480" y="1645920"/>
            <a:chExt cx="2819400" cy="2833896"/>
          </a:xfrm>
        </p:grpSpPr>
        <p:sp>
          <p:nvSpPr>
            <p:cNvPr id="4" name="Oval 3"/>
            <p:cNvSpPr/>
            <p:nvPr/>
          </p:nvSpPr>
          <p:spPr>
            <a:xfrm>
              <a:off x="411480" y="1645920"/>
              <a:ext cx="2819400" cy="2819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64690" y="2922890"/>
              <a:ext cx="327334" cy="307777"/>
            </a:xfrm>
            <a:prstGeom prst="rect">
              <a:avLst/>
            </a:prstGeom>
            <a:noFill/>
          </p:spPr>
          <p:txBody>
            <a:bodyPr wrap="none" rtlCol="0">
              <a:spAutoFit/>
            </a:bodyPr>
            <a:lstStyle/>
            <a:p>
              <a:r>
                <a:rPr lang="en-US" sz="1400" dirty="0"/>
                <a:t>P</a:t>
              </a:r>
              <a:r>
                <a:rPr lang="en-US" sz="1400" baseline="-25000" dirty="0"/>
                <a:t>L</a:t>
              </a:r>
            </a:p>
          </p:txBody>
        </p:sp>
        <p:cxnSp>
          <p:nvCxnSpPr>
            <p:cNvPr id="8" name="Straight Arrow Connector 7"/>
            <p:cNvCxnSpPr/>
            <p:nvPr/>
          </p:nvCxnSpPr>
          <p:spPr>
            <a:xfrm flipV="1">
              <a:off x="1844040" y="3799598"/>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844040" y="1645920"/>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2890771" y="2729634"/>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787651" y="2729634"/>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2700000">
              <a:off x="2613403" y="1980457"/>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8900000" flipH="1">
              <a:off x="1056182" y="1980457"/>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8900000" flipV="1">
              <a:off x="2537461" y="3507067"/>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2700000" flipH="1" flipV="1">
              <a:off x="1100590" y="3478812"/>
              <a:ext cx="0" cy="680218"/>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960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1005840" y="5045912"/>
            <a:ext cx="1752600" cy="1752600"/>
          </a:xfrm>
          <a:prstGeom prst="ellipse">
            <a:avLst/>
          </a:prstGeom>
          <a:blipFill>
            <a:blip r:embed="rId3"/>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7" name="Oval 36"/>
          <p:cNvSpPr/>
          <p:nvPr/>
        </p:nvSpPr>
        <p:spPr>
          <a:xfrm>
            <a:off x="1112520" y="5151504"/>
            <a:ext cx="1547735" cy="1547735"/>
          </a:xfrm>
          <a:prstGeom prst="ellipse">
            <a:avLst/>
          </a:prstGeom>
          <a:blipFill>
            <a:blip r:embed="rId3"/>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9" name="TextBox 8"/>
          <p:cNvSpPr txBox="1"/>
          <p:nvPr/>
        </p:nvSpPr>
        <p:spPr>
          <a:xfrm>
            <a:off x="411480" y="1629592"/>
            <a:ext cx="8321040" cy="3416320"/>
          </a:xfrm>
          <a:prstGeom prst="rect">
            <a:avLst/>
          </a:prstGeom>
          <a:noFill/>
        </p:spPr>
        <p:txBody>
          <a:bodyPr wrap="square" rtlCol="0">
            <a:spAutoFit/>
          </a:bodyPr>
          <a:lstStyle/>
          <a:p>
            <a:r>
              <a:rPr lang="en-US" sz="2400" dirty="0"/>
              <a:t>So, we must be able to relate the # of molecules on the droplet surface and those internal:</a:t>
            </a:r>
          </a:p>
          <a:p>
            <a:endParaRPr lang="en-US" sz="2400" dirty="0"/>
          </a:p>
          <a:p>
            <a:r>
              <a:rPr lang="en-US" sz="2400" dirty="0"/>
              <a:t>N</a:t>
            </a:r>
            <a:r>
              <a:rPr lang="en-US" sz="2400" baseline="-25000" dirty="0"/>
              <a:t>L</a:t>
            </a:r>
            <a:r>
              <a:rPr lang="en-US" sz="2400" dirty="0"/>
              <a:t> = 4/3</a:t>
            </a:r>
            <a:r>
              <a:rPr lang="en-US" sz="2400" dirty="0">
                <a:latin typeface="Symbol" panose="05050102010706020507" pitchFamily="18" charset="2"/>
              </a:rPr>
              <a:t>p</a:t>
            </a:r>
            <a:r>
              <a:rPr lang="en-US" sz="2400" dirty="0"/>
              <a:t>r</a:t>
            </a:r>
            <a:r>
              <a:rPr lang="en-US" sz="2400" baseline="30000" dirty="0"/>
              <a:t>3</a:t>
            </a:r>
            <a:r>
              <a:rPr lang="en-US" sz="2400" dirty="0"/>
              <a:t>n</a:t>
            </a:r>
            <a:r>
              <a:rPr lang="en-US" sz="2400" baseline="-25000" dirty="0"/>
              <a:t>L</a:t>
            </a:r>
            <a:r>
              <a:rPr lang="en-US" sz="2400" dirty="0"/>
              <a:t>		Total # molecules in droplet</a:t>
            </a:r>
          </a:p>
          <a:p>
            <a:r>
              <a:rPr lang="en-US" sz="2400" dirty="0"/>
              <a:t>N</a:t>
            </a:r>
            <a:r>
              <a:rPr lang="en-US" sz="2400" baseline="-25000" dirty="0"/>
              <a:t>S</a:t>
            </a:r>
            <a:r>
              <a:rPr lang="en-US" sz="2400" dirty="0"/>
              <a:t> = 4</a:t>
            </a:r>
            <a:r>
              <a:rPr lang="en-US" sz="2400" dirty="0">
                <a:latin typeface="Symbol" panose="05050102010706020507" pitchFamily="18" charset="2"/>
              </a:rPr>
              <a:t>p</a:t>
            </a:r>
            <a:r>
              <a:rPr lang="en-US" sz="2400" dirty="0"/>
              <a:t>r</a:t>
            </a:r>
            <a:r>
              <a:rPr lang="en-US" sz="2400" baseline="30000" dirty="0"/>
              <a:t>2</a:t>
            </a:r>
            <a:r>
              <a:rPr lang="en-US" sz="2400" dirty="0"/>
              <a:t>L</a:t>
            </a:r>
            <a:r>
              <a:rPr lang="en-US" sz="2400" baseline="-25000" dirty="0"/>
              <a:t>b</a:t>
            </a:r>
            <a:r>
              <a:rPr lang="en-US" sz="2400" dirty="0"/>
              <a:t>n</a:t>
            </a:r>
            <a:r>
              <a:rPr lang="en-US" sz="2400" baseline="-25000" dirty="0"/>
              <a:t>L</a:t>
            </a:r>
            <a:r>
              <a:rPr lang="en-US" sz="2400" dirty="0"/>
              <a:t>		Total # molecules in liquid where surface layer 					is thickness of one H-bond, </a:t>
            </a:r>
            <a:r>
              <a:rPr lang="en-US" sz="2400" dirty="0" err="1"/>
              <a:t>L</a:t>
            </a:r>
            <a:r>
              <a:rPr lang="en-US" sz="2400" baseline="-25000" dirty="0" err="1"/>
              <a:t>b</a:t>
            </a:r>
            <a:endParaRPr lang="en-US" sz="2400" dirty="0"/>
          </a:p>
          <a:p>
            <a:endParaRPr lang="en-US" sz="2400" dirty="0"/>
          </a:p>
          <a:p>
            <a:r>
              <a:rPr lang="en-US" sz="2400" dirty="0"/>
              <a:t>		 N</a:t>
            </a:r>
            <a:r>
              <a:rPr lang="en-US" sz="2400" baseline="-25000" dirty="0"/>
              <a:t>s</a:t>
            </a:r>
            <a:r>
              <a:rPr lang="en-US" sz="2400" dirty="0"/>
              <a:t> = 3L</a:t>
            </a:r>
            <a:r>
              <a:rPr lang="en-US" sz="2400" baseline="-25000" dirty="0"/>
              <a:t>b</a:t>
            </a:r>
            <a:r>
              <a:rPr lang="en-US" sz="2400" dirty="0"/>
              <a:t>	# molecules in surface layer</a:t>
            </a:r>
          </a:p>
          <a:p>
            <a:r>
              <a:rPr lang="en-US" sz="2400" dirty="0"/>
              <a:t>		 N</a:t>
            </a:r>
            <a:r>
              <a:rPr lang="en-US" sz="2400" baseline="-25000" dirty="0"/>
              <a:t>L</a:t>
            </a:r>
            <a:r>
              <a:rPr lang="en-US" sz="2400" dirty="0"/>
              <a:t>      r		# molecules in droplet</a:t>
            </a:r>
          </a:p>
        </p:txBody>
      </p:sp>
      <p:cxnSp>
        <p:nvCxnSpPr>
          <p:cNvPr id="21" name="Straight Connector 20"/>
          <p:cNvCxnSpPr/>
          <p:nvPr/>
        </p:nvCxnSpPr>
        <p:spPr>
          <a:xfrm>
            <a:off x="1432560" y="464820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464820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34640" y="4632960"/>
            <a:ext cx="3520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28800" y="5302574"/>
            <a:ext cx="672978" cy="6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0473" y="5291223"/>
            <a:ext cx="293670" cy="461665"/>
          </a:xfrm>
          <a:prstGeom prst="rect">
            <a:avLst/>
          </a:prstGeom>
          <a:noFill/>
        </p:spPr>
        <p:txBody>
          <a:bodyPr wrap="none" rtlCol="0">
            <a:spAutoFit/>
          </a:bodyPr>
          <a:lstStyle/>
          <a:p>
            <a:r>
              <a:rPr lang="en-US" sz="2400" dirty="0"/>
              <a:t>r</a:t>
            </a:r>
          </a:p>
        </p:txBody>
      </p:sp>
      <p:sp>
        <p:nvSpPr>
          <p:cNvPr id="33" name="TextBox 32"/>
          <p:cNvSpPr txBox="1"/>
          <p:nvPr/>
        </p:nvSpPr>
        <p:spPr>
          <a:xfrm>
            <a:off x="2830113" y="5522102"/>
            <a:ext cx="1322798" cy="461665"/>
          </a:xfrm>
          <a:prstGeom prst="rect">
            <a:avLst/>
          </a:prstGeom>
          <a:noFill/>
        </p:spPr>
        <p:txBody>
          <a:bodyPr wrap="none" rtlCol="0">
            <a:spAutoFit/>
          </a:bodyPr>
          <a:lstStyle/>
          <a:p>
            <a:r>
              <a:rPr lang="en-US" sz="2400" dirty="0"/>
              <a:t>V=4/3</a:t>
            </a:r>
            <a:r>
              <a:rPr lang="en-US" sz="2400" dirty="0">
                <a:latin typeface="Symbol" panose="05050102010706020507" pitchFamily="18" charset="2"/>
              </a:rPr>
              <a:t>p</a:t>
            </a:r>
            <a:r>
              <a:rPr lang="en-US" sz="2400" dirty="0"/>
              <a:t>r</a:t>
            </a:r>
            <a:r>
              <a:rPr lang="en-US" sz="2400" baseline="30000" dirty="0"/>
              <a:t>3</a:t>
            </a:r>
          </a:p>
        </p:txBody>
      </p:sp>
      <p:sp>
        <p:nvSpPr>
          <p:cNvPr id="34" name="TextBox 33"/>
          <p:cNvSpPr txBox="1"/>
          <p:nvPr/>
        </p:nvSpPr>
        <p:spPr>
          <a:xfrm>
            <a:off x="241005" y="6045112"/>
            <a:ext cx="1098186" cy="830997"/>
          </a:xfrm>
          <a:prstGeom prst="rect">
            <a:avLst/>
          </a:prstGeom>
          <a:noFill/>
        </p:spPr>
        <p:txBody>
          <a:bodyPr wrap="none" rtlCol="0">
            <a:spAutoFit/>
          </a:bodyPr>
          <a:lstStyle/>
          <a:p>
            <a:r>
              <a:rPr lang="en-US" sz="2400" dirty="0"/>
              <a:t>	1 </a:t>
            </a:r>
          </a:p>
          <a:p>
            <a:r>
              <a:rPr lang="en-US" sz="2400" dirty="0"/>
              <a:t>droplet</a:t>
            </a:r>
            <a:endParaRPr lang="en-US" sz="2400" baseline="300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8EE75C1-CBAA-455B-9E3B-B191F2D5562D}"/>
                  </a:ext>
                </a:extLst>
              </p:cNvPr>
              <p:cNvSpPr/>
              <p:nvPr/>
            </p:nvSpPr>
            <p:spPr>
              <a:xfrm>
                <a:off x="7064886" y="5319019"/>
                <a:ext cx="12476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𝐿</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𝐿</m:t>
                          </m:r>
                        </m:sub>
                      </m:sSub>
                    </m:oMath>
                  </m:oMathPara>
                </a14:m>
                <a:endParaRPr lang="en-US" dirty="0"/>
              </a:p>
            </p:txBody>
          </p:sp>
        </mc:Choice>
        <mc:Fallback xmlns="">
          <p:sp>
            <p:nvSpPr>
              <p:cNvPr id="3" name="Rectangle 2">
                <a:extLst>
                  <a:ext uri="{FF2B5EF4-FFF2-40B4-BE49-F238E27FC236}">
                    <a16:creationId xmlns:a16="http://schemas.microsoft.com/office/drawing/2014/main" id="{28EE75C1-CBAA-455B-9E3B-B191F2D5562D}"/>
                  </a:ext>
                </a:extLst>
              </p:cNvPr>
              <p:cNvSpPr>
                <a:spLocks noRot="1" noChangeAspect="1" noMove="1" noResize="1" noEditPoints="1" noAdjustHandles="1" noChangeArrowheads="1" noChangeShapeType="1" noTextEdit="1"/>
              </p:cNvSpPr>
              <p:nvPr/>
            </p:nvSpPr>
            <p:spPr>
              <a:xfrm>
                <a:off x="7064886" y="5319019"/>
                <a:ext cx="1247649" cy="369332"/>
              </a:xfrm>
              <a:prstGeom prst="rect">
                <a:avLst/>
              </a:prstGeom>
              <a:blipFill>
                <a:blip r:embed="rId4"/>
                <a:stretch>
                  <a:fillRect b="-1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90BBEFB-2AA6-FEDE-2ED1-30B71EFE3250}"/>
              </a:ext>
            </a:extLst>
          </p:cNvPr>
          <p:cNvSpPr txBox="1"/>
          <p:nvPr/>
        </p:nvSpPr>
        <p:spPr>
          <a:xfrm>
            <a:off x="6872542" y="4766438"/>
            <a:ext cx="1717083" cy="646331"/>
          </a:xfrm>
          <a:prstGeom prst="rect">
            <a:avLst/>
          </a:prstGeom>
          <a:noFill/>
        </p:spPr>
        <p:txBody>
          <a:bodyPr wrap="square" rtlCol="0">
            <a:spAutoFit/>
          </a:bodyPr>
          <a:lstStyle/>
          <a:p>
            <a:r>
              <a:rPr lang="en-US" dirty="0">
                <a:sym typeface="Wingdings" panose="05000000000000000000" pitchFamily="2" charset="2"/>
              </a:rPr>
              <a:t>Liquid molar volume/density</a:t>
            </a:r>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6F55BF7-106A-42E0-102B-22D3298A7EB5}"/>
                  </a:ext>
                </a:extLst>
              </p:cNvPr>
              <p:cNvSpPr/>
              <p:nvPr/>
            </p:nvSpPr>
            <p:spPr>
              <a:xfrm>
                <a:off x="7413882" y="5992343"/>
                <a:ext cx="634404"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num>
                        <m:den>
                          <m:r>
                            <a:rPr lang="en-US" b="0" i="1" smtClean="0">
                              <a:latin typeface="Cambria Math" panose="02040503050406030204" pitchFamily="18" charset="0"/>
                            </a:rPr>
                            <m:t>𝑚𝑜𝑙</m:t>
                          </m:r>
                        </m:den>
                      </m:f>
                    </m:oMath>
                  </m:oMathPara>
                </a14:m>
                <a:endParaRPr lang="en-US" dirty="0"/>
              </a:p>
            </p:txBody>
          </p:sp>
        </mc:Choice>
        <mc:Fallback xmlns="">
          <p:sp>
            <p:nvSpPr>
              <p:cNvPr id="5" name="Rectangle 4">
                <a:extLst>
                  <a:ext uri="{FF2B5EF4-FFF2-40B4-BE49-F238E27FC236}">
                    <a16:creationId xmlns:a16="http://schemas.microsoft.com/office/drawing/2014/main" id="{56F55BF7-106A-42E0-102B-22D3298A7EB5}"/>
                  </a:ext>
                </a:extLst>
              </p:cNvPr>
              <p:cNvSpPr>
                <a:spLocks noRot="1" noChangeAspect="1" noMove="1" noResize="1" noEditPoints="1" noAdjustHandles="1" noChangeArrowheads="1" noChangeShapeType="1" noTextEdit="1"/>
              </p:cNvSpPr>
              <p:nvPr/>
            </p:nvSpPr>
            <p:spPr>
              <a:xfrm>
                <a:off x="7413882" y="5992343"/>
                <a:ext cx="634404" cy="64819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1CD5443-D563-2CAD-0222-BB87B8FAE8A0}"/>
                  </a:ext>
                </a:extLst>
              </p:cNvPr>
              <p:cNvSpPr/>
              <p:nvPr/>
            </p:nvSpPr>
            <p:spPr>
              <a:xfrm>
                <a:off x="8213229" y="5844070"/>
                <a:ext cx="634404"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𝑚𝑜𝑙</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den>
                      </m:f>
                    </m:oMath>
                  </m:oMathPara>
                </a14:m>
                <a:endParaRPr lang="en-US" dirty="0"/>
              </a:p>
            </p:txBody>
          </p:sp>
        </mc:Choice>
        <mc:Fallback xmlns="">
          <p:sp>
            <p:nvSpPr>
              <p:cNvPr id="6" name="Rectangle 5">
                <a:extLst>
                  <a:ext uri="{FF2B5EF4-FFF2-40B4-BE49-F238E27FC236}">
                    <a16:creationId xmlns:a16="http://schemas.microsoft.com/office/drawing/2014/main" id="{31CD5443-D563-2CAD-0222-BB87B8FAE8A0}"/>
                  </a:ext>
                </a:extLst>
              </p:cNvPr>
              <p:cNvSpPr>
                <a:spLocks noRot="1" noChangeAspect="1" noMove="1" noResize="1" noEditPoints="1" noAdjustHandles="1" noChangeArrowheads="1" noChangeShapeType="1" noTextEdit="1"/>
              </p:cNvSpPr>
              <p:nvPr/>
            </p:nvSpPr>
            <p:spPr>
              <a:xfrm>
                <a:off x="8213229" y="5844070"/>
                <a:ext cx="634404" cy="618246"/>
              </a:xfrm>
              <a:prstGeom prst="rect">
                <a:avLst/>
              </a:prstGeom>
              <a:blipFill>
                <a:blip r:embed="rId6"/>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720F47A-988B-5B44-8A08-55B35172EB84}"/>
              </a:ext>
            </a:extLst>
          </p:cNvPr>
          <p:cNvCxnSpPr/>
          <p:nvPr/>
        </p:nvCxnSpPr>
        <p:spPr>
          <a:xfrm flipH="1" flipV="1">
            <a:off x="7335591" y="5685876"/>
            <a:ext cx="156742" cy="39569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B1A8C0C-D0BA-3F79-0218-C288C992CFA0}"/>
              </a:ext>
            </a:extLst>
          </p:cNvPr>
          <p:cNvCxnSpPr/>
          <p:nvPr/>
        </p:nvCxnSpPr>
        <p:spPr>
          <a:xfrm flipH="1" flipV="1">
            <a:off x="8074458" y="5685876"/>
            <a:ext cx="156742" cy="39569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076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005840" y="5045912"/>
            <a:ext cx="1752600" cy="1752600"/>
          </a:xfrm>
          <a:prstGeom prst="ellipse">
            <a:avLst/>
          </a:prstGeom>
          <a:blipFill>
            <a:blip r:embed="rId3"/>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Oval 14"/>
          <p:cNvSpPr/>
          <p:nvPr/>
        </p:nvSpPr>
        <p:spPr>
          <a:xfrm>
            <a:off x="1112520" y="5151504"/>
            <a:ext cx="1547735" cy="1547735"/>
          </a:xfrm>
          <a:prstGeom prst="ellipse">
            <a:avLst/>
          </a:prstGeom>
          <a:blipFill>
            <a:blip r:embed="rId3"/>
            <a:tile tx="0" ty="0" sx="100000" sy="100000" flip="none" algn="tl"/>
          </a:bli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Mechanical equilibrium in droplets:</a:t>
            </a:r>
            <a:endParaRPr lang="en-US" sz="3100" dirty="0"/>
          </a:p>
        </p:txBody>
      </p:sp>
      <p:sp>
        <p:nvSpPr>
          <p:cNvPr id="9" name="TextBox 8"/>
          <p:cNvSpPr txBox="1"/>
          <p:nvPr/>
        </p:nvSpPr>
        <p:spPr>
          <a:xfrm>
            <a:off x="411480" y="1629592"/>
            <a:ext cx="8321040" cy="3416320"/>
          </a:xfrm>
          <a:prstGeom prst="rect">
            <a:avLst/>
          </a:prstGeom>
          <a:noFill/>
        </p:spPr>
        <p:txBody>
          <a:bodyPr wrap="square" rtlCol="0">
            <a:spAutoFit/>
          </a:bodyPr>
          <a:lstStyle/>
          <a:p>
            <a:r>
              <a:rPr lang="en-US" sz="2400" dirty="0"/>
              <a:t>So, we must be able to relate the # of molecules on the droplet surface and those internal:</a:t>
            </a:r>
          </a:p>
          <a:p>
            <a:endParaRPr lang="en-US" sz="2400" dirty="0"/>
          </a:p>
          <a:p>
            <a:r>
              <a:rPr lang="en-US" sz="2400" dirty="0"/>
              <a:t>N</a:t>
            </a:r>
            <a:r>
              <a:rPr lang="en-US" sz="2400" baseline="-25000" dirty="0"/>
              <a:t>L</a:t>
            </a:r>
            <a:r>
              <a:rPr lang="en-US" sz="2400" dirty="0"/>
              <a:t> = 4/3</a:t>
            </a:r>
            <a:r>
              <a:rPr lang="en-US" sz="2400" dirty="0">
                <a:latin typeface="Symbol" panose="05050102010706020507" pitchFamily="18" charset="2"/>
              </a:rPr>
              <a:t>p</a:t>
            </a:r>
            <a:r>
              <a:rPr lang="en-US" sz="2400" dirty="0"/>
              <a:t>r</a:t>
            </a:r>
            <a:r>
              <a:rPr lang="en-US" sz="2400" baseline="30000" dirty="0"/>
              <a:t>3</a:t>
            </a:r>
            <a:r>
              <a:rPr lang="en-US" sz="2400" dirty="0"/>
              <a:t>n</a:t>
            </a:r>
            <a:r>
              <a:rPr lang="en-US" sz="2400" baseline="-25000" dirty="0"/>
              <a:t>L</a:t>
            </a:r>
            <a:r>
              <a:rPr lang="en-US" sz="2400" dirty="0"/>
              <a:t>		Total # molecules in droplet</a:t>
            </a:r>
          </a:p>
          <a:p>
            <a:r>
              <a:rPr lang="en-US" sz="2400" dirty="0"/>
              <a:t>N</a:t>
            </a:r>
            <a:r>
              <a:rPr lang="en-US" sz="2400" baseline="-25000" dirty="0"/>
              <a:t>S</a:t>
            </a:r>
            <a:r>
              <a:rPr lang="en-US" sz="2400" dirty="0"/>
              <a:t> = 4</a:t>
            </a:r>
            <a:r>
              <a:rPr lang="en-US" sz="2400" dirty="0">
                <a:latin typeface="Symbol" panose="05050102010706020507" pitchFamily="18" charset="2"/>
              </a:rPr>
              <a:t>p</a:t>
            </a:r>
            <a:r>
              <a:rPr lang="en-US" sz="2400" dirty="0"/>
              <a:t>r</a:t>
            </a:r>
            <a:r>
              <a:rPr lang="en-US" sz="2400" baseline="30000" dirty="0"/>
              <a:t>2</a:t>
            </a:r>
            <a:r>
              <a:rPr lang="en-US" sz="2400" dirty="0"/>
              <a:t>L</a:t>
            </a:r>
            <a:r>
              <a:rPr lang="en-US" sz="2400" baseline="-25000" dirty="0"/>
              <a:t>b</a:t>
            </a:r>
            <a:r>
              <a:rPr lang="en-US" sz="2400" dirty="0"/>
              <a:t>n</a:t>
            </a:r>
            <a:r>
              <a:rPr lang="en-US" sz="2400" baseline="-25000" dirty="0"/>
              <a:t>L</a:t>
            </a:r>
            <a:r>
              <a:rPr lang="en-US" sz="2400" dirty="0"/>
              <a:t>		Total # molecules in liquid where surface layer 					is thickness of one H-bond, </a:t>
            </a:r>
            <a:r>
              <a:rPr lang="en-US" sz="2400" dirty="0" err="1"/>
              <a:t>L</a:t>
            </a:r>
            <a:r>
              <a:rPr lang="en-US" sz="2400" baseline="-25000" dirty="0" err="1"/>
              <a:t>b</a:t>
            </a:r>
            <a:endParaRPr lang="en-US" sz="2400" dirty="0"/>
          </a:p>
          <a:p>
            <a:endParaRPr lang="en-US" sz="2400" dirty="0"/>
          </a:p>
          <a:p>
            <a:r>
              <a:rPr lang="en-US" sz="2400" dirty="0"/>
              <a:t>		 N</a:t>
            </a:r>
            <a:r>
              <a:rPr lang="en-US" sz="2400" baseline="-25000" dirty="0"/>
              <a:t>s</a:t>
            </a:r>
            <a:r>
              <a:rPr lang="en-US" sz="2400" dirty="0"/>
              <a:t> = 3L</a:t>
            </a:r>
            <a:r>
              <a:rPr lang="en-US" sz="2400" baseline="-25000" dirty="0"/>
              <a:t>b</a:t>
            </a:r>
            <a:r>
              <a:rPr lang="en-US" sz="2400" dirty="0"/>
              <a:t>	# molecules in surface layer</a:t>
            </a:r>
          </a:p>
          <a:p>
            <a:r>
              <a:rPr lang="en-US" sz="2400" dirty="0"/>
              <a:t>		 N</a:t>
            </a:r>
            <a:r>
              <a:rPr lang="en-US" sz="2400" baseline="-25000" dirty="0"/>
              <a:t>L</a:t>
            </a:r>
            <a:r>
              <a:rPr lang="en-US" sz="2400" dirty="0"/>
              <a:t>      r		# molecules in droplet</a:t>
            </a:r>
          </a:p>
        </p:txBody>
      </p:sp>
      <p:cxnSp>
        <p:nvCxnSpPr>
          <p:cNvPr id="21" name="Straight Connector 20"/>
          <p:cNvCxnSpPr/>
          <p:nvPr/>
        </p:nvCxnSpPr>
        <p:spPr>
          <a:xfrm>
            <a:off x="1432560" y="464820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4648200"/>
            <a:ext cx="38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34640" y="4632960"/>
            <a:ext cx="3520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7"/>
          </p:cNvCxnSpPr>
          <p:nvPr/>
        </p:nvCxnSpPr>
        <p:spPr>
          <a:xfrm flipV="1">
            <a:off x="1828800" y="5302574"/>
            <a:ext cx="672978" cy="6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0473" y="5291223"/>
            <a:ext cx="293670" cy="461665"/>
          </a:xfrm>
          <a:prstGeom prst="rect">
            <a:avLst/>
          </a:prstGeom>
          <a:noFill/>
        </p:spPr>
        <p:txBody>
          <a:bodyPr wrap="none" rtlCol="0">
            <a:spAutoFit/>
          </a:bodyPr>
          <a:lstStyle/>
          <a:p>
            <a:r>
              <a:rPr lang="en-US" sz="2400" dirty="0"/>
              <a:t>r</a:t>
            </a:r>
          </a:p>
        </p:txBody>
      </p:sp>
      <p:sp>
        <p:nvSpPr>
          <p:cNvPr id="33" name="TextBox 32"/>
          <p:cNvSpPr txBox="1"/>
          <p:nvPr/>
        </p:nvSpPr>
        <p:spPr>
          <a:xfrm>
            <a:off x="2830113" y="5522102"/>
            <a:ext cx="1322798" cy="461665"/>
          </a:xfrm>
          <a:prstGeom prst="rect">
            <a:avLst/>
          </a:prstGeom>
          <a:noFill/>
        </p:spPr>
        <p:txBody>
          <a:bodyPr wrap="none" rtlCol="0">
            <a:spAutoFit/>
          </a:bodyPr>
          <a:lstStyle/>
          <a:p>
            <a:r>
              <a:rPr lang="en-US" sz="2400" dirty="0"/>
              <a:t>V=4/3</a:t>
            </a:r>
            <a:r>
              <a:rPr lang="en-US" sz="2400" dirty="0">
                <a:latin typeface="Symbol" panose="05050102010706020507" pitchFamily="18" charset="2"/>
              </a:rPr>
              <a:t>p</a:t>
            </a:r>
            <a:r>
              <a:rPr lang="en-US" sz="2400" dirty="0"/>
              <a:t>r</a:t>
            </a:r>
            <a:r>
              <a:rPr lang="en-US" sz="2400" baseline="30000" dirty="0"/>
              <a:t>3</a:t>
            </a:r>
          </a:p>
        </p:txBody>
      </p:sp>
      <p:sp>
        <p:nvSpPr>
          <p:cNvPr id="34" name="TextBox 33"/>
          <p:cNvSpPr txBox="1"/>
          <p:nvPr/>
        </p:nvSpPr>
        <p:spPr>
          <a:xfrm>
            <a:off x="241005" y="6045112"/>
            <a:ext cx="1098186" cy="830997"/>
          </a:xfrm>
          <a:prstGeom prst="rect">
            <a:avLst/>
          </a:prstGeom>
          <a:noFill/>
        </p:spPr>
        <p:txBody>
          <a:bodyPr wrap="none" rtlCol="0">
            <a:spAutoFit/>
          </a:bodyPr>
          <a:lstStyle/>
          <a:p>
            <a:r>
              <a:rPr lang="en-US" sz="2400" dirty="0"/>
              <a:t>	1 </a:t>
            </a:r>
          </a:p>
          <a:p>
            <a:r>
              <a:rPr lang="en-US" sz="2400" dirty="0"/>
              <a:t>droplet</a:t>
            </a:r>
            <a:endParaRPr lang="en-US" sz="2400" baseline="30000" dirty="0"/>
          </a:p>
        </p:txBody>
      </p:sp>
      <p:sp>
        <p:nvSpPr>
          <p:cNvPr id="14" name="TextBox 13"/>
          <p:cNvSpPr txBox="1"/>
          <p:nvPr/>
        </p:nvSpPr>
        <p:spPr>
          <a:xfrm>
            <a:off x="4572000" y="5103236"/>
            <a:ext cx="4549140" cy="1569660"/>
          </a:xfrm>
          <a:prstGeom prst="rect">
            <a:avLst/>
          </a:prstGeom>
          <a:noFill/>
        </p:spPr>
        <p:txBody>
          <a:bodyPr wrap="square" rtlCol="0">
            <a:spAutoFit/>
          </a:bodyPr>
          <a:lstStyle/>
          <a:p>
            <a:r>
              <a:rPr lang="en-US" sz="2400" dirty="0"/>
              <a:t>Relative # in surface rises as droplet size falls </a:t>
            </a:r>
            <a:r>
              <a:rPr lang="en-US" sz="2400" dirty="0">
                <a:sym typeface="Wingdings" panose="05000000000000000000" pitchFamily="2" charset="2"/>
              </a:rPr>
              <a:t> surface tension force balanced by fewer molecules  pressure must rise</a:t>
            </a:r>
            <a:endParaRPr lang="en-US" sz="2400" dirty="0"/>
          </a:p>
        </p:txBody>
      </p:sp>
    </p:spTree>
    <p:extLst>
      <p:ext uri="{BB962C8B-B14F-4D97-AF65-F5344CB8AC3E}">
        <p14:creationId xmlns:p14="http://schemas.microsoft.com/office/powerpoint/2010/main" val="1975435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Saturation Vapor Pressure of a droplet:</a:t>
            </a:r>
            <a:endParaRPr lang="en-US" sz="3100" dirty="0"/>
          </a:p>
        </p:txBody>
      </p:sp>
      <p:sp>
        <p:nvSpPr>
          <p:cNvPr id="9" name="TextBox 8"/>
          <p:cNvSpPr txBox="1"/>
          <p:nvPr/>
        </p:nvSpPr>
        <p:spPr>
          <a:xfrm>
            <a:off x="411480" y="1629592"/>
            <a:ext cx="86106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Higher pressure inside droplets </a:t>
            </a:r>
            <a:endParaRPr lang="en-US" sz="2400" dirty="0">
              <a:sym typeface="Wingdings" panose="05000000000000000000" pitchFamily="2" charset="2"/>
            </a:endParaRPr>
          </a:p>
          <a:p>
            <a:pPr marL="342900" indent="-342900">
              <a:buFont typeface="Arial" panose="020B0604020202020204" pitchFamily="34" charset="0"/>
              <a:buChar char="•"/>
            </a:pPr>
            <a:r>
              <a:rPr lang="en-US" sz="2400" dirty="0">
                <a:sym typeface="Wingdings" panose="05000000000000000000" pitchFamily="2" charset="2"/>
              </a:rPr>
              <a:t>If molecules are pushed together 	  they repel!</a:t>
            </a:r>
          </a:p>
          <a:p>
            <a:pPr lvl="6"/>
            <a:r>
              <a:rPr lang="en-US" sz="2400" dirty="0">
                <a:sym typeface="Wingdings" panose="05000000000000000000" pitchFamily="2" charset="2"/>
              </a:rPr>
              <a:t>				  this is pressure!</a:t>
            </a:r>
          </a:p>
          <a:p>
            <a:pPr lvl="6"/>
            <a:r>
              <a:rPr lang="en-US" sz="2400" dirty="0">
                <a:sym typeface="Wingdings" panose="05000000000000000000" pitchFamily="2" charset="2"/>
              </a:rPr>
              <a:t>				</a:t>
            </a:r>
            <a:endParaRPr lang="en-US" sz="2400" dirty="0"/>
          </a:p>
        </p:txBody>
      </p:sp>
    </p:spTree>
    <p:extLst>
      <p:ext uri="{BB962C8B-B14F-4D97-AF65-F5344CB8AC3E}">
        <p14:creationId xmlns:p14="http://schemas.microsoft.com/office/powerpoint/2010/main" val="243148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Saturation Vapor Pressure of a droplet:</a:t>
            </a:r>
            <a:endParaRPr lang="en-US" sz="3100" dirty="0"/>
          </a:p>
        </p:txBody>
      </p:sp>
      <p:sp>
        <p:nvSpPr>
          <p:cNvPr id="9" name="TextBox 8"/>
          <p:cNvSpPr txBox="1"/>
          <p:nvPr/>
        </p:nvSpPr>
        <p:spPr>
          <a:xfrm>
            <a:off x="411480" y="1629592"/>
            <a:ext cx="8610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Higher pressure inside droplets </a:t>
            </a:r>
            <a:endParaRPr lang="en-US" sz="2400" dirty="0">
              <a:sym typeface="Wingdings" panose="05000000000000000000" pitchFamily="2" charset="2"/>
            </a:endParaRPr>
          </a:p>
          <a:p>
            <a:pPr marL="342900" indent="-342900">
              <a:buFont typeface="Arial" panose="020B0604020202020204" pitchFamily="34" charset="0"/>
              <a:buChar char="•"/>
            </a:pPr>
            <a:r>
              <a:rPr lang="en-US" sz="2400" dirty="0">
                <a:sym typeface="Wingdings" panose="05000000000000000000" pitchFamily="2" charset="2"/>
              </a:rPr>
              <a:t>If molecules are pushed together 	  they repel!</a:t>
            </a:r>
          </a:p>
          <a:p>
            <a:pPr lvl="6"/>
            <a:r>
              <a:rPr lang="en-US" sz="2400" dirty="0">
                <a:sym typeface="Wingdings" panose="05000000000000000000" pitchFamily="2" charset="2"/>
              </a:rPr>
              <a:t>				  this is pressure!</a:t>
            </a:r>
          </a:p>
          <a:p>
            <a:pPr lvl="6"/>
            <a:r>
              <a:rPr lang="en-US" sz="2400" dirty="0">
                <a:sym typeface="Wingdings" panose="05000000000000000000" pitchFamily="2" charset="2"/>
              </a:rPr>
              <a:t>				 pressure is a force 					      		and so requires elevated PE</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2" y="3796665"/>
            <a:ext cx="4114800" cy="2588895"/>
          </a:xfrm>
          <a:prstGeom prst="rect">
            <a:avLst/>
          </a:prstGeom>
        </p:spPr>
      </p:pic>
      <p:sp>
        <p:nvSpPr>
          <p:cNvPr id="16" name="TextBox 15"/>
          <p:cNvSpPr txBox="1"/>
          <p:nvPr/>
        </p:nvSpPr>
        <p:spPr>
          <a:xfrm>
            <a:off x="5425903" y="6385560"/>
            <a:ext cx="3596177" cy="369332"/>
          </a:xfrm>
          <a:prstGeom prst="rect">
            <a:avLst/>
          </a:prstGeom>
          <a:noFill/>
        </p:spPr>
        <p:txBody>
          <a:bodyPr wrap="none" rtlCol="0">
            <a:spAutoFit/>
          </a:bodyPr>
          <a:lstStyle/>
          <a:p>
            <a:r>
              <a:rPr lang="en-US" i="1" dirty="0"/>
              <a:t>Martin Chaplin, London </a:t>
            </a:r>
            <a:r>
              <a:rPr lang="en-US" i="1" dirty="0" err="1"/>
              <a:t>S.Bank</a:t>
            </a:r>
            <a:r>
              <a:rPr lang="en-US" i="1" dirty="0"/>
              <a:t> Univ.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61" y="3672840"/>
            <a:ext cx="4082902" cy="2743200"/>
          </a:xfrm>
          <a:prstGeom prst="rect">
            <a:avLst/>
          </a:prstGeom>
        </p:spPr>
      </p:pic>
      <p:cxnSp>
        <p:nvCxnSpPr>
          <p:cNvPr id="13" name="Straight Arrow Connector 12"/>
          <p:cNvCxnSpPr/>
          <p:nvPr/>
        </p:nvCxnSpPr>
        <p:spPr>
          <a:xfrm>
            <a:off x="1996440" y="4922520"/>
            <a:ext cx="0" cy="103632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35480" y="4961088"/>
            <a:ext cx="466794" cy="523220"/>
          </a:xfrm>
          <a:prstGeom prst="rect">
            <a:avLst/>
          </a:prstGeom>
          <a:noFill/>
        </p:spPr>
        <p:txBody>
          <a:bodyPr wrap="none" rtlCol="0">
            <a:spAutoFit/>
          </a:bodyPr>
          <a:lstStyle/>
          <a:p>
            <a:r>
              <a:rPr lang="en-US" sz="2800" dirty="0" err="1">
                <a:latin typeface="Symbol" panose="05050102010706020507" pitchFamily="18" charset="2"/>
              </a:rPr>
              <a:t>e</a:t>
            </a:r>
            <a:r>
              <a:rPr lang="en-US" sz="2800" baseline="-25000" dirty="0" err="1"/>
              <a:t>b</a:t>
            </a:r>
            <a:endParaRPr lang="en-US" sz="2800" baseline="-25000" dirty="0"/>
          </a:p>
        </p:txBody>
      </p:sp>
      <p:sp>
        <p:nvSpPr>
          <p:cNvPr id="15" name="TextBox 14"/>
          <p:cNvSpPr txBox="1"/>
          <p:nvPr/>
        </p:nvSpPr>
        <p:spPr>
          <a:xfrm>
            <a:off x="1969122" y="4426767"/>
            <a:ext cx="2305132" cy="461665"/>
          </a:xfrm>
          <a:prstGeom prst="rect">
            <a:avLst/>
          </a:prstGeom>
          <a:noFill/>
        </p:spPr>
        <p:txBody>
          <a:bodyPr wrap="square" rtlCol="0">
            <a:spAutoFit/>
          </a:bodyPr>
          <a:lstStyle/>
          <a:p>
            <a:r>
              <a:rPr lang="en-US" sz="2400" dirty="0"/>
              <a:t>Bond energy</a:t>
            </a:r>
          </a:p>
        </p:txBody>
      </p:sp>
      <p:sp>
        <p:nvSpPr>
          <p:cNvPr id="17" name="Rectangle 16"/>
          <p:cNvSpPr/>
          <p:nvPr/>
        </p:nvSpPr>
        <p:spPr>
          <a:xfrm>
            <a:off x="1074174" y="6239405"/>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8259" t="93916" r="9437" b="-854"/>
          <a:stretch/>
        </p:blipFill>
        <p:spPr>
          <a:xfrm>
            <a:off x="1730473" y="6288280"/>
            <a:ext cx="2543781" cy="190357"/>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24806" t="93985" r="67578" b="440"/>
          <a:stretch/>
        </p:blipFill>
        <p:spPr>
          <a:xfrm>
            <a:off x="571487" y="6290187"/>
            <a:ext cx="310958" cy="152952"/>
          </a:xfrm>
          <a:prstGeom prst="rect">
            <a:avLst/>
          </a:prstGeom>
        </p:spPr>
      </p:pic>
    </p:spTree>
    <p:extLst>
      <p:ext uri="{BB962C8B-B14F-4D97-AF65-F5344CB8AC3E}">
        <p14:creationId xmlns:p14="http://schemas.microsoft.com/office/powerpoint/2010/main" val="198602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Saturation Vapor Pressure of a droplet:</a:t>
            </a:r>
            <a:endParaRPr lang="en-US" sz="3100" dirty="0"/>
          </a:p>
        </p:txBody>
      </p:sp>
      <p:sp>
        <p:nvSpPr>
          <p:cNvPr id="9" name="TextBox 8"/>
          <p:cNvSpPr txBox="1"/>
          <p:nvPr/>
        </p:nvSpPr>
        <p:spPr>
          <a:xfrm>
            <a:off x="411480" y="1629592"/>
            <a:ext cx="86106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Higher pressure inside droplets</a:t>
            </a:r>
            <a:endParaRPr lang="en-US" sz="2400" dirty="0">
              <a:sym typeface="Wingdings" panose="05000000000000000000" pitchFamily="2" charset="2"/>
            </a:endParaRPr>
          </a:p>
          <a:p>
            <a:pPr marL="342900" indent="-342900">
              <a:buFont typeface="Arial" panose="020B0604020202020204" pitchFamily="34" charset="0"/>
              <a:buChar char="•"/>
            </a:pPr>
            <a:r>
              <a:rPr lang="en-US" sz="2400" dirty="0">
                <a:sym typeface="Wingdings" panose="05000000000000000000" pitchFamily="2" charset="2"/>
              </a:rPr>
              <a:t>If molecules are pushed together 	  they repel!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1" y="3672840"/>
            <a:ext cx="4082902" cy="2743200"/>
          </a:xfrm>
          <a:prstGeom prst="rect">
            <a:avLst/>
          </a:prstGeom>
        </p:spPr>
      </p:pic>
      <p:cxnSp>
        <p:nvCxnSpPr>
          <p:cNvPr id="4" name="Straight Arrow Connector 3"/>
          <p:cNvCxnSpPr/>
          <p:nvPr/>
        </p:nvCxnSpPr>
        <p:spPr>
          <a:xfrm>
            <a:off x="1996440" y="4922520"/>
            <a:ext cx="0" cy="103632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35480" y="4961088"/>
            <a:ext cx="466794" cy="523220"/>
          </a:xfrm>
          <a:prstGeom prst="rect">
            <a:avLst/>
          </a:prstGeom>
          <a:noFill/>
        </p:spPr>
        <p:txBody>
          <a:bodyPr wrap="none" rtlCol="0">
            <a:spAutoFit/>
          </a:bodyPr>
          <a:lstStyle/>
          <a:p>
            <a:r>
              <a:rPr lang="en-US" sz="2800" dirty="0" err="1">
                <a:latin typeface="Symbol" panose="05050102010706020507" pitchFamily="18" charset="2"/>
              </a:rPr>
              <a:t>e</a:t>
            </a:r>
            <a:r>
              <a:rPr lang="en-US" sz="2800" baseline="-25000" dirty="0" err="1"/>
              <a:t>b</a:t>
            </a:r>
            <a:endParaRPr lang="en-US" sz="2800" baseline="-25000" dirty="0"/>
          </a:p>
        </p:txBody>
      </p:sp>
      <p:sp>
        <p:nvSpPr>
          <p:cNvPr id="6" name="TextBox 5"/>
          <p:cNvSpPr txBox="1"/>
          <p:nvPr/>
        </p:nvSpPr>
        <p:spPr>
          <a:xfrm>
            <a:off x="5321221" y="3214023"/>
            <a:ext cx="3611053" cy="461665"/>
          </a:xfrm>
          <a:prstGeom prst="rect">
            <a:avLst/>
          </a:prstGeom>
          <a:noFill/>
        </p:spPr>
        <p:txBody>
          <a:bodyPr wrap="none" rtlCol="0">
            <a:spAutoFit/>
          </a:bodyPr>
          <a:lstStyle/>
          <a:p>
            <a:r>
              <a:rPr lang="en-US" sz="2400" dirty="0"/>
              <a:t>Molecules pushed together</a:t>
            </a:r>
          </a:p>
        </p:txBody>
      </p:sp>
      <p:sp>
        <p:nvSpPr>
          <p:cNvPr id="22" name="Rectangle 21"/>
          <p:cNvSpPr/>
          <p:nvPr/>
        </p:nvSpPr>
        <p:spPr>
          <a:xfrm>
            <a:off x="1074174" y="6239405"/>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8259" t="93916" r="9437" b="-854"/>
          <a:stretch/>
        </p:blipFill>
        <p:spPr>
          <a:xfrm>
            <a:off x="1730473" y="6288280"/>
            <a:ext cx="2543781" cy="190357"/>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4806" t="93985" r="67578" b="440"/>
          <a:stretch/>
        </p:blipFill>
        <p:spPr>
          <a:xfrm>
            <a:off x="571487" y="6290187"/>
            <a:ext cx="310958" cy="152952"/>
          </a:xfrm>
          <a:prstGeom prst="rect">
            <a:avLst/>
          </a:prstGeom>
        </p:spPr>
      </p:pic>
      <p:sp>
        <p:nvSpPr>
          <p:cNvPr id="33" name="TextBox 32"/>
          <p:cNvSpPr txBox="1"/>
          <p:nvPr/>
        </p:nvSpPr>
        <p:spPr>
          <a:xfrm>
            <a:off x="1969122" y="4426767"/>
            <a:ext cx="2305132" cy="461665"/>
          </a:xfrm>
          <a:prstGeom prst="rect">
            <a:avLst/>
          </a:prstGeom>
          <a:noFill/>
        </p:spPr>
        <p:txBody>
          <a:bodyPr wrap="square" rtlCol="0">
            <a:spAutoFit/>
          </a:bodyPr>
          <a:lstStyle/>
          <a:p>
            <a:r>
              <a:rPr lang="en-US" sz="2400" dirty="0"/>
              <a:t>Bond energy</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78" y="3672840"/>
            <a:ext cx="4082902" cy="2743200"/>
          </a:xfrm>
          <a:prstGeom prst="rect">
            <a:avLst/>
          </a:prstGeom>
        </p:spPr>
      </p:pic>
      <p:cxnSp>
        <p:nvCxnSpPr>
          <p:cNvPr id="35" name="Straight Arrow Connector 34"/>
          <p:cNvCxnSpPr/>
          <p:nvPr/>
        </p:nvCxnSpPr>
        <p:spPr>
          <a:xfrm>
            <a:off x="6560495" y="4922520"/>
            <a:ext cx="0" cy="44196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577339" y="4826020"/>
            <a:ext cx="554960" cy="523220"/>
          </a:xfrm>
          <a:prstGeom prst="rect">
            <a:avLst/>
          </a:prstGeom>
          <a:noFill/>
        </p:spPr>
        <p:txBody>
          <a:bodyPr wrap="none" rtlCol="0">
            <a:spAutoFit/>
          </a:bodyPr>
          <a:lstStyle/>
          <a:p>
            <a:r>
              <a:rPr lang="en-US" sz="2800" dirty="0" err="1">
                <a:latin typeface="Symbol" panose="05050102010706020507" pitchFamily="18" charset="2"/>
              </a:rPr>
              <a:t>e</a:t>
            </a:r>
            <a:r>
              <a:rPr lang="en-US" sz="2800" dirty="0" err="1">
                <a:latin typeface="+mj-lt"/>
              </a:rPr>
              <a:t>’</a:t>
            </a:r>
            <a:r>
              <a:rPr lang="en-US" sz="2800" baseline="-25000" dirty="0" err="1"/>
              <a:t>b</a:t>
            </a:r>
            <a:endParaRPr lang="en-US" sz="2800" baseline="-25000" dirty="0"/>
          </a:p>
        </p:txBody>
      </p:sp>
      <p:sp>
        <p:nvSpPr>
          <p:cNvPr id="37" name="TextBox 36"/>
          <p:cNvSpPr txBox="1"/>
          <p:nvPr/>
        </p:nvSpPr>
        <p:spPr>
          <a:xfrm>
            <a:off x="6627142" y="3998183"/>
            <a:ext cx="2305132" cy="830997"/>
          </a:xfrm>
          <a:prstGeom prst="rect">
            <a:avLst/>
          </a:prstGeom>
          <a:noFill/>
        </p:spPr>
        <p:txBody>
          <a:bodyPr wrap="square" rtlCol="0">
            <a:spAutoFit/>
          </a:bodyPr>
          <a:lstStyle/>
          <a:p>
            <a:r>
              <a:rPr lang="en-US" sz="2400" dirty="0"/>
              <a:t>Bond energy under pressure</a:t>
            </a:r>
          </a:p>
        </p:txBody>
      </p:sp>
      <p:sp>
        <p:nvSpPr>
          <p:cNvPr id="38" name="Rectangle 37"/>
          <p:cNvSpPr/>
          <p:nvPr/>
        </p:nvSpPr>
        <p:spPr>
          <a:xfrm>
            <a:off x="5803490" y="6241312"/>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8259" t="93916" r="62574" b="212"/>
          <a:stretch/>
        </p:blipFill>
        <p:spPr>
          <a:xfrm>
            <a:off x="6290186" y="6290187"/>
            <a:ext cx="374275" cy="161101"/>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4806" t="93985" r="67578" b="440"/>
          <a:stretch/>
        </p:blipFill>
        <p:spPr>
          <a:xfrm>
            <a:off x="5300803" y="6292094"/>
            <a:ext cx="310958" cy="152952"/>
          </a:xfrm>
          <a:prstGeom prst="rect">
            <a:avLst/>
          </a:prstGeom>
        </p:spPr>
      </p:pic>
      <p:cxnSp>
        <p:nvCxnSpPr>
          <p:cNvPr id="41" name="Straight Connector 40"/>
          <p:cNvCxnSpPr/>
          <p:nvPr/>
        </p:nvCxnSpPr>
        <p:spPr>
          <a:xfrm>
            <a:off x="5321221" y="5396564"/>
            <a:ext cx="123927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24004" y="5396564"/>
            <a:ext cx="0" cy="8749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32761" t="94060" r="62574" b="212"/>
          <a:stretch/>
        </p:blipFill>
        <p:spPr>
          <a:xfrm>
            <a:off x="6659880" y="6294119"/>
            <a:ext cx="190468" cy="157169"/>
          </a:xfrm>
          <a:prstGeom prst="rect">
            <a:avLst/>
          </a:prstGeom>
        </p:spPr>
      </p:pic>
      <p:sp>
        <p:nvSpPr>
          <p:cNvPr id="44" name="TextBox 43"/>
          <p:cNvSpPr txBox="1"/>
          <p:nvPr/>
        </p:nvSpPr>
        <p:spPr>
          <a:xfrm>
            <a:off x="6622382" y="6181997"/>
            <a:ext cx="1633781" cy="369332"/>
          </a:xfrm>
          <a:prstGeom prst="rect">
            <a:avLst/>
          </a:prstGeom>
          <a:noFill/>
        </p:spPr>
        <p:txBody>
          <a:bodyPr wrap="none" rtlCol="0">
            <a:spAutoFit/>
          </a:bodyPr>
          <a:lstStyle/>
          <a:p>
            <a:r>
              <a:rPr lang="en-US" dirty="0">
                <a:sym typeface="Wingdings" panose="05000000000000000000" pitchFamily="2" charset="2"/>
              </a:rPr>
              <a:t> </a:t>
            </a:r>
            <a:r>
              <a:rPr lang="en-US" sz="1600" dirty="0"/>
              <a:t>Push together</a:t>
            </a:r>
            <a:endParaRPr lang="en-US" dirty="0"/>
          </a:p>
        </p:txBody>
      </p:sp>
    </p:spTree>
    <p:extLst>
      <p:ext uri="{BB962C8B-B14F-4D97-AF65-F5344CB8AC3E}">
        <p14:creationId xmlns:p14="http://schemas.microsoft.com/office/powerpoint/2010/main" val="189436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3124200"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6119622"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6127750" y="2140237"/>
            <a:ext cx="2871788" cy="2871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3956050" y="2085975"/>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4191000" y="1919288"/>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3590925" y="1447800"/>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p:cNvSpPr/>
          <p:nvPr/>
        </p:nvSpPr>
        <p:spPr>
          <a:xfrm>
            <a:off x="3332163" y="4843463"/>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p:cNvSpPr/>
          <p:nvPr/>
        </p:nvSpPr>
        <p:spPr>
          <a:xfrm>
            <a:off x="5597525" y="2406650"/>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4953000" y="1838325"/>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5511800" y="2655888"/>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4570413" y="4867275"/>
            <a:ext cx="173037"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Oval 16"/>
          <p:cNvSpPr/>
          <p:nvPr/>
        </p:nvSpPr>
        <p:spPr>
          <a:xfrm>
            <a:off x="4398963" y="2874963"/>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Oval 17"/>
          <p:cNvSpPr/>
          <p:nvPr/>
        </p:nvSpPr>
        <p:spPr>
          <a:xfrm>
            <a:off x="3810000" y="4005263"/>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5008563" y="36576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5424488" y="45720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4779963" y="49530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Oval 21"/>
          <p:cNvSpPr/>
          <p:nvPr/>
        </p:nvSpPr>
        <p:spPr>
          <a:xfrm>
            <a:off x="4041775" y="5318125"/>
            <a:ext cx="173038"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p:cNvSpPr/>
          <p:nvPr/>
        </p:nvSpPr>
        <p:spPr>
          <a:xfrm>
            <a:off x="4486275" y="4178300"/>
            <a:ext cx="171450"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Oval 23"/>
          <p:cNvSpPr/>
          <p:nvPr/>
        </p:nvSpPr>
        <p:spPr>
          <a:xfrm>
            <a:off x="3576638" y="3113088"/>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Oval 24"/>
          <p:cNvSpPr/>
          <p:nvPr/>
        </p:nvSpPr>
        <p:spPr>
          <a:xfrm>
            <a:off x="1014413" y="2081213"/>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Oval 25"/>
          <p:cNvSpPr/>
          <p:nvPr/>
        </p:nvSpPr>
        <p:spPr>
          <a:xfrm>
            <a:off x="1249363" y="1912938"/>
            <a:ext cx="87312"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Oval 26"/>
          <p:cNvSpPr/>
          <p:nvPr/>
        </p:nvSpPr>
        <p:spPr>
          <a:xfrm>
            <a:off x="650875" y="1441450"/>
            <a:ext cx="85725"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Oval 27"/>
          <p:cNvSpPr/>
          <p:nvPr/>
        </p:nvSpPr>
        <p:spPr>
          <a:xfrm>
            <a:off x="390525" y="4837113"/>
            <a:ext cx="87313"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Oval 28"/>
          <p:cNvSpPr/>
          <p:nvPr/>
        </p:nvSpPr>
        <p:spPr>
          <a:xfrm>
            <a:off x="2657475" y="2401888"/>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p:cNvSpPr/>
          <p:nvPr/>
        </p:nvSpPr>
        <p:spPr>
          <a:xfrm>
            <a:off x="2011363" y="1833563"/>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p:cNvSpPr/>
          <p:nvPr/>
        </p:nvSpPr>
        <p:spPr>
          <a:xfrm>
            <a:off x="2570163" y="2649538"/>
            <a:ext cx="87312"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p:cNvSpPr/>
          <p:nvPr/>
        </p:nvSpPr>
        <p:spPr>
          <a:xfrm>
            <a:off x="1628775" y="4860925"/>
            <a:ext cx="87313"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Oval 32"/>
          <p:cNvSpPr/>
          <p:nvPr/>
        </p:nvSpPr>
        <p:spPr>
          <a:xfrm>
            <a:off x="1457325" y="2868613"/>
            <a:ext cx="87313"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p:cNvSpPr/>
          <p:nvPr/>
        </p:nvSpPr>
        <p:spPr>
          <a:xfrm>
            <a:off x="868363" y="4000500"/>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Oval 34"/>
          <p:cNvSpPr/>
          <p:nvPr/>
        </p:nvSpPr>
        <p:spPr>
          <a:xfrm>
            <a:off x="2066925" y="3651250"/>
            <a:ext cx="87313"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Oval 35"/>
          <p:cNvSpPr/>
          <p:nvPr/>
        </p:nvSpPr>
        <p:spPr>
          <a:xfrm>
            <a:off x="2484438" y="4565650"/>
            <a:ext cx="85725"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Oval 36"/>
          <p:cNvSpPr/>
          <p:nvPr/>
        </p:nvSpPr>
        <p:spPr>
          <a:xfrm>
            <a:off x="1838325" y="4946650"/>
            <a:ext cx="87313"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Oval 37"/>
          <p:cNvSpPr/>
          <p:nvPr/>
        </p:nvSpPr>
        <p:spPr>
          <a:xfrm>
            <a:off x="1101725" y="5311775"/>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Oval 38"/>
          <p:cNvSpPr/>
          <p:nvPr/>
        </p:nvSpPr>
        <p:spPr>
          <a:xfrm>
            <a:off x="1544638" y="4173538"/>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Oval 39"/>
          <p:cNvSpPr/>
          <p:nvPr/>
        </p:nvSpPr>
        <p:spPr>
          <a:xfrm>
            <a:off x="636588" y="3106738"/>
            <a:ext cx="85725"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Right Arrow 40"/>
          <p:cNvSpPr/>
          <p:nvPr/>
        </p:nvSpPr>
        <p:spPr>
          <a:xfrm>
            <a:off x="390525" y="6194425"/>
            <a:ext cx="8220075" cy="638175"/>
          </a:xfrm>
          <a:prstGeom prst="rightArrow">
            <a:avLst>
              <a:gd name="adj1" fmla="val 54043"/>
              <a:gd name="adj2" fmla="val 159769"/>
            </a:avLst>
          </a:prstGeom>
          <a:gradFill flip="none" rotWithShape="1">
            <a:gsLst>
              <a:gs pos="0">
                <a:schemeClr val="tx2">
                  <a:lumMod val="60000"/>
                  <a:lumOff val="40000"/>
                </a:schemeClr>
              </a:gs>
              <a:gs pos="80000">
                <a:schemeClr val="accent6">
                  <a:lumMod val="20000"/>
                  <a:lumOff val="80000"/>
                </a:schemeClr>
              </a:gs>
              <a:gs pos="100000">
                <a:schemeClr val="accent6">
                  <a:lumMod val="20000"/>
                  <a:lumOff val="80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3" name="Straight Arrow Connector 42"/>
          <p:cNvCxnSpPr>
            <a:stCxn id="8" idx="3"/>
            <a:endCxn id="8" idx="7"/>
          </p:cNvCxnSpPr>
          <p:nvPr/>
        </p:nvCxnSpPr>
        <p:spPr>
          <a:xfrm flipV="1">
            <a:off x="6548438" y="2560924"/>
            <a:ext cx="2030412" cy="2030413"/>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1785" name="TextBox 43"/>
          <p:cNvSpPr txBox="1">
            <a:spLocks noChangeArrowheads="1"/>
          </p:cNvSpPr>
          <p:nvPr/>
        </p:nvSpPr>
        <p:spPr bwMode="auto">
          <a:xfrm rot="-2733369">
            <a:off x="6922294" y="3195130"/>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 </a:t>
            </a:r>
            <a:r>
              <a:rPr lang="en-US" altLang="en-US" sz="2400" b="1">
                <a:latin typeface="Symbol" panose="05050102010706020507" pitchFamily="18" charset="2"/>
              </a:rPr>
              <a:t>m</a:t>
            </a:r>
            <a:r>
              <a:rPr lang="en-US" altLang="en-US" sz="2400" b="1"/>
              <a:t>m</a:t>
            </a:r>
          </a:p>
        </p:txBody>
      </p:sp>
      <p:sp>
        <p:nvSpPr>
          <p:cNvPr id="31786" name="TextBox 44"/>
          <p:cNvSpPr txBox="1">
            <a:spLocks noChangeArrowheads="1"/>
          </p:cNvSpPr>
          <p:nvPr/>
        </p:nvSpPr>
        <p:spPr bwMode="auto">
          <a:xfrm>
            <a:off x="3733800" y="3086100"/>
            <a:ext cx="1266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300 nm</a:t>
            </a:r>
          </a:p>
          <a:p>
            <a:pPr algn="ctr" eaLnBrk="1" hangingPunct="1"/>
            <a:r>
              <a:rPr lang="en-US" altLang="en-US" sz="2400" b="1"/>
              <a:t>(0.3 </a:t>
            </a:r>
            <a:r>
              <a:rPr lang="en-US" altLang="en-US" sz="2400" b="1">
                <a:latin typeface="Symbol" panose="05050102010706020507" pitchFamily="18" charset="2"/>
              </a:rPr>
              <a:t>m</a:t>
            </a:r>
            <a:r>
              <a:rPr lang="en-US" altLang="en-US" sz="2400" b="1"/>
              <a:t>m)</a:t>
            </a:r>
          </a:p>
        </p:txBody>
      </p:sp>
      <p:sp>
        <p:nvSpPr>
          <p:cNvPr id="31787" name="TextBox 45"/>
          <p:cNvSpPr txBox="1">
            <a:spLocks noChangeArrowheads="1"/>
          </p:cNvSpPr>
          <p:nvPr/>
        </p:nvSpPr>
        <p:spPr bwMode="auto">
          <a:xfrm>
            <a:off x="762000" y="3048000"/>
            <a:ext cx="1266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100 nm</a:t>
            </a:r>
          </a:p>
          <a:p>
            <a:pPr algn="ctr" eaLnBrk="1" hangingPunct="1"/>
            <a:r>
              <a:rPr lang="en-US" altLang="en-US" sz="2400" b="1"/>
              <a:t>(0.1 </a:t>
            </a:r>
            <a:r>
              <a:rPr lang="en-US" altLang="en-US" sz="2400" b="1">
                <a:latin typeface="Symbol" panose="05050102010706020507" pitchFamily="18" charset="2"/>
              </a:rPr>
              <a:t>m</a:t>
            </a:r>
            <a:r>
              <a:rPr lang="en-US" altLang="en-US" sz="2400" b="1"/>
              <a:t>m)</a:t>
            </a:r>
          </a:p>
        </p:txBody>
      </p:sp>
      <p:sp>
        <p:nvSpPr>
          <p:cNvPr id="31788" name="TextBox 46"/>
          <p:cNvSpPr txBox="1">
            <a:spLocks noChangeArrowheads="1"/>
          </p:cNvSpPr>
          <p:nvPr/>
        </p:nvSpPr>
        <p:spPr bwMode="auto">
          <a:xfrm>
            <a:off x="3606800" y="990600"/>
            <a:ext cx="195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a:t>Haze Particles</a:t>
            </a:r>
          </a:p>
        </p:txBody>
      </p:sp>
      <p:sp>
        <p:nvSpPr>
          <p:cNvPr id="31789" name="TextBox 47"/>
          <p:cNvSpPr txBox="1">
            <a:spLocks noChangeArrowheads="1"/>
          </p:cNvSpPr>
          <p:nvPr/>
        </p:nvSpPr>
        <p:spPr bwMode="auto">
          <a:xfrm>
            <a:off x="835574" y="990600"/>
            <a:ext cx="13308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dirty="0"/>
              <a:t>Aerosol</a:t>
            </a:r>
          </a:p>
        </p:txBody>
      </p:sp>
      <p:sp>
        <p:nvSpPr>
          <p:cNvPr id="31790" name="TextBox 48"/>
          <p:cNvSpPr txBox="1">
            <a:spLocks noChangeArrowheads="1"/>
          </p:cNvSpPr>
          <p:nvPr/>
        </p:nvSpPr>
        <p:spPr bwMode="auto">
          <a:xfrm>
            <a:off x="6477000" y="988219"/>
            <a:ext cx="207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dirty="0"/>
              <a:t>Cloud Droplets</a:t>
            </a:r>
          </a:p>
        </p:txBody>
      </p:sp>
      <p:sp>
        <p:nvSpPr>
          <p:cNvPr id="31791" name="TextBox 49"/>
          <p:cNvSpPr txBox="1">
            <a:spLocks noChangeArrowheads="1"/>
          </p:cNvSpPr>
          <p:nvPr/>
        </p:nvSpPr>
        <p:spPr bwMode="auto">
          <a:xfrm>
            <a:off x="1190857"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20%</a:t>
            </a:r>
          </a:p>
        </p:txBody>
      </p:sp>
      <p:sp>
        <p:nvSpPr>
          <p:cNvPr id="31792" name="TextBox 50"/>
          <p:cNvSpPr txBox="1">
            <a:spLocks noChangeArrowheads="1"/>
          </p:cNvSpPr>
          <p:nvPr/>
        </p:nvSpPr>
        <p:spPr bwMode="auto">
          <a:xfrm>
            <a:off x="2384884"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40%</a:t>
            </a:r>
          </a:p>
        </p:txBody>
      </p:sp>
      <p:sp>
        <p:nvSpPr>
          <p:cNvPr id="31793" name="TextBox 51"/>
          <p:cNvSpPr txBox="1">
            <a:spLocks noChangeArrowheads="1"/>
          </p:cNvSpPr>
          <p:nvPr/>
        </p:nvSpPr>
        <p:spPr bwMode="auto">
          <a:xfrm>
            <a:off x="3553798" y="5889625"/>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60%</a:t>
            </a:r>
          </a:p>
        </p:txBody>
      </p:sp>
      <p:sp>
        <p:nvSpPr>
          <p:cNvPr id="31794" name="TextBox 52"/>
          <p:cNvSpPr txBox="1">
            <a:spLocks noChangeArrowheads="1"/>
          </p:cNvSpPr>
          <p:nvPr/>
        </p:nvSpPr>
        <p:spPr bwMode="auto">
          <a:xfrm>
            <a:off x="4766170"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80%</a:t>
            </a:r>
          </a:p>
        </p:txBody>
      </p:sp>
      <p:sp>
        <p:nvSpPr>
          <p:cNvPr id="31795" name="TextBox 53"/>
          <p:cNvSpPr txBox="1">
            <a:spLocks noChangeArrowheads="1"/>
          </p:cNvSpPr>
          <p:nvPr/>
        </p:nvSpPr>
        <p:spPr bwMode="auto">
          <a:xfrm>
            <a:off x="5918272" y="5889625"/>
            <a:ext cx="87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100%</a:t>
            </a:r>
          </a:p>
        </p:txBody>
      </p:sp>
      <p:sp>
        <p:nvSpPr>
          <p:cNvPr id="31796" name="TextBox 54"/>
          <p:cNvSpPr txBox="1">
            <a:spLocks noChangeArrowheads="1"/>
          </p:cNvSpPr>
          <p:nvPr/>
        </p:nvSpPr>
        <p:spPr bwMode="auto">
          <a:xfrm>
            <a:off x="228600" y="5889625"/>
            <a:ext cx="56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0%</a:t>
            </a:r>
          </a:p>
        </p:txBody>
      </p:sp>
      <p:sp>
        <p:nvSpPr>
          <p:cNvPr id="31797" name="TextBox 55"/>
          <p:cNvSpPr txBox="1">
            <a:spLocks noChangeArrowheads="1"/>
          </p:cNvSpPr>
          <p:nvPr/>
        </p:nvSpPr>
        <p:spPr bwMode="auto">
          <a:xfrm>
            <a:off x="1628775" y="6292850"/>
            <a:ext cx="382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Increasing Relative Humidity</a:t>
            </a:r>
          </a:p>
        </p:txBody>
      </p:sp>
      <p:sp>
        <p:nvSpPr>
          <p:cNvPr id="58" name="Title 1"/>
          <p:cNvSpPr txBox="1">
            <a:spLocks/>
          </p:cNvSpPr>
          <p:nvPr/>
        </p:nvSpPr>
        <p:spPr>
          <a:xfrm>
            <a:off x="152400" y="76200"/>
            <a:ext cx="8763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Continuum of Aerosol and Cloud particles</a:t>
            </a:r>
          </a:p>
        </p:txBody>
      </p:sp>
      <p:cxnSp>
        <p:nvCxnSpPr>
          <p:cNvPr id="47" name="Straight Connector 46"/>
          <p:cNvCxnSpPr/>
          <p:nvPr/>
        </p:nvCxnSpPr>
        <p:spPr>
          <a:xfrm flipV="1">
            <a:off x="5126038" y="2535620"/>
            <a:ext cx="1350962" cy="1071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115021" y="3883312"/>
            <a:ext cx="1350962" cy="736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893033"/>
      </p:ext>
    </p:extLst>
  </p:cSld>
  <p:clrMapOvr>
    <a:masterClrMapping/>
  </p:clrMapOvr>
  <mc:AlternateContent xmlns:mc="http://schemas.openxmlformats.org/markup-compatibility/2006" xmlns:p14="http://schemas.microsoft.com/office/powerpoint/2010/main">
    <mc:Choice Requires="p14">
      <p:transition spd="slow" p14:dur="2000" advTm="112224"/>
    </mc:Choice>
    <mc:Fallback xmlns="">
      <p:transition spd="slow" advTm="11222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fontScale="90000"/>
          </a:bodyPr>
          <a:lstStyle/>
          <a:p>
            <a:r>
              <a:rPr lang="en-US" dirty="0"/>
              <a:t>Cloud droplet formation</a:t>
            </a:r>
            <a:br>
              <a:rPr lang="en-US" dirty="0"/>
            </a:br>
            <a:r>
              <a:rPr lang="en-US" sz="3200" dirty="0">
                <a:sym typeface="Wingdings" panose="05000000000000000000" pitchFamily="2" charset="2"/>
              </a:rPr>
              <a:t>Saturation Vapor Pressure of a droplet:</a:t>
            </a:r>
            <a:endParaRPr lang="en-US" sz="3100" dirty="0"/>
          </a:p>
        </p:txBody>
      </p:sp>
      <p:sp>
        <p:nvSpPr>
          <p:cNvPr id="9" name="TextBox 8"/>
          <p:cNvSpPr txBox="1"/>
          <p:nvPr/>
        </p:nvSpPr>
        <p:spPr>
          <a:xfrm>
            <a:off x="411480" y="1629592"/>
            <a:ext cx="8610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Symbol" panose="05050102010706020507" pitchFamily="18" charset="2"/>
              </a:rPr>
              <a:t>e</a:t>
            </a:r>
            <a:r>
              <a:rPr lang="en-US" sz="2400" dirty="0" err="1"/>
              <a:t>’</a:t>
            </a:r>
            <a:r>
              <a:rPr lang="en-US" sz="2400" baseline="-25000" dirty="0" err="1"/>
              <a:t>b</a:t>
            </a:r>
            <a:r>
              <a:rPr lang="en-US" sz="2400" dirty="0"/>
              <a:t> &lt; </a:t>
            </a:r>
            <a:r>
              <a:rPr lang="en-US" sz="2400" dirty="0" err="1">
                <a:latin typeface="Symbol" panose="05050102010706020507" pitchFamily="18" charset="2"/>
              </a:rPr>
              <a:t>e</a:t>
            </a:r>
            <a:r>
              <a:rPr lang="en-US" sz="2400" baseline="-25000" dirty="0" err="1"/>
              <a:t>b</a:t>
            </a:r>
            <a:endParaRPr lang="en-US" sz="2400" baseline="-25000" dirty="0"/>
          </a:p>
          <a:p>
            <a:pPr marL="342900" indent="-342900">
              <a:buFont typeface="Arial" panose="020B0604020202020204" pitchFamily="34" charset="0"/>
              <a:buChar char="•"/>
            </a:pPr>
            <a:r>
              <a:rPr lang="en-US" sz="2400" dirty="0">
                <a:sym typeface="Wingdings" panose="05000000000000000000" pitchFamily="2" charset="2"/>
              </a:rPr>
              <a:t>Bond energy is reduced for molecules under pressure.</a:t>
            </a:r>
          </a:p>
          <a:p>
            <a:r>
              <a:rPr lang="en-US" sz="2400" dirty="0">
                <a:sym typeface="Wingdings" panose="05000000000000000000" pitchFamily="2" charset="2"/>
              </a:rPr>
              <a:t>	 so it becomes easier to remove them!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1" y="3672840"/>
            <a:ext cx="4082902" cy="2743200"/>
          </a:xfrm>
          <a:prstGeom prst="rect">
            <a:avLst/>
          </a:prstGeom>
        </p:spPr>
      </p:pic>
      <p:cxnSp>
        <p:nvCxnSpPr>
          <p:cNvPr id="4" name="Straight Arrow Connector 3"/>
          <p:cNvCxnSpPr/>
          <p:nvPr/>
        </p:nvCxnSpPr>
        <p:spPr>
          <a:xfrm>
            <a:off x="1996440" y="4922520"/>
            <a:ext cx="0" cy="103632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35480" y="4961088"/>
            <a:ext cx="466794" cy="523220"/>
          </a:xfrm>
          <a:prstGeom prst="rect">
            <a:avLst/>
          </a:prstGeom>
          <a:noFill/>
        </p:spPr>
        <p:txBody>
          <a:bodyPr wrap="none" rtlCol="0">
            <a:spAutoFit/>
          </a:bodyPr>
          <a:lstStyle/>
          <a:p>
            <a:r>
              <a:rPr lang="en-US" sz="2800" dirty="0" err="1">
                <a:latin typeface="Symbol" panose="05050102010706020507" pitchFamily="18" charset="2"/>
              </a:rPr>
              <a:t>e</a:t>
            </a:r>
            <a:r>
              <a:rPr lang="en-US" sz="2800" baseline="-25000" dirty="0" err="1"/>
              <a:t>b</a:t>
            </a:r>
            <a:endParaRPr lang="en-US" sz="2800" baseline="-25000" dirty="0"/>
          </a:p>
        </p:txBody>
      </p:sp>
      <p:sp>
        <p:nvSpPr>
          <p:cNvPr id="6" name="TextBox 5"/>
          <p:cNvSpPr txBox="1"/>
          <p:nvPr/>
        </p:nvSpPr>
        <p:spPr>
          <a:xfrm>
            <a:off x="5321221" y="3214023"/>
            <a:ext cx="3611053" cy="461665"/>
          </a:xfrm>
          <a:prstGeom prst="rect">
            <a:avLst/>
          </a:prstGeom>
          <a:noFill/>
        </p:spPr>
        <p:txBody>
          <a:bodyPr wrap="none" rtlCol="0">
            <a:spAutoFit/>
          </a:bodyPr>
          <a:lstStyle/>
          <a:p>
            <a:r>
              <a:rPr lang="en-US" sz="2400" dirty="0"/>
              <a:t>Molecules pushed together</a:t>
            </a:r>
          </a:p>
        </p:txBody>
      </p:sp>
      <p:sp>
        <p:nvSpPr>
          <p:cNvPr id="22" name="Rectangle 21"/>
          <p:cNvSpPr/>
          <p:nvPr/>
        </p:nvSpPr>
        <p:spPr>
          <a:xfrm>
            <a:off x="1074174" y="6239405"/>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8259" t="93916" r="9437" b="-854"/>
          <a:stretch/>
        </p:blipFill>
        <p:spPr>
          <a:xfrm>
            <a:off x="1730473" y="6288280"/>
            <a:ext cx="2543781" cy="190357"/>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4806" t="93985" r="67578" b="440"/>
          <a:stretch/>
        </p:blipFill>
        <p:spPr>
          <a:xfrm>
            <a:off x="571487" y="6290187"/>
            <a:ext cx="310958" cy="152952"/>
          </a:xfrm>
          <a:prstGeom prst="rect">
            <a:avLst/>
          </a:prstGeom>
        </p:spPr>
      </p:pic>
      <p:sp>
        <p:nvSpPr>
          <p:cNvPr id="26" name="TextBox 25"/>
          <p:cNvSpPr txBox="1"/>
          <p:nvPr/>
        </p:nvSpPr>
        <p:spPr>
          <a:xfrm>
            <a:off x="1969122" y="4426767"/>
            <a:ext cx="2305132" cy="461665"/>
          </a:xfrm>
          <a:prstGeom prst="rect">
            <a:avLst/>
          </a:prstGeom>
          <a:noFill/>
        </p:spPr>
        <p:txBody>
          <a:bodyPr wrap="square" rtlCol="0">
            <a:spAutoFit/>
          </a:bodyPr>
          <a:lstStyle/>
          <a:p>
            <a:r>
              <a:rPr lang="en-US" sz="2400" dirty="0"/>
              <a:t>Bond energy</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78" y="3672840"/>
            <a:ext cx="4082902" cy="2743200"/>
          </a:xfrm>
          <a:prstGeom prst="rect">
            <a:avLst/>
          </a:prstGeom>
        </p:spPr>
      </p:pic>
      <p:cxnSp>
        <p:nvCxnSpPr>
          <p:cNvPr id="30" name="Straight Arrow Connector 29"/>
          <p:cNvCxnSpPr/>
          <p:nvPr/>
        </p:nvCxnSpPr>
        <p:spPr>
          <a:xfrm>
            <a:off x="6560495" y="4922520"/>
            <a:ext cx="0" cy="44196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577339" y="4826020"/>
            <a:ext cx="554960" cy="523220"/>
          </a:xfrm>
          <a:prstGeom prst="rect">
            <a:avLst/>
          </a:prstGeom>
          <a:noFill/>
        </p:spPr>
        <p:txBody>
          <a:bodyPr wrap="none" rtlCol="0">
            <a:spAutoFit/>
          </a:bodyPr>
          <a:lstStyle/>
          <a:p>
            <a:r>
              <a:rPr lang="en-US" sz="2800" dirty="0" err="1">
                <a:latin typeface="Symbol" panose="05050102010706020507" pitchFamily="18" charset="2"/>
              </a:rPr>
              <a:t>e</a:t>
            </a:r>
            <a:r>
              <a:rPr lang="en-US" sz="2800" dirty="0" err="1">
                <a:latin typeface="+mj-lt"/>
              </a:rPr>
              <a:t>’</a:t>
            </a:r>
            <a:r>
              <a:rPr lang="en-US" sz="2800" baseline="-25000" dirty="0" err="1"/>
              <a:t>b</a:t>
            </a:r>
            <a:endParaRPr lang="en-US" sz="2800" baseline="-25000" dirty="0"/>
          </a:p>
        </p:txBody>
      </p:sp>
      <p:sp>
        <p:nvSpPr>
          <p:cNvPr id="33" name="TextBox 32"/>
          <p:cNvSpPr txBox="1"/>
          <p:nvPr/>
        </p:nvSpPr>
        <p:spPr>
          <a:xfrm>
            <a:off x="6627142" y="3998183"/>
            <a:ext cx="2305132" cy="830997"/>
          </a:xfrm>
          <a:prstGeom prst="rect">
            <a:avLst/>
          </a:prstGeom>
          <a:noFill/>
        </p:spPr>
        <p:txBody>
          <a:bodyPr wrap="square" rtlCol="0">
            <a:spAutoFit/>
          </a:bodyPr>
          <a:lstStyle/>
          <a:p>
            <a:r>
              <a:rPr lang="en-US" sz="2400" dirty="0"/>
              <a:t>Bond energy under pressure</a:t>
            </a:r>
          </a:p>
        </p:txBody>
      </p:sp>
      <p:sp>
        <p:nvSpPr>
          <p:cNvPr id="34" name="Rectangle 33"/>
          <p:cNvSpPr/>
          <p:nvPr/>
        </p:nvSpPr>
        <p:spPr>
          <a:xfrm>
            <a:off x="5803490" y="6241312"/>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28259" t="93916" r="62574" b="212"/>
          <a:stretch/>
        </p:blipFill>
        <p:spPr>
          <a:xfrm>
            <a:off x="6290186" y="6290187"/>
            <a:ext cx="374275" cy="161101"/>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24806" t="93985" r="67578" b="440"/>
          <a:stretch/>
        </p:blipFill>
        <p:spPr>
          <a:xfrm>
            <a:off x="5300803" y="6292094"/>
            <a:ext cx="310958" cy="152952"/>
          </a:xfrm>
          <a:prstGeom prst="rect">
            <a:avLst/>
          </a:prstGeom>
        </p:spPr>
      </p:pic>
      <p:cxnSp>
        <p:nvCxnSpPr>
          <p:cNvPr id="37" name="Straight Connector 36"/>
          <p:cNvCxnSpPr/>
          <p:nvPr/>
        </p:nvCxnSpPr>
        <p:spPr>
          <a:xfrm>
            <a:off x="5321221" y="5396564"/>
            <a:ext cx="123927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524004" y="5396564"/>
            <a:ext cx="0" cy="8749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32761" t="94060" r="62574" b="212"/>
          <a:stretch/>
        </p:blipFill>
        <p:spPr>
          <a:xfrm>
            <a:off x="6659880" y="6294119"/>
            <a:ext cx="190468" cy="157169"/>
          </a:xfrm>
          <a:prstGeom prst="rect">
            <a:avLst/>
          </a:prstGeom>
        </p:spPr>
      </p:pic>
      <p:sp>
        <p:nvSpPr>
          <p:cNvPr id="40" name="TextBox 39"/>
          <p:cNvSpPr txBox="1"/>
          <p:nvPr/>
        </p:nvSpPr>
        <p:spPr>
          <a:xfrm>
            <a:off x="6622382" y="6181997"/>
            <a:ext cx="1633781" cy="369332"/>
          </a:xfrm>
          <a:prstGeom prst="rect">
            <a:avLst/>
          </a:prstGeom>
          <a:noFill/>
        </p:spPr>
        <p:txBody>
          <a:bodyPr wrap="none" rtlCol="0">
            <a:spAutoFit/>
          </a:bodyPr>
          <a:lstStyle/>
          <a:p>
            <a:r>
              <a:rPr lang="en-US" dirty="0">
                <a:sym typeface="Wingdings" panose="05000000000000000000" pitchFamily="2" charset="2"/>
              </a:rPr>
              <a:t> </a:t>
            </a:r>
            <a:r>
              <a:rPr lang="en-US" sz="1600" dirty="0"/>
              <a:t>Push together</a:t>
            </a:r>
            <a:endParaRPr lang="en-US" dirty="0"/>
          </a:p>
        </p:txBody>
      </p:sp>
    </p:spTree>
    <p:extLst>
      <p:ext uri="{BB962C8B-B14F-4D97-AF65-F5344CB8AC3E}">
        <p14:creationId xmlns:p14="http://schemas.microsoft.com/office/powerpoint/2010/main" val="3069953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94354"/>
            <a:ext cx="8321040" cy="1113153"/>
          </a:xfrm>
        </p:spPr>
        <p:txBody>
          <a:bodyPr>
            <a:normAutofit fontScale="90000"/>
          </a:bodyPr>
          <a:lstStyle/>
          <a:p>
            <a:r>
              <a:rPr lang="en-US" sz="4900" dirty="0"/>
              <a:t>Cloud droplet formation </a:t>
            </a:r>
            <a:br>
              <a:rPr lang="en-US" sz="4900" dirty="0"/>
            </a:br>
            <a:r>
              <a:rPr lang="en-US" sz="2900" dirty="0">
                <a:sym typeface="Wingdings" panose="05000000000000000000" pitchFamily="2" charset="2"/>
              </a:rPr>
              <a:t>Surface tension impact on bond energies + molecular escape:</a:t>
            </a:r>
            <a:endParaRPr lang="en-US" sz="2900" dirty="0"/>
          </a:p>
        </p:txBody>
      </p:sp>
      <p:sp>
        <p:nvSpPr>
          <p:cNvPr id="9" name="TextBox 8"/>
          <p:cNvSpPr txBox="1"/>
          <p:nvPr/>
        </p:nvSpPr>
        <p:spPr>
          <a:xfrm>
            <a:off x="411480" y="1529059"/>
            <a:ext cx="8610600" cy="1938992"/>
          </a:xfrm>
          <a:prstGeom prst="rect">
            <a:avLst/>
          </a:prstGeom>
          <a:noFill/>
        </p:spPr>
        <p:txBody>
          <a:bodyPr wrap="square" rtlCol="0">
            <a:spAutoFit/>
          </a:bodyPr>
          <a:lstStyle/>
          <a:p>
            <a:r>
              <a:rPr lang="en-US" sz="2400" dirty="0">
                <a:sym typeface="Wingdings" panose="05000000000000000000" pitchFamily="2" charset="2"/>
              </a:rPr>
              <a:t>Two effects that curvature has on equilibrium vapor pressure:</a:t>
            </a:r>
          </a:p>
          <a:p>
            <a:r>
              <a:rPr lang="en-US" sz="2400" dirty="0">
                <a:sym typeface="Wingdings" panose="05000000000000000000" pitchFamily="2" charset="2"/>
              </a:rPr>
              <a:t>1) Increase in P</a:t>
            </a:r>
            <a:r>
              <a:rPr lang="en-US" sz="2400" baseline="-25000" dirty="0">
                <a:sym typeface="Wingdings" panose="05000000000000000000" pitchFamily="2" charset="2"/>
              </a:rPr>
              <a:t>L</a:t>
            </a:r>
          </a:p>
          <a:p>
            <a:pPr marL="463550" indent="-238125">
              <a:buFont typeface="Arial" panose="020B0604020202020204" pitchFamily="34" charset="0"/>
              <a:buChar char="•"/>
            </a:pPr>
            <a:r>
              <a:rPr lang="en-US" sz="2400" dirty="0">
                <a:sym typeface="Wingdings" panose="05000000000000000000" pitchFamily="2" charset="2"/>
              </a:rPr>
              <a:t>P</a:t>
            </a:r>
            <a:r>
              <a:rPr lang="en-US" sz="2400" baseline="-25000" dirty="0">
                <a:sym typeface="Wingdings" panose="05000000000000000000" pitchFamily="2" charset="2"/>
              </a:rPr>
              <a:t>L</a:t>
            </a:r>
            <a:r>
              <a:rPr lang="en-US" sz="2400" dirty="0">
                <a:sym typeface="Wingdings" panose="05000000000000000000" pitchFamily="2" charset="2"/>
              </a:rPr>
              <a:t> inside drop rises</a:t>
            </a:r>
          </a:p>
          <a:p>
            <a:pPr marL="463550" indent="-238125">
              <a:buFont typeface="Arial" panose="020B0604020202020204" pitchFamily="34" charset="0"/>
              <a:buChar char="•"/>
            </a:pPr>
            <a:r>
              <a:rPr lang="en-US" sz="2400" dirty="0">
                <a:sym typeface="Wingdings" panose="05000000000000000000" pitchFamily="2" charset="2"/>
              </a:rPr>
              <a:t>Bond energy decreases</a:t>
            </a:r>
          </a:p>
          <a:p>
            <a:pPr marL="463550" indent="-238125">
              <a:buFont typeface="Arial" panose="020B0604020202020204" pitchFamily="34" charset="0"/>
              <a:buChar char="•"/>
            </a:pPr>
            <a:r>
              <a:rPr lang="en-US" sz="2400" u="sng" dirty="0">
                <a:sym typeface="Wingdings" panose="05000000000000000000" pitchFamily="2" charset="2"/>
              </a:rPr>
              <a:t>Easier to evaporate smaller droplets</a:t>
            </a:r>
          </a:p>
        </p:txBody>
      </p:sp>
      <p:grpSp>
        <p:nvGrpSpPr>
          <p:cNvPr id="11" name="Group 10"/>
          <p:cNvGrpSpPr/>
          <p:nvPr/>
        </p:nvGrpSpPr>
        <p:grpSpPr>
          <a:xfrm>
            <a:off x="4847738" y="3825240"/>
            <a:ext cx="4082902" cy="2878489"/>
            <a:chOff x="4939178" y="3825240"/>
            <a:chExt cx="4082902" cy="2878489"/>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78" y="3825240"/>
              <a:ext cx="4082902" cy="2743200"/>
            </a:xfrm>
            <a:prstGeom prst="rect">
              <a:avLst/>
            </a:prstGeom>
          </p:spPr>
        </p:pic>
        <p:cxnSp>
          <p:nvCxnSpPr>
            <p:cNvPr id="4" name="Straight Arrow Connector 3"/>
            <p:cNvCxnSpPr/>
            <p:nvPr/>
          </p:nvCxnSpPr>
          <p:spPr>
            <a:xfrm>
              <a:off x="6724002" y="5074920"/>
              <a:ext cx="0" cy="103632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63042" y="5113488"/>
              <a:ext cx="466794" cy="523220"/>
            </a:xfrm>
            <a:prstGeom prst="rect">
              <a:avLst/>
            </a:prstGeom>
            <a:noFill/>
          </p:spPr>
          <p:txBody>
            <a:bodyPr wrap="none" rtlCol="0">
              <a:spAutoFit/>
            </a:bodyPr>
            <a:lstStyle/>
            <a:p>
              <a:r>
                <a:rPr lang="en-US" sz="2800" dirty="0" err="1">
                  <a:latin typeface="Symbol" panose="05050102010706020507" pitchFamily="18" charset="2"/>
                </a:rPr>
                <a:t>e</a:t>
              </a:r>
              <a:r>
                <a:rPr lang="en-US" sz="2800" baseline="-25000" dirty="0" err="1"/>
                <a:t>b</a:t>
              </a:r>
              <a:endParaRPr lang="en-US" sz="2800" baseline="-25000" dirty="0"/>
            </a:p>
          </p:txBody>
        </p:sp>
        <p:cxnSp>
          <p:nvCxnSpPr>
            <p:cNvPr id="17" name="Straight Arrow Connector 16"/>
            <p:cNvCxnSpPr/>
            <p:nvPr/>
          </p:nvCxnSpPr>
          <p:spPr>
            <a:xfrm>
              <a:off x="6560495" y="5074920"/>
              <a:ext cx="0" cy="44196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8382" y="4996087"/>
              <a:ext cx="554960" cy="523220"/>
            </a:xfrm>
            <a:prstGeom prst="rect">
              <a:avLst/>
            </a:prstGeom>
            <a:noFill/>
          </p:spPr>
          <p:txBody>
            <a:bodyPr wrap="none" rtlCol="0">
              <a:spAutoFit/>
            </a:bodyPr>
            <a:lstStyle/>
            <a:p>
              <a:r>
                <a:rPr lang="en-US" sz="2800" dirty="0" err="1">
                  <a:latin typeface="Symbol" panose="05050102010706020507" pitchFamily="18" charset="2"/>
                </a:rPr>
                <a:t>e</a:t>
              </a:r>
              <a:r>
                <a:rPr lang="en-US" sz="2800" dirty="0" err="1">
                  <a:latin typeface="+mj-lt"/>
                </a:rPr>
                <a:t>’</a:t>
              </a:r>
              <a:r>
                <a:rPr lang="en-US" sz="2800" baseline="-25000" dirty="0" err="1"/>
                <a:t>b</a:t>
              </a:r>
              <a:endParaRPr lang="en-US" sz="2800" baseline="-25000" dirty="0"/>
            </a:p>
          </p:txBody>
        </p:sp>
        <p:sp>
          <p:nvSpPr>
            <p:cNvPr id="19" name="TextBox 18"/>
            <p:cNvSpPr txBox="1"/>
            <p:nvPr/>
          </p:nvSpPr>
          <p:spPr>
            <a:xfrm>
              <a:off x="6627142" y="4150583"/>
              <a:ext cx="2305132" cy="830997"/>
            </a:xfrm>
            <a:prstGeom prst="rect">
              <a:avLst/>
            </a:prstGeom>
            <a:noFill/>
          </p:spPr>
          <p:txBody>
            <a:bodyPr wrap="square" rtlCol="0">
              <a:spAutoFit/>
            </a:bodyPr>
            <a:lstStyle/>
            <a:p>
              <a:r>
                <a:rPr lang="en-US" sz="2400" dirty="0"/>
                <a:t>Bond energy under pressure</a:t>
              </a:r>
            </a:p>
          </p:txBody>
        </p:sp>
        <p:sp>
          <p:nvSpPr>
            <p:cNvPr id="8" name="Rectangle 7"/>
            <p:cNvSpPr/>
            <p:nvPr/>
          </p:nvSpPr>
          <p:spPr>
            <a:xfrm>
              <a:off x="5803490" y="6393712"/>
              <a:ext cx="2842365" cy="239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8259" t="93916" r="62574" b="212"/>
            <a:stretch/>
          </p:blipFill>
          <p:spPr>
            <a:xfrm>
              <a:off x="6290186" y="6442587"/>
              <a:ext cx="374275" cy="161101"/>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4806" t="93985" r="67578" b="440"/>
            <a:stretch/>
          </p:blipFill>
          <p:spPr>
            <a:xfrm>
              <a:off x="5300803" y="6444494"/>
              <a:ext cx="310958" cy="152952"/>
            </a:xfrm>
            <a:prstGeom prst="rect">
              <a:avLst/>
            </a:prstGeom>
          </p:spPr>
        </p:pic>
        <p:cxnSp>
          <p:nvCxnSpPr>
            <p:cNvPr id="28" name="Straight Connector 27"/>
            <p:cNvCxnSpPr/>
            <p:nvPr/>
          </p:nvCxnSpPr>
          <p:spPr>
            <a:xfrm>
              <a:off x="5321221" y="5548964"/>
              <a:ext cx="123927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24004" y="5548964"/>
              <a:ext cx="0" cy="8749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32761" t="94060" r="62574" b="212"/>
            <a:stretch/>
          </p:blipFill>
          <p:spPr>
            <a:xfrm>
              <a:off x="6659880" y="6446519"/>
              <a:ext cx="190468" cy="157169"/>
            </a:xfrm>
            <a:prstGeom prst="rect">
              <a:avLst/>
            </a:prstGeom>
          </p:spPr>
        </p:pic>
        <p:sp>
          <p:nvSpPr>
            <p:cNvPr id="25" name="TextBox 24"/>
            <p:cNvSpPr txBox="1"/>
            <p:nvPr/>
          </p:nvSpPr>
          <p:spPr>
            <a:xfrm>
              <a:off x="6622382" y="6334397"/>
              <a:ext cx="1633781" cy="369332"/>
            </a:xfrm>
            <a:prstGeom prst="rect">
              <a:avLst/>
            </a:prstGeom>
            <a:noFill/>
          </p:spPr>
          <p:txBody>
            <a:bodyPr wrap="none" rtlCol="0">
              <a:spAutoFit/>
            </a:bodyPr>
            <a:lstStyle/>
            <a:p>
              <a:r>
                <a:rPr lang="en-US" dirty="0">
                  <a:sym typeface="Wingdings" panose="05000000000000000000" pitchFamily="2" charset="2"/>
                </a:rPr>
                <a:t> </a:t>
              </a:r>
              <a:r>
                <a:rPr lang="en-US" sz="1600" dirty="0"/>
                <a:t>Push together</a:t>
              </a:r>
              <a:endParaRPr lang="en-US" dirty="0"/>
            </a:p>
          </p:txBody>
        </p:sp>
      </p:gr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123" t="5625" r="2483" b="8174"/>
          <a:stretch/>
        </p:blipFill>
        <p:spPr>
          <a:xfrm>
            <a:off x="6367089" y="2725191"/>
            <a:ext cx="2533071" cy="1455405"/>
          </a:xfrm>
          <a:prstGeom prst="rect">
            <a:avLst/>
          </a:prstGeom>
        </p:spPr>
      </p:pic>
      <p:pic>
        <p:nvPicPr>
          <p:cNvPr id="7" name="Picture 6"/>
          <p:cNvPicPr>
            <a:picLocks noChangeAspect="1"/>
          </p:cNvPicPr>
          <p:nvPr/>
        </p:nvPicPr>
        <p:blipFill>
          <a:blip r:embed="rId5"/>
          <a:stretch>
            <a:fillRect/>
          </a:stretch>
        </p:blipFill>
        <p:spPr>
          <a:xfrm>
            <a:off x="133713" y="3354634"/>
            <a:ext cx="4478854" cy="3503366"/>
          </a:xfrm>
          <a:prstGeom prst="rect">
            <a:avLst/>
          </a:prstGeom>
        </p:spPr>
      </p:pic>
      <p:pic>
        <p:nvPicPr>
          <p:cNvPr id="41" name="Picture 40"/>
          <p:cNvPicPr>
            <a:picLocks noChangeAspect="1"/>
          </p:cNvPicPr>
          <p:nvPr/>
        </p:nvPicPr>
        <p:blipFill rotWithShape="1">
          <a:blip r:embed="rId6"/>
          <a:srcRect r="2640"/>
          <a:stretch/>
        </p:blipFill>
        <p:spPr>
          <a:xfrm>
            <a:off x="714474" y="5290077"/>
            <a:ext cx="851280" cy="821163"/>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3953" y="1992912"/>
            <a:ext cx="1781702" cy="890851"/>
          </a:xfrm>
          <a:prstGeom prst="rect">
            <a:avLst/>
          </a:prstGeom>
        </p:spPr>
      </p:pic>
    </p:spTree>
    <p:extLst>
      <p:ext uri="{BB962C8B-B14F-4D97-AF65-F5344CB8AC3E}">
        <p14:creationId xmlns:p14="http://schemas.microsoft.com/office/powerpoint/2010/main" val="2180756517"/>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94354"/>
            <a:ext cx="8321040" cy="1113153"/>
          </a:xfrm>
        </p:spPr>
        <p:txBody>
          <a:bodyPr>
            <a:normAutofit fontScale="90000"/>
          </a:bodyPr>
          <a:lstStyle/>
          <a:p>
            <a:r>
              <a:rPr lang="en-US" sz="4900" dirty="0"/>
              <a:t>Cloud droplet formation</a:t>
            </a:r>
            <a:br>
              <a:rPr lang="en-US" dirty="0"/>
            </a:br>
            <a:r>
              <a:rPr lang="en-US" sz="2900" dirty="0">
                <a:sym typeface="Wingdings" panose="05000000000000000000" pitchFamily="2" charset="2"/>
              </a:rPr>
              <a:t>Surface tension impact on bond energies + molecular escape:</a:t>
            </a:r>
            <a:endParaRPr lang="en-US" sz="2900" dirty="0"/>
          </a:p>
        </p:txBody>
      </p:sp>
      <p:sp>
        <p:nvSpPr>
          <p:cNvPr id="9" name="TextBox 8"/>
          <p:cNvSpPr txBox="1"/>
          <p:nvPr/>
        </p:nvSpPr>
        <p:spPr>
          <a:xfrm>
            <a:off x="411480" y="1529059"/>
            <a:ext cx="8610600" cy="2308324"/>
          </a:xfrm>
          <a:prstGeom prst="rect">
            <a:avLst/>
          </a:prstGeom>
          <a:noFill/>
        </p:spPr>
        <p:txBody>
          <a:bodyPr wrap="square" rtlCol="0">
            <a:spAutoFit/>
          </a:bodyPr>
          <a:lstStyle/>
          <a:p>
            <a:r>
              <a:rPr lang="en-US" sz="2400" dirty="0">
                <a:sym typeface="Wingdings" panose="05000000000000000000" pitchFamily="2" charset="2"/>
              </a:rPr>
              <a:t>Two effects that curvature has on equilibrium vapor pressure:</a:t>
            </a:r>
          </a:p>
          <a:p>
            <a:r>
              <a:rPr lang="en-US" sz="2400" dirty="0">
                <a:sym typeface="Wingdings" panose="05000000000000000000" pitchFamily="2" charset="2"/>
              </a:rPr>
              <a:t>2) Loss of nearest neighbor</a:t>
            </a:r>
            <a:endParaRPr lang="en-US" sz="2400" baseline="-25000" dirty="0">
              <a:sym typeface="Wingdings" panose="05000000000000000000" pitchFamily="2" charset="2"/>
            </a:endParaRPr>
          </a:p>
          <a:p>
            <a:pPr marL="463550" indent="-238125">
              <a:buFont typeface="Arial" panose="020B0604020202020204" pitchFamily="34" charset="0"/>
              <a:buChar char="•"/>
            </a:pPr>
            <a:r>
              <a:rPr lang="en-US" sz="2400" dirty="0">
                <a:sym typeface="Wingdings" panose="05000000000000000000" pitchFamily="2" charset="2"/>
              </a:rPr>
              <a:t>As droplet gets really small, neighbor molecules gone</a:t>
            </a:r>
          </a:p>
          <a:p>
            <a:pPr marL="463550" indent="-238125">
              <a:buFont typeface="Arial" panose="020B0604020202020204" pitchFamily="34" charset="0"/>
              <a:buChar char="•"/>
            </a:pPr>
            <a:r>
              <a:rPr lang="en-US" sz="2400" dirty="0">
                <a:sym typeface="Wingdings" panose="05000000000000000000" pitchFamily="2" charset="2"/>
              </a:rPr>
              <a:t>Surface energy starts to depend on radius (constant for &gt;10</a:t>
            </a:r>
            <a:r>
              <a:rPr lang="en-US" sz="2400" dirty="0">
                <a:latin typeface="Symbol" panose="05050102010706020507" pitchFamily="18" charset="2"/>
                <a:sym typeface="Wingdings" panose="05000000000000000000" pitchFamily="2" charset="2"/>
              </a:rPr>
              <a:t>m</a:t>
            </a:r>
            <a:r>
              <a:rPr lang="en-US" sz="2400" dirty="0">
                <a:sym typeface="Wingdings" panose="05000000000000000000" pitchFamily="2" charset="2"/>
              </a:rPr>
              <a:t>m)</a:t>
            </a:r>
          </a:p>
          <a:p>
            <a:pPr marL="463550" indent="-238125">
              <a:buFont typeface="Arial" panose="020B0604020202020204" pitchFamily="34" charset="0"/>
              <a:buChar char="•"/>
            </a:pPr>
            <a:r>
              <a:rPr lang="en-US" sz="2400" dirty="0">
                <a:sym typeface="Wingdings" panose="05000000000000000000" pitchFamily="2" charset="2"/>
              </a:rPr>
              <a:t>Lose attractive forces  </a:t>
            </a:r>
            <a:r>
              <a:rPr lang="en-US" sz="2400" u="sng" dirty="0">
                <a:sym typeface="Wingdings" panose="05000000000000000000" pitchFamily="2" charset="2"/>
              </a:rPr>
              <a:t>easier to remove surface molecules</a:t>
            </a:r>
            <a:r>
              <a:rPr lang="en-US" sz="2400" dirty="0">
                <a:sym typeface="Wingdings" panose="05000000000000000000" pitchFamily="2" charset="2"/>
              </a:rPr>
              <a:t> 								</a:t>
            </a:r>
            <a:r>
              <a:rPr lang="en-US" sz="2400" u="sng" dirty="0">
                <a:sym typeface="Wingdings" panose="05000000000000000000" pitchFamily="2" charset="2"/>
              </a:rPr>
              <a:t>from smaller droplets</a:t>
            </a:r>
          </a:p>
        </p:txBody>
      </p:sp>
      <p:grpSp>
        <p:nvGrpSpPr>
          <p:cNvPr id="77" name="Group 76"/>
          <p:cNvGrpSpPr/>
          <p:nvPr/>
        </p:nvGrpSpPr>
        <p:grpSpPr>
          <a:xfrm>
            <a:off x="1230702" y="4337072"/>
            <a:ext cx="6354501" cy="1913415"/>
            <a:chOff x="278726" y="4036448"/>
            <a:chExt cx="4191341" cy="1262062"/>
          </a:xfrm>
        </p:grpSpPr>
        <p:pic>
          <p:nvPicPr>
            <p:cNvPr id="13" name="Picture 12"/>
            <p:cNvPicPr>
              <a:picLocks noChangeAspect="1"/>
            </p:cNvPicPr>
            <p:nvPr/>
          </p:nvPicPr>
          <p:blipFill rotWithShape="1">
            <a:blip r:embed="rId3"/>
            <a:srcRect l="16575" r="21787" b="79747"/>
            <a:stretch/>
          </p:blipFill>
          <p:spPr>
            <a:xfrm>
              <a:off x="278726" y="4038475"/>
              <a:ext cx="4191341" cy="1260035"/>
            </a:xfrm>
            <a:prstGeom prst="rect">
              <a:avLst/>
            </a:prstGeom>
          </p:spPr>
        </p:pic>
        <p:grpSp>
          <p:nvGrpSpPr>
            <p:cNvPr id="48" name="Group 47"/>
            <p:cNvGrpSpPr/>
            <p:nvPr/>
          </p:nvGrpSpPr>
          <p:grpSpPr>
            <a:xfrm flipH="1">
              <a:off x="454131" y="4036448"/>
              <a:ext cx="1981372" cy="751412"/>
              <a:chOff x="2311765" y="4036448"/>
              <a:chExt cx="1981372" cy="751412"/>
            </a:xfrm>
          </p:grpSpPr>
          <p:sp>
            <p:nvSpPr>
              <p:cNvPr id="49" name="Oval 48"/>
              <p:cNvSpPr/>
              <p:nvPr/>
            </p:nvSpPr>
            <p:spPr>
              <a:xfrm>
                <a:off x="2311765" y="403644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650308" y="4047005"/>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88849" y="411101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153361" y="415580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323775" y="4210924"/>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489543" y="427318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655311" y="435079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826166" y="44400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97021" y="454634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167876" y="4662599"/>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826814" y="407969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311765" y="4036448"/>
              <a:ext cx="1964848" cy="759674"/>
              <a:chOff x="2311765" y="4036448"/>
              <a:chExt cx="1964848" cy="759674"/>
            </a:xfrm>
          </p:grpSpPr>
          <p:sp>
            <p:nvSpPr>
              <p:cNvPr id="14" name="Oval 13"/>
              <p:cNvSpPr/>
              <p:nvPr/>
            </p:nvSpPr>
            <p:spPr>
              <a:xfrm>
                <a:off x="2311765" y="403644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642045" y="4055267"/>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972325" y="411927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36837" y="416406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307251" y="4219186"/>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73019" y="428144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638787" y="435906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09642" y="4448314"/>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80497" y="455460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151352" y="4670861"/>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810289" y="40879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p:cNvSpPr/>
            <p:nvPr/>
          </p:nvSpPr>
          <p:spPr>
            <a:xfrm>
              <a:off x="2476277" y="405872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606494" y="4160089"/>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697220" y="428376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flipH="1">
              <a:off x="2152639" y="4050466"/>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flipH="1">
              <a:off x="2022422" y="4160089"/>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H="1">
              <a:off x="1918996" y="428376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1854701" y="4416953"/>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2747658" y="4416953"/>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3166930" y="6136809"/>
            <a:ext cx="1841979" cy="461665"/>
          </a:xfrm>
          <a:prstGeom prst="rect">
            <a:avLst/>
          </a:prstGeom>
          <a:noFill/>
        </p:spPr>
        <p:txBody>
          <a:bodyPr wrap="none" rtlCol="0">
            <a:spAutoFit/>
          </a:bodyPr>
          <a:lstStyle/>
          <a:p>
            <a:r>
              <a:rPr lang="en-US" sz="2400" dirty="0"/>
              <a:t>Small droplet</a:t>
            </a:r>
          </a:p>
        </p:txBody>
      </p:sp>
      <p:cxnSp>
        <p:nvCxnSpPr>
          <p:cNvPr id="67" name="Straight Arrow Connector 66"/>
          <p:cNvCxnSpPr/>
          <p:nvPr/>
        </p:nvCxnSpPr>
        <p:spPr>
          <a:xfrm flipV="1">
            <a:off x="3832136" y="5836996"/>
            <a:ext cx="167721" cy="338618"/>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12482" y="4329080"/>
            <a:ext cx="1548629" cy="461665"/>
          </a:xfrm>
          <a:prstGeom prst="rect">
            <a:avLst/>
          </a:prstGeom>
          <a:noFill/>
        </p:spPr>
        <p:txBody>
          <a:bodyPr wrap="none" rtlCol="0">
            <a:spAutoFit/>
          </a:bodyPr>
          <a:lstStyle/>
          <a:p>
            <a:r>
              <a:rPr lang="en-US" sz="2400" dirty="0"/>
              <a:t>Big droplet</a:t>
            </a:r>
          </a:p>
        </p:txBody>
      </p:sp>
      <p:cxnSp>
        <p:nvCxnSpPr>
          <p:cNvPr id="70" name="Straight Arrow Connector 69"/>
          <p:cNvCxnSpPr/>
          <p:nvPr/>
        </p:nvCxnSpPr>
        <p:spPr>
          <a:xfrm flipH="1">
            <a:off x="6867045" y="4586383"/>
            <a:ext cx="165828" cy="395653"/>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358437" y="5132197"/>
            <a:ext cx="1586699" cy="1200329"/>
          </a:xfrm>
          <a:prstGeom prst="rect">
            <a:avLst/>
          </a:prstGeom>
          <a:noFill/>
        </p:spPr>
        <p:txBody>
          <a:bodyPr wrap="square" rtlCol="0">
            <a:spAutoFit/>
          </a:bodyPr>
          <a:lstStyle/>
          <a:p>
            <a:r>
              <a:rPr lang="en-US" sz="2400" dirty="0">
                <a:solidFill>
                  <a:srgbClr val="C00000"/>
                </a:solidFill>
              </a:rPr>
              <a:t>Gone for small droplets</a:t>
            </a:r>
          </a:p>
        </p:txBody>
      </p:sp>
      <p:cxnSp>
        <p:nvCxnSpPr>
          <p:cNvPr id="75" name="Straight Arrow Connector 74"/>
          <p:cNvCxnSpPr/>
          <p:nvPr/>
        </p:nvCxnSpPr>
        <p:spPr>
          <a:xfrm flipH="1" flipV="1">
            <a:off x="5191859" y="4652550"/>
            <a:ext cx="232342" cy="546668"/>
          </a:xfrm>
          <a:prstGeom prst="straightConnector1">
            <a:avLst/>
          </a:prstGeom>
          <a:ln w="38100" cmpd="sng">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130556"/>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p:sp>
        <p:nvSpPr>
          <p:cNvPr id="9" name="TextBox 8"/>
          <p:cNvSpPr txBox="1"/>
          <p:nvPr/>
        </p:nvSpPr>
        <p:spPr>
          <a:xfrm>
            <a:off x="411480" y="1529059"/>
            <a:ext cx="8610600" cy="769441"/>
          </a:xfrm>
          <a:prstGeom prst="rect">
            <a:avLst/>
          </a:prstGeom>
          <a:noFill/>
        </p:spPr>
        <p:txBody>
          <a:bodyPr wrap="square" rtlCol="0">
            <a:spAutoFit/>
          </a:bodyPr>
          <a:lstStyle/>
          <a:p>
            <a:r>
              <a:rPr lang="en-US" sz="2400" dirty="0">
                <a:sym typeface="Wingdings" panose="05000000000000000000" pitchFamily="2" charset="2"/>
              </a:rPr>
              <a:t>Fundamental definition of latent heating (enthalpy of vaporization):</a:t>
            </a:r>
          </a:p>
          <a:p>
            <a:r>
              <a:rPr lang="en-US" sz="2000" dirty="0">
                <a:sym typeface="Wingdings" panose="05000000000000000000" pitchFamily="2" charset="2"/>
              </a:rPr>
              <a:t>The energy that must be added to transform a unit mass of liquid to vapor</a:t>
            </a:r>
          </a:p>
        </p:txBody>
      </p:sp>
      <mc:AlternateContent xmlns:mc="http://schemas.openxmlformats.org/markup-compatibility/2006" xmlns:a14="http://schemas.microsoft.com/office/drawing/2010/main">
        <mc:Choice Requires="a14">
          <p:sp>
            <p:nvSpPr>
              <p:cNvPr id="7" name="TextBox 6"/>
              <p:cNvSpPr txBox="1"/>
              <p:nvPr/>
            </p:nvSpPr>
            <p:spPr>
              <a:xfrm>
                <a:off x="1225321" y="2395801"/>
                <a:ext cx="2549031" cy="3077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𝐿</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225321" y="2395801"/>
                <a:ext cx="2549031" cy="307777"/>
              </a:xfrm>
              <a:prstGeom prst="rect">
                <a:avLst/>
              </a:prstGeom>
              <a:blipFill>
                <a:blip r:embed="rId3"/>
                <a:stretch>
                  <a:fillRect l="-3349" b="-15686"/>
                </a:stretch>
              </a:blipFill>
            </p:spPr>
            <p:txBody>
              <a:bodyPr/>
              <a:lstStyle/>
              <a:p>
                <a:r>
                  <a:rPr lang="en-US">
                    <a:noFill/>
                  </a:rPr>
                  <a:t> </a:t>
                </a:r>
              </a:p>
            </p:txBody>
          </p:sp>
        </mc:Fallback>
      </mc:AlternateContent>
      <p:sp>
        <p:nvSpPr>
          <p:cNvPr id="61" name="TextBox 60"/>
          <p:cNvSpPr txBox="1"/>
          <p:nvPr/>
        </p:nvSpPr>
        <p:spPr>
          <a:xfrm>
            <a:off x="1368429" y="3017573"/>
            <a:ext cx="1406979" cy="923330"/>
          </a:xfrm>
          <a:prstGeom prst="rect">
            <a:avLst/>
          </a:prstGeom>
          <a:noFill/>
        </p:spPr>
        <p:txBody>
          <a:bodyPr wrap="square" rtlCol="0">
            <a:spAutoFit/>
          </a:bodyPr>
          <a:lstStyle/>
          <a:p>
            <a:pPr algn="ctr"/>
            <a:r>
              <a:rPr lang="en-US" dirty="0"/>
              <a:t>Energy to break bonds in a liquid</a:t>
            </a:r>
          </a:p>
        </p:txBody>
      </p:sp>
      <p:sp>
        <p:nvSpPr>
          <p:cNvPr id="68" name="TextBox 67"/>
          <p:cNvSpPr txBox="1"/>
          <p:nvPr/>
        </p:nvSpPr>
        <p:spPr>
          <a:xfrm>
            <a:off x="2572641" y="2934556"/>
            <a:ext cx="1802149" cy="646331"/>
          </a:xfrm>
          <a:prstGeom prst="rect">
            <a:avLst/>
          </a:prstGeom>
          <a:noFill/>
        </p:spPr>
        <p:txBody>
          <a:bodyPr wrap="square" rtlCol="0">
            <a:spAutoFit/>
          </a:bodyPr>
          <a:lstStyle/>
          <a:p>
            <a:pPr algn="ctr"/>
            <a:r>
              <a:rPr lang="en-US" dirty="0"/>
              <a:t>For a bulk liquid (flat surface):</a:t>
            </a:r>
          </a:p>
        </p:txBody>
      </p:sp>
      <mc:AlternateContent xmlns:mc="http://schemas.openxmlformats.org/markup-compatibility/2006" xmlns:a14="http://schemas.microsoft.com/office/drawing/2010/main">
        <mc:Choice Requires="a14">
          <p:sp>
            <p:nvSpPr>
              <p:cNvPr id="71" name="TextBox 70"/>
              <p:cNvSpPr txBox="1"/>
              <p:nvPr/>
            </p:nvSpPr>
            <p:spPr>
              <a:xfrm>
                <a:off x="3005950" y="3475287"/>
                <a:ext cx="8717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3005950" y="3475287"/>
                <a:ext cx="871712" cy="307777"/>
              </a:xfrm>
              <a:prstGeom prst="rect">
                <a:avLst/>
              </a:prstGeom>
              <a:blipFill>
                <a:blip r:embed="rId4"/>
                <a:stretch>
                  <a:fillRect l="-6294" r="-2098" b="-15686"/>
                </a:stretch>
              </a:blipFill>
            </p:spPr>
            <p:txBody>
              <a:bodyPr/>
              <a:lstStyle/>
              <a:p>
                <a:r>
                  <a:rPr lang="en-US">
                    <a:noFill/>
                  </a:rPr>
                  <a:t> </a:t>
                </a:r>
              </a:p>
            </p:txBody>
          </p:sp>
        </mc:Fallback>
      </mc:AlternateContent>
      <p:sp>
        <p:nvSpPr>
          <p:cNvPr id="10" name="Right Brace 9"/>
          <p:cNvSpPr/>
          <p:nvPr/>
        </p:nvSpPr>
        <p:spPr>
          <a:xfrm rot="5400000">
            <a:off x="2979261" y="2207428"/>
            <a:ext cx="141958" cy="1264292"/>
          </a:xfrm>
          <a:prstGeom prst="rightBrace">
            <a:avLst>
              <a:gd name="adj1" fmla="val 7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6" name="TextBox 75"/>
              <p:cNvSpPr txBox="1"/>
              <p:nvPr/>
            </p:nvSpPr>
            <p:spPr>
              <a:xfrm>
                <a:off x="1225321" y="4451337"/>
                <a:ext cx="2415469" cy="3077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𝐿</m:t>
                          </m:r>
                        </m:sub>
                      </m:sSub>
                      <m:r>
                        <a:rPr lang="en-US" sz="2000" b="0" i="1" smtClean="0">
                          <a:latin typeface="Cambria Math" panose="02040503050406030204" pitchFamily="18" charset="0"/>
                        </a:rPr>
                        <m:t>)</m:t>
                      </m:r>
                    </m:oMath>
                  </m:oMathPara>
                </a14:m>
                <a:endParaRPr lang="en-US" sz="2000" dirty="0"/>
              </a:p>
            </p:txBody>
          </p:sp>
        </mc:Choice>
        <mc:Fallback xmlns="">
          <p:sp>
            <p:nvSpPr>
              <p:cNvPr id="76" name="TextBox 75"/>
              <p:cNvSpPr txBox="1">
                <a:spLocks noRot="1" noChangeAspect="1" noMove="1" noResize="1" noEditPoints="1" noAdjustHandles="1" noChangeArrowheads="1" noChangeShapeType="1" noTextEdit="1"/>
              </p:cNvSpPr>
              <p:nvPr/>
            </p:nvSpPr>
            <p:spPr>
              <a:xfrm>
                <a:off x="1225321" y="4451337"/>
                <a:ext cx="2415469" cy="307777"/>
              </a:xfrm>
              <a:prstGeom prst="rect">
                <a:avLst/>
              </a:prstGeom>
              <a:blipFill>
                <a:blip r:embed="rId5"/>
                <a:stretch>
                  <a:fillRect l="-3535" t="-1961" b="-33333"/>
                </a:stretch>
              </a:blipFill>
            </p:spPr>
            <p:txBody>
              <a:bodyPr/>
              <a:lstStyle/>
              <a:p>
                <a:r>
                  <a:rPr lang="en-US">
                    <a:noFill/>
                  </a:rPr>
                  <a:t> </a:t>
                </a:r>
              </a:p>
            </p:txBody>
          </p:sp>
        </mc:Fallback>
      </mc:AlternateContent>
      <p:sp>
        <p:nvSpPr>
          <p:cNvPr id="12" name="TextBox 11"/>
          <p:cNvSpPr txBox="1"/>
          <p:nvPr/>
        </p:nvSpPr>
        <p:spPr>
          <a:xfrm>
            <a:off x="3597854" y="4420560"/>
            <a:ext cx="2027991" cy="369332"/>
          </a:xfrm>
          <a:prstGeom prst="rect">
            <a:avLst/>
          </a:prstGeom>
          <a:noFill/>
        </p:spPr>
        <p:txBody>
          <a:bodyPr wrap="none" rtlCol="0">
            <a:spAutoFit/>
          </a:bodyPr>
          <a:lstStyle/>
          <a:p>
            <a:r>
              <a:rPr lang="en-US" dirty="0">
                <a:sym typeface="Wingdings" panose="05000000000000000000" pitchFamily="2" charset="2"/>
              </a:rPr>
              <a:t> For a flat surface</a:t>
            </a:r>
            <a:endParaRPr lang="en-US" dirty="0"/>
          </a:p>
        </p:txBody>
      </p:sp>
      <p:sp>
        <p:nvSpPr>
          <p:cNvPr id="22" name="TextBox 21"/>
          <p:cNvSpPr txBox="1"/>
          <p:nvPr/>
        </p:nvSpPr>
        <p:spPr>
          <a:xfrm>
            <a:off x="645822" y="5254488"/>
            <a:ext cx="8141916" cy="1200329"/>
          </a:xfrm>
          <a:prstGeom prst="rect">
            <a:avLst/>
          </a:prstGeom>
          <a:noFill/>
        </p:spPr>
        <p:txBody>
          <a:bodyPr wrap="square" rtlCol="0">
            <a:spAutoFit/>
          </a:bodyPr>
          <a:lstStyle/>
          <a:p>
            <a:r>
              <a:rPr lang="en-US" dirty="0"/>
              <a:t>Note that the molecules in liquid water are held together by relatively strong hydrogen bonds, and water’s enthalpy of vaporization (~41 kJ/</a:t>
            </a:r>
            <a:r>
              <a:rPr lang="en-US" dirty="0" err="1"/>
              <a:t>mol</a:t>
            </a:r>
            <a:r>
              <a:rPr lang="en-US" dirty="0"/>
              <a:t> @ 100</a:t>
            </a:r>
            <a:r>
              <a:rPr lang="en-US" baseline="30000" dirty="0"/>
              <a:t>o</a:t>
            </a:r>
            <a:r>
              <a:rPr lang="en-US" dirty="0"/>
              <a:t>C) is </a:t>
            </a:r>
            <a:r>
              <a:rPr lang="en-US" b="1" dirty="0"/>
              <a:t>more than five times the energy </a:t>
            </a:r>
            <a:r>
              <a:rPr lang="en-US" dirty="0"/>
              <a:t>required to heat the same quantity of water from 0 °C to 100 °C (</a:t>
            </a:r>
            <a:r>
              <a:rPr lang="en-US" dirty="0" err="1"/>
              <a:t>C</a:t>
            </a:r>
            <a:r>
              <a:rPr lang="en-US" baseline="-25000" dirty="0" err="1"/>
              <a:t>p</a:t>
            </a:r>
            <a:r>
              <a:rPr lang="en-US" dirty="0"/>
              <a:t> = 75.3 J mol</a:t>
            </a:r>
            <a:r>
              <a:rPr lang="en-US" baseline="30000" dirty="0"/>
              <a:t>−1 </a:t>
            </a:r>
            <a:r>
              <a:rPr lang="en-US" dirty="0"/>
              <a:t>K</a:t>
            </a:r>
            <a:r>
              <a:rPr lang="en-US" baseline="30000" dirty="0"/>
              <a:t>−1</a:t>
            </a:r>
            <a:r>
              <a:rPr lang="en-US" dirty="0"/>
              <a:t>). </a:t>
            </a:r>
          </a:p>
        </p:txBody>
      </p:sp>
      <p:sp>
        <p:nvSpPr>
          <p:cNvPr id="80" name="TextBox 79"/>
          <p:cNvSpPr txBox="1"/>
          <p:nvPr/>
        </p:nvSpPr>
        <p:spPr>
          <a:xfrm>
            <a:off x="4572000" y="2812865"/>
            <a:ext cx="971837" cy="646331"/>
          </a:xfrm>
          <a:prstGeom prst="rect">
            <a:avLst/>
          </a:prstGeom>
          <a:noFill/>
        </p:spPr>
        <p:txBody>
          <a:bodyPr wrap="square" rtlCol="0">
            <a:spAutoFit/>
          </a:bodyPr>
          <a:lstStyle/>
          <a:p>
            <a:r>
              <a:rPr lang="en-US" dirty="0">
                <a:sym typeface="Wingdings" panose="05000000000000000000" pitchFamily="2" charset="2"/>
              </a:rPr>
              <a:t>Molar volume</a:t>
            </a:r>
            <a:endParaRPr lang="en-US" dirty="0"/>
          </a:p>
        </p:txBody>
      </p:sp>
      <mc:AlternateContent xmlns:mc="http://schemas.openxmlformats.org/markup-compatibility/2006" xmlns:a14="http://schemas.microsoft.com/office/drawing/2010/main">
        <mc:Choice Requires="a14">
          <p:sp>
            <p:nvSpPr>
              <p:cNvPr id="81" name="Rectangle 80"/>
              <p:cNvSpPr/>
              <p:nvPr/>
            </p:nvSpPr>
            <p:spPr>
              <a:xfrm>
                <a:off x="4585445" y="3356668"/>
                <a:ext cx="1010790"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num>
                            <m:den>
                              <m:r>
                                <a:rPr lang="en-US" i="1">
                                  <a:latin typeface="Cambria Math" panose="02040503050406030204" pitchFamily="18" charset="0"/>
                                </a:rPr>
                                <m:t>𝑚𝑜𝑙</m:t>
                              </m:r>
                              <m:r>
                                <a:rPr lang="en-US" b="0" i="1" smtClean="0">
                                  <a:latin typeface="Cambria Math" panose="02040503050406030204" pitchFamily="18" charset="0"/>
                                </a:rPr>
                                <m:t>𝑒</m:t>
                              </m:r>
                            </m:den>
                          </m:f>
                        </m:e>
                      </m:d>
                    </m:oMath>
                  </m:oMathPara>
                </a14:m>
                <a:endParaRPr lang="en-US" dirty="0"/>
              </a:p>
            </p:txBody>
          </p:sp>
        </mc:Choice>
        <mc:Fallback xmlns="">
          <p:sp>
            <p:nvSpPr>
              <p:cNvPr id="81" name="Rectangle 80"/>
              <p:cNvSpPr>
                <a:spLocks noRot="1" noChangeAspect="1" noMove="1" noResize="1" noEditPoints="1" noAdjustHandles="1" noChangeArrowheads="1" noChangeShapeType="1" noTextEdit="1"/>
              </p:cNvSpPr>
              <p:nvPr/>
            </p:nvSpPr>
            <p:spPr>
              <a:xfrm>
                <a:off x="4585445" y="3356668"/>
                <a:ext cx="1010790" cy="720325"/>
              </a:xfrm>
              <a:prstGeom prst="rect">
                <a:avLst/>
              </a:prstGeom>
              <a:blipFill>
                <a:blip r:embed="rId6"/>
                <a:stretch>
                  <a:fillRect/>
                </a:stretch>
              </a:blipFill>
            </p:spPr>
            <p:txBody>
              <a:bodyPr/>
              <a:lstStyle/>
              <a:p>
                <a:r>
                  <a:rPr lang="en-US">
                    <a:noFill/>
                  </a:rPr>
                  <a:t> </a:t>
                </a:r>
              </a:p>
            </p:txBody>
          </p:sp>
        </mc:Fallback>
      </mc:AlternateContent>
      <p:cxnSp>
        <p:nvCxnSpPr>
          <p:cNvPr id="82" name="Straight Arrow Connector 81"/>
          <p:cNvCxnSpPr/>
          <p:nvPr/>
        </p:nvCxnSpPr>
        <p:spPr>
          <a:xfrm flipH="1" flipV="1">
            <a:off x="3745559" y="2598132"/>
            <a:ext cx="877791" cy="293940"/>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83" name="Picture 82"/>
          <p:cNvPicPr>
            <a:picLocks noChangeAspect="1"/>
          </p:cNvPicPr>
          <p:nvPr/>
        </p:nvPicPr>
        <p:blipFill>
          <a:blip r:embed="rId7"/>
          <a:stretch>
            <a:fillRect/>
          </a:stretch>
        </p:blipFill>
        <p:spPr>
          <a:xfrm>
            <a:off x="5945890" y="2291507"/>
            <a:ext cx="3066022" cy="2398247"/>
          </a:xfrm>
          <a:prstGeom prst="rect">
            <a:avLst/>
          </a:prstGeom>
          <a:ln>
            <a:solidFill>
              <a:schemeClr val="tx1"/>
            </a:solidFill>
          </a:ln>
        </p:spPr>
      </p:pic>
      <mc:AlternateContent xmlns:mc="http://schemas.openxmlformats.org/markup-compatibility/2006" xmlns:a14="http://schemas.microsoft.com/office/drawing/2010/main">
        <mc:Choice Requires="a14">
          <p:sp>
            <p:nvSpPr>
              <p:cNvPr id="84" name="TextBox 83"/>
              <p:cNvSpPr txBox="1"/>
              <p:nvPr/>
            </p:nvSpPr>
            <p:spPr>
              <a:xfrm>
                <a:off x="6376780" y="3838132"/>
                <a:ext cx="1521122" cy="307777"/>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𝐿</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𝜎</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𝑟</m:t>
                    </m:r>
                  </m:oMath>
                </a14:m>
                <a:endParaRPr lang="en-US" sz="2000" dirty="0"/>
              </a:p>
            </p:txBody>
          </p:sp>
        </mc:Choice>
        <mc:Fallback xmlns="">
          <p:sp>
            <p:nvSpPr>
              <p:cNvPr id="84" name="TextBox 83"/>
              <p:cNvSpPr txBox="1">
                <a:spLocks noRot="1" noChangeAspect="1" noMove="1" noResize="1" noEditPoints="1" noAdjustHandles="1" noChangeArrowheads="1" noChangeShapeType="1" noTextEdit="1"/>
              </p:cNvSpPr>
              <p:nvPr/>
            </p:nvSpPr>
            <p:spPr>
              <a:xfrm>
                <a:off x="6376780" y="3838132"/>
                <a:ext cx="1521122" cy="307777"/>
              </a:xfrm>
              <a:prstGeom prst="rect">
                <a:avLst/>
              </a:prstGeom>
              <a:blipFill>
                <a:blip r:embed="rId8"/>
                <a:stretch>
                  <a:fillRect l="-5600" r="-3200" b="-34000"/>
                </a:stretch>
              </a:blipFill>
            </p:spPr>
            <p:txBody>
              <a:bodyPr/>
              <a:lstStyle/>
              <a:p>
                <a:r>
                  <a:rPr lang="en-US">
                    <a:noFill/>
                  </a:rPr>
                  <a:t> </a:t>
                </a:r>
              </a:p>
            </p:txBody>
          </p:sp>
        </mc:Fallback>
      </mc:AlternateContent>
      <p:cxnSp>
        <p:nvCxnSpPr>
          <p:cNvPr id="85" name="Straight Arrow Connector 84"/>
          <p:cNvCxnSpPr/>
          <p:nvPr/>
        </p:nvCxnSpPr>
        <p:spPr>
          <a:xfrm flipV="1">
            <a:off x="1966292" y="2729711"/>
            <a:ext cx="21074" cy="358803"/>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1225321" y="4851132"/>
                <a:ext cx="3361882" cy="307777"/>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oMath>
                </a14:m>
                <a:r>
                  <a:rPr lang="en-US" sz="2000" dirty="0"/>
                  <a:t> ~ 44 kJ/</a:t>
                </a:r>
                <a:r>
                  <a:rPr lang="en-US" sz="2000" dirty="0" err="1"/>
                  <a:t>mol</a:t>
                </a:r>
                <a:r>
                  <a:rPr lang="en-US" sz="2000" dirty="0"/>
                  <a:t> for water @ 20</a:t>
                </a:r>
                <a:r>
                  <a:rPr lang="en-US" sz="2000" baseline="30000" dirty="0"/>
                  <a:t>o</a:t>
                </a:r>
                <a:r>
                  <a:rPr lang="en-US" sz="2000" dirty="0"/>
                  <a:t>C</a:t>
                </a:r>
              </a:p>
            </p:txBody>
          </p:sp>
        </mc:Choice>
        <mc:Fallback xmlns="">
          <p:sp>
            <p:nvSpPr>
              <p:cNvPr id="18" name="TextBox 17"/>
              <p:cNvSpPr txBox="1">
                <a:spLocks noRot="1" noChangeAspect="1" noMove="1" noResize="1" noEditPoints="1" noAdjustHandles="1" noChangeArrowheads="1" noChangeShapeType="1" noTextEdit="1"/>
              </p:cNvSpPr>
              <p:nvPr/>
            </p:nvSpPr>
            <p:spPr>
              <a:xfrm>
                <a:off x="1225321" y="4851132"/>
                <a:ext cx="3361882" cy="307777"/>
              </a:xfrm>
              <a:prstGeom prst="rect">
                <a:avLst/>
              </a:prstGeom>
              <a:blipFill>
                <a:blip r:embed="rId9"/>
                <a:stretch>
                  <a:fillRect l="-2541" t="-26000" r="-3811" b="-50000"/>
                </a:stretch>
              </a:blipFill>
            </p:spPr>
            <p:txBody>
              <a:bodyPr/>
              <a:lstStyle/>
              <a:p>
                <a:r>
                  <a:rPr lang="en-US">
                    <a:noFill/>
                  </a:rPr>
                  <a:t> </a:t>
                </a:r>
              </a:p>
            </p:txBody>
          </p:sp>
        </mc:Fallback>
      </mc:AlternateContent>
    </p:spTree>
    <p:extLst>
      <p:ext uri="{BB962C8B-B14F-4D97-AF65-F5344CB8AC3E}">
        <p14:creationId xmlns:p14="http://schemas.microsoft.com/office/powerpoint/2010/main" val="327933263"/>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p:sp>
        <p:nvSpPr>
          <p:cNvPr id="9" name="TextBox 8"/>
          <p:cNvSpPr txBox="1"/>
          <p:nvPr/>
        </p:nvSpPr>
        <p:spPr>
          <a:xfrm>
            <a:off x="411480" y="1529059"/>
            <a:ext cx="8610600" cy="769441"/>
          </a:xfrm>
          <a:prstGeom prst="rect">
            <a:avLst/>
          </a:prstGeom>
          <a:noFill/>
        </p:spPr>
        <p:txBody>
          <a:bodyPr wrap="square" rtlCol="0">
            <a:spAutoFit/>
          </a:bodyPr>
          <a:lstStyle/>
          <a:p>
            <a:r>
              <a:rPr lang="en-US" sz="2400" dirty="0">
                <a:sym typeface="Wingdings" panose="05000000000000000000" pitchFamily="2" charset="2"/>
              </a:rPr>
              <a:t>Fundamental definition of latent heating (enthalpy of vaporization):</a:t>
            </a:r>
          </a:p>
          <a:p>
            <a:r>
              <a:rPr lang="en-US" sz="2000" dirty="0">
                <a:sym typeface="Wingdings" panose="05000000000000000000" pitchFamily="2" charset="2"/>
              </a:rPr>
              <a:t>The energy that must be added to transform a unit mass of liquid to vapor</a:t>
            </a:r>
          </a:p>
        </p:txBody>
      </p:sp>
      <p:grpSp>
        <p:nvGrpSpPr>
          <p:cNvPr id="6" name="Group 5"/>
          <p:cNvGrpSpPr/>
          <p:nvPr/>
        </p:nvGrpSpPr>
        <p:grpSpPr>
          <a:xfrm>
            <a:off x="4866742" y="4873371"/>
            <a:ext cx="4269875" cy="1926182"/>
            <a:chOff x="278726" y="3739050"/>
            <a:chExt cx="4269875" cy="1926182"/>
          </a:xfrm>
        </p:grpSpPr>
        <p:pic>
          <p:nvPicPr>
            <p:cNvPr id="13" name="Picture 12"/>
            <p:cNvPicPr>
              <a:picLocks noChangeAspect="1"/>
            </p:cNvPicPr>
            <p:nvPr/>
          </p:nvPicPr>
          <p:blipFill rotWithShape="1">
            <a:blip r:embed="rId3"/>
            <a:srcRect l="16575" r="21787" b="79747"/>
            <a:stretch/>
          </p:blipFill>
          <p:spPr>
            <a:xfrm>
              <a:off x="278726" y="4038475"/>
              <a:ext cx="4191341" cy="1260035"/>
            </a:xfrm>
            <a:prstGeom prst="rect">
              <a:avLst/>
            </a:prstGeom>
          </p:spPr>
        </p:pic>
        <p:grpSp>
          <p:nvGrpSpPr>
            <p:cNvPr id="48" name="Group 47"/>
            <p:cNvGrpSpPr/>
            <p:nvPr/>
          </p:nvGrpSpPr>
          <p:grpSpPr>
            <a:xfrm flipH="1">
              <a:off x="470655" y="4036448"/>
              <a:ext cx="1964848" cy="759674"/>
              <a:chOff x="2311765" y="4036448"/>
              <a:chExt cx="1964848" cy="759674"/>
            </a:xfrm>
          </p:grpSpPr>
          <p:sp>
            <p:nvSpPr>
              <p:cNvPr id="49" name="Oval 48"/>
              <p:cNvSpPr/>
              <p:nvPr/>
            </p:nvSpPr>
            <p:spPr>
              <a:xfrm>
                <a:off x="2311765" y="403644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642045" y="4055267"/>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972325" y="411927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136837" y="416406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307251" y="4219186"/>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473019" y="428144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638787" y="435906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809642" y="4448314"/>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80497" y="455460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151352" y="4670861"/>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2810289" y="40879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311765" y="4036448"/>
              <a:ext cx="1964848" cy="759674"/>
              <a:chOff x="2311765" y="4036448"/>
              <a:chExt cx="1964848" cy="759674"/>
            </a:xfrm>
          </p:grpSpPr>
          <p:sp>
            <p:nvSpPr>
              <p:cNvPr id="14" name="Oval 13"/>
              <p:cNvSpPr/>
              <p:nvPr/>
            </p:nvSpPr>
            <p:spPr>
              <a:xfrm>
                <a:off x="2311765" y="403644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642045" y="4055267"/>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972325" y="411927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36837" y="416406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307251" y="4219186"/>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73019" y="428144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638787" y="4359060"/>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09642" y="4448314"/>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980497" y="455460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151352" y="4670861"/>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810289" y="40879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p:cNvSpPr/>
            <p:nvPr/>
          </p:nvSpPr>
          <p:spPr>
            <a:xfrm>
              <a:off x="2476277" y="40752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606494" y="4160089"/>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697220" y="428376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flipH="1">
              <a:off x="2152639" y="4075252"/>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flipH="1">
              <a:off x="2022422" y="4160089"/>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H="1">
              <a:off x="1918996" y="4283768"/>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flipH="1">
              <a:off x="1854701" y="4416953"/>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flipH="1">
              <a:off x="2747658" y="4416953"/>
              <a:ext cx="125261" cy="125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314756" y="5295900"/>
              <a:ext cx="1430071" cy="369332"/>
            </a:xfrm>
            <a:prstGeom prst="rect">
              <a:avLst/>
            </a:prstGeom>
            <a:noFill/>
          </p:spPr>
          <p:txBody>
            <a:bodyPr wrap="none" rtlCol="0">
              <a:spAutoFit/>
            </a:bodyPr>
            <a:lstStyle/>
            <a:p>
              <a:r>
                <a:rPr lang="en-US" dirty="0"/>
                <a:t>Small droplet</a:t>
              </a:r>
            </a:p>
          </p:txBody>
        </p:sp>
        <p:cxnSp>
          <p:nvCxnSpPr>
            <p:cNvPr id="67" name="Straight Arrow Connector 66"/>
            <p:cNvCxnSpPr/>
            <p:nvPr/>
          </p:nvCxnSpPr>
          <p:spPr>
            <a:xfrm flipV="1">
              <a:off x="1979962" y="4996087"/>
              <a:ext cx="167721" cy="338618"/>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338141" y="3739050"/>
              <a:ext cx="1210460" cy="369332"/>
            </a:xfrm>
            <a:prstGeom prst="rect">
              <a:avLst/>
            </a:prstGeom>
            <a:noFill/>
          </p:spPr>
          <p:txBody>
            <a:bodyPr wrap="none" rtlCol="0">
              <a:spAutoFit/>
            </a:bodyPr>
            <a:lstStyle/>
            <a:p>
              <a:r>
                <a:rPr lang="en-US" dirty="0"/>
                <a:t>Big droplet</a:t>
              </a:r>
            </a:p>
          </p:txBody>
        </p:sp>
        <p:cxnSp>
          <p:nvCxnSpPr>
            <p:cNvPr id="70" name="Straight Arrow Connector 69"/>
            <p:cNvCxnSpPr/>
            <p:nvPr/>
          </p:nvCxnSpPr>
          <p:spPr>
            <a:xfrm flipH="1">
              <a:off x="3759703" y="4068983"/>
              <a:ext cx="108672" cy="260835"/>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3080005" y="4724180"/>
              <a:ext cx="1159418" cy="923330"/>
            </a:xfrm>
            <a:prstGeom prst="rect">
              <a:avLst/>
            </a:prstGeom>
            <a:noFill/>
          </p:spPr>
          <p:txBody>
            <a:bodyPr wrap="square" rtlCol="0">
              <a:spAutoFit/>
            </a:bodyPr>
            <a:lstStyle/>
            <a:p>
              <a:r>
                <a:rPr lang="en-US" dirty="0">
                  <a:solidFill>
                    <a:srgbClr val="C00000"/>
                  </a:solidFill>
                </a:rPr>
                <a:t>Gone for small droplets</a:t>
              </a:r>
            </a:p>
          </p:txBody>
        </p:sp>
        <p:cxnSp>
          <p:nvCxnSpPr>
            <p:cNvPr id="75" name="Straight Arrow Connector 74"/>
            <p:cNvCxnSpPr/>
            <p:nvPr/>
          </p:nvCxnSpPr>
          <p:spPr>
            <a:xfrm flipH="1" flipV="1">
              <a:off x="2913426" y="4244533"/>
              <a:ext cx="232342" cy="546668"/>
            </a:xfrm>
            <a:prstGeom prst="straightConnector1">
              <a:avLst/>
            </a:prstGeom>
            <a:ln w="38100" cmpd="sng">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p:cNvSpPr txBox="1"/>
              <p:nvPr/>
            </p:nvSpPr>
            <p:spPr>
              <a:xfrm>
                <a:off x="1175029" y="3242016"/>
                <a:ext cx="3581365" cy="3077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𝑣𝑐</m:t>
                          </m:r>
                        </m:sub>
                      </m:sSub>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𝑟</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𝑣</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175029" y="3242016"/>
                <a:ext cx="3581365" cy="307777"/>
              </a:xfrm>
              <a:prstGeom prst="rect">
                <a:avLst/>
              </a:prstGeom>
              <a:blipFill>
                <a:blip r:embed="rId4"/>
                <a:stretch>
                  <a:fillRect l="-2555" t="-2000" b="-36000"/>
                </a:stretch>
              </a:blipFill>
            </p:spPr>
            <p:txBody>
              <a:bodyPr/>
              <a:lstStyle/>
              <a:p>
                <a:r>
                  <a:rPr lang="en-US">
                    <a:noFill/>
                  </a:rPr>
                  <a:t> </a:t>
                </a:r>
              </a:p>
            </p:txBody>
          </p:sp>
        </mc:Fallback>
      </mc:AlternateContent>
      <p:sp>
        <p:nvSpPr>
          <p:cNvPr id="61" name="TextBox 60"/>
          <p:cNvSpPr txBox="1"/>
          <p:nvPr/>
        </p:nvSpPr>
        <p:spPr>
          <a:xfrm>
            <a:off x="2382836" y="4347728"/>
            <a:ext cx="1616510" cy="369332"/>
          </a:xfrm>
          <a:prstGeom prst="rect">
            <a:avLst/>
          </a:prstGeom>
          <a:noFill/>
        </p:spPr>
        <p:txBody>
          <a:bodyPr wrap="square" rtlCol="0">
            <a:spAutoFit/>
          </a:bodyPr>
          <a:lstStyle/>
          <a:p>
            <a:pPr algn="ctr"/>
            <a:r>
              <a:rPr lang="en-US" dirty="0"/>
              <a:t>for flat surface</a:t>
            </a:r>
          </a:p>
        </p:txBody>
      </p:sp>
      <p:sp>
        <p:nvSpPr>
          <p:cNvPr id="73" name="Right Brace 72"/>
          <p:cNvSpPr/>
          <p:nvPr/>
        </p:nvSpPr>
        <p:spPr>
          <a:xfrm rot="5400000">
            <a:off x="2635697" y="3149388"/>
            <a:ext cx="147618" cy="1720446"/>
          </a:xfrm>
          <a:prstGeom prst="rightBrace">
            <a:avLst>
              <a:gd name="adj1" fmla="val 7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0" name="TextBox 79"/>
              <p:cNvSpPr txBox="1"/>
              <p:nvPr/>
            </p:nvSpPr>
            <p:spPr>
              <a:xfrm>
                <a:off x="1175029" y="3591416"/>
                <a:ext cx="3733394" cy="307777"/>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𝑣𝑐</m:t>
                        </m:r>
                      </m:sub>
                    </m:sSub>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𝑣</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𝑣</m:t>
                        </m:r>
                      </m:e>
                      <m:sub>
                        <m:r>
                          <a:rPr lang="en-US" sz="2000" i="1">
                            <a:latin typeface="Cambria Math" panose="02040503050406030204" pitchFamily="18" charset="0"/>
                          </a:rPr>
                          <m:t>𝐿</m:t>
                        </m:r>
                      </m:sub>
                    </m:sSub>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𝑟</m:t>
                    </m:r>
                  </m:oMath>
                </a14:m>
                <a:r>
                  <a:rPr lang="en-US" sz="2000" dirty="0"/>
                  <a:t>)</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𝑣</m:t>
                        </m:r>
                      </m:e>
                      <m:sub>
                        <m:r>
                          <a:rPr lang="en-US" sz="2000" i="1">
                            <a:latin typeface="Cambria Math" panose="02040503050406030204" pitchFamily="18" charset="0"/>
                            <a:ea typeface="Cambria Math" panose="02040503050406030204" pitchFamily="18" charset="0"/>
                          </a:rPr>
                          <m:t>𝐿</m:t>
                        </m:r>
                      </m:sub>
                    </m:sSub>
                  </m:oMath>
                </a14:m>
                <a:endParaRPr lang="en-US" sz="2000" dirty="0"/>
              </a:p>
            </p:txBody>
          </p:sp>
        </mc:Choice>
        <mc:Fallback xmlns="">
          <p:sp>
            <p:nvSpPr>
              <p:cNvPr id="80" name="TextBox 79"/>
              <p:cNvSpPr txBox="1">
                <a:spLocks noRot="1" noChangeAspect="1" noMove="1" noResize="1" noEditPoints="1" noAdjustHandles="1" noChangeArrowheads="1" noChangeShapeType="1" noTextEdit="1"/>
              </p:cNvSpPr>
              <p:nvPr/>
            </p:nvSpPr>
            <p:spPr>
              <a:xfrm>
                <a:off x="1175029" y="3591416"/>
                <a:ext cx="3733394" cy="307777"/>
              </a:xfrm>
              <a:prstGeom prst="rect">
                <a:avLst/>
              </a:prstGeom>
              <a:blipFill>
                <a:blip r:embed="rId5"/>
                <a:stretch>
                  <a:fillRect l="-2451" t="-25490" r="-490" b="-49020"/>
                </a:stretch>
              </a:blipFill>
            </p:spPr>
            <p:txBody>
              <a:bodyPr/>
              <a:lstStyle/>
              <a:p>
                <a:r>
                  <a:rPr lang="en-US">
                    <a:noFill/>
                  </a:rPr>
                  <a:t> </a:t>
                </a:r>
              </a:p>
            </p:txBody>
          </p:sp>
        </mc:Fallback>
      </mc:AlternateContent>
      <p:pic>
        <p:nvPicPr>
          <p:cNvPr id="81" name="Picture 80"/>
          <p:cNvPicPr>
            <a:picLocks noChangeAspect="1"/>
          </p:cNvPicPr>
          <p:nvPr/>
        </p:nvPicPr>
        <p:blipFill>
          <a:blip r:embed="rId6"/>
          <a:stretch>
            <a:fillRect/>
          </a:stretch>
        </p:blipFill>
        <p:spPr>
          <a:xfrm>
            <a:off x="5945890" y="2291507"/>
            <a:ext cx="3066022" cy="2398247"/>
          </a:xfrm>
          <a:prstGeom prst="rect">
            <a:avLst/>
          </a:prstGeom>
          <a:ln>
            <a:solidFill>
              <a:schemeClr val="tx1"/>
            </a:solidFill>
          </a:ln>
        </p:spPr>
      </p:pic>
      <mc:AlternateContent xmlns:mc="http://schemas.openxmlformats.org/markup-compatibility/2006" xmlns:a14="http://schemas.microsoft.com/office/drawing/2010/main">
        <mc:Choice Requires="a14">
          <p:sp>
            <p:nvSpPr>
              <p:cNvPr id="82" name="TextBox 81"/>
              <p:cNvSpPr txBox="1"/>
              <p:nvPr/>
            </p:nvSpPr>
            <p:spPr>
              <a:xfrm>
                <a:off x="2501904" y="4114951"/>
                <a:ext cx="57874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oMath>
                  </m:oMathPara>
                </a14:m>
                <a:endParaRPr lang="en-US" sz="2000" dirty="0"/>
              </a:p>
            </p:txBody>
          </p:sp>
        </mc:Choice>
        <mc:Fallback xmlns="">
          <p:sp>
            <p:nvSpPr>
              <p:cNvPr id="82" name="TextBox 81"/>
              <p:cNvSpPr txBox="1">
                <a:spLocks noRot="1" noChangeAspect="1" noMove="1" noResize="1" noEditPoints="1" noAdjustHandles="1" noChangeArrowheads="1" noChangeShapeType="1" noTextEdit="1"/>
              </p:cNvSpPr>
              <p:nvPr/>
            </p:nvSpPr>
            <p:spPr>
              <a:xfrm>
                <a:off x="2501904" y="4114951"/>
                <a:ext cx="578748" cy="307777"/>
              </a:xfrm>
              <a:prstGeom prst="rect">
                <a:avLst/>
              </a:prstGeom>
              <a:blipFill>
                <a:blip r:embed="rId7"/>
                <a:stretch>
                  <a:fillRect l="-4211" r="-1053" b="-9804"/>
                </a:stretch>
              </a:blipFill>
            </p:spPr>
            <p:txBody>
              <a:bodyPr/>
              <a:lstStyle/>
              <a:p>
                <a:r>
                  <a:rPr lang="en-US">
                    <a:noFill/>
                  </a:rPr>
                  <a:t> </a:t>
                </a:r>
              </a:p>
            </p:txBody>
          </p:sp>
        </mc:Fallback>
      </mc:AlternateContent>
      <p:sp>
        <p:nvSpPr>
          <p:cNvPr id="83" name="TextBox 82"/>
          <p:cNvSpPr txBox="1"/>
          <p:nvPr/>
        </p:nvSpPr>
        <p:spPr>
          <a:xfrm>
            <a:off x="726657" y="2934781"/>
            <a:ext cx="4491807" cy="369332"/>
          </a:xfrm>
          <a:prstGeom prst="rect">
            <a:avLst/>
          </a:prstGeom>
          <a:noFill/>
        </p:spPr>
        <p:txBody>
          <a:bodyPr wrap="none" rtlCol="0">
            <a:spAutoFit/>
          </a:bodyPr>
          <a:lstStyle/>
          <a:p>
            <a:r>
              <a:rPr lang="en-US" dirty="0">
                <a:sym typeface="Wingdings" panose="05000000000000000000" pitchFamily="2" charset="2"/>
              </a:rPr>
              <a:t>Enthalpy of vaporization for a curved droplet: </a:t>
            </a:r>
            <a:endParaRPr lang="en-US" dirty="0"/>
          </a:p>
        </p:txBody>
      </p:sp>
      <mc:AlternateContent xmlns:mc="http://schemas.openxmlformats.org/markup-compatibility/2006" xmlns:a14="http://schemas.microsoft.com/office/drawing/2010/main">
        <mc:Choice Requires="a14">
          <p:sp>
            <p:nvSpPr>
              <p:cNvPr id="79" name="TextBox 78"/>
              <p:cNvSpPr txBox="1"/>
              <p:nvPr/>
            </p:nvSpPr>
            <p:spPr>
              <a:xfrm>
                <a:off x="6376780" y="3838132"/>
                <a:ext cx="1521122" cy="307777"/>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𝐿</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𝜎</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𝑟</m:t>
                    </m:r>
                  </m:oMath>
                </a14:m>
                <a:endParaRPr lang="en-US" sz="2000" dirty="0"/>
              </a:p>
            </p:txBody>
          </p:sp>
        </mc:Choice>
        <mc:Fallback xmlns="">
          <p:sp>
            <p:nvSpPr>
              <p:cNvPr id="79" name="TextBox 78"/>
              <p:cNvSpPr txBox="1">
                <a:spLocks noRot="1" noChangeAspect="1" noMove="1" noResize="1" noEditPoints="1" noAdjustHandles="1" noChangeArrowheads="1" noChangeShapeType="1" noTextEdit="1"/>
              </p:cNvSpPr>
              <p:nvPr/>
            </p:nvSpPr>
            <p:spPr>
              <a:xfrm>
                <a:off x="6376780" y="3838132"/>
                <a:ext cx="1521122" cy="307777"/>
              </a:xfrm>
              <a:prstGeom prst="rect">
                <a:avLst/>
              </a:prstGeom>
              <a:blipFill>
                <a:blip r:embed="rId8"/>
                <a:stretch>
                  <a:fillRect l="-5600" r="-3200" b="-3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1042183" y="5063970"/>
                <a:ext cx="3451779" cy="1015663"/>
              </a:xfrm>
              <a:prstGeom prst="rect">
                <a:avLst/>
              </a:prstGeom>
              <a:noFill/>
              <a:ln>
                <a:solidFill>
                  <a:srgbClr val="FF0000"/>
                </a:solidFill>
              </a:ln>
            </p:spPr>
            <p:txBody>
              <a:bodyPr wrap="none" rtlCol="0">
                <a:spAutoFit/>
              </a:bodyPr>
              <a:lstStyle/>
              <a:p>
                <a:pPr marL="285750" indent="-28575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𝑣</m:t>
                        </m:r>
                        <m:r>
                          <a:rPr lang="en-US" sz="2000" b="0" i="1" smtClean="0">
                            <a:latin typeface="Cambria Math" panose="02040503050406030204" pitchFamily="18" charset="0"/>
                          </a:rPr>
                          <m:t>𝑐</m:t>
                        </m:r>
                      </m:sub>
                    </m:sSub>
                    <m:r>
                      <a:rPr lang="en-US" sz="2000" b="0" i="1" smtClean="0">
                        <a:latin typeface="Cambria Math" panose="02040503050406030204" pitchFamily="18" charset="0"/>
                      </a:rPr>
                      <m:t>&lt;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oMath>
                </a14:m>
                <a:endParaRPr lang="en-US" sz="2000" dirty="0"/>
              </a:p>
              <a:p>
                <a:pPr marL="285750" indent="-285750">
                  <a:buFont typeface="Arial" panose="020B0604020202020204" pitchFamily="34" charset="0"/>
                  <a:buChar char="•"/>
                </a:pPr>
                <a:r>
                  <a:rPr lang="en-US" sz="2000" dirty="0">
                    <a:sym typeface="Wingdings" panose="05000000000000000000" pitchFamily="2" charset="2"/>
                  </a:rPr>
                  <a:t>Easier to remove molecules!</a:t>
                </a:r>
              </a:p>
              <a:p>
                <a:pPr marL="285750" indent="-285750">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𝑣𝑐</m:t>
                        </m:r>
                      </m:sub>
                    </m:sSub>
                  </m:oMath>
                </a14:m>
                <a:r>
                  <a:rPr lang="en-US" sz="2000" dirty="0">
                    <a:sym typeface="Wingdings" panose="05000000000000000000" pitchFamily="2" charset="2"/>
                  </a:rPr>
                  <a:t> decreases as r decreases</a:t>
                </a:r>
                <a:endParaRPr lang="en-US" sz="2000" dirty="0"/>
              </a:p>
            </p:txBody>
          </p:sp>
        </mc:Choice>
        <mc:Fallback xmlns="">
          <p:sp>
            <p:nvSpPr>
              <p:cNvPr id="84" name="TextBox 83"/>
              <p:cNvSpPr txBox="1">
                <a:spLocks noRot="1" noChangeAspect="1" noMove="1" noResize="1" noEditPoints="1" noAdjustHandles="1" noChangeArrowheads="1" noChangeShapeType="1" noTextEdit="1"/>
              </p:cNvSpPr>
              <p:nvPr/>
            </p:nvSpPr>
            <p:spPr>
              <a:xfrm>
                <a:off x="1042183" y="5063970"/>
                <a:ext cx="3451779" cy="1015663"/>
              </a:xfrm>
              <a:prstGeom prst="rect">
                <a:avLst/>
              </a:prstGeom>
              <a:blipFill>
                <a:blip r:embed="rId9"/>
                <a:stretch>
                  <a:fillRect l="-1408" t="-1786" r="-704" b="-9524"/>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48352" y="4237210"/>
                <a:ext cx="12476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𝐿</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𝐿</m:t>
                          </m:r>
                        </m:sub>
                      </m:sSub>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248352" y="4237210"/>
                <a:ext cx="1247649" cy="369332"/>
              </a:xfrm>
              <a:prstGeom prst="rect">
                <a:avLst/>
              </a:prstGeom>
              <a:blipFill>
                <a:blip r:embed="rId10"/>
                <a:stretch>
                  <a:fillRect b="-13115"/>
                </a:stretch>
              </a:blipFill>
            </p:spPr>
            <p:txBody>
              <a:bodyPr/>
              <a:lstStyle/>
              <a:p>
                <a:r>
                  <a:rPr lang="en-US">
                    <a:noFill/>
                  </a:rPr>
                  <a:t> </a:t>
                </a:r>
              </a:p>
            </p:txBody>
          </p:sp>
        </mc:Fallback>
      </mc:AlternateContent>
      <p:sp>
        <p:nvSpPr>
          <p:cNvPr id="86" name="TextBox 85"/>
          <p:cNvSpPr txBox="1"/>
          <p:nvPr/>
        </p:nvSpPr>
        <p:spPr>
          <a:xfrm>
            <a:off x="4141484" y="3963296"/>
            <a:ext cx="1498615" cy="369332"/>
          </a:xfrm>
          <a:prstGeom prst="rect">
            <a:avLst/>
          </a:prstGeom>
          <a:noFill/>
        </p:spPr>
        <p:txBody>
          <a:bodyPr wrap="none" rtlCol="0">
            <a:spAutoFit/>
          </a:bodyPr>
          <a:lstStyle/>
          <a:p>
            <a:r>
              <a:rPr lang="en-US" dirty="0">
                <a:sym typeface="Wingdings" panose="05000000000000000000" pitchFamily="2" charset="2"/>
              </a:rPr>
              <a:t>Molar volume</a:t>
            </a:r>
            <a:endParaRPr lang="en-US" dirty="0"/>
          </a:p>
        </p:txBody>
      </p:sp>
      <mc:AlternateContent xmlns:mc="http://schemas.openxmlformats.org/markup-compatibility/2006" xmlns:a14="http://schemas.microsoft.com/office/drawing/2010/main">
        <mc:Choice Requires="a14">
          <p:sp>
            <p:nvSpPr>
              <p:cNvPr id="87" name="Rectangle 86"/>
              <p:cNvSpPr/>
              <p:nvPr/>
            </p:nvSpPr>
            <p:spPr>
              <a:xfrm>
                <a:off x="4597348" y="4910534"/>
                <a:ext cx="634404"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num>
                        <m:den>
                          <m:r>
                            <a:rPr lang="en-US" b="0" i="1" smtClean="0">
                              <a:latin typeface="Cambria Math" panose="02040503050406030204" pitchFamily="18" charset="0"/>
                            </a:rPr>
                            <m:t>𝑚𝑜𝑙</m:t>
                          </m:r>
                        </m:den>
                      </m:f>
                    </m:oMath>
                  </m:oMathPara>
                </a14:m>
                <a:endParaRPr lang="en-US" dirty="0"/>
              </a:p>
            </p:txBody>
          </p:sp>
        </mc:Choice>
        <mc:Fallback xmlns="">
          <p:sp>
            <p:nvSpPr>
              <p:cNvPr id="87" name="Rectangle 86"/>
              <p:cNvSpPr>
                <a:spLocks noRot="1" noChangeAspect="1" noMove="1" noResize="1" noEditPoints="1" noAdjustHandles="1" noChangeArrowheads="1" noChangeShapeType="1" noTextEdit="1"/>
              </p:cNvSpPr>
              <p:nvPr/>
            </p:nvSpPr>
            <p:spPr>
              <a:xfrm>
                <a:off x="4597348" y="4910534"/>
                <a:ext cx="634404" cy="64819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p:cNvSpPr/>
              <p:nvPr/>
            </p:nvSpPr>
            <p:spPr>
              <a:xfrm>
                <a:off x="5396695" y="4762261"/>
                <a:ext cx="634404"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𝑚𝑜𝑙</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3</m:t>
                              </m:r>
                            </m:sup>
                          </m:sSup>
                        </m:den>
                      </m:f>
                    </m:oMath>
                  </m:oMathPara>
                </a14:m>
                <a:endParaRPr lang="en-US" dirty="0"/>
              </a:p>
            </p:txBody>
          </p:sp>
        </mc:Choice>
        <mc:Fallback xmlns="">
          <p:sp>
            <p:nvSpPr>
              <p:cNvPr id="88" name="Rectangle 87"/>
              <p:cNvSpPr>
                <a:spLocks noRot="1" noChangeAspect="1" noMove="1" noResize="1" noEditPoints="1" noAdjustHandles="1" noChangeArrowheads="1" noChangeShapeType="1" noTextEdit="1"/>
              </p:cNvSpPr>
              <p:nvPr/>
            </p:nvSpPr>
            <p:spPr>
              <a:xfrm>
                <a:off x="5396695" y="4762261"/>
                <a:ext cx="634404" cy="618246"/>
              </a:xfrm>
              <a:prstGeom prst="rect">
                <a:avLst/>
              </a:prstGeom>
              <a:blipFill>
                <a:blip r:embed="rId12"/>
                <a:stretch>
                  <a:fillRect/>
                </a:stretch>
              </a:blipFill>
            </p:spPr>
            <p:txBody>
              <a:bodyPr/>
              <a:lstStyle/>
              <a:p>
                <a:r>
                  <a:rPr lang="en-US">
                    <a:noFill/>
                  </a:rPr>
                  <a:t> </a:t>
                </a:r>
              </a:p>
            </p:txBody>
          </p:sp>
        </mc:Fallback>
      </mc:AlternateContent>
      <p:cxnSp>
        <p:nvCxnSpPr>
          <p:cNvPr id="89" name="Straight Arrow Connector 88"/>
          <p:cNvCxnSpPr/>
          <p:nvPr/>
        </p:nvCxnSpPr>
        <p:spPr>
          <a:xfrm flipH="1" flipV="1">
            <a:off x="4519057" y="4604067"/>
            <a:ext cx="156742" cy="39569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5257924" y="4604067"/>
            <a:ext cx="156742" cy="39569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TextBox 94"/>
              <p:cNvSpPr txBox="1"/>
              <p:nvPr/>
            </p:nvSpPr>
            <p:spPr>
              <a:xfrm>
                <a:off x="1225321" y="2395801"/>
                <a:ext cx="2549031" cy="3077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𝑣</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𝑣</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𝐿</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𝐿</m:t>
                          </m:r>
                        </m:sub>
                      </m:sSub>
                    </m:oMath>
                  </m:oMathPara>
                </a14:m>
                <a:endParaRPr lang="en-US" sz="2000" dirty="0"/>
              </a:p>
            </p:txBody>
          </p:sp>
        </mc:Choice>
        <mc:Fallback xmlns="">
          <p:sp>
            <p:nvSpPr>
              <p:cNvPr id="95" name="TextBox 94"/>
              <p:cNvSpPr txBox="1">
                <a:spLocks noRot="1" noChangeAspect="1" noMove="1" noResize="1" noEditPoints="1" noAdjustHandles="1" noChangeArrowheads="1" noChangeShapeType="1" noTextEdit="1"/>
              </p:cNvSpPr>
              <p:nvPr/>
            </p:nvSpPr>
            <p:spPr>
              <a:xfrm>
                <a:off x="1225321" y="2395801"/>
                <a:ext cx="2549031" cy="307777"/>
              </a:xfrm>
              <a:prstGeom prst="rect">
                <a:avLst/>
              </a:prstGeom>
              <a:blipFill>
                <a:blip r:embed="rId13"/>
                <a:stretch>
                  <a:fillRect l="-3349" b="-15686"/>
                </a:stretch>
              </a:blipFill>
            </p:spPr>
            <p:txBody>
              <a:bodyPr/>
              <a:lstStyle/>
              <a:p>
                <a:r>
                  <a:rPr lang="en-US">
                    <a:noFill/>
                  </a:rPr>
                  <a:t> </a:t>
                </a:r>
              </a:p>
            </p:txBody>
          </p:sp>
        </mc:Fallback>
      </mc:AlternateContent>
    </p:spTree>
    <p:extLst>
      <p:ext uri="{BB962C8B-B14F-4D97-AF65-F5344CB8AC3E}">
        <p14:creationId xmlns:p14="http://schemas.microsoft.com/office/powerpoint/2010/main" val="2803845741"/>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mc:AlternateContent xmlns:mc="http://schemas.openxmlformats.org/markup-compatibility/2006" xmlns:a14="http://schemas.microsoft.com/office/drawing/2010/main">
        <mc:Choice Requires="a14">
          <p:sp>
            <p:nvSpPr>
              <p:cNvPr id="5" name="TextBox 4"/>
              <p:cNvSpPr txBox="1"/>
              <p:nvPr/>
            </p:nvSpPr>
            <p:spPr>
              <a:xfrm>
                <a:off x="934338" y="2012941"/>
                <a:ext cx="1048172"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𝑑𝑃</m:t>
                          </m:r>
                        </m:num>
                        <m:den>
                          <m:r>
                            <a:rPr lang="en-US" b="0" i="1" smtClean="0">
                              <a:latin typeface="Cambria Math" panose="02040503050406030204" pitchFamily="18" charset="0"/>
                            </a:rPr>
                            <m:t>𝑑𝑇</m:t>
                          </m:r>
                        </m:den>
                      </m:f>
                      <m:r>
                        <a:rPr lang="en-US" b="0" i="0"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𝑣</m:t>
                              </m:r>
                            </m:sub>
                          </m:sSub>
                        </m:num>
                        <m:den>
                          <m:r>
                            <a:rPr lang="en-US" b="0" i="1" smtClean="0">
                              <a:latin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den>
                      </m:f>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934338" y="2012941"/>
                <a:ext cx="1048172" cy="5260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1380387" y="2726432"/>
                <a:ext cx="1994520" cy="2769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𝑣</m:t>
                      </m:r>
                      <m:r>
                        <a:rPr lang="en-US" b="0" i="0"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𝑣</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a:rPr lang="en-US" i="1">
                                  <a:latin typeface="Cambria Math" panose="02040503050406030204" pitchFamily="18" charset="0"/>
                                  <a:ea typeface="Cambria Math" panose="02040503050406030204" pitchFamily="18" charset="0"/>
                                </a:rPr>
                                <m:t>𝐿</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𝑣</m:t>
                          </m:r>
                        </m:sub>
                      </m:sSub>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1380387" y="2726432"/>
                <a:ext cx="1994520" cy="276999"/>
              </a:xfrm>
              <a:prstGeom prst="rect">
                <a:avLst/>
              </a:prstGeom>
              <a:blipFill>
                <a:blip r:embed="rId4"/>
                <a:stretch>
                  <a:fillRect l="-396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1380387" y="3089705"/>
                <a:ext cx="11267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𝑣</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oMath>
                  </m:oMathPara>
                </a14:m>
                <a:endParaRPr 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1380387" y="3089705"/>
                <a:ext cx="1126719" cy="276999"/>
              </a:xfrm>
              <a:prstGeom prst="rect">
                <a:avLst/>
              </a:prstGeom>
              <a:blipFill>
                <a:blip r:embed="rId5"/>
                <a:stretch>
                  <a:fillRect l="-2703" t="-2222" r="-4865" b="-35556"/>
                </a:stretch>
              </a:blipFill>
            </p:spPr>
            <p:txBody>
              <a:bodyPr/>
              <a:lstStyle/>
              <a:p>
                <a:r>
                  <a:rPr lang="en-US">
                    <a:noFill/>
                  </a:rPr>
                  <a:t> </a:t>
                </a:r>
              </a:p>
            </p:txBody>
          </p:sp>
        </mc:Fallback>
      </mc:AlternateContent>
      <p:sp>
        <p:nvSpPr>
          <p:cNvPr id="95" name="TextBox 94"/>
          <p:cNvSpPr txBox="1"/>
          <p:nvPr/>
        </p:nvSpPr>
        <p:spPr>
          <a:xfrm>
            <a:off x="2507106" y="3059308"/>
            <a:ext cx="1659942" cy="369332"/>
          </a:xfrm>
          <a:prstGeom prst="rect">
            <a:avLst/>
          </a:prstGeom>
          <a:noFill/>
        </p:spPr>
        <p:txBody>
          <a:bodyPr wrap="none" rtlCol="0">
            <a:spAutoFit/>
          </a:bodyPr>
          <a:lstStyle/>
          <a:p>
            <a:r>
              <a:rPr lang="en-US" dirty="0">
                <a:sym typeface="Wingdings" panose="05000000000000000000" pitchFamily="2" charset="2"/>
              </a:rPr>
              <a:t> Ideal gas law</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820774" y="3622297"/>
                <a:ext cx="1631279"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b="0" i="1" smtClean="0">
                              <a:latin typeface="Cambria Math" panose="02040503050406030204" pitchFamily="18" charset="0"/>
                            </a:rPr>
                          </m:ctrlPr>
                        </m:naryPr>
                        <m:sub/>
                        <m:sup/>
                        <m:e>
                          <m:f>
                            <m:fPr>
                              <m:ctrlPr>
                                <a:rPr lang="en-US" i="1">
                                  <a:latin typeface="Cambria Math" panose="02040503050406030204" pitchFamily="18" charset="0"/>
                                </a:rPr>
                              </m:ctrlPr>
                            </m:fPr>
                            <m:num>
                              <m:r>
                                <a:rPr lang="en-US" i="1">
                                  <a:latin typeface="Cambria Math" panose="02040503050406030204" pitchFamily="18" charset="0"/>
                                </a:rPr>
                                <m:t>𝑑𝑃</m:t>
                              </m:r>
                            </m:num>
                            <m:den>
                              <m:r>
                                <a:rPr lang="en-US" i="1">
                                  <a:latin typeface="Cambria Math" panose="02040503050406030204" pitchFamily="18" charset="0"/>
                                </a:rPr>
                                <m:t>𝑃</m:t>
                              </m:r>
                            </m:den>
                          </m:f>
                        </m:e>
                      </m:nary>
                      <m:r>
                        <a:rPr lang="en-US" b="0" i="0"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nary>
                        <m:naryPr>
                          <m:limLoc m:val="undOvr"/>
                          <m:subHide m:val="on"/>
                          <m:supHide m:val="on"/>
                          <m:ctrlPr>
                            <a:rPr lang="en-US" i="1" smtClean="0">
                              <a:latin typeface="Cambria Math" panose="02040503050406030204" pitchFamily="18" charset="0"/>
                            </a:rPr>
                          </m:ctrlPr>
                        </m:naryPr>
                        <m:sub/>
                        <m:sup/>
                        <m:e>
                          <m:f>
                            <m:fPr>
                              <m:ctrlPr>
                                <a:rPr lang="en-US" i="1">
                                  <a:latin typeface="Cambria Math" panose="02040503050406030204" pitchFamily="18" charset="0"/>
                                </a:rPr>
                              </m:ctrlPr>
                            </m:fPr>
                            <m:num>
                              <m:r>
                                <a:rPr lang="en-US" i="1">
                                  <a:latin typeface="Cambria Math" panose="02040503050406030204" pitchFamily="18" charset="0"/>
                                </a:rPr>
                                <m:t>𝑑𝑇</m:t>
                              </m:r>
                            </m:num>
                            <m:den>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den>
                          </m:f>
                        </m:e>
                      </m:nary>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820774" y="3622297"/>
                <a:ext cx="1631279" cy="7265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896723" y="4929086"/>
                <a:ext cx="2665794" cy="6163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e>
                      </m:func>
                      <m:r>
                        <a:rPr lang="en-US" b="0" i="0"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d>
                        <m:dPr>
                          <m:begChr m:val="["/>
                          <m:endChr m:val="]"/>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den>
                          </m:f>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896723" y="4929086"/>
                <a:ext cx="2665794" cy="616387"/>
              </a:xfrm>
              <a:prstGeom prst="rect">
                <a:avLst/>
              </a:prstGeom>
              <a:blipFill>
                <a:blip r:embed="rId7"/>
                <a:stretch>
                  <a:fillRect/>
                </a:stretch>
              </a:blipFill>
            </p:spPr>
            <p:txBody>
              <a:bodyPr/>
              <a:lstStyle/>
              <a:p>
                <a:r>
                  <a:rPr lang="en-US">
                    <a:noFill/>
                  </a:rPr>
                  <a:t> </a:t>
                </a:r>
              </a:p>
            </p:txBody>
          </p:sp>
        </mc:Fallback>
      </mc:AlternateContent>
      <p:sp>
        <p:nvSpPr>
          <p:cNvPr id="19" name="TextBox 18"/>
          <p:cNvSpPr txBox="1"/>
          <p:nvPr/>
        </p:nvSpPr>
        <p:spPr>
          <a:xfrm>
            <a:off x="2017444" y="2129039"/>
            <a:ext cx="3205909" cy="369332"/>
          </a:xfrm>
          <a:prstGeom prst="rect">
            <a:avLst/>
          </a:prstGeom>
          <a:noFill/>
        </p:spPr>
        <p:txBody>
          <a:bodyPr wrap="square" rtlCol="0">
            <a:spAutoFit/>
          </a:bodyPr>
          <a:lstStyle/>
          <a:p>
            <a:pPr marL="285750" indent="-285750">
              <a:buFont typeface="Wingdings" panose="05000000000000000000" pitchFamily="2" charset="2"/>
              <a:buChar char="ß"/>
            </a:pPr>
            <a:r>
              <a:rPr lang="en-US" dirty="0" err="1">
                <a:sym typeface="Wingdings" panose="05000000000000000000" pitchFamily="2" charset="2"/>
              </a:rPr>
              <a:t>Clausius-Clapeyron</a:t>
            </a:r>
            <a:r>
              <a:rPr lang="en-US" dirty="0">
                <a:sym typeface="Wingdings" panose="05000000000000000000" pitchFamily="2" charset="2"/>
              </a:rPr>
              <a:t> Equation</a:t>
            </a:r>
            <a:endParaRPr lang="en-US" dirty="0"/>
          </a:p>
        </p:txBody>
      </p:sp>
      <p:sp>
        <p:nvSpPr>
          <p:cNvPr id="21" name="TextBox 20"/>
          <p:cNvSpPr txBox="1"/>
          <p:nvPr/>
        </p:nvSpPr>
        <p:spPr>
          <a:xfrm>
            <a:off x="2453114" y="5978274"/>
            <a:ext cx="1854517" cy="646331"/>
          </a:xfrm>
          <a:prstGeom prst="rect">
            <a:avLst/>
          </a:prstGeom>
          <a:noFill/>
        </p:spPr>
        <p:txBody>
          <a:bodyPr wrap="square" rtlCol="0">
            <a:spAutoFit/>
          </a:bodyPr>
          <a:lstStyle/>
          <a:p>
            <a:r>
              <a:rPr lang="en-US" dirty="0">
                <a:sym typeface="Wingdings" panose="05000000000000000000" pitchFamily="2" charset="2"/>
              </a:rPr>
              <a:t>Gas constant:</a:t>
            </a:r>
          </a:p>
          <a:p>
            <a:r>
              <a:rPr lang="en-US" dirty="0"/>
              <a:t>R=8.314 J/</a:t>
            </a:r>
            <a:r>
              <a:rPr lang="en-US" dirty="0" err="1"/>
              <a:t>mol</a:t>
            </a:r>
            <a:r>
              <a:rPr lang="en-US" dirty="0"/>
              <a:t> K</a:t>
            </a:r>
          </a:p>
        </p:txBody>
      </p:sp>
      <p:cxnSp>
        <p:nvCxnSpPr>
          <p:cNvPr id="22" name="Straight Arrow Connector 21"/>
          <p:cNvCxnSpPr/>
          <p:nvPr/>
        </p:nvCxnSpPr>
        <p:spPr>
          <a:xfrm flipH="1" flipV="1">
            <a:off x="2507106" y="5536465"/>
            <a:ext cx="55053" cy="450818"/>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8"/>
          <a:srcRect l="84776" t="98146" r="-13" b="-561"/>
          <a:stretch/>
        </p:blipFill>
        <p:spPr>
          <a:xfrm>
            <a:off x="8061324" y="5951043"/>
            <a:ext cx="750605" cy="120300"/>
          </a:xfrm>
          <a:prstGeom prst="rect">
            <a:avLst/>
          </a:prstGeom>
        </p:spPr>
      </p:pic>
      <p:grpSp>
        <p:nvGrpSpPr>
          <p:cNvPr id="13" name="Group 12"/>
          <p:cNvGrpSpPr/>
          <p:nvPr/>
        </p:nvGrpSpPr>
        <p:grpSpPr>
          <a:xfrm>
            <a:off x="4167048" y="2219626"/>
            <a:ext cx="4789062" cy="4574717"/>
            <a:chOff x="4167048" y="2219626"/>
            <a:chExt cx="4789062" cy="4574717"/>
          </a:xfrm>
        </p:grpSpPr>
        <p:grpSp>
          <p:nvGrpSpPr>
            <p:cNvPr id="11" name="Group 10"/>
            <p:cNvGrpSpPr/>
            <p:nvPr/>
          </p:nvGrpSpPr>
          <p:grpSpPr>
            <a:xfrm>
              <a:off x="4167048" y="2219626"/>
              <a:ext cx="4789062" cy="4574717"/>
              <a:chOff x="4167048" y="2219626"/>
              <a:chExt cx="4789062" cy="4574717"/>
            </a:xfrm>
          </p:grpSpPr>
          <p:pic>
            <p:nvPicPr>
              <p:cNvPr id="24" name="Picture 23"/>
              <p:cNvPicPr>
                <a:picLocks noChangeAspect="1"/>
              </p:cNvPicPr>
              <p:nvPr/>
            </p:nvPicPr>
            <p:blipFill rotWithShape="1">
              <a:blip r:embed="rId8"/>
              <a:srcRect t="7069" r="2784" b="15533"/>
              <a:stretch/>
            </p:blipFill>
            <p:spPr>
              <a:xfrm>
                <a:off x="4167048" y="2538982"/>
                <a:ext cx="4789062" cy="3855251"/>
              </a:xfrm>
              <a:prstGeom prst="rect">
                <a:avLst/>
              </a:prstGeom>
            </p:spPr>
          </p:pic>
          <p:sp>
            <p:nvSpPr>
              <p:cNvPr id="27" name="TextBox 26"/>
              <p:cNvSpPr txBox="1"/>
              <p:nvPr/>
            </p:nvSpPr>
            <p:spPr>
              <a:xfrm>
                <a:off x="5448822" y="2219626"/>
                <a:ext cx="3283698" cy="400110"/>
              </a:xfrm>
              <a:prstGeom prst="rect">
                <a:avLst/>
              </a:prstGeom>
              <a:noFill/>
            </p:spPr>
            <p:txBody>
              <a:bodyPr wrap="square" rtlCol="0">
                <a:spAutoFit/>
              </a:bodyPr>
              <a:lstStyle/>
              <a:p>
                <a:r>
                  <a:rPr lang="en-US" sz="2000" dirty="0">
                    <a:sym typeface="Wingdings" panose="05000000000000000000" pitchFamily="2" charset="2"/>
                  </a:rPr>
                  <a:t>Phase Diagram for H</a:t>
                </a:r>
                <a:r>
                  <a:rPr lang="en-US" sz="2000" baseline="-25000" dirty="0">
                    <a:sym typeface="Wingdings" panose="05000000000000000000" pitchFamily="2" charset="2"/>
                  </a:rPr>
                  <a:t>2</a:t>
                </a:r>
                <a:r>
                  <a:rPr lang="en-US" sz="2000" dirty="0">
                    <a:sym typeface="Wingdings" panose="05000000000000000000" pitchFamily="2" charset="2"/>
                  </a:rPr>
                  <a:t>O:</a:t>
                </a:r>
              </a:p>
            </p:txBody>
          </p:sp>
          <p:sp>
            <p:nvSpPr>
              <p:cNvPr id="28" name="TextBox 27"/>
              <p:cNvSpPr txBox="1"/>
              <p:nvPr/>
            </p:nvSpPr>
            <p:spPr>
              <a:xfrm>
                <a:off x="5962389" y="6394233"/>
                <a:ext cx="2192055" cy="400110"/>
              </a:xfrm>
              <a:prstGeom prst="rect">
                <a:avLst/>
              </a:prstGeom>
              <a:noFill/>
            </p:spPr>
            <p:txBody>
              <a:bodyPr wrap="square" rtlCol="0">
                <a:spAutoFit/>
              </a:bodyPr>
              <a:lstStyle/>
              <a:p>
                <a:r>
                  <a:rPr lang="en-US" sz="2000" dirty="0">
                    <a:sym typeface="Wingdings" panose="05000000000000000000" pitchFamily="2" charset="2"/>
                  </a:rPr>
                  <a:t>Temperature (</a:t>
                </a:r>
                <a:r>
                  <a:rPr lang="en-US" sz="2000" baseline="30000" dirty="0" err="1">
                    <a:sym typeface="Wingdings" panose="05000000000000000000" pitchFamily="2" charset="2"/>
                  </a:rPr>
                  <a:t>o</a:t>
                </a:r>
                <a:r>
                  <a:rPr lang="en-US" sz="2000" dirty="0" err="1">
                    <a:sym typeface="Wingdings" panose="05000000000000000000" pitchFamily="2" charset="2"/>
                  </a:rPr>
                  <a:t>C</a:t>
                </a:r>
                <a:r>
                  <a:rPr lang="en-US" sz="2000" dirty="0">
                    <a:sym typeface="Wingdings" panose="05000000000000000000" pitchFamily="2" charset="2"/>
                  </a:rPr>
                  <a:t>)</a:t>
                </a:r>
              </a:p>
            </p:txBody>
          </p:sp>
          <p:sp>
            <p:nvSpPr>
              <p:cNvPr id="10" name="Rectangle 9"/>
              <p:cNvSpPr/>
              <p:nvPr/>
            </p:nvSpPr>
            <p:spPr>
              <a:xfrm>
                <a:off x="4434214" y="6354481"/>
                <a:ext cx="1415441" cy="18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rot="16200000">
              <a:off x="3559759" y="3845580"/>
              <a:ext cx="1786601" cy="400110"/>
            </a:xfrm>
            <a:prstGeom prst="rect">
              <a:avLst/>
            </a:prstGeom>
            <a:solidFill>
              <a:schemeClr val="bg1"/>
            </a:solidFill>
          </p:spPr>
          <p:txBody>
            <a:bodyPr wrap="square" rtlCol="0">
              <a:spAutoFit/>
            </a:bodyPr>
            <a:lstStyle/>
            <a:p>
              <a:r>
                <a:rPr lang="en-US" sz="2000" dirty="0">
                  <a:sym typeface="Wingdings" panose="05000000000000000000" pitchFamily="2" charset="2"/>
                </a:rPr>
                <a:t>Pressure (</a:t>
              </a:r>
              <a:r>
                <a:rPr lang="en-US" sz="2000" dirty="0" err="1">
                  <a:sym typeface="Wingdings" panose="05000000000000000000" pitchFamily="2" charset="2"/>
                </a:rPr>
                <a:t>atm</a:t>
              </a:r>
              <a:r>
                <a:rPr lang="en-US" sz="2000" dirty="0">
                  <a:sym typeface="Wingdings" panose="05000000000000000000" pitchFamily="2" charset="2"/>
                </a:rPr>
                <a:t>)</a:t>
              </a:r>
            </a:p>
          </p:txBody>
        </p:sp>
      </p:grpSp>
      <p:sp>
        <p:nvSpPr>
          <p:cNvPr id="40" name="TextBox 39"/>
          <p:cNvSpPr txBox="1"/>
          <p:nvPr/>
        </p:nvSpPr>
        <p:spPr>
          <a:xfrm>
            <a:off x="414489" y="4492941"/>
            <a:ext cx="3205909" cy="400110"/>
          </a:xfrm>
          <a:prstGeom prst="rect">
            <a:avLst/>
          </a:prstGeom>
          <a:noFill/>
        </p:spPr>
        <p:txBody>
          <a:bodyPr wrap="square" rtlCol="0">
            <a:spAutoFit/>
          </a:bodyPr>
          <a:lstStyle/>
          <a:p>
            <a:r>
              <a:rPr lang="en-US" sz="2000" dirty="0" err="1">
                <a:sym typeface="Wingdings" panose="05000000000000000000" pitchFamily="2" charset="2"/>
              </a:rPr>
              <a:t>Clausius-Clapeyron</a:t>
            </a:r>
            <a:r>
              <a:rPr lang="en-US" sz="2000" dirty="0">
                <a:sym typeface="Wingdings" panose="05000000000000000000" pitchFamily="2" charset="2"/>
              </a:rPr>
              <a:t> Equation:</a:t>
            </a:r>
            <a:endParaRPr lang="en-US" sz="2000" dirty="0"/>
          </a:p>
        </p:txBody>
      </p:sp>
      <p:sp>
        <p:nvSpPr>
          <p:cNvPr id="42" name="TextBox 41"/>
          <p:cNvSpPr txBox="1"/>
          <p:nvPr/>
        </p:nvSpPr>
        <p:spPr>
          <a:xfrm>
            <a:off x="411480" y="1559836"/>
            <a:ext cx="7054032" cy="461665"/>
          </a:xfrm>
          <a:prstGeom prst="rect">
            <a:avLst/>
          </a:prstGeom>
          <a:noFill/>
        </p:spPr>
        <p:txBody>
          <a:bodyPr wrap="square" rtlCol="0">
            <a:spAutoFit/>
          </a:bodyPr>
          <a:lstStyle/>
          <a:p>
            <a:r>
              <a:rPr lang="en-US" sz="2400" dirty="0">
                <a:sym typeface="Wingdings" panose="05000000000000000000" pitchFamily="2" charset="2"/>
              </a:rPr>
              <a:t>Equilibrium vapor pressure (for a flat liquid surface):</a:t>
            </a:r>
          </a:p>
        </p:txBody>
      </p:sp>
      <p:sp>
        <p:nvSpPr>
          <p:cNvPr id="3" name="Rectangle 2"/>
          <p:cNvSpPr/>
          <p:nvPr/>
        </p:nvSpPr>
        <p:spPr>
          <a:xfrm>
            <a:off x="726510" y="4893051"/>
            <a:ext cx="2979844" cy="652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342541"/>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mc:AlternateContent xmlns:mc="http://schemas.openxmlformats.org/markup-compatibility/2006" xmlns:a14="http://schemas.microsoft.com/office/drawing/2010/main">
        <mc:Choice Requires="a14">
          <p:sp>
            <p:nvSpPr>
              <p:cNvPr id="14" name="TextBox 13"/>
              <p:cNvSpPr txBox="1"/>
              <p:nvPr/>
            </p:nvSpPr>
            <p:spPr>
              <a:xfrm>
                <a:off x="934338" y="3261497"/>
                <a:ext cx="5099153" cy="84484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𝑠𝑎𝑡</m:t>
                          </m:r>
                          <m:r>
                            <a:rPr lang="en-US" sz="2000" b="0" i="1" smtClean="0">
                              <a:latin typeface="Cambria Math" panose="02040503050406030204" pitchFamily="18" charset="0"/>
                            </a:rPr>
                            <m:t>,</m:t>
                          </m:r>
                          <m:r>
                            <a:rPr lang="en-US" sz="2000" b="0" i="1" smtClean="0">
                              <a:latin typeface="Cambria Math" panose="02040503050406030204" pitchFamily="18" charset="0"/>
                            </a:rPr>
                            <m:t>𝑐</m:t>
                          </m:r>
                        </m:sub>
                      </m:sSub>
                      <m:r>
                        <a:rPr lang="en-US" sz="2000" i="1">
                          <a:latin typeface="Cambria Math" panose="02040503050406030204" pitchFamily="18" charset="0"/>
                        </a:rPr>
                        <m:t>(</m:t>
                      </m:r>
                      <m:r>
                        <a:rPr lang="en-US" sz="2000" b="0" i="1" smtClean="0">
                          <a:latin typeface="Cambria Math" panose="02040503050406030204" pitchFamily="18" charset="0"/>
                        </a:rPr>
                        <m:t>𝑇</m:t>
                      </m:r>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rPr>
                        <m:t>exp</m:t>
                      </m:r>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𝑣𝑐</m:t>
                                  </m:r>
                                </m:sub>
                              </m:sSub>
                            </m:num>
                            <m:den>
                              <m:r>
                                <a:rPr lang="en-US" sz="2000" b="0" i="1" smtClean="0">
                                  <a:latin typeface="Cambria Math" panose="02040503050406030204" pitchFamily="18" charset="0"/>
                                </a:rPr>
                                <m:t>𝑅</m:t>
                              </m:r>
                              <m:r>
                                <a:rPr lang="en-US" sz="2000" i="1">
                                  <a:latin typeface="Cambria Math" panose="02040503050406030204" pitchFamily="18" charset="0"/>
                                </a:rPr>
                                <m:t>𝑇</m:t>
                              </m:r>
                            </m:den>
                          </m:f>
                        </m:e>
                      </m:d>
                      <m:r>
                        <a:rPr lang="en-US" sz="2000" b="0" i="1" smtClean="0">
                          <a:latin typeface="Cambria Math" panose="02040503050406030204" pitchFamily="18" charset="0"/>
                        </a:rPr>
                        <m:t>=</m:t>
                      </m:r>
                      <m:r>
                        <m:rPr>
                          <m:sty m:val="p"/>
                        </m:rPr>
                        <a:rPr lang="en-US" sz="2000" smtClean="0">
                          <a:latin typeface="Cambria Math" panose="02040503050406030204" pitchFamily="18" charset="0"/>
                        </a:rPr>
                        <m:t>exp</m:t>
                      </m:r>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𝑣</m:t>
                                      </m:r>
                                    </m:sub>
                                  </m:sSub>
                                  <m:r>
                                    <a:rPr lang="en-US" sz="2000" i="1">
                                      <a:latin typeface="Cambria Math" panose="02040503050406030204" pitchFamily="18" charset="0"/>
                                    </a:rPr>
                                    <m:t>−</m:t>
                                  </m:r>
                                  <m:d>
                                    <m:dPr>
                                      <m:ctrlPr>
                                        <a:rPr lang="en-US" sz="2000" i="1">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ea typeface="Cambria Math" panose="02040503050406030204" pitchFamily="18" charset="0"/>
                                            </a:rPr>
                                            <m:t>𝑟</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𝐿</m:t>
                                              </m:r>
                                            </m:sub>
                                          </m:sSub>
                                        </m:den>
                                      </m:f>
                                    </m:e>
                                  </m:d>
                                </m:e>
                              </m:d>
                            </m:num>
                            <m:den>
                              <m:r>
                                <a:rPr lang="en-US" sz="2000" b="0" i="1" smtClean="0">
                                  <a:latin typeface="Cambria Math" panose="02040503050406030204" pitchFamily="18" charset="0"/>
                                </a:rPr>
                                <m:t>𝑅</m:t>
                              </m:r>
                              <m:r>
                                <a:rPr lang="en-US" sz="2000" i="1">
                                  <a:latin typeface="Cambria Math" panose="02040503050406030204" pitchFamily="18" charset="0"/>
                                </a:rPr>
                                <m:t>𝑇</m:t>
                              </m:r>
                            </m:den>
                          </m:f>
                        </m:e>
                      </m:d>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934338" y="3261497"/>
                <a:ext cx="5099153" cy="8448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934338" y="4288687"/>
                <a:ext cx="3975255" cy="68493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𝑠𝑎𝑡</m:t>
                          </m:r>
                          <m:r>
                            <a:rPr lang="en-US" sz="2000" i="1">
                              <a:latin typeface="Cambria Math" panose="02040503050406030204" pitchFamily="18" charset="0"/>
                            </a:rPr>
                            <m:t>,</m:t>
                          </m:r>
                          <m:r>
                            <a:rPr lang="en-US" sz="2000" i="1">
                              <a:latin typeface="Cambria Math" panose="02040503050406030204" pitchFamily="18" charset="0"/>
                            </a:rPr>
                            <m:t>𝑐</m:t>
                          </m:r>
                        </m:sub>
                      </m:sSub>
                      <m:r>
                        <a:rPr lang="en-US" sz="2000" i="1">
                          <a:latin typeface="Cambria Math" panose="02040503050406030204" pitchFamily="18" charset="0"/>
                        </a:rPr>
                        <m:t>(</m:t>
                      </m:r>
                      <m:r>
                        <a:rPr lang="en-US" sz="2000" i="1">
                          <a:latin typeface="Cambria Math" panose="02040503050406030204" pitchFamily="18" charset="0"/>
                        </a:rPr>
                        <m:t>𝑇</m:t>
                      </m:r>
                      <m:r>
                        <a:rPr lang="en-US" sz="2000" i="1">
                          <a:latin typeface="Cambria Math" panose="02040503050406030204" pitchFamily="18" charset="0"/>
                        </a:rPr>
                        <m:t>,</m:t>
                      </m:r>
                      <m:r>
                        <a:rPr lang="en-US" sz="2000" i="1">
                          <a:latin typeface="Cambria Math" panose="02040503050406030204" pitchFamily="18" charset="0"/>
                        </a:rPr>
                        <m:t>𝑟</m:t>
                      </m:r>
                      <m:r>
                        <a:rPr lang="en-US" sz="2000" i="1">
                          <a:latin typeface="Cambria Math" panose="02040503050406030204" pitchFamily="18" charset="0"/>
                        </a:rPr>
                        <m:t>)∝</m:t>
                      </m:r>
                      <m:r>
                        <m:rPr>
                          <m:sty m:val="p"/>
                        </m:rPr>
                        <a:rPr lang="en-US" sz="2000" b="0" i="0" smtClean="0">
                          <a:latin typeface="Cambria Math" panose="02040503050406030204" pitchFamily="18" charset="0"/>
                        </a:rPr>
                        <m:t>exp</m:t>
                      </m:r>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𝐿</m:t>
                                  </m:r>
                                </m:e>
                                <m:sub>
                                  <m:r>
                                    <a:rPr lang="en-US" sz="2000" i="1">
                                      <a:latin typeface="Cambria Math" panose="02040503050406030204" pitchFamily="18" charset="0"/>
                                    </a:rPr>
                                    <m:t>𝑣</m:t>
                                  </m:r>
                                </m:sub>
                              </m:sSub>
                            </m:num>
                            <m:den>
                              <m:r>
                                <a:rPr lang="en-US" sz="2000" b="0" i="1" smtClean="0">
                                  <a:latin typeface="Cambria Math" panose="02040503050406030204" pitchFamily="18" charset="0"/>
                                </a:rPr>
                                <m:t>𝑅</m:t>
                              </m:r>
                              <m:r>
                                <a:rPr lang="en-US" sz="2000" i="1">
                                  <a:latin typeface="Cambria Math" panose="02040503050406030204" pitchFamily="18" charset="0"/>
                                </a:rPr>
                                <m:t>𝑇</m:t>
                              </m:r>
                            </m:den>
                          </m:f>
                        </m:e>
                      </m:d>
                      <m:r>
                        <m:rPr>
                          <m:sty m:val="p"/>
                        </m:rPr>
                        <a:rPr lang="en-US" sz="2000" smtClean="0">
                          <a:latin typeface="Cambria Math" panose="02040503050406030204" pitchFamily="18" charset="0"/>
                        </a:rPr>
                        <m:t>exp</m:t>
                      </m:r>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ea typeface="Cambria Math" panose="02040503050406030204" pitchFamily="18" charset="0"/>
                                </a:rPr>
                                <m:t>𝑟</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𝐿</m:t>
                                  </m:r>
                                </m:sub>
                              </m:sSub>
                              <m:r>
                                <a:rPr lang="en-US" sz="2000" b="0" i="1" smtClean="0">
                                  <a:latin typeface="Cambria Math" panose="02040503050406030204" pitchFamily="18" charset="0"/>
                                </a:rPr>
                                <m:t>𝑅</m:t>
                              </m:r>
                              <m:r>
                                <a:rPr lang="en-US" sz="2000" i="1">
                                  <a:latin typeface="Cambria Math" panose="02040503050406030204" pitchFamily="18" charset="0"/>
                                </a:rPr>
                                <m:t>𝑇</m:t>
                              </m:r>
                            </m:den>
                          </m:f>
                        </m:e>
                      </m:d>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934338" y="4288687"/>
                <a:ext cx="3975255" cy="684931"/>
              </a:xfrm>
              <a:prstGeom prst="rect">
                <a:avLst/>
              </a:prstGeom>
              <a:blipFill>
                <a:blip r:embed="rId4"/>
                <a:stretch>
                  <a:fillRect/>
                </a:stretch>
              </a:blipFill>
            </p:spPr>
            <p:txBody>
              <a:bodyPr/>
              <a:lstStyle/>
              <a:p>
                <a:r>
                  <a:rPr lang="en-US">
                    <a:noFill/>
                  </a:rPr>
                  <a:t> </a:t>
                </a:r>
              </a:p>
            </p:txBody>
          </p:sp>
        </mc:Fallback>
      </mc:AlternateContent>
      <p:sp>
        <p:nvSpPr>
          <p:cNvPr id="19" name="Right Brace 18"/>
          <p:cNvSpPr/>
          <p:nvPr/>
        </p:nvSpPr>
        <p:spPr>
          <a:xfrm rot="5400000">
            <a:off x="2844483" y="4657489"/>
            <a:ext cx="169535" cy="973354"/>
          </a:xfrm>
          <a:prstGeom prst="rightBrace">
            <a:avLst>
              <a:gd name="adj1" fmla="val 7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p:cNvSpPr/>
          <p:nvPr/>
        </p:nvSpPr>
        <p:spPr>
          <a:xfrm rot="5400000">
            <a:off x="4098675" y="4496239"/>
            <a:ext cx="165749" cy="1299641"/>
          </a:xfrm>
          <a:prstGeom prst="rightBrace">
            <a:avLst>
              <a:gd name="adj1" fmla="val 738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1820010" y="5314714"/>
                <a:ext cx="1837907" cy="1231106"/>
              </a:xfrm>
              <a:prstGeom prst="rect">
                <a:avLst/>
              </a:prstGeom>
              <a:noFill/>
            </p:spPr>
            <p:txBody>
              <a:bodyPr wrap="square" rtlCol="0">
                <a:spAutoFit/>
              </a:bodyPr>
              <a:lstStyle/>
              <a:p>
                <a:pPr algn="ctr"/>
                <a:r>
                  <a:rPr lang="en-US" dirty="0"/>
                  <a:t>Equilibrium vapor density over a flat surface,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a:latin typeface="Cambria Math" panose="02040503050406030204" pitchFamily="18" charset="0"/>
                      </a:rPr>
                      <m:t>(</m:t>
                    </m:r>
                    <m:r>
                      <m:rPr>
                        <m:sty m:val="p"/>
                      </m:rPr>
                      <a:rPr lang="en-US">
                        <a:latin typeface="Cambria Math" panose="02040503050406030204" pitchFamily="18" charset="0"/>
                      </a:rPr>
                      <m:t>T</m:t>
                    </m:r>
                    <m:r>
                      <a:rPr lang="en-US">
                        <a:latin typeface="Cambria Math" panose="02040503050406030204" pitchFamily="18" charset="0"/>
                      </a:rPr>
                      <m:t>)</m:t>
                    </m:r>
                    <m:r>
                      <a:rPr lang="en-US" i="1">
                        <a:latin typeface="Cambria Math" panose="02040503050406030204" pitchFamily="18" charset="0"/>
                      </a:rPr>
                      <m:t> </m:t>
                    </m:r>
                  </m:oMath>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1820010" y="5314714"/>
                <a:ext cx="1837907" cy="1231106"/>
              </a:xfrm>
              <a:prstGeom prst="rect">
                <a:avLst/>
              </a:prstGeom>
              <a:blipFill>
                <a:blip r:embed="rId5"/>
                <a:stretch>
                  <a:fillRect l="-2990" t="-2970" r="-4983" b="-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653874" y="5314714"/>
                <a:ext cx="2561541" cy="923330"/>
              </a:xfrm>
              <a:prstGeom prst="rect">
                <a:avLst/>
              </a:prstGeom>
              <a:noFill/>
            </p:spPr>
            <p:txBody>
              <a:bodyPr wrap="square" rtlCol="0">
                <a:spAutoFit/>
              </a:bodyPr>
              <a:lstStyle/>
              <a:p>
                <a:pPr algn="ctr"/>
                <a:r>
                  <a:rPr lang="en-US" dirty="0"/>
                  <a:t>Impact on vapor pressure from droplet curvature and </a:t>
                </a:r>
                <a14:m>
                  <m:oMath xmlns:m="http://schemas.openxmlformats.org/officeDocument/2006/math">
                    <m:r>
                      <a:rPr lang="en-US" i="1" dirty="0" smtClean="0">
                        <a:latin typeface="Cambria Math" panose="02040503050406030204" pitchFamily="18" charset="0"/>
                      </a:rPr>
                      <m:t>𝑃</m:t>
                    </m:r>
                    <m:r>
                      <a:rPr lang="en-US" i="1" baseline="-25000" dirty="0" smtClean="0">
                        <a:latin typeface="Cambria Math" panose="02040503050406030204" pitchFamily="18" charset="0"/>
                      </a:rPr>
                      <m:t>𝐿</m:t>
                    </m:r>
                  </m:oMath>
                </a14:m>
                <a:r>
                  <a:rPr lang="en-US" dirty="0"/>
                  <a:t> increase</a:t>
                </a:r>
              </a:p>
            </p:txBody>
          </p:sp>
        </mc:Choice>
        <mc:Fallback xmlns="">
          <p:sp>
            <p:nvSpPr>
              <p:cNvPr id="26" name="TextBox 25"/>
              <p:cNvSpPr txBox="1">
                <a:spLocks noRot="1" noChangeAspect="1" noMove="1" noResize="1" noEditPoints="1" noAdjustHandles="1" noChangeArrowheads="1" noChangeShapeType="1" noTextEdit="1"/>
              </p:cNvSpPr>
              <p:nvPr/>
            </p:nvSpPr>
            <p:spPr>
              <a:xfrm>
                <a:off x="3653874" y="5314714"/>
                <a:ext cx="2561541" cy="923330"/>
              </a:xfrm>
              <a:prstGeom prst="rect">
                <a:avLst/>
              </a:prstGeom>
              <a:blipFill>
                <a:blip r:embed="rId6"/>
                <a:stretch>
                  <a:fillRect l="-1900" t="-3974" r="-3325" b="-9934"/>
                </a:stretch>
              </a:blipFill>
            </p:spPr>
            <p:txBody>
              <a:bodyPr/>
              <a:lstStyle/>
              <a:p>
                <a:r>
                  <a:rPr lang="en-US">
                    <a:noFill/>
                  </a:rPr>
                  <a:t> </a:t>
                </a:r>
              </a:p>
            </p:txBody>
          </p:sp>
        </mc:Fallback>
      </mc:AlternateContent>
      <p:sp>
        <p:nvSpPr>
          <p:cNvPr id="28" name="TextBox 27"/>
          <p:cNvSpPr txBox="1"/>
          <p:nvPr/>
        </p:nvSpPr>
        <p:spPr>
          <a:xfrm>
            <a:off x="411479" y="3047816"/>
            <a:ext cx="2820235" cy="400110"/>
          </a:xfrm>
          <a:prstGeom prst="rect">
            <a:avLst/>
          </a:prstGeom>
          <a:noFill/>
        </p:spPr>
        <p:txBody>
          <a:bodyPr wrap="square" rtlCol="0">
            <a:spAutoFit/>
          </a:bodyPr>
          <a:lstStyle/>
          <a:p>
            <a:r>
              <a:rPr lang="en-US" sz="2000" dirty="0">
                <a:sym typeface="Wingdings" panose="05000000000000000000" pitchFamily="2" charset="2"/>
              </a:rPr>
              <a:t>For a curved surface:</a:t>
            </a:r>
          </a:p>
        </p:txBody>
      </p:sp>
      <p:sp>
        <p:nvSpPr>
          <p:cNvPr id="11" name="TextBox 10"/>
          <p:cNvSpPr txBox="1"/>
          <p:nvPr/>
        </p:nvSpPr>
        <p:spPr>
          <a:xfrm>
            <a:off x="5602995" y="4328161"/>
            <a:ext cx="2379944" cy="646331"/>
          </a:xfrm>
          <a:prstGeom prst="rect">
            <a:avLst/>
          </a:prstGeom>
          <a:noFill/>
        </p:spPr>
        <p:txBody>
          <a:bodyPr wrap="square" rtlCol="0">
            <a:spAutoFit/>
          </a:bodyPr>
          <a:lstStyle/>
          <a:p>
            <a:r>
              <a:rPr lang="en-US" dirty="0">
                <a:sym typeface="Wingdings" panose="05000000000000000000" pitchFamily="2" charset="2"/>
              </a:rPr>
              <a:t>Note that:</a:t>
            </a:r>
          </a:p>
          <a:p>
            <a:r>
              <a:rPr lang="en-US" dirty="0" err="1">
                <a:sym typeface="Wingdings" panose="05000000000000000000" pitchFamily="2" charset="2"/>
              </a:rPr>
              <a:t>exp</a:t>
            </a:r>
            <a:r>
              <a:rPr lang="en-US" dirty="0">
                <a:sym typeface="Wingdings" panose="05000000000000000000" pitchFamily="2" charset="2"/>
              </a:rPr>
              <a:t>[𝑎+𝑏]=</a:t>
            </a:r>
            <a:r>
              <a:rPr lang="en-US" dirty="0" err="1">
                <a:sym typeface="Wingdings" panose="05000000000000000000" pitchFamily="2" charset="2"/>
              </a:rPr>
              <a:t>exp</a:t>
            </a:r>
            <a:r>
              <a:rPr lang="en-US" dirty="0">
                <a:sym typeface="Wingdings" panose="05000000000000000000" pitchFamily="2" charset="2"/>
              </a:rPr>
              <a:t>[a]</a:t>
            </a:r>
            <a:r>
              <a:rPr lang="en-US" dirty="0" err="1">
                <a:sym typeface="Wingdings" panose="05000000000000000000" pitchFamily="2" charset="2"/>
              </a:rPr>
              <a:t>exp</a:t>
            </a:r>
            <a:r>
              <a:rPr lang="en-US" dirty="0">
                <a:sym typeface="Wingdings" panose="05000000000000000000" pitchFamily="2" charset="2"/>
              </a:rPr>
              <a:t>[b]</a:t>
            </a:r>
          </a:p>
        </p:txBody>
      </p:sp>
      <p:sp>
        <p:nvSpPr>
          <p:cNvPr id="15" name="TextBox 14"/>
          <p:cNvSpPr txBox="1"/>
          <p:nvPr/>
        </p:nvSpPr>
        <p:spPr>
          <a:xfrm>
            <a:off x="411480" y="1559836"/>
            <a:ext cx="6064476" cy="400110"/>
          </a:xfrm>
          <a:prstGeom prst="rect">
            <a:avLst/>
          </a:prstGeom>
          <a:noFill/>
        </p:spPr>
        <p:txBody>
          <a:bodyPr wrap="square" rtlCol="0">
            <a:spAutoFit/>
          </a:bodyPr>
          <a:lstStyle/>
          <a:p>
            <a:r>
              <a:rPr lang="en-US" sz="2000" dirty="0">
                <a:sym typeface="Wingdings" panose="05000000000000000000" pitchFamily="2" charset="2"/>
              </a:rPr>
              <a:t>Equilibrium vapor pressure (for a flat liquid surface):</a:t>
            </a:r>
          </a:p>
        </p:txBody>
      </p:sp>
      <p:grpSp>
        <p:nvGrpSpPr>
          <p:cNvPr id="18" name="Group 17"/>
          <p:cNvGrpSpPr/>
          <p:nvPr/>
        </p:nvGrpSpPr>
        <p:grpSpPr>
          <a:xfrm>
            <a:off x="6743614" y="48716"/>
            <a:ext cx="2104152" cy="3044553"/>
            <a:chOff x="6755956" y="1266178"/>
            <a:chExt cx="2242160" cy="3244241"/>
          </a:xfrm>
        </p:grpSpPr>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73699" t="41461" r="1781" b="11233"/>
            <a:stretch/>
          </p:blipFill>
          <p:spPr>
            <a:xfrm>
              <a:off x="6755956" y="1266178"/>
              <a:ext cx="2242160" cy="3244241"/>
            </a:xfrm>
            <a:prstGeom prst="rect">
              <a:avLst/>
            </a:prstGeom>
          </p:spPr>
        </p:pic>
        <p:sp>
          <p:nvSpPr>
            <p:cNvPr id="21" name="Rectangle 20"/>
            <p:cNvSpPr/>
            <p:nvPr/>
          </p:nvSpPr>
          <p:spPr>
            <a:xfrm>
              <a:off x="6808546" y="1277655"/>
              <a:ext cx="456397" cy="482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664008" y="2944318"/>
            <a:ext cx="2458376" cy="1200329"/>
          </a:xfrm>
          <a:prstGeom prst="rect">
            <a:avLst/>
          </a:prstGeom>
          <a:noFill/>
        </p:spPr>
        <p:txBody>
          <a:bodyPr wrap="square" rtlCol="0">
            <a:spAutoFit/>
          </a:bodyPr>
          <a:lstStyle/>
          <a:p>
            <a:pPr algn="ctr"/>
            <a:r>
              <a:rPr lang="en-US" dirty="0">
                <a:sym typeface="Wingdings" panose="05000000000000000000" pitchFamily="2" charset="2"/>
              </a:rPr>
              <a:t>At Equilibrium </a:t>
            </a:r>
          </a:p>
          <a:p>
            <a:pPr algn="ctr"/>
            <a:r>
              <a:rPr lang="en-US" dirty="0">
                <a:sym typeface="Wingdings" panose="05000000000000000000" pitchFamily="2" charset="2"/>
              </a:rPr>
              <a:t>(or Saturation):</a:t>
            </a:r>
          </a:p>
          <a:p>
            <a:pPr algn="ctr"/>
            <a:r>
              <a:rPr lang="en-US" dirty="0">
                <a:sym typeface="Wingdings" panose="05000000000000000000" pitchFamily="2" charset="2"/>
              </a:rPr>
              <a:t>Rate of evaporation = Rate of condensation</a:t>
            </a:r>
          </a:p>
        </p:txBody>
      </p:sp>
      <mc:AlternateContent xmlns:mc="http://schemas.openxmlformats.org/markup-compatibility/2006" xmlns:a14="http://schemas.microsoft.com/office/drawing/2010/main">
        <mc:Choice Requires="a14">
          <p:sp>
            <p:nvSpPr>
              <p:cNvPr id="31" name="TextBox 30"/>
              <p:cNvSpPr txBox="1"/>
              <p:nvPr/>
            </p:nvSpPr>
            <p:spPr>
              <a:xfrm>
                <a:off x="934338" y="1941723"/>
                <a:ext cx="405688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r>
                        <a:rPr lang="en-US">
                          <a:latin typeface="Cambria Math" panose="02040503050406030204" pitchFamily="18" charset="0"/>
                        </a:rPr>
                        <m:t>)</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exp</m:t>
                      </m:r>
                      <m:d>
                        <m:dPr>
                          <m:ctrlPr>
                            <a:rPr lang="en-US" b="0" i="1" smtClean="0">
                              <a:latin typeface="Cambria Math" panose="02040503050406030204" pitchFamily="18" charset="0"/>
                            </a:rPr>
                          </m:ctrlPr>
                        </m:dPr>
                        <m:e>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den>
                              </m:f>
                            </m:e>
                          </m:d>
                          <m:r>
                            <m:rPr>
                              <m:nor/>
                            </m:rPr>
                            <a:rPr lang="en-US" dirty="0"/>
                            <m:t> </m:t>
                          </m:r>
                        </m:e>
                      </m:d>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934338" y="1941723"/>
                <a:ext cx="4056880" cy="62235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89109936"/>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6743614" y="48716"/>
            <a:ext cx="2104152" cy="3044553"/>
            <a:chOff x="6755956" y="1266178"/>
            <a:chExt cx="2242160" cy="3244241"/>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73699" t="41461" r="1781" b="11233"/>
            <a:stretch/>
          </p:blipFill>
          <p:spPr>
            <a:xfrm>
              <a:off x="6755956" y="1266178"/>
              <a:ext cx="2242160" cy="3244241"/>
            </a:xfrm>
            <a:prstGeom prst="rect">
              <a:avLst/>
            </a:prstGeom>
          </p:spPr>
        </p:pic>
        <p:sp>
          <p:nvSpPr>
            <p:cNvPr id="38" name="Rectangle 37"/>
            <p:cNvSpPr/>
            <p:nvPr/>
          </p:nvSpPr>
          <p:spPr>
            <a:xfrm>
              <a:off x="6808546" y="1277655"/>
              <a:ext cx="456397" cy="482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mc:AlternateContent xmlns:mc="http://schemas.openxmlformats.org/markup-compatibility/2006" xmlns:a14="http://schemas.microsoft.com/office/drawing/2010/main">
        <mc:Choice Requires="a14">
          <p:sp>
            <p:nvSpPr>
              <p:cNvPr id="12" name="TextBox 11"/>
              <p:cNvSpPr txBox="1"/>
              <p:nvPr/>
            </p:nvSpPr>
            <p:spPr>
              <a:xfrm>
                <a:off x="936815" y="3512680"/>
                <a:ext cx="347896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den>
                              </m:f>
                            </m:e>
                          </m:d>
                        </m:e>
                      </m:func>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𝑟</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𝐿</m:t>
                              </m:r>
                            </m:sub>
                          </m:sSub>
                          <m:r>
                            <a:rPr lang="en-US" i="1">
                              <a:latin typeface="Cambria Math" panose="02040503050406030204" pitchFamily="18" charset="0"/>
                            </a:rPr>
                            <m:t>𝑅𝑇</m:t>
                          </m:r>
                        </m:den>
                      </m:f>
                      <m:r>
                        <a:rPr lang="en-US" b="0" i="1" smtClean="0">
                          <a:latin typeface="Cambria Math" panose="02040503050406030204" pitchFamily="18" charset="0"/>
                        </a:rPr>
                        <m:t>=</m:t>
                      </m:r>
                      <m:r>
                        <m:rPr>
                          <m:sty m:val="p"/>
                        </m:rPr>
                        <a:rPr lang="en-US">
                          <a:latin typeface="Cambria Math" panose="02040503050406030204" pitchFamily="18" charset="0"/>
                        </a:rPr>
                        <m:t>ln</m:t>
                      </m:r>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𝑒𝑞</m:t>
                          </m:r>
                        </m:sub>
                      </m:sSub>
                      <m:r>
                        <a:rPr lang="en-US" i="1">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36815" y="3512680"/>
                <a:ext cx="3478966"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3814" y="4855548"/>
                <a:ext cx="4688569" cy="1800108"/>
              </a:xfrm>
              <a:prstGeom prst="rect">
                <a:avLst/>
              </a:prstGeom>
              <a:noFill/>
            </p:spPr>
            <p:txBody>
              <a:bodyPr wrap="square" rtlCol="0">
                <a:spAutoFit/>
              </a:bodyPr>
              <a:lstStyle/>
              <a:p>
                <a:r>
                  <a:rPr lang="en-US" dirty="0">
                    <a:sym typeface="Wingdings" panose="05000000000000000000" pitchFamily="2" charset="2"/>
                  </a:rPr>
                  <a:t>Equilibrium Saturation ratio for a droplet:</a:t>
                </a:r>
              </a:p>
              <a:p>
                <a:pPr marL="342900" indent="-34290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𝑒𝑞</m:t>
                        </m:r>
                      </m:sub>
                    </m:sSub>
                  </m:oMath>
                </a14:m>
                <a:r>
                  <a:rPr lang="en-US" dirty="0">
                    <a:sym typeface="Wingdings" panose="05000000000000000000" pitchFamily="2" charset="2"/>
                  </a:rPr>
                  <a:t> &gt; (RH/100%)</a:t>
                </a:r>
              </a:p>
              <a:p>
                <a:pPr marL="342900" indent="-342900">
                  <a:buFont typeface="Arial" panose="020B0604020202020204" pitchFamily="34" charset="0"/>
                  <a:buChar char="•"/>
                </a:pPr>
                <a:r>
                  <a:rPr lang="en-US" dirty="0">
                    <a:sym typeface="Wingdings" panose="05000000000000000000" pitchFamily="2" charset="2"/>
                  </a:rPr>
                  <a:t>Droplets require super-saturation to prevent evaporation</a:t>
                </a:r>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b="0" i="1" smtClean="0">
                        <a:latin typeface="Cambria Math" panose="02040503050406030204" pitchFamily="18" charset="0"/>
                        <a:sym typeface="Wingdings" panose="05000000000000000000" pitchFamily="2" charset="2"/>
                      </a:rPr>
                      <m:t>𝑟</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dirty="0">
                    <a:sym typeface="Wingdings" panose="05000000000000000000" pitchFamily="2" charset="2"/>
                  </a:rPr>
                  <a:t> (&gt;10</a:t>
                </a:r>
                <a:r>
                  <a:rPr lang="en-US" dirty="0">
                    <a:latin typeface="Symbol" panose="05050102010706020507" pitchFamily="18" charset="2"/>
                    <a:sym typeface="Wingdings" panose="05000000000000000000" pitchFamily="2" charset="2"/>
                  </a:rPr>
                  <a:t>m</a:t>
                </a:r>
                <a:r>
                  <a:rPr lang="en-US" dirty="0">
                    <a:sym typeface="Wingdings" panose="05000000000000000000" pitchFamily="2" charset="2"/>
                  </a:rPr>
                  <a:t>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oMath>
                </a14:m>
                <a:endParaRPr lang="en-US" dirty="0"/>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i="1">
                        <a:latin typeface="Cambria Math" panose="02040503050406030204" pitchFamily="18" charset="0"/>
                        <a:sym typeface="Wingdings" panose="05000000000000000000" pitchFamily="2" charset="2"/>
                      </a:rPr>
                      <m:t>𝑟</m:t>
                    </m:r>
                    <m:r>
                      <a:rPr lang="en-US" i="1">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0</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sym typeface="Wingdings" panose="05000000000000000000" pitchFamily="2" charset="2"/>
                      </a:rPr>
                      <m:t>∞</m:t>
                    </m:r>
                  </m:oMath>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3814" y="4855548"/>
                <a:ext cx="4688569" cy="1800108"/>
              </a:xfrm>
              <a:prstGeom prst="rect">
                <a:avLst/>
              </a:prstGeom>
              <a:blipFill>
                <a:blip r:embed="rId5"/>
                <a:stretch>
                  <a:fillRect l="-1040" t="-2034" r="-1560" b="-4068"/>
                </a:stretch>
              </a:blipFill>
            </p:spPr>
            <p:txBody>
              <a:bodyPr/>
              <a:lstStyle/>
              <a:p>
                <a:r>
                  <a:rPr lang="en-US">
                    <a:noFill/>
                  </a:rPr>
                  <a:t> </a:t>
                </a:r>
              </a:p>
            </p:txBody>
          </p:sp>
        </mc:Fallback>
      </mc:AlternateContent>
      <p:cxnSp>
        <p:nvCxnSpPr>
          <p:cNvPr id="18" name="Straight Arrow Connector 17"/>
          <p:cNvCxnSpPr/>
          <p:nvPr/>
        </p:nvCxnSpPr>
        <p:spPr>
          <a:xfrm flipH="1" flipV="1">
            <a:off x="4126523" y="4032738"/>
            <a:ext cx="307292" cy="885537"/>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4210" y="4470613"/>
            <a:ext cx="1755523" cy="1200329"/>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curved surface</a:t>
            </a:r>
            <a:endParaRPr lang="en-US" dirty="0"/>
          </a:p>
        </p:txBody>
      </p:sp>
      <p:cxnSp>
        <p:nvCxnSpPr>
          <p:cNvPr id="21" name="Straight Arrow Connector 20"/>
          <p:cNvCxnSpPr/>
          <p:nvPr/>
        </p:nvCxnSpPr>
        <p:spPr>
          <a:xfrm flipV="1">
            <a:off x="942076" y="3783509"/>
            <a:ext cx="418147" cy="713846"/>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4467" y="5189168"/>
            <a:ext cx="2086276" cy="923330"/>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flat surface</a:t>
            </a:r>
            <a:endParaRPr lang="en-US" dirty="0"/>
          </a:p>
        </p:txBody>
      </p:sp>
      <p:cxnSp>
        <p:nvCxnSpPr>
          <p:cNvPr id="23" name="Straight Arrow Connector 22"/>
          <p:cNvCxnSpPr/>
          <p:nvPr/>
        </p:nvCxnSpPr>
        <p:spPr>
          <a:xfrm flipH="1" flipV="1">
            <a:off x="1760380" y="4154588"/>
            <a:ext cx="709510" cy="101502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1480" y="1559836"/>
            <a:ext cx="6064476" cy="400110"/>
          </a:xfrm>
          <a:prstGeom prst="rect">
            <a:avLst/>
          </a:prstGeom>
          <a:noFill/>
        </p:spPr>
        <p:txBody>
          <a:bodyPr wrap="square" rtlCol="0">
            <a:spAutoFit/>
          </a:bodyPr>
          <a:lstStyle/>
          <a:p>
            <a:r>
              <a:rPr lang="en-US" sz="2000" dirty="0">
                <a:sym typeface="Wingdings" panose="05000000000000000000" pitchFamily="2" charset="2"/>
              </a:rPr>
              <a:t>Equilibrium vapor pressure (for a flat liquid surface):</a:t>
            </a:r>
          </a:p>
        </p:txBody>
      </p:sp>
      <p:sp>
        <p:nvSpPr>
          <p:cNvPr id="58" name="TextBox 57"/>
          <p:cNvSpPr txBox="1"/>
          <p:nvPr/>
        </p:nvSpPr>
        <p:spPr>
          <a:xfrm>
            <a:off x="6664008" y="2944318"/>
            <a:ext cx="2458376" cy="1200329"/>
          </a:xfrm>
          <a:prstGeom prst="rect">
            <a:avLst/>
          </a:prstGeom>
          <a:noFill/>
        </p:spPr>
        <p:txBody>
          <a:bodyPr wrap="square" rtlCol="0">
            <a:spAutoFit/>
          </a:bodyPr>
          <a:lstStyle/>
          <a:p>
            <a:pPr algn="ctr"/>
            <a:r>
              <a:rPr lang="en-US" dirty="0">
                <a:sym typeface="Wingdings" panose="05000000000000000000" pitchFamily="2" charset="2"/>
              </a:rPr>
              <a:t>At Equilibrium </a:t>
            </a:r>
          </a:p>
          <a:p>
            <a:pPr algn="ctr"/>
            <a:r>
              <a:rPr lang="en-US" dirty="0">
                <a:sym typeface="Wingdings" panose="05000000000000000000" pitchFamily="2" charset="2"/>
              </a:rPr>
              <a:t>(or Saturation):</a:t>
            </a:r>
          </a:p>
          <a:p>
            <a:pPr algn="ctr"/>
            <a:r>
              <a:rPr lang="en-US" dirty="0">
                <a:sym typeface="Wingdings" panose="05000000000000000000" pitchFamily="2" charset="2"/>
              </a:rPr>
              <a:t>Rate of evaporation = Rate of condensation</a:t>
            </a:r>
          </a:p>
        </p:txBody>
      </p:sp>
      <p:sp>
        <p:nvSpPr>
          <p:cNvPr id="19" name="TextBox 18"/>
          <p:cNvSpPr txBox="1"/>
          <p:nvPr/>
        </p:nvSpPr>
        <p:spPr>
          <a:xfrm>
            <a:off x="4290743" y="3671141"/>
            <a:ext cx="1573477" cy="646331"/>
          </a:xfrm>
          <a:prstGeom prst="rect">
            <a:avLst/>
          </a:prstGeom>
          <a:noFill/>
        </p:spPr>
        <p:txBody>
          <a:bodyPr wrap="square" rtlCol="0">
            <a:spAutoFit/>
          </a:bodyPr>
          <a:lstStyle/>
          <a:p>
            <a:r>
              <a:rPr lang="en-US" dirty="0">
                <a:sym typeface="Wingdings" panose="05000000000000000000" pitchFamily="2" charset="2"/>
              </a:rPr>
              <a:t> “Kelvin 	Equation” </a:t>
            </a:r>
          </a:p>
        </p:txBody>
      </p:sp>
      <mc:AlternateContent xmlns:mc="http://schemas.openxmlformats.org/markup-compatibility/2006" xmlns:a14="http://schemas.microsoft.com/office/drawing/2010/main">
        <mc:Choice Requires="a14">
          <p:sp>
            <p:nvSpPr>
              <p:cNvPr id="33" name="TextBox 32"/>
              <p:cNvSpPr txBox="1"/>
              <p:nvPr/>
            </p:nvSpPr>
            <p:spPr>
              <a:xfrm>
                <a:off x="934338" y="1941723"/>
                <a:ext cx="405688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r>
                        <a:rPr lang="en-US">
                          <a:latin typeface="Cambria Math" panose="02040503050406030204" pitchFamily="18" charset="0"/>
                        </a:rPr>
                        <m:t>)</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exp</m:t>
                      </m:r>
                      <m:d>
                        <m:dPr>
                          <m:ctrlPr>
                            <a:rPr lang="en-US" b="0" i="1" smtClean="0">
                              <a:latin typeface="Cambria Math" panose="02040503050406030204" pitchFamily="18" charset="0"/>
                            </a:rPr>
                          </m:ctrlPr>
                        </m:dPr>
                        <m:e>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den>
                              </m:f>
                            </m:e>
                          </m:d>
                          <m:r>
                            <m:rPr>
                              <m:nor/>
                            </m:rPr>
                            <a:rPr lang="en-US" dirty="0"/>
                            <m:t> </m:t>
                          </m:r>
                        </m:e>
                      </m:d>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934338" y="1941723"/>
                <a:ext cx="4056880" cy="622350"/>
              </a:xfrm>
              <a:prstGeom prst="rect">
                <a:avLst/>
              </a:prstGeom>
              <a:blipFill>
                <a:blip r:embed="rId6"/>
                <a:stretch>
                  <a:fillRect/>
                </a:stretch>
              </a:blipFill>
            </p:spPr>
            <p:txBody>
              <a:bodyPr/>
              <a:lstStyle/>
              <a:p>
                <a:r>
                  <a:rPr lang="en-US">
                    <a:noFill/>
                  </a:rPr>
                  <a:t> </a:t>
                </a:r>
              </a:p>
            </p:txBody>
          </p:sp>
        </mc:Fallback>
      </mc:AlternateContent>
      <p:sp>
        <p:nvSpPr>
          <p:cNvPr id="34" name="TextBox 33"/>
          <p:cNvSpPr txBox="1"/>
          <p:nvPr/>
        </p:nvSpPr>
        <p:spPr>
          <a:xfrm>
            <a:off x="411478" y="3047816"/>
            <a:ext cx="4962187" cy="400110"/>
          </a:xfrm>
          <a:prstGeom prst="rect">
            <a:avLst/>
          </a:prstGeom>
          <a:noFill/>
        </p:spPr>
        <p:txBody>
          <a:bodyPr wrap="square" rtlCol="0">
            <a:spAutoFit/>
          </a:bodyPr>
          <a:lstStyle/>
          <a:p>
            <a:r>
              <a:rPr lang="en-US" sz="2000" dirty="0">
                <a:sym typeface="Wingdings" panose="05000000000000000000" pitchFamily="2" charset="2"/>
              </a:rPr>
              <a:t>For a curved surface (no solute):</a:t>
            </a:r>
          </a:p>
        </p:txBody>
      </p:sp>
      <p:sp>
        <p:nvSpPr>
          <p:cNvPr id="3" name="Rectangle 2"/>
          <p:cNvSpPr/>
          <p:nvPr/>
        </p:nvSpPr>
        <p:spPr>
          <a:xfrm>
            <a:off x="764088" y="3512680"/>
            <a:ext cx="3651693" cy="687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387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par>
              <p:cTn id="2"/>
            </p:par>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78303" y="2252898"/>
            <a:ext cx="4319028" cy="2602650"/>
          </a:xfrm>
          <a:prstGeom prst="rect">
            <a:avLst/>
          </a:prstGeom>
        </p:spPr>
      </p:pic>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mc:AlternateContent xmlns:mc="http://schemas.openxmlformats.org/markup-compatibility/2006" xmlns:a14="http://schemas.microsoft.com/office/drawing/2010/main">
        <mc:Choice Requires="a14">
          <p:sp>
            <p:nvSpPr>
              <p:cNvPr id="12" name="TextBox 11"/>
              <p:cNvSpPr txBox="1"/>
              <p:nvPr/>
            </p:nvSpPr>
            <p:spPr>
              <a:xfrm>
                <a:off x="936815" y="3512680"/>
                <a:ext cx="347896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den>
                              </m:f>
                            </m:e>
                          </m:d>
                        </m:e>
                      </m:func>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𝑟</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𝐿</m:t>
                              </m:r>
                            </m:sub>
                          </m:sSub>
                          <m:r>
                            <a:rPr lang="en-US" i="1">
                              <a:latin typeface="Cambria Math" panose="02040503050406030204" pitchFamily="18" charset="0"/>
                            </a:rPr>
                            <m:t>𝑅𝑇</m:t>
                          </m:r>
                        </m:den>
                      </m:f>
                      <m:r>
                        <a:rPr lang="en-US" b="0" i="1" smtClean="0">
                          <a:latin typeface="Cambria Math" panose="02040503050406030204" pitchFamily="18" charset="0"/>
                        </a:rPr>
                        <m:t>=</m:t>
                      </m:r>
                      <m:r>
                        <m:rPr>
                          <m:sty m:val="p"/>
                        </m:rPr>
                        <a:rPr lang="en-US">
                          <a:latin typeface="Cambria Math" panose="02040503050406030204" pitchFamily="18" charset="0"/>
                        </a:rPr>
                        <m:t>ln</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𝑒𝑞</m:t>
                          </m:r>
                        </m:sub>
                      </m:sSub>
                      <m:r>
                        <a:rPr lang="en-US" i="1">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36815" y="3512680"/>
                <a:ext cx="3478966"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3814" y="4855548"/>
                <a:ext cx="4688569" cy="1800108"/>
              </a:xfrm>
              <a:prstGeom prst="rect">
                <a:avLst/>
              </a:prstGeom>
              <a:noFill/>
            </p:spPr>
            <p:txBody>
              <a:bodyPr wrap="square" rtlCol="0">
                <a:spAutoFit/>
              </a:bodyPr>
              <a:lstStyle/>
              <a:p>
                <a:r>
                  <a:rPr lang="en-US" dirty="0">
                    <a:sym typeface="Wingdings" panose="05000000000000000000" pitchFamily="2" charset="2"/>
                  </a:rPr>
                  <a:t>Equilibrium Saturation ratio for a droplet:</a:t>
                </a:r>
              </a:p>
              <a:p>
                <a:pPr marL="342900" indent="-34290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𝑒𝑞</m:t>
                        </m:r>
                      </m:sub>
                    </m:sSub>
                  </m:oMath>
                </a14:m>
                <a:r>
                  <a:rPr lang="en-US" dirty="0">
                    <a:sym typeface="Wingdings" panose="05000000000000000000" pitchFamily="2" charset="2"/>
                  </a:rPr>
                  <a:t> &gt; (RH/100%)</a:t>
                </a:r>
              </a:p>
              <a:p>
                <a:pPr marL="342900" indent="-342900">
                  <a:buFont typeface="Arial" panose="020B0604020202020204" pitchFamily="34" charset="0"/>
                  <a:buChar char="•"/>
                </a:pPr>
                <a:r>
                  <a:rPr lang="en-US" dirty="0">
                    <a:sym typeface="Wingdings" panose="05000000000000000000" pitchFamily="2" charset="2"/>
                  </a:rPr>
                  <a:t>Droplets require super-saturation to prevent evaporation</a:t>
                </a:r>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b="0" i="1" smtClean="0">
                        <a:latin typeface="Cambria Math" panose="02040503050406030204" pitchFamily="18" charset="0"/>
                        <a:sym typeface="Wingdings" panose="05000000000000000000" pitchFamily="2" charset="2"/>
                      </a:rPr>
                      <m:t>𝑟</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dirty="0">
                    <a:sym typeface="Wingdings" panose="05000000000000000000" pitchFamily="2" charset="2"/>
                  </a:rPr>
                  <a:t> (&gt;10</a:t>
                </a:r>
                <a:r>
                  <a:rPr lang="en-US" dirty="0">
                    <a:latin typeface="Symbol" panose="05050102010706020507" pitchFamily="18" charset="2"/>
                    <a:sym typeface="Wingdings" panose="05000000000000000000" pitchFamily="2" charset="2"/>
                  </a:rPr>
                  <a:t>m</a:t>
                </a:r>
                <a:r>
                  <a:rPr lang="en-US" dirty="0">
                    <a:sym typeface="Wingdings" panose="05000000000000000000" pitchFamily="2" charset="2"/>
                  </a:rPr>
                  <a:t>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oMath>
                </a14:m>
                <a:endParaRPr lang="en-US" dirty="0"/>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i="1">
                        <a:latin typeface="Cambria Math" panose="02040503050406030204" pitchFamily="18" charset="0"/>
                        <a:sym typeface="Wingdings" panose="05000000000000000000" pitchFamily="2" charset="2"/>
                      </a:rPr>
                      <m:t>𝑟</m:t>
                    </m:r>
                    <m:r>
                      <a:rPr lang="en-US" i="1">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0</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sym typeface="Wingdings" panose="05000000000000000000" pitchFamily="2" charset="2"/>
                      </a:rPr>
                      <m:t>∞</m:t>
                    </m:r>
                  </m:oMath>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3814" y="4855548"/>
                <a:ext cx="4688569" cy="1800108"/>
              </a:xfrm>
              <a:prstGeom prst="rect">
                <a:avLst/>
              </a:prstGeom>
              <a:blipFill>
                <a:blip r:embed="rId5"/>
                <a:stretch>
                  <a:fillRect l="-1040" t="-2034" r="-1560" b="-4068"/>
                </a:stretch>
              </a:blipFill>
            </p:spPr>
            <p:txBody>
              <a:bodyPr/>
              <a:lstStyle/>
              <a:p>
                <a:r>
                  <a:rPr lang="en-US">
                    <a:noFill/>
                  </a:rPr>
                  <a:t> </a:t>
                </a:r>
              </a:p>
            </p:txBody>
          </p:sp>
        </mc:Fallback>
      </mc:AlternateContent>
      <p:sp>
        <p:nvSpPr>
          <p:cNvPr id="20" name="TextBox 19"/>
          <p:cNvSpPr txBox="1"/>
          <p:nvPr/>
        </p:nvSpPr>
        <p:spPr>
          <a:xfrm>
            <a:off x="314210" y="4470613"/>
            <a:ext cx="1755523" cy="1200329"/>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curved surface</a:t>
            </a:r>
            <a:endParaRPr lang="en-US" dirty="0"/>
          </a:p>
        </p:txBody>
      </p:sp>
      <p:cxnSp>
        <p:nvCxnSpPr>
          <p:cNvPr id="21" name="Straight Arrow Connector 20"/>
          <p:cNvCxnSpPr/>
          <p:nvPr/>
        </p:nvCxnSpPr>
        <p:spPr>
          <a:xfrm flipV="1">
            <a:off x="942076" y="3783509"/>
            <a:ext cx="418147" cy="713846"/>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4467" y="5189168"/>
            <a:ext cx="2086276" cy="923330"/>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flat surface</a:t>
            </a:r>
            <a:endParaRPr lang="en-US" dirty="0"/>
          </a:p>
        </p:txBody>
      </p:sp>
      <p:cxnSp>
        <p:nvCxnSpPr>
          <p:cNvPr id="23" name="Straight Arrow Connector 22"/>
          <p:cNvCxnSpPr/>
          <p:nvPr/>
        </p:nvCxnSpPr>
        <p:spPr>
          <a:xfrm flipH="1" flipV="1">
            <a:off x="1760380" y="4154588"/>
            <a:ext cx="709510" cy="101502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1480" y="1559836"/>
            <a:ext cx="6064476" cy="400110"/>
          </a:xfrm>
          <a:prstGeom prst="rect">
            <a:avLst/>
          </a:prstGeom>
          <a:noFill/>
        </p:spPr>
        <p:txBody>
          <a:bodyPr wrap="square" rtlCol="0">
            <a:spAutoFit/>
          </a:bodyPr>
          <a:lstStyle/>
          <a:p>
            <a:r>
              <a:rPr lang="en-US" sz="2000" dirty="0">
                <a:sym typeface="Wingdings" panose="05000000000000000000" pitchFamily="2" charset="2"/>
              </a:rPr>
              <a:t>Equilibrium vapor pressure (for a flat liquid surface):</a:t>
            </a:r>
          </a:p>
        </p:txBody>
      </p:sp>
      <mc:AlternateContent xmlns:mc="http://schemas.openxmlformats.org/markup-compatibility/2006" xmlns:a14="http://schemas.microsoft.com/office/drawing/2010/main">
        <mc:Choice Requires="a14">
          <p:sp>
            <p:nvSpPr>
              <p:cNvPr id="33" name="TextBox 32"/>
              <p:cNvSpPr txBox="1"/>
              <p:nvPr/>
            </p:nvSpPr>
            <p:spPr>
              <a:xfrm>
                <a:off x="934338" y="1941723"/>
                <a:ext cx="405688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r>
                        <a:rPr lang="en-US">
                          <a:latin typeface="Cambria Math" panose="02040503050406030204" pitchFamily="18" charset="0"/>
                        </a:rPr>
                        <m:t>)</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exp</m:t>
                      </m:r>
                      <m:d>
                        <m:dPr>
                          <m:ctrlPr>
                            <a:rPr lang="en-US" b="0" i="1" smtClean="0">
                              <a:latin typeface="Cambria Math" panose="02040503050406030204" pitchFamily="18" charset="0"/>
                            </a:rPr>
                          </m:ctrlPr>
                        </m:dPr>
                        <m:e>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den>
                              </m:f>
                            </m:e>
                          </m:d>
                          <m:r>
                            <m:rPr>
                              <m:nor/>
                            </m:rPr>
                            <a:rPr lang="en-US" dirty="0"/>
                            <m:t> </m:t>
                          </m:r>
                        </m:e>
                      </m:d>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934338" y="1941723"/>
                <a:ext cx="4056880" cy="622350"/>
              </a:xfrm>
              <a:prstGeom prst="rect">
                <a:avLst/>
              </a:prstGeom>
              <a:blipFill>
                <a:blip r:embed="rId6"/>
                <a:stretch>
                  <a:fillRect/>
                </a:stretch>
              </a:blipFill>
            </p:spPr>
            <p:txBody>
              <a:bodyPr/>
              <a:lstStyle/>
              <a:p>
                <a:r>
                  <a:rPr lang="en-US">
                    <a:noFill/>
                  </a:rPr>
                  <a:t> </a:t>
                </a:r>
              </a:p>
            </p:txBody>
          </p:sp>
        </mc:Fallback>
      </mc:AlternateContent>
      <p:sp>
        <p:nvSpPr>
          <p:cNvPr id="6" name="TextBox 5"/>
          <p:cNvSpPr txBox="1"/>
          <p:nvPr/>
        </p:nvSpPr>
        <p:spPr>
          <a:xfrm>
            <a:off x="6865550" y="2465173"/>
            <a:ext cx="1951256" cy="1200329"/>
          </a:xfrm>
          <a:prstGeom prst="rect">
            <a:avLst/>
          </a:prstGeom>
          <a:noFill/>
        </p:spPr>
        <p:txBody>
          <a:bodyPr wrap="square" rtlCol="0">
            <a:spAutoFit/>
          </a:bodyPr>
          <a:lstStyle/>
          <a:p>
            <a:r>
              <a:rPr lang="en-US" dirty="0"/>
              <a:t>atmospherically relevant range of relative humidities (i.e. &lt; 101% RH)</a:t>
            </a:r>
          </a:p>
        </p:txBody>
      </p:sp>
      <p:sp>
        <p:nvSpPr>
          <p:cNvPr id="24" name="TextBox 23"/>
          <p:cNvSpPr txBox="1"/>
          <p:nvPr/>
        </p:nvSpPr>
        <p:spPr>
          <a:xfrm>
            <a:off x="5812077" y="2077343"/>
            <a:ext cx="2973503" cy="369332"/>
          </a:xfrm>
          <a:prstGeom prst="rect">
            <a:avLst/>
          </a:prstGeom>
          <a:noFill/>
        </p:spPr>
        <p:txBody>
          <a:bodyPr wrap="square" rtlCol="0">
            <a:spAutoFit/>
          </a:bodyPr>
          <a:lstStyle/>
          <a:p>
            <a:r>
              <a:rPr lang="en-US" dirty="0">
                <a:sym typeface="Wingdings" panose="05000000000000000000" pitchFamily="2" charset="2"/>
              </a:rPr>
              <a:t>Plot of the “Kelvin Equation” </a:t>
            </a:r>
          </a:p>
        </p:txBody>
      </p:sp>
      <p:cxnSp>
        <p:nvCxnSpPr>
          <p:cNvPr id="16" name="Straight Arrow Connector 15"/>
          <p:cNvCxnSpPr/>
          <p:nvPr/>
        </p:nvCxnSpPr>
        <p:spPr>
          <a:xfrm flipH="1" flipV="1">
            <a:off x="4126523" y="4032738"/>
            <a:ext cx="307292" cy="885537"/>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64088" y="3512680"/>
            <a:ext cx="3651693" cy="687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1478" y="3047816"/>
            <a:ext cx="4962187" cy="400110"/>
          </a:xfrm>
          <a:prstGeom prst="rect">
            <a:avLst/>
          </a:prstGeom>
          <a:noFill/>
        </p:spPr>
        <p:txBody>
          <a:bodyPr wrap="square" rtlCol="0">
            <a:spAutoFit/>
          </a:bodyPr>
          <a:lstStyle/>
          <a:p>
            <a:r>
              <a:rPr lang="en-US" sz="2000" dirty="0">
                <a:sym typeface="Wingdings" panose="05000000000000000000" pitchFamily="2" charset="2"/>
              </a:rPr>
              <a:t>For a curved surface (no solute):</a:t>
            </a:r>
          </a:p>
        </p:txBody>
      </p:sp>
      <p:cxnSp>
        <p:nvCxnSpPr>
          <p:cNvPr id="4" name="Straight Arrow Connector 3"/>
          <p:cNvCxnSpPr/>
          <p:nvPr/>
        </p:nvCxnSpPr>
        <p:spPr>
          <a:xfrm flipV="1">
            <a:off x="8732520" y="4597052"/>
            <a:ext cx="0" cy="258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97505" y="4800581"/>
            <a:ext cx="736099" cy="369332"/>
          </a:xfrm>
          <a:prstGeom prst="rect">
            <a:avLst/>
          </a:prstGeom>
          <a:noFill/>
        </p:spPr>
        <p:txBody>
          <a:bodyPr wrap="none" rtlCol="0">
            <a:spAutoFit/>
          </a:bodyPr>
          <a:lstStyle/>
          <a:p>
            <a:r>
              <a:rPr lang="en-US" dirty="0">
                <a:solidFill>
                  <a:srgbClr val="FF0000"/>
                </a:solidFill>
              </a:rPr>
              <a:t>10</a:t>
            </a:r>
            <a:r>
              <a:rPr lang="en-US" dirty="0">
                <a:solidFill>
                  <a:srgbClr val="FF0000"/>
                </a:solidFill>
                <a:latin typeface="Symbol" panose="05050102010706020507" pitchFamily="18" charset="2"/>
              </a:rPr>
              <a:t>m</a:t>
            </a:r>
            <a:r>
              <a:rPr lang="en-US" dirty="0">
                <a:solidFill>
                  <a:srgbClr val="FF0000"/>
                </a:solidFill>
              </a:rPr>
              <a:t>m</a:t>
            </a:r>
          </a:p>
        </p:txBody>
      </p:sp>
    </p:spTree>
    <p:extLst>
      <p:ext uri="{BB962C8B-B14F-4D97-AF65-F5344CB8AC3E}">
        <p14:creationId xmlns:p14="http://schemas.microsoft.com/office/powerpoint/2010/main" val="3110355220"/>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778306" y="2252899"/>
            <a:ext cx="4344078" cy="2602650"/>
          </a:xfrm>
          <a:prstGeom prst="rect">
            <a:avLst/>
          </a:prstGeom>
        </p:spPr>
      </p:pic>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droplet:</a:t>
            </a:r>
            <a:endParaRPr lang="en-US" sz="2900" dirty="0"/>
          </a:p>
        </p:txBody>
      </p:sp>
      <mc:AlternateContent xmlns:mc="http://schemas.openxmlformats.org/markup-compatibility/2006" xmlns:a14="http://schemas.microsoft.com/office/drawing/2010/main">
        <mc:Choice Requires="a14">
          <p:sp>
            <p:nvSpPr>
              <p:cNvPr id="12" name="TextBox 11"/>
              <p:cNvSpPr txBox="1"/>
              <p:nvPr/>
            </p:nvSpPr>
            <p:spPr>
              <a:xfrm>
                <a:off x="936815" y="3512680"/>
                <a:ext cx="3478966"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den>
                              </m:f>
                            </m:e>
                          </m:d>
                        </m:e>
                      </m:func>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𝑟</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𝐿</m:t>
                              </m:r>
                            </m:sub>
                          </m:sSub>
                          <m:r>
                            <a:rPr lang="en-US" i="1">
                              <a:latin typeface="Cambria Math" panose="02040503050406030204" pitchFamily="18" charset="0"/>
                            </a:rPr>
                            <m:t>𝑅𝑇</m:t>
                          </m:r>
                        </m:den>
                      </m:f>
                      <m:r>
                        <a:rPr lang="en-US" b="0" i="1" smtClean="0">
                          <a:latin typeface="Cambria Math" panose="02040503050406030204" pitchFamily="18" charset="0"/>
                        </a:rPr>
                        <m:t>=</m:t>
                      </m:r>
                      <m:r>
                        <m:rPr>
                          <m:sty m:val="p"/>
                        </m:rPr>
                        <a:rPr lang="en-US">
                          <a:latin typeface="Cambria Math" panose="02040503050406030204" pitchFamily="18" charset="0"/>
                        </a:rPr>
                        <m:t>ln</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𝑒𝑞</m:t>
                          </m:r>
                        </m:sub>
                      </m:sSub>
                      <m:r>
                        <a:rPr lang="en-US" i="1">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36815" y="3512680"/>
                <a:ext cx="3478966"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3814" y="4855548"/>
                <a:ext cx="4688569" cy="1800108"/>
              </a:xfrm>
              <a:prstGeom prst="rect">
                <a:avLst/>
              </a:prstGeom>
              <a:noFill/>
            </p:spPr>
            <p:txBody>
              <a:bodyPr wrap="square" rtlCol="0">
                <a:spAutoFit/>
              </a:bodyPr>
              <a:lstStyle/>
              <a:p>
                <a:r>
                  <a:rPr lang="en-US" dirty="0">
                    <a:sym typeface="Wingdings" panose="05000000000000000000" pitchFamily="2" charset="2"/>
                  </a:rPr>
                  <a:t>Equilibrium Saturation ratio for a droplet:</a:t>
                </a:r>
              </a:p>
              <a:p>
                <a:pPr marL="342900" indent="-34290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𝑒𝑞</m:t>
                        </m:r>
                      </m:sub>
                    </m:sSub>
                  </m:oMath>
                </a14:m>
                <a:r>
                  <a:rPr lang="en-US" dirty="0">
                    <a:sym typeface="Wingdings" panose="05000000000000000000" pitchFamily="2" charset="2"/>
                  </a:rPr>
                  <a:t> &gt; (RH/100%)</a:t>
                </a:r>
              </a:p>
              <a:p>
                <a:pPr marL="342900" indent="-342900">
                  <a:buFont typeface="Arial" panose="020B0604020202020204" pitchFamily="34" charset="0"/>
                  <a:buChar char="•"/>
                </a:pPr>
                <a:r>
                  <a:rPr lang="en-US" dirty="0">
                    <a:sym typeface="Wingdings" panose="05000000000000000000" pitchFamily="2" charset="2"/>
                  </a:rPr>
                  <a:t>Droplets require super-saturation to prevent evaporation</a:t>
                </a:r>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b="0" i="1" smtClean="0">
                        <a:latin typeface="Cambria Math" panose="02040503050406030204" pitchFamily="18" charset="0"/>
                        <a:sym typeface="Wingdings" panose="05000000000000000000" pitchFamily="2" charset="2"/>
                      </a:rPr>
                      <m:t>𝑟</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dirty="0">
                    <a:sym typeface="Wingdings" panose="05000000000000000000" pitchFamily="2" charset="2"/>
                  </a:rPr>
                  <a:t> (&gt;10</a:t>
                </a:r>
                <a:r>
                  <a:rPr lang="en-US" dirty="0">
                    <a:latin typeface="Symbol" panose="05050102010706020507" pitchFamily="18" charset="2"/>
                    <a:sym typeface="Wingdings" panose="05000000000000000000" pitchFamily="2" charset="2"/>
                  </a:rPr>
                  <a:t>m</a:t>
                </a:r>
                <a:r>
                  <a:rPr lang="en-US" dirty="0">
                    <a:sym typeface="Wingdings" panose="05000000000000000000" pitchFamily="2" charset="2"/>
                  </a:rPr>
                  <a:t>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oMath>
                </a14:m>
                <a:r>
                  <a:rPr lang="en-US" dirty="0"/>
                  <a:t> </a:t>
                </a:r>
                <a14:m>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𝑒</m:t>
                        </m:r>
                      </m:e>
                      <m:sub>
                        <m:r>
                          <a:rPr lang="en-US" i="1">
                            <a:latin typeface="Cambria Math" panose="02040503050406030204" pitchFamily="18" charset="0"/>
                          </a:rPr>
                          <m:t>𝑠𝑎𝑡</m:t>
                        </m:r>
                      </m:sub>
                    </m:sSub>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oMath>
                </a14:m>
                <a:endParaRPr lang="en-US" dirty="0"/>
              </a:p>
              <a:p>
                <a:pPr marL="342900" indent="-342900">
                  <a:buFont typeface="Arial" panose="020B0604020202020204" pitchFamily="34" charset="0"/>
                  <a:buChar char="•"/>
                </a:pPr>
                <a:r>
                  <a:rPr lang="en-US" dirty="0">
                    <a:sym typeface="Wingdings" panose="05000000000000000000" pitchFamily="2" charset="2"/>
                  </a:rPr>
                  <a:t>As </a:t>
                </a:r>
                <a14:m>
                  <m:oMath xmlns:m="http://schemas.openxmlformats.org/officeDocument/2006/math">
                    <m:r>
                      <a:rPr lang="en-US" i="1">
                        <a:latin typeface="Cambria Math" panose="02040503050406030204" pitchFamily="18" charset="0"/>
                        <a:sym typeface="Wingdings" panose="05000000000000000000" pitchFamily="2" charset="2"/>
                      </a:rPr>
                      <m:t>𝑟</m:t>
                    </m:r>
                    <m:r>
                      <a:rPr lang="en-US" i="1">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0</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r>
                          <a:rPr lang="en-US" i="1">
                            <a:latin typeface="Cambria Math" panose="02040503050406030204" pitchFamily="18" charset="0"/>
                          </a:rPr>
                          <m:t>,</m:t>
                        </m:r>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𝑟</m:t>
                        </m:r>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sym typeface="Wingdings" panose="05000000000000000000" pitchFamily="2" charset="2"/>
                      </a:rPr>
                      <m:t>∞</m:t>
                    </m:r>
                  </m:oMath>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3814" y="4855548"/>
                <a:ext cx="4688569" cy="1800108"/>
              </a:xfrm>
              <a:prstGeom prst="rect">
                <a:avLst/>
              </a:prstGeom>
              <a:blipFill>
                <a:blip r:embed="rId5"/>
                <a:stretch>
                  <a:fillRect l="-1040" t="-2034" r="-1560" b="-4068"/>
                </a:stretch>
              </a:blipFill>
            </p:spPr>
            <p:txBody>
              <a:bodyPr/>
              <a:lstStyle/>
              <a:p>
                <a:r>
                  <a:rPr lang="en-US">
                    <a:noFill/>
                  </a:rPr>
                  <a:t> </a:t>
                </a:r>
              </a:p>
            </p:txBody>
          </p:sp>
        </mc:Fallback>
      </mc:AlternateContent>
      <p:sp>
        <p:nvSpPr>
          <p:cNvPr id="20" name="TextBox 19"/>
          <p:cNvSpPr txBox="1"/>
          <p:nvPr/>
        </p:nvSpPr>
        <p:spPr>
          <a:xfrm>
            <a:off x="314210" y="4470613"/>
            <a:ext cx="1755523" cy="1200329"/>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curved surface</a:t>
            </a:r>
            <a:endParaRPr lang="en-US" dirty="0"/>
          </a:p>
        </p:txBody>
      </p:sp>
      <p:cxnSp>
        <p:nvCxnSpPr>
          <p:cNvPr id="21" name="Straight Arrow Connector 20"/>
          <p:cNvCxnSpPr/>
          <p:nvPr/>
        </p:nvCxnSpPr>
        <p:spPr>
          <a:xfrm flipV="1">
            <a:off x="942076" y="3783509"/>
            <a:ext cx="418147" cy="713846"/>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4467" y="5189168"/>
            <a:ext cx="2086276" cy="923330"/>
          </a:xfrm>
          <a:prstGeom prst="rect">
            <a:avLst/>
          </a:prstGeom>
          <a:noFill/>
        </p:spPr>
        <p:txBody>
          <a:bodyPr wrap="square" rtlCol="0">
            <a:spAutoFit/>
          </a:bodyPr>
          <a:lstStyle/>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O Saturated vapor pressure over a flat surface</a:t>
            </a:r>
            <a:endParaRPr lang="en-US" dirty="0"/>
          </a:p>
        </p:txBody>
      </p:sp>
      <p:cxnSp>
        <p:nvCxnSpPr>
          <p:cNvPr id="23" name="Straight Arrow Connector 22"/>
          <p:cNvCxnSpPr/>
          <p:nvPr/>
        </p:nvCxnSpPr>
        <p:spPr>
          <a:xfrm flipH="1" flipV="1">
            <a:off x="1760380" y="4154588"/>
            <a:ext cx="709510" cy="101502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1480" y="1559836"/>
            <a:ext cx="6064476" cy="400110"/>
          </a:xfrm>
          <a:prstGeom prst="rect">
            <a:avLst/>
          </a:prstGeom>
          <a:noFill/>
        </p:spPr>
        <p:txBody>
          <a:bodyPr wrap="square" rtlCol="0">
            <a:spAutoFit/>
          </a:bodyPr>
          <a:lstStyle/>
          <a:p>
            <a:r>
              <a:rPr lang="en-US" sz="2000" dirty="0">
                <a:sym typeface="Wingdings" panose="05000000000000000000" pitchFamily="2" charset="2"/>
              </a:rPr>
              <a:t>Equilibrium vapor pressure (for a flat liquid surface):</a:t>
            </a:r>
          </a:p>
        </p:txBody>
      </p:sp>
      <mc:AlternateContent xmlns:mc="http://schemas.openxmlformats.org/markup-compatibility/2006" xmlns:a14="http://schemas.microsoft.com/office/drawing/2010/main">
        <mc:Choice Requires="a14">
          <p:sp>
            <p:nvSpPr>
              <p:cNvPr id="33" name="TextBox 32"/>
              <p:cNvSpPr txBox="1"/>
              <p:nvPr/>
            </p:nvSpPr>
            <p:spPr>
              <a:xfrm>
                <a:off x="934338" y="1941723"/>
                <a:ext cx="405688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r>
                        <a:rPr lang="en-US">
                          <a:latin typeface="Cambria Math" panose="02040503050406030204" pitchFamily="18" charset="0"/>
                        </a:rPr>
                        <m:t>)</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𝑠𝑎𝑡</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exp</m:t>
                      </m:r>
                      <m:d>
                        <m:dPr>
                          <m:ctrlPr>
                            <a:rPr lang="en-US" b="0" i="1" smtClean="0">
                              <a:latin typeface="Cambria Math" panose="02040503050406030204" pitchFamily="18" charset="0"/>
                            </a:rPr>
                          </m:ctrlPr>
                        </m:dPr>
                        <m:e>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𝑣</m:t>
                                  </m:r>
                                </m:sub>
                              </m:sSub>
                            </m:num>
                            <m:den>
                              <m:r>
                                <a:rPr lang="en-US" i="1">
                                  <a:latin typeface="Cambria Math" panose="02040503050406030204" pitchFamily="18" charset="0"/>
                                </a:rPr>
                                <m:t>𝑅</m:t>
                              </m:r>
                            </m:den>
                          </m:f>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den>
                              </m:f>
                            </m:e>
                          </m:d>
                          <m:r>
                            <m:rPr>
                              <m:nor/>
                            </m:rPr>
                            <a:rPr lang="en-US" dirty="0"/>
                            <m:t> </m:t>
                          </m:r>
                        </m:e>
                      </m:d>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934338" y="1941723"/>
                <a:ext cx="4056880" cy="622350"/>
              </a:xfrm>
              <a:prstGeom prst="rect">
                <a:avLst/>
              </a:prstGeom>
              <a:blipFill>
                <a:blip r:embed="rId6"/>
                <a:stretch>
                  <a:fillRect/>
                </a:stretch>
              </a:blipFill>
            </p:spPr>
            <p:txBody>
              <a:bodyPr/>
              <a:lstStyle/>
              <a:p>
                <a:r>
                  <a:rPr lang="en-US">
                    <a:noFill/>
                  </a:rPr>
                  <a:t> </a:t>
                </a:r>
              </a:p>
            </p:txBody>
          </p:sp>
        </mc:Fallback>
      </mc:AlternateContent>
      <p:cxnSp>
        <p:nvCxnSpPr>
          <p:cNvPr id="5" name="Straight Connector 4"/>
          <p:cNvCxnSpPr/>
          <p:nvPr/>
        </p:nvCxnSpPr>
        <p:spPr>
          <a:xfrm>
            <a:off x="5812077" y="3783509"/>
            <a:ext cx="292044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68950" y="2416874"/>
            <a:ext cx="2663570" cy="1200329"/>
          </a:xfrm>
          <a:prstGeom prst="rect">
            <a:avLst/>
          </a:prstGeom>
          <a:noFill/>
        </p:spPr>
        <p:txBody>
          <a:bodyPr wrap="square" rtlCol="0">
            <a:spAutoFit/>
          </a:bodyPr>
          <a:lstStyle/>
          <a:p>
            <a:pPr algn="r"/>
            <a:r>
              <a:rPr lang="en-US" dirty="0"/>
              <a:t>Homogeneous nucleation (without pre-existing aerosol) requires more than </a:t>
            </a:r>
            <a:r>
              <a:rPr lang="en-US" u="sng" dirty="0"/>
              <a:t>400% RH</a:t>
            </a:r>
          </a:p>
        </p:txBody>
      </p:sp>
      <p:sp>
        <p:nvSpPr>
          <p:cNvPr id="25" name="TextBox 24"/>
          <p:cNvSpPr txBox="1"/>
          <p:nvPr/>
        </p:nvSpPr>
        <p:spPr>
          <a:xfrm>
            <a:off x="5812077" y="2077343"/>
            <a:ext cx="2973503" cy="369332"/>
          </a:xfrm>
          <a:prstGeom prst="rect">
            <a:avLst/>
          </a:prstGeom>
          <a:noFill/>
        </p:spPr>
        <p:txBody>
          <a:bodyPr wrap="square" rtlCol="0">
            <a:spAutoFit/>
          </a:bodyPr>
          <a:lstStyle/>
          <a:p>
            <a:r>
              <a:rPr lang="en-US" dirty="0">
                <a:sym typeface="Wingdings" panose="05000000000000000000" pitchFamily="2" charset="2"/>
              </a:rPr>
              <a:t>Plot of the “Kelvin Equation” </a:t>
            </a:r>
          </a:p>
        </p:txBody>
      </p:sp>
      <p:cxnSp>
        <p:nvCxnSpPr>
          <p:cNvPr id="17" name="Straight Arrow Connector 16"/>
          <p:cNvCxnSpPr/>
          <p:nvPr/>
        </p:nvCxnSpPr>
        <p:spPr>
          <a:xfrm flipH="1" flipV="1">
            <a:off x="4126523" y="4032738"/>
            <a:ext cx="307292" cy="885537"/>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64088" y="3512680"/>
            <a:ext cx="3651693" cy="687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11478" y="3047816"/>
            <a:ext cx="4962187" cy="400110"/>
          </a:xfrm>
          <a:prstGeom prst="rect">
            <a:avLst/>
          </a:prstGeom>
          <a:noFill/>
        </p:spPr>
        <p:txBody>
          <a:bodyPr wrap="square" rtlCol="0">
            <a:spAutoFit/>
          </a:bodyPr>
          <a:lstStyle/>
          <a:p>
            <a:r>
              <a:rPr lang="en-US" sz="2000" dirty="0">
                <a:sym typeface="Wingdings" panose="05000000000000000000" pitchFamily="2" charset="2"/>
              </a:rPr>
              <a:t>For a curved surface (no solute):</a:t>
            </a:r>
          </a:p>
        </p:txBody>
      </p:sp>
      <p:cxnSp>
        <p:nvCxnSpPr>
          <p:cNvPr id="26" name="Straight Arrow Connector 25"/>
          <p:cNvCxnSpPr/>
          <p:nvPr/>
        </p:nvCxnSpPr>
        <p:spPr>
          <a:xfrm flipV="1">
            <a:off x="8732520" y="4597052"/>
            <a:ext cx="0" cy="258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45508" y="4800581"/>
            <a:ext cx="619080" cy="369332"/>
          </a:xfrm>
          <a:prstGeom prst="rect">
            <a:avLst/>
          </a:prstGeom>
          <a:noFill/>
        </p:spPr>
        <p:txBody>
          <a:bodyPr wrap="none" rtlCol="0">
            <a:spAutoFit/>
          </a:bodyPr>
          <a:lstStyle/>
          <a:p>
            <a:r>
              <a:rPr lang="en-US" dirty="0">
                <a:solidFill>
                  <a:srgbClr val="FF0000"/>
                </a:solidFill>
              </a:rPr>
              <a:t>1</a:t>
            </a:r>
            <a:r>
              <a:rPr lang="en-US" dirty="0">
                <a:solidFill>
                  <a:srgbClr val="FF0000"/>
                </a:solidFill>
                <a:latin typeface="Symbol" panose="05050102010706020507" pitchFamily="18" charset="2"/>
              </a:rPr>
              <a:t>m</a:t>
            </a:r>
            <a:r>
              <a:rPr lang="en-US" dirty="0">
                <a:solidFill>
                  <a:srgbClr val="FF0000"/>
                </a:solidFill>
              </a:rPr>
              <a:t>m</a:t>
            </a:r>
          </a:p>
        </p:txBody>
      </p:sp>
    </p:spTree>
    <p:extLst>
      <p:ext uri="{BB962C8B-B14F-4D97-AF65-F5344CB8AC3E}">
        <p14:creationId xmlns:p14="http://schemas.microsoft.com/office/powerpoint/2010/main" val="2122587127"/>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3124200"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6119622" y="1066800"/>
            <a:ext cx="2895600" cy="472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6127750" y="2140237"/>
            <a:ext cx="2871788" cy="2871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Oval 8"/>
          <p:cNvSpPr/>
          <p:nvPr/>
        </p:nvSpPr>
        <p:spPr>
          <a:xfrm>
            <a:off x="3956050" y="2085975"/>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4191000" y="1919288"/>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3590925" y="1447800"/>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p:cNvSpPr/>
          <p:nvPr/>
        </p:nvSpPr>
        <p:spPr>
          <a:xfrm>
            <a:off x="3332163" y="4843463"/>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p:cNvSpPr/>
          <p:nvPr/>
        </p:nvSpPr>
        <p:spPr>
          <a:xfrm>
            <a:off x="5597525" y="2406650"/>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4953000" y="1838325"/>
            <a:ext cx="173038"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5511800" y="2655888"/>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4570413" y="4867275"/>
            <a:ext cx="173037"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Oval 16"/>
          <p:cNvSpPr/>
          <p:nvPr/>
        </p:nvSpPr>
        <p:spPr>
          <a:xfrm>
            <a:off x="4398963" y="2874963"/>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Oval 17"/>
          <p:cNvSpPr/>
          <p:nvPr/>
        </p:nvSpPr>
        <p:spPr>
          <a:xfrm>
            <a:off x="3810000" y="4005263"/>
            <a:ext cx="173038"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5008563" y="36576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5424488" y="45720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4779963" y="4953000"/>
            <a:ext cx="173037"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Oval 21"/>
          <p:cNvSpPr/>
          <p:nvPr/>
        </p:nvSpPr>
        <p:spPr>
          <a:xfrm>
            <a:off x="4041775" y="5318125"/>
            <a:ext cx="173038"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p:cNvSpPr/>
          <p:nvPr/>
        </p:nvSpPr>
        <p:spPr>
          <a:xfrm>
            <a:off x="4486275" y="4178300"/>
            <a:ext cx="171450" cy="17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Oval 23"/>
          <p:cNvSpPr/>
          <p:nvPr/>
        </p:nvSpPr>
        <p:spPr>
          <a:xfrm>
            <a:off x="3576638" y="3113088"/>
            <a:ext cx="173037" cy="17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Oval 24"/>
          <p:cNvSpPr/>
          <p:nvPr/>
        </p:nvSpPr>
        <p:spPr>
          <a:xfrm>
            <a:off x="1014413" y="2081213"/>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Oval 25"/>
          <p:cNvSpPr/>
          <p:nvPr/>
        </p:nvSpPr>
        <p:spPr>
          <a:xfrm>
            <a:off x="1249363" y="1912938"/>
            <a:ext cx="87312"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Oval 26"/>
          <p:cNvSpPr/>
          <p:nvPr/>
        </p:nvSpPr>
        <p:spPr>
          <a:xfrm>
            <a:off x="650875" y="1441450"/>
            <a:ext cx="85725"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Oval 27"/>
          <p:cNvSpPr/>
          <p:nvPr/>
        </p:nvSpPr>
        <p:spPr>
          <a:xfrm>
            <a:off x="390525" y="4837113"/>
            <a:ext cx="87313"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Oval 28"/>
          <p:cNvSpPr/>
          <p:nvPr/>
        </p:nvSpPr>
        <p:spPr>
          <a:xfrm>
            <a:off x="2657475" y="2401888"/>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p:cNvSpPr/>
          <p:nvPr/>
        </p:nvSpPr>
        <p:spPr>
          <a:xfrm>
            <a:off x="2011363" y="1833563"/>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p:cNvSpPr/>
          <p:nvPr/>
        </p:nvSpPr>
        <p:spPr>
          <a:xfrm>
            <a:off x="2570163" y="2649538"/>
            <a:ext cx="87312"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p:cNvSpPr/>
          <p:nvPr/>
        </p:nvSpPr>
        <p:spPr>
          <a:xfrm>
            <a:off x="1628775" y="4860925"/>
            <a:ext cx="87313"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Oval 32"/>
          <p:cNvSpPr/>
          <p:nvPr/>
        </p:nvSpPr>
        <p:spPr>
          <a:xfrm>
            <a:off x="1457325" y="2868613"/>
            <a:ext cx="87313"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p:cNvSpPr/>
          <p:nvPr/>
        </p:nvSpPr>
        <p:spPr>
          <a:xfrm>
            <a:off x="868363" y="4000500"/>
            <a:ext cx="87312"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Oval 34"/>
          <p:cNvSpPr/>
          <p:nvPr/>
        </p:nvSpPr>
        <p:spPr>
          <a:xfrm>
            <a:off x="2066925" y="3651250"/>
            <a:ext cx="87313"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Oval 35"/>
          <p:cNvSpPr/>
          <p:nvPr/>
        </p:nvSpPr>
        <p:spPr>
          <a:xfrm>
            <a:off x="2484438" y="4565650"/>
            <a:ext cx="85725"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Oval 36"/>
          <p:cNvSpPr/>
          <p:nvPr/>
        </p:nvSpPr>
        <p:spPr>
          <a:xfrm>
            <a:off x="1838325" y="4946650"/>
            <a:ext cx="87313" cy="87313"/>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Oval 37"/>
          <p:cNvSpPr/>
          <p:nvPr/>
        </p:nvSpPr>
        <p:spPr>
          <a:xfrm>
            <a:off x="1101725" y="5311775"/>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Oval 38"/>
          <p:cNvSpPr/>
          <p:nvPr/>
        </p:nvSpPr>
        <p:spPr>
          <a:xfrm>
            <a:off x="1544638" y="4173538"/>
            <a:ext cx="85725" cy="85725"/>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Oval 39"/>
          <p:cNvSpPr/>
          <p:nvPr/>
        </p:nvSpPr>
        <p:spPr>
          <a:xfrm>
            <a:off x="636588" y="3106738"/>
            <a:ext cx="85725" cy="8731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Right Arrow 40"/>
          <p:cNvSpPr/>
          <p:nvPr/>
        </p:nvSpPr>
        <p:spPr>
          <a:xfrm>
            <a:off x="390525" y="6194425"/>
            <a:ext cx="8220075" cy="638175"/>
          </a:xfrm>
          <a:prstGeom prst="rightArrow">
            <a:avLst>
              <a:gd name="adj1" fmla="val 54043"/>
              <a:gd name="adj2" fmla="val 159769"/>
            </a:avLst>
          </a:prstGeom>
          <a:gradFill flip="none" rotWithShape="1">
            <a:gsLst>
              <a:gs pos="0">
                <a:schemeClr val="tx2">
                  <a:lumMod val="60000"/>
                  <a:lumOff val="40000"/>
                </a:schemeClr>
              </a:gs>
              <a:gs pos="80000">
                <a:schemeClr val="accent6">
                  <a:lumMod val="20000"/>
                  <a:lumOff val="80000"/>
                </a:schemeClr>
              </a:gs>
              <a:gs pos="100000">
                <a:schemeClr val="accent6">
                  <a:lumMod val="20000"/>
                  <a:lumOff val="80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3" name="Straight Arrow Connector 42"/>
          <p:cNvCxnSpPr>
            <a:stCxn id="8" idx="3"/>
            <a:endCxn id="8" idx="7"/>
          </p:cNvCxnSpPr>
          <p:nvPr/>
        </p:nvCxnSpPr>
        <p:spPr>
          <a:xfrm flipV="1">
            <a:off x="6548438" y="2560924"/>
            <a:ext cx="2030412" cy="2030413"/>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1785" name="TextBox 43"/>
          <p:cNvSpPr txBox="1">
            <a:spLocks noChangeArrowheads="1"/>
          </p:cNvSpPr>
          <p:nvPr/>
        </p:nvSpPr>
        <p:spPr bwMode="auto">
          <a:xfrm rot="-2733369">
            <a:off x="6922294" y="3195130"/>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10 </a:t>
            </a:r>
            <a:r>
              <a:rPr lang="en-US" altLang="en-US" sz="2400" b="1">
                <a:latin typeface="Symbol" panose="05050102010706020507" pitchFamily="18" charset="2"/>
              </a:rPr>
              <a:t>m</a:t>
            </a:r>
            <a:r>
              <a:rPr lang="en-US" altLang="en-US" sz="2400" b="1"/>
              <a:t>m</a:t>
            </a:r>
          </a:p>
        </p:txBody>
      </p:sp>
      <p:sp>
        <p:nvSpPr>
          <p:cNvPr id="31786" name="TextBox 44"/>
          <p:cNvSpPr txBox="1">
            <a:spLocks noChangeArrowheads="1"/>
          </p:cNvSpPr>
          <p:nvPr/>
        </p:nvSpPr>
        <p:spPr bwMode="auto">
          <a:xfrm>
            <a:off x="3733800" y="3086100"/>
            <a:ext cx="1266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300 nm</a:t>
            </a:r>
          </a:p>
          <a:p>
            <a:pPr algn="ctr" eaLnBrk="1" hangingPunct="1"/>
            <a:r>
              <a:rPr lang="en-US" altLang="en-US" sz="2400" b="1"/>
              <a:t>(0.3 </a:t>
            </a:r>
            <a:r>
              <a:rPr lang="en-US" altLang="en-US" sz="2400" b="1">
                <a:latin typeface="Symbol" panose="05050102010706020507" pitchFamily="18" charset="2"/>
              </a:rPr>
              <a:t>m</a:t>
            </a:r>
            <a:r>
              <a:rPr lang="en-US" altLang="en-US" sz="2400" b="1"/>
              <a:t>m)</a:t>
            </a:r>
          </a:p>
        </p:txBody>
      </p:sp>
      <p:sp>
        <p:nvSpPr>
          <p:cNvPr id="31787" name="TextBox 45"/>
          <p:cNvSpPr txBox="1">
            <a:spLocks noChangeArrowheads="1"/>
          </p:cNvSpPr>
          <p:nvPr/>
        </p:nvSpPr>
        <p:spPr bwMode="auto">
          <a:xfrm>
            <a:off x="762000" y="3048000"/>
            <a:ext cx="1266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100 nm</a:t>
            </a:r>
          </a:p>
          <a:p>
            <a:pPr algn="ctr" eaLnBrk="1" hangingPunct="1"/>
            <a:r>
              <a:rPr lang="en-US" altLang="en-US" sz="2400" b="1"/>
              <a:t>(0.1 </a:t>
            </a:r>
            <a:r>
              <a:rPr lang="en-US" altLang="en-US" sz="2400" b="1">
                <a:latin typeface="Symbol" panose="05050102010706020507" pitchFamily="18" charset="2"/>
              </a:rPr>
              <a:t>m</a:t>
            </a:r>
            <a:r>
              <a:rPr lang="en-US" altLang="en-US" sz="2400" b="1"/>
              <a:t>m)</a:t>
            </a:r>
          </a:p>
        </p:txBody>
      </p:sp>
      <p:sp>
        <p:nvSpPr>
          <p:cNvPr id="31788" name="TextBox 46"/>
          <p:cNvSpPr txBox="1">
            <a:spLocks noChangeArrowheads="1"/>
          </p:cNvSpPr>
          <p:nvPr/>
        </p:nvSpPr>
        <p:spPr bwMode="auto">
          <a:xfrm>
            <a:off x="3606800" y="990600"/>
            <a:ext cx="195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a:t>Haze Particles</a:t>
            </a:r>
          </a:p>
        </p:txBody>
      </p:sp>
      <p:sp>
        <p:nvSpPr>
          <p:cNvPr id="31789" name="TextBox 47"/>
          <p:cNvSpPr txBox="1">
            <a:spLocks noChangeArrowheads="1"/>
          </p:cNvSpPr>
          <p:nvPr/>
        </p:nvSpPr>
        <p:spPr bwMode="auto">
          <a:xfrm>
            <a:off x="835574" y="990600"/>
            <a:ext cx="13308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dirty="0"/>
              <a:t>Aerosol</a:t>
            </a:r>
          </a:p>
        </p:txBody>
      </p:sp>
      <p:sp>
        <p:nvSpPr>
          <p:cNvPr id="31790" name="TextBox 48"/>
          <p:cNvSpPr txBox="1">
            <a:spLocks noChangeArrowheads="1"/>
          </p:cNvSpPr>
          <p:nvPr/>
        </p:nvSpPr>
        <p:spPr bwMode="auto">
          <a:xfrm>
            <a:off x="6477000" y="988219"/>
            <a:ext cx="207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u="sng" dirty="0"/>
              <a:t>Cloud Droplets</a:t>
            </a:r>
          </a:p>
        </p:txBody>
      </p:sp>
      <p:sp>
        <p:nvSpPr>
          <p:cNvPr id="31791" name="TextBox 49"/>
          <p:cNvSpPr txBox="1">
            <a:spLocks noChangeArrowheads="1"/>
          </p:cNvSpPr>
          <p:nvPr/>
        </p:nvSpPr>
        <p:spPr bwMode="auto">
          <a:xfrm>
            <a:off x="1190857"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20%</a:t>
            </a:r>
          </a:p>
        </p:txBody>
      </p:sp>
      <p:sp>
        <p:nvSpPr>
          <p:cNvPr id="31792" name="TextBox 50"/>
          <p:cNvSpPr txBox="1">
            <a:spLocks noChangeArrowheads="1"/>
          </p:cNvSpPr>
          <p:nvPr/>
        </p:nvSpPr>
        <p:spPr bwMode="auto">
          <a:xfrm>
            <a:off x="2384884"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40%</a:t>
            </a:r>
          </a:p>
        </p:txBody>
      </p:sp>
      <p:sp>
        <p:nvSpPr>
          <p:cNvPr id="31793" name="TextBox 51"/>
          <p:cNvSpPr txBox="1">
            <a:spLocks noChangeArrowheads="1"/>
          </p:cNvSpPr>
          <p:nvPr/>
        </p:nvSpPr>
        <p:spPr bwMode="auto">
          <a:xfrm>
            <a:off x="3553798" y="5889625"/>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60%</a:t>
            </a:r>
          </a:p>
        </p:txBody>
      </p:sp>
      <p:sp>
        <p:nvSpPr>
          <p:cNvPr id="31794" name="TextBox 52"/>
          <p:cNvSpPr txBox="1">
            <a:spLocks noChangeArrowheads="1"/>
          </p:cNvSpPr>
          <p:nvPr/>
        </p:nvSpPr>
        <p:spPr bwMode="auto">
          <a:xfrm>
            <a:off x="4766170" y="5889625"/>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80%</a:t>
            </a:r>
          </a:p>
        </p:txBody>
      </p:sp>
      <p:sp>
        <p:nvSpPr>
          <p:cNvPr id="31795" name="TextBox 53"/>
          <p:cNvSpPr txBox="1">
            <a:spLocks noChangeArrowheads="1"/>
          </p:cNvSpPr>
          <p:nvPr/>
        </p:nvSpPr>
        <p:spPr bwMode="auto">
          <a:xfrm>
            <a:off x="5918272" y="5889625"/>
            <a:ext cx="87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100%</a:t>
            </a:r>
          </a:p>
        </p:txBody>
      </p:sp>
      <p:sp>
        <p:nvSpPr>
          <p:cNvPr id="31796" name="TextBox 54"/>
          <p:cNvSpPr txBox="1">
            <a:spLocks noChangeArrowheads="1"/>
          </p:cNvSpPr>
          <p:nvPr/>
        </p:nvSpPr>
        <p:spPr bwMode="auto">
          <a:xfrm>
            <a:off x="228600" y="5889625"/>
            <a:ext cx="56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0%</a:t>
            </a:r>
          </a:p>
        </p:txBody>
      </p:sp>
      <p:sp>
        <p:nvSpPr>
          <p:cNvPr id="31797" name="TextBox 55"/>
          <p:cNvSpPr txBox="1">
            <a:spLocks noChangeArrowheads="1"/>
          </p:cNvSpPr>
          <p:nvPr/>
        </p:nvSpPr>
        <p:spPr bwMode="auto">
          <a:xfrm>
            <a:off x="1628775" y="6292850"/>
            <a:ext cx="382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Increasing Relative Humidity</a:t>
            </a:r>
          </a:p>
        </p:txBody>
      </p:sp>
      <p:sp>
        <p:nvSpPr>
          <p:cNvPr id="58" name="Title 1"/>
          <p:cNvSpPr txBox="1">
            <a:spLocks/>
          </p:cNvSpPr>
          <p:nvPr/>
        </p:nvSpPr>
        <p:spPr>
          <a:xfrm>
            <a:off x="152400" y="76200"/>
            <a:ext cx="8763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Continuum of Aerosol and Cloud particles</a:t>
            </a:r>
          </a:p>
        </p:txBody>
      </p:sp>
      <p:cxnSp>
        <p:nvCxnSpPr>
          <p:cNvPr id="47" name="Straight Connector 46"/>
          <p:cNvCxnSpPr/>
          <p:nvPr/>
        </p:nvCxnSpPr>
        <p:spPr>
          <a:xfrm flipV="1">
            <a:off x="5126038" y="2535620"/>
            <a:ext cx="1350962" cy="1071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115021" y="3883312"/>
            <a:ext cx="1350962" cy="7366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3C6564D-0780-8D52-22A5-6C71304E14EC}"/>
              </a:ext>
            </a:extLst>
          </p:cNvPr>
          <p:cNvSpPr txBox="1"/>
          <p:nvPr/>
        </p:nvSpPr>
        <p:spPr>
          <a:xfrm>
            <a:off x="2329085" y="1690074"/>
            <a:ext cx="5800502" cy="707886"/>
          </a:xfrm>
          <a:prstGeom prst="rect">
            <a:avLst/>
          </a:prstGeom>
          <a:solidFill>
            <a:schemeClr val="bg1"/>
          </a:solidFill>
          <a:ln>
            <a:solidFill>
              <a:srgbClr val="18263B"/>
            </a:solidFill>
          </a:ln>
        </p:spPr>
        <p:txBody>
          <a:bodyPr wrap="square" rtlCol="0">
            <a:spAutoFit/>
          </a:bodyPr>
          <a:lstStyle/>
          <a:p>
            <a:r>
              <a:rPr lang="en-US" sz="2000" dirty="0"/>
              <a:t>Aerosol particles that end up becoming cloud droplets are called “Cloud Condensation Nuclei” (CCN)</a:t>
            </a:r>
          </a:p>
        </p:txBody>
      </p:sp>
    </p:spTree>
    <p:extLst>
      <p:ext uri="{BB962C8B-B14F-4D97-AF65-F5344CB8AC3E}">
        <p14:creationId xmlns:p14="http://schemas.microsoft.com/office/powerpoint/2010/main" val="2651999266"/>
      </p:ext>
    </p:extLst>
  </p:cSld>
  <p:clrMapOvr>
    <a:masterClrMapping/>
  </p:clrMapOvr>
  <mc:AlternateContent xmlns:mc="http://schemas.openxmlformats.org/markup-compatibility/2006" xmlns:p14="http://schemas.microsoft.com/office/powerpoint/2010/main">
    <mc:Choice Requires="p14">
      <p:transition spd="slow" p14:dur="2000" advTm="112224"/>
    </mc:Choice>
    <mc:Fallback xmlns="">
      <p:transition spd="slow" advTm="112224"/>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a:t>
            </a:r>
            <a:r>
              <a:rPr lang="en-US" sz="2900" u="sng" dirty="0">
                <a:sym typeface="Wingdings" panose="05000000000000000000" pitchFamily="2" charset="2"/>
              </a:rPr>
              <a:t>solution</a:t>
            </a:r>
            <a:r>
              <a:rPr lang="en-US" sz="2900" dirty="0">
                <a:sym typeface="Wingdings" panose="05000000000000000000" pitchFamily="2" charset="2"/>
              </a:rPr>
              <a:t> droplet:</a:t>
            </a:r>
            <a:endParaRPr lang="en-US" sz="2900" dirty="0"/>
          </a:p>
        </p:txBody>
      </p:sp>
      <mc:AlternateContent xmlns:mc="http://schemas.openxmlformats.org/markup-compatibility/2006" xmlns:a14="http://schemas.microsoft.com/office/drawing/2010/main">
        <mc:Choice Requires="a14">
          <p:sp>
            <p:nvSpPr>
              <p:cNvPr id="44" name="TextBox 43"/>
              <p:cNvSpPr txBox="1"/>
              <p:nvPr/>
            </p:nvSpPr>
            <p:spPr>
              <a:xfrm>
                <a:off x="411480" y="1559836"/>
                <a:ext cx="8321040" cy="2260171"/>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b>
                      <m:sSubPr>
                        <m:ctrlPr>
                          <a:rPr lang="en-US" sz="2000" i="1" dirty="0" smtClean="0">
                            <a:latin typeface="Cambria Math" panose="02040503050406030204" pitchFamily="18" charset="0"/>
                            <a:sym typeface="Wingdings" panose="05000000000000000000" pitchFamily="2" charset="2"/>
                          </a:rPr>
                        </m:ctrlPr>
                      </m:sSubPr>
                      <m:e>
                        <m:sSub>
                          <m:sSubPr>
                            <m:ctrlPr>
                              <a:rPr lang="en-US" sz="2000" i="1" dirty="0">
                                <a:latin typeface="Cambria Math" panose="02040503050406030204" pitchFamily="18" charset="0"/>
                                <a:sym typeface="Wingdings" panose="05000000000000000000" pitchFamily="2" charset="2"/>
                              </a:rPr>
                            </m:ctrlPr>
                          </m:sSubPr>
                          <m:e>
                            <m:r>
                              <a:rPr lang="en-US" sz="2000" i="1" dirty="0">
                                <a:latin typeface="Cambria Math" panose="02040503050406030204" pitchFamily="18" charset="0"/>
                                <a:sym typeface="Wingdings" panose="05000000000000000000" pitchFamily="2" charset="2"/>
                              </a:rPr>
                              <m:t>𝑒</m:t>
                            </m:r>
                          </m:e>
                          <m:sub>
                            <m:r>
                              <a:rPr lang="en-US" sz="2000" i="1" dirty="0">
                                <a:latin typeface="Cambria Math" panose="02040503050406030204" pitchFamily="18" charset="0"/>
                                <a:sym typeface="Wingdings" panose="05000000000000000000" pitchFamily="2" charset="2"/>
                              </a:rPr>
                              <m:t>𝑠𝑎𝑡</m:t>
                            </m:r>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𝑐</m:t>
                            </m:r>
                          </m:sub>
                        </m:sSub>
                        <m:d>
                          <m:dPr>
                            <m:ctrlPr>
                              <a:rPr lang="en-US" sz="2000" i="1" dirty="0">
                                <a:latin typeface="Cambria Math" panose="02040503050406030204" pitchFamily="18" charset="0"/>
                                <a:sym typeface="Wingdings" panose="05000000000000000000" pitchFamily="2" charset="2"/>
                              </a:rPr>
                            </m:ctrlPr>
                          </m:dPr>
                          <m:e>
                            <m:r>
                              <a:rPr lang="en-US" sz="2000" i="1" dirty="0">
                                <a:latin typeface="Cambria Math" panose="02040503050406030204" pitchFamily="18" charset="0"/>
                                <a:sym typeface="Wingdings" panose="05000000000000000000" pitchFamily="2" charset="2"/>
                              </a:rPr>
                              <m:t>𝑇</m:t>
                            </m:r>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𝑟</m:t>
                            </m:r>
                          </m:e>
                        </m:d>
                        <m:r>
                          <a:rPr lang="en-US" sz="2000" i="1" dirty="0">
                            <a:latin typeface="Cambria Math" panose="02040503050406030204" pitchFamily="18" charset="0"/>
                            <a:sym typeface="Wingdings" panose="05000000000000000000" pitchFamily="2" charset="2"/>
                          </a:rPr>
                          <m:t>&gt;</m:t>
                        </m:r>
                        <m:r>
                          <a:rPr lang="en-US" sz="2000" i="1" dirty="0">
                            <a:latin typeface="Cambria Math" panose="02040503050406030204" pitchFamily="18" charset="0"/>
                            <a:sym typeface="Wingdings" panose="05000000000000000000" pitchFamily="2" charset="2"/>
                          </a:rPr>
                          <m:t>𝑒</m:t>
                        </m:r>
                      </m:e>
                      <m:sub>
                        <m:r>
                          <a:rPr lang="en-US" sz="2000" i="1" dirty="0">
                            <a:latin typeface="Cambria Math" panose="02040503050406030204" pitchFamily="18" charset="0"/>
                            <a:sym typeface="Wingdings" panose="05000000000000000000" pitchFamily="2" charset="2"/>
                          </a:rPr>
                          <m:t>𝑠𝑎𝑡</m:t>
                        </m:r>
                      </m:sub>
                    </m:sSub>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𝑇</m:t>
                    </m:r>
                    <m:r>
                      <a:rPr lang="en-US" sz="2000" i="1" dirty="0">
                        <a:latin typeface="Cambria Math" panose="02040503050406030204" pitchFamily="18" charset="0"/>
                        <a:sym typeface="Wingdings" panose="05000000000000000000" pitchFamily="2" charset="2"/>
                      </a:rPr>
                      <m:t>)</m:t>
                    </m:r>
                  </m:oMath>
                </a14:m>
                <a:endParaRPr lang="en-US" sz="2000" dirty="0">
                  <a:sym typeface="Wingdings" panose="05000000000000000000" pitchFamily="2" charset="2"/>
                </a:endParaRPr>
              </a:p>
              <a:p>
                <a:pPr marL="342900" indent="-342900">
                  <a:buFont typeface="Arial" panose="020B0604020202020204" pitchFamily="34" charset="0"/>
                  <a:buChar char="•"/>
                </a:pPr>
                <a:r>
                  <a:rPr lang="en-US" sz="2000" dirty="0">
                    <a:sym typeface="Wingdings" panose="05000000000000000000" pitchFamily="2" charset="2"/>
                  </a:rPr>
                  <a:t>Homogeneous nucleation of pure water droplets requires </a:t>
                </a:r>
                <a:r>
                  <a:rPr lang="en-US" sz="2000" dirty="0" err="1">
                    <a:sym typeface="Wingdings" panose="05000000000000000000" pitchFamily="2" charset="2"/>
                  </a:rPr>
                  <a:t>supersaturation</a:t>
                </a:r>
                <a:r>
                  <a:rPr lang="en-US" sz="2000" dirty="0">
                    <a:sym typeface="Wingdings" panose="05000000000000000000" pitchFamily="2" charset="2"/>
                  </a:rPr>
                  <a:t> (i.e. ambient vapor pressures,  </a:t>
                </a:r>
                <a14:m>
                  <m:oMath xmlns:m="http://schemas.openxmlformats.org/officeDocument/2006/math">
                    <m:sSub>
                      <m:sSubPr>
                        <m:ctrlPr>
                          <a:rPr lang="en-US" sz="2000" i="1" dirty="0" smtClean="0">
                            <a:latin typeface="Cambria Math" panose="02040503050406030204" pitchFamily="18" charset="0"/>
                            <a:sym typeface="Wingdings" panose="05000000000000000000" pitchFamily="2" charset="2"/>
                          </a:rPr>
                        </m:ctrlPr>
                      </m:sSubPr>
                      <m:e>
                        <m:sSub>
                          <m:sSubPr>
                            <m:ctrlPr>
                              <a:rPr lang="en-US" sz="2000" b="0" i="1" dirty="0" smtClean="0">
                                <a:latin typeface="Cambria Math" panose="02040503050406030204" pitchFamily="18" charset="0"/>
                                <a:sym typeface="Wingdings" panose="05000000000000000000" pitchFamily="2" charset="2"/>
                              </a:rPr>
                            </m:ctrlPr>
                          </m:sSubPr>
                          <m:e>
                            <m:r>
                              <a:rPr lang="en-US" sz="2000" b="0" i="1" dirty="0" smtClean="0">
                                <a:latin typeface="Cambria Math" panose="02040503050406030204" pitchFamily="18" charset="0"/>
                                <a:sym typeface="Wingdings" panose="05000000000000000000" pitchFamily="2" charset="2"/>
                              </a:rPr>
                              <m:t>𝑒</m:t>
                            </m:r>
                          </m:e>
                          <m:sub>
                            <m:r>
                              <a:rPr lang="en-US" sz="2000" b="0" i="1" dirty="0" smtClean="0">
                                <a:latin typeface="Cambria Math" panose="02040503050406030204" pitchFamily="18" charset="0"/>
                                <a:sym typeface="Wingdings" panose="05000000000000000000" pitchFamily="2" charset="2"/>
                              </a:rPr>
                              <m:t>𝑎𝑚𝑏</m:t>
                            </m:r>
                          </m:sub>
                        </m:sSub>
                        <m:r>
                          <a:rPr lang="en-US" sz="2000" b="0" i="1" dirty="0" smtClean="0">
                            <a:latin typeface="Cambria Math" panose="02040503050406030204" pitchFamily="18" charset="0"/>
                            <a:ea typeface="Cambria Math" panose="02040503050406030204" pitchFamily="18" charset="0"/>
                            <a:sym typeface="Wingdings" panose="05000000000000000000" pitchFamily="2" charset="2"/>
                          </a:rPr>
                          <m:t>≫</m:t>
                        </m:r>
                        <m:r>
                          <a:rPr lang="en-US" sz="2000" b="0" i="1" dirty="0" smtClean="0">
                            <a:latin typeface="Cambria Math" panose="02040503050406030204" pitchFamily="18" charset="0"/>
                            <a:sym typeface="Wingdings" panose="05000000000000000000" pitchFamily="2" charset="2"/>
                          </a:rPr>
                          <m:t>𝑒</m:t>
                        </m:r>
                      </m:e>
                      <m:sub>
                        <m:r>
                          <a:rPr lang="en-US" sz="2000" b="0" i="1" dirty="0" smtClean="0">
                            <a:latin typeface="Cambria Math" panose="02040503050406030204" pitchFamily="18" charset="0"/>
                            <a:sym typeface="Wingdings" panose="05000000000000000000" pitchFamily="2" charset="2"/>
                          </a:rPr>
                          <m:t>𝑠𝑎𝑡</m:t>
                        </m:r>
                      </m:sub>
                    </m:sSub>
                    <m:r>
                      <a:rPr lang="en-US" sz="2000" i="1" dirty="0" smtClean="0">
                        <a:latin typeface="Cambria Math" panose="02040503050406030204" pitchFamily="18" charset="0"/>
                        <a:sym typeface="Wingdings" panose="05000000000000000000" pitchFamily="2" charset="2"/>
                      </a:rPr>
                      <m:t>(</m:t>
                    </m:r>
                    <m:r>
                      <a:rPr lang="en-US" sz="2000" i="1" dirty="0" smtClean="0">
                        <a:latin typeface="Cambria Math" panose="02040503050406030204" pitchFamily="18" charset="0"/>
                        <a:sym typeface="Wingdings" panose="05000000000000000000" pitchFamily="2" charset="2"/>
                      </a:rPr>
                      <m:t>𝑇</m:t>
                    </m:r>
                    <m:r>
                      <a:rPr lang="en-US" sz="2000" i="1" dirty="0" smtClean="0">
                        <a:latin typeface="Cambria Math" panose="02040503050406030204" pitchFamily="18" charset="0"/>
                        <a:sym typeface="Wingdings" panose="05000000000000000000" pitchFamily="2" charset="2"/>
                      </a:rPr>
                      <m:t>)</m:t>
                    </m:r>
                  </m:oMath>
                </a14:m>
                <a:r>
                  <a:rPr lang="en-US" sz="2000" dirty="0">
                    <a:sym typeface="Wingdings" panose="05000000000000000000" pitchFamily="2" charset="2"/>
                  </a:rPr>
                  <a:t>, i.e. RH &gt;&gt; 100%) to bring about condensation and prevent evaporation</a:t>
                </a:r>
              </a:p>
              <a:p>
                <a:pPr marL="342900" indent="-342900">
                  <a:buFont typeface="Arial" panose="020B0604020202020204" pitchFamily="34" charset="0"/>
                  <a:buChar char="•"/>
                </a:pPr>
                <a:r>
                  <a:rPr lang="en-US" sz="2000" dirty="0">
                    <a:sym typeface="Wingdings" panose="05000000000000000000" pitchFamily="2" charset="2"/>
                  </a:rPr>
                  <a:t>But we know that RH rarely exceeds 101% in the atmosphere.</a:t>
                </a:r>
              </a:p>
              <a:p>
                <a:br>
                  <a:rPr lang="en-US" sz="2000" dirty="0">
                    <a:sym typeface="Wingdings" panose="05000000000000000000" pitchFamily="2" charset="2"/>
                  </a:rPr>
                </a:br>
                <a:r>
                  <a:rPr lang="en-US" sz="2000" dirty="0">
                    <a:sym typeface="Wingdings" panose="05000000000000000000" pitchFamily="2" charset="2"/>
                  </a:rPr>
                  <a:t>How can droplets form under these conditions?</a:t>
                </a:r>
              </a:p>
            </p:txBody>
          </p:sp>
        </mc:Choice>
        <mc:Fallback xmlns="">
          <p:sp>
            <p:nvSpPr>
              <p:cNvPr id="44" name="TextBox 43"/>
              <p:cNvSpPr txBox="1">
                <a:spLocks noRot="1" noChangeAspect="1" noMove="1" noResize="1" noEditPoints="1" noAdjustHandles="1" noChangeArrowheads="1" noChangeShapeType="1" noTextEdit="1"/>
              </p:cNvSpPr>
              <p:nvPr/>
            </p:nvSpPr>
            <p:spPr>
              <a:xfrm>
                <a:off x="411480" y="1559836"/>
                <a:ext cx="8321040" cy="2260171"/>
              </a:xfrm>
              <a:prstGeom prst="rect">
                <a:avLst/>
              </a:prstGeom>
              <a:blipFill>
                <a:blip r:embed="rId3"/>
                <a:stretch>
                  <a:fillRect l="-806" t="-809" b="-3774"/>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4824972" y="4069172"/>
            <a:ext cx="4319028" cy="2602650"/>
          </a:xfrm>
          <a:prstGeom prst="rect">
            <a:avLst/>
          </a:prstGeom>
        </p:spPr>
      </p:pic>
      <p:sp>
        <p:nvSpPr>
          <p:cNvPr id="19" name="TextBox 18"/>
          <p:cNvSpPr txBox="1"/>
          <p:nvPr/>
        </p:nvSpPr>
        <p:spPr>
          <a:xfrm>
            <a:off x="5840016" y="3343678"/>
            <a:ext cx="2973503" cy="369332"/>
          </a:xfrm>
          <a:prstGeom prst="rect">
            <a:avLst/>
          </a:prstGeom>
          <a:noFill/>
        </p:spPr>
        <p:txBody>
          <a:bodyPr wrap="square" rtlCol="0">
            <a:spAutoFit/>
          </a:bodyPr>
          <a:lstStyle/>
          <a:p>
            <a:r>
              <a:rPr lang="en-US" u="sng" dirty="0">
                <a:sym typeface="Wingdings" panose="05000000000000000000" pitchFamily="2" charset="2"/>
              </a:rPr>
              <a:t>Plot of the “Kelvin Equation” </a:t>
            </a:r>
          </a:p>
        </p:txBody>
      </p:sp>
      <p:sp>
        <p:nvSpPr>
          <p:cNvPr id="25" name="TextBox 24"/>
          <p:cNvSpPr txBox="1"/>
          <p:nvPr/>
        </p:nvSpPr>
        <p:spPr>
          <a:xfrm>
            <a:off x="5840016" y="3593673"/>
            <a:ext cx="2973503" cy="646331"/>
          </a:xfrm>
          <a:prstGeom prst="rect">
            <a:avLst/>
          </a:prstGeom>
          <a:noFill/>
        </p:spPr>
        <p:txBody>
          <a:bodyPr wrap="square" rtlCol="0">
            <a:spAutoFit/>
          </a:bodyPr>
          <a:lstStyle/>
          <a:p>
            <a:r>
              <a:rPr lang="en-US" dirty="0">
                <a:sym typeface="Wingdings" panose="05000000000000000000" pitchFamily="2" charset="2"/>
              </a:rPr>
              <a:t>Equilibrium vapor pressure of a pure water droplet</a:t>
            </a:r>
          </a:p>
        </p:txBody>
      </p:sp>
    </p:spTree>
    <p:extLst>
      <p:ext uri="{BB962C8B-B14F-4D97-AF65-F5344CB8AC3E}">
        <p14:creationId xmlns:p14="http://schemas.microsoft.com/office/powerpoint/2010/main" val="87997138"/>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a:t>
            </a:r>
            <a:r>
              <a:rPr lang="en-US" sz="2900" u="sng" dirty="0">
                <a:sym typeface="Wingdings" panose="05000000000000000000" pitchFamily="2" charset="2"/>
              </a:rPr>
              <a:t>solution</a:t>
            </a:r>
            <a:r>
              <a:rPr lang="en-US" sz="2900" dirty="0">
                <a:sym typeface="Wingdings" panose="05000000000000000000" pitchFamily="2" charset="2"/>
              </a:rPr>
              <a:t> droplet:</a:t>
            </a:r>
            <a:endParaRPr lang="en-US" sz="2900" dirty="0"/>
          </a:p>
        </p:txBody>
      </p:sp>
      <mc:AlternateContent xmlns:mc="http://schemas.openxmlformats.org/markup-compatibility/2006" xmlns:a14="http://schemas.microsoft.com/office/drawing/2010/main">
        <mc:Choice Requires="a14">
          <p:sp>
            <p:nvSpPr>
              <p:cNvPr id="44" name="TextBox 43"/>
              <p:cNvSpPr txBox="1"/>
              <p:nvPr/>
            </p:nvSpPr>
            <p:spPr>
              <a:xfrm>
                <a:off x="411480" y="1559836"/>
                <a:ext cx="8321040" cy="2260171"/>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sSub>
                      <m:sSubPr>
                        <m:ctrlPr>
                          <a:rPr lang="en-US" sz="2000" i="1" dirty="0" smtClean="0">
                            <a:latin typeface="Cambria Math" panose="02040503050406030204" pitchFamily="18" charset="0"/>
                            <a:sym typeface="Wingdings" panose="05000000000000000000" pitchFamily="2" charset="2"/>
                          </a:rPr>
                        </m:ctrlPr>
                      </m:sSubPr>
                      <m:e>
                        <m:sSub>
                          <m:sSubPr>
                            <m:ctrlPr>
                              <a:rPr lang="en-US" sz="2000" i="1" dirty="0">
                                <a:latin typeface="Cambria Math" panose="02040503050406030204" pitchFamily="18" charset="0"/>
                                <a:sym typeface="Wingdings" panose="05000000000000000000" pitchFamily="2" charset="2"/>
                              </a:rPr>
                            </m:ctrlPr>
                          </m:sSubPr>
                          <m:e>
                            <m:r>
                              <a:rPr lang="en-US" sz="2000" i="1" dirty="0">
                                <a:latin typeface="Cambria Math" panose="02040503050406030204" pitchFamily="18" charset="0"/>
                                <a:sym typeface="Wingdings" panose="05000000000000000000" pitchFamily="2" charset="2"/>
                              </a:rPr>
                              <m:t>𝑒</m:t>
                            </m:r>
                          </m:e>
                          <m:sub>
                            <m:r>
                              <a:rPr lang="en-US" sz="2000" i="1" dirty="0">
                                <a:latin typeface="Cambria Math" panose="02040503050406030204" pitchFamily="18" charset="0"/>
                                <a:sym typeface="Wingdings" panose="05000000000000000000" pitchFamily="2" charset="2"/>
                              </a:rPr>
                              <m:t>𝑠𝑎𝑡</m:t>
                            </m:r>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𝑐</m:t>
                            </m:r>
                          </m:sub>
                        </m:sSub>
                        <m:d>
                          <m:dPr>
                            <m:ctrlPr>
                              <a:rPr lang="en-US" sz="2000" i="1" dirty="0">
                                <a:latin typeface="Cambria Math" panose="02040503050406030204" pitchFamily="18" charset="0"/>
                                <a:sym typeface="Wingdings" panose="05000000000000000000" pitchFamily="2" charset="2"/>
                              </a:rPr>
                            </m:ctrlPr>
                          </m:dPr>
                          <m:e>
                            <m:r>
                              <a:rPr lang="en-US" sz="2000" i="1" dirty="0">
                                <a:latin typeface="Cambria Math" panose="02040503050406030204" pitchFamily="18" charset="0"/>
                                <a:sym typeface="Wingdings" panose="05000000000000000000" pitchFamily="2" charset="2"/>
                              </a:rPr>
                              <m:t>𝑇</m:t>
                            </m:r>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𝑟</m:t>
                            </m:r>
                          </m:e>
                        </m:d>
                        <m:r>
                          <a:rPr lang="en-US" sz="2000" i="1" dirty="0">
                            <a:latin typeface="Cambria Math" panose="02040503050406030204" pitchFamily="18" charset="0"/>
                            <a:sym typeface="Wingdings" panose="05000000000000000000" pitchFamily="2" charset="2"/>
                          </a:rPr>
                          <m:t>&gt;</m:t>
                        </m:r>
                        <m:r>
                          <a:rPr lang="en-US" sz="2000" i="1" dirty="0">
                            <a:latin typeface="Cambria Math" panose="02040503050406030204" pitchFamily="18" charset="0"/>
                            <a:sym typeface="Wingdings" panose="05000000000000000000" pitchFamily="2" charset="2"/>
                          </a:rPr>
                          <m:t>𝑒</m:t>
                        </m:r>
                      </m:e>
                      <m:sub>
                        <m:r>
                          <a:rPr lang="en-US" sz="2000" i="1" dirty="0">
                            <a:latin typeface="Cambria Math" panose="02040503050406030204" pitchFamily="18" charset="0"/>
                            <a:sym typeface="Wingdings" panose="05000000000000000000" pitchFamily="2" charset="2"/>
                          </a:rPr>
                          <m:t>𝑠𝑎𝑡</m:t>
                        </m:r>
                      </m:sub>
                    </m:sSub>
                    <m:r>
                      <a:rPr lang="en-US" sz="2000" i="1" dirty="0">
                        <a:latin typeface="Cambria Math" panose="02040503050406030204" pitchFamily="18" charset="0"/>
                        <a:sym typeface="Wingdings" panose="05000000000000000000" pitchFamily="2" charset="2"/>
                      </a:rPr>
                      <m:t>(</m:t>
                    </m:r>
                    <m:r>
                      <a:rPr lang="en-US" sz="2000" i="1" dirty="0">
                        <a:latin typeface="Cambria Math" panose="02040503050406030204" pitchFamily="18" charset="0"/>
                        <a:sym typeface="Wingdings" panose="05000000000000000000" pitchFamily="2" charset="2"/>
                      </a:rPr>
                      <m:t>𝑇</m:t>
                    </m:r>
                    <m:r>
                      <a:rPr lang="en-US" sz="2000" i="1" dirty="0">
                        <a:latin typeface="Cambria Math" panose="02040503050406030204" pitchFamily="18" charset="0"/>
                        <a:sym typeface="Wingdings" panose="05000000000000000000" pitchFamily="2" charset="2"/>
                      </a:rPr>
                      <m:t>)</m:t>
                    </m:r>
                  </m:oMath>
                </a14:m>
                <a:endParaRPr lang="en-US" sz="2000" dirty="0">
                  <a:sym typeface="Wingdings" panose="05000000000000000000" pitchFamily="2" charset="2"/>
                </a:endParaRPr>
              </a:p>
              <a:p>
                <a:pPr marL="342900" indent="-342900">
                  <a:buFont typeface="Arial" panose="020B0604020202020204" pitchFamily="34" charset="0"/>
                  <a:buChar char="•"/>
                </a:pPr>
                <a:r>
                  <a:rPr lang="en-US" sz="2000" dirty="0">
                    <a:sym typeface="Wingdings" panose="05000000000000000000" pitchFamily="2" charset="2"/>
                  </a:rPr>
                  <a:t>Homogeneous nucleation of pure water droplets requires </a:t>
                </a:r>
                <a:r>
                  <a:rPr lang="en-US" sz="2000" dirty="0" err="1">
                    <a:sym typeface="Wingdings" panose="05000000000000000000" pitchFamily="2" charset="2"/>
                  </a:rPr>
                  <a:t>supersaturation</a:t>
                </a:r>
                <a:r>
                  <a:rPr lang="en-US" sz="2000" dirty="0">
                    <a:sym typeface="Wingdings" panose="05000000000000000000" pitchFamily="2" charset="2"/>
                  </a:rPr>
                  <a:t> (i.e. ambient vapor pressures,  </a:t>
                </a:r>
                <a14:m>
                  <m:oMath xmlns:m="http://schemas.openxmlformats.org/officeDocument/2006/math">
                    <m:sSub>
                      <m:sSubPr>
                        <m:ctrlPr>
                          <a:rPr lang="en-US" sz="2000" i="1" dirty="0" smtClean="0">
                            <a:latin typeface="Cambria Math" panose="02040503050406030204" pitchFamily="18" charset="0"/>
                            <a:sym typeface="Wingdings" panose="05000000000000000000" pitchFamily="2" charset="2"/>
                          </a:rPr>
                        </m:ctrlPr>
                      </m:sSubPr>
                      <m:e>
                        <m:sSub>
                          <m:sSubPr>
                            <m:ctrlPr>
                              <a:rPr lang="en-US" sz="2000" b="0" i="1" dirty="0" smtClean="0">
                                <a:latin typeface="Cambria Math" panose="02040503050406030204" pitchFamily="18" charset="0"/>
                                <a:sym typeface="Wingdings" panose="05000000000000000000" pitchFamily="2" charset="2"/>
                              </a:rPr>
                            </m:ctrlPr>
                          </m:sSubPr>
                          <m:e>
                            <m:r>
                              <a:rPr lang="en-US" sz="2000" b="0" i="1" dirty="0" smtClean="0">
                                <a:latin typeface="Cambria Math" panose="02040503050406030204" pitchFamily="18" charset="0"/>
                                <a:sym typeface="Wingdings" panose="05000000000000000000" pitchFamily="2" charset="2"/>
                              </a:rPr>
                              <m:t>𝑒</m:t>
                            </m:r>
                          </m:e>
                          <m:sub>
                            <m:r>
                              <a:rPr lang="en-US" sz="2000" b="0" i="1" dirty="0" smtClean="0">
                                <a:latin typeface="Cambria Math" panose="02040503050406030204" pitchFamily="18" charset="0"/>
                                <a:sym typeface="Wingdings" panose="05000000000000000000" pitchFamily="2" charset="2"/>
                              </a:rPr>
                              <m:t>𝑎𝑚𝑏</m:t>
                            </m:r>
                          </m:sub>
                        </m:sSub>
                        <m:r>
                          <a:rPr lang="en-US" sz="2000" b="0" i="1" dirty="0" smtClean="0">
                            <a:latin typeface="Cambria Math" panose="02040503050406030204" pitchFamily="18" charset="0"/>
                            <a:ea typeface="Cambria Math" panose="02040503050406030204" pitchFamily="18" charset="0"/>
                            <a:sym typeface="Wingdings" panose="05000000000000000000" pitchFamily="2" charset="2"/>
                          </a:rPr>
                          <m:t>≫</m:t>
                        </m:r>
                        <m:r>
                          <a:rPr lang="en-US" sz="2000" b="0" i="1" dirty="0" smtClean="0">
                            <a:latin typeface="Cambria Math" panose="02040503050406030204" pitchFamily="18" charset="0"/>
                            <a:sym typeface="Wingdings" panose="05000000000000000000" pitchFamily="2" charset="2"/>
                          </a:rPr>
                          <m:t>𝑒</m:t>
                        </m:r>
                      </m:e>
                      <m:sub>
                        <m:r>
                          <a:rPr lang="en-US" sz="2000" b="0" i="1" dirty="0" smtClean="0">
                            <a:latin typeface="Cambria Math" panose="02040503050406030204" pitchFamily="18" charset="0"/>
                            <a:sym typeface="Wingdings" panose="05000000000000000000" pitchFamily="2" charset="2"/>
                          </a:rPr>
                          <m:t>𝑠𝑎𝑡</m:t>
                        </m:r>
                      </m:sub>
                    </m:sSub>
                    <m:r>
                      <a:rPr lang="en-US" sz="2000" i="1" dirty="0" smtClean="0">
                        <a:latin typeface="Cambria Math" panose="02040503050406030204" pitchFamily="18" charset="0"/>
                        <a:sym typeface="Wingdings" panose="05000000000000000000" pitchFamily="2" charset="2"/>
                      </a:rPr>
                      <m:t>(</m:t>
                    </m:r>
                    <m:r>
                      <a:rPr lang="en-US" sz="2000" i="1" dirty="0" smtClean="0">
                        <a:latin typeface="Cambria Math" panose="02040503050406030204" pitchFamily="18" charset="0"/>
                        <a:sym typeface="Wingdings" panose="05000000000000000000" pitchFamily="2" charset="2"/>
                      </a:rPr>
                      <m:t>𝑇</m:t>
                    </m:r>
                    <m:r>
                      <a:rPr lang="en-US" sz="2000" i="1" dirty="0" smtClean="0">
                        <a:latin typeface="Cambria Math" panose="02040503050406030204" pitchFamily="18" charset="0"/>
                        <a:sym typeface="Wingdings" panose="05000000000000000000" pitchFamily="2" charset="2"/>
                      </a:rPr>
                      <m:t>)</m:t>
                    </m:r>
                  </m:oMath>
                </a14:m>
                <a:r>
                  <a:rPr lang="en-US" sz="2000" dirty="0">
                    <a:sym typeface="Wingdings" panose="05000000000000000000" pitchFamily="2" charset="2"/>
                  </a:rPr>
                  <a:t>, i.e. RH &gt;&gt; 100%) to bring about condensation and prevent evaporation</a:t>
                </a:r>
              </a:p>
              <a:p>
                <a:pPr marL="342900" indent="-342900">
                  <a:buFont typeface="Arial" panose="020B0604020202020204" pitchFamily="34" charset="0"/>
                  <a:buChar char="•"/>
                </a:pPr>
                <a:r>
                  <a:rPr lang="en-US" sz="2000" dirty="0">
                    <a:sym typeface="Wingdings" panose="05000000000000000000" pitchFamily="2" charset="2"/>
                  </a:rPr>
                  <a:t>But we know that RH rarely exceeds 101% in the atmosphere.</a:t>
                </a:r>
              </a:p>
              <a:p>
                <a:endParaRPr lang="en-US" sz="2000" dirty="0">
                  <a:sym typeface="Wingdings" panose="05000000000000000000" pitchFamily="2" charset="2"/>
                </a:endParaRPr>
              </a:p>
              <a:p>
                <a:r>
                  <a:rPr lang="en-US" sz="2000" dirty="0">
                    <a:sym typeface="Wingdings" panose="05000000000000000000" pitchFamily="2" charset="2"/>
                  </a:rPr>
                  <a:t>How can droplets form under these conditions?</a:t>
                </a:r>
              </a:p>
            </p:txBody>
          </p:sp>
        </mc:Choice>
        <mc:Fallback xmlns="">
          <p:sp>
            <p:nvSpPr>
              <p:cNvPr id="44" name="TextBox 43"/>
              <p:cNvSpPr txBox="1">
                <a:spLocks noRot="1" noChangeAspect="1" noMove="1" noResize="1" noEditPoints="1" noAdjustHandles="1" noChangeArrowheads="1" noChangeShapeType="1" noTextEdit="1"/>
              </p:cNvSpPr>
              <p:nvPr/>
            </p:nvSpPr>
            <p:spPr>
              <a:xfrm>
                <a:off x="411480" y="1559836"/>
                <a:ext cx="8321040" cy="2260171"/>
              </a:xfrm>
              <a:prstGeom prst="rect">
                <a:avLst/>
              </a:prstGeom>
              <a:blipFill>
                <a:blip r:embed="rId3"/>
                <a:stretch>
                  <a:fillRect l="-806" t="-809" b="-3774"/>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4824972" y="4069172"/>
            <a:ext cx="4319028" cy="2602650"/>
          </a:xfrm>
          <a:prstGeom prst="rect">
            <a:avLst/>
          </a:prstGeom>
        </p:spPr>
      </p:pic>
      <p:sp>
        <p:nvSpPr>
          <p:cNvPr id="19" name="TextBox 18"/>
          <p:cNvSpPr txBox="1"/>
          <p:nvPr/>
        </p:nvSpPr>
        <p:spPr>
          <a:xfrm>
            <a:off x="5840016" y="3343678"/>
            <a:ext cx="2973503" cy="369332"/>
          </a:xfrm>
          <a:prstGeom prst="rect">
            <a:avLst/>
          </a:prstGeom>
          <a:noFill/>
        </p:spPr>
        <p:txBody>
          <a:bodyPr wrap="square" rtlCol="0">
            <a:spAutoFit/>
          </a:bodyPr>
          <a:lstStyle/>
          <a:p>
            <a:r>
              <a:rPr lang="en-US" u="sng" dirty="0">
                <a:sym typeface="Wingdings" panose="05000000000000000000" pitchFamily="2" charset="2"/>
              </a:rPr>
              <a:t>Plot of the “Kelvin Equation” </a:t>
            </a:r>
          </a:p>
        </p:txBody>
      </p:sp>
      <p:sp>
        <p:nvSpPr>
          <p:cNvPr id="25" name="TextBox 24"/>
          <p:cNvSpPr txBox="1"/>
          <p:nvPr/>
        </p:nvSpPr>
        <p:spPr>
          <a:xfrm>
            <a:off x="5840016" y="3593673"/>
            <a:ext cx="2973503" cy="646331"/>
          </a:xfrm>
          <a:prstGeom prst="rect">
            <a:avLst/>
          </a:prstGeom>
          <a:noFill/>
        </p:spPr>
        <p:txBody>
          <a:bodyPr wrap="square" rtlCol="0">
            <a:spAutoFit/>
          </a:bodyPr>
          <a:lstStyle/>
          <a:p>
            <a:r>
              <a:rPr lang="en-US" dirty="0">
                <a:sym typeface="Wingdings" panose="05000000000000000000" pitchFamily="2" charset="2"/>
              </a:rPr>
              <a:t>Equilibrium vapor pressure of a pure water droplet</a:t>
            </a:r>
          </a:p>
        </p:txBody>
      </p:sp>
      <p:sp>
        <p:nvSpPr>
          <p:cNvPr id="7" name="TextBox 6"/>
          <p:cNvSpPr txBox="1"/>
          <p:nvPr/>
        </p:nvSpPr>
        <p:spPr>
          <a:xfrm>
            <a:off x="411480" y="4047058"/>
            <a:ext cx="4413492" cy="1631216"/>
          </a:xfrm>
          <a:prstGeom prst="rect">
            <a:avLst/>
          </a:prstGeom>
          <a:noFill/>
        </p:spPr>
        <p:txBody>
          <a:bodyPr wrap="square" rtlCol="0">
            <a:spAutoFit/>
          </a:bodyPr>
          <a:lstStyle/>
          <a:p>
            <a:r>
              <a:rPr lang="en-US" sz="2000" dirty="0">
                <a:sym typeface="Wingdings" panose="05000000000000000000" pitchFamily="2" charset="2"/>
              </a:rPr>
              <a:t>Droplets form on pre-existing aerosols, i.e. Cloud Condensation Nuclei (CCN), which provide:</a:t>
            </a:r>
          </a:p>
          <a:p>
            <a:pPr marL="800100" lvl="1" indent="-342900">
              <a:buFont typeface="Arial" panose="020B0604020202020204" pitchFamily="34" charset="0"/>
              <a:buChar char="•"/>
            </a:pPr>
            <a:r>
              <a:rPr lang="en-US" sz="2000" dirty="0">
                <a:sym typeface="Wingdings" panose="05000000000000000000" pitchFamily="2" charset="2"/>
              </a:rPr>
              <a:t>pre-existing surface</a:t>
            </a:r>
          </a:p>
          <a:p>
            <a:pPr marL="800100" lvl="1" indent="-342900">
              <a:buFont typeface="Arial" panose="020B0604020202020204" pitchFamily="34" charset="0"/>
              <a:buChar char="•"/>
            </a:pPr>
            <a:r>
              <a:rPr lang="en-US" sz="2000" dirty="0">
                <a:sym typeface="Wingdings" panose="05000000000000000000" pitchFamily="2" charset="2"/>
              </a:rPr>
              <a:t>soluble material</a:t>
            </a:r>
          </a:p>
        </p:txBody>
      </p:sp>
    </p:spTree>
    <p:extLst>
      <p:ext uri="{BB962C8B-B14F-4D97-AF65-F5344CB8AC3E}">
        <p14:creationId xmlns:p14="http://schemas.microsoft.com/office/powerpoint/2010/main" val="2788890878"/>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19406"/>
            <a:ext cx="8321040" cy="1113153"/>
          </a:xfrm>
        </p:spPr>
        <p:txBody>
          <a:bodyPr>
            <a:normAutofit/>
          </a:bodyPr>
          <a:lstStyle/>
          <a:p>
            <a:r>
              <a:rPr lang="en-US" dirty="0"/>
              <a:t>Cloud droplet formation</a:t>
            </a:r>
            <a:br>
              <a:rPr lang="en-US" dirty="0"/>
            </a:br>
            <a:r>
              <a:rPr lang="en-US" sz="2900" dirty="0">
                <a:sym typeface="Wingdings" panose="05000000000000000000" pitchFamily="2" charset="2"/>
              </a:rPr>
              <a:t>Saturation vapor pressure of a </a:t>
            </a:r>
            <a:r>
              <a:rPr lang="en-US" sz="2900" u="sng" dirty="0">
                <a:sym typeface="Wingdings" panose="05000000000000000000" pitchFamily="2" charset="2"/>
              </a:rPr>
              <a:t>solution</a:t>
            </a:r>
            <a:r>
              <a:rPr lang="en-US" sz="2900" dirty="0">
                <a:sym typeface="Wingdings" panose="05000000000000000000" pitchFamily="2" charset="2"/>
              </a:rPr>
              <a:t> droplet:</a:t>
            </a:r>
            <a:endParaRPr lang="en-US" sz="2900" dirty="0"/>
          </a:p>
        </p:txBody>
      </p:sp>
      <p:grpSp>
        <p:nvGrpSpPr>
          <p:cNvPr id="4" name="Group 3"/>
          <p:cNvGrpSpPr/>
          <p:nvPr/>
        </p:nvGrpSpPr>
        <p:grpSpPr>
          <a:xfrm>
            <a:off x="703281" y="3010552"/>
            <a:ext cx="7737437" cy="3226678"/>
            <a:chOff x="493338" y="2785628"/>
            <a:chExt cx="8399317" cy="3502696"/>
          </a:xfrm>
        </p:grpSpPr>
        <p:grpSp>
          <p:nvGrpSpPr>
            <p:cNvPr id="10" name="Group 9"/>
            <p:cNvGrpSpPr/>
            <p:nvPr/>
          </p:nvGrpSpPr>
          <p:grpSpPr>
            <a:xfrm>
              <a:off x="641908" y="2785628"/>
              <a:ext cx="8250747" cy="3502696"/>
              <a:chOff x="652463" y="2071688"/>
              <a:chExt cx="7982821" cy="3388954"/>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2071688"/>
                <a:ext cx="78390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84" y="4784367"/>
                <a:ext cx="77724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rot="16200000">
              <a:off x="-544052" y="3995796"/>
              <a:ext cx="2458170" cy="383389"/>
            </a:xfrm>
            <a:prstGeom prst="rect">
              <a:avLst/>
            </a:prstGeom>
            <a:solidFill>
              <a:schemeClr val="bg1"/>
            </a:solidFill>
          </p:spPr>
          <p:txBody>
            <a:bodyPr wrap="none" rtlCol="0">
              <a:spAutoFit/>
            </a:bodyPr>
            <a:lstStyle/>
            <a:p>
              <a:r>
                <a:rPr lang="en-US" sz="2000" b="1" dirty="0"/>
                <a:t>Particle Growth Factor</a:t>
              </a:r>
            </a:p>
          </p:txBody>
        </p:sp>
      </p:grpSp>
      <p:sp>
        <p:nvSpPr>
          <p:cNvPr id="14" name="TextBox 13"/>
          <p:cNvSpPr txBox="1"/>
          <p:nvPr/>
        </p:nvSpPr>
        <p:spPr>
          <a:xfrm>
            <a:off x="4808242" y="6369712"/>
            <a:ext cx="4176400" cy="338554"/>
          </a:xfrm>
          <a:prstGeom prst="rect">
            <a:avLst/>
          </a:prstGeom>
          <a:noFill/>
        </p:spPr>
        <p:txBody>
          <a:bodyPr wrap="none" rtlCol="0">
            <a:spAutoFit/>
          </a:bodyPr>
          <a:lstStyle/>
          <a:p>
            <a:r>
              <a:rPr lang="en-US" sz="1600" i="1" dirty="0"/>
              <a:t>from Koop et al., Phys. Chem. Chem. Phys., 2011</a:t>
            </a:r>
          </a:p>
        </p:txBody>
      </p:sp>
      <p:sp>
        <p:nvSpPr>
          <p:cNvPr id="16" name="TextBox 15"/>
          <p:cNvSpPr txBox="1"/>
          <p:nvPr/>
        </p:nvSpPr>
        <p:spPr>
          <a:xfrm>
            <a:off x="411479" y="1559836"/>
            <a:ext cx="851444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ym typeface="Wingdings" panose="05000000000000000000" pitchFamily="2" charset="2"/>
              </a:rPr>
              <a:t>Deliquescence: the process by which a substance absorbs moisture from the atmosphere and begins to dissolve the substance, forming a solution</a:t>
            </a:r>
          </a:p>
          <a:p>
            <a:pPr marL="342900" indent="-342900">
              <a:buFont typeface="Arial" panose="020B0604020202020204" pitchFamily="34" charset="0"/>
              <a:buChar char="•"/>
            </a:pPr>
            <a:r>
              <a:rPr lang="en-US" sz="2000" dirty="0">
                <a:sym typeface="Wingdings" panose="05000000000000000000" pitchFamily="2" charset="2"/>
              </a:rPr>
              <a:t>Efflorescence: the process by which a supersaturated solution crystalizes, resulting in solvent evaporation</a:t>
            </a:r>
          </a:p>
        </p:txBody>
      </p:sp>
      <p:sp>
        <p:nvSpPr>
          <p:cNvPr id="5" name="TextBox 4"/>
          <p:cNvSpPr txBox="1"/>
          <p:nvPr/>
        </p:nvSpPr>
        <p:spPr>
          <a:xfrm>
            <a:off x="5818453" y="3633165"/>
            <a:ext cx="1535485" cy="646331"/>
          </a:xfrm>
          <a:prstGeom prst="rect">
            <a:avLst/>
          </a:prstGeom>
          <a:noFill/>
        </p:spPr>
        <p:txBody>
          <a:bodyPr wrap="none" rtlCol="0">
            <a:spAutoFit/>
          </a:bodyPr>
          <a:lstStyle/>
          <a:p>
            <a:r>
              <a:rPr lang="en-US" dirty="0"/>
              <a:t>Condensation </a:t>
            </a:r>
          </a:p>
          <a:p>
            <a:r>
              <a:rPr lang="en-US" dirty="0"/>
              <a:t>of H</a:t>
            </a:r>
            <a:r>
              <a:rPr lang="en-US" baseline="-25000" dirty="0"/>
              <a:t>2</a:t>
            </a:r>
            <a:r>
              <a:rPr lang="en-US" dirty="0"/>
              <a:t>O vapor</a:t>
            </a:r>
          </a:p>
        </p:txBody>
      </p:sp>
      <p:cxnSp>
        <p:nvCxnSpPr>
          <p:cNvPr id="17" name="Straight Arrow Connector 16"/>
          <p:cNvCxnSpPr/>
          <p:nvPr/>
        </p:nvCxnSpPr>
        <p:spPr>
          <a:xfrm flipV="1">
            <a:off x="7276697" y="3274808"/>
            <a:ext cx="322355" cy="53900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86063" y="4012238"/>
            <a:ext cx="1154890" cy="646331"/>
          </a:xfrm>
          <a:prstGeom prst="rect">
            <a:avLst/>
          </a:prstGeom>
          <a:noFill/>
        </p:spPr>
        <p:txBody>
          <a:bodyPr wrap="square" rtlCol="0">
            <a:spAutoFit/>
          </a:bodyPr>
          <a:lstStyle/>
          <a:p>
            <a:r>
              <a:rPr lang="en-US" dirty="0"/>
              <a:t>Aqueous solution</a:t>
            </a:r>
          </a:p>
        </p:txBody>
      </p:sp>
      <p:cxnSp>
        <p:nvCxnSpPr>
          <p:cNvPr id="21" name="Straight Arrow Connector 20"/>
          <p:cNvCxnSpPr/>
          <p:nvPr/>
        </p:nvCxnSpPr>
        <p:spPr>
          <a:xfrm flipV="1">
            <a:off x="7286063" y="3274808"/>
            <a:ext cx="322355" cy="539002"/>
          </a:xfrm>
          <a:prstGeom prst="straightConnector1">
            <a:avLst/>
          </a:prstGeom>
          <a:ln w="38100" cmpd="sng">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083921"/>
      </p:ext>
    </p:extLst>
  </p:cSld>
  <p:clrMapOvr>
    <a:masterClrMapping/>
  </p:clrMapOvr>
  <mc:AlternateContent xmlns:mc="http://schemas.openxmlformats.org/markup-compatibility/2006" xmlns:p14="http://schemas.microsoft.com/office/powerpoint/2010/main">
    <mc:Choice Requires="p14">
      <p:transition spd="slow" p14:dur="2000" advTm="20314"/>
    </mc:Choice>
    <mc:Fallback xmlns="">
      <p:transition spd="slow" advTm="20314"/>
    </mc:Fallback>
  </mc:AlternateContent>
  <p:timing>
    <p:tnLst>
      <p:par>
        <p:cTn id="1" dur="indefinite" restart="never" nodeType="tmRoot">
          <p:childTnLst>
            <p:par>
              <p:cTn id="2"/>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56099" y="915443"/>
            <a:ext cx="4039311" cy="461665"/>
          </a:xfrm>
          <a:prstGeom prst="rect">
            <a:avLst/>
          </a:prstGeom>
          <a:noFill/>
        </p:spPr>
        <p:txBody>
          <a:bodyPr wrap="none" rtlCol="0">
            <a:spAutoFit/>
          </a:bodyPr>
          <a:lstStyle/>
          <a:p>
            <a:r>
              <a:rPr lang="en-US" sz="2400" dirty="0"/>
              <a:t>Anthropogenic aerosol sources</a:t>
            </a:r>
          </a:p>
        </p:txBody>
      </p:sp>
      <p:sp>
        <p:nvSpPr>
          <p:cNvPr id="31" name="TextBox 30"/>
          <p:cNvSpPr txBox="1"/>
          <p:nvPr/>
        </p:nvSpPr>
        <p:spPr>
          <a:xfrm>
            <a:off x="638344" y="915443"/>
            <a:ext cx="3118803" cy="461665"/>
          </a:xfrm>
          <a:prstGeom prst="rect">
            <a:avLst/>
          </a:prstGeom>
          <a:noFill/>
        </p:spPr>
        <p:txBody>
          <a:bodyPr wrap="none" rtlCol="0">
            <a:spAutoFit/>
          </a:bodyPr>
          <a:lstStyle/>
          <a:p>
            <a:r>
              <a:rPr lang="en-US" sz="2400" dirty="0"/>
              <a:t>Natural aerosol sources</a:t>
            </a:r>
          </a:p>
        </p:txBody>
      </p:sp>
      <p:cxnSp>
        <p:nvCxnSpPr>
          <p:cNvPr id="39" name="Straight Connector 38"/>
          <p:cNvCxnSpPr/>
          <p:nvPr/>
        </p:nvCxnSpPr>
        <p:spPr>
          <a:xfrm flipH="1">
            <a:off x="4572001" y="915443"/>
            <a:ext cx="10642" cy="594255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itle 1"/>
          <p:cNvSpPr txBox="1">
            <a:spLocks/>
          </p:cNvSpPr>
          <p:nvPr/>
        </p:nvSpPr>
        <p:spPr>
          <a:xfrm>
            <a:off x="152400" y="76200"/>
            <a:ext cx="8859398" cy="83924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a:t>
            </a:r>
            <a:r>
              <a:rPr lang="en-US" altLang="en-US" sz="3600" dirty="0">
                <a:latin typeface="+mn-lt"/>
              </a:rPr>
              <a:t>0)</a:t>
            </a:r>
            <a:r>
              <a:rPr lang="en-US" altLang="en-US" sz="3200" dirty="0">
                <a:latin typeface="+mn-lt"/>
              </a:rPr>
              <a:t>Changing Atm Composition</a:t>
            </a:r>
            <a:r>
              <a:rPr lang="en-US" altLang="en-US" sz="4000" dirty="0">
                <a:latin typeface="+mn-lt"/>
              </a:rPr>
              <a:t> </a:t>
            </a:r>
            <a:endParaRPr lang="en-US" altLang="en-US" sz="3000" dirty="0">
              <a:latin typeface="+mn-lt"/>
            </a:endParaRPr>
          </a:p>
        </p:txBody>
      </p:sp>
      <p:grpSp>
        <p:nvGrpSpPr>
          <p:cNvPr id="78" name="Group 77"/>
          <p:cNvGrpSpPr/>
          <p:nvPr/>
        </p:nvGrpSpPr>
        <p:grpSpPr>
          <a:xfrm>
            <a:off x="-35510" y="1377108"/>
            <a:ext cx="9179510" cy="5480892"/>
            <a:chOff x="-35510" y="1377108"/>
            <a:chExt cx="9179510" cy="5480892"/>
          </a:xfrm>
        </p:grpSpPr>
        <p:pic>
          <p:nvPicPr>
            <p:cNvPr id="30" name="Picture 29"/>
            <p:cNvPicPr>
              <a:picLocks noChangeAspect="1"/>
            </p:cNvPicPr>
            <p:nvPr/>
          </p:nvPicPr>
          <p:blipFill>
            <a:blip r:embed="rId2"/>
            <a:stretch>
              <a:fillRect/>
            </a:stretch>
          </p:blipFill>
          <p:spPr>
            <a:xfrm>
              <a:off x="4663421" y="3996651"/>
              <a:ext cx="4480579" cy="2809652"/>
            </a:xfrm>
            <a:prstGeom prst="rect">
              <a:avLst/>
            </a:prstGeom>
          </p:spPr>
        </p:pic>
        <p:pic>
          <p:nvPicPr>
            <p:cNvPr id="32" name="Picture 31"/>
            <p:cNvPicPr>
              <a:picLocks noChangeAspect="1"/>
            </p:cNvPicPr>
            <p:nvPr/>
          </p:nvPicPr>
          <p:blipFill>
            <a:blip r:embed="rId3"/>
            <a:stretch>
              <a:fillRect/>
            </a:stretch>
          </p:blipFill>
          <p:spPr>
            <a:xfrm>
              <a:off x="4607511" y="1377108"/>
              <a:ext cx="4536489" cy="2565525"/>
            </a:xfrm>
            <a:prstGeom prst="rect">
              <a:avLst/>
            </a:prstGeom>
          </p:spPr>
        </p:pic>
        <p:pic>
          <p:nvPicPr>
            <p:cNvPr id="34" name="Picture 33"/>
            <p:cNvPicPr>
              <a:picLocks noChangeAspect="1"/>
            </p:cNvPicPr>
            <p:nvPr/>
          </p:nvPicPr>
          <p:blipFill>
            <a:blip r:embed="rId4"/>
            <a:stretch>
              <a:fillRect/>
            </a:stretch>
          </p:blipFill>
          <p:spPr>
            <a:xfrm>
              <a:off x="0" y="3996651"/>
              <a:ext cx="4549966" cy="2861349"/>
            </a:xfrm>
            <a:prstGeom prst="rect">
              <a:avLst/>
            </a:prstGeom>
          </p:spPr>
        </p:pic>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t="8991" b="6061"/>
            <a:stretch/>
          </p:blipFill>
          <p:spPr>
            <a:xfrm>
              <a:off x="0" y="1421175"/>
              <a:ext cx="4504671" cy="2521457"/>
            </a:xfrm>
            <a:prstGeom prst="rect">
              <a:avLst/>
            </a:prstGeom>
          </p:spPr>
        </p:pic>
        <p:pic>
          <p:nvPicPr>
            <p:cNvPr id="66" name="Picture 65"/>
            <p:cNvPicPr>
              <a:picLocks noChangeAspect="1"/>
            </p:cNvPicPr>
            <p:nvPr/>
          </p:nvPicPr>
          <p:blipFill>
            <a:blip r:embed="rId6"/>
            <a:stretch>
              <a:fillRect/>
            </a:stretch>
          </p:blipFill>
          <p:spPr>
            <a:xfrm>
              <a:off x="189899" y="1555350"/>
              <a:ext cx="4290681" cy="2331371"/>
            </a:xfrm>
            <a:prstGeom prst="rect">
              <a:avLst/>
            </a:prstGeom>
          </p:spPr>
        </p:pic>
        <p:sp>
          <p:nvSpPr>
            <p:cNvPr id="69" name="TextBox 68"/>
            <p:cNvSpPr txBox="1"/>
            <p:nvPr/>
          </p:nvSpPr>
          <p:spPr>
            <a:xfrm>
              <a:off x="-35510" y="1431127"/>
              <a:ext cx="1942198" cy="307777"/>
            </a:xfrm>
            <a:prstGeom prst="rect">
              <a:avLst/>
            </a:prstGeom>
            <a:noFill/>
          </p:spPr>
          <p:txBody>
            <a:bodyPr wrap="none" rtlCol="0">
              <a:spAutoFit/>
            </a:bodyPr>
            <a:lstStyle/>
            <a:p>
              <a:r>
                <a:rPr lang="en-US" sz="1400" i="1" dirty="0"/>
                <a:t>Great Smoky Mountains</a:t>
              </a:r>
            </a:p>
          </p:txBody>
        </p:sp>
        <p:cxnSp>
          <p:nvCxnSpPr>
            <p:cNvPr id="75" name="Straight Connector 74"/>
            <p:cNvCxnSpPr/>
            <p:nvPr/>
          </p:nvCxnSpPr>
          <p:spPr>
            <a:xfrm>
              <a:off x="6925745" y="3996651"/>
              <a:ext cx="0" cy="28096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652404" y="5498792"/>
              <a:ext cx="448057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1343464"/>
      </p:ext>
    </p:extLst>
  </p:cSld>
  <p:clrMapOvr>
    <a:masterClrMapping/>
  </p:clrMapOvr>
  <mc:AlternateContent xmlns:mc="http://schemas.openxmlformats.org/markup-compatibility/2006" xmlns:p14="http://schemas.microsoft.com/office/powerpoint/2010/main">
    <mc:Choice Requires="p14">
      <p:transition spd="slow" p14:dur="2000" advTm="182178"/>
    </mc:Choice>
    <mc:Fallback xmlns="">
      <p:transition spd="slow" advTm="18217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56099" y="915443"/>
            <a:ext cx="4039311" cy="461665"/>
          </a:xfrm>
          <a:prstGeom prst="rect">
            <a:avLst/>
          </a:prstGeom>
          <a:noFill/>
        </p:spPr>
        <p:txBody>
          <a:bodyPr wrap="none" rtlCol="0">
            <a:spAutoFit/>
          </a:bodyPr>
          <a:lstStyle/>
          <a:p>
            <a:r>
              <a:rPr lang="en-US" sz="2400" dirty="0"/>
              <a:t>Anthropogenic aerosol sources</a:t>
            </a:r>
          </a:p>
        </p:txBody>
      </p:sp>
      <p:sp>
        <p:nvSpPr>
          <p:cNvPr id="31" name="TextBox 30"/>
          <p:cNvSpPr txBox="1"/>
          <p:nvPr/>
        </p:nvSpPr>
        <p:spPr>
          <a:xfrm>
            <a:off x="638344" y="915443"/>
            <a:ext cx="3118803" cy="461665"/>
          </a:xfrm>
          <a:prstGeom prst="rect">
            <a:avLst/>
          </a:prstGeom>
          <a:noFill/>
        </p:spPr>
        <p:txBody>
          <a:bodyPr wrap="none" rtlCol="0">
            <a:spAutoFit/>
          </a:bodyPr>
          <a:lstStyle/>
          <a:p>
            <a:r>
              <a:rPr lang="en-US" sz="2400" dirty="0"/>
              <a:t>Natural aerosol sources</a:t>
            </a:r>
          </a:p>
        </p:txBody>
      </p:sp>
      <p:cxnSp>
        <p:nvCxnSpPr>
          <p:cNvPr id="39" name="Straight Connector 38"/>
          <p:cNvCxnSpPr/>
          <p:nvPr/>
        </p:nvCxnSpPr>
        <p:spPr>
          <a:xfrm flipH="1">
            <a:off x="4572001" y="915443"/>
            <a:ext cx="10642" cy="594255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itle 1"/>
          <p:cNvSpPr txBox="1">
            <a:spLocks/>
          </p:cNvSpPr>
          <p:nvPr/>
        </p:nvSpPr>
        <p:spPr>
          <a:xfrm>
            <a:off x="152400" y="76200"/>
            <a:ext cx="8859398" cy="83924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a:t>
            </a:r>
            <a:r>
              <a:rPr lang="en-US" altLang="en-US" sz="3600" dirty="0">
                <a:latin typeface="+mn-lt"/>
              </a:rPr>
              <a:t>0)</a:t>
            </a:r>
            <a:r>
              <a:rPr lang="en-US" altLang="en-US" sz="3200" dirty="0">
                <a:latin typeface="+mn-lt"/>
              </a:rPr>
              <a:t>Changing Atm Composition</a:t>
            </a:r>
            <a:r>
              <a:rPr lang="en-US" altLang="en-US" sz="4000" dirty="0">
                <a:latin typeface="+mn-lt"/>
              </a:rPr>
              <a:t> </a:t>
            </a:r>
            <a:endParaRPr lang="en-US" altLang="en-US" sz="3000" dirty="0">
              <a:latin typeface="+mn-lt"/>
            </a:endParaRPr>
          </a:p>
        </p:txBody>
      </p:sp>
      <p:grpSp>
        <p:nvGrpSpPr>
          <p:cNvPr id="78" name="Group 77"/>
          <p:cNvGrpSpPr/>
          <p:nvPr/>
        </p:nvGrpSpPr>
        <p:grpSpPr>
          <a:xfrm>
            <a:off x="-35510" y="1377108"/>
            <a:ext cx="9179510" cy="5480892"/>
            <a:chOff x="-35510" y="1377108"/>
            <a:chExt cx="9179510" cy="5480892"/>
          </a:xfrm>
        </p:grpSpPr>
        <p:pic>
          <p:nvPicPr>
            <p:cNvPr id="30" name="Picture 29"/>
            <p:cNvPicPr>
              <a:picLocks noChangeAspect="1"/>
            </p:cNvPicPr>
            <p:nvPr/>
          </p:nvPicPr>
          <p:blipFill>
            <a:blip r:embed="rId2"/>
            <a:stretch>
              <a:fillRect/>
            </a:stretch>
          </p:blipFill>
          <p:spPr>
            <a:xfrm>
              <a:off x="4663421" y="3996651"/>
              <a:ext cx="4480579" cy="2809652"/>
            </a:xfrm>
            <a:prstGeom prst="rect">
              <a:avLst/>
            </a:prstGeom>
          </p:spPr>
        </p:pic>
        <p:pic>
          <p:nvPicPr>
            <p:cNvPr id="32" name="Picture 31"/>
            <p:cNvPicPr>
              <a:picLocks noChangeAspect="1"/>
            </p:cNvPicPr>
            <p:nvPr/>
          </p:nvPicPr>
          <p:blipFill>
            <a:blip r:embed="rId3"/>
            <a:stretch>
              <a:fillRect/>
            </a:stretch>
          </p:blipFill>
          <p:spPr>
            <a:xfrm>
              <a:off x="4607511" y="1377108"/>
              <a:ext cx="4536489" cy="2565525"/>
            </a:xfrm>
            <a:prstGeom prst="rect">
              <a:avLst/>
            </a:prstGeom>
          </p:spPr>
        </p:pic>
        <p:pic>
          <p:nvPicPr>
            <p:cNvPr id="34" name="Picture 33"/>
            <p:cNvPicPr>
              <a:picLocks noChangeAspect="1"/>
            </p:cNvPicPr>
            <p:nvPr/>
          </p:nvPicPr>
          <p:blipFill>
            <a:blip r:embed="rId4"/>
            <a:stretch>
              <a:fillRect/>
            </a:stretch>
          </p:blipFill>
          <p:spPr>
            <a:xfrm>
              <a:off x="0" y="3996651"/>
              <a:ext cx="4549966" cy="2861349"/>
            </a:xfrm>
            <a:prstGeom prst="rect">
              <a:avLst/>
            </a:prstGeom>
          </p:spPr>
        </p:pic>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t="8991" b="6061"/>
            <a:stretch/>
          </p:blipFill>
          <p:spPr>
            <a:xfrm>
              <a:off x="0" y="1421175"/>
              <a:ext cx="4504671" cy="2521457"/>
            </a:xfrm>
            <a:prstGeom prst="rect">
              <a:avLst/>
            </a:prstGeom>
          </p:spPr>
        </p:pic>
        <p:pic>
          <p:nvPicPr>
            <p:cNvPr id="66" name="Picture 65"/>
            <p:cNvPicPr>
              <a:picLocks noChangeAspect="1"/>
            </p:cNvPicPr>
            <p:nvPr/>
          </p:nvPicPr>
          <p:blipFill>
            <a:blip r:embed="rId6"/>
            <a:stretch>
              <a:fillRect/>
            </a:stretch>
          </p:blipFill>
          <p:spPr>
            <a:xfrm>
              <a:off x="189899" y="1555350"/>
              <a:ext cx="4290681" cy="2331371"/>
            </a:xfrm>
            <a:prstGeom prst="rect">
              <a:avLst/>
            </a:prstGeom>
          </p:spPr>
        </p:pic>
        <p:sp>
          <p:nvSpPr>
            <p:cNvPr id="69" name="TextBox 68"/>
            <p:cNvSpPr txBox="1"/>
            <p:nvPr/>
          </p:nvSpPr>
          <p:spPr>
            <a:xfrm>
              <a:off x="-35510" y="1431127"/>
              <a:ext cx="1942198" cy="307777"/>
            </a:xfrm>
            <a:prstGeom prst="rect">
              <a:avLst/>
            </a:prstGeom>
            <a:noFill/>
          </p:spPr>
          <p:txBody>
            <a:bodyPr wrap="none" rtlCol="0">
              <a:spAutoFit/>
            </a:bodyPr>
            <a:lstStyle/>
            <a:p>
              <a:r>
                <a:rPr lang="en-US" sz="1400" i="1" dirty="0"/>
                <a:t>Great Smoky Mountains</a:t>
              </a:r>
            </a:p>
          </p:txBody>
        </p:sp>
        <p:cxnSp>
          <p:nvCxnSpPr>
            <p:cNvPr id="75" name="Straight Connector 74"/>
            <p:cNvCxnSpPr/>
            <p:nvPr/>
          </p:nvCxnSpPr>
          <p:spPr>
            <a:xfrm>
              <a:off x="6925745" y="3996651"/>
              <a:ext cx="0" cy="28096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652404" y="5498792"/>
              <a:ext cx="448057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9FC8B84-659C-5E73-C088-F56E9204CF60}"/>
              </a:ext>
            </a:extLst>
          </p:cNvPr>
          <p:cNvSpPr/>
          <p:nvPr/>
        </p:nvSpPr>
        <p:spPr>
          <a:xfrm>
            <a:off x="10642" y="1367156"/>
            <a:ext cx="9122341" cy="2545413"/>
          </a:xfrm>
          <a:prstGeom prst="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097FAFB-0547-8318-2D05-911D32027488}"/>
              </a:ext>
            </a:extLst>
          </p:cNvPr>
          <p:cNvSpPr/>
          <p:nvPr/>
        </p:nvSpPr>
        <p:spPr>
          <a:xfrm>
            <a:off x="10642" y="3952584"/>
            <a:ext cx="9122341" cy="2905416"/>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625F-C69A-268E-A664-E0D0739C74F4}"/>
              </a:ext>
            </a:extLst>
          </p:cNvPr>
          <p:cNvSpPr txBox="1"/>
          <p:nvPr/>
        </p:nvSpPr>
        <p:spPr>
          <a:xfrm>
            <a:off x="3384951" y="2458308"/>
            <a:ext cx="2597953" cy="461665"/>
          </a:xfrm>
          <a:prstGeom prst="rect">
            <a:avLst/>
          </a:prstGeom>
          <a:solidFill>
            <a:schemeClr val="bg1"/>
          </a:solidFill>
        </p:spPr>
        <p:txBody>
          <a:bodyPr wrap="square" rtlCol="0">
            <a:spAutoFit/>
          </a:bodyPr>
          <a:lstStyle/>
          <a:p>
            <a:pPr algn="ctr"/>
            <a:r>
              <a:rPr lang="en-US" sz="2400" b="1" dirty="0">
                <a:solidFill>
                  <a:srgbClr val="FF0000"/>
                </a:solidFill>
              </a:rPr>
              <a:t>Secondary Aerosol</a:t>
            </a:r>
          </a:p>
        </p:txBody>
      </p:sp>
      <p:sp>
        <p:nvSpPr>
          <p:cNvPr id="5" name="TextBox 4">
            <a:extLst>
              <a:ext uri="{FF2B5EF4-FFF2-40B4-BE49-F238E27FC236}">
                <a16:creationId xmlns:a16="http://schemas.microsoft.com/office/drawing/2014/main" id="{CFB4F9E3-7E4A-3F3D-F249-1241C94781D2}"/>
              </a:ext>
            </a:extLst>
          </p:cNvPr>
          <p:cNvSpPr txBox="1"/>
          <p:nvPr/>
        </p:nvSpPr>
        <p:spPr>
          <a:xfrm>
            <a:off x="516771" y="5205992"/>
            <a:ext cx="3361948" cy="461665"/>
          </a:xfrm>
          <a:prstGeom prst="rect">
            <a:avLst/>
          </a:prstGeom>
          <a:solidFill>
            <a:schemeClr val="bg1"/>
          </a:solidFill>
        </p:spPr>
        <p:txBody>
          <a:bodyPr wrap="square" rtlCol="0">
            <a:spAutoFit/>
          </a:bodyPr>
          <a:lstStyle/>
          <a:p>
            <a:pPr algn="ctr"/>
            <a:r>
              <a:rPr lang="en-US" sz="2400" b="1" dirty="0">
                <a:solidFill>
                  <a:srgbClr val="00B0F0"/>
                </a:solidFill>
              </a:rPr>
              <a:t>Mostly Primary Aerosol</a:t>
            </a:r>
          </a:p>
        </p:txBody>
      </p:sp>
      <p:sp>
        <p:nvSpPr>
          <p:cNvPr id="6" name="TextBox 5">
            <a:extLst>
              <a:ext uri="{FF2B5EF4-FFF2-40B4-BE49-F238E27FC236}">
                <a16:creationId xmlns:a16="http://schemas.microsoft.com/office/drawing/2014/main" id="{F63E6ED2-4371-858C-4269-E1BC411FD5F6}"/>
              </a:ext>
            </a:extLst>
          </p:cNvPr>
          <p:cNvSpPr txBox="1"/>
          <p:nvPr/>
        </p:nvSpPr>
        <p:spPr>
          <a:xfrm>
            <a:off x="5244771" y="5250059"/>
            <a:ext cx="3361948" cy="461665"/>
          </a:xfrm>
          <a:prstGeom prst="rect">
            <a:avLst/>
          </a:prstGeom>
          <a:solidFill>
            <a:schemeClr val="bg1"/>
          </a:solidFill>
        </p:spPr>
        <p:txBody>
          <a:bodyPr wrap="square" rtlCol="0">
            <a:spAutoFit/>
          </a:bodyPr>
          <a:lstStyle/>
          <a:p>
            <a:pPr algn="ctr"/>
            <a:r>
              <a:rPr lang="en-US" sz="2400" b="1" dirty="0">
                <a:solidFill>
                  <a:srgbClr val="00B0F0"/>
                </a:solidFill>
              </a:rPr>
              <a:t>Some Primary Aerosol</a:t>
            </a:r>
          </a:p>
        </p:txBody>
      </p:sp>
    </p:spTree>
    <p:extLst>
      <p:ext uri="{BB962C8B-B14F-4D97-AF65-F5344CB8AC3E}">
        <p14:creationId xmlns:p14="http://schemas.microsoft.com/office/powerpoint/2010/main" val="541900223"/>
      </p:ext>
    </p:extLst>
  </p:cSld>
  <p:clrMapOvr>
    <a:masterClrMapping/>
  </p:clrMapOvr>
  <mc:AlternateContent xmlns:mc="http://schemas.openxmlformats.org/markup-compatibility/2006" xmlns:p14="http://schemas.microsoft.com/office/powerpoint/2010/main">
    <mc:Choice Requires="p14">
      <p:transition spd="slow" p14:dur="2000" advTm="182178"/>
    </mc:Choice>
    <mc:Fallback xmlns="">
      <p:transition spd="slow" advTm="1821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A318E-C70E-377A-86C5-6A1E3BDFA1D8}"/>
              </a:ext>
            </a:extLst>
          </p:cNvPr>
          <p:cNvPicPr>
            <a:picLocks noChangeAspect="1"/>
          </p:cNvPicPr>
          <p:nvPr/>
        </p:nvPicPr>
        <p:blipFill rotWithShape="1">
          <a:blip r:embed="rId2">
            <a:extLst>
              <a:ext uri="{28A0092B-C50C-407E-A947-70E740481C1C}">
                <a14:useLocalDpi xmlns:a14="http://schemas.microsoft.com/office/drawing/2010/main" val="0"/>
              </a:ext>
            </a:extLst>
          </a:blip>
          <a:srcRect t="10511" b="14489"/>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46E60044-F7D1-1996-A0E0-47540EA1E121}"/>
              </a:ext>
            </a:extLst>
          </p:cNvPr>
          <p:cNvSpPr txBox="1"/>
          <p:nvPr/>
        </p:nvSpPr>
        <p:spPr>
          <a:xfrm>
            <a:off x="851933" y="4549405"/>
            <a:ext cx="7186281" cy="1061829"/>
          </a:xfrm>
          <a:prstGeom prst="rect">
            <a:avLst/>
          </a:prstGeom>
          <a:gradFill flip="none" rotWithShape="1">
            <a:gsLst>
              <a:gs pos="0">
                <a:srgbClr val="1D2B3E">
                  <a:alpha val="26000"/>
                </a:srgbClr>
              </a:gs>
              <a:gs pos="57000">
                <a:srgbClr val="18263B">
                  <a:lumMod val="83000"/>
                  <a:lumOff val="17000"/>
                  <a:alpha val="46000"/>
                </a:srgbClr>
              </a:gs>
              <a:gs pos="100000">
                <a:srgbClr val="1D2B3E">
                  <a:alpha val="14000"/>
                </a:srgbClr>
              </a:gs>
            </a:gsLst>
            <a:lin ang="5400000" scaled="1"/>
            <a:tileRect/>
          </a:gradFill>
          <a:ln w="38100">
            <a:solidFill>
              <a:srgbClr val="18263B"/>
            </a:solidFill>
          </a:ln>
        </p:spPr>
        <p:txBody>
          <a:bodyPr wrap="square" rtlCol="0">
            <a:spAutoFit/>
          </a:bodyPr>
          <a:lstStyle/>
          <a:p>
            <a:r>
              <a:rPr lang="en-US" sz="2100" b="1" u="sng" dirty="0">
                <a:solidFill>
                  <a:schemeClr val="bg1"/>
                </a:solidFill>
              </a:rPr>
              <a:t>In reality</a:t>
            </a:r>
            <a:r>
              <a:rPr lang="en-US" sz="2100" b="1" dirty="0">
                <a:solidFill>
                  <a:schemeClr val="bg1"/>
                </a:solidFill>
              </a:rPr>
              <a:t>: Natural emissions mix with anthropogenic emissions.</a:t>
            </a:r>
          </a:p>
          <a:p>
            <a:r>
              <a:rPr lang="en-US" sz="2100" b="1" dirty="0">
                <a:solidFill>
                  <a:schemeClr val="bg1"/>
                </a:solidFill>
              </a:rPr>
              <a:t>Chemical composition and size of aerosol particles changes as they are transported in the atmosphere. </a:t>
            </a:r>
            <a:r>
              <a:rPr lang="en-US" sz="2100" b="1" u="sng" dirty="0">
                <a:solidFill>
                  <a:schemeClr val="bg1"/>
                </a:solidFill>
              </a:rPr>
              <a:t>Mix with clouds</a:t>
            </a:r>
            <a:r>
              <a:rPr lang="en-US" sz="2100" b="1" dirty="0">
                <a:solidFill>
                  <a:schemeClr val="bg1"/>
                </a:solidFill>
              </a:rPr>
              <a:t>.</a:t>
            </a:r>
          </a:p>
        </p:txBody>
      </p:sp>
      <p:sp>
        <p:nvSpPr>
          <p:cNvPr id="5" name="Title 1">
            <a:extLst>
              <a:ext uri="{FF2B5EF4-FFF2-40B4-BE49-F238E27FC236}">
                <a16:creationId xmlns:a16="http://schemas.microsoft.com/office/drawing/2014/main" id="{BC185972-92A0-CA38-DC41-9531538CB9F7}"/>
              </a:ext>
            </a:extLst>
          </p:cNvPr>
          <p:cNvSpPr txBox="1">
            <a:spLocks/>
          </p:cNvSpPr>
          <p:nvPr/>
        </p:nvSpPr>
        <p:spPr>
          <a:xfrm>
            <a:off x="318977" y="1098823"/>
            <a:ext cx="3660258" cy="78712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50" b="1" dirty="0">
                <a:solidFill>
                  <a:schemeClr val="bg1"/>
                </a:solidFill>
              </a:rPr>
              <a:t>Transport of air pollution can be seen from Space!</a:t>
            </a:r>
          </a:p>
        </p:txBody>
      </p:sp>
    </p:spTree>
    <p:extLst>
      <p:ext uri="{BB962C8B-B14F-4D97-AF65-F5344CB8AC3E}">
        <p14:creationId xmlns:p14="http://schemas.microsoft.com/office/powerpoint/2010/main" val="170976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00E6D2B8-10BD-1EAB-DF66-33A41786FF37}"/>
              </a:ext>
            </a:extLst>
          </p:cNvPr>
          <p:cNvSpPr/>
          <p:nvPr/>
        </p:nvSpPr>
        <p:spPr>
          <a:xfrm rot="21150819" flipV="1">
            <a:off x="1421167" y="2798603"/>
            <a:ext cx="2620754" cy="171008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152400" y="76200"/>
            <a:ext cx="8763000" cy="1143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latin typeface="+mn-lt"/>
              </a:rPr>
              <a:t>Why do we care?   1) Chemistry</a:t>
            </a:r>
          </a:p>
          <a:p>
            <a:pPr algn="r"/>
            <a:r>
              <a:rPr lang="en-US" altLang="en-US" sz="3600" dirty="0">
                <a:latin typeface="+mn-lt"/>
              </a:rPr>
              <a:t>(AQ/climate/ecosystems)</a:t>
            </a:r>
          </a:p>
        </p:txBody>
      </p:sp>
      <p:sp>
        <p:nvSpPr>
          <p:cNvPr id="23" name="TextBox 22"/>
          <p:cNvSpPr txBox="1"/>
          <p:nvPr/>
        </p:nvSpPr>
        <p:spPr>
          <a:xfrm>
            <a:off x="718395" y="1252984"/>
            <a:ext cx="7707210" cy="1061829"/>
          </a:xfrm>
          <a:prstGeom prst="rect">
            <a:avLst/>
          </a:prstGeom>
          <a:solidFill>
            <a:schemeClr val="tx1">
              <a:lumMod val="75000"/>
              <a:lumOff val="25000"/>
              <a:alpha val="41000"/>
            </a:schemeClr>
          </a:solidFill>
        </p:spPr>
        <p:txBody>
          <a:bodyPr wrap="square" rtlCol="0">
            <a:spAutoFit/>
          </a:bodyPr>
          <a:lstStyle/>
          <a:p>
            <a:pPr algn="ctr"/>
            <a:r>
              <a:rPr lang="en-US" sz="2100" dirty="0">
                <a:solidFill>
                  <a:schemeClr val="bg1"/>
                </a:solidFill>
              </a:rPr>
              <a:t>Cloud and Aerosol chemistry are inextricably linked. </a:t>
            </a:r>
          </a:p>
          <a:p>
            <a:pPr algn="ctr"/>
            <a:r>
              <a:rPr lang="en-US" sz="2100" dirty="0">
                <a:solidFill>
                  <a:schemeClr val="bg1"/>
                </a:solidFill>
              </a:rPr>
              <a:t>Aerosols are continually cycling in and out of clouds. </a:t>
            </a:r>
          </a:p>
          <a:p>
            <a:pPr algn="ctr"/>
            <a:r>
              <a:rPr lang="en-US" sz="2100" dirty="0">
                <a:solidFill>
                  <a:schemeClr val="bg1"/>
                </a:solidFill>
              </a:rPr>
              <a:t>Some chemical processes only occur in clouds (like sulfate formation)</a:t>
            </a:r>
          </a:p>
        </p:txBody>
      </p:sp>
      <p:pic>
        <p:nvPicPr>
          <p:cNvPr id="5" name="Picture 4">
            <a:extLst>
              <a:ext uri="{FF2B5EF4-FFF2-40B4-BE49-F238E27FC236}">
                <a16:creationId xmlns:a16="http://schemas.microsoft.com/office/drawing/2014/main" id="{4A041071-AC9F-7DB1-6441-2ADF1DD0E02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020"/>
          <a:stretch/>
        </p:blipFill>
        <p:spPr>
          <a:xfrm>
            <a:off x="718395" y="3256755"/>
            <a:ext cx="4230269" cy="3321243"/>
          </a:xfrm>
          <a:prstGeom prst="rect">
            <a:avLst/>
          </a:prstGeom>
        </p:spPr>
      </p:pic>
      <p:sp>
        <p:nvSpPr>
          <p:cNvPr id="7" name="TextBox 6">
            <a:extLst>
              <a:ext uri="{FF2B5EF4-FFF2-40B4-BE49-F238E27FC236}">
                <a16:creationId xmlns:a16="http://schemas.microsoft.com/office/drawing/2014/main" id="{FB22E47F-B7A5-E8CC-E0FD-AF7BBE5BFD94}"/>
              </a:ext>
            </a:extLst>
          </p:cNvPr>
          <p:cNvSpPr txBox="1"/>
          <p:nvPr/>
        </p:nvSpPr>
        <p:spPr>
          <a:xfrm>
            <a:off x="3882277" y="3062245"/>
            <a:ext cx="1217000" cy="369332"/>
          </a:xfrm>
          <a:prstGeom prst="rect">
            <a:avLst/>
          </a:prstGeom>
          <a:noFill/>
        </p:spPr>
        <p:txBody>
          <a:bodyPr wrap="none" rtlCol="0">
            <a:spAutoFit/>
          </a:bodyPr>
          <a:lstStyle/>
          <a:p>
            <a:r>
              <a:rPr lang="en-US" dirty="0">
                <a:solidFill>
                  <a:schemeClr val="bg1">
                    <a:lumMod val="65000"/>
                  </a:schemeClr>
                </a:solidFill>
              </a:rPr>
              <a:t>Ice particle</a:t>
            </a:r>
          </a:p>
        </p:txBody>
      </p:sp>
      <p:sp>
        <p:nvSpPr>
          <p:cNvPr id="8" name="TextBox 7">
            <a:extLst>
              <a:ext uri="{FF2B5EF4-FFF2-40B4-BE49-F238E27FC236}">
                <a16:creationId xmlns:a16="http://schemas.microsoft.com/office/drawing/2014/main" id="{24A8FC31-BB3D-AE03-839F-BADC1DDFC529}"/>
              </a:ext>
            </a:extLst>
          </p:cNvPr>
          <p:cNvSpPr txBox="1"/>
          <p:nvPr/>
        </p:nvSpPr>
        <p:spPr>
          <a:xfrm>
            <a:off x="306434" y="3339283"/>
            <a:ext cx="1106415" cy="646331"/>
          </a:xfrm>
          <a:prstGeom prst="rect">
            <a:avLst/>
          </a:prstGeom>
          <a:noFill/>
        </p:spPr>
        <p:txBody>
          <a:bodyPr wrap="square" rtlCol="0">
            <a:spAutoFit/>
          </a:bodyPr>
          <a:lstStyle/>
          <a:p>
            <a:pPr algn="r"/>
            <a:r>
              <a:rPr lang="en-US" dirty="0">
                <a:solidFill>
                  <a:schemeClr val="bg1">
                    <a:lumMod val="65000"/>
                  </a:schemeClr>
                </a:solidFill>
              </a:rPr>
              <a:t>Cloud droplet</a:t>
            </a:r>
          </a:p>
        </p:txBody>
      </p:sp>
      <p:cxnSp>
        <p:nvCxnSpPr>
          <p:cNvPr id="10" name="Straight Connector 9">
            <a:extLst>
              <a:ext uri="{FF2B5EF4-FFF2-40B4-BE49-F238E27FC236}">
                <a16:creationId xmlns:a16="http://schemas.microsoft.com/office/drawing/2014/main" id="{701209CB-491C-8485-9197-CF98B092BA98}"/>
              </a:ext>
            </a:extLst>
          </p:cNvPr>
          <p:cNvCxnSpPr/>
          <p:nvPr/>
        </p:nvCxnSpPr>
        <p:spPr>
          <a:xfrm>
            <a:off x="1320933" y="3662449"/>
            <a:ext cx="848363" cy="3919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3A2313-E10A-B5BC-84C6-0ECDC24E8B14}"/>
              </a:ext>
            </a:extLst>
          </p:cNvPr>
          <p:cNvCxnSpPr>
            <a:cxnSpLocks/>
          </p:cNvCxnSpPr>
          <p:nvPr/>
        </p:nvCxnSpPr>
        <p:spPr>
          <a:xfrm flipH="1">
            <a:off x="3280353" y="3256755"/>
            <a:ext cx="643902" cy="2402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14ABEAC-62D1-BD68-24FB-B96984661757}"/>
              </a:ext>
            </a:extLst>
          </p:cNvPr>
          <p:cNvSpPr txBox="1"/>
          <p:nvPr/>
        </p:nvSpPr>
        <p:spPr>
          <a:xfrm>
            <a:off x="4612087" y="3855452"/>
            <a:ext cx="1217000" cy="1754326"/>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bg1">
                    <a:lumMod val="65000"/>
                  </a:schemeClr>
                </a:solidFill>
              </a:rPr>
              <a:t>Dry aerosol population after cloud processing and aging</a:t>
            </a:r>
          </a:p>
        </p:txBody>
      </p:sp>
      <p:cxnSp>
        <p:nvCxnSpPr>
          <p:cNvPr id="20" name="Straight Connector 19">
            <a:extLst>
              <a:ext uri="{FF2B5EF4-FFF2-40B4-BE49-F238E27FC236}">
                <a16:creationId xmlns:a16="http://schemas.microsoft.com/office/drawing/2014/main" id="{F7B4CC80-7971-408C-68F0-50EC336E31FF}"/>
              </a:ext>
            </a:extLst>
          </p:cNvPr>
          <p:cNvCxnSpPr>
            <a:cxnSpLocks/>
            <a:stCxn id="18" idx="1"/>
          </p:cNvCxnSpPr>
          <p:nvPr/>
        </p:nvCxnSpPr>
        <p:spPr>
          <a:xfrm flipH="1">
            <a:off x="4349672" y="4732615"/>
            <a:ext cx="262415" cy="4623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1A1BCD-4F4D-1570-91A0-EDAA2BECC617}"/>
              </a:ext>
            </a:extLst>
          </p:cNvPr>
          <p:cNvSpPr txBox="1"/>
          <p:nvPr/>
        </p:nvSpPr>
        <p:spPr>
          <a:xfrm>
            <a:off x="1969055" y="2435168"/>
            <a:ext cx="2731389" cy="369332"/>
          </a:xfrm>
          <a:prstGeom prst="rect">
            <a:avLst/>
          </a:prstGeom>
          <a:noFill/>
        </p:spPr>
        <p:txBody>
          <a:bodyPr wrap="none" rtlCol="0">
            <a:spAutoFit/>
          </a:bodyPr>
          <a:lstStyle/>
          <a:p>
            <a:r>
              <a:rPr lang="en-US" dirty="0">
                <a:solidFill>
                  <a:schemeClr val="bg1">
                    <a:lumMod val="65000"/>
                  </a:schemeClr>
                </a:solidFill>
              </a:rPr>
              <a:t>Interstitial aerosol particles</a:t>
            </a:r>
          </a:p>
        </p:txBody>
      </p:sp>
      <p:cxnSp>
        <p:nvCxnSpPr>
          <p:cNvPr id="25" name="Straight Connector 24">
            <a:extLst>
              <a:ext uri="{FF2B5EF4-FFF2-40B4-BE49-F238E27FC236}">
                <a16:creationId xmlns:a16="http://schemas.microsoft.com/office/drawing/2014/main" id="{67830A63-45F3-A81F-5F7B-5B9E0E4A9DD1}"/>
              </a:ext>
            </a:extLst>
          </p:cNvPr>
          <p:cNvCxnSpPr>
            <a:cxnSpLocks/>
          </p:cNvCxnSpPr>
          <p:nvPr/>
        </p:nvCxnSpPr>
        <p:spPr>
          <a:xfrm flipH="1">
            <a:off x="2889991" y="2712780"/>
            <a:ext cx="152869" cy="6265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9B124C-6B8E-7CBF-D183-4A2D341D5D2A}"/>
              </a:ext>
            </a:extLst>
          </p:cNvPr>
          <p:cNvCxnSpPr>
            <a:cxnSpLocks/>
          </p:cNvCxnSpPr>
          <p:nvPr/>
        </p:nvCxnSpPr>
        <p:spPr>
          <a:xfrm flipH="1">
            <a:off x="2694810" y="2712780"/>
            <a:ext cx="346922" cy="7599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1BDE56-76B3-7DE6-B9BE-7E0D1AFB5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402" y="2578456"/>
            <a:ext cx="3220335" cy="1583219"/>
          </a:xfrm>
          <a:prstGeom prst="rect">
            <a:avLst/>
          </a:prstGeom>
        </p:spPr>
      </p:pic>
      <p:pic>
        <p:nvPicPr>
          <p:cNvPr id="38" name="Picture 37">
            <a:extLst>
              <a:ext uri="{FF2B5EF4-FFF2-40B4-BE49-F238E27FC236}">
                <a16:creationId xmlns:a16="http://schemas.microsoft.com/office/drawing/2014/main" id="{0EF0E88C-46C0-AD18-84A4-9861034FA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402" y="4278585"/>
            <a:ext cx="3220335" cy="1615535"/>
          </a:xfrm>
          <a:prstGeom prst="rect">
            <a:avLst/>
          </a:prstGeom>
        </p:spPr>
      </p:pic>
    </p:spTree>
    <p:extLst>
      <p:ext uri="{BB962C8B-B14F-4D97-AF65-F5344CB8AC3E}">
        <p14:creationId xmlns:p14="http://schemas.microsoft.com/office/powerpoint/2010/main" val="3726240960"/>
      </p:ext>
    </p:extLst>
  </p:cSld>
  <p:clrMapOvr>
    <a:masterClrMapping/>
  </p:clrMapOvr>
  <mc:AlternateContent xmlns:mc="http://schemas.openxmlformats.org/markup-compatibility/2006" xmlns:p14="http://schemas.microsoft.com/office/powerpoint/2010/main">
    <mc:Choice Requires="p14">
      <p:transition spd="slow" p14:dur="2000" advTm="30160"/>
    </mc:Choice>
    <mc:Fallback xmlns="">
      <p:transition spd="slow" advTm="3016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3276</TotalTime>
  <Words>3989</Words>
  <Application>Microsoft Office PowerPoint</Application>
  <PresentationFormat>On-screen Show (4:3)</PresentationFormat>
  <Paragraphs>528</Paragraphs>
  <Slides>52</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Cambria Math</vt:lpstr>
      <vt:lpstr>Symbol</vt:lpstr>
      <vt:lpstr>Times New Roman</vt:lpstr>
      <vt:lpstr>Wingdings</vt:lpstr>
      <vt:lpstr>Office Theme</vt:lpstr>
      <vt:lpstr>Cloud Microphysics (ATM505 Module 4, 10 Apr 2023)</vt:lpstr>
      <vt:lpstr>Clouds Exist over a Wide Range of Temperatures</vt:lpstr>
      <vt:lpstr>Continuum of Aerosol and Cloud 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Cloud Microphysical Processes (ATM505 Module 4, 10 Apr 2023)</vt:lpstr>
      <vt:lpstr>Cloud droplet formation Surface tension:</vt:lpstr>
      <vt:lpstr>Cloud droplet formation Surface tension:</vt:lpstr>
      <vt:lpstr>Cloud droplet formation Surface tension:</vt:lpstr>
      <vt:lpstr>Cloud droplet formation Surface tension:</vt:lpstr>
      <vt:lpstr>Cloud droplet formation Surface tension:</vt:lpstr>
      <vt:lpstr>Cloud droplet formation (Aside on units)</vt:lpstr>
      <vt:lpstr>Cloud droplet formation Mechanical equilibrium in droplets:</vt:lpstr>
      <vt:lpstr>Cloud droplet formation Mechanical equilibrium in droplets:</vt:lpstr>
      <vt:lpstr>Cloud droplet formation Mechanical equilibrium in droplets:</vt:lpstr>
      <vt:lpstr>Cloud droplet formation Mechanical equilibrium in droplets:</vt:lpstr>
      <vt:lpstr>Cloud droplet formation Mechanical equilibrium in droplets:</vt:lpstr>
      <vt:lpstr>Cloud droplet formation Mechanical equilibrium in droplets:</vt:lpstr>
      <vt:lpstr>Cloud droplet formation Mechanical equilibrium in droplets:</vt:lpstr>
      <vt:lpstr>Cloud droplet formation Mechanical equilibrium in droplets:</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droplet:</vt:lpstr>
      <vt:lpstr>Cloud droplet formation  Surface tension impact on bond energies + molecular escape:</vt:lpstr>
      <vt:lpstr>Cloud droplet formation Surface tension impact on bond energies + molecular escape:</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droplet:</vt:lpstr>
      <vt:lpstr>Cloud droplet formation Saturation vapor pressure of a solution droplet:</vt:lpstr>
      <vt:lpstr>Cloud droplet formation Saturation vapor pressure of a solution droplet:</vt:lpstr>
      <vt:lpstr>Cloud droplet formation Saturation vapor pressure of a solution droplet: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Sara M</dc:creator>
  <cp:lastModifiedBy>Lance, Sara M</cp:lastModifiedBy>
  <cp:revision>249</cp:revision>
  <dcterms:created xsi:type="dcterms:W3CDTF">2020-03-22T01:53:47Z</dcterms:created>
  <dcterms:modified xsi:type="dcterms:W3CDTF">2023-04-11T17:42:44Z</dcterms:modified>
</cp:coreProperties>
</file>