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0.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08" r:id="rId2"/>
    <p:sldId id="278" r:id="rId3"/>
    <p:sldId id="280" r:id="rId4"/>
    <p:sldId id="283" r:id="rId5"/>
    <p:sldId id="306" r:id="rId6"/>
    <p:sldId id="330" r:id="rId7"/>
    <p:sldId id="273" r:id="rId8"/>
    <p:sldId id="958" r:id="rId9"/>
    <p:sldId id="960" r:id="rId10"/>
    <p:sldId id="961" r:id="rId11"/>
    <p:sldId id="957" r:id="rId12"/>
    <p:sldId id="956" r:id="rId13"/>
    <p:sldId id="281" r:id="rId14"/>
    <p:sldId id="284" r:id="rId15"/>
    <p:sldId id="286" r:id="rId16"/>
    <p:sldId id="275" r:id="rId17"/>
    <p:sldId id="291" r:id="rId18"/>
    <p:sldId id="289" r:id="rId19"/>
    <p:sldId id="293" r:id="rId20"/>
    <p:sldId id="290" r:id="rId21"/>
    <p:sldId id="294" r:id="rId22"/>
    <p:sldId id="287" r:id="rId23"/>
    <p:sldId id="296" r:id="rId24"/>
    <p:sldId id="298" r:id="rId25"/>
    <p:sldId id="299" r:id="rId26"/>
    <p:sldId id="301" r:id="rId27"/>
    <p:sldId id="302" r:id="rId28"/>
    <p:sldId id="303" r:id="rId29"/>
    <p:sldId id="304" r:id="rId30"/>
    <p:sldId id="305" r:id="rId31"/>
    <p:sldId id="307" r:id="rId32"/>
    <p:sldId id="310" r:id="rId33"/>
    <p:sldId id="311" r:id="rId34"/>
    <p:sldId id="312" r:id="rId35"/>
    <p:sldId id="313" r:id="rId36"/>
    <p:sldId id="331" r:id="rId37"/>
    <p:sldId id="314" r:id="rId38"/>
    <p:sldId id="315" r:id="rId39"/>
    <p:sldId id="316" r:id="rId40"/>
    <p:sldId id="317" r:id="rId41"/>
    <p:sldId id="318" r:id="rId42"/>
    <p:sldId id="963" r:id="rId43"/>
    <p:sldId id="964" r:id="rId44"/>
    <p:sldId id="329" r:id="rId45"/>
    <p:sldId id="322" r:id="rId46"/>
    <p:sldId id="323" r:id="rId47"/>
    <p:sldId id="324" r:id="rId48"/>
    <p:sldId id="325" r:id="rId49"/>
    <p:sldId id="326" r:id="rId50"/>
    <p:sldId id="327" r:id="rId51"/>
    <p:sldId id="328" r:id="rId52"/>
    <p:sldId id="965" r:id="rId53"/>
    <p:sldId id="966" r:id="rId54"/>
    <p:sldId id="336" r:id="rId55"/>
    <p:sldId id="333" r:id="rId56"/>
    <p:sldId id="344" r:id="rId57"/>
    <p:sldId id="34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99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65" autoAdjust="0"/>
  </p:normalViewPr>
  <p:slideViewPr>
    <p:cSldViewPr snapToGrid="0">
      <p:cViewPr varScale="1">
        <p:scale>
          <a:sx n="111" d="100"/>
          <a:sy n="111"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ra\Documents\SUNYAlbany\Teaching\Spring2020\ATM505\lognormal%20size%20distribution.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ra\Documents\misc_work\KappaKohler.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Sara\Documents\SUNYAlbany\Teaching\Spring2020\ATM505\lognormal%20size%20distribution.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ra\Documents\SUNYAlbany\Teaching\Spring2020\ATM505\lognormal%20size%20distribution.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ra\Documents\SUNYAlbany\Teaching\Spring2020\ATM505\lognormal%20size%20distribu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7836940586163"/>
          <c:y val="3.1773541305603697E-2"/>
          <c:w val="0.71518388299934488"/>
          <c:h val="0.81092852182714836"/>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Sheet1!$A$16:$A$70</c:f>
              <c:numCache>
                <c:formatCode>General</c:formatCode>
                <c:ptCount val="55"/>
                <c:pt idx="0">
                  <c:v>101</c:v>
                </c:pt>
                <c:pt idx="1">
                  <c:v>111.10000000000002</c:v>
                </c:pt>
                <c:pt idx="2">
                  <c:v>122.21000000000002</c:v>
                </c:pt>
                <c:pt idx="3">
                  <c:v>134.43100000000004</c:v>
                </c:pt>
                <c:pt idx="4">
                  <c:v>147.87410000000006</c:v>
                </c:pt>
                <c:pt idx="5">
                  <c:v>162.66151000000011</c:v>
                </c:pt>
                <c:pt idx="6">
                  <c:v>178.92766100000011</c:v>
                </c:pt>
                <c:pt idx="7">
                  <c:v>196.82042710000016</c:v>
                </c:pt>
                <c:pt idx="8">
                  <c:v>216.50246981000021</c:v>
                </c:pt>
                <c:pt idx="9">
                  <c:v>238.15271679100024</c:v>
                </c:pt>
                <c:pt idx="10">
                  <c:v>261.96798847010029</c:v>
                </c:pt>
                <c:pt idx="11">
                  <c:v>288.16478731711032</c:v>
                </c:pt>
                <c:pt idx="12">
                  <c:v>316.9812660488214</c:v>
                </c:pt>
                <c:pt idx="13">
                  <c:v>348.67939265370359</c:v>
                </c:pt>
                <c:pt idx="14">
                  <c:v>383.547331919074</c:v>
                </c:pt>
                <c:pt idx="15">
                  <c:v>421.90206511098137</c:v>
                </c:pt>
                <c:pt idx="16">
                  <c:v>464.09227162207958</c:v>
                </c:pt>
                <c:pt idx="17">
                  <c:v>510.50149878428755</c:v>
                </c:pt>
                <c:pt idx="18">
                  <c:v>561.55164866271639</c:v>
                </c:pt>
                <c:pt idx="19">
                  <c:v>617.70681352898805</c:v>
                </c:pt>
                <c:pt idx="20">
                  <c:v>679.47749488188697</c:v>
                </c:pt>
                <c:pt idx="21">
                  <c:v>747.42524437007557</c:v>
                </c:pt>
                <c:pt idx="22">
                  <c:v>822.16776880708323</c:v>
                </c:pt>
                <c:pt idx="23">
                  <c:v>904.38454568779161</c:v>
                </c:pt>
                <c:pt idx="24">
                  <c:v>994.82300025657082</c:v>
                </c:pt>
                <c:pt idx="25">
                  <c:v>1094.3053002822278</c:v>
                </c:pt>
                <c:pt idx="26">
                  <c:v>1203.7358303104506</c:v>
                </c:pt>
                <c:pt idx="27">
                  <c:v>1324.1094133414956</c:v>
                </c:pt>
                <c:pt idx="28">
                  <c:v>1456.5203546756454</c:v>
                </c:pt>
                <c:pt idx="29">
                  <c:v>1602.1723901432099</c:v>
                </c:pt>
                <c:pt idx="30">
                  <c:v>1762.3896291575309</c:v>
                </c:pt>
                <c:pt idx="31">
                  <c:v>1938.6285920732842</c:v>
                </c:pt>
                <c:pt idx="32">
                  <c:v>2132.4914512806126</c:v>
                </c:pt>
                <c:pt idx="33">
                  <c:v>2345.7405964086743</c:v>
                </c:pt>
                <c:pt idx="34">
                  <c:v>2580.314656049542</c:v>
                </c:pt>
                <c:pt idx="35">
                  <c:v>2838.3461216544961</c:v>
                </c:pt>
                <c:pt idx="36">
                  <c:v>3122.1807338199465</c:v>
                </c:pt>
                <c:pt idx="37">
                  <c:v>3434.3988072019411</c:v>
                </c:pt>
                <c:pt idx="38">
                  <c:v>3777.8386879221357</c:v>
                </c:pt>
                <c:pt idx="39">
                  <c:v>4155.6225567143492</c:v>
                </c:pt>
                <c:pt idx="40">
                  <c:v>4571.1848123857853</c:v>
                </c:pt>
                <c:pt idx="41">
                  <c:v>5028.3032936243644</c:v>
                </c:pt>
                <c:pt idx="42">
                  <c:v>5531.1336229868011</c:v>
                </c:pt>
                <c:pt idx="43">
                  <c:v>6084.246985285482</c:v>
                </c:pt>
                <c:pt idx="44">
                  <c:v>6692.671683814031</c:v>
                </c:pt>
                <c:pt idx="45">
                  <c:v>7361.9388521954343</c:v>
                </c:pt>
                <c:pt idx="46">
                  <c:v>8098.1327374149787</c:v>
                </c:pt>
                <c:pt idx="47">
                  <c:v>8907.9460111564767</c:v>
                </c:pt>
                <c:pt idx="48">
                  <c:v>9798.7406122721259</c:v>
                </c:pt>
                <c:pt idx="49">
                  <c:v>10778.614673499342</c:v>
                </c:pt>
                <c:pt idx="50">
                  <c:v>11856.476140849276</c:v>
                </c:pt>
                <c:pt idx="51">
                  <c:v>13042.123754934204</c:v>
                </c:pt>
                <c:pt idx="52">
                  <c:v>14346.336130427626</c:v>
                </c:pt>
                <c:pt idx="53">
                  <c:v>15780.969743470388</c:v>
                </c:pt>
                <c:pt idx="54">
                  <c:v>17359.066717817426</c:v>
                </c:pt>
              </c:numCache>
            </c:numRef>
          </c:xVal>
          <c:yVal>
            <c:numRef>
              <c:f>Sheet1!$B$16:$B$70</c:f>
              <c:numCache>
                <c:formatCode>General</c:formatCode>
                <c:ptCount val="55"/>
                <c:pt idx="0">
                  <c:v>0</c:v>
                </c:pt>
                <c:pt idx="1">
                  <c:v>57.172935761354935</c:v>
                </c:pt>
                <c:pt idx="2">
                  <c:v>76.17778471904235</c:v>
                </c:pt>
                <c:pt idx="3">
                  <c:v>85.322533301429885</c:v>
                </c:pt>
                <c:pt idx="4">
                  <c:v>90.493394471830186</c:v>
                </c:pt>
                <c:pt idx="5">
                  <c:v>93.685963651131104</c:v>
                </c:pt>
                <c:pt idx="6">
                  <c:v>95.764139100569693</c:v>
                </c:pt>
                <c:pt idx="7">
                  <c:v>97.162581525857632</c:v>
                </c:pt>
                <c:pt idx="8">
                  <c:v>98.123460843951293</c:v>
                </c:pt>
                <c:pt idx="9">
                  <c:v>98.791907404982055</c:v>
                </c:pt>
                <c:pt idx="10">
                  <c:v>99.259694069371534</c:v>
                </c:pt>
                <c:pt idx="11">
                  <c:v>99.587228586164215</c:v>
                </c:pt>
                <c:pt idx="12">
                  <c:v>99.815489380165388</c:v>
                </c:pt>
                <c:pt idx="13">
                  <c:v>99.972909720533792</c:v>
                </c:pt>
                <c:pt idx="14">
                  <c:v>100.07955249160791</c:v>
                </c:pt>
                <c:pt idx="15">
                  <c:v>100.14974950600792</c:v>
                </c:pt>
                <c:pt idx="16">
                  <c:v>100.19382864475959</c:v>
                </c:pt>
                <c:pt idx="17">
                  <c:v>100.21927659137535</c:v>
                </c:pt>
                <c:pt idx="18">
                  <c:v>100.23153985776261</c:v>
                </c:pt>
                <c:pt idx="19">
                  <c:v>100.23458692840023</c:v>
                </c:pt>
                <c:pt idx="20">
                  <c:v>100.23130858076182</c:v>
                </c:pt>
                <c:pt idx="21">
                  <c:v>100.22380624119016</c:v>
                </c:pt>
                <c:pt idx="22">
                  <c:v>100.21360152227814</c:v>
                </c:pt>
                <c:pt idx="23">
                  <c:v>100.20178949761369</c:v>
                </c:pt>
                <c:pt idx="24">
                  <c:v>100.1891513693276</c:v>
                </c:pt>
                <c:pt idx="25">
                  <c:v>100.17623757400685</c:v>
                </c:pt>
                <c:pt idx="26">
                  <c:v>100.16342922480025</c:v>
                </c:pt>
                <c:pt idx="27">
                  <c:v>100.15098359755517</c:v>
                </c:pt>
                <c:pt idx="28">
                  <c:v>100.139067821073</c:v>
                </c:pt>
                <c:pt idx="29">
                  <c:v>100.12778382351408</c:v>
                </c:pt>
                <c:pt idx="30">
                  <c:v>100.11718678541206</c:v>
                </c:pt>
                <c:pt idx="31">
                  <c:v>100.107298765081</c:v>
                </c:pt>
                <c:pt idx="32">
                  <c:v>100.09811873294893</c:v>
                </c:pt>
                <c:pt idx="33">
                  <c:v>100.08962993462337</c:v>
                </c:pt>
                <c:pt idx="34">
                  <c:v>100.08180526788372</c:v>
                </c:pt>
                <c:pt idx="35">
                  <c:v>100.07461118450532</c:v>
                </c:pt>
                <c:pt idx="36">
                  <c:v>100.06801049805509</c:v>
                </c:pt>
                <c:pt idx="37">
                  <c:v>100.06196438203057</c:v>
                </c:pt>
                <c:pt idx="38">
                  <c:v>100.05643377047014</c:v>
                </c:pt>
                <c:pt idx="39">
                  <c:v>100.0513803191849</c:v>
                </c:pt>
                <c:pt idx="40">
                  <c:v>100.04676704541711</c:v>
                </c:pt>
                <c:pt idx="41">
                  <c:v>100.04255873356611</c:v>
                </c:pt>
                <c:pt idx="42">
                  <c:v>100.0387221720743</c:v>
                </c:pt>
                <c:pt idx="43">
                  <c:v>100.03522626971268</c:v>
                </c:pt>
                <c:pt idx="44">
                  <c:v>100.03204208691825</c:v>
                </c:pt>
                <c:pt idx="45">
                  <c:v>100.02914280843875</c:v>
                </c:pt>
                <c:pt idx="46">
                  <c:v>100.0265036765348</c:v>
                </c:pt>
                <c:pt idx="47">
                  <c:v>100.02410189877205</c:v>
                </c:pt>
                <c:pt idx="48">
                  <c:v>100.02191654055672</c:v>
                </c:pt>
                <c:pt idx="49">
                  <c:v>100.01992840969203</c:v>
                </c:pt>
                <c:pt idx="50">
                  <c:v>100.01811993810283</c:v>
                </c:pt>
                <c:pt idx="51">
                  <c:v>100.01647506430677</c:v>
                </c:pt>
                <c:pt idx="52">
                  <c:v>100.01497911905788</c:v>
                </c:pt>
                <c:pt idx="53">
                  <c:v>100.01361871574619</c:v>
                </c:pt>
                <c:pt idx="54">
                  <c:v>100.01238164652729</c:v>
                </c:pt>
              </c:numCache>
            </c:numRef>
          </c:yVal>
          <c:smooth val="0"/>
          <c:extLst>
            <c:ext xmlns:c16="http://schemas.microsoft.com/office/drawing/2014/chart" uri="{C3380CC4-5D6E-409C-BE32-E72D297353CC}">
              <c16:uniqueId val="{00000000-FF79-4CA0-AD30-C233DAD3C769}"/>
            </c:ext>
          </c:extLst>
        </c:ser>
        <c:dLbls>
          <c:showLegendKey val="0"/>
          <c:showVal val="0"/>
          <c:showCatName val="0"/>
          <c:showSerName val="0"/>
          <c:showPercent val="0"/>
          <c:showBubbleSize val="0"/>
        </c:dLbls>
        <c:axId val="195943912"/>
        <c:axId val="151621824"/>
      </c:scatterChart>
      <c:valAx>
        <c:axId val="195943912"/>
        <c:scaling>
          <c:logBase val="10"/>
          <c:orientation val="minMax"/>
          <c:max val="10000"/>
          <c:min val="100"/>
        </c:scaling>
        <c:delete val="0"/>
        <c:axPos val="b"/>
        <c:title>
          <c:tx>
            <c:rich>
              <a:bodyPr/>
              <a:lstStyle/>
              <a:p>
                <a:pPr>
                  <a:defRPr sz="2000"/>
                </a:pPr>
                <a:r>
                  <a:rPr lang="en-US" sz="2000"/>
                  <a:t>Droplet Diameter (nm)</a:t>
                </a:r>
              </a:p>
            </c:rich>
          </c:tx>
          <c:layout>
            <c:manualLayout>
              <c:xMode val="edge"/>
              <c:yMode val="edge"/>
              <c:x val="0.27475347094218266"/>
              <c:y val="0.92227204783258598"/>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a:pPr>
            <a:endParaRPr lang="en-US"/>
          </a:p>
        </c:txPr>
        <c:crossAx val="151621824"/>
        <c:crossesAt val="80"/>
        <c:crossBetween val="midCat"/>
      </c:valAx>
      <c:valAx>
        <c:axId val="151621824"/>
        <c:scaling>
          <c:orientation val="minMax"/>
          <c:max val="100.5"/>
          <c:min val="80"/>
        </c:scaling>
        <c:delete val="0"/>
        <c:axPos val="l"/>
        <c:majorGridlines>
          <c:spPr>
            <a:ln w="3175">
              <a:solidFill>
                <a:srgbClr val="000000"/>
              </a:solidFill>
              <a:prstDash val="solid"/>
            </a:ln>
          </c:spPr>
        </c:majorGridlines>
        <c:title>
          <c:tx>
            <c:rich>
              <a:bodyPr/>
              <a:lstStyle/>
              <a:p>
                <a:pPr>
                  <a:defRPr sz="2000"/>
                </a:pPr>
                <a:r>
                  <a:rPr lang="en-US" sz="2000" dirty="0"/>
                  <a:t>Droplet Equilibrium RH (%)</a:t>
                </a:r>
              </a:p>
            </c:rich>
          </c:tx>
          <c:layout>
            <c:manualLayout>
              <c:xMode val="edge"/>
              <c:yMode val="edge"/>
              <c:x val="2.9496143202812727E-2"/>
              <c:y val="7.3408660240339915E-2"/>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a:pPr>
            <a:endParaRPr lang="en-US"/>
          </a:p>
        </c:txPr>
        <c:crossAx val="195943912"/>
        <c:crossesAt val="0.01"/>
        <c:crossBetween val="midCat"/>
        <c:minorUnit val="1"/>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22794231578675"/>
          <c:y val="7.0927372146799894E-2"/>
          <c:w val="0.69679999828101946"/>
          <c:h val="0.70885693372362957"/>
        </c:manualLayout>
      </c:layout>
      <c:scatterChart>
        <c:scatterStyle val="lineMarker"/>
        <c:varyColors val="0"/>
        <c:ser>
          <c:idx val="0"/>
          <c:order val="0"/>
          <c:spPr>
            <a:ln w="25400" cap="rnd">
              <a:solidFill>
                <a:srgbClr val="000000"/>
              </a:solidFill>
              <a:round/>
            </a:ln>
            <a:effectLst/>
          </c:spPr>
          <c:marker>
            <c:symbol val="none"/>
          </c:marker>
          <c:xVal>
            <c:numRef>
              <c:f>Sheet1!$B$7:$B$235</c:f>
              <c:numCache>
                <c:formatCode>General</c:formatCode>
                <c:ptCount val="229"/>
                <c:pt idx="0">
                  <c:v>10</c:v>
                </c:pt>
                <c:pt idx="1">
                  <c:v>11.5</c:v>
                </c:pt>
                <c:pt idx="2">
                  <c:v>13.225</c:v>
                </c:pt>
                <c:pt idx="3">
                  <c:v>15.208749999999998</c:v>
                </c:pt>
                <c:pt idx="4">
                  <c:v>17.490062499999997</c:v>
                </c:pt>
                <c:pt idx="5">
                  <c:v>20.113571874999995</c:v>
                </c:pt>
                <c:pt idx="6">
                  <c:v>23.130607656249992</c:v>
                </c:pt>
                <c:pt idx="7">
                  <c:v>26.600198804687491</c:v>
                </c:pt>
                <c:pt idx="8">
                  <c:v>30.590228625390612</c:v>
                </c:pt>
                <c:pt idx="9">
                  <c:v>35.178762919199201</c:v>
                </c:pt>
                <c:pt idx="10">
                  <c:v>40.455577357079079</c:v>
                </c:pt>
                <c:pt idx="11">
                  <c:v>46.52391396064094</c:v>
                </c:pt>
                <c:pt idx="12">
                  <c:v>53.502501054737074</c:v>
                </c:pt>
                <c:pt idx="13">
                  <c:v>61.527876212947632</c:v>
                </c:pt>
                <c:pt idx="14">
                  <c:v>70.75705764488977</c:v>
                </c:pt>
                <c:pt idx="15">
                  <c:v>81.370616291623236</c:v>
                </c:pt>
                <c:pt idx="16">
                  <c:v>93.57620873536672</c:v>
                </c:pt>
                <c:pt idx="17">
                  <c:v>107.61264004567172</c:v>
                </c:pt>
                <c:pt idx="18">
                  <c:v>123.75453605252247</c:v>
                </c:pt>
                <c:pt idx="19">
                  <c:v>142.31771646040082</c:v>
                </c:pt>
                <c:pt idx="20">
                  <c:v>163.66537392946094</c:v>
                </c:pt>
                <c:pt idx="21">
                  <c:v>188.21518001888006</c:v>
                </c:pt>
                <c:pt idx="22">
                  <c:v>216.44745702171207</c:v>
                </c:pt>
                <c:pt idx="23">
                  <c:v>248.91457557496886</c:v>
                </c:pt>
                <c:pt idx="24">
                  <c:v>286.25176191121415</c:v>
                </c:pt>
                <c:pt idx="25">
                  <c:v>329.18952619789627</c:v>
                </c:pt>
                <c:pt idx="26">
                  <c:v>378.56795512758066</c:v>
                </c:pt>
                <c:pt idx="27">
                  <c:v>435.3531483967177</c:v>
                </c:pt>
                <c:pt idx="28">
                  <c:v>500.65612065622531</c:v>
                </c:pt>
                <c:pt idx="29">
                  <c:v>575.75453875465905</c:v>
                </c:pt>
                <c:pt idx="30">
                  <c:v>662.11771956785788</c:v>
                </c:pt>
                <c:pt idx="31">
                  <c:v>761.43537750303653</c:v>
                </c:pt>
                <c:pt idx="32">
                  <c:v>875.650684128492</c:v>
                </c:pt>
                <c:pt idx="33">
                  <c:v>1006.9982867477657</c:v>
                </c:pt>
                <c:pt idx="34">
                  <c:v>1158.0480297599306</c:v>
                </c:pt>
                <c:pt idx="35">
                  <c:v>1331.7552342239201</c:v>
                </c:pt>
                <c:pt idx="36">
                  <c:v>1531.518519357508</c:v>
                </c:pt>
                <c:pt idx="37">
                  <c:v>1761.246297261134</c:v>
                </c:pt>
                <c:pt idx="38">
                  <c:v>2025.4332418503041</c:v>
                </c:pt>
                <c:pt idx="39">
                  <c:v>2329.2482281278494</c:v>
                </c:pt>
                <c:pt idx="40">
                  <c:v>2678.6354623470265</c:v>
                </c:pt>
                <c:pt idx="41">
                  <c:v>3080.4307816990804</c:v>
                </c:pt>
                <c:pt idx="42">
                  <c:v>3542.4953989539422</c:v>
                </c:pt>
                <c:pt idx="43">
                  <c:v>4073.8697087970331</c:v>
                </c:pt>
                <c:pt idx="44">
                  <c:v>4684.9501651165874</c:v>
                </c:pt>
                <c:pt idx="45">
                  <c:v>5387.6926898840748</c:v>
                </c:pt>
                <c:pt idx="46">
                  <c:v>6195.8465933666857</c:v>
                </c:pt>
                <c:pt idx="47">
                  <c:v>7125.2235823716883</c:v>
                </c:pt>
                <c:pt idx="48">
                  <c:v>8194.007119727441</c:v>
                </c:pt>
                <c:pt idx="49">
                  <c:v>9423.1081876865574</c:v>
                </c:pt>
                <c:pt idx="50">
                  <c:v>10836.574415839541</c:v>
                </c:pt>
                <c:pt idx="51">
                  <c:v>12462.060578215471</c:v>
                </c:pt>
                <c:pt idx="52">
                  <c:v>14331.36966494779</c:v>
                </c:pt>
                <c:pt idx="53">
                  <c:v>16481.075114689957</c:v>
                </c:pt>
                <c:pt idx="54">
                  <c:v>18953.23638189345</c:v>
                </c:pt>
                <c:pt idx="55">
                  <c:v>21796.221839177466</c:v>
                </c:pt>
                <c:pt idx="56">
                  <c:v>25065.655115054084</c:v>
                </c:pt>
                <c:pt idx="57">
                  <c:v>28825.503382312192</c:v>
                </c:pt>
                <c:pt idx="58">
                  <c:v>33149.328889659017</c:v>
                </c:pt>
                <c:pt idx="59">
                  <c:v>38121.728223107864</c:v>
                </c:pt>
                <c:pt idx="60">
                  <c:v>43839.987456574039</c:v>
                </c:pt>
                <c:pt idx="61">
                  <c:v>50415.985575060142</c:v>
                </c:pt>
                <c:pt idx="62">
                  <c:v>57978.383411319155</c:v>
                </c:pt>
                <c:pt idx="63">
                  <c:v>66675.140923017025</c:v>
                </c:pt>
                <c:pt idx="64">
                  <c:v>76676.412061469571</c:v>
                </c:pt>
                <c:pt idx="65">
                  <c:v>88177.873870690004</c:v>
                </c:pt>
                <c:pt idx="66">
                  <c:v>101404.5549512935</c:v>
                </c:pt>
                <c:pt idx="67">
                  <c:v>116615.2381939875</c:v>
                </c:pt>
                <c:pt idx="68">
                  <c:v>134107.52392308562</c:v>
                </c:pt>
                <c:pt idx="69">
                  <c:v>154223.65251154845</c:v>
                </c:pt>
                <c:pt idx="70">
                  <c:v>177357.2003882807</c:v>
                </c:pt>
                <c:pt idx="71">
                  <c:v>203960.78044652278</c:v>
                </c:pt>
                <c:pt idx="72">
                  <c:v>234554.89751350117</c:v>
                </c:pt>
                <c:pt idx="73">
                  <c:v>269738.13214052632</c:v>
                </c:pt>
                <c:pt idx="74">
                  <c:v>310198.85196160525</c:v>
                </c:pt>
                <c:pt idx="75">
                  <c:v>356728.67975584604</c:v>
                </c:pt>
                <c:pt idx="76">
                  <c:v>410237.98171922291</c:v>
                </c:pt>
                <c:pt idx="77">
                  <c:v>471773.67897710629</c:v>
                </c:pt>
                <c:pt idx="78">
                  <c:v>542539.73082367214</c:v>
                </c:pt>
                <c:pt idx="79">
                  <c:v>623920.69044722291</c:v>
                </c:pt>
                <c:pt idx="80">
                  <c:v>717508.79401430627</c:v>
                </c:pt>
                <c:pt idx="81">
                  <c:v>825135.11311645212</c:v>
                </c:pt>
                <c:pt idx="82">
                  <c:v>948905.38008391985</c:v>
                </c:pt>
                <c:pt idx="83">
                  <c:v>1091241.1870965078</c:v>
                </c:pt>
                <c:pt idx="84">
                  <c:v>1254927.3651609838</c:v>
                </c:pt>
                <c:pt idx="85">
                  <c:v>1443166.4699351313</c:v>
                </c:pt>
                <c:pt idx="86">
                  <c:v>1659641.4404254009</c:v>
                </c:pt>
                <c:pt idx="87">
                  <c:v>1908587.6564892109</c:v>
                </c:pt>
                <c:pt idx="88">
                  <c:v>2194875.8049625922</c:v>
                </c:pt>
                <c:pt idx="89">
                  <c:v>2524107.1757069807</c:v>
                </c:pt>
                <c:pt idx="90">
                  <c:v>2902723.2520630276</c:v>
                </c:pt>
                <c:pt idx="91">
                  <c:v>3338131.7398724817</c:v>
                </c:pt>
                <c:pt idx="92">
                  <c:v>3838851.5008533536</c:v>
                </c:pt>
                <c:pt idx="93">
                  <c:v>4414679.2259813566</c:v>
                </c:pt>
                <c:pt idx="94">
                  <c:v>5076881.1098785596</c:v>
                </c:pt>
                <c:pt idx="95">
                  <c:v>5838413.2763603432</c:v>
                </c:pt>
                <c:pt idx="96">
                  <c:v>6714175.2678143941</c:v>
                </c:pt>
                <c:pt idx="97">
                  <c:v>7721301.5579865528</c:v>
                </c:pt>
                <c:pt idx="98">
                  <c:v>8879496.7916845344</c:v>
                </c:pt>
                <c:pt idx="99">
                  <c:v>10211421.310437214</c:v>
                </c:pt>
                <c:pt idx="100">
                  <c:v>11743134.507002795</c:v>
                </c:pt>
                <c:pt idx="101">
                  <c:v>13504604.683053214</c:v>
                </c:pt>
                <c:pt idx="102">
                  <c:v>15530295.385511195</c:v>
                </c:pt>
                <c:pt idx="103">
                  <c:v>17859839.693337873</c:v>
                </c:pt>
                <c:pt idx="104">
                  <c:v>20538815.647338551</c:v>
                </c:pt>
                <c:pt idx="105">
                  <c:v>23619637.99443933</c:v>
                </c:pt>
                <c:pt idx="106">
                  <c:v>27162583.693605226</c:v>
                </c:pt>
                <c:pt idx="107">
                  <c:v>31236971.247646008</c:v>
                </c:pt>
                <c:pt idx="108">
                  <c:v>35922516.934792906</c:v>
                </c:pt>
                <c:pt idx="109">
                  <c:v>41310894.47501184</c:v>
                </c:pt>
                <c:pt idx="110">
                  <c:v>47507528.646263614</c:v>
                </c:pt>
                <c:pt idx="111">
                  <c:v>54633657.943203151</c:v>
                </c:pt>
                <c:pt idx="112">
                  <c:v>62828706.634683616</c:v>
                </c:pt>
                <c:pt idx="113">
                  <c:v>72253012.62988615</c:v>
                </c:pt>
                <c:pt idx="114">
                  <c:v>83090964.524369061</c:v>
                </c:pt>
                <c:pt idx="115">
                  <c:v>95554609.203024417</c:v>
                </c:pt>
                <c:pt idx="116">
                  <c:v>109887800.58347808</c:v>
                </c:pt>
                <c:pt idx="117">
                  <c:v>126370970.67099978</c:v>
                </c:pt>
                <c:pt idx="118">
                  <c:v>145326616.27164975</c:v>
                </c:pt>
                <c:pt idx="119">
                  <c:v>167125608.71239719</c:v>
                </c:pt>
                <c:pt idx="120">
                  <c:v>192194450.01925674</c:v>
                </c:pt>
                <c:pt idx="121">
                  <c:v>221023617.52214524</c:v>
                </c:pt>
                <c:pt idx="122">
                  <c:v>254177160.15046701</c:v>
                </c:pt>
                <c:pt idx="123">
                  <c:v>292303734.17303705</c:v>
                </c:pt>
                <c:pt idx="124">
                  <c:v>336149294.29899257</c:v>
                </c:pt>
                <c:pt idx="125">
                  <c:v>386571688.44384146</c:v>
                </c:pt>
                <c:pt idx="126">
                  <c:v>444557441.71041763</c:v>
                </c:pt>
                <c:pt idx="127">
                  <c:v>511241057.96698022</c:v>
                </c:pt>
                <c:pt idx="128">
                  <c:v>587927216.66202724</c:v>
                </c:pt>
                <c:pt idx="129">
                  <c:v>676116299.1613313</c:v>
                </c:pt>
                <c:pt idx="130">
                  <c:v>777533744.03553092</c:v>
                </c:pt>
                <c:pt idx="131">
                  <c:v>894163805.64086044</c:v>
                </c:pt>
                <c:pt idx="132">
                  <c:v>1028288376.4869894</c:v>
                </c:pt>
                <c:pt idx="133">
                  <c:v>1182531632.9600377</c:v>
                </c:pt>
                <c:pt idx="134">
                  <c:v>1359911377.9040432</c:v>
                </c:pt>
                <c:pt idx="135">
                  <c:v>1563898084.5896494</c:v>
                </c:pt>
                <c:pt idx="136">
                  <c:v>1798482797.2780967</c:v>
                </c:pt>
                <c:pt idx="137">
                  <c:v>2068255216.8698111</c:v>
                </c:pt>
                <c:pt idx="138">
                  <c:v>2378493499.4002824</c:v>
                </c:pt>
                <c:pt idx="139">
                  <c:v>2735267524.3103247</c:v>
                </c:pt>
                <c:pt idx="140">
                  <c:v>3145557652.9568729</c:v>
                </c:pt>
                <c:pt idx="141">
                  <c:v>3617391300.9004035</c:v>
                </c:pt>
                <c:pt idx="142">
                  <c:v>4159999996.0354638</c:v>
                </c:pt>
                <c:pt idx="143">
                  <c:v>4783999995.4407825</c:v>
                </c:pt>
                <c:pt idx="144">
                  <c:v>5501599994.7568998</c:v>
                </c:pt>
                <c:pt idx="145">
                  <c:v>6326839993.9704342</c:v>
                </c:pt>
                <c:pt idx="146">
                  <c:v>7275865993.065999</c:v>
                </c:pt>
                <c:pt idx="147">
                  <c:v>8367245892.025898</c:v>
                </c:pt>
                <c:pt idx="148">
                  <c:v>9622332775.8297825</c:v>
                </c:pt>
                <c:pt idx="149">
                  <c:v>11065682692.204248</c:v>
                </c:pt>
                <c:pt idx="150">
                  <c:v>12725535096.034885</c:v>
                </c:pt>
                <c:pt idx="151">
                  <c:v>14634365360.440117</c:v>
                </c:pt>
                <c:pt idx="152">
                  <c:v>16829520164.506134</c:v>
                </c:pt>
                <c:pt idx="153">
                  <c:v>19353948189.182053</c:v>
                </c:pt>
                <c:pt idx="154">
                  <c:v>22257040417.559361</c:v>
                </c:pt>
                <c:pt idx="155">
                  <c:v>25595596480.193264</c:v>
                </c:pt>
                <c:pt idx="156">
                  <c:v>29434935952.222252</c:v>
                </c:pt>
                <c:pt idx="157">
                  <c:v>33850176345.055588</c:v>
                </c:pt>
                <c:pt idx="158">
                  <c:v>38927702796.813927</c:v>
                </c:pt>
                <c:pt idx="159">
                  <c:v>44766858216.336014</c:v>
                </c:pt>
                <c:pt idx="160">
                  <c:v>51481886948.786415</c:v>
                </c:pt>
                <c:pt idx="161">
                  <c:v>59204169991.10437</c:v>
                </c:pt>
                <c:pt idx="162">
                  <c:v>68084795489.77002</c:v>
                </c:pt>
                <c:pt idx="163">
                  <c:v>78297514813.235519</c:v>
                </c:pt>
                <c:pt idx="164">
                  <c:v>90042142035.22084</c:v>
                </c:pt>
                <c:pt idx="165">
                  <c:v>103548463340.50395</c:v>
                </c:pt>
                <c:pt idx="166">
                  <c:v>119080732841.57953</c:v>
                </c:pt>
                <c:pt idx="167">
                  <c:v>136942842767.81645</c:v>
                </c:pt>
                <c:pt idx="168">
                  <c:v>157484269182.98892</c:v>
                </c:pt>
                <c:pt idx="169">
                  <c:v>181106909560.43726</c:v>
                </c:pt>
                <c:pt idx="170">
                  <c:v>208272945994.50284</c:v>
                </c:pt>
                <c:pt idx="171">
                  <c:v>239513887893.67825</c:v>
                </c:pt>
                <c:pt idx="172">
                  <c:v>275440971077.72998</c:v>
                </c:pt>
                <c:pt idx="173">
                  <c:v>316757116739.38947</c:v>
                </c:pt>
                <c:pt idx="174">
                  <c:v>364270684250.29785</c:v>
                </c:pt>
                <c:pt idx="175">
                  <c:v>418911286887.84247</c:v>
                </c:pt>
                <c:pt idx="176">
                  <c:v>481747979921.0188</c:v>
                </c:pt>
                <c:pt idx="177">
                  <c:v>554010176909.17163</c:v>
                </c:pt>
                <c:pt idx="178">
                  <c:v>637111703445.54736</c:v>
                </c:pt>
                <c:pt idx="179">
                  <c:v>732678458962.37939</c:v>
                </c:pt>
                <c:pt idx="180">
                  <c:v>842580227806.73621</c:v>
                </c:pt>
                <c:pt idx="181">
                  <c:v>968967261977.74658</c:v>
                </c:pt>
                <c:pt idx="182">
                  <c:v>1114312351274.4084</c:v>
                </c:pt>
                <c:pt idx="183">
                  <c:v>1281459203965.5696</c:v>
                </c:pt>
                <c:pt idx="184">
                  <c:v>1473678084560.4048</c:v>
                </c:pt>
                <c:pt idx="185">
                  <c:v>1694729797244.4653</c:v>
                </c:pt>
                <c:pt idx="186">
                  <c:v>1948939266831.135</c:v>
                </c:pt>
                <c:pt idx="187">
                  <c:v>2241280156855.8052</c:v>
                </c:pt>
                <c:pt idx="188">
                  <c:v>2577472180384.1758</c:v>
                </c:pt>
                <c:pt idx="189">
                  <c:v>2964093007441.8018</c:v>
                </c:pt>
                <c:pt idx="190">
                  <c:v>3408706958558.0718</c:v>
                </c:pt>
                <c:pt idx="191">
                  <c:v>3920013002341.7822</c:v>
                </c:pt>
                <c:pt idx="192">
                  <c:v>4508014952693.0488</c:v>
                </c:pt>
                <c:pt idx="193">
                  <c:v>5184217195597.0059</c:v>
                </c:pt>
                <c:pt idx="194">
                  <c:v>5961849774936.5566</c:v>
                </c:pt>
                <c:pt idx="195">
                  <c:v>6856127241177.04</c:v>
                </c:pt>
                <c:pt idx="196">
                  <c:v>7884546327353.5957</c:v>
                </c:pt>
                <c:pt idx="197">
                  <c:v>9067228276456.6348</c:v>
                </c:pt>
                <c:pt idx="198">
                  <c:v>10427312517925.129</c:v>
                </c:pt>
                <c:pt idx="199">
                  <c:v>11991409395613.896</c:v>
                </c:pt>
                <c:pt idx="200">
                  <c:v>13790120804955.98</c:v>
                </c:pt>
                <c:pt idx="201">
                  <c:v>15858638925699.377</c:v>
                </c:pt>
                <c:pt idx="202">
                  <c:v>18237434764554.281</c:v>
                </c:pt>
                <c:pt idx="203">
                  <c:v>20973049979237.422</c:v>
                </c:pt>
                <c:pt idx="204">
                  <c:v>24119007476123.035</c:v>
                </c:pt>
                <c:pt idx="205">
                  <c:v>27736858597541.488</c:v>
                </c:pt>
                <c:pt idx="206">
                  <c:v>31897387387172.711</c:v>
                </c:pt>
                <c:pt idx="207">
                  <c:v>36681995495248.617</c:v>
                </c:pt>
                <c:pt idx="208">
                  <c:v>42184294819535.906</c:v>
                </c:pt>
                <c:pt idx="209">
                  <c:v>48511939042466.289</c:v>
                </c:pt>
                <c:pt idx="210">
                  <c:v>55788729898836.227</c:v>
                </c:pt>
                <c:pt idx="211">
                  <c:v>64157039383661.656</c:v>
                </c:pt>
                <c:pt idx="212">
                  <c:v>73780595291210.906</c:v>
                </c:pt>
                <c:pt idx="213">
                  <c:v>84847684584892.531</c:v>
                </c:pt>
                <c:pt idx="214">
                  <c:v>97574837272626.406</c:v>
                </c:pt>
                <c:pt idx="215">
                  <c:v>112211062863520.36</c:v>
                </c:pt>
                <c:pt idx="216">
                  <c:v>129042722293048.41</c:v>
                </c:pt>
                <c:pt idx="217">
                  <c:v>148399130637005.66</c:v>
                </c:pt>
                <c:pt idx="218">
                  <c:v>170659000232556.5</c:v>
                </c:pt>
                <c:pt idx="219">
                  <c:v>196257850267439.97</c:v>
                </c:pt>
                <c:pt idx="220">
                  <c:v>225696527807555.94</c:v>
                </c:pt>
                <c:pt idx="221">
                  <c:v>259551006978689.31</c:v>
                </c:pt>
                <c:pt idx="222">
                  <c:v>298483658025492.69</c:v>
                </c:pt>
                <c:pt idx="223">
                  <c:v>343256206729316.56</c:v>
                </c:pt>
                <c:pt idx="224">
                  <c:v>394744637738714</c:v>
                </c:pt>
                <c:pt idx="225">
                  <c:v>453956333399521.06</c:v>
                </c:pt>
                <c:pt idx="226">
                  <c:v>522049783409449.19</c:v>
                </c:pt>
                <c:pt idx="227">
                  <c:v>600357250920866.5</c:v>
                </c:pt>
                <c:pt idx="228">
                  <c:v>690410838558996.38</c:v>
                </c:pt>
              </c:numCache>
            </c:numRef>
          </c:xVal>
          <c:yVal>
            <c:numRef>
              <c:f>Sheet1!$C$7:$C$235</c:f>
              <c:numCache>
                <c:formatCode>0.00E+00</c:formatCode>
                <c:ptCount val="229"/>
                <c:pt idx="0">
                  <c:v>4.0208830097037414E-2</c:v>
                </c:pt>
                <c:pt idx="1">
                  <c:v>0.14338057090110776</c:v>
                </c:pt>
                <c:pt idx="2">
                  <c:v>0.46801163677820851</c:v>
                </c:pt>
                <c:pt idx="3">
                  <c:v>1.3983647773512395</c:v>
                </c:pt>
                <c:pt idx="4">
                  <c:v>3.8245626462868056</c:v>
                </c:pt>
                <c:pt idx="5">
                  <c:v>9.5750391889318003</c:v>
                </c:pt>
                <c:pt idx="6">
                  <c:v>21.943041246639631</c:v>
                </c:pt>
                <c:pt idx="7">
                  <c:v>46.031015602789473</c:v>
                </c:pt>
                <c:pt idx="8">
                  <c:v>88.389722992301245</c:v>
                </c:pt>
                <c:pt idx="9">
                  <c:v>155.36402606669603</c:v>
                </c:pt>
                <c:pt idx="10">
                  <c:v>249.97503578578778</c:v>
                </c:pt>
                <c:pt idx="11">
                  <c:v>368.16312679066004</c:v>
                </c:pt>
                <c:pt idx="12">
                  <c:v>496.34244827348897</c:v>
                </c:pt>
                <c:pt idx="13">
                  <c:v>612.51964991976445</c:v>
                </c:pt>
                <c:pt idx="14">
                  <c:v>691.92036138212279</c:v>
                </c:pt>
                <c:pt idx="15">
                  <c:v>715.46711068603599</c:v>
                </c:pt>
                <c:pt idx="16">
                  <c:v>677.20587366445307</c:v>
                </c:pt>
                <c:pt idx="17">
                  <c:v>586.74478232282047</c:v>
                </c:pt>
                <c:pt idx="18">
                  <c:v>465.34519572374575</c:v>
                </c:pt>
                <c:pt idx="19">
                  <c:v>337.83038730773353</c:v>
                </c:pt>
                <c:pt idx="20">
                  <c:v>224.50171648624928</c:v>
                </c:pt>
                <c:pt idx="21">
                  <c:v>136.56458801499627</c:v>
                </c:pt>
                <c:pt idx="22">
                  <c:v>76.042083924146553</c:v>
                </c:pt>
                <c:pt idx="23">
                  <c:v>38.75853914835011</c:v>
                </c:pt>
                <c:pt idx="24">
                  <c:v>18.08332415660248</c:v>
                </c:pt>
                <c:pt idx="25">
                  <c:v>7.7230102886988341</c:v>
                </c:pt>
                <c:pt idx="26">
                  <c:v>3.0192038572228137</c:v>
                </c:pt>
                <c:pt idx="27">
                  <c:v>1.080427774772363</c:v>
                </c:pt>
                <c:pt idx="28">
                  <c:v>0.35391300438059958</c:v>
                </c:pt>
                <c:pt idx="29">
                  <c:v>0.10611939855047448</c:v>
                </c:pt>
                <c:pt idx="30">
                  <c:v>2.912664865652085E-2</c:v>
                </c:pt>
                <c:pt idx="31">
                  <c:v>7.3178538660783653E-3</c:v>
                </c:pt>
                <c:pt idx="32">
                  <c:v>1.682962450557124E-3</c:v>
                </c:pt>
                <c:pt idx="33">
                  <c:v>3.5429302162703788E-4</c:v>
                </c:pt>
                <c:pt idx="34">
                  <c:v>6.8272883951208576E-5</c:v>
                </c:pt>
                <c:pt idx="35">
                  <c:v>1.2042908230946252E-5</c:v>
                </c:pt>
                <c:pt idx="36">
                  <c:v>1.9445180716355193E-6</c:v>
                </c:pt>
                <c:pt idx="37">
                  <c:v>2.8740218702391173E-7</c:v>
                </c:pt>
                <c:pt idx="38">
                  <c:v>3.8883525239027745E-8</c:v>
                </c:pt>
                <c:pt idx="39">
                  <c:v>4.8154699079138277E-9</c:v>
                </c:pt>
                <c:pt idx="40">
                  <c:v>5.4589509611930081E-10</c:v>
                </c:pt>
                <c:pt idx="41">
                  <c:v>5.6647036019103789E-11</c:v>
                </c:pt>
                <c:pt idx="42">
                  <c:v>5.3807481755026049E-12</c:v>
                </c:pt>
                <c:pt idx="43">
                  <c:v>4.6784890950455448E-13</c:v>
                </c:pt>
                <c:pt idx="44">
                  <c:v>3.7236260011093302E-14</c:v>
                </c:pt>
                <c:pt idx="45">
                  <c:v>2.7128386555833926E-15</c:v>
                </c:pt>
                <c:pt idx="46">
                  <c:v>1.8091699030269225E-16</c:v>
                </c:pt>
                <c:pt idx="47">
                  <c:v>1.104414809751231E-17</c:v>
                </c:pt>
                <c:pt idx="48">
                  <c:v>6.1713839596720104E-19</c:v>
                </c:pt>
                <c:pt idx="49">
                  <c:v>3.1566787833043477E-20</c:v>
                </c:pt>
                <c:pt idx="50">
                  <c:v>1.4780042859687542E-21</c:v>
                </c:pt>
                <c:pt idx="51">
                  <c:v>6.3345894601804212E-23</c:v>
                </c:pt>
                <c:pt idx="52">
                  <c:v>2.4851850505976913E-24</c:v>
                </c:pt>
                <c:pt idx="53">
                  <c:v>8.9247584230554748E-26</c:v>
                </c:pt>
                <c:pt idx="54">
                  <c:v>2.9338079732059467E-27</c:v>
                </c:pt>
                <c:pt idx="55">
                  <c:v>8.8280417403725368E-29</c:v>
                </c:pt>
                <c:pt idx="56">
                  <c:v>2.4316135205659884E-30</c:v>
                </c:pt>
                <c:pt idx="57">
                  <c:v>6.1308712993730385E-32</c:v>
                </c:pt>
                <c:pt idx="58">
                  <c:v>1.4149703109298058E-33</c:v>
                </c:pt>
                <c:pt idx="59">
                  <c:v>2.9893029720009805E-35</c:v>
                </c:pt>
                <c:pt idx="60">
                  <c:v>5.7808276106265596E-37</c:v>
                </c:pt>
                <c:pt idx="61">
                  <c:v>1.0233108558433018E-38</c:v>
                </c:pt>
                <c:pt idx="62">
                  <c:v>1.6581454460144712E-40</c:v>
                </c:pt>
                <c:pt idx="63">
                  <c:v>2.4594338260330745E-42</c:v>
                </c:pt>
                <c:pt idx="64">
                  <c:v>3.3392208192077782E-44</c:v>
                </c:pt>
                <c:pt idx="65">
                  <c:v>4.1500431785606737E-46</c:v>
                </c:pt>
                <c:pt idx="66">
                  <c:v>4.72125621337186E-48</c:v>
                </c:pt>
                <c:pt idx="67">
                  <c:v>4.9165448099328761E-50</c:v>
                </c:pt>
                <c:pt idx="68">
                  <c:v>4.6866218429189977E-52</c:v>
                </c:pt>
                <c:pt idx="69">
                  <c:v>4.0893784227342124E-54</c:v>
                </c:pt>
                <c:pt idx="70">
                  <c:v>3.2662706483245324E-56</c:v>
                </c:pt>
                <c:pt idx="71">
                  <c:v>2.3880560370629981E-58</c:v>
                </c:pt>
                <c:pt idx="72">
                  <c:v>1.5982118156748775E-60</c:v>
                </c:pt>
                <c:pt idx="73">
                  <c:v>9.7908779973252822E-63</c:v>
                </c:pt>
                <c:pt idx="74">
                  <c:v>5.4904307596207946E-65</c:v>
                </c:pt>
                <c:pt idx="75">
                  <c:v>2.8183094527457316E-67</c:v>
                </c:pt>
                <c:pt idx="76">
                  <c:v>1.3242452195856348E-69</c:v>
                </c:pt>
                <c:pt idx="77">
                  <c:v>5.6956806198846924E-72</c:v>
                </c:pt>
                <c:pt idx="78">
                  <c:v>2.242437366906706E-74</c:v>
                </c:pt>
                <c:pt idx="79">
                  <c:v>8.0815095965650811E-77</c:v>
                </c:pt>
                <c:pt idx="80">
                  <c:v>2.6660122616973218E-79</c:v>
                </c:pt>
                <c:pt idx="81">
                  <c:v>8.0506189332619598E-82</c:v>
                </c:pt>
                <c:pt idx="82">
                  <c:v>2.2253272001163431E-84</c:v>
                </c:pt>
                <c:pt idx="83">
                  <c:v>5.6306166550223877E-87</c:v>
                </c:pt>
                <c:pt idx="84">
                  <c:v>1.3041138976964464E-89</c:v>
                </c:pt>
                <c:pt idx="85">
                  <c:v>2.7648562973986412E-92</c:v>
                </c:pt>
                <c:pt idx="86">
                  <c:v>5.3657085941640868E-95</c:v>
                </c:pt>
                <c:pt idx="87">
                  <c:v>9.5318912799708594E-98</c:v>
                </c:pt>
                <c:pt idx="88">
                  <c:v>1.5499887844684646E-100</c:v>
                </c:pt>
                <c:pt idx="89">
                  <c:v>2.3071482905534203E-103</c:v>
                </c:pt>
                <c:pt idx="90">
                  <c:v>3.143546880167804E-106</c:v>
                </c:pt>
                <c:pt idx="91">
                  <c:v>3.9206841021055732E-109</c:v>
                </c:pt>
                <c:pt idx="92">
                  <c:v>4.4761150443871876E-112</c:v>
                </c:pt>
                <c:pt idx="93">
                  <c:v>4.6777618422159193E-115</c:v>
                </c:pt>
                <c:pt idx="94">
                  <c:v>4.4747878672900086E-118</c:v>
                </c:pt>
                <c:pt idx="95">
                  <c:v>3.9183594653706043E-121</c:v>
                </c:pt>
                <c:pt idx="96">
                  <c:v>3.1407515052822291E-124</c:v>
                </c:pt>
                <c:pt idx="97">
                  <c:v>2.3044132108883389E-127</c:v>
                </c:pt>
                <c:pt idx="98">
                  <c:v>1.5476922727806044E-130</c:v>
                </c:pt>
                <c:pt idx="99">
                  <c:v>9.5149464953143899E-134</c:v>
                </c:pt>
                <c:pt idx="100">
                  <c:v>5.354581891750488E-137</c:v>
                </c:pt>
                <c:pt idx="101">
                  <c:v>2.7583048157236913E-140</c:v>
                </c:pt>
                <c:pt idx="102">
                  <c:v>1.3006379707110145E-143</c:v>
                </c:pt>
                <c:pt idx="103">
                  <c:v>5.6139440213015473E-147</c:v>
                </c:pt>
                <c:pt idx="104">
                  <c:v>2.2180799967317994E-150</c:v>
                </c:pt>
                <c:pt idx="105">
                  <c:v>8.0220213030054265E-154</c:v>
                </c:pt>
                <c:pt idx="106">
                  <c:v>2.6557543094995056E-157</c:v>
                </c:pt>
                <c:pt idx="107">
                  <c:v>8.048027599532531E-161</c:v>
                </c:pt>
                <c:pt idx="108">
                  <c:v>2.2324847323537325E-164</c:v>
                </c:pt>
                <c:pt idx="109">
                  <c:v>5.6687201322258725E-168</c:v>
                </c:pt>
                <c:pt idx="110">
                  <c:v>1.3175861258884556E-171</c:v>
                </c:pt>
                <c:pt idx="111">
                  <c:v>2.8033058818613991E-175</c:v>
                </c:pt>
                <c:pt idx="112">
                  <c:v>5.4595826087168519E-179</c:v>
                </c:pt>
                <c:pt idx="113">
                  <c:v>9.7329809495397602E-183</c:v>
                </c:pt>
                <c:pt idx="114">
                  <c:v>1.5882899329909211E-186</c:v>
                </c:pt>
                <c:pt idx="115">
                  <c:v>2.3725270429808586E-190</c:v>
                </c:pt>
                <c:pt idx="116">
                  <c:v>3.2440686629721615E-194</c:v>
                </c:pt>
                <c:pt idx="117">
                  <c:v>4.0603772185448683E-198</c:v>
                </c:pt>
                <c:pt idx="118">
                  <c:v>4.6520053478725803E-202</c:v>
                </c:pt>
                <c:pt idx="119">
                  <c:v>4.8787830515789953E-206</c:v>
                </c:pt>
                <c:pt idx="120">
                  <c:v>4.6836052682161935E-210</c:v>
                </c:pt>
                <c:pt idx="121">
                  <c:v>4.1157268443130838E-214</c:v>
                </c:pt>
                <c:pt idx="122">
                  <c:v>3.3106272034666851E-218</c:v>
                </c:pt>
                <c:pt idx="123">
                  <c:v>2.4376508087763364E-222</c:v>
                </c:pt>
                <c:pt idx="124">
                  <c:v>1.642972089637781E-226</c:v>
                </c:pt>
                <c:pt idx="125">
                  <c:v>1.0136461062175116E-230</c:v>
                </c:pt>
                <c:pt idx="126">
                  <c:v>5.7245322357215846E-235</c:v>
                </c:pt>
                <c:pt idx="127">
                  <c:v>2.9593145702275612E-239</c:v>
                </c:pt>
                <c:pt idx="128">
                  <c:v>1.4003601312399319E-243</c:v>
                </c:pt>
                <c:pt idx="129">
                  <c:v>6.0657683589167707E-248</c:v>
                </c:pt>
                <c:pt idx="130">
                  <c:v>2.4050792043813571E-252</c:v>
                </c:pt>
                <c:pt idx="131">
                  <c:v>8.7291191851155433E-257</c:v>
                </c:pt>
                <c:pt idx="132">
                  <c:v>2.9000730775288593E-261</c:v>
                </c:pt>
                <c:pt idx="133">
                  <c:v>8.8195197721158743E-266</c:v>
                </c:pt>
                <c:pt idx="134">
                  <c:v>2.4551521599042314E-270</c:v>
                </c:pt>
                <c:pt idx="135">
                  <c:v>6.2561818804370498E-275</c:v>
                </c:pt>
                <c:pt idx="136">
                  <c:v>1.4592772012869239E-279</c:v>
                </c:pt>
                <c:pt idx="137">
                  <c:v>3.1157579152922403E-284</c:v>
                </c:pt>
                <c:pt idx="138">
                  <c:v>6.0895765581466772E-289</c:v>
                </c:pt>
                <c:pt idx="139">
                  <c:v>1.0894516497057827E-293</c:v>
                </c:pt>
                <c:pt idx="140">
                  <c:v>1.7841292163653036E-298</c:v>
                </c:pt>
                <c:pt idx="141">
                  <c:v>2.6744970777365593E-303</c:v>
                </c:pt>
                <c:pt idx="142">
                  <c:v>3.6699101238111058E-308</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numCache>
            </c:numRef>
          </c:yVal>
          <c:smooth val="1"/>
          <c:extLst>
            <c:ext xmlns:c16="http://schemas.microsoft.com/office/drawing/2014/chart" uri="{C3380CC4-5D6E-409C-BE32-E72D297353CC}">
              <c16:uniqueId val="{00000000-7DDF-4C8F-885D-172DE02D494C}"/>
            </c:ext>
          </c:extLst>
        </c:ser>
        <c:dLbls>
          <c:showLegendKey val="0"/>
          <c:showVal val="0"/>
          <c:showCatName val="0"/>
          <c:showSerName val="0"/>
          <c:showPercent val="0"/>
          <c:showBubbleSize val="0"/>
        </c:dLbls>
        <c:axId val="1473122432"/>
        <c:axId val="1473130752"/>
      </c:scatterChart>
      <c:valAx>
        <c:axId val="1473122432"/>
        <c:scaling>
          <c:logBase val="10"/>
          <c:orientation val="minMax"/>
          <c:max val="30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r>
                  <a:rPr lang="en-US" sz="1600" b="1" i="0" baseline="0" dirty="0">
                    <a:solidFill>
                      <a:schemeClr val="tx1">
                        <a:lumMod val="75000"/>
                        <a:lumOff val="25000"/>
                      </a:schemeClr>
                    </a:solidFill>
                    <a:latin typeface="Arial" panose="020B0604020202020204" pitchFamily="34" charset="0"/>
                    <a:cs typeface="Arial" panose="020B0604020202020204" pitchFamily="34" charset="0"/>
                  </a:rPr>
                  <a:t>Dry Particle size</a:t>
                </a:r>
                <a:r>
                  <a:rPr lang="en-US" sz="1600" b="1" i="1" baseline="0" dirty="0">
                    <a:solidFill>
                      <a:schemeClr val="tx1">
                        <a:lumMod val="75000"/>
                        <a:lumOff val="25000"/>
                      </a:schemeClr>
                    </a:solidFill>
                    <a:latin typeface="Arial" panose="020B0604020202020204" pitchFamily="34" charset="0"/>
                    <a:cs typeface="Arial" panose="020B0604020202020204" pitchFamily="34" charset="0"/>
                  </a:rPr>
                  <a:t>, </a:t>
                </a:r>
                <a:r>
                  <a:rPr lang="en-US" sz="1800" b="1" i="1" baseline="0" dirty="0" err="1">
                    <a:solidFill>
                      <a:schemeClr val="tx1">
                        <a:lumMod val="75000"/>
                        <a:lumOff val="25000"/>
                      </a:schemeClr>
                    </a:solidFill>
                    <a:latin typeface="Times New Roman" panose="02020603050405020304" pitchFamily="18" charset="0"/>
                    <a:cs typeface="Times New Roman" panose="02020603050405020304" pitchFamily="18" charset="0"/>
                  </a:rPr>
                  <a:t>d</a:t>
                </a:r>
                <a:r>
                  <a:rPr lang="en-US" sz="1800" b="1" i="1" baseline="-25000" dirty="0" err="1">
                    <a:solidFill>
                      <a:schemeClr val="tx1">
                        <a:lumMod val="75000"/>
                        <a:lumOff val="25000"/>
                      </a:schemeClr>
                    </a:solidFill>
                    <a:latin typeface="Times New Roman" panose="02020603050405020304" pitchFamily="18" charset="0"/>
                    <a:cs typeface="Times New Roman" panose="02020603050405020304" pitchFamily="18" charset="0"/>
                  </a:rPr>
                  <a:t>p</a:t>
                </a:r>
                <a:r>
                  <a:rPr lang="en-US" sz="1800" b="1" i="1" baseline="-25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a:solidFill>
                      <a:schemeClr val="tx1">
                        <a:lumMod val="75000"/>
                        <a:lumOff val="25000"/>
                      </a:schemeClr>
                    </a:solidFill>
                  </a:rPr>
                  <a:t>(nm)</a:t>
                </a:r>
                <a:endParaRPr lang="en-US" sz="2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cross"/>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30752"/>
        <c:crossesAt val="0"/>
        <c:crossBetween val="midCat"/>
        <c:minorUnit val="10"/>
      </c:valAx>
      <c:valAx>
        <c:axId val="1473130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d</a:t>
                </a:r>
                <a:r>
                  <a:rPr lang="en-US" sz="2400" b="1" i="1" dirty="0" err="1">
                    <a:latin typeface="Times New Roman" panose="02020603050405020304" pitchFamily="18" charset="0"/>
                    <a:cs typeface="Times New Roman" panose="02020603050405020304" pitchFamily="18" charset="0"/>
                  </a:rPr>
                  <a:t>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dlog</a:t>
                </a:r>
                <a:r>
                  <a:rPr lang="en-US" sz="2400" b="1" i="1" dirty="0" err="1">
                    <a:latin typeface="Times New Roman" panose="02020603050405020304" pitchFamily="18" charset="0"/>
                    <a:cs typeface="Times New Roman" panose="02020603050405020304" pitchFamily="18" charset="0"/>
                  </a:rPr>
                  <a:t>d</a:t>
                </a:r>
                <a:r>
                  <a:rPr lang="en-US" sz="2400" b="1" i="1" baseline="-25000" dirty="0" err="1">
                    <a:latin typeface="Times New Roman" panose="02020603050405020304" pitchFamily="18" charset="0"/>
                    <a:cs typeface="Times New Roman" panose="02020603050405020304" pitchFamily="18" charset="0"/>
                  </a:rPr>
                  <a:t>p</a:t>
                </a:r>
                <a:endParaRPr lang="en-US" sz="2400" b="1" i="1" baseline="-25000" dirty="0">
                  <a:latin typeface="Times New Roman" panose="02020603050405020304" pitchFamily="18" charset="0"/>
                  <a:cs typeface="Times New Roman" panose="02020603050405020304" pitchFamily="18" charset="0"/>
                </a:endParaRPr>
              </a:p>
            </c:rich>
          </c:tx>
          <c:layout>
            <c:manualLayout>
              <c:xMode val="edge"/>
              <c:yMode val="edge"/>
              <c:x val="2.8427641303187829E-3"/>
              <c:y val="0.22382990400290975"/>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22432"/>
        <c:crossesAt val="1.0000000000000002E-2"/>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9688881369867"/>
          <c:y val="6.4102564102564097E-2"/>
          <c:w val="0.71418180161535572"/>
          <c:h val="0.76754208849495875"/>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'Ambient Aerosol'!$C$17:$C$71</c:f>
              <c:numCache>
                <c:formatCode>General</c:formatCode>
                <c:ptCount val="55"/>
                <c:pt idx="0">
                  <c:v>5.3999999999999999E-2</c:v>
                </c:pt>
                <c:pt idx="1">
                  <c:v>5.9400000000000001E-2</c:v>
                </c:pt>
                <c:pt idx="2">
                  <c:v>6.5340000000000009E-2</c:v>
                </c:pt>
                <c:pt idx="3">
                  <c:v>7.1874000000000021E-2</c:v>
                </c:pt>
                <c:pt idx="4">
                  <c:v>7.9061400000000032E-2</c:v>
                </c:pt>
                <c:pt idx="5">
                  <c:v>8.6967540000000038E-2</c:v>
                </c:pt>
                <c:pt idx="6">
                  <c:v>9.5664294000000052E-2</c:v>
                </c:pt>
                <c:pt idx="7">
                  <c:v>0.10523072340000007</c:v>
                </c:pt>
                <c:pt idx="8">
                  <c:v>0.1157537957400001</c:v>
                </c:pt>
                <c:pt idx="9">
                  <c:v>0.12732917531400012</c:v>
                </c:pt>
                <c:pt idx="10">
                  <c:v>0.14006209284540014</c:v>
                </c:pt>
                <c:pt idx="11">
                  <c:v>0.15406830212994016</c:v>
                </c:pt>
                <c:pt idx="12">
                  <c:v>0.16947513234293418</c:v>
                </c:pt>
                <c:pt idx="13">
                  <c:v>0.18642264557722762</c:v>
                </c:pt>
                <c:pt idx="14">
                  <c:v>0.2050649101349504</c:v>
                </c:pt>
                <c:pt idx="15">
                  <c:v>0.22557140114844546</c:v>
                </c:pt>
                <c:pt idx="16">
                  <c:v>0.24812854126329001</c:v>
                </c:pt>
                <c:pt idx="17">
                  <c:v>0.27294139538961903</c:v>
                </c:pt>
                <c:pt idx="18">
                  <c:v>0.30023553492858096</c:v>
                </c:pt>
                <c:pt idx="19">
                  <c:v>0.33025908842143908</c:v>
                </c:pt>
                <c:pt idx="20">
                  <c:v>0.36328499726358304</c:v>
                </c:pt>
                <c:pt idx="21">
                  <c:v>0.39961349698994136</c:v>
                </c:pt>
                <c:pt idx="22">
                  <c:v>0.43957484668893554</c:v>
                </c:pt>
                <c:pt idx="23">
                  <c:v>0.48353233135782914</c:v>
                </c:pt>
                <c:pt idx="24">
                  <c:v>0.53188556449361213</c:v>
                </c:pt>
                <c:pt idx="25">
                  <c:v>0.5850741209429734</c:v>
                </c:pt>
                <c:pt idx="26">
                  <c:v>0.64358153303727084</c:v>
                </c:pt>
                <c:pt idx="27">
                  <c:v>0.70793968634099802</c:v>
                </c:pt>
                <c:pt idx="28">
                  <c:v>0.77873365497509783</c:v>
                </c:pt>
                <c:pt idx="29">
                  <c:v>0.85660702047260773</c:v>
                </c:pt>
                <c:pt idx="30">
                  <c:v>0.94226772251986857</c:v>
                </c:pt>
                <c:pt idx="31">
                  <c:v>1.0364944947718555</c:v>
                </c:pt>
                <c:pt idx="32">
                  <c:v>1.1401439442490411</c:v>
                </c:pt>
                <c:pt idx="33">
                  <c:v>1.2541583386739452</c:v>
                </c:pt>
                <c:pt idx="34">
                  <c:v>1.37957417254134</c:v>
                </c:pt>
                <c:pt idx="35">
                  <c:v>1.517531589795474</c:v>
                </c:pt>
                <c:pt idx="36">
                  <c:v>1.6692847487750215</c:v>
                </c:pt>
                <c:pt idx="37">
                  <c:v>1.8362132236525239</c:v>
                </c:pt>
                <c:pt idx="38">
                  <c:v>2.0198345460177767</c:v>
                </c:pt>
                <c:pt idx="39">
                  <c:v>2.2218180006195545</c:v>
                </c:pt>
                <c:pt idx="40">
                  <c:v>2.4439998006815102</c:v>
                </c:pt>
                <c:pt idx="41">
                  <c:v>2.6883997807496613</c:v>
                </c:pt>
                <c:pt idx="42">
                  <c:v>2.9572397588246275</c:v>
                </c:pt>
                <c:pt idx="43">
                  <c:v>3.2529637347070905</c:v>
                </c:pt>
                <c:pt idx="44">
                  <c:v>3.5782601081777998</c:v>
                </c:pt>
                <c:pt idx="45">
                  <c:v>3.93608611899558</c:v>
                </c:pt>
                <c:pt idx="46">
                  <c:v>4.3296947308951381</c:v>
                </c:pt>
                <c:pt idx="47">
                  <c:v>4.7626642039846523</c:v>
                </c:pt>
                <c:pt idx="48">
                  <c:v>5.2389306243831175</c:v>
                </c:pt>
                <c:pt idx="49">
                  <c:v>5.76282368682143</c:v>
                </c:pt>
                <c:pt idx="50">
                  <c:v>6.3391060555035734</c:v>
                </c:pt>
                <c:pt idx="51">
                  <c:v>6.973016661053931</c:v>
                </c:pt>
                <c:pt idx="52">
                  <c:v>7.6703183271593245</c:v>
                </c:pt>
                <c:pt idx="53">
                  <c:v>8.4373501598752583</c:v>
                </c:pt>
                <c:pt idx="54">
                  <c:v>9.2810851758627848</c:v>
                </c:pt>
              </c:numCache>
            </c:numRef>
          </c:xVal>
          <c:yVal>
            <c:numRef>
              <c:f>'Ambient Aerosol'!$D$17:$D$71</c:f>
              <c:numCache>
                <c:formatCode>General</c:formatCode>
                <c:ptCount val="55"/>
                <c:pt idx="0">
                  <c:v>-100</c:v>
                </c:pt>
                <c:pt idx="1">
                  <c:v>-31.667000044916882</c:v>
                </c:pt>
                <c:pt idx="2">
                  <c:v>-15.376081722856583</c:v>
                </c:pt>
                <c:pt idx="3">
                  <c:v>-8.4307201395688587</c:v>
                </c:pt>
                <c:pt idx="4">
                  <c:v>-4.7825354261696207</c:v>
                </c:pt>
                <c:pt idx="5">
                  <c:v>-2.6580423652134977</c:v>
                </c:pt>
                <c:pt idx="6">
                  <c:v>-1.3495441961761667</c:v>
                </c:pt>
                <c:pt idx="7">
                  <c:v>-0.51964728906576108</c:v>
                </c:pt>
                <c:pt idx="8">
                  <c:v>1.2371765482299679E-2</c:v>
                </c:pt>
                <c:pt idx="9">
                  <c:v>0.35152664934112732</c:v>
                </c:pt>
                <c:pt idx="10">
                  <c:v>0.562540436794845</c:v>
                </c:pt>
                <c:pt idx="11">
                  <c:v>0.68706902746014098</c:v>
                </c:pt>
                <c:pt idx="12">
                  <c:v>0.75279056922259446</c:v>
                </c:pt>
                <c:pt idx="13">
                  <c:v>0.77852703929239819</c:v>
                </c:pt>
                <c:pt idx="14">
                  <c:v>0.7772889340096345</c:v>
                </c:pt>
                <c:pt idx="15">
                  <c:v>0.7581672335139622</c:v>
                </c:pt>
                <c:pt idx="16">
                  <c:v>0.72755292430255469</c:v>
                </c:pt>
                <c:pt idx="17">
                  <c:v>0.68994710412344507</c:v>
                </c:pt>
                <c:pt idx="18">
                  <c:v>0.64851244571157984</c:v>
                </c:pt>
                <c:pt idx="19">
                  <c:v>0.6054560186217639</c:v>
                </c:pt>
                <c:pt idx="20">
                  <c:v>0.56229916302059646</c:v>
                </c:pt>
                <c:pt idx="21">
                  <c:v>0.5200700040032924</c:v>
                </c:pt>
                <c:pt idx="22">
                  <c:v>0.47944199952880684</c:v>
                </c:pt>
                <c:pt idx="23">
                  <c:v>0.44083428027157368</c:v>
                </c:pt>
                <c:pt idx="24">
                  <c:v>0.40448462044073707</c:v>
                </c:pt>
                <c:pt idx="25">
                  <c:v>0.37050262593443239</c:v>
                </c:pt>
                <c:pt idx="26">
                  <c:v>0.33890852578795094</c:v>
                </c:pt>
                <c:pt idx="27">
                  <c:v>0.30966143467854312</c:v>
                </c:pt>
                <c:pt idx="28">
                  <c:v>0.2826798891585991</c:v>
                </c:pt>
                <c:pt idx="29">
                  <c:v>0.25785670270763728</c:v>
                </c:pt>
                <c:pt idx="30">
                  <c:v>0.23506963978110473</c:v>
                </c:pt>
                <c:pt idx="31">
                  <c:v>0.21418901357463938</c:v>
                </c:pt>
                <c:pt idx="32">
                  <c:v>0.19508302321700199</c:v>
                </c:pt>
                <c:pt idx="33">
                  <c:v>0.17762143374546735</c:v>
                </c:pt>
                <c:pt idx="34">
                  <c:v>0.1616780455457878</c:v>
                </c:pt>
                <c:pt idx="35">
                  <c:v>0.14713228399436673</c:v>
                </c:pt>
                <c:pt idx="36">
                  <c:v>0.13387015405534886</c:v>
                </c:pt>
                <c:pt idx="37">
                  <c:v>0.12178474072612744</c:v>
                </c:pt>
                <c:pt idx="38">
                  <c:v>0.11077638875680584</c:v>
                </c:pt>
                <c:pt idx="39">
                  <c:v>0.10075265977789183</c:v>
                </c:pt>
                <c:pt idx="40">
                  <c:v>9.1628138734178854E-2</c:v>
                </c:pt>
                <c:pt idx="41">
                  <c:v>8.3324142033447401E-2</c:v>
                </c:pt>
                <c:pt idx="42">
                  <c:v>7.5768365356121414E-2</c:v>
                </c:pt>
                <c:pt idx="43">
                  <c:v>6.8894498358118561E-2</c:v>
                </c:pt>
                <c:pt idx="44">
                  <c:v>6.2641825581133403E-2</c:v>
                </c:pt>
                <c:pt idx="45">
                  <c:v>5.6954827048327772E-2</c:v>
                </c:pt>
                <c:pt idx="46">
                  <c:v>5.1782787740140002E-2</c:v>
                </c:pt>
                <c:pt idx="47">
                  <c:v>4.7079422015183781E-2</c:v>
                </c:pt>
                <c:pt idx="48">
                  <c:v>4.2802516770801269E-2</c:v>
                </c:pt>
                <c:pt idx="49">
                  <c:v>3.8913595503076159E-2</c:v>
                </c:pt>
                <c:pt idx="50">
                  <c:v>3.5377604262132323E-2</c:v>
                </c:pt>
                <c:pt idx="51">
                  <c:v>3.2162619683773208E-2</c:v>
                </c:pt>
                <c:pt idx="52">
                  <c:v>2.9239578717055181E-2</c:v>
                </c:pt>
                <c:pt idx="53">
                  <c:v>2.6582029295130205E-2</c:v>
                </c:pt>
                <c:pt idx="54">
                  <c:v>2.4165900958594833E-2</c:v>
                </c:pt>
              </c:numCache>
            </c:numRef>
          </c:yVal>
          <c:smooth val="0"/>
          <c:extLst>
            <c:ext xmlns:c16="http://schemas.microsoft.com/office/drawing/2014/chart" uri="{C3380CC4-5D6E-409C-BE32-E72D297353CC}">
              <c16:uniqueId val="{00000000-31E7-457F-8534-14493BDFAEE6}"/>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1600"/>
                </a:pPr>
                <a:r>
                  <a:rPr lang="en-US" sz="1600" dirty="0"/>
                  <a:t>Droplet</a:t>
                </a:r>
                <a:r>
                  <a:rPr lang="en-US" sz="1600" baseline="0" dirty="0"/>
                  <a:t> </a:t>
                </a:r>
                <a:r>
                  <a:rPr lang="en-US" sz="1600" dirty="0"/>
                  <a:t>Diameter (</a:t>
                </a:r>
                <a:r>
                  <a:rPr lang="en-US" sz="1600" dirty="0">
                    <a:latin typeface="Symbol" panose="05050102010706020507" pitchFamily="18" charset="2"/>
                  </a:rPr>
                  <a:t>m</a:t>
                </a:r>
                <a:r>
                  <a:rPr lang="en-US" sz="1600" dirty="0"/>
                  <a:t>m)</a:t>
                </a:r>
              </a:p>
            </c:rich>
          </c:tx>
          <c:layout>
            <c:manualLayout>
              <c:xMode val="edge"/>
              <c:yMode val="edge"/>
              <c:x val="0.33060629755724946"/>
              <c:y val="0.92303519459878791"/>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err="1">
                    <a:latin typeface="Times New Roman" panose="02020603050405020304" pitchFamily="18" charset="0"/>
                    <a:cs typeface="Times New Roman" panose="02020603050405020304" pitchFamily="18" charset="0"/>
                  </a:rPr>
                  <a:t>S</a:t>
                </a:r>
                <a:r>
                  <a:rPr lang="en-US" sz="2400" i="1" baseline="-25000" dirty="0" err="1">
                    <a:latin typeface="Times New Roman" panose="02020603050405020304" pitchFamily="18" charset="0"/>
                    <a:cs typeface="Times New Roman" panose="02020603050405020304" pitchFamily="18" charset="0"/>
                  </a:rPr>
                  <a:t>eq</a:t>
                </a:r>
                <a:r>
                  <a:rPr lang="en-US" sz="1800" dirty="0"/>
                  <a:t> (%)</a:t>
                </a:r>
              </a:p>
            </c:rich>
          </c:tx>
          <c:layout>
            <c:manualLayout>
              <c:xMode val="edge"/>
              <c:yMode val="edge"/>
              <c:x val="1.0580432691896086E-2"/>
              <c:y val="0.3112733248114829"/>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9688881369867"/>
          <c:y val="6.4102564102564097E-2"/>
          <c:w val="0.71418180161535572"/>
          <c:h val="0.76754208849495875"/>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'Ambient Aerosol'!$C$17:$C$71</c:f>
              <c:numCache>
                <c:formatCode>General</c:formatCode>
                <c:ptCount val="55"/>
                <c:pt idx="0">
                  <c:v>5.3999999999999999E-2</c:v>
                </c:pt>
                <c:pt idx="1">
                  <c:v>5.9400000000000001E-2</c:v>
                </c:pt>
                <c:pt idx="2">
                  <c:v>6.5340000000000009E-2</c:v>
                </c:pt>
                <c:pt idx="3">
                  <c:v>7.1874000000000021E-2</c:v>
                </c:pt>
                <c:pt idx="4">
                  <c:v>7.9061400000000032E-2</c:v>
                </c:pt>
                <c:pt idx="5">
                  <c:v>8.6967540000000038E-2</c:v>
                </c:pt>
                <c:pt idx="6">
                  <c:v>9.5664294000000052E-2</c:v>
                </c:pt>
                <c:pt idx="7">
                  <c:v>0.10523072340000007</c:v>
                </c:pt>
                <c:pt idx="8">
                  <c:v>0.1157537957400001</c:v>
                </c:pt>
                <c:pt idx="9">
                  <c:v>0.12732917531400012</c:v>
                </c:pt>
                <c:pt idx="10">
                  <c:v>0.14006209284540014</c:v>
                </c:pt>
                <c:pt idx="11">
                  <c:v>0.15406830212994016</c:v>
                </c:pt>
                <c:pt idx="12">
                  <c:v>0.16947513234293418</c:v>
                </c:pt>
                <c:pt idx="13">
                  <c:v>0.18642264557722762</c:v>
                </c:pt>
                <c:pt idx="14">
                  <c:v>0.2050649101349504</c:v>
                </c:pt>
                <c:pt idx="15">
                  <c:v>0.22557140114844546</c:v>
                </c:pt>
                <c:pt idx="16">
                  <c:v>0.24812854126329001</c:v>
                </c:pt>
                <c:pt idx="17">
                  <c:v>0.27294139538961903</c:v>
                </c:pt>
                <c:pt idx="18">
                  <c:v>0.30023553492858096</c:v>
                </c:pt>
                <c:pt idx="19">
                  <c:v>0.33025908842143908</c:v>
                </c:pt>
                <c:pt idx="20">
                  <c:v>0.36328499726358304</c:v>
                </c:pt>
                <c:pt idx="21">
                  <c:v>0.39961349698994136</c:v>
                </c:pt>
                <c:pt idx="22">
                  <c:v>0.43957484668893554</c:v>
                </c:pt>
                <c:pt idx="23">
                  <c:v>0.48353233135782914</c:v>
                </c:pt>
                <c:pt idx="24">
                  <c:v>0.53188556449361213</c:v>
                </c:pt>
                <c:pt idx="25">
                  <c:v>0.5850741209429734</c:v>
                </c:pt>
                <c:pt idx="26">
                  <c:v>0.64358153303727084</c:v>
                </c:pt>
                <c:pt idx="27">
                  <c:v>0.70793968634099802</c:v>
                </c:pt>
                <c:pt idx="28">
                  <c:v>0.77873365497509783</c:v>
                </c:pt>
                <c:pt idx="29">
                  <c:v>0.85660702047260773</c:v>
                </c:pt>
                <c:pt idx="30">
                  <c:v>0.94226772251986857</c:v>
                </c:pt>
                <c:pt idx="31">
                  <c:v>1.0364944947718555</c:v>
                </c:pt>
                <c:pt idx="32">
                  <c:v>1.1401439442490411</c:v>
                </c:pt>
                <c:pt idx="33">
                  <c:v>1.2541583386739452</c:v>
                </c:pt>
                <c:pt idx="34">
                  <c:v>1.37957417254134</c:v>
                </c:pt>
                <c:pt idx="35">
                  <c:v>1.517531589795474</c:v>
                </c:pt>
                <c:pt idx="36">
                  <c:v>1.6692847487750215</c:v>
                </c:pt>
                <c:pt idx="37">
                  <c:v>1.8362132236525239</c:v>
                </c:pt>
                <c:pt idx="38">
                  <c:v>2.0198345460177767</c:v>
                </c:pt>
                <c:pt idx="39">
                  <c:v>2.2218180006195545</c:v>
                </c:pt>
                <c:pt idx="40">
                  <c:v>2.4439998006815102</c:v>
                </c:pt>
                <c:pt idx="41">
                  <c:v>2.6883997807496613</c:v>
                </c:pt>
                <c:pt idx="42">
                  <c:v>2.9572397588246275</c:v>
                </c:pt>
                <c:pt idx="43">
                  <c:v>3.2529637347070905</c:v>
                </c:pt>
                <c:pt idx="44">
                  <c:v>3.5782601081777998</c:v>
                </c:pt>
                <c:pt idx="45">
                  <c:v>3.93608611899558</c:v>
                </c:pt>
                <c:pt idx="46">
                  <c:v>4.3296947308951381</c:v>
                </c:pt>
                <c:pt idx="47">
                  <c:v>4.7626642039846523</c:v>
                </c:pt>
                <c:pt idx="48">
                  <c:v>5.2389306243831175</c:v>
                </c:pt>
                <c:pt idx="49">
                  <c:v>5.76282368682143</c:v>
                </c:pt>
                <c:pt idx="50">
                  <c:v>6.3391060555035734</c:v>
                </c:pt>
                <c:pt idx="51">
                  <c:v>6.973016661053931</c:v>
                </c:pt>
                <c:pt idx="52">
                  <c:v>7.6703183271593245</c:v>
                </c:pt>
                <c:pt idx="53">
                  <c:v>8.4373501598752583</c:v>
                </c:pt>
                <c:pt idx="54">
                  <c:v>9.2810851758627848</c:v>
                </c:pt>
              </c:numCache>
            </c:numRef>
          </c:xVal>
          <c:yVal>
            <c:numRef>
              <c:f>'Ambient Aerosol'!$D$17:$D$71</c:f>
              <c:numCache>
                <c:formatCode>General</c:formatCode>
                <c:ptCount val="55"/>
                <c:pt idx="0">
                  <c:v>-100</c:v>
                </c:pt>
                <c:pt idx="1">
                  <c:v>-31.667000044916882</c:v>
                </c:pt>
                <c:pt idx="2">
                  <c:v>-15.376081722856583</c:v>
                </c:pt>
                <c:pt idx="3">
                  <c:v>-8.4307201395688587</c:v>
                </c:pt>
                <c:pt idx="4">
                  <c:v>-4.7825354261696207</c:v>
                </c:pt>
                <c:pt idx="5">
                  <c:v>-2.6580423652134977</c:v>
                </c:pt>
                <c:pt idx="6">
                  <c:v>-1.3495441961761667</c:v>
                </c:pt>
                <c:pt idx="7">
                  <c:v>-0.51964728906576108</c:v>
                </c:pt>
                <c:pt idx="8">
                  <c:v>1.2371765482299679E-2</c:v>
                </c:pt>
                <c:pt idx="9">
                  <c:v>0.35152664934112732</c:v>
                </c:pt>
                <c:pt idx="10">
                  <c:v>0.562540436794845</c:v>
                </c:pt>
                <c:pt idx="11">
                  <c:v>0.68706902746014098</c:v>
                </c:pt>
                <c:pt idx="12">
                  <c:v>0.75279056922259446</c:v>
                </c:pt>
                <c:pt idx="13">
                  <c:v>0.77852703929239819</c:v>
                </c:pt>
                <c:pt idx="14">
                  <c:v>0.7772889340096345</c:v>
                </c:pt>
                <c:pt idx="15">
                  <c:v>0.7581672335139622</c:v>
                </c:pt>
                <c:pt idx="16">
                  <c:v>0.72755292430255469</c:v>
                </c:pt>
                <c:pt idx="17">
                  <c:v>0.68994710412344507</c:v>
                </c:pt>
                <c:pt idx="18">
                  <c:v>0.64851244571157984</c:v>
                </c:pt>
                <c:pt idx="19">
                  <c:v>0.6054560186217639</c:v>
                </c:pt>
                <c:pt idx="20">
                  <c:v>0.56229916302059646</c:v>
                </c:pt>
                <c:pt idx="21">
                  <c:v>0.5200700040032924</c:v>
                </c:pt>
                <c:pt idx="22">
                  <c:v>0.47944199952880684</c:v>
                </c:pt>
                <c:pt idx="23">
                  <c:v>0.44083428027157368</c:v>
                </c:pt>
                <c:pt idx="24">
                  <c:v>0.40448462044073707</c:v>
                </c:pt>
                <c:pt idx="25">
                  <c:v>0.37050262593443239</c:v>
                </c:pt>
                <c:pt idx="26">
                  <c:v>0.33890852578795094</c:v>
                </c:pt>
                <c:pt idx="27">
                  <c:v>0.30966143467854312</c:v>
                </c:pt>
                <c:pt idx="28">
                  <c:v>0.2826798891585991</c:v>
                </c:pt>
                <c:pt idx="29">
                  <c:v>0.25785670270763728</c:v>
                </c:pt>
                <c:pt idx="30">
                  <c:v>0.23506963978110473</c:v>
                </c:pt>
                <c:pt idx="31">
                  <c:v>0.21418901357463938</c:v>
                </c:pt>
                <c:pt idx="32">
                  <c:v>0.19508302321700199</c:v>
                </c:pt>
                <c:pt idx="33">
                  <c:v>0.17762143374546735</c:v>
                </c:pt>
                <c:pt idx="34">
                  <c:v>0.1616780455457878</c:v>
                </c:pt>
                <c:pt idx="35">
                  <c:v>0.14713228399436673</c:v>
                </c:pt>
                <c:pt idx="36">
                  <c:v>0.13387015405534886</c:v>
                </c:pt>
                <c:pt idx="37">
                  <c:v>0.12178474072612744</c:v>
                </c:pt>
                <c:pt idx="38">
                  <c:v>0.11077638875680584</c:v>
                </c:pt>
                <c:pt idx="39">
                  <c:v>0.10075265977789183</c:v>
                </c:pt>
                <c:pt idx="40">
                  <c:v>9.1628138734178854E-2</c:v>
                </c:pt>
                <c:pt idx="41">
                  <c:v>8.3324142033447401E-2</c:v>
                </c:pt>
                <c:pt idx="42">
                  <c:v>7.5768365356121414E-2</c:v>
                </c:pt>
                <c:pt idx="43">
                  <c:v>6.8894498358118561E-2</c:v>
                </c:pt>
                <c:pt idx="44">
                  <c:v>6.2641825581133403E-2</c:v>
                </c:pt>
                <c:pt idx="45">
                  <c:v>5.6954827048327772E-2</c:v>
                </c:pt>
                <c:pt idx="46">
                  <c:v>5.1782787740140002E-2</c:v>
                </c:pt>
                <c:pt idx="47">
                  <c:v>4.7079422015183781E-2</c:v>
                </c:pt>
                <c:pt idx="48">
                  <c:v>4.2802516770801269E-2</c:v>
                </c:pt>
                <c:pt idx="49">
                  <c:v>3.8913595503076159E-2</c:v>
                </c:pt>
                <c:pt idx="50">
                  <c:v>3.5377604262132323E-2</c:v>
                </c:pt>
                <c:pt idx="51">
                  <c:v>3.2162619683773208E-2</c:v>
                </c:pt>
                <c:pt idx="52">
                  <c:v>2.9239578717055181E-2</c:v>
                </c:pt>
                <c:pt idx="53">
                  <c:v>2.6582029295130205E-2</c:v>
                </c:pt>
                <c:pt idx="54">
                  <c:v>2.4165900958594833E-2</c:v>
                </c:pt>
              </c:numCache>
            </c:numRef>
          </c:yVal>
          <c:smooth val="0"/>
          <c:extLst>
            <c:ext xmlns:c16="http://schemas.microsoft.com/office/drawing/2014/chart" uri="{C3380CC4-5D6E-409C-BE32-E72D297353CC}">
              <c16:uniqueId val="{00000000-EFD2-4C8D-BDF2-E389960E9DBB}"/>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1600"/>
                </a:pPr>
                <a:r>
                  <a:rPr lang="en-US" sz="1600" dirty="0"/>
                  <a:t>Droplet</a:t>
                </a:r>
                <a:r>
                  <a:rPr lang="en-US" sz="1600" baseline="0" dirty="0"/>
                  <a:t> </a:t>
                </a:r>
                <a:r>
                  <a:rPr lang="en-US" sz="1600" dirty="0"/>
                  <a:t>Diameter (</a:t>
                </a:r>
                <a:r>
                  <a:rPr lang="en-US" sz="1600" dirty="0">
                    <a:latin typeface="Symbol" panose="05050102010706020507" pitchFamily="18" charset="2"/>
                  </a:rPr>
                  <a:t>m</a:t>
                </a:r>
                <a:r>
                  <a:rPr lang="en-US" sz="1600" dirty="0"/>
                  <a:t>m)</a:t>
                </a:r>
              </a:p>
            </c:rich>
          </c:tx>
          <c:layout>
            <c:manualLayout>
              <c:xMode val="edge"/>
              <c:yMode val="edge"/>
              <c:x val="0.33060629755724946"/>
              <c:y val="0.92303519459878791"/>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err="1">
                    <a:latin typeface="Times New Roman" panose="02020603050405020304" pitchFamily="18" charset="0"/>
                    <a:cs typeface="Times New Roman" panose="02020603050405020304" pitchFamily="18" charset="0"/>
                  </a:rPr>
                  <a:t>S</a:t>
                </a:r>
                <a:r>
                  <a:rPr lang="en-US" sz="2400" i="1" baseline="-25000" dirty="0" err="1">
                    <a:latin typeface="Times New Roman" panose="02020603050405020304" pitchFamily="18" charset="0"/>
                    <a:cs typeface="Times New Roman" panose="02020603050405020304" pitchFamily="18" charset="0"/>
                  </a:rPr>
                  <a:t>eq</a:t>
                </a:r>
                <a:r>
                  <a:rPr lang="en-US" sz="1800" dirty="0"/>
                  <a:t> (%)</a:t>
                </a:r>
              </a:p>
            </c:rich>
          </c:tx>
          <c:layout>
            <c:manualLayout>
              <c:xMode val="edge"/>
              <c:yMode val="edge"/>
              <c:x val="1.0580432691896086E-2"/>
              <c:y val="0.3112733248114829"/>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7836940586163"/>
          <c:y val="3.1773541305603697E-2"/>
          <c:w val="0.71518388299934488"/>
          <c:h val="0.81092852182714836"/>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Sheet1!$A$16:$A$70</c:f>
              <c:numCache>
                <c:formatCode>General</c:formatCode>
                <c:ptCount val="55"/>
                <c:pt idx="0">
                  <c:v>101</c:v>
                </c:pt>
                <c:pt idx="1">
                  <c:v>111.10000000000002</c:v>
                </c:pt>
                <c:pt idx="2">
                  <c:v>122.21000000000002</c:v>
                </c:pt>
                <c:pt idx="3">
                  <c:v>134.43100000000004</c:v>
                </c:pt>
                <c:pt idx="4">
                  <c:v>147.87410000000006</c:v>
                </c:pt>
                <c:pt idx="5">
                  <c:v>162.66151000000011</c:v>
                </c:pt>
                <c:pt idx="6">
                  <c:v>178.92766100000011</c:v>
                </c:pt>
                <c:pt idx="7">
                  <c:v>196.82042710000016</c:v>
                </c:pt>
                <c:pt idx="8">
                  <c:v>216.50246981000021</c:v>
                </c:pt>
                <c:pt idx="9">
                  <c:v>238.15271679100024</c:v>
                </c:pt>
                <c:pt idx="10">
                  <c:v>261.96798847010029</c:v>
                </c:pt>
                <c:pt idx="11">
                  <c:v>288.16478731711032</c:v>
                </c:pt>
                <c:pt idx="12">
                  <c:v>316.9812660488214</c:v>
                </c:pt>
                <c:pt idx="13">
                  <c:v>348.67939265370359</c:v>
                </c:pt>
                <c:pt idx="14">
                  <c:v>383.547331919074</c:v>
                </c:pt>
                <c:pt idx="15">
                  <c:v>421.90206511098137</c:v>
                </c:pt>
                <c:pt idx="16">
                  <c:v>464.09227162207958</c:v>
                </c:pt>
                <c:pt idx="17">
                  <c:v>510.50149878428755</c:v>
                </c:pt>
                <c:pt idx="18">
                  <c:v>561.55164866271639</c:v>
                </c:pt>
                <c:pt idx="19">
                  <c:v>617.70681352898805</c:v>
                </c:pt>
                <c:pt idx="20">
                  <c:v>679.47749488188697</c:v>
                </c:pt>
                <c:pt idx="21">
                  <c:v>747.42524437007557</c:v>
                </c:pt>
                <c:pt idx="22">
                  <c:v>822.16776880708323</c:v>
                </c:pt>
                <c:pt idx="23">
                  <c:v>904.38454568779161</c:v>
                </c:pt>
                <c:pt idx="24">
                  <c:v>994.82300025657082</c:v>
                </c:pt>
                <c:pt idx="25">
                  <c:v>1094.3053002822278</c:v>
                </c:pt>
                <c:pt idx="26">
                  <c:v>1203.7358303104506</c:v>
                </c:pt>
                <c:pt idx="27">
                  <c:v>1324.1094133414956</c:v>
                </c:pt>
                <c:pt idx="28">
                  <c:v>1456.5203546756454</c:v>
                </c:pt>
                <c:pt idx="29">
                  <c:v>1602.1723901432099</c:v>
                </c:pt>
                <c:pt idx="30">
                  <c:v>1762.3896291575309</c:v>
                </c:pt>
                <c:pt idx="31">
                  <c:v>1938.6285920732842</c:v>
                </c:pt>
                <c:pt idx="32">
                  <c:v>2132.4914512806126</c:v>
                </c:pt>
                <c:pt idx="33">
                  <c:v>2345.7405964086743</c:v>
                </c:pt>
                <c:pt idx="34">
                  <c:v>2580.314656049542</c:v>
                </c:pt>
                <c:pt idx="35">
                  <c:v>2838.3461216544961</c:v>
                </c:pt>
                <c:pt idx="36">
                  <c:v>3122.1807338199465</c:v>
                </c:pt>
                <c:pt idx="37">
                  <c:v>3434.3988072019411</c:v>
                </c:pt>
                <c:pt idx="38">
                  <c:v>3777.8386879221357</c:v>
                </c:pt>
                <c:pt idx="39">
                  <c:v>4155.6225567143492</c:v>
                </c:pt>
                <c:pt idx="40">
                  <c:v>4571.1848123857853</c:v>
                </c:pt>
                <c:pt idx="41">
                  <c:v>5028.3032936243644</c:v>
                </c:pt>
                <c:pt idx="42">
                  <c:v>5531.1336229868011</c:v>
                </c:pt>
                <c:pt idx="43">
                  <c:v>6084.246985285482</c:v>
                </c:pt>
                <c:pt idx="44">
                  <c:v>6692.671683814031</c:v>
                </c:pt>
                <c:pt idx="45">
                  <c:v>7361.9388521954343</c:v>
                </c:pt>
                <c:pt idx="46">
                  <c:v>8098.1327374149787</c:v>
                </c:pt>
                <c:pt idx="47">
                  <c:v>8907.9460111564767</c:v>
                </c:pt>
                <c:pt idx="48">
                  <c:v>9798.7406122721259</c:v>
                </c:pt>
                <c:pt idx="49">
                  <c:v>10778.614673499342</c:v>
                </c:pt>
                <c:pt idx="50">
                  <c:v>11856.476140849276</c:v>
                </c:pt>
                <c:pt idx="51">
                  <c:v>13042.123754934204</c:v>
                </c:pt>
                <c:pt idx="52">
                  <c:v>14346.336130427626</c:v>
                </c:pt>
                <c:pt idx="53">
                  <c:v>15780.969743470388</c:v>
                </c:pt>
                <c:pt idx="54">
                  <c:v>17359.066717817426</c:v>
                </c:pt>
              </c:numCache>
            </c:numRef>
          </c:xVal>
          <c:yVal>
            <c:numRef>
              <c:f>Sheet1!$B$16:$B$70</c:f>
              <c:numCache>
                <c:formatCode>General</c:formatCode>
                <c:ptCount val="55"/>
                <c:pt idx="0">
                  <c:v>0</c:v>
                </c:pt>
                <c:pt idx="1">
                  <c:v>57.172935761354935</c:v>
                </c:pt>
                <c:pt idx="2">
                  <c:v>76.17778471904235</c:v>
                </c:pt>
                <c:pt idx="3">
                  <c:v>85.322533301429885</c:v>
                </c:pt>
                <c:pt idx="4">
                  <c:v>90.493394471830186</c:v>
                </c:pt>
                <c:pt idx="5">
                  <c:v>93.685963651131104</c:v>
                </c:pt>
                <c:pt idx="6">
                  <c:v>95.764139100569693</c:v>
                </c:pt>
                <c:pt idx="7">
                  <c:v>97.162581525857632</c:v>
                </c:pt>
                <c:pt idx="8">
                  <c:v>98.123460843951293</c:v>
                </c:pt>
                <c:pt idx="9">
                  <c:v>98.791907404982055</c:v>
                </c:pt>
                <c:pt idx="10">
                  <c:v>99.259694069371534</c:v>
                </c:pt>
                <c:pt idx="11">
                  <c:v>99.587228586164215</c:v>
                </c:pt>
                <c:pt idx="12">
                  <c:v>99.815489380165388</c:v>
                </c:pt>
                <c:pt idx="13">
                  <c:v>99.972909720533792</c:v>
                </c:pt>
                <c:pt idx="14">
                  <c:v>100.07955249160791</c:v>
                </c:pt>
                <c:pt idx="15">
                  <c:v>100.14974950600792</c:v>
                </c:pt>
                <c:pt idx="16">
                  <c:v>100.19382864475959</c:v>
                </c:pt>
                <c:pt idx="17">
                  <c:v>100.21927659137535</c:v>
                </c:pt>
                <c:pt idx="18">
                  <c:v>100.23153985776261</c:v>
                </c:pt>
                <c:pt idx="19">
                  <c:v>100.23458692840023</c:v>
                </c:pt>
                <c:pt idx="20">
                  <c:v>100.23130858076182</c:v>
                </c:pt>
                <c:pt idx="21">
                  <c:v>100.22380624119016</c:v>
                </c:pt>
                <c:pt idx="22">
                  <c:v>100.21360152227814</c:v>
                </c:pt>
                <c:pt idx="23">
                  <c:v>100.20178949761369</c:v>
                </c:pt>
                <c:pt idx="24">
                  <c:v>100.1891513693276</c:v>
                </c:pt>
                <c:pt idx="25">
                  <c:v>100.17623757400685</c:v>
                </c:pt>
                <c:pt idx="26">
                  <c:v>100.16342922480025</c:v>
                </c:pt>
                <c:pt idx="27">
                  <c:v>100.15098359755517</c:v>
                </c:pt>
                <c:pt idx="28">
                  <c:v>100.139067821073</c:v>
                </c:pt>
                <c:pt idx="29">
                  <c:v>100.12778382351408</c:v>
                </c:pt>
                <c:pt idx="30">
                  <c:v>100.11718678541206</c:v>
                </c:pt>
                <c:pt idx="31">
                  <c:v>100.107298765081</c:v>
                </c:pt>
                <c:pt idx="32">
                  <c:v>100.09811873294893</c:v>
                </c:pt>
                <c:pt idx="33">
                  <c:v>100.08962993462337</c:v>
                </c:pt>
                <c:pt idx="34">
                  <c:v>100.08180526788372</c:v>
                </c:pt>
                <c:pt idx="35">
                  <c:v>100.07461118450532</c:v>
                </c:pt>
                <c:pt idx="36">
                  <c:v>100.06801049805509</c:v>
                </c:pt>
                <c:pt idx="37">
                  <c:v>100.06196438203057</c:v>
                </c:pt>
                <c:pt idx="38">
                  <c:v>100.05643377047014</c:v>
                </c:pt>
                <c:pt idx="39">
                  <c:v>100.0513803191849</c:v>
                </c:pt>
                <c:pt idx="40">
                  <c:v>100.04676704541711</c:v>
                </c:pt>
                <c:pt idx="41">
                  <c:v>100.04255873356611</c:v>
                </c:pt>
                <c:pt idx="42">
                  <c:v>100.0387221720743</c:v>
                </c:pt>
                <c:pt idx="43">
                  <c:v>100.03522626971268</c:v>
                </c:pt>
                <c:pt idx="44">
                  <c:v>100.03204208691825</c:v>
                </c:pt>
                <c:pt idx="45">
                  <c:v>100.02914280843875</c:v>
                </c:pt>
                <c:pt idx="46">
                  <c:v>100.0265036765348</c:v>
                </c:pt>
                <c:pt idx="47">
                  <c:v>100.02410189877205</c:v>
                </c:pt>
                <c:pt idx="48">
                  <c:v>100.02191654055672</c:v>
                </c:pt>
                <c:pt idx="49">
                  <c:v>100.01992840969203</c:v>
                </c:pt>
                <c:pt idx="50">
                  <c:v>100.01811993810283</c:v>
                </c:pt>
                <c:pt idx="51">
                  <c:v>100.01647506430677</c:v>
                </c:pt>
                <c:pt idx="52">
                  <c:v>100.01497911905788</c:v>
                </c:pt>
                <c:pt idx="53">
                  <c:v>100.01361871574619</c:v>
                </c:pt>
                <c:pt idx="54">
                  <c:v>100.01238164652729</c:v>
                </c:pt>
              </c:numCache>
            </c:numRef>
          </c:yVal>
          <c:smooth val="0"/>
          <c:extLst>
            <c:ext xmlns:c16="http://schemas.microsoft.com/office/drawing/2014/chart" uri="{C3380CC4-5D6E-409C-BE32-E72D297353CC}">
              <c16:uniqueId val="{00000000-7B8D-425F-9F60-0025A8D5B3B8}"/>
            </c:ext>
          </c:extLst>
        </c:ser>
        <c:dLbls>
          <c:showLegendKey val="0"/>
          <c:showVal val="0"/>
          <c:showCatName val="0"/>
          <c:showSerName val="0"/>
          <c:showPercent val="0"/>
          <c:showBubbleSize val="0"/>
        </c:dLbls>
        <c:axId val="195943912"/>
        <c:axId val="151621824"/>
      </c:scatterChart>
      <c:valAx>
        <c:axId val="195943912"/>
        <c:scaling>
          <c:logBase val="10"/>
          <c:orientation val="minMax"/>
          <c:max val="10000"/>
          <c:min val="100"/>
        </c:scaling>
        <c:delete val="0"/>
        <c:axPos val="b"/>
        <c:title>
          <c:tx>
            <c:rich>
              <a:bodyPr/>
              <a:lstStyle/>
              <a:p>
                <a:pPr>
                  <a:defRPr sz="2000"/>
                </a:pPr>
                <a:r>
                  <a:rPr lang="en-US" sz="2000"/>
                  <a:t>Droplet Diameter (nm)</a:t>
                </a:r>
              </a:p>
            </c:rich>
          </c:tx>
          <c:layout>
            <c:manualLayout>
              <c:xMode val="edge"/>
              <c:yMode val="edge"/>
              <c:x val="0.27475347094218266"/>
              <c:y val="0.92227204783258598"/>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a:pPr>
            <a:endParaRPr lang="en-US"/>
          </a:p>
        </c:txPr>
        <c:crossAx val="151621824"/>
        <c:crossesAt val="80"/>
        <c:crossBetween val="midCat"/>
      </c:valAx>
      <c:valAx>
        <c:axId val="151621824"/>
        <c:scaling>
          <c:orientation val="minMax"/>
          <c:max val="100.5"/>
          <c:min val="80"/>
        </c:scaling>
        <c:delete val="0"/>
        <c:axPos val="l"/>
        <c:majorGridlines>
          <c:spPr>
            <a:ln w="3175">
              <a:solidFill>
                <a:srgbClr val="000000"/>
              </a:solidFill>
              <a:prstDash val="solid"/>
            </a:ln>
          </c:spPr>
        </c:majorGridlines>
        <c:title>
          <c:tx>
            <c:rich>
              <a:bodyPr/>
              <a:lstStyle/>
              <a:p>
                <a:pPr>
                  <a:defRPr sz="2000"/>
                </a:pPr>
                <a:r>
                  <a:rPr lang="en-US" sz="2000" dirty="0"/>
                  <a:t>Droplet Equilibrium RH (%)</a:t>
                </a:r>
              </a:p>
            </c:rich>
          </c:tx>
          <c:layout>
            <c:manualLayout>
              <c:xMode val="edge"/>
              <c:yMode val="edge"/>
              <c:x val="2.3836833638579559E-2"/>
              <c:y val="6.4440050374869051E-2"/>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a:pPr>
            <a:endParaRPr lang="en-US"/>
          </a:p>
        </c:txPr>
        <c:crossAx val="195943912"/>
        <c:crossesAt val="0.01"/>
        <c:crossBetween val="midCat"/>
        <c:minorUnit val="1"/>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65872225741896"/>
          <c:y val="6.4102564102564097E-2"/>
          <c:w val="0.63292002292816851"/>
          <c:h val="0.67768860892388449"/>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Sheet1!$C$16:$C$70</c:f>
              <c:numCache>
                <c:formatCode>General</c:formatCode>
                <c:ptCount val="55"/>
                <c:pt idx="0">
                  <c:v>0.10100000000000001</c:v>
                </c:pt>
                <c:pt idx="1">
                  <c:v>0.11110000000000002</c:v>
                </c:pt>
                <c:pt idx="2">
                  <c:v>0.12221000000000003</c:v>
                </c:pt>
                <c:pt idx="3">
                  <c:v>0.13443100000000005</c:v>
                </c:pt>
                <c:pt idx="4">
                  <c:v>0.14787410000000006</c:v>
                </c:pt>
                <c:pt idx="5">
                  <c:v>0.16266151000000009</c:v>
                </c:pt>
                <c:pt idx="6">
                  <c:v>0.17892766100000013</c:v>
                </c:pt>
                <c:pt idx="7">
                  <c:v>0.19682042710000017</c:v>
                </c:pt>
                <c:pt idx="8">
                  <c:v>0.21650246981000021</c:v>
                </c:pt>
                <c:pt idx="9">
                  <c:v>0.23815271679100025</c:v>
                </c:pt>
                <c:pt idx="10">
                  <c:v>0.26196798847010028</c:v>
                </c:pt>
                <c:pt idx="11">
                  <c:v>0.28816478731711032</c:v>
                </c:pt>
                <c:pt idx="12">
                  <c:v>0.31698126604882138</c:v>
                </c:pt>
                <c:pt idx="13">
                  <c:v>0.34867939265370357</c:v>
                </c:pt>
                <c:pt idx="14">
                  <c:v>0.38354733191907397</c:v>
                </c:pt>
                <c:pt idx="15">
                  <c:v>0.42190206511098138</c:v>
                </c:pt>
                <c:pt idx="16">
                  <c:v>0.46409227162207956</c:v>
                </c:pt>
                <c:pt idx="17">
                  <c:v>0.51050149878428752</c:v>
                </c:pt>
                <c:pt idx="18">
                  <c:v>0.56155164866271634</c:v>
                </c:pt>
                <c:pt idx="19">
                  <c:v>0.61770681352898804</c:v>
                </c:pt>
                <c:pt idx="20">
                  <c:v>0.67947749488188691</c:v>
                </c:pt>
                <c:pt idx="21">
                  <c:v>0.74742524437007563</c:v>
                </c:pt>
                <c:pt idx="22">
                  <c:v>0.8221677688070832</c:v>
                </c:pt>
                <c:pt idx="23">
                  <c:v>0.90438454568779159</c:v>
                </c:pt>
                <c:pt idx="24">
                  <c:v>0.99482300025657078</c:v>
                </c:pt>
                <c:pt idx="25">
                  <c:v>1.0943053002822278</c:v>
                </c:pt>
                <c:pt idx="26">
                  <c:v>1.2037358303104506</c:v>
                </c:pt>
                <c:pt idx="27">
                  <c:v>1.3241094133414957</c:v>
                </c:pt>
                <c:pt idx="28">
                  <c:v>1.4565203546756453</c:v>
                </c:pt>
                <c:pt idx="29">
                  <c:v>1.6021723901432099</c:v>
                </c:pt>
                <c:pt idx="30">
                  <c:v>1.7623896291575309</c:v>
                </c:pt>
                <c:pt idx="31">
                  <c:v>1.9386285920732842</c:v>
                </c:pt>
                <c:pt idx="32">
                  <c:v>2.1324914512806128</c:v>
                </c:pt>
                <c:pt idx="33">
                  <c:v>2.3457405964086742</c:v>
                </c:pt>
                <c:pt idx="34">
                  <c:v>2.5803146560495418</c:v>
                </c:pt>
                <c:pt idx="35">
                  <c:v>2.8383461216544963</c:v>
                </c:pt>
                <c:pt idx="36">
                  <c:v>3.1221807338199463</c:v>
                </c:pt>
                <c:pt idx="37">
                  <c:v>3.4343988072019411</c:v>
                </c:pt>
                <c:pt idx="38">
                  <c:v>3.7778386879221357</c:v>
                </c:pt>
                <c:pt idx="39">
                  <c:v>4.1556225567143494</c:v>
                </c:pt>
                <c:pt idx="40">
                  <c:v>4.571184812385785</c:v>
                </c:pt>
                <c:pt idx="41">
                  <c:v>5.0283032936243641</c:v>
                </c:pt>
                <c:pt idx="42">
                  <c:v>5.5311336229868013</c:v>
                </c:pt>
                <c:pt idx="43">
                  <c:v>6.0842469852854819</c:v>
                </c:pt>
                <c:pt idx="44">
                  <c:v>6.692671683814031</c:v>
                </c:pt>
                <c:pt idx="45">
                  <c:v>7.3619388521954345</c:v>
                </c:pt>
                <c:pt idx="46">
                  <c:v>8.0981327374149785</c:v>
                </c:pt>
                <c:pt idx="47">
                  <c:v>8.9079460111564774</c:v>
                </c:pt>
                <c:pt idx="48">
                  <c:v>9.7987406122721268</c:v>
                </c:pt>
                <c:pt idx="49">
                  <c:v>10.778614673499341</c:v>
                </c:pt>
                <c:pt idx="50">
                  <c:v>11.856476140849276</c:v>
                </c:pt>
                <c:pt idx="51">
                  <c:v>13.042123754934204</c:v>
                </c:pt>
                <c:pt idx="52">
                  <c:v>14.346336130427625</c:v>
                </c:pt>
                <c:pt idx="53">
                  <c:v>15.780969743470388</c:v>
                </c:pt>
                <c:pt idx="54">
                  <c:v>17.359066717817427</c:v>
                </c:pt>
              </c:numCache>
            </c:numRef>
          </c:xVal>
          <c:yVal>
            <c:numRef>
              <c:f>Sheet1!$D$16:$D$70</c:f>
              <c:numCache>
                <c:formatCode>General</c:formatCode>
                <c:ptCount val="55"/>
                <c:pt idx="0">
                  <c:v>-100</c:v>
                </c:pt>
                <c:pt idx="1">
                  <c:v>-42.827064238645065</c:v>
                </c:pt>
                <c:pt idx="2">
                  <c:v>-23.82221528095765</c:v>
                </c:pt>
                <c:pt idx="3">
                  <c:v>-14.677466698570118</c:v>
                </c:pt>
                <c:pt idx="4">
                  <c:v>-9.5066055281698212</c:v>
                </c:pt>
                <c:pt idx="5">
                  <c:v>-6.31403634886889</c:v>
                </c:pt>
                <c:pt idx="6">
                  <c:v>-4.2358608994303104</c:v>
                </c:pt>
                <c:pt idx="7">
                  <c:v>-2.8374184741423725</c:v>
                </c:pt>
                <c:pt idx="8">
                  <c:v>-1.8765391560487066</c:v>
                </c:pt>
                <c:pt idx="9">
                  <c:v>-1.2080925950179511</c:v>
                </c:pt>
                <c:pt idx="10">
                  <c:v>-0.74030593062845984</c:v>
                </c:pt>
                <c:pt idx="11">
                  <c:v>-0.41277141383578853</c:v>
                </c:pt>
                <c:pt idx="12">
                  <c:v>-0.18451061983461026</c:v>
                </c:pt>
                <c:pt idx="13">
                  <c:v>-2.7090279466213119E-2</c:v>
                </c:pt>
                <c:pt idx="14">
                  <c:v>7.9552491607914888E-2</c:v>
                </c:pt>
                <c:pt idx="15">
                  <c:v>0.14974950600792347</c:v>
                </c:pt>
                <c:pt idx="16">
                  <c:v>0.19382864475958606</c:v>
                </c:pt>
                <c:pt idx="17">
                  <c:v>0.21927659137535027</c:v>
                </c:pt>
                <c:pt idx="18">
                  <c:v>0.23153985776260821</c:v>
                </c:pt>
                <c:pt idx="19">
                  <c:v>0.23458692840023776</c:v>
                </c:pt>
                <c:pt idx="20">
                  <c:v>0.23130858076181315</c:v>
                </c:pt>
                <c:pt idx="21">
                  <c:v>0.2238062411901609</c:v>
                </c:pt>
                <c:pt idx="22">
                  <c:v>0.21360152227813956</c:v>
                </c:pt>
                <c:pt idx="23">
                  <c:v>0.20178949761369136</c:v>
                </c:pt>
                <c:pt idx="24">
                  <c:v>0.18915136932760035</c:v>
                </c:pt>
                <c:pt idx="25">
                  <c:v>0.17623757400684337</c:v>
                </c:pt>
                <c:pt idx="26">
                  <c:v>0.16342922480026001</c:v>
                </c:pt>
                <c:pt idx="27">
                  <c:v>0.15098359755516544</c:v>
                </c:pt>
                <c:pt idx="28">
                  <c:v>0.13906782107300231</c:v>
                </c:pt>
                <c:pt idx="29">
                  <c:v>0.12778382351408268</c:v>
                </c:pt>
                <c:pt idx="30">
                  <c:v>0.11718678541206007</c:v>
                </c:pt>
                <c:pt idx="31">
                  <c:v>0.10729876508099867</c:v>
                </c:pt>
                <c:pt idx="32">
                  <c:v>9.811873294893747E-2</c:v>
                </c:pt>
                <c:pt idx="33">
                  <c:v>8.9629934623380869E-2</c:v>
                </c:pt>
                <c:pt idx="34">
                  <c:v>8.1805267883727772E-2</c:v>
                </c:pt>
                <c:pt idx="35">
                  <c:v>7.4611184505313233E-2</c:v>
                </c:pt>
                <c:pt idx="36">
                  <c:v>6.8010498055093294E-2</c:v>
                </c:pt>
                <c:pt idx="37">
                  <c:v>6.1964382030565979E-2</c:v>
                </c:pt>
                <c:pt idx="38">
                  <c:v>5.6433770470132316E-2</c:v>
                </c:pt>
                <c:pt idx="39">
                  <c:v>5.1380319184901602E-2</c:v>
                </c:pt>
                <c:pt idx="40">
                  <c:v>4.6767045417106523E-2</c:v>
                </c:pt>
                <c:pt idx="41">
                  <c:v>4.2558733566111506E-2</c:v>
                </c:pt>
                <c:pt idx="42">
                  <c:v>3.8722172074301398E-2</c:v>
                </c:pt>
                <c:pt idx="43">
                  <c:v>3.5226269712684832E-2</c:v>
                </c:pt>
                <c:pt idx="44">
                  <c:v>3.2042086918249169E-2</c:v>
                </c:pt>
                <c:pt idx="45">
                  <c:v>2.9142808438753498E-2</c:v>
                </c:pt>
                <c:pt idx="46">
                  <c:v>2.6503676534805898E-2</c:v>
                </c:pt>
                <c:pt idx="47">
                  <c:v>2.4101898772044272E-2</c:v>
                </c:pt>
                <c:pt idx="48">
                  <c:v>2.1916540556721209E-2</c:v>
                </c:pt>
                <c:pt idx="49">
                  <c:v>1.9928409692027138E-2</c:v>
                </c:pt>
                <c:pt idx="50">
                  <c:v>1.8119938102834077E-2</c:v>
                </c:pt>
                <c:pt idx="51">
                  <c:v>1.64750643067757E-2</c:v>
                </c:pt>
                <c:pt idx="52">
                  <c:v>1.497911905787852E-2</c:v>
                </c:pt>
                <c:pt idx="53">
                  <c:v>1.361871574618867E-2</c:v>
                </c:pt>
                <c:pt idx="54">
                  <c:v>1.2381646527281909E-2</c:v>
                </c:pt>
              </c:numCache>
            </c:numRef>
          </c:yVal>
          <c:smooth val="0"/>
          <c:extLst>
            <c:ext xmlns:c16="http://schemas.microsoft.com/office/drawing/2014/chart" uri="{C3380CC4-5D6E-409C-BE32-E72D297353CC}">
              <c16:uniqueId val="{00000000-E4ED-46D6-859B-0603C41AEA40}"/>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1600"/>
                </a:pPr>
                <a:r>
                  <a:rPr lang="en-US" sz="1600"/>
                  <a:t>Drop</a:t>
                </a:r>
                <a:r>
                  <a:rPr lang="en-US" sz="1600" baseline="0"/>
                  <a:t> </a:t>
                </a:r>
                <a:r>
                  <a:rPr lang="en-US" sz="1600"/>
                  <a:t>Diameter (</a:t>
                </a:r>
                <a:r>
                  <a:rPr lang="en-US" sz="1600">
                    <a:latin typeface="Symbol" panose="05050102010706020507" pitchFamily="18" charset="2"/>
                  </a:rPr>
                  <a:t>m</a:t>
                </a:r>
                <a:r>
                  <a:rPr lang="en-US" sz="1600"/>
                  <a:t>m)</a:t>
                </a:r>
              </a:p>
            </c:rich>
          </c:tx>
          <c:layout>
            <c:manualLayout>
              <c:xMode val="edge"/>
              <c:yMode val="edge"/>
              <c:x val="0.2349336792671031"/>
              <c:y val="0.86346666666666672"/>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err="1">
                    <a:latin typeface="Times New Roman" panose="02020603050405020304" pitchFamily="18" charset="0"/>
                    <a:cs typeface="Times New Roman" panose="02020603050405020304" pitchFamily="18" charset="0"/>
                  </a:rPr>
                  <a:t>S</a:t>
                </a:r>
                <a:r>
                  <a:rPr lang="en-US" sz="2400" i="1" baseline="-25000" dirty="0" err="1">
                    <a:latin typeface="Times New Roman" panose="02020603050405020304" pitchFamily="18" charset="0"/>
                    <a:cs typeface="Times New Roman" panose="02020603050405020304" pitchFamily="18" charset="0"/>
                  </a:rPr>
                  <a:t>eq</a:t>
                </a:r>
                <a:r>
                  <a:rPr lang="en-US" sz="1800" dirty="0"/>
                  <a:t> (%)</a:t>
                </a:r>
              </a:p>
            </c:rich>
          </c:tx>
          <c:layout>
            <c:manualLayout>
              <c:xMode val="edge"/>
              <c:yMode val="edge"/>
              <c:x val="1.6620910891885641E-2"/>
              <c:y val="0.23635191601049868"/>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65872225741896"/>
          <c:y val="6.4102564102564097E-2"/>
          <c:w val="0.63292002292816851"/>
          <c:h val="0.67768860892388449"/>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Sheet1!$C$16:$C$70</c:f>
              <c:numCache>
                <c:formatCode>General</c:formatCode>
                <c:ptCount val="55"/>
                <c:pt idx="0">
                  <c:v>0.10100000000000001</c:v>
                </c:pt>
                <c:pt idx="1">
                  <c:v>0.11110000000000002</c:v>
                </c:pt>
                <c:pt idx="2">
                  <c:v>0.12221000000000003</c:v>
                </c:pt>
                <c:pt idx="3">
                  <c:v>0.13443100000000005</c:v>
                </c:pt>
                <c:pt idx="4">
                  <c:v>0.14787410000000006</c:v>
                </c:pt>
                <c:pt idx="5">
                  <c:v>0.16266151000000009</c:v>
                </c:pt>
                <c:pt idx="6">
                  <c:v>0.17892766100000013</c:v>
                </c:pt>
                <c:pt idx="7">
                  <c:v>0.19682042710000017</c:v>
                </c:pt>
                <c:pt idx="8">
                  <c:v>0.21650246981000021</c:v>
                </c:pt>
                <c:pt idx="9">
                  <c:v>0.23815271679100025</c:v>
                </c:pt>
                <c:pt idx="10">
                  <c:v>0.26196798847010028</c:v>
                </c:pt>
                <c:pt idx="11">
                  <c:v>0.28816478731711032</c:v>
                </c:pt>
                <c:pt idx="12">
                  <c:v>0.31698126604882138</c:v>
                </c:pt>
                <c:pt idx="13">
                  <c:v>0.34867939265370357</c:v>
                </c:pt>
                <c:pt idx="14">
                  <c:v>0.38354733191907397</c:v>
                </c:pt>
                <c:pt idx="15">
                  <c:v>0.42190206511098138</c:v>
                </c:pt>
                <c:pt idx="16">
                  <c:v>0.46409227162207956</c:v>
                </c:pt>
                <c:pt idx="17">
                  <c:v>0.51050149878428752</c:v>
                </c:pt>
                <c:pt idx="18">
                  <c:v>0.56155164866271634</c:v>
                </c:pt>
                <c:pt idx="19">
                  <c:v>0.61770681352898804</c:v>
                </c:pt>
                <c:pt idx="20">
                  <c:v>0.67947749488188691</c:v>
                </c:pt>
                <c:pt idx="21">
                  <c:v>0.74742524437007563</c:v>
                </c:pt>
                <c:pt idx="22">
                  <c:v>0.8221677688070832</c:v>
                </c:pt>
                <c:pt idx="23">
                  <c:v>0.90438454568779159</c:v>
                </c:pt>
                <c:pt idx="24">
                  <c:v>0.99482300025657078</c:v>
                </c:pt>
                <c:pt idx="25">
                  <c:v>1.0943053002822278</c:v>
                </c:pt>
                <c:pt idx="26">
                  <c:v>1.2037358303104506</c:v>
                </c:pt>
                <c:pt idx="27">
                  <c:v>1.3241094133414957</c:v>
                </c:pt>
                <c:pt idx="28">
                  <c:v>1.4565203546756453</c:v>
                </c:pt>
                <c:pt idx="29">
                  <c:v>1.6021723901432099</c:v>
                </c:pt>
                <c:pt idx="30">
                  <c:v>1.7623896291575309</c:v>
                </c:pt>
                <c:pt idx="31">
                  <c:v>1.9386285920732842</c:v>
                </c:pt>
                <c:pt idx="32">
                  <c:v>2.1324914512806128</c:v>
                </c:pt>
                <c:pt idx="33">
                  <c:v>2.3457405964086742</c:v>
                </c:pt>
                <c:pt idx="34">
                  <c:v>2.5803146560495418</c:v>
                </c:pt>
                <c:pt idx="35">
                  <c:v>2.8383461216544963</c:v>
                </c:pt>
                <c:pt idx="36">
                  <c:v>3.1221807338199463</c:v>
                </c:pt>
                <c:pt idx="37">
                  <c:v>3.4343988072019411</c:v>
                </c:pt>
                <c:pt idx="38">
                  <c:v>3.7778386879221357</c:v>
                </c:pt>
                <c:pt idx="39">
                  <c:v>4.1556225567143494</c:v>
                </c:pt>
                <c:pt idx="40">
                  <c:v>4.571184812385785</c:v>
                </c:pt>
                <c:pt idx="41">
                  <c:v>5.0283032936243641</c:v>
                </c:pt>
                <c:pt idx="42">
                  <c:v>5.5311336229868013</c:v>
                </c:pt>
                <c:pt idx="43">
                  <c:v>6.0842469852854819</c:v>
                </c:pt>
                <c:pt idx="44">
                  <c:v>6.692671683814031</c:v>
                </c:pt>
                <c:pt idx="45">
                  <c:v>7.3619388521954345</c:v>
                </c:pt>
                <c:pt idx="46">
                  <c:v>8.0981327374149785</c:v>
                </c:pt>
                <c:pt idx="47">
                  <c:v>8.9079460111564774</c:v>
                </c:pt>
                <c:pt idx="48">
                  <c:v>9.7987406122721268</c:v>
                </c:pt>
                <c:pt idx="49">
                  <c:v>10.778614673499341</c:v>
                </c:pt>
                <c:pt idx="50">
                  <c:v>11.856476140849276</c:v>
                </c:pt>
                <c:pt idx="51">
                  <c:v>13.042123754934204</c:v>
                </c:pt>
                <c:pt idx="52">
                  <c:v>14.346336130427625</c:v>
                </c:pt>
                <c:pt idx="53">
                  <c:v>15.780969743470388</c:v>
                </c:pt>
                <c:pt idx="54">
                  <c:v>17.359066717817427</c:v>
                </c:pt>
              </c:numCache>
            </c:numRef>
          </c:xVal>
          <c:yVal>
            <c:numRef>
              <c:f>Sheet1!$D$16:$D$70</c:f>
              <c:numCache>
                <c:formatCode>General</c:formatCode>
                <c:ptCount val="55"/>
                <c:pt idx="0">
                  <c:v>-100</c:v>
                </c:pt>
                <c:pt idx="1">
                  <c:v>-42.827064238645065</c:v>
                </c:pt>
                <c:pt idx="2">
                  <c:v>-23.82221528095765</c:v>
                </c:pt>
                <c:pt idx="3">
                  <c:v>-14.677466698570118</c:v>
                </c:pt>
                <c:pt idx="4">
                  <c:v>-9.5066055281698212</c:v>
                </c:pt>
                <c:pt idx="5">
                  <c:v>-6.31403634886889</c:v>
                </c:pt>
                <c:pt idx="6">
                  <c:v>-4.2358608994303104</c:v>
                </c:pt>
                <c:pt idx="7">
                  <c:v>-2.8374184741423725</c:v>
                </c:pt>
                <c:pt idx="8">
                  <c:v>-1.8765391560487066</c:v>
                </c:pt>
                <c:pt idx="9">
                  <c:v>-1.2080925950179511</c:v>
                </c:pt>
                <c:pt idx="10">
                  <c:v>-0.74030593062845984</c:v>
                </c:pt>
                <c:pt idx="11">
                  <c:v>-0.41277141383578853</c:v>
                </c:pt>
                <c:pt idx="12">
                  <c:v>-0.18451061983461026</c:v>
                </c:pt>
                <c:pt idx="13">
                  <c:v>-2.7090279466213119E-2</c:v>
                </c:pt>
                <c:pt idx="14">
                  <c:v>7.9552491607914888E-2</c:v>
                </c:pt>
                <c:pt idx="15">
                  <c:v>0.14974950600792347</c:v>
                </c:pt>
                <c:pt idx="16">
                  <c:v>0.19382864475958606</c:v>
                </c:pt>
                <c:pt idx="17">
                  <c:v>0.21927659137535027</c:v>
                </c:pt>
                <c:pt idx="18">
                  <c:v>0.23153985776260821</c:v>
                </c:pt>
                <c:pt idx="19">
                  <c:v>0.23458692840023776</c:v>
                </c:pt>
                <c:pt idx="20">
                  <c:v>0.23130858076181315</c:v>
                </c:pt>
                <c:pt idx="21">
                  <c:v>0.2238062411901609</c:v>
                </c:pt>
                <c:pt idx="22">
                  <c:v>0.21360152227813956</c:v>
                </c:pt>
                <c:pt idx="23">
                  <c:v>0.20178949761369136</c:v>
                </c:pt>
                <c:pt idx="24">
                  <c:v>0.18915136932760035</c:v>
                </c:pt>
                <c:pt idx="25">
                  <c:v>0.17623757400684337</c:v>
                </c:pt>
                <c:pt idx="26">
                  <c:v>0.16342922480026001</c:v>
                </c:pt>
                <c:pt idx="27">
                  <c:v>0.15098359755516544</c:v>
                </c:pt>
                <c:pt idx="28">
                  <c:v>0.13906782107300231</c:v>
                </c:pt>
                <c:pt idx="29">
                  <c:v>0.12778382351408268</c:v>
                </c:pt>
                <c:pt idx="30">
                  <c:v>0.11718678541206007</c:v>
                </c:pt>
                <c:pt idx="31">
                  <c:v>0.10729876508099867</c:v>
                </c:pt>
                <c:pt idx="32">
                  <c:v>9.811873294893747E-2</c:v>
                </c:pt>
                <c:pt idx="33">
                  <c:v>8.9629934623380869E-2</c:v>
                </c:pt>
                <c:pt idx="34">
                  <c:v>8.1805267883727772E-2</c:v>
                </c:pt>
                <c:pt idx="35">
                  <c:v>7.4611184505313233E-2</c:v>
                </c:pt>
                <c:pt idx="36">
                  <c:v>6.8010498055093294E-2</c:v>
                </c:pt>
                <c:pt idx="37">
                  <c:v>6.1964382030565979E-2</c:v>
                </c:pt>
                <c:pt idx="38">
                  <c:v>5.6433770470132316E-2</c:v>
                </c:pt>
                <c:pt idx="39">
                  <c:v>5.1380319184901602E-2</c:v>
                </c:pt>
                <c:pt idx="40">
                  <c:v>4.6767045417106523E-2</c:v>
                </c:pt>
                <c:pt idx="41">
                  <c:v>4.2558733566111506E-2</c:v>
                </c:pt>
                <c:pt idx="42">
                  <c:v>3.8722172074301398E-2</c:v>
                </c:pt>
                <c:pt idx="43">
                  <c:v>3.5226269712684832E-2</c:v>
                </c:pt>
                <c:pt idx="44">
                  <c:v>3.2042086918249169E-2</c:v>
                </c:pt>
                <c:pt idx="45">
                  <c:v>2.9142808438753498E-2</c:v>
                </c:pt>
                <c:pt idx="46">
                  <c:v>2.6503676534805898E-2</c:v>
                </c:pt>
                <c:pt idx="47">
                  <c:v>2.4101898772044272E-2</c:v>
                </c:pt>
                <c:pt idx="48">
                  <c:v>2.1916540556721209E-2</c:v>
                </c:pt>
                <c:pt idx="49">
                  <c:v>1.9928409692027138E-2</c:v>
                </c:pt>
                <c:pt idx="50">
                  <c:v>1.8119938102834077E-2</c:v>
                </c:pt>
                <c:pt idx="51">
                  <c:v>1.64750643067757E-2</c:v>
                </c:pt>
                <c:pt idx="52">
                  <c:v>1.497911905787852E-2</c:v>
                </c:pt>
                <c:pt idx="53">
                  <c:v>1.361871574618867E-2</c:v>
                </c:pt>
                <c:pt idx="54">
                  <c:v>1.2381646527281909E-2</c:v>
                </c:pt>
              </c:numCache>
            </c:numRef>
          </c:yVal>
          <c:smooth val="0"/>
          <c:extLst>
            <c:ext xmlns:c16="http://schemas.microsoft.com/office/drawing/2014/chart" uri="{C3380CC4-5D6E-409C-BE32-E72D297353CC}">
              <c16:uniqueId val="{00000000-5F07-46FF-A76E-8465292F4A3C}"/>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2000" i="1">
                    <a:latin typeface="Times New Roman" panose="02020603050405020304" pitchFamily="18" charset="0"/>
                    <a:cs typeface="Times New Roman" panose="02020603050405020304" pitchFamily="18" charset="0"/>
                  </a:defRPr>
                </a:pP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endParaRPr lang="en-US" sz="2000" i="1" baseline="-25000" dirty="0">
                  <a:latin typeface="Times New Roman" panose="02020603050405020304" pitchFamily="18" charset="0"/>
                  <a:cs typeface="Times New Roman" panose="02020603050405020304" pitchFamily="18" charset="0"/>
                </a:endParaRPr>
              </a:p>
            </c:rich>
          </c:tx>
          <c:layout>
            <c:manualLayout>
              <c:xMode val="edge"/>
              <c:yMode val="edge"/>
              <c:x val="0.50057863456723084"/>
              <c:y val="0.84002645669291343"/>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a:latin typeface="Times New Roman" panose="02020603050405020304" pitchFamily="18" charset="0"/>
                    <a:cs typeface="Times New Roman" panose="02020603050405020304" pitchFamily="18" charset="0"/>
                  </a:rPr>
                  <a:t>S</a:t>
                </a:r>
                <a:r>
                  <a:rPr lang="en-US" sz="2400" i="1" baseline="-25000" dirty="0">
                    <a:latin typeface="Times New Roman" panose="02020603050405020304" pitchFamily="18" charset="0"/>
                    <a:cs typeface="Times New Roman" panose="02020603050405020304" pitchFamily="18" charset="0"/>
                  </a:rPr>
                  <a:t>eq</a:t>
                </a:r>
                <a:r>
                  <a:rPr lang="en-US" sz="1800" dirty="0"/>
                  <a:t> </a:t>
                </a:r>
                <a:r>
                  <a:rPr lang="en-US" sz="1800" b="0" i="0" u="none" strike="noStrike" baseline="0" dirty="0">
                    <a:effectLst/>
                  </a:rPr>
                  <a:t>(%)</a:t>
                </a:r>
                <a:endParaRPr lang="en-US" sz="1800" dirty="0"/>
              </a:p>
            </c:rich>
          </c:tx>
          <c:layout>
            <c:manualLayout>
              <c:xMode val="edge"/>
              <c:yMode val="edge"/>
              <c:x val="1.2952403938013485E-3"/>
              <c:y val="0.36968524934383201"/>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65872225741896"/>
          <c:y val="6.4102564102564097E-2"/>
          <c:w val="0.63292002292816851"/>
          <c:h val="0.67768860892388449"/>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Sheet1!$C$16:$C$70</c:f>
              <c:numCache>
                <c:formatCode>General</c:formatCode>
                <c:ptCount val="55"/>
                <c:pt idx="0">
                  <c:v>0.10100000000000001</c:v>
                </c:pt>
                <c:pt idx="1">
                  <c:v>0.11110000000000002</c:v>
                </c:pt>
                <c:pt idx="2">
                  <c:v>0.12221000000000003</c:v>
                </c:pt>
                <c:pt idx="3">
                  <c:v>0.13443100000000005</c:v>
                </c:pt>
                <c:pt idx="4">
                  <c:v>0.14787410000000006</c:v>
                </c:pt>
                <c:pt idx="5">
                  <c:v>0.16266151000000009</c:v>
                </c:pt>
                <c:pt idx="6">
                  <c:v>0.17892766100000013</c:v>
                </c:pt>
                <c:pt idx="7">
                  <c:v>0.19682042710000017</c:v>
                </c:pt>
                <c:pt idx="8">
                  <c:v>0.21650246981000021</c:v>
                </c:pt>
                <c:pt idx="9">
                  <c:v>0.23815271679100025</c:v>
                </c:pt>
                <c:pt idx="10">
                  <c:v>0.26196798847010028</c:v>
                </c:pt>
                <c:pt idx="11">
                  <c:v>0.28816478731711032</c:v>
                </c:pt>
                <c:pt idx="12">
                  <c:v>0.31698126604882138</c:v>
                </c:pt>
                <c:pt idx="13">
                  <c:v>0.34867939265370357</c:v>
                </c:pt>
                <c:pt idx="14">
                  <c:v>0.38354733191907397</c:v>
                </c:pt>
                <c:pt idx="15">
                  <c:v>0.42190206511098138</c:v>
                </c:pt>
                <c:pt idx="16">
                  <c:v>0.46409227162207956</c:v>
                </c:pt>
                <c:pt idx="17">
                  <c:v>0.51050149878428752</c:v>
                </c:pt>
                <c:pt idx="18">
                  <c:v>0.56155164866271634</c:v>
                </c:pt>
                <c:pt idx="19">
                  <c:v>0.61770681352898804</c:v>
                </c:pt>
                <c:pt idx="20">
                  <c:v>0.67947749488188691</c:v>
                </c:pt>
                <c:pt idx="21">
                  <c:v>0.74742524437007563</c:v>
                </c:pt>
                <c:pt idx="22">
                  <c:v>0.8221677688070832</c:v>
                </c:pt>
                <c:pt idx="23">
                  <c:v>0.90438454568779159</c:v>
                </c:pt>
                <c:pt idx="24">
                  <c:v>0.99482300025657078</c:v>
                </c:pt>
                <c:pt idx="25">
                  <c:v>1.0943053002822278</c:v>
                </c:pt>
                <c:pt idx="26">
                  <c:v>1.2037358303104506</c:v>
                </c:pt>
                <c:pt idx="27">
                  <c:v>1.3241094133414957</c:v>
                </c:pt>
                <c:pt idx="28">
                  <c:v>1.4565203546756453</c:v>
                </c:pt>
                <c:pt idx="29">
                  <c:v>1.6021723901432099</c:v>
                </c:pt>
                <c:pt idx="30">
                  <c:v>1.7623896291575309</c:v>
                </c:pt>
                <c:pt idx="31">
                  <c:v>1.9386285920732842</c:v>
                </c:pt>
                <c:pt idx="32">
                  <c:v>2.1324914512806128</c:v>
                </c:pt>
                <c:pt idx="33">
                  <c:v>2.3457405964086742</c:v>
                </c:pt>
                <c:pt idx="34">
                  <c:v>2.5803146560495418</c:v>
                </c:pt>
                <c:pt idx="35">
                  <c:v>2.8383461216544963</c:v>
                </c:pt>
                <c:pt idx="36">
                  <c:v>3.1221807338199463</c:v>
                </c:pt>
                <c:pt idx="37">
                  <c:v>3.4343988072019411</c:v>
                </c:pt>
                <c:pt idx="38">
                  <c:v>3.7778386879221357</c:v>
                </c:pt>
                <c:pt idx="39">
                  <c:v>4.1556225567143494</c:v>
                </c:pt>
                <c:pt idx="40">
                  <c:v>4.571184812385785</c:v>
                </c:pt>
                <c:pt idx="41">
                  <c:v>5.0283032936243641</c:v>
                </c:pt>
                <c:pt idx="42">
                  <c:v>5.5311336229868013</c:v>
                </c:pt>
                <c:pt idx="43">
                  <c:v>6.0842469852854819</c:v>
                </c:pt>
                <c:pt idx="44">
                  <c:v>6.692671683814031</c:v>
                </c:pt>
                <c:pt idx="45">
                  <c:v>7.3619388521954345</c:v>
                </c:pt>
                <c:pt idx="46">
                  <c:v>8.0981327374149785</c:v>
                </c:pt>
                <c:pt idx="47">
                  <c:v>8.9079460111564774</c:v>
                </c:pt>
                <c:pt idx="48">
                  <c:v>9.7987406122721268</c:v>
                </c:pt>
                <c:pt idx="49">
                  <c:v>10.778614673499341</c:v>
                </c:pt>
                <c:pt idx="50">
                  <c:v>11.856476140849276</c:v>
                </c:pt>
                <c:pt idx="51">
                  <c:v>13.042123754934204</c:v>
                </c:pt>
                <c:pt idx="52">
                  <c:v>14.346336130427625</c:v>
                </c:pt>
                <c:pt idx="53">
                  <c:v>15.780969743470388</c:v>
                </c:pt>
                <c:pt idx="54">
                  <c:v>17.359066717817427</c:v>
                </c:pt>
              </c:numCache>
            </c:numRef>
          </c:xVal>
          <c:yVal>
            <c:numRef>
              <c:f>Sheet1!$D$16:$D$70</c:f>
              <c:numCache>
                <c:formatCode>General</c:formatCode>
                <c:ptCount val="55"/>
                <c:pt idx="0">
                  <c:v>-100</c:v>
                </c:pt>
                <c:pt idx="1">
                  <c:v>-42.827064238645065</c:v>
                </c:pt>
                <c:pt idx="2">
                  <c:v>-23.82221528095765</c:v>
                </c:pt>
                <c:pt idx="3">
                  <c:v>-14.677466698570118</c:v>
                </c:pt>
                <c:pt idx="4">
                  <c:v>-9.5066055281698212</c:v>
                </c:pt>
                <c:pt idx="5">
                  <c:v>-6.31403634886889</c:v>
                </c:pt>
                <c:pt idx="6">
                  <c:v>-4.2358608994303104</c:v>
                </c:pt>
                <c:pt idx="7">
                  <c:v>-2.8374184741423725</c:v>
                </c:pt>
                <c:pt idx="8">
                  <c:v>-1.8765391560487066</c:v>
                </c:pt>
                <c:pt idx="9">
                  <c:v>-1.2080925950179511</c:v>
                </c:pt>
                <c:pt idx="10">
                  <c:v>-0.74030593062845984</c:v>
                </c:pt>
                <c:pt idx="11">
                  <c:v>-0.41277141383578853</c:v>
                </c:pt>
                <c:pt idx="12">
                  <c:v>-0.18451061983461026</c:v>
                </c:pt>
                <c:pt idx="13">
                  <c:v>-2.7090279466213119E-2</c:v>
                </c:pt>
                <c:pt idx="14">
                  <c:v>7.9552491607914888E-2</c:v>
                </c:pt>
                <c:pt idx="15">
                  <c:v>0.14974950600792347</c:v>
                </c:pt>
                <c:pt idx="16">
                  <c:v>0.19382864475958606</c:v>
                </c:pt>
                <c:pt idx="17">
                  <c:v>0.21927659137535027</c:v>
                </c:pt>
                <c:pt idx="18">
                  <c:v>0.23153985776260821</c:v>
                </c:pt>
                <c:pt idx="19">
                  <c:v>0.23458692840023776</c:v>
                </c:pt>
                <c:pt idx="20">
                  <c:v>0.23130858076181315</c:v>
                </c:pt>
                <c:pt idx="21">
                  <c:v>0.2238062411901609</c:v>
                </c:pt>
                <c:pt idx="22">
                  <c:v>0.21360152227813956</c:v>
                </c:pt>
                <c:pt idx="23">
                  <c:v>0.20178949761369136</c:v>
                </c:pt>
                <c:pt idx="24">
                  <c:v>0.18915136932760035</c:v>
                </c:pt>
                <c:pt idx="25">
                  <c:v>0.17623757400684337</c:v>
                </c:pt>
                <c:pt idx="26">
                  <c:v>0.16342922480026001</c:v>
                </c:pt>
                <c:pt idx="27">
                  <c:v>0.15098359755516544</c:v>
                </c:pt>
                <c:pt idx="28">
                  <c:v>0.13906782107300231</c:v>
                </c:pt>
                <c:pt idx="29">
                  <c:v>0.12778382351408268</c:v>
                </c:pt>
                <c:pt idx="30">
                  <c:v>0.11718678541206007</c:v>
                </c:pt>
                <c:pt idx="31">
                  <c:v>0.10729876508099867</c:v>
                </c:pt>
                <c:pt idx="32">
                  <c:v>9.811873294893747E-2</c:v>
                </c:pt>
                <c:pt idx="33">
                  <c:v>8.9629934623380869E-2</c:v>
                </c:pt>
                <c:pt idx="34">
                  <c:v>8.1805267883727772E-2</c:v>
                </c:pt>
                <c:pt idx="35">
                  <c:v>7.4611184505313233E-2</c:v>
                </c:pt>
                <c:pt idx="36">
                  <c:v>6.8010498055093294E-2</c:v>
                </c:pt>
                <c:pt idx="37">
                  <c:v>6.1964382030565979E-2</c:v>
                </c:pt>
                <c:pt idx="38">
                  <c:v>5.6433770470132316E-2</c:v>
                </c:pt>
                <c:pt idx="39">
                  <c:v>5.1380319184901602E-2</c:v>
                </c:pt>
                <c:pt idx="40">
                  <c:v>4.6767045417106523E-2</c:v>
                </c:pt>
                <c:pt idx="41">
                  <c:v>4.2558733566111506E-2</c:v>
                </c:pt>
                <c:pt idx="42">
                  <c:v>3.8722172074301398E-2</c:v>
                </c:pt>
                <c:pt idx="43">
                  <c:v>3.5226269712684832E-2</c:v>
                </c:pt>
                <c:pt idx="44">
                  <c:v>3.2042086918249169E-2</c:v>
                </c:pt>
                <c:pt idx="45">
                  <c:v>2.9142808438753498E-2</c:v>
                </c:pt>
                <c:pt idx="46">
                  <c:v>2.6503676534805898E-2</c:v>
                </c:pt>
                <c:pt idx="47">
                  <c:v>2.4101898772044272E-2</c:v>
                </c:pt>
                <c:pt idx="48">
                  <c:v>2.1916540556721209E-2</c:v>
                </c:pt>
                <c:pt idx="49">
                  <c:v>1.9928409692027138E-2</c:v>
                </c:pt>
                <c:pt idx="50">
                  <c:v>1.8119938102834077E-2</c:v>
                </c:pt>
                <c:pt idx="51">
                  <c:v>1.64750643067757E-2</c:v>
                </c:pt>
                <c:pt idx="52">
                  <c:v>1.497911905787852E-2</c:v>
                </c:pt>
                <c:pt idx="53">
                  <c:v>1.361871574618867E-2</c:v>
                </c:pt>
                <c:pt idx="54">
                  <c:v>1.2381646527281909E-2</c:v>
                </c:pt>
              </c:numCache>
            </c:numRef>
          </c:yVal>
          <c:smooth val="0"/>
          <c:extLst>
            <c:ext xmlns:c16="http://schemas.microsoft.com/office/drawing/2014/chart" uri="{C3380CC4-5D6E-409C-BE32-E72D297353CC}">
              <c16:uniqueId val="{00000000-5F07-46FF-A76E-8465292F4A3C}"/>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2000" i="1">
                    <a:latin typeface="Times New Roman" panose="02020603050405020304" pitchFamily="18" charset="0"/>
                    <a:cs typeface="Times New Roman" panose="02020603050405020304" pitchFamily="18" charset="0"/>
                  </a:defRPr>
                </a:pP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endParaRPr lang="en-US" sz="2000" i="1" baseline="-25000" dirty="0">
                  <a:latin typeface="Times New Roman" panose="02020603050405020304" pitchFamily="18" charset="0"/>
                  <a:cs typeface="Times New Roman" panose="02020603050405020304" pitchFamily="18" charset="0"/>
                </a:endParaRPr>
              </a:p>
            </c:rich>
          </c:tx>
          <c:layout>
            <c:manualLayout>
              <c:xMode val="edge"/>
              <c:yMode val="edge"/>
              <c:x val="0.50057863456723084"/>
              <c:y val="0.84002645669291343"/>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a:latin typeface="Times New Roman" panose="02020603050405020304" pitchFamily="18" charset="0"/>
                    <a:cs typeface="Times New Roman" panose="02020603050405020304" pitchFamily="18" charset="0"/>
                  </a:rPr>
                  <a:t>S</a:t>
                </a:r>
                <a:r>
                  <a:rPr lang="en-US" sz="2400" i="1" baseline="-25000" dirty="0">
                    <a:latin typeface="Times New Roman" panose="02020603050405020304" pitchFamily="18" charset="0"/>
                    <a:cs typeface="Times New Roman" panose="02020603050405020304" pitchFamily="18" charset="0"/>
                  </a:rPr>
                  <a:t>eq</a:t>
                </a:r>
                <a:r>
                  <a:rPr lang="en-US" sz="1800" dirty="0"/>
                  <a:t> (%)</a:t>
                </a:r>
              </a:p>
            </c:rich>
          </c:tx>
          <c:layout>
            <c:manualLayout>
              <c:xMode val="edge"/>
              <c:yMode val="edge"/>
              <c:x val="1.2952403938013485E-3"/>
              <c:y val="0.36968524934383201"/>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65872225741896"/>
          <c:y val="6.4102564102564097E-2"/>
          <c:w val="0.63292002292816851"/>
          <c:h val="0.67768860892388449"/>
        </c:manualLayout>
      </c:layout>
      <c:scatterChart>
        <c:scatterStyle val="line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Sheet1!$C$16:$C$70</c:f>
              <c:numCache>
                <c:formatCode>General</c:formatCode>
                <c:ptCount val="55"/>
                <c:pt idx="0">
                  <c:v>0.10100000000000001</c:v>
                </c:pt>
                <c:pt idx="1">
                  <c:v>0.11110000000000002</c:v>
                </c:pt>
                <c:pt idx="2">
                  <c:v>0.12221000000000003</c:v>
                </c:pt>
                <c:pt idx="3">
                  <c:v>0.13443100000000005</c:v>
                </c:pt>
                <c:pt idx="4">
                  <c:v>0.14787410000000006</c:v>
                </c:pt>
                <c:pt idx="5">
                  <c:v>0.16266151000000009</c:v>
                </c:pt>
                <c:pt idx="6">
                  <c:v>0.17892766100000013</c:v>
                </c:pt>
                <c:pt idx="7">
                  <c:v>0.19682042710000017</c:v>
                </c:pt>
                <c:pt idx="8">
                  <c:v>0.21650246981000021</c:v>
                </c:pt>
                <c:pt idx="9">
                  <c:v>0.23815271679100025</c:v>
                </c:pt>
                <c:pt idx="10">
                  <c:v>0.26196798847010028</c:v>
                </c:pt>
                <c:pt idx="11">
                  <c:v>0.28816478731711032</c:v>
                </c:pt>
                <c:pt idx="12">
                  <c:v>0.31698126604882138</c:v>
                </c:pt>
                <c:pt idx="13">
                  <c:v>0.34867939265370357</c:v>
                </c:pt>
                <c:pt idx="14">
                  <c:v>0.38354733191907397</c:v>
                </c:pt>
                <c:pt idx="15">
                  <c:v>0.42190206511098138</c:v>
                </c:pt>
                <c:pt idx="16">
                  <c:v>0.46409227162207956</c:v>
                </c:pt>
                <c:pt idx="17">
                  <c:v>0.51050149878428752</c:v>
                </c:pt>
                <c:pt idx="18">
                  <c:v>0.56155164866271634</c:v>
                </c:pt>
                <c:pt idx="19">
                  <c:v>0.61770681352898804</c:v>
                </c:pt>
                <c:pt idx="20">
                  <c:v>0.67947749488188691</c:v>
                </c:pt>
                <c:pt idx="21">
                  <c:v>0.74742524437007563</c:v>
                </c:pt>
                <c:pt idx="22">
                  <c:v>0.8221677688070832</c:v>
                </c:pt>
                <c:pt idx="23">
                  <c:v>0.90438454568779159</c:v>
                </c:pt>
                <c:pt idx="24">
                  <c:v>0.99482300025657078</c:v>
                </c:pt>
                <c:pt idx="25">
                  <c:v>1.0943053002822278</c:v>
                </c:pt>
                <c:pt idx="26">
                  <c:v>1.2037358303104506</c:v>
                </c:pt>
                <c:pt idx="27">
                  <c:v>1.3241094133414957</c:v>
                </c:pt>
                <c:pt idx="28">
                  <c:v>1.4565203546756453</c:v>
                </c:pt>
                <c:pt idx="29">
                  <c:v>1.6021723901432099</c:v>
                </c:pt>
                <c:pt idx="30">
                  <c:v>1.7623896291575309</c:v>
                </c:pt>
                <c:pt idx="31">
                  <c:v>1.9386285920732842</c:v>
                </c:pt>
                <c:pt idx="32">
                  <c:v>2.1324914512806128</c:v>
                </c:pt>
                <c:pt idx="33">
                  <c:v>2.3457405964086742</c:v>
                </c:pt>
                <c:pt idx="34">
                  <c:v>2.5803146560495418</c:v>
                </c:pt>
                <c:pt idx="35">
                  <c:v>2.8383461216544963</c:v>
                </c:pt>
                <c:pt idx="36">
                  <c:v>3.1221807338199463</c:v>
                </c:pt>
                <c:pt idx="37">
                  <c:v>3.4343988072019411</c:v>
                </c:pt>
                <c:pt idx="38">
                  <c:v>3.7778386879221357</c:v>
                </c:pt>
                <c:pt idx="39">
                  <c:v>4.1556225567143494</c:v>
                </c:pt>
                <c:pt idx="40">
                  <c:v>4.571184812385785</c:v>
                </c:pt>
                <c:pt idx="41">
                  <c:v>5.0283032936243641</c:v>
                </c:pt>
                <c:pt idx="42">
                  <c:v>5.5311336229868013</c:v>
                </c:pt>
                <c:pt idx="43">
                  <c:v>6.0842469852854819</c:v>
                </c:pt>
                <c:pt idx="44">
                  <c:v>6.692671683814031</c:v>
                </c:pt>
                <c:pt idx="45">
                  <c:v>7.3619388521954345</c:v>
                </c:pt>
                <c:pt idx="46">
                  <c:v>8.0981327374149785</c:v>
                </c:pt>
                <c:pt idx="47">
                  <c:v>8.9079460111564774</c:v>
                </c:pt>
                <c:pt idx="48">
                  <c:v>9.7987406122721268</c:v>
                </c:pt>
                <c:pt idx="49">
                  <c:v>10.778614673499341</c:v>
                </c:pt>
                <c:pt idx="50">
                  <c:v>11.856476140849276</c:v>
                </c:pt>
                <c:pt idx="51">
                  <c:v>13.042123754934204</c:v>
                </c:pt>
                <c:pt idx="52">
                  <c:v>14.346336130427625</c:v>
                </c:pt>
                <c:pt idx="53">
                  <c:v>15.780969743470388</c:v>
                </c:pt>
                <c:pt idx="54">
                  <c:v>17.359066717817427</c:v>
                </c:pt>
              </c:numCache>
            </c:numRef>
          </c:xVal>
          <c:yVal>
            <c:numRef>
              <c:f>Sheet1!$D$16:$D$70</c:f>
              <c:numCache>
                <c:formatCode>General</c:formatCode>
                <c:ptCount val="55"/>
                <c:pt idx="0">
                  <c:v>-100</c:v>
                </c:pt>
                <c:pt idx="1">
                  <c:v>-42.827064238645065</c:v>
                </c:pt>
                <c:pt idx="2">
                  <c:v>-23.82221528095765</c:v>
                </c:pt>
                <c:pt idx="3">
                  <c:v>-14.677466698570118</c:v>
                </c:pt>
                <c:pt idx="4">
                  <c:v>-9.5066055281698212</c:v>
                </c:pt>
                <c:pt idx="5">
                  <c:v>-6.31403634886889</c:v>
                </c:pt>
                <c:pt idx="6">
                  <c:v>-4.2358608994303104</c:v>
                </c:pt>
                <c:pt idx="7">
                  <c:v>-2.8374184741423725</c:v>
                </c:pt>
                <c:pt idx="8">
                  <c:v>-1.8765391560487066</c:v>
                </c:pt>
                <c:pt idx="9">
                  <c:v>-1.2080925950179511</c:v>
                </c:pt>
                <c:pt idx="10">
                  <c:v>-0.74030593062845984</c:v>
                </c:pt>
                <c:pt idx="11">
                  <c:v>-0.41277141383578853</c:v>
                </c:pt>
                <c:pt idx="12">
                  <c:v>-0.18451061983461026</c:v>
                </c:pt>
                <c:pt idx="13">
                  <c:v>-2.7090279466213119E-2</c:v>
                </c:pt>
                <c:pt idx="14">
                  <c:v>7.9552491607914888E-2</c:v>
                </c:pt>
                <c:pt idx="15">
                  <c:v>0.14974950600792347</c:v>
                </c:pt>
                <c:pt idx="16">
                  <c:v>0.19382864475958606</c:v>
                </c:pt>
                <c:pt idx="17">
                  <c:v>0.21927659137535027</c:v>
                </c:pt>
                <c:pt idx="18">
                  <c:v>0.23153985776260821</c:v>
                </c:pt>
                <c:pt idx="19">
                  <c:v>0.23458692840023776</c:v>
                </c:pt>
                <c:pt idx="20">
                  <c:v>0.23130858076181315</c:v>
                </c:pt>
                <c:pt idx="21">
                  <c:v>0.2238062411901609</c:v>
                </c:pt>
                <c:pt idx="22">
                  <c:v>0.21360152227813956</c:v>
                </c:pt>
                <c:pt idx="23">
                  <c:v>0.20178949761369136</c:v>
                </c:pt>
                <c:pt idx="24">
                  <c:v>0.18915136932760035</c:v>
                </c:pt>
                <c:pt idx="25">
                  <c:v>0.17623757400684337</c:v>
                </c:pt>
                <c:pt idx="26">
                  <c:v>0.16342922480026001</c:v>
                </c:pt>
                <c:pt idx="27">
                  <c:v>0.15098359755516544</c:v>
                </c:pt>
                <c:pt idx="28">
                  <c:v>0.13906782107300231</c:v>
                </c:pt>
                <c:pt idx="29">
                  <c:v>0.12778382351408268</c:v>
                </c:pt>
                <c:pt idx="30">
                  <c:v>0.11718678541206007</c:v>
                </c:pt>
                <c:pt idx="31">
                  <c:v>0.10729876508099867</c:v>
                </c:pt>
                <c:pt idx="32">
                  <c:v>9.811873294893747E-2</c:v>
                </c:pt>
                <c:pt idx="33">
                  <c:v>8.9629934623380869E-2</c:v>
                </c:pt>
                <c:pt idx="34">
                  <c:v>8.1805267883727772E-2</c:v>
                </c:pt>
                <c:pt idx="35">
                  <c:v>7.4611184505313233E-2</c:v>
                </c:pt>
                <c:pt idx="36">
                  <c:v>6.8010498055093294E-2</c:v>
                </c:pt>
                <c:pt idx="37">
                  <c:v>6.1964382030565979E-2</c:v>
                </c:pt>
                <c:pt idx="38">
                  <c:v>5.6433770470132316E-2</c:v>
                </c:pt>
                <c:pt idx="39">
                  <c:v>5.1380319184901602E-2</c:v>
                </c:pt>
                <c:pt idx="40">
                  <c:v>4.6767045417106523E-2</c:v>
                </c:pt>
                <c:pt idx="41">
                  <c:v>4.2558733566111506E-2</c:v>
                </c:pt>
                <c:pt idx="42">
                  <c:v>3.8722172074301398E-2</c:v>
                </c:pt>
                <c:pt idx="43">
                  <c:v>3.5226269712684832E-2</c:v>
                </c:pt>
                <c:pt idx="44">
                  <c:v>3.2042086918249169E-2</c:v>
                </c:pt>
                <c:pt idx="45">
                  <c:v>2.9142808438753498E-2</c:v>
                </c:pt>
                <c:pt idx="46">
                  <c:v>2.6503676534805898E-2</c:v>
                </c:pt>
                <c:pt idx="47">
                  <c:v>2.4101898772044272E-2</c:v>
                </c:pt>
                <c:pt idx="48">
                  <c:v>2.1916540556721209E-2</c:v>
                </c:pt>
                <c:pt idx="49">
                  <c:v>1.9928409692027138E-2</c:v>
                </c:pt>
                <c:pt idx="50">
                  <c:v>1.8119938102834077E-2</c:v>
                </c:pt>
                <c:pt idx="51">
                  <c:v>1.64750643067757E-2</c:v>
                </c:pt>
                <c:pt idx="52">
                  <c:v>1.497911905787852E-2</c:v>
                </c:pt>
                <c:pt idx="53">
                  <c:v>1.361871574618867E-2</c:v>
                </c:pt>
                <c:pt idx="54">
                  <c:v>1.2381646527281909E-2</c:v>
                </c:pt>
              </c:numCache>
            </c:numRef>
          </c:yVal>
          <c:smooth val="0"/>
          <c:extLst>
            <c:ext xmlns:c16="http://schemas.microsoft.com/office/drawing/2014/chart" uri="{C3380CC4-5D6E-409C-BE32-E72D297353CC}">
              <c16:uniqueId val="{00000000-5F07-46FF-A76E-8465292F4A3C}"/>
            </c:ext>
          </c:extLst>
        </c:ser>
        <c:dLbls>
          <c:showLegendKey val="0"/>
          <c:showVal val="0"/>
          <c:showCatName val="0"/>
          <c:showSerName val="0"/>
          <c:showPercent val="0"/>
          <c:showBubbleSize val="0"/>
        </c:dLbls>
        <c:axId val="195943912"/>
        <c:axId val="151621824"/>
      </c:scatterChart>
      <c:valAx>
        <c:axId val="195943912"/>
        <c:scaling>
          <c:logBase val="10"/>
          <c:orientation val="minMax"/>
          <c:max val="10"/>
        </c:scaling>
        <c:delete val="0"/>
        <c:axPos val="b"/>
        <c:title>
          <c:tx>
            <c:rich>
              <a:bodyPr/>
              <a:lstStyle/>
              <a:p>
                <a:pPr>
                  <a:defRPr sz="2000" i="1">
                    <a:latin typeface="Times New Roman" panose="02020603050405020304" pitchFamily="18" charset="0"/>
                    <a:cs typeface="Times New Roman" panose="02020603050405020304" pitchFamily="18" charset="0"/>
                  </a:defRPr>
                </a:pP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endParaRPr lang="en-US" sz="2000" i="1" baseline="-25000" dirty="0">
                  <a:latin typeface="Times New Roman" panose="02020603050405020304" pitchFamily="18" charset="0"/>
                  <a:cs typeface="Times New Roman" panose="02020603050405020304" pitchFamily="18" charset="0"/>
                </a:endParaRPr>
              </a:p>
            </c:rich>
          </c:tx>
          <c:layout>
            <c:manualLayout>
              <c:xMode val="edge"/>
              <c:yMode val="edge"/>
              <c:x val="0.50057863456723084"/>
              <c:y val="0.84002645669291343"/>
            </c:manualLayout>
          </c:layout>
          <c:overlay val="0"/>
        </c:title>
        <c:numFmt formatCode="General" sourceLinked="1"/>
        <c:majorTickMark val="out"/>
        <c:minorTickMark val="out"/>
        <c:tickLblPos val="nextTo"/>
        <c:spPr>
          <a:ln w="3175">
            <a:solidFill>
              <a:srgbClr val="000000"/>
            </a:solidFill>
            <a:prstDash val="solid"/>
          </a:ln>
        </c:spPr>
        <c:txPr>
          <a:bodyPr rot="0" vert="horz"/>
          <a:lstStyle/>
          <a:p>
            <a:pPr>
              <a:defRPr sz="1400"/>
            </a:pPr>
            <a:endParaRPr lang="en-US"/>
          </a:p>
        </c:txPr>
        <c:crossAx val="151621824"/>
        <c:crossesAt val="-0.30000000000000004"/>
        <c:crossBetween val="midCat"/>
        <c:majorUnit val="10"/>
      </c:valAx>
      <c:valAx>
        <c:axId val="151621824"/>
        <c:scaling>
          <c:orientation val="minMax"/>
          <c:min val="-0.30000000000000004"/>
        </c:scaling>
        <c:delete val="0"/>
        <c:axPos val="l"/>
        <c:majorGridlines>
          <c:spPr>
            <a:ln w="3175">
              <a:solidFill>
                <a:srgbClr val="000000"/>
              </a:solidFill>
              <a:prstDash val="solid"/>
            </a:ln>
          </c:spPr>
        </c:majorGridlines>
        <c:title>
          <c:tx>
            <c:rich>
              <a:bodyPr/>
              <a:lstStyle/>
              <a:p>
                <a:pPr>
                  <a:defRPr sz="1800"/>
                </a:pPr>
                <a:r>
                  <a:rPr lang="en-US" sz="2400" i="1" dirty="0">
                    <a:latin typeface="Times New Roman" panose="02020603050405020304" pitchFamily="18" charset="0"/>
                    <a:cs typeface="Times New Roman" panose="02020603050405020304" pitchFamily="18" charset="0"/>
                  </a:rPr>
                  <a:t>S</a:t>
                </a:r>
                <a:r>
                  <a:rPr lang="en-US" sz="2400" i="1" baseline="-25000" dirty="0">
                    <a:latin typeface="Times New Roman" panose="02020603050405020304" pitchFamily="18" charset="0"/>
                    <a:cs typeface="Times New Roman" panose="02020603050405020304" pitchFamily="18" charset="0"/>
                  </a:rPr>
                  <a:t>eq</a:t>
                </a:r>
                <a:r>
                  <a:rPr lang="en-US" sz="1800" dirty="0"/>
                  <a:t> </a:t>
                </a:r>
                <a:r>
                  <a:rPr lang="en-US" sz="1800" b="0" i="0" u="none" strike="noStrike" baseline="0" dirty="0">
                    <a:effectLst/>
                  </a:rPr>
                  <a:t>(%)</a:t>
                </a:r>
                <a:endParaRPr lang="en-US" sz="1800" dirty="0"/>
              </a:p>
            </c:rich>
          </c:tx>
          <c:layout>
            <c:manualLayout>
              <c:xMode val="edge"/>
              <c:yMode val="edge"/>
              <c:x val="1.2952403938013485E-3"/>
              <c:y val="0.36968524934383201"/>
            </c:manualLayout>
          </c:layout>
          <c:overlay val="0"/>
        </c:title>
        <c:numFmt formatCode="General" sourceLinked="0"/>
        <c:majorTickMark val="out"/>
        <c:minorTickMark val="out"/>
        <c:tickLblPos val="nextTo"/>
        <c:spPr>
          <a:ln w="3175">
            <a:solidFill>
              <a:srgbClr val="000000"/>
            </a:solidFill>
            <a:prstDash val="solid"/>
          </a:ln>
        </c:spPr>
        <c:txPr>
          <a:bodyPr rot="0" vert="horz"/>
          <a:lstStyle/>
          <a:p>
            <a:pPr>
              <a:defRPr sz="1400"/>
            </a:pPr>
            <a:endParaRPr lang="en-US"/>
          </a:p>
        </c:txPr>
        <c:crossAx val="195943912"/>
        <c:crossesAt val="0.01"/>
        <c:crossBetween val="midCat"/>
        <c:majorUnit val="0.30000000000000004"/>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22794231578675"/>
          <c:y val="7.0927372146799894E-2"/>
          <c:w val="0.69679999828101946"/>
          <c:h val="0.70885693372362957"/>
        </c:manualLayout>
      </c:layout>
      <c:scatterChart>
        <c:scatterStyle val="lineMarker"/>
        <c:varyColors val="0"/>
        <c:ser>
          <c:idx val="0"/>
          <c:order val="0"/>
          <c:spPr>
            <a:ln w="25400" cap="rnd">
              <a:solidFill>
                <a:srgbClr val="000000"/>
              </a:solidFill>
              <a:round/>
            </a:ln>
            <a:effectLst/>
          </c:spPr>
          <c:marker>
            <c:symbol val="none"/>
          </c:marker>
          <c:xVal>
            <c:numRef>
              <c:f>Sheet1!$B$7:$B$235</c:f>
              <c:numCache>
                <c:formatCode>General</c:formatCode>
                <c:ptCount val="229"/>
                <c:pt idx="0">
                  <c:v>10</c:v>
                </c:pt>
                <c:pt idx="1">
                  <c:v>11.5</c:v>
                </c:pt>
                <c:pt idx="2">
                  <c:v>13.225</c:v>
                </c:pt>
                <c:pt idx="3">
                  <c:v>15.208749999999998</c:v>
                </c:pt>
                <c:pt idx="4">
                  <c:v>17.490062499999997</c:v>
                </c:pt>
                <c:pt idx="5">
                  <c:v>20.113571874999995</c:v>
                </c:pt>
                <c:pt idx="6">
                  <c:v>23.130607656249992</c:v>
                </c:pt>
                <c:pt idx="7">
                  <c:v>26.600198804687491</c:v>
                </c:pt>
                <c:pt idx="8">
                  <c:v>30.590228625390612</c:v>
                </c:pt>
                <c:pt idx="9">
                  <c:v>35.178762919199201</c:v>
                </c:pt>
                <c:pt idx="10">
                  <c:v>40.455577357079079</c:v>
                </c:pt>
                <c:pt idx="11">
                  <c:v>46.52391396064094</c:v>
                </c:pt>
                <c:pt idx="12">
                  <c:v>53.502501054737074</c:v>
                </c:pt>
                <c:pt idx="13">
                  <c:v>61.527876212947632</c:v>
                </c:pt>
                <c:pt idx="14">
                  <c:v>70.75705764488977</c:v>
                </c:pt>
                <c:pt idx="15">
                  <c:v>81.370616291623236</c:v>
                </c:pt>
                <c:pt idx="16">
                  <c:v>93.57620873536672</c:v>
                </c:pt>
                <c:pt idx="17">
                  <c:v>107.61264004567172</c:v>
                </c:pt>
                <c:pt idx="18">
                  <c:v>123.75453605252247</c:v>
                </c:pt>
                <c:pt idx="19">
                  <c:v>142.31771646040082</c:v>
                </c:pt>
                <c:pt idx="20">
                  <c:v>163.66537392946094</c:v>
                </c:pt>
                <c:pt idx="21">
                  <c:v>188.21518001888006</c:v>
                </c:pt>
                <c:pt idx="22">
                  <c:v>216.44745702171207</c:v>
                </c:pt>
                <c:pt idx="23">
                  <c:v>248.91457557496886</c:v>
                </c:pt>
                <c:pt idx="24">
                  <c:v>286.25176191121415</c:v>
                </c:pt>
                <c:pt idx="25">
                  <c:v>329.18952619789627</c:v>
                </c:pt>
                <c:pt idx="26">
                  <c:v>378.56795512758066</c:v>
                </c:pt>
                <c:pt idx="27">
                  <c:v>435.3531483967177</c:v>
                </c:pt>
                <c:pt idx="28">
                  <c:v>500.65612065622531</c:v>
                </c:pt>
                <c:pt idx="29">
                  <c:v>575.75453875465905</c:v>
                </c:pt>
                <c:pt idx="30">
                  <c:v>662.11771956785788</c:v>
                </c:pt>
                <c:pt idx="31">
                  <c:v>761.43537750303653</c:v>
                </c:pt>
                <c:pt idx="32">
                  <c:v>875.650684128492</c:v>
                </c:pt>
                <c:pt idx="33">
                  <c:v>1006.9982867477657</c:v>
                </c:pt>
                <c:pt idx="34">
                  <c:v>1158.0480297599306</c:v>
                </c:pt>
                <c:pt idx="35">
                  <c:v>1331.7552342239201</c:v>
                </c:pt>
                <c:pt idx="36">
                  <c:v>1531.518519357508</c:v>
                </c:pt>
                <c:pt idx="37">
                  <c:v>1761.246297261134</c:v>
                </c:pt>
                <c:pt idx="38">
                  <c:v>2025.4332418503041</c:v>
                </c:pt>
                <c:pt idx="39">
                  <c:v>2329.2482281278494</c:v>
                </c:pt>
                <c:pt idx="40">
                  <c:v>2678.6354623470265</c:v>
                </c:pt>
                <c:pt idx="41">
                  <c:v>3080.4307816990804</c:v>
                </c:pt>
                <c:pt idx="42">
                  <c:v>3542.4953989539422</c:v>
                </c:pt>
                <c:pt idx="43">
                  <c:v>4073.8697087970331</c:v>
                </c:pt>
                <c:pt idx="44">
                  <c:v>4684.9501651165874</c:v>
                </c:pt>
                <c:pt idx="45">
                  <c:v>5387.6926898840748</c:v>
                </c:pt>
                <c:pt idx="46">
                  <c:v>6195.8465933666857</c:v>
                </c:pt>
                <c:pt idx="47">
                  <c:v>7125.2235823716883</c:v>
                </c:pt>
                <c:pt idx="48">
                  <c:v>8194.007119727441</c:v>
                </c:pt>
                <c:pt idx="49">
                  <c:v>9423.1081876865574</c:v>
                </c:pt>
                <c:pt idx="50">
                  <c:v>10836.574415839541</c:v>
                </c:pt>
                <c:pt idx="51">
                  <c:v>12462.060578215471</c:v>
                </c:pt>
                <c:pt idx="52">
                  <c:v>14331.36966494779</c:v>
                </c:pt>
                <c:pt idx="53">
                  <c:v>16481.075114689957</c:v>
                </c:pt>
                <c:pt idx="54">
                  <c:v>18953.23638189345</c:v>
                </c:pt>
                <c:pt idx="55">
                  <c:v>21796.221839177466</c:v>
                </c:pt>
                <c:pt idx="56">
                  <c:v>25065.655115054084</c:v>
                </c:pt>
                <c:pt idx="57">
                  <c:v>28825.503382312192</c:v>
                </c:pt>
                <c:pt idx="58">
                  <c:v>33149.328889659017</c:v>
                </c:pt>
                <c:pt idx="59">
                  <c:v>38121.728223107864</c:v>
                </c:pt>
                <c:pt idx="60">
                  <c:v>43839.987456574039</c:v>
                </c:pt>
                <c:pt idx="61">
                  <c:v>50415.985575060142</c:v>
                </c:pt>
                <c:pt idx="62">
                  <c:v>57978.383411319155</c:v>
                </c:pt>
                <c:pt idx="63">
                  <c:v>66675.140923017025</c:v>
                </c:pt>
                <c:pt idx="64">
                  <c:v>76676.412061469571</c:v>
                </c:pt>
                <c:pt idx="65">
                  <c:v>88177.873870690004</c:v>
                </c:pt>
                <c:pt idx="66">
                  <c:v>101404.5549512935</c:v>
                </c:pt>
                <c:pt idx="67">
                  <c:v>116615.2381939875</c:v>
                </c:pt>
                <c:pt idx="68">
                  <c:v>134107.52392308562</c:v>
                </c:pt>
                <c:pt idx="69">
                  <c:v>154223.65251154845</c:v>
                </c:pt>
                <c:pt idx="70">
                  <c:v>177357.2003882807</c:v>
                </c:pt>
                <c:pt idx="71">
                  <c:v>203960.78044652278</c:v>
                </c:pt>
                <c:pt idx="72">
                  <c:v>234554.89751350117</c:v>
                </c:pt>
                <c:pt idx="73">
                  <c:v>269738.13214052632</c:v>
                </c:pt>
                <c:pt idx="74">
                  <c:v>310198.85196160525</c:v>
                </c:pt>
                <c:pt idx="75">
                  <c:v>356728.67975584604</c:v>
                </c:pt>
                <c:pt idx="76">
                  <c:v>410237.98171922291</c:v>
                </c:pt>
                <c:pt idx="77">
                  <c:v>471773.67897710629</c:v>
                </c:pt>
                <c:pt idx="78">
                  <c:v>542539.73082367214</c:v>
                </c:pt>
                <c:pt idx="79">
                  <c:v>623920.69044722291</c:v>
                </c:pt>
                <c:pt idx="80">
                  <c:v>717508.79401430627</c:v>
                </c:pt>
                <c:pt idx="81">
                  <c:v>825135.11311645212</c:v>
                </c:pt>
                <c:pt idx="82">
                  <c:v>948905.38008391985</c:v>
                </c:pt>
                <c:pt idx="83">
                  <c:v>1091241.1870965078</c:v>
                </c:pt>
                <c:pt idx="84">
                  <c:v>1254927.3651609838</c:v>
                </c:pt>
                <c:pt idx="85">
                  <c:v>1443166.4699351313</c:v>
                </c:pt>
                <c:pt idx="86">
                  <c:v>1659641.4404254009</c:v>
                </c:pt>
                <c:pt idx="87">
                  <c:v>1908587.6564892109</c:v>
                </c:pt>
                <c:pt idx="88">
                  <c:v>2194875.8049625922</c:v>
                </c:pt>
                <c:pt idx="89">
                  <c:v>2524107.1757069807</c:v>
                </c:pt>
                <c:pt idx="90">
                  <c:v>2902723.2520630276</c:v>
                </c:pt>
                <c:pt idx="91">
                  <c:v>3338131.7398724817</c:v>
                </c:pt>
                <c:pt idx="92">
                  <c:v>3838851.5008533536</c:v>
                </c:pt>
                <c:pt idx="93">
                  <c:v>4414679.2259813566</c:v>
                </c:pt>
                <c:pt idx="94">
                  <c:v>5076881.1098785596</c:v>
                </c:pt>
                <c:pt idx="95">
                  <c:v>5838413.2763603432</c:v>
                </c:pt>
                <c:pt idx="96">
                  <c:v>6714175.2678143941</c:v>
                </c:pt>
                <c:pt idx="97">
                  <c:v>7721301.5579865528</c:v>
                </c:pt>
                <c:pt idx="98">
                  <c:v>8879496.7916845344</c:v>
                </c:pt>
                <c:pt idx="99">
                  <c:v>10211421.310437214</c:v>
                </c:pt>
                <c:pt idx="100">
                  <c:v>11743134.507002795</c:v>
                </c:pt>
                <c:pt idx="101">
                  <c:v>13504604.683053214</c:v>
                </c:pt>
                <c:pt idx="102">
                  <c:v>15530295.385511195</c:v>
                </c:pt>
                <c:pt idx="103">
                  <c:v>17859839.693337873</c:v>
                </c:pt>
                <c:pt idx="104">
                  <c:v>20538815.647338551</c:v>
                </c:pt>
                <c:pt idx="105">
                  <c:v>23619637.99443933</c:v>
                </c:pt>
                <c:pt idx="106">
                  <c:v>27162583.693605226</c:v>
                </c:pt>
                <c:pt idx="107">
                  <c:v>31236971.247646008</c:v>
                </c:pt>
                <c:pt idx="108">
                  <c:v>35922516.934792906</c:v>
                </c:pt>
                <c:pt idx="109">
                  <c:v>41310894.47501184</c:v>
                </c:pt>
                <c:pt idx="110">
                  <c:v>47507528.646263614</c:v>
                </c:pt>
                <c:pt idx="111">
                  <c:v>54633657.943203151</c:v>
                </c:pt>
                <c:pt idx="112">
                  <c:v>62828706.634683616</c:v>
                </c:pt>
                <c:pt idx="113">
                  <c:v>72253012.62988615</c:v>
                </c:pt>
                <c:pt idx="114">
                  <c:v>83090964.524369061</c:v>
                </c:pt>
                <c:pt idx="115">
                  <c:v>95554609.203024417</c:v>
                </c:pt>
                <c:pt idx="116">
                  <c:v>109887800.58347808</c:v>
                </c:pt>
                <c:pt idx="117">
                  <c:v>126370970.67099978</c:v>
                </c:pt>
                <c:pt idx="118">
                  <c:v>145326616.27164975</c:v>
                </c:pt>
                <c:pt idx="119">
                  <c:v>167125608.71239719</c:v>
                </c:pt>
                <c:pt idx="120">
                  <c:v>192194450.01925674</c:v>
                </c:pt>
                <c:pt idx="121">
                  <c:v>221023617.52214524</c:v>
                </c:pt>
                <c:pt idx="122">
                  <c:v>254177160.15046701</c:v>
                </c:pt>
                <c:pt idx="123">
                  <c:v>292303734.17303705</c:v>
                </c:pt>
                <c:pt idx="124">
                  <c:v>336149294.29899257</c:v>
                </c:pt>
                <c:pt idx="125">
                  <c:v>386571688.44384146</c:v>
                </c:pt>
                <c:pt idx="126">
                  <c:v>444557441.71041763</c:v>
                </c:pt>
                <c:pt idx="127">
                  <c:v>511241057.96698022</c:v>
                </c:pt>
                <c:pt idx="128">
                  <c:v>587927216.66202724</c:v>
                </c:pt>
                <c:pt idx="129">
                  <c:v>676116299.1613313</c:v>
                </c:pt>
                <c:pt idx="130">
                  <c:v>777533744.03553092</c:v>
                </c:pt>
                <c:pt idx="131">
                  <c:v>894163805.64086044</c:v>
                </c:pt>
                <c:pt idx="132">
                  <c:v>1028288376.4869894</c:v>
                </c:pt>
                <c:pt idx="133">
                  <c:v>1182531632.9600377</c:v>
                </c:pt>
                <c:pt idx="134">
                  <c:v>1359911377.9040432</c:v>
                </c:pt>
                <c:pt idx="135">
                  <c:v>1563898084.5896494</c:v>
                </c:pt>
                <c:pt idx="136">
                  <c:v>1798482797.2780967</c:v>
                </c:pt>
                <c:pt idx="137">
                  <c:v>2068255216.8698111</c:v>
                </c:pt>
                <c:pt idx="138">
                  <c:v>2378493499.4002824</c:v>
                </c:pt>
                <c:pt idx="139">
                  <c:v>2735267524.3103247</c:v>
                </c:pt>
                <c:pt idx="140">
                  <c:v>3145557652.9568729</c:v>
                </c:pt>
                <c:pt idx="141">
                  <c:v>3617391300.9004035</c:v>
                </c:pt>
                <c:pt idx="142">
                  <c:v>4159999996.0354638</c:v>
                </c:pt>
                <c:pt idx="143">
                  <c:v>4783999995.4407825</c:v>
                </c:pt>
                <c:pt idx="144">
                  <c:v>5501599994.7568998</c:v>
                </c:pt>
                <c:pt idx="145">
                  <c:v>6326839993.9704342</c:v>
                </c:pt>
                <c:pt idx="146">
                  <c:v>7275865993.065999</c:v>
                </c:pt>
                <c:pt idx="147">
                  <c:v>8367245892.025898</c:v>
                </c:pt>
                <c:pt idx="148">
                  <c:v>9622332775.8297825</c:v>
                </c:pt>
                <c:pt idx="149">
                  <c:v>11065682692.204248</c:v>
                </c:pt>
                <c:pt idx="150">
                  <c:v>12725535096.034885</c:v>
                </c:pt>
                <c:pt idx="151">
                  <c:v>14634365360.440117</c:v>
                </c:pt>
                <c:pt idx="152">
                  <c:v>16829520164.506134</c:v>
                </c:pt>
                <c:pt idx="153">
                  <c:v>19353948189.182053</c:v>
                </c:pt>
                <c:pt idx="154">
                  <c:v>22257040417.559361</c:v>
                </c:pt>
                <c:pt idx="155">
                  <c:v>25595596480.193264</c:v>
                </c:pt>
                <c:pt idx="156">
                  <c:v>29434935952.222252</c:v>
                </c:pt>
                <c:pt idx="157">
                  <c:v>33850176345.055588</c:v>
                </c:pt>
                <c:pt idx="158">
                  <c:v>38927702796.813927</c:v>
                </c:pt>
                <c:pt idx="159">
                  <c:v>44766858216.336014</c:v>
                </c:pt>
                <c:pt idx="160">
                  <c:v>51481886948.786415</c:v>
                </c:pt>
                <c:pt idx="161">
                  <c:v>59204169991.10437</c:v>
                </c:pt>
                <c:pt idx="162">
                  <c:v>68084795489.77002</c:v>
                </c:pt>
                <c:pt idx="163">
                  <c:v>78297514813.235519</c:v>
                </c:pt>
                <c:pt idx="164">
                  <c:v>90042142035.22084</c:v>
                </c:pt>
                <c:pt idx="165">
                  <c:v>103548463340.50395</c:v>
                </c:pt>
                <c:pt idx="166">
                  <c:v>119080732841.57953</c:v>
                </c:pt>
                <c:pt idx="167">
                  <c:v>136942842767.81645</c:v>
                </c:pt>
                <c:pt idx="168">
                  <c:v>157484269182.98892</c:v>
                </c:pt>
                <c:pt idx="169">
                  <c:v>181106909560.43726</c:v>
                </c:pt>
                <c:pt idx="170">
                  <c:v>208272945994.50284</c:v>
                </c:pt>
                <c:pt idx="171">
                  <c:v>239513887893.67825</c:v>
                </c:pt>
                <c:pt idx="172">
                  <c:v>275440971077.72998</c:v>
                </c:pt>
                <c:pt idx="173">
                  <c:v>316757116739.38947</c:v>
                </c:pt>
                <c:pt idx="174">
                  <c:v>364270684250.29785</c:v>
                </c:pt>
                <c:pt idx="175">
                  <c:v>418911286887.84247</c:v>
                </c:pt>
                <c:pt idx="176">
                  <c:v>481747979921.0188</c:v>
                </c:pt>
                <c:pt idx="177">
                  <c:v>554010176909.17163</c:v>
                </c:pt>
                <c:pt idx="178">
                  <c:v>637111703445.54736</c:v>
                </c:pt>
                <c:pt idx="179">
                  <c:v>732678458962.37939</c:v>
                </c:pt>
                <c:pt idx="180">
                  <c:v>842580227806.73621</c:v>
                </c:pt>
                <c:pt idx="181">
                  <c:v>968967261977.74658</c:v>
                </c:pt>
                <c:pt idx="182">
                  <c:v>1114312351274.4084</c:v>
                </c:pt>
                <c:pt idx="183">
                  <c:v>1281459203965.5696</c:v>
                </c:pt>
                <c:pt idx="184">
                  <c:v>1473678084560.4048</c:v>
                </c:pt>
                <c:pt idx="185">
                  <c:v>1694729797244.4653</c:v>
                </c:pt>
                <c:pt idx="186">
                  <c:v>1948939266831.135</c:v>
                </c:pt>
                <c:pt idx="187">
                  <c:v>2241280156855.8052</c:v>
                </c:pt>
                <c:pt idx="188">
                  <c:v>2577472180384.1758</c:v>
                </c:pt>
                <c:pt idx="189">
                  <c:v>2964093007441.8018</c:v>
                </c:pt>
                <c:pt idx="190">
                  <c:v>3408706958558.0718</c:v>
                </c:pt>
                <c:pt idx="191">
                  <c:v>3920013002341.7822</c:v>
                </c:pt>
                <c:pt idx="192">
                  <c:v>4508014952693.0488</c:v>
                </c:pt>
                <c:pt idx="193">
                  <c:v>5184217195597.0059</c:v>
                </c:pt>
                <c:pt idx="194">
                  <c:v>5961849774936.5566</c:v>
                </c:pt>
                <c:pt idx="195">
                  <c:v>6856127241177.04</c:v>
                </c:pt>
                <c:pt idx="196">
                  <c:v>7884546327353.5957</c:v>
                </c:pt>
                <c:pt idx="197">
                  <c:v>9067228276456.6348</c:v>
                </c:pt>
                <c:pt idx="198">
                  <c:v>10427312517925.129</c:v>
                </c:pt>
                <c:pt idx="199">
                  <c:v>11991409395613.896</c:v>
                </c:pt>
                <c:pt idx="200">
                  <c:v>13790120804955.98</c:v>
                </c:pt>
                <c:pt idx="201">
                  <c:v>15858638925699.377</c:v>
                </c:pt>
                <c:pt idx="202">
                  <c:v>18237434764554.281</c:v>
                </c:pt>
                <c:pt idx="203">
                  <c:v>20973049979237.422</c:v>
                </c:pt>
                <c:pt idx="204">
                  <c:v>24119007476123.035</c:v>
                </c:pt>
                <c:pt idx="205">
                  <c:v>27736858597541.488</c:v>
                </c:pt>
                <c:pt idx="206">
                  <c:v>31897387387172.711</c:v>
                </c:pt>
                <c:pt idx="207">
                  <c:v>36681995495248.617</c:v>
                </c:pt>
                <c:pt idx="208">
                  <c:v>42184294819535.906</c:v>
                </c:pt>
                <c:pt idx="209">
                  <c:v>48511939042466.289</c:v>
                </c:pt>
                <c:pt idx="210">
                  <c:v>55788729898836.227</c:v>
                </c:pt>
                <c:pt idx="211">
                  <c:v>64157039383661.656</c:v>
                </c:pt>
                <c:pt idx="212">
                  <c:v>73780595291210.906</c:v>
                </c:pt>
                <c:pt idx="213">
                  <c:v>84847684584892.531</c:v>
                </c:pt>
                <c:pt idx="214">
                  <c:v>97574837272626.406</c:v>
                </c:pt>
                <c:pt idx="215">
                  <c:v>112211062863520.36</c:v>
                </c:pt>
                <c:pt idx="216">
                  <c:v>129042722293048.41</c:v>
                </c:pt>
                <c:pt idx="217">
                  <c:v>148399130637005.66</c:v>
                </c:pt>
                <c:pt idx="218">
                  <c:v>170659000232556.5</c:v>
                </c:pt>
                <c:pt idx="219">
                  <c:v>196257850267439.97</c:v>
                </c:pt>
                <c:pt idx="220">
                  <c:v>225696527807555.94</c:v>
                </c:pt>
                <c:pt idx="221">
                  <c:v>259551006978689.31</c:v>
                </c:pt>
                <c:pt idx="222">
                  <c:v>298483658025492.69</c:v>
                </c:pt>
                <c:pt idx="223">
                  <c:v>343256206729316.56</c:v>
                </c:pt>
                <c:pt idx="224">
                  <c:v>394744637738714</c:v>
                </c:pt>
                <c:pt idx="225">
                  <c:v>453956333399521.06</c:v>
                </c:pt>
                <c:pt idx="226">
                  <c:v>522049783409449.19</c:v>
                </c:pt>
                <c:pt idx="227">
                  <c:v>600357250920866.5</c:v>
                </c:pt>
                <c:pt idx="228">
                  <c:v>690410838558996.38</c:v>
                </c:pt>
              </c:numCache>
            </c:numRef>
          </c:xVal>
          <c:yVal>
            <c:numRef>
              <c:f>Sheet1!$C$7:$C$235</c:f>
              <c:numCache>
                <c:formatCode>0.00E+00</c:formatCode>
                <c:ptCount val="229"/>
                <c:pt idx="0">
                  <c:v>4.0208830097037414E-2</c:v>
                </c:pt>
                <c:pt idx="1">
                  <c:v>0.14338057090110776</c:v>
                </c:pt>
                <c:pt idx="2">
                  <c:v>0.46801163677820851</c:v>
                </c:pt>
                <c:pt idx="3">
                  <c:v>1.3983647773512395</c:v>
                </c:pt>
                <c:pt idx="4">
                  <c:v>3.8245626462868056</c:v>
                </c:pt>
                <c:pt idx="5">
                  <c:v>9.5750391889318003</c:v>
                </c:pt>
                <c:pt idx="6">
                  <c:v>21.943041246639631</c:v>
                </c:pt>
                <c:pt idx="7">
                  <c:v>46.031015602789473</c:v>
                </c:pt>
                <c:pt idx="8">
                  <c:v>88.389722992301245</c:v>
                </c:pt>
                <c:pt idx="9">
                  <c:v>155.36402606669603</c:v>
                </c:pt>
                <c:pt idx="10">
                  <c:v>249.97503578578778</c:v>
                </c:pt>
                <c:pt idx="11">
                  <c:v>368.16312679066004</c:v>
                </c:pt>
                <c:pt idx="12">
                  <c:v>496.34244827348897</c:v>
                </c:pt>
                <c:pt idx="13">
                  <c:v>612.51964991976445</c:v>
                </c:pt>
                <c:pt idx="14">
                  <c:v>691.92036138212279</c:v>
                </c:pt>
                <c:pt idx="15">
                  <c:v>715.46711068603599</c:v>
                </c:pt>
                <c:pt idx="16">
                  <c:v>677.20587366445307</c:v>
                </c:pt>
                <c:pt idx="17">
                  <c:v>586.74478232282047</c:v>
                </c:pt>
                <c:pt idx="18">
                  <c:v>465.34519572374575</c:v>
                </c:pt>
                <c:pt idx="19">
                  <c:v>337.83038730773353</c:v>
                </c:pt>
                <c:pt idx="20">
                  <c:v>224.50171648624928</c:v>
                </c:pt>
                <c:pt idx="21">
                  <c:v>136.56458801499627</c:v>
                </c:pt>
                <c:pt idx="22">
                  <c:v>76.042083924146553</c:v>
                </c:pt>
                <c:pt idx="23">
                  <c:v>38.75853914835011</c:v>
                </c:pt>
                <c:pt idx="24">
                  <c:v>18.08332415660248</c:v>
                </c:pt>
                <c:pt idx="25">
                  <c:v>7.7230102886988341</c:v>
                </c:pt>
                <c:pt idx="26">
                  <c:v>3.0192038572228137</c:v>
                </c:pt>
                <c:pt idx="27">
                  <c:v>1.080427774772363</c:v>
                </c:pt>
                <c:pt idx="28">
                  <c:v>0.35391300438059958</c:v>
                </c:pt>
                <c:pt idx="29">
                  <c:v>0.10611939855047448</c:v>
                </c:pt>
                <c:pt idx="30">
                  <c:v>2.912664865652085E-2</c:v>
                </c:pt>
                <c:pt idx="31">
                  <c:v>7.3178538660783653E-3</c:v>
                </c:pt>
                <c:pt idx="32">
                  <c:v>1.682962450557124E-3</c:v>
                </c:pt>
                <c:pt idx="33">
                  <c:v>3.5429302162703788E-4</c:v>
                </c:pt>
                <c:pt idx="34">
                  <c:v>6.8272883951208576E-5</c:v>
                </c:pt>
                <c:pt idx="35">
                  <c:v>1.2042908230946252E-5</c:v>
                </c:pt>
                <c:pt idx="36">
                  <c:v>1.9445180716355193E-6</c:v>
                </c:pt>
                <c:pt idx="37">
                  <c:v>2.8740218702391173E-7</c:v>
                </c:pt>
                <c:pt idx="38">
                  <c:v>3.8883525239027745E-8</c:v>
                </c:pt>
                <c:pt idx="39">
                  <c:v>4.8154699079138277E-9</c:v>
                </c:pt>
                <c:pt idx="40">
                  <c:v>5.4589509611930081E-10</c:v>
                </c:pt>
                <c:pt idx="41">
                  <c:v>5.6647036019103789E-11</c:v>
                </c:pt>
                <c:pt idx="42">
                  <c:v>5.3807481755026049E-12</c:v>
                </c:pt>
                <c:pt idx="43">
                  <c:v>4.6784890950455448E-13</c:v>
                </c:pt>
                <c:pt idx="44">
                  <c:v>3.7236260011093302E-14</c:v>
                </c:pt>
                <c:pt idx="45">
                  <c:v>2.7128386555833926E-15</c:v>
                </c:pt>
                <c:pt idx="46">
                  <c:v>1.8091699030269225E-16</c:v>
                </c:pt>
                <c:pt idx="47">
                  <c:v>1.104414809751231E-17</c:v>
                </c:pt>
                <c:pt idx="48">
                  <c:v>6.1713839596720104E-19</c:v>
                </c:pt>
                <c:pt idx="49">
                  <c:v>3.1566787833043477E-20</c:v>
                </c:pt>
                <c:pt idx="50">
                  <c:v>1.4780042859687542E-21</c:v>
                </c:pt>
                <c:pt idx="51">
                  <c:v>6.3345894601804212E-23</c:v>
                </c:pt>
                <c:pt idx="52">
                  <c:v>2.4851850505976913E-24</c:v>
                </c:pt>
                <c:pt idx="53">
                  <c:v>8.9247584230554748E-26</c:v>
                </c:pt>
                <c:pt idx="54">
                  <c:v>2.9338079732059467E-27</c:v>
                </c:pt>
                <c:pt idx="55">
                  <c:v>8.8280417403725368E-29</c:v>
                </c:pt>
                <c:pt idx="56">
                  <c:v>2.4316135205659884E-30</c:v>
                </c:pt>
                <c:pt idx="57">
                  <c:v>6.1308712993730385E-32</c:v>
                </c:pt>
                <c:pt idx="58">
                  <c:v>1.4149703109298058E-33</c:v>
                </c:pt>
                <c:pt idx="59">
                  <c:v>2.9893029720009805E-35</c:v>
                </c:pt>
                <c:pt idx="60">
                  <c:v>5.7808276106265596E-37</c:v>
                </c:pt>
                <c:pt idx="61">
                  <c:v>1.0233108558433018E-38</c:v>
                </c:pt>
                <c:pt idx="62">
                  <c:v>1.6581454460144712E-40</c:v>
                </c:pt>
                <c:pt idx="63">
                  <c:v>2.4594338260330745E-42</c:v>
                </c:pt>
                <c:pt idx="64">
                  <c:v>3.3392208192077782E-44</c:v>
                </c:pt>
                <c:pt idx="65">
                  <c:v>4.1500431785606737E-46</c:v>
                </c:pt>
                <c:pt idx="66">
                  <c:v>4.72125621337186E-48</c:v>
                </c:pt>
                <c:pt idx="67">
                  <c:v>4.9165448099328761E-50</c:v>
                </c:pt>
                <c:pt idx="68">
                  <c:v>4.6866218429189977E-52</c:v>
                </c:pt>
                <c:pt idx="69">
                  <c:v>4.0893784227342124E-54</c:v>
                </c:pt>
                <c:pt idx="70">
                  <c:v>3.2662706483245324E-56</c:v>
                </c:pt>
                <c:pt idx="71">
                  <c:v>2.3880560370629981E-58</c:v>
                </c:pt>
                <c:pt idx="72">
                  <c:v>1.5982118156748775E-60</c:v>
                </c:pt>
                <c:pt idx="73">
                  <c:v>9.7908779973252822E-63</c:v>
                </c:pt>
                <c:pt idx="74">
                  <c:v>5.4904307596207946E-65</c:v>
                </c:pt>
                <c:pt idx="75">
                  <c:v>2.8183094527457316E-67</c:v>
                </c:pt>
                <c:pt idx="76">
                  <c:v>1.3242452195856348E-69</c:v>
                </c:pt>
                <c:pt idx="77">
                  <c:v>5.6956806198846924E-72</c:v>
                </c:pt>
                <c:pt idx="78">
                  <c:v>2.242437366906706E-74</c:v>
                </c:pt>
                <c:pt idx="79">
                  <c:v>8.0815095965650811E-77</c:v>
                </c:pt>
                <c:pt idx="80">
                  <c:v>2.6660122616973218E-79</c:v>
                </c:pt>
                <c:pt idx="81">
                  <c:v>8.0506189332619598E-82</c:v>
                </c:pt>
                <c:pt idx="82">
                  <c:v>2.2253272001163431E-84</c:v>
                </c:pt>
                <c:pt idx="83">
                  <c:v>5.6306166550223877E-87</c:v>
                </c:pt>
                <c:pt idx="84">
                  <c:v>1.3041138976964464E-89</c:v>
                </c:pt>
                <c:pt idx="85">
                  <c:v>2.7648562973986412E-92</c:v>
                </c:pt>
                <c:pt idx="86">
                  <c:v>5.3657085941640868E-95</c:v>
                </c:pt>
                <c:pt idx="87">
                  <c:v>9.5318912799708594E-98</c:v>
                </c:pt>
                <c:pt idx="88">
                  <c:v>1.5499887844684646E-100</c:v>
                </c:pt>
                <c:pt idx="89">
                  <c:v>2.3071482905534203E-103</c:v>
                </c:pt>
                <c:pt idx="90">
                  <c:v>3.143546880167804E-106</c:v>
                </c:pt>
                <c:pt idx="91">
                  <c:v>3.9206841021055732E-109</c:v>
                </c:pt>
                <c:pt idx="92">
                  <c:v>4.4761150443871876E-112</c:v>
                </c:pt>
                <c:pt idx="93">
                  <c:v>4.6777618422159193E-115</c:v>
                </c:pt>
                <c:pt idx="94">
                  <c:v>4.4747878672900086E-118</c:v>
                </c:pt>
                <c:pt idx="95">
                  <c:v>3.9183594653706043E-121</c:v>
                </c:pt>
                <c:pt idx="96">
                  <c:v>3.1407515052822291E-124</c:v>
                </c:pt>
                <c:pt idx="97">
                  <c:v>2.3044132108883389E-127</c:v>
                </c:pt>
                <c:pt idx="98">
                  <c:v>1.5476922727806044E-130</c:v>
                </c:pt>
                <c:pt idx="99">
                  <c:v>9.5149464953143899E-134</c:v>
                </c:pt>
                <c:pt idx="100">
                  <c:v>5.354581891750488E-137</c:v>
                </c:pt>
                <c:pt idx="101">
                  <c:v>2.7583048157236913E-140</c:v>
                </c:pt>
                <c:pt idx="102">
                  <c:v>1.3006379707110145E-143</c:v>
                </c:pt>
                <c:pt idx="103">
                  <c:v>5.6139440213015473E-147</c:v>
                </c:pt>
                <c:pt idx="104">
                  <c:v>2.2180799967317994E-150</c:v>
                </c:pt>
                <c:pt idx="105">
                  <c:v>8.0220213030054265E-154</c:v>
                </c:pt>
                <c:pt idx="106">
                  <c:v>2.6557543094995056E-157</c:v>
                </c:pt>
                <c:pt idx="107">
                  <c:v>8.048027599532531E-161</c:v>
                </c:pt>
                <c:pt idx="108">
                  <c:v>2.2324847323537325E-164</c:v>
                </c:pt>
                <c:pt idx="109">
                  <c:v>5.6687201322258725E-168</c:v>
                </c:pt>
                <c:pt idx="110">
                  <c:v>1.3175861258884556E-171</c:v>
                </c:pt>
                <c:pt idx="111">
                  <c:v>2.8033058818613991E-175</c:v>
                </c:pt>
                <c:pt idx="112">
                  <c:v>5.4595826087168519E-179</c:v>
                </c:pt>
                <c:pt idx="113">
                  <c:v>9.7329809495397602E-183</c:v>
                </c:pt>
                <c:pt idx="114">
                  <c:v>1.5882899329909211E-186</c:v>
                </c:pt>
                <c:pt idx="115">
                  <c:v>2.3725270429808586E-190</c:v>
                </c:pt>
                <c:pt idx="116">
                  <c:v>3.2440686629721615E-194</c:v>
                </c:pt>
                <c:pt idx="117">
                  <c:v>4.0603772185448683E-198</c:v>
                </c:pt>
                <c:pt idx="118">
                  <c:v>4.6520053478725803E-202</c:v>
                </c:pt>
                <c:pt idx="119">
                  <c:v>4.8787830515789953E-206</c:v>
                </c:pt>
                <c:pt idx="120">
                  <c:v>4.6836052682161935E-210</c:v>
                </c:pt>
                <c:pt idx="121">
                  <c:v>4.1157268443130838E-214</c:v>
                </c:pt>
                <c:pt idx="122">
                  <c:v>3.3106272034666851E-218</c:v>
                </c:pt>
                <c:pt idx="123">
                  <c:v>2.4376508087763364E-222</c:v>
                </c:pt>
                <c:pt idx="124">
                  <c:v>1.642972089637781E-226</c:v>
                </c:pt>
                <c:pt idx="125">
                  <c:v>1.0136461062175116E-230</c:v>
                </c:pt>
                <c:pt idx="126">
                  <c:v>5.7245322357215846E-235</c:v>
                </c:pt>
                <c:pt idx="127">
                  <c:v>2.9593145702275612E-239</c:v>
                </c:pt>
                <c:pt idx="128">
                  <c:v>1.4003601312399319E-243</c:v>
                </c:pt>
                <c:pt idx="129">
                  <c:v>6.0657683589167707E-248</c:v>
                </c:pt>
                <c:pt idx="130">
                  <c:v>2.4050792043813571E-252</c:v>
                </c:pt>
                <c:pt idx="131">
                  <c:v>8.7291191851155433E-257</c:v>
                </c:pt>
                <c:pt idx="132">
                  <c:v>2.9000730775288593E-261</c:v>
                </c:pt>
                <c:pt idx="133">
                  <c:v>8.8195197721158743E-266</c:v>
                </c:pt>
                <c:pt idx="134">
                  <c:v>2.4551521599042314E-270</c:v>
                </c:pt>
                <c:pt idx="135">
                  <c:v>6.2561818804370498E-275</c:v>
                </c:pt>
                <c:pt idx="136">
                  <c:v>1.4592772012869239E-279</c:v>
                </c:pt>
                <c:pt idx="137">
                  <c:v>3.1157579152922403E-284</c:v>
                </c:pt>
                <c:pt idx="138">
                  <c:v>6.0895765581466772E-289</c:v>
                </c:pt>
                <c:pt idx="139">
                  <c:v>1.0894516497057827E-293</c:v>
                </c:pt>
                <c:pt idx="140">
                  <c:v>1.7841292163653036E-298</c:v>
                </c:pt>
                <c:pt idx="141">
                  <c:v>2.6744970777365593E-303</c:v>
                </c:pt>
                <c:pt idx="142">
                  <c:v>3.6699101238111058E-308</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numCache>
            </c:numRef>
          </c:yVal>
          <c:smooth val="1"/>
          <c:extLst>
            <c:ext xmlns:c16="http://schemas.microsoft.com/office/drawing/2014/chart" uri="{C3380CC4-5D6E-409C-BE32-E72D297353CC}">
              <c16:uniqueId val="{00000000-7DDF-4C8F-885D-172DE02D494C}"/>
            </c:ext>
          </c:extLst>
        </c:ser>
        <c:dLbls>
          <c:showLegendKey val="0"/>
          <c:showVal val="0"/>
          <c:showCatName val="0"/>
          <c:showSerName val="0"/>
          <c:showPercent val="0"/>
          <c:showBubbleSize val="0"/>
        </c:dLbls>
        <c:axId val="1473122432"/>
        <c:axId val="1473130752"/>
      </c:scatterChart>
      <c:valAx>
        <c:axId val="1473122432"/>
        <c:scaling>
          <c:logBase val="10"/>
          <c:orientation val="minMax"/>
          <c:max val="30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r>
                  <a:rPr lang="en-US" sz="1600" b="1" i="0" baseline="0" dirty="0">
                    <a:solidFill>
                      <a:schemeClr val="tx1">
                        <a:lumMod val="75000"/>
                        <a:lumOff val="25000"/>
                      </a:schemeClr>
                    </a:solidFill>
                    <a:latin typeface="Arial" panose="020B0604020202020204" pitchFamily="34" charset="0"/>
                    <a:cs typeface="Arial" panose="020B0604020202020204" pitchFamily="34" charset="0"/>
                  </a:rPr>
                  <a:t>Dry Particle size</a:t>
                </a:r>
                <a:r>
                  <a:rPr lang="en-US" sz="1600" b="1" i="1" baseline="0" dirty="0">
                    <a:solidFill>
                      <a:schemeClr val="tx1">
                        <a:lumMod val="75000"/>
                        <a:lumOff val="25000"/>
                      </a:schemeClr>
                    </a:solidFill>
                    <a:latin typeface="Arial" panose="020B0604020202020204" pitchFamily="34" charset="0"/>
                    <a:cs typeface="Arial" panose="020B0604020202020204" pitchFamily="34" charset="0"/>
                  </a:rPr>
                  <a:t>, </a:t>
                </a:r>
                <a:r>
                  <a:rPr lang="en-US" sz="1800" b="1" i="1" baseline="0" dirty="0" err="1">
                    <a:solidFill>
                      <a:schemeClr val="tx1">
                        <a:lumMod val="75000"/>
                        <a:lumOff val="25000"/>
                      </a:schemeClr>
                    </a:solidFill>
                    <a:latin typeface="Times New Roman" panose="02020603050405020304" pitchFamily="18" charset="0"/>
                    <a:cs typeface="Times New Roman" panose="02020603050405020304" pitchFamily="18" charset="0"/>
                  </a:rPr>
                  <a:t>d</a:t>
                </a:r>
                <a:r>
                  <a:rPr lang="en-US" sz="1800" b="1" i="1" baseline="-25000" dirty="0" err="1">
                    <a:solidFill>
                      <a:schemeClr val="tx1">
                        <a:lumMod val="75000"/>
                        <a:lumOff val="25000"/>
                      </a:schemeClr>
                    </a:solidFill>
                    <a:latin typeface="Times New Roman" panose="02020603050405020304" pitchFamily="18" charset="0"/>
                    <a:cs typeface="Times New Roman" panose="02020603050405020304" pitchFamily="18" charset="0"/>
                  </a:rPr>
                  <a:t>p</a:t>
                </a:r>
                <a:r>
                  <a:rPr lang="en-US" sz="1800" b="1" i="1" baseline="-25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a:solidFill>
                      <a:schemeClr val="tx1">
                        <a:lumMod val="75000"/>
                        <a:lumOff val="25000"/>
                      </a:schemeClr>
                    </a:solidFill>
                  </a:rPr>
                  <a:t>(nm)</a:t>
                </a:r>
                <a:endParaRPr lang="en-US" sz="2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cross"/>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30752"/>
        <c:crossesAt val="0"/>
        <c:crossBetween val="midCat"/>
        <c:minorUnit val="10"/>
      </c:valAx>
      <c:valAx>
        <c:axId val="1473130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d</a:t>
                </a:r>
                <a:r>
                  <a:rPr lang="en-US" sz="2400" b="1" i="1" dirty="0" err="1">
                    <a:latin typeface="Times New Roman" panose="02020603050405020304" pitchFamily="18" charset="0"/>
                    <a:cs typeface="Times New Roman" panose="02020603050405020304" pitchFamily="18" charset="0"/>
                  </a:rPr>
                  <a:t>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dlog</a:t>
                </a:r>
                <a:r>
                  <a:rPr lang="en-US" sz="2400" b="1" i="1" dirty="0" err="1">
                    <a:latin typeface="Times New Roman" panose="02020603050405020304" pitchFamily="18" charset="0"/>
                    <a:cs typeface="Times New Roman" panose="02020603050405020304" pitchFamily="18" charset="0"/>
                  </a:rPr>
                  <a:t>d</a:t>
                </a:r>
                <a:r>
                  <a:rPr lang="en-US" sz="2400" b="1" i="1" baseline="-25000" dirty="0" err="1">
                    <a:latin typeface="Times New Roman" panose="02020603050405020304" pitchFamily="18" charset="0"/>
                    <a:cs typeface="Times New Roman" panose="02020603050405020304" pitchFamily="18" charset="0"/>
                  </a:rPr>
                  <a:t>p</a:t>
                </a:r>
                <a:endParaRPr lang="en-US" sz="2400" b="1" i="1" baseline="-25000" dirty="0">
                  <a:latin typeface="Times New Roman" panose="02020603050405020304" pitchFamily="18" charset="0"/>
                  <a:cs typeface="Times New Roman" panose="02020603050405020304" pitchFamily="18" charset="0"/>
                </a:endParaRPr>
              </a:p>
            </c:rich>
          </c:tx>
          <c:layout>
            <c:manualLayout>
              <c:xMode val="edge"/>
              <c:yMode val="edge"/>
              <c:x val="2.8427641303187829E-3"/>
              <c:y val="0.22382990400290975"/>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22432"/>
        <c:crossesAt val="1.0000000000000002E-2"/>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22794231578675"/>
          <c:y val="7.0927372146799894E-2"/>
          <c:w val="0.69679999828101946"/>
          <c:h val="0.70885693372362957"/>
        </c:manualLayout>
      </c:layout>
      <c:scatterChart>
        <c:scatterStyle val="lineMarker"/>
        <c:varyColors val="0"/>
        <c:ser>
          <c:idx val="0"/>
          <c:order val="0"/>
          <c:spPr>
            <a:ln w="25400" cap="rnd">
              <a:solidFill>
                <a:srgbClr val="000000"/>
              </a:solidFill>
              <a:round/>
            </a:ln>
            <a:effectLst/>
          </c:spPr>
          <c:marker>
            <c:symbol val="none"/>
          </c:marker>
          <c:xVal>
            <c:numRef>
              <c:f>Sheet1!$B$7:$B$235</c:f>
              <c:numCache>
                <c:formatCode>General</c:formatCode>
                <c:ptCount val="229"/>
                <c:pt idx="0">
                  <c:v>10</c:v>
                </c:pt>
                <c:pt idx="1">
                  <c:v>11.5</c:v>
                </c:pt>
                <c:pt idx="2">
                  <c:v>13.225</c:v>
                </c:pt>
                <c:pt idx="3">
                  <c:v>15.208749999999998</c:v>
                </c:pt>
                <c:pt idx="4">
                  <c:v>17.490062499999997</c:v>
                </c:pt>
                <c:pt idx="5">
                  <c:v>20.113571874999995</c:v>
                </c:pt>
                <c:pt idx="6">
                  <c:v>23.130607656249992</c:v>
                </c:pt>
                <c:pt idx="7">
                  <c:v>26.600198804687491</c:v>
                </c:pt>
                <c:pt idx="8">
                  <c:v>30.590228625390612</c:v>
                </c:pt>
                <c:pt idx="9">
                  <c:v>35.178762919199201</c:v>
                </c:pt>
                <c:pt idx="10">
                  <c:v>40.455577357079079</c:v>
                </c:pt>
                <c:pt idx="11">
                  <c:v>46.52391396064094</c:v>
                </c:pt>
                <c:pt idx="12">
                  <c:v>53.502501054737074</c:v>
                </c:pt>
                <c:pt idx="13">
                  <c:v>61.527876212947632</c:v>
                </c:pt>
                <c:pt idx="14">
                  <c:v>70.75705764488977</c:v>
                </c:pt>
                <c:pt idx="15">
                  <c:v>81.370616291623236</c:v>
                </c:pt>
                <c:pt idx="16">
                  <c:v>93.57620873536672</c:v>
                </c:pt>
                <c:pt idx="17">
                  <c:v>107.61264004567172</c:v>
                </c:pt>
                <c:pt idx="18">
                  <c:v>123.75453605252247</c:v>
                </c:pt>
                <c:pt idx="19">
                  <c:v>142.31771646040082</c:v>
                </c:pt>
                <c:pt idx="20">
                  <c:v>163.66537392946094</c:v>
                </c:pt>
                <c:pt idx="21">
                  <c:v>188.21518001888006</c:v>
                </c:pt>
                <c:pt idx="22">
                  <c:v>216.44745702171207</c:v>
                </c:pt>
                <c:pt idx="23">
                  <c:v>248.91457557496886</c:v>
                </c:pt>
                <c:pt idx="24">
                  <c:v>286.25176191121415</c:v>
                </c:pt>
                <c:pt idx="25">
                  <c:v>329.18952619789627</c:v>
                </c:pt>
                <c:pt idx="26">
                  <c:v>378.56795512758066</c:v>
                </c:pt>
                <c:pt idx="27">
                  <c:v>435.3531483967177</c:v>
                </c:pt>
                <c:pt idx="28">
                  <c:v>500.65612065622531</c:v>
                </c:pt>
                <c:pt idx="29">
                  <c:v>575.75453875465905</c:v>
                </c:pt>
                <c:pt idx="30">
                  <c:v>662.11771956785788</c:v>
                </c:pt>
                <c:pt idx="31">
                  <c:v>761.43537750303653</c:v>
                </c:pt>
                <c:pt idx="32">
                  <c:v>875.650684128492</c:v>
                </c:pt>
                <c:pt idx="33">
                  <c:v>1006.9982867477657</c:v>
                </c:pt>
                <c:pt idx="34">
                  <c:v>1158.0480297599306</c:v>
                </c:pt>
                <c:pt idx="35">
                  <c:v>1331.7552342239201</c:v>
                </c:pt>
                <c:pt idx="36">
                  <c:v>1531.518519357508</c:v>
                </c:pt>
                <c:pt idx="37">
                  <c:v>1761.246297261134</c:v>
                </c:pt>
                <c:pt idx="38">
                  <c:v>2025.4332418503041</c:v>
                </c:pt>
                <c:pt idx="39">
                  <c:v>2329.2482281278494</c:v>
                </c:pt>
                <c:pt idx="40">
                  <c:v>2678.6354623470265</c:v>
                </c:pt>
                <c:pt idx="41">
                  <c:v>3080.4307816990804</c:v>
                </c:pt>
                <c:pt idx="42">
                  <c:v>3542.4953989539422</c:v>
                </c:pt>
                <c:pt idx="43">
                  <c:v>4073.8697087970331</c:v>
                </c:pt>
                <c:pt idx="44">
                  <c:v>4684.9501651165874</c:v>
                </c:pt>
                <c:pt idx="45">
                  <c:v>5387.6926898840748</c:v>
                </c:pt>
                <c:pt idx="46">
                  <c:v>6195.8465933666857</c:v>
                </c:pt>
                <c:pt idx="47">
                  <c:v>7125.2235823716883</c:v>
                </c:pt>
                <c:pt idx="48">
                  <c:v>8194.007119727441</c:v>
                </c:pt>
                <c:pt idx="49">
                  <c:v>9423.1081876865574</c:v>
                </c:pt>
                <c:pt idx="50">
                  <c:v>10836.574415839541</c:v>
                </c:pt>
                <c:pt idx="51">
                  <c:v>12462.060578215471</c:v>
                </c:pt>
                <c:pt idx="52">
                  <c:v>14331.36966494779</c:v>
                </c:pt>
                <c:pt idx="53">
                  <c:v>16481.075114689957</c:v>
                </c:pt>
                <c:pt idx="54">
                  <c:v>18953.23638189345</c:v>
                </c:pt>
                <c:pt idx="55">
                  <c:v>21796.221839177466</c:v>
                </c:pt>
                <c:pt idx="56">
                  <c:v>25065.655115054084</c:v>
                </c:pt>
                <c:pt idx="57">
                  <c:v>28825.503382312192</c:v>
                </c:pt>
                <c:pt idx="58">
                  <c:v>33149.328889659017</c:v>
                </c:pt>
                <c:pt idx="59">
                  <c:v>38121.728223107864</c:v>
                </c:pt>
                <c:pt idx="60">
                  <c:v>43839.987456574039</c:v>
                </c:pt>
                <c:pt idx="61">
                  <c:v>50415.985575060142</c:v>
                </c:pt>
                <c:pt idx="62">
                  <c:v>57978.383411319155</c:v>
                </c:pt>
                <c:pt idx="63">
                  <c:v>66675.140923017025</c:v>
                </c:pt>
                <c:pt idx="64">
                  <c:v>76676.412061469571</c:v>
                </c:pt>
                <c:pt idx="65">
                  <c:v>88177.873870690004</c:v>
                </c:pt>
                <c:pt idx="66">
                  <c:v>101404.5549512935</c:v>
                </c:pt>
                <c:pt idx="67">
                  <c:v>116615.2381939875</c:v>
                </c:pt>
                <c:pt idx="68">
                  <c:v>134107.52392308562</c:v>
                </c:pt>
                <c:pt idx="69">
                  <c:v>154223.65251154845</c:v>
                </c:pt>
                <c:pt idx="70">
                  <c:v>177357.2003882807</c:v>
                </c:pt>
                <c:pt idx="71">
                  <c:v>203960.78044652278</c:v>
                </c:pt>
                <c:pt idx="72">
                  <c:v>234554.89751350117</c:v>
                </c:pt>
                <c:pt idx="73">
                  <c:v>269738.13214052632</c:v>
                </c:pt>
                <c:pt idx="74">
                  <c:v>310198.85196160525</c:v>
                </c:pt>
                <c:pt idx="75">
                  <c:v>356728.67975584604</c:v>
                </c:pt>
                <c:pt idx="76">
                  <c:v>410237.98171922291</c:v>
                </c:pt>
                <c:pt idx="77">
                  <c:v>471773.67897710629</c:v>
                </c:pt>
                <c:pt idx="78">
                  <c:v>542539.73082367214</c:v>
                </c:pt>
                <c:pt idx="79">
                  <c:v>623920.69044722291</c:v>
                </c:pt>
                <c:pt idx="80">
                  <c:v>717508.79401430627</c:v>
                </c:pt>
                <c:pt idx="81">
                  <c:v>825135.11311645212</c:v>
                </c:pt>
                <c:pt idx="82">
                  <c:v>948905.38008391985</c:v>
                </c:pt>
                <c:pt idx="83">
                  <c:v>1091241.1870965078</c:v>
                </c:pt>
                <c:pt idx="84">
                  <c:v>1254927.3651609838</c:v>
                </c:pt>
                <c:pt idx="85">
                  <c:v>1443166.4699351313</c:v>
                </c:pt>
                <c:pt idx="86">
                  <c:v>1659641.4404254009</c:v>
                </c:pt>
                <c:pt idx="87">
                  <c:v>1908587.6564892109</c:v>
                </c:pt>
                <c:pt idx="88">
                  <c:v>2194875.8049625922</c:v>
                </c:pt>
                <c:pt idx="89">
                  <c:v>2524107.1757069807</c:v>
                </c:pt>
                <c:pt idx="90">
                  <c:v>2902723.2520630276</c:v>
                </c:pt>
                <c:pt idx="91">
                  <c:v>3338131.7398724817</c:v>
                </c:pt>
                <c:pt idx="92">
                  <c:v>3838851.5008533536</c:v>
                </c:pt>
                <c:pt idx="93">
                  <c:v>4414679.2259813566</c:v>
                </c:pt>
                <c:pt idx="94">
                  <c:v>5076881.1098785596</c:v>
                </c:pt>
                <c:pt idx="95">
                  <c:v>5838413.2763603432</c:v>
                </c:pt>
                <c:pt idx="96">
                  <c:v>6714175.2678143941</c:v>
                </c:pt>
                <c:pt idx="97">
                  <c:v>7721301.5579865528</c:v>
                </c:pt>
                <c:pt idx="98">
                  <c:v>8879496.7916845344</c:v>
                </c:pt>
                <c:pt idx="99">
                  <c:v>10211421.310437214</c:v>
                </c:pt>
                <c:pt idx="100">
                  <c:v>11743134.507002795</c:v>
                </c:pt>
                <c:pt idx="101">
                  <c:v>13504604.683053214</c:v>
                </c:pt>
                <c:pt idx="102">
                  <c:v>15530295.385511195</c:v>
                </c:pt>
                <c:pt idx="103">
                  <c:v>17859839.693337873</c:v>
                </c:pt>
                <c:pt idx="104">
                  <c:v>20538815.647338551</c:v>
                </c:pt>
                <c:pt idx="105">
                  <c:v>23619637.99443933</c:v>
                </c:pt>
                <c:pt idx="106">
                  <c:v>27162583.693605226</c:v>
                </c:pt>
                <c:pt idx="107">
                  <c:v>31236971.247646008</c:v>
                </c:pt>
                <c:pt idx="108">
                  <c:v>35922516.934792906</c:v>
                </c:pt>
                <c:pt idx="109">
                  <c:v>41310894.47501184</c:v>
                </c:pt>
                <c:pt idx="110">
                  <c:v>47507528.646263614</c:v>
                </c:pt>
                <c:pt idx="111">
                  <c:v>54633657.943203151</c:v>
                </c:pt>
                <c:pt idx="112">
                  <c:v>62828706.634683616</c:v>
                </c:pt>
                <c:pt idx="113">
                  <c:v>72253012.62988615</c:v>
                </c:pt>
                <c:pt idx="114">
                  <c:v>83090964.524369061</c:v>
                </c:pt>
                <c:pt idx="115">
                  <c:v>95554609.203024417</c:v>
                </c:pt>
                <c:pt idx="116">
                  <c:v>109887800.58347808</c:v>
                </c:pt>
                <c:pt idx="117">
                  <c:v>126370970.67099978</c:v>
                </c:pt>
                <c:pt idx="118">
                  <c:v>145326616.27164975</c:v>
                </c:pt>
                <c:pt idx="119">
                  <c:v>167125608.71239719</c:v>
                </c:pt>
                <c:pt idx="120">
                  <c:v>192194450.01925674</c:v>
                </c:pt>
                <c:pt idx="121">
                  <c:v>221023617.52214524</c:v>
                </c:pt>
                <c:pt idx="122">
                  <c:v>254177160.15046701</c:v>
                </c:pt>
                <c:pt idx="123">
                  <c:v>292303734.17303705</c:v>
                </c:pt>
                <c:pt idx="124">
                  <c:v>336149294.29899257</c:v>
                </c:pt>
                <c:pt idx="125">
                  <c:v>386571688.44384146</c:v>
                </c:pt>
                <c:pt idx="126">
                  <c:v>444557441.71041763</c:v>
                </c:pt>
                <c:pt idx="127">
                  <c:v>511241057.96698022</c:v>
                </c:pt>
                <c:pt idx="128">
                  <c:v>587927216.66202724</c:v>
                </c:pt>
                <c:pt idx="129">
                  <c:v>676116299.1613313</c:v>
                </c:pt>
                <c:pt idx="130">
                  <c:v>777533744.03553092</c:v>
                </c:pt>
                <c:pt idx="131">
                  <c:v>894163805.64086044</c:v>
                </c:pt>
                <c:pt idx="132">
                  <c:v>1028288376.4869894</c:v>
                </c:pt>
                <c:pt idx="133">
                  <c:v>1182531632.9600377</c:v>
                </c:pt>
                <c:pt idx="134">
                  <c:v>1359911377.9040432</c:v>
                </c:pt>
                <c:pt idx="135">
                  <c:v>1563898084.5896494</c:v>
                </c:pt>
                <c:pt idx="136">
                  <c:v>1798482797.2780967</c:v>
                </c:pt>
                <c:pt idx="137">
                  <c:v>2068255216.8698111</c:v>
                </c:pt>
                <c:pt idx="138">
                  <c:v>2378493499.4002824</c:v>
                </c:pt>
                <c:pt idx="139">
                  <c:v>2735267524.3103247</c:v>
                </c:pt>
                <c:pt idx="140">
                  <c:v>3145557652.9568729</c:v>
                </c:pt>
                <c:pt idx="141">
                  <c:v>3617391300.9004035</c:v>
                </c:pt>
                <c:pt idx="142">
                  <c:v>4159999996.0354638</c:v>
                </c:pt>
                <c:pt idx="143">
                  <c:v>4783999995.4407825</c:v>
                </c:pt>
                <c:pt idx="144">
                  <c:v>5501599994.7568998</c:v>
                </c:pt>
                <c:pt idx="145">
                  <c:v>6326839993.9704342</c:v>
                </c:pt>
                <c:pt idx="146">
                  <c:v>7275865993.065999</c:v>
                </c:pt>
                <c:pt idx="147">
                  <c:v>8367245892.025898</c:v>
                </c:pt>
                <c:pt idx="148">
                  <c:v>9622332775.8297825</c:v>
                </c:pt>
                <c:pt idx="149">
                  <c:v>11065682692.204248</c:v>
                </c:pt>
                <c:pt idx="150">
                  <c:v>12725535096.034885</c:v>
                </c:pt>
                <c:pt idx="151">
                  <c:v>14634365360.440117</c:v>
                </c:pt>
                <c:pt idx="152">
                  <c:v>16829520164.506134</c:v>
                </c:pt>
                <c:pt idx="153">
                  <c:v>19353948189.182053</c:v>
                </c:pt>
                <c:pt idx="154">
                  <c:v>22257040417.559361</c:v>
                </c:pt>
                <c:pt idx="155">
                  <c:v>25595596480.193264</c:v>
                </c:pt>
                <c:pt idx="156">
                  <c:v>29434935952.222252</c:v>
                </c:pt>
                <c:pt idx="157">
                  <c:v>33850176345.055588</c:v>
                </c:pt>
                <c:pt idx="158">
                  <c:v>38927702796.813927</c:v>
                </c:pt>
                <c:pt idx="159">
                  <c:v>44766858216.336014</c:v>
                </c:pt>
                <c:pt idx="160">
                  <c:v>51481886948.786415</c:v>
                </c:pt>
                <c:pt idx="161">
                  <c:v>59204169991.10437</c:v>
                </c:pt>
                <c:pt idx="162">
                  <c:v>68084795489.77002</c:v>
                </c:pt>
                <c:pt idx="163">
                  <c:v>78297514813.235519</c:v>
                </c:pt>
                <c:pt idx="164">
                  <c:v>90042142035.22084</c:v>
                </c:pt>
                <c:pt idx="165">
                  <c:v>103548463340.50395</c:v>
                </c:pt>
                <c:pt idx="166">
                  <c:v>119080732841.57953</c:v>
                </c:pt>
                <c:pt idx="167">
                  <c:v>136942842767.81645</c:v>
                </c:pt>
                <c:pt idx="168">
                  <c:v>157484269182.98892</c:v>
                </c:pt>
                <c:pt idx="169">
                  <c:v>181106909560.43726</c:v>
                </c:pt>
                <c:pt idx="170">
                  <c:v>208272945994.50284</c:v>
                </c:pt>
                <c:pt idx="171">
                  <c:v>239513887893.67825</c:v>
                </c:pt>
                <c:pt idx="172">
                  <c:v>275440971077.72998</c:v>
                </c:pt>
                <c:pt idx="173">
                  <c:v>316757116739.38947</c:v>
                </c:pt>
                <c:pt idx="174">
                  <c:v>364270684250.29785</c:v>
                </c:pt>
                <c:pt idx="175">
                  <c:v>418911286887.84247</c:v>
                </c:pt>
                <c:pt idx="176">
                  <c:v>481747979921.0188</c:v>
                </c:pt>
                <c:pt idx="177">
                  <c:v>554010176909.17163</c:v>
                </c:pt>
                <c:pt idx="178">
                  <c:v>637111703445.54736</c:v>
                </c:pt>
                <c:pt idx="179">
                  <c:v>732678458962.37939</c:v>
                </c:pt>
                <c:pt idx="180">
                  <c:v>842580227806.73621</c:v>
                </c:pt>
                <c:pt idx="181">
                  <c:v>968967261977.74658</c:v>
                </c:pt>
                <c:pt idx="182">
                  <c:v>1114312351274.4084</c:v>
                </c:pt>
                <c:pt idx="183">
                  <c:v>1281459203965.5696</c:v>
                </c:pt>
                <c:pt idx="184">
                  <c:v>1473678084560.4048</c:v>
                </c:pt>
                <c:pt idx="185">
                  <c:v>1694729797244.4653</c:v>
                </c:pt>
                <c:pt idx="186">
                  <c:v>1948939266831.135</c:v>
                </c:pt>
                <c:pt idx="187">
                  <c:v>2241280156855.8052</c:v>
                </c:pt>
                <c:pt idx="188">
                  <c:v>2577472180384.1758</c:v>
                </c:pt>
                <c:pt idx="189">
                  <c:v>2964093007441.8018</c:v>
                </c:pt>
                <c:pt idx="190">
                  <c:v>3408706958558.0718</c:v>
                </c:pt>
                <c:pt idx="191">
                  <c:v>3920013002341.7822</c:v>
                </c:pt>
                <c:pt idx="192">
                  <c:v>4508014952693.0488</c:v>
                </c:pt>
                <c:pt idx="193">
                  <c:v>5184217195597.0059</c:v>
                </c:pt>
                <c:pt idx="194">
                  <c:v>5961849774936.5566</c:v>
                </c:pt>
                <c:pt idx="195">
                  <c:v>6856127241177.04</c:v>
                </c:pt>
                <c:pt idx="196">
                  <c:v>7884546327353.5957</c:v>
                </c:pt>
                <c:pt idx="197">
                  <c:v>9067228276456.6348</c:v>
                </c:pt>
                <c:pt idx="198">
                  <c:v>10427312517925.129</c:v>
                </c:pt>
                <c:pt idx="199">
                  <c:v>11991409395613.896</c:v>
                </c:pt>
                <c:pt idx="200">
                  <c:v>13790120804955.98</c:v>
                </c:pt>
                <c:pt idx="201">
                  <c:v>15858638925699.377</c:v>
                </c:pt>
                <c:pt idx="202">
                  <c:v>18237434764554.281</c:v>
                </c:pt>
                <c:pt idx="203">
                  <c:v>20973049979237.422</c:v>
                </c:pt>
                <c:pt idx="204">
                  <c:v>24119007476123.035</c:v>
                </c:pt>
                <c:pt idx="205">
                  <c:v>27736858597541.488</c:v>
                </c:pt>
                <c:pt idx="206">
                  <c:v>31897387387172.711</c:v>
                </c:pt>
                <c:pt idx="207">
                  <c:v>36681995495248.617</c:v>
                </c:pt>
                <c:pt idx="208">
                  <c:v>42184294819535.906</c:v>
                </c:pt>
                <c:pt idx="209">
                  <c:v>48511939042466.289</c:v>
                </c:pt>
                <c:pt idx="210">
                  <c:v>55788729898836.227</c:v>
                </c:pt>
                <c:pt idx="211">
                  <c:v>64157039383661.656</c:v>
                </c:pt>
                <c:pt idx="212">
                  <c:v>73780595291210.906</c:v>
                </c:pt>
                <c:pt idx="213">
                  <c:v>84847684584892.531</c:v>
                </c:pt>
                <c:pt idx="214">
                  <c:v>97574837272626.406</c:v>
                </c:pt>
                <c:pt idx="215">
                  <c:v>112211062863520.36</c:v>
                </c:pt>
                <c:pt idx="216">
                  <c:v>129042722293048.41</c:v>
                </c:pt>
                <c:pt idx="217">
                  <c:v>148399130637005.66</c:v>
                </c:pt>
                <c:pt idx="218">
                  <c:v>170659000232556.5</c:v>
                </c:pt>
                <c:pt idx="219">
                  <c:v>196257850267439.97</c:v>
                </c:pt>
                <c:pt idx="220">
                  <c:v>225696527807555.94</c:v>
                </c:pt>
                <c:pt idx="221">
                  <c:v>259551006978689.31</c:v>
                </c:pt>
                <c:pt idx="222">
                  <c:v>298483658025492.69</c:v>
                </c:pt>
                <c:pt idx="223">
                  <c:v>343256206729316.56</c:v>
                </c:pt>
                <c:pt idx="224">
                  <c:v>394744637738714</c:v>
                </c:pt>
                <c:pt idx="225">
                  <c:v>453956333399521.06</c:v>
                </c:pt>
                <c:pt idx="226">
                  <c:v>522049783409449.19</c:v>
                </c:pt>
                <c:pt idx="227">
                  <c:v>600357250920866.5</c:v>
                </c:pt>
                <c:pt idx="228">
                  <c:v>690410838558996.38</c:v>
                </c:pt>
              </c:numCache>
            </c:numRef>
          </c:xVal>
          <c:yVal>
            <c:numRef>
              <c:f>Sheet1!$C$7:$C$235</c:f>
              <c:numCache>
                <c:formatCode>0.00E+00</c:formatCode>
                <c:ptCount val="229"/>
                <c:pt idx="0">
                  <c:v>4.0208830097037414E-2</c:v>
                </c:pt>
                <c:pt idx="1">
                  <c:v>0.14338057090110776</c:v>
                </c:pt>
                <c:pt idx="2">
                  <c:v>0.46801163677820851</c:v>
                </c:pt>
                <c:pt idx="3">
                  <c:v>1.3983647773512395</c:v>
                </c:pt>
                <c:pt idx="4">
                  <c:v>3.8245626462868056</c:v>
                </c:pt>
                <c:pt idx="5">
                  <c:v>9.5750391889318003</c:v>
                </c:pt>
                <c:pt idx="6">
                  <c:v>21.943041246639631</c:v>
                </c:pt>
                <c:pt idx="7">
                  <c:v>46.031015602789473</c:v>
                </c:pt>
                <c:pt idx="8">
                  <c:v>88.389722992301245</c:v>
                </c:pt>
                <c:pt idx="9">
                  <c:v>155.36402606669603</c:v>
                </c:pt>
                <c:pt idx="10">
                  <c:v>249.97503578578778</c:v>
                </c:pt>
                <c:pt idx="11">
                  <c:v>368.16312679066004</c:v>
                </c:pt>
                <c:pt idx="12">
                  <c:v>496.34244827348897</c:v>
                </c:pt>
                <c:pt idx="13">
                  <c:v>612.51964991976445</c:v>
                </c:pt>
                <c:pt idx="14">
                  <c:v>691.92036138212279</c:v>
                </c:pt>
                <c:pt idx="15">
                  <c:v>715.46711068603599</c:v>
                </c:pt>
                <c:pt idx="16">
                  <c:v>677.20587366445307</c:v>
                </c:pt>
                <c:pt idx="17">
                  <c:v>586.74478232282047</c:v>
                </c:pt>
                <c:pt idx="18">
                  <c:v>465.34519572374575</c:v>
                </c:pt>
                <c:pt idx="19">
                  <c:v>337.83038730773353</c:v>
                </c:pt>
                <c:pt idx="20">
                  <c:v>224.50171648624928</c:v>
                </c:pt>
                <c:pt idx="21">
                  <c:v>136.56458801499627</c:v>
                </c:pt>
                <c:pt idx="22">
                  <c:v>76.042083924146553</c:v>
                </c:pt>
                <c:pt idx="23">
                  <c:v>38.75853914835011</c:v>
                </c:pt>
                <c:pt idx="24">
                  <c:v>18.08332415660248</c:v>
                </c:pt>
                <c:pt idx="25">
                  <c:v>7.7230102886988341</c:v>
                </c:pt>
                <c:pt idx="26">
                  <c:v>3.0192038572228137</c:v>
                </c:pt>
                <c:pt idx="27">
                  <c:v>1.080427774772363</c:v>
                </c:pt>
                <c:pt idx="28">
                  <c:v>0.35391300438059958</c:v>
                </c:pt>
                <c:pt idx="29">
                  <c:v>0.10611939855047448</c:v>
                </c:pt>
                <c:pt idx="30">
                  <c:v>2.912664865652085E-2</c:v>
                </c:pt>
                <c:pt idx="31">
                  <c:v>7.3178538660783653E-3</c:v>
                </c:pt>
                <c:pt idx="32">
                  <c:v>1.682962450557124E-3</c:v>
                </c:pt>
                <c:pt idx="33">
                  <c:v>3.5429302162703788E-4</c:v>
                </c:pt>
                <c:pt idx="34">
                  <c:v>6.8272883951208576E-5</c:v>
                </c:pt>
                <c:pt idx="35">
                  <c:v>1.2042908230946252E-5</c:v>
                </c:pt>
                <c:pt idx="36">
                  <c:v>1.9445180716355193E-6</c:v>
                </c:pt>
                <c:pt idx="37">
                  <c:v>2.8740218702391173E-7</c:v>
                </c:pt>
                <c:pt idx="38">
                  <c:v>3.8883525239027745E-8</c:v>
                </c:pt>
                <c:pt idx="39">
                  <c:v>4.8154699079138277E-9</c:v>
                </c:pt>
                <c:pt idx="40">
                  <c:v>5.4589509611930081E-10</c:v>
                </c:pt>
                <c:pt idx="41">
                  <c:v>5.6647036019103789E-11</c:v>
                </c:pt>
                <c:pt idx="42">
                  <c:v>5.3807481755026049E-12</c:v>
                </c:pt>
                <c:pt idx="43">
                  <c:v>4.6784890950455448E-13</c:v>
                </c:pt>
                <c:pt idx="44">
                  <c:v>3.7236260011093302E-14</c:v>
                </c:pt>
                <c:pt idx="45">
                  <c:v>2.7128386555833926E-15</c:v>
                </c:pt>
                <c:pt idx="46">
                  <c:v>1.8091699030269225E-16</c:v>
                </c:pt>
                <c:pt idx="47">
                  <c:v>1.104414809751231E-17</c:v>
                </c:pt>
                <c:pt idx="48">
                  <c:v>6.1713839596720104E-19</c:v>
                </c:pt>
                <c:pt idx="49">
                  <c:v>3.1566787833043477E-20</c:v>
                </c:pt>
                <c:pt idx="50">
                  <c:v>1.4780042859687542E-21</c:v>
                </c:pt>
                <c:pt idx="51">
                  <c:v>6.3345894601804212E-23</c:v>
                </c:pt>
                <c:pt idx="52">
                  <c:v>2.4851850505976913E-24</c:v>
                </c:pt>
                <c:pt idx="53">
                  <c:v>8.9247584230554748E-26</c:v>
                </c:pt>
                <c:pt idx="54">
                  <c:v>2.9338079732059467E-27</c:v>
                </c:pt>
                <c:pt idx="55">
                  <c:v>8.8280417403725368E-29</c:v>
                </c:pt>
                <c:pt idx="56">
                  <c:v>2.4316135205659884E-30</c:v>
                </c:pt>
                <c:pt idx="57">
                  <c:v>6.1308712993730385E-32</c:v>
                </c:pt>
                <c:pt idx="58">
                  <c:v>1.4149703109298058E-33</c:v>
                </c:pt>
                <c:pt idx="59">
                  <c:v>2.9893029720009805E-35</c:v>
                </c:pt>
                <c:pt idx="60">
                  <c:v>5.7808276106265596E-37</c:v>
                </c:pt>
                <c:pt idx="61">
                  <c:v>1.0233108558433018E-38</c:v>
                </c:pt>
                <c:pt idx="62">
                  <c:v>1.6581454460144712E-40</c:v>
                </c:pt>
                <c:pt idx="63">
                  <c:v>2.4594338260330745E-42</c:v>
                </c:pt>
                <c:pt idx="64">
                  <c:v>3.3392208192077782E-44</c:v>
                </c:pt>
                <c:pt idx="65">
                  <c:v>4.1500431785606737E-46</c:v>
                </c:pt>
                <c:pt idx="66">
                  <c:v>4.72125621337186E-48</c:v>
                </c:pt>
                <c:pt idx="67">
                  <c:v>4.9165448099328761E-50</c:v>
                </c:pt>
                <c:pt idx="68">
                  <c:v>4.6866218429189977E-52</c:v>
                </c:pt>
                <c:pt idx="69">
                  <c:v>4.0893784227342124E-54</c:v>
                </c:pt>
                <c:pt idx="70">
                  <c:v>3.2662706483245324E-56</c:v>
                </c:pt>
                <c:pt idx="71">
                  <c:v>2.3880560370629981E-58</c:v>
                </c:pt>
                <c:pt idx="72">
                  <c:v>1.5982118156748775E-60</c:v>
                </c:pt>
                <c:pt idx="73">
                  <c:v>9.7908779973252822E-63</c:v>
                </c:pt>
                <c:pt idx="74">
                  <c:v>5.4904307596207946E-65</c:v>
                </c:pt>
                <c:pt idx="75">
                  <c:v>2.8183094527457316E-67</c:v>
                </c:pt>
                <c:pt idx="76">
                  <c:v>1.3242452195856348E-69</c:v>
                </c:pt>
                <c:pt idx="77">
                  <c:v>5.6956806198846924E-72</c:v>
                </c:pt>
                <c:pt idx="78">
                  <c:v>2.242437366906706E-74</c:v>
                </c:pt>
                <c:pt idx="79">
                  <c:v>8.0815095965650811E-77</c:v>
                </c:pt>
                <c:pt idx="80">
                  <c:v>2.6660122616973218E-79</c:v>
                </c:pt>
                <c:pt idx="81">
                  <c:v>8.0506189332619598E-82</c:v>
                </c:pt>
                <c:pt idx="82">
                  <c:v>2.2253272001163431E-84</c:v>
                </c:pt>
                <c:pt idx="83">
                  <c:v>5.6306166550223877E-87</c:v>
                </c:pt>
                <c:pt idx="84">
                  <c:v>1.3041138976964464E-89</c:v>
                </c:pt>
                <c:pt idx="85">
                  <c:v>2.7648562973986412E-92</c:v>
                </c:pt>
                <c:pt idx="86">
                  <c:v>5.3657085941640868E-95</c:v>
                </c:pt>
                <c:pt idx="87">
                  <c:v>9.5318912799708594E-98</c:v>
                </c:pt>
                <c:pt idx="88">
                  <c:v>1.5499887844684646E-100</c:v>
                </c:pt>
                <c:pt idx="89">
                  <c:v>2.3071482905534203E-103</c:v>
                </c:pt>
                <c:pt idx="90">
                  <c:v>3.143546880167804E-106</c:v>
                </c:pt>
                <c:pt idx="91">
                  <c:v>3.9206841021055732E-109</c:v>
                </c:pt>
                <c:pt idx="92">
                  <c:v>4.4761150443871876E-112</c:v>
                </c:pt>
                <c:pt idx="93">
                  <c:v>4.6777618422159193E-115</c:v>
                </c:pt>
                <c:pt idx="94">
                  <c:v>4.4747878672900086E-118</c:v>
                </c:pt>
                <c:pt idx="95">
                  <c:v>3.9183594653706043E-121</c:v>
                </c:pt>
                <c:pt idx="96">
                  <c:v>3.1407515052822291E-124</c:v>
                </c:pt>
                <c:pt idx="97">
                  <c:v>2.3044132108883389E-127</c:v>
                </c:pt>
                <c:pt idx="98">
                  <c:v>1.5476922727806044E-130</c:v>
                </c:pt>
                <c:pt idx="99">
                  <c:v>9.5149464953143899E-134</c:v>
                </c:pt>
                <c:pt idx="100">
                  <c:v>5.354581891750488E-137</c:v>
                </c:pt>
                <c:pt idx="101">
                  <c:v>2.7583048157236913E-140</c:v>
                </c:pt>
                <c:pt idx="102">
                  <c:v>1.3006379707110145E-143</c:v>
                </c:pt>
                <c:pt idx="103">
                  <c:v>5.6139440213015473E-147</c:v>
                </c:pt>
                <c:pt idx="104">
                  <c:v>2.2180799967317994E-150</c:v>
                </c:pt>
                <c:pt idx="105">
                  <c:v>8.0220213030054265E-154</c:v>
                </c:pt>
                <c:pt idx="106">
                  <c:v>2.6557543094995056E-157</c:v>
                </c:pt>
                <c:pt idx="107">
                  <c:v>8.048027599532531E-161</c:v>
                </c:pt>
                <c:pt idx="108">
                  <c:v>2.2324847323537325E-164</c:v>
                </c:pt>
                <c:pt idx="109">
                  <c:v>5.6687201322258725E-168</c:v>
                </c:pt>
                <c:pt idx="110">
                  <c:v>1.3175861258884556E-171</c:v>
                </c:pt>
                <c:pt idx="111">
                  <c:v>2.8033058818613991E-175</c:v>
                </c:pt>
                <c:pt idx="112">
                  <c:v>5.4595826087168519E-179</c:v>
                </c:pt>
                <c:pt idx="113">
                  <c:v>9.7329809495397602E-183</c:v>
                </c:pt>
                <c:pt idx="114">
                  <c:v>1.5882899329909211E-186</c:v>
                </c:pt>
                <c:pt idx="115">
                  <c:v>2.3725270429808586E-190</c:v>
                </c:pt>
                <c:pt idx="116">
                  <c:v>3.2440686629721615E-194</c:v>
                </c:pt>
                <c:pt idx="117">
                  <c:v>4.0603772185448683E-198</c:v>
                </c:pt>
                <c:pt idx="118">
                  <c:v>4.6520053478725803E-202</c:v>
                </c:pt>
                <c:pt idx="119">
                  <c:v>4.8787830515789953E-206</c:v>
                </c:pt>
                <c:pt idx="120">
                  <c:v>4.6836052682161935E-210</c:v>
                </c:pt>
                <c:pt idx="121">
                  <c:v>4.1157268443130838E-214</c:v>
                </c:pt>
                <c:pt idx="122">
                  <c:v>3.3106272034666851E-218</c:v>
                </c:pt>
                <c:pt idx="123">
                  <c:v>2.4376508087763364E-222</c:v>
                </c:pt>
                <c:pt idx="124">
                  <c:v>1.642972089637781E-226</c:v>
                </c:pt>
                <c:pt idx="125">
                  <c:v>1.0136461062175116E-230</c:v>
                </c:pt>
                <c:pt idx="126">
                  <c:v>5.7245322357215846E-235</c:v>
                </c:pt>
                <c:pt idx="127">
                  <c:v>2.9593145702275612E-239</c:v>
                </c:pt>
                <c:pt idx="128">
                  <c:v>1.4003601312399319E-243</c:v>
                </c:pt>
                <c:pt idx="129">
                  <c:v>6.0657683589167707E-248</c:v>
                </c:pt>
                <c:pt idx="130">
                  <c:v>2.4050792043813571E-252</c:v>
                </c:pt>
                <c:pt idx="131">
                  <c:v>8.7291191851155433E-257</c:v>
                </c:pt>
                <c:pt idx="132">
                  <c:v>2.9000730775288593E-261</c:v>
                </c:pt>
                <c:pt idx="133">
                  <c:v>8.8195197721158743E-266</c:v>
                </c:pt>
                <c:pt idx="134">
                  <c:v>2.4551521599042314E-270</c:v>
                </c:pt>
                <c:pt idx="135">
                  <c:v>6.2561818804370498E-275</c:v>
                </c:pt>
                <c:pt idx="136">
                  <c:v>1.4592772012869239E-279</c:v>
                </c:pt>
                <c:pt idx="137">
                  <c:v>3.1157579152922403E-284</c:v>
                </c:pt>
                <c:pt idx="138">
                  <c:v>6.0895765581466772E-289</c:v>
                </c:pt>
                <c:pt idx="139">
                  <c:v>1.0894516497057827E-293</c:v>
                </c:pt>
                <c:pt idx="140">
                  <c:v>1.7841292163653036E-298</c:v>
                </c:pt>
                <c:pt idx="141">
                  <c:v>2.6744970777365593E-303</c:v>
                </c:pt>
                <c:pt idx="142">
                  <c:v>3.6699101238111058E-308</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numCache>
            </c:numRef>
          </c:yVal>
          <c:smooth val="1"/>
          <c:extLst>
            <c:ext xmlns:c16="http://schemas.microsoft.com/office/drawing/2014/chart" uri="{C3380CC4-5D6E-409C-BE32-E72D297353CC}">
              <c16:uniqueId val="{00000000-7DDF-4C8F-885D-172DE02D494C}"/>
            </c:ext>
          </c:extLst>
        </c:ser>
        <c:dLbls>
          <c:showLegendKey val="0"/>
          <c:showVal val="0"/>
          <c:showCatName val="0"/>
          <c:showSerName val="0"/>
          <c:showPercent val="0"/>
          <c:showBubbleSize val="0"/>
        </c:dLbls>
        <c:axId val="1473122432"/>
        <c:axId val="1473130752"/>
      </c:scatterChart>
      <c:valAx>
        <c:axId val="1473122432"/>
        <c:scaling>
          <c:logBase val="10"/>
          <c:orientation val="minMax"/>
          <c:max val="30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r>
                  <a:rPr lang="en-US" sz="1600" b="1" i="0" baseline="0" dirty="0">
                    <a:solidFill>
                      <a:schemeClr val="tx1">
                        <a:lumMod val="75000"/>
                        <a:lumOff val="25000"/>
                      </a:schemeClr>
                    </a:solidFill>
                    <a:latin typeface="Arial" panose="020B0604020202020204" pitchFamily="34" charset="0"/>
                    <a:cs typeface="Arial" panose="020B0604020202020204" pitchFamily="34" charset="0"/>
                  </a:rPr>
                  <a:t>Dry Particle size</a:t>
                </a:r>
                <a:r>
                  <a:rPr lang="en-US" sz="1600" b="1" i="1" baseline="0" dirty="0">
                    <a:solidFill>
                      <a:schemeClr val="tx1">
                        <a:lumMod val="75000"/>
                        <a:lumOff val="25000"/>
                      </a:schemeClr>
                    </a:solidFill>
                    <a:latin typeface="Arial" panose="020B0604020202020204" pitchFamily="34" charset="0"/>
                    <a:cs typeface="Arial" panose="020B0604020202020204" pitchFamily="34" charset="0"/>
                  </a:rPr>
                  <a:t>, </a:t>
                </a:r>
                <a:r>
                  <a:rPr lang="en-US" sz="1800" b="1" i="1" baseline="0" dirty="0" err="1">
                    <a:solidFill>
                      <a:schemeClr val="tx1">
                        <a:lumMod val="75000"/>
                        <a:lumOff val="25000"/>
                      </a:schemeClr>
                    </a:solidFill>
                    <a:latin typeface="Times New Roman" panose="02020603050405020304" pitchFamily="18" charset="0"/>
                    <a:cs typeface="Times New Roman" panose="02020603050405020304" pitchFamily="18" charset="0"/>
                  </a:rPr>
                  <a:t>d</a:t>
                </a:r>
                <a:r>
                  <a:rPr lang="en-US" sz="1800" b="1" i="1" baseline="-25000" dirty="0" err="1">
                    <a:solidFill>
                      <a:schemeClr val="tx1">
                        <a:lumMod val="75000"/>
                        <a:lumOff val="25000"/>
                      </a:schemeClr>
                    </a:solidFill>
                    <a:latin typeface="Times New Roman" panose="02020603050405020304" pitchFamily="18" charset="0"/>
                    <a:cs typeface="Times New Roman" panose="02020603050405020304" pitchFamily="18" charset="0"/>
                  </a:rPr>
                  <a:t>p</a:t>
                </a:r>
                <a:r>
                  <a:rPr lang="en-US" sz="1800" b="1" i="1" baseline="-25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a:solidFill>
                      <a:schemeClr val="tx1">
                        <a:lumMod val="75000"/>
                        <a:lumOff val="25000"/>
                      </a:schemeClr>
                    </a:solidFill>
                  </a:rPr>
                  <a:t>(nm)</a:t>
                </a:r>
                <a:endParaRPr lang="en-US" sz="2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cross"/>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30752"/>
        <c:crossesAt val="0"/>
        <c:crossBetween val="midCat"/>
        <c:minorUnit val="10"/>
      </c:valAx>
      <c:valAx>
        <c:axId val="1473130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d</a:t>
                </a:r>
                <a:r>
                  <a:rPr lang="en-US" sz="2400" b="1" i="1" dirty="0" err="1">
                    <a:latin typeface="Times New Roman" panose="02020603050405020304" pitchFamily="18" charset="0"/>
                    <a:cs typeface="Times New Roman" panose="02020603050405020304" pitchFamily="18" charset="0"/>
                  </a:rPr>
                  <a:t>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dlog</a:t>
                </a:r>
                <a:r>
                  <a:rPr lang="en-US" sz="2400" b="1" i="1" dirty="0" err="1">
                    <a:latin typeface="Times New Roman" panose="02020603050405020304" pitchFamily="18" charset="0"/>
                    <a:cs typeface="Times New Roman" panose="02020603050405020304" pitchFamily="18" charset="0"/>
                  </a:rPr>
                  <a:t>d</a:t>
                </a:r>
                <a:r>
                  <a:rPr lang="en-US" sz="2400" b="1" i="1" baseline="-25000" dirty="0" err="1">
                    <a:latin typeface="Times New Roman" panose="02020603050405020304" pitchFamily="18" charset="0"/>
                    <a:cs typeface="Times New Roman" panose="02020603050405020304" pitchFamily="18" charset="0"/>
                  </a:rPr>
                  <a:t>p</a:t>
                </a:r>
                <a:endParaRPr lang="en-US" sz="2400" b="1" i="1" baseline="-25000" dirty="0">
                  <a:latin typeface="Times New Roman" panose="02020603050405020304" pitchFamily="18" charset="0"/>
                  <a:cs typeface="Times New Roman" panose="02020603050405020304" pitchFamily="18" charset="0"/>
                </a:endParaRPr>
              </a:p>
            </c:rich>
          </c:tx>
          <c:layout>
            <c:manualLayout>
              <c:xMode val="edge"/>
              <c:yMode val="edge"/>
              <c:x val="2.8427641303187829E-3"/>
              <c:y val="0.22382990400290975"/>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22432"/>
        <c:crossesAt val="1.0000000000000002E-2"/>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22794231578675"/>
          <c:y val="7.0927372146799894E-2"/>
          <c:w val="0.69679999828101946"/>
          <c:h val="0.70885693372362957"/>
        </c:manualLayout>
      </c:layout>
      <c:scatterChart>
        <c:scatterStyle val="lineMarker"/>
        <c:varyColors val="0"/>
        <c:ser>
          <c:idx val="0"/>
          <c:order val="0"/>
          <c:spPr>
            <a:ln w="25400" cap="rnd">
              <a:solidFill>
                <a:srgbClr val="000000"/>
              </a:solidFill>
              <a:round/>
            </a:ln>
            <a:effectLst/>
          </c:spPr>
          <c:marker>
            <c:symbol val="none"/>
          </c:marker>
          <c:xVal>
            <c:numRef>
              <c:f>Sheet1!$B$7:$B$235</c:f>
              <c:numCache>
                <c:formatCode>General</c:formatCode>
                <c:ptCount val="229"/>
                <c:pt idx="0">
                  <c:v>10</c:v>
                </c:pt>
                <c:pt idx="1">
                  <c:v>11.5</c:v>
                </c:pt>
                <c:pt idx="2">
                  <c:v>13.225</c:v>
                </c:pt>
                <c:pt idx="3">
                  <c:v>15.208749999999998</c:v>
                </c:pt>
                <c:pt idx="4">
                  <c:v>17.490062499999997</c:v>
                </c:pt>
                <c:pt idx="5">
                  <c:v>20.113571874999995</c:v>
                </c:pt>
                <c:pt idx="6">
                  <c:v>23.130607656249992</c:v>
                </c:pt>
                <c:pt idx="7">
                  <c:v>26.600198804687491</c:v>
                </c:pt>
                <c:pt idx="8">
                  <c:v>30.590228625390612</c:v>
                </c:pt>
                <c:pt idx="9">
                  <c:v>35.178762919199201</c:v>
                </c:pt>
                <c:pt idx="10">
                  <c:v>40.455577357079079</c:v>
                </c:pt>
                <c:pt idx="11">
                  <c:v>46.52391396064094</c:v>
                </c:pt>
                <c:pt idx="12">
                  <c:v>53.502501054737074</c:v>
                </c:pt>
                <c:pt idx="13">
                  <c:v>61.527876212947632</c:v>
                </c:pt>
                <c:pt idx="14">
                  <c:v>70.75705764488977</c:v>
                </c:pt>
                <c:pt idx="15">
                  <c:v>81.370616291623236</c:v>
                </c:pt>
                <c:pt idx="16">
                  <c:v>93.57620873536672</c:v>
                </c:pt>
                <c:pt idx="17">
                  <c:v>107.61264004567172</c:v>
                </c:pt>
                <c:pt idx="18">
                  <c:v>123.75453605252247</c:v>
                </c:pt>
                <c:pt idx="19">
                  <c:v>142.31771646040082</c:v>
                </c:pt>
                <c:pt idx="20">
                  <c:v>163.66537392946094</c:v>
                </c:pt>
                <c:pt idx="21">
                  <c:v>188.21518001888006</c:v>
                </c:pt>
                <c:pt idx="22">
                  <c:v>216.44745702171207</c:v>
                </c:pt>
                <c:pt idx="23">
                  <c:v>248.91457557496886</c:v>
                </c:pt>
                <c:pt idx="24">
                  <c:v>286.25176191121415</c:v>
                </c:pt>
                <c:pt idx="25">
                  <c:v>329.18952619789627</c:v>
                </c:pt>
                <c:pt idx="26">
                  <c:v>378.56795512758066</c:v>
                </c:pt>
                <c:pt idx="27">
                  <c:v>435.3531483967177</c:v>
                </c:pt>
                <c:pt idx="28">
                  <c:v>500.65612065622531</c:v>
                </c:pt>
                <c:pt idx="29">
                  <c:v>575.75453875465905</c:v>
                </c:pt>
                <c:pt idx="30">
                  <c:v>662.11771956785788</c:v>
                </c:pt>
                <c:pt idx="31">
                  <c:v>761.43537750303653</c:v>
                </c:pt>
                <c:pt idx="32">
                  <c:v>875.650684128492</c:v>
                </c:pt>
                <c:pt idx="33">
                  <c:v>1006.9982867477657</c:v>
                </c:pt>
                <c:pt idx="34">
                  <c:v>1158.0480297599306</c:v>
                </c:pt>
                <c:pt idx="35">
                  <c:v>1331.7552342239201</c:v>
                </c:pt>
                <c:pt idx="36">
                  <c:v>1531.518519357508</c:v>
                </c:pt>
                <c:pt idx="37">
                  <c:v>1761.246297261134</c:v>
                </c:pt>
                <c:pt idx="38">
                  <c:v>2025.4332418503041</c:v>
                </c:pt>
                <c:pt idx="39">
                  <c:v>2329.2482281278494</c:v>
                </c:pt>
                <c:pt idx="40">
                  <c:v>2678.6354623470265</c:v>
                </c:pt>
                <c:pt idx="41">
                  <c:v>3080.4307816990804</c:v>
                </c:pt>
                <c:pt idx="42">
                  <c:v>3542.4953989539422</c:v>
                </c:pt>
                <c:pt idx="43">
                  <c:v>4073.8697087970331</c:v>
                </c:pt>
                <c:pt idx="44">
                  <c:v>4684.9501651165874</c:v>
                </c:pt>
                <c:pt idx="45">
                  <c:v>5387.6926898840748</c:v>
                </c:pt>
                <c:pt idx="46">
                  <c:v>6195.8465933666857</c:v>
                </c:pt>
                <c:pt idx="47">
                  <c:v>7125.2235823716883</c:v>
                </c:pt>
                <c:pt idx="48">
                  <c:v>8194.007119727441</c:v>
                </c:pt>
                <c:pt idx="49">
                  <c:v>9423.1081876865574</c:v>
                </c:pt>
                <c:pt idx="50">
                  <c:v>10836.574415839541</c:v>
                </c:pt>
                <c:pt idx="51">
                  <c:v>12462.060578215471</c:v>
                </c:pt>
                <c:pt idx="52">
                  <c:v>14331.36966494779</c:v>
                </c:pt>
                <c:pt idx="53">
                  <c:v>16481.075114689957</c:v>
                </c:pt>
                <c:pt idx="54">
                  <c:v>18953.23638189345</c:v>
                </c:pt>
                <c:pt idx="55">
                  <c:v>21796.221839177466</c:v>
                </c:pt>
                <c:pt idx="56">
                  <c:v>25065.655115054084</c:v>
                </c:pt>
                <c:pt idx="57">
                  <c:v>28825.503382312192</c:v>
                </c:pt>
                <c:pt idx="58">
                  <c:v>33149.328889659017</c:v>
                </c:pt>
                <c:pt idx="59">
                  <c:v>38121.728223107864</c:v>
                </c:pt>
                <c:pt idx="60">
                  <c:v>43839.987456574039</c:v>
                </c:pt>
                <c:pt idx="61">
                  <c:v>50415.985575060142</c:v>
                </c:pt>
                <c:pt idx="62">
                  <c:v>57978.383411319155</c:v>
                </c:pt>
                <c:pt idx="63">
                  <c:v>66675.140923017025</c:v>
                </c:pt>
                <c:pt idx="64">
                  <c:v>76676.412061469571</c:v>
                </c:pt>
                <c:pt idx="65">
                  <c:v>88177.873870690004</c:v>
                </c:pt>
                <c:pt idx="66">
                  <c:v>101404.5549512935</c:v>
                </c:pt>
                <c:pt idx="67">
                  <c:v>116615.2381939875</c:v>
                </c:pt>
                <c:pt idx="68">
                  <c:v>134107.52392308562</c:v>
                </c:pt>
                <c:pt idx="69">
                  <c:v>154223.65251154845</c:v>
                </c:pt>
                <c:pt idx="70">
                  <c:v>177357.2003882807</c:v>
                </c:pt>
                <c:pt idx="71">
                  <c:v>203960.78044652278</c:v>
                </c:pt>
                <c:pt idx="72">
                  <c:v>234554.89751350117</c:v>
                </c:pt>
                <c:pt idx="73">
                  <c:v>269738.13214052632</c:v>
                </c:pt>
                <c:pt idx="74">
                  <c:v>310198.85196160525</c:v>
                </c:pt>
                <c:pt idx="75">
                  <c:v>356728.67975584604</c:v>
                </c:pt>
                <c:pt idx="76">
                  <c:v>410237.98171922291</c:v>
                </c:pt>
                <c:pt idx="77">
                  <c:v>471773.67897710629</c:v>
                </c:pt>
                <c:pt idx="78">
                  <c:v>542539.73082367214</c:v>
                </c:pt>
                <c:pt idx="79">
                  <c:v>623920.69044722291</c:v>
                </c:pt>
                <c:pt idx="80">
                  <c:v>717508.79401430627</c:v>
                </c:pt>
                <c:pt idx="81">
                  <c:v>825135.11311645212</c:v>
                </c:pt>
                <c:pt idx="82">
                  <c:v>948905.38008391985</c:v>
                </c:pt>
                <c:pt idx="83">
                  <c:v>1091241.1870965078</c:v>
                </c:pt>
                <c:pt idx="84">
                  <c:v>1254927.3651609838</c:v>
                </c:pt>
                <c:pt idx="85">
                  <c:v>1443166.4699351313</c:v>
                </c:pt>
                <c:pt idx="86">
                  <c:v>1659641.4404254009</c:v>
                </c:pt>
                <c:pt idx="87">
                  <c:v>1908587.6564892109</c:v>
                </c:pt>
                <c:pt idx="88">
                  <c:v>2194875.8049625922</c:v>
                </c:pt>
                <c:pt idx="89">
                  <c:v>2524107.1757069807</c:v>
                </c:pt>
                <c:pt idx="90">
                  <c:v>2902723.2520630276</c:v>
                </c:pt>
                <c:pt idx="91">
                  <c:v>3338131.7398724817</c:v>
                </c:pt>
                <c:pt idx="92">
                  <c:v>3838851.5008533536</c:v>
                </c:pt>
                <c:pt idx="93">
                  <c:v>4414679.2259813566</c:v>
                </c:pt>
                <c:pt idx="94">
                  <c:v>5076881.1098785596</c:v>
                </c:pt>
                <c:pt idx="95">
                  <c:v>5838413.2763603432</c:v>
                </c:pt>
                <c:pt idx="96">
                  <c:v>6714175.2678143941</c:v>
                </c:pt>
                <c:pt idx="97">
                  <c:v>7721301.5579865528</c:v>
                </c:pt>
                <c:pt idx="98">
                  <c:v>8879496.7916845344</c:v>
                </c:pt>
                <c:pt idx="99">
                  <c:v>10211421.310437214</c:v>
                </c:pt>
                <c:pt idx="100">
                  <c:v>11743134.507002795</c:v>
                </c:pt>
                <c:pt idx="101">
                  <c:v>13504604.683053214</c:v>
                </c:pt>
                <c:pt idx="102">
                  <c:v>15530295.385511195</c:v>
                </c:pt>
                <c:pt idx="103">
                  <c:v>17859839.693337873</c:v>
                </c:pt>
                <c:pt idx="104">
                  <c:v>20538815.647338551</c:v>
                </c:pt>
                <c:pt idx="105">
                  <c:v>23619637.99443933</c:v>
                </c:pt>
                <c:pt idx="106">
                  <c:v>27162583.693605226</c:v>
                </c:pt>
                <c:pt idx="107">
                  <c:v>31236971.247646008</c:v>
                </c:pt>
                <c:pt idx="108">
                  <c:v>35922516.934792906</c:v>
                </c:pt>
                <c:pt idx="109">
                  <c:v>41310894.47501184</c:v>
                </c:pt>
                <c:pt idx="110">
                  <c:v>47507528.646263614</c:v>
                </c:pt>
                <c:pt idx="111">
                  <c:v>54633657.943203151</c:v>
                </c:pt>
                <c:pt idx="112">
                  <c:v>62828706.634683616</c:v>
                </c:pt>
                <c:pt idx="113">
                  <c:v>72253012.62988615</c:v>
                </c:pt>
                <c:pt idx="114">
                  <c:v>83090964.524369061</c:v>
                </c:pt>
                <c:pt idx="115">
                  <c:v>95554609.203024417</c:v>
                </c:pt>
                <c:pt idx="116">
                  <c:v>109887800.58347808</c:v>
                </c:pt>
                <c:pt idx="117">
                  <c:v>126370970.67099978</c:v>
                </c:pt>
                <c:pt idx="118">
                  <c:v>145326616.27164975</c:v>
                </c:pt>
                <c:pt idx="119">
                  <c:v>167125608.71239719</c:v>
                </c:pt>
                <c:pt idx="120">
                  <c:v>192194450.01925674</c:v>
                </c:pt>
                <c:pt idx="121">
                  <c:v>221023617.52214524</c:v>
                </c:pt>
                <c:pt idx="122">
                  <c:v>254177160.15046701</c:v>
                </c:pt>
                <c:pt idx="123">
                  <c:v>292303734.17303705</c:v>
                </c:pt>
                <c:pt idx="124">
                  <c:v>336149294.29899257</c:v>
                </c:pt>
                <c:pt idx="125">
                  <c:v>386571688.44384146</c:v>
                </c:pt>
                <c:pt idx="126">
                  <c:v>444557441.71041763</c:v>
                </c:pt>
                <c:pt idx="127">
                  <c:v>511241057.96698022</c:v>
                </c:pt>
                <c:pt idx="128">
                  <c:v>587927216.66202724</c:v>
                </c:pt>
                <c:pt idx="129">
                  <c:v>676116299.1613313</c:v>
                </c:pt>
                <c:pt idx="130">
                  <c:v>777533744.03553092</c:v>
                </c:pt>
                <c:pt idx="131">
                  <c:v>894163805.64086044</c:v>
                </c:pt>
                <c:pt idx="132">
                  <c:v>1028288376.4869894</c:v>
                </c:pt>
                <c:pt idx="133">
                  <c:v>1182531632.9600377</c:v>
                </c:pt>
                <c:pt idx="134">
                  <c:v>1359911377.9040432</c:v>
                </c:pt>
                <c:pt idx="135">
                  <c:v>1563898084.5896494</c:v>
                </c:pt>
                <c:pt idx="136">
                  <c:v>1798482797.2780967</c:v>
                </c:pt>
                <c:pt idx="137">
                  <c:v>2068255216.8698111</c:v>
                </c:pt>
                <c:pt idx="138">
                  <c:v>2378493499.4002824</c:v>
                </c:pt>
                <c:pt idx="139">
                  <c:v>2735267524.3103247</c:v>
                </c:pt>
                <c:pt idx="140">
                  <c:v>3145557652.9568729</c:v>
                </c:pt>
                <c:pt idx="141">
                  <c:v>3617391300.9004035</c:v>
                </c:pt>
                <c:pt idx="142">
                  <c:v>4159999996.0354638</c:v>
                </c:pt>
                <c:pt idx="143">
                  <c:v>4783999995.4407825</c:v>
                </c:pt>
                <c:pt idx="144">
                  <c:v>5501599994.7568998</c:v>
                </c:pt>
                <c:pt idx="145">
                  <c:v>6326839993.9704342</c:v>
                </c:pt>
                <c:pt idx="146">
                  <c:v>7275865993.065999</c:v>
                </c:pt>
                <c:pt idx="147">
                  <c:v>8367245892.025898</c:v>
                </c:pt>
                <c:pt idx="148">
                  <c:v>9622332775.8297825</c:v>
                </c:pt>
                <c:pt idx="149">
                  <c:v>11065682692.204248</c:v>
                </c:pt>
                <c:pt idx="150">
                  <c:v>12725535096.034885</c:v>
                </c:pt>
                <c:pt idx="151">
                  <c:v>14634365360.440117</c:v>
                </c:pt>
                <c:pt idx="152">
                  <c:v>16829520164.506134</c:v>
                </c:pt>
                <c:pt idx="153">
                  <c:v>19353948189.182053</c:v>
                </c:pt>
                <c:pt idx="154">
                  <c:v>22257040417.559361</c:v>
                </c:pt>
                <c:pt idx="155">
                  <c:v>25595596480.193264</c:v>
                </c:pt>
                <c:pt idx="156">
                  <c:v>29434935952.222252</c:v>
                </c:pt>
                <c:pt idx="157">
                  <c:v>33850176345.055588</c:v>
                </c:pt>
                <c:pt idx="158">
                  <c:v>38927702796.813927</c:v>
                </c:pt>
                <c:pt idx="159">
                  <c:v>44766858216.336014</c:v>
                </c:pt>
                <c:pt idx="160">
                  <c:v>51481886948.786415</c:v>
                </c:pt>
                <c:pt idx="161">
                  <c:v>59204169991.10437</c:v>
                </c:pt>
                <c:pt idx="162">
                  <c:v>68084795489.77002</c:v>
                </c:pt>
                <c:pt idx="163">
                  <c:v>78297514813.235519</c:v>
                </c:pt>
                <c:pt idx="164">
                  <c:v>90042142035.22084</c:v>
                </c:pt>
                <c:pt idx="165">
                  <c:v>103548463340.50395</c:v>
                </c:pt>
                <c:pt idx="166">
                  <c:v>119080732841.57953</c:v>
                </c:pt>
                <c:pt idx="167">
                  <c:v>136942842767.81645</c:v>
                </c:pt>
                <c:pt idx="168">
                  <c:v>157484269182.98892</c:v>
                </c:pt>
                <c:pt idx="169">
                  <c:v>181106909560.43726</c:v>
                </c:pt>
                <c:pt idx="170">
                  <c:v>208272945994.50284</c:v>
                </c:pt>
                <c:pt idx="171">
                  <c:v>239513887893.67825</c:v>
                </c:pt>
                <c:pt idx="172">
                  <c:v>275440971077.72998</c:v>
                </c:pt>
                <c:pt idx="173">
                  <c:v>316757116739.38947</c:v>
                </c:pt>
                <c:pt idx="174">
                  <c:v>364270684250.29785</c:v>
                </c:pt>
                <c:pt idx="175">
                  <c:v>418911286887.84247</c:v>
                </c:pt>
                <c:pt idx="176">
                  <c:v>481747979921.0188</c:v>
                </c:pt>
                <c:pt idx="177">
                  <c:v>554010176909.17163</c:v>
                </c:pt>
                <c:pt idx="178">
                  <c:v>637111703445.54736</c:v>
                </c:pt>
                <c:pt idx="179">
                  <c:v>732678458962.37939</c:v>
                </c:pt>
                <c:pt idx="180">
                  <c:v>842580227806.73621</c:v>
                </c:pt>
                <c:pt idx="181">
                  <c:v>968967261977.74658</c:v>
                </c:pt>
                <c:pt idx="182">
                  <c:v>1114312351274.4084</c:v>
                </c:pt>
                <c:pt idx="183">
                  <c:v>1281459203965.5696</c:v>
                </c:pt>
                <c:pt idx="184">
                  <c:v>1473678084560.4048</c:v>
                </c:pt>
                <c:pt idx="185">
                  <c:v>1694729797244.4653</c:v>
                </c:pt>
                <c:pt idx="186">
                  <c:v>1948939266831.135</c:v>
                </c:pt>
                <c:pt idx="187">
                  <c:v>2241280156855.8052</c:v>
                </c:pt>
                <c:pt idx="188">
                  <c:v>2577472180384.1758</c:v>
                </c:pt>
                <c:pt idx="189">
                  <c:v>2964093007441.8018</c:v>
                </c:pt>
                <c:pt idx="190">
                  <c:v>3408706958558.0718</c:v>
                </c:pt>
                <c:pt idx="191">
                  <c:v>3920013002341.7822</c:v>
                </c:pt>
                <c:pt idx="192">
                  <c:v>4508014952693.0488</c:v>
                </c:pt>
                <c:pt idx="193">
                  <c:v>5184217195597.0059</c:v>
                </c:pt>
                <c:pt idx="194">
                  <c:v>5961849774936.5566</c:v>
                </c:pt>
                <c:pt idx="195">
                  <c:v>6856127241177.04</c:v>
                </c:pt>
                <c:pt idx="196">
                  <c:v>7884546327353.5957</c:v>
                </c:pt>
                <c:pt idx="197">
                  <c:v>9067228276456.6348</c:v>
                </c:pt>
                <c:pt idx="198">
                  <c:v>10427312517925.129</c:v>
                </c:pt>
                <c:pt idx="199">
                  <c:v>11991409395613.896</c:v>
                </c:pt>
                <c:pt idx="200">
                  <c:v>13790120804955.98</c:v>
                </c:pt>
                <c:pt idx="201">
                  <c:v>15858638925699.377</c:v>
                </c:pt>
                <c:pt idx="202">
                  <c:v>18237434764554.281</c:v>
                </c:pt>
                <c:pt idx="203">
                  <c:v>20973049979237.422</c:v>
                </c:pt>
                <c:pt idx="204">
                  <c:v>24119007476123.035</c:v>
                </c:pt>
                <c:pt idx="205">
                  <c:v>27736858597541.488</c:v>
                </c:pt>
                <c:pt idx="206">
                  <c:v>31897387387172.711</c:v>
                </c:pt>
                <c:pt idx="207">
                  <c:v>36681995495248.617</c:v>
                </c:pt>
                <c:pt idx="208">
                  <c:v>42184294819535.906</c:v>
                </c:pt>
                <c:pt idx="209">
                  <c:v>48511939042466.289</c:v>
                </c:pt>
                <c:pt idx="210">
                  <c:v>55788729898836.227</c:v>
                </c:pt>
                <c:pt idx="211">
                  <c:v>64157039383661.656</c:v>
                </c:pt>
                <c:pt idx="212">
                  <c:v>73780595291210.906</c:v>
                </c:pt>
                <c:pt idx="213">
                  <c:v>84847684584892.531</c:v>
                </c:pt>
                <c:pt idx="214">
                  <c:v>97574837272626.406</c:v>
                </c:pt>
                <c:pt idx="215">
                  <c:v>112211062863520.36</c:v>
                </c:pt>
                <c:pt idx="216">
                  <c:v>129042722293048.41</c:v>
                </c:pt>
                <c:pt idx="217">
                  <c:v>148399130637005.66</c:v>
                </c:pt>
                <c:pt idx="218">
                  <c:v>170659000232556.5</c:v>
                </c:pt>
                <c:pt idx="219">
                  <c:v>196257850267439.97</c:v>
                </c:pt>
                <c:pt idx="220">
                  <c:v>225696527807555.94</c:v>
                </c:pt>
                <c:pt idx="221">
                  <c:v>259551006978689.31</c:v>
                </c:pt>
                <c:pt idx="222">
                  <c:v>298483658025492.69</c:v>
                </c:pt>
                <c:pt idx="223">
                  <c:v>343256206729316.56</c:v>
                </c:pt>
                <c:pt idx="224">
                  <c:v>394744637738714</c:v>
                </c:pt>
                <c:pt idx="225">
                  <c:v>453956333399521.06</c:v>
                </c:pt>
                <c:pt idx="226">
                  <c:v>522049783409449.19</c:v>
                </c:pt>
                <c:pt idx="227">
                  <c:v>600357250920866.5</c:v>
                </c:pt>
                <c:pt idx="228">
                  <c:v>690410838558996.38</c:v>
                </c:pt>
              </c:numCache>
            </c:numRef>
          </c:xVal>
          <c:yVal>
            <c:numRef>
              <c:f>Sheet1!$C$7:$C$235</c:f>
              <c:numCache>
                <c:formatCode>0.00E+00</c:formatCode>
                <c:ptCount val="229"/>
                <c:pt idx="0">
                  <c:v>4.0208830097037414E-2</c:v>
                </c:pt>
                <c:pt idx="1">
                  <c:v>0.14338057090110776</c:v>
                </c:pt>
                <c:pt idx="2">
                  <c:v>0.46801163677820851</c:v>
                </c:pt>
                <c:pt idx="3">
                  <c:v>1.3983647773512395</c:v>
                </c:pt>
                <c:pt idx="4">
                  <c:v>3.8245626462868056</c:v>
                </c:pt>
                <c:pt idx="5">
                  <c:v>9.5750391889318003</c:v>
                </c:pt>
                <c:pt idx="6">
                  <c:v>21.943041246639631</c:v>
                </c:pt>
                <c:pt idx="7">
                  <c:v>46.031015602789473</c:v>
                </c:pt>
                <c:pt idx="8">
                  <c:v>88.389722992301245</c:v>
                </c:pt>
                <c:pt idx="9">
                  <c:v>155.36402606669603</c:v>
                </c:pt>
                <c:pt idx="10">
                  <c:v>249.97503578578778</c:v>
                </c:pt>
                <c:pt idx="11">
                  <c:v>368.16312679066004</c:v>
                </c:pt>
                <c:pt idx="12">
                  <c:v>496.34244827348897</c:v>
                </c:pt>
                <c:pt idx="13">
                  <c:v>612.51964991976445</c:v>
                </c:pt>
                <c:pt idx="14">
                  <c:v>691.92036138212279</c:v>
                </c:pt>
                <c:pt idx="15">
                  <c:v>715.46711068603599</c:v>
                </c:pt>
                <c:pt idx="16">
                  <c:v>677.20587366445307</c:v>
                </c:pt>
                <c:pt idx="17">
                  <c:v>586.74478232282047</c:v>
                </c:pt>
                <c:pt idx="18">
                  <c:v>465.34519572374575</c:v>
                </c:pt>
                <c:pt idx="19">
                  <c:v>337.83038730773353</c:v>
                </c:pt>
                <c:pt idx="20">
                  <c:v>224.50171648624928</c:v>
                </c:pt>
                <c:pt idx="21">
                  <c:v>136.56458801499627</c:v>
                </c:pt>
                <c:pt idx="22">
                  <c:v>76.042083924146553</c:v>
                </c:pt>
                <c:pt idx="23">
                  <c:v>38.75853914835011</c:v>
                </c:pt>
                <c:pt idx="24">
                  <c:v>18.08332415660248</c:v>
                </c:pt>
                <c:pt idx="25">
                  <c:v>7.7230102886988341</c:v>
                </c:pt>
                <c:pt idx="26">
                  <c:v>3.0192038572228137</c:v>
                </c:pt>
                <c:pt idx="27">
                  <c:v>1.080427774772363</c:v>
                </c:pt>
                <c:pt idx="28">
                  <c:v>0.35391300438059958</c:v>
                </c:pt>
                <c:pt idx="29">
                  <c:v>0.10611939855047448</c:v>
                </c:pt>
                <c:pt idx="30">
                  <c:v>2.912664865652085E-2</c:v>
                </c:pt>
                <c:pt idx="31">
                  <c:v>7.3178538660783653E-3</c:v>
                </c:pt>
                <c:pt idx="32">
                  <c:v>1.682962450557124E-3</c:v>
                </c:pt>
                <c:pt idx="33">
                  <c:v>3.5429302162703788E-4</c:v>
                </c:pt>
                <c:pt idx="34">
                  <c:v>6.8272883951208576E-5</c:v>
                </c:pt>
                <c:pt idx="35">
                  <c:v>1.2042908230946252E-5</c:v>
                </c:pt>
                <c:pt idx="36">
                  <c:v>1.9445180716355193E-6</c:v>
                </c:pt>
                <c:pt idx="37">
                  <c:v>2.8740218702391173E-7</c:v>
                </c:pt>
                <c:pt idx="38">
                  <c:v>3.8883525239027745E-8</c:v>
                </c:pt>
                <c:pt idx="39">
                  <c:v>4.8154699079138277E-9</c:v>
                </c:pt>
                <c:pt idx="40">
                  <c:v>5.4589509611930081E-10</c:v>
                </c:pt>
                <c:pt idx="41">
                  <c:v>5.6647036019103789E-11</c:v>
                </c:pt>
                <c:pt idx="42">
                  <c:v>5.3807481755026049E-12</c:v>
                </c:pt>
                <c:pt idx="43">
                  <c:v>4.6784890950455448E-13</c:v>
                </c:pt>
                <c:pt idx="44">
                  <c:v>3.7236260011093302E-14</c:v>
                </c:pt>
                <c:pt idx="45">
                  <c:v>2.7128386555833926E-15</c:v>
                </c:pt>
                <c:pt idx="46">
                  <c:v>1.8091699030269225E-16</c:v>
                </c:pt>
                <c:pt idx="47">
                  <c:v>1.104414809751231E-17</c:v>
                </c:pt>
                <c:pt idx="48">
                  <c:v>6.1713839596720104E-19</c:v>
                </c:pt>
                <c:pt idx="49">
                  <c:v>3.1566787833043477E-20</c:v>
                </c:pt>
                <c:pt idx="50">
                  <c:v>1.4780042859687542E-21</c:v>
                </c:pt>
                <c:pt idx="51">
                  <c:v>6.3345894601804212E-23</c:v>
                </c:pt>
                <c:pt idx="52">
                  <c:v>2.4851850505976913E-24</c:v>
                </c:pt>
                <c:pt idx="53">
                  <c:v>8.9247584230554748E-26</c:v>
                </c:pt>
                <c:pt idx="54">
                  <c:v>2.9338079732059467E-27</c:v>
                </c:pt>
                <c:pt idx="55">
                  <c:v>8.8280417403725368E-29</c:v>
                </c:pt>
                <c:pt idx="56">
                  <c:v>2.4316135205659884E-30</c:v>
                </c:pt>
                <c:pt idx="57">
                  <c:v>6.1308712993730385E-32</c:v>
                </c:pt>
                <c:pt idx="58">
                  <c:v>1.4149703109298058E-33</c:v>
                </c:pt>
                <c:pt idx="59">
                  <c:v>2.9893029720009805E-35</c:v>
                </c:pt>
                <c:pt idx="60">
                  <c:v>5.7808276106265596E-37</c:v>
                </c:pt>
                <c:pt idx="61">
                  <c:v>1.0233108558433018E-38</c:v>
                </c:pt>
                <c:pt idx="62">
                  <c:v>1.6581454460144712E-40</c:v>
                </c:pt>
                <c:pt idx="63">
                  <c:v>2.4594338260330745E-42</c:v>
                </c:pt>
                <c:pt idx="64">
                  <c:v>3.3392208192077782E-44</c:v>
                </c:pt>
                <c:pt idx="65">
                  <c:v>4.1500431785606737E-46</c:v>
                </c:pt>
                <c:pt idx="66">
                  <c:v>4.72125621337186E-48</c:v>
                </c:pt>
                <c:pt idx="67">
                  <c:v>4.9165448099328761E-50</c:v>
                </c:pt>
                <c:pt idx="68">
                  <c:v>4.6866218429189977E-52</c:v>
                </c:pt>
                <c:pt idx="69">
                  <c:v>4.0893784227342124E-54</c:v>
                </c:pt>
                <c:pt idx="70">
                  <c:v>3.2662706483245324E-56</c:v>
                </c:pt>
                <c:pt idx="71">
                  <c:v>2.3880560370629981E-58</c:v>
                </c:pt>
                <c:pt idx="72">
                  <c:v>1.5982118156748775E-60</c:v>
                </c:pt>
                <c:pt idx="73">
                  <c:v>9.7908779973252822E-63</c:v>
                </c:pt>
                <c:pt idx="74">
                  <c:v>5.4904307596207946E-65</c:v>
                </c:pt>
                <c:pt idx="75">
                  <c:v>2.8183094527457316E-67</c:v>
                </c:pt>
                <c:pt idx="76">
                  <c:v>1.3242452195856348E-69</c:v>
                </c:pt>
                <c:pt idx="77">
                  <c:v>5.6956806198846924E-72</c:v>
                </c:pt>
                <c:pt idx="78">
                  <c:v>2.242437366906706E-74</c:v>
                </c:pt>
                <c:pt idx="79">
                  <c:v>8.0815095965650811E-77</c:v>
                </c:pt>
                <c:pt idx="80">
                  <c:v>2.6660122616973218E-79</c:v>
                </c:pt>
                <c:pt idx="81">
                  <c:v>8.0506189332619598E-82</c:v>
                </c:pt>
                <c:pt idx="82">
                  <c:v>2.2253272001163431E-84</c:v>
                </c:pt>
                <c:pt idx="83">
                  <c:v>5.6306166550223877E-87</c:v>
                </c:pt>
                <c:pt idx="84">
                  <c:v>1.3041138976964464E-89</c:v>
                </c:pt>
                <c:pt idx="85">
                  <c:v>2.7648562973986412E-92</c:v>
                </c:pt>
                <c:pt idx="86">
                  <c:v>5.3657085941640868E-95</c:v>
                </c:pt>
                <c:pt idx="87">
                  <c:v>9.5318912799708594E-98</c:v>
                </c:pt>
                <c:pt idx="88">
                  <c:v>1.5499887844684646E-100</c:v>
                </c:pt>
                <c:pt idx="89">
                  <c:v>2.3071482905534203E-103</c:v>
                </c:pt>
                <c:pt idx="90">
                  <c:v>3.143546880167804E-106</c:v>
                </c:pt>
                <c:pt idx="91">
                  <c:v>3.9206841021055732E-109</c:v>
                </c:pt>
                <c:pt idx="92">
                  <c:v>4.4761150443871876E-112</c:v>
                </c:pt>
                <c:pt idx="93">
                  <c:v>4.6777618422159193E-115</c:v>
                </c:pt>
                <c:pt idx="94">
                  <c:v>4.4747878672900086E-118</c:v>
                </c:pt>
                <c:pt idx="95">
                  <c:v>3.9183594653706043E-121</c:v>
                </c:pt>
                <c:pt idx="96">
                  <c:v>3.1407515052822291E-124</c:v>
                </c:pt>
                <c:pt idx="97">
                  <c:v>2.3044132108883389E-127</c:v>
                </c:pt>
                <c:pt idx="98">
                  <c:v>1.5476922727806044E-130</c:v>
                </c:pt>
                <c:pt idx="99">
                  <c:v>9.5149464953143899E-134</c:v>
                </c:pt>
                <c:pt idx="100">
                  <c:v>5.354581891750488E-137</c:v>
                </c:pt>
                <c:pt idx="101">
                  <c:v>2.7583048157236913E-140</c:v>
                </c:pt>
                <c:pt idx="102">
                  <c:v>1.3006379707110145E-143</c:v>
                </c:pt>
                <c:pt idx="103">
                  <c:v>5.6139440213015473E-147</c:v>
                </c:pt>
                <c:pt idx="104">
                  <c:v>2.2180799967317994E-150</c:v>
                </c:pt>
                <c:pt idx="105">
                  <c:v>8.0220213030054265E-154</c:v>
                </c:pt>
                <c:pt idx="106">
                  <c:v>2.6557543094995056E-157</c:v>
                </c:pt>
                <c:pt idx="107">
                  <c:v>8.048027599532531E-161</c:v>
                </c:pt>
                <c:pt idx="108">
                  <c:v>2.2324847323537325E-164</c:v>
                </c:pt>
                <c:pt idx="109">
                  <c:v>5.6687201322258725E-168</c:v>
                </c:pt>
                <c:pt idx="110">
                  <c:v>1.3175861258884556E-171</c:v>
                </c:pt>
                <c:pt idx="111">
                  <c:v>2.8033058818613991E-175</c:v>
                </c:pt>
                <c:pt idx="112">
                  <c:v>5.4595826087168519E-179</c:v>
                </c:pt>
                <c:pt idx="113">
                  <c:v>9.7329809495397602E-183</c:v>
                </c:pt>
                <c:pt idx="114">
                  <c:v>1.5882899329909211E-186</c:v>
                </c:pt>
                <c:pt idx="115">
                  <c:v>2.3725270429808586E-190</c:v>
                </c:pt>
                <c:pt idx="116">
                  <c:v>3.2440686629721615E-194</c:v>
                </c:pt>
                <c:pt idx="117">
                  <c:v>4.0603772185448683E-198</c:v>
                </c:pt>
                <c:pt idx="118">
                  <c:v>4.6520053478725803E-202</c:v>
                </c:pt>
                <c:pt idx="119">
                  <c:v>4.8787830515789953E-206</c:v>
                </c:pt>
                <c:pt idx="120">
                  <c:v>4.6836052682161935E-210</c:v>
                </c:pt>
                <c:pt idx="121">
                  <c:v>4.1157268443130838E-214</c:v>
                </c:pt>
                <c:pt idx="122">
                  <c:v>3.3106272034666851E-218</c:v>
                </c:pt>
                <c:pt idx="123">
                  <c:v>2.4376508087763364E-222</c:v>
                </c:pt>
                <c:pt idx="124">
                  <c:v>1.642972089637781E-226</c:v>
                </c:pt>
                <c:pt idx="125">
                  <c:v>1.0136461062175116E-230</c:v>
                </c:pt>
                <c:pt idx="126">
                  <c:v>5.7245322357215846E-235</c:v>
                </c:pt>
                <c:pt idx="127">
                  <c:v>2.9593145702275612E-239</c:v>
                </c:pt>
                <c:pt idx="128">
                  <c:v>1.4003601312399319E-243</c:v>
                </c:pt>
                <c:pt idx="129">
                  <c:v>6.0657683589167707E-248</c:v>
                </c:pt>
                <c:pt idx="130">
                  <c:v>2.4050792043813571E-252</c:v>
                </c:pt>
                <c:pt idx="131">
                  <c:v>8.7291191851155433E-257</c:v>
                </c:pt>
                <c:pt idx="132">
                  <c:v>2.9000730775288593E-261</c:v>
                </c:pt>
                <c:pt idx="133">
                  <c:v>8.8195197721158743E-266</c:v>
                </c:pt>
                <c:pt idx="134">
                  <c:v>2.4551521599042314E-270</c:v>
                </c:pt>
                <c:pt idx="135">
                  <c:v>6.2561818804370498E-275</c:v>
                </c:pt>
                <c:pt idx="136">
                  <c:v>1.4592772012869239E-279</c:v>
                </c:pt>
                <c:pt idx="137">
                  <c:v>3.1157579152922403E-284</c:v>
                </c:pt>
                <c:pt idx="138">
                  <c:v>6.0895765581466772E-289</c:v>
                </c:pt>
                <c:pt idx="139">
                  <c:v>1.0894516497057827E-293</c:v>
                </c:pt>
                <c:pt idx="140">
                  <c:v>1.7841292163653036E-298</c:v>
                </c:pt>
                <c:pt idx="141">
                  <c:v>2.6744970777365593E-303</c:v>
                </c:pt>
                <c:pt idx="142">
                  <c:v>3.6699101238111058E-308</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numCache>
            </c:numRef>
          </c:yVal>
          <c:smooth val="1"/>
          <c:extLst>
            <c:ext xmlns:c16="http://schemas.microsoft.com/office/drawing/2014/chart" uri="{C3380CC4-5D6E-409C-BE32-E72D297353CC}">
              <c16:uniqueId val="{00000000-7DDF-4C8F-885D-172DE02D494C}"/>
            </c:ext>
          </c:extLst>
        </c:ser>
        <c:dLbls>
          <c:showLegendKey val="0"/>
          <c:showVal val="0"/>
          <c:showCatName val="0"/>
          <c:showSerName val="0"/>
          <c:showPercent val="0"/>
          <c:showBubbleSize val="0"/>
        </c:dLbls>
        <c:axId val="1473122432"/>
        <c:axId val="1473130752"/>
      </c:scatterChart>
      <c:valAx>
        <c:axId val="1473122432"/>
        <c:scaling>
          <c:logBase val="10"/>
          <c:orientation val="minMax"/>
          <c:max val="30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r>
                  <a:rPr lang="en-US" sz="1600" b="1" i="0" baseline="0" dirty="0">
                    <a:solidFill>
                      <a:schemeClr val="tx1">
                        <a:lumMod val="75000"/>
                        <a:lumOff val="25000"/>
                      </a:schemeClr>
                    </a:solidFill>
                    <a:latin typeface="Arial" panose="020B0604020202020204" pitchFamily="34" charset="0"/>
                    <a:cs typeface="Arial" panose="020B0604020202020204" pitchFamily="34" charset="0"/>
                  </a:rPr>
                  <a:t>Dry Particle size</a:t>
                </a:r>
                <a:r>
                  <a:rPr lang="en-US" sz="1600" b="1" i="1" baseline="0" dirty="0">
                    <a:solidFill>
                      <a:schemeClr val="tx1">
                        <a:lumMod val="75000"/>
                        <a:lumOff val="25000"/>
                      </a:schemeClr>
                    </a:solidFill>
                    <a:latin typeface="Arial" panose="020B0604020202020204" pitchFamily="34" charset="0"/>
                    <a:cs typeface="Arial" panose="020B0604020202020204" pitchFamily="34" charset="0"/>
                  </a:rPr>
                  <a:t>, </a:t>
                </a:r>
                <a:r>
                  <a:rPr lang="en-US" sz="1800" b="1" i="1" baseline="0" dirty="0" err="1">
                    <a:solidFill>
                      <a:schemeClr val="tx1">
                        <a:lumMod val="75000"/>
                        <a:lumOff val="25000"/>
                      </a:schemeClr>
                    </a:solidFill>
                    <a:latin typeface="Times New Roman" panose="02020603050405020304" pitchFamily="18" charset="0"/>
                    <a:cs typeface="Times New Roman" panose="02020603050405020304" pitchFamily="18" charset="0"/>
                  </a:rPr>
                  <a:t>d</a:t>
                </a:r>
                <a:r>
                  <a:rPr lang="en-US" sz="1800" b="1" i="1" baseline="-25000" dirty="0" err="1">
                    <a:solidFill>
                      <a:schemeClr val="tx1">
                        <a:lumMod val="75000"/>
                        <a:lumOff val="25000"/>
                      </a:schemeClr>
                    </a:solidFill>
                    <a:latin typeface="Times New Roman" panose="02020603050405020304" pitchFamily="18" charset="0"/>
                    <a:cs typeface="Times New Roman" panose="02020603050405020304" pitchFamily="18" charset="0"/>
                  </a:rPr>
                  <a:t>p</a:t>
                </a:r>
                <a:r>
                  <a:rPr lang="en-US" sz="1800" b="1" i="1" baseline="-25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1800" b="1" dirty="0">
                    <a:solidFill>
                      <a:schemeClr val="tx1">
                        <a:lumMod val="75000"/>
                        <a:lumOff val="25000"/>
                      </a:schemeClr>
                    </a:solidFill>
                  </a:rPr>
                  <a:t>(nm)</a:t>
                </a:r>
                <a:endParaRPr lang="en-US" sz="2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cross"/>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30752"/>
        <c:crossesAt val="0"/>
        <c:crossBetween val="midCat"/>
        <c:minorUnit val="10"/>
      </c:valAx>
      <c:valAx>
        <c:axId val="1473130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d</a:t>
                </a:r>
                <a:r>
                  <a:rPr lang="en-US" sz="2400" b="1" i="1" dirty="0" err="1">
                    <a:latin typeface="Times New Roman" panose="02020603050405020304" pitchFamily="18" charset="0"/>
                    <a:cs typeface="Times New Roman" panose="02020603050405020304" pitchFamily="18" charset="0"/>
                  </a:rPr>
                  <a:t>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dlog</a:t>
                </a:r>
                <a:r>
                  <a:rPr lang="en-US" sz="2400" b="1" i="1" dirty="0" err="1">
                    <a:latin typeface="Times New Roman" panose="02020603050405020304" pitchFamily="18" charset="0"/>
                    <a:cs typeface="Times New Roman" panose="02020603050405020304" pitchFamily="18" charset="0"/>
                  </a:rPr>
                  <a:t>d</a:t>
                </a:r>
                <a:r>
                  <a:rPr lang="en-US" sz="2400" b="1" i="1" baseline="-25000" dirty="0" err="1">
                    <a:latin typeface="Times New Roman" panose="02020603050405020304" pitchFamily="18" charset="0"/>
                    <a:cs typeface="Times New Roman" panose="02020603050405020304" pitchFamily="18" charset="0"/>
                  </a:rPr>
                  <a:t>p</a:t>
                </a:r>
                <a:endParaRPr lang="en-US" sz="2400" b="1" i="1" baseline="-25000" dirty="0">
                  <a:latin typeface="Times New Roman" panose="02020603050405020304" pitchFamily="18" charset="0"/>
                  <a:cs typeface="Times New Roman" panose="02020603050405020304" pitchFamily="18" charset="0"/>
                </a:endParaRPr>
              </a:p>
            </c:rich>
          </c:tx>
          <c:layout>
            <c:manualLayout>
              <c:xMode val="edge"/>
              <c:yMode val="edge"/>
              <c:x val="2.8427641303187829E-3"/>
              <c:y val="0.22382990400290975"/>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122432"/>
        <c:crossesAt val="1.0000000000000002E-2"/>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3F2DC-8D74-4FA8-A1B4-F2928FBAADF0}" type="datetimeFigureOut">
              <a:rPr lang="en-US" smtClean="0"/>
              <a:t>4/12/2023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78E2D-5848-4744-9391-21190533E00E}" type="slidenum">
              <a:rPr lang="en-US" smtClean="0"/>
              <a:t>‹#›</a:t>
            </a:fld>
            <a:endParaRPr lang="en-US"/>
          </a:p>
        </p:txBody>
      </p:sp>
    </p:spTree>
    <p:extLst>
      <p:ext uri="{BB962C8B-B14F-4D97-AF65-F5344CB8AC3E}">
        <p14:creationId xmlns:p14="http://schemas.microsoft.com/office/powerpoint/2010/main" val="24010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clearly defined boundary – gives a visual</a:t>
            </a:r>
            <a:r>
              <a:rPr lang="en-US" baseline="0" dirty="0"/>
              <a:t> </a:t>
            </a:r>
            <a:r>
              <a:rPr lang="en-US" dirty="0"/>
              <a:t>clue whether it is a cloud</a:t>
            </a:r>
            <a:r>
              <a:rPr lang="en-US" baseline="0" dirty="0"/>
              <a:t> or haze</a:t>
            </a:r>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a:t>
            </a:fld>
            <a:endParaRPr lang="en-US"/>
          </a:p>
        </p:txBody>
      </p:sp>
    </p:spTree>
    <p:extLst>
      <p:ext uri="{BB962C8B-B14F-4D97-AF65-F5344CB8AC3E}">
        <p14:creationId xmlns:p14="http://schemas.microsoft.com/office/powerpoint/2010/main" val="259152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11</a:t>
            </a:fld>
            <a:endParaRPr lang="en-US"/>
          </a:p>
        </p:txBody>
      </p:sp>
    </p:spTree>
    <p:extLst>
      <p:ext uri="{BB962C8B-B14F-4D97-AF65-F5344CB8AC3E}">
        <p14:creationId xmlns:p14="http://schemas.microsoft.com/office/powerpoint/2010/main" val="705836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12</a:t>
            </a:fld>
            <a:endParaRPr lang="en-US"/>
          </a:p>
        </p:txBody>
      </p:sp>
    </p:spTree>
    <p:extLst>
      <p:ext uri="{BB962C8B-B14F-4D97-AF65-F5344CB8AC3E}">
        <p14:creationId xmlns:p14="http://schemas.microsoft.com/office/powerpoint/2010/main" val="296325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13</a:t>
            </a:fld>
            <a:endParaRPr lang="en-US"/>
          </a:p>
        </p:txBody>
      </p:sp>
    </p:spTree>
    <p:extLst>
      <p:ext uri="{BB962C8B-B14F-4D97-AF65-F5344CB8AC3E}">
        <p14:creationId xmlns:p14="http://schemas.microsoft.com/office/powerpoint/2010/main" val="305983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14</a:t>
            </a:fld>
            <a:endParaRPr lang="en-US"/>
          </a:p>
        </p:txBody>
      </p:sp>
    </p:spTree>
    <p:extLst>
      <p:ext uri="{BB962C8B-B14F-4D97-AF65-F5344CB8AC3E}">
        <p14:creationId xmlns:p14="http://schemas.microsoft.com/office/powerpoint/2010/main" val="152720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15</a:t>
            </a:fld>
            <a:endParaRPr lang="en-US"/>
          </a:p>
        </p:txBody>
      </p:sp>
    </p:spTree>
    <p:extLst>
      <p:ext uri="{BB962C8B-B14F-4D97-AF65-F5344CB8AC3E}">
        <p14:creationId xmlns:p14="http://schemas.microsoft.com/office/powerpoint/2010/main" val="339598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16</a:t>
            </a:fld>
            <a:endParaRPr lang="en-US"/>
          </a:p>
        </p:txBody>
      </p:sp>
    </p:spTree>
    <p:extLst>
      <p:ext uri="{BB962C8B-B14F-4D97-AF65-F5344CB8AC3E}">
        <p14:creationId xmlns:p14="http://schemas.microsoft.com/office/powerpoint/2010/main" val="116849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17</a:t>
            </a:fld>
            <a:endParaRPr lang="en-US"/>
          </a:p>
        </p:txBody>
      </p:sp>
    </p:spTree>
    <p:extLst>
      <p:ext uri="{BB962C8B-B14F-4D97-AF65-F5344CB8AC3E}">
        <p14:creationId xmlns:p14="http://schemas.microsoft.com/office/powerpoint/2010/main" val="248993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18</a:t>
            </a:fld>
            <a:endParaRPr lang="en-US"/>
          </a:p>
        </p:txBody>
      </p:sp>
    </p:spTree>
    <p:extLst>
      <p:ext uri="{BB962C8B-B14F-4D97-AF65-F5344CB8AC3E}">
        <p14:creationId xmlns:p14="http://schemas.microsoft.com/office/powerpoint/2010/main" val="278687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19</a:t>
            </a:fld>
            <a:endParaRPr lang="en-US"/>
          </a:p>
        </p:txBody>
      </p:sp>
    </p:spTree>
    <p:extLst>
      <p:ext uri="{BB962C8B-B14F-4D97-AF65-F5344CB8AC3E}">
        <p14:creationId xmlns:p14="http://schemas.microsoft.com/office/powerpoint/2010/main" val="44433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20</a:t>
            </a:fld>
            <a:endParaRPr lang="en-US"/>
          </a:p>
        </p:txBody>
      </p:sp>
    </p:spTree>
    <p:extLst>
      <p:ext uri="{BB962C8B-B14F-4D97-AF65-F5344CB8AC3E}">
        <p14:creationId xmlns:p14="http://schemas.microsoft.com/office/powerpoint/2010/main" val="250033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clearly defined boundary – gives a visual</a:t>
            </a:r>
            <a:r>
              <a:rPr lang="en-US" baseline="0" dirty="0"/>
              <a:t> </a:t>
            </a:r>
            <a:r>
              <a:rPr lang="en-US" dirty="0"/>
              <a:t>clue whether it is a cloud</a:t>
            </a:r>
            <a:r>
              <a:rPr lang="en-US" baseline="0" dirty="0"/>
              <a:t> or haze</a:t>
            </a:r>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a:t>
            </a:fld>
            <a:endParaRPr lang="en-US"/>
          </a:p>
        </p:txBody>
      </p:sp>
    </p:spTree>
    <p:extLst>
      <p:ext uri="{BB962C8B-B14F-4D97-AF65-F5344CB8AC3E}">
        <p14:creationId xmlns:p14="http://schemas.microsoft.com/office/powerpoint/2010/main" val="147996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21</a:t>
            </a:fld>
            <a:endParaRPr lang="en-US"/>
          </a:p>
        </p:txBody>
      </p:sp>
    </p:spTree>
    <p:extLst>
      <p:ext uri="{BB962C8B-B14F-4D97-AF65-F5344CB8AC3E}">
        <p14:creationId xmlns:p14="http://schemas.microsoft.com/office/powerpoint/2010/main" val="363896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22</a:t>
            </a:fld>
            <a:endParaRPr lang="en-US"/>
          </a:p>
        </p:txBody>
      </p:sp>
    </p:spTree>
    <p:extLst>
      <p:ext uri="{BB962C8B-B14F-4D97-AF65-F5344CB8AC3E}">
        <p14:creationId xmlns:p14="http://schemas.microsoft.com/office/powerpoint/2010/main" val="317835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23</a:t>
            </a:fld>
            <a:endParaRPr lang="en-US"/>
          </a:p>
        </p:txBody>
      </p:sp>
    </p:spTree>
    <p:extLst>
      <p:ext uri="{BB962C8B-B14F-4D97-AF65-F5344CB8AC3E}">
        <p14:creationId xmlns:p14="http://schemas.microsoft.com/office/powerpoint/2010/main" val="153330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24</a:t>
            </a:fld>
            <a:endParaRPr lang="en-US"/>
          </a:p>
        </p:txBody>
      </p:sp>
    </p:spTree>
    <p:extLst>
      <p:ext uri="{BB962C8B-B14F-4D97-AF65-F5344CB8AC3E}">
        <p14:creationId xmlns:p14="http://schemas.microsoft.com/office/powerpoint/2010/main" val="3871704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25</a:t>
            </a:fld>
            <a:endParaRPr lang="en-US"/>
          </a:p>
        </p:txBody>
      </p:sp>
    </p:spTree>
    <p:extLst>
      <p:ext uri="{BB962C8B-B14F-4D97-AF65-F5344CB8AC3E}">
        <p14:creationId xmlns:p14="http://schemas.microsoft.com/office/powerpoint/2010/main" val="583400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26</a:t>
            </a:fld>
            <a:endParaRPr lang="en-US"/>
          </a:p>
        </p:txBody>
      </p:sp>
    </p:spTree>
    <p:extLst>
      <p:ext uri="{BB962C8B-B14F-4D97-AF65-F5344CB8AC3E}">
        <p14:creationId xmlns:p14="http://schemas.microsoft.com/office/powerpoint/2010/main" val="182097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27</a:t>
            </a:fld>
            <a:endParaRPr lang="en-US"/>
          </a:p>
        </p:txBody>
      </p:sp>
    </p:spTree>
    <p:extLst>
      <p:ext uri="{BB962C8B-B14F-4D97-AF65-F5344CB8AC3E}">
        <p14:creationId xmlns:p14="http://schemas.microsoft.com/office/powerpoint/2010/main" val="3033254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28</a:t>
            </a:fld>
            <a:endParaRPr lang="en-US"/>
          </a:p>
        </p:txBody>
      </p:sp>
    </p:spTree>
    <p:extLst>
      <p:ext uri="{BB962C8B-B14F-4D97-AF65-F5344CB8AC3E}">
        <p14:creationId xmlns:p14="http://schemas.microsoft.com/office/powerpoint/2010/main" val="383896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29</a:t>
            </a:fld>
            <a:endParaRPr lang="en-US"/>
          </a:p>
        </p:txBody>
      </p:sp>
    </p:spTree>
    <p:extLst>
      <p:ext uri="{BB962C8B-B14F-4D97-AF65-F5344CB8AC3E}">
        <p14:creationId xmlns:p14="http://schemas.microsoft.com/office/powerpoint/2010/main" val="198913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30</a:t>
            </a:fld>
            <a:endParaRPr lang="en-US"/>
          </a:p>
        </p:txBody>
      </p:sp>
    </p:spTree>
    <p:extLst>
      <p:ext uri="{BB962C8B-B14F-4D97-AF65-F5344CB8AC3E}">
        <p14:creationId xmlns:p14="http://schemas.microsoft.com/office/powerpoint/2010/main" val="4834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clearly defined boundary – gives a visual</a:t>
            </a:r>
            <a:r>
              <a:rPr lang="en-US" baseline="0" dirty="0"/>
              <a:t> </a:t>
            </a:r>
            <a:r>
              <a:rPr lang="en-US" dirty="0"/>
              <a:t>clue whether it is a cloud</a:t>
            </a:r>
            <a:r>
              <a:rPr lang="en-US" baseline="0" dirty="0"/>
              <a:t> or haze</a:t>
            </a:r>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4</a:t>
            </a:fld>
            <a:endParaRPr lang="en-US"/>
          </a:p>
        </p:txBody>
      </p:sp>
    </p:spTree>
    <p:extLst>
      <p:ext uri="{BB962C8B-B14F-4D97-AF65-F5344CB8AC3E}">
        <p14:creationId xmlns:p14="http://schemas.microsoft.com/office/powerpoint/2010/main" val="1288022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31</a:t>
            </a:fld>
            <a:endParaRPr lang="en-US"/>
          </a:p>
        </p:txBody>
      </p:sp>
    </p:spTree>
    <p:extLst>
      <p:ext uri="{BB962C8B-B14F-4D97-AF65-F5344CB8AC3E}">
        <p14:creationId xmlns:p14="http://schemas.microsoft.com/office/powerpoint/2010/main" val="930321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32</a:t>
            </a:fld>
            <a:endParaRPr lang="en-US"/>
          </a:p>
        </p:txBody>
      </p:sp>
    </p:spTree>
    <p:extLst>
      <p:ext uri="{BB962C8B-B14F-4D97-AF65-F5344CB8AC3E}">
        <p14:creationId xmlns:p14="http://schemas.microsoft.com/office/powerpoint/2010/main" val="3177221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33</a:t>
            </a:fld>
            <a:endParaRPr lang="en-US"/>
          </a:p>
        </p:txBody>
      </p:sp>
    </p:spTree>
    <p:extLst>
      <p:ext uri="{BB962C8B-B14F-4D97-AF65-F5344CB8AC3E}">
        <p14:creationId xmlns:p14="http://schemas.microsoft.com/office/powerpoint/2010/main" val="1718343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34</a:t>
            </a:fld>
            <a:endParaRPr lang="en-US"/>
          </a:p>
        </p:txBody>
      </p:sp>
    </p:spTree>
    <p:extLst>
      <p:ext uri="{BB962C8B-B14F-4D97-AF65-F5344CB8AC3E}">
        <p14:creationId xmlns:p14="http://schemas.microsoft.com/office/powerpoint/2010/main" val="3926207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35</a:t>
            </a:fld>
            <a:endParaRPr lang="en-US"/>
          </a:p>
        </p:txBody>
      </p:sp>
    </p:spTree>
    <p:extLst>
      <p:ext uri="{BB962C8B-B14F-4D97-AF65-F5344CB8AC3E}">
        <p14:creationId xmlns:p14="http://schemas.microsoft.com/office/powerpoint/2010/main" val="2558162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36</a:t>
            </a:fld>
            <a:endParaRPr lang="en-US"/>
          </a:p>
        </p:txBody>
      </p:sp>
    </p:spTree>
    <p:extLst>
      <p:ext uri="{BB962C8B-B14F-4D97-AF65-F5344CB8AC3E}">
        <p14:creationId xmlns:p14="http://schemas.microsoft.com/office/powerpoint/2010/main" val="123648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37</a:t>
            </a:fld>
            <a:endParaRPr lang="en-US"/>
          </a:p>
        </p:txBody>
      </p:sp>
    </p:spTree>
    <p:extLst>
      <p:ext uri="{BB962C8B-B14F-4D97-AF65-F5344CB8AC3E}">
        <p14:creationId xmlns:p14="http://schemas.microsoft.com/office/powerpoint/2010/main" val="3891332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38</a:t>
            </a:fld>
            <a:endParaRPr lang="en-US"/>
          </a:p>
        </p:txBody>
      </p:sp>
    </p:spTree>
    <p:extLst>
      <p:ext uri="{BB962C8B-B14F-4D97-AF65-F5344CB8AC3E}">
        <p14:creationId xmlns:p14="http://schemas.microsoft.com/office/powerpoint/2010/main" val="1019498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39</a:t>
            </a:fld>
            <a:endParaRPr lang="en-US"/>
          </a:p>
        </p:txBody>
      </p:sp>
    </p:spTree>
    <p:extLst>
      <p:ext uri="{BB962C8B-B14F-4D97-AF65-F5344CB8AC3E}">
        <p14:creationId xmlns:p14="http://schemas.microsoft.com/office/powerpoint/2010/main" val="369671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40</a:t>
            </a:fld>
            <a:endParaRPr lang="en-US"/>
          </a:p>
        </p:txBody>
      </p:sp>
    </p:spTree>
    <p:extLst>
      <p:ext uri="{BB962C8B-B14F-4D97-AF65-F5344CB8AC3E}">
        <p14:creationId xmlns:p14="http://schemas.microsoft.com/office/powerpoint/2010/main" val="179336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clearly defined boundary – gives a visual</a:t>
            </a:r>
            <a:r>
              <a:rPr lang="en-US" baseline="0" dirty="0"/>
              <a:t> </a:t>
            </a:r>
            <a:r>
              <a:rPr lang="en-US" dirty="0"/>
              <a:t>clue whether it is a cloud</a:t>
            </a:r>
            <a:r>
              <a:rPr lang="en-US" baseline="0" dirty="0"/>
              <a:t> or haze</a:t>
            </a:r>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5</a:t>
            </a:fld>
            <a:endParaRPr lang="en-US"/>
          </a:p>
        </p:txBody>
      </p:sp>
    </p:spTree>
    <p:extLst>
      <p:ext uri="{BB962C8B-B14F-4D97-AF65-F5344CB8AC3E}">
        <p14:creationId xmlns:p14="http://schemas.microsoft.com/office/powerpoint/2010/main" val="151644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41</a:t>
            </a:fld>
            <a:endParaRPr lang="en-US"/>
          </a:p>
        </p:txBody>
      </p:sp>
    </p:spTree>
    <p:extLst>
      <p:ext uri="{BB962C8B-B14F-4D97-AF65-F5344CB8AC3E}">
        <p14:creationId xmlns:p14="http://schemas.microsoft.com/office/powerpoint/2010/main" val="1246727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42</a:t>
            </a:fld>
            <a:endParaRPr lang="en-US"/>
          </a:p>
        </p:txBody>
      </p:sp>
    </p:spTree>
    <p:extLst>
      <p:ext uri="{BB962C8B-B14F-4D97-AF65-F5344CB8AC3E}">
        <p14:creationId xmlns:p14="http://schemas.microsoft.com/office/powerpoint/2010/main" val="3170869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8571FB0-97D8-4B21-9CD7-1B4E5D2909FA}" type="slidenum">
              <a:rPr lang="en-US" altLang="en-US">
                <a:solidFill>
                  <a:prstClr val="black"/>
                </a:solidFill>
              </a:rPr>
              <a:pPr eaLnBrk="1" hangingPunct="1"/>
              <a:t>45</a:t>
            </a:fld>
            <a:endParaRPr lang="en-US" altLang="en-US">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a:t>The inlet is split into aerosol and sheath flow.  The sheath flow is filtered, humidified and heated. The aerosol flow is directed through the centerline of the column, and is surrounded by the annular sheath flow. The inner walls are maintained moist.  a temperature gradient is applied to produce a supersaturation of water vapor in the CCN column, where the activated particles grow to become droplets, after which point they are detected with an optical particle counter at the exit of the column.  </a:t>
            </a:r>
          </a:p>
        </p:txBody>
      </p:sp>
    </p:spTree>
    <p:extLst>
      <p:ext uri="{BB962C8B-B14F-4D97-AF65-F5344CB8AC3E}">
        <p14:creationId xmlns:p14="http://schemas.microsoft.com/office/powerpoint/2010/main" val="1192991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CAA15-B50F-4093-B34E-D080509C2AA9}" type="slidenum">
              <a:rPr lang="en-US">
                <a:solidFill>
                  <a:prstClr val="black"/>
                </a:solidFill>
              </a:rPr>
              <a:pPr/>
              <a:t>46</a:t>
            </a:fld>
            <a:endParaRPr lang="en-US">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232943" indent="-232943" defTabSz="931774" eaLnBrk="0" fontAlgn="base" hangingPunct="0">
              <a:spcBef>
                <a:spcPct val="30000"/>
              </a:spcBef>
              <a:spcAft>
                <a:spcPct val="0"/>
              </a:spcAft>
              <a:defRPr/>
            </a:pPr>
            <a:r>
              <a:rPr lang="en-US" dirty="0"/>
              <a:t>The next two facts rely</a:t>
            </a:r>
            <a:r>
              <a:rPr lang="en-US" baseline="0" dirty="0"/>
              <a:t> up</a:t>
            </a:r>
            <a:r>
              <a:rPr lang="en-US" dirty="0"/>
              <a:t>on the kinetics of mass transfer for heat and moisture from the walls to the centerline of the column.</a:t>
            </a:r>
          </a:p>
          <a:p>
            <a:pPr marL="232943" indent="-232943" defTabSz="931774" eaLnBrk="0" fontAlgn="base" hangingPunct="0">
              <a:spcBef>
                <a:spcPct val="30000"/>
              </a:spcBef>
              <a:spcAft>
                <a:spcPct val="0"/>
              </a:spcAft>
              <a:defRPr/>
            </a:pPr>
            <a:endParaRPr lang="en-US" dirty="0"/>
          </a:p>
        </p:txBody>
      </p:sp>
    </p:spTree>
    <p:extLst>
      <p:ext uri="{BB962C8B-B14F-4D97-AF65-F5344CB8AC3E}">
        <p14:creationId xmlns:p14="http://schemas.microsoft.com/office/powerpoint/2010/main" val="199731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CAA15-B50F-4093-B34E-D080509C2AA9}" type="slidenum">
              <a:rPr lang="en-US">
                <a:solidFill>
                  <a:prstClr val="black"/>
                </a:solidFill>
              </a:rPr>
              <a:pPr/>
              <a:t>47</a:t>
            </a:fld>
            <a:endParaRPr lang="en-US">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232943" indent="-232943" defTabSz="931774" eaLnBrk="0" fontAlgn="base" hangingPunct="0">
              <a:spcBef>
                <a:spcPct val="30000"/>
              </a:spcBef>
              <a:spcAft>
                <a:spcPct val="0"/>
              </a:spcAft>
              <a:defRPr/>
            </a:pPr>
            <a:r>
              <a:rPr lang="en-US" dirty="0"/>
              <a:t>Generates a </a:t>
            </a:r>
            <a:r>
              <a:rPr lang="en-US" dirty="0" err="1"/>
              <a:t>supersaturation</a:t>
            </a:r>
            <a:r>
              <a:rPr lang="en-US" dirty="0"/>
              <a:t>.  Allows particles to activate and grow into cloud droplets.  Counts the number of droplets formed.  </a:t>
            </a:r>
          </a:p>
          <a:p>
            <a:pPr marL="232943" indent="-232943"/>
            <a:endParaRPr lang="en-US" dirty="0"/>
          </a:p>
        </p:txBody>
      </p:sp>
    </p:spTree>
    <p:extLst>
      <p:ext uri="{BB962C8B-B14F-4D97-AF65-F5344CB8AC3E}">
        <p14:creationId xmlns:p14="http://schemas.microsoft.com/office/powerpoint/2010/main" val="2081677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BB3C52A-58E1-46E1-A24F-4ECC9FE2AB5E}" type="slidenum">
              <a:rPr lang="en-US" altLang="en-US">
                <a:solidFill>
                  <a:prstClr val="black"/>
                </a:solidFill>
              </a:rPr>
              <a:pPr eaLnBrk="1" hangingPunct="1"/>
              <a:t>49</a:t>
            </a:fld>
            <a:endParaRPr lang="en-US" alt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en-US" altLang="en-US" dirty="0"/>
              <a:t>We can vary the particle size and </a:t>
            </a:r>
            <a:r>
              <a:rPr lang="en-US" altLang="en-US" dirty="0" err="1"/>
              <a:t>supersaturation</a:t>
            </a:r>
            <a:r>
              <a:rPr lang="en-US" altLang="en-US" dirty="0"/>
              <a:t> in the CCN counter to see how this affects the activated fraction.  We performed size resolved CCN measurements in New Hampshire, Mexico, Finland and Greece.</a:t>
            </a:r>
          </a:p>
          <a:p>
            <a:pPr eaLnBrk="1" hangingPunct="1"/>
            <a:r>
              <a:rPr lang="en-US" altLang="en-US" dirty="0">
                <a:solidFill>
                  <a:srgbClr val="FF0000"/>
                </a:solidFill>
              </a:rPr>
              <a:t>If we scan the diameter, we can get an activation curve in diameter space. selecting one particle size we can also step through </a:t>
            </a:r>
            <a:r>
              <a:rPr lang="en-US" altLang="en-US" dirty="0" err="1">
                <a:solidFill>
                  <a:srgbClr val="FF0000"/>
                </a:solidFill>
              </a:rPr>
              <a:t>supersaturations</a:t>
            </a:r>
            <a:r>
              <a:rPr lang="en-US" altLang="en-US" dirty="0">
                <a:solidFill>
                  <a:srgbClr val="FF0000"/>
                </a:solidFill>
              </a:rPr>
              <a:t> to get activation curves in </a:t>
            </a:r>
            <a:r>
              <a:rPr lang="en-US" altLang="en-US" dirty="0" err="1">
                <a:solidFill>
                  <a:srgbClr val="FF0000"/>
                </a:solidFill>
              </a:rPr>
              <a:t>supersaturation</a:t>
            </a:r>
            <a:r>
              <a:rPr lang="en-US" altLang="en-US" dirty="0">
                <a:solidFill>
                  <a:srgbClr val="FF0000"/>
                </a:solidFill>
              </a:rPr>
              <a:t> space.  If we have enough time we can step through a set of </a:t>
            </a:r>
            <a:r>
              <a:rPr lang="en-US" altLang="en-US" dirty="0" err="1">
                <a:solidFill>
                  <a:srgbClr val="FF0000"/>
                </a:solidFill>
              </a:rPr>
              <a:t>supersaturations</a:t>
            </a:r>
            <a:r>
              <a:rPr lang="en-US" altLang="en-US" dirty="0">
                <a:solidFill>
                  <a:srgbClr val="FF0000"/>
                </a:solidFill>
              </a:rPr>
              <a:t> and scan the diameter quickly at each </a:t>
            </a:r>
            <a:r>
              <a:rPr lang="en-US" altLang="en-US" dirty="0" err="1">
                <a:solidFill>
                  <a:srgbClr val="FF0000"/>
                </a:solidFill>
              </a:rPr>
              <a:t>supersaturation</a:t>
            </a:r>
            <a:r>
              <a:rPr lang="en-US" altLang="en-US" dirty="0">
                <a:solidFill>
                  <a:srgbClr val="FF0000"/>
                </a:solidFill>
              </a:rPr>
              <a:t> to get a very rich multidimensional dataset.</a:t>
            </a:r>
          </a:p>
        </p:txBody>
      </p:sp>
    </p:spTree>
    <p:extLst>
      <p:ext uri="{BB962C8B-B14F-4D97-AF65-F5344CB8AC3E}">
        <p14:creationId xmlns:p14="http://schemas.microsoft.com/office/powerpoint/2010/main" val="425800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clearly defined boundary – gives a visual</a:t>
            </a:r>
            <a:r>
              <a:rPr lang="en-US" baseline="0" dirty="0"/>
              <a:t> </a:t>
            </a:r>
            <a:r>
              <a:rPr lang="en-US" dirty="0"/>
              <a:t>clue whether it is a cloud</a:t>
            </a:r>
            <a:r>
              <a:rPr lang="en-US" baseline="0" dirty="0"/>
              <a:t> or haze</a:t>
            </a:r>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6</a:t>
            </a:fld>
            <a:endParaRPr lang="en-US"/>
          </a:p>
        </p:txBody>
      </p:sp>
    </p:spTree>
    <p:extLst>
      <p:ext uri="{BB962C8B-B14F-4D97-AF65-F5344CB8AC3E}">
        <p14:creationId xmlns:p14="http://schemas.microsoft.com/office/powerpoint/2010/main" val="170133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7</a:t>
            </a:fld>
            <a:endParaRPr lang="en-US"/>
          </a:p>
        </p:txBody>
      </p:sp>
    </p:spTree>
    <p:extLst>
      <p:ext uri="{BB962C8B-B14F-4D97-AF65-F5344CB8AC3E}">
        <p14:creationId xmlns:p14="http://schemas.microsoft.com/office/powerpoint/2010/main" val="312047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8</a:t>
            </a:fld>
            <a:endParaRPr lang="en-US"/>
          </a:p>
        </p:txBody>
      </p:sp>
    </p:spTree>
    <p:extLst>
      <p:ext uri="{BB962C8B-B14F-4D97-AF65-F5344CB8AC3E}">
        <p14:creationId xmlns:p14="http://schemas.microsoft.com/office/powerpoint/2010/main" val="151567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9</a:t>
            </a:fld>
            <a:endParaRPr lang="en-US"/>
          </a:p>
        </p:txBody>
      </p:sp>
    </p:spTree>
    <p:extLst>
      <p:ext uri="{BB962C8B-B14F-4D97-AF65-F5344CB8AC3E}">
        <p14:creationId xmlns:p14="http://schemas.microsoft.com/office/powerpoint/2010/main" val="350130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316F1-0312-46A6-9D99-AD82B1BB8AF0}" type="slidenum">
              <a:rPr lang="en-US" smtClean="0"/>
              <a:t>10</a:t>
            </a:fld>
            <a:endParaRPr lang="en-US"/>
          </a:p>
        </p:txBody>
      </p:sp>
    </p:spTree>
    <p:extLst>
      <p:ext uri="{BB962C8B-B14F-4D97-AF65-F5344CB8AC3E}">
        <p14:creationId xmlns:p14="http://schemas.microsoft.com/office/powerpoint/2010/main" val="368945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47829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21456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34303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06B19E-F4D5-4418-B517-D213AC7DFD1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13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CF218-2F57-4F60-BCEE-CD934C281AC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37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CF218-2F57-4F60-BCEE-CD934C281AC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54726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CF218-2F57-4F60-BCEE-CD934C281AC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78833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CF218-2F57-4F60-BCEE-CD934C281AC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8252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CF218-2F57-4F60-BCEE-CD934C281AC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292402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CF218-2F57-4F60-BCEE-CD934C281AC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54192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CF218-2F57-4F60-BCEE-CD934C281AC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294069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CF218-2F57-4F60-BCEE-CD934C281AC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5EC04-30B7-42F1-B989-797712C2B844}" type="slidenum">
              <a:rPr lang="en-US" smtClean="0"/>
              <a:t>‹#›</a:t>
            </a:fld>
            <a:endParaRPr lang="en-US"/>
          </a:p>
        </p:txBody>
      </p:sp>
    </p:spTree>
    <p:extLst>
      <p:ext uri="{BB962C8B-B14F-4D97-AF65-F5344CB8AC3E}">
        <p14:creationId xmlns:p14="http://schemas.microsoft.com/office/powerpoint/2010/main" val="337115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CF218-2F57-4F60-BCEE-CD934C281AC3}" type="datetimeFigureOut">
              <a:rPr lang="en-US" smtClean="0"/>
              <a:t>4/12/2023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EC04-30B7-42F1-B989-797712C2B844}" type="slidenum">
              <a:rPr lang="en-US" smtClean="0"/>
              <a:t>‹#›</a:t>
            </a:fld>
            <a:endParaRPr lang="en-US"/>
          </a:p>
        </p:txBody>
      </p:sp>
    </p:spTree>
    <p:extLst>
      <p:ext uri="{BB962C8B-B14F-4D97-AF65-F5344CB8AC3E}">
        <p14:creationId xmlns:p14="http://schemas.microsoft.com/office/powerpoint/2010/main" val="3341533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chart" Target="../charts/chart2.xml"/><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hart" Target="../charts/chart4.xml"/><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68.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9" Type="http://schemas.openxmlformats.org/officeDocument/2006/relationships/image" Target="NUL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hart" Target="../charts/chart12.xm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www.dropletmeasurement.com/"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wmf"/><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NUL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0" y="0"/>
            <a:ext cx="9170988" cy="6858000"/>
          </a:xfrm>
          <a:prstGeom prst="rect">
            <a:avLst/>
          </a:prstGeom>
          <a:noFill/>
          <a:ln w="9525">
            <a:noFill/>
            <a:miter lim="800000"/>
            <a:headEnd/>
            <a:tailEnd/>
          </a:ln>
        </p:spPr>
      </p:pic>
      <p:sp>
        <p:nvSpPr>
          <p:cNvPr id="4" name="Title 3"/>
          <p:cNvSpPr>
            <a:spLocks noGrp="1"/>
          </p:cNvSpPr>
          <p:nvPr>
            <p:ph type="title"/>
          </p:nvPr>
        </p:nvSpPr>
        <p:spPr>
          <a:xfrm>
            <a:off x="628650" y="901849"/>
            <a:ext cx="8394164" cy="1325563"/>
          </a:xfrm>
        </p:spPr>
        <p:txBody>
          <a:bodyPr>
            <a:normAutofit/>
          </a:bodyPr>
          <a:lstStyle/>
          <a:p>
            <a:r>
              <a:rPr lang="en-US" dirty="0"/>
              <a:t>Cloud Microphysics</a:t>
            </a:r>
            <a:br>
              <a:rPr lang="en-US" sz="4000" dirty="0"/>
            </a:br>
            <a:r>
              <a:rPr lang="en-US" sz="4000" dirty="0"/>
              <a:t>(ATM505 Module 4, 12 Apr 2023)</a:t>
            </a:r>
          </a:p>
        </p:txBody>
      </p:sp>
      <p:sp>
        <p:nvSpPr>
          <p:cNvPr id="5" name="Content Placeholder 4"/>
          <p:cNvSpPr>
            <a:spLocks noGrp="1"/>
          </p:cNvSpPr>
          <p:nvPr>
            <p:ph idx="1"/>
          </p:nvPr>
        </p:nvSpPr>
        <p:spPr>
          <a:xfrm>
            <a:off x="628650" y="2291507"/>
            <a:ext cx="7886700" cy="3885455"/>
          </a:xfrm>
        </p:spPr>
        <p:txBody>
          <a:bodyPr>
            <a:normAutofit/>
          </a:bodyPr>
          <a:lstStyle/>
          <a:p>
            <a:r>
              <a:rPr lang="en-US" dirty="0"/>
              <a:t>Cloud droplet formation (nucleation)</a:t>
            </a:r>
          </a:p>
          <a:p>
            <a:pPr lvl="1"/>
            <a:r>
              <a:rPr lang="en-US" dirty="0"/>
              <a:t>Saturation vapor pressure of a droplet</a:t>
            </a:r>
          </a:p>
          <a:p>
            <a:pPr marL="914400" lvl="2" indent="0">
              <a:buNone/>
            </a:pPr>
            <a:r>
              <a:rPr lang="en-US" dirty="0"/>
              <a:t>Surface tension term + Solute term = Kohler theory</a:t>
            </a:r>
          </a:p>
          <a:p>
            <a:r>
              <a:rPr lang="en-US" dirty="0"/>
              <a:t>Droplet growth by condensation </a:t>
            </a:r>
          </a:p>
          <a:p>
            <a:endParaRPr lang="en-US" dirty="0"/>
          </a:p>
          <a:p>
            <a:pPr marL="457200" lvl="1" indent="0">
              <a:buNone/>
            </a:pPr>
            <a:endParaRPr lang="en-US" dirty="0"/>
          </a:p>
        </p:txBody>
      </p:sp>
      <p:sp>
        <p:nvSpPr>
          <p:cNvPr id="7" name="TextBox 6"/>
          <p:cNvSpPr txBox="1"/>
          <p:nvPr/>
        </p:nvSpPr>
        <p:spPr>
          <a:xfrm>
            <a:off x="7856247" y="6488668"/>
            <a:ext cx="1254702" cy="369332"/>
          </a:xfrm>
          <a:prstGeom prst="rect">
            <a:avLst/>
          </a:prstGeom>
          <a:noFill/>
        </p:spPr>
        <p:txBody>
          <a:bodyPr wrap="none" rtlCol="0">
            <a:spAutoFit/>
          </a:bodyPr>
          <a:lstStyle/>
          <a:p>
            <a:r>
              <a:rPr lang="en-US" i="1" dirty="0"/>
              <a:t>Dr. S. Lance</a:t>
            </a:r>
          </a:p>
        </p:txBody>
      </p:sp>
    </p:spTree>
    <p:extLst>
      <p:ext uri="{BB962C8B-B14F-4D97-AF65-F5344CB8AC3E}">
        <p14:creationId xmlns:p14="http://schemas.microsoft.com/office/powerpoint/2010/main" val="2055593370"/>
      </p:ext>
    </p:extLst>
  </p:cSld>
  <p:clrMapOvr>
    <a:masterClrMapping/>
  </p:clrMapOvr>
  <mc:AlternateContent xmlns:mc="http://schemas.openxmlformats.org/markup-compatibility/2006" xmlns:p14="http://schemas.microsoft.com/office/powerpoint/2010/main">
    <mc:Choice Requires="p14">
      <p:transition spd="slow" p14:dur="2000" advTm="32343"/>
    </mc:Choice>
    <mc:Fallback xmlns="">
      <p:transition spd="slow" advTm="323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321040" cy="164461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𝑐</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𝑟</m:t>
                            </m:r>
                          </m:e>
                        </m:d>
                        <m:r>
                          <a:rPr lang="en-US" sz="2000" i="1" dirty="0">
                            <a:latin typeface="Cambria Math" panose="02040503050406030204" pitchFamily="18" charset="0"/>
                            <a:sym typeface="Wingdings" panose="05000000000000000000" pitchFamily="2" charset="2"/>
                          </a:rPr>
                          <m:t>&gt;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oMath>
                </a14:m>
                <a:endParaRPr lang="en-US" sz="2000" dirty="0">
                  <a:sym typeface="Wingdings" panose="05000000000000000000" pitchFamily="2" charset="2"/>
                </a:endParaRPr>
              </a:p>
              <a:p>
                <a:pPr marL="342900" indent="-342900">
                  <a:buFont typeface="Arial" panose="020B0604020202020204" pitchFamily="34" charset="0"/>
                  <a:buChar char="•"/>
                </a:pPr>
                <a:r>
                  <a:rPr lang="en-US" sz="2000" dirty="0">
                    <a:sym typeface="Wingdings" panose="05000000000000000000" pitchFamily="2" charset="2"/>
                  </a:rPr>
                  <a:t>Homogeneous nucleation of pure water droplets requires </a:t>
                </a:r>
                <a:r>
                  <a:rPr lang="en-US" sz="2000" dirty="0" err="1">
                    <a:sym typeface="Wingdings" panose="05000000000000000000" pitchFamily="2" charset="2"/>
                  </a:rPr>
                  <a:t>supersaturation</a:t>
                </a:r>
                <a:r>
                  <a:rPr lang="en-US" sz="2000" dirty="0">
                    <a:sym typeface="Wingdings" panose="05000000000000000000" pitchFamily="2" charset="2"/>
                  </a:rPr>
                  <a:t> (i.e. ambient vapor pressures,  </a:t>
                </a: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𝑎𝑚𝑏</m:t>
                            </m:r>
                          </m:sub>
                        </m:s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sub>
                    </m:sSub>
                    <m:r>
                      <a:rPr lang="en-US" sz="2000" i="1" dirty="0" smtClean="0">
                        <a:latin typeface="Cambria Math" panose="02040503050406030204" pitchFamily="18" charset="0"/>
                        <a:sym typeface="Wingdings" panose="05000000000000000000" pitchFamily="2" charset="2"/>
                      </a:rPr>
                      <m:t>(</m:t>
                    </m:r>
                    <m:r>
                      <a:rPr lang="en-US" sz="2000" i="1" dirty="0" smtClean="0">
                        <a:latin typeface="Cambria Math" panose="02040503050406030204" pitchFamily="18" charset="0"/>
                        <a:sym typeface="Wingdings" panose="05000000000000000000" pitchFamily="2" charset="2"/>
                      </a:rPr>
                      <m:t>𝑇</m:t>
                    </m:r>
                    <m:r>
                      <a:rPr lang="en-US" sz="2000" i="1" dirty="0" smtClean="0">
                        <a:latin typeface="Cambria Math" panose="02040503050406030204" pitchFamily="18" charset="0"/>
                        <a:sym typeface="Wingdings" panose="05000000000000000000" pitchFamily="2" charset="2"/>
                      </a:rPr>
                      <m:t>)</m:t>
                    </m:r>
                  </m:oMath>
                </a14:m>
                <a:r>
                  <a:rPr lang="en-US" sz="2000" dirty="0">
                    <a:sym typeface="Wingdings" panose="05000000000000000000" pitchFamily="2" charset="2"/>
                  </a:rPr>
                  <a:t>, i.e. RH &gt;&gt; 100%) to bring about condensation and prevent evaporation</a:t>
                </a:r>
              </a:p>
              <a:p>
                <a:pPr marL="342900" indent="-342900">
                  <a:buFont typeface="Arial" panose="020B0604020202020204" pitchFamily="34" charset="0"/>
                  <a:buChar char="•"/>
                </a:pPr>
                <a:r>
                  <a:rPr lang="en-US" sz="2000" dirty="0">
                    <a:sym typeface="Wingdings" panose="05000000000000000000" pitchFamily="2" charset="2"/>
                  </a:rPr>
                  <a:t>But we know that RH rarely exceeds 101% in the atmosphere.</a:t>
                </a: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321040" cy="1644617"/>
              </a:xfrm>
              <a:prstGeom prst="rect">
                <a:avLst/>
              </a:prstGeom>
              <a:blipFill>
                <a:blip r:embed="rId3"/>
                <a:stretch>
                  <a:fillRect l="-659" t="-1111" b="-5556"/>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319272" y="3935944"/>
            <a:ext cx="4319028" cy="2602650"/>
          </a:xfrm>
          <a:prstGeom prst="rect">
            <a:avLst/>
          </a:prstGeom>
        </p:spPr>
      </p:pic>
      <p:sp>
        <p:nvSpPr>
          <p:cNvPr id="3" name="Oval 2">
            <a:extLst>
              <a:ext uri="{FF2B5EF4-FFF2-40B4-BE49-F238E27FC236}">
                <a16:creationId xmlns:a16="http://schemas.microsoft.com/office/drawing/2014/main" id="{E6242F66-8746-6810-8E58-BBDB4EA20CF0}"/>
              </a:ext>
            </a:extLst>
          </p:cNvPr>
          <p:cNvSpPr/>
          <p:nvPr/>
        </p:nvSpPr>
        <p:spPr>
          <a:xfrm>
            <a:off x="5487217" y="5631452"/>
            <a:ext cx="319177" cy="319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38AA2D8-654A-AA10-87EB-DE0522963CAC}"/>
              </a:ext>
            </a:extLst>
          </p:cNvPr>
          <p:cNvSpPr/>
          <p:nvPr/>
        </p:nvSpPr>
        <p:spPr>
          <a:xfrm>
            <a:off x="4734660" y="5458639"/>
            <a:ext cx="172813" cy="17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A390170-3461-FD40-B6BB-54C53A6B0A46}"/>
              </a:ext>
            </a:extLst>
          </p:cNvPr>
          <p:cNvCxnSpPr>
            <a:cxnSpLocks/>
          </p:cNvCxnSpPr>
          <p:nvPr/>
        </p:nvCxnSpPr>
        <p:spPr>
          <a:xfrm>
            <a:off x="3285497" y="5543680"/>
            <a:ext cx="297350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2B4F97E-7840-1658-C2ED-8D05A2D7E935}"/>
              </a:ext>
            </a:extLst>
          </p:cNvPr>
          <p:cNvCxnSpPr>
            <a:cxnSpLocks/>
          </p:cNvCxnSpPr>
          <p:nvPr/>
        </p:nvCxnSpPr>
        <p:spPr>
          <a:xfrm>
            <a:off x="5646805" y="5543680"/>
            <a:ext cx="0" cy="24943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01879F-4F4A-DB76-05C3-142B399E86CE}"/>
              </a:ext>
            </a:extLst>
          </p:cNvPr>
          <p:cNvSpPr txBox="1"/>
          <p:nvPr/>
        </p:nvSpPr>
        <p:spPr>
          <a:xfrm>
            <a:off x="3320574" y="5479247"/>
            <a:ext cx="1605988" cy="276999"/>
          </a:xfrm>
          <a:prstGeom prst="rect">
            <a:avLst/>
          </a:prstGeom>
          <a:noFill/>
        </p:spPr>
        <p:txBody>
          <a:bodyPr wrap="square" rtlCol="0">
            <a:spAutoFit/>
          </a:bodyPr>
          <a:lstStyle/>
          <a:p>
            <a:r>
              <a:rPr lang="en-US" sz="1200" b="1" dirty="0">
                <a:solidFill>
                  <a:srgbClr val="0070C0"/>
                </a:solidFill>
              </a:rPr>
              <a:t>Ambient s (0.2%)</a:t>
            </a:r>
          </a:p>
        </p:txBody>
      </p:sp>
      <p:cxnSp>
        <p:nvCxnSpPr>
          <p:cNvPr id="21" name="Straight Arrow Connector 20">
            <a:extLst>
              <a:ext uri="{FF2B5EF4-FFF2-40B4-BE49-F238E27FC236}">
                <a16:creationId xmlns:a16="http://schemas.microsoft.com/office/drawing/2014/main" id="{CA99A031-74C0-96AD-1502-FFB29C344B58}"/>
              </a:ext>
            </a:extLst>
          </p:cNvPr>
          <p:cNvCxnSpPr>
            <a:cxnSpLocks/>
          </p:cNvCxnSpPr>
          <p:nvPr/>
        </p:nvCxnSpPr>
        <p:spPr>
          <a:xfrm>
            <a:off x="5023897" y="5568913"/>
            <a:ext cx="428238" cy="125077"/>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9BC7F28-BC50-2C21-8E04-5822E0F92184}"/>
              </a:ext>
            </a:extLst>
          </p:cNvPr>
          <p:cNvSpPr txBox="1"/>
          <p:nvPr/>
        </p:nvSpPr>
        <p:spPr>
          <a:xfrm>
            <a:off x="5274315" y="5261135"/>
            <a:ext cx="1043876" cy="307777"/>
          </a:xfrm>
          <a:prstGeom prst="rect">
            <a:avLst/>
          </a:prstGeom>
          <a:noFill/>
        </p:spPr>
        <p:txBody>
          <a:bodyPr wrap="none" rtlCol="0">
            <a:spAutoFit/>
          </a:bodyPr>
          <a:lstStyle/>
          <a:p>
            <a:r>
              <a:rPr lang="en-US" sz="1400" dirty="0">
                <a:latin typeface="Symbol" panose="05050102010706020507" pitchFamily="18" charset="2"/>
              </a:rPr>
              <a:t>D</a:t>
            </a:r>
            <a:r>
              <a:rPr lang="en-US" sz="1400" dirty="0"/>
              <a:t>S= +0.15%</a:t>
            </a:r>
          </a:p>
        </p:txBody>
      </p:sp>
      <p:cxnSp>
        <p:nvCxnSpPr>
          <p:cNvPr id="51" name="Straight Connector 50">
            <a:extLst>
              <a:ext uri="{FF2B5EF4-FFF2-40B4-BE49-F238E27FC236}">
                <a16:creationId xmlns:a16="http://schemas.microsoft.com/office/drawing/2014/main" id="{735DC5EB-4222-ADAE-8F8C-C60C45A58D72}"/>
              </a:ext>
            </a:extLst>
          </p:cNvPr>
          <p:cNvCxnSpPr>
            <a:cxnSpLocks/>
          </p:cNvCxnSpPr>
          <p:nvPr/>
        </p:nvCxnSpPr>
        <p:spPr>
          <a:xfrm>
            <a:off x="3285497" y="5809019"/>
            <a:ext cx="29735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67C6131-B8B2-FCF9-8192-2D2473A0D260}"/>
              </a:ext>
            </a:extLst>
          </p:cNvPr>
          <p:cNvSpPr txBox="1"/>
          <p:nvPr/>
        </p:nvSpPr>
        <p:spPr>
          <a:xfrm>
            <a:off x="6277015" y="5433080"/>
            <a:ext cx="917239" cy="646331"/>
          </a:xfrm>
          <a:prstGeom prst="rect">
            <a:avLst/>
          </a:prstGeom>
          <a:noFill/>
        </p:spPr>
        <p:txBody>
          <a:bodyPr wrap="square" rtlCol="0">
            <a:spAutoFit/>
          </a:bodyPr>
          <a:lstStyle/>
          <a:p>
            <a:r>
              <a:rPr lang="en-US" sz="1200" dirty="0">
                <a:solidFill>
                  <a:srgbClr val="0070C0"/>
                </a:solidFill>
              </a:rPr>
              <a:t>Droplet </a:t>
            </a:r>
          </a:p>
          <a:p>
            <a:r>
              <a:rPr lang="en-US" sz="1200" dirty="0" err="1">
                <a:solidFill>
                  <a:srgbClr val="0070C0"/>
                </a:solidFill>
              </a:rPr>
              <a:t>equil</a:t>
            </a:r>
            <a:r>
              <a:rPr lang="en-US" sz="1200" dirty="0">
                <a:solidFill>
                  <a:srgbClr val="0070C0"/>
                </a:solidFill>
              </a:rPr>
              <a:t>. S (0.05%)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EEFD22-D1F6-2918-8048-F1D89F162424}"/>
                  </a:ext>
                </a:extLst>
              </p:cNvPr>
              <p:cNvSpPr txBox="1"/>
              <p:nvPr/>
            </p:nvSpPr>
            <p:spPr>
              <a:xfrm>
                <a:off x="6685033" y="4191522"/>
                <a:ext cx="1935047" cy="1212511"/>
              </a:xfrm>
              <a:prstGeom prst="rect">
                <a:avLst/>
              </a:prstGeom>
              <a:noFill/>
            </p:spPr>
            <p:txBody>
              <a:bodyPr wrap="square" rtlCol="0">
                <a:spAutoFit/>
              </a:bodyPr>
              <a:lstStyle/>
              <a:p>
                <a:r>
                  <a:rPr lang="en-US" dirty="0">
                    <a:solidFill>
                      <a:schemeClr val="bg1">
                        <a:lumMod val="50000"/>
                      </a:schemeClr>
                    </a:solidFill>
                  </a:rPr>
                  <a:t>If droplet grows just a little, it will </a:t>
                </a:r>
                <a:r>
                  <a:rPr lang="en-US" u="sng" dirty="0">
                    <a:solidFill>
                      <a:schemeClr val="bg1">
                        <a:lumMod val="50000"/>
                      </a:schemeClr>
                    </a:solidFill>
                  </a:rPr>
                  <a:t>Keep Growing</a:t>
                </a:r>
              </a:p>
              <a:p>
                <a14:m>
                  <m:oMath xmlns:m="http://schemas.openxmlformats.org/officeDocument/2006/math">
                    <m:sSub>
                      <m:sSubPr>
                        <m:ctrlPr>
                          <a:rPr lang="en-US" i="1" dirty="0">
                            <a:solidFill>
                              <a:schemeClr val="bg1">
                                <a:lumMod val="50000"/>
                              </a:schemeClr>
                            </a:solidFill>
                            <a:latin typeface="Cambria Math" panose="02040503050406030204" pitchFamily="18" charset="0"/>
                            <a:sym typeface="Wingdings" panose="05000000000000000000" pitchFamily="2" charset="2"/>
                          </a:rPr>
                        </m:ctrlPr>
                      </m:sSubPr>
                      <m:e>
                        <m:r>
                          <a:rPr lang="en-US" i="1" dirty="0">
                            <a:solidFill>
                              <a:schemeClr val="bg1">
                                <a:lumMod val="50000"/>
                              </a:schemeClr>
                            </a:solidFill>
                            <a:latin typeface="Cambria Math" panose="02040503050406030204" pitchFamily="18" charset="0"/>
                            <a:sym typeface="Wingdings" panose="05000000000000000000" pitchFamily="2" charset="2"/>
                          </a:rPr>
                          <m:t>𝑒</m:t>
                        </m:r>
                      </m:e>
                      <m:sub>
                        <m:r>
                          <a:rPr lang="en-US" i="1" dirty="0">
                            <a:solidFill>
                              <a:schemeClr val="bg1">
                                <a:lumMod val="50000"/>
                              </a:schemeClr>
                            </a:solidFill>
                            <a:latin typeface="Cambria Math" panose="02040503050406030204" pitchFamily="18" charset="0"/>
                            <a:sym typeface="Wingdings" panose="05000000000000000000" pitchFamily="2" charset="2"/>
                          </a:rPr>
                          <m:t>𝑎𝑚𝑏</m:t>
                        </m:r>
                      </m:sub>
                    </m:sSub>
                    <m:r>
                      <a:rPr lang="en-US" i="1" dirty="0">
                        <a:solidFill>
                          <a:schemeClr val="bg1">
                            <a:lumMod val="50000"/>
                          </a:schemeClr>
                        </a:solidFill>
                        <a:latin typeface="Cambria Math" panose="02040503050406030204" pitchFamily="18" charset="0"/>
                        <a:sym typeface="Wingdings" panose="05000000000000000000" pitchFamily="2" charset="2"/>
                      </a:rPr>
                      <m:t> </m:t>
                    </m:r>
                  </m:oMath>
                </a14:m>
                <a:r>
                  <a:rPr lang="en-US" dirty="0">
                    <a:solidFill>
                      <a:schemeClr val="bg1">
                        <a:lumMod val="50000"/>
                      </a:schemeClr>
                    </a:solidFill>
                    <a:sym typeface="Wingdings" panose="05000000000000000000" pitchFamily="2" charset="2"/>
                  </a:rPr>
                  <a:t>&gt; </a:t>
                </a:r>
                <a14:m>
                  <m:oMath xmlns:m="http://schemas.openxmlformats.org/officeDocument/2006/math">
                    <m:sSub>
                      <m:sSubPr>
                        <m:ctrlPr>
                          <a:rPr lang="en-US" i="1" dirty="0">
                            <a:solidFill>
                              <a:schemeClr val="bg1">
                                <a:lumMod val="50000"/>
                              </a:schemeClr>
                            </a:solidFill>
                            <a:latin typeface="Cambria Math" panose="02040503050406030204" pitchFamily="18" charset="0"/>
                            <a:sym typeface="Wingdings" panose="05000000000000000000" pitchFamily="2" charset="2"/>
                          </a:rPr>
                        </m:ctrlPr>
                      </m:sSubPr>
                      <m:e>
                        <m:r>
                          <a:rPr lang="en-US" i="1" dirty="0">
                            <a:solidFill>
                              <a:schemeClr val="bg1">
                                <a:lumMod val="50000"/>
                              </a:schemeClr>
                            </a:solidFill>
                            <a:latin typeface="Cambria Math" panose="02040503050406030204" pitchFamily="18" charset="0"/>
                            <a:sym typeface="Wingdings" panose="05000000000000000000" pitchFamily="2" charset="2"/>
                          </a:rPr>
                          <m:t>𝑒</m:t>
                        </m:r>
                      </m:e>
                      <m:sub>
                        <m:r>
                          <a:rPr lang="en-US" i="1" dirty="0">
                            <a:solidFill>
                              <a:schemeClr val="bg1">
                                <a:lumMod val="50000"/>
                              </a:schemeClr>
                            </a:solidFill>
                            <a:latin typeface="Cambria Math" panose="02040503050406030204" pitchFamily="18" charset="0"/>
                            <a:sym typeface="Wingdings" panose="05000000000000000000" pitchFamily="2" charset="2"/>
                          </a:rPr>
                          <m:t>𝑠𝑎𝑡</m:t>
                        </m:r>
                        <m:r>
                          <a:rPr lang="en-US" i="1" dirty="0">
                            <a:solidFill>
                              <a:schemeClr val="bg1">
                                <a:lumMod val="50000"/>
                              </a:schemeClr>
                            </a:solidFill>
                            <a:latin typeface="Cambria Math" panose="02040503050406030204" pitchFamily="18" charset="0"/>
                            <a:sym typeface="Wingdings" panose="05000000000000000000" pitchFamily="2" charset="2"/>
                          </a:rPr>
                          <m:t>,</m:t>
                        </m:r>
                        <m:r>
                          <a:rPr lang="en-US" i="1" dirty="0">
                            <a:solidFill>
                              <a:schemeClr val="bg1">
                                <a:lumMod val="50000"/>
                              </a:schemeClr>
                            </a:solidFill>
                            <a:latin typeface="Cambria Math" panose="02040503050406030204" pitchFamily="18" charset="0"/>
                            <a:sym typeface="Wingdings" panose="05000000000000000000" pitchFamily="2" charset="2"/>
                          </a:rPr>
                          <m:t>𝑐</m:t>
                        </m:r>
                      </m:sub>
                    </m:sSub>
                    <m:d>
                      <m:dPr>
                        <m:ctrlPr>
                          <a:rPr lang="en-US" i="1" dirty="0">
                            <a:solidFill>
                              <a:schemeClr val="bg1">
                                <a:lumMod val="50000"/>
                              </a:schemeClr>
                            </a:solidFill>
                            <a:latin typeface="Cambria Math" panose="02040503050406030204" pitchFamily="18" charset="0"/>
                            <a:sym typeface="Wingdings" panose="05000000000000000000" pitchFamily="2" charset="2"/>
                          </a:rPr>
                        </m:ctrlPr>
                      </m:dPr>
                      <m:e>
                        <m:r>
                          <a:rPr lang="en-US" i="1" dirty="0">
                            <a:solidFill>
                              <a:schemeClr val="bg1">
                                <a:lumMod val="50000"/>
                              </a:schemeClr>
                            </a:solidFill>
                            <a:latin typeface="Cambria Math" panose="02040503050406030204" pitchFamily="18" charset="0"/>
                            <a:sym typeface="Wingdings" panose="05000000000000000000" pitchFamily="2" charset="2"/>
                          </a:rPr>
                          <m:t>𝑇</m:t>
                        </m:r>
                        <m:r>
                          <a:rPr lang="en-US" i="1" dirty="0">
                            <a:solidFill>
                              <a:schemeClr val="bg1">
                                <a:lumMod val="50000"/>
                              </a:schemeClr>
                            </a:solidFill>
                            <a:latin typeface="Cambria Math" panose="02040503050406030204" pitchFamily="18" charset="0"/>
                            <a:sym typeface="Wingdings" panose="05000000000000000000" pitchFamily="2" charset="2"/>
                          </a:rPr>
                          <m:t>,</m:t>
                        </m:r>
                        <m:r>
                          <a:rPr lang="en-US" i="1" dirty="0">
                            <a:solidFill>
                              <a:schemeClr val="bg1">
                                <a:lumMod val="50000"/>
                              </a:schemeClr>
                            </a:solidFill>
                            <a:latin typeface="Cambria Math" panose="02040503050406030204" pitchFamily="18" charset="0"/>
                            <a:sym typeface="Wingdings" panose="05000000000000000000" pitchFamily="2" charset="2"/>
                          </a:rPr>
                          <m:t>𝑟</m:t>
                        </m:r>
                      </m:e>
                    </m:d>
                  </m:oMath>
                </a14:m>
                <a:endParaRPr lang="en-US" dirty="0">
                  <a:solidFill>
                    <a:schemeClr val="bg1">
                      <a:lumMod val="50000"/>
                    </a:schemeClr>
                  </a:solidFill>
                  <a:sym typeface="Wingdings" panose="05000000000000000000" pitchFamily="2" charset="2"/>
                </a:endParaRPr>
              </a:p>
            </p:txBody>
          </p:sp>
        </mc:Choice>
        <mc:Fallback xmlns="">
          <p:sp>
            <p:nvSpPr>
              <p:cNvPr id="7" name="TextBox 6">
                <a:extLst>
                  <a:ext uri="{FF2B5EF4-FFF2-40B4-BE49-F238E27FC236}">
                    <a16:creationId xmlns:a16="http://schemas.microsoft.com/office/drawing/2014/main" id="{F4EEFD22-D1F6-2918-8048-F1D89F162424}"/>
                  </a:ext>
                </a:extLst>
              </p:cNvPr>
              <p:cNvSpPr txBox="1">
                <a:spLocks noRot="1" noChangeAspect="1" noMove="1" noResize="1" noEditPoints="1" noAdjustHandles="1" noChangeArrowheads="1" noChangeShapeType="1" noTextEdit="1"/>
              </p:cNvSpPr>
              <p:nvPr/>
            </p:nvSpPr>
            <p:spPr>
              <a:xfrm>
                <a:off x="6685033" y="4191522"/>
                <a:ext cx="1935047" cy="1212511"/>
              </a:xfrm>
              <a:prstGeom prst="rect">
                <a:avLst/>
              </a:prstGeom>
              <a:blipFill>
                <a:blip r:embed="rId5"/>
                <a:stretch>
                  <a:fillRect l="-2839" t="-3030" b="-707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66535D6-1A64-0C12-E637-CC1F63AB31FD}"/>
              </a:ext>
            </a:extLst>
          </p:cNvPr>
          <p:cNvSpPr txBox="1"/>
          <p:nvPr/>
        </p:nvSpPr>
        <p:spPr>
          <a:xfrm>
            <a:off x="4572000" y="4744528"/>
            <a:ext cx="1455014" cy="369332"/>
          </a:xfrm>
          <a:prstGeom prst="rect">
            <a:avLst/>
          </a:prstGeom>
          <a:noFill/>
        </p:spPr>
        <p:txBody>
          <a:bodyPr wrap="none" rtlCol="0">
            <a:spAutoFit/>
          </a:bodyPr>
          <a:lstStyle/>
          <a:p>
            <a:r>
              <a:rPr lang="en-US" dirty="0"/>
              <a:t>condensation</a:t>
            </a:r>
          </a:p>
        </p:txBody>
      </p:sp>
      <p:sp>
        <p:nvSpPr>
          <p:cNvPr id="8" name="TextBox 7">
            <a:extLst>
              <a:ext uri="{FF2B5EF4-FFF2-40B4-BE49-F238E27FC236}">
                <a16:creationId xmlns:a16="http://schemas.microsoft.com/office/drawing/2014/main" id="{FE9F395B-B628-743B-EDFE-269CE4696CB5}"/>
              </a:ext>
            </a:extLst>
          </p:cNvPr>
          <p:cNvSpPr txBox="1"/>
          <p:nvPr/>
        </p:nvSpPr>
        <p:spPr>
          <a:xfrm>
            <a:off x="2291973" y="3328228"/>
            <a:ext cx="2973503" cy="369332"/>
          </a:xfrm>
          <a:prstGeom prst="rect">
            <a:avLst/>
          </a:prstGeom>
          <a:noFill/>
        </p:spPr>
        <p:txBody>
          <a:bodyPr wrap="square" rtlCol="0">
            <a:spAutoFit/>
          </a:bodyPr>
          <a:lstStyle/>
          <a:p>
            <a:r>
              <a:rPr lang="en-US" u="sng" dirty="0">
                <a:sym typeface="Wingdings" panose="05000000000000000000" pitchFamily="2" charset="2"/>
              </a:rPr>
              <a:t>Plot of the “Kelvin Equation” </a:t>
            </a:r>
          </a:p>
        </p:txBody>
      </p:sp>
      <p:sp>
        <p:nvSpPr>
          <p:cNvPr id="9" name="TextBox 8">
            <a:extLst>
              <a:ext uri="{FF2B5EF4-FFF2-40B4-BE49-F238E27FC236}">
                <a16:creationId xmlns:a16="http://schemas.microsoft.com/office/drawing/2014/main" id="{493B4124-D01E-8BB3-743C-FD6A79D9238D}"/>
              </a:ext>
            </a:extLst>
          </p:cNvPr>
          <p:cNvSpPr txBox="1"/>
          <p:nvPr/>
        </p:nvSpPr>
        <p:spPr>
          <a:xfrm>
            <a:off x="2291973" y="3578223"/>
            <a:ext cx="5382950" cy="369332"/>
          </a:xfrm>
          <a:prstGeom prst="rect">
            <a:avLst/>
          </a:prstGeom>
          <a:noFill/>
        </p:spPr>
        <p:txBody>
          <a:bodyPr wrap="square" rtlCol="0">
            <a:spAutoFit/>
          </a:bodyPr>
          <a:lstStyle/>
          <a:p>
            <a:r>
              <a:rPr lang="en-US" dirty="0">
                <a:sym typeface="Wingdings" panose="05000000000000000000" pitchFamily="2" charset="2"/>
              </a:rPr>
              <a:t>Equilibrium vapor pressure of a pure water droplet</a:t>
            </a:r>
          </a:p>
        </p:txBody>
      </p:sp>
      <p:grpSp>
        <p:nvGrpSpPr>
          <p:cNvPr id="10" name="Group 9">
            <a:extLst>
              <a:ext uri="{FF2B5EF4-FFF2-40B4-BE49-F238E27FC236}">
                <a16:creationId xmlns:a16="http://schemas.microsoft.com/office/drawing/2014/main" id="{21B6DB03-76A3-4CB1-675A-621D578B09CF}"/>
              </a:ext>
            </a:extLst>
          </p:cNvPr>
          <p:cNvGrpSpPr/>
          <p:nvPr/>
        </p:nvGrpSpPr>
        <p:grpSpPr>
          <a:xfrm>
            <a:off x="252920" y="3320435"/>
            <a:ext cx="1622600" cy="2347783"/>
            <a:chOff x="6755956" y="1266178"/>
            <a:chExt cx="2242160" cy="3244241"/>
          </a:xfrm>
        </p:grpSpPr>
        <p:pic>
          <p:nvPicPr>
            <p:cNvPr id="12" name="Picture 11">
              <a:extLst>
                <a:ext uri="{FF2B5EF4-FFF2-40B4-BE49-F238E27FC236}">
                  <a16:creationId xmlns:a16="http://schemas.microsoft.com/office/drawing/2014/main" id="{BC285D95-4466-9CAC-675F-71B3408D5218}"/>
                </a:ext>
              </a:extLst>
            </p:cNvPr>
            <p:cNvPicPr>
              <a:picLocks noChangeAspect="1"/>
            </p:cNvPicPr>
            <p:nvPr/>
          </p:nvPicPr>
          <p:blipFill rotWithShape="1">
            <a:blip r:embed="rId6">
              <a:extLst>
                <a:ext uri="{28A0092B-C50C-407E-A947-70E740481C1C}">
                  <a14:useLocalDpi xmlns:a14="http://schemas.microsoft.com/office/drawing/2010/main" val="0"/>
                </a:ext>
              </a:extLst>
            </a:blip>
            <a:srcRect l="73699" t="41461" r="1781" b="11233"/>
            <a:stretch/>
          </p:blipFill>
          <p:spPr>
            <a:xfrm>
              <a:off x="6755956" y="1266178"/>
              <a:ext cx="2242160" cy="3244241"/>
            </a:xfrm>
            <a:prstGeom prst="rect">
              <a:avLst/>
            </a:prstGeom>
          </p:spPr>
        </p:pic>
        <p:sp>
          <p:nvSpPr>
            <p:cNvPr id="13" name="Rectangle 12">
              <a:extLst>
                <a:ext uri="{FF2B5EF4-FFF2-40B4-BE49-F238E27FC236}">
                  <a16:creationId xmlns:a16="http://schemas.microsoft.com/office/drawing/2014/main" id="{7EC22559-CF97-DD11-8BE1-A906F5CBFAC5}"/>
                </a:ext>
              </a:extLst>
            </p:cNvPr>
            <p:cNvSpPr/>
            <p:nvPr/>
          </p:nvSpPr>
          <p:spPr>
            <a:xfrm>
              <a:off x="6808546" y="1277655"/>
              <a:ext cx="456397" cy="482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1C44514-A7E9-AD4D-6181-23D2F1BF28CA}"/>
              </a:ext>
            </a:extLst>
          </p:cNvPr>
          <p:cNvSpPr txBox="1"/>
          <p:nvPr/>
        </p:nvSpPr>
        <p:spPr>
          <a:xfrm>
            <a:off x="-65298" y="5607295"/>
            <a:ext cx="2458376" cy="1200329"/>
          </a:xfrm>
          <a:prstGeom prst="rect">
            <a:avLst/>
          </a:prstGeom>
          <a:noFill/>
        </p:spPr>
        <p:txBody>
          <a:bodyPr wrap="square" rtlCol="0">
            <a:spAutoFit/>
          </a:bodyPr>
          <a:lstStyle/>
          <a:p>
            <a:pPr algn="ctr"/>
            <a:r>
              <a:rPr lang="en-US" dirty="0">
                <a:sym typeface="Wingdings" panose="05000000000000000000" pitchFamily="2" charset="2"/>
              </a:rPr>
              <a:t>At Equilibrium </a:t>
            </a:r>
          </a:p>
          <a:p>
            <a:pPr algn="ctr"/>
            <a:r>
              <a:rPr lang="en-US" dirty="0">
                <a:sym typeface="Wingdings" panose="05000000000000000000" pitchFamily="2" charset="2"/>
              </a:rPr>
              <a:t>(or Saturation):</a:t>
            </a:r>
          </a:p>
          <a:p>
            <a:pPr algn="ctr"/>
            <a:r>
              <a:rPr lang="en-US" dirty="0">
                <a:sym typeface="Wingdings" panose="05000000000000000000" pitchFamily="2" charset="2"/>
              </a:rPr>
              <a:t>Rate of evaporation = Rate of condensation</a:t>
            </a:r>
          </a:p>
        </p:txBody>
      </p:sp>
    </p:spTree>
    <p:extLst>
      <p:ext uri="{BB962C8B-B14F-4D97-AF65-F5344CB8AC3E}">
        <p14:creationId xmlns:p14="http://schemas.microsoft.com/office/powerpoint/2010/main" val="388602798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321040" cy="164461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𝑐</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𝑟</m:t>
                            </m:r>
                          </m:e>
                        </m:d>
                        <m:r>
                          <a:rPr lang="en-US" sz="2000" i="1" dirty="0">
                            <a:latin typeface="Cambria Math" panose="02040503050406030204" pitchFamily="18" charset="0"/>
                            <a:sym typeface="Wingdings" panose="05000000000000000000" pitchFamily="2" charset="2"/>
                          </a:rPr>
                          <m:t>&gt;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oMath>
                </a14:m>
                <a:endParaRPr lang="en-US" sz="2000" dirty="0">
                  <a:sym typeface="Wingdings" panose="05000000000000000000" pitchFamily="2" charset="2"/>
                </a:endParaRPr>
              </a:p>
              <a:p>
                <a:pPr marL="342900" indent="-342900">
                  <a:buFont typeface="Arial" panose="020B0604020202020204" pitchFamily="34" charset="0"/>
                  <a:buChar char="•"/>
                </a:pPr>
                <a:r>
                  <a:rPr lang="en-US" sz="2000" dirty="0">
                    <a:sym typeface="Wingdings" panose="05000000000000000000" pitchFamily="2" charset="2"/>
                  </a:rPr>
                  <a:t>Homogeneous nucleation of pure water droplets requires </a:t>
                </a:r>
                <a:r>
                  <a:rPr lang="en-US" sz="2000" dirty="0" err="1">
                    <a:sym typeface="Wingdings" panose="05000000000000000000" pitchFamily="2" charset="2"/>
                  </a:rPr>
                  <a:t>supersaturation</a:t>
                </a:r>
                <a:r>
                  <a:rPr lang="en-US" sz="2000" dirty="0">
                    <a:sym typeface="Wingdings" panose="05000000000000000000" pitchFamily="2" charset="2"/>
                  </a:rPr>
                  <a:t> (i.e. ambient vapor pressures,  </a:t>
                </a: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𝑎𝑚𝑏</m:t>
                            </m:r>
                          </m:sub>
                        </m:s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sub>
                    </m:sSub>
                    <m:r>
                      <a:rPr lang="en-US" sz="2000" i="1" dirty="0" smtClean="0">
                        <a:latin typeface="Cambria Math" panose="02040503050406030204" pitchFamily="18" charset="0"/>
                        <a:sym typeface="Wingdings" panose="05000000000000000000" pitchFamily="2" charset="2"/>
                      </a:rPr>
                      <m:t>(</m:t>
                    </m:r>
                    <m:r>
                      <a:rPr lang="en-US" sz="2000" i="1" dirty="0" smtClean="0">
                        <a:latin typeface="Cambria Math" panose="02040503050406030204" pitchFamily="18" charset="0"/>
                        <a:sym typeface="Wingdings" panose="05000000000000000000" pitchFamily="2" charset="2"/>
                      </a:rPr>
                      <m:t>𝑇</m:t>
                    </m:r>
                    <m:r>
                      <a:rPr lang="en-US" sz="2000" i="1" dirty="0" smtClean="0">
                        <a:latin typeface="Cambria Math" panose="02040503050406030204" pitchFamily="18" charset="0"/>
                        <a:sym typeface="Wingdings" panose="05000000000000000000" pitchFamily="2" charset="2"/>
                      </a:rPr>
                      <m:t>)</m:t>
                    </m:r>
                  </m:oMath>
                </a14:m>
                <a:r>
                  <a:rPr lang="en-US" sz="2000" dirty="0">
                    <a:sym typeface="Wingdings" panose="05000000000000000000" pitchFamily="2" charset="2"/>
                  </a:rPr>
                  <a:t>, i.e. RH &gt;&gt; 100%) to bring about condensation and prevent evaporation</a:t>
                </a:r>
              </a:p>
              <a:p>
                <a:pPr marL="342900" indent="-342900">
                  <a:buFont typeface="Arial" panose="020B0604020202020204" pitchFamily="34" charset="0"/>
                  <a:buChar char="•"/>
                </a:pPr>
                <a:r>
                  <a:rPr lang="en-US" sz="2000" dirty="0">
                    <a:sym typeface="Wingdings" panose="05000000000000000000" pitchFamily="2" charset="2"/>
                  </a:rPr>
                  <a:t>But we know that RH rarely exceeds 101% in the atmosphere.</a:t>
                </a: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321040" cy="1644617"/>
              </a:xfrm>
              <a:prstGeom prst="rect">
                <a:avLst/>
              </a:prstGeom>
              <a:blipFill>
                <a:blip r:embed="rId3"/>
                <a:stretch>
                  <a:fillRect l="-659" t="-1111" b="-5556"/>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319272" y="3935944"/>
            <a:ext cx="4319028" cy="2602650"/>
          </a:xfrm>
          <a:prstGeom prst="rect">
            <a:avLst/>
          </a:prstGeom>
        </p:spPr>
      </p:pic>
      <p:sp>
        <p:nvSpPr>
          <p:cNvPr id="4" name="Oval 3">
            <a:extLst>
              <a:ext uri="{FF2B5EF4-FFF2-40B4-BE49-F238E27FC236}">
                <a16:creationId xmlns:a16="http://schemas.microsoft.com/office/drawing/2014/main" id="{638AA2D8-654A-AA10-87EB-DE0522963CAC}"/>
              </a:ext>
            </a:extLst>
          </p:cNvPr>
          <p:cNvSpPr/>
          <p:nvPr/>
        </p:nvSpPr>
        <p:spPr>
          <a:xfrm>
            <a:off x="4734660" y="5458639"/>
            <a:ext cx="172813" cy="17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7C9E681-17A9-BEB6-1D2E-39A7E40EB0AB}"/>
              </a:ext>
            </a:extLst>
          </p:cNvPr>
          <p:cNvSpPr/>
          <p:nvPr/>
        </p:nvSpPr>
        <p:spPr>
          <a:xfrm>
            <a:off x="4154916" y="4852705"/>
            <a:ext cx="91005" cy="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A390170-3461-FD40-B6BB-54C53A6B0A46}"/>
              </a:ext>
            </a:extLst>
          </p:cNvPr>
          <p:cNvCxnSpPr>
            <a:cxnSpLocks/>
          </p:cNvCxnSpPr>
          <p:nvPr/>
        </p:nvCxnSpPr>
        <p:spPr>
          <a:xfrm>
            <a:off x="3285497" y="5543680"/>
            <a:ext cx="297350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0F724C-ED62-49F2-0EE7-D622EE71C442}"/>
              </a:ext>
            </a:extLst>
          </p:cNvPr>
          <p:cNvCxnSpPr>
            <a:cxnSpLocks/>
          </p:cNvCxnSpPr>
          <p:nvPr/>
        </p:nvCxnSpPr>
        <p:spPr>
          <a:xfrm>
            <a:off x="4200418" y="4904209"/>
            <a:ext cx="0" cy="6394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01879F-4F4A-DB76-05C3-142B399E86CE}"/>
              </a:ext>
            </a:extLst>
          </p:cNvPr>
          <p:cNvSpPr txBox="1"/>
          <p:nvPr/>
        </p:nvSpPr>
        <p:spPr>
          <a:xfrm>
            <a:off x="3320574" y="5479247"/>
            <a:ext cx="1605988" cy="276999"/>
          </a:xfrm>
          <a:prstGeom prst="rect">
            <a:avLst/>
          </a:prstGeom>
          <a:noFill/>
        </p:spPr>
        <p:txBody>
          <a:bodyPr wrap="square" rtlCol="0">
            <a:spAutoFit/>
          </a:bodyPr>
          <a:lstStyle/>
          <a:p>
            <a:r>
              <a:rPr lang="en-US" sz="1200" b="1" dirty="0">
                <a:solidFill>
                  <a:srgbClr val="0070C0"/>
                </a:solidFill>
              </a:rPr>
              <a:t>Ambient s (0.2%)</a:t>
            </a:r>
          </a:p>
        </p:txBody>
      </p:sp>
      <p:cxnSp>
        <p:nvCxnSpPr>
          <p:cNvPr id="23" name="Straight Arrow Connector 22">
            <a:extLst>
              <a:ext uri="{FF2B5EF4-FFF2-40B4-BE49-F238E27FC236}">
                <a16:creationId xmlns:a16="http://schemas.microsoft.com/office/drawing/2014/main" id="{919F83FD-049C-DC5F-D400-98CFD4ED107F}"/>
              </a:ext>
            </a:extLst>
          </p:cNvPr>
          <p:cNvCxnSpPr>
            <a:cxnSpLocks/>
          </p:cNvCxnSpPr>
          <p:nvPr/>
        </p:nvCxnSpPr>
        <p:spPr>
          <a:xfrm flipH="1" flipV="1">
            <a:off x="4338736" y="4967377"/>
            <a:ext cx="316575" cy="342546"/>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D0FCE36-DC9D-42C7-3DE0-3F1A3C07399B}"/>
              </a:ext>
            </a:extLst>
          </p:cNvPr>
          <p:cNvSpPr txBox="1"/>
          <p:nvPr/>
        </p:nvSpPr>
        <p:spPr>
          <a:xfrm>
            <a:off x="3352338" y="5057822"/>
            <a:ext cx="917239" cy="307777"/>
          </a:xfrm>
          <a:prstGeom prst="rect">
            <a:avLst/>
          </a:prstGeom>
          <a:noFill/>
        </p:spPr>
        <p:txBody>
          <a:bodyPr wrap="none" rtlCol="0">
            <a:spAutoFit/>
          </a:bodyPr>
          <a:lstStyle/>
          <a:p>
            <a:r>
              <a:rPr lang="en-US" sz="1400" dirty="0">
                <a:latin typeface="Symbol" panose="05050102010706020507" pitchFamily="18" charset="2"/>
              </a:rPr>
              <a:t>D</a:t>
            </a:r>
            <a:r>
              <a:rPr lang="en-US" sz="1400" dirty="0"/>
              <a:t>S= -0.4%</a:t>
            </a:r>
          </a:p>
        </p:txBody>
      </p:sp>
      <p:cxnSp>
        <p:nvCxnSpPr>
          <p:cNvPr id="47" name="Straight Connector 46">
            <a:extLst>
              <a:ext uri="{FF2B5EF4-FFF2-40B4-BE49-F238E27FC236}">
                <a16:creationId xmlns:a16="http://schemas.microsoft.com/office/drawing/2014/main" id="{AC2D7CAF-B53B-5B07-22B2-B72A5A039A37}"/>
              </a:ext>
            </a:extLst>
          </p:cNvPr>
          <p:cNvCxnSpPr>
            <a:cxnSpLocks/>
            <a:endCxn id="5" idx="2"/>
          </p:cNvCxnSpPr>
          <p:nvPr/>
        </p:nvCxnSpPr>
        <p:spPr>
          <a:xfrm>
            <a:off x="3285497" y="4898207"/>
            <a:ext cx="86941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3F8986C-5565-81AF-9F77-44FD8BF99480}"/>
              </a:ext>
            </a:extLst>
          </p:cNvPr>
          <p:cNvSpPr txBox="1"/>
          <p:nvPr/>
        </p:nvSpPr>
        <p:spPr>
          <a:xfrm>
            <a:off x="3304625" y="4305344"/>
            <a:ext cx="917239" cy="646331"/>
          </a:xfrm>
          <a:prstGeom prst="rect">
            <a:avLst/>
          </a:prstGeom>
          <a:noFill/>
        </p:spPr>
        <p:txBody>
          <a:bodyPr wrap="square" rtlCol="0">
            <a:spAutoFit/>
          </a:bodyPr>
          <a:lstStyle/>
          <a:p>
            <a:r>
              <a:rPr lang="en-US" sz="1200" dirty="0">
                <a:solidFill>
                  <a:srgbClr val="0070C0"/>
                </a:solidFill>
              </a:rPr>
              <a:t>Droplet </a:t>
            </a:r>
          </a:p>
          <a:p>
            <a:r>
              <a:rPr lang="en-US" sz="1200" dirty="0" err="1">
                <a:solidFill>
                  <a:srgbClr val="0070C0"/>
                </a:solidFill>
              </a:rPr>
              <a:t>equil</a:t>
            </a:r>
            <a:r>
              <a:rPr lang="en-US" sz="1200" dirty="0">
                <a:solidFill>
                  <a:srgbClr val="0070C0"/>
                </a:solidFill>
              </a:rPr>
              <a:t>. s (0.6%)</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6CE4EB-278A-7DE8-1B18-13A9B232F117}"/>
                  </a:ext>
                </a:extLst>
              </p:cNvPr>
              <p:cNvSpPr txBox="1"/>
              <p:nvPr/>
            </p:nvSpPr>
            <p:spPr>
              <a:xfrm>
                <a:off x="336283" y="4491693"/>
                <a:ext cx="1976041" cy="1212511"/>
              </a:xfrm>
              <a:prstGeom prst="rect">
                <a:avLst/>
              </a:prstGeom>
              <a:noFill/>
            </p:spPr>
            <p:txBody>
              <a:bodyPr wrap="square" rtlCol="0">
                <a:spAutoFit/>
              </a:bodyPr>
              <a:lstStyle/>
              <a:p>
                <a:r>
                  <a:rPr lang="en-US" dirty="0">
                    <a:solidFill>
                      <a:schemeClr val="bg1">
                        <a:lumMod val="50000"/>
                      </a:schemeClr>
                    </a:solidFill>
                  </a:rPr>
                  <a:t>If droplet shrinks just a little, it will </a:t>
                </a:r>
                <a:r>
                  <a:rPr lang="en-US" u="sng" dirty="0">
                    <a:solidFill>
                      <a:schemeClr val="bg1">
                        <a:lumMod val="50000"/>
                      </a:schemeClr>
                    </a:solidFill>
                  </a:rPr>
                  <a:t>Keep Shrinking</a:t>
                </a:r>
              </a:p>
              <a:p>
                <a14:m>
                  <m:oMath xmlns:m="http://schemas.openxmlformats.org/officeDocument/2006/math">
                    <m:sSub>
                      <m:sSubPr>
                        <m:ctrlPr>
                          <a:rPr lang="en-US" i="1" dirty="0" smtClean="0">
                            <a:solidFill>
                              <a:schemeClr val="bg1">
                                <a:lumMod val="50000"/>
                              </a:schemeClr>
                            </a:solidFill>
                            <a:latin typeface="Cambria Math" panose="02040503050406030204" pitchFamily="18" charset="0"/>
                            <a:sym typeface="Wingdings" panose="05000000000000000000" pitchFamily="2" charset="2"/>
                          </a:rPr>
                        </m:ctrlPr>
                      </m:sSubPr>
                      <m:e>
                        <m:r>
                          <a:rPr lang="en-US" i="1" dirty="0">
                            <a:solidFill>
                              <a:schemeClr val="bg1">
                                <a:lumMod val="50000"/>
                              </a:schemeClr>
                            </a:solidFill>
                            <a:latin typeface="Cambria Math" panose="02040503050406030204" pitchFamily="18" charset="0"/>
                            <a:sym typeface="Wingdings" panose="05000000000000000000" pitchFamily="2" charset="2"/>
                          </a:rPr>
                          <m:t>𝑒</m:t>
                        </m:r>
                      </m:e>
                      <m:sub>
                        <m:r>
                          <a:rPr lang="en-US" i="1" dirty="0">
                            <a:solidFill>
                              <a:schemeClr val="bg1">
                                <a:lumMod val="50000"/>
                              </a:schemeClr>
                            </a:solidFill>
                            <a:latin typeface="Cambria Math" panose="02040503050406030204" pitchFamily="18" charset="0"/>
                            <a:sym typeface="Wingdings" panose="05000000000000000000" pitchFamily="2" charset="2"/>
                          </a:rPr>
                          <m:t>𝑎𝑚𝑏</m:t>
                        </m:r>
                      </m:sub>
                    </m:sSub>
                    <m:r>
                      <a:rPr lang="en-US" i="1" dirty="0">
                        <a:solidFill>
                          <a:schemeClr val="bg1">
                            <a:lumMod val="50000"/>
                          </a:schemeClr>
                        </a:solidFill>
                        <a:latin typeface="Cambria Math" panose="02040503050406030204" pitchFamily="18" charset="0"/>
                        <a:sym typeface="Wingdings" panose="05000000000000000000" pitchFamily="2" charset="2"/>
                      </a:rPr>
                      <m:t> </m:t>
                    </m:r>
                  </m:oMath>
                </a14:m>
                <a:r>
                  <a:rPr lang="en-US" dirty="0">
                    <a:solidFill>
                      <a:schemeClr val="bg1">
                        <a:lumMod val="50000"/>
                      </a:schemeClr>
                    </a:solidFill>
                    <a:sym typeface="Wingdings" panose="05000000000000000000" pitchFamily="2" charset="2"/>
                  </a:rPr>
                  <a:t>&lt; </a:t>
                </a:r>
                <a14:m>
                  <m:oMath xmlns:m="http://schemas.openxmlformats.org/officeDocument/2006/math">
                    <m:sSub>
                      <m:sSubPr>
                        <m:ctrlPr>
                          <a:rPr lang="en-US" i="1" dirty="0">
                            <a:solidFill>
                              <a:schemeClr val="bg1">
                                <a:lumMod val="50000"/>
                              </a:schemeClr>
                            </a:solidFill>
                            <a:latin typeface="Cambria Math" panose="02040503050406030204" pitchFamily="18" charset="0"/>
                            <a:sym typeface="Wingdings" panose="05000000000000000000" pitchFamily="2" charset="2"/>
                          </a:rPr>
                        </m:ctrlPr>
                      </m:sSubPr>
                      <m:e>
                        <m:r>
                          <a:rPr lang="en-US" i="1" dirty="0">
                            <a:solidFill>
                              <a:schemeClr val="bg1">
                                <a:lumMod val="50000"/>
                              </a:schemeClr>
                            </a:solidFill>
                            <a:latin typeface="Cambria Math" panose="02040503050406030204" pitchFamily="18" charset="0"/>
                            <a:sym typeface="Wingdings" panose="05000000000000000000" pitchFamily="2" charset="2"/>
                          </a:rPr>
                          <m:t>𝑒</m:t>
                        </m:r>
                      </m:e>
                      <m:sub>
                        <m:r>
                          <a:rPr lang="en-US" i="1" dirty="0">
                            <a:solidFill>
                              <a:schemeClr val="bg1">
                                <a:lumMod val="50000"/>
                              </a:schemeClr>
                            </a:solidFill>
                            <a:latin typeface="Cambria Math" panose="02040503050406030204" pitchFamily="18" charset="0"/>
                            <a:sym typeface="Wingdings" panose="05000000000000000000" pitchFamily="2" charset="2"/>
                          </a:rPr>
                          <m:t>𝑠𝑎𝑡</m:t>
                        </m:r>
                        <m:r>
                          <a:rPr lang="en-US" i="1" dirty="0">
                            <a:solidFill>
                              <a:schemeClr val="bg1">
                                <a:lumMod val="50000"/>
                              </a:schemeClr>
                            </a:solidFill>
                            <a:latin typeface="Cambria Math" panose="02040503050406030204" pitchFamily="18" charset="0"/>
                            <a:sym typeface="Wingdings" panose="05000000000000000000" pitchFamily="2" charset="2"/>
                          </a:rPr>
                          <m:t>,</m:t>
                        </m:r>
                        <m:r>
                          <a:rPr lang="en-US" i="1" dirty="0">
                            <a:solidFill>
                              <a:schemeClr val="bg1">
                                <a:lumMod val="50000"/>
                              </a:schemeClr>
                            </a:solidFill>
                            <a:latin typeface="Cambria Math" panose="02040503050406030204" pitchFamily="18" charset="0"/>
                            <a:sym typeface="Wingdings" panose="05000000000000000000" pitchFamily="2" charset="2"/>
                          </a:rPr>
                          <m:t>𝑐</m:t>
                        </m:r>
                      </m:sub>
                    </m:sSub>
                    <m:d>
                      <m:dPr>
                        <m:ctrlPr>
                          <a:rPr lang="en-US" i="1" dirty="0">
                            <a:solidFill>
                              <a:schemeClr val="bg1">
                                <a:lumMod val="50000"/>
                              </a:schemeClr>
                            </a:solidFill>
                            <a:latin typeface="Cambria Math" panose="02040503050406030204" pitchFamily="18" charset="0"/>
                            <a:sym typeface="Wingdings" panose="05000000000000000000" pitchFamily="2" charset="2"/>
                          </a:rPr>
                        </m:ctrlPr>
                      </m:dPr>
                      <m:e>
                        <m:r>
                          <a:rPr lang="en-US" i="1" dirty="0">
                            <a:solidFill>
                              <a:schemeClr val="bg1">
                                <a:lumMod val="50000"/>
                              </a:schemeClr>
                            </a:solidFill>
                            <a:latin typeface="Cambria Math" panose="02040503050406030204" pitchFamily="18" charset="0"/>
                            <a:sym typeface="Wingdings" panose="05000000000000000000" pitchFamily="2" charset="2"/>
                          </a:rPr>
                          <m:t>𝑇</m:t>
                        </m:r>
                        <m:r>
                          <a:rPr lang="en-US" i="1" dirty="0">
                            <a:solidFill>
                              <a:schemeClr val="bg1">
                                <a:lumMod val="50000"/>
                              </a:schemeClr>
                            </a:solidFill>
                            <a:latin typeface="Cambria Math" panose="02040503050406030204" pitchFamily="18" charset="0"/>
                            <a:sym typeface="Wingdings" panose="05000000000000000000" pitchFamily="2" charset="2"/>
                          </a:rPr>
                          <m:t>,</m:t>
                        </m:r>
                        <m:r>
                          <a:rPr lang="en-US" i="1" dirty="0">
                            <a:solidFill>
                              <a:schemeClr val="bg1">
                                <a:lumMod val="50000"/>
                              </a:schemeClr>
                            </a:solidFill>
                            <a:latin typeface="Cambria Math" panose="02040503050406030204" pitchFamily="18" charset="0"/>
                            <a:sym typeface="Wingdings" panose="05000000000000000000" pitchFamily="2" charset="2"/>
                          </a:rPr>
                          <m:t>𝑟</m:t>
                        </m:r>
                      </m:e>
                    </m:d>
                  </m:oMath>
                </a14:m>
                <a:endParaRPr lang="en-US" u="sng" dirty="0">
                  <a:solidFill>
                    <a:schemeClr val="bg1">
                      <a:lumMod val="50000"/>
                    </a:schemeClr>
                  </a:solidFill>
                </a:endParaRPr>
              </a:p>
            </p:txBody>
          </p:sp>
        </mc:Choice>
        <mc:Fallback xmlns="">
          <p:sp>
            <p:nvSpPr>
              <p:cNvPr id="7" name="TextBox 6">
                <a:extLst>
                  <a:ext uri="{FF2B5EF4-FFF2-40B4-BE49-F238E27FC236}">
                    <a16:creationId xmlns:a16="http://schemas.microsoft.com/office/drawing/2014/main" id="{056CE4EB-278A-7DE8-1B18-13A9B232F117}"/>
                  </a:ext>
                </a:extLst>
              </p:cNvPr>
              <p:cNvSpPr txBox="1">
                <a:spLocks noRot="1" noChangeAspect="1" noMove="1" noResize="1" noEditPoints="1" noAdjustHandles="1" noChangeArrowheads="1" noChangeShapeType="1" noTextEdit="1"/>
              </p:cNvSpPr>
              <p:nvPr/>
            </p:nvSpPr>
            <p:spPr>
              <a:xfrm>
                <a:off x="336283" y="4491693"/>
                <a:ext cx="1976041" cy="1212511"/>
              </a:xfrm>
              <a:prstGeom prst="rect">
                <a:avLst/>
              </a:prstGeom>
              <a:blipFill>
                <a:blip r:embed="rId5"/>
                <a:stretch>
                  <a:fillRect l="-2469" t="-3015" b="-653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C41DBD1-FF2F-032D-C94C-6E64F6147ED7}"/>
              </a:ext>
            </a:extLst>
          </p:cNvPr>
          <p:cNvSpPr txBox="1"/>
          <p:nvPr/>
        </p:nvSpPr>
        <p:spPr>
          <a:xfrm>
            <a:off x="4572000" y="4744528"/>
            <a:ext cx="1311385" cy="369332"/>
          </a:xfrm>
          <a:prstGeom prst="rect">
            <a:avLst/>
          </a:prstGeom>
          <a:noFill/>
        </p:spPr>
        <p:txBody>
          <a:bodyPr wrap="none" rtlCol="0">
            <a:spAutoFit/>
          </a:bodyPr>
          <a:lstStyle/>
          <a:p>
            <a:r>
              <a:rPr lang="en-US" dirty="0"/>
              <a:t>evaporation</a:t>
            </a:r>
          </a:p>
        </p:txBody>
      </p:sp>
      <p:sp>
        <p:nvSpPr>
          <p:cNvPr id="3" name="TextBox 2">
            <a:extLst>
              <a:ext uri="{FF2B5EF4-FFF2-40B4-BE49-F238E27FC236}">
                <a16:creationId xmlns:a16="http://schemas.microsoft.com/office/drawing/2014/main" id="{06AD3DE1-2AE7-3F3C-BB0A-08A7ED352C9A}"/>
              </a:ext>
            </a:extLst>
          </p:cNvPr>
          <p:cNvSpPr txBox="1"/>
          <p:nvPr/>
        </p:nvSpPr>
        <p:spPr>
          <a:xfrm>
            <a:off x="2291973" y="3328228"/>
            <a:ext cx="2973503" cy="369332"/>
          </a:xfrm>
          <a:prstGeom prst="rect">
            <a:avLst/>
          </a:prstGeom>
          <a:noFill/>
        </p:spPr>
        <p:txBody>
          <a:bodyPr wrap="square" rtlCol="0">
            <a:spAutoFit/>
          </a:bodyPr>
          <a:lstStyle/>
          <a:p>
            <a:r>
              <a:rPr lang="en-US" u="sng" dirty="0">
                <a:sym typeface="Wingdings" panose="05000000000000000000" pitchFamily="2" charset="2"/>
              </a:rPr>
              <a:t>Plot of the “Kelvin Equation” </a:t>
            </a:r>
          </a:p>
        </p:txBody>
      </p:sp>
      <p:sp>
        <p:nvSpPr>
          <p:cNvPr id="9" name="TextBox 8">
            <a:extLst>
              <a:ext uri="{FF2B5EF4-FFF2-40B4-BE49-F238E27FC236}">
                <a16:creationId xmlns:a16="http://schemas.microsoft.com/office/drawing/2014/main" id="{93427F98-F949-6492-2AE5-ECA838B56235}"/>
              </a:ext>
            </a:extLst>
          </p:cNvPr>
          <p:cNvSpPr txBox="1"/>
          <p:nvPr/>
        </p:nvSpPr>
        <p:spPr>
          <a:xfrm>
            <a:off x="2291973" y="3578223"/>
            <a:ext cx="5382950" cy="369332"/>
          </a:xfrm>
          <a:prstGeom prst="rect">
            <a:avLst/>
          </a:prstGeom>
          <a:noFill/>
        </p:spPr>
        <p:txBody>
          <a:bodyPr wrap="square" rtlCol="0">
            <a:spAutoFit/>
          </a:bodyPr>
          <a:lstStyle/>
          <a:p>
            <a:r>
              <a:rPr lang="en-US" dirty="0">
                <a:sym typeface="Wingdings" panose="05000000000000000000" pitchFamily="2" charset="2"/>
              </a:rPr>
              <a:t>Equilibrium vapor pressure of a pure water droplet</a:t>
            </a:r>
          </a:p>
        </p:txBody>
      </p:sp>
    </p:spTree>
    <p:extLst>
      <p:ext uri="{BB962C8B-B14F-4D97-AF65-F5344CB8AC3E}">
        <p14:creationId xmlns:p14="http://schemas.microsoft.com/office/powerpoint/2010/main" val="140960558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321040" cy="164461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𝑐</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𝑟</m:t>
                            </m:r>
                          </m:e>
                        </m:d>
                        <m:r>
                          <a:rPr lang="en-US" sz="2000" i="1" dirty="0">
                            <a:latin typeface="Cambria Math" panose="02040503050406030204" pitchFamily="18" charset="0"/>
                            <a:sym typeface="Wingdings" panose="05000000000000000000" pitchFamily="2" charset="2"/>
                          </a:rPr>
                          <m:t>&gt;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oMath>
                </a14:m>
                <a:endParaRPr lang="en-US" sz="2000" dirty="0">
                  <a:sym typeface="Wingdings" panose="05000000000000000000" pitchFamily="2" charset="2"/>
                </a:endParaRPr>
              </a:p>
              <a:p>
                <a:pPr marL="342900" indent="-342900">
                  <a:buFont typeface="Arial" panose="020B0604020202020204" pitchFamily="34" charset="0"/>
                  <a:buChar char="•"/>
                </a:pPr>
                <a:r>
                  <a:rPr lang="en-US" sz="2000" dirty="0">
                    <a:sym typeface="Wingdings" panose="05000000000000000000" pitchFamily="2" charset="2"/>
                  </a:rPr>
                  <a:t>Homogeneous nucleation of pure water droplets requires </a:t>
                </a:r>
                <a:r>
                  <a:rPr lang="en-US" sz="2000" dirty="0" err="1">
                    <a:sym typeface="Wingdings" panose="05000000000000000000" pitchFamily="2" charset="2"/>
                  </a:rPr>
                  <a:t>supersaturation</a:t>
                </a:r>
                <a:r>
                  <a:rPr lang="en-US" sz="2000" dirty="0">
                    <a:sym typeface="Wingdings" panose="05000000000000000000" pitchFamily="2" charset="2"/>
                  </a:rPr>
                  <a:t> (i.e. ambient vapor pressures,  </a:t>
                </a: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𝑎𝑚𝑏</m:t>
                            </m:r>
                          </m:sub>
                        </m:s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sub>
                    </m:sSub>
                    <m:r>
                      <a:rPr lang="en-US" sz="2000" i="1" dirty="0" smtClean="0">
                        <a:latin typeface="Cambria Math" panose="02040503050406030204" pitchFamily="18" charset="0"/>
                        <a:sym typeface="Wingdings" panose="05000000000000000000" pitchFamily="2" charset="2"/>
                      </a:rPr>
                      <m:t>(</m:t>
                    </m:r>
                    <m:r>
                      <a:rPr lang="en-US" sz="2000" i="1" dirty="0" smtClean="0">
                        <a:latin typeface="Cambria Math" panose="02040503050406030204" pitchFamily="18" charset="0"/>
                        <a:sym typeface="Wingdings" panose="05000000000000000000" pitchFamily="2" charset="2"/>
                      </a:rPr>
                      <m:t>𝑇</m:t>
                    </m:r>
                    <m:r>
                      <a:rPr lang="en-US" sz="2000" i="1" dirty="0" smtClean="0">
                        <a:latin typeface="Cambria Math" panose="02040503050406030204" pitchFamily="18" charset="0"/>
                        <a:sym typeface="Wingdings" panose="05000000000000000000" pitchFamily="2" charset="2"/>
                      </a:rPr>
                      <m:t>)</m:t>
                    </m:r>
                  </m:oMath>
                </a14:m>
                <a:r>
                  <a:rPr lang="en-US" sz="2000" dirty="0">
                    <a:sym typeface="Wingdings" panose="05000000000000000000" pitchFamily="2" charset="2"/>
                  </a:rPr>
                  <a:t>, i.e. RH &gt;&gt; 100%) to bring about condensation and prevent evaporation</a:t>
                </a:r>
              </a:p>
              <a:p>
                <a:pPr marL="342900" indent="-342900">
                  <a:buFont typeface="Arial" panose="020B0604020202020204" pitchFamily="34" charset="0"/>
                  <a:buChar char="•"/>
                </a:pPr>
                <a:r>
                  <a:rPr lang="en-US" sz="2000" dirty="0">
                    <a:sym typeface="Wingdings" panose="05000000000000000000" pitchFamily="2" charset="2"/>
                  </a:rPr>
                  <a:t>But we know that RH rarely exceeds 101% in the atmosphere.</a:t>
                </a: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321040" cy="1644617"/>
              </a:xfrm>
              <a:prstGeom prst="rect">
                <a:avLst/>
              </a:prstGeom>
              <a:blipFill>
                <a:blip r:embed="rId3"/>
                <a:stretch>
                  <a:fillRect l="-659" t="-1111" b="-5556"/>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319272" y="3935944"/>
            <a:ext cx="4319028" cy="2602650"/>
          </a:xfrm>
          <a:prstGeom prst="rect">
            <a:avLst/>
          </a:prstGeom>
        </p:spPr>
      </p:pic>
      <p:sp>
        <p:nvSpPr>
          <p:cNvPr id="3" name="Oval 2">
            <a:extLst>
              <a:ext uri="{FF2B5EF4-FFF2-40B4-BE49-F238E27FC236}">
                <a16:creationId xmlns:a16="http://schemas.microsoft.com/office/drawing/2014/main" id="{E6242F66-8746-6810-8E58-BBDB4EA20CF0}"/>
              </a:ext>
            </a:extLst>
          </p:cNvPr>
          <p:cNvSpPr/>
          <p:nvPr/>
        </p:nvSpPr>
        <p:spPr>
          <a:xfrm>
            <a:off x="5487217" y="5631452"/>
            <a:ext cx="319177" cy="319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38AA2D8-654A-AA10-87EB-DE0522963CAC}"/>
              </a:ext>
            </a:extLst>
          </p:cNvPr>
          <p:cNvSpPr/>
          <p:nvPr/>
        </p:nvSpPr>
        <p:spPr>
          <a:xfrm>
            <a:off x="4734660" y="5458639"/>
            <a:ext cx="172813" cy="17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7C9E681-17A9-BEB6-1D2E-39A7E40EB0AB}"/>
              </a:ext>
            </a:extLst>
          </p:cNvPr>
          <p:cNvSpPr/>
          <p:nvPr/>
        </p:nvSpPr>
        <p:spPr>
          <a:xfrm>
            <a:off x="4154916" y="4852705"/>
            <a:ext cx="91005" cy="91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A390170-3461-FD40-B6BB-54C53A6B0A46}"/>
              </a:ext>
            </a:extLst>
          </p:cNvPr>
          <p:cNvCxnSpPr>
            <a:cxnSpLocks/>
          </p:cNvCxnSpPr>
          <p:nvPr/>
        </p:nvCxnSpPr>
        <p:spPr>
          <a:xfrm>
            <a:off x="3285497" y="5543680"/>
            <a:ext cx="297350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2B4F97E-7840-1658-C2ED-8D05A2D7E935}"/>
              </a:ext>
            </a:extLst>
          </p:cNvPr>
          <p:cNvCxnSpPr>
            <a:cxnSpLocks/>
          </p:cNvCxnSpPr>
          <p:nvPr/>
        </p:nvCxnSpPr>
        <p:spPr>
          <a:xfrm>
            <a:off x="5646805" y="5543680"/>
            <a:ext cx="0" cy="24943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0F724C-ED62-49F2-0EE7-D622EE71C442}"/>
              </a:ext>
            </a:extLst>
          </p:cNvPr>
          <p:cNvCxnSpPr>
            <a:cxnSpLocks/>
          </p:cNvCxnSpPr>
          <p:nvPr/>
        </p:nvCxnSpPr>
        <p:spPr>
          <a:xfrm>
            <a:off x="4200418" y="4904209"/>
            <a:ext cx="0" cy="63947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01879F-4F4A-DB76-05C3-142B399E86CE}"/>
              </a:ext>
            </a:extLst>
          </p:cNvPr>
          <p:cNvSpPr txBox="1"/>
          <p:nvPr/>
        </p:nvSpPr>
        <p:spPr>
          <a:xfrm>
            <a:off x="3320574" y="5479247"/>
            <a:ext cx="1605988" cy="276999"/>
          </a:xfrm>
          <a:prstGeom prst="rect">
            <a:avLst/>
          </a:prstGeom>
          <a:noFill/>
        </p:spPr>
        <p:txBody>
          <a:bodyPr wrap="square" rtlCol="0">
            <a:spAutoFit/>
          </a:bodyPr>
          <a:lstStyle/>
          <a:p>
            <a:r>
              <a:rPr lang="en-US" sz="1200" b="1" dirty="0">
                <a:solidFill>
                  <a:srgbClr val="0070C0"/>
                </a:solidFill>
              </a:rPr>
              <a:t>Ambient s (0.2%)</a:t>
            </a:r>
          </a:p>
        </p:txBody>
      </p:sp>
      <p:cxnSp>
        <p:nvCxnSpPr>
          <p:cNvPr id="21" name="Straight Arrow Connector 20">
            <a:extLst>
              <a:ext uri="{FF2B5EF4-FFF2-40B4-BE49-F238E27FC236}">
                <a16:creationId xmlns:a16="http://schemas.microsoft.com/office/drawing/2014/main" id="{CA99A031-74C0-96AD-1502-FFB29C344B58}"/>
              </a:ext>
            </a:extLst>
          </p:cNvPr>
          <p:cNvCxnSpPr>
            <a:cxnSpLocks/>
          </p:cNvCxnSpPr>
          <p:nvPr/>
        </p:nvCxnSpPr>
        <p:spPr>
          <a:xfrm>
            <a:off x="5023897" y="5568913"/>
            <a:ext cx="428238" cy="125077"/>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9F83FD-049C-DC5F-D400-98CFD4ED107F}"/>
              </a:ext>
            </a:extLst>
          </p:cNvPr>
          <p:cNvCxnSpPr>
            <a:cxnSpLocks/>
          </p:cNvCxnSpPr>
          <p:nvPr/>
        </p:nvCxnSpPr>
        <p:spPr>
          <a:xfrm flipH="1" flipV="1">
            <a:off x="4338736" y="4967377"/>
            <a:ext cx="316575" cy="342546"/>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9BC7F28-BC50-2C21-8E04-5822E0F92184}"/>
              </a:ext>
            </a:extLst>
          </p:cNvPr>
          <p:cNvSpPr txBox="1"/>
          <p:nvPr/>
        </p:nvSpPr>
        <p:spPr>
          <a:xfrm>
            <a:off x="5274315" y="5261135"/>
            <a:ext cx="1043876" cy="307777"/>
          </a:xfrm>
          <a:prstGeom prst="rect">
            <a:avLst/>
          </a:prstGeom>
          <a:noFill/>
        </p:spPr>
        <p:txBody>
          <a:bodyPr wrap="none" rtlCol="0">
            <a:spAutoFit/>
          </a:bodyPr>
          <a:lstStyle/>
          <a:p>
            <a:r>
              <a:rPr lang="en-US" sz="1400" dirty="0">
                <a:latin typeface="Symbol" panose="05050102010706020507" pitchFamily="18" charset="2"/>
              </a:rPr>
              <a:t>D</a:t>
            </a:r>
            <a:r>
              <a:rPr lang="en-US" sz="1400" dirty="0"/>
              <a:t>S= +0.15%</a:t>
            </a:r>
          </a:p>
        </p:txBody>
      </p:sp>
      <p:sp>
        <p:nvSpPr>
          <p:cNvPr id="40" name="TextBox 39">
            <a:extLst>
              <a:ext uri="{FF2B5EF4-FFF2-40B4-BE49-F238E27FC236}">
                <a16:creationId xmlns:a16="http://schemas.microsoft.com/office/drawing/2014/main" id="{FD0FCE36-DC9D-42C7-3DE0-3F1A3C07399B}"/>
              </a:ext>
            </a:extLst>
          </p:cNvPr>
          <p:cNvSpPr txBox="1"/>
          <p:nvPr/>
        </p:nvSpPr>
        <p:spPr>
          <a:xfrm>
            <a:off x="3352338" y="5057822"/>
            <a:ext cx="917239" cy="307777"/>
          </a:xfrm>
          <a:prstGeom prst="rect">
            <a:avLst/>
          </a:prstGeom>
          <a:noFill/>
        </p:spPr>
        <p:txBody>
          <a:bodyPr wrap="none" rtlCol="0">
            <a:spAutoFit/>
          </a:bodyPr>
          <a:lstStyle/>
          <a:p>
            <a:r>
              <a:rPr lang="en-US" sz="1400" dirty="0">
                <a:latin typeface="Symbol" panose="05050102010706020507" pitchFamily="18" charset="2"/>
              </a:rPr>
              <a:t>D</a:t>
            </a:r>
            <a:r>
              <a:rPr lang="en-US" sz="1400" dirty="0"/>
              <a:t>S= -0.4%</a:t>
            </a:r>
          </a:p>
        </p:txBody>
      </p:sp>
      <p:sp>
        <p:nvSpPr>
          <p:cNvPr id="41" name="TextBox 40">
            <a:extLst>
              <a:ext uri="{FF2B5EF4-FFF2-40B4-BE49-F238E27FC236}">
                <a16:creationId xmlns:a16="http://schemas.microsoft.com/office/drawing/2014/main" id="{F123F73C-4D4F-B001-1896-33D712DAA126}"/>
              </a:ext>
            </a:extLst>
          </p:cNvPr>
          <p:cNvSpPr txBox="1"/>
          <p:nvPr/>
        </p:nvSpPr>
        <p:spPr>
          <a:xfrm>
            <a:off x="4170424" y="4516259"/>
            <a:ext cx="2147767" cy="369332"/>
          </a:xfrm>
          <a:prstGeom prst="rect">
            <a:avLst/>
          </a:prstGeom>
          <a:noFill/>
        </p:spPr>
        <p:txBody>
          <a:bodyPr wrap="none" rtlCol="0">
            <a:spAutoFit/>
          </a:bodyPr>
          <a:lstStyle/>
          <a:p>
            <a:r>
              <a:rPr lang="en-US" dirty="0"/>
              <a:t>Unstable equilibrium</a:t>
            </a:r>
          </a:p>
        </p:txBody>
      </p:sp>
      <p:cxnSp>
        <p:nvCxnSpPr>
          <p:cNvPr id="43" name="Straight Connector 42">
            <a:extLst>
              <a:ext uri="{FF2B5EF4-FFF2-40B4-BE49-F238E27FC236}">
                <a16:creationId xmlns:a16="http://schemas.microsoft.com/office/drawing/2014/main" id="{113C9CC6-2B03-C0AF-5046-382D7B6219E7}"/>
              </a:ext>
            </a:extLst>
          </p:cNvPr>
          <p:cNvCxnSpPr>
            <a:cxnSpLocks/>
          </p:cNvCxnSpPr>
          <p:nvPr/>
        </p:nvCxnSpPr>
        <p:spPr>
          <a:xfrm flipH="1">
            <a:off x="4888581" y="4898207"/>
            <a:ext cx="135316" cy="516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C2D7CAF-B53B-5B07-22B2-B72A5A039A37}"/>
              </a:ext>
            </a:extLst>
          </p:cNvPr>
          <p:cNvCxnSpPr>
            <a:cxnSpLocks/>
            <a:endCxn id="5" idx="2"/>
          </p:cNvCxnSpPr>
          <p:nvPr/>
        </p:nvCxnSpPr>
        <p:spPr>
          <a:xfrm>
            <a:off x="3285497" y="4898207"/>
            <a:ext cx="86941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35DC5EB-4222-ADAE-8F8C-C60C45A58D72}"/>
              </a:ext>
            </a:extLst>
          </p:cNvPr>
          <p:cNvCxnSpPr>
            <a:cxnSpLocks/>
          </p:cNvCxnSpPr>
          <p:nvPr/>
        </p:nvCxnSpPr>
        <p:spPr>
          <a:xfrm>
            <a:off x="3285497" y="5809019"/>
            <a:ext cx="29735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39A4B5-8AF1-13A3-7CE0-12736D105799}"/>
              </a:ext>
            </a:extLst>
          </p:cNvPr>
          <p:cNvSpPr txBox="1"/>
          <p:nvPr/>
        </p:nvSpPr>
        <p:spPr>
          <a:xfrm>
            <a:off x="6719236" y="4442269"/>
            <a:ext cx="1900844" cy="923330"/>
          </a:xfrm>
          <a:prstGeom prst="rect">
            <a:avLst/>
          </a:prstGeom>
          <a:noFill/>
        </p:spPr>
        <p:txBody>
          <a:bodyPr wrap="square" rtlCol="0">
            <a:spAutoFit/>
          </a:bodyPr>
          <a:lstStyle/>
          <a:p>
            <a:r>
              <a:rPr lang="en-US" dirty="0">
                <a:solidFill>
                  <a:schemeClr val="bg1">
                    <a:lumMod val="50000"/>
                  </a:schemeClr>
                </a:solidFill>
              </a:rPr>
              <a:t>If droplet grows just a little, it will </a:t>
            </a:r>
            <a:r>
              <a:rPr lang="en-US" u="sng" dirty="0">
                <a:solidFill>
                  <a:schemeClr val="bg1">
                    <a:lumMod val="50000"/>
                  </a:schemeClr>
                </a:solidFill>
              </a:rPr>
              <a:t>Keep Growing</a:t>
            </a:r>
          </a:p>
        </p:txBody>
      </p:sp>
      <p:sp>
        <p:nvSpPr>
          <p:cNvPr id="10" name="TextBox 9">
            <a:extLst>
              <a:ext uri="{FF2B5EF4-FFF2-40B4-BE49-F238E27FC236}">
                <a16:creationId xmlns:a16="http://schemas.microsoft.com/office/drawing/2014/main" id="{DCF15A6D-7D62-DFA4-6C53-CF08539120D1}"/>
              </a:ext>
            </a:extLst>
          </p:cNvPr>
          <p:cNvSpPr txBox="1"/>
          <p:nvPr/>
        </p:nvSpPr>
        <p:spPr>
          <a:xfrm>
            <a:off x="336283" y="4491693"/>
            <a:ext cx="1976041" cy="923330"/>
          </a:xfrm>
          <a:prstGeom prst="rect">
            <a:avLst/>
          </a:prstGeom>
          <a:noFill/>
        </p:spPr>
        <p:txBody>
          <a:bodyPr wrap="square" rtlCol="0">
            <a:spAutoFit/>
          </a:bodyPr>
          <a:lstStyle/>
          <a:p>
            <a:r>
              <a:rPr lang="en-US" dirty="0">
                <a:solidFill>
                  <a:schemeClr val="bg1">
                    <a:lumMod val="50000"/>
                  </a:schemeClr>
                </a:solidFill>
              </a:rPr>
              <a:t>If droplet shrinks just a little, it will </a:t>
            </a:r>
            <a:r>
              <a:rPr lang="en-US" u="sng" dirty="0">
                <a:solidFill>
                  <a:schemeClr val="bg1">
                    <a:lumMod val="50000"/>
                  </a:schemeClr>
                </a:solidFill>
              </a:rPr>
              <a:t>Keep Shrinking</a:t>
            </a:r>
          </a:p>
        </p:txBody>
      </p:sp>
      <p:sp>
        <p:nvSpPr>
          <p:cNvPr id="8" name="TextBox 7">
            <a:extLst>
              <a:ext uri="{FF2B5EF4-FFF2-40B4-BE49-F238E27FC236}">
                <a16:creationId xmlns:a16="http://schemas.microsoft.com/office/drawing/2014/main" id="{53542868-AABA-B9D5-5421-AB805F43A655}"/>
              </a:ext>
            </a:extLst>
          </p:cNvPr>
          <p:cNvSpPr txBox="1"/>
          <p:nvPr/>
        </p:nvSpPr>
        <p:spPr>
          <a:xfrm>
            <a:off x="2291973" y="3328228"/>
            <a:ext cx="2973503" cy="369332"/>
          </a:xfrm>
          <a:prstGeom prst="rect">
            <a:avLst/>
          </a:prstGeom>
          <a:noFill/>
        </p:spPr>
        <p:txBody>
          <a:bodyPr wrap="square" rtlCol="0">
            <a:spAutoFit/>
          </a:bodyPr>
          <a:lstStyle/>
          <a:p>
            <a:r>
              <a:rPr lang="en-US" u="sng" dirty="0">
                <a:sym typeface="Wingdings" panose="05000000000000000000" pitchFamily="2" charset="2"/>
              </a:rPr>
              <a:t>Plot of the “Kelvin Equation” </a:t>
            </a:r>
          </a:p>
        </p:txBody>
      </p:sp>
      <p:sp>
        <p:nvSpPr>
          <p:cNvPr id="9" name="TextBox 8">
            <a:extLst>
              <a:ext uri="{FF2B5EF4-FFF2-40B4-BE49-F238E27FC236}">
                <a16:creationId xmlns:a16="http://schemas.microsoft.com/office/drawing/2014/main" id="{B444756E-A159-A9F0-1F32-7728E449807C}"/>
              </a:ext>
            </a:extLst>
          </p:cNvPr>
          <p:cNvSpPr txBox="1"/>
          <p:nvPr/>
        </p:nvSpPr>
        <p:spPr>
          <a:xfrm>
            <a:off x="2291973" y="3578223"/>
            <a:ext cx="5382950" cy="369332"/>
          </a:xfrm>
          <a:prstGeom prst="rect">
            <a:avLst/>
          </a:prstGeom>
          <a:noFill/>
        </p:spPr>
        <p:txBody>
          <a:bodyPr wrap="square" rtlCol="0">
            <a:spAutoFit/>
          </a:bodyPr>
          <a:lstStyle/>
          <a:p>
            <a:r>
              <a:rPr lang="en-US" dirty="0">
                <a:sym typeface="Wingdings" panose="05000000000000000000" pitchFamily="2" charset="2"/>
              </a:rPr>
              <a:t>Equilibrium vapor pressure of a pure water droplet</a:t>
            </a:r>
          </a:p>
        </p:txBody>
      </p:sp>
    </p:spTree>
    <p:extLst>
      <p:ext uri="{BB962C8B-B14F-4D97-AF65-F5344CB8AC3E}">
        <p14:creationId xmlns:p14="http://schemas.microsoft.com/office/powerpoint/2010/main" val="2849609486"/>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544630" cy="4943276"/>
              </a:xfrm>
              <a:prstGeom prst="rect">
                <a:avLst/>
              </a:prstGeom>
              <a:noFill/>
            </p:spPr>
            <p:txBody>
              <a:bodyPr wrap="square" rtlCol="0">
                <a:spAutoFit/>
              </a:bodyPr>
              <a:lstStyle/>
              <a:p>
                <a:pPr marL="342900" indent="-342900">
                  <a:buFont typeface="Arial" panose="020B0604020202020204" pitchFamily="34" charset="0"/>
                  <a:buChar char="•"/>
                </a:pPr>
                <a:r>
                  <a:rPr lang="en-US" sz="2000" dirty="0">
                    <a:sym typeface="Wingdings" panose="05000000000000000000" pitchFamily="2" charset="2"/>
                  </a:rPr>
                  <a:t>Recall that for pure H</a:t>
                </a:r>
                <a:r>
                  <a:rPr lang="en-US" sz="2000" baseline="-25000" dirty="0">
                    <a:sym typeface="Wingdings" panose="05000000000000000000" pitchFamily="2" charset="2"/>
                  </a:rPr>
                  <a:t>2</a:t>
                </a:r>
                <a:r>
                  <a:rPr lang="en-US" sz="2000" dirty="0">
                    <a:sym typeface="Wingdings" panose="05000000000000000000" pitchFamily="2" charset="2"/>
                  </a:rPr>
                  <a:t>O:</a:t>
                </a:r>
              </a:p>
              <a:p>
                <a:r>
                  <a:rPr lang="en-US" sz="2000" dirty="0">
                    <a:sym typeface="Wingdings" panose="05000000000000000000" pitchFamily="2" charset="2"/>
                  </a:rPr>
                  <a:t>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r>
                              <a:rPr lang="en-US" sz="2000" b="0" i="1" dirty="0" smtClean="0">
                                <a:latin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𝑐</m:t>
                            </m:r>
                          </m:sub>
                        </m:sSub>
                        <m:r>
                          <a:rPr lang="en-US" sz="2000" b="0" i="1" dirty="0" smtClean="0">
                            <a:latin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𝑇</m:t>
                        </m:r>
                        <m:r>
                          <a:rPr lang="en-US" sz="2000" b="0" i="1" dirty="0" smtClean="0">
                            <a:latin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𝑟</m:t>
                        </m:r>
                        <m:r>
                          <a:rPr lang="en-US" sz="2000" b="0" i="1" dirty="0" smtClean="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r>
                      <m:rPr>
                        <m:sty m:val="p"/>
                      </m:rPr>
                      <a:rPr lang="en-US" sz="2000" b="0" i="0" dirty="0" smtClean="0">
                        <a:latin typeface="Cambria Math" panose="02040503050406030204" pitchFamily="18" charset="0"/>
                        <a:sym typeface="Wingdings" panose="05000000000000000000" pitchFamily="2" charset="2"/>
                      </a:rPr>
                      <m:t>exp</m:t>
                    </m:r>
                    <m:d>
                      <m:dPr>
                        <m:begChr m:val="["/>
                        <m:endChr m:val="]"/>
                        <m:ctrlPr>
                          <a:rPr lang="en-US" sz="2000" b="0" i="1" dirty="0" smtClean="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𝑟</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𝑛</m:t>
                                </m:r>
                              </m:e>
                              <m:sub>
                                <m:r>
                                  <a:rPr lang="en-US" sz="2000" i="1">
                                    <a:latin typeface="Cambria Math" panose="02040503050406030204" pitchFamily="18" charset="0"/>
                                    <a:ea typeface="Cambria Math" panose="02040503050406030204" pitchFamily="18" charset="0"/>
                                  </a:rPr>
                                  <m:t>𝐿</m:t>
                                </m:r>
                              </m:sub>
                            </m:sSub>
                            <m:r>
                              <a:rPr lang="en-US" sz="2000" i="1">
                                <a:latin typeface="Cambria Math" panose="02040503050406030204" pitchFamily="18" charset="0"/>
                              </a:rPr>
                              <m:t>𝑅𝑇</m:t>
                            </m:r>
                          </m:den>
                        </m:f>
                      </m:e>
                    </m:d>
                  </m:oMath>
                </a14:m>
                <a:endParaRPr lang="en-US" sz="2000" dirty="0">
                  <a:sym typeface="Wingdings" panose="05000000000000000000" pitchFamily="2" charset="2"/>
                </a:endParaRPr>
              </a:p>
              <a:p>
                <a:pPr marL="342900" indent="-342900">
                  <a:buFont typeface="Arial" panose="020B0604020202020204" pitchFamily="34" charset="0"/>
                  <a:buChar char="•"/>
                </a:pPr>
                <a:r>
                  <a:rPr lang="en-US" sz="2000" dirty="0">
                    <a:sym typeface="Wingdings" panose="05000000000000000000" pitchFamily="2" charset="2"/>
                  </a:rPr>
                  <a:t>For liquid w/ solute:</a:t>
                </a:r>
              </a:p>
              <a:p>
                <a:r>
                  <a:rPr lang="en-US" sz="2000" dirty="0">
                    <a:sym typeface="Wingdings" panose="05000000000000000000" pitchFamily="2" charset="2"/>
                  </a:rPr>
                  <a:t>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m:t>
                            </m:r>
                            <m:r>
                              <a:rPr lang="en-US" sz="2000" b="0" i="1" dirty="0" smtClean="0">
                                <a:latin typeface="Cambria Math" panose="02040503050406030204" pitchFamily="18" charset="0"/>
                                <a:sym typeface="Wingdings" panose="05000000000000000000" pitchFamily="2" charset="2"/>
                              </a:rPr>
                              <m:t>𝑜𝑙𝑛</m:t>
                            </m:r>
                          </m:sub>
                        </m:sSub>
                        <m:r>
                          <a:rPr lang="en-US" sz="2000" b="0" i="1" dirty="0" smtClean="0">
                            <a:latin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𝑇</m:t>
                        </m:r>
                        <m:r>
                          <a:rPr lang="en-US" sz="2000" b="0" i="1" dirty="0" smtClean="0">
                            <a:latin typeface="Cambria Math" panose="02040503050406030204" pitchFamily="18" charset="0"/>
                            <a:sym typeface="Wingdings" panose="05000000000000000000" pitchFamily="2" charset="2"/>
                          </a:rPr>
                          <m:t>,</m:t>
                        </m:r>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𝑥</m:t>
                            </m:r>
                          </m:e>
                          <m:sub>
                            <m:r>
                              <a:rPr lang="en-US" sz="2000" b="0" i="1" dirty="0" smtClean="0">
                                <a:latin typeface="Cambria Math" panose="02040503050406030204" pitchFamily="18" charset="0"/>
                                <a:sym typeface="Wingdings" panose="05000000000000000000" pitchFamily="2" charset="2"/>
                              </a:rPr>
                              <m:t>𝑠</m:t>
                            </m:r>
                          </m:sub>
                        </m:sSub>
                        <m:r>
                          <a:rPr lang="en-US" sz="2000" b="0" i="1" dirty="0" smtClean="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(1−</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r>
                          <a:rPr lang="en-US" sz="2000" b="0" i="1" dirty="0" smtClean="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oMath>
                </a14:m>
                <a:endParaRPr lang="en-US" sz="2000" dirty="0">
                  <a:sym typeface="Wingdings" panose="05000000000000000000" pitchFamily="2" charset="2"/>
                </a:endParaRPr>
              </a:p>
              <a:p>
                <a:r>
                  <a:rPr lang="en-US" sz="2000" dirty="0">
                    <a:sym typeface="Wingdings" panose="05000000000000000000" pitchFamily="2" charset="2"/>
                  </a:rPr>
                  <a:t>		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𝑠𝑜𝑙𝑛</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r>
                          <a:rPr lang="en-US" sz="2000" i="1" dirty="0">
                            <a:latin typeface="Cambria Math" panose="02040503050406030204" pitchFamily="18" charset="0"/>
                            <a:sym typeface="Wingdings" panose="05000000000000000000" pitchFamily="2" charset="2"/>
                          </a:rPr>
                          <m:t>)</m:t>
                        </m:r>
                        <m:r>
                          <a:rPr lang="en-US" sz="2000" i="1" dirty="0" smtClean="0">
                            <a:latin typeface="Cambria Math" panose="02040503050406030204" pitchFamily="18" charset="0"/>
                            <a:ea typeface="Cambria Math" panose="02040503050406030204" pitchFamily="18" charset="0"/>
                            <a:sym typeface="Wingdings" panose="05000000000000000000" pitchFamily="2" charset="2"/>
                          </a:rPr>
                          <m:t>~</m:t>
                        </m:r>
                        <m:d>
                          <m:dPr>
                            <m:begChr m:val="["/>
                            <m:endChr m:val="]"/>
                            <m:ctrlPr>
                              <a:rPr lang="en-US" sz="2000" i="1" dirty="0" smtClean="0">
                                <a:latin typeface="Cambria Math" panose="02040503050406030204" pitchFamily="18" charset="0"/>
                                <a:ea typeface="Cambria Math" panose="02040503050406030204" pitchFamily="18" charset="0"/>
                                <a:sym typeface="Wingdings" panose="05000000000000000000" pitchFamily="2" charset="2"/>
                              </a:rPr>
                            </m:ctrlPr>
                          </m:dPr>
                          <m:e>
                            <m:r>
                              <m:rPr>
                                <m:sty m:val="p"/>
                              </m:rPr>
                              <a:rPr lang="en-US" sz="2000" b="0" i="0" dirty="0" smtClean="0">
                                <a:latin typeface="Cambria Math" panose="02040503050406030204" pitchFamily="18" charset="0"/>
                                <a:ea typeface="Cambria Math" panose="02040503050406030204" pitchFamily="18" charset="0"/>
                                <a:sym typeface="Wingdings" panose="05000000000000000000" pitchFamily="2" charset="2"/>
                              </a:rPr>
                              <m:t>exp</m:t>
                            </m:r>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e>
                        </m:d>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oMath>
                </a14:m>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As long as the solute does not affect the surface tension, then can simply combine these terms to get equation for vapor pressure over a solution droplet:</a:t>
                </a:r>
              </a:p>
              <a:p>
                <a:r>
                  <a:rPr lang="en-US" sz="2000" dirty="0">
                    <a:sym typeface="Wingdings" panose="05000000000000000000" pitchFamily="2" charset="2"/>
                  </a:rPr>
                  <a:t>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𝑠𝑜𝑙𝑛</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𝑟</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ea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𝑟</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𝑛</m:t>
                                </m:r>
                              </m:e>
                              <m:sub>
                                <m:r>
                                  <a:rPr lang="en-US" sz="2000" i="1">
                                    <a:latin typeface="Cambria Math" panose="02040503050406030204" pitchFamily="18" charset="0"/>
                                    <a:ea typeface="Cambria Math" panose="02040503050406030204" pitchFamily="18" charset="0"/>
                                  </a:rPr>
                                  <m:t>𝐿</m:t>
                                </m:r>
                              </m:sub>
                            </m:sSub>
                            <m:r>
                              <a:rPr lang="en-US" sz="2000" i="1">
                                <a:latin typeface="Cambria Math" panose="02040503050406030204" pitchFamily="18" charset="0"/>
                              </a:rPr>
                              <m:t>𝑅𝑇</m:t>
                            </m:r>
                          </m:den>
                        </m:f>
                      </m:e>
                    </m:d>
                    <m:r>
                      <m:rPr>
                        <m:sty m:val="p"/>
                      </m:rPr>
                      <a:rPr lang="en-US" sz="2000" b="0" i="0" dirty="0" smtClean="0">
                        <a:latin typeface="Cambria Math" panose="02040503050406030204" pitchFamily="18" charset="0"/>
                        <a:sym typeface="Wingdings" panose="05000000000000000000" pitchFamily="2" charset="2"/>
                      </a:rPr>
                      <m:t>exp</m:t>
                    </m:r>
                    <m:d>
                      <m:dPr>
                        <m:begChr m:val="["/>
                        <m:endChr m:val="]"/>
                        <m:ctrlPr>
                          <a:rPr lang="en-US" sz="2000" b="0" i="1" dirty="0" smtClean="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e>
                    </m:d>
                  </m:oMath>
                </a14:m>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	</a:t>
                </a:r>
                <a14:m>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𝑠𝑜𝑙𝑛</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𝑟</m:t>
                            </m:r>
                            <m:r>
                              <a:rPr lang="en-US" sz="2000" b="0" i="1" dirty="0" smtClean="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ea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𝑟</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𝑛</m:t>
                                </m:r>
                              </m:e>
                              <m:sub>
                                <m:r>
                                  <a:rPr lang="en-US" sz="2000" i="1">
                                    <a:latin typeface="Cambria Math" panose="02040503050406030204" pitchFamily="18" charset="0"/>
                                    <a:ea typeface="Cambria Math" panose="02040503050406030204" pitchFamily="18" charset="0"/>
                                  </a:rPr>
                                  <m:t>𝐿</m:t>
                                </m:r>
                              </m:sub>
                            </m:sSub>
                            <m:r>
                              <a:rPr lang="en-US" sz="2000" i="1">
                                <a:latin typeface="Cambria Math" panose="02040503050406030204" pitchFamily="18" charset="0"/>
                              </a:rPr>
                              <m:t>𝑅𝑇</m:t>
                            </m:r>
                          </m:den>
                        </m:f>
                        <m:r>
                          <a:rPr lang="en-US" sz="2000" b="0" i="1" smtClean="0">
                            <a:latin typeface="Cambria Math" panose="02040503050406030204" pitchFamily="18" charset="0"/>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e>
                    </m:d>
                  </m:oMath>
                </a14:m>
                <a:endParaRPr lang="en-US" sz="2000" dirty="0">
                  <a:sym typeface="Wingdings" panose="05000000000000000000" pitchFamily="2" charset="2"/>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544630" cy="4943276"/>
              </a:xfrm>
              <a:prstGeom prst="rect">
                <a:avLst/>
              </a:prstGeom>
              <a:blipFill>
                <a:blip r:embed="rId3"/>
                <a:stretch>
                  <a:fillRect l="-785" t="-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55999" y="3494853"/>
                <a:ext cx="2904438" cy="646331"/>
              </a:xfrm>
              <a:prstGeom prst="rect">
                <a:avLst/>
              </a:prstGeom>
              <a:noFill/>
            </p:spPr>
            <p:txBody>
              <a:bodyPr wrap="square" rtlCol="0">
                <a:spAutoFit/>
              </a:bodyPr>
              <a:lstStyle/>
              <a:p>
                <a:r>
                  <a:rPr lang="en-US" dirty="0">
                    <a:sym typeface="Wingdings" panose="05000000000000000000" pitchFamily="2" charset="2"/>
                  </a:rPr>
                  <a:t>Taylor Series Expansion:</a:t>
                </a:r>
              </a:p>
              <a:p>
                <a:r>
                  <a:rPr lang="en-US" dirty="0" err="1">
                    <a:sym typeface="Wingdings" panose="05000000000000000000" pitchFamily="2" charset="2"/>
                  </a:rPr>
                  <a:t>exp</a:t>
                </a:r>
                <a:r>
                  <a:rPr lang="en-US" dirty="0">
                    <a:sym typeface="Wingdings" panose="05000000000000000000" pitchFamily="2" charset="2"/>
                  </a:rPr>
                  <a:t>[x]</a:t>
                </a:r>
                <a14:m>
                  <m:oMath xmlns:m="http://schemas.openxmlformats.org/officeDocument/2006/math">
                    <m:r>
                      <a:rPr lang="en-US"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dirty="0">
                    <a:sym typeface="Wingdings" panose="05000000000000000000" pitchFamily="2" charset="2"/>
                  </a:rPr>
                  <a:t>1+x</a:t>
                </a:r>
              </a:p>
            </p:txBody>
          </p:sp>
        </mc:Choice>
        <mc:Fallback xmlns="">
          <p:sp>
            <p:nvSpPr>
              <p:cNvPr id="10" name="TextBox 9"/>
              <p:cNvSpPr txBox="1">
                <a:spLocks noRot="1" noChangeAspect="1" noMove="1" noResize="1" noEditPoints="1" noAdjustHandles="1" noChangeArrowheads="1" noChangeShapeType="1" noTextEdit="1"/>
              </p:cNvSpPr>
              <p:nvPr/>
            </p:nvSpPr>
            <p:spPr>
              <a:xfrm>
                <a:off x="4355999" y="3494853"/>
                <a:ext cx="2904438" cy="646331"/>
              </a:xfrm>
              <a:prstGeom prst="rect">
                <a:avLst/>
              </a:prstGeom>
              <a:blipFill>
                <a:blip r:embed="rId4"/>
                <a:stretch>
                  <a:fillRect l="-1891" t="-4717" b="-14151"/>
                </a:stretch>
              </a:blipFill>
            </p:spPr>
            <p:txBody>
              <a:bodyPr/>
              <a:lstStyle/>
              <a:p>
                <a:r>
                  <a:rPr lang="en-US">
                    <a:noFill/>
                  </a:rPr>
                  <a:t> </a:t>
                </a:r>
              </a:p>
            </p:txBody>
          </p:sp>
        </mc:Fallback>
      </mc:AlternateContent>
      <p:cxnSp>
        <p:nvCxnSpPr>
          <p:cNvPr id="11" name="Straight Arrow Connector 10"/>
          <p:cNvCxnSpPr/>
          <p:nvPr/>
        </p:nvCxnSpPr>
        <p:spPr>
          <a:xfrm flipH="1" flipV="1">
            <a:off x="3815898" y="3529798"/>
            <a:ext cx="540101" cy="256334"/>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8592" y="3679519"/>
            <a:ext cx="2335745" cy="369332"/>
          </a:xfrm>
          <a:prstGeom prst="rect">
            <a:avLst/>
          </a:prstGeom>
          <a:noFill/>
        </p:spPr>
        <p:txBody>
          <a:bodyPr wrap="square" rtlCol="0">
            <a:spAutoFit/>
          </a:bodyPr>
          <a:lstStyle/>
          <a:p>
            <a:r>
              <a:rPr lang="en-US" dirty="0">
                <a:sym typeface="Wingdings" panose="05000000000000000000" pitchFamily="2" charset="2"/>
              </a:rPr>
              <a:t>Solute mole fraction</a:t>
            </a:r>
          </a:p>
        </p:txBody>
      </p:sp>
      <p:cxnSp>
        <p:nvCxnSpPr>
          <p:cNvPr id="13" name="Straight Arrow Connector 12"/>
          <p:cNvCxnSpPr/>
          <p:nvPr/>
        </p:nvCxnSpPr>
        <p:spPr>
          <a:xfrm flipV="1">
            <a:off x="2648051" y="3351847"/>
            <a:ext cx="51364" cy="361216"/>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10542" y="5798063"/>
            <a:ext cx="2379944" cy="646331"/>
          </a:xfrm>
          <a:prstGeom prst="rect">
            <a:avLst/>
          </a:prstGeom>
          <a:noFill/>
        </p:spPr>
        <p:txBody>
          <a:bodyPr wrap="square" rtlCol="0">
            <a:spAutoFit/>
          </a:bodyPr>
          <a:lstStyle/>
          <a:p>
            <a:r>
              <a:rPr lang="en-US" dirty="0">
                <a:sym typeface="Wingdings" panose="05000000000000000000" pitchFamily="2" charset="2"/>
              </a:rPr>
              <a:t>Again, note that:</a:t>
            </a:r>
          </a:p>
          <a:p>
            <a:r>
              <a:rPr lang="en-US" dirty="0" err="1">
                <a:sym typeface="Wingdings" panose="05000000000000000000" pitchFamily="2" charset="2"/>
              </a:rPr>
              <a:t>exp</a:t>
            </a:r>
            <a:r>
              <a:rPr lang="en-US" dirty="0">
                <a:sym typeface="Wingdings" panose="05000000000000000000" pitchFamily="2" charset="2"/>
              </a:rPr>
              <a:t>[𝑎+𝑏]=</a:t>
            </a:r>
            <a:r>
              <a:rPr lang="en-US" dirty="0" err="1">
                <a:sym typeface="Wingdings" panose="05000000000000000000" pitchFamily="2" charset="2"/>
              </a:rPr>
              <a:t>exp</a:t>
            </a:r>
            <a:r>
              <a:rPr lang="en-US" dirty="0">
                <a:sym typeface="Wingdings" panose="05000000000000000000" pitchFamily="2" charset="2"/>
              </a:rPr>
              <a:t>[a]</a:t>
            </a:r>
            <a:r>
              <a:rPr lang="en-US" dirty="0" err="1">
                <a:sym typeface="Wingdings" panose="05000000000000000000" pitchFamily="2" charset="2"/>
              </a:rPr>
              <a:t>exp</a:t>
            </a:r>
            <a:r>
              <a:rPr lang="en-US" dirty="0">
                <a:sym typeface="Wingdings" panose="05000000000000000000" pitchFamily="2" charset="2"/>
              </a:rPr>
              <a:t>[b]</a:t>
            </a:r>
          </a:p>
        </p:txBody>
      </p:sp>
      <p:sp>
        <p:nvSpPr>
          <p:cNvPr id="18" name="TextBox 17"/>
          <p:cNvSpPr txBox="1"/>
          <p:nvPr/>
        </p:nvSpPr>
        <p:spPr>
          <a:xfrm>
            <a:off x="5696734" y="4908980"/>
            <a:ext cx="2379944" cy="369332"/>
          </a:xfrm>
          <a:prstGeom prst="rect">
            <a:avLst/>
          </a:prstGeom>
          <a:noFill/>
        </p:spPr>
        <p:txBody>
          <a:bodyPr wrap="square" rtlCol="0">
            <a:spAutoFit/>
          </a:bodyPr>
          <a:lstStyle/>
          <a:p>
            <a:r>
              <a:rPr lang="en-US" dirty="0">
                <a:sym typeface="Wingdings" panose="05000000000000000000" pitchFamily="2" charset="2"/>
              </a:rPr>
              <a:t> “</a:t>
            </a:r>
            <a:r>
              <a:rPr lang="en-US" dirty="0" err="1">
                <a:sym typeface="Wingdings" panose="05000000000000000000" pitchFamily="2" charset="2"/>
              </a:rPr>
              <a:t>Köhler</a:t>
            </a:r>
            <a:r>
              <a:rPr lang="en-US" dirty="0">
                <a:sym typeface="Wingdings" panose="05000000000000000000" pitchFamily="2" charset="2"/>
              </a:rPr>
              <a:t> equation”</a:t>
            </a:r>
          </a:p>
        </p:txBody>
      </p:sp>
      <p:sp>
        <p:nvSpPr>
          <p:cNvPr id="19" name="Right Brace 18"/>
          <p:cNvSpPr/>
          <p:nvPr/>
        </p:nvSpPr>
        <p:spPr>
          <a:xfrm rot="5400000">
            <a:off x="3897782" y="4823834"/>
            <a:ext cx="133409" cy="1139868"/>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rot="5400000">
            <a:off x="5038378" y="4941791"/>
            <a:ext cx="133410" cy="903954"/>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3209651" y="5477590"/>
            <a:ext cx="1373618" cy="338554"/>
          </a:xfrm>
          <a:prstGeom prst="rect">
            <a:avLst/>
          </a:prstGeom>
          <a:noFill/>
        </p:spPr>
        <p:txBody>
          <a:bodyPr wrap="square" rtlCol="0">
            <a:spAutoFit/>
          </a:bodyPr>
          <a:lstStyle/>
          <a:p>
            <a:pPr algn="ctr"/>
            <a:r>
              <a:rPr lang="en-US" sz="1600" dirty="0"/>
              <a:t>“Kelvin Term”</a:t>
            </a:r>
          </a:p>
        </p:txBody>
      </p:sp>
      <p:sp>
        <p:nvSpPr>
          <p:cNvPr id="22" name="TextBox 21"/>
          <p:cNvSpPr txBox="1"/>
          <p:nvPr/>
        </p:nvSpPr>
        <p:spPr>
          <a:xfrm>
            <a:off x="4401947" y="5477590"/>
            <a:ext cx="1406271" cy="338554"/>
          </a:xfrm>
          <a:prstGeom prst="rect">
            <a:avLst/>
          </a:prstGeom>
          <a:noFill/>
        </p:spPr>
        <p:txBody>
          <a:bodyPr wrap="square" rtlCol="0">
            <a:spAutoFit/>
          </a:bodyPr>
          <a:lstStyle/>
          <a:p>
            <a:pPr algn="ctr"/>
            <a:r>
              <a:rPr lang="en-US" sz="1600" dirty="0"/>
              <a:t>“Solute Term”</a:t>
            </a:r>
          </a:p>
        </p:txBody>
      </p:sp>
      <p:sp>
        <p:nvSpPr>
          <p:cNvPr id="23" name="Right Brace 22"/>
          <p:cNvSpPr/>
          <p:nvPr/>
        </p:nvSpPr>
        <p:spPr>
          <a:xfrm rot="5400000">
            <a:off x="3666232" y="2865660"/>
            <a:ext cx="144529" cy="1113855"/>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0388264"/>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544630" cy="5010089"/>
              </a:xfrm>
              <a:prstGeom prst="rect">
                <a:avLst/>
              </a:prstGeom>
              <a:noFill/>
            </p:spPr>
            <p:txBody>
              <a:bodyPr wrap="square" rtlCol="0">
                <a:spAutoFit/>
              </a:bodyPr>
              <a:lstStyle/>
              <a:p>
                <a:r>
                  <a:rPr lang="en-US" sz="2000" dirty="0">
                    <a:sym typeface="Wingdings" panose="05000000000000000000" pitchFamily="2" charset="2"/>
                  </a:rPr>
                  <a:t>Rewriting:</a:t>
                </a:r>
              </a:p>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𝑥</m:t>
                          </m:r>
                        </m:e>
                        <m:sub>
                          <m:r>
                            <a:rPr lang="en-US" sz="2000" b="0" i="1" smtClean="0">
                              <a:latin typeface="Cambria Math" panose="02040503050406030204" pitchFamily="18" charset="0"/>
                              <a:sym typeface="Wingdings" panose="05000000000000000000" pitchFamily="2" charset="2"/>
                            </a:rPr>
                            <m:t>𝑠</m:t>
                          </m:r>
                        </m:sub>
                      </m:sSub>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𝑚𝑜𝑙𝑒𝑠</m:t>
                          </m:r>
                          <m:r>
                            <a:rPr lang="en-US" sz="2000" b="0" i="1" smtClean="0">
                              <a:latin typeface="Cambria Math" panose="02040503050406030204" pitchFamily="18" charset="0"/>
                              <a:sym typeface="Wingdings" panose="05000000000000000000" pitchFamily="2" charset="2"/>
                            </a:rPr>
                            <m:t> </m:t>
                          </m:r>
                          <m:r>
                            <a:rPr lang="en-US" sz="2000" b="0" i="1" smtClean="0">
                              <a:latin typeface="Cambria Math" panose="02040503050406030204" pitchFamily="18" charset="0"/>
                              <a:sym typeface="Wingdings" panose="05000000000000000000" pitchFamily="2" charset="2"/>
                            </a:rPr>
                            <m:t>𝑠𝑜𝑙𝑢𝑡𝑒</m:t>
                          </m:r>
                          <m:r>
                            <a:rPr lang="en-US" sz="2000" i="1">
                              <a:latin typeface="Cambria Math" panose="02040503050406030204" pitchFamily="18" charset="0"/>
                              <a:sym typeface="Wingdings" panose="05000000000000000000" pitchFamily="2" charset="2"/>
                            </a:rPr>
                            <m:t> </m:t>
                          </m:r>
                          <m:r>
                            <a:rPr lang="en-US" sz="2000" i="1">
                              <a:latin typeface="Cambria Math" panose="02040503050406030204" pitchFamily="18" charset="0"/>
                              <a:sym typeface="Wingdings" panose="05000000000000000000" pitchFamily="2" charset="2"/>
                            </a:rPr>
                            <m:t>𝑖𝑜𝑛𝑠</m:t>
                          </m:r>
                        </m:num>
                        <m:den>
                          <m:r>
                            <a:rPr lang="en-US" sz="2000" b="0" i="1" smtClean="0">
                              <a:latin typeface="Cambria Math" panose="02040503050406030204" pitchFamily="18" charset="0"/>
                              <a:sym typeface="Wingdings" panose="05000000000000000000" pitchFamily="2" charset="2"/>
                            </a:rPr>
                            <m:t>𝑚𝑜𝑙𝑒𝑠</m:t>
                          </m:r>
                          <m:r>
                            <a:rPr lang="en-US" sz="2000" b="0" i="1" smtClean="0">
                              <a:latin typeface="Cambria Math" panose="02040503050406030204" pitchFamily="18" charset="0"/>
                              <a:sym typeface="Wingdings" panose="05000000000000000000" pitchFamily="2" charset="2"/>
                            </a:rPr>
                            <m:t> </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2</m:t>
                              </m:r>
                            </m:sub>
                          </m:sSub>
                          <m:r>
                            <a:rPr lang="en-US" sz="2000" b="0" i="1" smtClean="0">
                              <a:latin typeface="Cambria Math" panose="02040503050406030204" pitchFamily="18" charset="0"/>
                              <a:sym typeface="Wingdings" panose="05000000000000000000" pitchFamily="2" charset="2"/>
                            </a:rPr>
                            <m:t>𝑂</m:t>
                          </m:r>
                          <m:r>
                            <a:rPr lang="en-US" sz="2000" b="0" i="1" smtClean="0">
                              <a:latin typeface="Cambria Math" panose="02040503050406030204" pitchFamily="18" charset="0"/>
                              <a:sym typeface="Wingdings" panose="05000000000000000000" pitchFamily="2" charset="2"/>
                            </a:rPr>
                            <m:t> +</m:t>
                          </m:r>
                          <m:r>
                            <a:rPr lang="en-US" sz="2000" b="0" i="1" smtClean="0">
                              <a:latin typeface="Cambria Math" panose="02040503050406030204" pitchFamily="18" charset="0"/>
                              <a:sym typeface="Wingdings" panose="05000000000000000000" pitchFamily="2" charset="2"/>
                            </a:rPr>
                            <m:t>𝑚𝑜𝑙𝑒𝑠</m:t>
                          </m:r>
                          <m:r>
                            <a:rPr lang="en-US" sz="2000" b="0" i="1" smtClean="0">
                              <a:latin typeface="Cambria Math" panose="02040503050406030204" pitchFamily="18" charset="0"/>
                              <a:sym typeface="Wingdings" panose="05000000000000000000" pitchFamily="2" charset="2"/>
                            </a:rPr>
                            <m:t> </m:t>
                          </m:r>
                          <m:r>
                            <a:rPr lang="en-US" sz="2000" b="0" i="1" smtClean="0">
                              <a:latin typeface="Cambria Math" panose="02040503050406030204" pitchFamily="18" charset="0"/>
                              <a:sym typeface="Wingdings" panose="05000000000000000000" pitchFamily="2" charset="2"/>
                            </a:rPr>
                            <m:t>𝑠𝑜𝑙𝑢𝑡𝑒</m:t>
                          </m:r>
                          <m:r>
                            <a:rPr lang="en-US" sz="2000" b="0" i="1" smtClean="0">
                              <a:latin typeface="Cambria Math" panose="02040503050406030204" pitchFamily="18" charset="0"/>
                              <a:sym typeface="Wingdings" panose="05000000000000000000" pitchFamily="2" charset="2"/>
                            </a:rPr>
                            <m:t> </m:t>
                          </m:r>
                          <m:r>
                            <a:rPr lang="en-US" sz="2000" b="0" i="1" smtClean="0">
                              <a:latin typeface="Cambria Math" panose="02040503050406030204" pitchFamily="18" charset="0"/>
                              <a:sym typeface="Wingdings" panose="05000000000000000000" pitchFamily="2" charset="2"/>
                            </a:rPr>
                            <m:t>𝑖𝑜𝑛𝑠</m:t>
                          </m:r>
                        </m:den>
                      </m:f>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𝑖</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sym typeface="Wingdings" panose="05000000000000000000" pitchFamily="2" charset="2"/>
                                </a:rPr>
                              </m:ctrlPr>
                            </m:sSubPr>
                            <m:e>
                              <m:sSub>
                                <m:sSubPr>
                                  <m:ctrlPr>
                                    <a:rPr lang="en-US" sz="200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𝐿</m:t>
                                  </m:r>
                                </m:sub>
                              </m:sSub>
                              <m:r>
                                <a:rPr lang="en-US" sz="2000" b="0" i="1" smtClean="0">
                                  <a:latin typeface="Cambria Math" panose="02040503050406030204" pitchFamily="18" charset="0"/>
                                  <a:sym typeface="Wingdings" panose="05000000000000000000" pitchFamily="2" charset="2"/>
                                </a:rPr>
                                <m:t>+</m:t>
                              </m:r>
                              <m:r>
                                <a:rPr lang="en-US" sz="2000" b="0" i="1" smtClean="0">
                                  <a:latin typeface="Cambria Math" panose="02040503050406030204" pitchFamily="18" charset="0"/>
                                  <a:sym typeface="Wingdings" panose="05000000000000000000" pitchFamily="2" charset="2"/>
                                </a:rPr>
                                <m:t>𝑖𝑁</m:t>
                              </m:r>
                            </m:e>
                            <m:sub>
                              <m:r>
                                <a:rPr lang="en-US" sz="2000" i="1">
                                  <a:latin typeface="Cambria Math" panose="02040503050406030204" pitchFamily="18" charset="0"/>
                                  <a:sym typeface="Wingdings" panose="05000000000000000000" pitchFamily="2" charset="2"/>
                                </a:rPr>
                                <m:t>𝑠</m:t>
                              </m:r>
                            </m:sub>
                          </m:sSub>
                        </m:den>
                      </m:f>
                    </m:oMath>
                  </m:oMathPara>
                </a14:m>
                <a:endParaRPr lang="en-US" sz="2000"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For a dilute solution (</a:t>
                </a:r>
                <a14:m>
                  <m:oMath xmlns:m="http://schemas.openxmlformats.org/officeDocument/2006/math">
                    <m:sSub>
                      <m:sSubPr>
                        <m:ctrlPr>
                          <a:rPr lang="en-US" sz="200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𝐿</m:t>
                        </m:r>
                      </m:sub>
                    </m:sSub>
                    <m:r>
                      <a:rPr lang="en-US" sz="2000" i="1"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n-US" sz="2000" i="1">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𝑠</m:t>
                        </m:r>
                      </m:sub>
                    </m:sSub>
                    <m:r>
                      <a:rPr lang="en-US" sz="2000" b="0" i="1" smtClean="0">
                        <a:latin typeface="Cambria Math" panose="02040503050406030204" pitchFamily="18" charset="0"/>
                        <a:sym typeface="Wingdings" panose="05000000000000000000" pitchFamily="2" charset="2"/>
                      </a:rPr>
                      <m:t>): </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𝑥</m:t>
                        </m:r>
                      </m:e>
                      <m:sub>
                        <m:r>
                          <a:rPr lang="en-US" sz="2000" i="1">
                            <a:latin typeface="Cambria Math" panose="02040503050406030204" pitchFamily="18" charset="0"/>
                            <a:sym typeface="Wingdings" panose="05000000000000000000" pitchFamily="2" charset="2"/>
                          </a:rPr>
                          <m:t>𝑠</m:t>
                        </m:r>
                      </m:sub>
                    </m:sSub>
                    <m:r>
                      <a:rPr lang="en-US" sz="200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𝐿</m:t>
                            </m:r>
                          </m:sub>
                        </m:sSub>
                      </m:den>
                    </m:f>
                  </m:oMath>
                </a14:m>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𝐿</m:t>
                          </m:r>
                        </m:sub>
                      </m:sSub>
                      <m:r>
                        <a:rPr lang="en-US" sz="2000" b="0" i="1" smtClean="0">
                          <a:latin typeface="Cambria Math" panose="02040503050406030204" pitchFamily="18" charset="0"/>
                          <a:sym typeface="Wingdings" panose="05000000000000000000" pitchFamily="2" charset="2"/>
                        </a:rPr>
                        <m:t>=</m:t>
                      </m:r>
                      <m:d>
                        <m:dPr>
                          <m:ctrlPr>
                            <a:rPr lang="en-US" sz="2000" i="1">
                              <a:latin typeface="Cambria Math" panose="02040503050406030204" pitchFamily="18" charset="0"/>
                              <a:sym typeface="Wingdings" panose="05000000000000000000" pitchFamily="2" charset="2"/>
                            </a:rPr>
                          </m:ctrlPr>
                        </m:dPr>
                        <m:e>
                          <m:sSubSup>
                            <m:sSubSupPr>
                              <m:ctrlPr>
                                <a:rPr lang="en-US" sz="2000" i="1">
                                  <a:latin typeface="Cambria Math" panose="02040503050406030204" pitchFamily="18" charset="0"/>
                                  <a:sym typeface="Wingdings" panose="05000000000000000000" pitchFamily="2" charset="2"/>
                                </a:rPr>
                              </m:ctrlPr>
                            </m:sSubSupPr>
                            <m:e>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ea typeface="Cambria Math" panose="02040503050406030204" pitchFamily="18" charset="0"/>
                                      <a:sym typeface="Wingdings" panose="05000000000000000000" pitchFamily="2" charset="2"/>
                                    </a:rPr>
                                    <m:t>𝜋</m:t>
                                  </m:r>
                                </m:num>
                                <m:den>
                                  <m:r>
                                    <a:rPr lang="en-US" sz="2000" i="1">
                                      <a:latin typeface="Cambria Math" panose="02040503050406030204" pitchFamily="18" charset="0"/>
                                      <a:sym typeface="Wingdings" panose="05000000000000000000" pitchFamily="2" charset="2"/>
                                    </a:rPr>
                                    <m:t>6</m:t>
                                  </m:r>
                                </m:den>
                              </m:f>
                              <m:r>
                                <a:rPr lang="en-US" sz="2000" b="0" i="1" smtClean="0">
                                  <a:latin typeface="Cambria Math" panose="02040503050406030204" pitchFamily="18" charset="0"/>
                                  <a:sym typeface="Wingdings" panose="05000000000000000000" pitchFamily="2" charset="2"/>
                                </a:rPr>
                                <m:t>𝐷</m:t>
                              </m:r>
                            </m:e>
                            <m:sub>
                              <m:r>
                                <a:rPr lang="en-US" sz="2000" i="1">
                                  <a:latin typeface="Cambria Math" panose="02040503050406030204" pitchFamily="18" charset="0"/>
                                  <a:sym typeface="Wingdings" panose="05000000000000000000" pitchFamily="2" charset="2"/>
                                </a:rPr>
                                <m:t>𝑝</m:t>
                              </m:r>
                            </m:sub>
                            <m:sup>
                              <m:r>
                                <a:rPr lang="en-US" sz="2000" i="1">
                                  <a:latin typeface="Cambria Math" panose="02040503050406030204" pitchFamily="18" charset="0"/>
                                  <a:sym typeface="Wingdings" panose="05000000000000000000" pitchFamily="2" charset="2"/>
                                </a:rPr>
                                <m:t>3</m:t>
                              </m:r>
                            </m:sup>
                          </m:sSubSup>
                        </m:e>
                      </m:d>
                      <m:f>
                        <m:fPr>
                          <m:ctrlPr>
                            <a:rPr lang="en-US" sz="2000" b="0" i="1" smtClean="0">
                              <a:latin typeface="Cambria Math" panose="02040503050406030204" pitchFamily="18" charset="0"/>
                              <a:sym typeface="Wingdings" panose="05000000000000000000" pitchFamily="2" charset="2"/>
                            </a:rPr>
                          </m:ctrlPr>
                        </m:fPr>
                        <m:num>
                          <m:sSub>
                            <m:sSub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𝐻</m:t>
                              </m:r>
                              <m:r>
                                <a:rPr lang="en-US" sz="2000" b="0" i="1" smtClean="0">
                                  <a:latin typeface="Cambria Math" panose="02040503050406030204" pitchFamily="18" charset="0"/>
                                  <a:ea typeface="Cambria Math" panose="02040503050406030204" pitchFamily="18" charset="0"/>
                                  <a:sym typeface="Wingdings" panose="05000000000000000000" pitchFamily="2" charset="2"/>
                                </a:rPr>
                                <m:t>2</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den>
                      </m:f>
                    </m:oMath>
                  </m:oMathPara>
                </a14:m>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b="0" i="1" smtClean="0">
                              <a:latin typeface="Cambria Math" panose="02040503050406030204" pitchFamily="18" charset="0"/>
                              <a:sym typeface="Wingdings" panose="05000000000000000000" pitchFamily="2" charset="2"/>
                            </a:rPr>
                            <m:t>𝑠</m:t>
                          </m:r>
                        </m:sub>
                      </m:sSub>
                      <m:r>
                        <a:rPr lang="en-US" sz="2000" i="1">
                          <a:latin typeface="Cambria Math" panose="02040503050406030204" pitchFamily="18" charset="0"/>
                          <a:sym typeface="Wingdings" panose="05000000000000000000" pitchFamily="2" charset="2"/>
                        </a:rPr>
                        <m:t>=</m:t>
                      </m:r>
                      <m:d>
                        <m:dPr>
                          <m:ctrlPr>
                            <a:rPr lang="en-US" sz="2000" i="1" smtClean="0">
                              <a:latin typeface="Cambria Math" panose="02040503050406030204" pitchFamily="18" charset="0"/>
                              <a:sym typeface="Wingdings" panose="05000000000000000000" pitchFamily="2" charset="2"/>
                            </a:rPr>
                          </m:ctrlPr>
                        </m:dPr>
                        <m:e>
                          <m:sSubSup>
                            <m:sSubSupPr>
                              <m:ctrlPr>
                                <a:rPr lang="en-US" sz="2000" i="1">
                                  <a:latin typeface="Cambria Math" panose="02040503050406030204" pitchFamily="18" charset="0"/>
                                  <a:sym typeface="Wingdings" panose="05000000000000000000" pitchFamily="2" charset="2"/>
                                </a:rPr>
                              </m:ctrlPr>
                            </m:sSubSupPr>
                            <m:e>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ea typeface="Cambria Math" panose="02040503050406030204" pitchFamily="18" charset="0"/>
                                      <a:sym typeface="Wingdings" panose="05000000000000000000" pitchFamily="2" charset="2"/>
                                    </a:rPr>
                                    <m:t>𝜋</m:t>
                                  </m:r>
                                </m:num>
                                <m:den>
                                  <m:r>
                                    <a:rPr lang="en-US" sz="2000" i="1">
                                      <a:latin typeface="Cambria Math" panose="02040503050406030204" pitchFamily="18" charset="0"/>
                                      <a:sym typeface="Wingdings" panose="05000000000000000000" pitchFamily="2" charset="2"/>
                                    </a:rPr>
                                    <m:t>6</m:t>
                                  </m:r>
                                </m:den>
                              </m:f>
                              <m:r>
                                <a:rPr lang="en-US" sz="2000" i="1">
                                  <a:latin typeface="Cambria Math" panose="02040503050406030204" pitchFamily="18" charset="0"/>
                                  <a:sym typeface="Wingdings" panose="05000000000000000000" pitchFamily="2" charset="2"/>
                                </a:rPr>
                                <m:t>𝑑</m:t>
                              </m:r>
                            </m:e>
                            <m:sub>
                              <m:r>
                                <a:rPr lang="en-US" sz="2000" i="1">
                                  <a:latin typeface="Cambria Math" panose="02040503050406030204" pitchFamily="18" charset="0"/>
                                  <a:sym typeface="Wingdings" panose="05000000000000000000" pitchFamily="2" charset="2"/>
                                </a:rPr>
                                <m:t>𝑝</m:t>
                              </m:r>
                            </m:sub>
                            <m:sup>
                              <m:r>
                                <a:rPr lang="en-US" sz="2000" i="1">
                                  <a:latin typeface="Cambria Math" panose="02040503050406030204" pitchFamily="18" charset="0"/>
                                  <a:sym typeface="Wingdings" panose="05000000000000000000" pitchFamily="2" charset="2"/>
                                </a:rPr>
                                <m:t>3</m:t>
                              </m:r>
                            </m:sup>
                          </m:sSubSup>
                        </m:e>
                      </m:d>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𝑠</m:t>
                              </m:r>
                            </m:sub>
                          </m:sSub>
                        </m:den>
                      </m:f>
                    </m:oMath>
                  </m:oMathPara>
                </a14:m>
                <a:endParaRPr lang="en-US" sz="2000" dirty="0">
                  <a:sym typeface="Wingdings" panose="05000000000000000000" pitchFamily="2" charset="2"/>
                </a:endParaRPr>
              </a:p>
              <a:p>
                <a:endParaRPr lang="en-US" sz="2000" dirty="0">
                  <a:sym typeface="Wingdings" panose="05000000000000000000" pitchFamily="2" charset="2"/>
                </a:endParaRP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𝑥</m:t>
                          </m:r>
                        </m:e>
                        <m:sub>
                          <m:r>
                            <a:rPr lang="en-US" sz="2000" i="1">
                              <a:latin typeface="Cambria Math" panose="02040503050406030204" pitchFamily="18" charset="0"/>
                              <a:sym typeface="Wingdings" panose="05000000000000000000" pitchFamily="2" charset="2"/>
                            </a:rPr>
                            <m:t>𝑠</m:t>
                          </m:r>
                        </m:sub>
                      </m:sSub>
                      <m:r>
                        <a:rPr lang="en-US" sz="200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𝐿</m:t>
                              </m:r>
                            </m:sub>
                          </m:sSub>
                        </m:den>
                      </m:f>
                      <m:r>
                        <a:rPr lang="en-US" sz="2000" b="0" i="0" smtClean="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𝑠</m:t>
                              </m:r>
                            </m:sub>
                          </m:sSub>
                        </m:den>
                      </m:f>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den>
                      </m:f>
                      <m:f>
                        <m:f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fPr>
                        <m:num>
                          <m:sSubSup>
                            <m:sSubSup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𝑑</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𝑝</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𝐷</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𝑝</m:t>
                              </m:r>
                            </m:sub>
                            <m:sup>
                              <m:r>
                                <a:rPr lang="en-US" sz="2000" b="0" i="1" smtClean="0">
                                  <a:latin typeface="Cambria Math" panose="02040503050406030204" pitchFamily="18" charset="0"/>
                                  <a:ea typeface="Cambria Math" panose="02040503050406030204" pitchFamily="18" charset="0"/>
                                  <a:sym typeface="Wingdings" panose="05000000000000000000" pitchFamily="2" charset="2"/>
                                </a:rPr>
                                <m:t>3</m:t>
                              </m:r>
                            </m:sup>
                          </m:sSubSup>
                        </m:den>
                      </m:f>
                    </m:oMath>
                  </m:oMathPara>
                </a14:m>
                <a:endParaRPr lang="en-US" sz="2000" dirty="0">
                  <a:sym typeface="Wingdings" panose="05000000000000000000" pitchFamily="2" charset="2"/>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544630" cy="5010089"/>
              </a:xfrm>
              <a:prstGeom prst="rect">
                <a:avLst/>
              </a:prstGeom>
              <a:blipFill>
                <a:blip r:embed="rId3"/>
                <a:stretch>
                  <a:fillRect l="-785" t="-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83763" y="2448430"/>
                <a:ext cx="1972848" cy="946991"/>
              </a:xfrm>
              <a:prstGeom prst="rect">
                <a:avLst/>
              </a:prstGeom>
              <a:noFill/>
            </p:spPr>
            <p:txBody>
              <a:bodyPr wrap="none" rtlCol="0">
                <a:spAutoFit/>
              </a:bodyPr>
              <a:lstStyle/>
              <a:p>
                <a:r>
                  <a:rPr lang="en-US" b="0" dirty="0" err="1">
                    <a:cs typeface="Arial" panose="020B0604020202020204" pitchFamily="34" charset="0"/>
                  </a:rPr>
                  <a:t>Van’t</a:t>
                </a:r>
                <a:r>
                  <a:rPr lang="en-US" b="0" dirty="0">
                    <a:cs typeface="Arial" panose="020B0604020202020204" pitchFamily="34" charset="0"/>
                  </a:rPr>
                  <a:t> Hoff factor:</a:t>
                </a:r>
              </a:p>
              <a:p>
                <a14:m>
                  <m:oMath xmlns:m="http://schemas.openxmlformats.org/officeDocument/2006/math">
                    <m:r>
                      <a:rPr lang="en-US" b="0" i="1" smtClean="0">
                        <a:latin typeface="Cambria Math" panose="02040503050406030204" pitchFamily="18" charset="0"/>
                      </a:rPr>
                      <m:t>𝑖</m:t>
                    </m:r>
                  </m:oMath>
                </a14:m>
                <a:r>
                  <a:rPr lang="en-US" i="1" dirty="0"/>
                  <a:t> </a:t>
                </a:r>
                <a14:m>
                  <m:oMath xmlns:m="http://schemas.openxmlformats.org/officeDocument/2006/math">
                    <m:r>
                      <a:rPr lang="en-US" i="1">
                        <a:latin typeface="Cambria Math" panose="02040503050406030204" pitchFamily="18" charset="0"/>
                        <a:ea typeface="Cambria Math" panose="02040503050406030204" pitchFamily="18" charset="0"/>
                        <a:sym typeface="Wingdings" panose="05000000000000000000" pitchFamily="2" charset="2"/>
                      </a:rPr>
                      <m:t>~</m:t>
                    </m:r>
                  </m:oMath>
                </a14:m>
                <a:r>
                  <a:rPr lang="en-US" dirty="0"/>
                  <a:t> 3 for (NH</a:t>
                </a:r>
                <a:r>
                  <a:rPr lang="en-US" baseline="-25000" dirty="0"/>
                  <a:t>4</a:t>
                </a:r>
                <a:r>
                  <a:rPr lang="en-US" dirty="0"/>
                  <a:t>)</a:t>
                </a:r>
                <a:r>
                  <a:rPr lang="en-US" baseline="-25000" dirty="0"/>
                  <a:t>2</a:t>
                </a:r>
                <a:r>
                  <a:rPr lang="en-US" dirty="0"/>
                  <a:t>SO</a:t>
                </a:r>
                <a:r>
                  <a:rPr lang="en-US" baseline="-25000" dirty="0"/>
                  <a:t>4</a:t>
                </a:r>
              </a:p>
              <a:p>
                <a14:m>
                  <m:oMath xmlns:m="http://schemas.openxmlformats.org/officeDocument/2006/math">
                    <m:r>
                      <a:rPr lang="en-US" i="1">
                        <a:latin typeface="Cambria Math" panose="02040503050406030204" pitchFamily="18" charset="0"/>
                      </a:rPr>
                      <m:t>𝑖</m:t>
                    </m:r>
                  </m:oMath>
                </a14:m>
                <a:r>
                  <a:rPr lang="en-US" i="1" dirty="0"/>
                  <a:t> </a:t>
                </a:r>
                <a14:m>
                  <m:oMath xmlns:m="http://schemas.openxmlformats.org/officeDocument/2006/math">
                    <m:r>
                      <a:rPr lang="en-US" i="1">
                        <a:latin typeface="Cambria Math" panose="02040503050406030204" pitchFamily="18" charset="0"/>
                        <a:ea typeface="Cambria Math" panose="02040503050406030204" pitchFamily="18" charset="0"/>
                        <a:sym typeface="Wingdings" panose="05000000000000000000" pitchFamily="2" charset="2"/>
                      </a:rPr>
                      <m:t>~</m:t>
                    </m:r>
                  </m:oMath>
                </a14:m>
                <a:r>
                  <a:rPr lang="en-US" dirty="0"/>
                  <a:t> 2 for </a:t>
                </a:r>
                <a:r>
                  <a:rPr lang="en-US" dirty="0" err="1"/>
                  <a:t>NaCl</a:t>
                </a:r>
                <a:endParaRPr lang="en-US" baseline="-25000" dirty="0"/>
              </a:p>
            </p:txBody>
          </p:sp>
        </mc:Choice>
        <mc:Fallback xmlns="">
          <p:sp>
            <p:nvSpPr>
              <p:cNvPr id="9" name="TextBox 8"/>
              <p:cNvSpPr txBox="1">
                <a:spLocks noRot="1" noChangeAspect="1" noMove="1" noResize="1" noEditPoints="1" noAdjustHandles="1" noChangeArrowheads="1" noChangeShapeType="1" noTextEdit="1"/>
              </p:cNvSpPr>
              <p:nvPr/>
            </p:nvSpPr>
            <p:spPr>
              <a:xfrm>
                <a:off x="5983763" y="2448430"/>
                <a:ext cx="1972848" cy="946991"/>
              </a:xfrm>
              <a:prstGeom prst="rect">
                <a:avLst/>
              </a:prstGeom>
              <a:blipFill>
                <a:blip r:embed="rId4"/>
                <a:stretch>
                  <a:fillRect l="-2786" t="-3871" b="-7097"/>
                </a:stretch>
              </a:blipFill>
            </p:spPr>
            <p:txBody>
              <a:bodyPr/>
              <a:lstStyle/>
              <a:p>
                <a:r>
                  <a:rPr lang="en-US">
                    <a:noFill/>
                  </a:rPr>
                  <a:t> </a:t>
                </a:r>
              </a:p>
            </p:txBody>
          </p:sp>
        </mc:Fallback>
      </mc:AlternateContent>
      <p:cxnSp>
        <p:nvCxnSpPr>
          <p:cNvPr id="14" name="Straight Arrow Connector 13"/>
          <p:cNvCxnSpPr/>
          <p:nvPr/>
        </p:nvCxnSpPr>
        <p:spPr>
          <a:xfrm flipH="1" flipV="1">
            <a:off x="5579612" y="2562897"/>
            <a:ext cx="404151" cy="298576"/>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077940" y="3545475"/>
                <a:ext cx="4056880" cy="944746"/>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oMath>
                </a14:m>
                <a:r>
                  <a:rPr lang="en-US" dirty="0"/>
                  <a:t>= liquid water density (kg/m</a:t>
                </a:r>
                <a:r>
                  <a:rPr lang="en-US" baseline="30000" dirty="0"/>
                  <a:t>3</a:t>
                </a:r>
                <a:r>
                  <a:rPr lang="en-US" dirty="0"/>
                  <a:t>)</a:t>
                </a:r>
              </a:p>
              <a:p>
                <a14:m>
                  <m:oMath xmlns:m="http://schemas.openxmlformats.org/officeDocument/2006/math">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oMath>
                </a14:m>
                <a:r>
                  <a:rPr lang="en-US" dirty="0"/>
                  <a:t>= molecular weight of H</a:t>
                </a:r>
                <a:r>
                  <a:rPr lang="en-US" baseline="-25000" dirty="0"/>
                  <a:t>2</a:t>
                </a:r>
                <a:r>
                  <a:rPr lang="en-US" dirty="0"/>
                  <a:t>O (kg/</a:t>
                </a:r>
                <a:r>
                  <a:rPr lang="en-US" dirty="0" err="1"/>
                  <a:t>mol</a:t>
                </a:r>
                <a:r>
                  <a:rPr lang="en-US" dirty="0"/>
                  <a:t>)</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𝐷</m:t>
                        </m:r>
                      </m:e>
                      <m:sub>
                        <m:r>
                          <a:rPr lang="en-US" i="1">
                            <a:latin typeface="Cambria Math" panose="02040503050406030204" pitchFamily="18" charset="0"/>
                          </a:rPr>
                          <m:t>𝑝</m:t>
                        </m:r>
                      </m:sub>
                    </m:sSub>
                  </m:oMath>
                </a14:m>
                <a:r>
                  <a:rPr lang="en-US" dirty="0"/>
                  <a:t>= wet particle diameter (m)</a:t>
                </a:r>
              </a:p>
            </p:txBody>
          </p:sp>
        </mc:Choice>
        <mc:Fallback xmlns="">
          <p:sp>
            <p:nvSpPr>
              <p:cNvPr id="20" name="TextBox 19"/>
              <p:cNvSpPr txBox="1">
                <a:spLocks noRot="1" noChangeAspect="1" noMove="1" noResize="1" noEditPoints="1" noAdjustHandles="1" noChangeArrowheads="1" noChangeShapeType="1" noTextEdit="1"/>
              </p:cNvSpPr>
              <p:nvPr/>
            </p:nvSpPr>
            <p:spPr>
              <a:xfrm>
                <a:off x="3077940" y="3545475"/>
                <a:ext cx="4056880" cy="944746"/>
              </a:xfrm>
              <a:prstGeom prst="rect">
                <a:avLst/>
              </a:prstGeom>
              <a:blipFill>
                <a:blip r:embed="rId5"/>
                <a:stretch>
                  <a:fillRect t="-3871" r="-752" b="-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077940" y="4642601"/>
                <a:ext cx="3752374" cy="944746"/>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US" dirty="0"/>
                  <a:t>= solute density (kg/m</a:t>
                </a:r>
                <a:r>
                  <a:rPr lang="en-US" baseline="30000" dirty="0"/>
                  <a:t>3</a:t>
                </a:r>
                <a:r>
                  <a:rPr lang="en-US" dirty="0"/>
                  <a:t>)</a:t>
                </a:r>
              </a:p>
              <a:p>
                <a14:m>
                  <m:oMath xmlns:m="http://schemas.openxmlformats.org/officeDocument/2006/math">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US" dirty="0"/>
                  <a:t>= solute molecular weight (kg/</a:t>
                </a:r>
                <a:r>
                  <a:rPr lang="en-US" dirty="0" err="1"/>
                  <a:t>mol</a:t>
                </a:r>
                <a:r>
                  <a:rPr lang="en-US" dirty="0"/>
                  <a:t>)</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𝑝</m:t>
                        </m:r>
                      </m:sub>
                    </m:sSub>
                  </m:oMath>
                </a14:m>
                <a:r>
                  <a:rPr lang="en-US" dirty="0"/>
                  <a:t>= dry particle diameter (m)</a:t>
                </a:r>
              </a:p>
            </p:txBody>
          </p:sp>
        </mc:Choice>
        <mc:Fallback xmlns="">
          <p:sp>
            <p:nvSpPr>
              <p:cNvPr id="22" name="TextBox 21"/>
              <p:cNvSpPr txBox="1">
                <a:spLocks noRot="1" noChangeAspect="1" noMove="1" noResize="1" noEditPoints="1" noAdjustHandles="1" noChangeArrowheads="1" noChangeShapeType="1" noTextEdit="1"/>
              </p:cNvSpPr>
              <p:nvPr/>
            </p:nvSpPr>
            <p:spPr>
              <a:xfrm>
                <a:off x="3077940" y="4642601"/>
                <a:ext cx="3752374" cy="944746"/>
              </a:xfrm>
              <a:prstGeom prst="rect">
                <a:avLst/>
              </a:prstGeom>
              <a:blipFill>
                <a:blip r:embed="rId6"/>
                <a:stretch>
                  <a:fillRect t="-3871" r="-813" b="-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65622" y="5802599"/>
                <a:ext cx="4788405" cy="673261"/>
              </a:xfrm>
              <a:prstGeom prst="rect">
                <a:avLst/>
              </a:prstGeom>
              <a:noFill/>
            </p:spPr>
            <p:txBody>
              <a:bodyPr wrap="square" rtlCol="0">
                <a:spAutoFit/>
              </a:bodyPr>
              <a:lstStyle/>
              <a:p>
                <a:pPr marL="285750" indent="-285750">
                  <a:buFont typeface="Wingdings" panose="05000000000000000000" pitchFamily="2" charset="2"/>
                  <a:buChar char="ç"/>
                </a:pPr>
                <a:r>
                  <a:rPr lang="en-US" dirty="0"/>
                  <a:t>Assuming that the wet particle is mostly H</a:t>
                </a:r>
                <a:r>
                  <a:rPr lang="en-US" baseline="-25000" dirty="0"/>
                  <a:t>2</a:t>
                </a:r>
                <a:r>
                  <a:rPr lang="en-US" dirty="0"/>
                  <a:t>O:</a:t>
                </a:r>
              </a:p>
              <a:p>
                <a:r>
                  <a:rPr lang="en-US" dirty="0">
                    <a:ea typeface="Cambria Math" panose="02040503050406030204" pitchFamily="18" charset="0"/>
                    <a:sym typeface="Wingdings" panose="05000000000000000000" pitchFamily="2" charset="2"/>
                  </a:rPr>
                  <a:t>	</a:t>
                </a:r>
                <a14:m>
                  <m:oMath xmlns:m="http://schemas.openxmlformats.org/officeDocument/2006/math">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r>
                      <a:rPr lang="en-US" i="1" smtClean="0">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b="0" i="1" smtClean="0">
                            <a:latin typeface="Cambria Math" panose="02040503050406030204" pitchFamily="18" charset="0"/>
                            <a:ea typeface="Cambria Math" panose="02040503050406030204" pitchFamily="18" charset="0"/>
                            <a:sym typeface="Wingdings" panose="05000000000000000000" pitchFamily="2" charset="2"/>
                          </a:rPr>
                          <m:t>𝑑</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oMath>
                </a14:m>
                <a:endParaRPr lang="en-US" i="1" dirty="0">
                  <a:latin typeface="Cambria Math" panose="02040503050406030204" pitchFamily="18" charset="0"/>
                  <a:ea typeface="Cambria Math" panose="02040503050406030204" pitchFamily="18" charset="0"/>
                  <a:sym typeface="Wingdings" panose="05000000000000000000" pitchFamily="2" charset="2"/>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165622" y="5802599"/>
                <a:ext cx="4788405" cy="673261"/>
              </a:xfrm>
              <a:prstGeom prst="rect">
                <a:avLst/>
              </a:prstGeom>
              <a:blipFill>
                <a:blip r:embed="rId7"/>
                <a:stretch>
                  <a:fillRect l="-763" t="-5455" b="-1818"/>
                </a:stretch>
              </a:blipFill>
            </p:spPr>
            <p:txBody>
              <a:bodyPr/>
              <a:lstStyle/>
              <a:p>
                <a:r>
                  <a:rPr lang="en-US">
                    <a:noFill/>
                  </a:rPr>
                  <a:t> </a:t>
                </a:r>
              </a:p>
            </p:txBody>
          </p:sp>
        </mc:Fallback>
      </mc:AlternateContent>
    </p:spTree>
    <p:extLst>
      <p:ext uri="{BB962C8B-B14F-4D97-AF65-F5344CB8AC3E}">
        <p14:creationId xmlns:p14="http://schemas.microsoft.com/office/powerpoint/2010/main" val="129446379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544630" cy="4095545"/>
              </a:xfrm>
              <a:prstGeom prst="rect">
                <a:avLst/>
              </a:prstGeom>
              <a:noFill/>
            </p:spPr>
            <p:txBody>
              <a:bodyPr wrap="square" rtlCol="0">
                <a:spAutoFit/>
              </a:bodyPr>
              <a:lstStyle/>
              <a:p>
                <a:r>
                  <a:rPr lang="en-US" sz="2000" dirty="0">
                    <a:sym typeface="Wingdings" panose="05000000000000000000" pitchFamily="2" charset="2"/>
                  </a:rPr>
                  <a:t>From before:</a:t>
                </a: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𝑥</m:t>
                          </m:r>
                        </m:e>
                        <m:sub>
                          <m:r>
                            <a:rPr lang="en-US" sz="2000" i="1">
                              <a:latin typeface="Cambria Math" panose="02040503050406030204" pitchFamily="18" charset="0"/>
                              <a:sym typeface="Wingdings" panose="05000000000000000000" pitchFamily="2" charset="2"/>
                            </a:rPr>
                            <m:t>𝑠</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𝐿</m:t>
                              </m:r>
                            </m:sub>
                          </m:sSub>
                        </m:den>
                      </m:f>
                      <m:r>
                        <a:rPr lang="en-US" sz="200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𝑠</m:t>
                              </m:r>
                            </m:sub>
                          </m:sSub>
                        </m:den>
                      </m:f>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den>
                      </m:f>
                      <m:f>
                        <m:fPr>
                          <m:ctrlPr>
                            <a:rPr lang="en-US" sz="2000" i="1">
                              <a:latin typeface="Cambria Math" panose="02040503050406030204" pitchFamily="18" charset="0"/>
                              <a:ea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oMath>
                  </m:oMathPara>
                </a14:m>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continuing to simplify:					and setting A to:</a:t>
                </a: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𝑥</m:t>
                          </m:r>
                        </m:e>
                        <m:sub>
                          <m:r>
                            <a:rPr lang="en-US" sz="2000" i="1">
                              <a:latin typeface="Cambria Math" panose="02040503050406030204" pitchFamily="18" charset="0"/>
                              <a:sym typeface="Wingdings" panose="05000000000000000000" pitchFamily="2" charset="2"/>
                            </a:rPr>
                            <m:t>𝑠</m:t>
                          </m:r>
                        </m:sub>
                      </m:sSub>
                      <m:r>
                        <a:rPr lang="en-US" sz="2000" i="1">
                          <a:latin typeface="Cambria Math" panose="02040503050406030204" pitchFamily="18" charset="0"/>
                          <a:ea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𝑁</m:t>
                              </m:r>
                            </m:e>
                            <m:sub>
                              <m:r>
                                <a:rPr lang="en-US" sz="2000" i="1">
                                  <a:latin typeface="Cambria Math" panose="02040503050406030204" pitchFamily="18" charset="0"/>
                                  <a:sym typeface="Wingdings" panose="05000000000000000000" pitchFamily="2" charset="2"/>
                                </a:rPr>
                                <m:t>𝐿</m:t>
                              </m:r>
                            </m:sub>
                          </m:sSub>
                        </m:den>
                      </m:f>
                      <m:r>
                        <a:rPr lang="en-US" sz="200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r>
                            <a:rPr lang="en-US" sz="2000" i="1">
                              <a:latin typeface="Cambria Math" panose="02040503050406030204" pitchFamily="18" charset="0"/>
                              <a:sym typeface="Wingdings" panose="05000000000000000000" pitchFamily="2" charset="2"/>
                            </a:rPr>
                            <m:t>𝑖</m:t>
                          </m:r>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𝑠</m:t>
                              </m:r>
                            </m:sub>
                          </m:sSub>
                        </m:den>
                      </m:f>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den>
                      </m:f>
                      <m:f>
                        <m:fPr>
                          <m:ctrlPr>
                            <a:rPr lang="en-US" sz="2000" i="1">
                              <a:latin typeface="Cambria Math" panose="02040503050406030204" pitchFamily="18" charset="0"/>
                              <a:ea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000" b="0" i="1" smtClean="0">
                              <a:latin typeface="Cambria Math" panose="02040503050406030204" pitchFamily="18"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𝐵</m:t>
                          </m:r>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oMath>
                  </m:oMathPara>
                </a14:m>
                <a:endParaRPr lang="en-US" sz="2000" dirty="0">
                  <a:sym typeface="Wingdings" panose="05000000000000000000" pitchFamily="2" charset="2"/>
                </a:endParaRPr>
              </a:p>
              <a:p>
                <a:endParaRPr lang="en-US" sz="2000" i="1" dirty="0">
                  <a:latin typeface="Cambria Math" panose="02040503050406030204" pitchFamily="18" charset="0"/>
                  <a:sym typeface="Wingdings" panose="05000000000000000000" pitchFamily="2" charset="2"/>
                </a:endParaRPr>
              </a:p>
              <a:p>
                <a:pPr/>
                <a14:m>
                  <m:oMathPara xmlns:m="http://schemas.openxmlformats.org/officeDocument/2006/math">
                    <m:oMathParaPr>
                      <m:jc m:val="left"/>
                    </m:oMathParaPr>
                    <m:oMath xmlns:m="http://schemas.openxmlformats.org/officeDocument/2006/math">
                      <m:sSub>
                        <m:sSubPr>
                          <m:ctrlPr>
                            <a:rPr lang="en-US" sz="2000" i="1" dirty="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𝑠𝑜𝑙𝑛</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𝑟</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ea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𝜎</m:t>
                              </m:r>
                            </m:num>
                            <m:den>
                              <m:r>
                                <a:rPr lang="en-US" sz="2000" i="1">
                                  <a:latin typeface="Cambria Math" panose="02040503050406030204" pitchFamily="18" charset="0"/>
                                  <a:ea typeface="Cambria Math" panose="02040503050406030204" pitchFamily="18" charset="0"/>
                                </a:rPr>
                                <m:t>𝑟</m:t>
                              </m:r>
                              <m:sSub>
                                <m:sSubPr>
                                  <m:ctrlPr>
                                    <a:rPr lang="en-US" sz="2000" i="1">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𝑛</m:t>
                                  </m:r>
                                </m:e>
                                <m:sub>
                                  <m:r>
                                    <a:rPr lang="en-US" sz="2000" i="1">
                                      <a:latin typeface="Cambria Math" panose="02040503050406030204" pitchFamily="18" charset="0"/>
                                      <a:ea typeface="Cambria Math" panose="02040503050406030204" pitchFamily="18" charset="0"/>
                                    </a:rPr>
                                    <m:t>𝐿</m:t>
                                  </m:r>
                                </m:sub>
                              </m:sSub>
                              <m:r>
                                <a:rPr lang="en-US" sz="2000" i="1">
                                  <a:latin typeface="Cambria Math" panose="02040503050406030204" pitchFamily="18" charset="0"/>
                                </a:rPr>
                                <m:t>𝑅𝑇</m:t>
                              </m:r>
                            </m:den>
                          </m:f>
                          <m:r>
                            <a:rPr lang="en-US" sz="2000" i="1">
                              <a:latin typeface="Cambria Math" panose="02040503050406030204" pitchFamily="18" charset="0"/>
                            </a:rPr>
                            <m:t>−</m:t>
                          </m:r>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𝑥</m:t>
                              </m:r>
                            </m:e>
                            <m:sub>
                              <m:r>
                                <a:rPr lang="en-US" sz="2000" i="1" dirty="0">
                                  <a:latin typeface="Cambria Math" panose="02040503050406030204" pitchFamily="18" charset="0"/>
                                  <a:sym typeface="Wingdings" panose="05000000000000000000" pitchFamily="2" charset="2"/>
                                </a:rPr>
                                <m:t>𝑠</m:t>
                              </m:r>
                            </m:sub>
                          </m:sSub>
                        </m:e>
                      </m:d>
                      <m:r>
                        <a:rPr lang="en-US" sz="2000" b="0" i="1" dirty="0" smtClean="0">
                          <a:latin typeface="Cambria Math" panose="02040503050406030204" pitchFamily="18" charset="0"/>
                          <a:sym typeface="Wingdings" panose="05000000000000000000" pitchFamily="2" charset="2"/>
                        </a:rPr>
                        <m:t>=</m:t>
                      </m:r>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𝐴</m:t>
                              </m:r>
                            </m:num>
                            <m:den>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𝑝</m:t>
                                  </m:r>
                                </m:sub>
                              </m:sSub>
                            </m:den>
                          </m:f>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𝐵</m:t>
                              </m:r>
                            </m:num>
                            <m:den>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𝐷</m:t>
                                  </m:r>
                                </m:e>
                                <m:sub>
                                  <m:r>
                                    <a:rPr lang="en-US" sz="2000" b="0" i="1" smtClean="0">
                                      <a:latin typeface="Cambria Math" panose="02040503050406030204" pitchFamily="18" charset="0"/>
                                    </a:rPr>
                                    <m:t>𝑝</m:t>
                                  </m:r>
                                </m:sub>
                                <m:sup>
                                  <m:r>
                                    <a:rPr lang="en-US" sz="2000" b="0" i="1" smtClean="0">
                                      <a:latin typeface="Cambria Math" panose="02040503050406030204" pitchFamily="18" charset="0"/>
                                    </a:rPr>
                                    <m:t>3</m:t>
                                  </m:r>
                                </m:sup>
                              </m:sSubSup>
                            </m:den>
                          </m:f>
                        </m:e>
                      </m:d>
                    </m:oMath>
                  </m:oMathPara>
                </a14:m>
                <a:endParaRPr lang="en-US" sz="2000" dirty="0">
                  <a:sym typeface="Wingdings" panose="05000000000000000000" pitchFamily="2" charset="2"/>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544630" cy="4095545"/>
              </a:xfrm>
              <a:prstGeom prst="rect">
                <a:avLst/>
              </a:prstGeom>
              <a:blipFill>
                <a:blip r:embed="rId3"/>
                <a:stretch>
                  <a:fillRect l="-785" t="-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98718" y="3908120"/>
                <a:ext cx="2964786"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𝜎</m:t>
                              </m:r>
                            </m:num>
                            <m:den>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𝐿</m:t>
                                  </m:r>
                                </m:sub>
                              </m:sSub>
                              <m:r>
                                <a:rPr lang="en-US" i="1">
                                  <a:latin typeface="Cambria Math" panose="02040503050406030204" pitchFamily="18" charset="0"/>
                                </a:rPr>
                                <m:t>𝑅𝑇</m:t>
                              </m:r>
                            </m:den>
                          </m:f>
                        </m:e>
                      </m:d>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𝜎</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r>
                                <a:rPr lang="en-US" i="1">
                                  <a:latin typeface="Cambria Math" panose="02040503050406030204" pitchFamily="18" charset="0"/>
                                </a:rPr>
                                <m:t>𝑅𝑇</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398718" y="3908120"/>
                <a:ext cx="2964786"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736989" y="5872672"/>
                <a:ext cx="3712940" cy="390748"/>
              </a:xfrm>
              <a:prstGeom prst="rect">
                <a:avLst/>
              </a:prstGeom>
              <a:noFill/>
            </p:spPr>
            <p:txBody>
              <a:bodyPr wrap="none" rtlCol="0">
                <a:spAutoFit/>
              </a:bodyPr>
              <a:lstStyle/>
              <a:p>
                <a:r>
                  <a:rPr lang="en-US" dirty="0"/>
                  <a:t>Note that the droplet radius, </a:t>
                </a:r>
                <a14:m>
                  <m:oMath xmlns:m="http://schemas.openxmlformats.org/officeDocument/2006/math">
                    <m:r>
                      <a:rPr lang="en-US" i="1" dirty="0" smtClean="0">
                        <a:latin typeface="Cambria Math" panose="02040503050406030204" pitchFamily="18" charset="0"/>
                      </a:rPr>
                      <m:t>𝑟</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𝐷</m:t>
                        </m:r>
                      </m:e>
                      <m:sub>
                        <m:r>
                          <a:rPr lang="en-US" i="1" dirty="0">
                            <a:latin typeface="Cambria Math" panose="02040503050406030204" pitchFamily="18" charset="0"/>
                          </a:rPr>
                          <m:t>𝑝</m:t>
                        </m:r>
                      </m:sub>
                    </m:sSub>
                    <m:r>
                      <a:rPr lang="en-US" i="1" dirty="0">
                        <a:latin typeface="Cambria Math" panose="02040503050406030204" pitchFamily="18" charset="0"/>
                      </a:rPr>
                      <m:t>/2</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736989" y="5872672"/>
                <a:ext cx="3712940" cy="390748"/>
              </a:xfrm>
              <a:prstGeom prst="rect">
                <a:avLst/>
              </a:prstGeom>
              <a:blipFill>
                <a:blip r:embed="rId5"/>
                <a:stretch>
                  <a:fillRect l="-1314" t="-6250" b="-20313"/>
                </a:stretch>
              </a:blipFill>
            </p:spPr>
            <p:txBody>
              <a:bodyPr/>
              <a:lstStyle/>
              <a:p>
                <a:r>
                  <a:rPr lang="en-US">
                    <a:noFill/>
                  </a:rPr>
                  <a:t> </a:t>
                </a:r>
              </a:p>
            </p:txBody>
          </p:sp>
        </mc:Fallback>
      </mc:AlternateContent>
      <p:cxnSp>
        <p:nvCxnSpPr>
          <p:cNvPr id="11" name="Straight Arrow Connector 10"/>
          <p:cNvCxnSpPr>
            <a:stCxn id="4" idx="1"/>
          </p:cNvCxnSpPr>
          <p:nvPr/>
        </p:nvCxnSpPr>
        <p:spPr>
          <a:xfrm flipH="1" flipV="1">
            <a:off x="3466915" y="5546180"/>
            <a:ext cx="270074" cy="521866"/>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2904" y="5080249"/>
            <a:ext cx="1681096" cy="646331"/>
          </a:xfrm>
          <a:prstGeom prst="rect">
            <a:avLst/>
          </a:prstGeom>
          <a:noFill/>
        </p:spPr>
        <p:txBody>
          <a:bodyPr wrap="square" rtlCol="0">
            <a:spAutoFit/>
          </a:bodyPr>
          <a:lstStyle/>
          <a:p>
            <a:r>
              <a:rPr lang="en-US" dirty="0">
                <a:sym typeface="Wingdings" panose="05000000000000000000" pitchFamily="2" charset="2"/>
              </a:rPr>
              <a:t> “</a:t>
            </a:r>
            <a:r>
              <a:rPr lang="en-US" dirty="0" err="1">
                <a:sym typeface="Wingdings" panose="05000000000000000000" pitchFamily="2" charset="2"/>
              </a:rPr>
              <a:t>Köhler</a:t>
            </a:r>
            <a:r>
              <a:rPr lang="en-US" dirty="0">
                <a:sym typeface="Wingdings" panose="05000000000000000000" pitchFamily="2" charset="2"/>
              </a:rPr>
              <a:t> 	equation”</a:t>
            </a:r>
          </a:p>
        </p:txBody>
      </p:sp>
      <mc:AlternateContent xmlns:mc="http://schemas.openxmlformats.org/markup-compatibility/2006" xmlns:a14="http://schemas.microsoft.com/office/drawing/2010/main">
        <mc:Choice Requires="a14">
          <p:sp>
            <p:nvSpPr>
              <p:cNvPr id="17" name="TextBox 16"/>
              <p:cNvSpPr txBox="1"/>
              <p:nvPr/>
            </p:nvSpPr>
            <p:spPr>
              <a:xfrm>
                <a:off x="5542276" y="2604153"/>
                <a:ext cx="3413834" cy="542777"/>
              </a:xfrm>
              <a:prstGeom prst="rect">
                <a:avLst/>
              </a:prstGeom>
              <a:noFill/>
            </p:spPr>
            <p:txBody>
              <a:bodyPr wrap="square" rtlCol="0">
                <a:spAutoFit/>
              </a:bodyPr>
              <a:lstStyle/>
              <a:p>
                <a14:m>
                  <m:oMath xmlns:m="http://schemas.openxmlformats.org/officeDocument/2006/math">
                    <m:sSub>
                      <m:sSubPr>
                        <m:ctrlPr>
                          <a:rPr lang="en-US" sz="2000" i="1">
                            <a:latin typeface="Cambria Math" panose="02040503050406030204" pitchFamily="18" charset="0"/>
                            <a:sym typeface="Wingdings" panose="05000000000000000000" pitchFamily="2" charset="2"/>
                          </a:rPr>
                        </m:ctrlPr>
                      </m:sSubPr>
                      <m:e>
                        <m:r>
                          <a:rPr lang="en-US" sz="2000" i="1">
                            <a:latin typeface="Cambria Math" panose="02040503050406030204" pitchFamily="18" charset="0"/>
                            <a:sym typeface="Wingdings" panose="05000000000000000000" pitchFamily="2" charset="2"/>
                          </a:rPr>
                          <m:t>𝑛</m:t>
                        </m:r>
                      </m:e>
                      <m:sub>
                        <m:r>
                          <a:rPr lang="en-US" sz="2000" i="1">
                            <a:latin typeface="Cambria Math" panose="02040503050406030204" pitchFamily="18" charset="0"/>
                            <a:sym typeface="Wingdings" panose="05000000000000000000" pitchFamily="2" charset="2"/>
                          </a:rPr>
                          <m:t>𝐿</m:t>
                        </m:r>
                      </m:sub>
                    </m:sSub>
                    <m:r>
                      <a:rPr lang="en-US" sz="2000" i="1">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sym typeface="Wingdings" panose="05000000000000000000" pitchFamily="2" charset="2"/>
                          </a:rPr>
                        </m:ctrlPr>
                      </m:fPr>
                      <m:num>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𝜌</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sz="2000" i="1">
                                <a:latin typeface="Cambria Math" panose="02040503050406030204" pitchFamily="18" charset="0"/>
                                <a:ea typeface="Cambria Math" panose="02040503050406030204" pitchFamily="18" charset="0"/>
                                <a:sym typeface="Wingdings" panose="05000000000000000000" pitchFamily="2" charset="2"/>
                              </a:rPr>
                            </m:ctrlPr>
                          </m:sSubPr>
                          <m:e>
                            <m:r>
                              <a:rPr lang="en-US" sz="2000" i="1">
                                <a:latin typeface="Cambria Math" panose="02040503050406030204" pitchFamily="18" charset="0"/>
                                <a:ea typeface="Cambria Math" panose="02040503050406030204" pitchFamily="18" charset="0"/>
                                <a:sym typeface="Wingdings" panose="05000000000000000000" pitchFamily="2" charset="2"/>
                              </a:rPr>
                              <m:t>𝑀</m:t>
                            </m:r>
                          </m:e>
                          <m:sub>
                            <m:r>
                              <a:rPr lang="en-US" sz="2000" i="1">
                                <a:latin typeface="Cambria Math" panose="02040503050406030204" pitchFamily="18" charset="0"/>
                                <a:ea typeface="Cambria Math" panose="02040503050406030204" pitchFamily="18" charset="0"/>
                                <a:sym typeface="Wingdings" panose="05000000000000000000" pitchFamily="2" charset="2"/>
                              </a:rPr>
                              <m:t>𝐻</m:t>
                            </m:r>
                            <m:r>
                              <a:rPr lang="en-US" sz="2000" i="1">
                                <a:latin typeface="Cambria Math" panose="02040503050406030204" pitchFamily="18" charset="0"/>
                                <a:ea typeface="Cambria Math" panose="02040503050406030204" pitchFamily="18" charset="0"/>
                                <a:sym typeface="Wingdings" panose="05000000000000000000" pitchFamily="2" charset="2"/>
                              </a:rPr>
                              <m:t>2</m:t>
                            </m:r>
                            <m:r>
                              <a:rPr lang="en-US" sz="2000" i="1">
                                <a:latin typeface="Cambria Math" panose="02040503050406030204" pitchFamily="18" charset="0"/>
                                <a:ea typeface="Cambria Math" panose="02040503050406030204" pitchFamily="18" charset="0"/>
                                <a:sym typeface="Wingdings" panose="05000000000000000000" pitchFamily="2" charset="2"/>
                              </a:rPr>
                              <m:t>𝑂</m:t>
                            </m:r>
                          </m:sub>
                        </m:sSub>
                      </m:den>
                    </m:f>
                  </m:oMath>
                </a14:m>
                <a:r>
                  <a:rPr lang="en-US" dirty="0">
                    <a:sym typeface="Wingdings" panose="05000000000000000000" pitchFamily="2" charset="2"/>
                  </a:rPr>
                  <a:t>    Molar volume</a:t>
                </a:r>
              </a:p>
            </p:txBody>
          </p:sp>
        </mc:Choice>
        <mc:Fallback xmlns="">
          <p:sp>
            <p:nvSpPr>
              <p:cNvPr id="17" name="TextBox 16"/>
              <p:cNvSpPr txBox="1">
                <a:spLocks noRot="1" noChangeAspect="1" noMove="1" noResize="1" noEditPoints="1" noAdjustHandles="1" noChangeArrowheads="1" noChangeShapeType="1" noTextEdit="1"/>
              </p:cNvSpPr>
              <p:nvPr/>
            </p:nvSpPr>
            <p:spPr>
              <a:xfrm>
                <a:off x="5542276" y="2604153"/>
                <a:ext cx="3413834" cy="542777"/>
              </a:xfrm>
              <a:prstGeom prst="rect">
                <a:avLst/>
              </a:prstGeom>
              <a:blipFill>
                <a:blip r:embed="rId6"/>
                <a:stretch>
                  <a:fillRect b="-1124"/>
                </a:stretch>
              </a:blipFill>
            </p:spPr>
            <p:txBody>
              <a:bodyPr/>
              <a:lstStyle/>
              <a:p>
                <a:r>
                  <a:rPr lang="en-US">
                    <a:noFill/>
                  </a:rPr>
                  <a:t> </a:t>
                </a:r>
              </a:p>
            </p:txBody>
          </p:sp>
        </mc:Fallback>
      </mc:AlternateContent>
    </p:spTree>
    <p:extLst>
      <p:ext uri="{BB962C8B-B14F-4D97-AF65-F5344CB8AC3E}">
        <p14:creationId xmlns:p14="http://schemas.microsoft.com/office/powerpoint/2010/main" val="269810057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2550204971"/>
              </p:ext>
            </p:extLst>
          </p:nvPr>
        </p:nvGraphicFramePr>
        <p:xfrm>
          <a:off x="4623577" y="2373743"/>
          <a:ext cx="4488180"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sp>
        <p:nvSpPr>
          <p:cNvPr id="44" name="TextBox 43"/>
          <p:cNvSpPr txBox="1"/>
          <p:nvPr/>
        </p:nvSpPr>
        <p:spPr>
          <a:xfrm>
            <a:off x="411480" y="1559836"/>
            <a:ext cx="6064476" cy="400110"/>
          </a:xfrm>
          <a:prstGeom prst="rect">
            <a:avLst/>
          </a:prstGeom>
          <a:noFill/>
        </p:spPr>
        <p:txBody>
          <a:bodyPr wrap="square" rtlCol="0">
            <a:spAutoFit/>
          </a:bodyPr>
          <a:lstStyle/>
          <a:p>
            <a:r>
              <a:rPr lang="en-US" sz="2000" dirty="0">
                <a:sym typeface="Wingdings" panose="05000000000000000000" pitchFamily="2" charset="2"/>
              </a:rPr>
              <a:t>Saturation vapor pressure (for a solution droplet):</a:t>
            </a:r>
          </a:p>
        </p:txBody>
      </p:sp>
      <p:sp>
        <p:nvSpPr>
          <p:cNvPr id="24" name="TextBox 23"/>
          <p:cNvSpPr txBox="1"/>
          <p:nvPr/>
        </p:nvSpPr>
        <p:spPr>
          <a:xfrm>
            <a:off x="5712460" y="2118597"/>
            <a:ext cx="2973503" cy="369332"/>
          </a:xfrm>
          <a:prstGeom prst="rect">
            <a:avLst/>
          </a:prstGeom>
          <a:noFill/>
        </p:spPr>
        <p:txBody>
          <a:bodyPr wrap="square" rtlCol="0">
            <a:spAutoFit/>
          </a:bodyPr>
          <a:lstStyle/>
          <a:p>
            <a:r>
              <a:rPr lang="en-US" dirty="0">
                <a:sym typeface="Wingdings" panose="05000000000000000000" pitchFamily="2" charset="2"/>
              </a:rPr>
              <a:t>Plot of the “</a:t>
            </a:r>
            <a:r>
              <a:rPr lang="en-US" dirty="0" err="1">
                <a:sym typeface="Wingdings" panose="05000000000000000000" pitchFamily="2" charset="2"/>
              </a:rPr>
              <a:t>Köhler</a:t>
            </a:r>
            <a:r>
              <a:rPr lang="en-US" dirty="0">
                <a:sym typeface="Wingdings" panose="05000000000000000000" pitchFamily="2" charset="2"/>
              </a:rPr>
              <a:t> Equation” </a:t>
            </a:r>
          </a:p>
        </p:txBody>
      </p:sp>
      <mc:AlternateContent xmlns:mc="http://schemas.openxmlformats.org/markup-compatibility/2006" xmlns:a14="http://schemas.microsoft.com/office/drawing/2010/main">
        <mc:Choice Requires="a14">
          <p:sp>
            <p:nvSpPr>
              <p:cNvPr id="29" name="TextBox 28"/>
              <p:cNvSpPr txBox="1"/>
              <p:nvPr/>
            </p:nvSpPr>
            <p:spPr>
              <a:xfrm>
                <a:off x="606941" y="4310147"/>
                <a:ext cx="1810432" cy="71468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𝜎</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r>
                                <a:rPr lang="en-US" i="1">
                                  <a:latin typeface="Cambria Math" panose="02040503050406030204" pitchFamily="18" charset="0"/>
                                </a:rPr>
                                <m:t>𝑅𝑇</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e>
                      </m: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06941" y="4310147"/>
                <a:ext cx="1810432"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17373" y="4310147"/>
                <a:ext cx="2176301" cy="71468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𝑖</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𝑠</m:t>
                                  </m:r>
                                </m:sub>
                              </m:sSub>
                            </m:den>
                          </m:f>
                          <m:f>
                            <m:fPr>
                              <m:ctrlPr>
                                <a:rPr lang="en-US" i="1">
                                  <a:latin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𝑑</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e>
                      </m:d>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417373" y="4310147"/>
                <a:ext cx="2176301" cy="714683"/>
              </a:xfrm>
              <a:prstGeom prst="rect">
                <a:avLst/>
              </a:prstGeom>
              <a:blipFill>
                <a:blip r:embed="rId5"/>
                <a:stretch>
                  <a:fillRect/>
                </a:stretch>
              </a:blipFill>
            </p:spPr>
            <p:txBody>
              <a:bodyPr/>
              <a:lstStyle/>
              <a:p>
                <a:r>
                  <a:rPr lang="en-US">
                    <a:noFill/>
                  </a:rPr>
                  <a:t> </a:t>
                </a:r>
              </a:p>
            </p:txBody>
          </p:sp>
        </mc:Fallback>
      </mc:AlternateContent>
      <p:sp>
        <p:nvSpPr>
          <p:cNvPr id="13" name="TextBox 12"/>
          <p:cNvSpPr txBox="1"/>
          <p:nvPr/>
        </p:nvSpPr>
        <p:spPr>
          <a:xfrm>
            <a:off x="2214590" y="3030723"/>
            <a:ext cx="1161344" cy="923330"/>
          </a:xfrm>
          <a:prstGeom prst="rect">
            <a:avLst/>
          </a:prstGeom>
          <a:noFill/>
        </p:spPr>
        <p:txBody>
          <a:bodyPr wrap="square" rtlCol="0">
            <a:spAutoFit/>
          </a:bodyPr>
          <a:lstStyle/>
          <a:p>
            <a:pPr algn="r"/>
            <a:r>
              <a:rPr lang="en-US" dirty="0"/>
              <a:t>Curvature (Kelvin) Term</a:t>
            </a:r>
          </a:p>
        </p:txBody>
      </p:sp>
      <p:sp>
        <p:nvSpPr>
          <p:cNvPr id="31" name="TextBox 30"/>
          <p:cNvSpPr txBox="1"/>
          <p:nvPr/>
        </p:nvSpPr>
        <p:spPr>
          <a:xfrm>
            <a:off x="3431425" y="3030723"/>
            <a:ext cx="1199827" cy="923330"/>
          </a:xfrm>
          <a:prstGeom prst="rect">
            <a:avLst/>
          </a:prstGeom>
          <a:noFill/>
        </p:spPr>
        <p:txBody>
          <a:bodyPr wrap="square" rtlCol="0">
            <a:spAutoFit/>
          </a:bodyPr>
          <a:lstStyle/>
          <a:p>
            <a:r>
              <a:rPr lang="en-US" dirty="0">
                <a:sym typeface="Wingdings" panose="05000000000000000000" pitchFamily="2" charset="2"/>
              </a:rPr>
              <a:t> </a:t>
            </a:r>
            <a:r>
              <a:rPr lang="en-US" dirty="0"/>
              <a:t>Solute (</a:t>
            </a:r>
            <a:r>
              <a:rPr lang="en-US" dirty="0" err="1"/>
              <a:t>Raoult</a:t>
            </a:r>
            <a:r>
              <a:rPr lang="en-US" dirty="0"/>
              <a:t>) Term</a:t>
            </a:r>
          </a:p>
        </p:txBody>
      </p:sp>
      <mc:AlternateContent xmlns:mc="http://schemas.openxmlformats.org/markup-compatibility/2006" xmlns:a14="http://schemas.microsoft.com/office/drawing/2010/main">
        <mc:Choice Requires="a14">
          <p:sp>
            <p:nvSpPr>
              <p:cNvPr id="32" name="TextBox 31"/>
              <p:cNvSpPr txBox="1"/>
              <p:nvPr/>
            </p:nvSpPr>
            <p:spPr>
              <a:xfrm>
                <a:off x="1027922" y="5380924"/>
                <a:ext cx="2778902" cy="662425"/>
              </a:xfrm>
              <a:prstGeom prst="rect">
                <a:avLst/>
              </a:prstGeom>
              <a:noFill/>
            </p:spPr>
            <p:txBody>
              <a:bodyPr wrap="none" rtlCol="0">
                <a:spAutoFit/>
              </a:bodyPr>
              <a:lstStyle/>
              <a:p>
                <a:r>
                  <a:rPr lang="en-US" b="0" dirty="0"/>
                  <a:t>Remember that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sym typeface="Wingdings" panose="05000000000000000000" pitchFamily="2" charset="2"/>
                              </a:rPr>
                            </m:ctrlPr>
                          </m:fPr>
                          <m:num>
                            <m:r>
                              <a:rPr lang="en-US" sz="2000" i="1">
                                <a:latin typeface="Cambria Math" panose="02040503050406030204" pitchFamily="18" charset="0"/>
                                <a:ea typeface="Cambria Math" panose="02040503050406030204" pitchFamily="18" charset="0"/>
                                <a:sym typeface="Wingdings" panose="05000000000000000000" pitchFamily="2" charset="2"/>
                              </a:rPr>
                              <m:t>𝐵</m:t>
                            </m:r>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oMath>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027922" y="5380924"/>
                <a:ext cx="2778902" cy="662425"/>
              </a:xfrm>
              <a:prstGeom prst="rect">
                <a:avLst/>
              </a:prstGeom>
              <a:blipFill>
                <a:blip r:embed="rId6"/>
                <a:stretch>
                  <a:fillRect l="-1978"/>
                </a:stretch>
              </a:blipFill>
            </p:spPr>
            <p:txBody>
              <a:bodyPr/>
              <a:lstStyle/>
              <a:p>
                <a:r>
                  <a:rPr lang="en-US">
                    <a:noFill/>
                  </a:rPr>
                  <a:t> </a:t>
                </a:r>
              </a:p>
            </p:txBody>
          </p:sp>
        </mc:Fallback>
      </mc:AlternateContent>
      <p:cxnSp>
        <p:nvCxnSpPr>
          <p:cNvPr id="36" name="Straight Arrow Connector 35"/>
          <p:cNvCxnSpPr/>
          <p:nvPr/>
        </p:nvCxnSpPr>
        <p:spPr>
          <a:xfrm flipV="1">
            <a:off x="2989017" y="2772653"/>
            <a:ext cx="51534"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508386" y="2772653"/>
            <a:ext cx="51533"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581442" y="2087223"/>
                <a:ext cx="4491599" cy="692690"/>
              </a:xfrm>
              <a:prstGeom prst="rect">
                <a:avLst/>
              </a:prstGeom>
            </p:spPr>
            <p:txBody>
              <a:bodyPr wrap="square">
                <a:spAutoFit/>
              </a:bodyPr>
              <a:lstStyle/>
              <a:p>
                <a14:m>
                  <m:oMath xmlns:m="http://schemas.openxmlformats.org/officeDocument/2006/math">
                    <m:f>
                      <m:fPr>
                        <m:ctrlPr>
                          <a:rPr lang="en-US" sz="2100" i="1" dirty="0" smtClean="0">
                            <a:latin typeface="Cambria Math" panose="02040503050406030204" pitchFamily="18" charset="0"/>
                            <a:sym typeface="Wingdings" panose="05000000000000000000" pitchFamily="2" charset="2"/>
                          </a:rPr>
                        </m:ctrlPr>
                      </m:fPr>
                      <m:num>
                        <m:sSub>
                          <m:sSubPr>
                            <m:ctrlPr>
                              <a:rPr lang="en-US" sz="2100" i="1" dirty="0">
                                <a:latin typeface="Cambria Math" panose="02040503050406030204" pitchFamily="18" charset="0"/>
                                <a:sym typeface="Wingdings" panose="05000000000000000000" pitchFamily="2" charset="2"/>
                              </a:rPr>
                            </m:ctrlPr>
                          </m:sSubPr>
                          <m:e>
                            <m:r>
                              <a:rPr lang="en-US" sz="2100" i="1" dirty="0">
                                <a:latin typeface="Cambria Math" panose="02040503050406030204" pitchFamily="18" charset="0"/>
                                <a:sym typeface="Wingdings" panose="05000000000000000000" pitchFamily="2" charset="2"/>
                              </a:rPr>
                              <m:t>𝑒</m:t>
                            </m:r>
                          </m:e>
                          <m:sub>
                            <m:r>
                              <a:rPr lang="en-US" sz="2100" i="1" dirty="0">
                                <a:latin typeface="Cambria Math" panose="02040503050406030204" pitchFamily="18" charset="0"/>
                                <a:sym typeface="Wingdings" panose="05000000000000000000" pitchFamily="2" charset="2"/>
                              </a:rPr>
                              <m:t>𝑠𝑜𝑙𝑛</m:t>
                            </m:r>
                          </m:sub>
                        </m:sSub>
                        <m:r>
                          <a:rPr lang="en-US" sz="2100" i="1" dirty="0">
                            <a:latin typeface="Cambria Math" panose="02040503050406030204" pitchFamily="18" charset="0"/>
                            <a:sym typeface="Wingdings" panose="05000000000000000000" pitchFamily="2" charset="2"/>
                          </a:rPr>
                          <m:t>(</m:t>
                        </m:r>
                        <m:r>
                          <a:rPr lang="en-US" sz="2100" i="1" dirty="0">
                            <a:latin typeface="Cambria Math" panose="02040503050406030204" pitchFamily="18" charset="0"/>
                            <a:sym typeface="Wingdings" panose="05000000000000000000" pitchFamily="2" charset="2"/>
                          </a:rPr>
                          <m:t>𝑇</m:t>
                        </m:r>
                        <m:r>
                          <a:rPr lang="en-US" sz="2100" i="1" dirty="0">
                            <a:latin typeface="Cambria Math" panose="02040503050406030204" pitchFamily="18" charset="0"/>
                            <a:sym typeface="Wingdings" panose="05000000000000000000" pitchFamily="2" charset="2"/>
                          </a:rPr>
                          <m:t>,</m:t>
                        </m:r>
                        <m:sSub>
                          <m:sSubPr>
                            <m:ctrlPr>
                              <a:rPr lang="en-US" sz="2100" i="1" dirty="0">
                                <a:latin typeface="Cambria Math" panose="02040503050406030204" pitchFamily="18" charset="0"/>
                                <a:sym typeface="Wingdings" panose="05000000000000000000" pitchFamily="2" charset="2"/>
                              </a:rPr>
                            </m:ctrlPr>
                          </m:sSubPr>
                          <m:e>
                            <m:sSub>
                              <m:sSubPr>
                                <m:ctrlPr>
                                  <a:rPr lang="en-US" sz="2100" i="1" dirty="0" smtClean="0">
                                    <a:latin typeface="Cambria Math" panose="02040503050406030204" pitchFamily="18" charset="0"/>
                                    <a:sym typeface="Wingdings" panose="05000000000000000000" pitchFamily="2" charset="2"/>
                                  </a:rPr>
                                </m:ctrlPr>
                              </m:sSubPr>
                              <m:e>
                                <m:r>
                                  <a:rPr lang="en-US" sz="2100" b="0" i="1" dirty="0" smtClean="0">
                                    <a:latin typeface="Cambria Math" panose="02040503050406030204" pitchFamily="18" charset="0"/>
                                    <a:sym typeface="Wingdings" panose="05000000000000000000" pitchFamily="2" charset="2"/>
                                  </a:rPr>
                                  <m:t>𝐷</m:t>
                                </m:r>
                              </m:e>
                              <m:sub>
                                <m:r>
                                  <a:rPr lang="en-US" sz="2100" b="0" i="1" dirty="0" smtClean="0">
                                    <a:latin typeface="Cambria Math" panose="02040503050406030204" pitchFamily="18" charset="0"/>
                                    <a:sym typeface="Wingdings" panose="05000000000000000000" pitchFamily="2" charset="2"/>
                                  </a:rPr>
                                  <m:t>𝑝</m:t>
                                </m:r>
                              </m:sub>
                            </m:sSub>
                            <m:r>
                              <a:rPr lang="en-US" sz="2100" i="1" dirty="0">
                                <a:latin typeface="Cambria Math" panose="02040503050406030204" pitchFamily="18" charset="0"/>
                                <a:sym typeface="Wingdings" panose="05000000000000000000" pitchFamily="2" charset="2"/>
                              </a:rPr>
                              <m:t>,</m:t>
                            </m:r>
                            <m:r>
                              <a:rPr lang="en-US" sz="2100" b="0" i="1" dirty="0" smtClean="0">
                                <a:latin typeface="Cambria Math" panose="02040503050406030204" pitchFamily="18" charset="0"/>
                                <a:sym typeface="Wingdings" panose="05000000000000000000" pitchFamily="2" charset="2"/>
                              </a:rPr>
                              <m:t>𝑥</m:t>
                            </m:r>
                          </m:e>
                          <m:sub>
                            <m:r>
                              <a:rPr lang="en-US" sz="2100" b="0" i="1" dirty="0" smtClean="0">
                                <a:latin typeface="Cambria Math" panose="02040503050406030204" pitchFamily="18" charset="0"/>
                                <a:sym typeface="Wingdings" panose="05000000000000000000" pitchFamily="2" charset="2"/>
                              </a:rPr>
                              <m:t>𝑠</m:t>
                            </m:r>
                          </m:sub>
                        </m:sSub>
                        <m:r>
                          <a:rPr lang="en-US" sz="2100" i="1" dirty="0">
                            <a:latin typeface="Cambria Math" panose="02040503050406030204" pitchFamily="18" charset="0"/>
                            <a:sym typeface="Wingdings" panose="05000000000000000000" pitchFamily="2" charset="2"/>
                          </a:rPr>
                          <m:t>)</m:t>
                        </m:r>
                      </m:num>
                      <m:den>
                        <m:sSub>
                          <m:sSubPr>
                            <m:ctrlPr>
                              <a:rPr lang="en-US" sz="2100" i="1" dirty="0">
                                <a:latin typeface="Cambria Math" panose="02040503050406030204" pitchFamily="18" charset="0"/>
                                <a:sym typeface="Wingdings" panose="05000000000000000000" pitchFamily="2" charset="2"/>
                              </a:rPr>
                            </m:ctrlPr>
                          </m:sSubPr>
                          <m:e>
                            <m:r>
                              <a:rPr lang="en-US" sz="2100" i="1" dirty="0">
                                <a:latin typeface="Cambria Math" panose="02040503050406030204" pitchFamily="18" charset="0"/>
                                <a:sym typeface="Wingdings" panose="05000000000000000000" pitchFamily="2" charset="2"/>
                              </a:rPr>
                              <m:t>𝑒</m:t>
                            </m:r>
                          </m:e>
                          <m:sub>
                            <m:r>
                              <a:rPr lang="en-US" sz="2100" i="1" dirty="0">
                                <a:latin typeface="Cambria Math" panose="02040503050406030204" pitchFamily="18" charset="0"/>
                                <a:sym typeface="Wingdings" panose="05000000000000000000" pitchFamily="2" charset="2"/>
                              </a:rPr>
                              <m:t>𝑠𝑎𝑡</m:t>
                            </m:r>
                          </m:sub>
                        </m:sSub>
                        <m:r>
                          <a:rPr lang="en-US" sz="2100" b="0" i="1" dirty="0" smtClean="0">
                            <a:latin typeface="Cambria Math" panose="02040503050406030204" pitchFamily="18" charset="0"/>
                            <a:sym typeface="Wingdings" panose="05000000000000000000" pitchFamily="2" charset="2"/>
                          </a:rPr>
                          <m:t>(</m:t>
                        </m:r>
                        <m:r>
                          <a:rPr lang="en-US" sz="2100" b="0" i="1" dirty="0" smtClean="0">
                            <a:latin typeface="Cambria Math" panose="02040503050406030204" pitchFamily="18" charset="0"/>
                            <a:sym typeface="Wingdings" panose="05000000000000000000" pitchFamily="2" charset="2"/>
                          </a:rPr>
                          <m:t>𝑇</m:t>
                        </m:r>
                        <m:r>
                          <a:rPr lang="en-US" sz="2100" b="0" i="1" dirty="0" smtClean="0">
                            <a:latin typeface="Cambria Math" panose="02040503050406030204" pitchFamily="18" charset="0"/>
                            <a:sym typeface="Wingdings" panose="05000000000000000000" pitchFamily="2" charset="2"/>
                          </a:rPr>
                          <m:t>)</m:t>
                        </m:r>
                      </m:den>
                    </m:f>
                    <m:r>
                      <a:rPr lang="en-US" sz="2100" i="1" dirty="0">
                        <a:latin typeface="Cambria Math" panose="02040503050406030204" pitchFamily="18" charset="0"/>
                        <a:sym typeface="Wingdings" panose="05000000000000000000" pitchFamily="2" charset="2"/>
                      </a:rPr>
                      <m:t>=</m:t>
                    </m:r>
                    <m:r>
                      <m:rPr>
                        <m:sty m:val="p"/>
                      </m:rPr>
                      <a:rPr lang="en-US" sz="2100" dirty="0">
                        <a:latin typeface="Cambria Math" panose="02040503050406030204" pitchFamily="18" charset="0"/>
                        <a:sym typeface="Wingdings" panose="05000000000000000000" pitchFamily="2" charset="2"/>
                      </a:rPr>
                      <m:t>exp</m:t>
                    </m:r>
                    <m:d>
                      <m:dPr>
                        <m:begChr m:val="["/>
                        <m:endChr m:val="]"/>
                        <m:ctrlPr>
                          <a:rPr lang="en-US" sz="2100" i="1" dirty="0">
                            <a:latin typeface="Cambria Math" panose="02040503050406030204" pitchFamily="18" charset="0"/>
                            <a:sym typeface="Wingdings" panose="05000000000000000000" pitchFamily="2" charset="2"/>
                          </a:rPr>
                        </m:ctrlPr>
                      </m:dPr>
                      <m:e>
                        <m:f>
                          <m:fPr>
                            <m:ctrlPr>
                              <a:rPr lang="en-US" sz="2100" i="1">
                                <a:latin typeface="Cambria Math" panose="02040503050406030204" pitchFamily="18" charset="0"/>
                              </a:rPr>
                            </m:ctrlPr>
                          </m:fPr>
                          <m:num>
                            <m:r>
                              <a:rPr lang="en-US" sz="2100" i="1">
                                <a:latin typeface="Cambria Math" panose="02040503050406030204" pitchFamily="18" charset="0"/>
                              </a:rPr>
                              <m:t>𝐴</m:t>
                            </m:r>
                          </m:num>
                          <m:den>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𝐷</m:t>
                                </m:r>
                              </m:e>
                              <m:sub>
                                <m:r>
                                  <a:rPr lang="en-US" sz="2100" i="1">
                                    <a:latin typeface="Cambria Math" panose="02040503050406030204" pitchFamily="18" charset="0"/>
                                    <a:ea typeface="Cambria Math" panose="02040503050406030204" pitchFamily="18" charset="0"/>
                                  </a:rPr>
                                  <m:t>𝑝</m:t>
                                </m:r>
                              </m:sub>
                            </m:sSub>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𝐵</m:t>
                            </m:r>
                          </m:num>
                          <m:den>
                            <m:sSubSup>
                              <m:sSubSupPr>
                                <m:ctrlPr>
                                  <a:rPr lang="en-US" sz="2100" i="1">
                                    <a:latin typeface="Cambria Math" panose="02040503050406030204" pitchFamily="18" charset="0"/>
                                  </a:rPr>
                                </m:ctrlPr>
                              </m:sSubSupPr>
                              <m:e>
                                <m:r>
                                  <a:rPr lang="en-US" sz="2100" i="1">
                                    <a:latin typeface="Cambria Math" panose="02040503050406030204" pitchFamily="18" charset="0"/>
                                  </a:rPr>
                                  <m:t>𝐷</m:t>
                                </m:r>
                              </m:e>
                              <m:sub>
                                <m:r>
                                  <a:rPr lang="en-US" sz="2100" i="1">
                                    <a:latin typeface="Cambria Math" panose="02040503050406030204" pitchFamily="18" charset="0"/>
                                  </a:rPr>
                                  <m:t>𝑝</m:t>
                                </m:r>
                              </m:sub>
                              <m:sup>
                                <m:r>
                                  <a:rPr lang="en-US" sz="2100" i="1">
                                    <a:latin typeface="Cambria Math" panose="02040503050406030204" pitchFamily="18" charset="0"/>
                                  </a:rPr>
                                  <m:t>3</m:t>
                                </m:r>
                              </m:sup>
                            </m:sSubSup>
                          </m:den>
                        </m:f>
                      </m:e>
                    </m:d>
                  </m:oMath>
                </a14:m>
                <a:r>
                  <a:rPr lang="en-US" sz="2100" dirty="0"/>
                  <a:t> = </a:t>
                </a:r>
                <a14:m>
                  <m:oMath xmlns:m="http://schemas.openxmlformats.org/officeDocument/2006/math">
                    <m:sSub>
                      <m:sSubPr>
                        <m:ctrlPr>
                          <a:rPr lang="en-US" sz="2100" i="1" dirty="0">
                            <a:latin typeface="Cambria Math" panose="02040503050406030204" pitchFamily="18" charset="0"/>
                            <a:cs typeface="Times New Roman" panose="02020603050405020304" pitchFamily="18" charset="0"/>
                          </a:rPr>
                        </m:ctrlPr>
                      </m:sSubPr>
                      <m:e>
                        <m:r>
                          <a:rPr lang="en-US" sz="2100" i="1" dirty="0">
                            <a:latin typeface="Cambria Math" panose="02040503050406030204" pitchFamily="18" charset="0"/>
                            <a:cs typeface="Times New Roman" panose="02020603050405020304" pitchFamily="18" charset="0"/>
                          </a:rPr>
                          <m:t>𝑆</m:t>
                        </m:r>
                      </m:e>
                      <m:sub>
                        <m:r>
                          <a:rPr lang="en-US" sz="2100" i="1" dirty="0">
                            <a:latin typeface="Cambria Math" panose="02040503050406030204" pitchFamily="18" charset="0"/>
                            <a:cs typeface="Times New Roman" panose="02020603050405020304" pitchFamily="18" charset="0"/>
                          </a:rPr>
                          <m:t>𝑒𝑞</m:t>
                        </m:r>
                      </m:sub>
                    </m:sSub>
                  </m:oMath>
                </a14:m>
                <a:endParaRPr lang="en-US" sz="2100" i="1" dirty="0">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581442" y="2087223"/>
                <a:ext cx="4491599" cy="692690"/>
              </a:xfrm>
              <a:prstGeom prst="rect">
                <a:avLst/>
              </a:prstGeom>
              <a:blipFill>
                <a:blip r:embed="rId7"/>
                <a:stretch>
                  <a:fillRect/>
                </a:stretch>
              </a:blipFill>
            </p:spPr>
            <p:txBody>
              <a:bodyPr/>
              <a:lstStyle/>
              <a:p>
                <a:r>
                  <a:rPr lang="en-US">
                    <a:noFill/>
                  </a:rPr>
                  <a:t> </a:t>
                </a:r>
              </a:p>
            </p:txBody>
          </p:sp>
        </mc:Fallback>
      </mc:AlternateContent>
      <p:sp>
        <p:nvSpPr>
          <p:cNvPr id="14" name="Rectangle 13"/>
          <p:cNvSpPr/>
          <p:nvPr/>
        </p:nvSpPr>
        <p:spPr>
          <a:xfrm>
            <a:off x="2214590" y="2087223"/>
            <a:ext cx="2379084" cy="1866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22831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558205436"/>
              </p:ext>
            </p:extLst>
          </p:nvPr>
        </p:nvGraphicFramePr>
        <p:xfrm>
          <a:off x="4623577" y="2373743"/>
          <a:ext cx="4488180" cy="4248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713937975"/>
              </p:ext>
            </p:extLst>
          </p:nvPr>
        </p:nvGraphicFramePr>
        <p:xfrm>
          <a:off x="6404106" y="3242401"/>
          <a:ext cx="2486025" cy="23812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sp>
        <p:nvSpPr>
          <p:cNvPr id="44" name="TextBox 43"/>
          <p:cNvSpPr txBox="1"/>
          <p:nvPr/>
        </p:nvSpPr>
        <p:spPr>
          <a:xfrm>
            <a:off x="411480" y="1559836"/>
            <a:ext cx="6064476" cy="400110"/>
          </a:xfrm>
          <a:prstGeom prst="rect">
            <a:avLst/>
          </a:prstGeom>
          <a:noFill/>
        </p:spPr>
        <p:txBody>
          <a:bodyPr wrap="square" rtlCol="0">
            <a:spAutoFit/>
          </a:bodyPr>
          <a:lstStyle/>
          <a:p>
            <a:r>
              <a:rPr lang="en-US" sz="2000" dirty="0">
                <a:sym typeface="Wingdings" panose="05000000000000000000" pitchFamily="2" charset="2"/>
              </a:rPr>
              <a:t>Saturation vapor pressure (for a solution droplet):</a:t>
            </a:r>
          </a:p>
        </p:txBody>
      </p:sp>
      <p:sp>
        <p:nvSpPr>
          <p:cNvPr id="24" name="TextBox 23"/>
          <p:cNvSpPr txBox="1"/>
          <p:nvPr/>
        </p:nvSpPr>
        <p:spPr>
          <a:xfrm>
            <a:off x="5712460" y="2118597"/>
            <a:ext cx="2973503" cy="369332"/>
          </a:xfrm>
          <a:prstGeom prst="rect">
            <a:avLst/>
          </a:prstGeom>
          <a:noFill/>
        </p:spPr>
        <p:txBody>
          <a:bodyPr wrap="square" rtlCol="0">
            <a:spAutoFit/>
          </a:bodyPr>
          <a:lstStyle/>
          <a:p>
            <a:r>
              <a:rPr lang="en-US" dirty="0">
                <a:sym typeface="Wingdings" panose="05000000000000000000" pitchFamily="2" charset="2"/>
              </a:rPr>
              <a:t>Plot of the “</a:t>
            </a:r>
            <a:r>
              <a:rPr lang="en-US" dirty="0" err="1">
                <a:sym typeface="Wingdings" panose="05000000000000000000" pitchFamily="2" charset="2"/>
              </a:rPr>
              <a:t>Köhler</a:t>
            </a:r>
            <a:r>
              <a:rPr lang="en-US" dirty="0">
                <a:sym typeface="Wingdings" panose="05000000000000000000" pitchFamily="2" charset="2"/>
              </a:rPr>
              <a:t> Equation” </a:t>
            </a:r>
          </a:p>
        </p:txBody>
      </p:sp>
      <mc:AlternateContent xmlns:mc="http://schemas.openxmlformats.org/markup-compatibility/2006" xmlns:a14="http://schemas.microsoft.com/office/drawing/2010/main">
        <mc:Choice Requires="a14">
          <p:sp>
            <p:nvSpPr>
              <p:cNvPr id="29" name="TextBox 28"/>
              <p:cNvSpPr txBox="1"/>
              <p:nvPr/>
            </p:nvSpPr>
            <p:spPr>
              <a:xfrm>
                <a:off x="606941" y="4310147"/>
                <a:ext cx="1810432" cy="71468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𝜎</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r>
                                <a:rPr lang="en-US" i="1">
                                  <a:latin typeface="Cambria Math" panose="02040503050406030204" pitchFamily="18" charset="0"/>
                                </a:rPr>
                                <m:t>𝑅𝑇</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e>
                      </m: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06941" y="4310147"/>
                <a:ext cx="1810432"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17373" y="4310147"/>
                <a:ext cx="2176301" cy="71468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𝑖</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𝑠</m:t>
                                  </m:r>
                                </m:sub>
                              </m:sSub>
                            </m:den>
                          </m:f>
                          <m:f>
                            <m:fPr>
                              <m:ctrlPr>
                                <a:rPr lang="en-US" i="1">
                                  <a:latin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𝑑</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e>
                      </m:d>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417373" y="4310147"/>
                <a:ext cx="2176301" cy="714683"/>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2214590" y="3030723"/>
            <a:ext cx="1161344" cy="923330"/>
          </a:xfrm>
          <a:prstGeom prst="rect">
            <a:avLst/>
          </a:prstGeom>
          <a:noFill/>
        </p:spPr>
        <p:txBody>
          <a:bodyPr wrap="square" rtlCol="0">
            <a:spAutoFit/>
          </a:bodyPr>
          <a:lstStyle/>
          <a:p>
            <a:pPr algn="r"/>
            <a:r>
              <a:rPr lang="en-US" dirty="0"/>
              <a:t>Curvature (Kelvin) Term</a:t>
            </a:r>
          </a:p>
        </p:txBody>
      </p:sp>
      <p:sp>
        <p:nvSpPr>
          <p:cNvPr id="31" name="TextBox 30"/>
          <p:cNvSpPr txBox="1"/>
          <p:nvPr/>
        </p:nvSpPr>
        <p:spPr>
          <a:xfrm>
            <a:off x="3431425" y="3030723"/>
            <a:ext cx="1199827" cy="923330"/>
          </a:xfrm>
          <a:prstGeom prst="rect">
            <a:avLst/>
          </a:prstGeom>
          <a:noFill/>
        </p:spPr>
        <p:txBody>
          <a:bodyPr wrap="square" rtlCol="0">
            <a:spAutoFit/>
          </a:bodyPr>
          <a:lstStyle/>
          <a:p>
            <a:r>
              <a:rPr lang="en-US" dirty="0">
                <a:sym typeface="Wingdings" panose="05000000000000000000" pitchFamily="2" charset="2"/>
              </a:rPr>
              <a:t> </a:t>
            </a:r>
            <a:r>
              <a:rPr lang="en-US" dirty="0"/>
              <a:t>Solute (</a:t>
            </a:r>
            <a:r>
              <a:rPr lang="en-US" dirty="0" err="1"/>
              <a:t>Raoult</a:t>
            </a:r>
            <a:r>
              <a:rPr lang="en-US" dirty="0"/>
              <a:t>) Term</a:t>
            </a:r>
          </a:p>
        </p:txBody>
      </p:sp>
      <mc:AlternateContent xmlns:mc="http://schemas.openxmlformats.org/markup-compatibility/2006" xmlns:a14="http://schemas.microsoft.com/office/drawing/2010/main">
        <mc:Choice Requires="a14">
          <p:sp>
            <p:nvSpPr>
              <p:cNvPr id="32" name="TextBox 31"/>
              <p:cNvSpPr txBox="1"/>
              <p:nvPr/>
            </p:nvSpPr>
            <p:spPr>
              <a:xfrm>
                <a:off x="1027922" y="5380924"/>
                <a:ext cx="2778902" cy="662425"/>
              </a:xfrm>
              <a:prstGeom prst="rect">
                <a:avLst/>
              </a:prstGeom>
              <a:noFill/>
            </p:spPr>
            <p:txBody>
              <a:bodyPr wrap="none" rtlCol="0">
                <a:spAutoFit/>
              </a:bodyPr>
              <a:lstStyle/>
              <a:p>
                <a:r>
                  <a:rPr lang="en-US" b="0" dirty="0"/>
                  <a:t>Remember that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sym typeface="Wingdings" panose="05000000000000000000" pitchFamily="2" charset="2"/>
                              </a:rPr>
                            </m:ctrlPr>
                          </m:fPr>
                          <m:num>
                            <m:r>
                              <a:rPr lang="en-US" sz="2000" i="1">
                                <a:latin typeface="Cambria Math" panose="02040503050406030204" pitchFamily="18" charset="0"/>
                                <a:ea typeface="Cambria Math" panose="02040503050406030204" pitchFamily="18" charset="0"/>
                                <a:sym typeface="Wingdings" panose="05000000000000000000" pitchFamily="2" charset="2"/>
                              </a:rPr>
                              <m:t>𝐵</m:t>
                            </m:r>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oMath>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027922" y="5380924"/>
                <a:ext cx="2778902" cy="662425"/>
              </a:xfrm>
              <a:prstGeom prst="rect">
                <a:avLst/>
              </a:prstGeom>
              <a:blipFill>
                <a:blip r:embed="rId7"/>
                <a:stretch>
                  <a:fillRect l="-1978"/>
                </a:stretch>
              </a:blipFill>
            </p:spPr>
            <p:txBody>
              <a:bodyPr/>
              <a:lstStyle/>
              <a:p>
                <a:r>
                  <a:rPr lang="en-US">
                    <a:noFill/>
                  </a:rPr>
                  <a:t> </a:t>
                </a:r>
              </a:p>
            </p:txBody>
          </p:sp>
        </mc:Fallback>
      </mc:AlternateContent>
      <p:cxnSp>
        <p:nvCxnSpPr>
          <p:cNvPr id="36" name="Straight Arrow Connector 35"/>
          <p:cNvCxnSpPr/>
          <p:nvPr/>
        </p:nvCxnSpPr>
        <p:spPr>
          <a:xfrm flipV="1">
            <a:off x="2989017" y="2772653"/>
            <a:ext cx="51534"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508386" y="2772653"/>
            <a:ext cx="51533"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581442" y="2087223"/>
                <a:ext cx="4491599" cy="692690"/>
              </a:xfrm>
              <a:prstGeom prst="rect">
                <a:avLst/>
              </a:prstGeom>
            </p:spPr>
            <p:txBody>
              <a:bodyPr wrap="square">
                <a:spAutoFit/>
              </a:bodyPr>
              <a:lstStyle/>
              <a:p>
                <a14:m>
                  <m:oMath xmlns:m="http://schemas.openxmlformats.org/officeDocument/2006/math">
                    <m:f>
                      <m:fPr>
                        <m:ctrlPr>
                          <a:rPr lang="en-US" sz="2100" i="1" dirty="0" smtClean="0">
                            <a:latin typeface="Cambria Math" panose="02040503050406030204" pitchFamily="18" charset="0"/>
                            <a:sym typeface="Wingdings" panose="05000000000000000000" pitchFamily="2" charset="2"/>
                          </a:rPr>
                        </m:ctrlPr>
                      </m:fPr>
                      <m:num>
                        <m:sSub>
                          <m:sSubPr>
                            <m:ctrlPr>
                              <a:rPr lang="en-US" sz="2100" i="1" dirty="0">
                                <a:latin typeface="Cambria Math" panose="02040503050406030204" pitchFamily="18" charset="0"/>
                                <a:sym typeface="Wingdings" panose="05000000000000000000" pitchFamily="2" charset="2"/>
                              </a:rPr>
                            </m:ctrlPr>
                          </m:sSubPr>
                          <m:e>
                            <m:r>
                              <a:rPr lang="en-US" sz="2100" i="1" dirty="0">
                                <a:latin typeface="Cambria Math" panose="02040503050406030204" pitchFamily="18" charset="0"/>
                                <a:sym typeface="Wingdings" panose="05000000000000000000" pitchFamily="2" charset="2"/>
                              </a:rPr>
                              <m:t>𝑒</m:t>
                            </m:r>
                          </m:e>
                          <m:sub>
                            <m:r>
                              <a:rPr lang="en-US" sz="2100" i="1" dirty="0">
                                <a:latin typeface="Cambria Math" panose="02040503050406030204" pitchFamily="18" charset="0"/>
                                <a:sym typeface="Wingdings" panose="05000000000000000000" pitchFamily="2" charset="2"/>
                              </a:rPr>
                              <m:t>𝑠𝑜𝑙𝑛</m:t>
                            </m:r>
                          </m:sub>
                        </m:sSub>
                        <m:r>
                          <a:rPr lang="en-US" sz="2100" i="1" dirty="0">
                            <a:latin typeface="Cambria Math" panose="02040503050406030204" pitchFamily="18" charset="0"/>
                            <a:sym typeface="Wingdings" panose="05000000000000000000" pitchFamily="2" charset="2"/>
                          </a:rPr>
                          <m:t>(</m:t>
                        </m:r>
                        <m:r>
                          <a:rPr lang="en-US" sz="2100" i="1" dirty="0">
                            <a:latin typeface="Cambria Math" panose="02040503050406030204" pitchFamily="18" charset="0"/>
                            <a:sym typeface="Wingdings" panose="05000000000000000000" pitchFamily="2" charset="2"/>
                          </a:rPr>
                          <m:t>𝑇</m:t>
                        </m:r>
                        <m:r>
                          <a:rPr lang="en-US" sz="2100" i="1" dirty="0">
                            <a:latin typeface="Cambria Math" panose="02040503050406030204" pitchFamily="18" charset="0"/>
                            <a:sym typeface="Wingdings" panose="05000000000000000000" pitchFamily="2" charset="2"/>
                          </a:rPr>
                          <m:t>,</m:t>
                        </m:r>
                        <m:sSub>
                          <m:sSubPr>
                            <m:ctrlPr>
                              <a:rPr lang="en-US" sz="2100" i="1" dirty="0">
                                <a:latin typeface="Cambria Math" panose="02040503050406030204" pitchFamily="18" charset="0"/>
                                <a:sym typeface="Wingdings" panose="05000000000000000000" pitchFamily="2" charset="2"/>
                              </a:rPr>
                            </m:ctrlPr>
                          </m:sSubPr>
                          <m:e>
                            <m:sSub>
                              <m:sSubPr>
                                <m:ctrlPr>
                                  <a:rPr lang="en-US" sz="2100" i="1" dirty="0" smtClean="0">
                                    <a:latin typeface="Cambria Math" panose="02040503050406030204" pitchFamily="18" charset="0"/>
                                    <a:sym typeface="Wingdings" panose="05000000000000000000" pitchFamily="2" charset="2"/>
                                  </a:rPr>
                                </m:ctrlPr>
                              </m:sSubPr>
                              <m:e>
                                <m:r>
                                  <a:rPr lang="en-US" sz="2100" b="0" i="1" dirty="0" smtClean="0">
                                    <a:latin typeface="Cambria Math" panose="02040503050406030204" pitchFamily="18" charset="0"/>
                                    <a:sym typeface="Wingdings" panose="05000000000000000000" pitchFamily="2" charset="2"/>
                                  </a:rPr>
                                  <m:t>𝐷</m:t>
                                </m:r>
                              </m:e>
                              <m:sub>
                                <m:r>
                                  <a:rPr lang="en-US" sz="2100" b="0" i="1" dirty="0" smtClean="0">
                                    <a:latin typeface="Cambria Math" panose="02040503050406030204" pitchFamily="18" charset="0"/>
                                    <a:sym typeface="Wingdings" panose="05000000000000000000" pitchFamily="2" charset="2"/>
                                  </a:rPr>
                                  <m:t>𝑝</m:t>
                                </m:r>
                              </m:sub>
                            </m:sSub>
                            <m:r>
                              <a:rPr lang="en-US" sz="2100" i="1" dirty="0">
                                <a:latin typeface="Cambria Math" panose="02040503050406030204" pitchFamily="18" charset="0"/>
                                <a:sym typeface="Wingdings" panose="05000000000000000000" pitchFamily="2" charset="2"/>
                              </a:rPr>
                              <m:t>,</m:t>
                            </m:r>
                            <m:r>
                              <a:rPr lang="en-US" sz="2100" b="0" i="1" dirty="0" smtClean="0">
                                <a:latin typeface="Cambria Math" panose="02040503050406030204" pitchFamily="18" charset="0"/>
                                <a:sym typeface="Wingdings" panose="05000000000000000000" pitchFamily="2" charset="2"/>
                              </a:rPr>
                              <m:t>𝑥</m:t>
                            </m:r>
                          </m:e>
                          <m:sub>
                            <m:r>
                              <a:rPr lang="en-US" sz="2100" b="0" i="1" dirty="0" smtClean="0">
                                <a:latin typeface="Cambria Math" panose="02040503050406030204" pitchFamily="18" charset="0"/>
                                <a:sym typeface="Wingdings" panose="05000000000000000000" pitchFamily="2" charset="2"/>
                              </a:rPr>
                              <m:t>𝑠</m:t>
                            </m:r>
                          </m:sub>
                        </m:sSub>
                        <m:r>
                          <a:rPr lang="en-US" sz="2100" i="1" dirty="0">
                            <a:latin typeface="Cambria Math" panose="02040503050406030204" pitchFamily="18" charset="0"/>
                            <a:sym typeface="Wingdings" panose="05000000000000000000" pitchFamily="2" charset="2"/>
                          </a:rPr>
                          <m:t>)</m:t>
                        </m:r>
                      </m:num>
                      <m:den>
                        <m:sSub>
                          <m:sSubPr>
                            <m:ctrlPr>
                              <a:rPr lang="en-US" sz="2100" i="1" dirty="0">
                                <a:latin typeface="Cambria Math" panose="02040503050406030204" pitchFamily="18" charset="0"/>
                                <a:sym typeface="Wingdings" panose="05000000000000000000" pitchFamily="2" charset="2"/>
                              </a:rPr>
                            </m:ctrlPr>
                          </m:sSubPr>
                          <m:e>
                            <m:r>
                              <a:rPr lang="en-US" sz="2100" i="1" dirty="0">
                                <a:latin typeface="Cambria Math" panose="02040503050406030204" pitchFamily="18" charset="0"/>
                                <a:sym typeface="Wingdings" panose="05000000000000000000" pitchFamily="2" charset="2"/>
                              </a:rPr>
                              <m:t>𝑒</m:t>
                            </m:r>
                          </m:e>
                          <m:sub>
                            <m:r>
                              <a:rPr lang="en-US" sz="2100" i="1" dirty="0">
                                <a:latin typeface="Cambria Math" panose="02040503050406030204" pitchFamily="18" charset="0"/>
                                <a:sym typeface="Wingdings" panose="05000000000000000000" pitchFamily="2" charset="2"/>
                              </a:rPr>
                              <m:t>𝑠𝑎𝑡</m:t>
                            </m:r>
                          </m:sub>
                        </m:sSub>
                        <m:r>
                          <a:rPr lang="en-US" sz="2100" b="0" i="1" dirty="0" smtClean="0">
                            <a:latin typeface="Cambria Math" panose="02040503050406030204" pitchFamily="18" charset="0"/>
                            <a:sym typeface="Wingdings" panose="05000000000000000000" pitchFamily="2" charset="2"/>
                          </a:rPr>
                          <m:t>(</m:t>
                        </m:r>
                        <m:r>
                          <a:rPr lang="en-US" sz="2100" b="0" i="1" dirty="0" smtClean="0">
                            <a:latin typeface="Cambria Math" panose="02040503050406030204" pitchFamily="18" charset="0"/>
                            <a:sym typeface="Wingdings" panose="05000000000000000000" pitchFamily="2" charset="2"/>
                          </a:rPr>
                          <m:t>𝑇</m:t>
                        </m:r>
                        <m:r>
                          <a:rPr lang="en-US" sz="2100" b="0" i="1" dirty="0" smtClean="0">
                            <a:latin typeface="Cambria Math" panose="02040503050406030204" pitchFamily="18" charset="0"/>
                            <a:sym typeface="Wingdings" panose="05000000000000000000" pitchFamily="2" charset="2"/>
                          </a:rPr>
                          <m:t>)</m:t>
                        </m:r>
                      </m:den>
                    </m:f>
                    <m:r>
                      <a:rPr lang="en-US" sz="2100" i="1" dirty="0">
                        <a:latin typeface="Cambria Math" panose="02040503050406030204" pitchFamily="18" charset="0"/>
                        <a:sym typeface="Wingdings" panose="05000000000000000000" pitchFamily="2" charset="2"/>
                      </a:rPr>
                      <m:t>=</m:t>
                    </m:r>
                    <m:r>
                      <m:rPr>
                        <m:sty m:val="p"/>
                      </m:rPr>
                      <a:rPr lang="en-US" sz="2100" dirty="0">
                        <a:latin typeface="Cambria Math" panose="02040503050406030204" pitchFamily="18" charset="0"/>
                        <a:sym typeface="Wingdings" panose="05000000000000000000" pitchFamily="2" charset="2"/>
                      </a:rPr>
                      <m:t>exp</m:t>
                    </m:r>
                    <m:d>
                      <m:dPr>
                        <m:begChr m:val="["/>
                        <m:endChr m:val="]"/>
                        <m:ctrlPr>
                          <a:rPr lang="en-US" sz="2100" i="1" dirty="0">
                            <a:latin typeface="Cambria Math" panose="02040503050406030204" pitchFamily="18" charset="0"/>
                            <a:sym typeface="Wingdings" panose="05000000000000000000" pitchFamily="2" charset="2"/>
                          </a:rPr>
                        </m:ctrlPr>
                      </m:dPr>
                      <m:e>
                        <m:f>
                          <m:fPr>
                            <m:ctrlPr>
                              <a:rPr lang="en-US" sz="2100" i="1">
                                <a:latin typeface="Cambria Math" panose="02040503050406030204" pitchFamily="18" charset="0"/>
                              </a:rPr>
                            </m:ctrlPr>
                          </m:fPr>
                          <m:num>
                            <m:r>
                              <a:rPr lang="en-US" sz="2100" i="1">
                                <a:latin typeface="Cambria Math" panose="02040503050406030204" pitchFamily="18" charset="0"/>
                              </a:rPr>
                              <m:t>𝐴</m:t>
                            </m:r>
                          </m:num>
                          <m:den>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𝐷</m:t>
                                </m:r>
                              </m:e>
                              <m:sub>
                                <m:r>
                                  <a:rPr lang="en-US" sz="2100" i="1">
                                    <a:latin typeface="Cambria Math" panose="02040503050406030204" pitchFamily="18" charset="0"/>
                                    <a:ea typeface="Cambria Math" panose="02040503050406030204" pitchFamily="18" charset="0"/>
                                  </a:rPr>
                                  <m:t>𝑝</m:t>
                                </m:r>
                              </m:sub>
                            </m:sSub>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𝐵</m:t>
                            </m:r>
                          </m:num>
                          <m:den>
                            <m:sSubSup>
                              <m:sSubSupPr>
                                <m:ctrlPr>
                                  <a:rPr lang="en-US" sz="2100" i="1">
                                    <a:latin typeface="Cambria Math" panose="02040503050406030204" pitchFamily="18" charset="0"/>
                                  </a:rPr>
                                </m:ctrlPr>
                              </m:sSubSupPr>
                              <m:e>
                                <m:r>
                                  <a:rPr lang="en-US" sz="2100" i="1">
                                    <a:latin typeface="Cambria Math" panose="02040503050406030204" pitchFamily="18" charset="0"/>
                                  </a:rPr>
                                  <m:t>𝐷</m:t>
                                </m:r>
                              </m:e>
                              <m:sub>
                                <m:r>
                                  <a:rPr lang="en-US" sz="2100" i="1">
                                    <a:latin typeface="Cambria Math" panose="02040503050406030204" pitchFamily="18" charset="0"/>
                                  </a:rPr>
                                  <m:t>𝑝</m:t>
                                </m:r>
                              </m:sub>
                              <m:sup>
                                <m:r>
                                  <a:rPr lang="en-US" sz="2100" i="1">
                                    <a:latin typeface="Cambria Math" panose="02040503050406030204" pitchFamily="18" charset="0"/>
                                  </a:rPr>
                                  <m:t>3</m:t>
                                </m:r>
                              </m:sup>
                            </m:sSubSup>
                          </m:den>
                        </m:f>
                      </m:e>
                    </m:d>
                  </m:oMath>
                </a14:m>
                <a:r>
                  <a:rPr lang="en-US" sz="2100" dirty="0"/>
                  <a:t> = </a:t>
                </a:r>
                <a14:m>
                  <m:oMath xmlns:m="http://schemas.openxmlformats.org/officeDocument/2006/math">
                    <m:sSub>
                      <m:sSubPr>
                        <m:ctrlPr>
                          <a:rPr lang="en-US" sz="2100" i="1" dirty="0" smtClean="0">
                            <a:latin typeface="Cambria Math" panose="02040503050406030204" pitchFamily="18" charset="0"/>
                            <a:cs typeface="Times New Roman" panose="02020603050405020304" pitchFamily="18" charset="0"/>
                          </a:rPr>
                        </m:ctrlPr>
                      </m:sSubPr>
                      <m:e>
                        <m:r>
                          <a:rPr lang="en-US" sz="2100" b="0" i="1" dirty="0" smtClean="0">
                            <a:latin typeface="Cambria Math" panose="02040503050406030204" pitchFamily="18" charset="0"/>
                            <a:cs typeface="Times New Roman" panose="02020603050405020304" pitchFamily="18" charset="0"/>
                          </a:rPr>
                          <m:t>𝑆</m:t>
                        </m:r>
                      </m:e>
                      <m:sub>
                        <m:r>
                          <a:rPr lang="en-US" sz="2100" b="0" i="1" dirty="0" smtClean="0">
                            <a:latin typeface="Cambria Math" panose="02040503050406030204" pitchFamily="18" charset="0"/>
                            <a:cs typeface="Times New Roman" panose="02020603050405020304" pitchFamily="18" charset="0"/>
                          </a:rPr>
                          <m:t>𝑒𝑞</m:t>
                        </m:r>
                      </m:sub>
                    </m:sSub>
                  </m:oMath>
                </a14:m>
                <a:endParaRPr lang="en-US" sz="2100" dirty="0"/>
              </a:p>
            </p:txBody>
          </p:sp>
        </mc:Choice>
        <mc:Fallback xmlns="">
          <p:sp>
            <p:nvSpPr>
              <p:cNvPr id="15" name="Rectangle 14"/>
              <p:cNvSpPr>
                <a:spLocks noRot="1" noChangeAspect="1" noMove="1" noResize="1" noEditPoints="1" noAdjustHandles="1" noChangeArrowheads="1" noChangeShapeType="1" noTextEdit="1"/>
              </p:cNvSpPr>
              <p:nvPr/>
            </p:nvSpPr>
            <p:spPr>
              <a:xfrm>
                <a:off x="581442" y="2087223"/>
                <a:ext cx="4491599" cy="692690"/>
              </a:xfrm>
              <a:prstGeom prst="rect">
                <a:avLst/>
              </a:prstGeom>
              <a:blipFill>
                <a:blip r:embed="rId8"/>
                <a:stretch>
                  <a:fillRect/>
                </a:stretch>
              </a:blipFill>
            </p:spPr>
            <p:txBody>
              <a:bodyPr/>
              <a:lstStyle/>
              <a:p>
                <a:r>
                  <a:rPr lang="en-US">
                    <a:noFill/>
                  </a:rPr>
                  <a:t> </a:t>
                </a:r>
              </a:p>
            </p:txBody>
          </p:sp>
        </mc:Fallback>
      </mc:AlternateContent>
      <p:sp>
        <p:nvSpPr>
          <p:cNvPr id="3" name="Rectangle 2"/>
          <p:cNvSpPr/>
          <p:nvPr/>
        </p:nvSpPr>
        <p:spPr>
          <a:xfrm>
            <a:off x="6934074" y="2596070"/>
            <a:ext cx="1798446" cy="646331"/>
          </a:xfrm>
          <a:prstGeom prst="rect">
            <a:avLst/>
          </a:prstGeom>
        </p:spPr>
        <p:txBody>
          <a:bodyPr wrap="square">
            <a:spAutoFit/>
          </a:bodyPr>
          <a:lstStyle/>
          <a:p>
            <a:pPr algn="r"/>
            <a:r>
              <a:rPr lang="en-US" dirty="0"/>
              <a:t>Saturation Ratio:</a:t>
            </a:r>
          </a:p>
          <a:p>
            <a:pPr algn="r"/>
            <a:r>
              <a:rPr lang="en-US" i="1" dirty="0">
                <a:latin typeface="Times New Roman" panose="02020603050405020304" pitchFamily="18" charset="0"/>
                <a:cs typeface="Times New Roman" panose="02020603050405020304" pitchFamily="18" charset="0"/>
              </a:rPr>
              <a:t>S </a:t>
            </a:r>
            <a:r>
              <a:rPr lang="en-US" dirty="0"/>
              <a:t>= RH/100%</a:t>
            </a:r>
          </a:p>
        </p:txBody>
      </p:sp>
      <p:sp>
        <p:nvSpPr>
          <p:cNvPr id="4" name="Rectangle 3"/>
          <p:cNvSpPr/>
          <p:nvPr/>
        </p:nvSpPr>
        <p:spPr>
          <a:xfrm>
            <a:off x="2214590" y="2087223"/>
            <a:ext cx="2379084" cy="1866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76849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a:blip r:embed="rId3"/>
          <a:stretch>
            <a:fillRect/>
          </a:stretch>
        </p:blipFill>
        <p:spPr>
          <a:xfrm>
            <a:off x="1082229" y="1432559"/>
            <a:ext cx="6979542" cy="5272754"/>
          </a:xfrm>
          <a:prstGeom prst="rect">
            <a:avLst/>
          </a:prstGeom>
        </p:spPr>
      </p:pic>
      <p:cxnSp>
        <p:nvCxnSpPr>
          <p:cNvPr id="4" name="Straight Connector 3">
            <a:extLst>
              <a:ext uri="{FF2B5EF4-FFF2-40B4-BE49-F238E27FC236}">
                <a16:creationId xmlns:a16="http://schemas.microsoft.com/office/drawing/2014/main" id="{10597B6C-376B-98C0-961F-5F941A5DE4F0}"/>
              </a:ext>
            </a:extLst>
          </p:cNvPr>
          <p:cNvCxnSpPr>
            <a:cxnSpLocks/>
          </p:cNvCxnSpPr>
          <p:nvPr/>
        </p:nvCxnSpPr>
        <p:spPr>
          <a:xfrm>
            <a:off x="2165231" y="3562710"/>
            <a:ext cx="50550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98510"/>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216"/>
          <a:stretch/>
        </p:blipFill>
        <p:spPr>
          <a:xfrm>
            <a:off x="1082229" y="1432559"/>
            <a:ext cx="6979542" cy="4154049"/>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402900" y="2221176"/>
                <a:ext cx="1853328" cy="508409"/>
              </a:xfrm>
              <a:prstGeom prst="rect">
                <a:avLst/>
              </a:prstGeom>
              <a:noFill/>
            </p:spPr>
            <p:txBody>
              <a:bodyPr wrap="none" lIns="0" tIns="0" rIns="0" bIns="0" rtlCol="0">
                <a:spAutoFit/>
              </a:bodyPr>
              <a:lstStyle/>
              <a:p>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a14:m>
                <a:r>
                  <a:rPr lang="en-US" dirty="0" err="1">
                    <a:solidFill>
                      <a:srgbClr val="FF0000"/>
                    </a:solidFill>
                  </a:rPr>
                  <a:t>exp</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𝐴</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𝑝</m:t>
                                </m:r>
                              </m:sub>
                            </m:sSub>
                          </m:den>
                        </m:f>
                      </m:e>
                    </m:d>
                  </m:oMath>
                </a14:m>
                <a:r>
                  <a:rPr lang="en-US" dirty="0">
                    <a:solidFill>
                      <a:srgbClr val="FF0000"/>
                    </a:solidFill>
                  </a:rPr>
                  <a:t>  </a:t>
                </a:r>
                <a:r>
                  <a:rPr lang="en-US" dirty="0">
                    <a:solidFill>
                      <a:srgbClr val="FF0000"/>
                    </a:solidFill>
                    <a:sym typeface="Wingdings" panose="05000000000000000000" pitchFamily="2" charset="2"/>
                  </a:rPr>
                  <a:t> Kelvin</a:t>
                </a:r>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402900" y="2221176"/>
                <a:ext cx="1853328" cy="508409"/>
              </a:xfrm>
              <a:prstGeom prst="rect">
                <a:avLst/>
              </a:prstGeom>
              <a:blipFill>
                <a:blip r:embed="rId4"/>
                <a:stretch>
                  <a:fillRect r="-7566" b="-3571"/>
                </a:stretch>
              </a:blipFill>
            </p:spPr>
            <p:txBody>
              <a:bodyPr/>
              <a:lstStyle/>
              <a:p>
                <a:r>
                  <a:rPr lang="en-US">
                    <a:noFill/>
                  </a:rPr>
                  <a:t> </a:t>
                </a:r>
              </a:p>
            </p:txBody>
          </p:sp>
        </mc:Fallback>
      </mc:AlternateContent>
      <p:sp>
        <p:nvSpPr>
          <p:cNvPr id="4" name="Freeform 3"/>
          <p:cNvSpPr/>
          <p:nvPr/>
        </p:nvSpPr>
        <p:spPr>
          <a:xfrm>
            <a:off x="3557392" y="1653436"/>
            <a:ext cx="4121063" cy="1930220"/>
          </a:xfrm>
          <a:custGeom>
            <a:avLst/>
            <a:gdLst>
              <a:gd name="connsiteX0" fmla="*/ 0 w 4121063"/>
              <a:gd name="connsiteY0" fmla="*/ 0 h 1930220"/>
              <a:gd name="connsiteX1" fmla="*/ 50104 w 4121063"/>
              <a:gd name="connsiteY1" fmla="*/ 62630 h 1930220"/>
              <a:gd name="connsiteX2" fmla="*/ 75156 w 4121063"/>
              <a:gd name="connsiteY2" fmla="*/ 137786 h 1930220"/>
              <a:gd name="connsiteX3" fmla="*/ 125260 w 4121063"/>
              <a:gd name="connsiteY3" fmla="*/ 212942 h 1930220"/>
              <a:gd name="connsiteX4" fmla="*/ 150312 w 4121063"/>
              <a:gd name="connsiteY4" fmla="*/ 250520 h 1930220"/>
              <a:gd name="connsiteX5" fmla="*/ 162838 w 4121063"/>
              <a:gd name="connsiteY5" fmla="*/ 288098 h 1930220"/>
              <a:gd name="connsiteX6" fmla="*/ 212942 w 4121063"/>
              <a:gd name="connsiteY6" fmla="*/ 363254 h 1930220"/>
              <a:gd name="connsiteX7" fmla="*/ 237994 w 4121063"/>
              <a:gd name="connsiteY7" fmla="*/ 400832 h 1930220"/>
              <a:gd name="connsiteX8" fmla="*/ 288098 w 4121063"/>
              <a:gd name="connsiteY8" fmla="*/ 463463 h 1930220"/>
              <a:gd name="connsiteX9" fmla="*/ 338203 w 4121063"/>
              <a:gd name="connsiteY9" fmla="*/ 526093 h 1930220"/>
              <a:gd name="connsiteX10" fmla="*/ 350729 w 4121063"/>
              <a:gd name="connsiteY10" fmla="*/ 563671 h 1930220"/>
              <a:gd name="connsiteX11" fmla="*/ 425885 w 4121063"/>
              <a:gd name="connsiteY11" fmla="*/ 613775 h 1930220"/>
              <a:gd name="connsiteX12" fmla="*/ 463463 w 4121063"/>
              <a:gd name="connsiteY12" fmla="*/ 688931 h 1930220"/>
              <a:gd name="connsiteX13" fmla="*/ 501041 w 4121063"/>
              <a:gd name="connsiteY13" fmla="*/ 713983 h 1930220"/>
              <a:gd name="connsiteX14" fmla="*/ 513567 w 4121063"/>
              <a:gd name="connsiteY14" fmla="*/ 751561 h 1930220"/>
              <a:gd name="connsiteX15" fmla="*/ 551145 w 4121063"/>
              <a:gd name="connsiteY15" fmla="*/ 764087 h 1930220"/>
              <a:gd name="connsiteX16" fmla="*/ 588723 w 4121063"/>
              <a:gd name="connsiteY16" fmla="*/ 789139 h 1930220"/>
              <a:gd name="connsiteX17" fmla="*/ 601249 w 4121063"/>
              <a:gd name="connsiteY17" fmla="*/ 826717 h 1930220"/>
              <a:gd name="connsiteX18" fmla="*/ 638827 w 4121063"/>
              <a:gd name="connsiteY18" fmla="*/ 839243 h 1930220"/>
              <a:gd name="connsiteX19" fmla="*/ 663879 w 4121063"/>
              <a:gd name="connsiteY19" fmla="*/ 864296 h 1930220"/>
              <a:gd name="connsiteX20" fmla="*/ 701457 w 4121063"/>
              <a:gd name="connsiteY20" fmla="*/ 876822 h 1930220"/>
              <a:gd name="connsiteX21" fmla="*/ 776613 w 4121063"/>
              <a:gd name="connsiteY21" fmla="*/ 926926 h 1930220"/>
              <a:gd name="connsiteX22" fmla="*/ 814192 w 4121063"/>
              <a:gd name="connsiteY22" fmla="*/ 951978 h 1930220"/>
              <a:gd name="connsiteX23" fmla="*/ 851770 w 4121063"/>
              <a:gd name="connsiteY23" fmla="*/ 964504 h 1930220"/>
              <a:gd name="connsiteX24" fmla="*/ 964504 w 4121063"/>
              <a:gd name="connsiteY24" fmla="*/ 1039660 h 1930220"/>
              <a:gd name="connsiteX25" fmla="*/ 1002082 w 4121063"/>
              <a:gd name="connsiteY25" fmla="*/ 1064712 h 1930220"/>
              <a:gd name="connsiteX26" fmla="*/ 1039660 w 4121063"/>
              <a:gd name="connsiteY26" fmla="*/ 1089764 h 1930220"/>
              <a:gd name="connsiteX27" fmla="*/ 1102290 w 4121063"/>
              <a:gd name="connsiteY27" fmla="*/ 1139868 h 1930220"/>
              <a:gd name="connsiteX28" fmla="*/ 1177446 w 4121063"/>
              <a:gd name="connsiteY28" fmla="*/ 1189972 h 1930220"/>
              <a:gd name="connsiteX29" fmla="*/ 1215024 w 4121063"/>
              <a:gd name="connsiteY29" fmla="*/ 1215024 h 1930220"/>
              <a:gd name="connsiteX30" fmla="*/ 1252603 w 4121063"/>
              <a:gd name="connsiteY30" fmla="*/ 1227550 h 1930220"/>
              <a:gd name="connsiteX31" fmla="*/ 1327759 w 4121063"/>
              <a:gd name="connsiteY31" fmla="*/ 1277654 h 1930220"/>
              <a:gd name="connsiteX32" fmla="*/ 1365337 w 4121063"/>
              <a:gd name="connsiteY32" fmla="*/ 1302706 h 1930220"/>
              <a:gd name="connsiteX33" fmla="*/ 1402915 w 4121063"/>
              <a:gd name="connsiteY33" fmla="*/ 1315232 h 1930220"/>
              <a:gd name="connsiteX34" fmla="*/ 1427967 w 4121063"/>
              <a:gd name="connsiteY34" fmla="*/ 1340285 h 1930220"/>
              <a:gd name="connsiteX35" fmla="*/ 1465545 w 4121063"/>
              <a:gd name="connsiteY35" fmla="*/ 1352811 h 1930220"/>
              <a:gd name="connsiteX36" fmla="*/ 1490597 w 4121063"/>
              <a:gd name="connsiteY36" fmla="*/ 1390389 h 1930220"/>
              <a:gd name="connsiteX37" fmla="*/ 1578279 w 4121063"/>
              <a:gd name="connsiteY37" fmla="*/ 1415441 h 1930220"/>
              <a:gd name="connsiteX38" fmla="*/ 1628383 w 4121063"/>
              <a:gd name="connsiteY38" fmla="*/ 1440493 h 1930220"/>
              <a:gd name="connsiteX39" fmla="*/ 1691013 w 4121063"/>
              <a:gd name="connsiteY39" fmla="*/ 1478071 h 1930220"/>
              <a:gd name="connsiteX40" fmla="*/ 1766170 w 4121063"/>
              <a:gd name="connsiteY40" fmla="*/ 1503123 h 1930220"/>
              <a:gd name="connsiteX41" fmla="*/ 1803748 w 4121063"/>
              <a:gd name="connsiteY41" fmla="*/ 1515649 h 1930220"/>
              <a:gd name="connsiteX42" fmla="*/ 1841326 w 4121063"/>
              <a:gd name="connsiteY42" fmla="*/ 1528175 h 1930220"/>
              <a:gd name="connsiteX43" fmla="*/ 1929008 w 4121063"/>
              <a:gd name="connsiteY43" fmla="*/ 1553227 h 1930220"/>
              <a:gd name="connsiteX44" fmla="*/ 1979112 w 4121063"/>
              <a:gd name="connsiteY44" fmla="*/ 1578279 h 1930220"/>
              <a:gd name="connsiteX45" fmla="*/ 2104372 w 4121063"/>
              <a:gd name="connsiteY45" fmla="*/ 1615857 h 1930220"/>
              <a:gd name="connsiteX46" fmla="*/ 2141950 w 4121063"/>
              <a:gd name="connsiteY46" fmla="*/ 1628383 h 1930220"/>
              <a:gd name="connsiteX47" fmla="*/ 2254685 w 4121063"/>
              <a:gd name="connsiteY47" fmla="*/ 1640909 h 1930220"/>
              <a:gd name="connsiteX48" fmla="*/ 2379945 w 4121063"/>
              <a:gd name="connsiteY48" fmla="*/ 1678487 h 1930220"/>
              <a:gd name="connsiteX49" fmla="*/ 2417523 w 4121063"/>
              <a:gd name="connsiteY49" fmla="*/ 1691013 h 1930220"/>
              <a:gd name="connsiteX50" fmla="*/ 2467627 w 4121063"/>
              <a:gd name="connsiteY50" fmla="*/ 1703539 h 1930220"/>
              <a:gd name="connsiteX51" fmla="*/ 2505205 w 4121063"/>
              <a:gd name="connsiteY51" fmla="*/ 1716065 h 1930220"/>
              <a:gd name="connsiteX52" fmla="*/ 2555309 w 4121063"/>
              <a:gd name="connsiteY52" fmla="*/ 1728591 h 1930220"/>
              <a:gd name="connsiteX53" fmla="*/ 2605413 w 4121063"/>
              <a:gd name="connsiteY53" fmla="*/ 1753643 h 1930220"/>
              <a:gd name="connsiteX54" fmla="*/ 2730674 w 4121063"/>
              <a:gd name="connsiteY54" fmla="*/ 1778696 h 1930220"/>
              <a:gd name="connsiteX55" fmla="*/ 2818356 w 4121063"/>
              <a:gd name="connsiteY55" fmla="*/ 1803748 h 1930220"/>
              <a:gd name="connsiteX56" fmla="*/ 2855934 w 4121063"/>
              <a:gd name="connsiteY56" fmla="*/ 1816274 h 1930220"/>
              <a:gd name="connsiteX57" fmla="*/ 2931090 w 4121063"/>
              <a:gd name="connsiteY57" fmla="*/ 1828800 h 1930220"/>
              <a:gd name="connsiteX58" fmla="*/ 3068876 w 4121063"/>
              <a:gd name="connsiteY58" fmla="*/ 1853852 h 1930220"/>
              <a:gd name="connsiteX59" fmla="*/ 3206663 w 4121063"/>
              <a:gd name="connsiteY59" fmla="*/ 1866378 h 1930220"/>
              <a:gd name="connsiteX60" fmla="*/ 3331923 w 4121063"/>
              <a:gd name="connsiteY60" fmla="*/ 1878904 h 1930220"/>
              <a:gd name="connsiteX61" fmla="*/ 3444657 w 4121063"/>
              <a:gd name="connsiteY61" fmla="*/ 1891430 h 1930220"/>
              <a:gd name="connsiteX62" fmla="*/ 3795386 w 4121063"/>
              <a:gd name="connsiteY62" fmla="*/ 1916482 h 1930220"/>
              <a:gd name="connsiteX63" fmla="*/ 3908120 w 4121063"/>
              <a:gd name="connsiteY63" fmla="*/ 1929008 h 1930220"/>
              <a:gd name="connsiteX64" fmla="*/ 4121063 w 4121063"/>
              <a:gd name="connsiteY64" fmla="*/ 1929008 h 1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21063" h="1930220">
                <a:moveTo>
                  <a:pt x="0" y="0"/>
                </a:moveTo>
                <a:cubicBezTo>
                  <a:pt x="16701" y="20877"/>
                  <a:pt x="37302" y="39159"/>
                  <a:pt x="50104" y="62630"/>
                </a:cubicBezTo>
                <a:cubicBezTo>
                  <a:pt x="62749" y="85813"/>
                  <a:pt x="60508" y="115814"/>
                  <a:pt x="75156" y="137786"/>
                </a:cubicBezTo>
                <a:lnTo>
                  <a:pt x="125260" y="212942"/>
                </a:lnTo>
                <a:cubicBezTo>
                  <a:pt x="133611" y="225468"/>
                  <a:pt x="145551" y="236238"/>
                  <a:pt x="150312" y="250520"/>
                </a:cubicBezTo>
                <a:cubicBezTo>
                  <a:pt x="154487" y="263046"/>
                  <a:pt x="156426" y="276556"/>
                  <a:pt x="162838" y="288098"/>
                </a:cubicBezTo>
                <a:cubicBezTo>
                  <a:pt x="177460" y="314418"/>
                  <a:pt x="196241" y="338202"/>
                  <a:pt x="212942" y="363254"/>
                </a:cubicBezTo>
                <a:lnTo>
                  <a:pt x="237994" y="400832"/>
                </a:lnTo>
                <a:cubicBezTo>
                  <a:pt x="269478" y="495287"/>
                  <a:pt x="223346" y="382523"/>
                  <a:pt x="288098" y="463463"/>
                </a:cubicBezTo>
                <a:cubicBezTo>
                  <a:pt x="357243" y="549895"/>
                  <a:pt x="230509" y="454299"/>
                  <a:pt x="338203" y="526093"/>
                </a:cubicBezTo>
                <a:cubicBezTo>
                  <a:pt x="342378" y="538619"/>
                  <a:pt x="341393" y="554335"/>
                  <a:pt x="350729" y="563671"/>
                </a:cubicBezTo>
                <a:cubicBezTo>
                  <a:pt x="372019" y="584961"/>
                  <a:pt x="425885" y="613775"/>
                  <a:pt x="425885" y="613775"/>
                </a:cubicBezTo>
                <a:cubicBezTo>
                  <a:pt x="436073" y="644338"/>
                  <a:pt x="439181" y="664649"/>
                  <a:pt x="463463" y="688931"/>
                </a:cubicBezTo>
                <a:cubicBezTo>
                  <a:pt x="474108" y="699576"/>
                  <a:pt x="488515" y="705632"/>
                  <a:pt x="501041" y="713983"/>
                </a:cubicBezTo>
                <a:cubicBezTo>
                  <a:pt x="505216" y="726509"/>
                  <a:pt x="504231" y="742225"/>
                  <a:pt x="513567" y="751561"/>
                </a:cubicBezTo>
                <a:cubicBezTo>
                  <a:pt x="522903" y="760897"/>
                  <a:pt x="539335" y="758182"/>
                  <a:pt x="551145" y="764087"/>
                </a:cubicBezTo>
                <a:cubicBezTo>
                  <a:pt x="564610" y="770820"/>
                  <a:pt x="576197" y="780788"/>
                  <a:pt x="588723" y="789139"/>
                </a:cubicBezTo>
                <a:cubicBezTo>
                  <a:pt x="592898" y="801665"/>
                  <a:pt x="591913" y="817381"/>
                  <a:pt x="601249" y="826717"/>
                </a:cubicBezTo>
                <a:cubicBezTo>
                  <a:pt x="610585" y="836053"/>
                  <a:pt x="627505" y="832450"/>
                  <a:pt x="638827" y="839243"/>
                </a:cubicBezTo>
                <a:cubicBezTo>
                  <a:pt x="648954" y="845319"/>
                  <a:pt x="653752" y="858220"/>
                  <a:pt x="663879" y="864296"/>
                </a:cubicBezTo>
                <a:cubicBezTo>
                  <a:pt x="675201" y="871089"/>
                  <a:pt x="689915" y="870410"/>
                  <a:pt x="701457" y="876822"/>
                </a:cubicBezTo>
                <a:cubicBezTo>
                  <a:pt x="727777" y="891444"/>
                  <a:pt x="751561" y="910225"/>
                  <a:pt x="776613" y="926926"/>
                </a:cubicBezTo>
                <a:cubicBezTo>
                  <a:pt x="789139" y="935277"/>
                  <a:pt x="799910" y="947217"/>
                  <a:pt x="814192" y="951978"/>
                </a:cubicBezTo>
                <a:cubicBezTo>
                  <a:pt x="826718" y="956153"/>
                  <a:pt x="840228" y="958092"/>
                  <a:pt x="851770" y="964504"/>
                </a:cubicBezTo>
                <a:lnTo>
                  <a:pt x="964504" y="1039660"/>
                </a:lnTo>
                <a:lnTo>
                  <a:pt x="1002082" y="1064712"/>
                </a:lnTo>
                <a:lnTo>
                  <a:pt x="1039660" y="1089764"/>
                </a:lnTo>
                <a:cubicBezTo>
                  <a:pt x="1085949" y="1159197"/>
                  <a:pt x="1038228" y="1104278"/>
                  <a:pt x="1102290" y="1139868"/>
                </a:cubicBezTo>
                <a:cubicBezTo>
                  <a:pt x="1128610" y="1154490"/>
                  <a:pt x="1152394" y="1173271"/>
                  <a:pt x="1177446" y="1189972"/>
                </a:cubicBezTo>
                <a:cubicBezTo>
                  <a:pt x="1189972" y="1198323"/>
                  <a:pt x="1200742" y="1210264"/>
                  <a:pt x="1215024" y="1215024"/>
                </a:cubicBezTo>
                <a:lnTo>
                  <a:pt x="1252603" y="1227550"/>
                </a:lnTo>
                <a:lnTo>
                  <a:pt x="1327759" y="1277654"/>
                </a:lnTo>
                <a:cubicBezTo>
                  <a:pt x="1340285" y="1286005"/>
                  <a:pt x="1351055" y="1297945"/>
                  <a:pt x="1365337" y="1302706"/>
                </a:cubicBezTo>
                <a:lnTo>
                  <a:pt x="1402915" y="1315232"/>
                </a:lnTo>
                <a:cubicBezTo>
                  <a:pt x="1411266" y="1323583"/>
                  <a:pt x="1417840" y="1334209"/>
                  <a:pt x="1427967" y="1340285"/>
                </a:cubicBezTo>
                <a:cubicBezTo>
                  <a:pt x="1439289" y="1347078"/>
                  <a:pt x="1455235" y="1344563"/>
                  <a:pt x="1465545" y="1352811"/>
                </a:cubicBezTo>
                <a:cubicBezTo>
                  <a:pt x="1477300" y="1362215"/>
                  <a:pt x="1478842" y="1380985"/>
                  <a:pt x="1490597" y="1390389"/>
                </a:cubicBezTo>
                <a:cubicBezTo>
                  <a:pt x="1499504" y="1397514"/>
                  <a:pt x="1574043" y="1413852"/>
                  <a:pt x="1578279" y="1415441"/>
                </a:cubicBezTo>
                <a:cubicBezTo>
                  <a:pt x="1595763" y="1421997"/>
                  <a:pt x="1612060" y="1431425"/>
                  <a:pt x="1628383" y="1440493"/>
                </a:cubicBezTo>
                <a:cubicBezTo>
                  <a:pt x="1649665" y="1452317"/>
                  <a:pt x="1668849" y="1467997"/>
                  <a:pt x="1691013" y="1478071"/>
                </a:cubicBezTo>
                <a:cubicBezTo>
                  <a:pt x="1715053" y="1488998"/>
                  <a:pt x="1741118" y="1494772"/>
                  <a:pt x="1766170" y="1503123"/>
                </a:cubicBezTo>
                <a:lnTo>
                  <a:pt x="1803748" y="1515649"/>
                </a:lnTo>
                <a:cubicBezTo>
                  <a:pt x="1816274" y="1519824"/>
                  <a:pt x="1828517" y="1524973"/>
                  <a:pt x="1841326" y="1528175"/>
                </a:cubicBezTo>
                <a:cubicBezTo>
                  <a:pt x="1866751" y="1534531"/>
                  <a:pt x="1903850" y="1542445"/>
                  <a:pt x="1929008" y="1553227"/>
                </a:cubicBezTo>
                <a:cubicBezTo>
                  <a:pt x="1946171" y="1560583"/>
                  <a:pt x="1961775" y="1571344"/>
                  <a:pt x="1979112" y="1578279"/>
                </a:cubicBezTo>
                <a:cubicBezTo>
                  <a:pt x="2053530" y="1608046"/>
                  <a:pt x="2039778" y="1597401"/>
                  <a:pt x="2104372" y="1615857"/>
                </a:cubicBezTo>
                <a:cubicBezTo>
                  <a:pt x="2117068" y="1619484"/>
                  <a:pt x="2128926" y="1626212"/>
                  <a:pt x="2141950" y="1628383"/>
                </a:cubicBezTo>
                <a:cubicBezTo>
                  <a:pt x="2179245" y="1634599"/>
                  <a:pt x="2217107" y="1636734"/>
                  <a:pt x="2254685" y="1640909"/>
                </a:cubicBezTo>
                <a:cubicBezTo>
                  <a:pt x="2341265" y="1684199"/>
                  <a:pt x="2267655" y="1653534"/>
                  <a:pt x="2379945" y="1678487"/>
                </a:cubicBezTo>
                <a:cubicBezTo>
                  <a:pt x="2392834" y="1681351"/>
                  <a:pt x="2404827" y="1687386"/>
                  <a:pt x="2417523" y="1691013"/>
                </a:cubicBezTo>
                <a:cubicBezTo>
                  <a:pt x="2434076" y="1695742"/>
                  <a:pt x="2451074" y="1698810"/>
                  <a:pt x="2467627" y="1703539"/>
                </a:cubicBezTo>
                <a:cubicBezTo>
                  <a:pt x="2480323" y="1707166"/>
                  <a:pt x="2492509" y="1712438"/>
                  <a:pt x="2505205" y="1716065"/>
                </a:cubicBezTo>
                <a:cubicBezTo>
                  <a:pt x="2521758" y="1720794"/>
                  <a:pt x="2539190" y="1722546"/>
                  <a:pt x="2555309" y="1728591"/>
                </a:cubicBezTo>
                <a:cubicBezTo>
                  <a:pt x="2572793" y="1735147"/>
                  <a:pt x="2587459" y="1748513"/>
                  <a:pt x="2605413" y="1753643"/>
                </a:cubicBezTo>
                <a:cubicBezTo>
                  <a:pt x="2646355" y="1765341"/>
                  <a:pt x="2690278" y="1765231"/>
                  <a:pt x="2730674" y="1778696"/>
                </a:cubicBezTo>
                <a:cubicBezTo>
                  <a:pt x="2820773" y="1808729"/>
                  <a:pt x="2708258" y="1772291"/>
                  <a:pt x="2818356" y="1803748"/>
                </a:cubicBezTo>
                <a:cubicBezTo>
                  <a:pt x="2831052" y="1807375"/>
                  <a:pt x="2843045" y="1813410"/>
                  <a:pt x="2855934" y="1816274"/>
                </a:cubicBezTo>
                <a:cubicBezTo>
                  <a:pt x="2880727" y="1821784"/>
                  <a:pt x="2906102" y="1824257"/>
                  <a:pt x="2931090" y="1828800"/>
                </a:cubicBezTo>
                <a:cubicBezTo>
                  <a:pt x="2981852" y="1838029"/>
                  <a:pt x="3016587" y="1847700"/>
                  <a:pt x="3068876" y="1853852"/>
                </a:cubicBezTo>
                <a:cubicBezTo>
                  <a:pt x="3114679" y="1859241"/>
                  <a:pt x="3160752" y="1862006"/>
                  <a:pt x="3206663" y="1866378"/>
                </a:cubicBezTo>
                <a:lnTo>
                  <a:pt x="3331923" y="1878904"/>
                </a:lnTo>
                <a:cubicBezTo>
                  <a:pt x="3369525" y="1882862"/>
                  <a:pt x="3406971" y="1888374"/>
                  <a:pt x="3444657" y="1891430"/>
                </a:cubicBezTo>
                <a:cubicBezTo>
                  <a:pt x="3561481" y="1900902"/>
                  <a:pt x="3678895" y="1903539"/>
                  <a:pt x="3795386" y="1916482"/>
                </a:cubicBezTo>
                <a:cubicBezTo>
                  <a:pt x="3832964" y="1920657"/>
                  <a:pt x="3870339" y="1927555"/>
                  <a:pt x="3908120" y="1929008"/>
                </a:cubicBezTo>
                <a:cubicBezTo>
                  <a:pt x="3979049" y="1931736"/>
                  <a:pt x="4050082" y="1929008"/>
                  <a:pt x="4121063" y="1929008"/>
                </a:cubicBezTo>
              </a:path>
            </a:pathLst>
          </a:custGeom>
          <a:no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95803" y="4473252"/>
            <a:ext cx="1534438" cy="272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452458" y="4352380"/>
                <a:ext cx="2165465" cy="514564"/>
              </a:xfrm>
              <a:prstGeom prst="rect">
                <a:avLst/>
              </a:prstGeom>
              <a:noFill/>
            </p:spPr>
            <p:txBody>
              <a:bodyPr wrap="none" lIns="0" tIns="0" rIns="0" bIns="0" rtlCol="0">
                <a:spAutoFit/>
              </a:bodyPr>
              <a:lstStyle/>
              <a:p>
                <a14:m>
                  <m:oMath xmlns:m="http://schemas.openxmlformats.org/officeDocument/2006/math">
                    <m:r>
                      <a:rPr lang="en-US" i="1" smtClean="0">
                        <a:solidFill>
                          <a:schemeClr val="accent1">
                            <a:lumMod val="75000"/>
                          </a:schemeClr>
                        </a:solidFill>
                        <a:latin typeface="Cambria Math" panose="02040503050406030204" pitchFamily="18" charset="0"/>
                        <a:ea typeface="Cambria Math" panose="02040503050406030204" pitchFamily="18" charset="0"/>
                      </a:rPr>
                      <m:t>~</m:t>
                    </m:r>
                  </m:oMath>
                </a14:m>
                <a:r>
                  <a:rPr lang="en-US" dirty="0" err="1">
                    <a:solidFill>
                      <a:schemeClr val="accent1">
                        <a:lumMod val="75000"/>
                      </a:schemeClr>
                    </a:solidFill>
                  </a:rPr>
                  <a:t>exp</a:t>
                </a:r>
                <a14:m>
                  <m:oMath xmlns:m="http://schemas.openxmlformats.org/officeDocument/2006/math">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m:t>
                        </m:r>
                        <m:f>
                          <m:fPr>
                            <m:ctrlPr>
                              <a:rPr lang="en-US" i="1">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𝐵</m:t>
                            </m:r>
                          </m:num>
                          <m:den>
                            <m:sSubSup>
                              <m:sSubSupPr>
                                <m:ctrlPr>
                                  <a:rPr lang="en-US" i="1" smtClean="0">
                                    <a:solidFill>
                                      <a:schemeClr val="accent1">
                                        <a:lumMod val="75000"/>
                                      </a:schemeClr>
                                    </a:solidFill>
                                    <a:latin typeface="Cambria Math" panose="02040503050406030204" pitchFamily="18" charset="0"/>
                                  </a:rPr>
                                </m:ctrlPr>
                              </m:sSubSupPr>
                              <m:e>
                                <m:r>
                                  <a:rPr lang="en-US" b="0" i="1" smtClean="0">
                                    <a:solidFill>
                                      <a:schemeClr val="accent1">
                                        <a:lumMod val="75000"/>
                                      </a:schemeClr>
                                    </a:solidFill>
                                    <a:latin typeface="Cambria Math" panose="02040503050406030204" pitchFamily="18" charset="0"/>
                                  </a:rPr>
                                  <m:t>𝐷</m:t>
                                </m:r>
                              </m:e>
                              <m:sub>
                                <m:r>
                                  <a:rPr lang="en-US" b="0" i="1" smtClean="0">
                                    <a:solidFill>
                                      <a:schemeClr val="accent1">
                                        <a:lumMod val="75000"/>
                                      </a:schemeClr>
                                    </a:solidFill>
                                    <a:latin typeface="Cambria Math" panose="02040503050406030204" pitchFamily="18" charset="0"/>
                                  </a:rPr>
                                  <m:t>𝑝</m:t>
                                </m:r>
                              </m:sub>
                              <m:sup>
                                <m:r>
                                  <a:rPr lang="en-US" b="0" i="1" smtClean="0">
                                    <a:solidFill>
                                      <a:schemeClr val="accent1">
                                        <a:lumMod val="75000"/>
                                      </a:schemeClr>
                                    </a:solidFill>
                                    <a:latin typeface="Cambria Math" panose="02040503050406030204" pitchFamily="18" charset="0"/>
                                  </a:rPr>
                                  <m:t>3</m:t>
                                </m:r>
                              </m:sup>
                            </m:sSubSup>
                          </m:den>
                        </m:f>
                      </m:e>
                    </m:d>
                  </m:oMath>
                </a14:m>
                <a:r>
                  <a:rPr lang="en-US" dirty="0">
                    <a:solidFill>
                      <a:schemeClr val="accent1">
                        <a:lumMod val="75000"/>
                      </a:schemeClr>
                    </a:solidFill>
                  </a:rPr>
                  <a:t>  </a:t>
                </a:r>
                <a:r>
                  <a:rPr lang="en-US" dirty="0">
                    <a:solidFill>
                      <a:schemeClr val="accent1">
                        <a:lumMod val="75000"/>
                      </a:schemeClr>
                    </a:solidFill>
                    <a:sym typeface="Wingdings" panose="05000000000000000000" pitchFamily="2" charset="2"/>
                  </a:rPr>
                  <a:t> </a:t>
                </a:r>
                <a:r>
                  <a:rPr lang="en-US" dirty="0" err="1">
                    <a:solidFill>
                      <a:schemeClr val="accent1">
                        <a:lumMod val="75000"/>
                      </a:schemeClr>
                    </a:solidFill>
                    <a:sym typeface="Wingdings" panose="05000000000000000000" pitchFamily="2" charset="2"/>
                  </a:rPr>
                  <a:t>Raoult</a:t>
                </a:r>
                <a:endParaRPr lang="en-US" dirty="0">
                  <a:solidFill>
                    <a:schemeClr val="accent1">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452458" y="4352380"/>
                <a:ext cx="2165465" cy="514564"/>
              </a:xfrm>
              <a:prstGeom prst="rect">
                <a:avLst/>
              </a:prstGeom>
              <a:blipFill>
                <a:blip r:embed="rId5"/>
                <a:stretch>
                  <a:fillRect r="-3652" b="-2381"/>
                </a:stretch>
              </a:blipFill>
            </p:spPr>
            <p:txBody>
              <a:bodyPr/>
              <a:lstStyle/>
              <a:p>
                <a:r>
                  <a:rPr lang="en-US">
                    <a:noFill/>
                  </a:rPr>
                  <a:t> </a:t>
                </a:r>
              </a:p>
            </p:txBody>
          </p:sp>
        </mc:Fallback>
      </mc:AlternateContent>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85579" y="3744126"/>
            <a:ext cx="845744" cy="646331"/>
          </a:xfrm>
          <a:prstGeom prst="rect">
            <a:avLst/>
          </a:prstGeom>
          <a:noFill/>
        </p:spPr>
        <p:txBody>
          <a:bodyPr wrap="none" rtlCol="0">
            <a:spAutoFit/>
          </a:bodyPr>
          <a:lstStyle/>
          <a:p>
            <a:r>
              <a:rPr lang="en-US" dirty="0" err="1">
                <a:solidFill>
                  <a:srgbClr val="00B050"/>
                </a:solidFill>
              </a:rPr>
              <a:t>Köhler</a:t>
            </a:r>
            <a:r>
              <a:rPr lang="en-US" dirty="0">
                <a:solidFill>
                  <a:srgbClr val="00B050"/>
                </a:solidFill>
              </a:rPr>
              <a:t> </a:t>
            </a:r>
          </a:p>
          <a:p>
            <a:r>
              <a:rPr lang="en-US" dirty="0">
                <a:solidFill>
                  <a:srgbClr val="00B050"/>
                </a:solidFill>
              </a:rPr>
              <a:t>Curve</a:t>
            </a:r>
          </a:p>
        </p:txBody>
      </p:sp>
      <p:sp>
        <p:nvSpPr>
          <p:cNvPr id="13" name="Rectangle 12"/>
          <p:cNvSpPr/>
          <p:nvPr/>
        </p:nvSpPr>
        <p:spPr>
          <a:xfrm>
            <a:off x="5686391" y="3783903"/>
            <a:ext cx="120335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05681"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53052"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043825" y="3569918"/>
            <a:ext cx="4597052" cy="1415441"/>
          </a:xfrm>
          <a:custGeom>
            <a:avLst/>
            <a:gdLst>
              <a:gd name="connsiteX0" fmla="*/ 0 w 4597052"/>
              <a:gd name="connsiteY0" fmla="*/ 1415441 h 1415441"/>
              <a:gd name="connsiteX1" fmla="*/ 12526 w 4597052"/>
              <a:gd name="connsiteY1" fmla="*/ 1315233 h 1415441"/>
              <a:gd name="connsiteX2" fmla="*/ 87682 w 4597052"/>
              <a:gd name="connsiteY2" fmla="*/ 1215024 h 1415441"/>
              <a:gd name="connsiteX3" fmla="*/ 125260 w 4597052"/>
              <a:gd name="connsiteY3" fmla="*/ 1139868 h 1415441"/>
              <a:gd name="connsiteX4" fmla="*/ 162838 w 4597052"/>
              <a:gd name="connsiteY4" fmla="*/ 1102290 h 1415441"/>
              <a:gd name="connsiteX5" fmla="*/ 225468 w 4597052"/>
              <a:gd name="connsiteY5" fmla="*/ 1002082 h 1415441"/>
              <a:gd name="connsiteX6" fmla="*/ 313150 w 4597052"/>
              <a:gd name="connsiteY6" fmla="*/ 901874 h 1415441"/>
              <a:gd name="connsiteX7" fmla="*/ 375780 w 4597052"/>
              <a:gd name="connsiteY7" fmla="*/ 839244 h 1415441"/>
              <a:gd name="connsiteX8" fmla="*/ 400833 w 4597052"/>
              <a:gd name="connsiteY8" fmla="*/ 801666 h 1415441"/>
              <a:gd name="connsiteX9" fmla="*/ 438411 w 4597052"/>
              <a:gd name="connsiteY9" fmla="*/ 776614 h 1415441"/>
              <a:gd name="connsiteX10" fmla="*/ 488515 w 4597052"/>
              <a:gd name="connsiteY10" fmla="*/ 713983 h 1415441"/>
              <a:gd name="connsiteX11" fmla="*/ 526093 w 4597052"/>
              <a:gd name="connsiteY11" fmla="*/ 688931 h 1415441"/>
              <a:gd name="connsiteX12" fmla="*/ 588723 w 4597052"/>
              <a:gd name="connsiteY12" fmla="*/ 626301 h 1415441"/>
              <a:gd name="connsiteX13" fmla="*/ 613775 w 4597052"/>
              <a:gd name="connsiteY13" fmla="*/ 588723 h 1415441"/>
              <a:gd name="connsiteX14" fmla="*/ 651353 w 4597052"/>
              <a:gd name="connsiteY14" fmla="*/ 563671 h 1415441"/>
              <a:gd name="connsiteX15" fmla="*/ 688931 w 4597052"/>
              <a:gd name="connsiteY15" fmla="*/ 526093 h 1415441"/>
              <a:gd name="connsiteX16" fmla="*/ 726509 w 4597052"/>
              <a:gd name="connsiteY16" fmla="*/ 501041 h 1415441"/>
              <a:gd name="connsiteX17" fmla="*/ 764087 w 4597052"/>
              <a:gd name="connsiteY17" fmla="*/ 463463 h 1415441"/>
              <a:gd name="connsiteX18" fmla="*/ 839243 w 4597052"/>
              <a:gd name="connsiteY18" fmla="*/ 425885 h 1415441"/>
              <a:gd name="connsiteX19" fmla="*/ 939452 w 4597052"/>
              <a:gd name="connsiteY19" fmla="*/ 350729 h 1415441"/>
              <a:gd name="connsiteX20" fmla="*/ 977030 w 4597052"/>
              <a:gd name="connsiteY20" fmla="*/ 325677 h 1415441"/>
              <a:gd name="connsiteX21" fmla="*/ 1052186 w 4597052"/>
              <a:gd name="connsiteY21" fmla="*/ 300624 h 1415441"/>
              <a:gd name="connsiteX22" fmla="*/ 1127342 w 4597052"/>
              <a:gd name="connsiteY22" fmla="*/ 250520 h 1415441"/>
              <a:gd name="connsiteX23" fmla="*/ 1164920 w 4597052"/>
              <a:gd name="connsiteY23" fmla="*/ 237994 h 1415441"/>
              <a:gd name="connsiteX24" fmla="*/ 1277654 w 4597052"/>
              <a:gd name="connsiteY24" fmla="*/ 175364 h 1415441"/>
              <a:gd name="connsiteX25" fmla="*/ 1302707 w 4597052"/>
              <a:gd name="connsiteY25" fmla="*/ 150312 h 1415441"/>
              <a:gd name="connsiteX26" fmla="*/ 1377863 w 4597052"/>
              <a:gd name="connsiteY26" fmla="*/ 125260 h 1415441"/>
              <a:gd name="connsiteX27" fmla="*/ 1453019 w 4597052"/>
              <a:gd name="connsiteY27" fmla="*/ 100208 h 1415441"/>
              <a:gd name="connsiteX28" fmla="*/ 1528175 w 4597052"/>
              <a:gd name="connsiteY28" fmla="*/ 75156 h 1415441"/>
              <a:gd name="connsiteX29" fmla="*/ 1565753 w 4597052"/>
              <a:gd name="connsiteY29" fmla="*/ 62630 h 1415441"/>
              <a:gd name="connsiteX30" fmla="*/ 1628383 w 4597052"/>
              <a:gd name="connsiteY30" fmla="*/ 50104 h 1415441"/>
              <a:gd name="connsiteX31" fmla="*/ 1828800 w 4597052"/>
              <a:gd name="connsiteY31" fmla="*/ 12526 h 1415441"/>
              <a:gd name="connsiteX32" fmla="*/ 2004164 w 4597052"/>
              <a:gd name="connsiteY32" fmla="*/ 0 h 1415441"/>
              <a:gd name="connsiteX33" fmla="*/ 3782860 w 4597052"/>
              <a:gd name="connsiteY33" fmla="*/ 25052 h 1415441"/>
              <a:gd name="connsiteX34" fmla="*/ 4597052 w 4597052"/>
              <a:gd name="connsiteY34" fmla="*/ 37578 h 14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97052" h="1415441">
                <a:moveTo>
                  <a:pt x="0" y="1415441"/>
                </a:moveTo>
                <a:cubicBezTo>
                  <a:pt x="4175" y="1382038"/>
                  <a:pt x="1204" y="1346934"/>
                  <a:pt x="12526" y="1315233"/>
                </a:cubicBezTo>
                <a:cubicBezTo>
                  <a:pt x="40718" y="1236296"/>
                  <a:pt x="52505" y="1258996"/>
                  <a:pt x="87682" y="1215024"/>
                </a:cubicBezTo>
                <a:cubicBezTo>
                  <a:pt x="205950" y="1067187"/>
                  <a:pt x="32641" y="1278796"/>
                  <a:pt x="125260" y="1139868"/>
                </a:cubicBezTo>
                <a:cubicBezTo>
                  <a:pt x="135086" y="1125129"/>
                  <a:pt x="150312" y="1114816"/>
                  <a:pt x="162838" y="1102290"/>
                </a:cubicBezTo>
                <a:cubicBezTo>
                  <a:pt x="192651" y="1012852"/>
                  <a:pt x="165918" y="1041782"/>
                  <a:pt x="225468" y="1002082"/>
                </a:cubicBezTo>
                <a:cubicBezTo>
                  <a:pt x="283923" y="914400"/>
                  <a:pt x="250520" y="943627"/>
                  <a:pt x="313150" y="901874"/>
                </a:cubicBezTo>
                <a:cubicBezTo>
                  <a:pt x="379953" y="801670"/>
                  <a:pt x="292276" y="922747"/>
                  <a:pt x="375780" y="839244"/>
                </a:cubicBezTo>
                <a:cubicBezTo>
                  <a:pt x="386425" y="828599"/>
                  <a:pt x="390188" y="812311"/>
                  <a:pt x="400833" y="801666"/>
                </a:cubicBezTo>
                <a:cubicBezTo>
                  <a:pt x="411478" y="791021"/>
                  <a:pt x="426656" y="786019"/>
                  <a:pt x="438411" y="776614"/>
                </a:cubicBezTo>
                <a:cubicBezTo>
                  <a:pt x="500389" y="727031"/>
                  <a:pt x="423411" y="779087"/>
                  <a:pt x="488515" y="713983"/>
                </a:cubicBezTo>
                <a:cubicBezTo>
                  <a:pt x="499160" y="703338"/>
                  <a:pt x="513567" y="697282"/>
                  <a:pt x="526093" y="688931"/>
                </a:cubicBezTo>
                <a:cubicBezTo>
                  <a:pt x="592898" y="588723"/>
                  <a:pt x="505216" y="709808"/>
                  <a:pt x="588723" y="626301"/>
                </a:cubicBezTo>
                <a:cubicBezTo>
                  <a:pt x="599368" y="615656"/>
                  <a:pt x="603130" y="599368"/>
                  <a:pt x="613775" y="588723"/>
                </a:cubicBezTo>
                <a:cubicBezTo>
                  <a:pt x="624420" y="578078"/>
                  <a:pt x="639788" y="573309"/>
                  <a:pt x="651353" y="563671"/>
                </a:cubicBezTo>
                <a:cubicBezTo>
                  <a:pt x="664962" y="552330"/>
                  <a:pt x="675322" y="537434"/>
                  <a:pt x="688931" y="526093"/>
                </a:cubicBezTo>
                <a:cubicBezTo>
                  <a:pt x="700496" y="516455"/>
                  <a:pt x="714944" y="510679"/>
                  <a:pt x="726509" y="501041"/>
                </a:cubicBezTo>
                <a:cubicBezTo>
                  <a:pt x="740118" y="489700"/>
                  <a:pt x="750478" y="474804"/>
                  <a:pt x="764087" y="463463"/>
                </a:cubicBezTo>
                <a:cubicBezTo>
                  <a:pt x="796463" y="436483"/>
                  <a:pt x="801581" y="438439"/>
                  <a:pt x="839243" y="425885"/>
                </a:cubicBezTo>
                <a:cubicBezTo>
                  <a:pt x="885587" y="379543"/>
                  <a:pt x="854470" y="407384"/>
                  <a:pt x="939452" y="350729"/>
                </a:cubicBezTo>
                <a:cubicBezTo>
                  <a:pt x="951978" y="342378"/>
                  <a:pt x="962748" y="330438"/>
                  <a:pt x="977030" y="325677"/>
                </a:cubicBezTo>
                <a:cubicBezTo>
                  <a:pt x="1002082" y="317326"/>
                  <a:pt x="1030214" y="315272"/>
                  <a:pt x="1052186" y="300624"/>
                </a:cubicBezTo>
                <a:cubicBezTo>
                  <a:pt x="1077238" y="283923"/>
                  <a:pt x="1098778" y="260041"/>
                  <a:pt x="1127342" y="250520"/>
                </a:cubicBezTo>
                <a:cubicBezTo>
                  <a:pt x="1139868" y="246345"/>
                  <a:pt x="1153378" y="244406"/>
                  <a:pt x="1164920" y="237994"/>
                </a:cubicBezTo>
                <a:cubicBezTo>
                  <a:pt x="1294133" y="166209"/>
                  <a:pt x="1192624" y="203707"/>
                  <a:pt x="1277654" y="175364"/>
                </a:cubicBezTo>
                <a:cubicBezTo>
                  <a:pt x="1286005" y="167013"/>
                  <a:pt x="1292144" y="155593"/>
                  <a:pt x="1302707" y="150312"/>
                </a:cubicBezTo>
                <a:cubicBezTo>
                  <a:pt x="1326326" y="138502"/>
                  <a:pt x="1352811" y="133611"/>
                  <a:pt x="1377863" y="125260"/>
                </a:cubicBezTo>
                <a:lnTo>
                  <a:pt x="1453019" y="100208"/>
                </a:lnTo>
                <a:lnTo>
                  <a:pt x="1528175" y="75156"/>
                </a:lnTo>
                <a:cubicBezTo>
                  <a:pt x="1540701" y="70981"/>
                  <a:pt x="1552806" y="65219"/>
                  <a:pt x="1565753" y="62630"/>
                </a:cubicBezTo>
                <a:cubicBezTo>
                  <a:pt x="1586630" y="58455"/>
                  <a:pt x="1607600" y="54722"/>
                  <a:pt x="1628383" y="50104"/>
                </a:cubicBezTo>
                <a:cubicBezTo>
                  <a:pt x="1710264" y="31908"/>
                  <a:pt x="1713147" y="20787"/>
                  <a:pt x="1828800" y="12526"/>
                </a:cubicBezTo>
                <a:lnTo>
                  <a:pt x="2004164" y="0"/>
                </a:lnTo>
                <a:lnTo>
                  <a:pt x="3782860" y="25052"/>
                </a:lnTo>
                <a:cubicBezTo>
                  <a:pt x="4346480" y="41155"/>
                  <a:pt x="4075074" y="37578"/>
                  <a:pt x="4597052" y="37578"/>
                </a:cubicBezTo>
              </a:path>
            </a:pathLst>
          </a:custGeom>
          <a:noFill/>
          <a:ln w="127000">
            <a:solidFill>
              <a:srgbClr val="0066FF">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90894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filmefuerdieerde.org/files/fs_globaldimming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09510"/>
            <a:ext cx="5777175" cy="384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5606044" y="3587420"/>
            <a:ext cx="3537956" cy="3270580"/>
          </a:xfrm>
          <a:prstGeom prst="rect">
            <a:avLst/>
          </a:prstGeom>
        </p:spPr>
      </p:pic>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7" name="Picture 2" descr="http://d35brb9zkkbdsd.cloudfront.net/wp-content/uploads/2013/10/China-Pollution.JPEG-0bfec-555x370.jpg"/>
          <p:cNvPicPr>
            <a:picLocks noChangeAspect="1" noChangeArrowheads="1"/>
          </p:cNvPicPr>
          <p:nvPr/>
        </p:nvPicPr>
        <p:blipFill rotWithShape="1">
          <a:blip r:embed="rId5">
            <a:extLst>
              <a:ext uri="{28A0092B-C50C-407E-A947-70E740481C1C}">
                <a14:useLocalDpi xmlns:a14="http://schemas.microsoft.com/office/drawing/2010/main" val="0"/>
              </a:ext>
            </a:extLst>
          </a:blip>
          <a:srcRect t="10067"/>
          <a:stretch/>
        </p:blipFill>
        <p:spPr bwMode="auto">
          <a:xfrm>
            <a:off x="5777175" y="1559836"/>
            <a:ext cx="3366825" cy="2018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80396" y="4059113"/>
            <a:ext cx="1160382" cy="369332"/>
          </a:xfrm>
          <a:prstGeom prst="rect">
            <a:avLst/>
          </a:prstGeom>
          <a:noFill/>
        </p:spPr>
        <p:txBody>
          <a:bodyPr wrap="none" rtlCol="0">
            <a:spAutoFit/>
          </a:bodyPr>
          <a:lstStyle/>
          <a:p>
            <a:r>
              <a:rPr lang="en-US" b="1" dirty="0"/>
              <a:t>at 90% RH</a:t>
            </a:r>
          </a:p>
        </p:txBody>
      </p:sp>
      <p:sp>
        <p:nvSpPr>
          <p:cNvPr id="44" name="TextBox 43"/>
          <p:cNvSpPr txBox="1"/>
          <p:nvPr/>
        </p:nvSpPr>
        <p:spPr>
          <a:xfrm>
            <a:off x="411480" y="1559836"/>
            <a:ext cx="8321040" cy="1323439"/>
          </a:xfrm>
          <a:prstGeom prst="rect">
            <a:avLst/>
          </a:prstGeom>
          <a:noFill/>
        </p:spPr>
        <p:txBody>
          <a:bodyPr wrap="square" rtlCol="0">
            <a:spAutoFit/>
          </a:bodyPr>
          <a:lstStyle/>
          <a:p>
            <a:r>
              <a:rPr lang="en-US" sz="2000" dirty="0">
                <a:sym typeface="Wingdings" panose="05000000000000000000" pitchFamily="2" charset="2"/>
              </a:rPr>
              <a:t>Deliquescence point of various atmospheric salts</a:t>
            </a:r>
          </a:p>
          <a:p>
            <a:r>
              <a:rPr lang="en-US" sz="2000" dirty="0">
                <a:sym typeface="Wingdings" panose="05000000000000000000" pitchFamily="2" charset="2"/>
              </a:rPr>
              <a:t>(NH</a:t>
            </a:r>
            <a:r>
              <a:rPr lang="en-US" sz="2000" baseline="-25000" dirty="0">
                <a:sym typeface="Wingdings" panose="05000000000000000000" pitchFamily="2" charset="2"/>
              </a:rPr>
              <a:t>4</a:t>
            </a:r>
            <a:r>
              <a:rPr lang="en-US" sz="2000" dirty="0">
                <a:sym typeface="Wingdings" panose="05000000000000000000" pitchFamily="2" charset="2"/>
              </a:rPr>
              <a:t>)</a:t>
            </a:r>
            <a:r>
              <a:rPr lang="en-US" sz="2000" baseline="-25000" dirty="0">
                <a:sym typeface="Wingdings" panose="05000000000000000000" pitchFamily="2" charset="2"/>
              </a:rPr>
              <a:t>2</a:t>
            </a:r>
            <a:r>
              <a:rPr lang="en-US" sz="2000" dirty="0">
                <a:sym typeface="Wingdings" panose="05000000000000000000" pitchFamily="2" charset="2"/>
              </a:rPr>
              <a:t>SO</a:t>
            </a:r>
            <a:r>
              <a:rPr lang="en-US" sz="2000" baseline="-25000" dirty="0">
                <a:sym typeface="Wingdings" panose="05000000000000000000" pitchFamily="2" charset="2"/>
              </a:rPr>
              <a:t>4</a:t>
            </a:r>
            <a:r>
              <a:rPr lang="en-US" sz="2000" dirty="0">
                <a:sym typeface="Wingdings" panose="05000000000000000000" pitchFamily="2" charset="2"/>
              </a:rPr>
              <a:t>: 80% RH</a:t>
            </a:r>
          </a:p>
          <a:p>
            <a:r>
              <a:rPr lang="en-US" sz="2000" dirty="0">
                <a:sym typeface="Wingdings" panose="05000000000000000000" pitchFamily="2" charset="2"/>
              </a:rPr>
              <a:t>          </a:t>
            </a:r>
            <a:r>
              <a:rPr lang="en-US" sz="2000" dirty="0" err="1">
                <a:sym typeface="Wingdings" panose="05000000000000000000" pitchFamily="2" charset="2"/>
              </a:rPr>
              <a:t>NaCl</a:t>
            </a:r>
            <a:r>
              <a:rPr lang="en-US" sz="2000" dirty="0">
                <a:sym typeface="Wingdings" panose="05000000000000000000" pitchFamily="2" charset="2"/>
              </a:rPr>
              <a:t>: 75% RH</a:t>
            </a:r>
          </a:p>
          <a:p>
            <a:r>
              <a:rPr lang="en-US" sz="2000" dirty="0">
                <a:sym typeface="Wingdings" panose="05000000000000000000" pitchFamily="2" charset="2"/>
              </a:rPr>
              <a:t>    NH</a:t>
            </a:r>
            <a:r>
              <a:rPr lang="en-US" sz="2000" baseline="-25000" dirty="0">
                <a:sym typeface="Wingdings" panose="05000000000000000000" pitchFamily="2" charset="2"/>
              </a:rPr>
              <a:t>4</a:t>
            </a:r>
            <a:r>
              <a:rPr lang="en-US" sz="2000" dirty="0">
                <a:sym typeface="Wingdings" panose="05000000000000000000" pitchFamily="2" charset="2"/>
              </a:rPr>
              <a:t>NO</a:t>
            </a:r>
            <a:r>
              <a:rPr lang="en-US" sz="2000" baseline="-25000" dirty="0">
                <a:sym typeface="Wingdings" panose="05000000000000000000" pitchFamily="2" charset="2"/>
              </a:rPr>
              <a:t>3</a:t>
            </a:r>
            <a:r>
              <a:rPr lang="en-US" sz="2000" dirty="0">
                <a:sym typeface="Wingdings" panose="05000000000000000000" pitchFamily="2" charset="2"/>
              </a:rPr>
              <a:t>: 62% RH</a:t>
            </a:r>
          </a:p>
        </p:txBody>
      </p:sp>
      <p:sp>
        <p:nvSpPr>
          <p:cNvPr id="10" name="TextBox 9"/>
          <p:cNvSpPr txBox="1"/>
          <p:nvPr/>
        </p:nvSpPr>
        <p:spPr>
          <a:xfrm>
            <a:off x="411480" y="3105006"/>
            <a:ext cx="8321040" cy="1323439"/>
          </a:xfrm>
          <a:prstGeom prst="rect">
            <a:avLst/>
          </a:prstGeom>
          <a:noFill/>
        </p:spPr>
        <p:txBody>
          <a:bodyPr wrap="square" rtlCol="0">
            <a:spAutoFit/>
          </a:bodyPr>
          <a:lstStyle/>
          <a:p>
            <a:r>
              <a:rPr lang="en-US" sz="2000" dirty="0">
                <a:sym typeface="Wingdings" panose="05000000000000000000" pitchFamily="2" charset="2"/>
              </a:rPr>
              <a:t>Efflorescence point of various atmospheric salts</a:t>
            </a:r>
          </a:p>
          <a:p>
            <a:r>
              <a:rPr lang="en-US" sz="2000" dirty="0">
                <a:sym typeface="Wingdings" panose="05000000000000000000" pitchFamily="2" charset="2"/>
              </a:rPr>
              <a:t>(NH</a:t>
            </a:r>
            <a:r>
              <a:rPr lang="en-US" sz="2000" baseline="-25000" dirty="0">
                <a:sym typeface="Wingdings" panose="05000000000000000000" pitchFamily="2" charset="2"/>
              </a:rPr>
              <a:t>4</a:t>
            </a:r>
            <a:r>
              <a:rPr lang="en-US" sz="2000" dirty="0">
                <a:sym typeface="Wingdings" panose="05000000000000000000" pitchFamily="2" charset="2"/>
              </a:rPr>
              <a:t>)</a:t>
            </a:r>
            <a:r>
              <a:rPr lang="en-US" sz="2000" baseline="-25000" dirty="0">
                <a:sym typeface="Wingdings" panose="05000000000000000000" pitchFamily="2" charset="2"/>
              </a:rPr>
              <a:t>2</a:t>
            </a:r>
            <a:r>
              <a:rPr lang="en-US" sz="2000" dirty="0">
                <a:sym typeface="Wingdings" panose="05000000000000000000" pitchFamily="2" charset="2"/>
              </a:rPr>
              <a:t>SO</a:t>
            </a:r>
            <a:r>
              <a:rPr lang="en-US" sz="2000" baseline="-25000" dirty="0">
                <a:sym typeface="Wingdings" panose="05000000000000000000" pitchFamily="2" charset="2"/>
              </a:rPr>
              <a:t>4</a:t>
            </a:r>
            <a:r>
              <a:rPr lang="en-US" sz="2000" dirty="0">
                <a:sym typeface="Wingdings" panose="05000000000000000000" pitchFamily="2" charset="2"/>
              </a:rPr>
              <a:t>: 36% RH</a:t>
            </a:r>
          </a:p>
          <a:p>
            <a:r>
              <a:rPr lang="en-US" sz="2000" dirty="0">
                <a:sym typeface="Wingdings" panose="05000000000000000000" pitchFamily="2" charset="2"/>
              </a:rPr>
              <a:t>          </a:t>
            </a:r>
            <a:r>
              <a:rPr lang="en-US" sz="2000" dirty="0" err="1">
                <a:sym typeface="Wingdings" panose="05000000000000000000" pitchFamily="2" charset="2"/>
              </a:rPr>
              <a:t>NaCl</a:t>
            </a:r>
            <a:r>
              <a:rPr lang="en-US" sz="2000" dirty="0">
                <a:sym typeface="Wingdings" panose="05000000000000000000" pitchFamily="2" charset="2"/>
              </a:rPr>
              <a:t>: 44% RH</a:t>
            </a:r>
          </a:p>
          <a:p>
            <a:r>
              <a:rPr lang="en-US" sz="2000" dirty="0">
                <a:sym typeface="Wingdings" panose="05000000000000000000" pitchFamily="2" charset="2"/>
              </a:rPr>
              <a:t>    NH</a:t>
            </a:r>
            <a:r>
              <a:rPr lang="en-US" sz="2000" baseline="-25000" dirty="0">
                <a:sym typeface="Wingdings" panose="05000000000000000000" pitchFamily="2" charset="2"/>
              </a:rPr>
              <a:t>4</a:t>
            </a:r>
            <a:r>
              <a:rPr lang="en-US" sz="2000" dirty="0">
                <a:sym typeface="Wingdings" panose="05000000000000000000" pitchFamily="2" charset="2"/>
              </a:rPr>
              <a:t>NO</a:t>
            </a:r>
            <a:r>
              <a:rPr lang="en-US" sz="2000" baseline="-25000" dirty="0">
                <a:sym typeface="Wingdings" panose="05000000000000000000" pitchFamily="2" charset="2"/>
              </a:rPr>
              <a:t>3</a:t>
            </a:r>
            <a:r>
              <a:rPr lang="en-US" sz="2000" dirty="0">
                <a:sym typeface="Wingdings" panose="05000000000000000000" pitchFamily="2" charset="2"/>
              </a:rPr>
              <a:t>: 0% RH</a:t>
            </a:r>
          </a:p>
        </p:txBody>
      </p:sp>
    </p:spTree>
    <p:extLst>
      <p:ext uri="{BB962C8B-B14F-4D97-AF65-F5344CB8AC3E}">
        <p14:creationId xmlns:p14="http://schemas.microsoft.com/office/powerpoint/2010/main" val="2185322307"/>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216"/>
          <a:stretch/>
        </p:blipFill>
        <p:spPr>
          <a:xfrm>
            <a:off x="1082229" y="1432559"/>
            <a:ext cx="6979542" cy="4154049"/>
          </a:xfrm>
          <a:prstGeom prst="rect">
            <a:avLst/>
          </a:prstGeom>
        </p:spPr>
      </p:pic>
      <p:sp>
        <p:nvSpPr>
          <p:cNvPr id="4" name="Freeform 3"/>
          <p:cNvSpPr/>
          <p:nvPr/>
        </p:nvSpPr>
        <p:spPr>
          <a:xfrm>
            <a:off x="3557392" y="1653436"/>
            <a:ext cx="4121063" cy="1930220"/>
          </a:xfrm>
          <a:custGeom>
            <a:avLst/>
            <a:gdLst>
              <a:gd name="connsiteX0" fmla="*/ 0 w 4121063"/>
              <a:gd name="connsiteY0" fmla="*/ 0 h 1930220"/>
              <a:gd name="connsiteX1" fmla="*/ 50104 w 4121063"/>
              <a:gd name="connsiteY1" fmla="*/ 62630 h 1930220"/>
              <a:gd name="connsiteX2" fmla="*/ 75156 w 4121063"/>
              <a:gd name="connsiteY2" fmla="*/ 137786 h 1930220"/>
              <a:gd name="connsiteX3" fmla="*/ 125260 w 4121063"/>
              <a:gd name="connsiteY3" fmla="*/ 212942 h 1930220"/>
              <a:gd name="connsiteX4" fmla="*/ 150312 w 4121063"/>
              <a:gd name="connsiteY4" fmla="*/ 250520 h 1930220"/>
              <a:gd name="connsiteX5" fmla="*/ 162838 w 4121063"/>
              <a:gd name="connsiteY5" fmla="*/ 288098 h 1930220"/>
              <a:gd name="connsiteX6" fmla="*/ 212942 w 4121063"/>
              <a:gd name="connsiteY6" fmla="*/ 363254 h 1930220"/>
              <a:gd name="connsiteX7" fmla="*/ 237994 w 4121063"/>
              <a:gd name="connsiteY7" fmla="*/ 400832 h 1930220"/>
              <a:gd name="connsiteX8" fmla="*/ 288098 w 4121063"/>
              <a:gd name="connsiteY8" fmla="*/ 463463 h 1930220"/>
              <a:gd name="connsiteX9" fmla="*/ 338203 w 4121063"/>
              <a:gd name="connsiteY9" fmla="*/ 526093 h 1930220"/>
              <a:gd name="connsiteX10" fmla="*/ 350729 w 4121063"/>
              <a:gd name="connsiteY10" fmla="*/ 563671 h 1930220"/>
              <a:gd name="connsiteX11" fmla="*/ 425885 w 4121063"/>
              <a:gd name="connsiteY11" fmla="*/ 613775 h 1930220"/>
              <a:gd name="connsiteX12" fmla="*/ 463463 w 4121063"/>
              <a:gd name="connsiteY12" fmla="*/ 688931 h 1930220"/>
              <a:gd name="connsiteX13" fmla="*/ 501041 w 4121063"/>
              <a:gd name="connsiteY13" fmla="*/ 713983 h 1930220"/>
              <a:gd name="connsiteX14" fmla="*/ 513567 w 4121063"/>
              <a:gd name="connsiteY14" fmla="*/ 751561 h 1930220"/>
              <a:gd name="connsiteX15" fmla="*/ 551145 w 4121063"/>
              <a:gd name="connsiteY15" fmla="*/ 764087 h 1930220"/>
              <a:gd name="connsiteX16" fmla="*/ 588723 w 4121063"/>
              <a:gd name="connsiteY16" fmla="*/ 789139 h 1930220"/>
              <a:gd name="connsiteX17" fmla="*/ 601249 w 4121063"/>
              <a:gd name="connsiteY17" fmla="*/ 826717 h 1930220"/>
              <a:gd name="connsiteX18" fmla="*/ 638827 w 4121063"/>
              <a:gd name="connsiteY18" fmla="*/ 839243 h 1930220"/>
              <a:gd name="connsiteX19" fmla="*/ 663879 w 4121063"/>
              <a:gd name="connsiteY19" fmla="*/ 864296 h 1930220"/>
              <a:gd name="connsiteX20" fmla="*/ 701457 w 4121063"/>
              <a:gd name="connsiteY20" fmla="*/ 876822 h 1930220"/>
              <a:gd name="connsiteX21" fmla="*/ 776613 w 4121063"/>
              <a:gd name="connsiteY21" fmla="*/ 926926 h 1930220"/>
              <a:gd name="connsiteX22" fmla="*/ 814192 w 4121063"/>
              <a:gd name="connsiteY22" fmla="*/ 951978 h 1930220"/>
              <a:gd name="connsiteX23" fmla="*/ 851770 w 4121063"/>
              <a:gd name="connsiteY23" fmla="*/ 964504 h 1930220"/>
              <a:gd name="connsiteX24" fmla="*/ 964504 w 4121063"/>
              <a:gd name="connsiteY24" fmla="*/ 1039660 h 1930220"/>
              <a:gd name="connsiteX25" fmla="*/ 1002082 w 4121063"/>
              <a:gd name="connsiteY25" fmla="*/ 1064712 h 1930220"/>
              <a:gd name="connsiteX26" fmla="*/ 1039660 w 4121063"/>
              <a:gd name="connsiteY26" fmla="*/ 1089764 h 1930220"/>
              <a:gd name="connsiteX27" fmla="*/ 1102290 w 4121063"/>
              <a:gd name="connsiteY27" fmla="*/ 1139868 h 1930220"/>
              <a:gd name="connsiteX28" fmla="*/ 1177446 w 4121063"/>
              <a:gd name="connsiteY28" fmla="*/ 1189972 h 1930220"/>
              <a:gd name="connsiteX29" fmla="*/ 1215024 w 4121063"/>
              <a:gd name="connsiteY29" fmla="*/ 1215024 h 1930220"/>
              <a:gd name="connsiteX30" fmla="*/ 1252603 w 4121063"/>
              <a:gd name="connsiteY30" fmla="*/ 1227550 h 1930220"/>
              <a:gd name="connsiteX31" fmla="*/ 1327759 w 4121063"/>
              <a:gd name="connsiteY31" fmla="*/ 1277654 h 1930220"/>
              <a:gd name="connsiteX32" fmla="*/ 1365337 w 4121063"/>
              <a:gd name="connsiteY32" fmla="*/ 1302706 h 1930220"/>
              <a:gd name="connsiteX33" fmla="*/ 1402915 w 4121063"/>
              <a:gd name="connsiteY33" fmla="*/ 1315232 h 1930220"/>
              <a:gd name="connsiteX34" fmla="*/ 1427967 w 4121063"/>
              <a:gd name="connsiteY34" fmla="*/ 1340285 h 1930220"/>
              <a:gd name="connsiteX35" fmla="*/ 1465545 w 4121063"/>
              <a:gd name="connsiteY35" fmla="*/ 1352811 h 1930220"/>
              <a:gd name="connsiteX36" fmla="*/ 1490597 w 4121063"/>
              <a:gd name="connsiteY36" fmla="*/ 1390389 h 1930220"/>
              <a:gd name="connsiteX37" fmla="*/ 1578279 w 4121063"/>
              <a:gd name="connsiteY37" fmla="*/ 1415441 h 1930220"/>
              <a:gd name="connsiteX38" fmla="*/ 1628383 w 4121063"/>
              <a:gd name="connsiteY38" fmla="*/ 1440493 h 1930220"/>
              <a:gd name="connsiteX39" fmla="*/ 1691013 w 4121063"/>
              <a:gd name="connsiteY39" fmla="*/ 1478071 h 1930220"/>
              <a:gd name="connsiteX40" fmla="*/ 1766170 w 4121063"/>
              <a:gd name="connsiteY40" fmla="*/ 1503123 h 1930220"/>
              <a:gd name="connsiteX41" fmla="*/ 1803748 w 4121063"/>
              <a:gd name="connsiteY41" fmla="*/ 1515649 h 1930220"/>
              <a:gd name="connsiteX42" fmla="*/ 1841326 w 4121063"/>
              <a:gd name="connsiteY42" fmla="*/ 1528175 h 1930220"/>
              <a:gd name="connsiteX43" fmla="*/ 1929008 w 4121063"/>
              <a:gd name="connsiteY43" fmla="*/ 1553227 h 1930220"/>
              <a:gd name="connsiteX44" fmla="*/ 1979112 w 4121063"/>
              <a:gd name="connsiteY44" fmla="*/ 1578279 h 1930220"/>
              <a:gd name="connsiteX45" fmla="*/ 2104372 w 4121063"/>
              <a:gd name="connsiteY45" fmla="*/ 1615857 h 1930220"/>
              <a:gd name="connsiteX46" fmla="*/ 2141950 w 4121063"/>
              <a:gd name="connsiteY46" fmla="*/ 1628383 h 1930220"/>
              <a:gd name="connsiteX47" fmla="*/ 2254685 w 4121063"/>
              <a:gd name="connsiteY47" fmla="*/ 1640909 h 1930220"/>
              <a:gd name="connsiteX48" fmla="*/ 2379945 w 4121063"/>
              <a:gd name="connsiteY48" fmla="*/ 1678487 h 1930220"/>
              <a:gd name="connsiteX49" fmla="*/ 2417523 w 4121063"/>
              <a:gd name="connsiteY49" fmla="*/ 1691013 h 1930220"/>
              <a:gd name="connsiteX50" fmla="*/ 2467627 w 4121063"/>
              <a:gd name="connsiteY50" fmla="*/ 1703539 h 1930220"/>
              <a:gd name="connsiteX51" fmla="*/ 2505205 w 4121063"/>
              <a:gd name="connsiteY51" fmla="*/ 1716065 h 1930220"/>
              <a:gd name="connsiteX52" fmla="*/ 2555309 w 4121063"/>
              <a:gd name="connsiteY52" fmla="*/ 1728591 h 1930220"/>
              <a:gd name="connsiteX53" fmla="*/ 2605413 w 4121063"/>
              <a:gd name="connsiteY53" fmla="*/ 1753643 h 1930220"/>
              <a:gd name="connsiteX54" fmla="*/ 2730674 w 4121063"/>
              <a:gd name="connsiteY54" fmla="*/ 1778696 h 1930220"/>
              <a:gd name="connsiteX55" fmla="*/ 2818356 w 4121063"/>
              <a:gd name="connsiteY55" fmla="*/ 1803748 h 1930220"/>
              <a:gd name="connsiteX56" fmla="*/ 2855934 w 4121063"/>
              <a:gd name="connsiteY56" fmla="*/ 1816274 h 1930220"/>
              <a:gd name="connsiteX57" fmla="*/ 2931090 w 4121063"/>
              <a:gd name="connsiteY57" fmla="*/ 1828800 h 1930220"/>
              <a:gd name="connsiteX58" fmla="*/ 3068876 w 4121063"/>
              <a:gd name="connsiteY58" fmla="*/ 1853852 h 1930220"/>
              <a:gd name="connsiteX59" fmla="*/ 3206663 w 4121063"/>
              <a:gd name="connsiteY59" fmla="*/ 1866378 h 1930220"/>
              <a:gd name="connsiteX60" fmla="*/ 3331923 w 4121063"/>
              <a:gd name="connsiteY60" fmla="*/ 1878904 h 1930220"/>
              <a:gd name="connsiteX61" fmla="*/ 3444657 w 4121063"/>
              <a:gd name="connsiteY61" fmla="*/ 1891430 h 1930220"/>
              <a:gd name="connsiteX62" fmla="*/ 3795386 w 4121063"/>
              <a:gd name="connsiteY62" fmla="*/ 1916482 h 1930220"/>
              <a:gd name="connsiteX63" fmla="*/ 3908120 w 4121063"/>
              <a:gd name="connsiteY63" fmla="*/ 1929008 h 1930220"/>
              <a:gd name="connsiteX64" fmla="*/ 4121063 w 4121063"/>
              <a:gd name="connsiteY64" fmla="*/ 1929008 h 1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21063" h="1930220">
                <a:moveTo>
                  <a:pt x="0" y="0"/>
                </a:moveTo>
                <a:cubicBezTo>
                  <a:pt x="16701" y="20877"/>
                  <a:pt x="37302" y="39159"/>
                  <a:pt x="50104" y="62630"/>
                </a:cubicBezTo>
                <a:cubicBezTo>
                  <a:pt x="62749" y="85813"/>
                  <a:pt x="60508" y="115814"/>
                  <a:pt x="75156" y="137786"/>
                </a:cubicBezTo>
                <a:lnTo>
                  <a:pt x="125260" y="212942"/>
                </a:lnTo>
                <a:cubicBezTo>
                  <a:pt x="133611" y="225468"/>
                  <a:pt x="145551" y="236238"/>
                  <a:pt x="150312" y="250520"/>
                </a:cubicBezTo>
                <a:cubicBezTo>
                  <a:pt x="154487" y="263046"/>
                  <a:pt x="156426" y="276556"/>
                  <a:pt x="162838" y="288098"/>
                </a:cubicBezTo>
                <a:cubicBezTo>
                  <a:pt x="177460" y="314418"/>
                  <a:pt x="196241" y="338202"/>
                  <a:pt x="212942" y="363254"/>
                </a:cubicBezTo>
                <a:lnTo>
                  <a:pt x="237994" y="400832"/>
                </a:lnTo>
                <a:cubicBezTo>
                  <a:pt x="269478" y="495287"/>
                  <a:pt x="223346" y="382523"/>
                  <a:pt x="288098" y="463463"/>
                </a:cubicBezTo>
                <a:cubicBezTo>
                  <a:pt x="357243" y="549895"/>
                  <a:pt x="230509" y="454299"/>
                  <a:pt x="338203" y="526093"/>
                </a:cubicBezTo>
                <a:cubicBezTo>
                  <a:pt x="342378" y="538619"/>
                  <a:pt x="341393" y="554335"/>
                  <a:pt x="350729" y="563671"/>
                </a:cubicBezTo>
                <a:cubicBezTo>
                  <a:pt x="372019" y="584961"/>
                  <a:pt x="425885" y="613775"/>
                  <a:pt x="425885" y="613775"/>
                </a:cubicBezTo>
                <a:cubicBezTo>
                  <a:pt x="436073" y="644338"/>
                  <a:pt x="439181" y="664649"/>
                  <a:pt x="463463" y="688931"/>
                </a:cubicBezTo>
                <a:cubicBezTo>
                  <a:pt x="474108" y="699576"/>
                  <a:pt x="488515" y="705632"/>
                  <a:pt x="501041" y="713983"/>
                </a:cubicBezTo>
                <a:cubicBezTo>
                  <a:pt x="505216" y="726509"/>
                  <a:pt x="504231" y="742225"/>
                  <a:pt x="513567" y="751561"/>
                </a:cubicBezTo>
                <a:cubicBezTo>
                  <a:pt x="522903" y="760897"/>
                  <a:pt x="539335" y="758182"/>
                  <a:pt x="551145" y="764087"/>
                </a:cubicBezTo>
                <a:cubicBezTo>
                  <a:pt x="564610" y="770820"/>
                  <a:pt x="576197" y="780788"/>
                  <a:pt x="588723" y="789139"/>
                </a:cubicBezTo>
                <a:cubicBezTo>
                  <a:pt x="592898" y="801665"/>
                  <a:pt x="591913" y="817381"/>
                  <a:pt x="601249" y="826717"/>
                </a:cubicBezTo>
                <a:cubicBezTo>
                  <a:pt x="610585" y="836053"/>
                  <a:pt x="627505" y="832450"/>
                  <a:pt x="638827" y="839243"/>
                </a:cubicBezTo>
                <a:cubicBezTo>
                  <a:pt x="648954" y="845319"/>
                  <a:pt x="653752" y="858220"/>
                  <a:pt x="663879" y="864296"/>
                </a:cubicBezTo>
                <a:cubicBezTo>
                  <a:pt x="675201" y="871089"/>
                  <a:pt x="689915" y="870410"/>
                  <a:pt x="701457" y="876822"/>
                </a:cubicBezTo>
                <a:cubicBezTo>
                  <a:pt x="727777" y="891444"/>
                  <a:pt x="751561" y="910225"/>
                  <a:pt x="776613" y="926926"/>
                </a:cubicBezTo>
                <a:cubicBezTo>
                  <a:pt x="789139" y="935277"/>
                  <a:pt x="799910" y="947217"/>
                  <a:pt x="814192" y="951978"/>
                </a:cubicBezTo>
                <a:cubicBezTo>
                  <a:pt x="826718" y="956153"/>
                  <a:pt x="840228" y="958092"/>
                  <a:pt x="851770" y="964504"/>
                </a:cubicBezTo>
                <a:lnTo>
                  <a:pt x="964504" y="1039660"/>
                </a:lnTo>
                <a:lnTo>
                  <a:pt x="1002082" y="1064712"/>
                </a:lnTo>
                <a:lnTo>
                  <a:pt x="1039660" y="1089764"/>
                </a:lnTo>
                <a:cubicBezTo>
                  <a:pt x="1085949" y="1159197"/>
                  <a:pt x="1038228" y="1104278"/>
                  <a:pt x="1102290" y="1139868"/>
                </a:cubicBezTo>
                <a:cubicBezTo>
                  <a:pt x="1128610" y="1154490"/>
                  <a:pt x="1152394" y="1173271"/>
                  <a:pt x="1177446" y="1189972"/>
                </a:cubicBezTo>
                <a:cubicBezTo>
                  <a:pt x="1189972" y="1198323"/>
                  <a:pt x="1200742" y="1210264"/>
                  <a:pt x="1215024" y="1215024"/>
                </a:cubicBezTo>
                <a:lnTo>
                  <a:pt x="1252603" y="1227550"/>
                </a:lnTo>
                <a:lnTo>
                  <a:pt x="1327759" y="1277654"/>
                </a:lnTo>
                <a:cubicBezTo>
                  <a:pt x="1340285" y="1286005"/>
                  <a:pt x="1351055" y="1297945"/>
                  <a:pt x="1365337" y="1302706"/>
                </a:cubicBezTo>
                <a:lnTo>
                  <a:pt x="1402915" y="1315232"/>
                </a:lnTo>
                <a:cubicBezTo>
                  <a:pt x="1411266" y="1323583"/>
                  <a:pt x="1417840" y="1334209"/>
                  <a:pt x="1427967" y="1340285"/>
                </a:cubicBezTo>
                <a:cubicBezTo>
                  <a:pt x="1439289" y="1347078"/>
                  <a:pt x="1455235" y="1344563"/>
                  <a:pt x="1465545" y="1352811"/>
                </a:cubicBezTo>
                <a:cubicBezTo>
                  <a:pt x="1477300" y="1362215"/>
                  <a:pt x="1478842" y="1380985"/>
                  <a:pt x="1490597" y="1390389"/>
                </a:cubicBezTo>
                <a:cubicBezTo>
                  <a:pt x="1499504" y="1397514"/>
                  <a:pt x="1574043" y="1413852"/>
                  <a:pt x="1578279" y="1415441"/>
                </a:cubicBezTo>
                <a:cubicBezTo>
                  <a:pt x="1595763" y="1421997"/>
                  <a:pt x="1612060" y="1431425"/>
                  <a:pt x="1628383" y="1440493"/>
                </a:cubicBezTo>
                <a:cubicBezTo>
                  <a:pt x="1649665" y="1452317"/>
                  <a:pt x="1668849" y="1467997"/>
                  <a:pt x="1691013" y="1478071"/>
                </a:cubicBezTo>
                <a:cubicBezTo>
                  <a:pt x="1715053" y="1488998"/>
                  <a:pt x="1741118" y="1494772"/>
                  <a:pt x="1766170" y="1503123"/>
                </a:cubicBezTo>
                <a:lnTo>
                  <a:pt x="1803748" y="1515649"/>
                </a:lnTo>
                <a:cubicBezTo>
                  <a:pt x="1816274" y="1519824"/>
                  <a:pt x="1828517" y="1524973"/>
                  <a:pt x="1841326" y="1528175"/>
                </a:cubicBezTo>
                <a:cubicBezTo>
                  <a:pt x="1866751" y="1534531"/>
                  <a:pt x="1903850" y="1542445"/>
                  <a:pt x="1929008" y="1553227"/>
                </a:cubicBezTo>
                <a:cubicBezTo>
                  <a:pt x="1946171" y="1560583"/>
                  <a:pt x="1961775" y="1571344"/>
                  <a:pt x="1979112" y="1578279"/>
                </a:cubicBezTo>
                <a:cubicBezTo>
                  <a:pt x="2053530" y="1608046"/>
                  <a:pt x="2039778" y="1597401"/>
                  <a:pt x="2104372" y="1615857"/>
                </a:cubicBezTo>
                <a:cubicBezTo>
                  <a:pt x="2117068" y="1619484"/>
                  <a:pt x="2128926" y="1626212"/>
                  <a:pt x="2141950" y="1628383"/>
                </a:cubicBezTo>
                <a:cubicBezTo>
                  <a:pt x="2179245" y="1634599"/>
                  <a:pt x="2217107" y="1636734"/>
                  <a:pt x="2254685" y="1640909"/>
                </a:cubicBezTo>
                <a:cubicBezTo>
                  <a:pt x="2341265" y="1684199"/>
                  <a:pt x="2267655" y="1653534"/>
                  <a:pt x="2379945" y="1678487"/>
                </a:cubicBezTo>
                <a:cubicBezTo>
                  <a:pt x="2392834" y="1681351"/>
                  <a:pt x="2404827" y="1687386"/>
                  <a:pt x="2417523" y="1691013"/>
                </a:cubicBezTo>
                <a:cubicBezTo>
                  <a:pt x="2434076" y="1695742"/>
                  <a:pt x="2451074" y="1698810"/>
                  <a:pt x="2467627" y="1703539"/>
                </a:cubicBezTo>
                <a:cubicBezTo>
                  <a:pt x="2480323" y="1707166"/>
                  <a:pt x="2492509" y="1712438"/>
                  <a:pt x="2505205" y="1716065"/>
                </a:cubicBezTo>
                <a:cubicBezTo>
                  <a:pt x="2521758" y="1720794"/>
                  <a:pt x="2539190" y="1722546"/>
                  <a:pt x="2555309" y="1728591"/>
                </a:cubicBezTo>
                <a:cubicBezTo>
                  <a:pt x="2572793" y="1735147"/>
                  <a:pt x="2587459" y="1748513"/>
                  <a:pt x="2605413" y="1753643"/>
                </a:cubicBezTo>
                <a:cubicBezTo>
                  <a:pt x="2646355" y="1765341"/>
                  <a:pt x="2690278" y="1765231"/>
                  <a:pt x="2730674" y="1778696"/>
                </a:cubicBezTo>
                <a:cubicBezTo>
                  <a:pt x="2820773" y="1808729"/>
                  <a:pt x="2708258" y="1772291"/>
                  <a:pt x="2818356" y="1803748"/>
                </a:cubicBezTo>
                <a:cubicBezTo>
                  <a:pt x="2831052" y="1807375"/>
                  <a:pt x="2843045" y="1813410"/>
                  <a:pt x="2855934" y="1816274"/>
                </a:cubicBezTo>
                <a:cubicBezTo>
                  <a:pt x="2880727" y="1821784"/>
                  <a:pt x="2906102" y="1824257"/>
                  <a:pt x="2931090" y="1828800"/>
                </a:cubicBezTo>
                <a:cubicBezTo>
                  <a:pt x="2981852" y="1838029"/>
                  <a:pt x="3016587" y="1847700"/>
                  <a:pt x="3068876" y="1853852"/>
                </a:cubicBezTo>
                <a:cubicBezTo>
                  <a:pt x="3114679" y="1859241"/>
                  <a:pt x="3160752" y="1862006"/>
                  <a:pt x="3206663" y="1866378"/>
                </a:cubicBezTo>
                <a:lnTo>
                  <a:pt x="3331923" y="1878904"/>
                </a:lnTo>
                <a:cubicBezTo>
                  <a:pt x="3369525" y="1882862"/>
                  <a:pt x="3406971" y="1888374"/>
                  <a:pt x="3444657" y="1891430"/>
                </a:cubicBezTo>
                <a:cubicBezTo>
                  <a:pt x="3561481" y="1900902"/>
                  <a:pt x="3678895" y="1903539"/>
                  <a:pt x="3795386" y="1916482"/>
                </a:cubicBezTo>
                <a:cubicBezTo>
                  <a:pt x="3832964" y="1920657"/>
                  <a:pt x="3870339" y="1927555"/>
                  <a:pt x="3908120" y="1929008"/>
                </a:cubicBezTo>
                <a:cubicBezTo>
                  <a:pt x="3979049" y="1931736"/>
                  <a:pt x="4050082" y="1929008"/>
                  <a:pt x="4121063" y="1929008"/>
                </a:cubicBezTo>
              </a:path>
            </a:pathLst>
          </a:custGeom>
          <a:no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95803" y="4473252"/>
            <a:ext cx="1534438" cy="272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452458" y="4352380"/>
                <a:ext cx="2165465" cy="514564"/>
              </a:xfrm>
              <a:prstGeom prst="rect">
                <a:avLst/>
              </a:prstGeom>
              <a:noFill/>
            </p:spPr>
            <p:txBody>
              <a:bodyPr wrap="none" lIns="0" tIns="0" rIns="0" bIns="0" rtlCol="0">
                <a:spAutoFit/>
              </a:bodyPr>
              <a:lstStyle/>
              <a:p>
                <a14:m>
                  <m:oMath xmlns:m="http://schemas.openxmlformats.org/officeDocument/2006/math">
                    <m:r>
                      <a:rPr lang="en-US" i="1" smtClean="0">
                        <a:solidFill>
                          <a:schemeClr val="accent1">
                            <a:lumMod val="75000"/>
                          </a:schemeClr>
                        </a:solidFill>
                        <a:latin typeface="Cambria Math" panose="02040503050406030204" pitchFamily="18" charset="0"/>
                        <a:ea typeface="Cambria Math" panose="02040503050406030204" pitchFamily="18" charset="0"/>
                      </a:rPr>
                      <m:t>~</m:t>
                    </m:r>
                  </m:oMath>
                </a14:m>
                <a:r>
                  <a:rPr lang="en-US" dirty="0" err="1">
                    <a:solidFill>
                      <a:schemeClr val="accent1">
                        <a:lumMod val="75000"/>
                      </a:schemeClr>
                    </a:solidFill>
                  </a:rPr>
                  <a:t>exp</a:t>
                </a:r>
                <a14:m>
                  <m:oMath xmlns:m="http://schemas.openxmlformats.org/officeDocument/2006/math">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m:t>
                        </m:r>
                        <m:f>
                          <m:fPr>
                            <m:ctrlPr>
                              <a:rPr lang="en-US" i="1">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𝐵</m:t>
                            </m:r>
                          </m:num>
                          <m:den>
                            <m:sSubSup>
                              <m:sSubSupPr>
                                <m:ctrlPr>
                                  <a:rPr lang="en-US" i="1" smtClean="0">
                                    <a:solidFill>
                                      <a:schemeClr val="accent1">
                                        <a:lumMod val="75000"/>
                                      </a:schemeClr>
                                    </a:solidFill>
                                    <a:latin typeface="Cambria Math" panose="02040503050406030204" pitchFamily="18" charset="0"/>
                                  </a:rPr>
                                </m:ctrlPr>
                              </m:sSubSupPr>
                              <m:e>
                                <m:r>
                                  <a:rPr lang="en-US" b="0" i="1" smtClean="0">
                                    <a:solidFill>
                                      <a:schemeClr val="accent1">
                                        <a:lumMod val="75000"/>
                                      </a:schemeClr>
                                    </a:solidFill>
                                    <a:latin typeface="Cambria Math" panose="02040503050406030204" pitchFamily="18" charset="0"/>
                                  </a:rPr>
                                  <m:t>𝐷</m:t>
                                </m:r>
                              </m:e>
                              <m:sub>
                                <m:r>
                                  <a:rPr lang="en-US" b="0" i="1" smtClean="0">
                                    <a:solidFill>
                                      <a:schemeClr val="accent1">
                                        <a:lumMod val="75000"/>
                                      </a:schemeClr>
                                    </a:solidFill>
                                    <a:latin typeface="Cambria Math" panose="02040503050406030204" pitchFamily="18" charset="0"/>
                                  </a:rPr>
                                  <m:t>𝑝</m:t>
                                </m:r>
                              </m:sub>
                              <m:sup>
                                <m:r>
                                  <a:rPr lang="en-US" b="0" i="1" smtClean="0">
                                    <a:solidFill>
                                      <a:schemeClr val="accent1">
                                        <a:lumMod val="75000"/>
                                      </a:schemeClr>
                                    </a:solidFill>
                                    <a:latin typeface="Cambria Math" panose="02040503050406030204" pitchFamily="18" charset="0"/>
                                  </a:rPr>
                                  <m:t>3</m:t>
                                </m:r>
                              </m:sup>
                            </m:sSubSup>
                          </m:den>
                        </m:f>
                      </m:e>
                    </m:d>
                  </m:oMath>
                </a14:m>
                <a:r>
                  <a:rPr lang="en-US" dirty="0">
                    <a:solidFill>
                      <a:schemeClr val="accent1">
                        <a:lumMod val="75000"/>
                      </a:schemeClr>
                    </a:solidFill>
                  </a:rPr>
                  <a:t>  </a:t>
                </a:r>
                <a:r>
                  <a:rPr lang="en-US" dirty="0">
                    <a:solidFill>
                      <a:schemeClr val="accent1">
                        <a:lumMod val="75000"/>
                      </a:schemeClr>
                    </a:solidFill>
                    <a:sym typeface="Wingdings" panose="05000000000000000000" pitchFamily="2" charset="2"/>
                  </a:rPr>
                  <a:t> </a:t>
                </a:r>
                <a:r>
                  <a:rPr lang="en-US" dirty="0" err="1">
                    <a:solidFill>
                      <a:schemeClr val="accent1">
                        <a:lumMod val="75000"/>
                      </a:schemeClr>
                    </a:solidFill>
                    <a:sym typeface="Wingdings" panose="05000000000000000000" pitchFamily="2" charset="2"/>
                  </a:rPr>
                  <a:t>Raoult</a:t>
                </a:r>
                <a:endParaRPr lang="en-US" dirty="0">
                  <a:solidFill>
                    <a:schemeClr val="accent1">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452458" y="4352380"/>
                <a:ext cx="2165465" cy="514564"/>
              </a:xfrm>
              <a:prstGeom prst="rect">
                <a:avLst/>
              </a:prstGeom>
              <a:blipFill>
                <a:blip r:embed="rId4"/>
                <a:stretch>
                  <a:fillRect r="-3652" b="-2381"/>
                </a:stretch>
              </a:blipFill>
            </p:spPr>
            <p:txBody>
              <a:bodyPr/>
              <a:lstStyle/>
              <a:p>
                <a:r>
                  <a:rPr lang="en-US">
                    <a:noFill/>
                  </a:rPr>
                  <a:t> </a:t>
                </a:r>
              </a:p>
            </p:txBody>
          </p:sp>
        </mc:Fallback>
      </mc:AlternateContent>
      <p:sp>
        <p:nvSpPr>
          <p:cNvPr id="7" name="TextBox 6"/>
          <p:cNvSpPr txBox="1"/>
          <p:nvPr/>
        </p:nvSpPr>
        <p:spPr>
          <a:xfrm>
            <a:off x="6592000" y="2702710"/>
            <a:ext cx="1048877" cy="646331"/>
          </a:xfrm>
          <a:prstGeom prst="rect">
            <a:avLst/>
          </a:prstGeom>
          <a:noFill/>
        </p:spPr>
        <p:txBody>
          <a:bodyPr wrap="none" rtlCol="0">
            <a:spAutoFit/>
          </a:bodyPr>
          <a:lstStyle/>
          <a:p>
            <a:pPr algn="r"/>
            <a:r>
              <a:rPr lang="en-US" dirty="0"/>
              <a:t>Flat, </a:t>
            </a:r>
          </a:p>
          <a:p>
            <a:pPr algn="r"/>
            <a:r>
              <a:rPr lang="en-US" dirty="0"/>
              <a:t>pure H</a:t>
            </a:r>
            <a:r>
              <a:rPr lang="en-US" baseline="-25000" dirty="0"/>
              <a:t>2</a:t>
            </a:r>
            <a:r>
              <a:rPr lang="en-US" dirty="0"/>
              <a:t>O</a:t>
            </a:r>
          </a:p>
        </p:txBody>
      </p:sp>
      <p:cxnSp>
        <p:nvCxnSpPr>
          <p:cNvPr id="27" name="Straight Arrow Connector 26"/>
          <p:cNvCxnSpPr/>
          <p:nvPr/>
        </p:nvCxnSpPr>
        <p:spPr>
          <a:xfrm>
            <a:off x="6851737" y="3349041"/>
            <a:ext cx="757446" cy="75156"/>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01667" y="2488887"/>
            <a:ext cx="1255725" cy="738664"/>
          </a:xfrm>
          <a:prstGeom prst="rect">
            <a:avLst/>
          </a:prstGeom>
          <a:noFill/>
        </p:spPr>
        <p:txBody>
          <a:bodyPr wrap="square" rtlCol="0">
            <a:spAutoFit/>
          </a:bodyPr>
          <a:lstStyle/>
          <a:p>
            <a:r>
              <a:rPr lang="en-US" sz="1400" dirty="0">
                <a:solidFill>
                  <a:schemeClr val="tx1">
                    <a:lumMod val="75000"/>
                    <a:lumOff val="25000"/>
                  </a:schemeClr>
                </a:solidFill>
              </a:rPr>
              <a:t>Small,</a:t>
            </a:r>
          </a:p>
          <a:p>
            <a:r>
              <a:rPr lang="en-US" sz="1400" dirty="0">
                <a:solidFill>
                  <a:schemeClr val="tx1">
                    <a:lumMod val="75000"/>
                    <a:lumOff val="25000"/>
                  </a:schemeClr>
                </a:solidFill>
              </a:rPr>
              <a:t>concentrated </a:t>
            </a:r>
            <a:r>
              <a:rPr lang="en-US" sz="1400" dirty="0" err="1">
                <a:solidFill>
                  <a:schemeClr val="tx1">
                    <a:lumMod val="75000"/>
                    <a:lumOff val="25000"/>
                  </a:schemeClr>
                </a:solidFill>
              </a:rPr>
              <a:t>sol’n</a:t>
            </a:r>
            <a:r>
              <a:rPr lang="en-US" sz="1400" dirty="0">
                <a:solidFill>
                  <a:schemeClr val="tx1">
                    <a:lumMod val="75000"/>
                    <a:lumOff val="25000"/>
                  </a:schemeClr>
                </a:solidFill>
              </a:rPr>
              <a:t> drop</a:t>
            </a:r>
          </a:p>
        </p:txBody>
      </p:sp>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76476" y="2828751"/>
            <a:ext cx="737240" cy="737240"/>
          </a:xfrm>
          <a:prstGeom prst="ellipse">
            <a:avLst/>
          </a:prstGeom>
          <a:pattFill prst="pct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28495" y="2517732"/>
            <a:ext cx="1234330" cy="523220"/>
          </a:xfrm>
          <a:prstGeom prst="rect">
            <a:avLst/>
          </a:prstGeom>
          <a:noFill/>
        </p:spPr>
        <p:txBody>
          <a:bodyPr wrap="square" rtlCol="0">
            <a:spAutoFit/>
          </a:bodyPr>
          <a:lstStyle/>
          <a:p>
            <a:r>
              <a:rPr lang="en-US" sz="1400" dirty="0">
                <a:solidFill>
                  <a:schemeClr val="tx1">
                    <a:lumMod val="75000"/>
                    <a:lumOff val="25000"/>
                  </a:schemeClr>
                </a:solidFill>
              </a:rPr>
              <a:t>Large, dilute </a:t>
            </a:r>
            <a:r>
              <a:rPr lang="en-US" sz="1400" dirty="0" err="1">
                <a:solidFill>
                  <a:schemeClr val="tx1">
                    <a:lumMod val="75000"/>
                    <a:lumOff val="25000"/>
                  </a:schemeClr>
                </a:solidFill>
              </a:rPr>
              <a:t>sol’n</a:t>
            </a:r>
            <a:r>
              <a:rPr lang="en-US" sz="1400" dirty="0">
                <a:solidFill>
                  <a:schemeClr val="tx1">
                    <a:lumMod val="75000"/>
                    <a:lumOff val="25000"/>
                  </a:schemeClr>
                </a:solidFill>
              </a:rPr>
              <a:t> drop</a:t>
            </a:r>
          </a:p>
        </p:txBody>
      </p:sp>
      <p:sp>
        <p:nvSpPr>
          <p:cNvPr id="14" name="Right Arrow 13"/>
          <p:cNvSpPr/>
          <p:nvPr/>
        </p:nvSpPr>
        <p:spPr>
          <a:xfrm>
            <a:off x="3556564" y="2987656"/>
            <a:ext cx="1715806" cy="398786"/>
          </a:xfrm>
          <a:prstGeom prst="rightArrow">
            <a:avLst>
              <a:gd name="adj1" fmla="val 50000"/>
              <a:gd name="adj2" fmla="val 1376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85579" y="3744126"/>
            <a:ext cx="845744" cy="646331"/>
          </a:xfrm>
          <a:prstGeom prst="rect">
            <a:avLst/>
          </a:prstGeom>
          <a:noFill/>
        </p:spPr>
        <p:txBody>
          <a:bodyPr wrap="none" rtlCol="0">
            <a:spAutoFit/>
          </a:bodyPr>
          <a:lstStyle/>
          <a:p>
            <a:r>
              <a:rPr lang="en-US" dirty="0" err="1">
                <a:solidFill>
                  <a:srgbClr val="00B050"/>
                </a:solidFill>
              </a:rPr>
              <a:t>Köhler</a:t>
            </a:r>
            <a:r>
              <a:rPr lang="en-US" dirty="0">
                <a:solidFill>
                  <a:srgbClr val="00B050"/>
                </a:solidFill>
              </a:rPr>
              <a:t> </a:t>
            </a:r>
          </a:p>
          <a:p>
            <a:r>
              <a:rPr lang="en-US" dirty="0">
                <a:solidFill>
                  <a:srgbClr val="00B050"/>
                </a:solidFill>
              </a:rPr>
              <a:t>Curve</a:t>
            </a:r>
          </a:p>
        </p:txBody>
      </p:sp>
      <mc:AlternateContent xmlns:mc="http://schemas.openxmlformats.org/markup-compatibility/2006" xmlns:a14="http://schemas.microsoft.com/office/drawing/2010/main">
        <mc:Choice Requires="a14">
          <p:sp>
            <p:nvSpPr>
              <p:cNvPr id="18" name="TextBox 17"/>
              <p:cNvSpPr txBox="1"/>
              <p:nvPr/>
            </p:nvSpPr>
            <p:spPr>
              <a:xfrm>
                <a:off x="486636" y="5718492"/>
                <a:ext cx="8544630" cy="429990"/>
              </a:xfrm>
              <a:prstGeom prst="rect">
                <a:avLst/>
              </a:prstGeom>
              <a:noFill/>
            </p:spPr>
            <p:txBody>
              <a:bodyPr wrap="square" rtlCol="0">
                <a:spAutoFit/>
              </a:bodyPr>
              <a:lstStyle/>
              <a:p>
                <a:r>
                  <a:rPr lang="en-US" sz="2000" dirty="0">
                    <a:sym typeface="Wingdings" panose="05000000000000000000" pitchFamily="2" charset="2"/>
                  </a:rPr>
                  <a:t>Droplets become dilute as </a:t>
                </a:r>
                <a14:m>
                  <m:oMath xmlns:m="http://schemas.openxmlformats.org/officeDocument/2006/math">
                    <m:sSubSup>
                      <m:sSubSupPr>
                        <m:ctrlPr>
                          <a:rPr lang="en-US" sz="2000" i="1" smtClean="0">
                            <a:latin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sym typeface="Wingdings" panose="05000000000000000000" pitchFamily="2" charset="2"/>
                          </a:rPr>
                          <m:t>𝐷</m:t>
                        </m:r>
                      </m:e>
                      <m:sub>
                        <m:r>
                          <a:rPr lang="en-US" sz="2000" b="0" i="1" smtClean="0">
                            <a:latin typeface="Cambria Math" panose="02040503050406030204" pitchFamily="18" charset="0"/>
                            <a:sym typeface="Wingdings" panose="05000000000000000000" pitchFamily="2" charset="2"/>
                          </a:rPr>
                          <m:t>𝑝</m:t>
                        </m:r>
                      </m:sub>
                      <m:sup>
                        <m:r>
                          <a:rPr lang="en-US" sz="2000" b="0" i="1" smtClean="0">
                            <a:latin typeface="Cambria Math" panose="02040503050406030204" pitchFamily="18" charset="0"/>
                            <a:sym typeface="Wingdings" panose="05000000000000000000" pitchFamily="2" charset="2"/>
                          </a:rPr>
                          <m:t>3</m:t>
                        </m:r>
                      </m:sup>
                    </m:sSubSup>
                    <m:r>
                      <a:rPr lang="en-US" sz="2000" i="1" smtClean="0">
                        <a:latin typeface="Cambria Math" panose="02040503050406030204" pitchFamily="18" charset="0"/>
                        <a:ea typeface="Cambria Math" panose="02040503050406030204" pitchFamily="18" charset="0"/>
                        <a:sym typeface="Wingdings" panose="05000000000000000000" pitchFamily="2" charset="2"/>
                      </a:rPr>
                      <m:t>→∞</m:t>
                    </m:r>
                    <m:r>
                      <a:rPr lang="en-US" sz="2000" b="0" i="1" smtClean="0">
                        <a:latin typeface="Cambria Math" panose="02040503050406030204" pitchFamily="18" charset="0"/>
                        <a:ea typeface="Cambria Math" panose="02040503050406030204" pitchFamily="18" charset="0"/>
                        <a:sym typeface="Wingdings" panose="05000000000000000000" pitchFamily="2" charset="2"/>
                      </a:rPr>
                      <m:t>  ∴</m:t>
                    </m:r>
                  </m:oMath>
                </a14:m>
                <a:r>
                  <a:rPr lang="en-US" sz="2000" dirty="0">
                    <a:sym typeface="Wingdings" panose="05000000000000000000" pitchFamily="2" charset="2"/>
                  </a:rPr>
                  <a:t> </a:t>
                </a:r>
                <a:r>
                  <a:rPr lang="en-US" sz="2000" dirty="0" err="1">
                    <a:sym typeface="Wingdings" panose="05000000000000000000" pitchFamily="2" charset="2"/>
                  </a:rPr>
                  <a:t>Raoult</a:t>
                </a:r>
                <a:r>
                  <a:rPr lang="en-US" sz="2000" dirty="0">
                    <a:sym typeface="Wingdings" panose="05000000000000000000" pitchFamily="2" charset="2"/>
                  </a:rPr>
                  <a:t> Term strongest for small droplets</a:t>
                </a:r>
              </a:p>
            </p:txBody>
          </p:sp>
        </mc:Choice>
        <mc:Fallback xmlns="">
          <p:sp>
            <p:nvSpPr>
              <p:cNvPr id="18" name="TextBox 17"/>
              <p:cNvSpPr txBox="1">
                <a:spLocks noRot="1" noChangeAspect="1" noMove="1" noResize="1" noEditPoints="1" noAdjustHandles="1" noChangeArrowheads="1" noChangeShapeType="1" noTextEdit="1"/>
              </p:cNvSpPr>
              <p:nvPr/>
            </p:nvSpPr>
            <p:spPr>
              <a:xfrm>
                <a:off x="486636" y="5718492"/>
                <a:ext cx="8544630" cy="429990"/>
              </a:xfrm>
              <a:prstGeom prst="rect">
                <a:avLst/>
              </a:prstGeom>
              <a:blipFill>
                <a:blip r:embed="rId5"/>
                <a:stretch>
                  <a:fillRect l="-785" t="-4225" b="-19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6636" y="6140337"/>
                <a:ext cx="8544630" cy="423770"/>
              </a:xfrm>
              <a:prstGeom prst="rect">
                <a:avLst/>
              </a:prstGeom>
              <a:noFill/>
            </p:spPr>
            <p:txBody>
              <a:bodyPr wrap="square" rtlCol="0">
                <a:spAutoFit/>
              </a:bodyPr>
              <a:lstStyle/>
              <a:p>
                <a:r>
                  <a:rPr lang="en-US" sz="2000" dirty="0">
                    <a:sym typeface="Wingdings" panose="05000000000000000000" pitchFamily="2" charset="2"/>
                  </a:rPr>
                  <a:t>Droplets become flat as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ea typeface="Cambria Math" panose="02040503050406030204" pitchFamily="18" charset="0"/>
                            <a:sym typeface="Wingdings" panose="05000000000000000000" pitchFamily="2" charset="2"/>
                          </a:rPr>
                          <m:t>𝐷</m:t>
                        </m:r>
                      </m:e>
                      <m:sub>
                        <m:r>
                          <a:rPr lang="en-US" sz="2000" b="0" i="1" smtClean="0">
                            <a:latin typeface="Cambria Math" panose="02040503050406030204" pitchFamily="18" charset="0"/>
                            <a:ea typeface="Cambria Math" panose="02040503050406030204" pitchFamily="18" charset="0"/>
                            <a:sym typeface="Wingdings" panose="05000000000000000000" pitchFamily="2" charset="2"/>
                          </a:rPr>
                          <m:t>𝑝</m:t>
                        </m:r>
                      </m:sub>
                    </m:sSub>
                    <m:r>
                      <a:rPr lang="en-US" sz="2000" i="1" smtClean="0">
                        <a:latin typeface="Cambria Math" panose="02040503050406030204" pitchFamily="18" charset="0"/>
                        <a:ea typeface="Cambria Math" panose="02040503050406030204" pitchFamily="18" charset="0"/>
                        <a:sym typeface="Wingdings" panose="05000000000000000000" pitchFamily="2" charset="2"/>
                      </a:rPr>
                      <m:t>→∞</m:t>
                    </m:r>
                    <m:r>
                      <a:rPr lang="en-US" sz="2000" b="0" i="1" smtClean="0">
                        <a:latin typeface="Cambria Math" panose="02040503050406030204" pitchFamily="18" charset="0"/>
                        <a:ea typeface="Cambria Math" panose="02040503050406030204" pitchFamily="18" charset="0"/>
                        <a:sym typeface="Wingdings" panose="05000000000000000000" pitchFamily="2" charset="2"/>
                      </a:rPr>
                      <m:t>       ∴</m:t>
                    </m:r>
                  </m:oMath>
                </a14:m>
                <a:r>
                  <a:rPr lang="en-US" sz="2000" dirty="0">
                    <a:sym typeface="Wingdings" panose="05000000000000000000" pitchFamily="2" charset="2"/>
                  </a:rPr>
                  <a:t> Kelvin Term stronger for small droplets</a:t>
                </a:r>
              </a:p>
            </p:txBody>
          </p:sp>
        </mc:Choice>
        <mc:Fallback xmlns="">
          <p:sp>
            <p:nvSpPr>
              <p:cNvPr id="20" name="TextBox 19"/>
              <p:cNvSpPr txBox="1">
                <a:spLocks noRot="1" noChangeAspect="1" noMove="1" noResize="1" noEditPoints="1" noAdjustHandles="1" noChangeArrowheads="1" noChangeShapeType="1" noTextEdit="1"/>
              </p:cNvSpPr>
              <p:nvPr/>
            </p:nvSpPr>
            <p:spPr>
              <a:xfrm>
                <a:off x="486636" y="6140337"/>
                <a:ext cx="8544630" cy="423770"/>
              </a:xfrm>
              <a:prstGeom prst="rect">
                <a:avLst/>
              </a:prstGeom>
              <a:blipFill>
                <a:blip r:embed="rId6"/>
                <a:stretch>
                  <a:fillRect l="-785" t="-5714" b="-20000"/>
                </a:stretch>
              </a:blipFill>
            </p:spPr>
            <p:txBody>
              <a:bodyPr/>
              <a:lstStyle/>
              <a:p>
                <a:r>
                  <a:rPr lang="en-US">
                    <a:noFill/>
                  </a:rPr>
                  <a:t> </a:t>
                </a:r>
              </a:p>
            </p:txBody>
          </p:sp>
        </mc:Fallback>
      </mc:AlternateContent>
      <p:sp>
        <p:nvSpPr>
          <p:cNvPr id="21" name="Rectangle 20"/>
          <p:cNvSpPr/>
          <p:nvPr/>
        </p:nvSpPr>
        <p:spPr>
          <a:xfrm>
            <a:off x="4146115" y="1878904"/>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4156220" y="1920238"/>
                <a:ext cx="1853328" cy="508409"/>
              </a:xfrm>
              <a:prstGeom prst="rect">
                <a:avLst/>
              </a:prstGeom>
              <a:noFill/>
            </p:spPr>
            <p:txBody>
              <a:bodyPr wrap="none" lIns="0" tIns="0" rIns="0" bIns="0" rtlCol="0">
                <a:spAutoFit/>
              </a:bodyPr>
              <a:lstStyle/>
              <a:p>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a14:m>
                <a:r>
                  <a:rPr lang="en-US" dirty="0" err="1">
                    <a:solidFill>
                      <a:srgbClr val="FF0000"/>
                    </a:solidFill>
                  </a:rPr>
                  <a:t>exp</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𝐴</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𝑝</m:t>
                                </m:r>
                              </m:sub>
                            </m:sSub>
                          </m:den>
                        </m:f>
                      </m:e>
                    </m:d>
                  </m:oMath>
                </a14:m>
                <a:r>
                  <a:rPr lang="en-US" dirty="0">
                    <a:solidFill>
                      <a:srgbClr val="FF0000"/>
                    </a:solidFill>
                  </a:rPr>
                  <a:t>  </a:t>
                </a:r>
                <a:r>
                  <a:rPr lang="en-US" dirty="0">
                    <a:solidFill>
                      <a:srgbClr val="FF0000"/>
                    </a:solidFill>
                    <a:sym typeface="Wingdings" panose="05000000000000000000" pitchFamily="2" charset="2"/>
                  </a:rPr>
                  <a:t> Kelvin</a:t>
                </a:r>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56220" y="1920238"/>
                <a:ext cx="1853328" cy="508409"/>
              </a:xfrm>
              <a:prstGeom prst="rect">
                <a:avLst/>
              </a:prstGeom>
              <a:blipFill>
                <a:blip r:embed="rId7"/>
                <a:stretch>
                  <a:fillRect r="-7237" b="-3614"/>
                </a:stretch>
              </a:blipFill>
            </p:spPr>
            <p:txBody>
              <a:bodyPr/>
              <a:lstStyle/>
              <a:p>
                <a:r>
                  <a:rPr lang="en-US">
                    <a:noFill/>
                  </a:rPr>
                  <a:t> </a:t>
                </a:r>
              </a:p>
            </p:txBody>
          </p:sp>
        </mc:Fallback>
      </mc:AlternateContent>
      <p:sp>
        <p:nvSpPr>
          <p:cNvPr id="13" name="Oval 12"/>
          <p:cNvSpPr/>
          <p:nvPr/>
        </p:nvSpPr>
        <p:spPr>
          <a:xfrm>
            <a:off x="3156559" y="3000359"/>
            <a:ext cx="295899" cy="295899"/>
          </a:xfrm>
          <a:prstGeom prst="ellipse">
            <a:avLst/>
          </a:prstGeom>
          <a:pattFill prst="pct2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86391" y="3783903"/>
            <a:ext cx="120335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05681"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248513"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043825" y="3569918"/>
            <a:ext cx="4597052" cy="1415441"/>
          </a:xfrm>
          <a:custGeom>
            <a:avLst/>
            <a:gdLst>
              <a:gd name="connsiteX0" fmla="*/ 0 w 4597052"/>
              <a:gd name="connsiteY0" fmla="*/ 1415441 h 1415441"/>
              <a:gd name="connsiteX1" fmla="*/ 12526 w 4597052"/>
              <a:gd name="connsiteY1" fmla="*/ 1315233 h 1415441"/>
              <a:gd name="connsiteX2" fmla="*/ 87682 w 4597052"/>
              <a:gd name="connsiteY2" fmla="*/ 1215024 h 1415441"/>
              <a:gd name="connsiteX3" fmla="*/ 125260 w 4597052"/>
              <a:gd name="connsiteY3" fmla="*/ 1139868 h 1415441"/>
              <a:gd name="connsiteX4" fmla="*/ 162838 w 4597052"/>
              <a:gd name="connsiteY4" fmla="*/ 1102290 h 1415441"/>
              <a:gd name="connsiteX5" fmla="*/ 225468 w 4597052"/>
              <a:gd name="connsiteY5" fmla="*/ 1002082 h 1415441"/>
              <a:gd name="connsiteX6" fmla="*/ 313150 w 4597052"/>
              <a:gd name="connsiteY6" fmla="*/ 901874 h 1415441"/>
              <a:gd name="connsiteX7" fmla="*/ 375780 w 4597052"/>
              <a:gd name="connsiteY7" fmla="*/ 839244 h 1415441"/>
              <a:gd name="connsiteX8" fmla="*/ 400833 w 4597052"/>
              <a:gd name="connsiteY8" fmla="*/ 801666 h 1415441"/>
              <a:gd name="connsiteX9" fmla="*/ 438411 w 4597052"/>
              <a:gd name="connsiteY9" fmla="*/ 776614 h 1415441"/>
              <a:gd name="connsiteX10" fmla="*/ 488515 w 4597052"/>
              <a:gd name="connsiteY10" fmla="*/ 713983 h 1415441"/>
              <a:gd name="connsiteX11" fmla="*/ 526093 w 4597052"/>
              <a:gd name="connsiteY11" fmla="*/ 688931 h 1415441"/>
              <a:gd name="connsiteX12" fmla="*/ 588723 w 4597052"/>
              <a:gd name="connsiteY12" fmla="*/ 626301 h 1415441"/>
              <a:gd name="connsiteX13" fmla="*/ 613775 w 4597052"/>
              <a:gd name="connsiteY13" fmla="*/ 588723 h 1415441"/>
              <a:gd name="connsiteX14" fmla="*/ 651353 w 4597052"/>
              <a:gd name="connsiteY14" fmla="*/ 563671 h 1415441"/>
              <a:gd name="connsiteX15" fmla="*/ 688931 w 4597052"/>
              <a:gd name="connsiteY15" fmla="*/ 526093 h 1415441"/>
              <a:gd name="connsiteX16" fmla="*/ 726509 w 4597052"/>
              <a:gd name="connsiteY16" fmla="*/ 501041 h 1415441"/>
              <a:gd name="connsiteX17" fmla="*/ 764087 w 4597052"/>
              <a:gd name="connsiteY17" fmla="*/ 463463 h 1415441"/>
              <a:gd name="connsiteX18" fmla="*/ 839243 w 4597052"/>
              <a:gd name="connsiteY18" fmla="*/ 425885 h 1415441"/>
              <a:gd name="connsiteX19" fmla="*/ 939452 w 4597052"/>
              <a:gd name="connsiteY19" fmla="*/ 350729 h 1415441"/>
              <a:gd name="connsiteX20" fmla="*/ 977030 w 4597052"/>
              <a:gd name="connsiteY20" fmla="*/ 325677 h 1415441"/>
              <a:gd name="connsiteX21" fmla="*/ 1052186 w 4597052"/>
              <a:gd name="connsiteY21" fmla="*/ 300624 h 1415441"/>
              <a:gd name="connsiteX22" fmla="*/ 1127342 w 4597052"/>
              <a:gd name="connsiteY22" fmla="*/ 250520 h 1415441"/>
              <a:gd name="connsiteX23" fmla="*/ 1164920 w 4597052"/>
              <a:gd name="connsiteY23" fmla="*/ 237994 h 1415441"/>
              <a:gd name="connsiteX24" fmla="*/ 1277654 w 4597052"/>
              <a:gd name="connsiteY24" fmla="*/ 175364 h 1415441"/>
              <a:gd name="connsiteX25" fmla="*/ 1302707 w 4597052"/>
              <a:gd name="connsiteY25" fmla="*/ 150312 h 1415441"/>
              <a:gd name="connsiteX26" fmla="*/ 1377863 w 4597052"/>
              <a:gd name="connsiteY26" fmla="*/ 125260 h 1415441"/>
              <a:gd name="connsiteX27" fmla="*/ 1453019 w 4597052"/>
              <a:gd name="connsiteY27" fmla="*/ 100208 h 1415441"/>
              <a:gd name="connsiteX28" fmla="*/ 1528175 w 4597052"/>
              <a:gd name="connsiteY28" fmla="*/ 75156 h 1415441"/>
              <a:gd name="connsiteX29" fmla="*/ 1565753 w 4597052"/>
              <a:gd name="connsiteY29" fmla="*/ 62630 h 1415441"/>
              <a:gd name="connsiteX30" fmla="*/ 1628383 w 4597052"/>
              <a:gd name="connsiteY30" fmla="*/ 50104 h 1415441"/>
              <a:gd name="connsiteX31" fmla="*/ 1828800 w 4597052"/>
              <a:gd name="connsiteY31" fmla="*/ 12526 h 1415441"/>
              <a:gd name="connsiteX32" fmla="*/ 2004164 w 4597052"/>
              <a:gd name="connsiteY32" fmla="*/ 0 h 1415441"/>
              <a:gd name="connsiteX33" fmla="*/ 3782860 w 4597052"/>
              <a:gd name="connsiteY33" fmla="*/ 25052 h 1415441"/>
              <a:gd name="connsiteX34" fmla="*/ 4597052 w 4597052"/>
              <a:gd name="connsiteY34" fmla="*/ 37578 h 14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97052" h="1415441">
                <a:moveTo>
                  <a:pt x="0" y="1415441"/>
                </a:moveTo>
                <a:cubicBezTo>
                  <a:pt x="4175" y="1382038"/>
                  <a:pt x="1204" y="1346934"/>
                  <a:pt x="12526" y="1315233"/>
                </a:cubicBezTo>
                <a:cubicBezTo>
                  <a:pt x="40718" y="1236296"/>
                  <a:pt x="52505" y="1258996"/>
                  <a:pt x="87682" y="1215024"/>
                </a:cubicBezTo>
                <a:cubicBezTo>
                  <a:pt x="205950" y="1067187"/>
                  <a:pt x="32641" y="1278796"/>
                  <a:pt x="125260" y="1139868"/>
                </a:cubicBezTo>
                <a:cubicBezTo>
                  <a:pt x="135086" y="1125129"/>
                  <a:pt x="150312" y="1114816"/>
                  <a:pt x="162838" y="1102290"/>
                </a:cubicBezTo>
                <a:cubicBezTo>
                  <a:pt x="192651" y="1012852"/>
                  <a:pt x="165918" y="1041782"/>
                  <a:pt x="225468" y="1002082"/>
                </a:cubicBezTo>
                <a:cubicBezTo>
                  <a:pt x="283923" y="914400"/>
                  <a:pt x="250520" y="943627"/>
                  <a:pt x="313150" y="901874"/>
                </a:cubicBezTo>
                <a:cubicBezTo>
                  <a:pt x="379953" y="801670"/>
                  <a:pt x="292276" y="922747"/>
                  <a:pt x="375780" y="839244"/>
                </a:cubicBezTo>
                <a:cubicBezTo>
                  <a:pt x="386425" y="828599"/>
                  <a:pt x="390188" y="812311"/>
                  <a:pt x="400833" y="801666"/>
                </a:cubicBezTo>
                <a:cubicBezTo>
                  <a:pt x="411478" y="791021"/>
                  <a:pt x="426656" y="786019"/>
                  <a:pt x="438411" y="776614"/>
                </a:cubicBezTo>
                <a:cubicBezTo>
                  <a:pt x="500389" y="727031"/>
                  <a:pt x="423411" y="779087"/>
                  <a:pt x="488515" y="713983"/>
                </a:cubicBezTo>
                <a:cubicBezTo>
                  <a:pt x="499160" y="703338"/>
                  <a:pt x="513567" y="697282"/>
                  <a:pt x="526093" y="688931"/>
                </a:cubicBezTo>
                <a:cubicBezTo>
                  <a:pt x="592898" y="588723"/>
                  <a:pt x="505216" y="709808"/>
                  <a:pt x="588723" y="626301"/>
                </a:cubicBezTo>
                <a:cubicBezTo>
                  <a:pt x="599368" y="615656"/>
                  <a:pt x="603130" y="599368"/>
                  <a:pt x="613775" y="588723"/>
                </a:cubicBezTo>
                <a:cubicBezTo>
                  <a:pt x="624420" y="578078"/>
                  <a:pt x="639788" y="573309"/>
                  <a:pt x="651353" y="563671"/>
                </a:cubicBezTo>
                <a:cubicBezTo>
                  <a:pt x="664962" y="552330"/>
                  <a:pt x="675322" y="537434"/>
                  <a:pt x="688931" y="526093"/>
                </a:cubicBezTo>
                <a:cubicBezTo>
                  <a:pt x="700496" y="516455"/>
                  <a:pt x="714944" y="510679"/>
                  <a:pt x="726509" y="501041"/>
                </a:cubicBezTo>
                <a:cubicBezTo>
                  <a:pt x="740118" y="489700"/>
                  <a:pt x="750478" y="474804"/>
                  <a:pt x="764087" y="463463"/>
                </a:cubicBezTo>
                <a:cubicBezTo>
                  <a:pt x="796463" y="436483"/>
                  <a:pt x="801581" y="438439"/>
                  <a:pt x="839243" y="425885"/>
                </a:cubicBezTo>
                <a:cubicBezTo>
                  <a:pt x="885587" y="379543"/>
                  <a:pt x="854470" y="407384"/>
                  <a:pt x="939452" y="350729"/>
                </a:cubicBezTo>
                <a:cubicBezTo>
                  <a:pt x="951978" y="342378"/>
                  <a:pt x="962748" y="330438"/>
                  <a:pt x="977030" y="325677"/>
                </a:cubicBezTo>
                <a:cubicBezTo>
                  <a:pt x="1002082" y="317326"/>
                  <a:pt x="1030214" y="315272"/>
                  <a:pt x="1052186" y="300624"/>
                </a:cubicBezTo>
                <a:cubicBezTo>
                  <a:pt x="1077238" y="283923"/>
                  <a:pt x="1098778" y="260041"/>
                  <a:pt x="1127342" y="250520"/>
                </a:cubicBezTo>
                <a:cubicBezTo>
                  <a:pt x="1139868" y="246345"/>
                  <a:pt x="1153378" y="244406"/>
                  <a:pt x="1164920" y="237994"/>
                </a:cubicBezTo>
                <a:cubicBezTo>
                  <a:pt x="1294133" y="166209"/>
                  <a:pt x="1192624" y="203707"/>
                  <a:pt x="1277654" y="175364"/>
                </a:cubicBezTo>
                <a:cubicBezTo>
                  <a:pt x="1286005" y="167013"/>
                  <a:pt x="1292144" y="155593"/>
                  <a:pt x="1302707" y="150312"/>
                </a:cubicBezTo>
                <a:cubicBezTo>
                  <a:pt x="1326326" y="138502"/>
                  <a:pt x="1352811" y="133611"/>
                  <a:pt x="1377863" y="125260"/>
                </a:cubicBezTo>
                <a:lnTo>
                  <a:pt x="1453019" y="100208"/>
                </a:lnTo>
                <a:lnTo>
                  <a:pt x="1528175" y="75156"/>
                </a:lnTo>
                <a:cubicBezTo>
                  <a:pt x="1540701" y="70981"/>
                  <a:pt x="1552806" y="65219"/>
                  <a:pt x="1565753" y="62630"/>
                </a:cubicBezTo>
                <a:cubicBezTo>
                  <a:pt x="1586630" y="58455"/>
                  <a:pt x="1607600" y="54722"/>
                  <a:pt x="1628383" y="50104"/>
                </a:cubicBezTo>
                <a:cubicBezTo>
                  <a:pt x="1710264" y="31908"/>
                  <a:pt x="1713147" y="20787"/>
                  <a:pt x="1828800" y="12526"/>
                </a:cubicBezTo>
                <a:lnTo>
                  <a:pt x="2004164" y="0"/>
                </a:lnTo>
                <a:lnTo>
                  <a:pt x="3782860" y="25052"/>
                </a:lnTo>
                <a:cubicBezTo>
                  <a:pt x="4346480" y="41155"/>
                  <a:pt x="4075074" y="37578"/>
                  <a:pt x="4597052" y="37578"/>
                </a:cubicBezTo>
              </a:path>
            </a:pathLst>
          </a:custGeom>
          <a:noFill/>
          <a:ln w="127000">
            <a:solidFill>
              <a:srgbClr val="0066FF">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96663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692"/>
          <a:stretch/>
        </p:blipFill>
        <p:spPr>
          <a:xfrm>
            <a:off x="1082229" y="1432559"/>
            <a:ext cx="6979542" cy="4128997"/>
          </a:xfrm>
          <a:prstGeom prst="rect">
            <a:avLst/>
          </a:prstGeom>
        </p:spPr>
      </p:pic>
      <p:sp>
        <p:nvSpPr>
          <p:cNvPr id="4" name="Freeform 3"/>
          <p:cNvSpPr/>
          <p:nvPr/>
        </p:nvSpPr>
        <p:spPr>
          <a:xfrm>
            <a:off x="3557392" y="1653436"/>
            <a:ext cx="4121063" cy="1930220"/>
          </a:xfrm>
          <a:custGeom>
            <a:avLst/>
            <a:gdLst>
              <a:gd name="connsiteX0" fmla="*/ 0 w 4121063"/>
              <a:gd name="connsiteY0" fmla="*/ 0 h 1930220"/>
              <a:gd name="connsiteX1" fmla="*/ 50104 w 4121063"/>
              <a:gd name="connsiteY1" fmla="*/ 62630 h 1930220"/>
              <a:gd name="connsiteX2" fmla="*/ 75156 w 4121063"/>
              <a:gd name="connsiteY2" fmla="*/ 137786 h 1930220"/>
              <a:gd name="connsiteX3" fmla="*/ 125260 w 4121063"/>
              <a:gd name="connsiteY3" fmla="*/ 212942 h 1930220"/>
              <a:gd name="connsiteX4" fmla="*/ 150312 w 4121063"/>
              <a:gd name="connsiteY4" fmla="*/ 250520 h 1930220"/>
              <a:gd name="connsiteX5" fmla="*/ 162838 w 4121063"/>
              <a:gd name="connsiteY5" fmla="*/ 288098 h 1930220"/>
              <a:gd name="connsiteX6" fmla="*/ 212942 w 4121063"/>
              <a:gd name="connsiteY6" fmla="*/ 363254 h 1930220"/>
              <a:gd name="connsiteX7" fmla="*/ 237994 w 4121063"/>
              <a:gd name="connsiteY7" fmla="*/ 400832 h 1930220"/>
              <a:gd name="connsiteX8" fmla="*/ 288098 w 4121063"/>
              <a:gd name="connsiteY8" fmla="*/ 463463 h 1930220"/>
              <a:gd name="connsiteX9" fmla="*/ 338203 w 4121063"/>
              <a:gd name="connsiteY9" fmla="*/ 526093 h 1930220"/>
              <a:gd name="connsiteX10" fmla="*/ 350729 w 4121063"/>
              <a:gd name="connsiteY10" fmla="*/ 563671 h 1930220"/>
              <a:gd name="connsiteX11" fmla="*/ 425885 w 4121063"/>
              <a:gd name="connsiteY11" fmla="*/ 613775 h 1930220"/>
              <a:gd name="connsiteX12" fmla="*/ 463463 w 4121063"/>
              <a:gd name="connsiteY12" fmla="*/ 688931 h 1930220"/>
              <a:gd name="connsiteX13" fmla="*/ 501041 w 4121063"/>
              <a:gd name="connsiteY13" fmla="*/ 713983 h 1930220"/>
              <a:gd name="connsiteX14" fmla="*/ 513567 w 4121063"/>
              <a:gd name="connsiteY14" fmla="*/ 751561 h 1930220"/>
              <a:gd name="connsiteX15" fmla="*/ 551145 w 4121063"/>
              <a:gd name="connsiteY15" fmla="*/ 764087 h 1930220"/>
              <a:gd name="connsiteX16" fmla="*/ 588723 w 4121063"/>
              <a:gd name="connsiteY16" fmla="*/ 789139 h 1930220"/>
              <a:gd name="connsiteX17" fmla="*/ 601249 w 4121063"/>
              <a:gd name="connsiteY17" fmla="*/ 826717 h 1930220"/>
              <a:gd name="connsiteX18" fmla="*/ 638827 w 4121063"/>
              <a:gd name="connsiteY18" fmla="*/ 839243 h 1930220"/>
              <a:gd name="connsiteX19" fmla="*/ 663879 w 4121063"/>
              <a:gd name="connsiteY19" fmla="*/ 864296 h 1930220"/>
              <a:gd name="connsiteX20" fmla="*/ 701457 w 4121063"/>
              <a:gd name="connsiteY20" fmla="*/ 876822 h 1930220"/>
              <a:gd name="connsiteX21" fmla="*/ 776613 w 4121063"/>
              <a:gd name="connsiteY21" fmla="*/ 926926 h 1930220"/>
              <a:gd name="connsiteX22" fmla="*/ 814192 w 4121063"/>
              <a:gd name="connsiteY22" fmla="*/ 951978 h 1930220"/>
              <a:gd name="connsiteX23" fmla="*/ 851770 w 4121063"/>
              <a:gd name="connsiteY23" fmla="*/ 964504 h 1930220"/>
              <a:gd name="connsiteX24" fmla="*/ 964504 w 4121063"/>
              <a:gd name="connsiteY24" fmla="*/ 1039660 h 1930220"/>
              <a:gd name="connsiteX25" fmla="*/ 1002082 w 4121063"/>
              <a:gd name="connsiteY25" fmla="*/ 1064712 h 1930220"/>
              <a:gd name="connsiteX26" fmla="*/ 1039660 w 4121063"/>
              <a:gd name="connsiteY26" fmla="*/ 1089764 h 1930220"/>
              <a:gd name="connsiteX27" fmla="*/ 1102290 w 4121063"/>
              <a:gd name="connsiteY27" fmla="*/ 1139868 h 1930220"/>
              <a:gd name="connsiteX28" fmla="*/ 1177446 w 4121063"/>
              <a:gd name="connsiteY28" fmla="*/ 1189972 h 1930220"/>
              <a:gd name="connsiteX29" fmla="*/ 1215024 w 4121063"/>
              <a:gd name="connsiteY29" fmla="*/ 1215024 h 1930220"/>
              <a:gd name="connsiteX30" fmla="*/ 1252603 w 4121063"/>
              <a:gd name="connsiteY30" fmla="*/ 1227550 h 1930220"/>
              <a:gd name="connsiteX31" fmla="*/ 1327759 w 4121063"/>
              <a:gd name="connsiteY31" fmla="*/ 1277654 h 1930220"/>
              <a:gd name="connsiteX32" fmla="*/ 1365337 w 4121063"/>
              <a:gd name="connsiteY32" fmla="*/ 1302706 h 1930220"/>
              <a:gd name="connsiteX33" fmla="*/ 1402915 w 4121063"/>
              <a:gd name="connsiteY33" fmla="*/ 1315232 h 1930220"/>
              <a:gd name="connsiteX34" fmla="*/ 1427967 w 4121063"/>
              <a:gd name="connsiteY34" fmla="*/ 1340285 h 1930220"/>
              <a:gd name="connsiteX35" fmla="*/ 1465545 w 4121063"/>
              <a:gd name="connsiteY35" fmla="*/ 1352811 h 1930220"/>
              <a:gd name="connsiteX36" fmla="*/ 1490597 w 4121063"/>
              <a:gd name="connsiteY36" fmla="*/ 1390389 h 1930220"/>
              <a:gd name="connsiteX37" fmla="*/ 1578279 w 4121063"/>
              <a:gd name="connsiteY37" fmla="*/ 1415441 h 1930220"/>
              <a:gd name="connsiteX38" fmla="*/ 1628383 w 4121063"/>
              <a:gd name="connsiteY38" fmla="*/ 1440493 h 1930220"/>
              <a:gd name="connsiteX39" fmla="*/ 1691013 w 4121063"/>
              <a:gd name="connsiteY39" fmla="*/ 1478071 h 1930220"/>
              <a:gd name="connsiteX40" fmla="*/ 1766170 w 4121063"/>
              <a:gd name="connsiteY40" fmla="*/ 1503123 h 1930220"/>
              <a:gd name="connsiteX41" fmla="*/ 1803748 w 4121063"/>
              <a:gd name="connsiteY41" fmla="*/ 1515649 h 1930220"/>
              <a:gd name="connsiteX42" fmla="*/ 1841326 w 4121063"/>
              <a:gd name="connsiteY42" fmla="*/ 1528175 h 1930220"/>
              <a:gd name="connsiteX43" fmla="*/ 1929008 w 4121063"/>
              <a:gd name="connsiteY43" fmla="*/ 1553227 h 1930220"/>
              <a:gd name="connsiteX44" fmla="*/ 1979112 w 4121063"/>
              <a:gd name="connsiteY44" fmla="*/ 1578279 h 1930220"/>
              <a:gd name="connsiteX45" fmla="*/ 2104372 w 4121063"/>
              <a:gd name="connsiteY45" fmla="*/ 1615857 h 1930220"/>
              <a:gd name="connsiteX46" fmla="*/ 2141950 w 4121063"/>
              <a:gd name="connsiteY46" fmla="*/ 1628383 h 1930220"/>
              <a:gd name="connsiteX47" fmla="*/ 2254685 w 4121063"/>
              <a:gd name="connsiteY47" fmla="*/ 1640909 h 1930220"/>
              <a:gd name="connsiteX48" fmla="*/ 2379945 w 4121063"/>
              <a:gd name="connsiteY48" fmla="*/ 1678487 h 1930220"/>
              <a:gd name="connsiteX49" fmla="*/ 2417523 w 4121063"/>
              <a:gd name="connsiteY49" fmla="*/ 1691013 h 1930220"/>
              <a:gd name="connsiteX50" fmla="*/ 2467627 w 4121063"/>
              <a:gd name="connsiteY50" fmla="*/ 1703539 h 1930220"/>
              <a:gd name="connsiteX51" fmla="*/ 2505205 w 4121063"/>
              <a:gd name="connsiteY51" fmla="*/ 1716065 h 1930220"/>
              <a:gd name="connsiteX52" fmla="*/ 2555309 w 4121063"/>
              <a:gd name="connsiteY52" fmla="*/ 1728591 h 1930220"/>
              <a:gd name="connsiteX53" fmla="*/ 2605413 w 4121063"/>
              <a:gd name="connsiteY53" fmla="*/ 1753643 h 1930220"/>
              <a:gd name="connsiteX54" fmla="*/ 2730674 w 4121063"/>
              <a:gd name="connsiteY54" fmla="*/ 1778696 h 1930220"/>
              <a:gd name="connsiteX55" fmla="*/ 2818356 w 4121063"/>
              <a:gd name="connsiteY55" fmla="*/ 1803748 h 1930220"/>
              <a:gd name="connsiteX56" fmla="*/ 2855934 w 4121063"/>
              <a:gd name="connsiteY56" fmla="*/ 1816274 h 1930220"/>
              <a:gd name="connsiteX57" fmla="*/ 2931090 w 4121063"/>
              <a:gd name="connsiteY57" fmla="*/ 1828800 h 1930220"/>
              <a:gd name="connsiteX58" fmla="*/ 3068876 w 4121063"/>
              <a:gd name="connsiteY58" fmla="*/ 1853852 h 1930220"/>
              <a:gd name="connsiteX59" fmla="*/ 3206663 w 4121063"/>
              <a:gd name="connsiteY59" fmla="*/ 1866378 h 1930220"/>
              <a:gd name="connsiteX60" fmla="*/ 3331923 w 4121063"/>
              <a:gd name="connsiteY60" fmla="*/ 1878904 h 1930220"/>
              <a:gd name="connsiteX61" fmla="*/ 3444657 w 4121063"/>
              <a:gd name="connsiteY61" fmla="*/ 1891430 h 1930220"/>
              <a:gd name="connsiteX62" fmla="*/ 3795386 w 4121063"/>
              <a:gd name="connsiteY62" fmla="*/ 1916482 h 1930220"/>
              <a:gd name="connsiteX63" fmla="*/ 3908120 w 4121063"/>
              <a:gd name="connsiteY63" fmla="*/ 1929008 h 1930220"/>
              <a:gd name="connsiteX64" fmla="*/ 4121063 w 4121063"/>
              <a:gd name="connsiteY64" fmla="*/ 1929008 h 1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21063" h="1930220">
                <a:moveTo>
                  <a:pt x="0" y="0"/>
                </a:moveTo>
                <a:cubicBezTo>
                  <a:pt x="16701" y="20877"/>
                  <a:pt x="37302" y="39159"/>
                  <a:pt x="50104" y="62630"/>
                </a:cubicBezTo>
                <a:cubicBezTo>
                  <a:pt x="62749" y="85813"/>
                  <a:pt x="60508" y="115814"/>
                  <a:pt x="75156" y="137786"/>
                </a:cubicBezTo>
                <a:lnTo>
                  <a:pt x="125260" y="212942"/>
                </a:lnTo>
                <a:cubicBezTo>
                  <a:pt x="133611" y="225468"/>
                  <a:pt x="145551" y="236238"/>
                  <a:pt x="150312" y="250520"/>
                </a:cubicBezTo>
                <a:cubicBezTo>
                  <a:pt x="154487" y="263046"/>
                  <a:pt x="156426" y="276556"/>
                  <a:pt x="162838" y="288098"/>
                </a:cubicBezTo>
                <a:cubicBezTo>
                  <a:pt x="177460" y="314418"/>
                  <a:pt x="196241" y="338202"/>
                  <a:pt x="212942" y="363254"/>
                </a:cubicBezTo>
                <a:lnTo>
                  <a:pt x="237994" y="400832"/>
                </a:lnTo>
                <a:cubicBezTo>
                  <a:pt x="269478" y="495287"/>
                  <a:pt x="223346" y="382523"/>
                  <a:pt x="288098" y="463463"/>
                </a:cubicBezTo>
                <a:cubicBezTo>
                  <a:pt x="357243" y="549895"/>
                  <a:pt x="230509" y="454299"/>
                  <a:pt x="338203" y="526093"/>
                </a:cubicBezTo>
                <a:cubicBezTo>
                  <a:pt x="342378" y="538619"/>
                  <a:pt x="341393" y="554335"/>
                  <a:pt x="350729" y="563671"/>
                </a:cubicBezTo>
                <a:cubicBezTo>
                  <a:pt x="372019" y="584961"/>
                  <a:pt x="425885" y="613775"/>
                  <a:pt x="425885" y="613775"/>
                </a:cubicBezTo>
                <a:cubicBezTo>
                  <a:pt x="436073" y="644338"/>
                  <a:pt x="439181" y="664649"/>
                  <a:pt x="463463" y="688931"/>
                </a:cubicBezTo>
                <a:cubicBezTo>
                  <a:pt x="474108" y="699576"/>
                  <a:pt x="488515" y="705632"/>
                  <a:pt x="501041" y="713983"/>
                </a:cubicBezTo>
                <a:cubicBezTo>
                  <a:pt x="505216" y="726509"/>
                  <a:pt x="504231" y="742225"/>
                  <a:pt x="513567" y="751561"/>
                </a:cubicBezTo>
                <a:cubicBezTo>
                  <a:pt x="522903" y="760897"/>
                  <a:pt x="539335" y="758182"/>
                  <a:pt x="551145" y="764087"/>
                </a:cubicBezTo>
                <a:cubicBezTo>
                  <a:pt x="564610" y="770820"/>
                  <a:pt x="576197" y="780788"/>
                  <a:pt x="588723" y="789139"/>
                </a:cubicBezTo>
                <a:cubicBezTo>
                  <a:pt x="592898" y="801665"/>
                  <a:pt x="591913" y="817381"/>
                  <a:pt x="601249" y="826717"/>
                </a:cubicBezTo>
                <a:cubicBezTo>
                  <a:pt x="610585" y="836053"/>
                  <a:pt x="627505" y="832450"/>
                  <a:pt x="638827" y="839243"/>
                </a:cubicBezTo>
                <a:cubicBezTo>
                  <a:pt x="648954" y="845319"/>
                  <a:pt x="653752" y="858220"/>
                  <a:pt x="663879" y="864296"/>
                </a:cubicBezTo>
                <a:cubicBezTo>
                  <a:pt x="675201" y="871089"/>
                  <a:pt x="689915" y="870410"/>
                  <a:pt x="701457" y="876822"/>
                </a:cubicBezTo>
                <a:cubicBezTo>
                  <a:pt x="727777" y="891444"/>
                  <a:pt x="751561" y="910225"/>
                  <a:pt x="776613" y="926926"/>
                </a:cubicBezTo>
                <a:cubicBezTo>
                  <a:pt x="789139" y="935277"/>
                  <a:pt x="799910" y="947217"/>
                  <a:pt x="814192" y="951978"/>
                </a:cubicBezTo>
                <a:cubicBezTo>
                  <a:pt x="826718" y="956153"/>
                  <a:pt x="840228" y="958092"/>
                  <a:pt x="851770" y="964504"/>
                </a:cubicBezTo>
                <a:lnTo>
                  <a:pt x="964504" y="1039660"/>
                </a:lnTo>
                <a:lnTo>
                  <a:pt x="1002082" y="1064712"/>
                </a:lnTo>
                <a:lnTo>
                  <a:pt x="1039660" y="1089764"/>
                </a:lnTo>
                <a:cubicBezTo>
                  <a:pt x="1085949" y="1159197"/>
                  <a:pt x="1038228" y="1104278"/>
                  <a:pt x="1102290" y="1139868"/>
                </a:cubicBezTo>
                <a:cubicBezTo>
                  <a:pt x="1128610" y="1154490"/>
                  <a:pt x="1152394" y="1173271"/>
                  <a:pt x="1177446" y="1189972"/>
                </a:cubicBezTo>
                <a:cubicBezTo>
                  <a:pt x="1189972" y="1198323"/>
                  <a:pt x="1200742" y="1210264"/>
                  <a:pt x="1215024" y="1215024"/>
                </a:cubicBezTo>
                <a:lnTo>
                  <a:pt x="1252603" y="1227550"/>
                </a:lnTo>
                <a:lnTo>
                  <a:pt x="1327759" y="1277654"/>
                </a:lnTo>
                <a:cubicBezTo>
                  <a:pt x="1340285" y="1286005"/>
                  <a:pt x="1351055" y="1297945"/>
                  <a:pt x="1365337" y="1302706"/>
                </a:cubicBezTo>
                <a:lnTo>
                  <a:pt x="1402915" y="1315232"/>
                </a:lnTo>
                <a:cubicBezTo>
                  <a:pt x="1411266" y="1323583"/>
                  <a:pt x="1417840" y="1334209"/>
                  <a:pt x="1427967" y="1340285"/>
                </a:cubicBezTo>
                <a:cubicBezTo>
                  <a:pt x="1439289" y="1347078"/>
                  <a:pt x="1455235" y="1344563"/>
                  <a:pt x="1465545" y="1352811"/>
                </a:cubicBezTo>
                <a:cubicBezTo>
                  <a:pt x="1477300" y="1362215"/>
                  <a:pt x="1478842" y="1380985"/>
                  <a:pt x="1490597" y="1390389"/>
                </a:cubicBezTo>
                <a:cubicBezTo>
                  <a:pt x="1499504" y="1397514"/>
                  <a:pt x="1574043" y="1413852"/>
                  <a:pt x="1578279" y="1415441"/>
                </a:cubicBezTo>
                <a:cubicBezTo>
                  <a:pt x="1595763" y="1421997"/>
                  <a:pt x="1612060" y="1431425"/>
                  <a:pt x="1628383" y="1440493"/>
                </a:cubicBezTo>
                <a:cubicBezTo>
                  <a:pt x="1649665" y="1452317"/>
                  <a:pt x="1668849" y="1467997"/>
                  <a:pt x="1691013" y="1478071"/>
                </a:cubicBezTo>
                <a:cubicBezTo>
                  <a:pt x="1715053" y="1488998"/>
                  <a:pt x="1741118" y="1494772"/>
                  <a:pt x="1766170" y="1503123"/>
                </a:cubicBezTo>
                <a:lnTo>
                  <a:pt x="1803748" y="1515649"/>
                </a:lnTo>
                <a:cubicBezTo>
                  <a:pt x="1816274" y="1519824"/>
                  <a:pt x="1828517" y="1524973"/>
                  <a:pt x="1841326" y="1528175"/>
                </a:cubicBezTo>
                <a:cubicBezTo>
                  <a:pt x="1866751" y="1534531"/>
                  <a:pt x="1903850" y="1542445"/>
                  <a:pt x="1929008" y="1553227"/>
                </a:cubicBezTo>
                <a:cubicBezTo>
                  <a:pt x="1946171" y="1560583"/>
                  <a:pt x="1961775" y="1571344"/>
                  <a:pt x="1979112" y="1578279"/>
                </a:cubicBezTo>
                <a:cubicBezTo>
                  <a:pt x="2053530" y="1608046"/>
                  <a:pt x="2039778" y="1597401"/>
                  <a:pt x="2104372" y="1615857"/>
                </a:cubicBezTo>
                <a:cubicBezTo>
                  <a:pt x="2117068" y="1619484"/>
                  <a:pt x="2128926" y="1626212"/>
                  <a:pt x="2141950" y="1628383"/>
                </a:cubicBezTo>
                <a:cubicBezTo>
                  <a:pt x="2179245" y="1634599"/>
                  <a:pt x="2217107" y="1636734"/>
                  <a:pt x="2254685" y="1640909"/>
                </a:cubicBezTo>
                <a:cubicBezTo>
                  <a:pt x="2341265" y="1684199"/>
                  <a:pt x="2267655" y="1653534"/>
                  <a:pt x="2379945" y="1678487"/>
                </a:cubicBezTo>
                <a:cubicBezTo>
                  <a:pt x="2392834" y="1681351"/>
                  <a:pt x="2404827" y="1687386"/>
                  <a:pt x="2417523" y="1691013"/>
                </a:cubicBezTo>
                <a:cubicBezTo>
                  <a:pt x="2434076" y="1695742"/>
                  <a:pt x="2451074" y="1698810"/>
                  <a:pt x="2467627" y="1703539"/>
                </a:cubicBezTo>
                <a:cubicBezTo>
                  <a:pt x="2480323" y="1707166"/>
                  <a:pt x="2492509" y="1712438"/>
                  <a:pt x="2505205" y="1716065"/>
                </a:cubicBezTo>
                <a:cubicBezTo>
                  <a:pt x="2521758" y="1720794"/>
                  <a:pt x="2539190" y="1722546"/>
                  <a:pt x="2555309" y="1728591"/>
                </a:cubicBezTo>
                <a:cubicBezTo>
                  <a:pt x="2572793" y="1735147"/>
                  <a:pt x="2587459" y="1748513"/>
                  <a:pt x="2605413" y="1753643"/>
                </a:cubicBezTo>
                <a:cubicBezTo>
                  <a:pt x="2646355" y="1765341"/>
                  <a:pt x="2690278" y="1765231"/>
                  <a:pt x="2730674" y="1778696"/>
                </a:cubicBezTo>
                <a:cubicBezTo>
                  <a:pt x="2820773" y="1808729"/>
                  <a:pt x="2708258" y="1772291"/>
                  <a:pt x="2818356" y="1803748"/>
                </a:cubicBezTo>
                <a:cubicBezTo>
                  <a:pt x="2831052" y="1807375"/>
                  <a:pt x="2843045" y="1813410"/>
                  <a:pt x="2855934" y="1816274"/>
                </a:cubicBezTo>
                <a:cubicBezTo>
                  <a:pt x="2880727" y="1821784"/>
                  <a:pt x="2906102" y="1824257"/>
                  <a:pt x="2931090" y="1828800"/>
                </a:cubicBezTo>
                <a:cubicBezTo>
                  <a:pt x="2981852" y="1838029"/>
                  <a:pt x="3016587" y="1847700"/>
                  <a:pt x="3068876" y="1853852"/>
                </a:cubicBezTo>
                <a:cubicBezTo>
                  <a:pt x="3114679" y="1859241"/>
                  <a:pt x="3160752" y="1862006"/>
                  <a:pt x="3206663" y="1866378"/>
                </a:cubicBezTo>
                <a:lnTo>
                  <a:pt x="3331923" y="1878904"/>
                </a:lnTo>
                <a:cubicBezTo>
                  <a:pt x="3369525" y="1882862"/>
                  <a:pt x="3406971" y="1888374"/>
                  <a:pt x="3444657" y="1891430"/>
                </a:cubicBezTo>
                <a:cubicBezTo>
                  <a:pt x="3561481" y="1900902"/>
                  <a:pt x="3678895" y="1903539"/>
                  <a:pt x="3795386" y="1916482"/>
                </a:cubicBezTo>
                <a:cubicBezTo>
                  <a:pt x="3832964" y="1920657"/>
                  <a:pt x="3870339" y="1927555"/>
                  <a:pt x="3908120" y="1929008"/>
                </a:cubicBezTo>
                <a:cubicBezTo>
                  <a:pt x="3979049" y="1931736"/>
                  <a:pt x="4050082" y="1929008"/>
                  <a:pt x="4121063" y="1929008"/>
                </a:cubicBezTo>
              </a:path>
            </a:pathLst>
          </a:custGeom>
          <a:noFill/>
          <a:ln w="12700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1878904"/>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995803" y="4473252"/>
            <a:ext cx="1534438" cy="272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3452458" y="4352380"/>
                <a:ext cx="2165465" cy="514564"/>
              </a:xfrm>
              <a:prstGeom prst="rect">
                <a:avLst/>
              </a:prstGeom>
              <a:noFill/>
            </p:spPr>
            <p:txBody>
              <a:bodyPr wrap="none" lIns="0" tIns="0" rIns="0" bIns="0" rtlCol="0">
                <a:spAutoFit/>
              </a:bodyPr>
              <a:lstStyle/>
              <a:p>
                <a14:m>
                  <m:oMath xmlns:m="http://schemas.openxmlformats.org/officeDocument/2006/math">
                    <m:r>
                      <a:rPr lang="en-US" i="1" smtClean="0">
                        <a:solidFill>
                          <a:schemeClr val="accent1">
                            <a:lumMod val="75000"/>
                          </a:schemeClr>
                        </a:solidFill>
                        <a:latin typeface="Cambria Math" panose="02040503050406030204" pitchFamily="18" charset="0"/>
                        <a:ea typeface="Cambria Math" panose="02040503050406030204" pitchFamily="18" charset="0"/>
                      </a:rPr>
                      <m:t>~</m:t>
                    </m:r>
                  </m:oMath>
                </a14:m>
                <a:r>
                  <a:rPr lang="en-US" dirty="0" err="1">
                    <a:solidFill>
                      <a:schemeClr val="accent1">
                        <a:lumMod val="75000"/>
                      </a:schemeClr>
                    </a:solidFill>
                  </a:rPr>
                  <a:t>exp</a:t>
                </a:r>
                <a14:m>
                  <m:oMath xmlns:m="http://schemas.openxmlformats.org/officeDocument/2006/math">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m:t>
                        </m:r>
                        <m:f>
                          <m:fPr>
                            <m:ctrlPr>
                              <a:rPr lang="en-US" i="1">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𝐵</m:t>
                            </m:r>
                          </m:num>
                          <m:den>
                            <m:sSubSup>
                              <m:sSubSupPr>
                                <m:ctrlPr>
                                  <a:rPr lang="en-US" i="1" smtClean="0">
                                    <a:solidFill>
                                      <a:schemeClr val="accent1">
                                        <a:lumMod val="75000"/>
                                      </a:schemeClr>
                                    </a:solidFill>
                                    <a:latin typeface="Cambria Math" panose="02040503050406030204" pitchFamily="18" charset="0"/>
                                  </a:rPr>
                                </m:ctrlPr>
                              </m:sSubSupPr>
                              <m:e>
                                <m:r>
                                  <a:rPr lang="en-US" b="0" i="1" smtClean="0">
                                    <a:solidFill>
                                      <a:schemeClr val="accent1">
                                        <a:lumMod val="75000"/>
                                      </a:schemeClr>
                                    </a:solidFill>
                                    <a:latin typeface="Cambria Math" panose="02040503050406030204" pitchFamily="18" charset="0"/>
                                  </a:rPr>
                                  <m:t>𝐷</m:t>
                                </m:r>
                              </m:e>
                              <m:sub>
                                <m:r>
                                  <a:rPr lang="en-US" b="0" i="1" smtClean="0">
                                    <a:solidFill>
                                      <a:schemeClr val="accent1">
                                        <a:lumMod val="75000"/>
                                      </a:schemeClr>
                                    </a:solidFill>
                                    <a:latin typeface="Cambria Math" panose="02040503050406030204" pitchFamily="18" charset="0"/>
                                  </a:rPr>
                                  <m:t>𝑝</m:t>
                                </m:r>
                              </m:sub>
                              <m:sup>
                                <m:r>
                                  <a:rPr lang="en-US" b="0" i="1" smtClean="0">
                                    <a:solidFill>
                                      <a:schemeClr val="accent1">
                                        <a:lumMod val="75000"/>
                                      </a:schemeClr>
                                    </a:solidFill>
                                    <a:latin typeface="Cambria Math" panose="02040503050406030204" pitchFamily="18" charset="0"/>
                                  </a:rPr>
                                  <m:t>3</m:t>
                                </m:r>
                              </m:sup>
                            </m:sSubSup>
                          </m:den>
                        </m:f>
                      </m:e>
                    </m:d>
                  </m:oMath>
                </a14:m>
                <a:r>
                  <a:rPr lang="en-US" dirty="0">
                    <a:solidFill>
                      <a:schemeClr val="accent1">
                        <a:lumMod val="75000"/>
                      </a:schemeClr>
                    </a:solidFill>
                  </a:rPr>
                  <a:t>  </a:t>
                </a:r>
                <a:r>
                  <a:rPr lang="en-US" dirty="0">
                    <a:solidFill>
                      <a:schemeClr val="accent1">
                        <a:lumMod val="75000"/>
                      </a:schemeClr>
                    </a:solidFill>
                    <a:sym typeface="Wingdings" panose="05000000000000000000" pitchFamily="2" charset="2"/>
                  </a:rPr>
                  <a:t> </a:t>
                </a:r>
                <a:r>
                  <a:rPr lang="en-US" dirty="0" err="1">
                    <a:solidFill>
                      <a:schemeClr val="accent1">
                        <a:lumMod val="75000"/>
                      </a:schemeClr>
                    </a:solidFill>
                    <a:sym typeface="Wingdings" panose="05000000000000000000" pitchFamily="2" charset="2"/>
                  </a:rPr>
                  <a:t>Raoult</a:t>
                </a:r>
                <a:endParaRPr lang="en-US" dirty="0">
                  <a:solidFill>
                    <a:schemeClr val="accent1">
                      <a:lumMod val="75000"/>
                    </a:schemeClr>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452458" y="4352380"/>
                <a:ext cx="2165465" cy="514564"/>
              </a:xfrm>
              <a:prstGeom prst="rect">
                <a:avLst/>
              </a:prstGeom>
              <a:blipFill>
                <a:blip r:embed="rId4"/>
                <a:stretch>
                  <a:fillRect r="-3652" b="-2381"/>
                </a:stretch>
              </a:blipFill>
            </p:spPr>
            <p:txBody>
              <a:bodyPr/>
              <a:lstStyle/>
              <a:p>
                <a:r>
                  <a:rPr lang="en-US">
                    <a:noFill/>
                  </a:rPr>
                  <a:t> </a:t>
                </a:r>
              </a:p>
            </p:txBody>
          </p:sp>
        </mc:Fallback>
      </mc:AlternateContent>
      <p:sp>
        <p:nvSpPr>
          <p:cNvPr id="39" name="TextBox 38"/>
          <p:cNvSpPr txBox="1"/>
          <p:nvPr/>
        </p:nvSpPr>
        <p:spPr>
          <a:xfrm>
            <a:off x="2285579" y="3744126"/>
            <a:ext cx="845744" cy="646331"/>
          </a:xfrm>
          <a:prstGeom prst="rect">
            <a:avLst/>
          </a:prstGeom>
          <a:noFill/>
        </p:spPr>
        <p:txBody>
          <a:bodyPr wrap="none" rtlCol="0">
            <a:spAutoFit/>
          </a:bodyPr>
          <a:lstStyle/>
          <a:p>
            <a:r>
              <a:rPr lang="en-US" dirty="0" err="1">
                <a:solidFill>
                  <a:srgbClr val="00B050"/>
                </a:solidFill>
              </a:rPr>
              <a:t>Köhler</a:t>
            </a:r>
            <a:r>
              <a:rPr lang="en-US" dirty="0">
                <a:solidFill>
                  <a:srgbClr val="00B050"/>
                </a:solidFill>
              </a:rPr>
              <a:t> </a:t>
            </a:r>
          </a:p>
          <a:p>
            <a:r>
              <a:rPr lang="en-US" dirty="0">
                <a:solidFill>
                  <a:srgbClr val="00B050"/>
                </a:solidFill>
              </a:rPr>
              <a:t>Curve</a:t>
            </a:r>
          </a:p>
        </p:txBody>
      </p:sp>
      <mc:AlternateContent xmlns:mc="http://schemas.openxmlformats.org/markup-compatibility/2006" xmlns:a14="http://schemas.microsoft.com/office/drawing/2010/main">
        <mc:Choice Requires="a14">
          <p:sp>
            <p:nvSpPr>
              <p:cNvPr id="40" name="TextBox 39"/>
              <p:cNvSpPr txBox="1"/>
              <p:nvPr/>
            </p:nvSpPr>
            <p:spPr>
              <a:xfrm>
                <a:off x="4156220" y="1920238"/>
                <a:ext cx="1853328" cy="508409"/>
              </a:xfrm>
              <a:prstGeom prst="rect">
                <a:avLst/>
              </a:prstGeom>
              <a:noFill/>
            </p:spPr>
            <p:txBody>
              <a:bodyPr wrap="none" lIns="0" tIns="0" rIns="0" bIns="0" rtlCol="0">
                <a:spAutoFit/>
              </a:bodyPr>
              <a:lstStyle/>
              <a:p>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a14:m>
                <a:r>
                  <a:rPr lang="en-US" dirty="0" err="1">
                    <a:solidFill>
                      <a:srgbClr val="FF0000"/>
                    </a:solidFill>
                  </a:rPr>
                  <a:t>exp</a:t>
                </a:r>
                <a14:m>
                  <m:oMath xmlns:m="http://schemas.openxmlformats.org/officeDocument/2006/math">
                    <m:d>
                      <m:dPr>
                        <m:begChr m:val="["/>
                        <m:endChr m:val="]"/>
                        <m:ctrlPr>
                          <a:rPr lang="en-US" i="1" smtClean="0">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𝐴</m:t>
                            </m:r>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𝑝</m:t>
                                </m:r>
                              </m:sub>
                            </m:sSub>
                          </m:den>
                        </m:f>
                      </m:e>
                    </m:d>
                  </m:oMath>
                </a14:m>
                <a:r>
                  <a:rPr lang="en-US" dirty="0">
                    <a:solidFill>
                      <a:srgbClr val="FF0000"/>
                    </a:solidFill>
                  </a:rPr>
                  <a:t>  </a:t>
                </a:r>
                <a:r>
                  <a:rPr lang="en-US" dirty="0">
                    <a:solidFill>
                      <a:srgbClr val="FF0000"/>
                    </a:solidFill>
                    <a:sym typeface="Wingdings" panose="05000000000000000000" pitchFamily="2" charset="2"/>
                  </a:rPr>
                  <a:t> Kelvin</a:t>
                </a:r>
                <a:endParaRPr lang="en-US"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156220" y="1920238"/>
                <a:ext cx="1853328" cy="508409"/>
              </a:xfrm>
              <a:prstGeom prst="rect">
                <a:avLst/>
              </a:prstGeom>
              <a:blipFill>
                <a:blip r:embed="rId5"/>
                <a:stretch>
                  <a:fillRect r="-7237" b="-3614"/>
                </a:stretch>
              </a:blipFill>
            </p:spPr>
            <p:txBody>
              <a:bodyPr/>
              <a:lstStyle/>
              <a:p>
                <a:r>
                  <a:rPr lang="en-US">
                    <a:noFill/>
                  </a:rPr>
                  <a:t> </a:t>
                </a:r>
              </a:p>
            </p:txBody>
          </p:sp>
        </mc:Fallback>
      </mc:AlternateContent>
      <p:sp>
        <p:nvSpPr>
          <p:cNvPr id="15" name="TextBox 14"/>
          <p:cNvSpPr txBox="1"/>
          <p:nvPr/>
        </p:nvSpPr>
        <p:spPr>
          <a:xfrm>
            <a:off x="998011" y="5716589"/>
            <a:ext cx="786685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ym typeface="Wingdings" panose="05000000000000000000" pitchFamily="2" charset="2"/>
              </a:rPr>
              <a:t>Haze vs. Cloud Droplets: “</a:t>
            </a:r>
            <a:r>
              <a:rPr lang="en-US" sz="2000" dirty="0" err="1">
                <a:sym typeface="Wingdings" panose="05000000000000000000" pitchFamily="2" charset="2"/>
              </a:rPr>
              <a:t>unactivated</a:t>
            </a:r>
            <a:r>
              <a:rPr lang="en-US" sz="2000" dirty="0">
                <a:sym typeface="Wingdings" panose="05000000000000000000" pitchFamily="2" charset="2"/>
              </a:rPr>
              <a:t>” vs. “activated” droplets</a:t>
            </a:r>
          </a:p>
          <a:p>
            <a:r>
              <a:rPr lang="en-US" sz="2000" dirty="0">
                <a:sym typeface="Wingdings" panose="05000000000000000000" pitchFamily="2" charset="2"/>
              </a:rPr>
              <a:t>This is a “hazy” distinction without physical interpretation of Köhler curves</a:t>
            </a:r>
          </a:p>
        </p:txBody>
      </p:sp>
      <p:sp>
        <p:nvSpPr>
          <p:cNvPr id="20" name="Rectangle 19"/>
          <p:cNvSpPr/>
          <p:nvPr/>
        </p:nvSpPr>
        <p:spPr>
          <a:xfrm>
            <a:off x="5686391" y="3783903"/>
            <a:ext cx="120335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05681"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48513"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043825" y="3569918"/>
            <a:ext cx="4597052" cy="1415441"/>
          </a:xfrm>
          <a:custGeom>
            <a:avLst/>
            <a:gdLst>
              <a:gd name="connsiteX0" fmla="*/ 0 w 4597052"/>
              <a:gd name="connsiteY0" fmla="*/ 1415441 h 1415441"/>
              <a:gd name="connsiteX1" fmla="*/ 12526 w 4597052"/>
              <a:gd name="connsiteY1" fmla="*/ 1315233 h 1415441"/>
              <a:gd name="connsiteX2" fmla="*/ 87682 w 4597052"/>
              <a:gd name="connsiteY2" fmla="*/ 1215024 h 1415441"/>
              <a:gd name="connsiteX3" fmla="*/ 125260 w 4597052"/>
              <a:gd name="connsiteY3" fmla="*/ 1139868 h 1415441"/>
              <a:gd name="connsiteX4" fmla="*/ 162838 w 4597052"/>
              <a:gd name="connsiteY4" fmla="*/ 1102290 h 1415441"/>
              <a:gd name="connsiteX5" fmla="*/ 225468 w 4597052"/>
              <a:gd name="connsiteY5" fmla="*/ 1002082 h 1415441"/>
              <a:gd name="connsiteX6" fmla="*/ 313150 w 4597052"/>
              <a:gd name="connsiteY6" fmla="*/ 901874 h 1415441"/>
              <a:gd name="connsiteX7" fmla="*/ 375780 w 4597052"/>
              <a:gd name="connsiteY7" fmla="*/ 839244 h 1415441"/>
              <a:gd name="connsiteX8" fmla="*/ 400833 w 4597052"/>
              <a:gd name="connsiteY8" fmla="*/ 801666 h 1415441"/>
              <a:gd name="connsiteX9" fmla="*/ 438411 w 4597052"/>
              <a:gd name="connsiteY9" fmla="*/ 776614 h 1415441"/>
              <a:gd name="connsiteX10" fmla="*/ 488515 w 4597052"/>
              <a:gd name="connsiteY10" fmla="*/ 713983 h 1415441"/>
              <a:gd name="connsiteX11" fmla="*/ 526093 w 4597052"/>
              <a:gd name="connsiteY11" fmla="*/ 688931 h 1415441"/>
              <a:gd name="connsiteX12" fmla="*/ 588723 w 4597052"/>
              <a:gd name="connsiteY12" fmla="*/ 626301 h 1415441"/>
              <a:gd name="connsiteX13" fmla="*/ 613775 w 4597052"/>
              <a:gd name="connsiteY13" fmla="*/ 588723 h 1415441"/>
              <a:gd name="connsiteX14" fmla="*/ 651353 w 4597052"/>
              <a:gd name="connsiteY14" fmla="*/ 563671 h 1415441"/>
              <a:gd name="connsiteX15" fmla="*/ 688931 w 4597052"/>
              <a:gd name="connsiteY15" fmla="*/ 526093 h 1415441"/>
              <a:gd name="connsiteX16" fmla="*/ 726509 w 4597052"/>
              <a:gd name="connsiteY16" fmla="*/ 501041 h 1415441"/>
              <a:gd name="connsiteX17" fmla="*/ 764087 w 4597052"/>
              <a:gd name="connsiteY17" fmla="*/ 463463 h 1415441"/>
              <a:gd name="connsiteX18" fmla="*/ 839243 w 4597052"/>
              <a:gd name="connsiteY18" fmla="*/ 425885 h 1415441"/>
              <a:gd name="connsiteX19" fmla="*/ 939452 w 4597052"/>
              <a:gd name="connsiteY19" fmla="*/ 350729 h 1415441"/>
              <a:gd name="connsiteX20" fmla="*/ 977030 w 4597052"/>
              <a:gd name="connsiteY20" fmla="*/ 325677 h 1415441"/>
              <a:gd name="connsiteX21" fmla="*/ 1052186 w 4597052"/>
              <a:gd name="connsiteY21" fmla="*/ 300624 h 1415441"/>
              <a:gd name="connsiteX22" fmla="*/ 1127342 w 4597052"/>
              <a:gd name="connsiteY22" fmla="*/ 250520 h 1415441"/>
              <a:gd name="connsiteX23" fmla="*/ 1164920 w 4597052"/>
              <a:gd name="connsiteY23" fmla="*/ 237994 h 1415441"/>
              <a:gd name="connsiteX24" fmla="*/ 1277654 w 4597052"/>
              <a:gd name="connsiteY24" fmla="*/ 175364 h 1415441"/>
              <a:gd name="connsiteX25" fmla="*/ 1302707 w 4597052"/>
              <a:gd name="connsiteY25" fmla="*/ 150312 h 1415441"/>
              <a:gd name="connsiteX26" fmla="*/ 1377863 w 4597052"/>
              <a:gd name="connsiteY26" fmla="*/ 125260 h 1415441"/>
              <a:gd name="connsiteX27" fmla="*/ 1453019 w 4597052"/>
              <a:gd name="connsiteY27" fmla="*/ 100208 h 1415441"/>
              <a:gd name="connsiteX28" fmla="*/ 1528175 w 4597052"/>
              <a:gd name="connsiteY28" fmla="*/ 75156 h 1415441"/>
              <a:gd name="connsiteX29" fmla="*/ 1565753 w 4597052"/>
              <a:gd name="connsiteY29" fmla="*/ 62630 h 1415441"/>
              <a:gd name="connsiteX30" fmla="*/ 1628383 w 4597052"/>
              <a:gd name="connsiteY30" fmla="*/ 50104 h 1415441"/>
              <a:gd name="connsiteX31" fmla="*/ 1828800 w 4597052"/>
              <a:gd name="connsiteY31" fmla="*/ 12526 h 1415441"/>
              <a:gd name="connsiteX32" fmla="*/ 2004164 w 4597052"/>
              <a:gd name="connsiteY32" fmla="*/ 0 h 1415441"/>
              <a:gd name="connsiteX33" fmla="*/ 3782860 w 4597052"/>
              <a:gd name="connsiteY33" fmla="*/ 25052 h 1415441"/>
              <a:gd name="connsiteX34" fmla="*/ 4597052 w 4597052"/>
              <a:gd name="connsiteY34" fmla="*/ 37578 h 14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97052" h="1415441">
                <a:moveTo>
                  <a:pt x="0" y="1415441"/>
                </a:moveTo>
                <a:cubicBezTo>
                  <a:pt x="4175" y="1382038"/>
                  <a:pt x="1204" y="1346934"/>
                  <a:pt x="12526" y="1315233"/>
                </a:cubicBezTo>
                <a:cubicBezTo>
                  <a:pt x="40718" y="1236296"/>
                  <a:pt x="52505" y="1258996"/>
                  <a:pt x="87682" y="1215024"/>
                </a:cubicBezTo>
                <a:cubicBezTo>
                  <a:pt x="205950" y="1067187"/>
                  <a:pt x="32641" y="1278796"/>
                  <a:pt x="125260" y="1139868"/>
                </a:cubicBezTo>
                <a:cubicBezTo>
                  <a:pt x="135086" y="1125129"/>
                  <a:pt x="150312" y="1114816"/>
                  <a:pt x="162838" y="1102290"/>
                </a:cubicBezTo>
                <a:cubicBezTo>
                  <a:pt x="192651" y="1012852"/>
                  <a:pt x="165918" y="1041782"/>
                  <a:pt x="225468" y="1002082"/>
                </a:cubicBezTo>
                <a:cubicBezTo>
                  <a:pt x="283923" y="914400"/>
                  <a:pt x="250520" y="943627"/>
                  <a:pt x="313150" y="901874"/>
                </a:cubicBezTo>
                <a:cubicBezTo>
                  <a:pt x="379953" y="801670"/>
                  <a:pt x="292276" y="922747"/>
                  <a:pt x="375780" y="839244"/>
                </a:cubicBezTo>
                <a:cubicBezTo>
                  <a:pt x="386425" y="828599"/>
                  <a:pt x="390188" y="812311"/>
                  <a:pt x="400833" y="801666"/>
                </a:cubicBezTo>
                <a:cubicBezTo>
                  <a:pt x="411478" y="791021"/>
                  <a:pt x="426656" y="786019"/>
                  <a:pt x="438411" y="776614"/>
                </a:cubicBezTo>
                <a:cubicBezTo>
                  <a:pt x="500389" y="727031"/>
                  <a:pt x="423411" y="779087"/>
                  <a:pt x="488515" y="713983"/>
                </a:cubicBezTo>
                <a:cubicBezTo>
                  <a:pt x="499160" y="703338"/>
                  <a:pt x="513567" y="697282"/>
                  <a:pt x="526093" y="688931"/>
                </a:cubicBezTo>
                <a:cubicBezTo>
                  <a:pt x="592898" y="588723"/>
                  <a:pt x="505216" y="709808"/>
                  <a:pt x="588723" y="626301"/>
                </a:cubicBezTo>
                <a:cubicBezTo>
                  <a:pt x="599368" y="615656"/>
                  <a:pt x="603130" y="599368"/>
                  <a:pt x="613775" y="588723"/>
                </a:cubicBezTo>
                <a:cubicBezTo>
                  <a:pt x="624420" y="578078"/>
                  <a:pt x="639788" y="573309"/>
                  <a:pt x="651353" y="563671"/>
                </a:cubicBezTo>
                <a:cubicBezTo>
                  <a:pt x="664962" y="552330"/>
                  <a:pt x="675322" y="537434"/>
                  <a:pt x="688931" y="526093"/>
                </a:cubicBezTo>
                <a:cubicBezTo>
                  <a:pt x="700496" y="516455"/>
                  <a:pt x="714944" y="510679"/>
                  <a:pt x="726509" y="501041"/>
                </a:cubicBezTo>
                <a:cubicBezTo>
                  <a:pt x="740118" y="489700"/>
                  <a:pt x="750478" y="474804"/>
                  <a:pt x="764087" y="463463"/>
                </a:cubicBezTo>
                <a:cubicBezTo>
                  <a:pt x="796463" y="436483"/>
                  <a:pt x="801581" y="438439"/>
                  <a:pt x="839243" y="425885"/>
                </a:cubicBezTo>
                <a:cubicBezTo>
                  <a:pt x="885587" y="379543"/>
                  <a:pt x="854470" y="407384"/>
                  <a:pt x="939452" y="350729"/>
                </a:cubicBezTo>
                <a:cubicBezTo>
                  <a:pt x="951978" y="342378"/>
                  <a:pt x="962748" y="330438"/>
                  <a:pt x="977030" y="325677"/>
                </a:cubicBezTo>
                <a:cubicBezTo>
                  <a:pt x="1002082" y="317326"/>
                  <a:pt x="1030214" y="315272"/>
                  <a:pt x="1052186" y="300624"/>
                </a:cubicBezTo>
                <a:cubicBezTo>
                  <a:pt x="1077238" y="283923"/>
                  <a:pt x="1098778" y="260041"/>
                  <a:pt x="1127342" y="250520"/>
                </a:cubicBezTo>
                <a:cubicBezTo>
                  <a:pt x="1139868" y="246345"/>
                  <a:pt x="1153378" y="244406"/>
                  <a:pt x="1164920" y="237994"/>
                </a:cubicBezTo>
                <a:cubicBezTo>
                  <a:pt x="1294133" y="166209"/>
                  <a:pt x="1192624" y="203707"/>
                  <a:pt x="1277654" y="175364"/>
                </a:cubicBezTo>
                <a:cubicBezTo>
                  <a:pt x="1286005" y="167013"/>
                  <a:pt x="1292144" y="155593"/>
                  <a:pt x="1302707" y="150312"/>
                </a:cubicBezTo>
                <a:cubicBezTo>
                  <a:pt x="1326326" y="138502"/>
                  <a:pt x="1352811" y="133611"/>
                  <a:pt x="1377863" y="125260"/>
                </a:cubicBezTo>
                <a:lnTo>
                  <a:pt x="1453019" y="100208"/>
                </a:lnTo>
                <a:lnTo>
                  <a:pt x="1528175" y="75156"/>
                </a:lnTo>
                <a:cubicBezTo>
                  <a:pt x="1540701" y="70981"/>
                  <a:pt x="1552806" y="65219"/>
                  <a:pt x="1565753" y="62630"/>
                </a:cubicBezTo>
                <a:cubicBezTo>
                  <a:pt x="1586630" y="58455"/>
                  <a:pt x="1607600" y="54722"/>
                  <a:pt x="1628383" y="50104"/>
                </a:cubicBezTo>
                <a:cubicBezTo>
                  <a:pt x="1710264" y="31908"/>
                  <a:pt x="1713147" y="20787"/>
                  <a:pt x="1828800" y="12526"/>
                </a:cubicBezTo>
                <a:lnTo>
                  <a:pt x="2004164" y="0"/>
                </a:lnTo>
                <a:lnTo>
                  <a:pt x="3782860" y="25052"/>
                </a:lnTo>
                <a:cubicBezTo>
                  <a:pt x="4346480" y="41155"/>
                  <a:pt x="4075074" y="37578"/>
                  <a:pt x="4597052" y="37578"/>
                </a:cubicBezTo>
              </a:path>
            </a:pathLst>
          </a:custGeom>
          <a:noFill/>
          <a:ln w="127000">
            <a:solidFill>
              <a:srgbClr val="0066FF">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3544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692"/>
          <a:stretch/>
        </p:blipFill>
        <p:spPr>
          <a:xfrm>
            <a:off x="1082229" y="1432559"/>
            <a:ext cx="6979542" cy="4128997"/>
          </a:xfrm>
          <a:prstGeom prst="rect">
            <a:avLst/>
          </a:prstGeom>
        </p:spPr>
      </p:pic>
      <p:sp>
        <p:nvSpPr>
          <p:cNvPr id="16" name="TextBox 15"/>
          <p:cNvSpPr txBox="1"/>
          <p:nvPr/>
        </p:nvSpPr>
        <p:spPr>
          <a:xfrm>
            <a:off x="2528631" y="2208945"/>
            <a:ext cx="998991" cy="369332"/>
          </a:xfrm>
          <a:prstGeom prst="rect">
            <a:avLst/>
          </a:prstGeom>
          <a:noFill/>
        </p:spPr>
        <p:txBody>
          <a:bodyPr wrap="none" rtlCol="0">
            <a:spAutoFit/>
          </a:bodyPr>
          <a:lstStyle/>
          <a:p>
            <a:pPr algn="r"/>
            <a:r>
              <a:rPr lang="en-US" i="1" dirty="0" err="1"/>
              <a:t>s</a:t>
            </a:r>
            <a:r>
              <a:rPr lang="en-US" i="1" baseline="-25000" dirty="0" err="1"/>
              <a:t>c</a:t>
            </a:r>
            <a:r>
              <a:rPr lang="en-US" i="1" baseline="-25000" dirty="0"/>
              <a:t> </a:t>
            </a:r>
            <a:r>
              <a:rPr lang="en-US" dirty="0"/>
              <a:t>~ 0.4%</a:t>
            </a:r>
          </a:p>
        </p:txBody>
      </p:sp>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a:stCxn id="19" idx="28"/>
          </p:cNvCxnSpPr>
          <p:nvPr/>
        </p:nvCxnSpPr>
        <p:spPr>
          <a:xfrm flipH="1">
            <a:off x="2285579" y="2580362"/>
            <a:ext cx="162254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46115" y="1878904"/>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2663" y="5485386"/>
            <a:ext cx="7698673" cy="1323439"/>
          </a:xfrm>
          <a:prstGeom prst="rect">
            <a:avLst/>
          </a:prstGeom>
        </p:spPr>
        <p:txBody>
          <a:bodyPr wrap="square">
            <a:spAutoFit/>
          </a:bodyPr>
          <a:lstStyle/>
          <a:p>
            <a:pPr marL="342900" indent="-342900">
              <a:buFont typeface="Arial" panose="020B0604020202020204" pitchFamily="34" charset="0"/>
              <a:buChar char="•"/>
            </a:pPr>
            <a:r>
              <a:rPr lang="en-US" sz="2000" i="1" dirty="0" err="1"/>
              <a:t>s</a:t>
            </a:r>
            <a:r>
              <a:rPr lang="en-US" sz="2000" i="1" baseline="-25000" dirty="0" err="1"/>
              <a:t>c</a:t>
            </a:r>
            <a:r>
              <a:rPr lang="en-US" sz="2000" dirty="0"/>
              <a:t> = “critical </a:t>
            </a:r>
            <a:r>
              <a:rPr lang="en-US" sz="2000" dirty="0" err="1"/>
              <a:t>supersaturation</a:t>
            </a:r>
            <a:r>
              <a:rPr lang="en-US" sz="2000" dirty="0"/>
              <a:t>” of water vapor corresponding to an aerosol particle of size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dirty="0"/>
              <a:t> and composition </a:t>
            </a:r>
            <a:r>
              <a:rPr lang="en-US" sz="2000" dirty="0">
                <a:latin typeface="Symbol" panose="05050102010706020507" pitchFamily="18" charset="2"/>
              </a:rPr>
              <a:t>k</a:t>
            </a:r>
          </a:p>
          <a:p>
            <a:pPr marL="342900" indent="-342900">
              <a:buFont typeface="Arial" panose="020B0604020202020204" pitchFamily="34" charset="0"/>
              <a:buChar char="•"/>
            </a:pPr>
            <a:r>
              <a:rPr lang="en-US" sz="2000" dirty="0"/>
              <a:t>Once the ambient humidity exceeds </a:t>
            </a:r>
            <a:r>
              <a:rPr lang="en-US" sz="2000" i="1" dirty="0" err="1">
                <a:latin typeface="Times New Roman" panose="02020603050405020304" pitchFamily="18" charset="0"/>
                <a:cs typeface="Times New Roman" panose="02020603050405020304" pitchFamily="18" charset="0"/>
              </a:rPr>
              <a:t>s</a:t>
            </a:r>
            <a:r>
              <a:rPr lang="en-US" sz="2000" i="1" baseline="-25000" dirty="0" err="1">
                <a:latin typeface="Times New Roman" panose="02020603050405020304" pitchFamily="18" charset="0"/>
                <a:cs typeface="Times New Roman" panose="02020603050405020304" pitchFamily="18" charset="0"/>
              </a:rPr>
              <a:t>c</a:t>
            </a:r>
            <a:r>
              <a:rPr lang="en-US" sz="2000" dirty="0"/>
              <a:t> and droplets grow bigger than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droplets are considered to have “activated” as cloud droplets</a:t>
            </a:r>
          </a:p>
        </p:txBody>
      </p:sp>
      <p:sp>
        <p:nvSpPr>
          <p:cNvPr id="21" name="Rectangle 20"/>
          <p:cNvSpPr/>
          <p:nvPr/>
        </p:nvSpPr>
        <p:spPr>
          <a:xfrm>
            <a:off x="3731207" y="4922729"/>
            <a:ext cx="414907" cy="369332"/>
          </a:xfrm>
          <a:prstGeom prst="rect">
            <a:avLst/>
          </a:prstGeom>
        </p:spPr>
        <p:txBody>
          <a:bodyPr wrap="square">
            <a:spAutoFit/>
          </a:bodyPr>
          <a:lstStyle/>
          <a:p>
            <a:r>
              <a:rPr lang="en-US" i="1" dirty="0"/>
              <a:t>D</a:t>
            </a:r>
            <a:r>
              <a:rPr lang="en-US" i="1" baseline="-25000" dirty="0"/>
              <a:t>c</a:t>
            </a:r>
            <a:endParaRPr lang="en-US" dirty="0"/>
          </a:p>
        </p:txBody>
      </p:sp>
      <p:sp>
        <p:nvSpPr>
          <p:cNvPr id="42" name="TextBox 41"/>
          <p:cNvSpPr txBox="1"/>
          <p:nvPr/>
        </p:nvSpPr>
        <p:spPr>
          <a:xfrm rot="16200000">
            <a:off x="509809" y="3089413"/>
            <a:ext cx="1178528" cy="400110"/>
          </a:xfrm>
          <a:prstGeom prst="rect">
            <a:avLst/>
          </a:prstGeom>
          <a:noFill/>
        </p:spPr>
        <p:txBody>
          <a:bodyPr wrap="none" rtlCol="0">
            <a:spAutoFit/>
          </a:bodyPr>
          <a:lstStyle/>
          <a:p>
            <a:r>
              <a:rPr lang="en-US" sz="2000" b="1" dirty="0"/>
              <a:t>RH/100%</a:t>
            </a:r>
          </a:p>
        </p:txBody>
      </p:sp>
      <p:sp>
        <p:nvSpPr>
          <p:cNvPr id="49" name="Rectangle 48"/>
          <p:cNvSpPr/>
          <p:nvPr/>
        </p:nvSpPr>
        <p:spPr>
          <a:xfrm>
            <a:off x="5686391" y="3783903"/>
            <a:ext cx="120335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05681"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223146"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flipV="1">
            <a:off x="3907699" y="2582448"/>
            <a:ext cx="422" cy="24029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72550" y="1901092"/>
            <a:ext cx="1755801" cy="1292662"/>
          </a:xfrm>
          <a:prstGeom prst="rect">
            <a:avLst/>
          </a:prstGeom>
          <a:noFill/>
        </p:spPr>
        <p:txBody>
          <a:bodyPr wrap="none" rtlCol="0">
            <a:spAutoFit/>
          </a:bodyPr>
          <a:lstStyle/>
          <a:p>
            <a:pPr algn="r"/>
            <a:r>
              <a:rPr lang="en-US" dirty="0" err="1"/>
              <a:t>Supersaturation</a:t>
            </a:r>
            <a:r>
              <a:rPr lang="en-US" dirty="0"/>
              <a:t>:</a:t>
            </a:r>
          </a:p>
          <a:p>
            <a:pPr algn="r"/>
            <a:r>
              <a:rPr lang="en-US" i="1" dirty="0"/>
              <a:t>s</a:t>
            </a:r>
            <a:r>
              <a:rPr lang="en-US" dirty="0"/>
              <a:t> = RH - 100%</a:t>
            </a:r>
          </a:p>
          <a:p>
            <a:pPr algn="r"/>
            <a:endParaRPr lang="en-US" sz="600" dirty="0"/>
          </a:p>
          <a:p>
            <a:pPr algn="r"/>
            <a:r>
              <a:rPr lang="en-US" dirty="0"/>
              <a:t>Saturation Ratio:</a:t>
            </a:r>
          </a:p>
          <a:p>
            <a:pPr algn="r"/>
            <a:r>
              <a:rPr lang="en-US" i="1" dirty="0">
                <a:latin typeface="Times New Roman" panose="02020603050405020304" pitchFamily="18" charset="0"/>
                <a:cs typeface="Times New Roman" panose="02020603050405020304" pitchFamily="18" charset="0"/>
              </a:rPr>
              <a:t>S </a:t>
            </a:r>
            <a:r>
              <a:rPr lang="en-US" dirty="0"/>
              <a:t>= RH/100%</a:t>
            </a:r>
          </a:p>
        </p:txBody>
      </p:sp>
    </p:spTree>
    <p:extLst>
      <p:ext uri="{BB962C8B-B14F-4D97-AF65-F5344CB8AC3E}">
        <p14:creationId xmlns:p14="http://schemas.microsoft.com/office/powerpoint/2010/main" val="123970701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692"/>
          <a:stretch/>
        </p:blipFill>
        <p:spPr>
          <a:xfrm>
            <a:off x="1082229" y="1432559"/>
            <a:ext cx="6979542" cy="4128997"/>
          </a:xfrm>
          <a:prstGeom prst="rect">
            <a:avLst/>
          </a:prstGeom>
        </p:spPr>
      </p:pic>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9" idx="28"/>
          </p:cNvCxnSpPr>
          <p:nvPr/>
        </p:nvCxnSpPr>
        <p:spPr>
          <a:xfrm flipH="1">
            <a:off x="2285579" y="2580362"/>
            <a:ext cx="162254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46115" y="1878904"/>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722662" y="5485386"/>
                <a:ext cx="8245973" cy="1347100"/>
              </a:xfrm>
              <a:prstGeom prst="rect">
                <a:avLst/>
              </a:prstGeom>
            </p:spPr>
            <p:txBody>
              <a:bodyPr wrap="square">
                <a:spAutoFit/>
              </a:bodyPr>
              <a:lstStyle/>
              <a:p>
                <a:pPr marL="342900" indent="-342900">
                  <a:buFont typeface="Arial" panose="020B0604020202020204" pitchFamily="34" charset="0"/>
                  <a:buChar char="•"/>
                </a:pPr>
                <a:r>
                  <a:rPr lang="en-US" sz="2000" dirty="0"/>
                  <a:t>If ambient RH increases from 99.6% to 100.2%, droplets will grow reversibly, i.e. they will grow from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p1</a:t>
                </a:r>
                <a:r>
                  <a:rPr lang="en-US" sz="2000" i="1" dirty="0">
                    <a:latin typeface="Times New Roman" panose="02020603050405020304" pitchFamily="18" charset="0"/>
                    <a:cs typeface="Times New Roman" panose="02020603050405020304" pitchFamily="18" charset="0"/>
                  </a:rPr>
                  <a:t> </a:t>
                </a:r>
                <a:r>
                  <a:rPr lang="en-US" sz="2000" dirty="0"/>
                  <a:t>to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p2</a:t>
                </a:r>
                <a:r>
                  <a:rPr lang="en-US" sz="2000" dirty="0"/>
                  <a:t> and then shrink back to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p1</a:t>
                </a:r>
                <a:r>
                  <a:rPr lang="en-US" sz="2000" dirty="0"/>
                  <a:t> again if RH decreases back to 99.6%.</a:t>
                </a:r>
              </a:p>
              <a:p>
                <a:pPr marL="342900" indent="-342900">
                  <a:buFont typeface="Arial" panose="020B0604020202020204" pitchFamily="34" charset="0"/>
                  <a:buChar char="•"/>
                </a:pPr>
                <a:r>
                  <a:rPr lang="en-US" sz="2000" dirty="0"/>
                  <a:t>Droplets w/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𝑝</m:t>
                        </m:r>
                      </m:sub>
                    </m:sSub>
                    <m:r>
                      <a:rPr lang="en-US" sz="2000" i="1">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𝑐</m:t>
                        </m:r>
                      </m:sub>
                    </m:sSub>
                  </m:oMath>
                </a14:m>
                <a:r>
                  <a:rPr lang="en-US" sz="2000" dirty="0"/>
                  <a:t> (“Haze” droplets) are in equilibrium w/ H</a:t>
                </a:r>
                <a:r>
                  <a:rPr lang="en-US" sz="2000" baseline="-25000" dirty="0"/>
                  <a:t>2</a:t>
                </a:r>
                <a:r>
                  <a:rPr lang="en-US" sz="2000" dirty="0"/>
                  <a:t>O vapor</a:t>
                </a:r>
              </a:p>
            </p:txBody>
          </p:sp>
        </mc:Choice>
        <mc:Fallback xmlns="">
          <p:sp>
            <p:nvSpPr>
              <p:cNvPr id="18" name="Rectangle 17"/>
              <p:cNvSpPr>
                <a:spLocks noRot="1" noChangeAspect="1" noMove="1" noResize="1" noEditPoints="1" noAdjustHandles="1" noChangeArrowheads="1" noChangeShapeType="1" noTextEdit="1"/>
              </p:cNvSpPr>
              <p:nvPr/>
            </p:nvSpPr>
            <p:spPr>
              <a:xfrm>
                <a:off x="722662" y="5485386"/>
                <a:ext cx="8245973" cy="1347100"/>
              </a:xfrm>
              <a:prstGeom prst="rect">
                <a:avLst/>
              </a:prstGeom>
              <a:blipFill>
                <a:blip r:embed="rId4"/>
                <a:stretch>
                  <a:fillRect l="-666" t="-2715" b="-5882"/>
                </a:stretch>
              </a:blipFill>
            </p:spPr>
            <p:txBody>
              <a:bodyPr/>
              <a:lstStyle/>
              <a:p>
                <a:r>
                  <a:rPr lang="en-US">
                    <a:noFill/>
                  </a:rPr>
                  <a:t> </a:t>
                </a:r>
              </a:p>
            </p:txBody>
          </p:sp>
        </mc:Fallback>
      </mc:AlternateContent>
      <p:cxnSp>
        <p:nvCxnSpPr>
          <p:cNvPr id="41" name="Straight Connector 40"/>
          <p:cNvCxnSpPr/>
          <p:nvPr/>
        </p:nvCxnSpPr>
        <p:spPr>
          <a:xfrm flipH="1" flipV="1">
            <a:off x="3907699" y="2582448"/>
            <a:ext cx="422" cy="24029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731207" y="4922729"/>
            <a:ext cx="414907" cy="369332"/>
          </a:xfrm>
          <a:prstGeom prst="rect">
            <a:avLst/>
          </a:prstGeom>
        </p:spPr>
        <p:txBody>
          <a:bodyPr wrap="square">
            <a:spAutoFit/>
          </a:bodyPr>
          <a:lstStyle/>
          <a:p>
            <a:r>
              <a:rPr lang="en-US" i="1" dirty="0"/>
              <a:t>D</a:t>
            </a:r>
            <a:r>
              <a:rPr lang="en-US" i="1" baseline="-25000" dirty="0"/>
              <a:t>c</a:t>
            </a:r>
            <a:endParaRPr lang="en-US" dirty="0"/>
          </a:p>
        </p:txBody>
      </p:sp>
      <p:sp>
        <p:nvSpPr>
          <p:cNvPr id="13" name="Oval 12"/>
          <p:cNvSpPr/>
          <p:nvPr/>
        </p:nvSpPr>
        <p:spPr>
          <a:xfrm>
            <a:off x="2858297" y="4534110"/>
            <a:ext cx="295899" cy="295899"/>
          </a:xfrm>
          <a:prstGeom prst="ellipse">
            <a:avLst/>
          </a:prstGeom>
          <a:pattFill prst="pct2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54196" y="2765800"/>
            <a:ext cx="449594" cy="449594"/>
          </a:xfrm>
          <a:prstGeom prst="ellipse">
            <a:avLst/>
          </a:prstGeom>
          <a:pattFill prst="pct2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025310" y="3242707"/>
            <a:ext cx="271526" cy="1272051"/>
          </a:xfrm>
          <a:prstGeom prst="straightConnector1">
            <a:avLst/>
          </a:prstGeom>
          <a:ln w="38100" cmpd="sng">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85579" y="3018773"/>
            <a:ext cx="84745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509809" y="3089413"/>
            <a:ext cx="1178528" cy="400110"/>
          </a:xfrm>
          <a:prstGeom prst="rect">
            <a:avLst/>
          </a:prstGeom>
          <a:noFill/>
        </p:spPr>
        <p:txBody>
          <a:bodyPr wrap="none" rtlCol="0">
            <a:spAutoFit/>
          </a:bodyPr>
          <a:lstStyle/>
          <a:p>
            <a:r>
              <a:rPr lang="en-US" sz="2000" b="1" dirty="0"/>
              <a:t>RH/100%</a:t>
            </a:r>
          </a:p>
        </p:txBody>
      </p:sp>
      <p:cxnSp>
        <p:nvCxnSpPr>
          <p:cNvPr id="23" name="Straight Connector 22"/>
          <p:cNvCxnSpPr/>
          <p:nvPr/>
        </p:nvCxnSpPr>
        <p:spPr>
          <a:xfrm>
            <a:off x="2203329" y="4692972"/>
            <a:ext cx="66735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28631" y="2208945"/>
            <a:ext cx="998991" cy="369332"/>
          </a:xfrm>
          <a:prstGeom prst="rect">
            <a:avLst/>
          </a:prstGeom>
          <a:noFill/>
        </p:spPr>
        <p:txBody>
          <a:bodyPr wrap="none" rtlCol="0">
            <a:spAutoFit/>
          </a:bodyPr>
          <a:lstStyle/>
          <a:p>
            <a:pPr algn="r"/>
            <a:r>
              <a:rPr lang="en-US" i="1" dirty="0" err="1"/>
              <a:t>s</a:t>
            </a:r>
            <a:r>
              <a:rPr lang="en-US" i="1" baseline="-25000" dirty="0" err="1"/>
              <a:t>c</a:t>
            </a:r>
            <a:r>
              <a:rPr lang="en-US" i="1" baseline="-25000" dirty="0"/>
              <a:t> </a:t>
            </a:r>
            <a:r>
              <a:rPr lang="en-US" dirty="0"/>
              <a:t>~ 0.4%</a:t>
            </a:r>
          </a:p>
        </p:txBody>
      </p:sp>
      <p:sp>
        <p:nvSpPr>
          <p:cNvPr id="30" name="Rectangle 29"/>
          <p:cNvSpPr/>
          <p:nvPr/>
        </p:nvSpPr>
        <p:spPr>
          <a:xfrm>
            <a:off x="2834613" y="4922729"/>
            <a:ext cx="491304" cy="369332"/>
          </a:xfrm>
          <a:prstGeom prst="rect">
            <a:avLst/>
          </a:prstGeom>
        </p:spPr>
        <p:txBody>
          <a:bodyPr wrap="square">
            <a:spAutoFit/>
          </a:bodyPr>
          <a:lstStyle/>
          <a:p>
            <a:r>
              <a:rPr lang="en-US" i="1" dirty="0"/>
              <a:t>D</a:t>
            </a:r>
            <a:r>
              <a:rPr lang="en-US" i="1" baseline="-25000" dirty="0"/>
              <a:t>p1</a:t>
            </a:r>
            <a:endParaRPr lang="en-US" dirty="0"/>
          </a:p>
        </p:txBody>
      </p:sp>
      <p:sp>
        <p:nvSpPr>
          <p:cNvPr id="32" name="Rectangle 31"/>
          <p:cNvSpPr/>
          <p:nvPr/>
        </p:nvSpPr>
        <p:spPr>
          <a:xfrm>
            <a:off x="3182956" y="4922729"/>
            <a:ext cx="491304" cy="369332"/>
          </a:xfrm>
          <a:prstGeom prst="rect">
            <a:avLst/>
          </a:prstGeom>
        </p:spPr>
        <p:txBody>
          <a:bodyPr wrap="square">
            <a:spAutoFit/>
          </a:bodyPr>
          <a:lstStyle/>
          <a:p>
            <a:r>
              <a:rPr lang="en-US" i="1" dirty="0"/>
              <a:t>D</a:t>
            </a:r>
            <a:r>
              <a:rPr lang="en-US" i="1" baseline="-25000" dirty="0"/>
              <a:t>p2</a:t>
            </a:r>
            <a:endParaRPr lang="en-US" dirty="0"/>
          </a:p>
        </p:txBody>
      </p:sp>
      <p:cxnSp>
        <p:nvCxnSpPr>
          <p:cNvPr id="33" name="Straight Connector 32"/>
          <p:cNvCxnSpPr>
            <a:endCxn id="32" idx="0"/>
          </p:cNvCxnSpPr>
          <p:nvPr/>
        </p:nvCxnSpPr>
        <p:spPr>
          <a:xfrm>
            <a:off x="3378993" y="3215394"/>
            <a:ext cx="49615" cy="170733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35048" y="3783903"/>
            <a:ext cx="911066" cy="769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95458" y="3753715"/>
            <a:ext cx="1391728" cy="923330"/>
          </a:xfrm>
          <a:prstGeom prst="rect">
            <a:avLst/>
          </a:prstGeom>
          <a:noFill/>
        </p:spPr>
        <p:txBody>
          <a:bodyPr wrap="square" rtlCol="0">
            <a:spAutoFit/>
          </a:bodyPr>
          <a:lstStyle/>
          <a:p>
            <a:r>
              <a:rPr lang="en-US" dirty="0"/>
              <a:t>  Reversible   </a:t>
            </a:r>
          </a:p>
          <a:p>
            <a:r>
              <a:rPr lang="en-US" dirty="0"/>
              <a:t> H</a:t>
            </a:r>
            <a:r>
              <a:rPr lang="en-US" baseline="-25000" dirty="0"/>
              <a:t>2</a:t>
            </a:r>
            <a:r>
              <a:rPr lang="en-US" dirty="0"/>
              <a:t>O </a:t>
            </a:r>
          </a:p>
          <a:p>
            <a:r>
              <a:rPr lang="en-US" dirty="0"/>
              <a:t>uptake</a:t>
            </a:r>
          </a:p>
        </p:txBody>
      </p:sp>
      <p:sp>
        <p:nvSpPr>
          <p:cNvPr id="38" name="Rectangle 37"/>
          <p:cNvSpPr/>
          <p:nvPr/>
        </p:nvSpPr>
        <p:spPr>
          <a:xfrm>
            <a:off x="5686391" y="3783903"/>
            <a:ext cx="120335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294158" y="4400584"/>
            <a:ext cx="700833" cy="584775"/>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s</a:t>
            </a:r>
            <a:r>
              <a:rPr lang="en-US" sz="1600" baseline="-25000" dirty="0"/>
              <a:t>1</a:t>
            </a:r>
            <a:r>
              <a:rPr lang="en-US" sz="1600" dirty="0"/>
              <a:t>=</a:t>
            </a:r>
          </a:p>
          <a:p>
            <a:r>
              <a:rPr lang="en-US" sz="1600" dirty="0"/>
              <a:t>-0.4% </a:t>
            </a:r>
          </a:p>
        </p:txBody>
      </p:sp>
      <p:sp>
        <p:nvSpPr>
          <p:cNvPr id="42" name="TextBox 41"/>
          <p:cNvSpPr txBox="1"/>
          <p:nvPr/>
        </p:nvSpPr>
        <p:spPr>
          <a:xfrm>
            <a:off x="2389809" y="2711803"/>
            <a:ext cx="638316" cy="584775"/>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s</a:t>
            </a:r>
            <a:r>
              <a:rPr lang="en-US" sz="1600" baseline="-25000" dirty="0"/>
              <a:t>2</a:t>
            </a:r>
            <a:r>
              <a:rPr lang="en-US" sz="1600" dirty="0"/>
              <a:t>=</a:t>
            </a:r>
          </a:p>
          <a:p>
            <a:r>
              <a:rPr lang="en-US" sz="1600" dirty="0"/>
              <a:t>0.2% </a:t>
            </a:r>
          </a:p>
        </p:txBody>
      </p:sp>
      <p:sp>
        <p:nvSpPr>
          <p:cNvPr id="46" name="Rectangle 45"/>
          <p:cNvSpPr/>
          <p:nvPr/>
        </p:nvSpPr>
        <p:spPr>
          <a:xfrm>
            <a:off x="4505681"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865625" y="1901092"/>
            <a:ext cx="1762726" cy="1292662"/>
          </a:xfrm>
          <a:prstGeom prst="rect">
            <a:avLst/>
          </a:prstGeom>
          <a:noFill/>
        </p:spPr>
        <p:txBody>
          <a:bodyPr wrap="none" rtlCol="0">
            <a:spAutoFit/>
          </a:bodyPr>
          <a:lstStyle/>
          <a:p>
            <a:pPr algn="r"/>
            <a:r>
              <a:rPr lang="en-US" dirty="0" err="1"/>
              <a:t>Supersaturation</a:t>
            </a:r>
            <a:r>
              <a:rPr lang="en-US" dirty="0"/>
              <a:t>:</a:t>
            </a:r>
          </a:p>
          <a:p>
            <a:pPr algn="r"/>
            <a:r>
              <a:rPr lang="en-US" i="1" dirty="0"/>
              <a:t>s</a:t>
            </a:r>
            <a:r>
              <a:rPr lang="en-US" dirty="0"/>
              <a:t> = RH - 100%</a:t>
            </a:r>
          </a:p>
          <a:p>
            <a:pPr algn="r"/>
            <a:endParaRPr lang="en-US" sz="600" dirty="0"/>
          </a:p>
          <a:p>
            <a:pPr algn="r"/>
            <a:r>
              <a:rPr lang="en-US" dirty="0"/>
              <a:t>Saturation Ratio:</a:t>
            </a:r>
          </a:p>
          <a:p>
            <a:pPr algn="r"/>
            <a:r>
              <a:rPr lang="en-US" i="1" dirty="0">
                <a:latin typeface="Times New Roman" panose="02020603050405020304" pitchFamily="18" charset="0"/>
                <a:cs typeface="Times New Roman" panose="02020603050405020304" pitchFamily="18" charset="0"/>
              </a:rPr>
              <a:t>S </a:t>
            </a:r>
            <a:r>
              <a:rPr lang="en-US" dirty="0"/>
              <a:t>= RH/100%</a:t>
            </a:r>
          </a:p>
        </p:txBody>
      </p:sp>
    </p:spTree>
    <p:extLst>
      <p:ext uri="{BB962C8B-B14F-4D97-AF65-F5344CB8AC3E}">
        <p14:creationId xmlns:p14="http://schemas.microsoft.com/office/powerpoint/2010/main" val="945420506"/>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692"/>
          <a:stretch/>
        </p:blipFill>
        <p:spPr>
          <a:xfrm>
            <a:off x="1082229" y="1432559"/>
            <a:ext cx="6979542" cy="4128997"/>
          </a:xfrm>
          <a:prstGeom prst="rect">
            <a:avLst/>
          </a:prstGeom>
        </p:spPr>
      </p:pic>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9" idx="28"/>
          </p:cNvCxnSpPr>
          <p:nvPr/>
        </p:nvCxnSpPr>
        <p:spPr>
          <a:xfrm flipH="1">
            <a:off x="2285579" y="2580362"/>
            <a:ext cx="162254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46115" y="1878904"/>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722662" y="5485386"/>
                <a:ext cx="8245973" cy="1347100"/>
              </a:xfrm>
              <a:prstGeom prst="rect">
                <a:avLst/>
              </a:prstGeom>
            </p:spPr>
            <p:txBody>
              <a:bodyPr wrap="square">
                <a:spAutoFit/>
              </a:bodyPr>
              <a:lstStyle/>
              <a:p>
                <a:pPr marL="342900" indent="-342900">
                  <a:buFont typeface="Arial" panose="020B0604020202020204" pitchFamily="34" charset="0"/>
                  <a:buChar char="•"/>
                </a:pPr>
                <a:r>
                  <a:rPr lang="en-US" sz="2000" dirty="0"/>
                  <a:t>However, if RH increases from 99.6% to 100.6% (thereby exceeding the critical supersaturation for this example), droplets will grow unstably until the ambient water vapor has been depleted.</a:t>
                </a:r>
              </a:p>
              <a:p>
                <a:pPr marL="342900" indent="-342900">
                  <a:buFont typeface="Arial" panose="020B0604020202020204" pitchFamily="34" charset="0"/>
                  <a:buChar char="•"/>
                </a:pPr>
                <a:r>
                  <a:rPr lang="en-US" sz="2000" dirty="0"/>
                  <a:t>As drop grows,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𝑒𝑞</m:t>
                        </m:r>
                      </m:sub>
                    </m:sSub>
                  </m:oMath>
                </a14:m>
                <a:r>
                  <a:rPr lang="en-US" sz="2000" dirty="0"/>
                  <a:t> decreases, so the ambient </a:t>
                </a:r>
                <a14:m>
                  <m:oMath xmlns:m="http://schemas.openxmlformats.org/officeDocument/2006/math">
                    <m:r>
                      <a:rPr lang="en-US" sz="2000" b="0" i="1" smtClean="0">
                        <a:latin typeface="Cambria Math" panose="02040503050406030204" pitchFamily="18" charset="0"/>
                      </a:rPr>
                      <m:t>𝑠</m:t>
                    </m:r>
                  </m:oMath>
                </a14:m>
                <a:r>
                  <a:rPr lang="en-US" sz="2000" dirty="0"/>
                  <a:t> stays &gt;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𝑠</m:t>
                        </m:r>
                      </m:e>
                      <m:sub>
                        <m:r>
                          <a:rPr lang="en-US" sz="2000" b="0" i="1" smtClean="0">
                            <a:latin typeface="Cambria Math" panose="02040503050406030204" pitchFamily="18" charset="0"/>
                          </a:rPr>
                          <m:t>𝑒𝑞</m:t>
                        </m:r>
                      </m:sub>
                    </m:sSub>
                  </m:oMath>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722662" y="5485386"/>
                <a:ext cx="8245973" cy="1347100"/>
              </a:xfrm>
              <a:prstGeom prst="rect">
                <a:avLst/>
              </a:prstGeom>
              <a:blipFill>
                <a:blip r:embed="rId4"/>
                <a:stretch>
                  <a:fillRect l="-666" t="-2715" b="-5882"/>
                </a:stretch>
              </a:blipFill>
            </p:spPr>
            <p:txBody>
              <a:bodyPr/>
              <a:lstStyle/>
              <a:p>
                <a:r>
                  <a:rPr lang="en-US">
                    <a:noFill/>
                  </a:rPr>
                  <a:t> </a:t>
                </a:r>
              </a:p>
            </p:txBody>
          </p:sp>
        </mc:Fallback>
      </mc:AlternateContent>
      <p:sp>
        <p:nvSpPr>
          <p:cNvPr id="21" name="Rectangle 20"/>
          <p:cNvSpPr/>
          <p:nvPr/>
        </p:nvSpPr>
        <p:spPr>
          <a:xfrm>
            <a:off x="3731207" y="4922729"/>
            <a:ext cx="414907" cy="369332"/>
          </a:xfrm>
          <a:prstGeom prst="rect">
            <a:avLst/>
          </a:prstGeom>
        </p:spPr>
        <p:txBody>
          <a:bodyPr wrap="square">
            <a:spAutoFit/>
          </a:bodyPr>
          <a:lstStyle/>
          <a:p>
            <a:r>
              <a:rPr lang="en-US" i="1" dirty="0"/>
              <a:t>D</a:t>
            </a:r>
            <a:r>
              <a:rPr lang="en-US" i="1" baseline="-25000" dirty="0"/>
              <a:t>c</a:t>
            </a:r>
            <a:endParaRPr lang="en-US" dirty="0"/>
          </a:p>
        </p:txBody>
      </p:sp>
      <p:sp>
        <p:nvSpPr>
          <p:cNvPr id="13" name="Oval 12"/>
          <p:cNvSpPr/>
          <p:nvPr/>
        </p:nvSpPr>
        <p:spPr>
          <a:xfrm>
            <a:off x="2858297" y="4534110"/>
            <a:ext cx="295899" cy="295899"/>
          </a:xfrm>
          <a:prstGeom prst="ellipse">
            <a:avLst/>
          </a:prstGeom>
          <a:pattFill prst="pct2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3089413"/>
            <a:ext cx="1178528" cy="400110"/>
          </a:xfrm>
          <a:prstGeom prst="rect">
            <a:avLst/>
          </a:prstGeom>
          <a:noFill/>
        </p:spPr>
        <p:txBody>
          <a:bodyPr wrap="none" rtlCol="0">
            <a:spAutoFit/>
          </a:bodyPr>
          <a:lstStyle/>
          <a:p>
            <a:r>
              <a:rPr lang="en-US" sz="2000" b="1" dirty="0"/>
              <a:t>RH/100%</a:t>
            </a:r>
          </a:p>
        </p:txBody>
      </p:sp>
      <p:cxnSp>
        <p:nvCxnSpPr>
          <p:cNvPr id="23" name="Straight Connector 22"/>
          <p:cNvCxnSpPr>
            <a:stCxn id="24" idx="1"/>
          </p:cNvCxnSpPr>
          <p:nvPr/>
        </p:nvCxnSpPr>
        <p:spPr>
          <a:xfrm>
            <a:off x="2203329" y="4692972"/>
            <a:ext cx="66735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94158" y="4400584"/>
            <a:ext cx="700833" cy="584775"/>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s</a:t>
            </a:r>
            <a:r>
              <a:rPr lang="en-US" sz="1600" baseline="-25000" dirty="0"/>
              <a:t>1</a:t>
            </a:r>
            <a:r>
              <a:rPr lang="en-US" sz="1600" dirty="0"/>
              <a:t>=</a:t>
            </a:r>
          </a:p>
          <a:p>
            <a:r>
              <a:rPr lang="en-US" sz="1600" dirty="0"/>
              <a:t>-0.4% </a:t>
            </a:r>
          </a:p>
        </p:txBody>
      </p:sp>
      <p:sp>
        <p:nvSpPr>
          <p:cNvPr id="29" name="TextBox 28"/>
          <p:cNvSpPr txBox="1"/>
          <p:nvPr/>
        </p:nvSpPr>
        <p:spPr>
          <a:xfrm>
            <a:off x="2528631" y="2208945"/>
            <a:ext cx="998991" cy="369332"/>
          </a:xfrm>
          <a:prstGeom prst="rect">
            <a:avLst/>
          </a:prstGeom>
          <a:noFill/>
        </p:spPr>
        <p:txBody>
          <a:bodyPr wrap="none" rtlCol="0">
            <a:spAutoFit/>
          </a:bodyPr>
          <a:lstStyle/>
          <a:p>
            <a:pPr algn="r"/>
            <a:r>
              <a:rPr lang="en-US" i="1" dirty="0" err="1"/>
              <a:t>s</a:t>
            </a:r>
            <a:r>
              <a:rPr lang="en-US" i="1" baseline="-25000" dirty="0" err="1"/>
              <a:t>c</a:t>
            </a:r>
            <a:r>
              <a:rPr lang="en-US" i="1" baseline="-25000" dirty="0"/>
              <a:t> </a:t>
            </a:r>
            <a:r>
              <a:rPr lang="en-US" dirty="0"/>
              <a:t>~ 0.4%</a:t>
            </a:r>
          </a:p>
        </p:txBody>
      </p:sp>
      <p:sp>
        <p:nvSpPr>
          <p:cNvPr id="30" name="Rectangle 29"/>
          <p:cNvSpPr/>
          <p:nvPr/>
        </p:nvSpPr>
        <p:spPr>
          <a:xfrm>
            <a:off x="2834613" y="4922729"/>
            <a:ext cx="491304" cy="369332"/>
          </a:xfrm>
          <a:prstGeom prst="rect">
            <a:avLst/>
          </a:prstGeom>
        </p:spPr>
        <p:txBody>
          <a:bodyPr wrap="square">
            <a:spAutoFit/>
          </a:bodyPr>
          <a:lstStyle/>
          <a:p>
            <a:r>
              <a:rPr lang="en-US" i="1" dirty="0"/>
              <a:t>D</a:t>
            </a:r>
            <a:r>
              <a:rPr lang="en-US" i="1" baseline="-25000" dirty="0"/>
              <a:t>p1</a:t>
            </a:r>
            <a:endParaRPr lang="en-US" dirty="0"/>
          </a:p>
        </p:txBody>
      </p:sp>
      <p:sp>
        <p:nvSpPr>
          <p:cNvPr id="32" name="Rectangle 31"/>
          <p:cNvSpPr/>
          <p:nvPr/>
        </p:nvSpPr>
        <p:spPr>
          <a:xfrm>
            <a:off x="5499444" y="4922729"/>
            <a:ext cx="491304" cy="369332"/>
          </a:xfrm>
          <a:prstGeom prst="rect">
            <a:avLst/>
          </a:prstGeom>
        </p:spPr>
        <p:txBody>
          <a:bodyPr wrap="square">
            <a:spAutoFit/>
          </a:bodyPr>
          <a:lstStyle/>
          <a:p>
            <a:r>
              <a:rPr lang="en-US" i="1" dirty="0"/>
              <a:t>D</a:t>
            </a:r>
            <a:r>
              <a:rPr lang="en-US" i="1" baseline="-25000" dirty="0"/>
              <a:t>p2</a:t>
            </a:r>
            <a:endParaRPr lang="en-US" dirty="0"/>
          </a:p>
        </p:txBody>
      </p:sp>
      <p:cxnSp>
        <p:nvCxnSpPr>
          <p:cNvPr id="25" name="Straight Connector 24"/>
          <p:cNvCxnSpPr/>
          <p:nvPr/>
        </p:nvCxnSpPr>
        <p:spPr>
          <a:xfrm>
            <a:off x="2285579" y="1927617"/>
            <a:ext cx="534277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376476" y="2828751"/>
            <a:ext cx="737240" cy="737240"/>
          </a:xfrm>
          <a:prstGeom prst="ellipse">
            <a:avLst/>
          </a:prstGeom>
          <a:pattFill prst="pct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719112" y="3565991"/>
            <a:ext cx="39427" cy="135673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39033" y="3814379"/>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99444" y="3856570"/>
            <a:ext cx="1391728" cy="646331"/>
          </a:xfrm>
          <a:prstGeom prst="rect">
            <a:avLst/>
          </a:prstGeom>
          <a:noFill/>
        </p:spPr>
        <p:txBody>
          <a:bodyPr wrap="square" rtlCol="0">
            <a:spAutoFit/>
          </a:bodyPr>
          <a:lstStyle/>
          <a:p>
            <a:r>
              <a:rPr lang="en-US" dirty="0"/>
              <a:t>Unstable growth</a:t>
            </a:r>
          </a:p>
        </p:txBody>
      </p:sp>
      <p:sp>
        <p:nvSpPr>
          <p:cNvPr id="37" name="TextBox 36"/>
          <p:cNvSpPr txBox="1"/>
          <p:nvPr/>
        </p:nvSpPr>
        <p:spPr>
          <a:xfrm>
            <a:off x="2389809" y="1636416"/>
            <a:ext cx="638316" cy="584775"/>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s</a:t>
            </a:r>
            <a:r>
              <a:rPr lang="en-US" sz="1600" baseline="-25000" dirty="0"/>
              <a:t>2</a:t>
            </a:r>
            <a:r>
              <a:rPr lang="en-US" sz="1600" dirty="0"/>
              <a:t>=</a:t>
            </a:r>
          </a:p>
          <a:p>
            <a:r>
              <a:rPr lang="en-US" sz="1600" dirty="0"/>
              <a:t>0.6% </a:t>
            </a:r>
          </a:p>
        </p:txBody>
      </p:sp>
      <p:sp>
        <p:nvSpPr>
          <p:cNvPr id="38" name="TextBox 37"/>
          <p:cNvSpPr txBox="1"/>
          <p:nvPr/>
        </p:nvSpPr>
        <p:spPr>
          <a:xfrm>
            <a:off x="5872550" y="1901092"/>
            <a:ext cx="1755801" cy="1292662"/>
          </a:xfrm>
          <a:prstGeom prst="rect">
            <a:avLst/>
          </a:prstGeom>
          <a:noFill/>
        </p:spPr>
        <p:txBody>
          <a:bodyPr wrap="none" rtlCol="0">
            <a:spAutoFit/>
          </a:bodyPr>
          <a:lstStyle/>
          <a:p>
            <a:pPr algn="r"/>
            <a:r>
              <a:rPr lang="en-US" dirty="0" err="1"/>
              <a:t>Supersaturation</a:t>
            </a:r>
            <a:r>
              <a:rPr lang="en-US" dirty="0"/>
              <a:t>:</a:t>
            </a:r>
          </a:p>
          <a:p>
            <a:pPr algn="r"/>
            <a:r>
              <a:rPr lang="en-US" i="1" dirty="0"/>
              <a:t>s</a:t>
            </a:r>
            <a:r>
              <a:rPr lang="en-US" dirty="0"/>
              <a:t> = RH - 100%</a:t>
            </a:r>
          </a:p>
          <a:p>
            <a:pPr algn="r"/>
            <a:endParaRPr lang="en-US" sz="600" dirty="0"/>
          </a:p>
          <a:p>
            <a:pPr algn="r"/>
            <a:r>
              <a:rPr lang="en-US" dirty="0"/>
              <a:t>Saturation Ratio:</a:t>
            </a:r>
          </a:p>
          <a:p>
            <a:pPr algn="r"/>
            <a:r>
              <a:rPr lang="en-US" i="1" dirty="0">
                <a:latin typeface="Times New Roman" panose="02020603050405020304" pitchFamily="18" charset="0"/>
                <a:cs typeface="Times New Roman" panose="02020603050405020304" pitchFamily="18" charset="0"/>
              </a:rPr>
              <a:t>S </a:t>
            </a:r>
            <a:r>
              <a:rPr lang="en-US" dirty="0"/>
              <a:t>= RH/100%</a:t>
            </a:r>
          </a:p>
        </p:txBody>
      </p:sp>
      <p:sp>
        <p:nvSpPr>
          <p:cNvPr id="39" name="Rectangle 38"/>
          <p:cNvSpPr/>
          <p:nvPr/>
        </p:nvSpPr>
        <p:spPr>
          <a:xfrm>
            <a:off x="4505681"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3783903"/>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flipV="1">
            <a:off x="3907699" y="2582448"/>
            <a:ext cx="422" cy="24029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9" idx="49"/>
          </p:cNvCxnSpPr>
          <p:nvPr/>
        </p:nvCxnSpPr>
        <p:spPr>
          <a:xfrm>
            <a:off x="4213880" y="2636100"/>
            <a:ext cx="996947" cy="507933"/>
          </a:xfrm>
          <a:prstGeom prst="straightConnector1">
            <a:avLst/>
          </a:prstGeom>
          <a:ln w="38100" cmpd="sng">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195308" y="3362746"/>
            <a:ext cx="905685" cy="109351"/>
          </a:xfrm>
          <a:prstGeom prst="straightConnector1">
            <a:avLst/>
          </a:prstGeom>
          <a:ln w="38100" cmpd="sng">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108853" y="2825124"/>
            <a:ext cx="280538" cy="959481"/>
          </a:xfrm>
          <a:prstGeom prst="straightConnector1">
            <a:avLst/>
          </a:prstGeom>
          <a:ln w="38100" cmpd="sng">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771812"/>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216"/>
          <a:stretch/>
        </p:blipFill>
        <p:spPr>
          <a:xfrm>
            <a:off x="1082229" y="1432559"/>
            <a:ext cx="6979542" cy="4154049"/>
          </a:xfrm>
          <a:prstGeom prst="rect">
            <a:avLst/>
          </a:prstGeom>
        </p:spPr>
      </p:pic>
      <p:cxnSp>
        <p:nvCxnSpPr>
          <p:cNvPr id="4" name="Straight Connector 3"/>
          <p:cNvCxnSpPr/>
          <p:nvPr/>
        </p:nvCxnSpPr>
        <p:spPr>
          <a:xfrm flipH="1">
            <a:off x="2192055" y="2580362"/>
            <a:ext cx="1716066" cy="0"/>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28631" y="2208945"/>
            <a:ext cx="998991" cy="369332"/>
          </a:xfrm>
          <a:prstGeom prst="rect">
            <a:avLst/>
          </a:prstGeom>
          <a:noFill/>
        </p:spPr>
        <p:txBody>
          <a:bodyPr wrap="none" rtlCol="0">
            <a:spAutoFit/>
          </a:bodyPr>
          <a:lstStyle/>
          <a:p>
            <a:pPr algn="r"/>
            <a:r>
              <a:rPr lang="en-US" i="1" dirty="0" err="1">
                <a:solidFill>
                  <a:srgbClr val="00B050"/>
                </a:solidFill>
              </a:rPr>
              <a:t>s</a:t>
            </a:r>
            <a:r>
              <a:rPr lang="en-US" i="1" baseline="-25000" dirty="0" err="1">
                <a:solidFill>
                  <a:srgbClr val="00B050"/>
                </a:solidFill>
              </a:rPr>
              <a:t>c</a:t>
            </a:r>
            <a:r>
              <a:rPr lang="en-US" i="1" baseline="-25000" dirty="0">
                <a:solidFill>
                  <a:srgbClr val="00B050"/>
                </a:solidFill>
              </a:rPr>
              <a:t> </a:t>
            </a:r>
            <a:r>
              <a:rPr lang="en-US" dirty="0">
                <a:solidFill>
                  <a:srgbClr val="00B050"/>
                </a:solidFill>
              </a:rPr>
              <a:t>~ 0.4%</a:t>
            </a:r>
          </a:p>
        </p:txBody>
      </p:sp>
      <p:cxnSp>
        <p:nvCxnSpPr>
          <p:cNvPr id="6" name="Straight Connector 5"/>
          <p:cNvCxnSpPr/>
          <p:nvPr/>
        </p:nvCxnSpPr>
        <p:spPr>
          <a:xfrm flipH="1" flipV="1">
            <a:off x="3907699" y="2582448"/>
            <a:ext cx="422" cy="2402911"/>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192055" y="3281819"/>
            <a:ext cx="2958110" cy="0"/>
          </a:xfrm>
          <a:prstGeom prst="line">
            <a:avLst/>
          </a:prstGeom>
          <a:ln w="28575">
            <a:solidFill>
              <a:srgbClr val="FF33CC"/>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07698" y="2912487"/>
            <a:ext cx="998991" cy="369332"/>
          </a:xfrm>
          <a:prstGeom prst="rect">
            <a:avLst/>
          </a:prstGeom>
          <a:noFill/>
        </p:spPr>
        <p:txBody>
          <a:bodyPr wrap="none" rtlCol="0">
            <a:spAutoFit/>
          </a:bodyPr>
          <a:lstStyle/>
          <a:p>
            <a:pPr algn="r"/>
            <a:r>
              <a:rPr lang="en-US" i="1" dirty="0" err="1">
                <a:solidFill>
                  <a:srgbClr val="FF33CC"/>
                </a:solidFill>
              </a:rPr>
              <a:t>s</a:t>
            </a:r>
            <a:r>
              <a:rPr lang="en-US" i="1" baseline="-25000" dirty="0" err="1">
                <a:solidFill>
                  <a:srgbClr val="FF33CC"/>
                </a:solidFill>
              </a:rPr>
              <a:t>c</a:t>
            </a:r>
            <a:r>
              <a:rPr lang="en-US" i="1" baseline="-25000" dirty="0">
                <a:solidFill>
                  <a:srgbClr val="FF33CC"/>
                </a:solidFill>
              </a:rPr>
              <a:t> </a:t>
            </a:r>
            <a:r>
              <a:rPr lang="en-US" dirty="0">
                <a:solidFill>
                  <a:srgbClr val="FF33CC"/>
                </a:solidFill>
              </a:rPr>
              <a:t>~ 0.1%</a:t>
            </a:r>
          </a:p>
        </p:txBody>
      </p:sp>
      <p:cxnSp>
        <p:nvCxnSpPr>
          <p:cNvPr id="9" name="Straight Connector 8"/>
          <p:cNvCxnSpPr/>
          <p:nvPr/>
        </p:nvCxnSpPr>
        <p:spPr>
          <a:xfrm flipV="1">
            <a:off x="5150164" y="3281819"/>
            <a:ext cx="0" cy="1703541"/>
          </a:xfrm>
          <a:prstGeom prst="line">
            <a:avLst/>
          </a:prstGeom>
          <a:ln w="28575">
            <a:solidFill>
              <a:srgbClr val="FF33C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192055" y="3469709"/>
            <a:ext cx="4444052" cy="0"/>
          </a:xfrm>
          <a:prstGeom prst="line">
            <a:avLst/>
          </a:prstGeom>
          <a:ln w="28575">
            <a:solidFill>
              <a:srgbClr val="9933FF"/>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24629" y="2818542"/>
            <a:ext cx="1116011" cy="369332"/>
          </a:xfrm>
          <a:prstGeom prst="rect">
            <a:avLst/>
          </a:prstGeom>
          <a:noFill/>
        </p:spPr>
        <p:txBody>
          <a:bodyPr wrap="none" rtlCol="0">
            <a:spAutoFit/>
          </a:bodyPr>
          <a:lstStyle/>
          <a:p>
            <a:pPr algn="r"/>
            <a:r>
              <a:rPr lang="en-US" i="1" dirty="0" err="1">
                <a:solidFill>
                  <a:srgbClr val="9933FF"/>
                </a:solidFill>
              </a:rPr>
              <a:t>s</a:t>
            </a:r>
            <a:r>
              <a:rPr lang="en-US" i="1" baseline="-25000" dirty="0" err="1">
                <a:solidFill>
                  <a:srgbClr val="9933FF"/>
                </a:solidFill>
              </a:rPr>
              <a:t>c</a:t>
            </a:r>
            <a:r>
              <a:rPr lang="en-US" i="1" baseline="-25000" dirty="0">
                <a:solidFill>
                  <a:srgbClr val="9933FF"/>
                </a:solidFill>
              </a:rPr>
              <a:t> </a:t>
            </a:r>
            <a:r>
              <a:rPr lang="en-US" dirty="0">
                <a:solidFill>
                  <a:srgbClr val="9933FF"/>
                </a:solidFill>
              </a:rPr>
              <a:t>~ 0.03%</a:t>
            </a:r>
          </a:p>
        </p:txBody>
      </p:sp>
      <p:cxnSp>
        <p:nvCxnSpPr>
          <p:cNvPr id="14" name="Straight Connector 13"/>
          <p:cNvCxnSpPr/>
          <p:nvPr/>
        </p:nvCxnSpPr>
        <p:spPr>
          <a:xfrm flipV="1">
            <a:off x="6636105" y="3469709"/>
            <a:ext cx="0" cy="1515652"/>
          </a:xfrm>
          <a:prstGeom prst="line">
            <a:avLst/>
          </a:prstGeom>
          <a:ln w="28575">
            <a:solidFill>
              <a:srgbClr val="9933FF"/>
            </a:solidFill>
            <a:prstDash val="sysDot"/>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006247" y="2580362"/>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5623765" y="3097153"/>
            <a:ext cx="524967" cy="372555"/>
          </a:xfrm>
          <a:prstGeom prst="line">
            <a:avLst/>
          </a:prstGeom>
          <a:ln>
            <a:solidFill>
              <a:srgbClr val="9933FF"/>
            </a:solidFill>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4108537" y="3231715"/>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135671" y="3438591"/>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11480" y="5595567"/>
            <a:ext cx="8644838" cy="1015663"/>
          </a:xfrm>
          <a:prstGeom prst="rect">
            <a:avLst/>
          </a:prstGeom>
        </p:spPr>
        <p:txBody>
          <a:bodyPr wrap="square">
            <a:spAutoFit/>
          </a:bodyPr>
          <a:lstStyle/>
          <a:p>
            <a:pPr marL="342900" indent="-342900">
              <a:buFont typeface="Arial" panose="020B0604020202020204" pitchFamily="34" charset="0"/>
              <a:buChar char="•"/>
            </a:pPr>
            <a:r>
              <a:rPr lang="en-US" sz="2000" dirty="0"/>
              <a:t>Increasing solute mass decreases </a:t>
            </a:r>
            <a:r>
              <a:rPr lang="en-US" sz="2000" i="1" dirty="0" err="1">
                <a:latin typeface="Times New Roman" panose="02020603050405020304" pitchFamily="18" charset="0"/>
                <a:cs typeface="Times New Roman" panose="02020603050405020304" pitchFamily="18" charset="0"/>
              </a:rPr>
              <a:t>s</a:t>
            </a:r>
            <a:r>
              <a:rPr lang="en-US" sz="2000" i="1" baseline="-25000" dirty="0" err="1">
                <a:latin typeface="Times New Roman" panose="02020603050405020304" pitchFamily="18" charset="0"/>
                <a:cs typeface="Times New Roman" panose="02020603050405020304" pitchFamily="18" charset="0"/>
              </a:rPr>
              <a:t>c</a:t>
            </a:r>
            <a:r>
              <a:rPr lang="en-US" sz="2000" dirty="0"/>
              <a:t>, making it easier for particles to activate</a:t>
            </a:r>
          </a:p>
          <a:p>
            <a:pPr marL="342900" indent="-342900">
              <a:buFont typeface="Arial" panose="020B0604020202020204" pitchFamily="34" charset="0"/>
              <a:buChar char="•"/>
            </a:pPr>
            <a:r>
              <a:rPr lang="en-US" sz="2000" dirty="0"/>
              <a:t>Solute mass can increase if the dry particle diameter (</a:t>
            </a:r>
            <a:r>
              <a:rPr lang="en-US" sz="2000" i="1" dirty="0" err="1">
                <a:latin typeface="Times New Roman" panose="02020603050405020304" pitchFamily="18" charset="0"/>
                <a:cs typeface="Times New Roman" panose="02020603050405020304" pitchFamily="18" charset="0"/>
              </a:rPr>
              <a:t>d</a:t>
            </a:r>
            <a:r>
              <a:rPr lang="en-US" sz="2000" i="1" baseline="-25000" dirty="0" err="1">
                <a:latin typeface="Times New Roman" panose="02020603050405020304" pitchFamily="18" charset="0"/>
                <a:cs typeface="Times New Roman" panose="02020603050405020304" pitchFamily="18" charset="0"/>
              </a:rPr>
              <a:t>p</a:t>
            </a:r>
            <a:r>
              <a:rPr lang="en-US" sz="2000" dirty="0"/>
              <a:t>) is larger or particles are more hygroscopic (or both, as in the case of sea spray aerosol)</a:t>
            </a:r>
          </a:p>
        </p:txBody>
      </p:sp>
    </p:spTree>
    <p:extLst>
      <p:ext uri="{BB962C8B-B14F-4D97-AF65-F5344CB8AC3E}">
        <p14:creationId xmlns:p14="http://schemas.microsoft.com/office/powerpoint/2010/main" val="17943156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707274391"/>
              </p:ext>
            </p:extLst>
          </p:nvPr>
        </p:nvGraphicFramePr>
        <p:xfrm>
          <a:off x="6480306" y="3973921"/>
          <a:ext cx="2486025" cy="23812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28" name="Rectangle 27"/>
              <p:cNvSpPr/>
              <p:nvPr/>
            </p:nvSpPr>
            <p:spPr>
              <a:xfrm>
                <a:off x="411480" y="1724607"/>
                <a:ext cx="8321040" cy="2578206"/>
              </a:xfrm>
              <a:prstGeom prst="rect">
                <a:avLst/>
              </a:prstGeom>
            </p:spPr>
            <p:txBody>
              <a:bodyPr wrap="square">
                <a:spAutoFit/>
              </a:bodyPr>
              <a:lstStyle/>
              <a:p>
                <a:r>
                  <a:rPr lang="en-US" sz="2000" dirty="0"/>
                  <a:t>“Activation” of cloud droplets  (heterogeneous nucleation)</a:t>
                </a:r>
              </a:p>
              <a:p>
                <a:pPr marL="342900" indent="-342900">
                  <a:buFont typeface="Arial" panose="020B0604020202020204" pitchFamily="34" charset="0"/>
                  <a:buChar char="•"/>
                </a:pPr>
                <a:r>
                  <a:rPr lang="en-US" sz="2000" dirty="0"/>
                  <a:t>Important because it divides droplets that are in stable equilibrium from those that are in unstable equilibrium (and will grow continually until water vapor is depleted)</a:t>
                </a:r>
              </a:p>
              <a:p>
                <a:pPr marL="342900" indent="-342900">
                  <a:buFont typeface="Arial" panose="020B0604020202020204" pitchFamily="34" charset="0"/>
                  <a:buChar char="•"/>
                </a:pP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𝑒𝑞</m:t>
                        </m:r>
                      </m:sub>
                    </m:sSub>
                  </m:oMath>
                </a14:m>
                <a:r>
                  <a:rPr lang="en-US" sz="2000" dirty="0"/>
                  <a:t> becomes larger than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𝑐</m:t>
                        </m:r>
                      </m:sub>
                    </m:sSub>
                  </m:oMath>
                </a14:m>
                <a:r>
                  <a:rPr lang="en-US" sz="2000" dirty="0"/>
                  <a:t>, a droplet can become larger than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and grow into a cloud droplet</a:t>
                </a:r>
              </a:p>
              <a:p>
                <a:pPr marL="342900" indent="-342900">
                  <a:buFont typeface="Arial" panose="020B0604020202020204" pitchFamily="34" charset="0"/>
                  <a:buChar char="•"/>
                </a:pPr>
                <a:r>
                  <a:rPr lang="en-US" sz="2000" dirty="0"/>
                  <a:t>Need actual values of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𝑐</m:t>
                        </m:r>
                      </m:sub>
                    </m:sSub>
                  </m:oMath>
                </a14:m>
                <a:endParaRPr lang="en-US" sz="2000" dirty="0"/>
              </a:p>
              <a:p>
                <a:pPr marL="342900" indent="-342900">
                  <a:buFont typeface="Arial" panose="020B0604020202020204" pitchFamily="34" charset="0"/>
                  <a:buChar char="•"/>
                </a:pPr>
                <a:r>
                  <a:rPr lang="en-US" sz="2000" dirty="0"/>
                  <a:t>Find max in the Kohler curve!</a:t>
                </a:r>
              </a:p>
            </p:txBody>
          </p:sp>
        </mc:Choice>
        <mc:Fallback xmlns="">
          <p:sp>
            <p:nvSpPr>
              <p:cNvPr id="28" name="Rectangle 27"/>
              <p:cNvSpPr>
                <a:spLocks noRot="1" noChangeAspect="1" noMove="1" noResize="1" noEditPoints="1" noAdjustHandles="1" noChangeArrowheads="1" noChangeShapeType="1" noTextEdit="1"/>
              </p:cNvSpPr>
              <p:nvPr/>
            </p:nvSpPr>
            <p:spPr>
              <a:xfrm>
                <a:off x="411480" y="1724607"/>
                <a:ext cx="8321040" cy="2578206"/>
              </a:xfrm>
              <a:prstGeom prst="rect">
                <a:avLst/>
              </a:prstGeom>
              <a:blipFill>
                <a:blip r:embed="rId4"/>
                <a:stretch>
                  <a:fillRect l="-806" t="-1418" r="-1172" b="-3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70417" y="4302813"/>
                <a:ext cx="1526765" cy="9703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𝑒𝑞</m:t>
                                      </m:r>
                                    </m:sub>
                                  </m:sSub>
                                </m:num>
                                <m:den>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𝑝</m:t>
                                      </m:r>
                                    </m:sub>
                                  </m:sSub>
                                </m:den>
                              </m:f>
                            </m:e>
                          </m:d>
                        </m:e>
                        <m: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sub>
                      </m:sSub>
                      <m:r>
                        <a:rPr lang="en-US" sz="2000" i="1">
                          <a:latin typeface="Cambria Math" panose="02040503050406030204" pitchFamily="18" charset="0"/>
                          <a:ea typeface="Cambria Math" panose="02040503050406030204" pitchFamily="18" charset="0"/>
                        </a:rPr>
                        <m:t>=0</m:t>
                      </m:r>
                    </m:oMath>
                  </m:oMathPara>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970417" y="4302813"/>
                <a:ext cx="1526765" cy="9703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37025" y="5670240"/>
                <a:ext cx="1618072" cy="6849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𝑢</m:t>
                              </m:r>
                            </m:sup>
                          </m:sSup>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r>
                        <a:rPr lang="en-US" sz="2000" i="1">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𝑢</m:t>
                          </m:r>
                        </m:sup>
                      </m:sSup>
                      <m:f>
                        <m:fPr>
                          <m:ctrlPr>
                            <a:rPr lang="en-US" sz="200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𝑢</m:t>
                          </m:r>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oMath>
                  </m:oMathPara>
                </a14:m>
                <a:endParaRPr lang="en-US" sz="1400" dirty="0"/>
              </a:p>
            </p:txBody>
          </p:sp>
        </mc:Choice>
        <mc:Fallback xmlns="">
          <p:sp>
            <p:nvSpPr>
              <p:cNvPr id="21" name="Rectangle 20"/>
              <p:cNvSpPr>
                <a:spLocks noRot="1" noChangeAspect="1" noMove="1" noResize="1" noEditPoints="1" noAdjustHandles="1" noChangeArrowheads="1" noChangeShapeType="1" noTextEdit="1"/>
              </p:cNvSpPr>
              <p:nvPr/>
            </p:nvSpPr>
            <p:spPr>
              <a:xfrm>
                <a:off x="837025" y="5670240"/>
                <a:ext cx="1618072" cy="6849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772297" y="5105525"/>
                <a:ext cx="1834028" cy="79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cs typeface="Times New Roman" panose="02020603050405020304" pitchFamily="18" charset="0"/>
                        </a:rPr>
                        <m:t>𝑢</m:t>
                      </m:r>
                      <m:r>
                        <a:rPr lang="en-US" sz="2000" b="0" i="0" dirty="0" smtClean="0">
                          <a:latin typeface="Cambria Math" panose="02040503050406030204" pitchFamily="18" charset="0"/>
                          <a:cs typeface="Times New Roman" panose="02020603050405020304" pitchFamily="18" charset="0"/>
                        </a:rPr>
                        <m:t>=</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𝑝</m:t>
                                  </m:r>
                                </m:sub>
                                <m:sup>
                                  <m:r>
                                    <a:rPr lang="en-US" sz="2000" i="1">
                                      <a:latin typeface="Cambria Math" panose="02040503050406030204" pitchFamily="18" charset="0"/>
                                    </a:rPr>
                                    <m:t>3</m:t>
                                  </m:r>
                                </m:sup>
                              </m:sSubSup>
                            </m:den>
                          </m:f>
                        </m:e>
                      </m:d>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3772297" y="5105525"/>
                <a:ext cx="1834028" cy="7996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637623" y="5905167"/>
                <a:ext cx="2235163" cy="797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𝑢</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den>
                      </m:f>
                      <m:r>
                        <a:rPr lang="en-US" sz="2000" b="0" i="0" dirty="0" smtClean="0">
                          <a:latin typeface="Cambria Math" panose="02040503050406030204" pitchFamily="18" charset="0"/>
                          <a:cs typeface="Times New Roman" panose="02020603050405020304" pitchFamily="18" charset="0"/>
                        </a:rPr>
                        <m:t>=</m:t>
                      </m:r>
                      <m:d>
                        <m:dPr>
                          <m:begChr m:val="["/>
                          <m:endChr m:val="]"/>
                          <m:ctrlPr>
                            <a:rPr lang="en-US" sz="2000" i="1" dirty="0">
                              <a:latin typeface="Cambria Math" panose="02040503050406030204" pitchFamily="18" charset="0"/>
                              <a:sym typeface="Wingdings" panose="05000000000000000000" pitchFamily="2" charset="2"/>
                            </a:rPr>
                          </m:ctrlPr>
                        </m:dPr>
                        <m:e>
                          <m:r>
                            <a:rPr lang="en-US" sz="2000" b="0" i="1" dirty="0" smtClean="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rPr>
                              </m:ctrlPr>
                            </m:fPr>
                            <m:num>
                              <m:r>
                                <a:rPr lang="en-US" sz="2000" i="1">
                                  <a:latin typeface="Cambria Math" panose="02040503050406030204" pitchFamily="18" charset="0"/>
                                </a:rPr>
                                <m:t>𝐴</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𝑝</m:t>
                                  </m:r>
                                </m:sub>
                                <m:sup>
                                  <m:r>
                                    <a:rPr lang="en-US" sz="2000" b="0" i="1" smtClean="0">
                                      <a:latin typeface="Cambria Math" panose="02040503050406030204" pitchFamily="18" charset="0"/>
                                    </a:rPr>
                                    <m:t>2</m:t>
                                  </m:r>
                                </m:sup>
                              </m:sSubSup>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𝑝</m:t>
                                  </m:r>
                                </m:sub>
                                <m:sup>
                                  <m:r>
                                    <a:rPr lang="en-US" sz="2000" b="0" i="1" smtClean="0">
                                      <a:latin typeface="Cambria Math" panose="02040503050406030204" pitchFamily="18" charset="0"/>
                                    </a:rPr>
                                    <m:t>4</m:t>
                                  </m:r>
                                </m:sup>
                              </m:sSubSup>
                            </m:den>
                          </m:f>
                        </m:e>
                      </m:d>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637623" y="5905167"/>
                <a:ext cx="2235163" cy="7972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202077" y="4304348"/>
                <a:ext cx="2974469" cy="79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b="0" i="0" dirty="0" smtClean="0">
                          <a:latin typeface="Cambria Math" panose="02040503050406030204" pitchFamily="18" charset="0"/>
                          <a:cs typeface="Times New Roman" panose="02020603050405020304" pitchFamily="18" charset="0"/>
                        </a:rPr>
                        <m:t>(</m:t>
                      </m:r>
                      <m:sSub>
                        <m:sSubPr>
                          <m:ctrlPr>
                            <a:rPr lang="en-US" sz="2000" b="0" i="1" dirty="0" smtClean="0">
                              <a:latin typeface="Cambria Math" panose="02040503050406030204" pitchFamily="18" charset="0"/>
                              <a:cs typeface="Times New Roman" panose="02020603050405020304" pitchFamily="18" charset="0"/>
                            </a:rPr>
                          </m:ctrlPr>
                        </m:sSubPr>
                        <m:e>
                          <m:r>
                            <a:rPr lang="en-US" sz="2000" b="0" i="1" dirty="0" smtClean="0">
                              <a:latin typeface="Cambria Math" panose="02040503050406030204" pitchFamily="18" charset="0"/>
                              <a:cs typeface="Times New Roman" panose="02020603050405020304" pitchFamily="18" charset="0"/>
                            </a:rPr>
                            <m:t>𝐷</m:t>
                          </m:r>
                        </m:e>
                        <m:sub>
                          <m:r>
                            <a:rPr lang="en-US" sz="2000" b="0" i="1" dirty="0" smtClean="0">
                              <a:latin typeface="Cambria Math" panose="02040503050406030204" pitchFamily="18" charset="0"/>
                              <a:cs typeface="Times New Roman" panose="02020603050405020304" pitchFamily="18" charset="0"/>
                            </a:rPr>
                            <m:t>𝑝</m:t>
                          </m:r>
                        </m:sub>
                      </m:sSub>
                      <m:r>
                        <a:rPr lang="en-US" sz="2000" b="0" i="1" dirty="0" smtClean="0">
                          <a:latin typeface="Cambria Math" panose="02040503050406030204" pitchFamily="18" charset="0"/>
                          <a:cs typeface="Times New Roman" panose="02020603050405020304" pitchFamily="18" charset="0"/>
                        </a:rPr>
                        <m:t>)</m:t>
                      </m:r>
                      <m:r>
                        <a:rPr lang="en-US" sz="2000" b="0" i="0" dirty="0" smtClean="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𝑝</m:t>
                                  </m:r>
                                </m:sub>
                                <m:sup>
                                  <m:r>
                                    <a:rPr lang="en-US" sz="2000" i="1">
                                      <a:latin typeface="Cambria Math" panose="02040503050406030204" pitchFamily="18" charset="0"/>
                                    </a:rPr>
                                    <m:t>3</m:t>
                                  </m:r>
                                </m:sup>
                              </m:sSubSup>
                            </m:den>
                          </m:f>
                        </m:e>
                      </m:d>
                    </m:oMath>
                  </m:oMathPara>
                </a14:m>
                <a:endParaRPr lang="en-US" sz="2000" dirty="0"/>
              </a:p>
            </p:txBody>
          </p:sp>
        </mc:Choice>
        <mc:Fallback xmlns="">
          <p:sp>
            <p:nvSpPr>
              <p:cNvPr id="29" name="Rectangle 28"/>
              <p:cNvSpPr>
                <a:spLocks noRot="1" noChangeAspect="1" noMove="1" noResize="1" noEditPoints="1" noAdjustHandles="1" noChangeArrowheads="1" noChangeShapeType="1" noTextEdit="1"/>
              </p:cNvSpPr>
              <p:nvPr/>
            </p:nvSpPr>
            <p:spPr>
              <a:xfrm>
                <a:off x="3202077" y="4304348"/>
                <a:ext cx="2974469" cy="79964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100973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28" name="Rectangle 27"/>
              <p:cNvSpPr/>
              <p:nvPr/>
            </p:nvSpPr>
            <p:spPr>
              <a:xfrm>
                <a:off x="411480" y="1724607"/>
                <a:ext cx="8321040" cy="2578206"/>
              </a:xfrm>
              <a:prstGeom prst="rect">
                <a:avLst/>
              </a:prstGeom>
            </p:spPr>
            <p:txBody>
              <a:bodyPr wrap="square">
                <a:spAutoFit/>
              </a:bodyPr>
              <a:lstStyle/>
              <a:p>
                <a:r>
                  <a:rPr lang="en-US" sz="2000" dirty="0"/>
                  <a:t>“Activation” of cloud droplets  (heterogeneous nucleation)</a:t>
                </a:r>
              </a:p>
              <a:p>
                <a:pPr marL="342900" indent="-342900">
                  <a:buFont typeface="Arial" panose="020B0604020202020204" pitchFamily="34" charset="0"/>
                  <a:buChar char="•"/>
                </a:pPr>
                <a:r>
                  <a:rPr lang="en-US" sz="2000" dirty="0"/>
                  <a:t>Important because it divides droplets that are in stable equilibrium from those that are in unstable equilibrium (and will grow continually until water vapor is depleted)</a:t>
                </a:r>
              </a:p>
              <a:p>
                <a:pPr marL="342900" indent="-342900">
                  <a:buFont typeface="Arial" panose="020B0604020202020204" pitchFamily="34" charset="0"/>
                  <a:buChar char="•"/>
                </a:pP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𝑒𝑞</m:t>
                        </m:r>
                      </m:sub>
                    </m:sSub>
                  </m:oMath>
                </a14:m>
                <a:r>
                  <a:rPr lang="en-US" sz="2000" dirty="0"/>
                  <a:t> becomes larger than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𝑐</m:t>
                        </m:r>
                      </m:sub>
                    </m:sSub>
                  </m:oMath>
                </a14:m>
                <a:r>
                  <a:rPr lang="en-US" sz="2000" dirty="0"/>
                  <a:t>, a droplet can become larger than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and grow into a cloud droplet</a:t>
                </a:r>
              </a:p>
              <a:p>
                <a:pPr marL="342900" indent="-342900">
                  <a:buFont typeface="Arial" panose="020B0604020202020204" pitchFamily="34" charset="0"/>
                  <a:buChar char="•"/>
                </a:pPr>
                <a:r>
                  <a:rPr lang="en-US" sz="2000" dirty="0"/>
                  <a:t>Need actual values of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𝑐</m:t>
                        </m:r>
                      </m:sub>
                    </m:sSub>
                  </m:oMath>
                </a14:m>
                <a:endParaRPr lang="en-US" sz="2000" dirty="0"/>
              </a:p>
              <a:p>
                <a:pPr marL="342900" indent="-342900">
                  <a:buFont typeface="Arial" panose="020B0604020202020204" pitchFamily="34" charset="0"/>
                  <a:buChar char="•"/>
                </a:pPr>
                <a:r>
                  <a:rPr lang="en-US" sz="2000" dirty="0"/>
                  <a:t>Find max in the Kohler curve!</a:t>
                </a:r>
              </a:p>
            </p:txBody>
          </p:sp>
        </mc:Choice>
        <mc:Fallback xmlns="">
          <p:sp>
            <p:nvSpPr>
              <p:cNvPr id="28" name="Rectangle 27"/>
              <p:cNvSpPr>
                <a:spLocks noRot="1" noChangeAspect="1" noMove="1" noResize="1" noEditPoints="1" noAdjustHandles="1" noChangeArrowheads="1" noChangeShapeType="1" noTextEdit="1"/>
              </p:cNvSpPr>
              <p:nvPr/>
            </p:nvSpPr>
            <p:spPr>
              <a:xfrm>
                <a:off x="411480" y="1724607"/>
                <a:ext cx="8321040" cy="2578206"/>
              </a:xfrm>
              <a:prstGeom prst="rect">
                <a:avLst/>
              </a:prstGeom>
              <a:blipFill>
                <a:blip r:embed="rId3"/>
                <a:stretch>
                  <a:fillRect l="-806" t="-1418" r="-1172" b="-3310"/>
                </a:stretch>
              </a:blipFill>
            </p:spPr>
            <p:txBody>
              <a:bodyPr/>
              <a:lstStyle/>
              <a:p>
                <a:r>
                  <a:rPr lang="en-US">
                    <a:noFill/>
                  </a:rPr>
                  <a:t> </a:t>
                </a:r>
              </a:p>
            </p:txBody>
          </p:sp>
        </mc:Fallback>
      </mc:AlternateContent>
      <p:graphicFrame>
        <p:nvGraphicFramePr>
          <p:cNvPr id="20" name="Chart 19"/>
          <p:cNvGraphicFramePr>
            <a:graphicFrameLocks/>
          </p:cNvGraphicFramePr>
          <p:nvPr>
            <p:extLst>
              <p:ext uri="{D42A27DB-BD31-4B8C-83A1-F6EECF244321}">
                <p14:modId xmlns:p14="http://schemas.microsoft.com/office/powerpoint/2010/main" val="1034171982"/>
              </p:ext>
            </p:extLst>
          </p:nvPr>
        </p:nvGraphicFramePr>
        <p:xfrm>
          <a:off x="6480306" y="3973921"/>
          <a:ext cx="2486025" cy="238125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1" name="Rectangle 10"/>
              <p:cNvSpPr/>
              <p:nvPr/>
            </p:nvSpPr>
            <p:spPr>
              <a:xfrm>
                <a:off x="1011925" y="4359258"/>
                <a:ext cx="4867936" cy="9703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𝑒𝑞</m:t>
                                      </m:r>
                                    </m:sub>
                                  </m:sSub>
                                </m:num>
                                <m:den>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𝑝</m:t>
                                      </m:r>
                                    </m:sub>
                                  </m:sSub>
                                </m:den>
                              </m:f>
                            </m:e>
                          </m:d>
                        </m:e>
                        <m: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𝑐</m:t>
                              </m:r>
                            </m:sub>
                          </m:sSub>
                        </m:sub>
                      </m:sSub>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m:t>
                          </m:r>
                          <m:f>
                            <m:fPr>
                              <m:ctrlPr>
                                <a:rPr lang="en-US" sz="2000" i="1">
                                  <a:latin typeface="Cambria Math" panose="02040503050406030204" pitchFamily="18" charset="0"/>
                                </a:rPr>
                              </m:ctrlPr>
                            </m:fPr>
                            <m:num>
                              <m:r>
                                <a:rPr lang="en-US" sz="2000" i="1">
                                  <a:latin typeface="Cambria Math" panose="02040503050406030204" pitchFamily="18" charset="0"/>
                                </a:rPr>
                                <m:t>𝐴</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b="0" i="1" smtClean="0">
                                      <a:latin typeface="Cambria Math" panose="02040503050406030204" pitchFamily="18" charset="0"/>
                                    </a:rPr>
                                    <m:t>𝑐</m:t>
                                  </m:r>
                                </m:sub>
                                <m:sup>
                                  <m:r>
                                    <a:rPr lang="en-US" sz="2000" i="1">
                                      <a:latin typeface="Cambria Math" panose="02040503050406030204" pitchFamily="18" charset="0"/>
                                    </a:rPr>
                                    <m:t>2</m:t>
                                  </m:r>
                                </m:sup>
                              </m:sSubSup>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m:t>
                              </m:r>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b="0" i="1" smtClean="0">
                                      <a:latin typeface="Cambria Math" panose="02040503050406030204" pitchFamily="18" charset="0"/>
                                    </a:rPr>
                                    <m:t>𝑐</m:t>
                                  </m:r>
                                </m:sub>
                                <m:sup>
                                  <m:r>
                                    <a:rPr lang="en-US" sz="2000" i="1">
                                      <a:latin typeface="Cambria Math" panose="02040503050406030204" pitchFamily="18" charset="0"/>
                                    </a:rPr>
                                    <m:t>4</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𝑐</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b="0" i="1" smtClean="0">
                                      <a:latin typeface="Cambria Math" panose="02040503050406030204" pitchFamily="18" charset="0"/>
                                    </a:rPr>
                                    <m:t>𝑐</m:t>
                                  </m:r>
                                </m:sub>
                                <m:sup>
                                  <m:r>
                                    <a:rPr lang="en-US" sz="2000" i="1">
                                      <a:latin typeface="Cambria Math" panose="02040503050406030204" pitchFamily="18" charset="0"/>
                                    </a:rPr>
                                    <m:t>3</m:t>
                                  </m:r>
                                </m:sup>
                              </m:sSubSup>
                            </m:den>
                          </m:f>
                        </m:e>
                      </m:d>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m:oMathPara>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1011925" y="4359258"/>
                <a:ext cx="4867936" cy="9703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11925" y="5621700"/>
                <a:ext cx="1200137" cy="733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𝐴</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𝑐</m:t>
                              </m:r>
                            </m:sub>
                            <m:sup>
                              <m:r>
                                <a:rPr lang="en-US" sz="2000" i="1">
                                  <a:latin typeface="Cambria Math" panose="02040503050406030204" pitchFamily="18" charset="0"/>
                                </a:rPr>
                                <m:t>2</m:t>
                              </m:r>
                            </m:sup>
                          </m:sSubSup>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m:t>
                          </m:r>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𝑐</m:t>
                              </m:r>
                            </m:sub>
                            <m:sup>
                              <m:r>
                                <a:rPr lang="en-US" sz="2000" i="1">
                                  <a:latin typeface="Cambria Math" panose="02040503050406030204" pitchFamily="18" charset="0"/>
                                </a:rPr>
                                <m:t>4</m:t>
                              </m:r>
                            </m:sup>
                          </m:sSubSup>
                        </m:den>
                      </m:f>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011925" y="5621700"/>
                <a:ext cx="1200137" cy="733471"/>
              </a:xfrm>
              <a:prstGeom prst="rect">
                <a:avLst/>
              </a:prstGeom>
              <a:blipFill>
                <a:blip r:embed="rId6"/>
                <a:stretch>
                  <a:fillRect/>
                </a:stretch>
              </a:blipFill>
            </p:spPr>
            <p:txBody>
              <a:bodyPr/>
              <a:lstStyle/>
              <a:p>
                <a:r>
                  <a:rPr lang="en-US">
                    <a:noFill/>
                  </a:rPr>
                  <a:t> </a:t>
                </a:r>
              </a:p>
            </p:txBody>
          </p:sp>
        </mc:Fallback>
      </mc:AlternateContent>
      <p:sp>
        <p:nvSpPr>
          <p:cNvPr id="5" name="Rectangle 4"/>
          <p:cNvSpPr/>
          <p:nvPr/>
        </p:nvSpPr>
        <p:spPr>
          <a:xfrm>
            <a:off x="3445893" y="5654504"/>
            <a:ext cx="1796668" cy="472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3400173" y="5684943"/>
                <a:ext cx="1985993" cy="41165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i="1">
                                  <a:latin typeface="Cambria Math" panose="02040503050406030204" pitchFamily="18" charset="0"/>
                                </a:rPr>
                                <m:t>3</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𝐴</m:t>
                              </m:r>
                            </m:e>
                          </m:d>
                        </m:e>
                        <m:sup>
                          <m:r>
                            <a:rPr lang="en-US" sz="2000" b="0" i="1" smtClean="0">
                              <a:latin typeface="Cambria Math" panose="02040503050406030204" pitchFamily="18" charset="0"/>
                            </a:rPr>
                            <m:t>1/2</m:t>
                          </m:r>
                        </m:sup>
                      </m:sSup>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400173" y="5684943"/>
                <a:ext cx="1985993" cy="411651"/>
              </a:xfrm>
              <a:prstGeom prst="rect">
                <a:avLst/>
              </a:prstGeom>
              <a:blipFill>
                <a:blip r:embed="rId7"/>
                <a:stretch>
                  <a:fillRect b="-14925"/>
                </a:stretch>
              </a:blipFill>
            </p:spPr>
            <p:txBody>
              <a:bodyPr/>
              <a:lstStyle/>
              <a:p>
                <a:r>
                  <a:rPr lang="en-US">
                    <a:noFill/>
                  </a:rPr>
                  <a:t> </a:t>
                </a:r>
              </a:p>
            </p:txBody>
          </p:sp>
        </mc:Fallback>
      </mc:AlternateContent>
    </p:spTree>
    <p:extLst>
      <p:ext uri="{BB962C8B-B14F-4D97-AF65-F5344CB8AC3E}">
        <p14:creationId xmlns:p14="http://schemas.microsoft.com/office/powerpoint/2010/main" val="3849138952"/>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28" name="Rectangle 27"/>
              <p:cNvSpPr/>
              <p:nvPr/>
            </p:nvSpPr>
            <p:spPr>
              <a:xfrm>
                <a:off x="411480" y="1724607"/>
                <a:ext cx="8321040" cy="2578206"/>
              </a:xfrm>
              <a:prstGeom prst="rect">
                <a:avLst/>
              </a:prstGeom>
            </p:spPr>
            <p:txBody>
              <a:bodyPr wrap="square">
                <a:spAutoFit/>
              </a:bodyPr>
              <a:lstStyle/>
              <a:p>
                <a:r>
                  <a:rPr lang="en-US" sz="2000" dirty="0"/>
                  <a:t>“Activation” of cloud droplets  (heterogeneous nucleation)</a:t>
                </a:r>
              </a:p>
              <a:p>
                <a:pPr marL="342900" indent="-342900">
                  <a:buFont typeface="Arial" panose="020B0604020202020204" pitchFamily="34" charset="0"/>
                  <a:buChar char="•"/>
                </a:pPr>
                <a:r>
                  <a:rPr lang="en-US" sz="2000" dirty="0"/>
                  <a:t>Important because it divides droplets that are in stable equilibrium from those that are in unstable equilibrium (and will grow continually until water vapor is depleted)</a:t>
                </a:r>
              </a:p>
              <a:p>
                <a:pPr marL="342900" indent="-342900">
                  <a:buFont typeface="Arial" panose="020B0604020202020204" pitchFamily="34" charset="0"/>
                  <a:buChar char="•"/>
                </a:pP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𝑒𝑞</m:t>
                        </m:r>
                      </m:sub>
                    </m:sSub>
                  </m:oMath>
                </a14:m>
                <a:r>
                  <a:rPr lang="en-US" sz="2000" dirty="0"/>
                  <a:t> becomes larger than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𝑐</m:t>
                        </m:r>
                      </m:sub>
                    </m:sSub>
                  </m:oMath>
                </a14:m>
                <a:r>
                  <a:rPr lang="en-US" sz="2000" dirty="0"/>
                  <a:t>, a droplet can become larger than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and grow into a cloud droplet</a:t>
                </a:r>
              </a:p>
              <a:p>
                <a:pPr marL="342900" indent="-342900">
                  <a:buFont typeface="Arial" panose="020B0604020202020204" pitchFamily="34" charset="0"/>
                  <a:buChar char="•"/>
                </a:pPr>
                <a:r>
                  <a:rPr lang="en-US" sz="2000" dirty="0"/>
                  <a:t>Need actual values of </a:t>
                </a:r>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c</a:t>
                </a:r>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𝑐</m:t>
                        </m:r>
                      </m:sub>
                    </m:sSub>
                  </m:oMath>
                </a14:m>
                <a:endParaRPr lang="en-US" sz="2000" dirty="0"/>
              </a:p>
              <a:p>
                <a:pPr marL="342900" indent="-342900">
                  <a:buFont typeface="Arial" panose="020B0604020202020204" pitchFamily="34" charset="0"/>
                  <a:buChar char="•"/>
                </a:pPr>
                <a:r>
                  <a:rPr lang="en-US" sz="2000" dirty="0"/>
                  <a:t>Find max in the Kohler curve!</a:t>
                </a:r>
              </a:p>
            </p:txBody>
          </p:sp>
        </mc:Choice>
        <mc:Fallback xmlns="">
          <p:sp>
            <p:nvSpPr>
              <p:cNvPr id="28" name="Rectangle 27"/>
              <p:cNvSpPr>
                <a:spLocks noRot="1" noChangeAspect="1" noMove="1" noResize="1" noEditPoints="1" noAdjustHandles="1" noChangeArrowheads="1" noChangeShapeType="1" noTextEdit="1"/>
              </p:cNvSpPr>
              <p:nvPr/>
            </p:nvSpPr>
            <p:spPr>
              <a:xfrm>
                <a:off x="411480" y="1724607"/>
                <a:ext cx="8321040" cy="2578206"/>
              </a:xfrm>
              <a:prstGeom prst="rect">
                <a:avLst/>
              </a:prstGeom>
              <a:blipFill>
                <a:blip r:embed="rId3"/>
                <a:stretch>
                  <a:fillRect l="-806" t="-1418" r="-1172" b="-3310"/>
                </a:stretch>
              </a:blipFill>
            </p:spPr>
            <p:txBody>
              <a:bodyPr/>
              <a:lstStyle/>
              <a:p>
                <a:r>
                  <a:rPr lang="en-US">
                    <a:noFill/>
                  </a:rPr>
                  <a:t> </a:t>
                </a:r>
              </a:p>
            </p:txBody>
          </p:sp>
        </mc:Fallback>
      </mc:AlternateContent>
      <p:graphicFrame>
        <p:nvGraphicFramePr>
          <p:cNvPr id="20" name="Chart 19"/>
          <p:cNvGraphicFramePr>
            <a:graphicFrameLocks/>
          </p:cNvGraphicFramePr>
          <p:nvPr>
            <p:extLst>
              <p:ext uri="{D42A27DB-BD31-4B8C-83A1-F6EECF244321}">
                <p14:modId xmlns:p14="http://schemas.microsoft.com/office/powerpoint/2010/main" val="1619260992"/>
              </p:ext>
            </p:extLst>
          </p:nvPr>
        </p:nvGraphicFramePr>
        <p:xfrm>
          <a:off x="6480306" y="3973921"/>
          <a:ext cx="2486025" cy="238125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8" name="Rectangle 7"/>
              <p:cNvSpPr/>
              <p:nvPr/>
            </p:nvSpPr>
            <p:spPr>
              <a:xfrm>
                <a:off x="972234" y="5568096"/>
                <a:ext cx="5330808" cy="96366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𝑆</m:t>
                          </m:r>
                        </m:e>
                        <m:sub>
                          <m:r>
                            <a:rPr lang="en-US" sz="2400" b="0" i="1" dirty="0" smtClean="0">
                              <a:latin typeface="Cambria Math" panose="02040503050406030204" pitchFamily="18" charset="0"/>
                              <a:cs typeface="Times New Roman" panose="02020603050405020304" pitchFamily="18" charset="0"/>
                            </a:rPr>
                            <m:t>𝑐</m:t>
                          </m:r>
                        </m:sub>
                      </m:sSub>
                      <m:r>
                        <a:rPr lang="en-US" sz="2400" b="0" i="0" dirty="0" smtClean="0">
                          <a:latin typeface="Cambria Math" panose="02040503050406030204" pitchFamily="18" charset="0"/>
                          <a:cs typeface="Times New Roman" panose="02020603050405020304" pitchFamily="18" charset="0"/>
                        </a:rPr>
                        <m:t>=</m:t>
                      </m:r>
                      <m:r>
                        <m:rPr>
                          <m:sty m:val="p"/>
                        </m:rPr>
                        <a:rPr lang="en-US" sz="2400" dirty="0">
                          <a:latin typeface="Cambria Math" panose="02040503050406030204" pitchFamily="18" charset="0"/>
                          <a:sym typeface="Wingdings" panose="05000000000000000000" pitchFamily="2" charset="2"/>
                        </a:rPr>
                        <m:t>exp</m:t>
                      </m:r>
                      <m:d>
                        <m:dPr>
                          <m:begChr m:val="["/>
                          <m:endChr m:val="]"/>
                          <m:ctrlPr>
                            <a:rPr lang="en-US" sz="2400" i="1" dirty="0">
                              <a:latin typeface="Cambria Math" panose="02040503050406030204" pitchFamily="18" charset="0"/>
                              <a:sym typeface="Wingdings" panose="05000000000000000000" pitchFamily="2" charset="2"/>
                            </a:rPr>
                          </m:ctrlPr>
                        </m:dPr>
                        <m:e>
                          <m:f>
                            <m:fPr>
                              <m:ctrlPr>
                                <a:rPr lang="en-US" sz="2400" i="1">
                                  <a:latin typeface="Cambria Math" panose="02040503050406030204" pitchFamily="18" charset="0"/>
                                </a:rPr>
                              </m:ctrlPr>
                            </m:fPr>
                            <m:num>
                              <m:r>
                                <a:rPr lang="en-US" sz="2400" i="1">
                                  <a:latin typeface="Cambria Math" panose="02040503050406030204" pitchFamily="18" charset="0"/>
                                </a:rPr>
                                <m:t>𝐴</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𝑐</m:t>
                                  </m:r>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𝐵</m:t>
                              </m:r>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𝐷</m:t>
                                  </m:r>
                                </m:e>
                                <m:sub>
                                  <m:r>
                                    <a:rPr lang="en-US" sz="2400" b="0" i="1" smtClean="0">
                                      <a:latin typeface="Cambria Math" panose="02040503050406030204" pitchFamily="18" charset="0"/>
                                    </a:rPr>
                                    <m:t>𝑐</m:t>
                                  </m:r>
                                </m:sub>
                                <m:sup>
                                  <m:r>
                                    <a:rPr lang="en-US" sz="2400" i="1">
                                      <a:latin typeface="Cambria Math" panose="02040503050406030204" pitchFamily="18" charset="0"/>
                                    </a:rPr>
                                    <m:t>3</m:t>
                                  </m:r>
                                </m:sup>
                              </m:sSubSup>
                            </m:den>
                          </m:f>
                        </m:e>
                      </m:d>
                      <m:r>
                        <a:rPr lang="en-US" sz="2400" b="0" i="0" smtClean="0">
                          <a:latin typeface="Cambria Math" panose="02040503050406030204" pitchFamily="18" charset="0"/>
                        </a:rPr>
                        <m:t>=</m:t>
                      </m:r>
                      <m:r>
                        <m:rPr>
                          <m:sty m:val="p"/>
                        </m:rPr>
                        <a:rPr lang="en-US" sz="2400" b="0" i="0" smtClean="0">
                          <a:latin typeface="Cambria Math" panose="02040503050406030204" pitchFamily="18" charset="0"/>
                        </a:rPr>
                        <m:t>exp</m:t>
                      </m:r>
                      <m:d>
                        <m:dPr>
                          <m:begChr m:val="["/>
                          <m:endChr m:val="]"/>
                          <m:ctrlPr>
                            <a:rPr lang="en-US" sz="2000" i="1">
                              <a:latin typeface="Cambria Math" panose="02040503050406030204" pitchFamily="18" charset="0"/>
                            </a:rPr>
                          </m:ctrlPr>
                        </m:dPr>
                        <m:e>
                          <m:sSup>
                            <m:sSupPr>
                              <m:ctrlPr>
                                <a:rPr lang="en-US" sz="2000" i="1" smtClean="0">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3</m:t>
                                          </m:r>
                                        </m:sup>
                                      </m:sSup>
                                    </m:num>
                                    <m:den>
                                      <m:r>
                                        <a:rPr lang="en-US" sz="2000" i="1">
                                          <a:latin typeface="Cambria Math" panose="02040503050406030204" pitchFamily="18" charset="0"/>
                                        </a:rPr>
                                        <m:t>27</m:t>
                                      </m:r>
                                      <m:r>
                                        <a:rPr lang="en-US" sz="2000" i="1">
                                          <a:latin typeface="Cambria Math" panose="02040503050406030204" pitchFamily="18" charset="0"/>
                                        </a:rPr>
                                        <m:t>𝐵</m:t>
                                      </m:r>
                                    </m:den>
                                  </m:f>
                                </m:e>
                              </m:d>
                            </m:e>
                            <m:sup>
                              <m:r>
                                <a:rPr lang="en-US" sz="2000" b="0" i="1" smtClean="0">
                                  <a:latin typeface="Cambria Math" panose="02040503050406030204" pitchFamily="18" charset="0"/>
                                </a:rPr>
                                <m:t>1/2</m:t>
                              </m:r>
                            </m:sup>
                          </m:sSup>
                        </m:e>
                      </m:d>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72234" y="5568096"/>
                <a:ext cx="5330808" cy="9636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08425" y="5144326"/>
                <a:ext cx="2752292" cy="423770"/>
              </a:xfrm>
              <a:prstGeom prst="rect">
                <a:avLst/>
              </a:prstGeom>
              <a:noFill/>
            </p:spPr>
            <p:txBody>
              <a:bodyPr wrap="none" rtlCol="0">
                <a:spAutoFit/>
              </a:bodyPr>
              <a:lstStyle/>
              <a:p>
                <a:r>
                  <a:rPr lang="en-US" sz="2000" dirty="0"/>
                  <a:t>Solving for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𝑒𝑞</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08425" y="5144326"/>
                <a:ext cx="2752292" cy="423770"/>
              </a:xfrm>
              <a:prstGeom prst="rect">
                <a:avLst/>
              </a:prstGeom>
              <a:blipFill>
                <a:blip r:embed="rId6"/>
                <a:stretch>
                  <a:fillRect l="-2212" t="-7246"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328573" y="4305883"/>
                <a:ext cx="2974469" cy="799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b="0" i="0" dirty="0" smtClean="0">
                          <a:latin typeface="Cambria Math" panose="02040503050406030204" pitchFamily="18" charset="0"/>
                          <a:cs typeface="Times New Roman" panose="02020603050405020304" pitchFamily="18" charset="0"/>
                        </a:rPr>
                        <m:t>(</m:t>
                      </m:r>
                      <m:sSub>
                        <m:sSubPr>
                          <m:ctrlPr>
                            <a:rPr lang="en-US" sz="2000" b="0" i="1" dirty="0" smtClean="0">
                              <a:latin typeface="Cambria Math" panose="02040503050406030204" pitchFamily="18" charset="0"/>
                              <a:cs typeface="Times New Roman" panose="02020603050405020304" pitchFamily="18" charset="0"/>
                            </a:rPr>
                          </m:ctrlPr>
                        </m:sSubPr>
                        <m:e>
                          <m:r>
                            <a:rPr lang="en-US" sz="2000" b="0" i="1" dirty="0" smtClean="0">
                              <a:latin typeface="Cambria Math" panose="02040503050406030204" pitchFamily="18" charset="0"/>
                              <a:cs typeface="Times New Roman" panose="02020603050405020304" pitchFamily="18" charset="0"/>
                            </a:rPr>
                            <m:t>𝐷</m:t>
                          </m:r>
                        </m:e>
                        <m:sub>
                          <m:r>
                            <a:rPr lang="en-US" sz="2000" b="0" i="1" dirty="0" smtClean="0">
                              <a:latin typeface="Cambria Math" panose="02040503050406030204" pitchFamily="18" charset="0"/>
                              <a:cs typeface="Times New Roman" panose="02020603050405020304" pitchFamily="18" charset="0"/>
                            </a:rPr>
                            <m:t>𝑝</m:t>
                          </m:r>
                        </m:sub>
                      </m:sSub>
                      <m:r>
                        <a:rPr lang="en-US" sz="2000" b="0" i="1" dirty="0" smtClean="0">
                          <a:latin typeface="Cambria Math" panose="02040503050406030204" pitchFamily="18" charset="0"/>
                          <a:cs typeface="Times New Roman" panose="02020603050405020304" pitchFamily="18" charset="0"/>
                        </a:rPr>
                        <m:t>)</m:t>
                      </m:r>
                      <m:r>
                        <a:rPr lang="en-US" sz="2000" b="0" i="0" dirty="0" smtClean="0">
                          <a:latin typeface="Cambria Math" panose="02040503050406030204" pitchFamily="18" charset="0"/>
                          <a:cs typeface="Times New Roman" panose="02020603050405020304" pitchFamily="18" charset="0"/>
                        </a:rPr>
                        <m:t>=</m:t>
                      </m:r>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𝐵</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𝐷</m:t>
                                  </m:r>
                                </m:e>
                                <m:sub>
                                  <m:r>
                                    <a:rPr lang="en-US" sz="2000" i="1">
                                      <a:latin typeface="Cambria Math" panose="02040503050406030204" pitchFamily="18" charset="0"/>
                                    </a:rPr>
                                    <m:t>𝑝</m:t>
                                  </m:r>
                                </m:sub>
                                <m:sup>
                                  <m:r>
                                    <a:rPr lang="en-US" sz="2000" i="1">
                                      <a:latin typeface="Cambria Math" panose="02040503050406030204" pitchFamily="18" charset="0"/>
                                    </a:rPr>
                                    <m:t>3</m:t>
                                  </m:r>
                                </m:sup>
                              </m:sSubSup>
                            </m:den>
                          </m:f>
                        </m:e>
                      </m:d>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328573" y="4305883"/>
                <a:ext cx="2974469" cy="799642"/>
              </a:xfrm>
              <a:prstGeom prst="rect">
                <a:avLst/>
              </a:prstGeom>
              <a:blipFill>
                <a:blip r:embed="rId7"/>
                <a:stretch>
                  <a:fillRect/>
                </a:stretch>
              </a:blipFill>
            </p:spPr>
            <p:txBody>
              <a:bodyPr/>
              <a:lstStyle/>
              <a:p>
                <a:r>
                  <a:rPr lang="en-US">
                    <a:noFill/>
                  </a:rPr>
                  <a:t> </a:t>
                </a:r>
              </a:p>
            </p:txBody>
          </p:sp>
        </mc:Fallback>
      </mc:AlternateContent>
      <p:sp>
        <p:nvSpPr>
          <p:cNvPr id="14" name="Rectangle 13"/>
          <p:cNvSpPr/>
          <p:nvPr/>
        </p:nvSpPr>
        <p:spPr>
          <a:xfrm>
            <a:off x="3855453" y="5583336"/>
            <a:ext cx="1920508" cy="963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972234" y="4414153"/>
                <a:ext cx="1985993" cy="41165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i="1">
                                  <a:latin typeface="Cambria Math" panose="02040503050406030204" pitchFamily="18" charset="0"/>
                                </a:rPr>
                                <m:t>3</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𝐴</m:t>
                              </m:r>
                            </m:e>
                          </m:d>
                        </m:e>
                        <m:sup>
                          <m:r>
                            <a:rPr lang="en-US" sz="2000" b="0" i="1" smtClean="0">
                              <a:latin typeface="Cambria Math" panose="02040503050406030204" pitchFamily="18" charset="0"/>
                            </a:rPr>
                            <m:t>1/2</m:t>
                          </m:r>
                        </m:sup>
                      </m:sSup>
                    </m:oMath>
                  </m:oMathPara>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972234" y="4414153"/>
                <a:ext cx="1985993" cy="411651"/>
              </a:xfrm>
              <a:prstGeom prst="rect">
                <a:avLst/>
              </a:prstGeom>
              <a:blipFill>
                <a:blip r:embed="rId8"/>
                <a:stretch>
                  <a:fillRect b="-13235"/>
                </a:stretch>
              </a:blipFill>
            </p:spPr>
            <p:txBody>
              <a:bodyPr/>
              <a:lstStyle/>
              <a:p>
                <a:r>
                  <a:rPr lang="en-US">
                    <a:noFill/>
                  </a:rPr>
                  <a:t> </a:t>
                </a:r>
              </a:p>
            </p:txBody>
          </p:sp>
        </mc:Fallback>
      </mc:AlternateContent>
    </p:spTree>
    <p:extLst>
      <p:ext uri="{BB962C8B-B14F-4D97-AF65-F5344CB8AC3E}">
        <p14:creationId xmlns:p14="http://schemas.microsoft.com/office/powerpoint/2010/main" val="323675900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28" name="Rectangle 27"/>
              <p:cNvSpPr/>
              <p:nvPr/>
            </p:nvSpPr>
            <p:spPr>
              <a:xfrm>
                <a:off x="411480" y="1724607"/>
                <a:ext cx="8595360" cy="1077218"/>
              </a:xfrm>
              <a:prstGeom prst="rect">
                <a:avLst/>
              </a:prstGeom>
            </p:spPr>
            <p:txBody>
              <a:bodyPr wrap="square">
                <a:spAutoFit/>
              </a:bodyPr>
              <a:lstStyle/>
              <a:p>
                <a:r>
                  <a:rPr lang="en-US" sz="2400" u="sng" dirty="0"/>
                  <a:t>Physical Behavior</a:t>
                </a:r>
                <a:r>
                  <a:rPr lang="en-US" sz="2000" dirty="0"/>
                  <a:t>:</a:t>
                </a:r>
              </a:p>
              <a:p>
                <a:pPr marL="342900" indent="-342900">
                  <a:buFont typeface="Arial" panose="020B0604020202020204" pitchFamily="34" charset="0"/>
                  <a:buChar char="•"/>
                </a:pPr>
                <a:r>
                  <a:rPr lang="en-US" sz="2000" dirty="0"/>
                  <a:t>As moles of solute rises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𝑠</m:t>
                        </m:r>
                      </m:sub>
                    </m:sSub>
                    <m:r>
                      <a:rPr lang="en-US" sz="2000" i="1" smtClean="0">
                        <a:latin typeface="Cambria Math" panose="02040503050406030204" pitchFamily="18" charset="0"/>
                        <a:ea typeface="Cambria Math" panose="02040503050406030204" pitchFamily="18" charset="0"/>
                      </a:rPr>
                      <m:t>↑</m:t>
                    </m:r>
                  </m:oMath>
                </a14:m>
                <a:r>
                  <a:rPr lang="en-US" sz="2000" dirty="0"/>
                  <a:t>), size of activated droplet rises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oMath>
                </a14:m>
                <a:r>
                  <a:rPr lang="en-US" sz="2000" dirty="0"/>
                  <a:t>)</a:t>
                </a:r>
              </a:p>
              <a:p>
                <a:pPr marL="342900" indent="-342900">
                  <a:buFont typeface="Arial" panose="020B0604020202020204" pitchFamily="34" charset="0"/>
                  <a:buChar char="•"/>
                </a:pPr>
                <a:r>
                  <a:rPr lang="en-US" sz="2000" dirty="0"/>
                  <a:t>As moles of solute rises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𝑠</m:t>
                        </m:r>
                      </m:sub>
                    </m:sSub>
                    <m:r>
                      <a:rPr lang="en-US" sz="2000" i="1">
                        <a:latin typeface="Cambria Math" panose="02040503050406030204" pitchFamily="18" charset="0"/>
                        <a:ea typeface="Cambria Math" panose="02040503050406030204" pitchFamily="18" charset="0"/>
                      </a:rPr>
                      <m:t>↑</m:t>
                    </m:r>
                  </m:oMath>
                </a14:m>
                <a:r>
                  <a:rPr lang="en-US" sz="2000" dirty="0"/>
                  <a:t>), vapor required to activate droplet falls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r>
                      <a:rPr lang="en-US" sz="2000" i="1" smtClean="0">
                        <a:latin typeface="Cambria Math" panose="02040503050406030204" pitchFamily="18" charset="0"/>
                        <a:ea typeface="Cambria Math" panose="02040503050406030204" pitchFamily="18" charset="0"/>
                      </a:rPr>
                      <m:t>↓</m:t>
                    </m:r>
                  </m:oMath>
                </a14:m>
                <a:r>
                  <a:rPr lang="en-US" sz="2000" dirty="0"/>
                  <a:t>)</a:t>
                </a:r>
              </a:p>
            </p:txBody>
          </p:sp>
        </mc:Choice>
        <mc:Fallback xmlns="">
          <p:sp>
            <p:nvSpPr>
              <p:cNvPr id="28" name="Rectangle 27"/>
              <p:cNvSpPr>
                <a:spLocks noRot="1" noChangeAspect="1" noMove="1" noResize="1" noEditPoints="1" noAdjustHandles="1" noChangeArrowheads="1" noChangeShapeType="1" noTextEdit="1"/>
              </p:cNvSpPr>
              <p:nvPr/>
            </p:nvSpPr>
            <p:spPr>
              <a:xfrm>
                <a:off x="411480" y="1724607"/>
                <a:ext cx="8595360" cy="1077218"/>
              </a:xfrm>
              <a:prstGeom prst="rect">
                <a:avLst/>
              </a:prstGeom>
              <a:blipFill>
                <a:blip r:embed="rId3"/>
                <a:stretch>
                  <a:fillRect l="-1135" t="-4520" b="-9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50914" y="5653924"/>
                <a:ext cx="2944446" cy="96366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𝑆</m:t>
                          </m:r>
                        </m:e>
                        <m:sub>
                          <m:r>
                            <a:rPr lang="en-US" sz="2400" b="0" i="1" dirty="0" smtClean="0">
                              <a:latin typeface="Cambria Math" panose="02040503050406030204" pitchFamily="18" charset="0"/>
                              <a:cs typeface="Times New Roman" panose="02020603050405020304" pitchFamily="18" charset="0"/>
                            </a:rPr>
                            <m:t>𝑐</m:t>
                          </m:r>
                        </m:sub>
                      </m:sSub>
                      <m:r>
                        <a:rPr lang="en-US" sz="2400" b="0" i="0" dirty="0" smtClean="0">
                          <a:latin typeface="Cambria Math" panose="02040503050406030204" pitchFamily="18" charset="0"/>
                          <a:cs typeface="Times New Roman" panose="02020603050405020304" pitchFamily="18" charset="0"/>
                        </a:rPr>
                        <m:t>=</m:t>
                      </m:r>
                      <m:r>
                        <m:rPr>
                          <m:sty m:val="p"/>
                        </m:rPr>
                        <a:rPr lang="en-US" sz="2400" b="0" i="0" smtClean="0">
                          <a:latin typeface="Cambria Math" panose="02040503050406030204" pitchFamily="18" charset="0"/>
                        </a:rPr>
                        <m:t>exp</m:t>
                      </m:r>
                      <m:d>
                        <m:dPr>
                          <m:begChr m:val="["/>
                          <m:endChr m:val="]"/>
                          <m:ctrlPr>
                            <a:rPr lang="en-US" sz="2000" i="1">
                              <a:latin typeface="Cambria Math" panose="02040503050406030204" pitchFamily="18" charset="0"/>
                            </a:rPr>
                          </m:ctrlPr>
                        </m:dPr>
                        <m:e>
                          <m:sSup>
                            <m:sSupPr>
                              <m:ctrlPr>
                                <a:rPr lang="en-US" sz="2000" i="1" smtClean="0">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3</m:t>
                                          </m:r>
                                        </m:sup>
                                      </m:sSup>
                                    </m:num>
                                    <m:den>
                                      <m:r>
                                        <a:rPr lang="en-US" sz="2000" i="1">
                                          <a:latin typeface="Cambria Math" panose="02040503050406030204" pitchFamily="18" charset="0"/>
                                        </a:rPr>
                                        <m:t>27</m:t>
                                      </m:r>
                                      <m:r>
                                        <a:rPr lang="en-US" sz="2000" i="1">
                                          <a:latin typeface="Cambria Math" panose="02040503050406030204" pitchFamily="18" charset="0"/>
                                        </a:rPr>
                                        <m:t>𝐵</m:t>
                                      </m:r>
                                    </m:den>
                                  </m:f>
                                </m:e>
                              </m:d>
                            </m:e>
                            <m:sup>
                              <m:r>
                                <a:rPr lang="en-US" sz="2000" b="0" i="1" smtClean="0">
                                  <a:latin typeface="Cambria Math" panose="02040503050406030204" pitchFamily="18" charset="0"/>
                                </a:rPr>
                                <m:t>1/2</m:t>
                              </m:r>
                            </m:sup>
                          </m:sSup>
                        </m:e>
                      </m:d>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5650914" y="5653924"/>
                <a:ext cx="2944446" cy="9636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61794" y="5929930"/>
                <a:ext cx="1985993" cy="41165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i="1">
                                  <a:latin typeface="Cambria Math" panose="02040503050406030204" pitchFamily="18" charset="0"/>
                                </a:rPr>
                                <m:t>3</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𝐴</m:t>
                              </m:r>
                            </m:e>
                          </m:d>
                        </m:e>
                        <m:sup>
                          <m:r>
                            <a:rPr lang="en-US" sz="2000" b="0" i="1" smtClean="0">
                              <a:latin typeface="Cambria Math" panose="02040503050406030204" pitchFamily="18" charset="0"/>
                            </a:rPr>
                            <m:t>1/2</m:t>
                          </m:r>
                        </m:sup>
                      </m:sSup>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1261794" y="5929930"/>
                <a:ext cx="1985993" cy="411651"/>
              </a:xfrm>
              <a:prstGeom prst="rect">
                <a:avLst/>
              </a:prstGeom>
              <a:blipFill>
                <a:blip r:embed="rId5"/>
                <a:stretch>
                  <a:fillRect b="-14925"/>
                </a:stretch>
              </a:blipFill>
            </p:spPr>
            <p:txBody>
              <a:bodyPr/>
              <a:lstStyle/>
              <a:p>
                <a:r>
                  <a:rPr lang="en-US">
                    <a:noFill/>
                  </a:rPr>
                  <a:t> </a:t>
                </a:r>
              </a:p>
            </p:txBody>
          </p:sp>
        </mc:Fallback>
      </mc:AlternateContent>
      <p:cxnSp>
        <p:nvCxnSpPr>
          <p:cNvPr id="4" name="Straight Arrow Connector 3"/>
          <p:cNvCxnSpPr/>
          <p:nvPr/>
        </p:nvCxnSpPr>
        <p:spPr>
          <a:xfrm>
            <a:off x="5105400" y="5196840"/>
            <a:ext cx="3489960"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05400" y="2971800"/>
            <a:ext cx="0" cy="2225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9810" y="5196840"/>
            <a:ext cx="3489960"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9810" y="2971800"/>
            <a:ext cx="0" cy="2225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a:stretch>
            <a:fillRect/>
          </a:stretch>
        </p:blipFill>
        <p:spPr>
          <a:xfrm>
            <a:off x="509809" y="3326451"/>
            <a:ext cx="3489961" cy="1870390"/>
          </a:xfrm>
          <a:prstGeom prst="rect">
            <a:avLst/>
          </a:prstGeom>
        </p:spPr>
      </p:pic>
      <p:pic>
        <p:nvPicPr>
          <p:cNvPr id="21" name="Picture 20"/>
          <p:cNvPicPr>
            <a:picLocks noChangeAspect="1"/>
          </p:cNvPicPr>
          <p:nvPr/>
        </p:nvPicPr>
        <p:blipFill>
          <a:blip r:embed="rId7"/>
          <a:stretch>
            <a:fillRect/>
          </a:stretch>
        </p:blipFill>
        <p:spPr>
          <a:xfrm>
            <a:off x="5326248" y="3093873"/>
            <a:ext cx="3048264" cy="1932992"/>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76200" y="2944745"/>
                <a:ext cx="516488"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76200" y="2944745"/>
                <a:ext cx="516488"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699337" y="2944745"/>
                <a:ext cx="478529"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4699337" y="2944745"/>
                <a:ext cx="478529"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627921" y="5208917"/>
                <a:ext cx="514500"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𝑠</m:t>
                          </m:r>
                        </m:sub>
                      </m:sSub>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627921" y="5208917"/>
                <a:ext cx="514500"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374512" y="5208917"/>
                <a:ext cx="514500"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𝑠</m:t>
                          </m:r>
                        </m:sub>
                      </m:sSub>
                    </m:oMath>
                  </m:oMathPara>
                </a14:m>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8374512" y="5208917"/>
                <a:ext cx="514500" cy="40011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455316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filmefuerdieerde.org/files/fs_globaldimming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09510"/>
            <a:ext cx="5777175" cy="384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5606044" y="3587420"/>
            <a:ext cx="3537956" cy="3270580"/>
          </a:xfrm>
          <a:prstGeom prst="rect">
            <a:avLst/>
          </a:prstGeom>
        </p:spPr>
      </p:pic>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7" name="Picture 2" descr="http://d35brb9zkkbdsd.cloudfront.net/wp-content/uploads/2013/10/China-Pollution.JPEG-0bfec-555x370.jpg"/>
          <p:cNvPicPr>
            <a:picLocks noChangeAspect="1" noChangeArrowheads="1"/>
          </p:cNvPicPr>
          <p:nvPr/>
        </p:nvPicPr>
        <p:blipFill rotWithShape="1">
          <a:blip r:embed="rId5">
            <a:extLst>
              <a:ext uri="{28A0092B-C50C-407E-A947-70E740481C1C}">
                <a14:useLocalDpi xmlns:a14="http://schemas.microsoft.com/office/drawing/2010/main" val="0"/>
              </a:ext>
            </a:extLst>
          </a:blip>
          <a:srcRect t="10067"/>
          <a:stretch/>
        </p:blipFill>
        <p:spPr bwMode="auto">
          <a:xfrm>
            <a:off x="5777175" y="1559836"/>
            <a:ext cx="3366825" cy="201857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75573" y="3136787"/>
                <a:ext cx="533047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Deliquesced Ammonium Sulfate aerosols reach equilibrium diameter (almost 2x dry particle diameter, at 90% RH) within ~1ms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Condensed water increases particle mass by substantially more than the initial particle mass, because </a:t>
                </a:r>
                <a14:m>
                  <m:oMath xmlns:m="http://schemas.openxmlformats.org/officeDocument/2006/math">
                    <m:r>
                      <a:rPr lang="en-US" sz="2000" b="0" i="1" smtClean="0">
                        <a:latin typeface="Cambria Math" panose="02040503050406030204" pitchFamily="18" charset="0"/>
                      </a:rPr>
                      <m:t>𝑚𝑎𝑠𝑠</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𝑑𝑖𝑎𝑚𝑒𝑡𝑒𝑟</m:t>
                        </m:r>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3</m:t>
                        </m:r>
                      </m:sup>
                    </m:sSup>
                  </m:oMath>
                </a14:m>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These haze particles are &gt;75% water by mass (and &gt;95% water by moles) at 90%RH </a:t>
                </a:r>
              </a:p>
            </p:txBody>
          </p:sp>
        </mc:Choice>
        <mc:Fallback xmlns="">
          <p:sp>
            <p:nvSpPr>
              <p:cNvPr id="5" name="TextBox 4"/>
              <p:cNvSpPr txBox="1">
                <a:spLocks noRot="1" noChangeAspect="1" noMove="1" noResize="1" noEditPoints="1" noAdjustHandles="1" noChangeArrowheads="1" noChangeShapeType="1" noTextEdit="1"/>
              </p:cNvSpPr>
              <p:nvPr/>
            </p:nvSpPr>
            <p:spPr>
              <a:xfrm>
                <a:off x="275573" y="3136787"/>
                <a:ext cx="5330470" cy="3170099"/>
              </a:xfrm>
              <a:prstGeom prst="rect">
                <a:avLst/>
              </a:prstGeom>
              <a:blipFill>
                <a:blip r:embed="rId6"/>
                <a:stretch>
                  <a:fillRect l="-1029" t="-1154" r="-2171" b="-2500"/>
                </a:stretch>
              </a:blipFill>
            </p:spPr>
            <p:txBody>
              <a:bodyPr/>
              <a:lstStyle/>
              <a:p>
                <a:r>
                  <a:rPr lang="en-US">
                    <a:noFill/>
                  </a:rPr>
                  <a:t> </a:t>
                </a:r>
              </a:p>
            </p:txBody>
          </p:sp>
        </mc:Fallback>
      </mc:AlternateContent>
      <p:sp>
        <p:nvSpPr>
          <p:cNvPr id="6" name="TextBox 5"/>
          <p:cNvSpPr txBox="1"/>
          <p:nvPr/>
        </p:nvSpPr>
        <p:spPr>
          <a:xfrm>
            <a:off x="6880396" y="4059113"/>
            <a:ext cx="1160382" cy="369332"/>
          </a:xfrm>
          <a:prstGeom prst="rect">
            <a:avLst/>
          </a:prstGeom>
          <a:noFill/>
        </p:spPr>
        <p:txBody>
          <a:bodyPr wrap="none" rtlCol="0">
            <a:spAutoFit/>
          </a:bodyPr>
          <a:lstStyle/>
          <a:p>
            <a:r>
              <a:rPr lang="en-US" b="1" dirty="0"/>
              <a:t>at 90% RH</a:t>
            </a:r>
          </a:p>
        </p:txBody>
      </p:sp>
      <p:sp>
        <p:nvSpPr>
          <p:cNvPr id="44" name="TextBox 43"/>
          <p:cNvSpPr txBox="1"/>
          <p:nvPr/>
        </p:nvSpPr>
        <p:spPr>
          <a:xfrm>
            <a:off x="411480" y="1559836"/>
            <a:ext cx="8321040" cy="1323439"/>
          </a:xfrm>
          <a:prstGeom prst="rect">
            <a:avLst/>
          </a:prstGeom>
          <a:noFill/>
        </p:spPr>
        <p:txBody>
          <a:bodyPr wrap="square" rtlCol="0">
            <a:spAutoFit/>
          </a:bodyPr>
          <a:lstStyle/>
          <a:p>
            <a:r>
              <a:rPr lang="en-US" sz="2000" dirty="0">
                <a:sym typeface="Wingdings" panose="05000000000000000000" pitchFamily="2" charset="2"/>
              </a:rPr>
              <a:t>Deliquescence point of various atmospheric salts</a:t>
            </a:r>
          </a:p>
          <a:p>
            <a:r>
              <a:rPr lang="en-US" sz="2000" dirty="0">
                <a:sym typeface="Wingdings" panose="05000000000000000000" pitchFamily="2" charset="2"/>
              </a:rPr>
              <a:t>(NH</a:t>
            </a:r>
            <a:r>
              <a:rPr lang="en-US" sz="2000" baseline="-25000" dirty="0">
                <a:sym typeface="Wingdings" panose="05000000000000000000" pitchFamily="2" charset="2"/>
              </a:rPr>
              <a:t>4</a:t>
            </a:r>
            <a:r>
              <a:rPr lang="en-US" sz="2000" dirty="0">
                <a:sym typeface="Wingdings" panose="05000000000000000000" pitchFamily="2" charset="2"/>
              </a:rPr>
              <a:t>)</a:t>
            </a:r>
            <a:r>
              <a:rPr lang="en-US" sz="2000" baseline="-25000" dirty="0">
                <a:sym typeface="Wingdings" panose="05000000000000000000" pitchFamily="2" charset="2"/>
              </a:rPr>
              <a:t>2</a:t>
            </a:r>
            <a:r>
              <a:rPr lang="en-US" sz="2000" dirty="0">
                <a:sym typeface="Wingdings" panose="05000000000000000000" pitchFamily="2" charset="2"/>
              </a:rPr>
              <a:t>SO</a:t>
            </a:r>
            <a:r>
              <a:rPr lang="en-US" sz="2000" baseline="-25000" dirty="0">
                <a:sym typeface="Wingdings" panose="05000000000000000000" pitchFamily="2" charset="2"/>
              </a:rPr>
              <a:t>4</a:t>
            </a:r>
            <a:r>
              <a:rPr lang="en-US" sz="2000" dirty="0">
                <a:sym typeface="Wingdings" panose="05000000000000000000" pitchFamily="2" charset="2"/>
              </a:rPr>
              <a:t>: 80% RH</a:t>
            </a:r>
          </a:p>
          <a:p>
            <a:r>
              <a:rPr lang="en-US" sz="2000" dirty="0">
                <a:sym typeface="Wingdings" panose="05000000000000000000" pitchFamily="2" charset="2"/>
              </a:rPr>
              <a:t>          </a:t>
            </a:r>
            <a:r>
              <a:rPr lang="en-US" sz="2000" dirty="0" err="1">
                <a:sym typeface="Wingdings" panose="05000000000000000000" pitchFamily="2" charset="2"/>
              </a:rPr>
              <a:t>NaCl</a:t>
            </a:r>
            <a:r>
              <a:rPr lang="en-US" sz="2000" dirty="0">
                <a:sym typeface="Wingdings" panose="05000000000000000000" pitchFamily="2" charset="2"/>
              </a:rPr>
              <a:t>: 75% RH</a:t>
            </a:r>
          </a:p>
          <a:p>
            <a:r>
              <a:rPr lang="en-US" sz="2000" dirty="0">
                <a:sym typeface="Wingdings" panose="05000000000000000000" pitchFamily="2" charset="2"/>
              </a:rPr>
              <a:t>    NH</a:t>
            </a:r>
            <a:r>
              <a:rPr lang="en-US" sz="2000" baseline="-25000" dirty="0">
                <a:sym typeface="Wingdings" panose="05000000000000000000" pitchFamily="2" charset="2"/>
              </a:rPr>
              <a:t>4</a:t>
            </a:r>
            <a:r>
              <a:rPr lang="en-US" sz="2000" dirty="0">
                <a:sym typeface="Wingdings" panose="05000000000000000000" pitchFamily="2" charset="2"/>
              </a:rPr>
              <a:t>NO</a:t>
            </a:r>
            <a:r>
              <a:rPr lang="en-US" sz="2000" baseline="-25000" dirty="0">
                <a:sym typeface="Wingdings" panose="05000000000000000000" pitchFamily="2" charset="2"/>
              </a:rPr>
              <a:t>3</a:t>
            </a:r>
            <a:r>
              <a:rPr lang="en-US" sz="2000" dirty="0">
                <a:sym typeface="Wingdings" panose="05000000000000000000" pitchFamily="2" charset="2"/>
              </a:rPr>
              <a:t>: 62% RH</a:t>
            </a:r>
          </a:p>
        </p:txBody>
      </p:sp>
    </p:spTree>
    <p:extLst>
      <p:ext uri="{BB962C8B-B14F-4D97-AF65-F5344CB8AC3E}">
        <p14:creationId xmlns:p14="http://schemas.microsoft.com/office/powerpoint/2010/main" val="1635366353"/>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mc:AlternateContent xmlns:mc="http://schemas.openxmlformats.org/markup-compatibility/2006" xmlns:a14="http://schemas.microsoft.com/office/drawing/2010/main">
        <mc:Choice Requires="a14">
          <p:sp>
            <p:nvSpPr>
              <p:cNvPr id="28" name="Rectangle 27"/>
              <p:cNvSpPr/>
              <p:nvPr/>
            </p:nvSpPr>
            <p:spPr>
              <a:xfrm>
                <a:off x="411480" y="1724607"/>
                <a:ext cx="8595360" cy="1077218"/>
              </a:xfrm>
              <a:prstGeom prst="rect">
                <a:avLst/>
              </a:prstGeom>
            </p:spPr>
            <p:txBody>
              <a:bodyPr wrap="square">
                <a:spAutoFit/>
              </a:bodyPr>
              <a:lstStyle/>
              <a:p>
                <a:r>
                  <a:rPr lang="en-US" sz="2400" u="sng" dirty="0"/>
                  <a:t>Physical Behavior</a:t>
                </a:r>
                <a:r>
                  <a:rPr lang="en-US" sz="2000" dirty="0"/>
                  <a:t>:</a:t>
                </a:r>
              </a:p>
              <a:p>
                <a:pPr marL="342900" indent="-342900">
                  <a:buFont typeface="Arial" panose="020B0604020202020204" pitchFamily="34" charset="0"/>
                  <a:buChar char="•"/>
                </a:pPr>
                <a:r>
                  <a:rPr lang="en-US" sz="2000" dirty="0"/>
                  <a:t>As moles of solute rises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𝑠</m:t>
                        </m:r>
                      </m:sub>
                    </m:sSub>
                    <m:r>
                      <a:rPr lang="en-US" sz="2000" i="1" smtClean="0">
                        <a:latin typeface="Cambria Math" panose="02040503050406030204" pitchFamily="18" charset="0"/>
                        <a:ea typeface="Cambria Math" panose="02040503050406030204" pitchFamily="18" charset="0"/>
                      </a:rPr>
                      <m:t>↑</m:t>
                    </m:r>
                  </m:oMath>
                </a14:m>
                <a:r>
                  <a:rPr lang="en-US" sz="2000" dirty="0"/>
                  <a:t>), size of activated droplet rises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oMath>
                </a14:m>
                <a:r>
                  <a:rPr lang="en-US" sz="2000" dirty="0"/>
                  <a:t>)</a:t>
                </a:r>
              </a:p>
              <a:p>
                <a:pPr marL="342900" indent="-342900">
                  <a:buFont typeface="Arial" panose="020B0604020202020204" pitchFamily="34" charset="0"/>
                  <a:buChar char="•"/>
                </a:pPr>
                <a:r>
                  <a:rPr lang="en-US" sz="2000" dirty="0"/>
                  <a:t>As moles of solute rises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𝑠</m:t>
                        </m:r>
                      </m:sub>
                    </m:sSub>
                    <m:r>
                      <a:rPr lang="en-US" sz="2000" i="1">
                        <a:latin typeface="Cambria Math" panose="02040503050406030204" pitchFamily="18" charset="0"/>
                        <a:ea typeface="Cambria Math" panose="02040503050406030204" pitchFamily="18" charset="0"/>
                      </a:rPr>
                      <m:t>↑</m:t>
                    </m:r>
                  </m:oMath>
                </a14:m>
                <a:r>
                  <a:rPr lang="en-US" sz="2000" dirty="0"/>
                  <a:t>), vapor required to activate droplet falls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r>
                      <a:rPr lang="en-US" sz="2000" i="1" smtClean="0">
                        <a:latin typeface="Cambria Math" panose="02040503050406030204" pitchFamily="18" charset="0"/>
                        <a:ea typeface="Cambria Math" panose="02040503050406030204" pitchFamily="18" charset="0"/>
                      </a:rPr>
                      <m:t>↓</m:t>
                    </m:r>
                  </m:oMath>
                </a14:m>
                <a:r>
                  <a:rPr lang="en-US" sz="2000" dirty="0"/>
                  <a:t>)</a:t>
                </a:r>
              </a:p>
            </p:txBody>
          </p:sp>
        </mc:Choice>
        <mc:Fallback xmlns="">
          <p:sp>
            <p:nvSpPr>
              <p:cNvPr id="28" name="Rectangle 27"/>
              <p:cNvSpPr>
                <a:spLocks noRot="1" noChangeAspect="1" noMove="1" noResize="1" noEditPoints="1" noAdjustHandles="1" noChangeArrowheads="1" noChangeShapeType="1" noTextEdit="1"/>
              </p:cNvSpPr>
              <p:nvPr/>
            </p:nvSpPr>
            <p:spPr>
              <a:xfrm>
                <a:off x="411480" y="1724607"/>
                <a:ext cx="8595360" cy="1077218"/>
              </a:xfrm>
              <a:prstGeom prst="rect">
                <a:avLst/>
              </a:prstGeom>
              <a:blipFill>
                <a:blip r:embed="rId3"/>
                <a:stretch>
                  <a:fillRect l="-1135" t="-4520" b="-9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50914" y="5653924"/>
                <a:ext cx="2944446" cy="96366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r>
                            <a:rPr lang="en-US" sz="2400" i="1" dirty="0">
                              <a:latin typeface="Cambria Math" panose="02040503050406030204" pitchFamily="18" charset="0"/>
                              <a:cs typeface="Times New Roman" panose="02020603050405020304" pitchFamily="18" charset="0"/>
                            </a:rPr>
                            <m:t>𝑆</m:t>
                          </m:r>
                        </m:e>
                        <m:sub>
                          <m:r>
                            <a:rPr lang="en-US" sz="2400" b="0" i="1" dirty="0" smtClean="0">
                              <a:latin typeface="Cambria Math" panose="02040503050406030204" pitchFamily="18" charset="0"/>
                              <a:cs typeface="Times New Roman" panose="02020603050405020304" pitchFamily="18" charset="0"/>
                            </a:rPr>
                            <m:t>𝑐</m:t>
                          </m:r>
                        </m:sub>
                      </m:sSub>
                      <m:r>
                        <a:rPr lang="en-US" sz="2400" b="0" i="0" dirty="0" smtClean="0">
                          <a:latin typeface="Cambria Math" panose="02040503050406030204" pitchFamily="18" charset="0"/>
                          <a:cs typeface="Times New Roman" panose="02020603050405020304" pitchFamily="18" charset="0"/>
                        </a:rPr>
                        <m:t>=</m:t>
                      </m:r>
                      <m:r>
                        <m:rPr>
                          <m:sty m:val="p"/>
                        </m:rPr>
                        <a:rPr lang="en-US" sz="2400" b="0" i="0" smtClean="0">
                          <a:latin typeface="Cambria Math" panose="02040503050406030204" pitchFamily="18" charset="0"/>
                        </a:rPr>
                        <m:t>exp</m:t>
                      </m:r>
                      <m:d>
                        <m:dPr>
                          <m:begChr m:val="["/>
                          <m:endChr m:val="]"/>
                          <m:ctrlPr>
                            <a:rPr lang="en-US" sz="2000" i="1">
                              <a:latin typeface="Cambria Math" panose="02040503050406030204" pitchFamily="18" charset="0"/>
                            </a:rPr>
                          </m:ctrlPr>
                        </m:dPr>
                        <m:e>
                          <m:sSup>
                            <m:sSupPr>
                              <m:ctrlPr>
                                <a:rPr lang="en-US" sz="2000" i="1" smtClean="0">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3</m:t>
                                          </m:r>
                                        </m:sup>
                                      </m:sSup>
                                    </m:num>
                                    <m:den>
                                      <m:r>
                                        <a:rPr lang="en-US" sz="2000" i="1">
                                          <a:latin typeface="Cambria Math" panose="02040503050406030204" pitchFamily="18" charset="0"/>
                                        </a:rPr>
                                        <m:t>27</m:t>
                                      </m:r>
                                      <m:r>
                                        <a:rPr lang="en-US" sz="2000" i="1">
                                          <a:latin typeface="Cambria Math" panose="02040503050406030204" pitchFamily="18" charset="0"/>
                                        </a:rPr>
                                        <m:t>𝐵</m:t>
                                      </m:r>
                                    </m:den>
                                  </m:f>
                                </m:e>
                              </m:d>
                            </m:e>
                            <m:sup>
                              <m:r>
                                <a:rPr lang="en-US" sz="2000" b="0" i="1" smtClean="0">
                                  <a:latin typeface="Cambria Math" panose="02040503050406030204" pitchFamily="18" charset="0"/>
                                </a:rPr>
                                <m:t>1/2</m:t>
                              </m:r>
                            </m:sup>
                          </m:sSup>
                        </m:e>
                      </m:d>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5650914" y="5653924"/>
                <a:ext cx="2944446" cy="9636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61794" y="5929930"/>
                <a:ext cx="1985993" cy="41165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i="1">
                                  <a:latin typeface="Cambria Math" panose="02040503050406030204" pitchFamily="18" charset="0"/>
                                </a:rPr>
                                <m:t>3</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𝐴</m:t>
                              </m:r>
                            </m:e>
                          </m:d>
                        </m:e>
                        <m:sup>
                          <m:r>
                            <a:rPr lang="en-US" sz="2000" b="0" i="1" smtClean="0">
                              <a:latin typeface="Cambria Math" panose="02040503050406030204" pitchFamily="18" charset="0"/>
                            </a:rPr>
                            <m:t>1/2</m:t>
                          </m:r>
                        </m:sup>
                      </m:sSup>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1261794" y="5929930"/>
                <a:ext cx="1985993" cy="411651"/>
              </a:xfrm>
              <a:prstGeom prst="rect">
                <a:avLst/>
              </a:prstGeom>
              <a:blipFill>
                <a:blip r:embed="rId5"/>
                <a:stretch>
                  <a:fillRect b="-14925"/>
                </a:stretch>
              </a:blipFill>
            </p:spPr>
            <p:txBody>
              <a:bodyPr/>
              <a:lstStyle/>
              <a:p>
                <a:r>
                  <a:rPr lang="en-US">
                    <a:noFill/>
                  </a:rPr>
                  <a:t> </a:t>
                </a:r>
              </a:p>
            </p:txBody>
          </p:sp>
        </mc:Fallback>
      </mc:AlternateContent>
      <p:cxnSp>
        <p:nvCxnSpPr>
          <p:cNvPr id="4" name="Straight Arrow Connector 3"/>
          <p:cNvCxnSpPr/>
          <p:nvPr/>
        </p:nvCxnSpPr>
        <p:spPr>
          <a:xfrm>
            <a:off x="5105400" y="5196840"/>
            <a:ext cx="3489960"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05400" y="2971800"/>
            <a:ext cx="0" cy="2225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9810" y="5196840"/>
            <a:ext cx="3489960" cy="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9810" y="2971800"/>
            <a:ext cx="0" cy="2225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a:stretch>
            <a:fillRect/>
          </a:stretch>
        </p:blipFill>
        <p:spPr>
          <a:xfrm>
            <a:off x="509809" y="3326451"/>
            <a:ext cx="3489961" cy="1870390"/>
          </a:xfrm>
          <a:prstGeom prst="rect">
            <a:avLst/>
          </a:prstGeom>
        </p:spPr>
      </p:pic>
      <p:pic>
        <p:nvPicPr>
          <p:cNvPr id="21" name="Picture 20"/>
          <p:cNvPicPr>
            <a:picLocks noChangeAspect="1"/>
          </p:cNvPicPr>
          <p:nvPr/>
        </p:nvPicPr>
        <p:blipFill>
          <a:blip r:embed="rId7"/>
          <a:stretch>
            <a:fillRect/>
          </a:stretch>
        </p:blipFill>
        <p:spPr>
          <a:xfrm>
            <a:off x="5326248" y="3093873"/>
            <a:ext cx="3048264" cy="1932992"/>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76200" y="2944745"/>
                <a:ext cx="516488"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76200" y="2944745"/>
                <a:ext cx="516488"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699337" y="2944745"/>
                <a:ext cx="478529"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4699337" y="2944745"/>
                <a:ext cx="478529"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627921" y="5208917"/>
                <a:ext cx="514500"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𝑠</m:t>
                          </m:r>
                        </m:sub>
                      </m:sSub>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627921" y="5208917"/>
                <a:ext cx="514500"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374512" y="5208917"/>
                <a:ext cx="514500" cy="400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𝑠</m:t>
                          </m:r>
                        </m:sub>
                      </m:sSub>
                    </m:oMath>
                  </m:oMathPara>
                </a14:m>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8374512" y="5208917"/>
                <a:ext cx="514500" cy="400110"/>
              </a:xfrm>
              <a:prstGeom prst="rect">
                <a:avLst/>
              </a:prstGeom>
              <a:blipFill>
                <a:blip r:embed="rId11"/>
                <a:stretch>
                  <a:fillRect/>
                </a:stretch>
              </a:blipFill>
            </p:spPr>
            <p:txBody>
              <a:bodyPr/>
              <a:lstStyle/>
              <a:p>
                <a:r>
                  <a:rPr lang="en-US">
                    <a:noFill/>
                  </a:rPr>
                  <a:t> </a:t>
                </a:r>
              </a:p>
            </p:txBody>
          </p:sp>
        </mc:Fallback>
      </mc:AlternateContent>
      <p:sp>
        <p:nvSpPr>
          <p:cNvPr id="5" name="Rectangle 4"/>
          <p:cNvSpPr/>
          <p:nvPr/>
        </p:nvSpPr>
        <p:spPr>
          <a:xfrm>
            <a:off x="2499360" y="3781853"/>
            <a:ext cx="3733800" cy="1031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22849" y="3658672"/>
            <a:ext cx="4404360" cy="1200329"/>
          </a:xfrm>
          <a:prstGeom prst="rect">
            <a:avLst/>
          </a:prstGeom>
          <a:noFill/>
        </p:spPr>
        <p:txBody>
          <a:bodyPr wrap="square" rtlCol="0">
            <a:spAutoFit/>
          </a:bodyPr>
          <a:lstStyle/>
          <a:p>
            <a:pPr algn="ctr"/>
            <a:r>
              <a:rPr lang="en-US" sz="2400" dirty="0">
                <a:solidFill>
                  <a:srgbClr val="FF33CC"/>
                </a:solidFill>
              </a:rPr>
              <a:t>Important for both droplet formation and condensational growth in the atmosphere</a:t>
            </a:r>
          </a:p>
        </p:txBody>
      </p:sp>
    </p:spTree>
    <p:extLst>
      <p:ext uri="{BB962C8B-B14F-4D97-AF65-F5344CB8AC3E}">
        <p14:creationId xmlns:p14="http://schemas.microsoft.com/office/powerpoint/2010/main" val="416691133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58297" y="5558105"/>
            <a:ext cx="295899" cy="295899"/>
          </a:xfrm>
          <a:prstGeom prst="ellipse">
            <a:avLst/>
          </a:prstGeom>
          <a:pattFill prst="pct2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4113408"/>
            <a:ext cx="1178528" cy="400110"/>
          </a:xfrm>
          <a:prstGeom prst="rect">
            <a:avLst/>
          </a:prstGeom>
          <a:noFill/>
        </p:spPr>
        <p:txBody>
          <a:bodyPr wrap="none" rtlCol="0">
            <a:spAutoFit/>
          </a:bodyPr>
          <a:lstStyle/>
          <a:p>
            <a:r>
              <a:rPr lang="en-US" sz="2000" b="1" dirty="0"/>
              <a:t>RH/100%</a:t>
            </a:r>
          </a:p>
        </p:txBody>
      </p:sp>
      <p:sp>
        <p:nvSpPr>
          <p:cNvPr id="30" name="Rectangle 29"/>
          <p:cNvSpPr/>
          <p:nvPr/>
        </p:nvSpPr>
        <p:spPr>
          <a:xfrm>
            <a:off x="2834613" y="5946724"/>
            <a:ext cx="491304" cy="369332"/>
          </a:xfrm>
          <a:prstGeom prst="rect">
            <a:avLst/>
          </a:prstGeom>
        </p:spPr>
        <p:txBody>
          <a:bodyPr wrap="square">
            <a:spAutoFit/>
          </a:bodyPr>
          <a:lstStyle/>
          <a:p>
            <a:r>
              <a:rPr lang="en-US" i="1" dirty="0"/>
              <a:t>D</a:t>
            </a:r>
            <a:r>
              <a:rPr lang="en-US" i="1" baseline="-25000" dirty="0"/>
              <a:t>p1</a:t>
            </a:r>
            <a:endParaRPr lang="en-US" dirty="0"/>
          </a:p>
        </p:txBody>
      </p:sp>
      <p:sp>
        <p:nvSpPr>
          <p:cNvPr id="32" name="Rectangle 31"/>
          <p:cNvSpPr/>
          <p:nvPr/>
        </p:nvSpPr>
        <p:spPr>
          <a:xfrm>
            <a:off x="5499444" y="5946724"/>
            <a:ext cx="491304" cy="369332"/>
          </a:xfrm>
          <a:prstGeom prst="rect">
            <a:avLst/>
          </a:prstGeom>
        </p:spPr>
        <p:txBody>
          <a:bodyPr wrap="square">
            <a:spAutoFit/>
          </a:bodyPr>
          <a:lstStyle/>
          <a:p>
            <a:r>
              <a:rPr lang="en-US" i="1" dirty="0"/>
              <a:t>D</a:t>
            </a:r>
            <a:r>
              <a:rPr lang="en-US" i="1" baseline="-25000" dirty="0"/>
              <a:t>p2</a:t>
            </a:r>
            <a:endParaRPr lang="en-US" dirty="0"/>
          </a:p>
        </p:txBody>
      </p:sp>
      <p:sp>
        <p:nvSpPr>
          <p:cNvPr id="28" name="Oval 27"/>
          <p:cNvSpPr/>
          <p:nvPr/>
        </p:nvSpPr>
        <p:spPr>
          <a:xfrm>
            <a:off x="5376476" y="3852746"/>
            <a:ext cx="737240" cy="737240"/>
          </a:xfrm>
          <a:prstGeom prst="ellipse">
            <a:avLst/>
          </a:prstGeom>
          <a:pattFill prst="pct5">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11480" y="1559836"/>
            <a:ext cx="8427720" cy="800219"/>
          </a:xfrm>
          <a:prstGeom prst="rect">
            <a:avLst/>
          </a:prstGeom>
          <a:noFill/>
        </p:spPr>
        <p:txBody>
          <a:bodyPr wrap="square" rtlCol="0">
            <a:spAutoFit/>
          </a:bodyPr>
          <a:lstStyle/>
          <a:p>
            <a:r>
              <a:rPr lang="en-US" sz="2400" u="sng" dirty="0">
                <a:sym typeface="Wingdings" panose="05000000000000000000" pitchFamily="2" charset="2"/>
              </a:rPr>
              <a:t>Pop Quiz (just for fun)</a:t>
            </a:r>
          </a:p>
          <a:p>
            <a:r>
              <a:rPr lang="en-US" sz="2200" dirty="0">
                <a:sym typeface="Wingdings" panose="05000000000000000000" pitchFamily="2" charset="2"/>
              </a:rPr>
              <a:t>What is the difference between a “haze” droplet and a cloud droplet? </a:t>
            </a:r>
          </a:p>
        </p:txBody>
      </p:sp>
      <p:sp>
        <p:nvSpPr>
          <p:cNvPr id="34" name="TextBox 33"/>
          <p:cNvSpPr txBox="1"/>
          <p:nvPr/>
        </p:nvSpPr>
        <p:spPr>
          <a:xfrm>
            <a:off x="2285579" y="3744126"/>
            <a:ext cx="845744" cy="646331"/>
          </a:xfrm>
          <a:prstGeom prst="rect">
            <a:avLst/>
          </a:prstGeom>
          <a:noFill/>
        </p:spPr>
        <p:txBody>
          <a:bodyPr wrap="none" rtlCol="0">
            <a:spAutoFit/>
          </a:bodyPr>
          <a:lstStyle/>
          <a:p>
            <a:r>
              <a:rPr lang="en-US" dirty="0" err="1">
                <a:solidFill>
                  <a:srgbClr val="00B050"/>
                </a:solidFill>
              </a:rPr>
              <a:t>Köhler</a:t>
            </a:r>
            <a:r>
              <a:rPr lang="en-US" dirty="0">
                <a:solidFill>
                  <a:srgbClr val="00B050"/>
                </a:solidFill>
              </a:rPr>
              <a:t> </a:t>
            </a:r>
          </a:p>
          <a:p>
            <a:r>
              <a:rPr lang="en-US" dirty="0">
                <a:solidFill>
                  <a:srgbClr val="00B050"/>
                </a:solidFill>
              </a:rPr>
              <a:t>Curve</a:t>
            </a:r>
          </a:p>
        </p:txBody>
      </p:sp>
    </p:spTree>
    <p:extLst>
      <p:ext uri="{BB962C8B-B14F-4D97-AF65-F5344CB8AC3E}">
        <p14:creationId xmlns:p14="http://schemas.microsoft.com/office/powerpoint/2010/main" val="328378909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43245"/>
            <a:ext cx="8321040" cy="1113153"/>
          </a:xfrm>
        </p:spPr>
        <p:txBody>
          <a:bodyPr>
            <a:normAutofit fontScale="90000"/>
          </a:bodyPr>
          <a:lstStyle/>
          <a:p>
            <a:r>
              <a:rPr lang="en-US" dirty="0"/>
              <a:t>Cloud droplet formation and Condensational Growth(Recap)</a:t>
            </a:r>
            <a:endParaRPr lang="en-US" sz="2900" dirty="0"/>
          </a:p>
        </p:txBody>
      </p:sp>
      <p:grpSp>
        <p:nvGrpSpPr>
          <p:cNvPr id="3" name="Group 2"/>
          <p:cNvGrpSpPr/>
          <p:nvPr/>
        </p:nvGrpSpPr>
        <p:grpSpPr>
          <a:xfrm>
            <a:off x="899018" y="2456554"/>
            <a:ext cx="7162753" cy="4128997"/>
            <a:chOff x="899018" y="2456554"/>
            <a:chExt cx="7162753"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4113408"/>
              <a:ext cx="1178528" cy="400110"/>
            </a:xfrm>
            <a:prstGeom prst="rect">
              <a:avLst/>
            </a:prstGeom>
            <a:noFill/>
          </p:spPr>
          <p:txBody>
            <a:bodyPr wrap="none" rtlCol="0">
              <a:spAutoFit/>
            </a:bodyPr>
            <a:lstStyle/>
            <a:p>
              <a:r>
                <a:rPr lang="en-US" sz="2000" b="1" dirty="0"/>
                <a:t>RH/100%</a:t>
              </a:r>
            </a:p>
          </p:txBody>
        </p:sp>
        <p:sp>
          <p:nvSpPr>
            <p:cNvPr id="30" name="Rectangle 29"/>
            <p:cNvSpPr/>
            <p:nvPr/>
          </p:nvSpPr>
          <p:spPr>
            <a:xfrm>
              <a:off x="3709080" y="5946724"/>
              <a:ext cx="491304" cy="369332"/>
            </a:xfrm>
            <a:prstGeom prst="rect">
              <a:avLst/>
            </a:prstGeom>
          </p:spPr>
          <p:txBody>
            <a:bodyPr wrap="square">
              <a:spAutoFit/>
            </a:bodyPr>
            <a:lstStyle/>
            <a:p>
              <a:r>
                <a:rPr lang="en-US" i="1" dirty="0"/>
                <a:t>D</a:t>
              </a:r>
              <a:r>
                <a:rPr lang="en-US" i="1" baseline="-25000" dirty="0"/>
                <a:t>c</a:t>
              </a:r>
              <a:endParaRPr lang="en-US" dirty="0"/>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411480" y="1559836"/>
            <a:ext cx="8427720" cy="769441"/>
          </a:xfrm>
          <a:prstGeom prst="rect">
            <a:avLst/>
          </a:prstGeom>
          <a:noFill/>
        </p:spPr>
        <p:txBody>
          <a:bodyPr wrap="square" rtlCol="0">
            <a:spAutoFit/>
          </a:bodyPr>
          <a:lstStyle/>
          <a:p>
            <a:r>
              <a:rPr lang="en-US" sz="2400" u="sng" dirty="0">
                <a:sym typeface="Wingdings" panose="05000000000000000000" pitchFamily="2" charset="2"/>
              </a:rPr>
              <a:t>Pop Quiz (just for fun)</a:t>
            </a:r>
          </a:p>
          <a:p>
            <a:r>
              <a:rPr lang="en-US" sz="2000" dirty="0">
                <a:sym typeface="Wingdings" panose="05000000000000000000" pitchFamily="2" charset="2"/>
              </a:rPr>
              <a:t>What is the difference between a “haze” droplet and a cloud droplet? </a:t>
            </a:r>
          </a:p>
        </p:txBody>
      </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80265" y="2894593"/>
            <a:ext cx="1425416" cy="56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2629" y="2889028"/>
            <a:ext cx="1442190" cy="646331"/>
          </a:xfrm>
          <a:prstGeom prst="rect">
            <a:avLst/>
          </a:prstGeom>
          <a:noFill/>
        </p:spPr>
        <p:txBody>
          <a:bodyPr wrap="none" rtlCol="0">
            <a:spAutoFit/>
          </a:bodyPr>
          <a:lstStyle/>
          <a:p>
            <a:r>
              <a:rPr lang="en-US" dirty="0"/>
              <a:t>Nucleation</a:t>
            </a:r>
          </a:p>
          <a:p>
            <a:r>
              <a:rPr lang="en-US" dirty="0"/>
              <a:t>(“Activation”)</a:t>
            </a:r>
          </a:p>
        </p:txBody>
      </p:sp>
      <p:cxnSp>
        <p:nvCxnSpPr>
          <p:cNvPr id="26" name="Straight Connector 25"/>
          <p:cNvCxnSpPr>
            <a:endCxn id="19" idx="28"/>
          </p:cNvCxnSpPr>
          <p:nvPr/>
        </p:nvCxnSpPr>
        <p:spPr>
          <a:xfrm flipV="1">
            <a:off x="3874822" y="3604357"/>
            <a:ext cx="33299" cy="241189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62075" y="3181648"/>
            <a:ext cx="491304" cy="369332"/>
          </a:xfrm>
          <a:prstGeom prst="rect">
            <a:avLst/>
          </a:prstGeom>
        </p:spPr>
        <p:txBody>
          <a:bodyPr wrap="square">
            <a:spAutoFit/>
          </a:bodyPr>
          <a:lstStyle/>
          <a:p>
            <a:r>
              <a:rPr lang="en-US" i="1" dirty="0" err="1"/>
              <a:t>S</a:t>
            </a:r>
            <a:r>
              <a:rPr lang="en-US" i="1" baseline="-25000" dirty="0" err="1"/>
              <a:t>c</a:t>
            </a:r>
            <a:endParaRPr lang="en-US" dirty="0"/>
          </a:p>
        </p:txBody>
      </p:sp>
      <p:cxnSp>
        <p:nvCxnSpPr>
          <p:cNvPr id="27" name="Straight Connector 26"/>
          <p:cNvCxnSpPr>
            <a:stCxn id="19" idx="28"/>
          </p:cNvCxnSpPr>
          <p:nvPr/>
        </p:nvCxnSpPr>
        <p:spPr>
          <a:xfrm flipH="1" flipV="1">
            <a:off x="2223168" y="3585848"/>
            <a:ext cx="1684953" cy="1850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4112581"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773738"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979393" y="3541368"/>
            <a:ext cx="1969322" cy="646331"/>
          </a:xfrm>
          <a:prstGeom prst="rect">
            <a:avLst/>
          </a:prstGeom>
          <a:noFill/>
        </p:spPr>
        <p:txBody>
          <a:bodyPr wrap="none" rtlCol="0">
            <a:spAutoFit/>
          </a:bodyPr>
          <a:lstStyle/>
          <a:p>
            <a:r>
              <a:rPr lang="en-US" dirty="0"/>
              <a:t>Unstable</a:t>
            </a:r>
          </a:p>
          <a:p>
            <a:r>
              <a:rPr lang="en-US" dirty="0"/>
              <a:t>     Droplet Growth </a:t>
            </a:r>
          </a:p>
        </p:txBody>
      </p:sp>
      <p:sp>
        <p:nvSpPr>
          <p:cNvPr id="25" name="TextBox 24"/>
          <p:cNvSpPr txBox="1"/>
          <p:nvPr/>
        </p:nvSpPr>
        <p:spPr>
          <a:xfrm>
            <a:off x="2184843" y="3982903"/>
            <a:ext cx="1287340" cy="1200329"/>
          </a:xfrm>
          <a:prstGeom prst="rect">
            <a:avLst/>
          </a:prstGeom>
          <a:noFill/>
        </p:spPr>
        <p:txBody>
          <a:bodyPr wrap="none" rtlCol="0">
            <a:spAutoFit/>
          </a:bodyPr>
          <a:lstStyle/>
          <a:p>
            <a:r>
              <a:rPr lang="en-US" dirty="0"/>
              <a:t>Stable</a:t>
            </a:r>
          </a:p>
          <a:p>
            <a:r>
              <a:rPr lang="en-US" dirty="0"/>
              <a:t>(Reversible)</a:t>
            </a:r>
          </a:p>
          <a:p>
            <a:r>
              <a:rPr lang="en-US" dirty="0"/>
              <a:t>Droplet </a:t>
            </a:r>
          </a:p>
          <a:p>
            <a:r>
              <a:rPr lang="en-US" dirty="0"/>
              <a:t>Growth</a:t>
            </a:r>
          </a:p>
        </p:txBody>
      </p:sp>
    </p:spTree>
    <p:extLst>
      <p:ext uri="{BB962C8B-B14F-4D97-AF65-F5344CB8AC3E}">
        <p14:creationId xmlns:p14="http://schemas.microsoft.com/office/powerpoint/2010/main" val="3572899861"/>
      </p:ext>
    </p:extLst>
  </p:cSld>
  <p:clrMapOvr>
    <a:masterClrMapping/>
  </p:clrMapOvr>
  <mc:AlternateContent xmlns:mc="http://schemas.openxmlformats.org/markup-compatibility/2006" xmlns:p14="http://schemas.microsoft.com/office/powerpoint/2010/main">
    <mc:Choice Requires="p14">
      <p:transition spd="slow" p14:dur="2000" advTm="57147"/>
    </mc:Choice>
    <mc:Fallback xmlns="">
      <p:transition spd="slow" advTm="57147"/>
    </mc:Fallback>
  </mc:AlternateContent>
  <p:timing>
    <p:tnLst>
      <p:par>
        <p:cTn id="1" dur="indefinite" restart="never" nodeType="tmRoot">
          <p:childTnLst>
            <p:par>
              <p:cTn id="2"/>
            </p:par>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018" y="2456554"/>
            <a:ext cx="7162753" cy="4128997"/>
            <a:chOff x="899018" y="2456554"/>
            <a:chExt cx="7162753"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4113408"/>
              <a:ext cx="1178528" cy="400110"/>
            </a:xfrm>
            <a:prstGeom prst="rect">
              <a:avLst/>
            </a:prstGeom>
            <a:noFill/>
          </p:spPr>
          <p:txBody>
            <a:bodyPr wrap="none" rtlCol="0">
              <a:spAutoFit/>
            </a:bodyPr>
            <a:lstStyle/>
            <a:p>
              <a:r>
                <a:rPr lang="en-US" sz="2000" b="1" dirty="0"/>
                <a:t>RH/100%</a:t>
              </a:r>
            </a:p>
          </p:txBody>
        </p:sp>
        <p:sp>
          <p:nvSpPr>
            <p:cNvPr id="30" name="Rectangle 29"/>
            <p:cNvSpPr/>
            <p:nvPr/>
          </p:nvSpPr>
          <p:spPr>
            <a:xfrm>
              <a:off x="3709080" y="5946724"/>
              <a:ext cx="491304" cy="369332"/>
            </a:xfrm>
            <a:prstGeom prst="rect">
              <a:avLst/>
            </a:prstGeom>
          </p:spPr>
          <p:txBody>
            <a:bodyPr wrap="square">
              <a:spAutoFit/>
            </a:bodyPr>
            <a:lstStyle/>
            <a:p>
              <a:r>
                <a:rPr lang="en-US" i="1" dirty="0"/>
                <a:t>D</a:t>
              </a:r>
              <a:r>
                <a:rPr lang="en-US" i="1" baseline="-25000" dirty="0"/>
                <a:t>c</a:t>
              </a:r>
              <a:endParaRPr lang="en-US" dirty="0"/>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411480" y="1559836"/>
            <a:ext cx="8427720" cy="1046440"/>
          </a:xfrm>
          <a:prstGeom prst="rect">
            <a:avLst/>
          </a:prstGeom>
          <a:noFill/>
        </p:spPr>
        <p:txBody>
          <a:bodyPr wrap="square" rtlCol="0">
            <a:spAutoFit/>
          </a:bodyPr>
          <a:lstStyle/>
          <a:p>
            <a:r>
              <a:rPr lang="en-US" sz="2200" u="sng" dirty="0">
                <a:sym typeface="Wingdings" panose="05000000000000000000" pitchFamily="2" charset="2"/>
              </a:rPr>
              <a:t>What is the difference between a “haze” droplet and a cloud droplet?</a:t>
            </a:r>
          </a:p>
          <a:p>
            <a:r>
              <a:rPr lang="en-US" sz="2000" dirty="0">
                <a:sym typeface="Wingdings" panose="05000000000000000000" pitchFamily="2" charset="2"/>
              </a:rPr>
              <a:t>“Haze” droplets are smaller (&lt; </a:t>
            </a:r>
            <a:r>
              <a:rPr lang="en-US" sz="2000" i="1" dirty="0">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 and can exist at &lt;100% RH &amp; &gt;100% RH </a:t>
            </a:r>
          </a:p>
          <a:p>
            <a:r>
              <a:rPr lang="en-US" sz="2000" dirty="0">
                <a:sym typeface="Wingdings" panose="05000000000000000000" pitchFamily="2" charset="2"/>
              </a:rPr>
              <a:t>(but if RH &lt;100%, only haze droplets can exist for significant amounts of time)</a:t>
            </a:r>
          </a:p>
        </p:txBody>
      </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80265" y="2894593"/>
            <a:ext cx="1425416" cy="56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2629" y="2889028"/>
            <a:ext cx="1442190" cy="646331"/>
          </a:xfrm>
          <a:prstGeom prst="rect">
            <a:avLst/>
          </a:prstGeom>
          <a:noFill/>
        </p:spPr>
        <p:txBody>
          <a:bodyPr wrap="none" rtlCol="0">
            <a:spAutoFit/>
          </a:bodyPr>
          <a:lstStyle/>
          <a:p>
            <a:r>
              <a:rPr lang="en-US" dirty="0"/>
              <a:t>Nucleation</a:t>
            </a:r>
          </a:p>
          <a:p>
            <a:r>
              <a:rPr lang="en-US" dirty="0"/>
              <a:t>(“Activation”)</a:t>
            </a:r>
          </a:p>
        </p:txBody>
      </p:sp>
      <p:sp>
        <p:nvSpPr>
          <p:cNvPr id="23" name="TextBox 22"/>
          <p:cNvSpPr txBox="1"/>
          <p:nvPr/>
        </p:nvSpPr>
        <p:spPr>
          <a:xfrm>
            <a:off x="5226756" y="3791247"/>
            <a:ext cx="1486176" cy="369332"/>
          </a:xfrm>
          <a:prstGeom prst="rect">
            <a:avLst/>
          </a:prstGeom>
          <a:noFill/>
        </p:spPr>
        <p:txBody>
          <a:bodyPr wrap="none" rtlCol="0">
            <a:spAutoFit/>
          </a:bodyPr>
          <a:lstStyle/>
          <a:p>
            <a:r>
              <a:rPr lang="en-US" dirty="0"/>
              <a:t>Cloud Droplet</a:t>
            </a:r>
          </a:p>
        </p:txBody>
      </p:sp>
      <p:cxnSp>
        <p:nvCxnSpPr>
          <p:cNvPr id="26" name="Straight Connector 25"/>
          <p:cNvCxnSpPr>
            <a:endCxn id="19" idx="28"/>
          </p:cNvCxnSpPr>
          <p:nvPr/>
        </p:nvCxnSpPr>
        <p:spPr>
          <a:xfrm flipV="1">
            <a:off x="3874822" y="3604357"/>
            <a:ext cx="33299" cy="241189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93481" y="4253017"/>
            <a:ext cx="969461" cy="646331"/>
          </a:xfrm>
          <a:prstGeom prst="rect">
            <a:avLst/>
          </a:prstGeom>
          <a:noFill/>
        </p:spPr>
        <p:txBody>
          <a:bodyPr wrap="square" rtlCol="0">
            <a:spAutoFit/>
          </a:bodyPr>
          <a:lstStyle/>
          <a:p>
            <a:r>
              <a:rPr lang="en-US" dirty="0"/>
              <a:t>“Haze” Droplet</a:t>
            </a:r>
          </a:p>
        </p:txBody>
      </p:sp>
      <p:sp>
        <p:nvSpPr>
          <p:cNvPr id="41" name="Rectangle 40"/>
          <p:cNvSpPr/>
          <p:nvPr/>
        </p:nvSpPr>
        <p:spPr>
          <a:xfrm>
            <a:off x="2262075" y="3181648"/>
            <a:ext cx="491304" cy="369332"/>
          </a:xfrm>
          <a:prstGeom prst="rect">
            <a:avLst/>
          </a:prstGeom>
        </p:spPr>
        <p:txBody>
          <a:bodyPr wrap="square">
            <a:spAutoFit/>
          </a:bodyPr>
          <a:lstStyle/>
          <a:p>
            <a:r>
              <a:rPr lang="en-US" i="1" dirty="0" err="1"/>
              <a:t>S</a:t>
            </a:r>
            <a:r>
              <a:rPr lang="en-US" i="1" baseline="-25000" dirty="0" err="1"/>
              <a:t>c</a:t>
            </a:r>
            <a:endParaRPr lang="en-US" dirty="0"/>
          </a:p>
        </p:txBody>
      </p:sp>
      <p:cxnSp>
        <p:nvCxnSpPr>
          <p:cNvPr id="27" name="Straight Connector 26"/>
          <p:cNvCxnSpPr>
            <a:stCxn id="19" idx="28"/>
          </p:cNvCxnSpPr>
          <p:nvPr/>
        </p:nvCxnSpPr>
        <p:spPr>
          <a:xfrm flipH="1" flipV="1">
            <a:off x="2223168" y="3585848"/>
            <a:ext cx="1684953" cy="1850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4112581"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773738"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a:spLocks noGrp="1"/>
          </p:cNvSpPr>
          <p:nvPr>
            <p:ph type="title"/>
          </p:nvPr>
        </p:nvSpPr>
        <p:spPr>
          <a:xfrm>
            <a:off x="411480" y="343245"/>
            <a:ext cx="8321040" cy="1113153"/>
          </a:xfrm>
        </p:spPr>
        <p:txBody>
          <a:bodyPr>
            <a:normAutofit fontScale="90000"/>
          </a:bodyPr>
          <a:lstStyle/>
          <a:p>
            <a:r>
              <a:rPr lang="en-US" dirty="0"/>
              <a:t>Cloud droplet formation and Condensational Growth(Recap)</a:t>
            </a:r>
            <a:endParaRPr lang="en-US" sz="2900" dirty="0"/>
          </a:p>
        </p:txBody>
      </p:sp>
    </p:spTree>
    <p:extLst>
      <p:ext uri="{BB962C8B-B14F-4D97-AF65-F5344CB8AC3E}">
        <p14:creationId xmlns:p14="http://schemas.microsoft.com/office/powerpoint/2010/main" val="1690596250"/>
      </p:ext>
    </p:extLst>
  </p:cSld>
  <p:clrMapOvr>
    <a:masterClrMapping/>
  </p:clrMapOvr>
  <mc:AlternateContent xmlns:mc="http://schemas.openxmlformats.org/markup-compatibility/2006" xmlns:p14="http://schemas.microsoft.com/office/powerpoint/2010/main">
    <mc:Choice Requires="p14">
      <p:transition spd="slow" p14:dur="2000" advTm="37069"/>
    </mc:Choice>
    <mc:Fallback xmlns="">
      <p:transition spd="slow" advTm="37069"/>
    </mc:Fallback>
  </mc:AlternateContent>
  <p:timing>
    <p:tnLst>
      <p:par>
        <p:cTn id="1" dur="indefinite" restart="never" nodeType="tmRoot">
          <p:childTnLst>
            <p:par>
              <p:cTn id="2"/>
            </p:par>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018" y="2456554"/>
            <a:ext cx="7162753" cy="4128997"/>
            <a:chOff x="899018" y="2456554"/>
            <a:chExt cx="7162753"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4113408"/>
              <a:ext cx="1178528" cy="400110"/>
            </a:xfrm>
            <a:prstGeom prst="rect">
              <a:avLst/>
            </a:prstGeom>
            <a:noFill/>
          </p:spPr>
          <p:txBody>
            <a:bodyPr wrap="none" rtlCol="0">
              <a:spAutoFit/>
            </a:bodyPr>
            <a:lstStyle/>
            <a:p>
              <a:r>
                <a:rPr lang="en-US" sz="2000" b="1" dirty="0"/>
                <a:t>RH/100%</a:t>
              </a:r>
            </a:p>
          </p:txBody>
        </p:sp>
        <p:sp>
          <p:nvSpPr>
            <p:cNvPr id="30" name="Rectangle 29"/>
            <p:cNvSpPr/>
            <p:nvPr/>
          </p:nvSpPr>
          <p:spPr>
            <a:xfrm>
              <a:off x="3709080" y="5946724"/>
              <a:ext cx="491304" cy="369332"/>
            </a:xfrm>
            <a:prstGeom prst="rect">
              <a:avLst/>
            </a:prstGeom>
          </p:spPr>
          <p:txBody>
            <a:bodyPr wrap="square">
              <a:spAutoFit/>
            </a:bodyPr>
            <a:lstStyle/>
            <a:p>
              <a:r>
                <a:rPr lang="en-US" i="1" dirty="0"/>
                <a:t>D</a:t>
              </a:r>
              <a:r>
                <a:rPr lang="en-US" i="1" baseline="-25000" dirty="0"/>
                <a:t>c</a:t>
              </a:r>
              <a:endParaRPr lang="en-US" dirty="0"/>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411480" y="1559836"/>
            <a:ext cx="8427720" cy="1046440"/>
          </a:xfrm>
          <a:prstGeom prst="rect">
            <a:avLst/>
          </a:prstGeom>
          <a:noFill/>
        </p:spPr>
        <p:txBody>
          <a:bodyPr wrap="square" rtlCol="0">
            <a:spAutoFit/>
          </a:bodyPr>
          <a:lstStyle/>
          <a:p>
            <a:r>
              <a:rPr lang="en-US" sz="2200" u="sng" dirty="0">
                <a:sym typeface="Wingdings" panose="05000000000000000000" pitchFamily="2" charset="2"/>
              </a:rPr>
              <a:t>What is the difference between a “haze” droplet and a cloud droplet?</a:t>
            </a:r>
          </a:p>
          <a:p>
            <a:r>
              <a:rPr lang="en-US" sz="2000" dirty="0">
                <a:sym typeface="Wingdings" panose="05000000000000000000" pitchFamily="2" charset="2"/>
              </a:rPr>
              <a:t>Cloud droplets are generally more dilute, though it depends on dry particle size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dirty="0">
                <a:sym typeface="Wingdings" panose="05000000000000000000" pitchFamily="2" charset="2"/>
              </a:rPr>
              <a:t>), critical </a:t>
            </a:r>
            <a:r>
              <a:rPr lang="en-US" sz="2000" dirty="0" err="1">
                <a:sym typeface="Wingdings" panose="05000000000000000000" pitchFamily="2" charset="2"/>
              </a:rPr>
              <a:t>supersaturation</a:t>
            </a:r>
            <a:r>
              <a:rPr lang="en-US" sz="2000" dirty="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 and how much time they have had to grow.</a:t>
            </a:r>
          </a:p>
        </p:txBody>
      </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80265" y="2894593"/>
            <a:ext cx="1425416" cy="56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2629" y="2889028"/>
            <a:ext cx="1442190" cy="646331"/>
          </a:xfrm>
          <a:prstGeom prst="rect">
            <a:avLst/>
          </a:prstGeom>
          <a:noFill/>
        </p:spPr>
        <p:txBody>
          <a:bodyPr wrap="none" rtlCol="0">
            <a:spAutoFit/>
          </a:bodyPr>
          <a:lstStyle/>
          <a:p>
            <a:r>
              <a:rPr lang="en-US" dirty="0"/>
              <a:t>Nucleation</a:t>
            </a:r>
          </a:p>
          <a:p>
            <a:r>
              <a:rPr lang="en-US" dirty="0"/>
              <a:t>(“Activation”)</a:t>
            </a:r>
          </a:p>
        </p:txBody>
      </p:sp>
      <p:sp>
        <p:nvSpPr>
          <p:cNvPr id="23" name="TextBox 22"/>
          <p:cNvSpPr txBox="1"/>
          <p:nvPr/>
        </p:nvSpPr>
        <p:spPr>
          <a:xfrm>
            <a:off x="5226756" y="3791247"/>
            <a:ext cx="1486176" cy="369332"/>
          </a:xfrm>
          <a:prstGeom prst="rect">
            <a:avLst/>
          </a:prstGeom>
          <a:noFill/>
        </p:spPr>
        <p:txBody>
          <a:bodyPr wrap="none" rtlCol="0">
            <a:spAutoFit/>
          </a:bodyPr>
          <a:lstStyle/>
          <a:p>
            <a:r>
              <a:rPr lang="en-US" dirty="0"/>
              <a:t>Cloud Droplet</a:t>
            </a:r>
          </a:p>
        </p:txBody>
      </p:sp>
      <p:cxnSp>
        <p:nvCxnSpPr>
          <p:cNvPr id="26" name="Straight Connector 25"/>
          <p:cNvCxnSpPr>
            <a:endCxn id="19" idx="28"/>
          </p:cNvCxnSpPr>
          <p:nvPr/>
        </p:nvCxnSpPr>
        <p:spPr>
          <a:xfrm flipV="1">
            <a:off x="3874822" y="3604357"/>
            <a:ext cx="33299" cy="241189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93481" y="4253017"/>
            <a:ext cx="969461" cy="646331"/>
          </a:xfrm>
          <a:prstGeom prst="rect">
            <a:avLst/>
          </a:prstGeom>
          <a:noFill/>
        </p:spPr>
        <p:txBody>
          <a:bodyPr wrap="square" rtlCol="0">
            <a:spAutoFit/>
          </a:bodyPr>
          <a:lstStyle/>
          <a:p>
            <a:r>
              <a:rPr lang="en-US" dirty="0"/>
              <a:t>“Haze” Droplet</a:t>
            </a:r>
          </a:p>
        </p:txBody>
      </p:sp>
      <p:sp>
        <p:nvSpPr>
          <p:cNvPr id="41" name="Rectangle 40"/>
          <p:cNvSpPr/>
          <p:nvPr/>
        </p:nvSpPr>
        <p:spPr>
          <a:xfrm>
            <a:off x="2262075" y="3181648"/>
            <a:ext cx="491304" cy="369332"/>
          </a:xfrm>
          <a:prstGeom prst="rect">
            <a:avLst/>
          </a:prstGeom>
        </p:spPr>
        <p:txBody>
          <a:bodyPr wrap="square">
            <a:spAutoFit/>
          </a:bodyPr>
          <a:lstStyle/>
          <a:p>
            <a:r>
              <a:rPr lang="en-US" i="1" dirty="0" err="1"/>
              <a:t>S</a:t>
            </a:r>
            <a:r>
              <a:rPr lang="en-US" i="1" baseline="-25000" dirty="0" err="1"/>
              <a:t>c</a:t>
            </a:r>
            <a:endParaRPr lang="en-US" dirty="0"/>
          </a:p>
        </p:txBody>
      </p:sp>
      <p:cxnSp>
        <p:nvCxnSpPr>
          <p:cNvPr id="27" name="Straight Connector 26"/>
          <p:cNvCxnSpPr>
            <a:stCxn id="19" idx="28"/>
          </p:cNvCxnSpPr>
          <p:nvPr/>
        </p:nvCxnSpPr>
        <p:spPr>
          <a:xfrm flipH="1" flipV="1">
            <a:off x="2223168" y="3585848"/>
            <a:ext cx="1684953" cy="1850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4112581"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773738"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411480" y="343245"/>
            <a:ext cx="8321040" cy="1113153"/>
          </a:xfrm>
        </p:spPr>
        <p:txBody>
          <a:bodyPr>
            <a:normAutofit fontScale="90000"/>
          </a:bodyPr>
          <a:lstStyle/>
          <a:p>
            <a:r>
              <a:rPr lang="en-US" dirty="0"/>
              <a:t>Cloud droplet formation and Condensational Growth(Recap)</a:t>
            </a:r>
            <a:endParaRPr lang="en-US" sz="2900" dirty="0"/>
          </a:p>
        </p:txBody>
      </p:sp>
    </p:spTree>
    <p:extLst>
      <p:ext uri="{BB962C8B-B14F-4D97-AF65-F5344CB8AC3E}">
        <p14:creationId xmlns:p14="http://schemas.microsoft.com/office/powerpoint/2010/main" val="2374085109"/>
      </p:ext>
    </p:extLst>
  </p:cSld>
  <p:clrMapOvr>
    <a:masterClrMapping/>
  </p:clrMapOvr>
  <mc:AlternateContent xmlns:mc="http://schemas.openxmlformats.org/markup-compatibility/2006" xmlns:p14="http://schemas.microsoft.com/office/powerpoint/2010/main">
    <mc:Choice Requires="p14">
      <p:transition spd="slow" p14:dur="2000" advTm="58510"/>
    </mc:Choice>
    <mc:Fallback xmlns="">
      <p:transition spd="slow" advTm="58510"/>
    </mc:Fallback>
  </mc:AlternateContent>
  <p:timing>
    <p:tnLst>
      <p:par>
        <p:cTn id="1" dur="indefinite" restart="never" nodeType="tmRoot">
          <p:childTnLst>
            <p:par>
              <p:cTn id="2"/>
            </p:par>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018" y="2456554"/>
            <a:ext cx="7162753" cy="4128997"/>
            <a:chOff x="899018" y="2456554"/>
            <a:chExt cx="7162753"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4113408"/>
              <a:ext cx="1178528" cy="400110"/>
            </a:xfrm>
            <a:prstGeom prst="rect">
              <a:avLst/>
            </a:prstGeom>
            <a:noFill/>
          </p:spPr>
          <p:txBody>
            <a:bodyPr wrap="none" rtlCol="0">
              <a:spAutoFit/>
            </a:bodyPr>
            <a:lstStyle/>
            <a:p>
              <a:r>
                <a:rPr lang="en-US" sz="2000" b="1" dirty="0"/>
                <a:t>RH/100%</a:t>
              </a:r>
            </a:p>
          </p:txBody>
        </p:sp>
        <p:sp>
          <p:nvSpPr>
            <p:cNvPr id="30" name="Rectangle 29"/>
            <p:cNvSpPr/>
            <p:nvPr/>
          </p:nvSpPr>
          <p:spPr>
            <a:xfrm>
              <a:off x="3709080" y="5946724"/>
              <a:ext cx="491304" cy="369332"/>
            </a:xfrm>
            <a:prstGeom prst="rect">
              <a:avLst/>
            </a:prstGeom>
          </p:spPr>
          <p:txBody>
            <a:bodyPr wrap="square">
              <a:spAutoFit/>
            </a:bodyPr>
            <a:lstStyle/>
            <a:p>
              <a:r>
                <a:rPr lang="en-US" i="1" dirty="0"/>
                <a:t>D</a:t>
              </a:r>
              <a:r>
                <a:rPr lang="en-US" i="1" baseline="-25000" dirty="0"/>
                <a:t>c</a:t>
              </a:r>
              <a:endParaRPr lang="en-US" dirty="0"/>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411480" y="1559836"/>
            <a:ext cx="8427720" cy="1077218"/>
          </a:xfrm>
          <a:prstGeom prst="rect">
            <a:avLst/>
          </a:prstGeom>
          <a:noFill/>
        </p:spPr>
        <p:txBody>
          <a:bodyPr wrap="square" rtlCol="0">
            <a:spAutoFit/>
          </a:bodyPr>
          <a:lstStyle/>
          <a:p>
            <a:r>
              <a:rPr lang="en-US" sz="2400" u="sng" dirty="0">
                <a:sym typeface="Wingdings" panose="05000000000000000000" pitchFamily="2" charset="2"/>
              </a:rPr>
              <a:t>Another Pop Quiz</a:t>
            </a:r>
          </a:p>
          <a:p>
            <a:r>
              <a:rPr lang="en-US" sz="2000" dirty="0">
                <a:sym typeface="Wingdings" panose="05000000000000000000" pitchFamily="2" charset="2"/>
              </a:rPr>
              <a:t>What happens to a cloud droplet when humidity drops below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 </a:t>
            </a:r>
          </a:p>
          <a:p>
            <a:r>
              <a:rPr lang="en-US" sz="2000" dirty="0">
                <a:sym typeface="Wingdings" panose="05000000000000000000" pitchFamily="2" charset="2"/>
              </a:rPr>
              <a:t>…and below 100% RH?</a:t>
            </a:r>
          </a:p>
        </p:txBody>
      </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80265" y="2894593"/>
            <a:ext cx="1425416" cy="56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2629" y="2889028"/>
            <a:ext cx="1442190" cy="646331"/>
          </a:xfrm>
          <a:prstGeom prst="rect">
            <a:avLst/>
          </a:prstGeom>
          <a:noFill/>
        </p:spPr>
        <p:txBody>
          <a:bodyPr wrap="none" rtlCol="0">
            <a:spAutoFit/>
          </a:bodyPr>
          <a:lstStyle/>
          <a:p>
            <a:r>
              <a:rPr lang="en-US" dirty="0"/>
              <a:t>Nucleation</a:t>
            </a:r>
          </a:p>
          <a:p>
            <a:r>
              <a:rPr lang="en-US" dirty="0"/>
              <a:t>(“Activation”)</a:t>
            </a:r>
          </a:p>
        </p:txBody>
      </p:sp>
      <p:sp>
        <p:nvSpPr>
          <p:cNvPr id="23" name="TextBox 22"/>
          <p:cNvSpPr txBox="1"/>
          <p:nvPr/>
        </p:nvSpPr>
        <p:spPr>
          <a:xfrm>
            <a:off x="5226756" y="3791247"/>
            <a:ext cx="1486176" cy="369332"/>
          </a:xfrm>
          <a:prstGeom prst="rect">
            <a:avLst/>
          </a:prstGeom>
          <a:noFill/>
        </p:spPr>
        <p:txBody>
          <a:bodyPr wrap="none" rtlCol="0">
            <a:spAutoFit/>
          </a:bodyPr>
          <a:lstStyle/>
          <a:p>
            <a:r>
              <a:rPr lang="en-US" dirty="0"/>
              <a:t>Cloud Droplet</a:t>
            </a:r>
          </a:p>
        </p:txBody>
      </p:sp>
      <p:cxnSp>
        <p:nvCxnSpPr>
          <p:cNvPr id="26" name="Straight Connector 25"/>
          <p:cNvCxnSpPr>
            <a:endCxn id="19" idx="28"/>
          </p:cNvCxnSpPr>
          <p:nvPr/>
        </p:nvCxnSpPr>
        <p:spPr>
          <a:xfrm flipV="1">
            <a:off x="3874822" y="3604357"/>
            <a:ext cx="33299" cy="241189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93481" y="4253017"/>
            <a:ext cx="969461" cy="646331"/>
          </a:xfrm>
          <a:prstGeom prst="rect">
            <a:avLst/>
          </a:prstGeom>
          <a:noFill/>
        </p:spPr>
        <p:txBody>
          <a:bodyPr wrap="square" rtlCol="0">
            <a:spAutoFit/>
          </a:bodyPr>
          <a:lstStyle/>
          <a:p>
            <a:r>
              <a:rPr lang="en-US" dirty="0"/>
              <a:t>“Haze” Droplet</a:t>
            </a:r>
          </a:p>
        </p:txBody>
      </p:sp>
      <p:sp>
        <p:nvSpPr>
          <p:cNvPr id="41" name="Rectangle 40"/>
          <p:cNvSpPr/>
          <p:nvPr/>
        </p:nvSpPr>
        <p:spPr>
          <a:xfrm>
            <a:off x="2262075" y="3181648"/>
            <a:ext cx="491304" cy="369332"/>
          </a:xfrm>
          <a:prstGeom prst="rect">
            <a:avLst/>
          </a:prstGeom>
        </p:spPr>
        <p:txBody>
          <a:bodyPr wrap="square">
            <a:spAutoFit/>
          </a:bodyPr>
          <a:lstStyle/>
          <a:p>
            <a:r>
              <a:rPr lang="en-US" i="1" dirty="0" err="1"/>
              <a:t>S</a:t>
            </a:r>
            <a:r>
              <a:rPr lang="en-US" i="1" baseline="-25000" dirty="0" err="1"/>
              <a:t>c</a:t>
            </a:r>
            <a:endParaRPr lang="en-US" dirty="0"/>
          </a:p>
        </p:txBody>
      </p:sp>
      <p:cxnSp>
        <p:nvCxnSpPr>
          <p:cNvPr id="27" name="Straight Connector 26"/>
          <p:cNvCxnSpPr>
            <a:stCxn id="19" idx="28"/>
          </p:cNvCxnSpPr>
          <p:nvPr/>
        </p:nvCxnSpPr>
        <p:spPr>
          <a:xfrm flipH="1" flipV="1">
            <a:off x="2223168" y="3585848"/>
            <a:ext cx="1684953" cy="1850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4112581"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773738"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411480" y="343245"/>
            <a:ext cx="8321040" cy="1113153"/>
          </a:xfrm>
        </p:spPr>
        <p:txBody>
          <a:bodyPr>
            <a:normAutofit fontScale="90000"/>
          </a:bodyPr>
          <a:lstStyle/>
          <a:p>
            <a:r>
              <a:rPr lang="en-US" dirty="0"/>
              <a:t>Cloud droplet formation and Condensational Growth(Recap)</a:t>
            </a:r>
            <a:endParaRPr lang="en-US" sz="2900" dirty="0"/>
          </a:p>
        </p:txBody>
      </p:sp>
      <p:sp>
        <p:nvSpPr>
          <p:cNvPr id="7" name="Rectangle 6"/>
          <p:cNvSpPr/>
          <p:nvPr/>
        </p:nvSpPr>
        <p:spPr>
          <a:xfrm>
            <a:off x="411481" y="1456397"/>
            <a:ext cx="7323614" cy="113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31618"/>
      </p:ext>
    </p:extLst>
  </p:cSld>
  <p:clrMapOvr>
    <a:masterClrMapping/>
  </p:clrMapOvr>
  <mc:AlternateContent xmlns:mc="http://schemas.openxmlformats.org/markup-compatibility/2006" xmlns:p14="http://schemas.microsoft.com/office/powerpoint/2010/main">
    <mc:Choice Requires="p14">
      <p:transition spd="slow" p14:dur="2000" advTm="98732"/>
    </mc:Choice>
    <mc:Fallback xmlns="">
      <p:transition spd="slow" advTm="98732"/>
    </mc:Fallback>
  </mc:AlternateContent>
  <p:timing>
    <p:tnLst>
      <p:par>
        <p:cTn id="1" dur="indefinite" restart="never" nodeType="tmRoot">
          <p:childTnLst>
            <p:par>
              <p:cTn id="2"/>
            </p:par>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018" y="2456554"/>
            <a:ext cx="7162753" cy="4128997"/>
            <a:chOff x="899018" y="2456554"/>
            <a:chExt cx="7162753"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509809" y="4113408"/>
              <a:ext cx="1178528" cy="400110"/>
            </a:xfrm>
            <a:prstGeom prst="rect">
              <a:avLst/>
            </a:prstGeom>
            <a:noFill/>
          </p:spPr>
          <p:txBody>
            <a:bodyPr wrap="none" rtlCol="0">
              <a:spAutoFit/>
            </a:bodyPr>
            <a:lstStyle/>
            <a:p>
              <a:r>
                <a:rPr lang="en-US" sz="2000" b="1" dirty="0"/>
                <a:t>RH/100%</a:t>
              </a:r>
            </a:p>
          </p:txBody>
        </p:sp>
        <p:sp>
          <p:nvSpPr>
            <p:cNvPr id="30" name="Rectangle 29"/>
            <p:cNvSpPr/>
            <p:nvPr/>
          </p:nvSpPr>
          <p:spPr>
            <a:xfrm>
              <a:off x="3709080" y="5946724"/>
              <a:ext cx="491304" cy="369332"/>
            </a:xfrm>
            <a:prstGeom prst="rect">
              <a:avLst/>
            </a:prstGeom>
          </p:spPr>
          <p:txBody>
            <a:bodyPr wrap="square">
              <a:spAutoFit/>
            </a:bodyPr>
            <a:lstStyle/>
            <a:p>
              <a:r>
                <a:rPr lang="en-US" i="1" dirty="0"/>
                <a:t>D</a:t>
              </a:r>
              <a:r>
                <a:rPr lang="en-US" i="1" baseline="-25000" dirty="0"/>
                <a:t>c</a:t>
              </a:r>
              <a:endParaRPr lang="en-US" dirty="0"/>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411479" y="1559836"/>
            <a:ext cx="8619785" cy="1077218"/>
          </a:xfrm>
          <a:prstGeom prst="rect">
            <a:avLst/>
          </a:prstGeom>
          <a:noFill/>
        </p:spPr>
        <p:txBody>
          <a:bodyPr wrap="square" rtlCol="0">
            <a:spAutoFit/>
          </a:bodyPr>
          <a:lstStyle/>
          <a:p>
            <a:r>
              <a:rPr lang="en-US" sz="2400" u="sng" dirty="0">
                <a:sym typeface="Wingdings" panose="05000000000000000000" pitchFamily="2" charset="2"/>
              </a:rPr>
              <a:t>Another Pop Quiz </a:t>
            </a:r>
          </a:p>
          <a:p>
            <a:r>
              <a:rPr lang="en-US" sz="2000" dirty="0">
                <a:sym typeface="Wingdings" panose="05000000000000000000" pitchFamily="2" charset="2"/>
              </a:rPr>
              <a:t>What happens to a cloud droplet when humidity drops below </a:t>
            </a:r>
            <a:r>
              <a:rPr lang="en-US" sz="2000" i="1" dirty="0">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 </a:t>
            </a:r>
            <a:r>
              <a:rPr lang="en-US" sz="2000" dirty="0">
                <a:solidFill>
                  <a:srgbClr val="FF0000"/>
                </a:solidFill>
                <a:sym typeface="Wingdings" panose="05000000000000000000" pitchFamily="2" charset="2"/>
              </a:rPr>
              <a:t> </a:t>
            </a:r>
            <a:r>
              <a:rPr lang="en-US" sz="1400" dirty="0">
                <a:solidFill>
                  <a:srgbClr val="FF0000"/>
                </a:solidFill>
                <a:sym typeface="Wingdings" panose="05000000000000000000" pitchFamily="2" charset="2"/>
              </a:rPr>
              <a:t>continue growing</a:t>
            </a:r>
            <a:r>
              <a:rPr lang="en-US" sz="2000" dirty="0">
                <a:solidFill>
                  <a:srgbClr val="FF0000"/>
                </a:solidFill>
                <a:sym typeface="Wingdings" panose="05000000000000000000" pitchFamily="2" charset="2"/>
              </a:rPr>
              <a:t> </a:t>
            </a:r>
          </a:p>
          <a:p>
            <a:r>
              <a:rPr lang="en-US" sz="2000" dirty="0">
                <a:sym typeface="Wingdings" panose="05000000000000000000" pitchFamily="2" charset="2"/>
              </a:rPr>
              <a:t>…and below 100% RH? </a:t>
            </a:r>
            <a:r>
              <a:rPr lang="en-US" sz="2000" dirty="0">
                <a:solidFill>
                  <a:srgbClr val="FF0000"/>
                </a:solidFill>
                <a:sym typeface="Wingdings" panose="05000000000000000000" pitchFamily="2" charset="2"/>
              </a:rPr>
              <a:t> </a:t>
            </a:r>
            <a:r>
              <a:rPr lang="en-US" sz="1400" dirty="0">
                <a:solidFill>
                  <a:srgbClr val="FF0000"/>
                </a:solidFill>
                <a:sym typeface="Wingdings" panose="05000000000000000000" pitchFamily="2" charset="2"/>
              </a:rPr>
              <a:t>evaporate (shrink back to their equilibrium size becoming haze droplets again)</a:t>
            </a:r>
            <a:endParaRPr lang="en-US" sz="2000" dirty="0">
              <a:solidFill>
                <a:srgbClr val="FF0000"/>
              </a:solidFill>
              <a:sym typeface="Wingdings" panose="05000000000000000000" pitchFamily="2" charset="2"/>
            </a:endParaRPr>
          </a:p>
        </p:txBody>
      </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80265" y="2894593"/>
            <a:ext cx="1425416" cy="56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2629" y="2889028"/>
            <a:ext cx="1442190" cy="646331"/>
          </a:xfrm>
          <a:prstGeom prst="rect">
            <a:avLst/>
          </a:prstGeom>
          <a:noFill/>
        </p:spPr>
        <p:txBody>
          <a:bodyPr wrap="none" rtlCol="0">
            <a:spAutoFit/>
          </a:bodyPr>
          <a:lstStyle/>
          <a:p>
            <a:r>
              <a:rPr lang="en-US" dirty="0"/>
              <a:t>Nucleation</a:t>
            </a:r>
          </a:p>
          <a:p>
            <a:r>
              <a:rPr lang="en-US" dirty="0"/>
              <a:t>(“Activation”)</a:t>
            </a:r>
          </a:p>
        </p:txBody>
      </p:sp>
      <p:sp>
        <p:nvSpPr>
          <p:cNvPr id="23" name="TextBox 22"/>
          <p:cNvSpPr txBox="1"/>
          <p:nvPr/>
        </p:nvSpPr>
        <p:spPr>
          <a:xfrm>
            <a:off x="5226756" y="3791247"/>
            <a:ext cx="1486176" cy="369332"/>
          </a:xfrm>
          <a:prstGeom prst="rect">
            <a:avLst/>
          </a:prstGeom>
          <a:noFill/>
        </p:spPr>
        <p:txBody>
          <a:bodyPr wrap="none" rtlCol="0">
            <a:spAutoFit/>
          </a:bodyPr>
          <a:lstStyle/>
          <a:p>
            <a:r>
              <a:rPr lang="en-US" dirty="0"/>
              <a:t>Cloud Droplet</a:t>
            </a:r>
          </a:p>
        </p:txBody>
      </p:sp>
      <p:cxnSp>
        <p:nvCxnSpPr>
          <p:cNvPr id="26" name="Straight Connector 25"/>
          <p:cNvCxnSpPr>
            <a:endCxn id="19" idx="28"/>
          </p:cNvCxnSpPr>
          <p:nvPr/>
        </p:nvCxnSpPr>
        <p:spPr>
          <a:xfrm flipV="1">
            <a:off x="3874822" y="3604357"/>
            <a:ext cx="33299" cy="241189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93481" y="4253017"/>
            <a:ext cx="969461" cy="646331"/>
          </a:xfrm>
          <a:prstGeom prst="rect">
            <a:avLst/>
          </a:prstGeom>
          <a:noFill/>
        </p:spPr>
        <p:txBody>
          <a:bodyPr wrap="square" rtlCol="0">
            <a:spAutoFit/>
          </a:bodyPr>
          <a:lstStyle/>
          <a:p>
            <a:r>
              <a:rPr lang="en-US" dirty="0"/>
              <a:t>“Haze” Droplet</a:t>
            </a:r>
          </a:p>
        </p:txBody>
      </p:sp>
      <p:sp>
        <p:nvSpPr>
          <p:cNvPr id="41" name="Rectangle 40"/>
          <p:cNvSpPr/>
          <p:nvPr/>
        </p:nvSpPr>
        <p:spPr>
          <a:xfrm>
            <a:off x="2262075" y="3181648"/>
            <a:ext cx="491304" cy="369332"/>
          </a:xfrm>
          <a:prstGeom prst="rect">
            <a:avLst/>
          </a:prstGeom>
        </p:spPr>
        <p:txBody>
          <a:bodyPr wrap="square">
            <a:spAutoFit/>
          </a:bodyPr>
          <a:lstStyle/>
          <a:p>
            <a:r>
              <a:rPr lang="en-US" i="1" dirty="0"/>
              <a:t>S</a:t>
            </a:r>
            <a:r>
              <a:rPr lang="en-US" i="1" baseline="-25000" dirty="0"/>
              <a:t>c</a:t>
            </a:r>
            <a:endParaRPr lang="en-US" dirty="0"/>
          </a:p>
        </p:txBody>
      </p:sp>
      <p:cxnSp>
        <p:nvCxnSpPr>
          <p:cNvPr id="27" name="Straight Connector 26"/>
          <p:cNvCxnSpPr>
            <a:stCxn id="19" idx="28"/>
          </p:cNvCxnSpPr>
          <p:nvPr/>
        </p:nvCxnSpPr>
        <p:spPr>
          <a:xfrm flipH="1" flipV="1">
            <a:off x="2223168" y="3585848"/>
            <a:ext cx="1684953" cy="1850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4112581"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flipH="1">
            <a:off x="2773738" y="3746026"/>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411480" y="343245"/>
            <a:ext cx="8321040" cy="1113153"/>
          </a:xfrm>
        </p:spPr>
        <p:txBody>
          <a:bodyPr>
            <a:normAutofit fontScale="90000"/>
          </a:bodyPr>
          <a:lstStyle/>
          <a:p>
            <a:r>
              <a:rPr lang="en-US" dirty="0"/>
              <a:t>Cloud droplet formation and Condensational Growth(Recap)</a:t>
            </a:r>
            <a:endParaRPr lang="en-US" sz="2900" dirty="0"/>
          </a:p>
        </p:txBody>
      </p:sp>
      <p:sp>
        <p:nvSpPr>
          <p:cNvPr id="7" name="Rectangle 6"/>
          <p:cNvSpPr/>
          <p:nvPr/>
        </p:nvSpPr>
        <p:spPr>
          <a:xfrm>
            <a:off x="411480" y="1456397"/>
            <a:ext cx="8619785" cy="113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592443" y="1794619"/>
            <a:ext cx="1241045" cy="307777"/>
          </a:xfrm>
          <a:prstGeom prst="rect">
            <a:avLst/>
          </a:prstGeom>
          <a:noFill/>
        </p:spPr>
        <p:txBody>
          <a:bodyPr wrap="none" rtlCol="0">
            <a:spAutoFit/>
          </a:bodyPr>
          <a:lstStyle/>
          <a:p>
            <a:r>
              <a:rPr lang="en-US" sz="1400" dirty="0">
                <a:solidFill>
                  <a:srgbClr val="FF0000"/>
                </a:solidFill>
              </a:rPr>
              <a:t>If RH &gt;= 100%,</a:t>
            </a:r>
          </a:p>
        </p:txBody>
      </p:sp>
    </p:spTree>
    <p:extLst>
      <p:ext uri="{BB962C8B-B14F-4D97-AF65-F5344CB8AC3E}">
        <p14:creationId xmlns:p14="http://schemas.microsoft.com/office/powerpoint/2010/main" val="2582050481"/>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411480" y="343245"/>
            <a:ext cx="8321040" cy="1113153"/>
          </a:xfrm>
        </p:spPr>
        <p:txBody>
          <a:bodyPr>
            <a:normAutofit fontScale="90000"/>
          </a:bodyPr>
          <a:lstStyle/>
          <a:p>
            <a:r>
              <a:rPr lang="en-US" dirty="0"/>
              <a:t>Cloud droplet formation and Condensational Growth(Recap)</a:t>
            </a:r>
            <a:endParaRPr lang="en-US" sz="2900" dirty="0"/>
          </a:p>
        </p:txBody>
      </p:sp>
      <p:sp>
        <p:nvSpPr>
          <p:cNvPr id="28" name="TextBox 27"/>
          <p:cNvSpPr txBox="1"/>
          <p:nvPr/>
        </p:nvSpPr>
        <p:spPr>
          <a:xfrm>
            <a:off x="5285815" y="1494878"/>
            <a:ext cx="3707873" cy="5139869"/>
          </a:xfrm>
          <a:prstGeom prst="rect">
            <a:avLst/>
          </a:prstGeom>
          <a:noFill/>
        </p:spPr>
        <p:txBody>
          <a:bodyPr wrap="square" rtlCol="0">
            <a:spAutoFit/>
          </a:bodyPr>
          <a:lstStyle/>
          <a:p>
            <a:r>
              <a:rPr lang="en-US" sz="2400" u="sng" dirty="0">
                <a:sym typeface="Wingdings" panose="05000000000000000000" pitchFamily="2" charset="2"/>
              </a:rPr>
              <a:t>Overflowing glass of water, as an analogy:</a:t>
            </a:r>
          </a:p>
          <a:p>
            <a:r>
              <a:rPr lang="en-US" sz="2000" dirty="0">
                <a:sym typeface="Wingdings" panose="05000000000000000000" pitchFamily="2" charset="2"/>
              </a:rPr>
              <a:t>Water level will rise and fall with the volume of water in the glass (reversibly, like a haze droplet swells and evaporates with RH), but once water level rises high enough to start spilling out (which is actually greater than the height of the glass, because it has to overcome surface tension), water will continue to spill out (unstably, like growth of cloud droplets at RH&gt;100%) until the water level falls below the top edge of the glass again.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47" y="1787643"/>
            <a:ext cx="5161468" cy="4822286"/>
          </a:xfrm>
          <a:prstGeom prst="rect">
            <a:avLst/>
          </a:prstGeom>
        </p:spPr>
      </p:pic>
      <p:sp>
        <p:nvSpPr>
          <p:cNvPr id="2" name="TextBox 1"/>
          <p:cNvSpPr txBox="1"/>
          <p:nvPr/>
        </p:nvSpPr>
        <p:spPr>
          <a:xfrm>
            <a:off x="2159000" y="4165600"/>
            <a:ext cx="641138" cy="369332"/>
          </a:xfrm>
          <a:prstGeom prst="rect">
            <a:avLst/>
          </a:prstGeom>
          <a:noFill/>
        </p:spPr>
        <p:txBody>
          <a:bodyPr wrap="none" rtlCol="0">
            <a:spAutoFit/>
          </a:bodyPr>
          <a:lstStyle/>
          <a:p>
            <a:r>
              <a:rPr lang="en-US" dirty="0"/>
              <a:t>Haze</a:t>
            </a:r>
          </a:p>
        </p:txBody>
      </p:sp>
      <p:sp>
        <p:nvSpPr>
          <p:cNvPr id="6" name="TextBox 5"/>
          <p:cNvSpPr txBox="1"/>
          <p:nvPr/>
        </p:nvSpPr>
        <p:spPr>
          <a:xfrm>
            <a:off x="4360944" y="4064812"/>
            <a:ext cx="1061856" cy="646331"/>
          </a:xfrm>
          <a:prstGeom prst="rect">
            <a:avLst/>
          </a:prstGeom>
          <a:noFill/>
        </p:spPr>
        <p:txBody>
          <a:bodyPr wrap="square" rtlCol="0">
            <a:spAutoFit/>
          </a:bodyPr>
          <a:lstStyle/>
          <a:p>
            <a:r>
              <a:rPr lang="en-US" dirty="0"/>
              <a:t>Cloud Droplet</a:t>
            </a:r>
          </a:p>
        </p:txBody>
      </p:sp>
      <p:cxnSp>
        <p:nvCxnSpPr>
          <p:cNvPr id="4" name="Straight Arrow Connector 3"/>
          <p:cNvCxnSpPr/>
          <p:nvPr/>
        </p:nvCxnSpPr>
        <p:spPr>
          <a:xfrm>
            <a:off x="2808605" y="3965032"/>
            <a:ext cx="0" cy="77046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71271" y="3294345"/>
            <a:ext cx="0" cy="7704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929346"/>
      </p:ext>
    </p:extLst>
  </p:cSld>
  <p:clrMapOvr>
    <a:masterClrMapping/>
  </p:clrMapOvr>
  <mc:AlternateContent xmlns:mc="http://schemas.openxmlformats.org/markup-compatibility/2006" xmlns:p14="http://schemas.microsoft.com/office/powerpoint/2010/main">
    <mc:Choice Requires="p14">
      <p:transition spd="slow" p14:dur="2000" advTm="93219"/>
    </mc:Choice>
    <mc:Fallback xmlns="">
      <p:transition spd="slow" advTm="93219"/>
    </mc:Fallback>
  </mc:AlternateContent>
  <p:timing>
    <p:tnLst>
      <p:par>
        <p:cTn id="1" dur="indefinite" restart="never" nodeType="tmRoot">
          <p:childTnLst>
            <p:par>
              <p:cTn id="2"/>
            </p:par>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94673" y="3569918"/>
            <a:ext cx="4949328" cy="2927951"/>
            <a:chOff x="1082229" y="2456554"/>
            <a:chExt cx="6979542" cy="4128997"/>
          </a:xfrm>
        </p:grpSpPr>
        <p:grpSp>
          <p:nvGrpSpPr>
            <p:cNvPr id="3" name="Group 2"/>
            <p:cNvGrpSpPr/>
            <p:nvPr/>
          </p:nvGrpSpPr>
          <p:grpSpPr>
            <a:xfrm>
              <a:off x="1082229" y="2456554"/>
              <a:ext cx="6979542" cy="4128997"/>
              <a:chOff x="1082229" y="2456554"/>
              <a:chExt cx="6979542"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graphicFrame>
        <p:nvGraphicFramePr>
          <p:cNvPr id="38" name="Chart 37"/>
          <p:cNvGraphicFramePr>
            <a:graphicFrameLocks/>
          </p:cNvGraphicFramePr>
          <p:nvPr/>
        </p:nvGraphicFramePr>
        <p:xfrm>
          <a:off x="112734" y="3510484"/>
          <a:ext cx="4188529" cy="324104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108096" y="4319588"/>
            <a:ext cx="45719" cy="1718129"/>
          </a:xfrm>
          <a:prstGeom prst="rect">
            <a:avLst/>
          </a:prstGeom>
          <a:solidFill>
            <a:srgbClr val="00B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a:off x="3471302" y="5407023"/>
            <a:ext cx="45719" cy="627520"/>
          </a:xfrm>
          <a:prstGeom prst="rect">
            <a:avLst/>
          </a:prstGeom>
          <a:solidFill>
            <a:srgbClr val="FF33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a:off x="3825844" y="5926928"/>
            <a:ext cx="57708" cy="114422"/>
          </a:xfrm>
          <a:prstGeom prst="rect">
            <a:avLst/>
          </a:prstGeom>
          <a:solidFill>
            <a:srgbClr val="9933FF">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1034654" y="4678211"/>
            <a:ext cx="2892270" cy="400110"/>
          </a:xfrm>
          <a:prstGeom prst="rect">
            <a:avLst/>
          </a:prstGeom>
          <a:solidFill>
            <a:schemeClr val="bg1"/>
          </a:solidFill>
        </p:spPr>
        <p:txBody>
          <a:bodyPr wrap="square" rtlCol="0">
            <a:spAutoFit/>
          </a:bodyPr>
          <a:lstStyle/>
          <a:p>
            <a:r>
              <a:rPr lang="en-US" sz="2000" b="1" dirty="0"/>
              <a:t>Aerosol Number (#/cm</a:t>
            </a:r>
            <a:r>
              <a:rPr lang="en-US" sz="2000" b="1" baseline="30000" dirty="0"/>
              <a:t>3</a:t>
            </a:r>
            <a:r>
              <a:rPr lang="en-US" sz="2000" b="1" dirty="0"/>
              <a:t>) </a:t>
            </a:r>
          </a:p>
        </p:txBody>
      </p:sp>
      <mc:AlternateContent xmlns:mc="http://schemas.openxmlformats.org/markup-compatibility/2006" xmlns:a14="http://schemas.microsoft.com/office/drawing/2010/main">
        <mc:Choice Requires="a14">
          <p:sp>
            <p:nvSpPr>
              <p:cNvPr id="48" name="TextBox 47"/>
              <p:cNvSpPr txBox="1"/>
              <p:nvPr/>
            </p:nvSpPr>
            <p:spPr>
              <a:xfrm>
                <a:off x="408934" y="1337614"/>
                <a:ext cx="8503414" cy="1968872"/>
              </a:xfrm>
              <a:prstGeom prst="rect">
                <a:avLst/>
              </a:prstGeom>
              <a:noFill/>
            </p:spPr>
            <p:txBody>
              <a:bodyPr wrap="square" rtlCol="0">
                <a:spAutoFit/>
              </a:bodyPr>
              <a:lstStyle/>
              <a:p>
                <a:r>
                  <a:rPr lang="en-US" sz="2000" dirty="0">
                    <a:sym typeface="Wingdings" panose="05000000000000000000" pitchFamily="2" charset="2"/>
                  </a:rPr>
                  <a:t>Cloud droplet growth depends on:</a:t>
                </a:r>
              </a:p>
              <a:p>
                <a:pPr marL="342900" indent="-342900">
                  <a:buFont typeface="Arial" panose="020B0604020202020204" pitchFamily="34" charset="0"/>
                  <a:buChar char="•"/>
                </a:pPr>
                <a:r>
                  <a:rPr lang="en-US" sz="2000" dirty="0">
                    <a:sym typeface="Wingdings" panose="05000000000000000000" pitchFamily="2" charset="2"/>
                  </a:rPr>
                  <a:t>Cooling rate of an air parcel </a:t>
                </a:r>
              </a:p>
              <a:p>
                <a:pPr marL="342900" indent="-342900">
                  <a:buFont typeface="Arial" panose="020B0604020202020204" pitchFamily="34" charset="0"/>
                  <a:buChar char="•"/>
                </a:pPr>
                <a:r>
                  <a:rPr lang="en-US" sz="2000" dirty="0">
                    <a:sym typeface="Wingdings" panose="05000000000000000000" pitchFamily="2" charset="2"/>
                  </a:rPr>
                  <a:t>Aerosol Size Distribution</a:t>
                </a:r>
              </a:p>
              <a:p>
                <a:pPr marL="800100" lvl="1" indent="-342900">
                  <a:buFont typeface="Arial" panose="020B0604020202020204" pitchFamily="34" charset="0"/>
                  <a:buChar char="•"/>
                </a:pPr>
                <a:r>
                  <a:rPr lang="en-US" sz="2000" dirty="0">
                    <a:sym typeface="Wingdings" panose="05000000000000000000" pitchFamily="2" charset="2"/>
                  </a:rPr>
                  <a:t>In the atmosphere, soluble aerosol (CCN) are distributed in size</a:t>
                </a:r>
              </a:p>
              <a:p>
                <a:pPr marL="800100" lvl="1" indent="-342900">
                  <a:buFont typeface="Arial" panose="020B0604020202020204" pitchFamily="34" charset="0"/>
                  <a:buChar char="•"/>
                </a:pPr>
                <a:r>
                  <a:rPr lang="en-US" sz="2000" dirty="0">
                    <a:sym typeface="Wingdings" panose="05000000000000000000" pitchFamily="2" charset="2"/>
                  </a:rPr>
                  <a:t>Size has the biggest impact on the soluble mass that CCN contribute (</a:t>
                </a:r>
                <a14:m>
                  <m:oMath xmlns:m="http://schemas.openxmlformats.org/officeDocument/2006/math">
                    <m:sSubSup>
                      <m:sSubSupPr>
                        <m:ctrlPr>
                          <a:rPr lang="en-US" sz="2000" i="1" smtClean="0">
                            <a:latin typeface="Cambria Math" panose="02040503050406030204" pitchFamily="18" charset="0"/>
                            <a:sym typeface="Wingdings" panose="05000000000000000000" pitchFamily="2" charset="2"/>
                          </a:rPr>
                        </m:ctrlPr>
                      </m:sSubSupPr>
                      <m:e>
                        <m:r>
                          <a:rPr lang="en-US" sz="2000" b="0" i="1" smtClean="0">
                            <a:latin typeface="Cambria Math" panose="02040503050406030204" pitchFamily="18" charset="0"/>
                            <a:sym typeface="Wingdings" panose="05000000000000000000" pitchFamily="2" charset="2"/>
                          </a:rPr>
                          <m:t>𝑑</m:t>
                        </m:r>
                      </m:e>
                      <m:sub>
                        <m:r>
                          <a:rPr lang="en-US" sz="2000" b="0" i="1" smtClean="0">
                            <a:latin typeface="Cambria Math" panose="02040503050406030204" pitchFamily="18" charset="0"/>
                            <a:sym typeface="Wingdings" panose="05000000000000000000" pitchFamily="2" charset="2"/>
                          </a:rPr>
                          <m:t>𝑝</m:t>
                        </m:r>
                      </m:sub>
                      <m:sup>
                        <m:r>
                          <a:rPr lang="en-US" sz="2000" b="0" i="1" smtClean="0">
                            <a:latin typeface="Cambria Math" panose="02040503050406030204" pitchFamily="18" charset="0"/>
                            <a:sym typeface="Wingdings" panose="05000000000000000000" pitchFamily="2" charset="2"/>
                          </a:rPr>
                          <m:t>3</m:t>
                        </m:r>
                      </m:sup>
                    </m:sSubSup>
                  </m:oMath>
                </a14:m>
                <a:r>
                  <a:rPr lang="en-US" sz="2000" dirty="0">
                    <a:sym typeface="Wingdings" panose="05000000000000000000" pitchFamily="2" charset="2"/>
                  </a:rPr>
                  <a:t>)</a:t>
                </a:r>
              </a:p>
              <a:p>
                <a:endParaRPr lang="en-US" sz="2000" dirty="0">
                  <a:sym typeface="Wingdings" panose="05000000000000000000" pitchFamily="2" charset="2"/>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08934" y="1337614"/>
                <a:ext cx="8503414" cy="1968872"/>
              </a:xfrm>
              <a:prstGeom prst="rect">
                <a:avLst/>
              </a:prstGeom>
              <a:blipFill>
                <a:blip r:embed="rId7"/>
                <a:stretch>
                  <a:fillRect l="-717" t="-1548" r="-502"/>
                </a:stretch>
              </a:blipFill>
            </p:spPr>
            <p:txBody>
              <a:bodyPr/>
              <a:lstStyle/>
              <a:p>
                <a:r>
                  <a:rPr lang="en-US">
                    <a:noFill/>
                  </a:rPr>
                  <a:t> </a:t>
                </a:r>
              </a:p>
            </p:txBody>
          </p:sp>
        </mc:Fallback>
      </mc:AlternateContent>
      <p:sp>
        <p:nvSpPr>
          <p:cNvPr id="17" name="TextBox 16"/>
          <p:cNvSpPr txBox="1"/>
          <p:nvPr/>
        </p:nvSpPr>
        <p:spPr>
          <a:xfrm>
            <a:off x="1165815" y="3980535"/>
            <a:ext cx="1511792" cy="1477328"/>
          </a:xfrm>
          <a:prstGeom prst="rect">
            <a:avLst/>
          </a:prstGeom>
          <a:noFill/>
        </p:spPr>
        <p:txBody>
          <a:bodyPr wrap="square" rtlCol="0">
            <a:spAutoFit/>
          </a:bodyPr>
          <a:lstStyle/>
          <a:p>
            <a:r>
              <a:rPr lang="en-US" dirty="0">
                <a:solidFill>
                  <a:srgbClr val="00B050"/>
                </a:solidFill>
              </a:rPr>
              <a:t>Smallest CCN that activates in this particular cloud</a:t>
            </a:r>
          </a:p>
        </p:txBody>
      </p:sp>
      <p:cxnSp>
        <p:nvCxnSpPr>
          <p:cNvPr id="22" name="Straight Arrow Connector 21"/>
          <p:cNvCxnSpPr/>
          <p:nvPr/>
        </p:nvCxnSpPr>
        <p:spPr>
          <a:xfrm>
            <a:off x="2264102" y="4608956"/>
            <a:ext cx="803319" cy="5386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28"/>
          </p:cNvCxnSpPr>
          <p:nvPr/>
        </p:nvCxnSpPr>
        <p:spPr>
          <a:xfrm flipH="1">
            <a:off x="4997886" y="4383847"/>
            <a:ext cx="1200681"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56943" y="4043357"/>
            <a:ext cx="1511792" cy="369332"/>
          </a:xfrm>
          <a:prstGeom prst="rect">
            <a:avLst/>
          </a:prstGeom>
          <a:noFill/>
        </p:spPr>
        <p:txBody>
          <a:bodyPr wrap="square" rtlCol="0">
            <a:spAutoFit/>
          </a:bodyPr>
          <a:lstStyle/>
          <a:p>
            <a:r>
              <a:rPr lang="en-US" dirty="0">
                <a:solidFill>
                  <a:srgbClr val="00B050"/>
                </a:solidFill>
              </a:rPr>
              <a:t>Cloud </a:t>
            </a:r>
            <a:r>
              <a:rPr lang="en-US" i="1" dirty="0" err="1">
                <a:solidFill>
                  <a:srgbClr val="00B050"/>
                </a:solidFill>
                <a:latin typeface="Times New Roman" panose="02020603050405020304" pitchFamily="18" charset="0"/>
                <a:cs typeface="Times New Roman" panose="02020603050405020304" pitchFamily="18" charset="0"/>
              </a:rPr>
              <a:t>S</a:t>
            </a:r>
            <a:r>
              <a:rPr lang="en-US" i="1" baseline="-25000" dirty="0" err="1">
                <a:solidFill>
                  <a:srgbClr val="00B050"/>
                </a:solidFill>
                <a:latin typeface="Times New Roman" panose="02020603050405020304" pitchFamily="18" charset="0"/>
                <a:cs typeface="Times New Roman" panose="02020603050405020304" pitchFamily="18" charset="0"/>
              </a:rPr>
              <a:t>max</a:t>
            </a:r>
            <a:endParaRPr lang="en-US" i="1" baseline="-25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67065"/>
      </p:ext>
    </p:extLst>
  </p:cSld>
  <p:clrMapOvr>
    <a:masterClrMapping/>
  </p:clrMapOvr>
  <mc:AlternateContent xmlns:mc="http://schemas.openxmlformats.org/markup-compatibility/2006" xmlns:p14="http://schemas.microsoft.com/office/powerpoint/2010/main">
    <mc:Choice Requires="p14">
      <p:transition spd="slow" p14:dur="2000" advTm="156905"/>
    </mc:Choice>
    <mc:Fallback xmlns="">
      <p:transition spd="slow" advTm="156905"/>
    </mc:Fallback>
  </mc:AlternateContent>
  <p:timing>
    <p:tnLst>
      <p:par>
        <p:cTn id="1" dur="indefinite" restart="never" nodeType="tmRoot">
          <p:childTnLst>
            <p:par>
              <p:cTn id="2"/>
            </p:par>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94673" y="3569918"/>
            <a:ext cx="4949328" cy="2927951"/>
            <a:chOff x="1082229" y="2456554"/>
            <a:chExt cx="6979542" cy="4128997"/>
          </a:xfrm>
        </p:grpSpPr>
        <p:grpSp>
          <p:nvGrpSpPr>
            <p:cNvPr id="3" name="Group 2"/>
            <p:cNvGrpSpPr/>
            <p:nvPr/>
          </p:nvGrpSpPr>
          <p:grpSpPr>
            <a:xfrm>
              <a:off x="1082229" y="2456554"/>
              <a:ext cx="6979542" cy="4128997"/>
              <a:chOff x="1082229" y="2456554"/>
              <a:chExt cx="6979542"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graphicFrame>
        <p:nvGraphicFramePr>
          <p:cNvPr id="38" name="Chart 37"/>
          <p:cNvGraphicFramePr>
            <a:graphicFrameLocks/>
          </p:cNvGraphicFramePr>
          <p:nvPr/>
        </p:nvGraphicFramePr>
        <p:xfrm>
          <a:off x="112734" y="3510484"/>
          <a:ext cx="4188529" cy="324104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108096" y="4319588"/>
            <a:ext cx="45719" cy="1718129"/>
          </a:xfrm>
          <a:prstGeom prst="rect">
            <a:avLst/>
          </a:prstGeom>
          <a:solidFill>
            <a:srgbClr val="00B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a:off x="3471302" y="5407023"/>
            <a:ext cx="45719" cy="627520"/>
          </a:xfrm>
          <a:prstGeom prst="rect">
            <a:avLst/>
          </a:prstGeom>
          <a:solidFill>
            <a:srgbClr val="FF33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a:off x="3825844" y="5926928"/>
            <a:ext cx="57708" cy="114422"/>
          </a:xfrm>
          <a:prstGeom prst="rect">
            <a:avLst/>
          </a:prstGeom>
          <a:solidFill>
            <a:srgbClr val="9933FF">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1034654" y="4678211"/>
            <a:ext cx="2892270" cy="400110"/>
          </a:xfrm>
          <a:prstGeom prst="rect">
            <a:avLst/>
          </a:prstGeom>
          <a:solidFill>
            <a:schemeClr val="bg1"/>
          </a:solidFill>
        </p:spPr>
        <p:txBody>
          <a:bodyPr wrap="square" rtlCol="0">
            <a:spAutoFit/>
          </a:bodyPr>
          <a:lstStyle/>
          <a:p>
            <a:r>
              <a:rPr lang="en-US" sz="2000" b="1" dirty="0"/>
              <a:t>Aerosol Number (#/cm</a:t>
            </a:r>
            <a:r>
              <a:rPr lang="en-US" sz="2000" b="1" baseline="30000" dirty="0"/>
              <a:t>3</a:t>
            </a:r>
            <a:r>
              <a:rPr lang="en-US" sz="2000" b="1" dirty="0"/>
              <a:t>) </a:t>
            </a:r>
          </a:p>
        </p:txBody>
      </p:sp>
      <p:sp>
        <p:nvSpPr>
          <p:cNvPr id="48" name="TextBox 47"/>
          <p:cNvSpPr txBox="1"/>
          <p:nvPr/>
        </p:nvSpPr>
        <p:spPr>
          <a:xfrm>
            <a:off x="408934" y="1337614"/>
            <a:ext cx="8735066" cy="1938992"/>
          </a:xfrm>
          <a:prstGeom prst="rect">
            <a:avLst/>
          </a:prstGeom>
          <a:noFill/>
        </p:spPr>
        <p:txBody>
          <a:bodyPr wrap="square" rtlCol="0">
            <a:spAutoFit/>
          </a:bodyPr>
          <a:lstStyle/>
          <a:p>
            <a:r>
              <a:rPr lang="en-US" sz="2000" dirty="0">
                <a:sym typeface="Wingdings" panose="05000000000000000000" pitchFamily="2" charset="2"/>
              </a:rPr>
              <a:t>Cloud droplet growth depends on:</a:t>
            </a:r>
          </a:p>
          <a:p>
            <a:pPr marL="342900" indent="-342900">
              <a:buFont typeface="Arial" panose="020B0604020202020204" pitchFamily="34" charset="0"/>
              <a:buChar char="•"/>
            </a:pPr>
            <a:r>
              <a:rPr lang="en-US" sz="2000" dirty="0">
                <a:sym typeface="Wingdings" panose="05000000000000000000" pitchFamily="2" charset="2"/>
              </a:rPr>
              <a:t>Cooling rate of an air parcel </a:t>
            </a:r>
          </a:p>
          <a:p>
            <a:pPr marL="342900" indent="-342900">
              <a:buFont typeface="Arial" panose="020B0604020202020204" pitchFamily="34" charset="0"/>
              <a:buChar char="•"/>
            </a:pPr>
            <a:r>
              <a:rPr lang="en-US" sz="2000" dirty="0">
                <a:sym typeface="Wingdings" panose="05000000000000000000" pitchFamily="2" charset="2"/>
              </a:rPr>
              <a:t>Aerosol Size Distribution</a:t>
            </a:r>
          </a:p>
          <a:p>
            <a:pPr marL="800100" lvl="1" indent="-342900">
              <a:buFont typeface="Arial" panose="020B0604020202020204" pitchFamily="34" charset="0"/>
              <a:buChar char="•"/>
            </a:pPr>
            <a:r>
              <a:rPr lang="en-US" sz="2000" dirty="0">
                <a:sym typeface="Wingdings" panose="05000000000000000000" pitchFamily="2" charset="2"/>
              </a:rPr>
              <a:t>Larger particles (with higher dry particle size,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dirty="0">
                <a:sym typeface="Wingdings" panose="05000000000000000000" pitchFamily="2" charset="2"/>
              </a:rPr>
              <a:t>) have greater soluble material (</a:t>
            </a:r>
            <a:r>
              <a:rPr lang="en-US" sz="2000" i="1" dirty="0">
                <a:latin typeface="Times New Roman" panose="02020603050405020304" pitchFamily="18" charset="0"/>
                <a:cs typeface="Times New Roman" panose="02020603050405020304" pitchFamily="18" charset="0"/>
                <a:sym typeface="Wingdings" panose="05000000000000000000" pitchFamily="2" charset="2"/>
              </a:rPr>
              <a:t>N</a:t>
            </a:r>
            <a:r>
              <a:rPr lang="en-US" sz="2000" i="1" baseline="-25000" dirty="0">
                <a:latin typeface="Times New Roman" panose="02020603050405020304" pitchFamily="18" charset="0"/>
                <a:cs typeface="Times New Roman" panose="02020603050405020304" pitchFamily="18" charset="0"/>
                <a:sym typeface="Wingdings" panose="05000000000000000000" pitchFamily="2" charset="2"/>
              </a:rPr>
              <a:t>s</a:t>
            </a:r>
            <a:r>
              <a:rPr lang="en-US" sz="2000" dirty="0">
                <a:sym typeface="Wingdings" panose="05000000000000000000" pitchFamily="2" charset="2"/>
              </a:rPr>
              <a:t>), and therefore activate at a lower critical </a:t>
            </a:r>
            <a:r>
              <a:rPr lang="en-US" sz="2000" dirty="0" err="1">
                <a:sym typeface="Wingdings" panose="05000000000000000000" pitchFamily="2" charset="2"/>
              </a:rPr>
              <a:t>supersaturation</a:t>
            </a:r>
            <a:r>
              <a:rPr lang="en-US" sz="2000" dirty="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a:t>
            </a:r>
          </a:p>
          <a:p>
            <a:endParaRPr lang="en-US" sz="2000" dirty="0">
              <a:sym typeface="Wingdings" panose="05000000000000000000" pitchFamily="2" charset="2"/>
            </a:endParaRPr>
          </a:p>
        </p:txBody>
      </p:sp>
      <p:sp>
        <p:nvSpPr>
          <p:cNvPr id="17" name="TextBox 16"/>
          <p:cNvSpPr txBox="1"/>
          <p:nvPr/>
        </p:nvSpPr>
        <p:spPr>
          <a:xfrm>
            <a:off x="1165815" y="3980535"/>
            <a:ext cx="1511792" cy="1477328"/>
          </a:xfrm>
          <a:prstGeom prst="rect">
            <a:avLst/>
          </a:prstGeom>
          <a:noFill/>
        </p:spPr>
        <p:txBody>
          <a:bodyPr wrap="square" rtlCol="0">
            <a:spAutoFit/>
          </a:bodyPr>
          <a:lstStyle/>
          <a:p>
            <a:r>
              <a:rPr lang="en-US" dirty="0">
                <a:solidFill>
                  <a:srgbClr val="00B050"/>
                </a:solidFill>
              </a:rPr>
              <a:t>Smallest CCN that activates in this particular cloud</a:t>
            </a:r>
          </a:p>
        </p:txBody>
      </p:sp>
      <p:cxnSp>
        <p:nvCxnSpPr>
          <p:cNvPr id="22" name="Straight Arrow Connector 21"/>
          <p:cNvCxnSpPr/>
          <p:nvPr/>
        </p:nvCxnSpPr>
        <p:spPr>
          <a:xfrm>
            <a:off x="2264102" y="4608956"/>
            <a:ext cx="803319" cy="5386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28"/>
          </p:cNvCxnSpPr>
          <p:nvPr/>
        </p:nvCxnSpPr>
        <p:spPr>
          <a:xfrm flipH="1">
            <a:off x="4997886" y="4383847"/>
            <a:ext cx="1200681"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56943" y="4043357"/>
            <a:ext cx="1511792" cy="369332"/>
          </a:xfrm>
          <a:prstGeom prst="rect">
            <a:avLst/>
          </a:prstGeom>
          <a:noFill/>
        </p:spPr>
        <p:txBody>
          <a:bodyPr wrap="square" rtlCol="0">
            <a:spAutoFit/>
          </a:bodyPr>
          <a:lstStyle/>
          <a:p>
            <a:r>
              <a:rPr lang="en-US" dirty="0">
                <a:solidFill>
                  <a:srgbClr val="00B050"/>
                </a:solidFill>
              </a:rPr>
              <a:t>Cloud </a:t>
            </a:r>
            <a:r>
              <a:rPr lang="en-US" i="1" dirty="0" err="1">
                <a:solidFill>
                  <a:srgbClr val="00B050"/>
                </a:solidFill>
                <a:latin typeface="Times New Roman" panose="02020603050405020304" pitchFamily="18" charset="0"/>
                <a:cs typeface="Times New Roman" panose="02020603050405020304" pitchFamily="18" charset="0"/>
              </a:rPr>
              <a:t>S</a:t>
            </a:r>
            <a:r>
              <a:rPr lang="en-US" i="1" baseline="-25000" dirty="0" err="1">
                <a:solidFill>
                  <a:srgbClr val="00B050"/>
                </a:solidFill>
                <a:latin typeface="Times New Roman" panose="02020603050405020304" pitchFamily="18" charset="0"/>
                <a:cs typeface="Times New Roman" panose="02020603050405020304" pitchFamily="18" charset="0"/>
              </a:rPr>
              <a:t>max</a:t>
            </a:r>
            <a:endParaRPr lang="en-US" i="1" baseline="-25000" dirty="0">
              <a:solidFill>
                <a:srgbClr val="00B050"/>
              </a:solidFill>
              <a:latin typeface="Times New Roman" panose="02020603050405020304" pitchFamily="18" charset="0"/>
              <a:cs typeface="Times New Roman" panose="02020603050405020304" pitchFamily="18" charset="0"/>
            </a:endParaRPr>
          </a:p>
        </p:txBody>
      </p:sp>
      <p:sp>
        <p:nvSpPr>
          <p:cNvPr id="29" name="Right Brace 28"/>
          <p:cNvSpPr/>
          <p:nvPr/>
        </p:nvSpPr>
        <p:spPr>
          <a:xfrm rot="16200000" flipV="1">
            <a:off x="1612221" y="3219538"/>
            <a:ext cx="73809" cy="1100239"/>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p:cNvSpPr/>
          <p:nvPr/>
        </p:nvSpPr>
        <p:spPr>
          <a:xfrm rot="16200000" flipV="1">
            <a:off x="3764457" y="3491753"/>
            <a:ext cx="73809" cy="555812"/>
          </a:xfrm>
          <a:prstGeom prst="rightBrace">
            <a:avLst>
              <a:gd name="adj1" fmla="val 738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23358" y="3047246"/>
            <a:ext cx="1851533" cy="646331"/>
          </a:xfrm>
          <a:prstGeom prst="rect">
            <a:avLst/>
          </a:prstGeom>
          <a:noFill/>
        </p:spPr>
        <p:txBody>
          <a:bodyPr wrap="none" rtlCol="0">
            <a:spAutoFit/>
          </a:bodyPr>
          <a:lstStyle/>
          <a:p>
            <a:pPr algn="ctr"/>
            <a:r>
              <a:rPr lang="en-US" dirty="0"/>
              <a:t>Few small aerosol</a:t>
            </a:r>
          </a:p>
          <a:p>
            <a:pPr algn="ctr"/>
            <a:r>
              <a:rPr lang="en-US" dirty="0"/>
              <a:t>(low </a:t>
            </a:r>
            <a:r>
              <a:rPr lang="en-US" i="1" dirty="0">
                <a:latin typeface="Times New Roman" panose="02020603050405020304" pitchFamily="18" charset="0"/>
                <a:cs typeface="Times New Roman" panose="02020603050405020304" pitchFamily="18" charset="0"/>
              </a:rPr>
              <a:t>N</a:t>
            </a:r>
            <a:r>
              <a:rPr lang="en-US" i="1" baseline="-25000" dirty="0">
                <a:latin typeface="Times New Roman" panose="02020603050405020304" pitchFamily="18" charset="0"/>
                <a:cs typeface="Times New Roman" panose="02020603050405020304" pitchFamily="18" charset="0"/>
              </a:rPr>
              <a:t>s</a:t>
            </a:r>
            <a:r>
              <a:rPr lang="en-US" dirty="0"/>
              <a:t>)</a:t>
            </a:r>
          </a:p>
        </p:txBody>
      </p:sp>
      <p:sp>
        <p:nvSpPr>
          <p:cNvPr id="32" name="TextBox 31"/>
          <p:cNvSpPr txBox="1"/>
          <p:nvPr/>
        </p:nvSpPr>
        <p:spPr>
          <a:xfrm>
            <a:off x="2889348" y="3047246"/>
            <a:ext cx="1824025" cy="646331"/>
          </a:xfrm>
          <a:prstGeom prst="rect">
            <a:avLst/>
          </a:prstGeom>
          <a:noFill/>
        </p:spPr>
        <p:txBody>
          <a:bodyPr wrap="none" rtlCol="0">
            <a:spAutoFit/>
          </a:bodyPr>
          <a:lstStyle/>
          <a:p>
            <a:pPr algn="ctr"/>
            <a:r>
              <a:rPr lang="en-US" dirty="0"/>
              <a:t>Few large aerosol</a:t>
            </a:r>
          </a:p>
          <a:p>
            <a:pPr algn="ctr"/>
            <a:r>
              <a:rPr lang="en-US" dirty="0"/>
              <a:t>(high </a:t>
            </a:r>
            <a:r>
              <a:rPr lang="en-US" i="1" dirty="0">
                <a:latin typeface="Times New Roman" panose="02020603050405020304" pitchFamily="18" charset="0"/>
                <a:cs typeface="Times New Roman" panose="02020603050405020304" pitchFamily="18" charset="0"/>
              </a:rPr>
              <a:t>N</a:t>
            </a:r>
            <a:r>
              <a:rPr lang="en-US" i="1" baseline="-25000" dirty="0">
                <a:latin typeface="Times New Roman" panose="02020603050405020304" pitchFamily="18" charset="0"/>
                <a:cs typeface="Times New Roman" panose="02020603050405020304" pitchFamily="18" charset="0"/>
              </a:rPr>
              <a:t>s</a:t>
            </a:r>
            <a:r>
              <a:rPr lang="en-US" dirty="0"/>
              <a:t>)</a:t>
            </a:r>
          </a:p>
        </p:txBody>
      </p:sp>
      <p:sp>
        <p:nvSpPr>
          <p:cNvPr id="33" name="Right Arrow 32"/>
          <p:cNvSpPr/>
          <p:nvPr/>
        </p:nvSpPr>
        <p:spPr>
          <a:xfrm flipH="1">
            <a:off x="2264102" y="5407024"/>
            <a:ext cx="762221" cy="299342"/>
          </a:xfrm>
          <a:prstGeom prst="rightArrow">
            <a:avLst>
              <a:gd name="adj1" fmla="val 50000"/>
              <a:gd name="adj2" fmla="val 842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48779" y="5144706"/>
            <a:ext cx="910095" cy="426527"/>
          </a:xfrm>
          <a:prstGeom prst="rect">
            <a:avLst/>
          </a:prstGeom>
          <a:noFill/>
        </p:spPr>
        <p:txBody>
          <a:bodyPr wrap="square" rtlCol="0">
            <a:spAutoFit/>
          </a:bodyPr>
          <a:lstStyle/>
          <a:p>
            <a:pPr algn="r">
              <a:lnSpc>
                <a:spcPct val="65000"/>
              </a:lnSpc>
            </a:pPr>
            <a:r>
              <a:rPr lang="en-US" sz="1600" i="1" dirty="0">
                <a:latin typeface="Times New Roman" panose="02020603050405020304" pitchFamily="18" charset="0"/>
                <a:cs typeface="Times New Roman" panose="02020603050405020304" pitchFamily="18" charset="0"/>
              </a:rPr>
              <a:t>N</a:t>
            </a:r>
            <a:r>
              <a:rPr lang="en-US" sz="1600" i="1" baseline="-25000" dirty="0">
                <a:latin typeface="Times New Roman" panose="02020603050405020304" pitchFamily="18" charset="0"/>
                <a:cs typeface="Times New Roman" panose="02020603050405020304" pitchFamily="18" charset="0"/>
              </a:rPr>
              <a:t>s</a:t>
            </a:r>
            <a:r>
              <a:rPr lang="en-US" sz="1600" dirty="0"/>
              <a:t> too low</a:t>
            </a:r>
          </a:p>
        </p:txBody>
      </p:sp>
      <p:sp>
        <p:nvSpPr>
          <p:cNvPr id="36" name="TextBox 35"/>
          <p:cNvSpPr txBox="1"/>
          <p:nvPr/>
        </p:nvSpPr>
        <p:spPr>
          <a:xfrm>
            <a:off x="2250086" y="5691741"/>
            <a:ext cx="910095" cy="426527"/>
          </a:xfrm>
          <a:prstGeom prst="rect">
            <a:avLst/>
          </a:prstGeom>
          <a:noFill/>
        </p:spPr>
        <p:txBody>
          <a:bodyPr wrap="square" rtlCol="0">
            <a:spAutoFit/>
          </a:bodyPr>
          <a:lstStyle/>
          <a:p>
            <a:pPr algn="r">
              <a:lnSpc>
                <a:spcPct val="65000"/>
              </a:lnSpc>
            </a:pPr>
            <a:r>
              <a:rPr lang="en-US" sz="1600" i="1" dirty="0" err="1">
                <a:latin typeface="Times New Roman" panose="02020603050405020304" pitchFamily="18" charset="0"/>
                <a:cs typeface="Times New Roman" panose="02020603050405020304" pitchFamily="18" charset="0"/>
              </a:rPr>
              <a:t>S</a:t>
            </a:r>
            <a:r>
              <a:rPr lang="en-US" sz="1600" i="1" baseline="-25000" dirty="0" err="1">
                <a:latin typeface="Times New Roman" panose="02020603050405020304" pitchFamily="18" charset="0"/>
                <a:cs typeface="Times New Roman" panose="02020603050405020304" pitchFamily="18" charset="0"/>
              </a:rPr>
              <a:t>c</a:t>
            </a:r>
            <a:r>
              <a:rPr lang="en-US" sz="1600" dirty="0"/>
              <a:t> too high</a:t>
            </a:r>
          </a:p>
        </p:txBody>
      </p:sp>
    </p:spTree>
    <p:extLst>
      <p:ext uri="{BB962C8B-B14F-4D97-AF65-F5344CB8AC3E}">
        <p14:creationId xmlns:p14="http://schemas.microsoft.com/office/powerpoint/2010/main" val="1593015242"/>
      </p:ext>
    </p:extLst>
  </p:cSld>
  <p:clrMapOvr>
    <a:masterClrMapping/>
  </p:clrMapOvr>
  <mc:AlternateContent xmlns:mc="http://schemas.openxmlformats.org/markup-compatibility/2006" xmlns:p14="http://schemas.microsoft.com/office/powerpoint/2010/main">
    <mc:Choice Requires="p14">
      <p:transition spd="slow" p14:dur="2000" advTm="122823"/>
    </mc:Choice>
    <mc:Fallback xmlns="">
      <p:transition spd="slow" advTm="122823"/>
    </mc:Fallback>
  </mc:AlternateContent>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filmefuerdieerde.org/files/fs_globaldimming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09510"/>
            <a:ext cx="5777175" cy="384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5606044" y="3587420"/>
            <a:ext cx="3537956" cy="3270580"/>
          </a:xfrm>
          <a:prstGeom prst="rect">
            <a:avLst/>
          </a:prstGeom>
        </p:spPr>
      </p:pic>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pic>
        <p:nvPicPr>
          <p:cNvPr id="17" name="Picture 2" descr="http://d35brb9zkkbdsd.cloudfront.net/wp-content/uploads/2013/10/China-Pollution.JPEG-0bfec-555x370.jpg"/>
          <p:cNvPicPr>
            <a:picLocks noChangeAspect="1" noChangeArrowheads="1"/>
          </p:cNvPicPr>
          <p:nvPr/>
        </p:nvPicPr>
        <p:blipFill rotWithShape="1">
          <a:blip r:embed="rId5">
            <a:extLst>
              <a:ext uri="{28A0092B-C50C-407E-A947-70E740481C1C}">
                <a14:useLocalDpi xmlns:a14="http://schemas.microsoft.com/office/drawing/2010/main" val="0"/>
              </a:ext>
            </a:extLst>
          </a:blip>
          <a:srcRect t="10067"/>
          <a:stretch/>
        </p:blipFill>
        <p:spPr bwMode="auto">
          <a:xfrm>
            <a:off x="5777175" y="1559836"/>
            <a:ext cx="3366825" cy="201857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75573" y="3136787"/>
                <a:ext cx="533047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Deliquesced Ammonium Sulfate aerosols reach equilibrium diameter (almost 2x dry particle diameter, at 90% RH) within ~1ms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Condensed water increases particle mass by substantially more than the initial particle mass, because </a:t>
                </a:r>
                <a14:m>
                  <m:oMath xmlns:m="http://schemas.openxmlformats.org/officeDocument/2006/math">
                    <m:r>
                      <a:rPr lang="en-US" sz="2000" b="0" i="1" smtClean="0">
                        <a:latin typeface="Cambria Math" panose="02040503050406030204" pitchFamily="18" charset="0"/>
                      </a:rPr>
                      <m:t>𝑚𝑎𝑠𝑠</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𝑑𝑖𝑎𝑚𝑒𝑡𝑒𝑟</m:t>
                        </m:r>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3</m:t>
                        </m:r>
                      </m:sup>
                    </m:sSup>
                  </m:oMath>
                </a14:m>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Even at only 60% RH with real atmospheric aerosols, water content can be ~30% of wet aerosol mass (Tsai and </a:t>
                </a:r>
                <a:r>
                  <a:rPr lang="en-US" sz="2000" dirty="0" err="1"/>
                  <a:t>Kuo</a:t>
                </a:r>
                <a:r>
                  <a:rPr lang="en-US" sz="2000" dirty="0"/>
                  <a:t>, 2005)</a:t>
                </a:r>
              </a:p>
            </p:txBody>
          </p:sp>
        </mc:Choice>
        <mc:Fallback xmlns="">
          <p:sp>
            <p:nvSpPr>
              <p:cNvPr id="5" name="TextBox 4"/>
              <p:cNvSpPr txBox="1">
                <a:spLocks noRot="1" noChangeAspect="1" noMove="1" noResize="1" noEditPoints="1" noAdjustHandles="1" noChangeArrowheads="1" noChangeShapeType="1" noTextEdit="1"/>
              </p:cNvSpPr>
              <p:nvPr/>
            </p:nvSpPr>
            <p:spPr>
              <a:xfrm>
                <a:off x="275573" y="3136787"/>
                <a:ext cx="5330470" cy="3477875"/>
              </a:xfrm>
              <a:prstGeom prst="rect">
                <a:avLst/>
              </a:prstGeom>
              <a:blipFill>
                <a:blip r:embed="rId6"/>
                <a:stretch>
                  <a:fillRect l="-1029" t="-1053" r="-2171" b="-2281"/>
                </a:stretch>
              </a:blipFill>
            </p:spPr>
            <p:txBody>
              <a:bodyPr/>
              <a:lstStyle/>
              <a:p>
                <a:r>
                  <a:rPr lang="en-US">
                    <a:noFill/>
                  </a:rPr>
                  <a:t> </a:t>
                </a:r>
              </a:p>
            </p:txBody>
          </p:sp>
        </mc:Fallback>
      </mc:AlternateContent>
      <p:sp>
        <p:nvSpPr>
          <p:cNvPr id="6" name="TextBox 5"/>
          <p:cNvSpPr txBox="1"/>
          <p:nvPr/>
        </p:nvSpPr>
        <p:spPr>
          <a:xfrm>
            <a:off x="6880396" y="4059113"/>
            <a:ext cx="1160382" cy="369332"/>
          </a:xfrm>
          <a:prstGeom prst="rect">
            <a:avLst/>
          </a:prstGeom>
          <a:noFill/>
        </p:spPr>
        <p:txBody>
          <a:bodyPr wrap="none" rtlCol="0">
            <a:spAutoFit/>
          </a:bodyPr>
          <a:lstStyle/>
          <a:p>
            <a:r>
              <a:rPr lang="en-US" b="1" dirty="0"/>
              <a:t>at 90% RH</a:t>
            </a:r>
          </a:p>
        </p:txBody>
      </p:sp>
      <p:sp>
        <p:nvSpPr>
          <p:cNvPr id="44" name="TextBox 43"/>
          <p:cNvSpPr txBox="1"/>
          <p:nvPr/>
        </p:nvSpPr>
        <p:spPr>
          <a:xfrm>
            <a:off x="411480" y="1559836"/>
            <a:ext cx="8321040" cy="1323439"/>
          </a:xfrm>
          <a:prstGeom prst="rect">
            <a:avLst/>
          </a:prstGeom>
          <a:noFill/>
        </p:spPr>
        <p:txBody>
          <a:bodyPr wrap="square" rtlCol="0">
            <a:spAutoFit/>
          </a:bodyPr>
          <a:lstStyle/>
          <a:p>
            <a:r>
              <a:rPr lang="en-US" sz="2000" dirty="0">
                <a:sym typeface="Wingdings" panose="05000000000000000000" pitchFamily="2" charset="2"/>
              </a:rPr>
              <a:t>Deliquescence point of various atmospheric salts</a:t>
            </a:r>
          </a:p>
          <a:p>
            <a:r>
              <a:rPr lang="en-US" sz="2000" dirty="0">
                <a:sym typeface="Wingdings" panose="05000000000000000000" pitchFamily="2" charset="2"/>
              </a:rPr>
              <a:t>(NH</a:t>
            </a:r>
            <a:r>
              <a:rPr lang="en-US" sz="2000" baseline="-25000" dirty="0">
                <a:sym typeface="Wingdings" panose="05000000000000000000" pitchFamily="2" charset="2"/>
              </a:rPr>
              <a:t>4</a:t>
            </a:r>
            <a:r>
              <a:rPr lang="en-US" sz="2000" dirty="0">
                <a:sym typeface="Wingdings" panose="05000000000000000000" pitchFamily="2" charset="2"/>
              </a:rPr>
              <a:t>)</a:t>
            </a:r>
            <a:r>
              <a:rPr lang="en-US" sz="2000" baseline="-25000" dirty="0">
                <a:sym typeface="Wingdings" panose="05000000000000000000" pitchFamily="2" charset="2"/>
              </a:rPr>
              <a:t>2</a:t>
            </a:r>
            <a:r>
              <a:rPr lang="en-US" sz="2000" dirty="0">
                <a:sym typeface="Wingdings" panose="05000000000000000000" pitchFamily="2" charset="2"/>
              </a:rPr>
              <a:t>SO</a:t>
            </a:r>
            <a:r>
              <a:rPr lang="en-US" sz="2000" baseline="-25000" dirty="0">
                <a:sym typeface="Wingdings" panose="05000000000000000000" pitchFamily="2" charset="2"/>
              </a:rPr>
              <a:t>4</a:t>
            </a:r>
            <a:r>
              <a:rPr lang="en-US" sz="2000" dirty="0">
                <a:sym typeface="Wingdings" panose="05000000000000000000" pitchFamily="2" charset="2"/>
              </a:rPr>
              <a:t>: 80% RH</a:t>
            </a:r>
          </a:p>
          <a:p>
            <a:r>
              <a:rPr lang="en-US" sz="2000" dirty="0">
                <a:sym typeface="Wingdings" panose="05000000000000000000" pitchFamily="2" charset="2"/>
              </a:rPr>
              <a:t>          </a:t>
            </a:r>
            <a:r>
              <a:rPr lang="en-US" sz="2000" dirty="0" err="1">
                <a:sym typeface="Wingdings" panose="05000000000000000000" pitchFamily="2" charset="2"/>
              </a:rPr>
              <a:t>NaCl</a:t>
            </a:r>
            <a:r>
              <a:rPr lang="en-US" sz="2000" dirty="0">
                <a:sym typeface="Wingdings" panose="05000000000000000000" pitchFamily="2" charset="2"/>
              </a:rPr>
              <a:t>: 75% RH</a:t>
            </a:r>
          </a:p>
          <a:p>
            <a:r>
              <a:rPr lang="en-US" sz="2000" dirty="0">
                <a:sym typeface="Wingdings" panose="05000000000000000000" pitchFamily="2" charset="2"/>
              </a:rPr>
              <a:t>    NH</a:t>
            </a:r>
            <a:r>
              <a:rPr lang="en-US" sz="2000" baseline="-25000" dirty="0">
                <a:sym typeface="Wingdings" panose="05000000000000000000" pitchFamily="2" charset="2"/>
              </a:rPr>
              <a:t>4</a:t>
            </a:r>
            <a:r>
              <a:rPr lang="en-US" sz="2000" dirty="0">
                <a:sym typeface="Wingdings" panose="05000000000000000000" pitchFamily="2" charset="2"/>
              </a:rPr>
              <a:t>NO</a:t>
            </a:r>
            <a:r>
              <a:rPr lang="en-US" sz="2000" baseline="-25000" dirty="0">
                <a:sym typeface="Wingdings" panose="05000000000000000000" pitchFamily="2" charset="2"/>
              </a:rPr>
              <a:t>3</a:t>
            </a:r>
            <a:r>
              <a:rPr lang="en-US" sz="2000" dirty="0">
                <a:sym typeface="Wingdings" panose="05000000000000000000" pitchFamily="2" charset="2"/>
              </a:rPr>
              <a:t>: 62% RH</a:t>
            </a:r>
          </a:p>
        </p:txBody>
      </p:sp>
    </p:spTree>
    <p:extLst>
      <p:ext uri="{BB962C8B-B14F-4D97-AF65-F5344CB8AC3E}">
        <p14:creationId xmlns:p14="http://schemas.microsoft.com/office/powerpoint/2010/main" val="3378380309"/>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94673" y="3569918"/>
            <a:ext cx="4949328" cy="2927951"/>
            <a:chOff x="1082229" y="2456554"/>
            <a:chExt cx="6979542" cy="4128997"/>
          </a:xfrm>
        </p:grpSpPr>
        <p:grpSp>
          <p:nvGrpSpPr>
            <p:cNvPr id="3" name="Group 2"/>
            <p:cNvGrpSpPr/>
            <p:nvPr/>
          </p:nvGrpSpPr>
          <p:grpSpPr>
            <a:xfrm>
              <a:off x="1082229" y="2456554"/>
              <a:ext cx="6979542" cy="4128997"/>
              <a:chOff x="1082229" y="2456554"/>
              <a:chExt cx="6979542"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graphicFrame>
        <p:nvGraphicFramePr>
          <p:cNvPr id="38" name="Chart 37"/>
          <p:cNvGraphicFramePr>
            <a:graphicFrameLocks/>
          </p:cNvGraphicFramePr>
          <p:nvPr/>
        </p:nvGraphicFramePr>
        <p:xfrm>
          <a:off x="112734" y="3510484"/>
          <a:ext cx="4188529" cy="324104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108096" y="4319588"/>
            <a:ext cx="45719" cy="1718129"/>
          </a:xfrm>
          <a:prstGeom prst="rect">
            <a:avLst/>
          </a:prstGeom>
          <a:solidFill>
            <a:srgbClr val="00B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a:off x="3471302" y="5407023"/>
            <a:ext cx="45719" cy="627520"/>
          </a:xfrm>
          <a:prstGeom prst="rect">
            <a:avLst/>
          </a:prstGeom>
          <a:solidFill>
            <a:srgbClr val="FF33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a:off x="3825844" y="5926928"/>
            <a:ext cx="57708" cy="114422"/>
          </a:xfrm>
          <a:prstGeom prst="rect">
            <a:avLst/>
          </a:prstGeom>
          <a:solidFill>
            <a:srgbClr val="9933FF">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1034654" y="4678211"/>
            <a:ext cx="2892270" cy="400110"/>
          </a:xfrm>
          <a:prstGeom prst="rect">
            <a:avLst/>
          </a:prstGeom>
          <a:solidFill>
            <a:schemeClr val="bg1"/>
          </a:solidFill>
        </p:spPr>
        <p:txBody>
          <a:bodyPr wrap="square" rtlCol="0">
            <a:spAutoFit/>
          </a:bodyPr>
          <a:lstStyle/>
          <a:p>
            <a:r>
              <a:rPr lang="en-US" sz="2000" b="1" dirty="0"/>
              <a:t>Aerosol Number (#/cm</a:t>
            </a:r>
            <a:r>
              <a:rPr lang="en-US" sz="2000" b="1" baseline="30000" dirty="0"/>
              <a:t>3</a:t>
            </a:r>
            <a:r>
              <a:rPr lang="en-US" sz="2000" b="1" dirty="0"/>
              <a:t>) </a:t>
            </a:r>
          </a:p>
        </p:txBody>
      </p:sp>
      <p:sp>
        <p:nvSpPr>
          <p:cNvPr id="48" name="TextBox 47"/>
          <p:cNvSpPr txBox="1"/>
          <p:nvPr/>
        </p:nvSpPr>
        <p:spPr>
          <a:xfrm>
            <a:off x="408934" y="1337614"/>
            <a:ext cx="8735066" cy="1938992"/>
          </a:xfrm>
          <a:prstGeom prst="rect">
            <a:avLst/>
          </a:prstGeom>
          <a:noFill/>
        </p:spPr>
        <p:txBody>
          <a:bodyPr wrap="square" rtlCol="0">
            <a:spAutoFit/>
          </a:bodyPr>
          <a:lstStyle/>
          <a:p>
            <a:r>
              <a:rPr lang="en-US" sz="2000" dirty="0">
                <a:sym typeface="Wingdings" panose="05000000000000000000" pitchFamily="2" charset="2"/>
              </a:rPr>
              <a:t>Cloud droplet growth depends on:</a:t>
            </a:r>
          </a:p>
          <a:p>
            <a:pPr marL="342900" indent="-342900">
              <a:buFont typeface="Arial" panose="020B0604020202020204" pitchFamily="34" charset="0"/>
              <a:buChar char="•"/>
            </a:pPr>
            <a:r>
              <a:rPr lang="en-US" sz="2000" dirty="0">
                <a:sym typeface="Wingdings" panose="05000000000000000000" pitchFamily="2" charset="2"/>
              </a:rPr>
              <a:t>Cooling rate of an air parcel </a:t>
            </a:r>
          </a:p>
          <a:p>
            <a:pPr marL="342900" indent="-342900">
              <a:buFont typeface="Arial" panose="020B0604020202020204" pitchFamily="34" charset="0"/>
              <a:buChar char="•"/>
            </a:pPr>
            <a:r>
              <a:rPr lang="en-US" sz="2000" dirty="0">
                <a:sym typeface="Wingdings" panose="05000000000000000000" pitchFamily="2" charset="2"/>
              </a:rPr>
              <a:t>Aerosol Size Distribution</a:t>
            </a:r>
          </a:p>
          <a:p>
            <a:pPr marL="800100" lvl="1" indent="-342900">
              <a:buFont typeface="Arial" panose="020B0604020202020204" pitchFamily="34" charset="0"/>
              <a:buChar char="•"/>
            </a:pPr>
            <a:r>
              <a:rPr lang="en-US" sz="2000" dirty="0">
                <a:sym typeface="Wingdings" panose="05000000000000000000" pitchFamily="2" charset="2"/>
              </a:rPr>
              <a:t>Larger CCN (with higher dry particle size,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d</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dirty="0">
                <a:sym typeface="Wingdings" panose="05000000000000000000" pitchFamily="2" charset="2"/>
              </a:rPr>
              <a:t>) have greater soluble material (</a:t>
            </a:r>
            <a:r>
              <a:rPr lang="en-US" sz="2000" i="1" dirty="0">
                <a:latin typeface="Times New Roman" panose="02020603050405020304" pitchFamily="18" charset="0"/>
                <a:cs typeface="Times New Roman" panose="02020603050405020304" pitchFamily="18" charset="0"/>
                <a:sym typeface="Wingdings" panose="05000000000000000000" pitchFamily="2" charset="2"/>
              </a:rPr>
              <a:t>N</a:t>
            </a:r>
            <a:r>
              <a:rPr lang="en-US" sz="2000" i="1" baseline="-25000" dirty="0">
                <a:latin typeface="Times New Roman" panose="02020603050405020304" pitchFamily="18" charset="0"/>
                <a:cs typeface="Times New Roman" panose="02020603050405020304" pitchFamily="18" charset="0"/>
                <a:sym typeface="Wingdings" panose="05000000000000000000" pitchFamily="2" charset="2"/>
              </a:rPr>
              <a:t>s</a:t>
            </a:r>
            <a:r>
              <a:rPr lang="en-US" sz="2000" dirty="0">
                <a:sym typeface="Wingdings" panose="05000000000000000000" pitchFamily="2" charset="2"/>
              </a:rPr>
              <a:t>), and therefore activate at a lower critical </a:t>
            </a:r>
            <a:r>
              <a:rPr lang="en-US" sz="2000" dirty="0" err="1">
                <a:sym typeface="Wingdings" panose="05000000000000000000" pitchFamily="2" charset="2"/>
              </a:rPr>
              <a:t>supersaturation</a:t>
            </a:r>
            <a:r>
              <a:rPr lang="en-US" sz="2000" dirty="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a:t>
            </a:r>
          </a:p>
          <a:p>
            <a:pPr marL="800100" lvl="1" indent="-342900">
              <a:buFont typeface="Arial" panose="020B0604020202020204" pitchFamily="34" charset="0"/>
              <a:buChar char="•"/>
            </a:pPr>
            <a:r>
              <a:rPr lang="en-US" sz="2000" dirty="0">
                <a:sym typeface="Wingdings" panose="05000000000000000000" pitchFamily="2" charset="2"/>
              </a:rPr>
              <a:t>Larger CCN activate first and form relatively large droplets</a:t>
            </a:r>
          </a:p>
        </p:txBody>
      </p:sp>
      <p:sp>
        <p:nvSpPr>
          <p:cNvPr id="17" name="TextBox 16"/>
          <p:cNvSpPr txBox="1"/>
          <p:nvPr/>
        </p:nvSpPr>
        <p:spPr>
          <a:xfrm>
            <a:off x="1165815" y="3980535"/>
            <a:ext cx="1511792" cy="1477328"/>
          </a:xfrm>
          <a:prstGeom prst="rect">
            <a:avLst/>
          </a:prstGeom>
          <a:noFill/>
        </p:spPr>
        <p:txBody>
          <a:bodyPr wrap="square" rtlCol="0">
            <a:spAutoFit/>
          </a:bodyPr>
          <a:lstStyle/>
          <a:p>
            <a:r>
              <a:rPr lang="en-US" dirty="0">
                <a:solidFill>
                  <a:srgbClr val="00B050"/>
                </a:solidFill>
              </a:rPr>
              <a:t>Smallest CCN that activates in this particular cloud</a:t>
            </a:r>
          </a:p>
        </p:txBody>
      </p:sp>
      <p:cxnSp>
        <p:nvCxnSpPr>
          <p:cNvPr id="22" name="Straight Arrow Connector 21"/>
          <p:cNvCxnSpPr/>
          <p:nvPr/>
        </p:nvCxnSpPr>
        <p:spPr>
          <a:xfrm>
            <a:off x="2264102" y="4608956"/>
            <a:ext cx="803319" cy="5386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28"/>
          </p:cNvCxnSpPr>
          <p:nvPr/>
        </p:nvCxnSpPr>
        <p:spPr>
          <a:xfrm flipH="1">
            <a:off x="4997886" y="4383847"/>
            <a:ext cx="1200681"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56943" y="4043357"/>
            <a:ext cx="1511792" cy="369332"/>
          </a:xfrm>
          <a:prstGeom prst="rect">
            <a:avLst/>
          </a:prstGeom>
          <a:noFill/>
        </p:spPr>
        <p:txBody>
          <a:bodyPr wrap="square" rtlCol="0">
            <a:spAutoFit/>
          </a:bodyPr>
          <a:lstStyle/>
          <a:p>
            <a:r>
              <a:rPr lang="en-US" dirty="0">
                <a:solidFill>
                  <a:srgbClr val="00B050"/>
                </a:solidFill>
              </a:rPr>
              <a:t>Cloud </a:t>
            </a:r>
            <a:r>
              <a:rPr lang="en-US" i="1" dirty="0" err="1">
                <a:solidFill>
                  <a:srgbClr val="00B050"/>
                </a:solidFill>
                <a:latin typeface="Times New Roman" panose="02020603050405020304" pitchFamily="18" charset="0"/>
                <a:cs typeface="Times New Roman" panose="02020603050405020304" pitchFamily="18" charset="0"/>
              </a:rPr>
              <a:t>S</a:t>
            </a:r>
            <a:r>
              <a:rPr lang="en-US" i="1" baseline="-25000" dirty="0" err="1">
                <a:solidFill>
                  <a:srgbClr val="00B050"/>
                </a:solidFill>
                <a:latin typeface="Times New Roman" panose="02020603050405020304" pitchFamily="18" charset="0"/>
                <a:cs typeface="Times New Roman" panose="02020603050405020304" pitchFamily="18" charset="0"/>
              </a:rPr>
              <a:t>max</a:t>
            </a:r>
            <a:endParaRPr lang="en-US" i="1" baseline="-25000" dirty="0">
              <a:solidFill>
                <a:srgbClr val="00B050"/>
              </a:solidFill>
              <a:latin typeface="Times New Roman" panose="02020603050405020304" pitchFamily="18" charset="0"/>
              <a:cs typeface="Times New Roman" panose="02020603050405020304" pitchFamily="18" charset="0"/>
            </a:endParaRPr>
          </a:p>
        </p:txBody>
      </p:sp>
      <p:sp>
        <p:nvSpPr>
          <p:cNvPr id="33" name="Right Arrow 32"/>
          <p:cNvSpPr/>
          <p:nvPr/>
        </p:nvSpPr>
        <p:spPr>
          <a:xfrm flipH="1">
            <a:off x="2264102" y="5407024"/>
            <a:ext cx="762221" cy="299342"/>
          </a:xfrm>
          <a:prstGeom prst="rightArrow">
            <a:avLst>
              <a:gd name="adj1" fmla="val 50000"/>
              <a:gd name="adj2" fmla="val 842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48779" y="5144706"/>
            <a:ext cx="910095" cy="426527"/>
          </a:xfrm>
          <a:prstGeom prst="rect">
            <a:avLst/>
          </a:prstGeom>
          <a:noFill/>
        </p:spPr>
        <p:txBody>
          <a:bodyPr wrap="square" rtlCol="0">
            <a:spAutoFit/>
          </a:bodyPr>
          <a:lstStyle/>
          <a:p>
            <a:pPr algn="r">
              <a:lnSpc>
                <a:spcPct val="65000"/>
              </a:lnSpc>
            </a:pPr>
            <a:r>
              <a:rPr lang="en-US" sz="1600" i="1" dirty="0">
                <a:latin typeface="Times New Roman" panose="02020603050405020304" pitchFamily="18" charset="0"/>
                <a:cs typeface="Times New Roman" panose="02020603050405020304" pitchFamily="18" charset="0"/>
              </a:rPr>
              <a:t>N</a:t>
            </a:r>
            <a:r>
              <a:rPr lang="en-US" sz="1600" i="1" baseline="-25000" dirty="0">
                <a:latin typeface="Times New Roman" panose="02020603050405020304" pitchFamily="18" charset="0"/>
                <a:cs typeface="Times New Roman" panose="02020603050405020304" pitchFamily="18" charset="0"/>
              </a:rPr>
              <a:t>s</a:t>
            </a:r>
            <a:r>
              <a:rPr lang="en-US" sz="1600" dirty="0"/>
              <a:t> too low</a:t>
            </a:r>
          </a:p>
        </p:txBody>
      </p:sp>
      <p:sp>
        <p:nvSpPr>
          <p:cNvPr id="36" name="TextBox 35"/>
          <p:cNvSpPr txBox="1"/>
          <p:nvPr/>
        </p:nvSpPr>
        <p:spPr>
          <a:xfrm>
            <a:off x="2250086" y="5691741"/>
            <a:ext cx="910095" cy="426527"/>
          </a:xfrm>
          <a:prstGeom prst="rect">
            <a:avLst/>
          </a:prstGeom>
          <a:noFill/>
        </p:spPr>
        <p:txBody>
          <a:bodyPr wrap="square" rtlCol="0">
            <a:spAutoFit/>
          </a:bodyPr>
          <a:lstStyle/>
          <a:p>
            <a:pPr algn="r">
              <a:lnSpc>
                <a:spcPct val="65000"/>
              </a:lnSpc>
            </a:pPr>
            <a:r>
              <a:rPr lang="en-US" sz="1600" i="1" dirty="0" err="1">
                <a:latin typeface="Times New Roman" panose="02020603050405020304" pitchFamily="18" charset="0"/>
                <a:cs typeface="Times New Roman" panose="02020603050405020304" pitchFamily="18" charset="0"/>
              </a:rPr>
              <a:t>S</a:t>
            </a:r>
            <a:r>
              <a:rPr lang="en-US" sz="1600" i="1" baseline="-25000" dirty="0" err="1">
                <a:latin typeface="Times New Roman" panose="02020603050405020304" pitchFamily="18" charset="0"/>
                <a:cs typeface="Times New Roman" panose="02020603050405020304" pitchFamily="18" charset="0"/>
              </a:rPr>
              <a:t>c</a:t>
            </a:r>
            <a:r>
              <a:rPr lang="en-US" sz="1600" dirty="0"/>
              <a:t> too high</a:t>
            </a:r>
          </a:p>
        </p:txBody>
      </p:sp>
    </p:spTree>
    <p:extLst>
      <p:ext uri="{BB962C8B-B14F-4D97-AF65-F5344CB8AC3E}">
        <p14:creationId xmlns:p14="http://schemas.microsoft.com/office/powerpoint/2010/main" val="2457516625"/>
      </p:ext>
    </p:extLst>
  </p:cSld>
  <p:clrMapOvr>
    <a:masterClrMapping/>
  </p:clrMapOvr>
  <mc:AlternateContent xmlns:mc="http://schemas.openxmlformats.org/markup-compatibility/2006" xmlns:p14="http://schemas.microsoft.com/office/powerpoint/2010/main">
    <mc:Choice Requires="p14">
      <p:transition spd="slow" p14:dur="2000" advTm="36223"/>
    </mc:Choice>
    <mc:Fallback xmlns="">
      <p:transition spd="slow" advTm="36223"/>
    </mc:Fallback>
  </mc:AlternateContent>
  <p:timing>
    <p:tnLst>
      <p:par>
        <p:cTn id="1" dur="indefinite" restart="never" nodeType="tmRoot">
          <p:childTnLst>
            <p:par>
              <p:cTn id="2"/>
            </p:par>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94673" y="3569918"/>
            <a:ext cx="4949328" cy="2927951"/>
            <a:chOff x="1082229" y="2456554"/>
            <a:chExt cx="6979542" cy="4128997"/>
          </a:xfrm>
        </p:grpSpPr>
        <p:grpSp>
          <p:nvGrpSpPr>
            <p:cNvPr id="3" name="Group 2"/>
            <p:cNvGrpSpPr/>
            <p:nvPr/>
          </p:nvGrpSpPr>
          <p:grpSpPr>
            <a:xfrm>
              <a:off x="1082229" y="2456554"/>
              <a:ext cx="6979542" cy="4128997"/>
              <a:chOff x="1082229" y="2456554"/>
              <a:chExt cx="6979542" cy="4128997"/>
            </a:xfrm>
          </p:grpSpPr>
          <p:pic>
            <p:nvPicPr>
              <p:cNvPr id="10" name="Picture 9"/>
              <p:cNvPicPr>
                <a:picLocks noChangeAspect="1"/>
              </p:cNvPicPr>
              <p:nvPr/>
            </p:nvPicPr>
            <p:blipFill rotWithShape="1">
              <a:blip r:embed="rId3"/>
              <a:srcRect b="21692"/>
              <a:stretch/>
            </p:blipFill>
            <p:spPr>
              <a:xfrm>
                <a:off x="1082229" y="2456554"/>
                <a:ext cx="6979542" cy="4128997"/>
              </a:xfrm>
              <a:prstGeom prst="rect">
                <a:avLst/>
              </a:prstGeom>
            </p:spPr>
          </p:pic>
          <p:sp>
            <p:nvSpPr>
              <p:cNvPr id="19" name="Freeform 18"/>
              <p:cNvSpPr/>
              <p:nvPr/>
            </p:nvSpPr>
            <p:spPr>
              <a:xfrm>
                <a:off x="3006247" y="3604357"/>
                <a:ext cx="4622104" cy="2342367"/>
              </a:xfrm>
              <a:custGeom>
                <a:avLst/>
                <a:gdLst>
                  <a:gd name="connsiteX0" fmla="*/ 0 w 4622104"/>
                  <a:gd name="connsiteY0" fmla="*/ 2342367 h 2342367"/>
                  <a:gd name="connsiteX1" fmla="*/ 25052 w 4622104"/>
                  <a:gd name="connsiteY1" fmla="*/ 2229633 h 2342367"/>
                  <a:gd name="connsiteX2" fmla="*/ 50104 w 4622104"/>
                  <a:gd name="connsiteY2" fmla="*/ 2154476 h 2342367"/>
                  <a:gd name="connsiteX3" fmla="*/ 62630 w 4622104"/>
                  <a:gd name="connsiteY3" fmla="*/ 1778696 h 2342367"/>
                  <a:gd name="connsiteX4" fmla="*/ 100208 w 4622104"/>
                  <a:gd name="connsiteY4" fmla="*/ 1590805 h 2342367"/>
                  <a:gd name="connsiteX5" fmla="*/ 112734 w 4622104"/>
                  <a:gd name="connsiteY5" fmla="*/ 1515649 h 2342367"/>
                  <a:gd name="connsiteX6" fmla="*/ 125260 w 4622104"/>
                  <a:gd name="connsiteY6" fmla="*/ 1465545 h 2342367"/>
                  <a:gd name="connsiteX7" fmla="*/ 137786 w 4622104"/>
                  <a:gd name="connsiteY7" fmla="*/ 1427967 h 2342367"/>
                  <a:gd name="connsiteX8" fmla="*/ 162838 w 4622104"/>
                  <a:gd name="connsiteY8" fmla="*/ 1277654 h 2342367"/>
                  <a:gd name="connsiteX9" fmla="*/ 175364 w 4622104"/>
                  <a:gd name="connsiteY9" fmla="*/ 1014608 h 2342367"/>
                  <a:gd name="connsiteX10" fmla="*/ 200416 w 4622104"/>
                  <a:gd name="connsiteY10" fmla="*/ 939452 h 2342367"/>
                  <a:gd name="connsiteX11" fmla="*/ 237994 w 4622104"/>
                  <a:gd name="connsiteY11" fmla="*/ 864296 h 2342367"/>
                  <a:gd name="connsiteX12" fmla="*/ 263046 w 4622104"/>
                  <a:gd name="connsiteY12" fmla="*/ 764087 h 2342367"/>
                  <a:gd name="connsiteX13" fmla="*/ 288098 w 4622104"/>
                  <a:gd name="connsiteY13" fmla="*/ 688931 h 2342367"/>
                  <a:gd name="connsiteX14" fmla="*/ 313150 w 4622104"/>
                  <a:gd name="connsiteY14" fmla="*/ 613775 h 2342367"/>
                  <a:gd name="connsiteX15" fmla="*/ 325676 w 4622104"/>
                  <a:gd name="connsiteY15" fmla="*/ 576197 h 2342367"/>
                  <a:gd name="connsiteX16" fmla="*/ 338202 w 4622104"/>
                  <a:gd name="connsiteY16" fmla="*/ 538619 h 2342367"/>
                  <a:gd name="connsiteX17" fmla="*/ 363254 w 4622104"/>
                  <a:gd name="connsiteY17" fmla="*/ 501041 h 2342367"/>
                  <a:gd name="connsiteX18" fmla="*/ 375780 w 4622104"/>
                  <a:gd name="connsiteY18" fmla="*/ 463463 h 2342367"/>
                  <a:gd name="connsiteX19" fmla="*/ 425885 w 4622104"/>
                  <a:gd name="connsiteY19" fmla="*/ 400833 h 2342367"/>
                  <a:gd name="connsiteX20" fmla="*/ 438411 w 4622104"/>
                  <a:gd name="connsiteY20" fmla="*/ 363254 h 2342367"/>
                  <a:gd name="connsiteX21" fmla="*/ 463463 w 4622104"/>
                  <a:gd name="connsiteY21" fmla="*/ 263046 h 2342367"/>
                  <a:gd name="connsiteX22" fmla="*/ 488515 w 4622104"/>
                  <a:gd name="connsiteY22" fmla="*/ 225468 h 2342367"/>
                  <a:gd name="connsiteX23" fmla="*/ 563671 w 4622104"/>
                  <a:gd name="connsiteY23" fmla="*/ 175364 h 2342367"/>
                  <a:gd name="connsiteX24" fmla="*/ 638827 w 4622104"/>
                  <a:gd name="connsiteY24" fmla="*/ 125260 h 2342367"/>
                  <a:gd name="connsiteX25" fmla="*/ 676405 w 4622104"/>
                  <a:gd name="connsiteY25" fmla="*/ 100208 h 2342367"/>
                  <a:gd name="connsiteX26" fmla="*/ 688931 w 4622104"/>
                  <a:gd name="connsiteY26" fmla="*/ 62630 h 2342367"/>
                  <a:gd name="connsiteX27" fmla="*/ 726509 w 4622104"/>
                  <a:gd name="connsiteY27" fmla="*/ 37578 h 2342367"/>
                  <a:gd name="connsiteX28" fmla="*/ 901874 w 4622104"/>
                  <a:gd name="connsiteY28" fmla="*/ 0 h 2342367"/>
                  <a:gd name="connsiteX29" fmla="*/ 1077238 w 4622104"/>
                  <a:gd name="connsiteY29" fmla="*/ 37578 h 2342367"/>
                  <a:gd name="connsiteX30" fmla="*/ 1152394 w 4622104"/>
                  <a:gd name="connsiteY30" fmla="*/ 87682 h 2342367"/>
                  <a:gd name="connsiteX31" fmla="*/ 1227550 w 4622104"/>
                  <a:gd name="connsiteY31" fmla="*/ 112734 h 2342367"/>
                  <a:gd name="connsiteX32" fmla="*/ 1265128 w 4622104"/>
                  <a:gd name="connsiteY32" fmla="*/ 125260 h 2342367"/>
                  <a:gd name="connsiteX33" fmla="*/ 1340285 w 4622104"/>
                  <a:gd name="connsiteY33" fmla="*/ 175364 h 2342367"/>
                  <a:gd name="connsiteX34" fmla="*/ 1377863 w 4622104"/>
                  <a:gd name="connsiteY34" fmla="*/ 187890 h 2342367"/>
                  <a:gd name="connsiteX35" fmla="*/ 1415441 w 4622104"/>
                  <a:gd name="connsiteY35" fmla="*/ 212942 h 2342367"/>
                  <a:gd name="connsiteX36" fmla="*/ 1490597 w 4622104"/>
                  <a:gd name="connsiteY36" fmla="*/ 237994 h 2342367"/>
                  <a:gd name="connsiteX37" fmla="*/ 1603331 w 4622104"/>
                  <a:gd name="connsiteY37" fmla="*/ 275572 h 2342367"/>
                  <a:gd name="connsiteX38" fmla="*/ 1640909 w 4622104"/>
                  <a:gd name="connsiteY38" fmla="*/ 288098 h 2342367"/>
                  <a:gd name="connsiteX39" fmla="*/ 1678487 w 4622104"/>
                  <a:gd name="connsiteY39" fmla="*/ 300624 h 2342367"/>
                  <a:gd name="connsiteX40" fmla="*/ 1753643 w 4622104"/>
                  <a:gd name="connsiteY40" fmla="*/ 350728 h 2342367"/>
                  <a:gd name="connsiteX41" fmla="*/ 1791221 w 4622104"/>
                  <a:gd name="connsiteY41" fmla="*/ 375780 h 2342367"/>
                  <a:gd name="connsiteX42" fmla="*/ 1828800 w 4622104"/>
                  <a:gd name="connsiteY42" fmla="*/ 388306 h 2342367"/>
                  <a:gd name="connsiteX43" fmla="*/ 1891430 w 4622104"/>
                  <a:gd name="connsiteY43" fmla="*/ 425885 h 2342367"/>
                  <a:gd name="connsiteX44" fmla="*/ 1929008 w 4622104"/>
                  <a:gd name="connsiteY44" fmla="*/ 450937 h 2342367"/>
                  <a:gd name="connsiteX45" fmla="*/ 1966586 w 4622104"/>
                  <a:gd name="connsiteY45" fmla="*/ 463463 h 2342367"/>
                  <a:gd name="connsiteX46" fmla="*/ 2041742 w 4622104"/>
                  <a:gd name="connsiteY46" fmla="*/ 513567 h 2342367"/>
                  <a:gd name="connsiteX47" fmla="*/ 2079320 w 4622104"/>
                  <a:gd name="connsiteY47" fmla="*/ 526093 h 2342367"/>
                  <a:gd name="connsiteX48" fmla="*/ 2116898 w 4622104"/>
                  <a:gd name="connsiteY48" fmla="*/ 551145 h 2342367"/>
                  <a:gd name="connsiteX49" fmla="*/ 2204580 w 4622104"/>
                  <a:gd name="connsiteY49" fmla="*/ 563671 h 2342367"/>
                  <a:gd name="connsiteX50" fmla="*/ 2267211 w 4622104"/>
                  <a:gd name="connsiteY50" fmla="*/ 576197 h 2342367"/>
                  <a:gd name="connsiteX51" fmla="*/ 2342367 w 4622104"/>
                  <a:gd name="connsiteY51" fmla="*/ 601249 h 2342367"/>
                  <a:gd name="connsiteX52" fmla="*/ 2379945 w 4622104"/>
                  <a:gd name="connsiteY52" fmla="*/ 613775 h 2342367"/>
                  <a:gd name="connsiteX53" fmla="*/ 2430049 w 4622104"/>
                  <a:gd name="connsiteY53" fmla="*/ 626301 h 2342367"/>
                  <a:gd name="connsiteX54" fmla="*/ 2505205 w 4622104"/>
                  <a:gd name="connsiteY54" fmla="*/ 651353 h 2342367"/>
                  <a:gd name="connsiteX55" fmla="*/ 2580361 w 4622104"/>
                  <a:gd name="connsiteY55" fmla="*/ 676405 h 2342367"/>
                  <a:gd name="connsiteX56" fmla="*/ 2655517 w 4622104"/>
                  <a:gd name="connsiteY56" fmla="*/ 701457 h 2342367"/>
                  <a:gd name="connsiteX57" fmla="*/ 2768252 w 4622104"/>
                  <a:gd name="connsiteY57" fmla="*/ 726509 h 2342367"/>
                  <a:gd name="connsiteX58" fmla="*/ 3156558 w 4622104"/>
                  <a:gd name="connsiteY58" fmla="*/ 739035 h 2342367"/>
                  <a:gd name="connsiteX59" fmla="*/ 3281819 w 4622104"/>
                  <a:gd name="connsiteY59" fmla="*/ 764087 h 2342367"/>
                  <a:gd name="connsiteX60" fmla="*/ 3344449 w 4622104"/>
                  <a:gd name="connsiteY60" fmla="*/ 776613 h 2342367"/>
                  <a:gd name="connsiteX61" fmla="*/ 3419605 w 4622104"/>
                  <a:gd name="connsiteY61" fmla="*/ 801665 h 2342367"/>
                  <a:gd name="connsiteX62" fmla="*/ 3632548 w 4622104"/>
                  <a:gd name="connsiteY62" fmla="*/ 826717 h 2342367"/>
                  <a:gd name="connsiteX63" fmla="*/ 3670126 w 4622104"/>
                  <a:gd name="connsiteY63" fmla="*/ 839243 h 2342367"/>
                  <a:gd name="connsiteX64" fmla="*/ 4033380 w 4622104"/>
                  <a:gd name="connsiteY64" fmla="*/ 889348 h 2342367"/>
                  <a:gd name="connsiteX65" fmla="*/ 4496843 w 4622104"/>
                  <a:gd name="connsiteY65" fmla="*/ 914400 h 2342367"/>
                  <a:gd name="connsiteX66" fmla="*/ 4622104 w 4622104"/>
                  <a:gd name="connsiteY66" fmla="*/ 926926 h 23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2104" h="2342367">
                    <a:moveTo>
                      <a:pt x="0" y="2342367"/>
                    </a:moveTo>
                    <a:cubicBezTo>
                      <a:pt x="7152" y="2306608"/>
                      <a:pt x="14438" y="2265013"/>
                      <a:pt x="25052" y="2229633"/>
                    </a:cubicBezTo>
                    <a:cubicBezTo>
                      <a:pt x="32640" y="2204339"/>
                      <a:pt x="50104" y="2154476"/>
                      <a:pt x="50104" y="2154476"/>
                    </a:cubicBezTo>
                    <a:cubicBezTo>
                      <a:pt x="54279" y="2029216"/>
                      <a:pt x="53701" y="1903707"/>
                      <a:pt x="62630" y="1778696"/>
                    </a:cubicBezTo>
                    <a:cubicBezTo>
                      <a:pt x="84294" y="1475395"/>
                      <a:pt x="73064" y="1712954"/>
                      <a:pt x="100208" y="1590805"/>
                    </a:cubicBezTo>
                    <a:cubicBezTo>
                      <a:pt x="105718" y="1566012"/>
                      <a:pt x="107753" y="1540553"/>
                      <a:pt x="112734" y="1515649"/>
                    </a:cubicBezTo>
                    <a:cubicBezTo>
                      <a:pt x="116110" y="1498768"/>
                      <a:pt x="120531" y="1482098"/>
                      <a:pt x="125260" y="1465545"/>
                    </a:cubicBezTo>
                    <a:cubicBezTo>
                      <a:pt x="128887" y="1452849"/>
                      <a:pt x="135197" y="1440914"/>
                      <a:pt x="137786" y="1427967"/>
                    </a:cubicBezTo>
                    <a:cubicBezTo>
                      <a:pt x="147748" y="1378158"/>
                      <a:pt x="162838" y="1277654"/>
                      <a:pt x="162838" y="1277654"/>
                    </a:cubicBezTo>
                    <a:cubicBezTo>
                      <a:pt x="167013" y="1189972"/>
                      <a:pt x="165670" y="1101852"/>
                      <a:pt x="175364" y="1014608"/>
                    </a:cubicBezTo>
                    <a:cubicBezTo>
                      <a:pt x="178280" y="988362"/>
                      <a:pt x="192065" y="964504"/>
                      <a:pt x="200416" y="939452"/>
                    </a:cubicBezTo>
                    <a:cubicBezTo>
                      <a:pt x="217703" y="887592"/>
                      <a:pt x="205618" y="912860"/>
                      <a:pt x="237994" y="864296"/>
                    </a:cubicBezTo>
                    <a:cubicBezTo>
                      <a:pt x="276004" y="750264"/>
                      <a:pt x="217696" y="930371"/>
                      <a:pt x="263046" y="764087"/>
                    </a:cubicBezTo>
                    <a:cubicBezTo>
                      <a:pt x="269994" y="738610"/>
                      <a:pt x="279747" y="713983"/>
                      <a:pt x="288098" y="688931"/>
                    </a:cubicBezTo>
                    <a:lnTo>
                      <a:pt x="313150" y="613775"/>
                    </a:lnTo>
                    <a:lnTo>
                      <a:pt x="325676" y="576197"/>
                    </a:lnTo>
                    <a:cubicBezTo>
                      <a:pt x="329851" y="563671"/>
                      <a:pt x="330878" y="549605"/>
                      <a:pt x="338202" y="538619"/>
                    </a:cubicBezTo>
                    <a:cubicBezTo>
                      <a:pt x="346553" y="526093"/>
                      <a:pt x="356521" y="514506"/>
                      <a:pt x="363254" y="501041"/>
                    </a:cubicBezTo>
                    <a:cubicBezTo>
                      <a:pt x="369159" y="489231"/>
                      <a:pt x="369875" y="475273"/>
                      <a:pt x="375780" y="463463"/>
                    </a:cubicBezTo>
                    <a:cubicBezTo>
                      <a:pt x="391582" y="431859"/>
                      <a:pt x="402582" y="424135"/>
                      <a:pt x="425885" y="400833"/>
                    </a:cubicBezTo>
                    <a:cubicBezTo>
                      <a:pt x="430060" y="388307"/>
                      <a:pt x="435209" y="376064"/>
                      <a:pt x="438411" y="363254"/>
                    </a:cubicBezTo>
                    <a:cubicBezTo>
                      <a:pt x="445557" y="334669"/>
                      <a:pt x="449147" y="291679"/>
                      <a:pt x="463463" y="263046"/>
                    </a:cubicBezTo>
                    <a:cubicBezTo>
                      <a:pt x="470196" y="249581"/>
                      <a:pt x="477185" y="235381"/>
                      <a:pt x="488515" y="225468"/>
                    </a:cubicBezTo>
                    <a:cubicBezTo>
                      <a:pt x="511174" y="205641"/>
                      <a:pt x="538619" y="192065"/>
                      <a:pt x="563671" y="175364"/>
                    </a:cubicBezTo>
                    <a:lnTo>
                      <a:pt x="638827" y="125260"/>
                    </a:lnTo>
                    <a:lnTo>
                      <a:pt x="676405" y="100208"/>
                    </a:lnTo>
                    <a:cubicBezTo>
                      <a:pt x="680580" y="87682"/>
                      <a:pt x="680683" y="72940"/>
                      <a:pt x="688931" y="62630"/>
                    </a:cubicBezTo>
                    <a:cubicBezTo>
                      <a:pt x="698335" y="50875"/>
                      <a:pt x="712752" y="43692"/>
                      <a:pt x="726509" y="37578"/>
                    </a:cubicBezTo>
                    <a:cubicBezTo>
                      <a:pt x="796351" y="6537"/>
                      <a:pt x="822946" y="9866"/>
                      <a:pt x="901874" y="0"/>
                    </a:cubicBezTo>
                    <a:cubicBezTo>
                      <a:pt x="944276" y="5300"/>
                      <a:pt x="1036049" y="10119"/>
                      <a:pt x="1077238" y="37578"/>
                    </a:cubicBezTo>
                    <a:cubicBezTo>
                      <a:pt x="1102290" y="54279"/>
                      <a:pt x="1123830" y="78161"/>
                      <a:pt x="1152394" y="87682"/>
                    </a:cubicBezTo>
                    <a:lnTo>
                      <a:pt x="1227550" y="112734"/>
                    </a:lnTo>
                    <a:cubicBezTo>
                      <a:pt x="1240076" y="116909"/>
                      <a:pt x="1254142" y="117936"/>
                      <a:pt x="1265128" y="125260"/>
                    </a:cubicBezTo>
                    <a:cubicBezTo>
                      <a:pt x="1290180" y="141961"/>
                      <a:pt x="1311721" y="165843"/>
                      <a:pt x="1340285" y="175364"/>
                    </a:cubicBezTo>
                    <a:cubicBezTo>
                      <a:pt x="1352811" y="179539"/>
                      <a:pt x="1366053" y="181985"/>
                      <a:pt x="1377863" y="187890"/>
                    </a:cubicBezTo>
                    <a:cubicBezTo>
                      <a:pt x="1391328" y="194623"/>
                      <a:pt x="1401684" y="206828"/>
                      <a:pt x="1415441" y="212942"/>
                    </a:cubicBezTo>
                    <a:cubicBezTo>
                      <a:pt x="1439572" y="223667"/>
                      <a:pt x="1465545" y="229643"/>
                      <a:pt x="1490597" y="237994"/>
                    </a:cubicBezTo>
                    <a:lnTo>
                      <a:pt x="1603331" y="275572"/>
                    </a:lnTo>
                    <a:lnTo>
                      <a:pt x="1640909" y="288098"/>
                    </a:lnTo>
                    <a:cubicBezTo>
                      <a:pt x="1653435" y="292273"/>
                      <a:pt x="1667501" y="293300"/>
                      <a:pt x="1678487" y="300624"/>
                    </a:cubicBezTo>
                    <a:lnTo>
                      <a:pt x="1753643" y="350728"/>
                    </a:lnTo>
                    <a:cubicBezTo>
                      <a:pt x="1766169" y="359079"/>
                      <a:pt x="1776939" y="371020"/>
                      <a:pt x="1791221" y="375780"/>
                    </a:cubicBezTo>
                    <a:lnTo>
                      <a:pt x="1828800" y="388306"/>
                    </a:lnTo>
                    <a:cubicBezTo>
                      <a:pt x="1877731" y="437239"/>
                      <a:pt x="1826389" y="393364"/>
                      <a:pt x="1891430" y="425885"/>
                    </a:cubicBezTo>
                    <a:cubicBezTo>
                      <a:pt x="1904895" y="432618"/>
                      <a:pt x="1915543" y="444204"/>
                      <a:pt x="1929008" y="450937"/>
                    </a:cubicBezTo>
                    <a:cubicBezTo>
                      <a:pt x="1940818" y="456842"/>
                      <a:pt x="1955044" y="457051"/>
                      <a:pt x="1966586" y="463463"/>
                    </a:cubicBezTo>
                    <a:cubicBezTo>
                      <a:pt x="1992906" y="478085"/>
                      <a:pt x="2013178" y="504046"/>
                      <a:pt x="2041742" y="513567"/>
                    </a:cubicBezTo>
                    <a:cubicBezTo>
                      <a:pt x="2054268" y="517742"/>
                      <a:pt x="2067510" y="520188"/>
                      <a:pt x="2079320" y="526093"/>
                    </a:cubicBezTo>
                    <a:cubicBezTo>
                      <a:pt x="2092785" y="532826"/>
                      <a:pt x="2102479" y="546819"/>
                      <a:pt x="2116898" y="551145"/>
                    </a:cubicBezTo>
                    <a:cubicBezTo>
                      <a:pt x="2145177" y="559629"/>
                      <a:pt x="2175458" y="558817"/>
                      <a:pt x="2204580" y="563671"/>
                    </a:cubicBezTo>
                    <a:cubicBezTo>
                      <a:pt x="2225581" y="567171"/>
                      <a:pt x="2246671" y="570595"/>
                      <a:pt x="2267211" y="576197"/>
                    </a:cubicBezTo>
                    <a:cubicBezTo>
                      <a:pt x="2292688" y="583145"/>
                      <a:pt x="2317315" y="592898"/>
                      <a:pt x="2342367" y="601249"/>
                    </a:cubicBezTo>
                    <a:cubicBezTo>
                      <a:pt x="2354893" y="605424"/>
                      <a:pt x="2367136" y="610573"/>
                      <a:pt x="2379945" y="613775"/>
                    </a:cubicBezTo>
                    <a:cubicBezTo>
                      <a:pt x="2396646" y="617950"/>
                      <a:pt x="2413560" y="621354"/>
                      <a:pt x="2430049" y="626301"/>
                    </a:cubicBezTo>
                    <a:cubicBezTo>
                      <a:pt x="2455342" y="633889"/>
                      <a:pt x="2480153" y="643002"/>
                      <a:pt x="2505205" y="651353"/>
                    </a:cubicBezTo>
                    <a:lnTo>
                      <a:pt x="2580361" y="676405"/>
                    </a:lnTo>
                    <a:lnTo>
                      <a:pt x="2655517" y="701457"/>
                    </a:lnTo>
                    <a:cubicBezTo>
                      <a:pt x="2698705" y="715853"/>
                      <a:pt x="2715627" y="723664"/>
                      <a:pt x="2768252" y="726509"/>
                    </a:cubicBezTo>
                    <a:cubicBezTo>
                      <a:pt x="2897566" y="733499"/>
                      <a:pt x="3027123" y="734860"/>
                      <a:pt x="3156558" y="739035"/>
                    </a:cubicBezTo>
                    <a:lnTo>
                      <a:pt x="3281819" y="764087"/>
                    </a:lnTo>
                    <a:cubicBezTo>
                      <a:pt x="3302696" y="768262"/>
                      <a:pt x="3324251" y="769880"/>
                      <a:pt x="3344449" y="776613"/>
                    </a:cubicBezTo>
                    <a:cubicBezTo>
                      <a:pt x="3369501" y="784964"/>
                      <a:pt x="3393463" y="797930"/>
                      <a:pt x="3419605" y="801665"/>
                    </a:cubicBezTo>
                    <a:cubicBezTo>
                      <a:pt x="3548827" y="820125"/>
                      <a:pt x="3477909" y="811253"/>
                      <a:pt x="3632548" y="826717"/>
                    </a:cubicBezTo>
                    <a:cubicBezTo>
                      <a:pt x="3645074" y="830892"/>
                      <a:pt x="3657430" y="835616"/>
                      <a:pt x="3670126" y="839243"/>
                    </a:cubicBezTo>
                    <a:cubicBezTo>
                      <a:pt x="3788074" y="872944"/>
                      <a:pt x="3911750" y="880660"/>
                      <a:pt x="4033380" y="889348"/>
                    </a:cubicBezTo>
                    <a:cubicBezTo>
                      <a:pt x="4304624" y="908722"/>
                      <a:pt x="4150196" y="899328"/>
                      <a:pt x="4496843" y="914400"/>
                    </a:cubicBezTo>
                    <a:lnTo>
                      <a:pt x="4622104" y="926926"/>
                    </a:lnTo>
                  </a:path>
                </a:pathLst>
              </a:custGeom>
              <a:noFill/>
              <a:ln w="127000">
                <a:solidFill>
                  <a:srgbClr val="00B05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6115" y="2902899"/>
                <a:ext cx="2141951" cy="393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39033" y="4838374"/>
                <a:ext cx="1312545" cy="70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5681"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23146" y="4807898"/>
                <a:ext cx="747290" cy="34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p:nvSpPr>
          <p:spPr>
            <a:xfrm>
              <a:off x="4085155" y="4312673"/>
              <a:ext cx="3649939" cy="1741118"/>
            </a:xfrm>
            <a:custGeom>
              <a:avLst/>
              <a:gdLst>
                <a:gd name="connsiteX0" fmla="*/ 0 w 3649939"/>
                <a:gd name="connsiteY0" fmla="*/ 1741118 h 1741118"/>
                <a:gd name="connsiteX1" fmla="*/ 25052 w 3649939"/>
                <a:gd name="connsiteY1" fmla="*/ 1678488 h 1741118"/>
                <a:gd name="connsiteX2" fmla="*/ 37578 w 3649939"/>
                <a:gd name="connsiteY2" fmla="*/ 1640910 h 1741118"/>
                <a:gd name="connsiteX3" fmla="*/ 87682 w 3649939"/>
                <a:gd name="connsiteY3" fmla="*/ 1565753 h 1741118"/>
                <a:gd name="connsiteX4" fmla="*/ 100208 w 3649939"/>
                <a:gd name="connsiteY4" fmla="*/ 1377863 h 1741118"/>
                <a:gd name="connsiteX5" fmla="*/ 137786 w 3649939"/>
                <a:gd name="connsiteY5" fmla="*/ 1252603 h 1741118"/>
                <a:gd name="connsiteX6" fmla="*/ 162838 w 3649939"/>
                <a:gd name="connsiteY6" fmla="*/ 1177447 h 1741118"/>
                <a:gd name="connsiteX7" fmla="*/ 175364 w 3649939"/>
                <a:gd name="connsiteY7" fmla="*/ 1139869 h 1741118"/>
                <a:gd name="connsiteX8" fmla="*/ 187890 w 3649939"/>
                <a:gd name="connsiteY8" fmla="*/ 1064712 h 1741118"/>
                <a:gd name="connsiteX9" fmla="*/ 200416 w 3649939"/>
                <a:gd name="connsiteY9" fmla="*/ 1027134 h 1741118"/>
                <a:gd name="connsiteX10" fmla="*/ 250521 w 3649939"/>
                <a:gd name="connsiteY10" fmla="*/ 801666 h 1741118"/>
                <a:gd name="connsiteX11" fmla="*/ 275573 w 3649939"/>
                <a:gd name="connsiteY11" fmla="*/ 726510 h 1741118"/>
                <a:gd name="connsiteX12" fmla="*/ 288099 w 3649939"/>
                <a:gd name="connsiteY12" fmla="*/ 688932 h 1741118"/>
                <a:gd name="connsiteX13" fmla="*/ 338203 w 3649939"/>
                <a:gd name="connsiteY13" fmla="*/ 613775 h 1741118"/>
                <a:gd name="connsiteX14" fmla="*/ 350729 w 3649939"/>
                <a:gd name="connsiteY14" fmla="*/ 576197 h 1741118"/>
                <a:gd name="connsiteX15" fmla="*/ 400833 w 3649939"/>
                <a:gd name="connsiteY15" fmla="*/ 501041 h 1741118"/>
                <a:gd name="connsiteX16" fmla="*/ 438411 w 3649939"/>
                <a:gd name="connsiteY16" fmla="*/ 425885 h 1741118"/>
                <a:gd name="connsiteX17" fmla="*/ 450937 w 3649939"/>
                <a:gd name="connsiteY17" fmla="*/ 388307 h 1741118"/>
                <a:gd name="connsiteX18" fmla="*/ 501041 w 3649939"/>
                <a:gd name="connsiteY18" fmla="*/ 313151 h 1741118"/>
                <a:gd name="connsiteX19" fmla="*/ 526093 w 3649939"/>
                <a:gd name="connsiteY19" fmla="*/ 275573 h 1741118"/>
                <a:gd name="connsiteX20" fmla="*/ 551145 w 3649939"/>
                <a:gd name="connsiteY20" fmla="*/ 237995 h 1741118"/>
                <a:gd name="connsiteX21" fmla="*/ 613775 w 3649939"/>
                <a:gd name="connsiteY21" fmla="*/ 187890 h 1741118"/>
                <a:gd name="connsiteX22" fmla="*/ 676405 w 3649939"/>
                <a:gd name="connsiteY22" fmla="*/ 125260 h 1741118"/>
                <a:gd name="connsiteX23" fmla="*/ 701458 w 3649939"/>
                <a:gd name="connsiteY23" fmla="*/ 100208 h 1741118"/>
                <a:gd name="connsiteX24" fmla="*/ 776614 w 3649939"/>
                <a:gd name="connsiteY24" fmla="*/ 75156 h 1741118"/>
                <a:gd name="connsiteX25" fmla="*/ 814192 w 3649939"/>
                <a:gd name="connsiteY25" fmla="*/ 62630 h 1741118"/>
                <a:gd name="connsiteX26" fmla="*/ 926926 w 3649939"/>
                <a:gd name="connsiteY26" fmla="*/ 25052 h 1741118"/>
                <a:gd name="connsiteX27" fmla="*/ 964504 w 3649939"/>
                <a:gd name="connsiteY27" fmla="*/ 12526 h 1741118"/>
                <a:gd name="connsiteX28" fmla="*/ 1027134 w 3649939"/>
                <a:gd name="connsiteY28" fmla="*/ 0 h 1741118"/>
                <a:gd name="connsiteX29" fmla="*/ 1390389 w 3649939"/>
                <a:gd name="connsiteY29" fmla="*/ 25052 h 1741118"/>
                <a:gd name="connsiteX30" fmla="*/ 1427967 w 3649939"/>
                <a:gd name="connsiteY30" fmla="*/ 37578 h 1741118"/>
                <a:gd name="connsiteX31" fmla="*/ 1540701 w 3649939"/>
                <a:gd name="connsiteY31" fmla="*/ 62630 h 1741118"/>
                <a:gd name="connsiteX32" fmla="*/ 1615858 w 3649939"/>
                <a:gd name="connsiteY32" fmla="*/ 87682 h 1741118"/>
                <a:gd name="connsiteX33" fmla="*/ 1665962 w 3649939"/>
                <a:gd name="connsiteY33" fmla="*/ 100208 h 1741118"/>
                <a:gd name="connsiteX34" fmla="*/ 1741118 w 3649939"/>
                <a:gd name="connsiteY34" fmla="*/ 125260 h 1741118"/>
                <a:gd name="connsiteX35" fmla="*/ 1778696 w 3649939"/>
                <a:gd name="connsiteY35" fmla="*/ 137786 h 1741118"/>
                <a:gd name="connsiteX36" fmla="*/ 2242159 w 3649939"/>
                <a:gd name="connsiteY36" fmla="*/ 162838 h 1741118"/>
                <a:gd name="connsiteX37" fmla="*/ 2354893 w 3649939"/>
                <a:gd name="connsiteY37" fmla="*/ 175364 h 1741118"/>
                <a:gd name="connsiteX38" fmla="*/ 2392471 w 3649939"/>
                <a:gd name="connsiteY38" fmla="*/ 187890 h 1741118"/>
                <a:gd name="connsiteX39" fmla="*/ 2455101 w 3649939"/>
                <a:gd name="connsiteY39" fmla="*/ 200417 h 1741118"/>
                <a:gd name="connsiteX40" fmla="*/ 2492679 w 3649939"/>
                <a:gd name="connsiteY40" fmla="*/ 212943 h 1741118"/>
                <a:gd name="connsiteX41" fmla="*/ 2718148 w 3649939"/>
                <a:gd name="connsiteY41" fmla="*/ 250521 h 1741118"/>
                <a:gd name="connsiteX42" fmla="*/ 2793304 w 3649939"/>
                <a:gd name="connsiteY42" fmla="*/ 263047 h 1741118"/>
                <a:gd name="connsiteX43" fmla="*/ 2880986 w 3649939"/>
                <a:gd name="connsiteY43" fmla="*/ 275573 h 1741118"/>
                <a:gd name="connsiteX44" fmla="*/ 3507288 w 3649939"/>
                <a:gd name="connsiteY44" fmla="*/ 263047 h 1741118"/>
                <a:gd name="connsiteX45" fmla="*/ 3569918 w 3649939"/>
                <a:gd name="connsiteY45" fmla="*/ 250521 h 17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49939" h="1741118">
                  <a:moveTo>
                    <a:pt x="0" y="1741118"/>
                  </a:moveTo>
                  <a:cubicBezTo>
                    <a:pt x="8351" y="1720241"/>
                    <a:pt x="17157" y="1699541"/>
                    <a:pt x="25052" y="1678488"/>
                  </a:cubicBezTo>
                  <a:cubicBezTo>
                    <a:pt x="29688" y="1666125"/>
                    <a:pt x="31166" y="1652452"/>
                    <a:pt x="37578" y="1640910"/>
                  </a:cubicBezTo>
                  <a:cubicBezTo>
                    <a:pt x="52200" y="1614590"/>
                    <a:pt x="87682" y="1565753"/>
                    <a:pt x="87682" y="1565753"/>
                  </a:cubicBezTo>
                  <a:cubicBezTo>
                    <a:pt x="91857" y="1503123"/>
                    <a:pt x="93637" y="1440287"/>
                    <a:pt x="100208" y="1377863"/>
                  </a:cubicBezTo>
                  <a:cubicBezTo>
                    <a:pt x="103120" y="1350195"/>
                    <a:pt x="131861" y="1270378"/>
                    <a:pt x="137786" y="1252603"/>
                  </a:cubicBezTo>
                  <a:lnTo>
                    <a:pt x="162838" y="1177447"/>
                  </a:lnTo>
                  <a:lnTo>
                    <a:pt x="175364" y="1139869"/>
                  </a:lnTo>
                  <a:cubicBezTo>
                    <a:pt x="179539" y="1114817"/>
                    <a:pt x="182380" y="1089505"/>
                    <a:pt x="187890" y="1064712"/>
                  </a:cubicBezTo>
                  <a:cubicBezTo>
                    <a:pt x="190754" y="1051823"/>
                    <a:pt x="197447" y="1039999"/>
                    <a:pt x="200416" y="1027134"/>
                  </a:cubicBezTo>
                  <a:cubicBezTo>
                    <a:pt x="215312" y="962586"/>
                    <a:pt x="228813" y="866790"/>
                    <a:pt x="250521" y="801666"/>
                  </a:cubicBezTo>
                  <a:lnTo>
                    <a:pt x="275573" y="726510"/>
                  </a:lnTo>
                  <a:cubicBezTo>
                    <a:pt x="279748" y="713984"/>
                    <a:pt x="280775" y="699918"/>
                    <a:pt x="288099" y="688932"/>
                  </a:cubicBezTo>
                  <a:cubicBezTo>
                    <a:pt x="304800" y="663880"/>
                    <a:pt x="328682" y="642339"/>
                    <a:pt x="338203" y="613775"/>
                  </a:cubicBezTo>
                  <a:cubicBezTo>
                    <a:pt x="342378" y="601249"/>
                    <a:pt x="344317" y="587739"/>
                    <a:pt x="350729" y="576197"/>
                  </a:cubicBezTo>
                  <a:cubicBezTo>
                    <a:pt x="365351" y="549877"/>
                    <a:pt x="391312" y="529605"/>
                    <a:pt x="400833" y="501041"/>
                  </a:cubicBezTo>
                  <a:cubicBezTo>
                    <a:pt x="432317" y="406588"/>
                    <a:pt x="389847" y="523013"/>
                    <a:pt x="438411" y="425885"/>
                  </a:cubicBezTo>
                  <a:cubicBezTo>
                    <a:pt x="444316" y="414075"/>
                    <a:pt x="444525" y="399849"/>
                    <a:pt x="450937" y="388307"/>
                  </a:cubicBezTo>
                  <a:cubicBezTo>
                    <a:pt x="465559" y="361987"/>
                    <a:pt x="484340" y="338203"/>
                    <a:pt x="501041" y="313151"/>
                  </a:cubicBezTo>
                  <a:lnTo>
                    <a:pt x="526093" y="275573"/>
                  </a:lnTo>
                  <a:cubicBezTo>
                    <a:pt x="534444" y="263047"/>
                    <a:pt x="538619" y="246346"/>
                    <a:pt x="551145" y="237995"/>
                  </a:cubicBezTo>
                  <a:cubicBezTo>
                    <a:pt x="579050" y="219392"/>
                    <a:pt x="593375" y="213390"/>
                    <a:pt x="613775" y="187890"/>
                  </a:cubicBezTo>
                  <a:cubicBezTo>
                    <a:pt x="680575" y="104389"/>
                    <a:pt x="592904" y="192060"/>
                    <a:pt x="676405" y="125260"/>
                  </a:cubicBezTo>
                  <a:cubicBezTo>
                    <a:pt x="685627" y="117883"/>
                    <a:pt x="690895" y="105489"/>
                    <a:pt x="701458" y="100208"/>
                  </a:cubicBezTo>
                  <a:cubicBezTo>
                    <a:pt x="725077" y="88398"/>
                    <a:pt x="751562" y="83507"/>
                    <a:pt x="776614" y="75156"/>
                  </a:cubicBezTo>
                  <a:lnTo>
                    <a:pt x="814192" y="62630"/>
                  </a:lnTo>
                  <a:lnTo>
                    <a:pt x="926926" y="25052"/>
                  </a:lnTo>
                  <a:cubicBezTo>
                    <a:pt x="939452" y="20877"/>
                    <a:pt x="951557" y="15115"/>
                    <a:pt x="964504" y="12526"/>
                  </a:cubicBezTo>
                  <a:lnTo>
                    <a:pt x="1027134" y="0"/>
                  </a:lnTo>
                  <a:cubicBezTo>
                    <a:pt x="1140661" y="4936"/>
                    <a:pt x="1273246" y="-980"/>
                    <a:pt x="1390389" y="25052"/>
                  </a:cubicBezTo>
                  <a:cubicBezTo>
                    <a:pt x="1403278" y="27916"/>
                    <a:pt x="1415158" y="34376"/>
                    <a:pt x="1427967" y="37578"/>
                  </a:cubicBezTo>
                  <a:cubicBezTo>
                    <a:pt x="1499486" y="55458"/>
                    <a:pt x="1476405" y="43341"/>
                    <a:pt x="1540701" y="62630"/>
                  </a:cubicBezTo>
                  <a:cubicBezTo>
                    <a:pt x="1565995" y="70218"/>
                    <a:pt x="1590239" y="81277"/>
                    <a:pt x="1615858" y="87682"/>
                  </a:cubicBezTo>
                  <a:cubicBezTo>
                    <a:pt x="1632559" y="91857"/>
                    <a:pt x="1649473" y="95261"/>
                    <a:pt x="1665962" y="100208"/>
                  </a:cubicBezTo>
                  <a:cubicBezTo>
                    <a:pt x="1691255" y="107796"/>
                    <a:pt x="1716066" y="116909"/>
                    <a:pt x="1741118" y="125260"/>
                  </a:cubicBezTo>
                  <a:cubicBezTo>
                    <a:pt x="1753644" y="129435"/>
                    <a:pt x="1765531" y="136773"/>
                    <a:pt x="1778696" y="137786"/>
                  </a:cubicBezTo>
                  <a:cubicBezTo>
                    <a:pt x="2041534" y="158004"/>
                    <a:pt x="1887142" y="148046"/>
                    <a:pt x="2242159" y="162838"/>
                  </a:cubicBezTo>
                  <a:cubicBezTo>
                    <a:pt x="2279737" y="167013"/>
                    <a:pt x="2317598" y="169148"/>
                    <a:pt x="2354893" y="175364"/>
                  </a:cubicBezTo>
                  <a:cubicBezTo>
                    <a:pt x="2367917" y="177535"/>
                    <a:pt x="2379662" y="184688"/>
                    <a:pt x="2392471" y="187890"/>
                  </a:cubicBezTo>
                  <a:cubicBezTo>
                    <a:pt x="2413125" y="193054"/>
                    <a:pt x="2434447" y="195253"/>
                    <a:pt x="2455101" y="200417"/>
                  </a:cubicBezTo>
                  <a:cubicBezTo>
                    <a:pt x="2467910" y="203619"/>
                    <a:pt x="2479814" y="209974"/>
                    <a:pt x="2492679" y="212943"/>
                  </a:cubicBezTo>
                  <a:cubicBezTo>
                    <a:pt x="2632157" y="245130"/>
                    <a:pt x="2590544" y="232292"/>
                    <a:pt x="2718148" y="250521"/>
                  </a:cubicBezTo>
                  <a:cubicBezTo>
                    <a:pt x="2743290" y="254113"/>
                    <a:pt x="2768202" y="259185"/>
                    <a:pt x="2793304" y="263047"/>
                  </a:cubicBezTo>
                  <a:cubicBezTo>
                    <a:pt x="2822485" y="267536"/>
                    <a:pt x="2851759" y="271398"/>
                    <a:pt x="2880986" y="275573"/>
                  </a:cubicBezTo>
                  <a:lnTo>
                    <a:pt x="3507288" y="263047"/>
                  </a:lnTo>
                  <a:cubicBezTo>
                    <a:pt x="3909207" y="247880"/>
                    <a:pt x="3306243" y="250521"/>
                    <a:pt x="3569918" y="250521"/>
                  </a:cubicBezTo>
                </a:path>
              </a:pathLst>
            </a:custGeom>
            <a:noFill/>
            <a:ln w="127000">
              <a:solidFill>
                <a:srgbClr val="FF33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12289" y="4519549"/>
              <a:ext cx="2480154" cy="1509190"/>
            </a:xfrm>
            <a:custGeom>
              <a:avLst/>
              <a:gdLst>
                <a:gd name="connsiteX0" fmla="*/ 0 w 2480154"/>
                <a:gd name="connsiteY0" fmla="*/ 1509190 h 1509190"/>
                <a:gd name="connsiteX1" fmla="*/ 25052 w 2480154"/>
                <a:gd name="connsiteY1" fmla="*/ 1383930 h 1509190"/>
                <a:gd name="connsiteX2" fmla="*/ 50104 w 2480154"/>
                <a:gd name="connsiteY2" fmla="*/ 1358877 h 1509190"/>
                <a:gd name="connsiteX3" fmla="*/ 75156 w 2480154"/>
                <a:gd name="connsiteY3" fmla="*/ 1321299 h 1509190"/>
                <a:gd name="connsiteX4" fmla="*/ 87683 w 2480154"/>
                <a:gd name="connsiteY4" fmla="*/ 1271195 h 1509190"/>
                <a:gd name="connsiteX5" fmla="*/ 100209 w 2480154"/>
                <a:gd name="connsiteY5" fmla="*/ 1183513 h 1509190"/>
                <a:gd name="connsiteX6" fmla="*/ 125261 w 2480154"/>
                <a:gd name="connsiteY6" fmla="*/ 1108357 h 1509190"/>
                <a:gd name="connsiteX7" fmla="*/ 137787 w 2480154"/>
                <a:gd name="connsiteY7" fmla="*/ 1070779 h 1509190"/>
                <a:gd name="connsiteX8" fmla="*/ 187891 w 2480154"/>
                <a:gd name="connsiteY8" fmla="*/ 958045 h 1509190"/>
                <a:gd name="connsiteX9" fmla="*/ 225469 w 2480154"/>
                <a:gd name="connsiteY9" fmla="*/ 832784 h 1509190"/>
                <a:gd name="connsiteX10" fmla="*/ 275573 w 2480154"/>
                <a:gd name="connsiteY10" fmla="*/ 720050 h 1509190"/>
                <a:gd name="connsiteX11" fmla="*/ 288099 w 2480154"/>
                <a:gd name="connsiteY11" fmla="*/ 682472 h 1509190"/>
                <a:gd name="connsiteX12" fmla="*/ 338203 w 2480154"/>
                <a:gd name="connsiteY12" fmla="*/ 607316 h 1509190"/>
                <a:gd name="connsiteX13" fmla="*/ 363255 w 2480154"/>
                <a:gd name="connsiteY13" fmla="*/ 532160 h 1509190"/>
                <a:gd name="connsiteX14" fmla="*/ 438411 w 2480154"/>
                <a:gd name="connsiteY14" fmla="*/ 431951 h 1509190"/>
                <a:gd name="connsiteX15" fmla="*/ 488515 w 2480154"/>
                <a:gd name="connsiteY15" fmla="*/ 381847 h 1509190"/>
                <a:gd name="connsiteX16" fmla="*/ 513567 w 2480154"/>
                <a:gd name="connsiteY16" fmla="*/ 344269 h 1509190"/>
                <a:gd name="connsiteX17" fmla="*/ 588724 w 2480154"/>
                <a:gd name="connsiteY17" fmla="*/ 294165 h 1509190"/>
                <a:gd name="connsiteX18" fmla="*/ 676406 w 2480154"/>
                <a:gd name="connsiteY18" fmla="*/ 206483 h 1509190"/>
                <a:gd name="connsiteX19" fmla="*/ 739036 w 2480154"/>
                <a:gd name="connsiteY19" fmla="*/ 143853 h 1509190"/>
                <a:gd name="connsiteX20" fmla="*/ 776614 w 2480154"/>
                <a:gd name="connsiteY20" fmla="*/ 131327 h 1509190"/>
                <a:gd name="connsiteX21" fmla="*/ 851770 w 2480154"/>
                <a:gd name="connsiteY21" fmla="*/ 81223 h 1509190"/>
                <a:gd name="connsiteX22" fmla="*/ 926926 w 2480154"/>
                <a:gd name="connsiteY22" fmla="*/ 43645 h 1509190"/>
                <a:gd name="connsiteX23" fmla="*/ 1002083 w 2480154"/>
                <a:gd name="connsiteY23" fmla="*/ 31119 h 1509190"/>
                <a:gd name="connsiteX24" fmla="*/ 1039661 w 2480154"/>
                <a:gd name="connsiteY24" fmla="*/ 18593 h 1509190"/>
                <a:gd name="connsiteX25" fmla="*/ 1478072 w 2480154"/>
                <a:gd name="connsiteY25" fmla="*/ 18593 h 1509190"/>
                <a:gd name="connsiteX26" fmla="*/ 2079321 w 2480154"/>
                <a:gd name="connsiteY26" fmla="*/ 43645 h 1509190"/>
                <a:gd name="connsiteX27" fmla="*/ 2279737 w 2480154"/>
                <a:gd name="connsiteY27" fmla="*/ 56171 h 1509190"/>
                <a:gd name="connsiteX28" fmla="*/ 2392472 w 2480154"/>
                <a:gd name="connsiteY28" fmla="*/ 81223 h 1509190"/>
                <a:gd name="connsiteX29" fmla="*/ 2480154 w 2480154"/>
                <a:gd name="connsiteY29" fmla="*/ 93749 h 150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0154" h="1509190">
                  <a:moveTo>
                    <a:pt x="0" y="1509190"/>
                  </a:moveTo>
                  <a:cubicBezTo>
                    <a:pt x="2172" y="1493986"/>
                    <a:pt x="8655" y="1411258"/>
                    <a:pt x="25052" y="1383930"/>
                  </a:cubicBezTo>
                  <a:cubicBezTo>
                    <a:pt x="31128" y="1373803"/>
                    <a:pt x="42727" y="1368099"/>
                    <a:pt x="50104" y="1358877"/>
                  </a:cubicBezTo>
                  <a:cubicBezTo>
                    <a:pt x="59508" y="1347121"/>
                    <a:pt x="66805" y="1333825"/>
                    <a:pt x="75156" y="1321299"/>
                  </a:cubicBezTo>
                  <a:cubicBezTo>
                    <a:pt x="79332" y="1304598"/>
                    <a:pt x="84603" y="1288133"/>
                    <a:pt x="87683" y="1271195"/>
                  </a:cubicBezTo>
                  <a:cubicBezTo>
                    <a:pt x="92965" y="1242147"/>
                    <a:pt x="93570" y="1212281"/>
                    <a:pt x="100209" y="1183513"/>
                  </a:cubicBezTo>
                  <a:cubicBezTo>
                    <a:pt x="106147" y="1157782"/>
                    <a:pt x="116910" y="1133409"/>
                    <a:pt x="125261" y="1108357"/>
                  </a:cubicBezTo>
                  <a:cubicBezTo>
                    <a:pt x="129436" y="1095831"/>
                    <a:pt x="130463" y="1081765"/>
                    <a:pt x="137787" y="1070779"/>
                  </a:cubicBezTo>
                  <a:cubicBezTo>
                    <a:pt x="170689" y="1021426"/>
                    <a:pt x="170003" y="1029595"/>
                    <a:pt x="187891" y="958045"/>
                  </a:cubicBezTo>
                  <a:cubicBezTo>
                    <a:pt x="194893" y="930037"/>
                    <a:pt x="213271" y="851081"/>
                    <a:pt x="225469" y="832784"/>
                  </a:cubicBezTo>
                  <a:cubicBezTo>
                    <a:pt x="265169" y="773234"/>
                    <a:pt x="245760" y="809488"/>
                    <a:pt x="275573" y="720050"/>
                  </a:cubicBezTo>
                  <a:cubicBezTo>
                    <a:pt x="279748" y="707524"/>
                    <a:pt x="280775" y="693458"/>
                    <a:pt x="288099" y="682472"/>
                  </a:cubicBezTo>
                  <a:cubicBezTo>
                    <a:pt x="304800" y="657420"/>
                    <a:pt x="328682" y="635880"/>
                    <a:pt x="338203" y="607316"/>
                  </a:cubicBezTo>
                  <a:cubicBezTo>
                    <a:pt x="346554" y="582264"/>
                    <a:pt x="348607" y="554132"/>
                    <a:pt x="363255" y="532160"/>
                  </a:cubicBezTo>
                  <a:cubicBezTo>
                    <a:pt x="419910" y="447178"/>
                    <a:pt x="392069" y="478295"/>
                    <a:pt x="438411" y="431951"/>
                  </a:cubicBezTo>
                  <a:cubicBezTo>
                    <a:pt x="465740" y="349963"/>
                    <a:pt x="427783" y="430433"/>
                    <a:pt x="488515" y="381847"/>
                  </a:cubicBezTo>
                  <a:cubicBezTo>
                    <a:pt x="500270" y="372443"/>
                    <a:pt x="502237" y="354182"/>
                    <a:pt x="513567" y="344269"/>
                  </a:cubicBezTo>
                  <a:cubicBezTo>
                    <a:pt x="536226" y="324442"/>
                    <a:pt x="588724" y="294165"/>
                    <a:pt x="588724" y="294165"/>
                  </a:cubicBezTo>
                  <a:cubicBezTo>
                    <a:pt x="646152" y="208023"/>
                    <a:pt x="610264" y="228530"/>
                    <a:pt x="676406" y="206483"/>
                  </a:cubicBezTo>
                  <a:cubicBezTo>
                    <a:pt x="701458" y="168905"/>
                    <a:pt x="697283" y="164730"/>
                    <a:pt x="739036" y="143853"/>
                  </a:cubicBezTo>
                  <a:cubicBezTo>
                    <a:pt x="750846" y="137948"/>
                    <a:pt x="765072" y="137739"/>
                    <a:pt x="776614" y="131327"/>
                  </a:cubicBezTo>
                  <a:cubicBezTo>
                    <a:pt x="802934" y="116705"/>
                    <a:pt x="826718" y="97924"/>
                    <a:pt x="851770" y="81223"/>
                  </a:cubicBezTo>
                  <a:cubicBezTo>
                    <a:pt x="885552" y="58702"/>
                    <a:pt x="888031" y="52288"/>
                    <a:pt x="926926" y="43645"/>
                  </a:cubicBezTo>
                  <a:cubicBezTo>
                    <a:pt x="951719" y="38135"/>
                    <a:pt x="977031" y="35294"/>
                    <a:pt x="1002083" y="31119"/>
                  </a:cubicBezTo>
                  <a:cubicBezTo>
                    <a:pt x="1014609" y="26944"/>
                    <a:pt x="1026852" y="21795"/>
                    <a:pt x="1039661" y="18593"/>
                  </a:cubicBezTo>
                  <a:cubicBezTo>
                    <a:pt x="1192447" y="-19604"/>
                    <a:pt x="1273745" y="11782"/>
                    <a:pt x="1478072" y="18593"/>
                  </a:cubicBezTo>
                  <a:cubicBezTo>
                    <a:pt x="1862446" y="46048"/>
                    <a:pt x="1431643" y="17738"/>
                    <a:pt x="2079321" y="43645"/>
                  </a:cubicBezTo>
                  <a:cubicBezTo>
                    <a:pt x="2146203" y="46320"/>
                    <a:pt x="2212932" y="51996"/>
                    <a:pt x="2279737" y="56171"/>
                  </a:cubicBezTo>
                  <a:cubicBezTo>
                    <a:pt x="2352870" y="80549"/>
                    <a:pt x="2282246" y="59178"/>
                    <a:pt x="2392472" y="81223"/>
                  </a:cubicBezTo>
                  <a:cubicBezTo>
                    <a:pt x="2470293" y="96787"/>
                    <a:pt x="2414036" y="93749"/>
                    <a:pt x="2480154" y="93749"/>
                  </a:cubicBezTo>
                </a:path>
              </a:pathLst>
            </a:custGeom>
            <a:noFill/>
            <a:ln w="127000">
              <a:solidFill>
                <a:srgbClr val="9933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1"/>
          <p:cNvSpPr>
            <a:spLocks noGrp="1"/>
          </p:cNvSpPr>
          <p:nvPr>
            <p:ph type="title"/>
          </p:nvPr>
        </p:nvSpPr>
        <p:spPr>
          <a:xfrm>
            <a:off x="411480" y="319406"/>
            <a:ext cx="8321040" cy="1113153"/>
          </a:xfrm>
        </p:spPr>
        <p:txBody>
          <a:bodyPr>
            <a:normAutofit/>
          </a:bodyPr>
          <a:lstStyle/>
          <a:p>
            <a:r>
              <a:rPr lang="en-US" dirty="0"/>
              <a:t>Droplet growth by condensation</a:t>
            </a:r>
            <a:endParaRPr lang="en-US" sz="2900" dirty="0"/>
          </a:p>
        </p:txBody>
      </p:sp>
      <p:graphicFrame>
        <p:nvGraphicFramePr>
          <p:cNvPr id="38" name="Chart 37"/>
          <p:cNvGraphicFramePr>
            <a:graphicFrameLocks/>
          </p:cNvGraphicFramePr>
          <p:nvPr/>
        </p:nvGraphicFramePr>
        <p:xfrm>
          <a:off x="112734" y="3510484"/>
          <a:ext cx="4188529" cy="324104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108096" y="4319588"/>
            <a:ext cx="45719" cy="1718129"/>
          </a:xfrm>
          <a:prstGeom prst="rect">
            <a:avLst/>
          </a:prstGeom>
          <a:solidFill>
            <a:srgbClr val="00B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a:off x="3471302" y="5407023"/>
            <a:ext cx="45719" cy="627520"/>
          </a:xfrm>
          <a:prstGeom prst="rect">
            <a:avLst/>
          </a:prstGeom>
          <a:solidFill>
            <a:srgbClr val="FF33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a:off x="3825844" y="5926928"/>
            <a:ext cx="57708" cy="114422"/>
          </a:xfrm>
          <a:prstGeom prst="rect">
            <a:avLst/>
          </a:prstGeom>
          <a:solidFill>
            <a:srgbClr val="9933FF">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1034654" y="4678211"/>
            <a:ext cx="2892270" cy="400110"/>
          </a:xfrm>
          <a:prstGeom prst="rect">
            <a:avLst/>
          </a:prstGeom>
          <a:solidFill>
            <a:schemeClr val="bg1"/>
          </a:solidFill>
        </p:spPr>
        <p:txBody>
          <a:bodyPr wrap="square" rtlCol="0">
            <a:spAutoFit/>
          </a:bodyPr>
          <a:lstStyle/>
          <a:p>
            <a:r>
              <a:rPr lang="en-US" sz="2000" b="1" dirty="0"/>
              <a:t>Aerosol Number (#/cm</a:t>
            </a:r>
            <a:r>
              <a:rPr lang="en-US" sz="2000" b="1" baseline="30000" dirty="0"/>
              <a:t>3</a:t>
            </a:r>
            <a:r>
              <a:rPr lang="en-US" sz="2000" b="1" dirty="0"/>
              <a:t>) </a:t>
            </a:r>
          </a:p>
        </p:txBody>
      </p:sp>
      <mc:AlternateContent xmlns:mc="http://schemas.openxmlformats.org/markup-compatibility/2006" xmlns:a14="http://schemas.microsoft.com/office/drawing/2010/main">
        <mc:Choice Requires="a14">
          <p:sp>
            <p:nvSpPr>
              <p:cNvPr id="48" name="TextBox 47"/>
              <p:cNvSpPr txBox="1"/>
              <p:nvPr/>
            </p:nvSpPr>
            <p:spPr>
              <a:xfrm>
                <a:off x="408934" y="1337614"/>
                <a:ext cx="8735066" cy="2246769"/>
              </a:xfrm>
              <a:prstGeom prst="rect">
                <a:avLst/>
              </a:prstGeom>
              <a:noFill/>
            </p:spPr>
            <p:txBody>
              <a:bodyPr wrap="square" rtlCol="0">
                <a:spAutoFit/>
              </a:bodyPr>
              <a:lstStyle/>
              <a:p>
                <a:r>
                  <a:rPr lang="en-US" sz="2000" dirty="0">
                    <a:sym typeface="Wingdings" panose="05000000000000000000" pitchFamily="2" charset="2"/>
                  </a:rPr>
                  <a:t>Cloud droplet growth depends on:</a:t>
                </a:r>
              </a:p>
              <a:p>
                <a:pPr marL="342900" indent="-342900">
                  <a:buFont typeface="Arial" panose="020B0604020202020204" pitchFamily="34" charset="0"/>
                  <a:buChar char="•"/>
                </a:pPr>
                <a:r>
                  <a:rPr lang="en-US" sz="2000" dirty="0">
                    <a:sym typeface="Wingdings" panose="05000000000000000000" pitchFamily="2" charset="2"/>
                  </a:rPr>
                  <a:t>Cooling rate of an air parcel </a:t>
                </a:r>
              </a:p>
              <a:p>
                <a:pPr marL="342900" indent="-342900">
                  <a:buFont typeface="Arial" panose="020B0604020202020204" pitchFamily="34" charset="0"/>
                  <a:buChar char="•"/>
                </a:pPr>
                <a:r>
                  <a:rPr lang="en-US" sz="2000" dirty="0">
                    <a:sym typeface="Wingdings" panose="05000000000000000000" pitchFamily="2" charset="2"/>
                  </a:rPr>
                  <a:t>Aerosol Size Distribution</a:t>
                </a:r>
              </a:p>
              <a:p>
                <a:pPr marL="800100" lvl="1" indent="-342900">
                  <a:buFont typeface="Arial" panose="020B0604020202020204" pitchFamily="34" charset="0"/>
                  <a:buChar char="•"/>
                </a:pPr>
                <a:r>
                  <a:rPr lang="en-US" sz="2000" dirty="0">
                    <a:sym typeface="Wingdings" panose="05000000000000000000" pitchFamily="2" charset="2"/>
                  </a:rPr>
                  <a:t>Smaller particles (with highest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err="1">
                    <a:latin typeface="Times New Roman" panose="02020603050405020304" pitchFamily="18" charset="0"/>
                    <a:cs typeface="Times New Roman" panose="02020603050405020304" pitchFamily="18" charset="0"/>
                    <a:sym typeface="Wingdings" panose="05000000000000000000" pitchFamily="2" charset="2"/>
                  </a:rPr>
                  <a:t>c</a:t>
                </a:r>
                <a:r>
                  <a:rPr lang="en-US" sz="2000" dirty="0">
                    <a:sym typeface="Wingdings" panose="05000000000000000000" pitchFamily="2" charset="2"/>
                  </a:rPr>
                  <a:t>) activate last, when there is less water vapor available for condensation</a:t>
                </a:r>
              </a:p>
              <a:p>
                <a:pPr marL="800100" lvl="1" indent="-342900">
                  <a:buFont typeface="Arial" panose="020B0604020202020204" pitchFamily="34" charset="0"/>
                  <a:buChar char="•"/>
                </a:pPr>
                <a:r>
                  <a:rPr lang="en-US" sz="2000" dirty="0">
                    <a:sym typeface="Wingdings" panose="05000000000000000000" pitchFamily="2" charset="2"/>
                  </a:rPr>
                  <a:t>Much of it has already condensed on larger particles!</a:t>
                </a:r>
              </a:p>
              <a:p>
                <a:pPr marL="800100" lvl="1" indent="-342900">
                  <a:buFont typeface="Arial" panose="020B0604020202020204" pitchFamily="34" charset="0"/>
                  <a:buChar char="•"/>
                </a:pPr>
                <a14:m>
                  <m:oMath xmlns:m="http://schemas.openxmlformats.org/officeDocument/2006/math">
                    <m:r>
                      <a:rPr lang="en-US" sz="200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sz="2000" dirty="0">
                    <a:sym typeface="Wingdings" panose="05000000000000000000" pitchFamily="2" charset="2"/>
                  </a:rPr>
                  <a:t>Smaller particles (in the same air parcel) tend to produce smaller droplets</a:t>
                </a:r>
              </a:p>
            </p:txBody>
          </p:sp>
        </mc:Choice>
        <mc:Fallback xmlns="">
          <p:sp>
            <p:nvSpPr>
              <p:cNvPr id="48" name="TextBox 47"/>
              <p:cNvSpPr txBox="1">
                <a:spLocks noRot="1" noChangeAspect="1" noMove="1" noResize="1" noEditPoints="1" noAdjustHandles="1" noChangeArrowheads="1" noChangeShapeType="1" noTextEdit="1"/>
              </p:cNvSpPr>
              <p:nvPr/>
            </p:nvSpPr>
            <p:spPr>
              <a:xfrm>
                <a:off x="408934" y="1337614"/>
                <a:ext cx="8735066" cy="2246769"/>
              </a:xfrm>
              <a:prstGeom prst="rect">
                <a:avLst/>
              </a:prstGeom>
              <a:blipFill>
                <a:blip r:embed="rId7"/>
                <a:stretch>
                  <a:fillRect l="-698" t="-1355" r="-698" b="-3794"/>
                </a:stretch>
              </a:blipFill>
            </p:spPr>
            <p:txBody>
              <a:bodyPr/>
              <a:lstStyle/>
              <a:p>
                <a:r>
                  <a:rPr lang="en-US">
                    <a:noFill/>
                  </a:rPr>
                  <a:t> </a:t>
                </a:r>
              </a:p>
            </p:txBody>
          </p:sp>
        </mc:Fallback>
      </mc:AlternateContent>
      <p:sp>
        <p:nvSpPr>
          <p:cNvPr id="17" name="TextBox 16"/>
          <p:cNvSpPr txBox="1"/>
          <p:nvPr/>
        </p:nvSpPr>
        <p:spPr>
          <a:xfrm>
            <a:off x="1165815" y="3980535"/>
            <a:ext cx="1511792" cy="1477328"/>
          </a:xfrm>
          <a:prstGeom prst="rect">
            <a:avLst/>
          </a:prstGeom>
          <a:noFill/>
        </p:spPr>
        <p:txBody>
          <a:bodyPr wrap="square" rtlCol="0">
            <a:spAutoFit/>
          </a:bodyPr>
          <a:lstStyle/>
          <a:p>
            <a:r>
              <a:rPr lang="en-US" dirty="0">
                <a:solidFill>
                  <a:srgbClr val="00B050"/>
                </a:solidFill>
              </a:rPr>
              <a:t>Smallest CCN that activates in this particular cloud</a:t>
            </a:r>
          </a:p>
        </p:txBody>
      </p:sp>
      <p:cxnSp>
        <p:nvCxnSpPr>
          <p:cNvPr id="22" name="Straight Arrow Connector 21"/>
          <p:cNvCxnSpPr/>
          <p:nvPr/>
        </p:nvCxnSpPr>
        <p:spPr>
          <a:xfrm>
            <a:off x="2264102" y="4608956"/>
            <a:ext cx="803319" cy="5386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28"/>
          </p:cNvCxnSpPr>
          <p:nvPr/>
        </p:nvCxnSpPr>
        <p:spPr>
          <a:xfrm flipH="1">
            <a:off x="4997886" y="4383847"/>
            <a:ext cx="1200681"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56943" y="4043357"/>
            <a:ext cx="1511792" cy="369332"/>
          </a:xfrm>
          <a:prstGeom prst="rect">
            <a:avLst/>
          </a:prstGeom>
          <a:noFill/>
        </p:spPr>
        <p:txBody>
          <a:bodyPr wrap="square" rtlCol="0">
            <a:spAutoFit/>
          </a:bodyPr>
          <a:lstStyle/>
          <a:p>
            <a:r>
              <a:rPr lang="en-US" dirty="0">
                <a:solidFill>
                  <a:srgbClr val="00B050"/>
                </a:solidFill>
              </a:rPr>
              <a:t>Cloud </a:t>
            </a:r>
            <a:r>
              <a:rPr lang="en-US" i="1" dirty="0" err="1">
                <a:solidFill>
                  <a:srgbClr val="00B050"/>
                </a:solidFill>
                <a:latin typeface="Times New Roman" panose="02020603050405020304" pitchFamily="18" charset="0"/>
                <a:cs typeface="Times New Roman" panose="02020603050405020304" pitchFamily="18" charset="0"/>
              </a:rPr>
              <a:t>S</a:t>
            </a:r>
            <a:r>
              <a:rPr lang="en-US" i="1" baseline="-25000" dirty="0" err="1">
                <a:solidFill>
                  <a:srgbClr val="00B050"/>
                </a:solidFill>
                <a:latin typeface="Times New Roman" panose="02020603050405020304" pitchFamily="18" charset="0"/>
                <a:cs typeface="Times New Roman" panose="02020603050405020304" pitchFamily="18" charset="0"/>
              </a:rPr>
              <a:t>max</a:t>
            </a:r>
            <a:endParaRPr lang="en-US" i="1" baseline="-25000" dirty="0">
              <a:solidFill>
                <a:srgbClr val="00B050"/>
              </a:solidFill>
              <a:latin typeface="Times New Roman" panose="02020603050405020304" pitchFamily="18" charset="0"/>
              <a:cs typeface="Times New Roman" panose="02020603050405020304" pitchFamily="18" charset="0"/>
            </a:endParaRPr>
          </a:p>
        </p:txBody>
      </p:sp>
      <p:sp>
        <p:nvSpPr>
          <p:cNvPr id="27" name="Right Arrow 26"/>
          <p:cNvSpPr/>
          <p:nvPr/>
        </p:nvSpPr>
        <p:spPr>
          <a:xfrm flipH="1">
            <a:off x="2264102" y="5407024"/>
            <a:ext cx="762221" cy="299342"/>
          </a:xfrm>
          <a:prstGeom prst="rightArrow">
            <a:avLst>
              <a:gd name="adj1" fmla="val 50000"/>
              <a:gd name="adj2" fmla="val 842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248779" y="5144706"/>
            <a:ext cx="910095" cy="426527"/>
          </a:xfrm>
          <a:prstGeom prst="rect">
            <a:avLst/>
          </a:prstGeom>
          <a:noFill/>
        </p:spPr>
        <p:txBody>
          <a:bodyPr wrap="square" rtlCol="0">
            <a:spAutoFit/>
          </a:bodyPr>
          <a:lstStyle/>
          <a:p>
            <a:pPr algn="r">
              <a:lnSpc>
                <a:spcPct val="65000"/>
              </a:lnSpc>
            </a:pPr>
            <a:r>
              <a:rPr lang="en-US" sz="1600" i="1" dirty="0">
                <a:latin typeface="Times New Roman" panose="02020603050405020304" pitchFamily="18" charset="0"/>
                <a:cs typeface="Times New Roman" panose="02020603050405020304" pitchFamily="18" charset="0"/>
              </a:rPr>
              <a:t>N</a:t>
            </a:r>
            <a:r>
              <a:rPr lang="en-US" sz="1600" i="1" baseline="-25000" dirty="0">
                <a:latin typeface="Times New Roman" panose="02020603050405020304" pitchFamily="18" charset="0"/>
                <a:cs typeface="Times New Roman" panose="02020603050405020304" pitchFamily="18" charset="0"/>
              </a:rPr>
              <a:t>s</a:t>
            </a:r>
            <a:r>
              <a:rPr lang="en-US" sz="1600" dirty="0"/>
              <a:t> too low</a:t>
            </a:r>
          </a:p>
        </p:txBody>
      </p:sp>
      <p:sp>
        <p:nvSpPr>
          <p:cNvPr id="29" name="TextBox 28"/>
          <p:cNvSpPr txBox="1"/>
          <p:nvPr/>
        </p:nvSpPr>
        <p:spPr>
          <a:xfrm>
            <a:off x="2250086" y="5691741"/>
            <a:ext cx="910095" cy="426527"/>
          </a:xfrm>
          <a:prstGeom prst="rect">
            <a:avLst/>
          </a:prstGeom>
          <a:noFill/>
        </p:spPr>
        <p:txBody>
          <a:bodyPr wrap="square" rtlCol="0">
            <a:spAutoFit/>
          </a:bodyPr>
          <a:lstStyle/>
          <a:p>
            <a:pPr algn="r">
              <a:lnSpc>
                <a:spcPct val="65000"/>
              </a:lnSpc>
            </a:pPr>
            <a:r>
              <a:rPr lang="en-US" sz="1600" i="1" dirty="0" err="1">
                <a:latin typeface="Times New Roman" panose="02020603050405020304" pitchFamily="18" charset="0"/>
                <a:cs typeface="Times New Roman" panose="02020603050405020304" pitchFamily="18" charset="0"/>
              </a:rPr>
              <a:t>S</a:t>
            </a:r>
            <a:r>
              <a:rPr lang="en-US" sz="1600" i="1" baseline="-25000" dirty="0" err="1">
                <a:latin typeface="Times New Roman" panose="02020603050405020304" pitchFamily="18" charset="0"/>
                <a:cs typeface="Times New Roman" panose="02020603050405020304" pitchFamily="18" charset="0"/>
              </a:rPr>
              <a:t>c</a:t>
            </a:r>
            <a:r>
              <a:rPr lang="en-US" sz="1600" dirty="0"/>
              <a:t> too high</a:t>
            </a:r>
          </a:p>
        </p:txBody>
      </p:sp>
    </p:spTree>
    <p:extLst>
      <p:ext uri="{BB962C8B-B14F-4D97-AF65-F5344CB8AC3E}">
        <p14:creationId xmlns:p14="http://schemas.microsoft.com/office/powerpoint/2010/main" val="789394315"/>
      </p:ext>
    </p:extLst>
  </p:cSld>
  <p:clrMapOvr>
    <a:masterClrMapping/>
  </p:clrMapOvr>
  <mc:AlternateContent xmlns:mc="http://schemas.openxmlformats.org/markup-compatibility/2006" xmlns:p14="http://schemas.microsoft.com/office/powerpoint/2010/main">
    <mc:Choice Requires="p14">
      <p:transition spd="slow" p14:dur="2000" advTm="23098"/>
    </mc:Choice>
    <mc:Fallback xmlns="">
      <p:transition spd="slow" advTm="23098"/>
    </mc:Fallback>
  </mc:AlternateContent>
  <p:timing>
    <p:tnLst>
      <p:par>
        <p:cTn id="1" dur="indefinite" restart="never" nodeType="tmRoot">
          <p:childTnLst>
            <p:par>
              <p:cTn id="2"/>
            </p:par>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nvGraphicFramePr>
        <p:xfrm>
          <a:off x="4763705" y="2433568"/>
          <a:ext cx="4204932" cy="37292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1480" y="319406"/>
            <a:ext cx="8321040" cy="1113153"/>
          </a:xfrm>
        </p:spPr>
        <p:txBody>
          <a:bodyPr>
            <a:normAutofit/>
          </a:bodyPr>
          <a:lstStyle/>
          <a:p>
            <a:r>
              <a:rPr lang="en-US" dirty="0"/>
              <a:t>Cloud droplet formation - Recap</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sp>
        <p:nvSpPr>
          <p:cNvPr id="44" name="TextBox 43"/>
          <p:cNvSpPr txBox="1"/>
          <p:nvPr/>
        </p:nvSpPr>
        <p:spPr>
          <a:xfrm>
            <a:off x="411480" y="1559836"/>
            <a:ext cx="6064476" cy="400110"/>
          </a:xfrm>
          <a:prstGeom prst="rect">
            <a:avLst/>
          </a:prstGeom>
          <a:noFill/>
        </p:spPr>
        <p:txBody>
          <a:bodyPr wrap="square" rtlCol="0">
            <a:spAutoFit/>
          </a:bodyPr>
          <a:lstStyle/>
          <a:p>
            <a:r>
              <a:rPr lang="en-US" sz="2000" dirty="0">
                <a:sym typeface="Wingdings" panose="05000000000000000000" pitchFamily="2" charset="2"/>
              </a:rPr>
              <a:t>Saturation vapor pressure (for a solution droplet):</a:t>
            </a:r>
          </a:p>
        </p:txBody>
      </p:sp>
      <p:sp>
        <p:nvSpPr>
          <p:cNvPr id="24" name="TextBox 23"/>
          <p:cNvSpPr txBox="1"/>
          <p:nvPr/>
        </p:nvSpPr>
        <p:spPr>
          <a:xfrm>
            <a:off x="4581967" y="2064236"/>
            <a:ext cx="2737386" cy="369332"/>
          </a:xfrm>
          <a:prstGeom prst="rect">
            <a:avLst/>
          </a:prstGeom>
          <a:noFill/>
        </p:spPr>
        <p:txBody>
          <a:bodyPr wrap="square" rtlCol="0">
            <a:spAutoFit/>
          </a:bodyPr>
          <a:lstStyle/>
          <a:p>
            <a:r>
              <a:rPr lang="en-US" dirty="0">
                <a:sym typeface="Wingdings" panose="05000000000000000000" pitchFamily="2" charset="2"/>
              </a:rPr>
              <a:t> </a:t>
            </a:r>
            <a:r>
              <a:rPr lang="en-US" dirty="0" err="1">
                <a:sym typeface="Wingdings" panose="05000000000000000000" pitchFamily="2" charset="2"/>
              </a:rPr>
              <a:t>Köhler</a:t>
            </a:r>
            <a:r>
              <a:rPr lang="en-US" dirty="0">
                <a:sym typeface="Wingdings" panose="05000000000000000000" pitchFamily="2" charset="2"/>
              </a:rPr>
              <a:t> Equation</a:t>
            </a:r>
          </a:p>
        </p:txBody>
      </p:sp>
      <mc:AlternateContent xmlns:mc="http://schemas.openxmlformats.org/markup-compatibility/2006" xmlns:a14="http://schemas.microsoft.com/office/drawing/2010/main">
        <mc:Choice Requires="a14">
          <p:sp>
            <p:nvSpPr>
              <p:cNvPr id="29" name="TextBox 28"/>
              <p:cNvSpPr txBox="1"/>
              <p:nvPr/>
            </p:nvSpPr>
            <p:spPr>
              <a:xfrm>
                <a:off x="606941" y="4310147"/>
                <a:ext cx="1810432" cy="71468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𝜎</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r>
                                <a:rPr lang="en-US" i="1">
                                  <a:latin typeface="Cambria Math" panose="02040503050406030204" pitchFamily="18" charset="0"/>
                                </a:rPr>
                                <m:t>𝑅𝑇</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e>
                      </m: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06941" y="4310147"/>
                <a:ext cx="1810432"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17373" y="4310147"/>
                <a:ext cx="2176301" cy="71468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sym typeface="Wingdings" panose="05000000000000000000" pitchFamily="2" charset="2"/>
                                </a:rPr>
                              </m:ctrlPr>
                            </m:fPr>
                            <m:num>
                              <m:r>
                                <a:rPr lang="en-US" i="1">
                                  <a:latin typeface="Cambria Math" panose="02040503050406030204" pitchFamily="18" charset="0"/>
                                  <a:sym typeface="Wingdings" panose="05000000000000000000" pitchFamily="2" charset="2"/>
                                </a:rPr>
                                <m:t>𝑖</m:t>
                              </m:r>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𝑠</m:t>
                                  </m:r>
                                </m:sub>
                              </m:sSub>
                            </m:num>
                            <m:den>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𝑠</m:t>
                                  </m:r>
                                </m:sub>
                              </m:sSub>
                            </m:den>
                          </m:f>
                          <m:f>
                            <m:fPr>
                              <m:ctrlPr>
                                <a:rPr lang="en-US" i="1">
                                  <a:latin typeface="Cambria Math" panose="02040503050406030204" pitchFamily="18" charset="0"/>
                                  <a:sym typeface="Wingdings" panose="05000000000000000000" pitchFamily="2" charset="2"/>
                                </a:rPr>
                              </m:ctrlPr>
                            </m:fPr>
                            <m:num>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𝑀</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num>
                            <m:den>
                              <m:sSub>
                                <m:sSubPr>
                                  <m:ctrlPr>
                                    <a:rPr lang="en-US" i="1">
                                      <a:latin typeface="Cambria Math" panose="02040503050406030204" pitchFamily="18" charset="0"/>
                                      <a:ea typeface="Cambria Math" panose="02040503050406030204" pitchFamily="18"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𝜌</m:t>
                                  </m:r>
                                </m:e>
                                <m:sub>
                                  <m:r>
                                    <a:rPr lang="en-US" i="1">
                                      <a:latin typeface="Cambria Math" panose="02040503050406030204" pitchFamily="18" charset="0"/>
                                      <a:ea typeface="Cambria Math" panose="02040503050406030204" pitchFamily="18" charset="0"/>
                                      <a:sym typeface="Wingdings" panose="05000000000000000000" pitchFamily="2" charset="2"/>
                                    </a:rPr>
                                    <m:t>𝐻</m:t>
                                  </m:r>
                                  <m:r>
                                    <a:rPr lang="en-US" i="1">
                                      <a:latin typeface="Cambria Math" panose="02040503050406030204" pitchFamily="18" charset="0"/>
                                      <a:ea typeface="Cambria Math" panose="02040503050406030204" pitchFamily="18" charset="0"/>
                                      <a:sym typeface="Wingdings" panose="05000000000000000000" pitchFamily="2" charset="2"/>
                                    </a:rPr>
                                    <m:t>2</m:t>
                                  </m:r>
                                  <m:r>
                                    <a:rPr lang="en-US" i="1">
                                      <a:latin typeface="Cambria Math" panose="02040503050406030204" pitchFamily="18" charset="0"/>
                                      <a:ea typeface="Cambria Math" panose="02040503050406030204" pitchFamily="18" charset="0"/>
                                      <a:sym typeface="Wingdings" panose="05000000000000000000" pitchFamily="2" charset="2"/>
                                    </a:rPr>
                                    <m:t>𝑂</m:t>
                                  </m:r>
                                </m:sub>
                              </m:sSub>
                            </m:den>
                          </m:f>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𝑑</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e>
                      </m:d>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417373" y="4310147"/>
                <a:ext cx="2176301" cy="714683"/>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2214590" y="3030723"/>
            <a:ext cx="1161344" cy="923330"/>
          </a:xfrm>
          <a:prstGeom prst="rect">
            <a:avLst/>
          </a:prstGeom>
          <a:noFill/>
        </p:spPr>
        <p:txBody>
          <a:bodyPr wrap="square" rtlCol="0">
            <a:spAutoFit/>
          </a:bodyPr>
          <a:lstStyle/>
          <a:p>
            <a:pPr algn="r"/>
            <a:r>
              <a:rPr lang="en-US" dirty="0"/>
              <a:t>Curvature (Kelvin) Term</a:t>
            </a:r>
          </a:p>
        </p:txBody>
      </p:sp>
      <p:sp>
        <p:nvSpPr>
          <p:cNvPr id="31" name="TextBox 30"/>
          <p:cNvSpPr txBox="1"/>
          <p:nvPr/>
        </p:nvSpPr>
        <p:spPr>
          <a:xfrm>
            <a:off x="3431425" y="3030723"/>
            <a:ext cx="1199827" cy="923330"/>
          </a:xfrm>
          <a:prstGeom prst="rect">
            <a:avLst/>
          </a:prstGeom>
          <a:noFill/>
        </p:spPr>
        <p:txBody>
          <a:bodyPr wrap="square" rtlCol="0">
            <a:spAutoFit/>
          </a:bodyPr>
          <a:lstStyle/>
          <a:p>
            <a:r>
              <a:rPr lang="en-US" dirty="0">
                <a:sym typeface="Wingdings" panose="05000000000000000000" pitchFamily="2" charset="2"/>
              </a:rPr>
              <a:t> </a:t>
            </a:r>
            <a:r>
              <a:rPr lang="en-US" dirty="0"/>
              <a:t>Solute (</a:t>
            </a:r>
            <a:r>
              <a:rPr lang="en-US" dirty="0" err="1"/>
              <a:t>Raoult</a:t>
            </a:r>
            <a:r>
              <a:rPr lang="en-US" dirty="0"/>
              <a:t>) Term</a:t>
            </a:r>
          </a:p>
        </p:txBody>
      </p:sp>
      <p:cxnSp>
        <p:nvCxnSpPr>
          <p:cNvPr id="36" name="Straight Arrow Connector 35"/>
          <p:cNvCxnSpPr/>
          <p:nvPr/>
        </p:nvCxnSpPr>
        <p:spPr>
          <a:xfrm flipV="1">
            <a:off x="2989017" y="2772653"/>
            <a:ext cx="51534"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508386" y="2772653"/>
            <a:ext cx="51533"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581442" y="2087223"/>
                <a:ext cx="4491599" cy="692690"/>
              </a:xfrm>
              <a:prstGeom prst="rect">
                <a:avLst/>
              </a:prstGeom>
            </p:spPr>
            <p:txBody>
              <a:bodyPr wrap="square">
                <a:spAutoFit/>
              </a:bodyPr>
              <a:lstStyle/>
              <a:p>
                <a14:m>
                  <m:oMath xmlns:m="http://schemas.openxmlformats.org/officeDocument/2006/math">
                    <m:f>
                      <m:fPr>
                        <m:ctrlPr>
                          <a:rPr lang="en-US" sz="2100" i="1" dirty="0" smtClean="0">
                            <a:latin typeface="Cambria Math" panose="02040503050406030204" pitchFamily="18" charset="0"/>
                            <a:sym typeface="Wingdings" panose="05000000000000000000" pitchFamily="2" charset="2"/>
                          </a:rPr>
                        </m:ctrlPr>
                      </m:fPr>
                      <m:num>
                        <m:sSub>
                          <m:sSubPr>
                            <m:ctrlPr>
                              <a:rPr lang="en-US" sz="2100" i="1" dirty="0">
                                <a:latin typeface="Cambria Math" panose="02040503050406030204" pitchFamily="18" charset="0"/>
                                <a:sym typeface="Wingdings" panose="05000000000000000000" pitchFamily="2" charset="2"/>
                              </a:rPr>
                            </m:ctrlPr>
                          </m:sSubPr>
                          <m:e>
                            <m:r>
                              <a:rPr lang="en-US" sz="2100" i="1" dirty="0">
                                <a:latin typeface="Cambria Math" panose="02040503050406030204" pitchFamily="18" charset="0"/>
                                <a:sym typeface="Wingdings" panose="05000000000000000000" pitchFamily="2" charset="2"/>
                              </a:rPr>
                              <m:t>𝑒</m:t>
                            </m:r>
                          </m:e>
                          <m:sub>
                            <m:r>
                              <a:rPr lang="en-US" sz="2100" i="1" dirty="0">
                                <a:latin typeface="Cambria Math" panose="02040503050406030204" pitchFamily="18" charset="0"/>
                                <a:sym typeface="Wingdings" panose="05000000000000000000" pitchFamily="2" charset="2"/>
                              </a:rPr>
                              <m:t>𝑠𝑜𝑙𝑛</m:t>
                            </m:r>
                          </m:sub>
                        </m:sSub>
                        <m:r>
                          <a:rPr lang="en-US" sz="2100" i="1" dirty="0">
                            <a:latin typeface="Cambria Math" panose="02040503050406030204" pitchFamily="18" charset="0"/>
                            <a:sym typeface="Wingdings" panose="05000000000000000000" pitchFamily="2" charset="2"/>
                          </a:rPr>
                          <m:t>(</m:t>
                        </m:r>
                        <m:r>
                          <a:rPr lang="en-US" sz="2100" i="1" dirty="0">
                            <a:latin typeface="Cambria Math" panose="02040503050406030204" pitchFamily="18" charset="0"/>
                            <a:sym typeface="Wingdings" panose="05000000000000000000" pitchFamily="2" charset="2"/>
                          </a:rPr>
                          <m:t>𝑇</m:t>
                        </m:r>
                        <m:r>
                          <a:rPr lang="en-US" sz="2100" i="1" dirty="0">
                            <a:latin typeface="Cambria Math" panose="02040503050406030204" pitchFamily="18" charset="0"/>
                            <a:sym typeface="Wingdings" panose="05000000000000000000" pitchFamily="2" charset="2"/>
                          </a:rPr>
                          <m:t>,</m:t>
                        </m:r>
                        <m:sSub>
                          <m:sSubPr>
                            <m:ctrlPr>
                              <a:rPr lang="en-US" sz="2100" i="1" dirty="0">
                                <a:latin typeface="Cambria Math" panose="02040503050406030204" pitchFamily="18" charset="0"/>
                                <a:sym typeface="Wingdings" panose="05000000000000000000" pitchFamily="2" charset="2"/>
                              </a:rPr>
                            </m:ctrlPr>
                          </m:sSubPr>
                          <m:e>
                            <m:sSub>
                              <m:sSubPr>
                                <m:ctrlPr>
                                  <a:rPr lang="en-US" sz="2100" i="1" dirty="0" smtClean="0">
                                    <a:latin typeface="Cambria Math" panose="02040503050406030204" pitchFamily="18" charset="0"/>
                                    <a:sym typeface="Wingdings" panose="05000000000000000000" pitchFamily="2" charset="2"/>
                                  </a:rPr>
                                </m:ctrlPr>
                              </m:sSubPr>
                              <m:e>
                                <m:r>
                                  <a:rPr lang="en-US" sz="2100" b="0" i="1" dirty="0" smtClean="0">
                                    <a:latin typeface="Cambria Math" panose="02040503050406030204" pitchFamily="18" charset="0"/>
                                    <a:sym typeface="Wingdings" panose="05000000000000000000" pitchFamily="2" charset="2"/>
                                  </a:rPr>
                                  <m:t>𝐷</m:t>
                                </m:r>
                              </m:e>
                              <m:sub>
                                <m:r>
                                  <a:rPr lang="en-US" sz="2100" b="0" i="1" dirty="0" smtClean="0">
                                    <a:latin typeface="Cambria Math" panose="02040503050406030204" pitchFamily="18" charset="0"/>
                                    <a:sym typeface="Wingdings" panose="05000000000000000000" pitchFamily="2" charset="2"/>
                                  </a:rPr>
                                  <m:t>𝑝</m:t>
                                </m:r>
                              </m:sub>
                            </m:sSub>
                            <m:r>
                              <a:rPr lang="en-US" sz="2100" i="1" dirty="0">
                                <a:latin typeface="Cambria Math" panose="02040503050406030204" pitchFamily="18" charset="0"/>
                                <a:sym typeface="Wingdings" panose="05000000000000000000" pitchFamily="2" charset="2"/>
                              </a:rPr>
                              <m:t>,</m:t>
                            </m:r>
                            <m:r>
                              <a:rPr lang="en-US" sz="2100" b="0" i="1" dirty="0" smtClean="0">
                                <a:latin typeface="Cambria Math" panose="02040503050406030204" pitchFamily="18" charset="0"/>
                                <a:sym typeface="Wingdings" panose="05000000000000000000" pitchFamily="2" charset="2"/>
                              </a:rPr>
                              <m:t>𝑥</m:t>
                            </m:r>
                          </m:e>
                          <m:sub>
                            <m:r>
                              <a:rPr lang="en-US" sz="2100" b="0" i="1" dirty="0" smtClean="0">
                                <a:latin typeface="Cambria Math" panose="02040503050406030204" pitchFamily="18" charset="0"/>
                                <a:sym typeface="Wingdings" panose="05000000000000000000" pitchFamily="2" charset="2"/>
                              </a:rPr>
                              <m:t>𝑠</m:t>
                            </m:r>
                          </m:sub>
                        </m:sSub>
                        <m:r>
                          <a:rPr lang="en-US" sz="2100" i="1" dirty="0">
                            <a:latin typeface="Cambria Math" panose="02040503050406030204" pitchFamily="18" charset="0"/>
                            <a:sym typeface="Wingdings" panose="05000000000000000000" pitchFamily="2" charset="2"/>
                          </a:rPr>
                          <m:t>)</m:t>
                        </m:r>
                      </m:num>
                      <m:den>
                        <m:sSub>
                          <m:sSubPr>
                            <m:ctrlPr>
                              <a:rPr lang="en-US" sz="2100" i="1" dirty="0">
                                <a:latin typeface="Cambria Math" panose="02040503050406030204" pitchFamily="18" charset="0"/>
                                <a:sym typeface="Wingdings" panose="05000000000000000000" pitchFamily="2" charset="2"/>
                              </a:rPr>
                            </m:ctrlPr>
                          </m:sSubPr>
                          <m:e>
                            <m:r>
                              <a:rPr lang="en-US" sz="2100" i="1" dirty="0">
                                <a:latin typeface="Cambria Math" panose="02040503050406030204" pitchFamily="18" charset="0"/>
                                <a:sym typeface="Wingdings" panose="05000000000000000000" pitchFamily="2" charset="2"/>
                              </a:rPr>
                              <m:t>𝑒</m:t>
                            </m:r>
                          </m:e>
                          <m:sub>
                            <m:r>
                              <a:rPr lang="en-US" sz="2100" i="1" dirty="0">
                                <a:latin typeface="Cambria Math" panose="02040503050406030204" pitchFamily="18" charset="0"/>
                                <a:sym typeface="Wingdings" panose="05000000000000000000" pitchFamily="2" charset="2"/>
                              </a:rPr>
                              <m:t>𝑠𝑎𝑡</m:t>
                            </m:r>
                          </m:sub>
                        </m:sSub>
                        <m:r>
                          <a:rPr lang="en-US" sz="2100" b="0" i="1" dirty="0" smtClean="0">
                            <a:latin typeface="Cambria Math" panose="02040503050406030204" pitchFamily="18" charset="0"/>
                            <a:sym typeface="Wingdings" panose="05000000000000000000" pitchFamily="2" charset="2"/>
                          </a:rPr>
                          <m:t>(</m:t>
                        </m:r>
                        <m:r>
                          <a:rPr lang="en-US" sz="2100" b="0" i="1" dirty="0" smtClean="0">
                            <a:latin typeface="Cambria Math" panose="02040503050406030204" pitchFamily="18" charset="0"/>
                            <a:sym typeface="Wingdings" panose="05000000000000000000" pitchFamily="2" charset="2"/>
                          </a:rPr>
                          <m:t>𝑇</m:t>
                        </m:r>
                        <m:r>
                          <a:rPr lang="en-US" sz="2100" b="0" i="1" dirty="0" smtClean="0">
                            <a:latin typeface="Cambria Math" panose="02040503050406030204" pitchFamily="18" charset="0"/>
                            <a:sym typeface="Wingdings" panose="05000000000000000000" pitchFamily="2" charset="2"/>
                          </a:rPr>
                          <m:t>)</m:t>
                        </m:r>
                      </m:den>
                    </m:f>
                    <m:r>
                      <a:rPr lang="en-US" sz="2100" i="1" dirty="0">
                        <a:latin typeface="Cambria Math" panose="02040503050406030204" pitchFamily="18" charset="0"/>
                        <a:sym typeface="Wingdings" panose="05000000000000000000" pitchFamily="2" charset="2"/>
                      </a:rPr>
                      <m:t>=</m:t>
                    </m:r>
                    <m:r>
                      <m:rPr>
                        <m:sty m:val="p"/>
                      </m:rPr>
                      <a:rPr lang="en-US" sz="2100" dirty="0">
                        <a:latin typeface="Cambria Math" panose="02040503050406030204" pitchFamily="18" charset="0"/>
                        <a:sym typeface="Wingdings" panose="05000000000000000000" pitchFamily="2" charset="2"/>
                      </a:rPr>
                      <m:t>exp</m:t>
                    </m:r>
                    <m:d>
                      <m:dPr>
                        <m:begChr m:val="["/>
                        <m:endChr m:val="]"/>
                        <m:ctrlPr>
                          <a:rPr lang="en-US" sz="2100" i="1" dirty="0">
                            <a:latin typeface="Cambria Math" panose="02040503050406030204" pitchFamily="18" charset="0"/>
                            <a:sym typeface="Wingdings" panose="05000000000000000000" pitchFamily="2" charset="2"/>
                          </a:rPr>
                        </m:ctrlPr>
                      </m:dPr>
                      <m:e>
                        <m:f>
                          <m:fPr>
                            <m:ctrlPr>
                              <a:rPr lang="en-US" sz="2100" i="1">
                                <a:latin typeface="Cambria Math" panose="02040503050406030204" pitchFamily="18" charset="0"/>
                              </a:rPr>
                            </m:ctrlPr>
                          </m:fPr>
                          <m:num>
                            <m:r>
                              <a:rPr lang="en-US" sz="2100" i="1">
                                <a:latin typeface="Cambria Math" panose="02040503050406030204" pitchFamily="18" charset="0"/>
                              </a:rPr>
                              <m:t>𝐴</m:t>
                            </m:r>
                          </m:num>
                          <m:den>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𝐷</m:t>
                                </m:r>
                              </m:e>
                              <m:sub>
                                <m:r>
                                  <a:rPr lang="en-US" sz="2100" i="1">
                                    <a:latin typeface="Cambria Math" panose="02040503050406030204" pitchFamily="18" charset="0"/>
                                    <a:ea typeface="Cambria Math" panose="02040503050406030204" pitchFamily="18" charset="0"/>
                                  </a:rPr>
                                  <m:t>𝑝</m:t>
                                </m:r>
                              </m:sub>
                            </m:sSub>
                          </m:den>
                        </m:f>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𝐵</m:t>
                            </m:r>
                          </m:num>
                          <m:den>
                            <m:sSubSup>
                              <m:sSubSupPr>
                                <m:ctrlPr>
                                  <a:rPr lang="en-US" sz="2100" i="1">
                                    <a:latin typeface="Cambria Math" panose="02040503050406030204" pitchFamily="18" charset="0"/>
                                  </a:rPr>
                                </m:ctrlPr>
                              </m:sSubSupPr>
                              <m:e>
                                <m:r>
                                  <a:rPr lang="en-US" sz="2100" i="1">
                                    <a:latin typeface="Cambria Math" panose="02040503050406030204" pitchFamily="18" charset="0"/>
                                  </a:rPr>
                                  <m:t>𝐷</m:t>
                                </m:r>
                              </m:e>
                              <m:sub>
                                <m:r>
                                  <a:rPr lang="en-US" sz="2100" i="1">
                                    <a:latin typeface="Cambria Math" panose="02040503050406030204" pitchFamily="18" charset="0"/>
                                  </a:rPr>
                                  <m:t>𝑝</m:t>
                                </m:r>
                              </m:sub>
                              <m:sup>
                                <m:r>
                                  <a:rPr lang="en-US" sz="2100" i="1">
                                    <a:latin typeface="Cambria Math" panose="02040503050406030204" pitchFamily="18" charset="0"/>
                                  </a:rPr>
                                  <m:t>3</m:t>
                                </m:r>
                              </m:sup>
                            </m:sSubSup>
                          </m:den>
                        </m:f>
                      </m:e>
                    </m:d>
                  </m:oMath>
                </a14:m>
                <a:r>
                  <a:rPr lang="en-US" sz="2100" dirty="0"/>
                  <a:t> = </a:t>
                </a:r>
                <a14:m>
                  <m:oMath xmlns:m="http://schemas.openxmlformats.org/officeDocument/2006/math">
                    <m:sSub>
                      <m:sSubPr>
                        <m:ctrlPr>
                          <a:rPr lang="en-US" sz="2100" i="1" dirty="0" smtClean="0">
                            <a:latin typeface="Cambria Math" panose="02040503050406030204" pitchFamily="18" charset="0"/>
                            <a:cs typeface="Times New Roman" panose="02020603050405020304" pitchFamily="18" charset="0"/>
                          </a:rPr>
                        </m:ctrlPr>
                      </m:sSubPr>
                      <m:e>
                        <m:r>
                          <a:rPr lang="en-US" sz="2100" b="0" i="1" dirty="0" smtClean="0">
                            <a:latin typeface="Cambria Math" panose="02040503050406030204" pitchFamily="18" charset="0"/>
                            <a:cs typeface="Times New Roman" panose="02020603050405020304" pitchFamily="18" charset="0"/>
                          </a:rPr>
                          <m:t>𝑆</m:t>
                        </m:r>
                      </m:e>
                      <m:sub>
                        <m:r>
                          <a:rPr lang="en-US" sz="2100" b="0" i="1" dirty="0" smtClean="0">
                            <a:latin typeface="Cambria Math" panose="02040503050406030204" pitchFamily="18" charset="0"/>
                            <a:cs typeface="Times New Roman" panose="02020603050405020304" pitchFamily="18" charset="0"/>
                          </a:rPr>
                          <m:t>𝑒𝑞</m:t>
                        </m:r>
                      </m:sub>
                    </m:sSub>
                  </m:oMath>
                </a14:m>
                <a:endParaRPr lang="en-US" sz="2100" dirty="0"/>
              </a:p>
            </p:txBody>
          </p:sp>
        </mc:Choice>
        <mc:Fallback xmlns="">
          <p:sp>
            <p:nvSpPr>
              <p:cNvPr id="15" name="Rectangle 14"/>
              <p:cNvSpPr>
                <a:spLocks noRot="1" noChangeAspect="1" noMove="1" noResize="1" noEditPoints="1" noAdjustHandles="1" noChangeArrowheads="1" noChangeShapeType="1" noTextEdit="1"/>
              </p:cNvSpPr>
              <p:nvPr/>
            </p:nvSpPr>
            <p:spPr>
              <a:xfrm>
                <a:off x="581442" y="2087223"/>
                <a:ext cx="4491599" cy="692690"/>
              </a:xfrm>
              <a:prstGeom prst="rect">
                <a:avLst/>
              </a:prstGeom>
              <a:blipFill>
                <a:blip r:embed="rId8"/>
                <a:stretch>
                  <a:fillRect/>
                </a:stretch>
              </a:blipFill>
            </p:spPr>
            <p:txBody>
              <a:bodyPr/>
              <a:lstStyle/>
              <a:p>
                <a:r>
                  <a:rPr lang="en-US">
                    <a:noFill/>
                  </a:rPr>
                  <a:t> </a:t>
                </a:r>
              </a:p>
            </p:txBody>
          </p:sp>
        </mc:Fallback>
      </mc:AlternateContent>
      <p:sp>
        <p:nvSpPr>
          <p:cNvPr id="4" name="Rectangle 3"/>
          <p:cNvSpPr/>
          <p:nvPr/>
        </p:nvSpPr>
        <p:spPr>
          <a:xfrm>
            <a:off x="2214590" y="2087223"/>
            <a:ext cx="2379084" cy="18668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801176">
            <a:off x="5830564" y="3193178"/>
            <a:ext cx="903132" cy="646331"/>
          </a:xfrm>
          <a:prstGeom prst="rect">
            <a:avLst/>
          </a:prstGeom>
          <a:noFill/>
        </p:spPr>
        <p:txBody>
          <a:bodyPr wrap="none" rtlCol="0">
            <a:spAutoFit/>
          </a:bodyPr>
          <a:lstStyle/>
          <a:p>
            <a:r>
              <a:rPr lang="en-US" b="1" dirty="0"/>
              <a:t>Haze </a:t>
            </a:r>
          </a:p>
          <a:p>
            <a:r>
              <a:rPr lang="en-US" b="1" dirty="0"/>
              <a:t>Particle</a:t>
            </a:r>
          </a:p>
        </p:txBody>
      </p:sp>
      <p:sp>
        <p:nvSpPr>
          <p:cNvPr id="19" name="TextBox 18"/>
          <p:cNvSpPr txBox="1"/>
          <p:nvPr/>
        </p:nvSpPr>
        <p:spPr>
          <a:xfrm rot="2440981">
            <a:off x="7232979" y="2970645"/>
            <a:ext cx="1185389" cy="646331"/>
          </a:xfrm>
          <a:prstGeom prst="rect">
            <a:avLst/>
          </a:prstGeom>
          <a:noFill/>
        </p:spPr>
        <p:txBody>
          <a:bodyPr wrap="none" rtlCol="0">
            <a:spAutoFit/>
          </a:bodyPr>
          <a:lstStyle/>
          <a:p>
            <a:r>
              <a:rPr lang="en-US" b="1" dirty="0"/>
              <a:t>‘Activated’</a:t>
            </a:r>
          </a:p>
          <a:p>
            <a:r>
              <a:rPr lang="en-US" b="1" dirty="0"/>
              <a:t> Droplet</a:t>
            </a:r>
          </a:p>
        </p:txBody>
      </p:sp>
      <mc:AlternateContent xmlns:mc="http://schemas.openxmlformats.org/markup-compatibility/2006" xmlns:a14="http://schemas.microsoft.com/office/drawing/2010/main">
        <mc:Choice Requires="a14">
          <p:sp>
            <p:nvSpPr>
              <p:cNvPr id="20" name="Rectangle 19"/>
              <p:cNvSpPr/>
              <p:nvPr/>
            </p:nvSpPr>
            <p:spPr>
              <a:xfrm>
                <a:off x="6122991" y="4398860"/>
                <a:ext cx="2362803" cy="853695"/>
              </a:xfrm>
              <a:prstGeom prst="rect">
                <a:avLst/>
              </a:prstGeom>
              <a:solidFill>
                <a:schemeClr val="bg1"/>
              </a:solidFill>
              <a:ln>
                <a:solidFill>
                  <a:srgbClr val="FF0000"/>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dirty="0" smtClean="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b="0" i="1" dirty="0" smtClean="0">
                              <a:latin typeface="Cambria Math" panose="02040503050406030204" pitchFamily="18" charset="0"/>
                              <a:cs typeface="Times New Roman" panose="02020603050405020304" pitchFamily="18" charset="0"/>
                            </a:rPr>
                            <m:t>𝑐</m:t>
                          </m:r>
                        </m:sub>
                      </m:sSub>
                      <m:r>
                        <a:rPr lang="en-US" sz="2000" b="0" i="0" dirty="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rPr>
                        <m:t>exp</m:t>
                      </m:r>
                      <m:d>
                        <m:dPr>
                          <m:begChr m:val="["/>
                          <m:endChr m:val="]"/>
                          <m:ctrlPr>
                            <a:rPr lang="en-US" i="1">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3</m:t>
                                          </m:r>
                                        </m:sup>
                                      </m:sSup>
                                    </m:num>
                                    <m:den>
                                      <m:r>
                                        <a:rPr lang="en-US" i="1">
                                          <a:latin typeface="Cambria Math" panose="02040503050406030204" pitchFamily="18" charset="0"/>
                                        </a:rPr>
                                        <m:t>27</m:t>
                                      </m:r>
                                      <m:r>
                                        <a:rPr lang="en-US" i="1">
                                          <a:latin typeface="Cambria Math" panose="02040503050406030204" pitchFamily="18" charset="0"/>
                                        </a:rPr>
                                        <m:t>𝐵</m:t>
                                      </m:r>
                                    </m:den>
                                  </m:f>
                                </m:e>
                              </m:d>
                            </m:e>
                            <m:sup>
                              <m:r>
                                <a:rPr lang="en-US" b="0" i="1" smtClean="0">
                                  <a:latin typeface="Cambria Math" panose="02040503050406030204" pitchFamily="18" charset="0"/>
                                </a:rPr>
                                <m:t>1/2</m:t>
                              </m:r>
                            </m:sup>
                          </m:sSup>
                        </m:e>
                      </m:d>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122991" y="4398860"/>
                <a:ext cx="2362803" cy="853695"/>
              </a:xfrm>
              <a:prstGeom prst="rect">
                <a:avLst/>
              </a:prstGeom>
              <a:blipFill>
                <a:blip r:embed="rId9"/>
                <a:stretch>
                  <a:fillRect/>
                </a:stretch>
              </a:blipFill>
              <a:ln>
                <a:solidFill>
                  <a:srgbClr val="FF0000"/>
                </a:solidFill>
              </a:ln>
            </p:spPr>
            <p:txBody>
              <a:bodyPr/>
              <a:lstStyle/>
              <a:p>
                <a:r>
                  <a:rPr lang="en-US">
                    <a:noFill/>
                  </a:rPr>
                  <a:t> </a:t>
                </a:r>
              </a:p>
            </p:txBody>
          </p:sp>
        </mc:Fallback>
      </mc:AlternateContent>
      <p:cxnSp>
        <p:nvCxnSpPr>
          <p:cNvPr id="6" name="Straight Connector 5"/>
          <p:cNvCxnSpPr/>
          <p:nvPr/>
        </p:nvCxnSpPr>
        <p:spPr>
          <a:xfrm flipH="1">
            <a:off x="5624186" y="2983060"/>
            <a:ext cx="1241985"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9737" y="2755007"/>
            <a:ext cx="388248" cy="400110"/>
          </a:xfrm>
          <a:prstGeom prst="rect">
            <a:avLst/>
          </a:prstGeom>
          <a:noFill/>
        </p:spPr>
        <p:txBody>
          <a:bodyPr wrap="none" rtlCol="0">
            <a:spAutoFit/>
          </a:bodyPr>
          <a:lstStyle/>
          <a:p>
            <a:r>
              <a:rPr lang="en-US" sz="2000" i="1" dirty="0" err="1">
                <a:solidFill>
                  <a:srgbClr val="FF0000"/>
                </a:solidFill>
                <a:latin typeface="Times New Roman" panose="02020603050405020304" pitchFamily="18" charset="0"/>
                <a:cs typeface="Times New Roman" panose="02020603050405020304" pitchFamily="18" charset="0"/>
              </a:rPr>
              <a:t>S</a:t>
            </a:r>
            <a:r>
              <a:rPr lang="en-US" sz="2000" i="1" baseline="-25000" dirty="0" err="1">
                <a:solidFill>
                  <a:srgbClr val="FF0000"/>
                </a:solidFill>
                <a:latin typeface="Times New Roman" panose="02020603050405020304" pitchFamily="18" charset="0"/>
                <a:cs typeface="Times New Roman" panose="02020603050405020304" pitchFamily="18" charset="0"/>
              </a:rPr>
              <a:t>c</a:t>
            </a:r>
            <a:endParaRPr lang="en-US" sz="2000" i="1"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79066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4710"/>
            <a:ext cx="7886700" cy="649482"/>
          </a:xfrm>
        </p:spPr>
        <p:txBody>
          <a:bodyPr>
            <a:normAutofit fontScale="90000"/>
          </a:bodyPr>
          <a:lstStyle/>
          <a:p>
            <a:r>
              <a:rPr lang="en-US" dirty="0"/>
              <a:t>Kappa-</a:t>
            </a:r>
            <a:r>
              <a:rPr lang="en-US" dirty="0" err="1"/>
              <a:t>Köhler</a:t>
            </a:r>
            <a:r>
              <a:rPr lang="en-US" dirty="0"/>
              <a:t> Theory</a:t>
            </a:r>
          </a:p>
        </p:txBody>
      </p:sp>
      <p:sp>
        <p:nvSpPr>
          <p:cNvPr id="3" name="Content Placeholder 2"/>
          <p:cNvSpPr>
            <a:spLocks noGrp="1"/>
          </p:cNvSpPr>
          <p:nvPr>
            <p:ph idx="1"/>
          </p:nvPr>
        </p:nvSpPr>
        <p:spPr>
          <a:xfrm>
            <a:off x="628650" y="814193"/>
            <a:ext cx="7886700" cy="717896"/>
          </a:xfrm>
        </p:spPr>
        <p:txBody>
          <a:bodyPr>
            <a:normAutofit/>
          </a:bodyPr>
          <a:lstStyle/>
          <a:p>
            <a:pPr marL="0" indent="0">
              <a:buNone/>
            </a:pPr>
            <a:r>
              <a:rPr lang="en-US" sz="1800" dirty="0">
                <a:latin typeface="+mj-lt"/>
              </a:rPr>
              <a:t>“A single parameter representation of hygroscopic growth and cloud condensation nucleus activity” – </a:t>
            </a:r>
            <a:r>
              <a:rPr lang="en-US" sz="1800" dirty="0" err="1">
                <a:latin typeface="+mj-lt"/>
              </a:rPr>
              <a:t>Petters</a:t>
            </a:r>
            <a:r>
              <a:rPr lang="en-US" sz="1800" dirty="0">
                <a:latin typeface="+mj-lt"/>
              </a:rPr>
              <a:t> and </a:t>
            </a:r>
            <a:r>
              <a:rPr lang="en-US" sz="1800" dirty="0" err="1">
                <a:latin typeface="+mj-lt"/>
              </a:rPr>
              <a:t>Kreidenweis</a:t>
            </a:r>
            <a:r>
              <a:rPr lang="en-US" sz="1800" dirty="0">
                <a:latin typeface="+mj-lt"/>
              </a:rPr>
              <a:t>, 2007</a:t>
            </a:r>
          </a:p>
        </p:txBody>
      </p:sp>
      <mc:AlternateContent xmlns:mc="http://schemas.openxmlformats.org/markup-compatibility/2006" xmlns:a14="http://schemas.microsoft.com/office/drawing/2010/main">
        <mc:Choice Requires="a14">
          <p:sp>
            <p:nvSpPr>
              <p:cNvPr id="6" name="Rectangle 5"/>
              <p:cNvSpPr/>
              <p:nvPr/>
            </p:nvSpPr>
            <p:spPr>
              <a:xfrm>
                <a:off x="626519" y="4778935"/>
                <a:ext cx="3291343" cy="669222"/>
              </a:xfrm>
              <a:prstGeom prst="rect">
                <a:avLst/>
              </a:prstGeom>
              <a:ln>
                <a:solidFill>
                  <a:srgbClr val="FF0000"/>
                </a:solidFill>
              </a:ln>
            </p:spPr>
            <p:txBody>
              <a:bodyPr wrap="square">
                <a:spAutoFit/>
              </a:bodyPr>
              <a:lstStyle/>
              <a:p>
                <a14:m>
                  <m:oMath xmlns:m="http://schemas.openxmlformats.org/officeDocument/2006/math">
                    <m:sSub>
                      <m:sSubPr>
                        <m:ctrlPr>
                          <a:rPr lang="en-US" sz="2000" i="1" dirty="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i="1" dirty="0" smtClean="0">
                        <a:latin typeface="Cambria Math" panose="02040503050406030204" pitchFamily="18" charset="0"/>
                        <a:sym typeface="Wingdings" panose="05000000000000000000" pitchFamily="2" charset="2"/>
                      </a:rPr>
                      <m:t>=</m:t>
                    </m:r>
                    <m:d>
                      <m:dPr>
                        <m:ctrlPr>
                          <a:rPr lang="en-US" sz="2000" i="1" dirty="0" smtClean="0">
                            <a:latin typeface="Cambria Math" panose="02040503050406030204" pitchFamily="18" charset="0"/>
                            <a:sym typeface="Wingdings" panose="05000000000000000000" pitchFamily="2" charset="2"/>
                          </a:rPr>
                        </m:ctrlPr>
                      </m:dPr>
                      <m:e>
                        <m:f>
                          <m:fPr>
                            <m:ctrlPr>
                              <a:rPr lang="en-US" sz="2000" i="1" dirty="0">
                                <a:latin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(1−</m:t>
                                </m:r>
                                <m:r>
                                  <a:rPr lang="en-US" sz="2000" i="1">
                                    <a:latin typeface="Cambria Math" panose="02040503050406030204" pitchFamily="18" charset="0"/>
                                    <a:ea typeface="Cambria Math" panose="02040503050406030204" pitchFamily="18" charset="0"/>
                                    <a:sym typeface="Wingdings" panose="05000000000000000000" pitchFamily="2" charset="2"/>
                                  </a:rPr>
                                  <m:t>𝜅</m:t>
                                </m:r>
                                <m:r>
                                  <a:rPr lang="en-US" sz="2000" i="1">
                                    <a:latin typeface="Cambria Math" panose="02040503050406030204" pitchFamily="18" charset="0"/>
                                    <a:ea typeface="Cambria Math" panose="02040503050406030204" pitchFamily="18" charset="0"/>
                                    <a:sym typeface="Wingdings" panose="05000000000000000000" pitchFamily="2" charset="2"/>
                                  </a:rPr>
                                  <m:t>)</m:t>
                                </m:r>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e>
                    </m:d>
                  </m:oMath>
                </a14:m>
                <a:r>
                  <a:rPr lang="en-US" sz="20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626519" y="4778935"/>
                <a:ext cx="3291343" cy="669222"/>
              </a:xfrm>
              <a:prstGeom prst="rect">
                <a:avLst/>
              </a:prstGeom>
              <a:blipFill>
                <a:blip r:embed="rId2"/>
                <a:stretch>
                  <a:fillRect/>
                </a:stretch>
              </a:blipFill>
              <a:ln>
                <a:solidFill>
                  <a:srgbClr val="FF0000"/>
                </a:solidFill>
              </a:ln>
            </p:spPr>
            <p:txBody>
              <a:bodyPr/>
              <a:lstStyle/>
              <a:p>
                <a:r>
                  <a:rPr lang="en-US">
                    <a:noFill/>
                  </a:rPr>
                  <a:t> </a:t>
                </a:r>
              </a:p>
            </p:txBody>
          </p:sp>
        </mc:Fallback>
      </mc:AlternateContent>
      <p:sp>
        <p:nvSpPr>
          <p:cNvPr id="19" name="TextBox 18"/>
          <p:cNvSpPr txBox="1"/>
          <p:nvPr/>
        </p:nvSpPr>
        <p:spPr>
          <a:xfrm>
            <a:off x="610530" y="4268547"/>
            <a:ext cx="2038315" cy="307777"/>
          </a:xfrm>
          <a:prstGeom prst="rect">
            <a:avLst/>
          </a:prstGeom>
          <a:noFill/>
        </p:spPr>
        <p:txBody>
          <a:bodyPr wrap="none" rtlCol="0">
            <a:spAutoFit/>
          </a:bodyPr>
          <a:lstStyle/>
          <a:p>
            <a:r>
              <a:rPr lang="en-US" sz="1400" dirty="0">
                <a:latin typeface="+mj-lt"/>
              </a:rPr>
              <a:t>Without that assumption:</a:t>
            </a:r>
          </a:p>
        </p:txBody>
      </p:sp>
      <mc:AlternateContent xmlns:mc="http://schemas.openxmlformats.org/markup-compatibility/2006" xmlns:a14="http://schemas.microsoft.com/office/drawing/2010/main">
        <mc:Choice Requires="a14">
          <p:sp>
            <p:nvSpPr>
              <p:cNvPr id="20" name="TextBox 19"/>
              <p:cNvSpPr txBox="1"/>
              <p:nvPr/>
            </p:nvSpPr>
            <p:spPr>
              <a:xfrm>
                <a:off x="612659" y="1974811"/>
                <a:ext cx="4151045" cy="625941"/>
              </a:xfrm>
              <a:prstGeom prst="rect">
                <a:avLst/>
              </a:prstGeom>
              <a:noFill/>
            </p:spPr>
            <p:txBody>
              <a:bodyPr wrap="square" rtlCol="0">
                <a:spAutoFit/>
              </a:bodyPr>
              <a:lstStyle/>
              <a:p>
                <a:r>
                  <a:rPr lang="en-US" sz="1400" dirty="0">
                    <a:latin typeface="+mj-lt"/>
                  </a:rPr>
                  <a:t>Previously assumed that the wet particle is mostly H</a:t>
                </a:r>
                <a:r>
                  <a:rPr lang="en-US" sz="1400" baseline="-25000" dirty="0">
                    <a:latin typeface="+mj-lt"/>
                  </a:rPr>
                  <a:t>2</a:t>
                </a:r>
                <a:r>
                  <a:rPr lang="en-US" sz="1400" dirty="0">
                    <a:latin typeface="+mj-lt"/>
                  </a:rPr>
                  <a:t>O:</a:t>
                </a:r>
              </a:p>
              <a:p>
                <a:r>
                  <a:rPr lang="en-US" dirty="0">
                    <a:ea typeface="Cambria Math" panose="02040503050406030204" pitchFamily="18" charset="0"/>
                    <a:sym typeface="Wingdings" panose="05000000000000000000" pitchFamily="2" charset="2"/>
                  </a:rPr>
                  <a:t>	</a:t>
                </a:r>
                <a14:m>
                  <m:oMath xmlns:m="http://schemas.openxmlformats.org/officeDocument/2006/math">
                    <m:d>
                      <m:dPr>
                        <m:ctrlPr>
                          <a:rPr lang="en-US" i="1">
                            <a:latin typeface="Cambria Math" panose="02040503050406030204" pitchFamily="18" charset="0"/>
                            <a:ea typeface="Cambria Math" panose="02040503050406030204" pitchFamily="18" charset="0"/>
                            <a:sym typeface="Wingdings" panose="05000000000000000000" pitchFamily="2" charset="2"/>
                          </a:rPr>
                        </m:ctrlPr>
                      </m:dPr>
                      <m:e>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r>
                          <a:rPr lang="en-US"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𝑑</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e>
                    </m:d>
                    <m:r>
                      <a:rPr lang="en-US" b="0" i="1" smtClean="0">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i="1">
                            <a:latin typeface="Cambria Math" panose="02040503050406030204" pitchFamily="18" charset="0"/>
                            <a:ea typeface="Cambria Math" panose="02040503050406030204" pitchFamily="18" charset="0"/>
                            <a:sym typeface="Wingdings" panose="05000000000000000000" pitchFamily="2" charset="2"/>
                          </a:rPr>
                        </m:ctrlPr>
                      </m:sSubSupPr>
                      <m:e>
                        <m:r>
                          <a:rPr lang="en-US" i="1">
                            <a:latin typeface="Cambria Math" panose="02040503050406030204" pitchFamily="18" charset="0"/>
                            <a:ea typeface="Cambria Math" panose="02040503050406030204" pitchFamily="18" charset="0"/>
                            <a:sym typeface="Wingdings" panose="05000000000000000000" pitchFamily="2" charset="2"/>
                          </a:rPr>
                          <m:t>𝐷</m:t>
                        </m:r>
                      </m:e>
                      <m:sub>
                        <m:r>
                          <a:rPr lang="en-US" i="1">
                            <a:latin typeface="Cambria Math" panose="02040503050406030204" pitchFamily="18" charset="0"/>
                            <a:ea typeface="Cambria Math" panose="02040503050406030204" pitchFamily="18" charset="0"/>
                            <a:sym typeface="Wingdings" panose="05000000000000000000" pitchFamily="2" charset="2"/>
                          </a:rPr>
                          <m:t>𝑝</m:t>
                        </m:r>
                      </m:sub>
                      <m:sup>
                        <m:r>
                          <a:rPr lang="en-US" i="1">
                            <a:latin typeface="Cambria Math" panose="02040503050406030204" pitchFamily="18" charset="0"/>
                            <a:ea typeface="Cambria Math" panose="02040503050406030204" pitchFamily="18" charset="0"/>
                            <a:sym typeface="Wingdings" panose="05000000000000000000" pitchFamily="2" charset="2"/>
                          </a:rPr>
                          <m:t>3</m:t>
                        </m:r>
                      </m:sup>
                    </m:sSubSup>
                  </m:oMath>
                </a14:m>
                <a:endParaRPr lang="en-US" i="1" dirty="0">
                  <a:latin typeface="Cambria Math" panose="02040503050406030204" pitchFamily="18" charset="0"/>
                  <a:ea typeface="Cambria Math" panose="02040503050406030204" pitchFamily="18" charset="0"/>
                  <a:sym typeface="Wingdings" panose="05000000000000000000" pitchFamily="2" charset="2"/>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12659" y="1974811"/>
                <a:ext cx="4151045" cy="625941"/>
              </a:xfrm>
              <a:prstGeom prst="rect">
                <a:avLst/>
              </a:prstGeom>
              <a:blipFill>
                <a:blip r:embed="rId3"/>
                <a:stretch>
                  <a:fillRect l="-441" t="-1942" b="-971"/>
                </a:stretch>
              </a:blipFill>
            </p:spPr>
            <p:txBody>
              <a:bodyPr/>
              <a:lstStyle/>
              <a:p>
                <a:r>
                  <a:rPr lang="en-US">
                    <a:noFill/>
                  </a:rPr>
                  <a:t> </a:t>
                </a:r>
              </a:p>
            </p:txBody>
          </p:sp>
        </mc:Fallback>
      </mc:AlternateContent>
      <p:sp>
        <p:nvSpPr>
          <p:cNvPr id="22" name="TextBox 21"/>
          <p:cNvSpPr txBox="1"/>
          <p:nvPr/>
        </p:nvSpPr>
        <p:spPr>
          <a:xfrm>
            <a:off x="610530" y="4524828"/>
            <a:ext cx="1461810" cy="307777"/>
          </a:xfrm>
          <a:prstGeom prst="rect">
            <a:avLst/>
          </a:prstGeom>
          <a:noFill/>
        </p:spPr>
        <p:txBody>
          <a:bodyPr wrap="none" rtlCol="0">
            <a:spAutoFit/>
          </a:bodyPr>
          <a:lstStyle/>
          <a:p>
            <a:r>
              <a:rPr lang="en-US" sz="1400" b="1" dirty="0">
                <a:solidFill>
                  <a:srgbClr val="FF0000"/>
                </a:solidFill>
                <a:latin typeface="Symbol" panose="05050102010706020507" pitchFamily="18" charset="2"/>
              </a:rPr>
              <a:t>k</a:t>
            </a:r>
            <a:r>
              <a:rPr lang="en-US" sz="1400" b="1" dirty="0">
                <a:solidFill>
                  <a:srgbClr val="FF0000"/>
                </a:solidFill>
                <a:latin typeface="+mj-lt"/>
              </a:rPr>
              <a:t>-</a:t>
            </a:r>
            <a:r>
              <a:rPr lang="en-US" sz="1400" b="1" dirty="0" err="1">
                <a:solidFill>
                  <a:srgbClr val="FF0000"/>
                </a:solidFill>
                <a:latin typeface="+mj-lt"/>
              </a:rPr>
              <a:t>Köhler</a:t>
            </a:r>
            <a:r>
              <a:rPr lang="en-US" sz="1400" b="1" dirty="0">
                <a:solidFill>
                  <a:srgbClr val="FF0000"/>
                </a:solidFill>
                <a:latin typeface="+mj-lt"/>
              </a:rPr>
              <a:t> equation</a:t>
            </a:r>
          </a:p>
        </p:txBody>
      </p:sp>
      <p:graphicFrame>
        <p:nvGraphicFramePr>
          <p:cNvPr id="21" name="Chart 20"/>
          <p:cNvGraphicFramePr>
            <a:graphicFrameLocks/>
          </p:cNvGraphicFramePr>
          <p:nvPr/>
        </p:nvGraphicFramePr>
        <p:xfrm>
          <a:off x="4763705" y="2433568"/>
          <a:ext cx="4204932" cy="372923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rot="16801176">
            <a:off x="5830564" y="3193178"/>
            <a:ext cx="903132" cy="646331"/>
          </a:xfrm>
          <a:prstGeom prst="rect">
            <a:avLst/>
          </a:prstGeom>
          <a:noFill/>
        </p:spPr>
        <p:txBody>
          <a:bodyPr wrap="none" rtlCol="0">
            <a:spAutoFit/>
          </a:bodyPr>
          <a:lstStyle/>
          <a:p>
            <a:r>
              <a:rPr lang="en-US" b="1" dirty="0"/>
              <a:t>Haze </a:t>
            </a:r>
          </a:p>
          <a:p>
            <a:r>
              <a:rPr lang="en-US" b="1" dirty="0"/>
              <a:t>Particle</a:t>
            </a:r>
          </a:p>
        </p:txBody>
      </p:sp>
      <p:sp>
        <p:nvSpPr>
          <p:cNvPr id="27" name="TextBox 26"/>
          <p:cNvSpPr txBox="1"/>
          <p:nvPr/>
        </p:nvSpPr>
        <p:spPr>
          <a:xfrm rot="2440981">
            <a:off x="7232979" y="2970645"/>
            <a:ext cx="1185389" cy="646331"/>
          </a:xfrm>
          <a:prstGeom prst="rect">
            <a:avLst/>
          </a:prstGeom>
          <a:noFill/>
        </p:spPr>
        <p:txBody>
          <a:bodyPr wrap="none" rtlCol="0">
            <a:spAutoFit/>
          </a:bodyPr>
          <a:lstStyle/>
          <a:p>
            <a:r>
              <a:rPr lang="en-US" b="1" dirty="0"/>
              <a:t>‘Activated’</a:t>
            </a:r>
          </a:p>
          <a:p>
            <a:r>
              <a:rPr lang="en-US" b="1" dirty="0"/>
              <a:t> Droplet</a:t>
            </a:r>
          </a:p>
        </p:txBody>
      </p:sp>
      <p:cxnSp>
        <p:nvCxnSpPr>
          <p:cNvPr id="29" name="Straight Connector 28"/>
          <p:cNvCxnSpPr/>
          <p:nvPr/>
        </p:nvCxnSpPr>
        <p:spPr>
          <a:xfrm flipH="1">
            <a:off x="5624186" y="2983060"/>
            <a:ext cx="1241985"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59737" y="2755007"/>
            <a:ext cx="388248" cy="400110"/>
          </a:xfrm>
          <a:prstGeom prst="rect">
            <a:avLst/>
          </a:prstGeom>
          <a:noFill/>
        </p:spPr>
        <p:txBody>
          <a:bodyPr wrap="none" rtlCol="0">
            <a:spAutoFit/>
          </a:bodyPr>
          <a:lstStyle/>
          <a:p>
            <a:r>
              <a:rPr lang="en-US" sz="2000" i="1" dirty="0" err="1">
                <a:solidFill>
                  <a:srgbClr val="FF0000"/>
                </a:solidFill>
                <a:latin typeface="Times New Roman" panose="02020603050405020304" pitchFamily="18" charset="0"/>
                <a:cs typeface="Times New Roman" panose="02020603050405020304" pitchFamily="18" charset="0"/>
              </a:rPr>
              <a:t>S</a:t>
            </a:r>
            <a:r>
              <a:rPr lang="en-US" sz="2000" i="1" baseline="-25000" dirty="0" err="1">
                <a:solidFill>
                  <a:srgbClr val="FF0000"/>
                </a:solidFill>
                <a:latin typeface="Times New Roman" panose="02020603050405020304" pitchFamily="18" charset="0"/>
                <a:cs typeface="Times New Roman" panose="02020603050405020304" pitchFamily="18" charset="0"/>
              </a:rPr>
              <a:t>c</a:t>
            </a:r>
            <a:endParaRPr lang="en-US" sz="2000" i="1" baseline="-250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52539" y="5802448"/>
            <a:ext cx="2952671" cy="523220"/>
          </a:xfrm>
          <a:prstGeom prst="rect">
            <a:avLst/>
          </a:prstGeom>
          <a:noFill/>
        </p:spPr>
        <p:txBody>
          <a:bodyPr wrap="square" rtlCol="0">
            <a:spAutoFit/>
          </a:bodyPr>
          <a:lstStyle/>
          <a:p>
            <a:pPr algn="ctr"/>
            <a:r>
              <a:rPr lang="en-US" sz="1400" dirty="0">
                <a:solidFill>
                  <a:srgbClr val="FF0000"/>
                </a:solidFill>
                <a:latin typeface="Symbol" panose="05050102010706020507" pitchFamily="18" charset="2"/>
              </a:rPr>
              <a:t>k</a:t>
            </a:r>
            <a:r>
              <a:rPr lang="en-US" sz="1400" dirty="0">
                <a:solidFill>
                  <a:srgbClr val="FF0000"/>
                </a:solidFill>
              </a:rPr>
              <a:t>-</a:t>
            </a:r>
            <a:r>
              <a:rPr lang="en-US" sz="1400" dirty="0" err="1">
                <a:solidFill>
                  <a:srgbClr val="FF0000"/>
                </a:solidFill>
              </a:rPr>
              <a:t>Köhler</a:t>
            </a:r>
            <a:r>
              <a:rPr lang="en-US" sz="1400" dirty="0">
                <a:solidFill>
                  <a:srgbClr val="FF0000"/>
                </a:solidFill>
              </a:rPr>
              <a:t> applies for both haze and activated droplets</a:t>
            </a:r>
          </a:p>
        </p:txBody>
      </p:sp>
      <p:sp>
        <p:nvSpPr>
          <p:cNvPr id="40" name="TextBox 39"/>
          <p:cNvSpPr txBox="1"/>
          <p:nvPr/>
        </p:nvSpPr>
        <p:spPr>
          <a:xfrm>
            <a:off x="5873348" y="4201674"/>
            <a:ext cx="2727991" cy="307777"/>
          </a:xfrm>
          <a:prstGeom prst="rect">
            <a:avLst/>
          </a:prstGeom>
          <a:solidFill>
            <a:schemeClr val="bg1"/>
          </a:solidFill>
        </p:spPr>
        <p:txBody>
          <a:bodyPr wrap="none" rtlCol="0">
            <a:spAutoFit/>
          </a:bodyPr>
          <a:lstStyle/>
          <a:p>
            <a:r>
              <a:rPr lang="en-US" sz="1400" dirty="0">
                <a:solidFill>
                  <a:srgbClr val="FF0000"/>
                </a:solidFill>
              </a:rPr>
              <a:t>Approximation for </a:t>
            </a:r>
            <a:r>
              <a:rPr lang="en-US" sz="1400" i="1" dirty="0" err="1">
                <a:solidFill>
                  <a:srgbClr val="FF0000"/>
                </a:solidFill>
              </a:rPr>
              <a:t>S</a:t>
            </a:r>
            <a:r>
              <a:rPr lang="en-US" sz="1400" i="1" baseline="-25000" dirty="0" err="1">
                <a:solidFill>
                  <a:srgbClr val="FF0000"/>
                </a:solidFill>
              </a:rPr>
              <a:t>c</a:t>
            </a:r>
            <a:r>
              <a:rPr lang="en-US" sz="1400" dirty="0">
                <a:solidFill>
                  <a:srgbClr val="FF0000"/>
                </a:solidFill>
              </a:rPr>
              <a:t> when </a:t>
            </a:r>
            <a:r>
              <a:rPr lang="en-US" sz="1400" dirty="0">
                <a:solidFill>
                  <a:srgbClr val="FF0000"/>
                </a:solidFill>
                <a:latin typeface="Symbol" panose="05050102010706020507" pitchFamily="18" charset="2"/>
              </a:rPr>
              <a:t>k</a:t>
            </a:r>
            <a:r>
              <a:rPr lang="en-US" sz="1400" dirty="0">
                <a:solidFill>
                  <a:srgbClr val="FF0000"/>
                </a:solidFill>
              </a:rPr>
              <a:t> &gt; 0.2:</a:t>
            </a:r>
          </a:p>
        </p:txBody>
      </p:sp>
      <p:sp>
        <p:nvSpPr>
          <p:cNvPr id="41" name="TextBox 40"/>
          <p:cNvSpPr txBox="1"/>
          <p:nvPr/>
        </p:nvSpPr>
        <p:spPr>
          <a:xfrm>
            <a:off x="610530" y="2854074"/>
            <a:ext cx="1161344" cy="923330"/>
          </a:xfrm>
          <a:prstGeom prst="rect">
            <a:avLst/>
          </a:prstGeom>
          <a:noFill/>
        </p:spPr>
        <p:txBody>
          <a:bodyPr wrap="square" rtlCol="0">
            <a:spAutoFit/>
          </a:bodyPr>
          <a:lstStyle/>
          <a:p>
            <a:pPr algn="r"/>
            <a:r>
              <a:rPr lang="en-US" dirty="0"/>
              <a:t>Wet particle diameter</a:t>
            </a:r>
          </a:p>
        </p:txBody>
      </p:sp>
      <p:sp>
        <p:nvSpPr>
          <p:cNvPr id="42" name="TextBox 41"/>
          <p:cNvSpPr txBox="1"/>
          <p:nvPr/>
        </p:nvSpPr>
        <p:spPr>
          <a:xfrm>
            <a:off x="1860815" y="2854074"/>
            <a:ext cx="1199827" cy="923330"/>
          </a:xfrm>
          <a:prstGeom prst="rect">
            <a:avLst/>
          </a:prstGeom>
          <a:noFill/>
        </p:spPr>
        <p:txBody>
          <a:bodyPr wrap="square" rtlCol="0">
            <a:spAutoFit/>
          </a:bodyPr>
          <a:lstStyle/>
          <a:p>
            <a:r>
              <a:rPr lang="en-US" dirty="0">
                <a:sym typeface="Wingdings" panose="05000000000000000000" pitchFamily="2" charset="2"/>
              </a:rPr>
              <a:t>Dry particle diameter</a:t>
            </a:r>
            <a:endParaRPr lang="en-US" dirty="0"/>
          </a:p>
        </p:txBody>
      </p:sp>
      <p:cxnSp>
        <p:nvCxnSpPr>
          <p:cNvPr id="43" name="Straight Arrow Connector 42"/>
          <p:cNvCxnSpPr/>
          <p:nvPr/>
        </p:nvCxnSpPr>
        <p:spPr>
          <a:xfrm flipV="1">
            <a:off x="1384957" y="2596004"/>
            <a:ext cx="51534"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904326" y="2596004"/>
            <a:ext cx="51533" cy="283988"/>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6032722" y="4486741"/>
                <a:ext cx="2409245" cy="771237"/>
              </a:xfrm>
              <a:prstGeom prst="rect">
                <a:avLst/>
              </a:prstGeom>
              <a:solidFill>
                <a:schemeClr val="bg1"/>
              </a:solidFill>
              <a:ln>
                <a:solidFill>
                  <a:srgbClr val="FF0000"/>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i="1" dirty="0">
                              <a:latin typeface="Cambria Math" panose="02040503050406030204" pitchFamily="18" charset="0"/>
                              <a:cs typeface="Times New Roman" panose="02020603050405020304" pitchFamily="18" charset="0"/>
                            </a:rPr>
                            <m:t>𝑆</m:t>
                          </m:r>
                        </m:e>
                        <m:sub>
                          <m:r>
                            <a:rPr lang="en-US" b="0" i="1" dirty="0" smtClean="0">
                              <a:latin typeface="Cambria Math" panose="02040503050406030204" pitchFamily="18" charset="0"/>
                              <a:cs typeface="Times New Roman" panose="02020603050405020304" pitchFamily="18" charset="0"/>
                            </a:rPr>
                            <m:t>𝑐</m:t>
                          </m:r>
                        </m:sub>
                      </m:sSub>
                      <m:r>
                        <a:rPr lang="en-US" b="0" i="0" dirty="0"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rPr>
                        <m:t>exp</m:t>
                      </m:r>
                      <m:d>
                        <m:dPr>
                          <m:begChr m:val="["/>
                          <m:endChr m:val="]"/>
                          <m:ctrlPr>
                            <a:rPr lang="en-US" sz="1600" i="1">
                              <a:latin typeface="Cambria Math" panose="02040503050406030204" pitchFamily="18" charset="0"/>
                            </a:rPr>
                          </m:ctrlPr>
                        </m:dPr>
                        <m:e>
                          <m:sSup>
                            <m:sSupPr>
                              <m:ctrlPr>
                                <a:rPr lang="en-US" sz="1600" i="1" smtClean="0">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a:latin typeface="Cambria Math" panose="02040503050406030204" pitchFamily="18" charset="0"/>
                                        </a:rPr>
                                        <m:t>4</m:t>
                                      </m:r>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i="1">
                                              <a:latin typeface="Cambria Math" panose="02040503050406030204" pitchFamily="18" charset="0"/>
                                            </a:rPr>
                                            <m:t>3</m:t>
                                          </m:r>
                                        </m:sup>
                                      </m:sSup>
                                    </m:num>
                                    <m:den>
                                      <m:r>
                                        <a:rPr lang="en-US" sz="1600" i="1">
                                          <a:latin typeface="Cambria Math" panose="02040503050406030204" pitchFamily="18" charset="0"/>
                                        </a:rPr>
                                        <m:t>27</m:t>
                                      </m:r>
                                      <m:r>
                                        <a:rPr lang="en-US" sz="1600" i="1">
                                          <a:latin typeface="Cambria Math" panose="02040503050406030204" pitchFamily="18" charset="0"/>
                                          <a:ea typeface="Cambria Math" panose="02040503050406030204" pitchFamily="18" charset="0"/>
                                          <a:sym typeface="Wingdings" panose="05000000000000000000" pitchFamily="2" charset="2"/>
                                        </a:rPr>
                                        <m:t>𝜅</m:t>
                                      </m:r>
                                      <m:sSubSup>
                                        <m:sSubSupPr>
                                          <m:ctrlPr>
                                            <a:rPr lang="en-US" sz="1600" i="1">
                                              <a:latin typeface="Cambria Math" panose="02040503050406030204" pitchFamily="18" charset="0"/>
                                              <a:ea typeface="Cambria Math" panose="02040503050406030204" pitchFamily="18" charset="0"/>
                                              <a:sym typeface="Wingdings" panose="05000000000000000000" pitchFamily="2" charset="2"/>
                                            </a:rPr>
                                          </m:ctrlPr>
                                        </m:sSubSupPr>
                                        <m:e>
                                          <m:r>
                                            <a:rPr lang="en-US" sz="1600" i="1">
                                              <a:latin typeface="Cambria Math" panose="02040503050406030204" pitchFamily="18" charset="0"/>
                                              <a:ea typeface="Cambria Math" panose="02040503050406030204" pitchFamily="18" charset="0"/>
                                              <a:sym typeface="Wingdings" panose="05000000000000000000" pitchFamily="2" charset="2"/>
                                            </a:rPr>
                                            <m:t>𝑑</m:t>
                                          </m:r>
                                        </m:e>
                                        <m:sub>
                                          <m:r>
                                            <a:rPr lang="en-US" sz="1600" i="1">
                                              <a:latin typeface="Cambria Math" panose="02040503050406030204" pitchFamily="18" charset="0"/>
                                              <a:ea typeface="Cambria Math" panose="02040503050406030204" pitchFamily="18" charset="0"/>
                                              <a:sym typeface="Wingdings" panose="05000000000000000000" pitchFamily="2" charset="2"/>
                                            </a:rPr>
                                            <m:t>𝑝</m:t>
                                          </m:r>
                                        </m:sub>
                                        <m:sup>
                                          <m:r>
                                            <a:rPr lang="en-US" sz="1600" i="1">
                                              <a:latin typeface="Cambria Math" panose="02040503050406030204" pitchFamily="18" charset="0"/>
                                              <a:ea typeface="Cambria Math" panose="02040503050406030204" pitchFamily="18" charset="0"/>
                                              <a:sym typeface="Wingdings" panose="05000000000000000000" pitchFamily="2" charset="2"/>
                                            </a:rPr>
                                            <m:t>3</m:t>
                                          </m:r>
                                        </m:sup>
                                      </m:sSubSup>
                                    </m:den>
                                  </m:f>
                                </m:e>
                              </m:d>
                            </m:e>
                            <m:sup>
                              <m:r>
                                <a:rPr lang="en-US" sz="1600" b="0" i="1" smtClean="0">
                                  <a:latin typeface="Cambria Math" panose="02040503050406030204" pitchFamily="18" charset="0"/>
                                </a:rPr>
                                <m:t>1/2</m:t>
                              </m:r>
                            </m:sup>
                          </m:sSup>
                        </m:e>
                      </m:d>
                    </m:oMath>
                  </m:oMathPara>
                </a14:m>
                <a:endParaRPr lang="en-US" sz="1600" dirty="0"/>
              </a:p>
            </p:txBody>
          </p:sp>
        </mc:Choice>
        <mc:Fallback xmlns="">
          <p:sp>
            <p:nvSpPr>
              <p:cNvPr id="39" name="Rectangle 38"/>
              <p:cNvSpPr>
                <a:spLocks noRot="1" noChangeAspect="1" noMove="1" noResize="1" noEditPoints="1" noAdjustHandles="1" noChangeArrowheads="1" noChangeShapeType="1" noTextEdit="1"/>
              </p:cNvSpPr>
              <p:nvPr/>
            </p:nvSpPr>
            <p:spPr>
              <a:xfrm>
                <a:off x="6032722" y="4486741"/>
                <a:ext cx="2409245" cy="771237"/>
              </a:xfrm>
              <a:prstGeom prst="rect">
                <a:avLst/>
              </a:prstGeom>
              <a:blipFill>
                <a:blip r:embed="rId5"/>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609429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4710"/>
            <a:ext cx="7886700" cy="649482"/>
          </a:xfrm>
        </p:spPr>
        <p:txBody>
          <a:bodyPr>
            <a:normAutofit fontScale="90000"/>
          </a:bodyPr>
          <a:lstStyle/>
          <a:p>
            <a:r>
              <a:rPr lang="en-US" dirty="0"/>
              <a:t>Kappa-</a:t>
            </a:r>
            <a:r>
              <a:rPr lang="en-US" dirty="0" err="1"/>
              <a:t>Köhler</a:t>
            </a:r>
            <a:r>
              <a:rPr lang="en-US" dirty="0"/>
              <a:t> Theory</a:t>
            </a:r>
          </a:p>
        </p:txBody>
      </p:sp>
      <p:sp>
        <p:nvSpPr>
          <p:cNvPr id="3" name="Content Placeholder 2"/>
          <p:cNvSpPr>
            <a:spLocks noGrp="1"/>
          </p:cNvSpPr>
          <p:nvPr>
            <p:ph idx="1"/>
          </p:nvPr>
        </p:nvSpPr>
        <p:spPr>
          <a:xfrm>
            <a:off x="628650" y="814193"/>
            <a:ext cx="7886700" cy="717896"/>
          </a:xfrm>
        </p:spPr>
        <p:txBody>
          <a:bodyPr>
            <a:normAutofit/>
          </a:bodyPr>
          <a:lstStyle/>
          <a:p>
            <a:pPr marL="0" indent="0">
              <a:buNone/>
            </a:pPr>
            <a:r>
              <a:rPr lang="en-US" sz="1800" dirty="0">
                <a:latin typeface="+mj-lt"/>
              </a:rPr>
              <a:t>“A single parameter representation of hygroscopic growth and cloud condensation nucleus activity” – </a:t>
            </a:r>
            <a:r>
              <a:rPr lang="en-US" sz="1800" dirty="0" err="1">
                <a:latin typeface="+mj-lt"/>
              </a:rPr>
              <a:t>Petters</a:t>
            </a:r>
            <a:r>
              <a:rPr lang="en-US" sz="1800" dirty="0">
                <a:latin typeface="+mj-lt"/>
              </a:rPr>
              <a:t> and </a:t>
            </a:r>
            <a:r>
              <a:rPr lang="en-US" sz="1800" dirty="0" err="1">
                <a:latin typeface="+mj-lt"/>
              </a:rPr>
              <a:t>Kreidenweis</a:t>
            </a:r>
            <a:r>
              <a:rPr lang="en-US" sz="1800" dirty="0">
                <a:latin typeface="+mj-lt"/>
              </a:rPr>
              <a:t>, 2007</a:t>
            </a:r>
          </a:p>
        </p:txBody>
      </p:sp>
      <p:pic>
        <p:nvPicPr>
          <p:cNvPr id="4" name="Picture 3"/>
          <p:cNvPicPr>
            <a:picLocks noChangeAspect="1"/>
          </p:cNvPicPr>
          <p:nvPr/>
        </p:nvPicPr>
        <p:blipFill rotWithShape="1">
          <a:blip r:embed="rId2"/>
          <a:srcRect r="2533"/>
          <a:stretch/>
        </p:blipFill>
        <p:spPr>
          <a:xfrm>
            <a:off x="159685" y="1532089"/>
            <a:ext cx="6853365" cy="5211197"/>
          </a:xfrm>
          <a:prstGeom prst="rect">
            <a:avLst/>
          </a:prstGeom>
        </p:spPr>
      </p:pic>
      <p:sp>
        <p:nvSpPr>
          <p:cNvPr id="42" name="TextBox 41"/>
          <p:cNvSpPr txBox="1"/>
          <p:nvPr/>
        </p:nvSpPr>
        <p:spPr>
          <a:xfrm>
            <a:off x="5946731" y="2486246"/>
            <a:ext cx="2727991" cy="307777"/>
          </a:xfrm>
          <a:prstGeom prst="rect">
            <a:avLst/>
          </a:prstGeom>
          <a:solidFill>
            <a:schemeClr val="bg1"/>
          </a:solidFill>
        </p:spPr>
        <p:txBody>
          <a:bodyPr wrap="none" rtlCol="0">
            <a:spAutoFit/>
          </a:bodyPr>
          <a:lstStyle/>
          <a:p>
            <a:r>
              <a:rPr lang="en-US" sz="1400" dirty="0">
                <a:solidFill>
                  <a:srgbClr val="FF0000"/>
                </a:solidFill>
              </a:rPr>
              <a:t>Approximation for </a:t>
            </a:r>
            <a:r>
              <a:rPr lang="en-US" sz="1400" i="1" dirty="0" err="1">
                <a:solidFill>
                  <a:srgbClr val="FF0000"/>
                </a:solidFill>
              </a:rPr>
              <a:t>S</a:t>
            </a:r>
            <a:r>
              <a:rPr lang="en-US" sz="1400" i="1" baseline="-25000" dirty="0" err="1">
                <a:solidFill>
                  <a:srgbClr val="FF0000"/>
                </a:solidFill>
              </a:rPr>
              <a:t>c</a:t>
            </a:r>
            <a:r>
              <a:rPr lang="en-US" sz="1400" dirty="0">
                <a:solidFill>
                  <a:srgbClr val="FF0000"/>
                </a:solidFill>
              </a:rPr>
              <a:t> when </a:t>
            </a:r>
            <a:r>
              <a:rPr lang="en-US" sz="1400" dirty="0">
                <a:solidFill>
                  <a:srgbClr val="FF0000"/>
                </a:solidFill>
                <a:latin typeface="Symbol" panose="05050102010706020507" pitchFamily="18" charset="2"/>
              </a:rPr>
              <a:t>k</a:t>
            </a:r>
            <a:r>
              <a:rPr lang="en-US" sz="1400" dirty="0">
                <a:solidFill>
                  <a:srgbClr val="FF0000"/>
                </a:solidFill>
              </a:rPr>
              <a:t> &gt; 0.2:</a:t>
            </a:r>
          </a:p>
        </p:txBody>
      </p:sp>
      <mc:AlternateContent xmlns:mc="http://schemas.openxmlformats.org/markup-compatibility/2006" xmlns:a14="http://schemas.microsoft.com/office/drawing/2010/main">
        <mc:Choice Requires="a14">
          <p:sp>
            <p:nvSpPr>
              <p:cNvPr id="24" name="Rectangle 23"/>
              <p:cNvSpPr/>
              <p:nvPr/>
            </p:nvSpPr>
            <p:spPr>
              <a:xfrm>
                <a:off x="6106105" y="2771313"/>
                <a:ext cx="2409245" cy="771237"/>
              </a:xfrm>
              <a:prstGeom prst="rect">
                <a:avLst/>
              </a:prstGeom>
              <a:solidFill>
                <a:schemeClr val="bg1"/>
              </a:solidFill>
              <a:ln>
                <a:solidFill>
                  <a:srgbClr val="FF0000"/>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i="1" dirty="0">
                              <a:latin typeface="Cambria Math" panose="02040503050406030204" pitchFamily="18" charset="0"/>
                              <a:cs typeface="Times New Roman" panose="02020603050405020304" pitchFamily="18" charset="0"/>
                            </a:rPr>
                            <m:t>𝑆</m:t>
                          </m:r>
                        </m:e>
                        <m:sub>
                          <m:r>
                            <a:rPr lang="en-US" b="0" i="1" dirty="0" smtClean="0">
                              <a:latin typeface="Cambria Math" panose="02040503050406030204" pitchFamily="18" charset="0"/>
                              <a:cs typeface="Times New Roman" panose="02020603050405020304" pitchFamily="18" charset="0"/>
                            </a:rPr>
                            <m:t>𝑐</m:t>
                          </m:r>
                        </m:sub>
                      </m:sSub>
                      <m:r>
                        <a:rPr lang="en-US" b="0" i="0" dirty="0"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rPr>
                        <m:t>exp</m:t>
                      </m:r>
                      <m:d>
                        <m:dPr>
                          <m:begChr m:val="["/>
                          <m:endChr m:val="]"/>
                          <m:ctrlPr>
                            <a:rPr lang="en-US" sz="1600" i="1">
                              <a:latin typeface="Cambria Math" panose="02040503050406030204" pitchFamily="18" charset="0"/>
                            </a:rPr>
                          </m:ctrlPr>
                        </m:dPr>
                        <m:e>
                          <m:sSup>
                            <m:sSupPr>
                              <m:ctrlPr>
                                <a:rPr lang="en-US" sz="1600" i="1" smtClean="0">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a:latin typeface="Cambria Math" panose="02040503050406030204" pitchFamily="18" charset="0"/>
                                        </a:rPr>
                                        <m:t>4</m:t>
                                      </m:r>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i="1">
                                              <a:latin typeface="Cambria Math" panose="02040503050406030204" pitchFamily="18" charset="0"/>
                                            </a:rPr>
                                            <m:t>3</m:t>
                                          </m:r>
                                        </m:sup>
                                      </m:sSup>
                                    </m:num>
                                    <m:den>
                                      <m:r>
                                        <a:rPr lang="en-US" sz="1600" i="1">
                                          <a:latin typeface="Cambria Math" panose="02040503050406030204" pitchFamily="18" charset="0"/>
                                        </a:rPr>
                                        <m:t>27</m:t>
                                      </m:r>
                                      <m:r>
                                        <a:rPr lang="en-US" sz="1600" i="1">
                                          <a:latin typeface="Cambria Math" panose="02040503050406030204" pitchFamily="18" charset="0"/>
                                          <a:ea typeface="Cambria Math" panose="02040503050406030204" pitchFamily="18" charset="0"/>
                                          <a:sym typeface="Wingdings" panose="05000000000000000000" pitchFamily="2" charset="2"/>
                                        </a:rPr>
                                        <m:t>𝜅</m:t>
                                      </m:r>
                                      <m:sSubSup>
                                        <m:sSubSupPr>
                                          <m:ctrlPr>
                                            <a:rPr lang="en-US" sz="1600" i="1">
                                              <a:latin typeface="Cambria Math" panose="02040503050406030204" pitchFamily="18" charset="0"/>
                                              <a:ea typeface="Cambria Math" panose="02040503050406030204" pitchFamily="18" charset="0"/>
                                              <a:sym typeface="Wingdings" panose="05000000000000000000" pitchFamily="2" charset="2"/>
                                            </a:rPr>
                                          </m:ctrlPr>
                                        </m:sSubSupPr>
                                        <m:e>
                                          <m:r>
                                            <a:rPr lang="en-US" sz="1600" i="1">
                                              <a:latin typeface="Cambria Math" panose="02040503050406030204" pitchFamily="18" charset="0"/>
                                              <a:ea typeface="Cambria Math" panose="02040503050406030204" pitchFamily="18" charset="0"/>
                                              <a:sym typeface="Wingdings" panose="05000000000000000000" pitchFamily="2" charset="2"/>
                                            </a:rPr>
                                            <m:t>𝑑</m:t>
                                          </m:r>
                                        </m:e>
                                        <m:sub>
                                          <m:r>
                                            <a:rPr lang="en-US" sz="1600" i="1">
                                              <a:latin typeface="Cambria Math" panose="02040503050406030204" pitchFamily="18" charset="0"/>
                                              <a:ea typeface="Cambria Math" panose="02040503050406030204" pitchFamily="18" charset="0"/>
                                              <a:sym typeface="Wingdings" panose="05000000000000000000" pitchFamily="2" charset="2"/>
                                            </a:rPr>
                                            <m:t>𝑝</m:t>
                                          </m:r>
                                        </m:sub>
                                        <m:sup>
                                          <m:r>
                                            <a:rPr lang="en-US" sz="1600" i="1">
                                              <a:latin typeface="Cambria Math" panose="02040503050406030204" pitchFamily="18" charset="0"/>
                                              <a:ea typeface="Cambria Math" panose="02040503050406030204" pitchFamily="18" charset="0"/>
                                              <a:sym typeface="Wingdings" panose="05000000000000000000" pitchFamily="2" charset="2"/>
                                            </a:rPr>
                                            <m:t>3</m:t>
                                          </m:r>
                                        </m:sup>
                                      </m:sSubSup>
                                    </m:den>
                                  </m:f>
                                </m:e>
                              </m:d>
                            </m:e>
                            <m:sup>
                              <m:r>
                                <a:rPr lang="en-US" sz="1600" b="0" i="1" smtClean="0">
                                  <a:latin typeface="Cambria Math" panose="02040503050406030204" pitchFamily="18" charset="0"/>
                                </a:rPr>
                                <m:t>1/2</m:t>
                              </m:r>
                            </m:sup>
                          </m:sSup>
                        </m:e>
                      </m:d>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6106105" y="2771313"/>
                <a:ext cx="2409245" cy="771237"/>
              </a:xfrm>
              <a:prstGeom prst="rect">
                <a:avLst/>
              </a:prstGeom>
              <a:blipFill>
                <a:blip r:embed="rId3"/>
                <a:stretch>
                  <a:fillRect/>
                </a:stretch>
              </a:blipFill>
              <a:ln>
                <a:solidFill>
                  <a:srgbClr val="FF0000"/>
                </a:solidFill>
              </a:ln>
            </p:spPr>
            <p:txBody>
              <a:bodyPr/>
              <a:lstStyle/>
              <a:p>
                <a:r>
                  <a:rPr lang="en-US">
                    <a:noFill/>
                  </a:rPr>
                  <a:t> </a:t>
                </a:r>
              </a:p>
            </p:txBody>
          </p:sp>
        </mc:Fallback>
      </mc:AlternateContent>
      <p:sp>
        <p:nvSpPr>
          <p:cNvPr id="46" name="TextBox 45"/>
          <p:cNvSpPr txBox="1"/>
          <p:nvPr/>
        </p:nvSpPr>
        <p:spPr>
          <a:xfrm>
            <a:off x="6893097" y="3883352"/>
            <a:ext cx="2075974"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FF0000"/>
                </a:solidFill>
                <a:latin typeface="Symbol" panose="05050102010706020507" pitchFamily="18" charset="2"/>
              </a:rPr>
              <a:t>k</a:t>
            </a:r>
            <a:r>
              <a:rPr lang="en-US" sz="1400" dirty="0">
                <a:solidFill>
                  <a:srgbClr val="FF0000"/>
                </a:solidFill>
              </a:rPr>
              <a:t>-value can also be determined experimentally.</a:t>
            </a:r>
          </a:p>
          <a:p>
            <a:pPr marL="285750" indent="-285750">
              <a:buFont typeface="Arial" panose="020B0604020202020204" pitchFamily="34" charset="0"/>
              <a:buChar char="•"/>
            </a:pPr>
            <a:endParaRPr lang="en-US" sz="1400" dirty="0">
              <a:solidFill>
                <a:srgbClr val="FF0000"/>
              </a:solidFill>
            </a:endParaRPr>
          </a:p>
          <a:p>
            <a:pPr marL="285750" indent="-285750">
              <a:buFont typeface="Arial" panose="020B0604020202020204" pitchFamily="34" charset="0"/>
              <a:buChar char="•"/>
            </a:pPr>
            <a:r>
              <a:rPr lang="en-US" sz="1400" dirty="0">
                <a:solidFill>
                  <a:srgbClr val="FF0000"/>
                </a:solidFill>
              </a:rPr>
              <a:t>Important for complex mixtures for which the detailed composition is not known.</a:t>
            </a:r>
          </a:p>
        </p:txBody>
      </p:sp>
    </p:spTree>
    <p:extLst>
      <p:ext uri="{BB962C8B-B14F-4D97-AF65-F5344CB8AC3E}">
        <p14:creationId xmlns:p14="http://schemas.microsoft.com/office/powerpoint/2010/main" val="1774121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48924" y="206513"/>
            <a:ext cx="4023360" cy="1964194"/>
          </a:xfrm>
        </p:spPr>
        <p:txBody>
          <a:bodyPr>
            <a:noAutofit/>
          </a:bodyPr>
          <a:lstStyle/>
          <a:p>
            <a:pPr algn="l"/>
            <a:r>
              <a:rPr lang="en-US" altLang="en-US" sz="3200" dirty="0"/>
              <a:t>Continuous-Flow </a:t>
            </a:r>
            <a:r>
              <a:rPr lang="en-US" altLang="en-US" sz="3200" dirty="0" err="1"/>
              <a:t>Streamwise</a:t>
            </a:r>
            <a:r>
              <a:rPr lang="en-US" altLang="en-US" sz="3200" dirty="0"/>
              <a:t> </a:t>
            </a:r>
            <a:br>
              <a:rPr lang="en-US" altLang="en-US" sz="3200" dirty="0"/>
            </a:br>
            <a:r>
              <a:rPr lang="en-US" altLang="en-US" sz="3200" dirty="0"/>
              <a:t>Thermal Gradient CCN Counter (</a:t>
            </a:r>
            <a:r>
              <a:rPr lang="en-US" altLang="en-US" sz="3200" dirty="0" err="1"/>
              <a:t>CCNc</a:t>
            </a:r>
            <a:r>
              <a:rPr lang="en-US" altLang="en-US" sz="3200" dirty="0"/>
              <a:t>)</a:t>
            </a:r>
            <a:endParaRPr lang="en-US" altLang="en-US" sz="3200" b="1" dirty="0"/>
          </a:p>
        </p:txBody>
      </p:sp>
      <p:pic>
        <p:nvPicPr>
          <p:cNvPr id="39939" name="Picture 3" descr="DSC0228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85933" y="177987"/>
            <a:ext cx="4899342" cy="652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091955" y="3025454"/>
            <a:ext cx="3962400" cy="1938992"/>
          </a:xfrm>
          <a:prstGeom prst="rect">
            <a:avLst/>
          </a:prstGeom>
        </p:spPr>
        <p:txBody>
          <a:bodyPr wrap="square">
            <a:spAutoFit/>
          </a:bodyPr>
          <a:lstStyle/>
          <a:p>
            <a:pPr fontAlgn="auto">
              <a:spcBef>
                <a:spcPts val="0"/>
              </a:spcBef>
              <a:spcAft>
                <a:spcPts val="0"/>
              </a:spcAft>
            </a:pPr>
            <a:r>
              <a:rPr lang="en-US" sz="2400" dirty="0">
                <a:solidFill>
                  <a:prstClr val="black"/>
                </a:solidFill>
                <a:latin typeface="+mj-lt"/>
              </a:rPr>
              <a:t>Creates a ‘Cloud’, by generating a water vapor </a:t>
            </a:r>
            <a:r>
              <a:rPr lang="en-US" sz="2400" dirty="0" err="1">
                <a:solidFill>
                  <a:prstClr val="black"/>
                </a:solidFill>
                <a:latin typeface="+mj-lt"/>
              </a:rPr>
              <a:t>supersaturation</a:t>
            </a:r>
            <a:r>
              <a:rPr lang="en-US" sz="2400" dirty="0">
                <a:solidFill>
                  <a:prstClr val="black"/>
                </a:solidFill>
                <a:latin typeface="+mj-lt"/>
              </a:rPr>
              <a:t> (0.1% - 2.0 %)</a:t>
            </a:r>
          </a:p>
          <a:p>
            <a:pPr fontAlgn="auto">
              <a:spcBef>
                <a:spcPts val="0"/>
              </a:spcBef>
              <a:spcAft>
                <a:spcPts val="0"/>
              </a:spcAft>
            </a:pPr>
            <a:r>
              <a:rPr lang="en-US" sz="2400" dirty="0">
                <a:solidFill>
                  <a:prstClr val="black"/>
                </a:solidFill>
                <a:latin typeface="+mj-lt"/>
              </a:rPr>
              <a:t>= 100.1-102% RH</a:t>
            </a:r>
          </a:p>
          <a:p>
            <a:pPr fontAlgn="auto">
              <a:spcBef>
                <a:spcPts val="0"/>
              </a:spcBef>
              <a:spcAft>
                <a:spcPts val="0"/>
              </a:spcAft>
            </a:pPr>
            <a:endParaRPr lang="en-US" sz="2400" dirty="0">
              <a:solidFill>
                <a:prstClr val="black"/>
              </a:solidFill>
              <a:latin typeface="+mj-lt"/>
            </a:endParaRPr>
          </a:p>
        </p:txBody>
      </p:sp>
      <p:sp>
        <p:nvSpPr>
          <p:cNvPr id="5" name="Text Box 4"/>
          <p:cNvSpPr txBox="1">
            <a:spLocks noChangeArrowheads="1"/>
          </p:cNvSpPr>
          <p:nvPr/>
        </p:nvSpPr>
        <p:spPr bwMode="auto">
          <a:xfrm>
            <a:off x="5181600" y="6380956"/>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hlinkClick r:id="rId4"/>
              </a:rPr>
              <a:t>http://www.dropletmeasurement.com</a:t>
            </a:r>
            <a:r>
              <a:rPr lang="en-US" altLang="en-US" dirty="0"/>
              <a:t> </a:t>
            </a:r>
          </a:p>
        </p:txBody>
      </p:sp>
      <p:sp>
        <p:nvSpPr>
          <p:cNvPr id="6" name="Rectangle 72"/>
          <p:cNvSpPr>
            <a:spLocks noChangeArrowheads="1"/>
          </p:cNvSpPr>
          <p:nvPr/>
        </p:nvSpPr>
        <p:spPr bwMode="auto">
          <a:xfrm>
            <a:off x="4992221" y="6015893"/>
            <a:ext cx="4133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altLang="en-US" sz="1400" dirty="0">
                <a:solidFill>
                  <a:srgbClr val="000000"/>
                </a:solidFill>
              </a:rPr>
              <a:t>based on the design by </a:t>
            </a:r>
            <a:r>
              <a:rPr lang="en-US" altLang="en-US" sz="1400" i="1" dirty="0">
                <a:solidFill>
                  <a:srgbClr val="000000"/>
                </a:solidFill>
              </a:rPr>
              <a:t>Roberts and </a:t>
            </a:r>
            <a:r>
              <a:rPr lang="en-US" altLang="en-US" sz="1400" i="1" dirty="0" err="1">
                <a:solidFill>
                  <a:srgbClr val="000000"/>
                </a:solidFill>
              </a:rPr>
              <a:t>Nenes</a:t>
            </a:r>
            <a:r>
              <a:rPr lang="en-US" altLang="en-US" sz="1400" dirty="0">
                <a:solidFill>
                  <a:srgbClr val="000000"/>
                </a:solidFill>
              </a:rPr>
              <a:t> [2005]</a:t>
            </a:r>
          </a:p>
        </p:txBody>
      </p:sp>
    </p:spTree>
    <p:extLst>
      <p:ext uri="{BB962C8B-B14F-4D97-AF65-F5344CB8AC3E}">
        <p14:creationId xmlns:p14="http://schemas.microsoft.com/office/powerpoint/2010/main" val="1306913356"/>
      </p:ext>
    </p:extLst>
  </p:cSld>
  <p:clrMapOvr>
    <a:masterClrMapping/>
  </p:clrMapOvr>
  <mc:AlternateContent xmlns:mc="http://schemas.openxmlformats.org/markup-compatibility/2006" xmlns:p14="http://schemas.microsoft.com/office/powerpoint/2010/main">
    <mc:Choice Requires="p14">
      <p:transition spd="slow" p14:dur="2000" advTm="14046"/>
    </mc:Choice>
    <mc:Fallback xmlns="">
      <p:transition spd="slow" advTm="1404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67555" y="220698"/>
            <a:ext cx="8229600" cy="529652"/>
          </a:xfrm>
        </p:spPr>
        <p:txBody>
          <a:bodyPr>
            <a:normAutofit fontScale="90000"/>
          </a:bodyPr>
          <a:lstStyle/>
          <a:p>
            <a:r>
              <a:rPr lang="en-US" dirty="0"/>
              <a:t>Principle of Operation for the </a:t>
            </a:r>
            <a:r>
              <a:rPr lang="en-US" dirty="0" err="1"/>
              <a:t>CCNc</a:t>
            </a:r>
            <a:endParaRPr lang="en-US" dirty="0"/>
          </a:p>
        </p:txBody>
      </p:sp>
      <p:sp>
        <p:nvSpPr>
          <p:cNvPr id="52227" name="Rectangle 3"/>
          <p:cNvSpPr>
            <a:spLocks noGrp="1" noChangeArrowheads="1"/>
          </p:cNvSpPr>
          <p:nvPr>
            <p:ph type="body" sz="half" idx="1"/>
          </p:nvPr>
        </p:nvSpPr>
        <p:spPr>
          <a:xfrm>
            <a:off x="-136232" y="861832"/>
            <a:ext cx="9280232" cy="4860925"/>
          </a:xfrm>
        </p:spPr>
        <p:txBody>
          <a:bodyPr/>
          <a:lstStyle/>
          <a:p>
            <a:pPr>
              <a:buFontTx/>
              <a:buNone/>
            </a:pPr>
            <a:r>
              <a:rPr lang="en-US" sz="2600" dirty="0">
                <a:solidFill>
                  <a:srgbClr val="FF0000"/>
                </a:solidFill>
              </a:rPr>
              <a:t>		Thermal diffusivity </a:t>
            </a:r>
            <a:r>
              <a:rPr lang="en-US" sz="2600" dirty="0"/>
              <a:t>&lt; </a:t>
            </a:r>
            <a:r>
              <a:rPr lang="en-US" sz="2600" dirty="0">
                <a:solidFill>
                  <a:srgbClr val="0066FF"/>
                </a:solidFill>
              </a:rPr>
              <a:t>Molecular diffusivity of water vapor </a:t>
            </a:r>
          </a:p>
          <a:p>
            <a:pPr>
              <a:buFontTx/>
              <a:buNone/>
            </a:pPr>
            <a:endParaRPr lang="en-US" sz="2600" dirty="0">
              <a:solidFill>
                <a:srgbClr val="0066FF"/>
              </a:solidFill>
            </a:endParaRPr>
          </a:p>
          <a:p>
            <a:pPr>
              <a:buFontTx/>
              <a:buNone/>
            </a:pPr>
            <a:r>
              <a:rPr lang="en-US" sz="2600" dirty="0"/>
              <a:t>		1.					</a:t>
            </a:r>
          </a:p>
          <a:p>
            <a:pPr>
              <a:buFontTx/>
              <a:buNone/>
            </a:pPr>
            <a:endParaRPr lang="en-US" sz="2600" dirty="0"/>
          </a:p>
          <a:p>
            <a:pPr>
              <a:buFontTx/>
              <a:buNone/>
            </a:pPr>
            <a:r>
              <a:rPr lang="en-US" sz="2600" dirty="0"/>
              <a:t>		2.</a:t>
            </a:r>
          </a:p>
          <a:p>
            <a:pPr>
              <a:buFontTx/>
              <a:buNone/>
            </a:pPr>
            <a:endParaRPr lang="en-US" sz="2600" dirty="0"/>
          </a:p>
          <a:p>
            <a:pPr>
              <a:buFontTx/>
              <a:buNone/>
            </a:pPr>
            <a:r>
              <a:rPr lang="en-US" sz="2600" dirty="0"/>
              <a:t>		3.				</a:t>
            </a:r>
          </a:p>
          <a:p>
            <a:pPr>
              <a:buFontTx/>
              <a:buNone/>
            </a:pPr>
            <a:endParaRPr lang="en-US" sz="2600" dirty="0"/>
          </a:p>
          <a:p>
            <a:pPr>
              <a:buFontTx/>
              <a:buNone/>
            </a:pPr>
            <a:r>
              <a:rPr lang="en-US" sz="2600" dirty="0"/>
              <a:t>		4.</a:t>
            </a:r>
          </a:p>
        </p:txBody>
      </p:sp>
      <p:graphicFrame>
        <p:nvGraphicFramePr>
          <p:cNvPr id="52251" name="Object 27"/>
          <p:cNvGraphicFramePr>
            <a:graphicFrameLocks noGrp="1" noChangeAspect="1"/>
          </p:cNvGraphicFramePr>
          <p:nvPr>
            <p:ph sz="half" idx="2"/>
          </p:nvPr>
        </p:nvGraphicFramePr>
        <p:xfrm>
          <a:off x="1256005" y="1798457"/>
          <a:ext cx="1325563" cy="457200"/>
        </p:xfrm>
        <a:graphic>
          <a:graphicData uri="http://schemas.openxmlformats.org/presentationml/2006/ole">
            <mc:AlternateContent xmlns:mc="http://schemas.openxmlformats.org/markup-compatibility/2006">
              <mc:Choice xmlns:v="urn:schemas-microsoft-com:vml" Requires="v">
                <p:oleObj name="Equation" r:id="rId3" imgW="660240" imgH="228600" progId="Equation.3">
                  <p:embed/>
                </p:oleObj>
              </mc:Choice>
              <mc:Fallback>
                <p:oleObj name="Equation" r:id="rId3" imgW="660240" imgH="228600" progId="Equation.3">
                  <p:embed/>
                  <p:pic>
                    <p:nvPicPr>
                      <p:cNvPr id="52251"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005" y="1798457"/>
                        <a:ext cx="13255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52" name="Object 28"/>
          <p:cNvGraphicFramePr>
            <a:graphicFrameLocks noChangeAspect="1"/>
          </p:cNvGraphicFramePr>
          <p:nvPr/>
        </p:nvGraphicFramePr>
        <p:xfrm>
          <a:off x="1282993" y="2711269"/>
          <a:ext cx="1236662" cy="511175"/>
        </p:xfrm>
        <a:graphic>
          <a:graphicData uri="http://schemas.openxmlformats.org/presentationml/2006/ole">
            <mc:AlternateContent xmlns:mc="http://schemas.openxmlformats.org/markup-compatibility/2006">
              <mc:Choice xmlns:v="urn:schemas-microsoft-com:vml" Requires="v">
                <p:oleObj name="Equation" r:id="rId5" imgW="583920" imgH="241200" progId="Equation.3">
                  <p:embed/>
                </p:oleObj>
              </mc:Choice>
              <mc:Fallback>
                <p:oleObj name="Equation" r:id="rId5" imgW="583920" imgH="241200" progId="Equation.3">
                  <p:embed/>
                  <p:pic>
                    <p:nvPicPr>
                      <p:cNvPr id="52252"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993" y="2711269"/>
                        <a:ext cx="1236662" cy="511175"/>
                      </a:xfrm>
                      <a:prstGeom prst="rect">
                        <a:avLst/>
                      </a:prstGeom>
                      <a:noFill/>
                      <a:ln w="19050">
                        <a:solidFill>
                          <a:srgbClr val="1167E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53" name="Object 29"/>
          <p:cNvGraphicFramePr>
            <a:graphicFrameLocks noChangeAspect="1"/>
          </p:cNvGraphicFramePr>
          <p:nvPr/>
        </p:nvGraphicFramePr>
        <p:xfrm>
          <a:off x="1256005" y="3730444"/>
          <a:ext cx="1339850" cy="490538"/>
        </p:xfrm>
        <a:graphic>
          <a:graphicData uri="http://schemas.openxmlformats.org/presentationml/2006/ole">
            <mc:AlternateContent xmlns:mc="http://schemas.openxmlformats.org/markup-compatibility/2006">
              <mc:Choice xmlns:v="urn:schemas-microsoft-com:vml" Requires="v">
                <p:oleObj name="Equation" r:id="rId7" imgW="660240" imgH="241200" progId="Equation.3">
                  <p:embed/>
                </p:oleObj>
              </mc:Choice>
              <mc:Fallback>
                <p:oleObj name="Equation" r:id="rId7" imgW="660240" imgH="241200" progId="Equation.3">
                  <p:embed/>
                  <p:pic>
                    <p:nvPicPr>
                      <p:cNvPr id="52253"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6005" y="3730444"/>
                        <a:ext cx="1339850" cy="4905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54" name="Object 30"/>
          <p:cNvGraphicFramePr>
            <a:graphicFrameLocks noChangeAspect="1"/>
          </p:cNvGraphicFramePr>
          <p:nvPr/>
        </p:nvGraphicFramePr>
        <p:xfrm>
          <a:off x="1256005" y="4514669"/>
          <a:ext cx="2262188" cy="887413"/>
        </p:xfrm>
        <a:graphic>
          <a:graphicData uri="http://schemas.openxmlformats.org/presentationml/2006/ole">
            <mc:AlternateContent xmlns:mc="http://schemas.openxmlformats.org/markup-compatibility/2006">
              <mc:Choice xmlns:v="urn:schemas-microsoft-com:vml" Requires="v">
                <p:oleObj name="Equation" r:id="rId9" imgW="1168200" imgH="457200" progId="Equation.3">
                  <p:embed/>
                </p:oleObj>
              </mc:Choice>
              <mc:Fallback>
                <p:oleObj name="Equation" r:id="rId9" imgW="1168200" imgH="457200" progId="Equation.3">
                  <p:embed/>
                  <p:pic>
                    <p:nvPicPr>
                      <p:cNvPr id="52254"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6005" y="4514669"/>
                        <a:ext cx="2262188"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0" name="Group 79"/>
          <p:cNvGrpSpPr/>
          <p:nvPr/>
        </p:nvGrpSpPr>
        <p:grpSpPr>
          <a:xfrm>
            <a:off x="4973818" y="1554713"/>
            <a:ext cx="3059804" cy="4073545"/>
            <a:chOff x="5020931" y="1680832"/>
            <a:chExt cx="3486308" cy="4460875"/>
          </a:xfrm>
        </p:grpSpPr>
        <p:sp>
          <p:nvSpPr>
            <p:cNvPr id="52229" name="Freeform 5"/>
            <p:cNvSpPr>
              <a:spLocks/>
            </p:cNvSpPr>
            <p:nvPr/>
          </p:nvSpPr>
          <p:spPr bwMode="auto">
            <a:xfrm rot="5400000">
              <a:off x="5677521" y="3809670"/>
              <a:ext cx="4414838" cy="211138"/>
            </a:xfrm>
            <a:custGeom>
              <a:avLst/>
              <a:gdLst/>
              <a:ahLst/>
              <a:cxnLst>
                <a:cxn ang="0">
                  <a:pos x="0" y="40"/>
                </a:cxn>
                <a:cxn ang="0">
                  <a:pos x="149" y="70"/>
                </a:cxn>
                <a:cxn ang="0">
                  <a:pos x="486" y="80"/>
                </a:cxn>
                <a:cxn ang="0">
                  <a:pos x="1191" y="80"/>
                </a:cxn>
                <a:cxn ang="0">
                  <a:pos x="1489" y="80"/>
                </a:cxn>
                <a:cxn ang="0">
                  <a:pos x="1877" y="70"/>
                </a:cxn>
                <a:cxn ang="0">
                  <a:pos x="2165" y="70"/>
                </a:cxn>
                <a:cxn ang="0">
                  <a:pos x="2423" y="80"/>
                </a:cxn>
                <a:cxn ang="0">
                  <a:pos x="2870" y="60"/>
                </a:cxn>
                <a:cxn ang="0">
                  <a:pos x="3466" y="70"/>
                </a:cxn>
                <a:cxn ang="0">
                  <a:pos x="3436" y="0"/>
                </a:cxn>
              </a:cxnLst>
              <a:rect l="0" t="0" r="r" b="b"/>
              <a:pathLst>
                <a:path w="3468" h="108">
                  <a:moveTo>
                    <a:pt x="0" y="40"/>
                  </a:moveTo>
                  <a:cubicBezTo>
                    <a:pt x="23" y="108"/>
                    <a:pt x="80" y="76"/>
                    <a:pt x="149" y="70"/>
                  </a:cubicBezTo>
                  <a:cubicBezTo>
                    <a:pt x="231" y="42"/>
                    <a:pt x="402" y="68"/>
                    <a:pt x="486" y="80"/>
                  </a:cubicBezTo>
                  <a:cubicBezTo>
                    <a:pt x="758" y="74"/>
                    <a:pt x="923" y="69"/>
                    <a:pt x="1191" y="80"/>
                  </a:cubicBezTo>
                  <a:cubicBezTo>
                    <a:pt x="1363" y="81"/>
                    <a:pt x="1375" y="82"/>
                    <a:pt x="1489" y="80"/>
                  </a:cubicBezTo>
                  <a:cubicBezTo>
                    <a:pt x="1603" y="78"/>
                    <a:pt x="1764" y="72"/>
                    <a:pt x="1877" y="70"/>
                  </a:cubicBezTo>
                  <a:cubicBezTo>
                    <a:pt x="2036" y="64"/>
                    <a:pt x="2072" y="67"/>
                    <a:pt x="2165" y="70"/>
                  </a:cubicBezTo>
                  <a:cubicBezTo>
                    <a:pt x="2256" y="72"/>
                    <a:pt x="2306" y="82"/>
                    <a:pt x="2423" y="80"/>
                  </a:cubicBezTo>
                  <a:cubicBezTo>
                    <a:pt x="2571" y="74"/>
                    <a:pt x="2723" y="76"/>
                    <a:pt x="2870" y="60"/>
                  </a:cubicBezTo>
                  <a:cubicBezTo>
                    <a:pt x="3074" y="70"/>
                    <a:pt x="3260" y="78"/>
                    <a:pt x="3466" y="70"/>
                  </a:cubicBezTo>
                  <a:cubicBezTo>
                    <a:pt x="3454" y="11"/>
                    <a:pt x="3468" y="32"/>
                    <a:pt x="3436" y="0"/>
                  </a:cubicBezTo>
                </a:path>
              </a:pathLst>
            </a:custGeom>
            <a:solidFill>
              <a:srgbClr val="99CCFF"/>
            </a:solidFill>
            <a:ln w="9525">
              <a:solidFill>
                <a:schemeClr val="tx1"/>
              </a:solidFill>
              <a:round/>
              <a:headEnd/>
              <a:tailEnd/>
            </a:ln>
            <a:effectLst/>
          </p:spPr>
          <p:txBody>
            <a:bodyPr/>
            <a:lstStyle/>
            <a:p>
              <a:pPr fontAlgn="auto">
                <a:spcBef>
                  <a:spcPts val="0"/>
                </a:spcBef>
                <a:spcAft>
                  <a:spcPts val="0"/>
                </a:spcAft>
              </a:pPr>
              <a:endParaRPr lang="en-US">
                <a:solidFill>
                  <a:prstClr val="black"/>
                </a:solidFill>
                <a:latin typeface="Calibri"/>
              </a:endParaRPr>
            </a:p>
          </p:txBody>
        </p:sp>
        <p:sp>
          <p:nvSpPr>
            <p:cNvPr id="52231" name="Line 7"/>
            <p:cNvSpPr>
              <a:spLocks noChangeShapeType="1"/>
            </p:cNvSpPr>
            <p:nvPr/>
          </p:nvSpPr>
          <p:spPr bwMode="auto">
            <a:xfrm rot="5400000">
              <a:off x="4531345" y="3911270"/>
              <a:ext cx="4460875" cy="0"/>
            </a:xfrm>
            <a:prstGeom prst="line">
              <a:avLst/>
            </a:prstGeom>
            <a:noFill/>
            <a:ln w="9525">
              <a:solidFill>
                <a:schemeClr val="tx1">
                  <a:lumMod val="75000"/>
                  <a:lumOff val="25000"/>
                </a:schemeClr>
              </a:solidFill>
              <a:prstDash val="dash"/>
              <a:round/>
              <a:headEnd/>
              <a:tailEnd/>
            </a:ln>
            <a:effectLst/>
          </p:spPr>
          <p:txBody>
            <a:bodyPr/>
            <a:lstStyle/>
            <a:p>
              <a:pPr fontAlgn="auto">
                <a:spcBef>
                  <a:spcPts val="0"/>
                </a:spcBef>
                <a:spcAft>
                  <a:spcPts val="0"/>
                </a:spcAft>
              </a:pPr>
              <a:endParaRPr lang="en-US">
                <a:solidFill>
                  <a:prstClr val="black"/>
                </a:solidFill>
                <a:latin typeface="Calibri"/>
              </a:endParaRPr>
            </a:p>
          </p:txBody>
        </p:sp>
        <p:sp>
          <p:nvSpPr>
            <p:cNvPr id="52232" name="Line 8"/>
            <p:cNvSpPr>
              <a:spLocks noChangeShapeType="1"/>
            </p:cNvSpPr>
            <p:nvPr/>
          </p:nvSpPr>
          <p:spPr bwMode="auto">
            <a:xfrm rot="5400000">
              <a:off x="6858621" y="2054737"/>
              <a:ext cx="681038" cy="0"/>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52233" name="Rectangle 9"/>
            <p:cNvSpPr>
              <a:spLocks noChangeArrowheads="1"/>
            </p:cNvSpPr>
            <p:nvPr/>
          </p:nvSpPr>
          <p:spPr bwMode="auto">
            <a:xfrm rot="5400000">
              <a:off x="5728321" y="3890632"/>
              <a:ext cx="4387850" cy="53975"/>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2234" name="Rectangle 10"/>
            <p:cNvSpPr>
              <a:spLocks noChangeArrowheads="1"/>
            </p:cNvSpPr>
            <p:nvPr/>
          </p:nvSpPr>
          <p:spPr bwMode="auto">
            <a:xfrm rot="5400000">
              <a:off x="6022008" y="3625520"/>
              <a:ext cx="4400550" cy="569913"/>
            </a:xfrm>
            <a:prstGeom prst="rect">
              <a:avLst/>
            </a:prstGeom>
            <a:gradFill rotWithShape="0">
              <a:gsLst>
                <a:gs pos="0">
                  <a:srgbClr val="000099"/>
                </a:gs>
                <a:gs pos="100000">
                  <a:srgbClr val="FF0000"/>
                </a:gs>
              </a:gsLst>
              <a:lin ang="5400000" scaled="1"/>
            </a:gra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2236" name="Freeform 12"/>
            <p:cNvSpPr>
              <a:spLocks/>
            </p:cNvSpPr>
            <p:nvPr/>
          </p:nvSpPr>
          <p:spPr bwMode="auto">
            <a:xfrm rot="5400000">
              <a:off x="6544114" y="2126175"/>
              <a:ext cx="830263" cy="6350"/>
            </a:xfrm>
            <a:custGeom>
              <a:avLst/>
              <a:gdLst/>
              <a:ahLst/>
              <a:cxnLst>
                <a:cxn ang="0">
                  <a:pos x="0" y="0"/>
                </a:cxn>
                <a:cxn ang="0">
                  <a:pos x="652" y="3"/>
                </a:cxn>
              </a:cxnLst>
              <a:rect l="0" t="0" r="r" b="b"/>
              <a:pathLst>
                <a:path w="652" h="3">
                  <a:moveTo>
                    <a:pt x="0" y="0"/>
                  </a:moveTo>
                  <a:lnTo>
                    <a:pt x="652" y="3"/>
                  </a:lnTo>
                </a:path>
              </a:pathLst>
            </a:custGeom>
            <a:noFill/>
            <a:ln w="19050" cmpd="sng">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52237" name="Line 13"/>
            <p:cNvSpPr>
              <a:spLocks noChangeShapeType="1"/>
            </p:cNvSpPr>
            <p:nvPr/>
          </p:nvSpPr>
          <p:spPr bwMode="auto">
            <a:xfrm rot="5400000">
              <a:off x="7274546" y="1916625"/>
              <a:ext cx="420688" cy="15875"/>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52246" name="Freeform 22"/>
            <p:cNvSpPr>
              <a:spLocks/>
            </p:cNvSpPr>
            <p:nvPr/>
          </p:nvSpPr>
          <p:spPr bwMode="auto">
            <a:xfrm rot="5400000">
              <a:off x="6596683" y="3288970"/>
              <a:ext cx="1428750" cy="1106488"/>
            </a:xfrm>
            <a:custGeom>
              <a:avLst/>
              <a:gdLst/>
              <a:ahLst/>
              <a:cxnLst>
                <a:cxn ang="0">
                  <a:pos x="0" y="0"/>
                </a:cxn>
                <a:cxn ang="0">
                  <a:pos x="300" y="306"/>
                </a:cxn>
                <a:cxn ang="0">
                  <a:pos x="649" y="469"/>
                </a:cxn>
                <a:cxn ang="0">
                  <a:pos x="1122" y="559"/>
                </a:cxn>
              </a:cxnLst>
              <a:rect l="0" t="0" r="r" b="b"/>
              <a:pathLst>
                <a:path w="1122" h="559">
                  <a:moveTo>
                    <a:pt x="0" y="0"/>
                  </a:moveTo>
                  <a:cubicBezTo>
                    <a:pt x="50" y="51"/>
                    <a:pt x="192" y="228"/>
                    <a:pt x="300" y="306"/>
                  </a:cubicBezTo>
                  <a:cubicBezTo>
                    <a:pt x="408" y="384"/>
                    <a:pt x="512" y="427"/>
                    <a:pt x="649" y="469"/>
                  </a:cubicBezTo>
                  <a:cubicBezTo>
                    <a:pt x="786" y="511"/>
                    <a:pt x="1024" y="540"/>
                    <a:pt x="1122" y="559"/>
                  </a:cubicBezTo>
                </a:path>
              </a:pathLst>
            </a:custGeom>
            <a:noFill/>
            <a:ln w="19050">
              <a:solidFill>
                <a:srgbClr val="FF0000"/>
              </a:solidFill>
              <a:round/>
              <a:headEnd type="none" w="med" len="med"/>
              <a:tailEnd type="none" w="med" len="med"/>
            </a:ln>
            <a:effectLst/>
          </p:spPr>
          <p:txBody>
            <a:bodyPr/>
            <a:lstStyle/>
            <a:p>
              <a:pPr fontAlgn="auto">
                <a:spcBef>
                  <a:spcPts val="0"/>
                </a:spcBef>
                <a:spcAft>
                  <a:spcPts val="0"/>
                </a:spcAft>
              </a:pPr>
              <a:endParaRPr lang="en-US">
                <a:solidFill>
                  <a:prstClr val="black"/>
                </a:solidFill>
                <a:latin typeface="Calibri"/>
              </a:endParaRPr>
            </a:p>
          </p:txBody>
        </p:sp>
        <p:sp>
          <p:nvSpPr>
            <p:cNvPr id="52247" name="Freeform 23"/>
            <p:cNvSpPr>
              <a:spLocks/>
            </p:cNvSpPr>
            <p:nvPr/>
          </p:nvSpPr>
          <p:spPr bwMode="auto">
            <a:xfrm rot="5400000">
              <a:off x="6968158" y="3644570"/>
              <a:ext cx="688975" cy="1108075"/>
            </a:xfrm>
            <a:custGeom>
              <a:avLst/>
              <a:gdLst/>
              <a:ahLst/>
              <a:cxnLst>
                <a:cxn ang="0">
                  <a:pos x="0" y="0"/>
                </a:cxn>
                <a:cxn ang="0">
                  <a:pos x="75" y="189"/>
                </a:cxn>
                <a:cxn ang="0">
                  <a:pos x="257" y="384"/>
                </a:cxn>
                <a:cxn ang="0">
                  <a:pos x="542" y="560"/>
                </a:cxn>
              </a:cxnLst>
              <a:rect l="0" t="0" r="r" b="b"/>
              <a:pathLst>
                <a:path w="542" h="560">
                  <a:moveTo>
                    <a:pt x="0" y="0"/>
                  </a:moveTo>
                  <a:cubicBezTo>
                    <a:pt x="13" y="31"/>
                    <a:pt x="32" y="125"/>
                    <a:pt x="75" y="189"/>
                  </a:cubicBezTo>
                  <a:cubicBezTo>
                    <a:pt x="118" y="253"/>
                    <a:pt x="179" y="322"/>
                    <a:pt x="257" y="384"/>
                  </a:cubicBezTo>
                  <a:cubicBezTo>
                    <a:pt x="335" y="446"/>
                    <a:pt x="483" y="523"/>
                    <a:pt x="542" y="560"/>
                  </a:cubicBezTo>
                </a:path>
              </a:pathLst>
            </a:custGeom>
            <a:noFill/>
            <a:ln w="19050">
              <a:solidFill>
                <a:srgbClr val="0066FF"/>
              </a:solidFill>
              <a:round/>
              <a:headEnd type="none" w="med" len="med"/>
              <a:tailEnd type="none" w="med" len="med"/>
            </a:ln>
            <a:effectLst/>
          </p:spPr>
          <p:txBody>
            <a:bodyPr/>
            <a:lstStyle/>
            <a:p>
              <a:pPr fontAlgn="auto">
                <a:spcBef>
                  <a:spcPts val="0"/>
                </a:spcBef>
                <a:spcAft>
                  <a:spcPts val="0"/>
                </a:spcAft>
              </a:pPr>
              <a:endParaRPr lang="en-US" dirty="0">
                <a:solidFill>
                  <a:prstClr val="black"/>
                </a:solidFill>
                <a:latin typeface="Calibri"/>
              </a:endParaRPr>
            </a:p>
          </p:txBody>
        </p:sp>
        <p:sp>
          <p:nvSpPr>
            <p:cNvPr id="52248" name="Text Box 24"/>
            <p:cNvSpPr txBox="1">
              <a:spLocks noChangeArrowheads="1"/>
            </p:cNvSpPr>
            <p:nvPr/>
          </p:nvSpPr>
          <p:spPr bwMode="auto">
            <a:xfrm>
              <a:off x="7915896" y="2906382"/>
              <a:ext cx="442913" cy="366713"/>
            </a:xfrm>
            <a:prstGeom prst="rect">
              <a:avLst/>
            </a:prstGeom>
            <a:noFill/>
            <a:ln w="9525">
              <a:noFill/>
              <a:miter lim="800000"/>
              <a:headEnd/>
              <a:tailEnd/>
            </a:ln>
            <a:effectLst/>
          </p:spPr>
          <p:txBody>
            <a:bodyPr>
              <a:spAutoFit/>
            </a:bodyPr>
            <a:lstStyle/>
            <a:p>
              <a:pPr fontAlgn="auto">
                <a:spcBef>
                  <a:spcPct val="50000"/>
                </a:spcBef>
                <a:spcAft>
                  <a:spcPts val="0"/>
                </a:spcAft>
              </a:pPr>
              <a:r>
                <a:rPr lang="en-US" b="1">
                  <a:solidFill>
                    <a:prstClr val="white"/>
                  </a:solidFill>
                  <a:latin typeface="Calibri"/>
                </a:rPr>
                <a:t>A</a:t>
              </a:r>
            </a:p>
          </p:txBody>
        </p:sp>
        <p:sp>
          <p:nvSpPr>
            <p:cNvPr id="52249" name="Text Box 25"/>
            <p:cNvSpPr txBox="1">
              <a:spLocks noChangeArrowheads="1"/>
            </p:cNvSpPr>
            <p:nvPr/>
          </p:nvSpPr>
          <p:spPr bwMode="auto">
            <a:xfrm>
              <a:off x="7904783" y="3673145"/>
              <a:ext cx="442913" cy="366713"/>
            </a:xfrm>
            <a:prstGeom prst="rect">
              <a:avLst/>
            </a:prstGeom>
            <a:noFill/>
            <a:ln w="9525">
              <a:noFill/>
              <a:miter lim="800000"/>
              <a:headEnd/>
              <a:tailEnd/>
            </a:ln>
            <a:effectLst/>
          </p:spPr>
          <p:txBody>
            <a:bodyPr>
              <a:spAutoFit/>
            </a:bodyPr>
            <a:lstStyle/>
            <a:p>
              <a:pPr fontAlgn="auto">
                <a:spcBef>
                  <a:spcPct val="50000"/>
                </a:spcBef>
                <a:spcAft>
                  <a:spcPts val="0"/>
                </a:spcAft>
              </a:pPr>
              <a:r>
                <a:rPr lang="en-US" b="1">
                  <a:solidFill>
                    <a:prstClr val="white"/>
                  </a:solidFill>
                  <a:latin typeface="Calibri"/>
                </a:rPr>
                <a:t>B</a:t>
              </a:r>
            </a:p>
          </p:txBody>
        </p:sp>
        <p:sp>
          <p:nvSpPr>
            <p:cNvPr id="52250" name="Text Box 26"/>
            <p:cNvSpPr txBox="1">
              <a:spLocks noChangeArrowheads="1"/>
            </p:cNvSpPr>
            <p:nvPr/>
          </p:nvSpPr>
          <p:spPr bwMode="auto">
            <a:xfrm>
              <a:off x="6453808" y="4519282"/>
              <a:ext cx="442913" cy="366713"/>
            </a:xfrm>
            <a:prstGeom prst="rect">
              <a:avLst/>
            </a:prstGeom>
            <a:noFill/>
            <a:ln w="9525">
              <a:noFill/>
              <a:miter lim="800000"/>
              <a:headEnd/>
              <a:tailEnd/>
            </a:ln>
            <a:effectLst/>
          </p:spPr>
          <p:txBody>
            <a:bodyPr>
              <a:spAutoFit/>
            </a:bodyPr>
            <a:lstStyle/>
            <a:p>
              <a:pPr fontAlgn="auto">
                <a:spcBef>
                  <a:spcPct val="50000"/>
                </a:spcBef>
                <a:spcAft>
                  <a:spcPts val="0"/>
                </a:spcAft>
              </a:pPr>
              <a:r>
                <a:rPr lang="en-US" b="1" dirty="0">
                  <a:solidFill>
                    <a:prstClr val="black"/>
                  </a:solidFill>
                  <a:latin typeface="Calibri"/>
                </a:rPr>
                <a:t>C</a:t>
              </a:r>
            </a:p>
          </p:txBody>
        </p:sp>
        <p:sp>
          <p:nvSpPr>
            <p:cNvPr id="55" name="Freeform 5"/>
            <p:cNvSpPr>
              <a:spLocks/>
            </p:cNvSpPr>
            <p:nvPr/>
          </p:nvSpPr>
          <p:spPr bwMode="auto">
            <a:xfrm rot="16200000" flipH="1">
              <a:off x="3435812" y="3813208"/>
              <a:ext cx="4414838" cy="211138"/>
            </a:xfrm>
            <a:custGeom>
              <a:avLst/>
              <a:gdLst/>
              <a:ahLst/>
              <a:cxnLst>
                <a:cxn ang="0">
                  <a:pos x="0" y="40"/>
                </a:cxn>
                <a:cxn ang="0">
                  <a:pos x="149" y="70"/>
                </a:cxn>
                <a:cxn ang="0">
                  <a:pos x="486" y="80"/>
                </a:cxn>
                <a:cxn ang="0">
                  <a:pos x="1191" y="80"/>
                </a:cxn>
                <a:cxn ang="0">
                  <a:pos x="1489" y="80"/>
                </a:cxn>
                <a:cxn ang="0">
                  <a:pos x="1877" y="70"/>
                </a:cxn>
                <a:cxn ang="0">
                  <a:pos x="2165" y="70"/>
                </a:cxn>
                <a:cxn ang="0">
                  <a:pos x="2423" y="80"/>
                </a:cxn>
                <a:cxn ang="0">
                  <a:pos x="2870" y="60"/>
                </a:cxn>
                <a:cxn ang="0">
                  <a:pos x="3466" y="70"/>
                </a:cxn>
                <a:cxn ang="0">
                  <a:pos x="3436" y="0"/>
                </a:cxn>
              </a:cxnLst>
              <a:rect l="0" t="0" r="r" b="b"/>
              <a:pathLst>
                <a:path w="3468" h="108">
                  <a:moveTo>
                    <a:pt x="0" y="40"/>
                  </a:moveTo>
                  <a:cubicBezTo>
                    <a:pt x="23" y="108"/>
                    <a:pt x="80" y="76"/>
                    <a:pt x="149" y="70"/>
                  </a:cubicBezTo>
                  <a:cubicBezTo>
                    <a:pt x="231" y="42"/>
                    <a:pt x="402" y="68"/>
                    <a:pt x="486" y="80"/>
                  </a:cubicBezTo>
                  <a:cubicBezTo>
                    <a:pt x="758" y="74"/>
                    <a:pt x="923" y="69"/>
                    <a:pt x="1191" y="80"/>
                  </a:cubicBezTo>
                  <a:cubicBezTo>
                    <a:pt x="1363" y="81"/>
                    <a:pt x="1375" y="82"/>
                    <a:pt x="1489" y="80"/>
                  </a:cubicBezTo>
                  <a:cubicBezTo>
                    <a:pt x="1603" y="78"/>
                    <a:pt x="1764" y="72"/>
                    <a:pt x="1877" y="70"/>
                  </a:cubicBezTo>
                  <a:cubicBezTo>
                    <a:pt x="2036" y="64"/>
                    <a:pt x="2072" y="67"/>
                    <a:pt x="2165" y="70"/>
                  </a:cubicBezTo>
                  <a:cubicBezTo>
                    <a:pt x="2256" y="72"/>
                    <a:pt x="2306" y="82"/>
                    <a:pt x="2423" y="80"/>
                  </a:cubicBezTo>
                  <a:cubicBezTo>
                    <a:pt x="2571" y="74"/>
                    <a:pt x="2723" y="76"/>
                    <a:pt x="2870" y="60"/>
                  </a:cubicBezTo>
                  <a:cubicBezTo>
                    <a:pt x="3074" y="70"/>
                    <a:pt x="3260" y="78"/>
                    <a:pt x="3466" y="70"/>
                  </a:cubicBezTo>
                  <a:cubicBezTo>
                    <a:pt x="3454" y="11"/>
                    <a:pt x="3468" y="32"/>
                    <a:pt x="3436" y="0"/>
                  </a:cubicBezTo>
                </a:path>
              </a:pathLst>
            </a:custGeom>
            <a:solidFill>
              <a:srgbClr val="99CCFF"/>
            </a:solidFill>
            <a:ln w="9525">
              <a:solidFill>
                <a:schemeClr val="tx1"/>
              </a:solidFill>
              <a:round/>
              <a:headEnd/>
              <a:tailEnd/>
            </a:ln>
            <a:effectLst/>
          </p:spPr>
          <p:txBody>
            <a:bodyPr/>
            <a:lstStyle/>
            <a:p>
              <a:pPr fontAlgn="auto">
                <a:spcBef>
                  <a:spcPts val="0"/>
                </a:spcBef>
                <a:spcAft>
                  <a:spcPts val="0"/>
                </a:spcAft>
              </a:pPr>
              <a:endParaRPr lang="en-US">
                <a:solidFill>
                  <a:prstClr val="black"/>
                </a:solidFill>
                <a:latin typeface="Calibri"/>
              </a:endParaRPr>
            </a:p>
          </p:txBody>
        </p:sp>
        <p:sp>
          <p:nvSpPr>
            <p:cNvPr id="56" name="Text Box 6"/>
            <p:cNvSpPr txBox="1">
              <a:spLocks noChangeArrowheads="1"/>
            </p:cNvSpPr>
            <p:nvPr/>
          </p:nvSpPr>
          <p:spPr bwMode="auto">
            <a:xfrm rot="16200000" flipH="1">
              <a:off x="6504902" y="5479298"/>
              <a:ext cx="202296" cy="385745"/>
            </a:xfrm>
            <a:prstGeom prst="rect">
              <a:avLst/>
            </a:prstGeom>
            <a:noFill/>
            <a:ln w="9525">
              <a:noFill/>
              <a:miter lim="800000"/>
              <a:headEnd/>
              <a:tailEnd/>
            </a:ln>
            <a:effectLst/>
          </p:spPr>
          <p:txBody>
            <a:bodyPr wrap="none">
              <a:spAutoFit/>
            </a:bodyPr>
            <a:lstStyle/>
            <a:p>
              <a:pPr fontAlgn="auto">
                <a:spcBef>
                  <a:spcPts val="0"/>
                </a:spcBef>
                <a:spcAft>
                  <a:spcPts val="0"/>
                </a:spcAft>
              </a:pPr>
              <a:endParaRPr lang="en-US" sz="1600" i="1" dirty="0">
                <a:solidFill>
                  <a:prstClr val="black"/>
                </a:solidFill>
                <a:latin typeface="Times New Roman" pitchFamily="18" charset="0"/>
                <a:cs typeface="Times New Roman" pitchFamily="18" charset="0"/>
              </a:endParaRPr>
            </a:p>
          </p:txBody>
        </p:sp>
        <p:sp>
          <p:nvSpPr>
            <p:cNvPr id="58" name="Line 8"/>
            <p:cNvSpPr>
              <a:spLocks noChangeShapeType="1"/>
            </p:cNvSpPr>
            <p:nvPr/>
          </p:nvSpPr>
          <p:spPr bwMode="auto">
            <a:xfrm rot="16200000" flipH="1">
              <a:off x="5988512" y="2058275"/>
              <a:ext cx="681038" cy="0"/>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ln>
                  <a:solidFill>
                    <a:srgbClr val="1F497D">
                      <a:lumMod val="75000"/>
                    </a:srgbClr>
                  </a:solidFill>
                </a:ln>
                <a:solidFill>
                  <a:prstClr val="black"/>
                </a:solidFill>
                <a:latin typeface="Calibri"/>
              </a:endParaRPr>
            </a:p>
          </p:txBody>
        </p:sp>
        <p:sp>
          <p:nvSpPr>
            <p:cNvPr id="59" name="Rectangle 9"/>
            <p:cNvSpPr>
              <a:spLocks noChangeArrowheads="1"/>
            </p:cNvSpPr>
            <p:nvPr/>
          </p:nvSpPr>
          <p:spPr bwMode="auto">
            <a:xfrm rot="16200000" flipH="1">
              <a:off x="3412000" y="3894170"/>
              <a:ext cx="4387850" cy="53975"/>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0" name="Rectangle 10"/>
            <p:cNvSpPr>
              <a:spLocks noChangeArrowheads="1"/>
            </p:cNvSpPr>
            <p:nvPr/>
          </p:nvSpPr>
          <p:spPr bwMode="auto">
            <a:xfrm rot="16200000" flipH="1">
              <a:off x="3105613" y="3629058"/>
              <a:ext cx="4400550" cy="569913"/>
            </a:xfrm>
            <a:prstGeom prst="rect">
              <a:avLst/>
            </a:prstGeom>
            <a:gradFill rotWithShape="0">
              <a:gsLst>
                <a:gs pos="0">
                  <a:srgbClr val="000099"/>
                </a:gs>
                <a:gs pos="100000">
                  <a:srgbClr val="FF0000"/>
                </a:gs>
              </a:gsLst>
              <a:lin ang="5400000" scaled="1"/>
            </a:gra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2" name="Freeform 12"/>
            <p:cNvSpPr>
              <a:spLocks/>
            </p:cNvSpPr>
            <p:nvPr/>
          </p:nvSpPr>
          <p:spPr bwMode="auto">
            <a:xfrm rot="16200000" flipH="1">
              <a:off x="6153794" y="2129713"/>
              <a:ext cx="830263" cy="6350"/>
            </a:xfrm>
            <a:custGeom>
              <a:avLst/>
              <a:gdLst/>
              <a:ahLst/>
              <a:cxnLst>
                <a:cxn ang="0">
                  <a:pos x="0" y="0"/>
                </a:cxn>
                <a:cxn ang="0">
                  <a:pos x="652" y="3"/>
                </a:cxn>
              </a:cxnLst>
              <a:rect l="0" t="0" r="r" b="b"/>
              <a:pathLst>
                <a:path w="652" h="3">
                  <a:moveTo>
                    <a:pt x="0" y="0"/>
                  </a:moveTo>
                  <a:lnTo>
                    <a:pt x="652" y="3"/>
                  </a:lnTo>
                </a:path>
              </a:pathLst>
            </a:custGeom>
            <a:noFill/>
            <a:ln w="19050" cmpd="sng">
              <a:solidFill>
                <a:schemeClr val="tx1"/>
              </a:solidFill>
              <a:round/>
              <a:headEnd/>
              <a:tailEnd type="arrow" w="lg" len="lg"/>
            </a:ln>
            <a:effectLst/>
          </p:spPr>
          <p:txBody>
            <a:bodyPr/>
            <a:lstStyle/>
            <a:p>
              <a:pPr fontAlgn="auto">
                <a:spcBef>
                  <a:spcPts val="0"/>
                </a:spcBef>
                <a:spcAft>
                  <a:spcPts val="0"/>
                </a:spcAft>
              </a:pPr>
              <a:endParaRPr lang="en-US">
                <a:ln>
                  <a:solidFill>
                    <a:srgbClr val="1F497D">
                      <a:lumMod val="75000"/>
                    </a:srgbClr>
                  </a:solidFill>
                </a:ln>
                <a:solidFill>
                  <a:prstClr val="black"/>
                </a:solidFill>
                <a:latin typeface="Calibri"/>
              </a:endParaRPr>
            </a:p>
          </p:txBody>
        </p:sp>
        <p:sp>
          <p:nvSpPr>
            <p:cNvPr id="63" name="Line 13"/>
            <p:cNvSpPr>
              <a:spLocks noChangeShapeType="1"/>
            </p:cNvSpPr>
            <p:nvPr/>
          </p:nvSpPr>
          <p:spPr bwMode="auto">
            <a:xfrm rot="16200000" flipH="1">
              <a:off x="5832937" y="1920163"/>
              <a:ext cx="420688" cy="15875"/>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72" name="Freeform 22"/>
            <p:cNvSpPr>
              <a:spLocks/>
            </p:cNvSpPr>
            <p:nvPr/>
          </p:nvSpPr>
          <p:spPr bwMode="auto">
            <a:xfrm rot="16200000" flipH="1">
              <a:off x="5502738" y="3292508"/>
              <a:ext cx="1428750" cy="1106488"/>
            </a:xfrm>
            <a:custGeom>
              <a:avLst/>
              <a:gdLst/>
              <a:ahLst/>
              <a:cxnLst>
                <a:cxn ang="0">
                  <a:pos x="0" y="0"/>
                </a:cxn>
                <a:cxn ang="0">
                  <a:pos x="300" y="306"/>
                </a:cxn>
                <a:cxn ang="0">
                  <a:pos x="649" y="469"/>
                </a:cxn>
                <a:cxn ang="0">
                  <a:pos x="1122" y="559"/>
                </a:cxn>
              </a:cxnLst>
              <a:rect l="0" t="0" r="r" b="b"/>
              <a:pathLst>
                <a:path w="1122" h="559">
                  <a:moveTo>
                    <a:pt x="0" y="0"/>
                  </a:moveTo>
                  <a:cubicBezTo>
                    <a:pt x="50" y="51"/>
                    <a:pt x="192" y="228"/>
                    <a:pt x="300" y="306"/>
                  </a:cubicBezTo>
                  <a:cubicBezTo>
                    <a:pt x="408" y="384"/>
                    <a:pt x="512" y="427"/>
                    <a:pt x="649" y="469"/>
                  </a:cubicBezTo>
                  <a:cubicBezTo>
                    <a:pt x="786" y="511"/>
                    <a:pt x="1024" y="540"/>
                    <a:pt x="1122" y="559"/>
                  </a:cubicBezTo>
                </a:path>
              </a:pathLst>
            </a:custGeom>
            <a:noFill/>
            <a:ln w="19050">
              <a:solidFill>
                <a:srgbClr val="FF0000"/>
              </a:solidFill>
              <a:round/>
              <a:headEnd type="none" w="med" len="med"/>
              <a:tailEnd type="none" w="med" len="med"/>
            </a:ln>
            <a:effectLst/>
          </p:spPr>
          <p:txBody>
            <a:bodyPr/>
            <a:lstStyle/>
            <a:p>
              <a:pPr fontAlgn="auto">
                <a:spcBef>
                  <a:spcPts val="0"/>
                </a:spcBef>
                <a:spcAft>
                  <a:spcPts val="0"/>
                </a:spcAft>
              </a:pPr>
              <a:endParaRPr lang="en-US">
                <a:solidFill>
                  <a:prstClr val="black"/>
                </a:solidFill>
                <a:latin typeface="Calibri"/>
              </a:endParaRPr>
            </a:p>
          </p:txBody>
        </p:sp>
        <p:sp>
          <p:nvSpPr>
            <p:cNvPr id="73" name="Freeform 23"/>
            <p:cNvSpPr>
              <a:spLocks/>
            </p:cNvSpPr>
            <p:nvPr/>
          </p:nvSpPr>
          <p:spPr bwMode="auto">
            <a:xfrm rot="16200000" flipH="1">
              <a:off x="5871038" y="3648108"/>
              <a:ext cx="688975" cy="1108075"/>
            </a:xfrm>
            <a:custGeom>
              <a:avLst/>
              <a:gdLst/>
              <a:ahLst/>
              <a:cxnLst>
                <a:cxn ang="0">
                  <a:pos x="0" y="0"/>
                </a:cxn>
                <a:cxn ang="0">
                  <a:pos x="75" y="189"/>
                </a:cxn>
                <a:cxn ang="0">
                  <a:pos x="257" y="384"/>
                </a:cxn>
                <a:cxn ang="0">
                  <a:pos x="542" y="560"/>
                </a:cxn>
              </a:cxnLst>
              <a:rect l="0" t="0" r="r" b="b"/>
              <a:pathLst>
                <a:path w="542" h="560">
                  <a:moveTo>
                    <a:pt x="0" y="0"/>
                  </a:moveTo>
                  <a:cubicBezTo>
                    <a:pt x="13" y="31"/>
                    <a:pt x="32" y="125"/>
                    <a:pt x="75" y="189"/>
                  </a:cubicBezTo>
                  <a:cubicBezTo>
                    <a:pt x="118" y="253"/>
                    <a:pt x="179" y="322"/>
                    <a:pt x="257" y="384"/>
                  </a:cubicBezTo>
                  <a:cubicBezTo>
                    <a:pt x="335" y="446"/>
                    <a:pt x="483" y="523"/>
                    <a:pt x="542" y="560"/>
                  </a:cubicBezTo>
                </a:path>
              </a:pathLst>
            </a:custGeom>
            <a:noFill/>
            <a:ln w="19050">
              <a:solidFill>
                <a:srgbClr val="0066FF"/>
              </a:solidFill>
              <a:round/>
              <a:headEnd type="none" w="med" len="med"/>
              <a:tailEnd type="none" w="med" len="med"/>
            </a:ln>
            <a:effectLst/>
          </p:spPr>
          <p:txBody>
            <a:bodyPr/>
            <a:lstStyle/>
            <a:p>
              <a:pPr fontAlgn="auto">
                <a:spcBef>
                  <a:spcPts val="0"/>
                </a:spcBef>
                <a:spcAft>
                  <a:spcPts val="0"/>
                </a:spcAft>
              </a:pPr>
              <a:endParaRPr lang="en-US">
                <a:solidFill>
                  <a:prstClr val="black"/>
                </a:solidFill>
                <a:latin typeface="Calibri"/>
              </a:endParaRPr>
            </a:p>
          </p:txBody>
        </p:sp>
        <p:sp>
          <p:nvSpPr>
            <p:cNvPr id="74" name="Text Box 24"/>
            <p:cNvSpPr txBox="1">
              <a:spLocks noChangeArrowheads="1"/>
            </p:cNvSpPr>
            <p:nvPr/>
          </p:nvSpPr>
          <p:spPr bwMode="auto">
            <a:xfrm flipH="1">
              <a:off x="5169362" y="2909920"/>
              <a:ext cx="442913" cy="366713"/>
            </a:xfrm>
            <a:prstGeom prst="rect">
              <a:avLst/>
            </a:prstGeom>
            <a:noFill/>
            <a:ln w="9525">
              <a:noFill/>
              <a:miter lim="800000"/>
              <a:headEnd/>
              <a:tailEnd/>
            </a:ln>
            <a:effectLst/>
          </p:spPr>
          <p:txBody>
            <a:bodyPr>
              <a:spAutoFit/>
            </a:bodyPr>
            <a:lstStyle/>
            <a:p>
              <a:pPr fontAlgn="auto">
                <a:spcBef>
                  <a:spcPct val="50000"/>
                </a:spcBef>
                <a:spcAft>
                  <a:spcPts val="0"/>
                </a:spcAft>
              </a:pPr>
              <a:r>
                <a:rPr lang="en-US" b="1">
                  <a:solidFill>
                    <a:prstClr val="white"/>
                  </a:solidFill>
                  <a:latin typeface="Calibri"/>
                </a:rPr>
                <a:t>A</a:t>
              </a:r>
            </a:p>
          </p:txBody>
        </p:sp>
        <p:sp>
          <p:nvSpPr>
            <p:cNvPr id="75" name="Text Box 25"/>
            <p:cNvSpPr txBox="1">
              <a:spLocks noChangeArrowheads="1"/>
            </p:cNvSpPr>
            <p:nvPr/>
          </p:nvSpPr>
          <p:spPr bwMode="auto">
            <a:xfrm flipH="1">
              <a:off x="5180475" y="3676683"/>
              <a:ext cx="442913" cy="366713"/>
            </a:xfrm>
            <a:prstGeom prst="rect">
              <a:avLst/>
            </a:prstGeom>
            <a:noFill/>
            <a:ln w="9525">
              <a:noFill/>
              <a:miter lim="800000"/>
              <a:headEnd/>
              <a:tailEnd/>
            </a:ln>
            <a:effectLst/>
          </p:spPr>
          <p:txBody>
            <a:bodyPr>
              <a:spAutoFit/>
            </a:bodyPr>
            <a:lstStyle/>
            <a:p>
              <a:pPr fontAlgn="auto">
                <a:spcBef>
                  <a:spcPct val="50000"/>
                </a:spcBef>
                <a:spcAft>
                  <a:spcPts val="0"/>
                </a:spcAft>
              </a:pPr>
              <a:r>
                <a:rPr lang="en-US" b="1">
                  <a:solidFill>
                    <a:prstClr val="white"/>
                  </a:solidFill>
                  <a:latin typeface="Calibri"/>
                </a:rPr>
                <a:t>B</a:t>
              </a:r>
            </a:p>
          </p:txBody>
        </p:sp>
        <p:sp>
          <p:nvSpPr>
            <p:cNvPr id="77" name="Freeform 76"/>
            <p:cNvSpPr/>
            <p:nvPr/>
          </p:nvSpPr>
          <p:spPr>
            <a:xfrm>
              <a:off x="5699051" y="1733109"/>
              <a:ext cx="2126512" cy="854148"/>
            </a:xfrm>
            <a:custGeom>
              <a:avLst/>
              <a:gdLst>
                <a:gd name="connsiteX0" fmla="*/ 0 w 2126512"/>
                <a:gd name="connsiteY0" fmla="*/ 0 h 854148"/>
                <a:gd name="connsiteX1" fmla="*/ 1063256 w 2126512"/>
                <a:gd name="connsiteY1" fmla="*/ 850604 h 854148"/>
                <a:gd name="connsiteX2" fmla="*/ 2126512 w 2126512"/>
                <a:gd name="connsiteY2" fmla="*/ 21265 h 854148"/>
                <a:gd name="connsiteX3" fmla="*/ 2126512 w 2126512"/>
                <a:gd name="connsiteY3" fmla="*/ 21265 h 854148"/>
              </a:gdLst>
              <a:ahLst/>
              <a:cxnLst>
                <a:cxn ang="0">
                  <a:pos x="connsiteX0" y="connsiteY0"/>
                </a:cxn>
                <a:cxn ang="0">
                  <a:pos x="connsiteX1" y="connsiteY1"/>
                </a:cxn>
                <a:cxn ang="0">
                  <a:pos x="connsiteX2" y="connsiteY2"/>
                </a:cxn>
                <a:cxn ang="0">
                  <a:pos x="connsiteX3" y="connsiteY3"/>
                </a:cxn>
              </a:cxnLst>
              <a:rect l="l" t="t" r="r" b="b"/>
              <a:pathLst>
                <a:path w="2126512" h="854148">
                  <a:moveTo>
                    <a:pt x="0" y="0"/>
                  </a:moveTo>
                  <a:cubicBezTo>
                    <a:pt x="354418" y="423530"/>
                    <a:pt x="708837" y="847060"/>
                    <a:pt x="1063256" y="850604"/>
                  </a:cubicBezTo>
                  <a:cubicBezTo>
                    <a:pt x="1417675" y="854148"/>
                    <a:pt x="2126512" y="21265"/>
                    <a:pt x="2126512" y="21265"/>
                  </a:cubicBezTo>
                  <a:lnTo>
                    <a:pt x="2126512" y="2126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sp>
        <p:nvSpPr>
          <p:cNvPr id="81" name="TextBox 80"/>
          <p:cNvSpPr txBox="1"/>
          <p:nvPr/>
        </p:nvSpPr>
        <p:spPr>
          <a:xfrm>
            <a:off x="5386117" y="5689883"/>
            <a:ext cx="2446504" cy="584775"/>
          </a:xfrm>
          <a:prstGeom prst="rect">
            <a:avLst/>
          </a:prstGeom>
          <a:noFill/>
        </p:spPr>
        <p:txBody>
          <a:bodyPr wrap="none" rtlCol="0">
            <a:spAutoFit/>
          </a:bodyPr>
          <a:lstStyle/>
          <a:p>
            <a:pPr fontAlgn="auto">
              <a:spcBef>
                <a:spcPts val="0"/>
              </a:spcBef>
              <a:spcAft>
                <a:spcPts val="0"/>
              </a:spcAft>
            </a:pPr>
            <a:r>
              <a:rPr lang="en-US" sz="3200" dirty="0" err="1">
                <a:solidFill>
                  <a:prstClr val="black"/>
                </a:solidFill>
                <a:latin typeface="Calibri"/>
              </a:rPr>
              <a:t>CCNc</a:t>
            </a:r>
            <a:r>
              <a:rPr lang="en-US" sz="3200" dirty="0">
                <a:solidFill>
                  <a:prstClr val="black"/>
                </a:solidFill>
                <a:latin typeface="Calibri"/>
              </a:rPr>
              <a:t> Column</a:t>
            </a:r>
          </a:p>
        </p:txBody>
      </p:sp>
      <p:graphicFrame>
        <p:nvGraphicFramePr>
          <p:cNvPr id="11270" name="Object 6"/>
          <p:cNvGraphicFramePr>
            <a:graphicFrameLocks noChangeAspect="1"/>
          </p:cNvGraphicFramePr>
          <p:nvPr/>
        </p:nvGraphicFramePr>
        <p:xfrm>
          <a:off x="3126080" y="1801632"/>
          <a:ext cx="993775" cy="457200"/>
        </p:xfrm>
        <a:graphic>
          <a:graphicData uri="http://schemas.openxmlformats.org/presentationml/2006/ole">
            <mc:AlternateContent xmlns:mc="http://schemas.openxmlformats.org/markup-compatibility/2006">
              <mc:Choice xmlns:v="urn:schemas-microsoft-com:vml" Requires="v">
                <p:oleObj name="Equation" r:id="rId11" imgW="495000" imgH="228600" progId="Equation.3">
                  <p:embed/>
                </p:oleObj>
              </mc:Choice>
              <mc:Fallback>
                <p:oleObj name="Equation" r:id="rId11" imgW="495000" imgH="228600" progId="Equation.3">
                  <p:embed/>
                  <p:pic>
                    <p:nvPicPr>
                      <p:cNvPr id="1127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6080" y="1801632"/>
                        <a:ext cx="9937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TextBox 84"/>
          <p:cNvSpPr txBox="1"/>
          <p:nvPr/>
        </p:nvSpPr>
        <p:spPr>
          <a:xfrm>
            <a:off x="321836" y="5689883"/>
            <a:ext cx="4234948" cy="830997"/>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2400" b="1" dirty="0">
                <a:solidFill>
                  <a:prstClr val="black"/>
                </a:solidFill>
                <a:latin typeface="Calibri"/>
              </a:rPr>
              <a:t>Generates a </a:t>
            </a:r>
            <a:r>
              <a:rPr lang="en-US" sz="2400" b="1" dirty="0" err="1">
                <a:solidFill>
                  <a:prstClr val="black"/>
                </a:solidFill>
                <a:latin typeface="Calibri"/>
              </a:rPr>
              <a:t>Supersaturation</a:t>
            </a:r>
            <a:r>
              <a:rPr lang="en-US" sz="2400" b="1" dirty="0">
                <a:solidFill>
                  <a:prstClr val="black"/>
                </a:solidFill>
                <a:latin typeface="Calibri"/>
              </a:rPr>
              <a:t> </a:t>
            </a:r>
          </a:p>
          <a:p>
            <a:pPr algn="ctr" fontAlgn="auto">
              <a:spcBef>
                <a:spcPts val="0"/>
              </a:spcBef>
              <a:spcAft>
                <a:spcPts val="0"/>
              </a:spcAft>
            </a:pPr>
            <a:r>
              <a:rPr lang="en-US" sz="2400" b="1" dirty="0">
                <a:solidFill>
                  <a:prstClr val="black"/>
                </a:solidFill>
                <a:latin typeface="Calibri"/>
              </a:rPr>
              <a:t>of water vapor (0.1% - 2.0 %)</a:t>
            </a:r>
          </a:p>
        </p:txBody>
      </p:sp>
      <p:sp>
        <p:nvSpPr>
          <p:cNvPr id="49" name="TextBox 48"/>
          <p:cNvSpPr txBox="1"/>
          <p:nvPr/>
        </p:nvSpPr>
        <p:spPr>
          <a:xfrm>
            <a:off x="6610957" y="2309084"/>
            <a:ext cx="862737" cy="584775"/>
          </a:xfrm>
          <a:prstGeom prst="rect">
            <a:avLst/>
          </a:prstGeom>
          <a:noFill/>
        </p:spPr>
        <p:txBody>
          <a:bodyPr wrap="none" rtlCol="0">
            <a:spAutoFit/>
          </a:bodyPr>
          <a:lstStyle/>
          <a:p>
            <a:pPr fontAlgn="auto">
              <a:spcBef>
                <a:spcPts val="0"/>
              </a:spcBef>
              <a:spcAft>
                <a:spcPts val="0"/>
              </a:spcAft>
            </a:pPr>
            <a:r>
              <a:rPr lang="en-US" sz="1600" dirty="0">
                <a:solidFill>
                  <a:prstClr val="black"/>
                </a:solidFill>
                <a:latin typeface="Calibri"/>
              </a:rPr>
              <a:t>laminar </a:t>
            </a:r>
          </a:p>
          <a:p>
            <a:pPr fontAlgn="auto">
              <a:spcBef>
                <a:spcPts val="0"/>
              </a:spcBef>
              <a:spcAft>
                <a:spcPts val="0"/>
              </a:spcAft>
            </a:pPr>
            <a:r>
              <a:rPr lang="en-US" sz="1600" dirty="0">
                <a:solidFill>
                  <a:prstClr val="black"/>
                </a:solidFill>
                <a:latin typeface="Calibri"/>
              </a:rPr>
              <a:t>flow</a:t>
            </a:r>
          </a:p>
        </p:txBody>
      </p:sp>
      <p:sp>
        <p:nvSpPr>
          <p:cNvPr id="67" name="TextBox 66"/>
          <p:cNvSpPr txBox="1"/>
          <p:nvPr/>
        </p:nvSpPr>
        <p:spPr>
          <a:xfrm>
            <a:off x="8097425" y="1468756"/>
            <a:ext cx="806503" cy="523220"/>
          </a:xfrm>
          <a:prstGeom prst="rect">
            <a:avLst/>
          </a:prstGeom>
          <a:noFill/>
        </p:spPr>
        <p:txBody>
          <a:bodyPr wrap="none" rtlCol="0">
            <a:spAutoFit/>
          </a:bodyPr>
          <a:lstStyle/>
          <a:p>
            <a:pPr fontAlgn="auto">
              <a:spcBef>
                <a:spcPts val="0"/>
              </a:spcBef>
              <a:spcAft>
                <a:spcPts val="0"/>
              </a:spcAft>
            </a:pPr>
            <a:r>
              <a:rPr lang="en-US" sz="2800" b="1" dirty="0">
                <a:solidFill>
                  <a:prstClr val="black"/>
                </a:solidFill>
                <a:latin typeface="Calibri"/>
              </a:rPr>
              <a:t>cold</a:t>
            </a:r>
          </a:p>
        </p:txBody>
      </p:sp>
      <p:sp>
        <p:nvSpPr>
          <p:cNvPr id="71" name="TextBox 70"/>
          <p:cNvSpPr txBox="1"/>
          <p:nvPr/>
        </p:nvSpPr>
        <p:spPr>
          <a:xfrm>
            <a:off x="8097425" y="5232682"/>
            <a:ext cx="694421" cy="523220"/>
          </a:xfrm>
          <a:prstGeom prst="rect">
            <a:avLst/>
          </a:prstGeom>
          <a:noFill/>
        </p:spPr>
        <p:txBody>
          <a:bodyPr wrap="none" rtlCol="0">
            <a:spAutoFit/>
          </a:bodyPr>
          <a:lstStyle/>
          <a:p>
            <a:pPr fontAlgn="auto">
              <a:spcBef>
                <a:spcPts val="0"/>
              </a:spcBef>
              <a:spcAft>
                <a:spcPts val="0"/>
              </a:spcAft>
            </a:pPr>
            <a:r>
              <a:rPr lang="en-US" sz="2800" b="1" dirty="0">
                <a:solidFill>
                  <a:prstClr val="black"/>
                </a:solidFill>
                <a:latin typeface="Calibri"/>
              </a:rPr>
              <a:t>hot</a:t>
            </a:r>
          </a:p>
        </p:txBody>
      </p:sp>
      <p:sp>
        <p:nvSpPr>
          <p:cNvPr id="82" name="TextBox 81"/>
          <p:cNvSpPr txBox="1"/>
          <p:nvPr/>
        </p:nvSpPr>
        <p:spPr>
          <a:xfrm>
            <a:off x="2616810" y="3695084"/>
            <a:ext cx="1791947" cy="584775"/>
          </a:xfrm>
          <a:prstGeom prst="rect">
            <a:avLst/>
          </a:prstGeom>
          <a:noFill/>
        </p:spPr>
        <p:txBody>
          <a:bodyPr wrap="square" rtlCol="0">
            <a:spAutoFit/>
          </a:bodyPr>
          <a:lstStyle/>
          <a:p>
            <a:pPr fontAlgn="auto">
              <a:spcBef>
                <a:spcPts val="0"/>
              </a:spcBef>
              <a:spcAft>
                <a:spcPts val="0"/>
              </a:spcAft>
            </a:pPr>
            <a:r>
              <a:rPr lang="en-US" sz="1600" b="1" dirty="0">
                <a:solidFill>
                  <a:prstClr val="black"/>
                </a:solidFill>
                <a:latin typeface="Calibri"/>
              </a:rPr>
              <a:t>Same temperature</a:t>
            </a:r>
          </a:p>
          <a:p>
            <a:pPr fontAlgn="auto">
              <a:spcBef>
                <a:spcPts val="0"/>
              </a:spcBef>
              <a:spcAft>
                <a:spcPts val="0"/>
              </a:spcAft>
            </a:pPr>
            <a:r>
              <a:rPr lang="en-US" sz="1600" b="1" dirty="0">
                <a:solidFill>
                  <a:prstClr val="black"/>
                </a:solidFill>
                <a:latin typeface="Calibri"/>
              </a:rPr>
              <a:t>at C and A</a:t>
            </a:r>
          </a:p>
        </p:txBody>
      </p:sp>
      <p:sp>
        <p:nvSpPr>
          <p:cNvPr id="86" name="TextBox 85"/>
          <p:cNvSpPr txBox="1"/>
          <p:nvPr/>
        </p:nvSpPr>
        <p:spPr>
          <a:xfrm>
            <a:off x="2525370" y="2712281"/>
            <a:ext cx="2137383" cy="584775"/>
          </a:xfrm>
          <a:prstGeom prst="rect">
            <a:avLst/>
          </a:prstGeom>
          <a:noFill/>
        </p:spPr>
        <p:txBody>
          <a:bodyPr wrap="square" rtlCol="0">
            <a:spAutoFit/>
          </a:bodyPr>
          <a:lstStyle/>
          <a:p>
            <a:pPr fontAlgn="auto">
              <a:spcBef>
                <a:spcPts val="0"/>
              </a:spcBef>
              <a:spcAft>
                <a:spcPts val="0"/>
              </a:spcAft>
            </a:pPr>
            <a:r>
              <a:rPr lang="en-US" sz="1600" b="1" dirty="0">
                <a:solidFill>
                  <a:prstClr val="black"/>
                </a:solidFill>
                <a:latin typeface="Calibri"/>
              </a:rPr>
              <a:t>Same H</a:t>
            </a:r>
            <a:r>
              <a:rPr lang="en-US" sz="1600" b="1" baseline="-25000" dirty="0">
                <a:solidFill>
                  <a:prstClr val="black"/>
                </a:solidFill>
                <a:latin typeface="Calibri"/>
              </a:rPr>
              <a:t>2</a:t>
            </a:r>
            <a:r>
              <a:rPr lang="en-US" sz="1600" b="1" dirty="0">
                <a:solidFill>
                  <a:prstClr val="black"/>
                </a:solidFill>
                <a:latin typeface="Calibri"/>
              </a:rPr>
              <a:t>O mixing ratio</a:t>
            </a:r>
          </a:p>
          <a:p>
            <a:pPr fontAlgn="auto">
              <a:spcBef>
                <a:spcPts val="0"/>
              </a:spcBef>
              <a:spcAft>
                <a:spcPts val="0"/>
              </a:spcAft>
            </a:pPr>
            <a:r>
              <a:rPr lang="en-US" sz="1600" b="1" dirty="0">
                <a:solidFill>
                  <a:prstClr val="black"/>
                </a:solidFill>
                <a:latin typeface="Calibri"/>
              </a:rPr>
              <a:t>at C and B</a:t>
            </a:r>
          </a:p>
        </p:txBody>
      </p:sp>
    </p:spTree>
    <p:extLst>
      <p:ext uri="{BB962C8B-B14F-4D97-AF65-F5344CB8AC3E}">
        <p14:creationId xmlns:p14="http://schemas.microsoft.com/office/powerpoint/2010/main" val="1704000190"/>
      </p:ext>
    </p:extLst>
  </p:cSld>
  <p:clrMapOvr>
    <a:masterClrMapping/>
  </p:clrMapOvr>
  <p:transition advTm="271989"/>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Freeform 5"/>
          <p:cNvSpPr>
            <a:spLocks/>
          </p:cNvSpPr>
          <p:nvPr/>
        </p:nvSpPr>
        <p:spPr bwMode="auto">
          <a:xfrm rot="5400000">
            <a:off x="5471700" y="3502456"/>
            <a:ext cx="4031505" cy="185308"/>
          </a:xfrm>
          <a:custGeom>
            <a:avLst/>
            <a:gdLst/>
            <a:ahLst/>
            <a:cxnLst>
              <a:cxn ang="0">
                <a:pos x="0" y="40"/>
              </a:cxn>
              <a:cxn ang="0">
                <a:pos x="149" y="70"/>
              </a:cxn>
              <a:cxn ang="0">
                <a:pos x="486" y="80"/>
              </a:cxn>
              <a:cxn ang="0">
                <a:pos x="1191" y="80"/>
              </a:cxn>
              <a:cxn ang="0">
                <a:pos x="1489" y="80"/>
              </a:cxn>
              <a:cxn ang="0">
                <a:pos x="1877" y="70"/>
              </a:cxn>
              <a:cxn ang="0">
                <a:pos x="2165" y="70"/>
              </a:cxn>
              <a:cxn ang="0">
                <a:pos x="2423" y="80"/>
              </a:cxn>
              <a:cxn ang="0">
                <a:pos x="2870" y="60"/>
              </a:cxn>
              <a:cxn ang="0">
                <a:pos x="3466" y="70"/>
              </a:cxn>
              <a:cxn ang="0">
                <a:pos x="3436" y="0"/>
              </a:cxn>
            </a:cxnLst>
            <a:rect l="0" t="0" r="r" b="b"/>
            <a:pathLst>
              <a:path w="3468" h="108">
                <a:moveTo>
                  <a:pt x="0" y="40"/>
                </a:moveTo>
                <a:cubicBezTo>
                  <a:pt x="23" y="108"/>
                  <a:pt x="80" y="76"/>
                  <a:pt x="149" y="70"/>
                </a:cubicBezTo>
                <a:cubicBezTo>
                  <a:pt x="231" y="42"/>
                  <a:pt x="402" y="68"/>
                  <a:pt x="486" y="80"/>
                </a:cubicBezTo>
                <a:cubicBezTo>
                  <a:pt x="758" y="74"/>
                  <a:pt x="923" y="69"/>
                  <a:pt x="1191" y="80"/>
                </a:cubicBezTo>
                <a:cubicBezTo>
                  <a:pt x="1363" y="81"/>
                  <a:pt x="1375" y="82"/>
                  <a:pt x="1489" y="80"/>
                </a:cubicBezTo>
                <a:cubicBezTo>
                  <a:pt x="1603" y="78"/>
                  <a:pt x="1764" y="72"/>
                  <a:pt x="1877" y="70"/>
                </a:cubicBezTo>
                <a:cubicBezTo>
                  <a:pt x="2036" y="64"/>
                  <a:pt x="2072" y="67"/>
                  <a:pt x="2165" y="70"/>
                </a:cubicBezTo>
                <a:cubicBezTo>
                  <a:pt x="2256" y="72"/>
                  <a:pt x="2306" y="82"/>
                  <a:pt x="2423" y="80"/>
                </a:cubicBezTo>
                <a:cubicBezTo>
                  <a:pt x="2571" y="74"/>
                  <a:pt x="2723" y="76"/>
                  <a:pt x="2870" y="60"/>
                </a:cubicBezTo>
                <a:cubicBezTo>
                  <a:pt x="3074" y="70"/>
                  <a:pt x="3260" y="78"/>
                  <a:pt x="3466" y="70"/>
                </a:cubicBezTo>
                <a:cubicBezTo>
                  <a:pt x="3454" y="11"/>
                  <a:pt x="3468" y="32"/>
                  <a:pt x="3436" y="0"/>
                </a:cubicBezTo>
              </a:path>
            </a:pathLst>
          </a:custGeom>
          <a:solidFill>
            <a:srgbClr val="99CCFF"/>
          </a:solidFill>
          <a:ln w="9525">
            <a:solidFill>
              <a:schemeClr val="tx1"/>
            </a:solidFill>
            <a:round/>
            <a:headEnd/>
            <a:tailEnd/>
          </a:ln>
          <a:effectLst/>
        </p:spPr>
        <p:txBody>
          <a:bodyPr/>
          <a:lstStyle/>
          <a:p>
            <a:pPr fontAlgn="auto">
              <a:spcBef>
                <a:spcPts val="0"/>
              </a:spcBef>
              <a:spcAft>
                <a:spcPts val="0"/>
              </a:spcAft>
            </a:pPr>
            <a:endParaRPr lang="en-US">
              <a:solidFill>
                <a:prstClr val="black"/>
              </a:solidFill>
              <a:latin typeface="Calibri"/>
            </a:endParaRPr>
          </a:p>
        </p:txBody>
      </p:sp>
      <p:sp>
        <p:nvSpPr>
          <p:cNvPr id="52231" name="Line 7"/>
          <p:cNvSpPr>
            <a:spLocks noChangeShapeType="1"/>
          </p:cNvSpPr>
          <p:nvPr/>
        </p:nvSpPr>
        <p:spPr bwMode="auto">
          <a:xfrm rot="5400000">
            <a:off x="4464927" y="3591486"/>
            <a:ext cx="4073545" cy="0"/>
          </a:xfrm>
          <a:prstGeom prst="line">
            <a:avLst/>
          </a:prstGeom>
          <a:noFill/>
          <a:ln w="9525">
            <a:solidFill>
              <a:schemeClr val="tx1">
                <a:lumMod val="75000"/>
                <a:lumOff val="25000"/>
              </a:schemeClr>
            </a:solidFill>
            <a:prstDash val="dash"/>
            <a:round/>
            <a:headEnd/>
            <a:tailEnd/>
          </a:ln>
          <a:effectLst/>
        </p:spPr>
        <p:txBody>
          <a:bodyPr/>
          <a:lstStyle/>
          <a:p>
            <a:pPr fontAlgn="auto">
              <a:spcBef>
                <a:spcPts val="0"/>
              </a:spcBef>
              <a:spcAft>
                <a:spcPts val="0"/>
              </a:spcAft>
            </a:pPr>
            <a:endParaRPr lang="en-US">
              <a:solidFill>
                <a:prstClr val="black"/>
              </a:solidFill>
              <a:latin typeface="Calibri"/>
            </a:endParaRPr>
          </a:p>
        </p:txBody>
      </p:sp>
      <p:sp>
        <p:nvSpPr>
          <p:cNvPr id="52232" name="Line 8"/>
          <p:cNvSpPr>
            <a:spLocks noChangeShapeType="1"/>
          </p:cNvSpPr>
          <p:nvPr/>
        </p:nvSpPr>
        <p:spPr bwMode="auto">
          <a:xfrm rot="5400000">
            <a:off x="6574599" y="1896152"/>
            <a:ext cx="621905" cy="0"/>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52233" name="Rectangle 9"/>
          <p:cNvSpPr>
            <a:spLocks noChangeArrowheads="1"/>
          </p:cNvSpPr>
          <p:nvPr/>
        </p:nvSpPr>
        <p:spPr bwMode="auto">
          <a:xfrm rot="5400000">
            <a:off x="5516765" y="3573598"/>
            <a:ext cx="4006861" cy="47372"/>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2234" name="Rectangle 10"/>
          <p:cNvSpPr>
            <a:spLocks noChangeArrowheads="1"/>
          </p:cNvSpPr>
          <p:nvPr/>
        </p:nvSpPr>
        <p:spPr bwMode="auto">
          <a:xfrm rot="5400000">
            <a:off x="5774298" y="3340666"/>
            <a:ext cx="4018458" cy="500192"/>
          </a:xfrm>
          <a:prstGeom prst="rect">
            <a:avLst/>
          </a:prstGeom>
          <a:gradFill rotWithShape="0">
            <a:gsLst>
              <a:gs pos="0">
                <a:srgbClr val="000099"/>
              </a:gs>
              <a:gs pos="100000">
                <a:srgbClr val="FF0000"/>
              </a:gs>
            </a:gsLst>
            <a:lin ang="5400000" scaled="1"/>
          </a:gradFill>
          <a:ln w="9525">
            <a:solidFill>
              <a:schemeClr val="tx1"/>
            </a:solidFill>
            <a:miter lim="800000"/>
            <a:headEnd/>
            <a:tailEnd/>
          </a:ln>
          <a:effectLst/>
        </p:spPr>
        <p:txBody>
          <a:bodyPr wrap="none" anchor="ctr"/>
          <a:lstStyle/>
          <a:p>
            <a:pPr fontAlgn="auto">
              <a:spcBef>
                <a:spcPts val="0"/>
              </a:spcBef>
              <a:spcAft>
                <a:spcPts val="0"/>
              </a:spcAft>
            </a:pPr>
            <a:endParaRPr lang="en-US" dirty="0">
              <a:solidFill>
                <a:prstClr val="black"/>
              </a:solidFill>
              <a:latin typeface="Calibri"/>
            </a:endParaRPr>
          </a:p>
        </p:txBody>
      </p:sp>
      <p:sp>
        <p:nvSpPr>
          <p:cNvPr id="52236" name="Freeform 12"/>
          <p:cNvSpPr>
            <a:spLocks/>
          </p:cNvSpPr>
          <p:nvPr/>
        </p:nvSpPr>
        <p:spPr bwMode="auto">
          <a:xfrm rot="5400000">
            <a:off x="6295919" y="1961500"/>
            <a:ext cx="758173" cy="5573"/>
          </a:xfrm>
          <a:custGeom>
            <a:avLst/>
            <a:gdLst/>
            <a:ahLst/>
            <a:cxnLst>
              <a:cxn ang="0">
                <a:pos x="0" y="0"/>
              </a:cxn>
              <a:cxn ang="0">
                <a:pos x="652" y="3"/>
              </a:cxn>
            </a:cxnLst>
            <a:rect l="0" t="0" r="r" b="b"/>
            <a:pathLst>
              <a:path w="652" h="3">
                <a:moveTo>
                  <a:pt x="0" y="0"/>
                </a:moveTo>
                <a:lnTo>
                  <a:pt x="652" y="3"/>
                </a:lnTo>
              </a:path>
            </a:pathLst>
          </a:custGeom>
          <a:noFill/>
          <a:ln w="19050" cmpd="sng">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52237" name="Line 13"/>
          <p:cNvSpPr>
            <a:spLocks noChangeShapeType="1"/>
          </p:cNvSpPr>
          <p:nvPr/>
        </p:nvSpPr>
        <p:spPr bwMode="auto">
          <a:xfrm rot="5400000">
            <a:off x="6944264" y="1770314"/>
            <a:ext cx="384160" cy="13933"/>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55" name="Freeform 5"/>
          <p:cNvSpPr>
            <a:spLocks/>
          </p:cNvSpPr>
          <p:nvPr/>
        </p:nvSpPr>
        <p:spPr bwMode="auto">
          <a:xfrm rot="16200000" flipH="1">
            <a:off x="3504235" y="3505687"/>
            <a:ext cx="4031505" cy="185308"/>
          </a:xfrm>
          <a:custGeom>
            <a:avLst/>
            <a:gdLst/>
            <a:ahLst/>
            <a:cxnLst>
              <a:cxn ang="0">
                <a:pos x="0" y="40"/>
              </a:cxn>
              <a:cxn ang="0">
                <a:pos x="149" y="70"/>
              </a:cxn>
              <a:cxn ang="0">
                <a:pos x="486" y="80"/>
              </a:cxn>
              <a:cxn ang="0">
                <a:pos x="1191" y="80"/>
              </a:cxn>
              <a:cxn ang="0">
                <a:pos x="1489" y="80"/>
              </a:cxn>
              <a:cxn ang="0">
                <a:pos x="1877" y="70"/>
              </a:cxn>
              <a:cxn ang="0">
                <a:pos x="2165" y="70"/>
              </a:cxn>
              <a:cxn ang="0">
                <a:pos x="2423" y="80"/>
              </a:cxn>
              <a:cxn ang="0">
                <a:pos x="2870" y="60"/>
              </a:cxn>
              <a:cxn ang="0">
                <a:pos x="3466" y="70"/>
              </a:cxn>
              <a:cxn ang="0">
                <a:pos x="3436" y="0"/>
              </a:cxn>
            </a:cxnLst>
            <a:rect l="0" t="0" r="r" b="b"/>
            <a:pathLst>
              <a:path w="3468" h="108">
                <a:moveTo>
                  <a:pt x="0" y="40"/>
                </a:moveTo>
                <a:cubicBezTo>
                  <a:pt x="23" y="108"/>
                  <a:pt x="80" y="76"/>
                  <a:pt x="149" y="70"/>
                </a:cubicBezTo>
                <a:cubicBezTo>
                  <a:pt x="231" y="42"/>
                  <a:pt x="402" y="68"/>
                  <a:pt x="486" y="80"/>
                </a:cubicBezTo>
                <a:cubicBezTo>
                  <a:pt x="758" y="74"/>
                  <a:pt x="923" y="69"/>
                  <a:pt x="1191" y="80"/>
                </a:cubicBezTo>
                <a:cubicBezTo>
                  <a:pt x="1363" y="81"/>
                  <a:pt x="1375" y="82"/>
                  <a:pt x="1489" y="80"/>
                </a:cubicBezTo>
                <a:cubicBezTo>
                  <a:pt x="1603" y="78"/>
                  <a:pt x="1764" y="72"/>
                  <a:pt x="1877" y="70"/>
                </a:cubicBezTo>
                <a:cubicBezTo>
                  <a:pt x="2036" y="64"/>
                  <a:pt x="2072" y="67"/>
                  <a:pt x="2165" y="70"/>
                </a:cubicBezTo>
                <a:cubicBezTo>
                  <a:pt x="2256" y="72"/>
                  <a:pt x="2306" y="82"/>
                  <a:pt x="2423" y="80"/>
                </a:cubicBezTo>
                <a:cubicBezTo>
                  <a:pt x="2571" y="74"/>
                  <a:pt x="2723" y="76"/>
                  <a:pt x="2870" y="60"/>
                </a:cubicBezTo>
                <a:cubicBezTo>
                  <a:pt x="3074" y="70"/>
                  <a:pt x="3260" y="78"/>
                  <a:pt x="3466" y="70"/>
                </a:cubicBezTo>
                <a:cubicBezTo>
                  <a:pt x="3454" y="11"/>
                  <a:pt x="3468" y="32"/>
                  <a:pt x="3436" y="0"/>
                </a:cubicBezTo>
              </a:path>
            </a:pathLst>
          </a:custGeom>
          <a:solidFill>
            <a:srgbClr val="99CCFF"/>
          </a:solidFill>
          <a:ln w="9525">
            <a:solidFill>
              <a:schemeClr val="tx1"/>
            </a:solidFill>
            <a:round/>
            <a:headEnd/>
            <a:tailEnd/>
          </a:ln>
          <a:effectLst/>
        </p:spPr>
        <p:txBody>
          <a:bodyPr/>
          <a:lstStyle/>
          <a:p>
            <a:pPr fontAlgn="auto">
              <a:spcBef>
                <a:spcPts val="0"/>
              </a:spcBef>
              <a:spcAft>
                <a:spcPts val="0"/>
              </a:spcAft>
            </a:pPr>
            <a:endParaRPr lang="en-US">
              <a:solidFill>
                <a:prstClr val="black"/>
              </a:solidFill>
              <a:latin typeface="Calibri"/>
            </a:endParaRPr>
          </a:p>
        </p:txBody>
      </p:sp>
      <p:sp>
        <p:nvSpPr>
          <p:cNvPr id="56" name="Text Box 6"/>
          <p:cNvSpPr txBox="1">
            <a:spLocks noChangeArrowheads="1"/>
          </p:cNvSpPr>
          <p:nvPr/>
        </p:nvSpPr>
        <p:spPr bwMode="auto">
          <a:xfrm rot="16200000" flipH="1">
            <a:off x="6272653" y="5030213"/>
            <a:ext cx="184731" cy="338554"/>
          </a:xfrm>
          <a:prstGeom prst="rect">
            <a:avLst/>
          </a:prstGeom>
          <a:noFill/>
          <a:ln w="9525">
            <a:noFill/>
            <a:miter lim="800000"/>
            <a:headEnd/>
            <a:tailEnd/>
          </a:ln>
          <a:effectLst/>
        </p:spPr>
        <p:txBody>
          <a:bodyPr wrap="none">
            <a:spAutoFit/>
          </a:bodyPr>
          <a:lstStyle/>
          <a:p>
            <a:pPr fontAlgn="auto">
              <a:spcBef>
                <a:spcPts val="0"/>
              </a:spcBef>
              <a:spcAft>
                <a:spcPts val="0"/>
              </a:spcAft>
            </a:pPr>
            <a:endParaRPr lang="en-US" sz="1600" i="1" dirty="0">
              <a:solidFill>
                <a:prstClr val="black"/>
              </a:solidFill>
              <a:latin typeface="Times New Roman" pitchFamily="18" charset="0"/>
              <a:cs typeface="Times New Roman" pitchFamily="18" charset="0"/>
            </a:endParaRPr>
          </a:p>
        </p:txBody>
      </p:sp>
      <p:sp>
        <p:nvSpPr>
          <p:cNvPr id="58" name="Line 8"/>
          <p:cNvSpPr>
            <a:spLocks noChangeShapeType="1"/>
          </p:cNvSpPr>
          <p:nvPr/>
        </p:nvSpPr>
        <p:spPr bwMode="auto">
          <a:xfrm rot="16200000" flipH="1">
            <a:off x="5810937" y="1899383"/>
            <a:ext cx="621905" cy="0"/>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ln>
                <a:solidFill>
                  <a:srgbClr val="1F497D">
                    <a:lumMod val="75000"/>
                  </a:srgbClr>
                </a:solidFill>
              </a:ln>
              <a:solidFill>
                <a:prstClr val="black"/>
              </a:solidFill>
              <a:latin typeface="Calibri"/>
            </a:endParaRPr>
          </a:p>
        </p:txBody>
      </p:sp>
      <p:sp>
        <p:nvSpPr>
          <p:cNvPr id="59" name="Rectangle 9"/>
          <p:cNvSpPr>
            <a:spLocks noChangeArrowheads="1"/>
          </p:cNvSpPr>
          <p:nvPr/>
        </p:nvSpPr>
        <p:spPr bwMode="auto">
          <a:xfrm rot="16200000" flipH="1">
            <a:off x="3483815" y="3576829"/>
            <a:ext cx="4006861" cy="47372"/>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0" name="Rectangle 10"/>
          <p:cNvSpPr>
            <a:spLocks noChangeArrowheads="1"/>
          </p:cNvSpPr>
          <p:nvPr/>
        </p:nvSpPr>
        <p:spPr bwMode="auto">
          <a:xfrm rot="16200000" flipH="1">
            <a:off x="3214685" y="3343896"/>
            <a:ext cx="4018458" cy="500192"/>
          </a:xfrm>
          <a:prstGeom prst="rect">
            <a:avLst/>
          </a:prstGeom>
          <a:gradFill rotWithShape="0">
            <a:gsLst>
              <a:gs pos="0">
                <a:srgbClr val="000099"/>
              </a:gs>
              <a:gs pos="100000">
                <a:srgbClr val="FF0000"/>
              </a:gs>
            </a:gsLst>
            <a:lin ang="5400000" scaled="1"/>
          </a:gra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62" name="Freeform 12"/>
          <p:cNvSpPr>
            <a:spLocks/>
          </p:cNvSpPr>
          <p:nvPr/>
        </p:nvSpPr>
        <p:spPr bwMode="auto">
          <a:xfrm rot="16200000" flipH="1">
            <a:off x="5953349" y="1964731"/>
            <a:ext cx="758173" cy="5573"/>
          </a:xfrm>
          <a:custGeom>
            <a:avLst/>
            <a:gdLst/>
            <a:ahLst/>
            <a:cxnLst>
              <a:cxn ang="0">
                <a:pos x="0" y="0"/>
              </a:cxn>
              <a:cxn ang="0">
                <a:pos x="652" y="3"/>
              </a:cxn>
            </a:cxnLst>
            <a:rect l="0" t="0" r="r" b="b"/>
            <a:pathLst>
              <a:path w="652" h="3">
                <a:moveTo>
                  <a:pt x="0" y="0"/>
                </a:moveTo>
                <a:lnTo>
                  <a:pt x="652" y="3"/>
                </a:lnTo>
              </a:path>
            </a:pathLst>
          </a:custGeom>
          <a:noFill/>
          <a:ln w="19050" cmpd="sng">
            <a:solidFill>
              <a:schemeClr val="tx1"/>
            </a:solidFill>
            <a:round/>
            <a:headEnd/>
            <a:tailEnd type="arrow" w="lg" len="lg"/>
          </a:ln>
          <a:effectLst/>
        </p:spPr>
        <p:txBody>
          <a:bodyPr/>
          <a:lstStyle/>
          <a:p>
            <a:pPr fontAlgn="auto">
              <a:spcBef>
                <a:spcPts val="0"/>
              </a:spcBef>
              <a:spcAft>
                <a:spcPts val="0"/>
              </a:spcAft>
            </a:pPr>
            <a:endParaRPr lang="en-US">
              <a:ln>
                <a:solidFill>
                  <a:srgbClr val="1F497D">
                    <a:lumMod val="75000"/>
                  </a:srgbClr>
                </a:solidFill>
              </a:ln>
              <a:solidFill>
                <a:prstClr val="black"/>
              </a:solidFill>
              <a:latin typeface="Calibri"/>
            </a:endParaRPr>
          </a:p>
        </p:txBody>
      </p:sp>
      <p:sp>
        <p:nvSpPr>
          <p:cNvPr id="63" name="Line 13"/>
          <p:cNvSpPr>
            <a:spLocks noChangeShapeType="1"/>
          </p:cNvSpPr>
          <p:nvPr/>
        </p:nvSpPr>
        <p:spPr bwMode="auto">
          <a:xfrm rot="16200000" flipH="1">
            <a:off x="5679017" y="1773545"/>
            <a:ext cx="384160" cy="13933"/>
          </a:xfrm>
          <a:prstGeom prst="line">
            <a:avLst/>
          </a:prstGeom>
          <a:noFill/>
          <a:ln w="19050">
            <a:solidFill>
              <a:schemeClr val="tx1"/>
            </a:solidFill>
            <a:round/>
            <a:headEnd/>
            <a:tailEnd type="arrow" w="lg" len="lg"/>
          </a:ln>
          <a:effectLst/>
        </p:spPr>
        <p:txBody>
          <a:bodyPr/>
          <a:lstStyle/>
          <a:p>
            <a:pPr fontAlgn="auto">
              <a:spcBef>
                <a:spcPts val="0"/>
              </a:spcBef>
              <a:spcAft>
                <a:spcPts val="0"/>
              </a:spcAft>
            </a:pPr>
            <a:endParaRPr lang="en-US">
              <a:solidFill>
                <a:prstClr val="black"/>
              </a:solidFill>
              <a:latin typeface="Calibri"/>
            </a:endParaRPr>
          </a:p>
        </p:txBody>
      </p:sp>
      <p:sp>
        <p:nvSpPr>
          <p:cNvPr id="77" name="Freeform 76"/>
          <p:cNvSpPr/>
          <p:nvPr/>
        </p:nvSpPr>
        <p:spPr>
          <a:xfrm>
            <a:off x="5568979" y="1602451"/>
            <a:ext cx="1866361" cy="779984"/>
          </a:xfrm>
          <a:custGeom>
            <a:avLst/>
            <a:gdLst>
              <a:gd name="connsiteX0" fmla="*/ 0 w 2126512"/>
              <a:gd name="connsiteY0" fmla="*/ 0 h 854148"/>
              <a:gd name="connsiteX1" fmla="*/ 1063256 w 2126512"/>
              <a:gd name="connsiteY1" fmla="*/ 850604 h 854148"/>
              <a:gd name="connsiteX2" fmla="*/ 2126512 w 2126512"/>
              <a:gd name="connsiteY2" fmla="*/ 21265 h 854148"/>
              <a:gd name="connsiteX3" fmla="*/ 2126512 w 2126512"/>
              <a:gd name="connsiteY3" fmla="*/ 21265 h 854148"/>
            </a:gdLst>
            <a:ahLst/>
            <a:cxnLst>
              <a:cxn ang="0">
                <a:pos x="connsiteX0" y="connsiteY0"/>
              </a:cxn>
              <a:cxn ang="0">
                <a:pos x="connsiteX1" y="connsiteY1"/>
              </a:cxn>
              <a:cxn ang="0">
                <a:pos x="connsiteX2" y="connsiteY2"/>
              </a:cxn>
              <a:cxn ang="0">
                <a:pos x="connsiteX3" y="connsiteY3"/>
              </a:cxn>
            </a:cxnLst>
            <a:rect l="l" t="t" r="r" b="b"/>
            <a:pathLst>
              <a:path w="2126512" h="854148">
                <a:moveTo>
                  <a:pt x="0" y="0"/>
                </a:moveTo>
                <a:cubicBezTo>
                  <a:pt x="354418" y="423530"/>
                  <a:pt x="708837" y="847060"/>
                  <a:pt x="1063256" y="850604"/>
                </a:cubicBezTo>
                <a:cubicBezTo>
                  <a:pt x="1417675" y="854148"/>
                  <a:pt x="2126512" y="21265"/>
                  <a:pt x="2126512" y="21265"/>
                </a:cubicBezTo>
                <a:lnTo>
                  <a:pt x="2126512" y="2126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83" name="TextBox 82"/>
          <p:cNvSpPr txBox="1"/>
          <p:nvPr/>
        </p:nvSpPr>
        <p:spPr>
          <a:xfrm>
            <a:off x="8097425" y="1468756"/>
            <a:ext cx="806503" cy="523220"/>
          </a:xfrm>
          <a:prstGeom prst="rect">
            <a:avLst/>
          </a:prstGeom>
          <a:noFill/>
        </p:spPr>
        <p:txBody>
          <a:bodyPr wrap="none" rtlCol="0">
            <a:spAutoFit/>
          </a:bodyPr>
          <a:lstStyle/>
          <a:p>
            <a:pPr fontAlgn="auto">
              <a:spcBef>
                <a:spcPts val="0"/>
              </a:spcBef>
              <a:spcAft>
                <a:spcPts val="0"/>
              </a:spcAft>
            </a:pPr>
            <a:r>
              <a:rPr lang="en-US" sz="2800" b="1" dirty="0">
                <a:solidFill>
                  <a:prstClr val="black"/>
                </a:solidFill>
                <a:latin typeface="Calibri"/>
              </a:rPr>
              <a:t>cold</a:t>
            </a:r>
          </a:p>
        </p:txBody>
      </p:sp>
      <p:sp>
        <p:nvSpPr>
          <p:cNvPr id="84" name="TextBox 83"/>
          <p:cNvSpPr txBox="1"/>
          <p:nvPr/>
        </p:nvSpPr>
        <p:spPr>
          <a:xfrm>
            <a:off x="8097425" y="5232682"/>
            <a:ext cx="694421" cy="523220"/>
          </a:xfrm>
          <a:prstGeom prst="rect">
            <a:avLst/>
          </a:prstGeom>
          <a:noFill/>
        </p:spPr>
        <p:txBody>
          <a:bodyPr wrap="none" rtlCol="0">
            <a:spAutoFit/>
          </a:bodyPr>
          <a:lstStyle/>
          <a:p>
            <a:pPr fontAlgn="auto">
              <a:spcBef>
                <a:spcPts val="0"/>
              </a:spcBef>
              <a:spcAft>
                <a:spcPts val="0"/>
              </a:spcAft>
            </a:pPr>
            <a:r>
              <a:rPr lang="en-US" sz="2800" b="1" dirty="0">
                <a:solidFill>
                  <a:prstClr val="black"/>
                </a:solidFill>
                <a:latin typeface="Calibri"/>
              </a:rPr>
              <a:t>hot</a:t>
            </a:r>
          </a:p>
        </p:txBody>
      </p:sp>
      <p:sp>
        <p:nvSpPr>
          <p:cNvPr id="49" name="Oval 48"/>
          <p:cNvSpPr/>
          <p:nvPr/>
        </p:nvSpPr>
        <p:spPr>
          <a:xfrm>
            <a:off x="6446061" y="3568242"/>
            <a:ext cx="149901" cy="14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0" name="Oval 49"/>
          <p:cNvSpPr/>
          <p:nvPr/>
        </p:nvSpPr>
        <p:spPr>
          <a:xfrm>
            <a:off x="6401105" y="4242810"/>
            <a:ext cx="224838" cy="224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1" name="Oval 50"/>
          <p:cNvSpPr/>
          <p:nvPr/>
        </p:nvSpPr>
        <p:spPr>
          <a:xfrm>
            <a:off x="6371111" y="5007291"/>
            <a:ext cx="284819" cy="284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7" name="Oval 56"/>
          <p:cNvSpPr/>
          <p:nvPr/>
        </p:nvSpPr>
        <p:spPr>
          <a:xfrm>
            <a:off x="6476042" y="2761275"/>
            <a:ext cx="59974" cy="5997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1" name="Rectangle 60"/>
          <p:cNvSpPr/>
          <p:nvPr/>
        </p:nvSpPr>
        <p:spPr>
          <a:xfrm>
            <a:off x="7388697" y="5786382"/>
            <a:ext cx="1558978" cy="690547"/>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b="1" dirty="0">
                <a:solidFill>
                  <a:prstClr val="white"/>
                </a:solidFill>
              </a:rPr>
              <a:t>Particle counter, </a:t>
            </a:r>
          </a:p>
          <a:p>
            <a:pPr algn="ctr" fontAlgn="auto">
              <a:spcBef>
                <a:spcPts val="0"/>
              </a:spcBef>
              <a:spcAft>
                <a:spcPts val="0"/>
              </a:spcAft>
            </a:pPr>
            <a:r>
              <a:rPr lang="en-US" sz="1600" b="1" dirty="0">
                <a:solidFill>
                  <a:prstClr val="white"/>
                </a:solidFill>
              </a:rPr>
              <a:t>1 um lower size cutoff</a:t>
            </a:r>
          </a:p>
        </p:txBody>
      </p:sp>
      <p:cxnSp>
        <p:nvCxnSpPr>
          <p:cNvPr id="67" name="Straight Connector 66"/>
          <p:cNvCxnSpPr>
            <a:stCxn id="61" idx="1"/>
          </p:cNvCxnSpPr>
          <p:nvPr/>
        </p:nvCxnSpPr>
        <p:spPr>
          <a:xfrm flipH="1" flipV="1">
            <a:off x="5519987" y="6131655"/>
            <a:ext cx="1868710"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6296161" y="5906716"/>
            <a:ext cx="479673" cy="479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9" name="TextBox 68"/>
          <p:cNvSpPr txBox="1"/>
          <p:nvPr/>
        </p:nvSpPr>
        <p:spPr>
          <a:xfrm>
            <a:off x="6506027" y="4437681"/>
            <a:ext cx="936860" cy="646331"/>
          </a:xfrm>
          <a:prstGeom prst="rect">
            <a:avLst/>
          </a:prstGeom>
          <a:noFill/>
        </p:spPr>
        <p:txBody>
          <a:bodyPr wrap="none" rtlCol="0">
            <a:spAutoFit/>
          </a:bodyPr>
          <a:lstStyle/>
          <a:p>
            <a:pPr fontAlgn="auto">
              <a:spcBef>
                <a:spcPts val="0"/>
              </a:spcBef>
              <a:spcAft>
                <a:spcPts val="0"/>
              </a:spcAft>
            </a:pPr>
            <a:r>
              <a:rPr lang="en-US" b="1" dirty="0">
                <a:solidFill>
                  <a:prstClr val="black"/>
                </a:solidFill>
                <a:latin typeface="Calibri"/>
              </a:rPr>
              <a:t>droplet </a:t>
            </a:r>
          </a:p>
          <a:p>
            <a:pPr fontAlgn="auto">
              <a:spcBef>
                <a:spcPts val="0"/>
              </a:spcBef>
              <a:spcAft>
                <a:spcPts val="0"/>
              </a:spcAft>
            </a:pPr>
            <a:r>
              <a:rPr lang="en-US" b="1" dirty="0">
                <a:solidFill>
                  <a:prstClr val="black"/>
                </a:solidFill>
                <a:latin typeface="Calibri"/>
              </a:rPr>
              <a:t>growth</a:t>
            </a:r>
          </a:p>
        </p:txBody>
      </p:sp>
      <p:sp>
        <p:nvSpPr>
          <p:cNvPr id="70" name="TextBox 69"/>
          <p:cNvSpPr txBox="1"/>
          <p:nvPr/>
        </p:nvSpPr>
        <p:spPr>
          <a:xfrm>
            <a:off x="6461057" y="2848724"/>
            <a:ext cx="1131335" cy="646331"/>
          </a:xfrm>
          <a:prstGeom prst="rect">
            <a:avLst/>
          </a:prstGeom>
          <a:noFill/>
        </p:spPr>
        <p:txBody>
          <a:bodyPr wrap="none" rtlCol="0">
            <a:spAutoFit/>
          </a:bodyPr>
          <a:lstStyle/>
          <a:p>
            <a:pPr fontAlgn="auto">
              <a:spcBef>
                <a:spcPts val="0"/>
              </a:spcBef>
              <a:spcAft>
                <a:spcPts val="0"/>
              </a:spcAft>
            </a:pPr>
            <a:r>
              <a:rPr lang="en-US" b="1" dirty="0">
                <a:solidFill>
                  <a:prstClr val="black"/>
                </a:solidFill>
                <a:latin typeface="Calibri"/>
              </a:rPr>
              <a:t>droplet </a:t>
            </a:r>
          </a:p>
          <a:p>
            <a:pPr fontAlgn="auto">
              <a:spcBef>
                <a:spcPts val="0"/>
              </a:spcBef>
              <a:spcAft>
                <a:spcPts val="0"/>
              </a:spcAft>
            </a:pPr>
            <a:r>
              <a:rPr lang="en-US" b="1" dirty="0">
                <a:solidFill>
                  <a:prstClr val="black"/>
                </a:solidFill>
                <a:latin typeface="Calibri"/>
              </a:rPr>
              <a:t>activation</a:t>
            </a:r>
          </a:p>
        </p:txBody>
      </p:sp>
      <p:sp>
        <p:nvSpPr>
          <p:cNvPr id="53" name="Rectangle 2"/>
          <p:cNvSpPr>
            <a:spLocks noGrp="1" noChangeArrowheads="1"/>
          </p:cNvSpPr>
          <p:nvPr>
            <p:ph type="title"/>
          </p:nvPr>
        </p:nvSpPr>
        <p:spPr>
          <a:xfrm>
            <a:off x="367555" y="220698"/>
            <a:ext cx="8229600" cy="529652"/>
          </a:xfrm>
        </p:spPr>
        <p:txBody>
          <a:bodyPr>
            <a:normAutofit fontScale="90000"/>
          </a:bodyPr>
          <a:lstStyle/>
          <a:p>
            <a:r>
              <a:rPr lang="en-US" dirty="0"/>
              <a:t>Principle of Operation for the </a:t>
            </a:r>
            <a:r>
              <a:rPr lang="en-US" dirty="0" err="1"/>
              <a:t>CCNc</a:t>
            </a:r>
            <a:endParaRPr lang="en-US" dirty="0"/>
          </a:p>
        </p:txBody>
      </p:sp>
      <p:sp>
        <p:nvSpPr>
          <p:cNvPr id="38" name="TextBox 37"/>
          <p:cNvSpPr txBox="1"/>
          <p:nvPr/>
        </p:nvSpPr>
        <p:spPr>
          <a:xfrm>
            <a:off x="321836" y="5689883"/>
            <a:ext cx="4234948" cy="830997"/>
          </a:xfrm>
          <a:prstGeom prst="rect">
            <a:avLst/>
          </a:prstGeom>
          <a:noFill/>
          <a:ln>
            <a:solidFill>
              <a:schemeClr val="tx1"/>
            </a:solidFill>
          </a:ln>
        </p:spPr>
        <p:txBody>
          <a:bodyPr wrap="square" rtlCol="0">
            <a:spAutoFit/>
          </a:bodyPr>
          <a:lstStyle/>
          <a:p>
            <a:pPr algn="ctr" fontAlgn="auto">
              <a:spcBef>
                <a:spcPts val="0"/>
              </a:spcBef>
              <a:spcAft>
                <a:spcPts val="0"/>
              </a:spcAft>
            </a:pPr>
            <a:r>
              <a:rPr lang="en-US" sz="2400" b="1" dirty="0">
                <a:solidFill>
                  <a:prstClr val="black"/>
                </a:solidFill>
                <a:latin typeface="Calibri"/>
              </a:rPr>
              <a:t>Generates a </a:t>
            </a:r>
            <a:r>
              <a:rPr lang="en-US" sz="2400" b="1" dirty="0" err="1">
                <a:solidFill>
                  <a:prstClr val="black"/>
                </a:solidFill>
                <a:latin typeface="Calibri"/>
              </a:rPr>
              <a:t>Supersaturation</a:t>
            </a:r>
            <a:r>
              <a:rPr lang="en-US" sz="2400" b="1" dirty="0">
                <a:solidFill>
                  <a:prstClr val="black"/>
                </a:solidFill>
                <a:latin typeface="Calibri"/>
              </a:rPr>
              <a:t> </a:t>
            </a:r>
          </a:p>
          <a:p>
            <a:pPr algn="ctr" fontAlgn="auto">
              <a:spcBef>
                <a:spcPts val="0"/>
              </a:spcBef>
              <a:spcAft>
                <a:spcPts val="0"/>
              </a:spcAft>
            </a:pPr>
            <a:r>
              <a:rPr lang="en-US" sz="2400" b="1" dirty="0">
                <a:solidFill>
                  <a:prstClr val="black"/>
                </a:solidFill>
                <a:latin typeface="Calibri"/>
              </a:rPr>
              <a:t>of water vapor (0.1% - 2.0 %)</a:t>
            </a:r>
          </a:p>
        </p:txBody>
      </p:sp>
      <p:sp>
        <p:nvSpPr>
          <p:cNvPr id="41" name="Rectangle 3"/>
          <p:cNvSpPr>
            <a:spLocks noGrp="1" noChangeArrowheads="1"/>
          </p:cNvSpPr>
          <p:nvPr>
            <p:ph type="body" sz="half" idx="1"/>
          </p:nvPr>
        </p:nvSpPr>
        <p:spPr>
          <a:xfrm>
            <a:off x="-136232" y="861832"/>
            <a:ext cx="9280232" cy="4860925"/>
          </a:xfrm>
        </p:spPr>
        <p:txBody>
          <a:bodyPr/>
          <a:lstStyle/>
          <a:p>
            <a:pPr>
              <a:buFontTx/>
              <a:buNone/>
            </a:pPr>
            <a:r>
              <a:rPr lang="en-US" sz="2600" dirty="0">
                <a:solidFill>
                  <a:srgbClr val="FF0000"/>
                </a:solidFill>
              </a:rPr>
              <a:t>		Thermal diffusivity </a:t>
            </a:r>
            <a:r>
              <a:rPr lang="en-US" sz="2600" dirty="0"/>
              <a:t>&lt; </a:t>
            </a:r>
            <a:r>
              <a:rPr lang="en-US" sz="2600" dirty="0">
                <a:solidFill>
                  <a:srgbClr val="0066FF"/>
                </a:solidFill>
              </a:rPr>
              <a:t>Molecular diffusivity of water vapor </a:t>
            </a:r>
          </a:p>
          <a:p>
            <a:pPr>
              <a:buFontTx/>
              <a:buNone/>
            </a:pPr>
            <a:endParaRPr lang="en-US" sz="2600" dirty="0">
              <a:solidFill>
                <a:srgbClr val="0066FF"/>
              </a:solidFill>
            </a:endParaRPr>
          </a:p>
          <a:p>
            <a:pPr>
              <a:buFontTx/>
              <a:buNone/>
            </a:pPr>
            <a:r>
              <a:rPr lang="en-US" sz="2600" dirty="0"/>
              <a:t>		1.					</a:t>
            </a:r>
          </a:p>
          <a:p>
            <a:pPr>
              <a:buFontTx/>
              <a:buNone/>
            </a:pPr>
            <a:endParaRPr lang="en-US" sz="2600" dirty="0"/>
          </a:p>
          <a:p>
            <a:pPr>
              <a:buFontTx/>
              <a:buNone/>
            </a:pPr>
            <a:r>
              <a:rPr lang="en-US" sz="2600" dirty="0"/>
              <a:t>		2.</a:t>
            </a:r>
          </a:p>
          <a:p>
            <a:pPr>
              <a:buFontTx/>
              <a:buNone/>
            </a:pPr>
            <a:endParaRPr lang="en-US" sz="2600" dirty="0"/>
          </a:p>
          <a:p>
            <a:pPr>
              <a:buFontTx/>
              <a:buNone/>
            </a:pPr>
            <a:r>
              <a:rPr lang="en-US" sz="2600" dirty="0"/>
              <a:t>		3.				</a:t>
            </a:r>
          </a:p>
          <a:p>
            <a:pPr>
              <a:buFontTx/>
              <a:buNone/>
            </a:pPr>
            <a:endParaRPr lang="en-US" sz="2600" dirty="0"/>
          </a:p>
          <a:p>
            <a:pPr>
              <a:buFontTx/>
              <a:buNone/>
            </a:pPr>
            <a:r>
              <a:rPr lang="en-US" sz="2600" dirty="0"/>
              <a:t>		4.</a:t>
            </a:r>
          </a:p>
        </p:txBody>
      </p:sp>
      <p:graphicFrame>
        <p:nvGraphicFramePr>
          <p:cNvPr id="42" name="Object 27"/>
          <p:cNvGraphicFramePr>
            <a:graphicFrameLocks noGrp="1" noChangeAspect="1"/>
          </p:cNvGraphicFramePr>
          <p:nvPr>
            <p:ph sz="half" idx="2"/>
          </p:nvPr>
        </p:nvGraphicFramePr>
        <p:xfrm>
          <a:off x="1256005" y="1798457"/>
          <a:ext cx="1325563" cy="457200"/>
        </p:xfrm>
        <a:graphic>
          <a:graphicData uri="http://schemas.openxmlformats.org/presentationml/2006/ole">
            <mc:AlternateContent xmlns:mc="http://schemas.openxmlformats.org/markup-compatibility/2006">
              <mc:Choice xmlns:v="urn:schemas-microsoft-com:vml" Requires="v">
                <p:oleObj name="Equation" r:id="rId3" imgW="660240" imgH="228600" progId="Equation.3">
                  <p:embed/>
                </p:oleObj>
              </mc:Choice>
              <mc:Fallback>
                <p:oleObj name="Equation" r:id="rId3" imgW="660240" imgH="228600" progId="Equation.3">
                  <p:embed/>
                  <p:pic>
                    <p:nvPicPr>
                      <p:cNvPr id="42"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005" y="1798457"/>
                        <a:ext cx="13255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28"/>
          <p:cNvGraphicFramePr>
            <a:graphicFrameLocks noChangeAspect="1"/>
          </p:cNvGraphicFramePr>
          <p:nvPr/>
        </p:nvGraphicFramePr>
        <p:xfrm>
          <a:off x="1282993" y="2711269"/>
          <a:ext cx="1236662" cy="511175"/>
        </p:xfrm>
        <a:graphic>
          <a:graphicData uri="http://schemas.openxmlformats.org/presentationml/2006/ole">
            <mc:AlternateContent xmlns:mc="http://schemas.openxmlformats.org/markup-compatibility/2006">
              <mc:Choice xmlns:v="urn:schemas-microsoft-com:vml" Requires="v">
                <p:oleObj name="Equation" r:id="rId5" imgW="583920" imgH="241200" progId="Equation.3">
                  <p:embed/>
                </p:oleObj>
              </mc:Choice>
              <mc:Fallback>
                <p:oleObj name="Equation" r:id="rId5" imgW="583920" imgH="241200" progId="Equation.3">
                  <p:embed/>
                  <p:pic>
                    <p:nvPicPr>
                      <p:cNvPr id="43"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993" y="2711269"/>
                        <a:ext cx="1236662" cy="511175"/>
                      </a:xfrm>
                      <a:prstGeom prst="rect">
                        <a:avLst/>
                      </a:prstGeom>
                      <a:noFill/>
                      <a:ln w="19050">
                        <a:solidFill>
                          <a:srgbClr val="1167E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29"/>
          <p:cNvGraphicFramePr>
            <a:graphicFrameLocks noChangeAspect="1"/>
          </p:cNvGraphicFramePr>
          <p:nvPr/>
        </p:nvGraphicFramePr>
        <p:xfrm>
          <a:off x="1256005" y="3730444"/>
          <a:ext cx="1339850" cy="490538"/>
        </p:xfrm>
        <a:graphic>
          <a:graphicData uri="http://schemas.openxmlformats.org/presentationml/2006/ole">
            <mc:AlternateContent xmlns:mc="http://schemas.openxmlformats.org/markup-compatibility/2006">
              <mc:Choice xmlns:v="urn:schemas-microsoft-com:vml" Requires="v">
                <p:oleObj name="Equation" r:id="rId7" imgW="660240" imgH="241200" progId="Equation.3">
                  <p:embed/>
                </p:oleObj>
              </mc:Choice>
              <mc:Fallback>
                <p:oleObj name="Equation" r:id="rId7" imgW="660240" imgH="241200" progId="Equation.3">
                  <p:embed/>
                  <p:pic>
                    <p:nvPicPr>
                      <p:cNvPr id="44"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6005" y="3730444"/>
                        <a:ext cx="1339850" cy="4905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30"/>
          <p:cNvGraphicFramePr>
            <a:graphicFrameLocks noChangeAspect="1"/>
          </p:cNvGraphicFramePr>
          <p:nvPr/>
        </p:nvGraphicFramePr>
        <p:xfrm>
          <a:off x="1256005" y="4514669"/>
          <a:ext cx="2262188" cy="887413"/>
        </p:xfrm>
        <a:graphic>
          <a:graphicData uri="http://schemas.openxmlformats.org/presentationml/2006/ole">
            <mc:AlternateContent xmlns:mc="http://schemas.openxmlformats.org/markup-compatibility/2006">
              <mc:Choice xmlns:v="urn:schemas-microsoft-com:vml" Requires="v">
                <p:oleObj name="Equation" r:id="rId9" imgW="1168200" imgH="457200" progId="Equation.3">
                  <p:embed/>
                </p:oleObj>
              </mc:Choice>
              <mc:Fallback>
                <p:oleObj name="Equation" r:id="rId9" imgW="1168200" imgH="457200" progId="Equation.3">
                  <p:embed/>
                  <p:pic>
                    <p:nvPicPr>
                      <p:cNvPr id="45"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6005" y="4514669"/>
                        <a:ext cx="2262188"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6"/>
          <p:cNvGraphicFramePr>
            <a:graphicFrameLocks noChangeAspect="1"/>
          </p:cNvGraphicFramePr>
          <p:nvPr/>
        </p:nvGraphicFramePr>
        <p:xfrm>
          <a:off x="3126080" y="1801632"/>
          <a:ext cx="993775" cy="457200"/>
        </p:xfrm>
        <a:graphic>
          <a:graphicData uri="http://schemas.openxmlformats.org/presentationml/2006/ole">
            <mc:AlternateContent xmlns:mc="http://schemas.openxmlformats.org/markup-compatibility/2006">
              <mc:Choice xmlns:v="urn:schemas-microsoft-com:vml" Requires="v">
                <p:oleObj name="Equation" r:id="rId11" imgW="495000" imgH="228600" progId="Equation.3">
                  <p:embed/>
                </p:oleObj>
              </mc:Choice>
              <mc:Fallback>
                <p:oleObj name="Equation" r:id="rId11" imgW="495000" imgH="228600" progId="Equation.3">
                  <p:embed/>
                  <p:pic>
                    <p:nvPicPr>
                      <p:cNvPr id="4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6080" y="1801632"/>
                        <a:ext cx="9937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2616810" y="3695084"/>
            <a:ext cx="1791947" cy="584775"/>
          </a:xfrm>
          <a:prstGeom prst="rect">
            <a:avLst/>
          </a:prstGeom>
          <a:noFill/>
        </p:spPr>
        <p:txBody>
          <a:bodyPr wrap="square" rtlCol="0">
            <a:spAutoFit/>
          </a:bodyPr>
          <a:lstStyle/>
          <a:p>
            <a:pPr fontAlgn="auto">
              <a:spcBef>
                <a:spcPts val="0"/>
              </a:spcBef>
              <a:spcAft>
                <a:spcPts val="0"/>
              </a:spcAft>
            </a:pPr>
            <a:r>
              <a:rPr lang="en-US" sz="1600" b="1" dirty="0">
                <a:solidFill>
                  <a:prstClr val="black"/>
                </a:solidFill>
                <a:latin typeface="Calibri"/>
              </a:rPr>
              <a:t>Same temperature</a:t>
            </a:r>
          </a:p>
          <a:p>
            <a:pPr fontAlgn="auto">
              <a:spcBef>
                <a:spcPts val="0"/>
              </a:spcBef>
              <a:spcAft>
                <a:spcPts val="0"/>
              </a:spcAft>
            </a:pPr>
            <a:r>
              <a:rPr lang="en-US" sz="1600" b="1" dirty="0">
                <a:solidFill>
                  <a:prstClr val="black"/>
                </a:solidFill>
                <a:latin typeface="Calibri"/>
              </a:rPr>
              <a:t>at C and A</a:t>
            </a:r>
          </a:p>
        </p:txBody>
      </p:sp>
      <p:sp>
        <p:nvSpPr>
          <p:cNvPr id="48" name="TextBox 47"/>
          <p:cNvSpPr txBox="1"/>
          <p:nvPr/>
        </p:nvSpPr>
        <p:spPr>
          <a:xfrm>
            <a:off x="2525370" y="2712281"/>
            <a:ext cx="2137383" cy="584775"/>
          </a:xfrm>
          <a:prstGeom prst="rect">
            <a:avLst/>
          </a:prstGeom>
          <a:noFill/>
        </p:spPr>
        <p:txBody>
          <a:bodyPr wrap="square" rtlCol="0">
            <a:spAutoFit/>
          </a:bodyPr>
          <a:lstStyle/>
          <a:p>
            <a:pPr fontAlgn="auto">
              <a:spcBef>
                <a:spcPts val="0"/>
              </a:spcBef>
              <a:spcAft>
                <a:spcPts val="0"/>
              </a:spcAft>
            </a:pPr>
            <a:r>
              <a:rPr lang="en-US" sz="1600" b="1" dirty="0">
                <a:solidFill>
                  <a:prstClr val="black"/>
                </a:solidFill>
                <a:latin typeface="Calibri"/>
              </a:rPr>
              <a:t>Same H</a:t>
            </a:r>
            <a:r>
              <a:rPr lang="en-US" sz="1600" b="1" baseline="-25000" dirty="0">
                <a:solidFill>
                  <a:prstClr val="black"/>
                </a:solidFill>
                <a:latin typeface="Calibri"/>
              </a:rPr>
              <a:t>2</a:t>
            </a:r>
            <a:r>
              <a:rPr lang="en-US" sz="1600" b="1" dirty="0">
                <a:solidFill>
                  <a:prstClr val="black"/>
                </a:solidFill>
                <a:latin typeface="Calibri"/>
              </a:rPr>
              <a:t>O mixing ratio</a:t>
            </a:r>
          </a:p>
          <a:p>
            <a:pPr fontAlgn="auto">
              <a:spcBef>
                <a:spcPts val="0"/>
              </a:spcBef>
              <a:spcAft>
                <a:spcPts val="0"/>
              </a:spcAft>
            </a:pPr>
            <a:r>
              <a:rPr lang="en-US" sz="1600" b="1" dirty="0">
                <a:solidFill>
                  <a:prstClr val="black"/>
                </a:solidFill>
                <a:latin typeface="Calibri"/>
              </a:rPr>
              <a:t>at C and B</a:t>
            </a:r>
          </a:p>
        </p:txBody>
      </p:sp>
    </p:spTree>
    <p:extLst>
      <p:ext uri="{BB962C8B-B14F-4D97-AF65-F5344CB8AC3E}">
        <p14:creationId xmlns:p14="http://schemas.microsoft.com/office/powerpoint/2010/main" val="1467962726"/>
      </p:ext>
    </p:extLst>
  </p:cSld>
  <p:clrMapOvr>
    <a:masterClrMapping/>
  </p:clrMapOvr>
  <p:transition advTm="7472"/>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2647"/>
          <a:stretch/>
        </p:blipFill>
        <p:spPr bwMode="auto">
          <a:xfrm>
            <a:off x="3266006" y="1625330"/>
            <a:ext cx="5610995" cy="425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380108" y="404316"/>
            <a:ext cx="8496893" cy="717972"/>
          </a:xfrm>
        </p:spPr>
        <p:txBody>
          <a:bodyPr>
            <a:noAutofit/>
          </a:bodyPr>
          <a:lstStyle/>
          <a:p>
            <a:pPr algn="l"/>
            <a:r>
              <a:rPr lang="en-US" sz="3000" dirty="0"/>
              <a:t>Calibration of the </a:t>
            </a:r>
            <a:r>
              <a:rPr lang="en-US" sz="3000" dirty="0" err="1"/>
              <a:t>CCNc</a:t>
            </a:r>
            <a:r>
              <a:rPr lang="en-US" sz="3000" dirty="0"/>
              <a:t> instrument </a:t>
            </a:r>
            <a:r>
              <a:rPr lang="en-US" sz="3000" dirty="0" err="1"/>
              <a:t>supersaturation</a:t>
            </a:r>
            <a:endParaRPr lang="en-US" sz="3000" dirty="0"/>
          </a:p>
        </p:txBody>
      </p:sp>
      <p:sp>
        <p:nvSpPr>
          <p:cNvPr id="7" name="TextBox 6"/>
          <p:cNvSpPr txBox="1"/>
          <p:nvPr/>
        </p:nvSpPr>
        <p:spPr>
          <a:xfrm>
            <a:off x="234784" y="6383774"/>
            <a:ext cx="8772658" cy="369332"/>
          </a:xfrm>
          <a:prstGeom prst="rect">
            <a:avLst/>
          </a:prstGeom>
          <a:noFill/>
        </p:spPr>
        <p:txBody>
          <a:bodyPr wrap="none" rtlCol="0">
            <a:spAutoFit/>
          </a:bodyPr>
          <a:lstStyle/>
          <a:p>
            <a:pPr algn="r"/>
            <a:r>
              <a:rPr lang="en-US" i="1" dirty="0"/>
              <a:t>Rose et al, Calibration and measurement uncertainties of a CCN counter, ACP, 2008</a:t>
            </a:r>
          </a:p>
        </p:txBody>
      </p:sp>
      <p:sp>
        <p:nvSpPr>
          <p:cNvPr id="10" name="Rectangle 9"/>
          <p:cNvSpPr/>
          <p:nvPr/>
        </p:nvSpPr>
        <p:spPr>
          <a:xfrm>
            <a:off x="201514" y="2879230"/>
            <a:ext cx="257941"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5650" y="1814039"/>
            <a:ext cx="2334160" cy="1631216"/>
          </a:xfrm>
          <a:prstGeom prst="rect">
            <a:avLst/>
          </a:prstGeom>
          <a:noFill/>
        </p:spPr>
        <p:txBody>
          <a:bodyPr wrap="square" rtlCol="0">
            <a:spAutoFit/>
          </a:bodyPr>
          <a:lstStyle/>
          <a:p>
            <a:r>
              <a:rPr lang="en-US" sz="2000" dirty="0"/>
              <a:t>Typically use </a:t>
            </a:r>
            <a:r>
              <a:rPr lang="en-US" sz="2000" dirty="0" err="1"/>
              <a:t>NaCl</a:t>
            </a:r>
            <a:r>
              <a:rPr lang="en-US" sz="2000" dirty="0"/>
              <a:t> or Ammonium Sulfate particles of a given size as calibration aerosol</a:t>
            </a:r>
          </a:p>
        </p:txBody>
      </p:sp>
    </p:spTree>
    <p:extLst>
      <p:ext uri="{BB962C8B-B14F-4D97-AF65-F5344CB8AC3E}">
        <p14:creationId xmlns:p14="http://schemas.microsoft.com/office/powerpoint/2010/main" val="4111991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5" y="1007553"/>
            <a:ext cx="6814016" cy="483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3"/>
          <p:cNvSpPr>
            <a:spLocks noGrp="1" noChangeArrowheads="1"/>
          </p:cNvSpPr>
          <p:nvPr>
            <p:ph type="title"/>
          </p:nvPr>
        </p:nvSpPr>
        <p:spPr>
          <a:xfrm>
            <a:off x="457200" y="48126"/>
            <a:ext cx="8229600" cy="927343"/>
          </a:xfrm>
        </p:spPr>
        <p:txBody>
          <a:bodyPr>
            <a:normAutofit/>
          </a:bodyPr>
          <a:lstStyle/>
          <a:p>
            <a:pPr eaLnBrk="1" hangingPunct="1">
              <a:defRPr/>
            </a:pPr>
            <a:r>
              <a:rPr lang="en-US" altLang="en-US" sz="3600" dirty="0">
                <a:effectLst>
                  <a:outerShdw blurRad="38100" dist="38100" dir="2700000" algn="tl">
                    <a:srgbClr val="C0C0C0"/>
                  </a:outerShdw>
                </a:effectLst>
              </a:rPr>
              <a:t>Calibrating the </a:t>
            </a:r>
            <a:r>
              <a:rPr lang="en-US" altLang="en-US" sz="3600" dirty="0" err="1">
                <a:effectLst>
                  <a:outerShdw blurRad="38100" dist="38100" dir="2700000" algn="tl">
                    <a:srgbClr val="C0C0C0"/>
                  </a:outerShdw>
                </a:effectLst>
              </a:rPr>
              <a:t>CCNc</a:t>
            </a:r>
            <a:r>
              <a:rPr lang="en-US" altLang="en-US" sz="3600" dirty="0">
                <a:effectLst>
                  <a:outerShdw blurRad="38100" dist="38100" dir="2700000" algn="tl">
                    <a:srgbClr val="C0C0C0"/>
                  </a:outerShdw>
                </a:effectLst>
              </a:rPr>
              <a:t> Supersaturation</a:t>
            </a:r>
          </a:p>
        </p:txBody>
      </p:sp>
      <p:sp>
        <p:nvSpPr>
          <p:cNvPr id="56324" name="Rectangle 5"/>
          <p:cNvSpPr>
            <a:spLocks noChangeArrowheads="1"/>
          </p:cNvSpPr>
          <p:nvPr/>
        </p:nvSpPr>
        <p:spPr bwMode="auto">
          <a:xfrm rot="-5400000">
            <a:off x="1572795" y="5215731"/>
            <a:ext cx="4381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400">
              <a:solidFill>
                <a:srgbClr val="000000"/>
              </a:solidFill>
            </a:endParaRPr>
          </a:p>
        </p:txBody>
      </p:sp>
      <p:sp>
        <p:nvSpPr>
          <p:cNvPr id="69639" name="Oval 7"/>
          <p:cNvSpPr>
            <a:spLocks noChangeArrowheads="1"/>
          </p:cNvSpPr>
          <p:nvPr/>
        </p:nvSpPr>
        <p:spPr bwMode="auto">
          <a:xfrm>
            <a:off x="552826" y="4166435"/>
            <a:ext cx="1714500" cy="714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b="1" dirty="0">
                <a:solidFill>
                  <a:srgbClr val="FF0000"/>
                </a:solidFill>
              </a:rPr>
              <a:t> </a:t>
            </a:r>
          </a:p>
          <a:p>
            <a:pPr algn="ctr" eaLnBrk="1" hangingPunct="1"/>
            <a:r>
              <a:rPr lang="en-US" altLang="en-US" sz="2200" b="1" i="1" dirty="0" err="1">
                <a:solidFill>
                  <a:srgbClr val="FF0000"/>
                </a:solidFill>
              </a:rPr>
              <a:t>d</a:t>
            </a:r>
            <a:r>
              <a:rPr lang="en-US" altLang="en-US" sz="2200" b="1" i="1" baseline="-25000" dirty="0" err="1">
                <a:solidFill>
                  <a:srgbClr val="FF0000"/>
                </a:solidFill>
              </a:rPr>
              <a:t>p</a:t>
            </a:r>
            <a:endParaRPr lang="en-US" altLang="en-US" sz="2200" b="1" i="1" baseline="-25000" dirty="0">
              <a:solidFill>
                <a:srgbClr val="FF0000"/>
              </a:solidFill>
            </a:endParaRPr>
          </a:p>
          <a:p>
            <a:pPr algn="ctr" eaLnBrk="1" hangingPunct="1"/>
            <a:endParaRPr lang="en-US" altLang="en-US" sz="1600" b="1" i="1" dirty="0">
              <a:solidFill>
                <a:srgbClr val="FF0000"/>
              </a:solidFill>
            </a:endParaRPr>
          </a:p>
          <a:p>
            <a:pPr algn="ctr" eaLnBrk="1" hangingPunct="1"/>
            <a:r>
              <a:rPr lang="en-US" altLang="en-US" sz="1600" b="1" dirty="0">
                <a:solidFill>
                  <a:srgbClr val="FF0000"/>
                </a:solidFill>
              </a:rPr>
              <a:t>Particle Diameter</a:t>
            </a:r>
            <a:endParaRPr lang="en-US" altLang="en-US" sz="1600" b="1" baseline="-25000" dirty="0">
              <a:solidFill>
                <a:srgbClr val="FF0000"/>
              </a:solidFill>
            </a:endParaRPr>
          </a:p>
          <a:p>
            <a:pPr algn="ctr" eaLnBrk="1" hangingPunct="1"/>
            <a:endParaRPr lang="en-US" altLang="en-US" sz="1600" b="1" dirty="0">
              <a:solidFill>
                <a:srgbClr val="FF0000"/>
              </a:solidFill>
            </a:endParaRPr>
          </a:p>
        </p:txBody>
      </p:sp>
      <p:sp>
        <p:nvSpPr>
          <p:cNvPr id="69640" name="Oval 8"/>
          <p:cNvSpPr>
            <a:spLocks noChangeArrowheads="1"/>
          </p:cNvSpPr>
          <p:nvPr/>
        </p:nvSpPr>
        <p:spPr bwMode="auto">
          <a:xfrm>
            <a:off x="5500792" y="2605818"/>
            <a:ext cx="1557338" cy="714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b="1" i="1" dirty="0">
                <a:solidFill>
                  <a:srgbClr val="FF0000"/>
                </a:solidFill>
              </a:rPr>
              <a:t>N</a:t>
            </a:r>
            <a:r>
              <a:rPr lang="en-US" altLang="en-US" sz="2200" b="1" i="1" baseline="-25000" dirty="0">
                <a:solidFill>
                  <a:srgbClr val="FF0000"/>
                </a:solidFill>
              </a:rPr>
              <a:t>CN</a:t>
            </a:r>
            <a:r>
              <a:rPr lang="en-US" altLang="en-US" sz="2200" b="1" i="1" dirty="0">
                <a:solidFill>
                  <a:srgbClr val="FF0000"/>
                </a:solidFill>
              </a:rPr>
              <a:t>(</a:t>
            </a:r>
            <a:r>
              <a:rPr lang="en-US" altLang="en-US" sz="2200" b="1" i="1" dirty="0" err="1">
                <a:solidFill>
                  <a:srgbClr val="FF0000"/>
                </a:solidFill>
              </a:rPr>
              <a:t>d</a:t>
            </a:r>
            <a:r>
              <a:rPr lang="en-US" altLang="en-US" sz="2200" b="1" i="1" baseline="-25000" dirty="0" err="1">
                <a:solidFill>
                  <a:srgbClr val="FF0000"/>
                </a:solidFill>
              </a:rPr>
              <a:t>p</a:t>
            </a:r>
            <a:r>
              <a:rPr lang="en-US" altLang="en-US" sz="2200" b="1" i="1" dirty="0">
                <a:solidFill>
                  <a:srgbClr val="FF0000"/>
                </a:solidFill>
              </a:rPr>
              <a:t>)</a:t>
            </a:r>
          </a:p>
          <a:p>
            <a:pPr algn="ctr" eaLnBrk="1" hangingPunct="1"/>
            <a:r>
              <a:rPr lang="en-US" altLang="en-US" sz="1600" b="1" dirty="0">
                <a:solidFill>
                  <a:srgbClr val="FF0000"/>
                </a:solidFill>
              </a:rPr>
              <a:t>Condensation </a:t>
            </a:r>
          </a:p>
          <a:p>
            <a:pPr algn="ctr" eaLnBrk="1" hangingPunct="1"/>
            <a:r>
              <a:rPr lang="en-US" altLang="en-US" sz="1600" b="1" dirty="0">
                <a:solidFill>
                  <a:srgbClr val="FF0000"/>
                </a:solidFill>
              </a:rPr>
              <a:t>Nuclei</a:t>
            </a:r>
          </a:p>
        </p:txBody>
      </p:sp>
      <p:sp>
        <p:nvSpPr>
          <p:cNvPr id="69708" name="Text Box 76"/>
          <p:cNvSpPr txBox="1">
            <a:spLocks noChangeArrowheads="1"/>
          </p:cNvSpPr>
          <p:nvPr/>
        </p:nvSpPr>
        <p:spPr bwMode="auto">
          <a:xfrm>
            <a:off x="2815014" y="5847689"/>
            <a:ext cx="2203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b="1" i="1" dirty="0">
                <a:solidFill>
                  <a:srgbClr val="FF0000"/>
                </a:solidFill>
              </a:rPr>
              <a:t>N</a:t>
            </a:r>
            <a:r>
              <a:rPr lang="en-US" altLang="en-US" sz="2200" b="1" i="1" baseline="-25000" dirty="0">
                <a:solidFill>
                  <a:srgbClr val="FF0000"/>
                </a:solidFill>
              </a:rPr>
              <a:t>CCN</a:t>
            </a:r>
            <a:r>
              <a:rPr lang="en-US" altLang="en-US" sz="2200" b="1" i="1" dirty="0">
                <a:solidFill>
                  <a:srgbClr val="FF0000"/>
                </a:solidFill>
              </a:rPr>
              <a:t>(</a:t>
            </a:r>
            <a:r>
              <a:rPr lang="en-US" altLang="en-US" sz="2200" b="1" i="1" dirty="0" err="1">
                <a:solidFill>
                  <a:srgbClr val="FF0000"/>
                </a:solidFill>
              </a:rPr>
              <a:t>S,d</a:t>
            </a:r>
            <a:r>
              <a:rPr lang="en-US" altLang="en-US" sz="2200" b="1" i="1" baseline="-25000" dirty="0" err="1">
                <a:solidFill>
                  <a:srgbClr val="FF0000"/>
                </a:solidFill>
              </a:rPr>
              <a:t>p</a:t>
            </a:r>
            <a:r>
              <a:rPr lang="en-US" altLang="en-US" sz="2200" b="1" i="1" dirty="0">
                <a:solidFill>
                  <a:srgbClr val="FF0000"/>
                </a:solidFill>
              </a:rPr>
              <a:t>)</a:t>
            </a:r>
          </a:p>
          <a:p>
            <a:pPr algn="ctr" eaLnBrk="1" hangingPunct="1"/>
            <a:r>
              <a:rPr lang="en-US" altLang="en-US" sz="1600" b="1" dirty="0">
                <a:solidFill>
                  <a:srgbClr val="FF0000"/>
                </a:solidFill>
              </a:rPr>
              <a:t>Cloud </a:t>
            </a:r>
          </a:p>
          <a:p>
            <a:pPr algn="ctr" eaLnBrk="1" hangingPunct="1"/>
            <a:r>
              <a:rPr lang="en-US" altLang="en-US" sz="1600" b="1" dirty="0">
                <a:solidFill>
                  <a:srgbClr val="FF0000"/>
                </a:solidFill>
              </a:rPr>
              <a:t>Condensation Nuclei</a:t>
            </a:r>
            <a:endParaRPr lang="en-US" altLang="en-US" sz="1600" dirty="0">
              <a:solidFill>
                <a:srgbClr val="FF0000"/>
              </a:solidFill>
            </a:endParaRPr>
          </a:p>
        </p:txBody>
      </p:sp>
      <p:sp>
        <p:nvSpPr>
          <p:cNvPr id="56331" name="Text Box 69"/>
          <p:cNvSpPr txBox="1">
            <a:spLocks noChangeArrowheads="1"/>
          </p:cNvSpPr>
          <p:nvPr/>
        </p:nvSpPr>
        <p:spPr bwMode="auto">
          <a:xfrm>
            <a:off x="5497839" y="4077624"/>
            <a:ext cx="3554412" cy="769441"/>
          </a:xfrm>
          <a:prstGeom prst="rect">
            <a:avLst/>
          </a:prstGeom>
          <a:solidFill>
            <a:srgbClr val="FCFEA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solidFill>
                  <a:srgbClr val="000000"/>
                </a:solidFill>
              </a:rPr>
              <a:t>Activated        N</a:t>
            </a:r>
            <a:r>
              <a:rPr lang="en-US" altLang="en-US" sz="2200" b="1" i="1" baseline="-25000" dirty="0">
                <a:solidFill>
                  <a:srgbClr val="000000"/>
                </a:solidFill>
              </a:rPr>
              <a:t>CCN</a:t>
            </a:r>
            <a:r>
              <a:rPr lang="en-US" altLang="en-US" sz="2200" b="1" i="1" dirty="0">
                <a:solidFill>
                  <a:srgbClr val="000000"/>
                </a:solidFill>
              </a:rPr>
              <a:t>(</a:t>
            </a:r>
            <a:r>
              <a:rPr lang="en-US" altLang="en-US" sz="2200" b="1" i="1" dirty="0" err="1">
                <a:solidFill>
                  <a:srgbClr val="000000"/>
                </a:solidFill>
              </a:rPr>
              <a:t>S,d</a:t>
            </a:r>
            <a:r>
              <a:rPr lang="en-US" altLang="en-US" sz="2200" b="1" i="1" baseline="-25000" dirty="0" err="1">
                <a:solidFill>
                  <a:srgbClr val="000000"/>
                </a:solidFill>
              </a:rPr>
              <a:t>p</a:t>
            </a:r>
            <a:r>
              <a:rPr lang="en-US" altLang="en-US" sz="2200" b="1" i="1" dirty="0">
                <a:solidFill>
                  <a:srgbClr val="000000"/>
                </a:solidFill>
              </a:rPr>
              <a:t>)</a:t>
            </a:r>
            <a:endParaRPr lang="en-US" altLang="en-US" sz="2200" b="1" i="1" u="sng" dirty="0">
              <a:solidFill>
                <a:srgbClr val="000000"/>
              </a:solidFill>
            </a:endParaRPr>
          </a:p>
          <a:p>
            <a:pPr eaLnBrk="1" hangingPunct="1"/>
            <a:r>
              <a:rPr lang="en-US" altLang="en-US" sz="2200" b="1" dirty="0">
                <a:solidFill>
                  <a:srgbClr val="000000"/>
                </a:solidFill>
              </a:rPr>
              <a:t>Fraction              N</a:t>
            </a:r>
            <a:r>
              <a:rPr lang="en-US" altLang="en-US" sz="2200" b="1" baseline="-25000" dirty="0">
                <a:solidFill>
                  <a:srgbClr val="000000"/>
                </a:solidFill>
              </a:rPr>
              <a:t>CN</a:t>
            </a:r>
            <a:r>
              <a:rPr lang="en-US" altLang="en-US" sz="2200" b="1" dirty="0">
                <a:solidFill>
                  <a:srgbClr val="000000"/>
                </a:solidFill>
              </a:rPr>
              <a:t>(</a:t>
            </a:r>
            <a:r>
              <a:rPr lang="en-US" altLang="en-US" sz="2200" b="1" dirty="0" err="1">
                <a:solidFill>
                  <a:srgbClr val="000000"/>
                </a:solidFill>
              </a:rPr>
              <a:t>d</a:t>
            </a:r>
            <a:r>
              <a:rPr lang="en-US" altLang="en-US" sz="2200" b="1" baseline="-25000" dirty="0" err="1">
                <a:solidFill>
                  <a:srgbClr val="000000"/>
                </a:solidFill>
              </a:rPr>
              <a:t>p</a:t>
            </a:r>
            <a:r>
              <a:rPr lang="en-US" altLang="en-US" sz="2200" b="1" dirty="0">
                <a:solidFill>
                  <a:srgbClr val="000000"/>
                </a:solidFill>
              </a:rPr>
              <a:t>)</a:t>
            </a:r>
          </a:p>
        </p:txBody>
      </p:sp>
      <p:sp>
        <p:nvSpPr>
          <p:cNvPr id="56332" name="Text Box 91"/>
          <p:cNvSpPr txBox="1">
            <a:spLocks noChangeArrowheads="1"/>
          </p:cNvSpPr>
          <p:nvPr/>
        </p:nvSpPr>
        <p:spPr bwMode="auto">
          <a:xfrm>
            <a:off x="6957127" y="4255257"/>
            <a:ext cx="347662" cy="4270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dirty="0">
                <a:solidFill>
                  <a:srgbClr val="000000"/>
                </a:solidFill>
              </a:rPr>
              <a:t>=</a:t>
            </a:r>
          </a:p>
        </p:txBody>
      </p:sp>
      <p:sp>
        <p:nvSpPr>
          <p:cNvPr id="56333" name="Line 90"/>
          <p:cNvSpPr>
            <a:spLocks noChangeShapeType="1"/>
          </p:cNvSpPr>
          <p:nvPr/>
        </p:nvSpPr>
        <p:spPr bwMode="auto">
          <a:xfrm>
            <a:off x="7424981" y="4485946"/>
            <a:ext cx="13573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1" name="Rectangle 10"/>
          <p:cNvSpPr/>
          <p:nvPr/>
        </p:nvSpPr>
        <p:spPr>
          <a:xfrm>
            <a:off x="1183372" y="2674058"/>
            <a:ext cx="645428" cy="260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9885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filmefuerdieerde.org/files/fs_globaldimming_05.jpg"/>
          <p:cNvPicPr>
            <a:picLocks noChangeAspect="1" noChangeArrowheads="1"/>
          </p:cNvPicPr>
          <p:nvPr/>
        </p:nvPicPr>
        <p:blipFill rotWithShape="1">
          <a:blip r:embed="rId3">
            <a:extLst>
              <a:ext uri="{28A0092B-C50C-407E-A947-70E740481C1C}">
                <a14:useLocalDpi xmlns:a14="http://schemas.microsoft.com/office/drawing/2010/main" val="0"/>
              </a:ext>
            </a:extLst>
          </a:blip>
          <a:srcRect t="11933"/>
          <a:stretch/>
        </p:blipFill>
        <p:spPr bwMode="auto">
          <a:xfrm>
            <a:off x="-1" y="1493520"/>
            <a:ext cx="9144001" cy="536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sp>
        <p:nvSpPr>
          <p:cNvPr id="44" name="TextBox 43"/>
          <p:cNvSpPr txBox="1"/>
          <p:nvPr/>
        </p:nvSpPr>
        <p:spPr>
          <a:xfrm>
            <a:off x="411479" y="1559836"/>
            <a:ext cx="8436187" cy="2308324"/>
          </a:xfrm>
          <a:prstGeom prst="rect">
            <a:avLst/>
          </a:prstGeom>
          <a:noFill/>
        </p:spPr>
        <p:txBody>
          <a:bodyPr wrap="square" rtlCol="0">
            <a:spAutoFit/>
          </a:bodyPr>
          <a:lstStyle/>
          <a:p>
            <a:r>
              <a:rPr lang="en-US" sz="2400" u="sng" dirty="0">
                <a:sym typeface="Wingdings" panose="05000000000000000000" pitchFamily="2" charset="2"/>
              </a:rPr>
              <a:t>Pop Quiz (just for fun)</a:t>
            </a:r>
          </a:p>
          <a:p>
            <a:r>
              <a:rPr lang="en-US" sz="2400" dirty="0">
                <a:sym typeface="Wingdings" panose="05000000000000000000" pitchFamily="2" charset="2"/>
              </a:rPr>
              <a:t>What do you expect the dominant chemical component of ambient aerosols to be (on a mole basis, and sometimes even on a mass basis)?</a:t>
            </a:r>
          </a:p>
          <a:p>
            <a:endParaRPr lang="en-US" sz="2400" dirty="0">
              <a:sym typeface="Wingdings" panose="05000000000000000000" pitchFamily="2" charset="2"/>
            </a:endParaRPr>
          </a:p>
          <a:p>
            <a:r>
              <a:rPr lang="en-US" sz="2400" dirty="0">
                <a:sym typeface="Wingdings" panose="05000000000000000000" pitchFamily="2" charset="2"/>
              </a:rPr>
              <a:t>(sort of a trick question)</a:t>
            </a:r>
          </a:p>
        </p:txBody>
      </p:sp>
    </p:spTree>
    <p:extLst>
      <p:ext uri="{BB962C8B-B14F-4D97-AF65-F5344CB8AC3E}">
        <p14:creationId xmlns:p14="http://schemas.microsoft.com/office/powerpoint/2010/main" val="3344817165"/>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half" idx="2"/>
          </p:nvPr>
        </p:nvPicPr>
        <p:blipFill>
          <a:blip r:embed="rId2"/>
          <a:stretch>
            <a:fillRect/>
          </a:stretch>
        </p:blipFill>
        <p:spPr>
          <a:xfrm>
            <a:off x="665683" y="2736056"/>
            <a:ext cx="3796656" cy="2763441"/>
          </a:xfrm>
          <a:prstGeom prst="rect">
            <a:avLst/>
          </a:prstGeom>
        </p:spPr>
      </p:pic>
      <p:sp>
        <p:nvSpPr>
          <p:cNvPr id="4" name="Rectangle 3"/>
          <p:cNvSpPr/>
          <p:nvPr/>
        </p:nvSpPr>
        <p:spPr>
          <a:xfrm>
            <a:off x="3681450" y="2973789"/>
            <a:ext cx="406907" cy="127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Calibration with </a:t>
            </a:r>
            <a:br>
              <a:rPr lang="en-US" dirty="0"/>
            </a:br>
            <a:r>
              <a:rPr lang="en-US" dirty="0"/>
              <a:t>Ammonium Nitrate Aerosol</a:t>
            </a:r>
          </a:p>
        </p:txBody>
      </p:sp>
      <p:sp>
        <p:nvSpPr>
          <p:cNvPr id="6" name="Text Placeholder 5"/>
          <p:cNvSpPr>
            <a:spLocks noGrp="1"/>
          </p:cNvSpPr>
          <p:nvPr>
            <p:ph type="body" sz="quarter" idx="3"/>
          </p:nvPr>
        </p:nvSpPr>
        <p:spPr>
          <a:xfrm>
            <a:off x="4629150" y="2118122"/>
            <a:ext cx="3887391" cy="588811"/>
          </a:xfrm>
        </p:spPr>
        <p:txBody>
          <a:bodyPr>
            <a:normAutofit fontScale="62500" lnSpcReduction="20000"/>
          </a:bodyPr>
          <a:lstStyle/>
          <a:p>
            <a:r>
              <a:rPr lang="en-US" dirty="0"/>
              <a:t>0.2% </a:t>
            </a:r>
            <a:r>
              <a:rPr lang="en-US" dirty="0" err="1"/>
              <a:t>Supersaturation</a:t>
            </a:r>
            <a:r>
              <a:rPr lang="en-US" dirty="0"/>
              <a:t> </a:t>
            </a:r>
            <a:r>
              <a:rPr lang="en-US" dirty="0" err="1"/>
              <a:t>Setpoint</a:t>
            </a:r>
            <a:endParaRPr lang="en-US" dirty="0"/>
          </a:p>
          <a:p>
            <a:r>
              <a:rPr lang="en-US" dirty="0"/>
              <a:t>Activation diameter = 76 nm</a:t>
            </a:r>
          </a:p>
        </p:txBody>
      </p:sp>
      <p:pic>
        <p:nvPicPr>
          <p:cNvPr id="17" name="Content Placeholder 16"/>
          <p:cNvPicPr>
            <a:picLocks noGrp="1" noChangeAspect="1"/>
          </p:cNvPicPr>
          <p:nvPr>
            <p:ph sz="quarter" idx="4"/>
          </p:nvPr>
        </p:nvPicPr>
        <p:blipFill>
          <a:blip r:embed="rId3"/>
          <a:stretch>
            <a:fillRect/>
          </a:stretch>
        </p:blipFill>
        <p:spPr>
          <a:xfrm>
            <a:off x="4757281" y="2736056"/>
            <a:ext cx="3631129" cy="2763441"/>
          </a:xfrm>
          <a:prstGeom prst="rect">
            <a:avLst/>
          </a:prstGeom>
        </p:spPr>
      </p:pic>
      <p:sp>
        <p:nvSpPr>
          <p:cNvPr id="18" name="Text Placeholder 3"/>
          <p:cNvSpPr>
            <a:spLocks noGrp="1"/>
          </p:cNvSpPr>
          <p:nvPr>
            <p:ph type="body" idx="1"/>
          </p:nvPr>
        </p:nvSpPr>
        <p:spPr>
          <a:xfrm>
            <a:off x="629842" y="2321780"/>
            <a:ext cx="3999308" cy="414275"/>
          </a:xfrm>
        </p:spPr>
        <p:txBody>
          <a:bodyPr>
            <a:normAutofit fontScale="62500" lnSpcReduction="20000"/>
          </a:bodyPr>
          <a:lstStyle/>
          <a:p>
            <a:r>
              <a:rPr lang="en-US" sz="1650" dirty="0"/>
              <a:t>Calibration Aerosol and CCN Size Distributions</a:t>
            </a:r>
          </a:p>
        </p:txBody>
      </p:sp>
      <p:sp>
        <p:nvSpPr>
          <p:cNvPr id="2" name="TextBox 1"/>
          <p:cNvSpPr txBox="1"/>
          <p:nvPr/>
        </p:nvSpPr>
        <p:spPr>
          <a:xfrm>
            <a:off x="3570139" y="2871328"/>
            <a:ext cx="426720" cy="338554"/>
          </a:xfrm>
          <a:prstGeom prst="rect">
            <a:avLst/>
          </a:prstGeom>
          <a:noFill/>
        </p:spPr>
        <p:txBody>
          <a:bodyPr wrap="none" rtlCol="0">
            <a:spAutoFit/>
          </a:bodyPr>
          <a:lstStyle/>
          <a:p>
            <a:r>
              <a:rPr lang="en-US" sz="1600" dirty="0"/>
              <a:t>CN</a:t>
            </a:r>
          </a:p>
        </p:txBody>
      </p:sp>
    </p:spTree>
    <p:extLst>
      <p:ext uri="{BB962C8B-B14F-4D97-AF65-F5344CB8AC3E}">
        <p14:creationId xmlns:p14="http://schemas.microsoft.com/office/powerpoint/2010/main" val="373712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Ambient Data from the WFM Summit</a:t>
            </a:r>
            <a:br>
              <a:rPr lang="en-US" dirty="0"/>
            </a:br>
            <a:endParaRPr lang="en-US" dirty="0"/>
          </a:p>
        </p:txBody>
      </p:sp>
      <p:sp>
        <p:nvSpPr>
          <p:cNvPr id="4" name="Text Placeholder 3"/>
          <p:cNvSpPr>
            <a:spLocks noGrp="1"/>
          </p:cNvSpPr>
          <p:nvPr>
            <p:ph type="body" idx="1"/>
          </p:nvPr>
        </p:nvSpPr>
        <p:spPr>
          <a:xfrm>
            <a:off x="629841" y="2282024"/>
            <a:ext cx="3871178" cy="454032"/>
          </a:xfrm>
        </p:spPr>
        <p:txBody>
          <a:bodyPr>
            <a:normAutofit fontScale="62500" lnSpcReduction="20000"/>
          </a:bodyPr>
          <a:lstStyle/>
          <a:p>
            <a:r>
              <a:rPr lang="en-US" dirty="0"/>
              <a:t>Ambient Aerosol and CCN Size Distributions</a:t>
            </a:r>
          </a:p>
        </p:txBody>
      </p:sp>
      <p:pic>
        <p:nvPicPr>
          <p:cNvPr id="7" name="Content Placeholder 6"/>
          <p:cNvPicPr>
            <a:picLocks noGrp="1" noChangeAspect="1"/>
          </p:cNvPicPr>
          <p:nvPr>
            <p:ph sz="quarter" idx="4"/>
          </p:nvPr>
        </p:nvPicPr>
        <p:blipFill>
          <a:blip r:embed="rId2"/>
          <a:stretch>
            <a:fillRect/>
          </a:stretch>
        </p:blipFill>
        <p:spPr>
          <a:xfrm>
            <a:off x="4757281" y="2736056"/>
            <a:ext cx="3631129" cy="2763441"/>
          </a:xfrm>
          <a:prstGeom prst="rect">
            <a:avLst/>
          </a:prstGeom>
        </p:spPr>
      </p:pic>
      <p:pic>
        <p:nvPicPr>
          <p:cNvPr id="8" name="Content Placeholder 7"/>
          <p:cNvPicPr>
            <a:picLocks noGrp="1" noChangeAspect="1"/>
          </p:cNvPicPr>
          <p:nvPr>
            <p:ph sz="half" idx="2"/>
          </p:nvPr>
        </p:nvPicPr>
        <p:blipFill>
          <a:blip r:embed="rId3"/>
          <a:stretch>
            <a:fillRect/>
          </a:stretch>
        </p:blipFill>
        <p:spPr>
          <a:xfrm>
            <a:off x="665683" y="2736056"/>
            <a:ext cx="3796656" cy="2763441"/>
          </a:xfrm>
          <a:prstGeom prst="rect">
            <a:avLst/>
          </a:prstGeom>
        </p:spPr>
      </p:pic>
      <p:sp>
        <p:nvSpPr>
          <p:cNvPr id="9" name="Text Placeholder 5"/>
          <p:cNvSpPr>
            <a:spLocks noGrp="1"/>
          </p:cNvSpPr>
          <p:nvPr>
            <p:ph type="body" sz="quarter" idx="3"/>
          </p:nvPr>
        </p:nvSpPr>
        <p:spPr>
          <a:xfrm>
            <a:off x="4629150" y="2118122"/>
            <a:ext cx="3887391" cy="588811"/>
          </a:xfrm>
        </p:spPr>
        <p:txBody>
          <a:bodyPr>
            <a:normAutofit fontScale="62500" lnSpcReduction="20000"/>
          </a:bodyPr>
          <a:lstStyle/>
          <a:p>
            <a:r>
              <a:rPr lang="en-US" dirty="0"/>
              <a:t>0.2% </a:t>
            </a:r>
            <a:r>
              <a:rPr lang="en-US" dirty="0" err="1"/>
              <a:t>Supersaturation</a:t>
            </a:r>
            <a:r>
              <a:rPr lang="en-US" dirty="0"/>
              <a:t> </a:t>
            </a:r>
            <a:r>
              <a:rPr lang="en-US" dirty="0" err="1"/>
              <a:t>Setpoint</a:t>
            </a:r>
            <a:endParaRPr lang="en-US" dirty="0"/>
          </a:p>
          <a:p>
            <a:r>
              <a:rPr lang="en-US" dirty="0"/>
              <a:t>Activation diameter = 101 nm</a:t>
            </a:r>
          </a:p>
        </p:txBody>
      </p:sp>
      <p:sp>
        <p:nvSpPr>
          <p:cNvPr id="10" name="Rectangle 9"/>
          <p:cNvSpPr/>
          <p:nvPr/>
        </p:nvSpPr>
        <p:spPr>
          <a:xfrm>
            <a:off x="3657597" y="2941985"/>
            <a:ext cx="406907" cy="127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54237" y="2839524"/>
            <a:ext cx="426720" cy="338554"/>
          </a:xfrm>
          <a:prstGeom prst="rect">
            <a:avLst/>
          </a:prstGeom>
          <a:noFill/>
        </p:spPr>
        <p:txBody>
          <a:bodyPr wrap="none" rtlCol="0">
            <a:spAutoFit/>
          </a:bodyPr>
          <a:lstStyle/>
          <a:p>
            <a:r>
              <a:rPr lang="en-US" sz="1600" dirty="0"/>
              <a:t>CN</a:t>
            </a:r>
          </a:p>
        </p:txBody>
      </p:sp>
    </p:spTree>
    <p:extLst>
      <p:ext uri="{BB962C8B-B14F-4D97-AF65-F5344CB8AC3E}">
        <p14:creationId xmlns:p14="http://schemas.microsoft.com/office/powerpoint/2010/main" val="2774184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88759" y="1131094"/>
            <a:ext cx="3549316" cy="700715"/>
          </a:xfrm>
        </p:spPr>
        <p:txBody>
          <a:bodyPr>
            <a:normAutofit/>
          </a:bodyPr>
          <a:lstStyle/>
          <a:p>
            <a:r>
              <a:rPr lang="en-US" sz="3000" dirty="0"/>
              <a:t>Kappa-</a:t>
            </a:r>
            <a:r>
              <a:rPr lang="en-US" sz="3000" dirty="0" err="1"/>
              <a:t>Köhler</a:t>
            </a:r>
            <a:r>
              <a:rPr lang="en-US" sz="3000" dirty="0"/>
              <a:t> Theory</a:t>
            </a:r>
          </a:p>
        </p:txBody>
      </p:sp>
      <p:sp>
        <p:nvSpPr>
          <p:cNvPr id="19" name="Content Placeholder 9"/>
          <p:cNvSpPr txBox="1">
            <a:spLocks/>
          </p:cNvSpPr>
          <p:nvPr/>
        </p:nvSpPr>
        <p:spPr>
          <a:xfrm>
            <a:off x="263011" y="3095478"/>
            <a:ext cx="3872267" cy="2735759"/>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u="sng" dirty="0">
                <a:solidFill>
                  <a:srgbClr val="FF0000"/>
                </a:solidFill>
              </a:rPr>
              <a:t>To determine kappa for ambient aerosol:</a:t>
            </a:r>
          </a:p>
          <a:p>
            <a:r>
              <a:rPr lang="en-US" sz="2100" dirty="0"/>
              <a:t>First check the instrument </a:t>
            </a:r>
            <a:r>
              <a:rPr lang="en-US" sz="2100" dirty="0" err="1"/>
              <a:t>supersaturation</a:t>
            </a:r>
            <a:r>
              <a:rPr lang="en-US" sz="2100" dirty="0"/>
              <a:t> (</a:t>
            </a:r>
            <a:r>
              <a:rPr lang="en-US" sz="2100" i="1" dirty="0"/>
              <a:t>S=</a:t>
            </a:r>
            <a:r>
              <a:rPr lang="en-US" sz="2100" i="1" dirty="0" err="1"/>
              <a:t>S</a:t>
            </a:r>
            <a:r>
              <a:rPr lang="en-US" sz="2100" i="1" baseline="-25000" dirty="0" err="1"/>
              <a:t>c</a:t>
            </a:r>
            <a:r>
              <a:rPr lang="en-US" sz="2100" dirty="0"/>
              <a:t>), by using a known calibration aerosol (in this case ammonium nitrate, which is known to have a kappa of 0.77) and setting </a:t>
            </a:r>
            <a:r>
              <a:rPr lang="en-US" sz="2100" i="1" dirty="0" err="1"/>
              <a:t>d</a:t>
            </a:r>
            <a:r>
              <a:rPr lang="en-US" sz="2100" i="1" baseline="-25000" dirty="0" err="1"/>
              <a:t>p</a:t>
            </a:r>
            <a:r>
              <a:rPr lang="en-US" sz="2100" dirty="0"/>
              <a:t> to the calibrated dry activation diameter</a:t>
            </a:r>
          </a:p>
          <a:p>
            <a:endParaRPr lang="en-US" sz="2100" dirty="0"/>
          </a:p>
          <a:p>
            <a:r>
              <a:rPr lang="en-US" sz="2100" dirty="0">
                <a:solidFill>
                  <a:schemeClr val="bg1">
                    <a:lumMod val="75000"/>
                  </a:schemeClr>
                </a:solidFill>
              </a:rPr>
              <a:t>Then calculate kappa at this calibrated </a:t>
            </a:r>
            <a:r>
              <a:rPr lang="en-US" sz="2100" dirty="0" err="1">
                <a:solidFill>
                  <a:schemeClr val="bg1">
                    <a:lumMod val="75000"/>
                  </a:schemeClr>
                </a:solidFill>
              </a:rPr>
              <a:t>supersaturation</a:t>
            </a:r>
            <a:r>
              <a:rPr lang="en-US" sz="2100" dirty="0">
                <a:solidFill>
                  <a:schemeClr val="bg1">
                    <a:lumMod val="75000"/>
                  </a:schemeClr>
                </a:solidFill>
              </a:rPr>
              <a:t>, by setting the maximum S  in the above </a:t>
            </a:r>
            <a:r>
              <a:rPr lang="en-US" sz="2100" dirty="0">
                <a:solidFill>
                  <a:schemeClr val="bg1">
                    <a:lumMod val="75000"/>
                  </a:schemeClr>
                </a:solidFill>
                <a:latin typeface="Symbol" panose="05050102010706020507" pitchFamily="18" charset="2"/>
              </a:rPr>
              <a:t>k</a:t>
            </a:r>
            <a:r>
              <a:rPr lang="en-US" sz="2100" dirty="0">
                <a:solidFill>
                  <a:schemeClr val="bg1">
                    <a:lumMod val="75000"/>
                  </a:schemeClr>
                </a:solidFill>
              </a:rPr>
              <a:t>-</a:t>
            </a:r>
            <a:r>
              <a:rPr lang="en-US" sz="2100" dirty="0" err="1">
                <a:solidFill>
                  <a:schemeClr val="bg1">
                    <a:lumMod val="75000"/>
                  </a:schemeClr>
                </a:solidFill>
              </a:rPr>
              <a:t>Köhler</a:t>
            </a:r>
            <a:r>
              <a:rPr lang="en-US" sz="2100" dirty="0">
                <a:solidFill>
                  <a:schemeClr val="bg1">
                    <a:lumMod val="75000"/>
                  </a:schemeClr>
                </a:solidFill>
              </a:rPr>
              <a:t> equation to the calibrated S and setting </a:t>
            </a:r>
            <a:r>
              <a:rPr lang="en-US" sz="2100" i="1" dirty="0" err="1">
                <a:solidFill>
                  <a:schemeClr val="bg1">
                    <a:lumMod val="75000"/>
                  </a:schemeClr>
                </a:solidFill>
              </a:rPr>
              <a:t>d</a:t>
            </a:r>
            <a:r>
              <a:rPr lang="en-US" sz="2100" i="1" baseline="-25000" dirty="0" err="1">
                <a:solidFill>
                  <a:schemeClr val="bg1">
                    <a:lumMod val="75000"/>
                  </a:schemeClr>
                </a:solidFill>
              </a:rPr>
              <a:t>p</a:t>
            </a:r>
            <a:r>
              <a:rPr lang="en-US" sz="2100" dirty="0">
                <a:solidFill>
                  <a:schemeClr val="bg1">
                    <a:lumMod val="75000"/>
                  </a:schemeClr>
                </a:solidFill>
              </a:rPr>
              <a:t> to the measured dry activation diameter</a:t>
            </a:r>
          </a:p>
        </p:txBody>
      </p:sp>
      <mc:AlternateContent xmlns:mc="http://schemas.openxmlformats.org/markup-compatibility/2006" xmlns:a14="http://schemas.microsoft.com/office/drawing/2010/main">
        <mc:Choice Requires="a14">
          <p:sp>
            <p:nvSpPr>
              <p:cNvPr id="10" name="Rectangle 9"/>
              <p:cNvSpPr/>
              <p:nvPr/>
            </p:nvSpPr>
            <p:spPr>
              <a:xfrm>
                <a:off x="417745" y="1853871"/>
                <a:ext cx="3291343" cy="669222"/>
              </a:xfrm>
              <a:prstGeom prst="rect">
                <a:avLst/>
              </a:prstGeom>
              <a:ln>
                <a:solidFill>
                  <a:srgbClr val="FF0000"/>
                </a:solidFill>
              </a:ln>
            </p:spPr>
            <p:txBody>
              <a:bodyPr wrap="square">
                <a:spAutoFit/>
              </a:bodyPr>
              <a:lstStyle/>
              <a:p>
                <a14:m>
                  <m:oMath xmlns:m="http://schemas.openxmlformats.org/officeDocument/2006/math">
                    <m:sSub>
                      <m:sSubPr>
                        <m:ctrlPr>
                          <a:rPr lang="en-US" sz="2000" i="1" dirty="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i="1" dirty="0" smtClean="0">
                        <a:latin typeface="Cambria Math" panose="02040503050406030204" pitchFamily="18" charset="0"/>
                        <a:sym typeface="Wingdings" panose="05000000000000000000" pitchFamily="2" charset="2"/>
                      </a:rPr>
                      <m:t>=</m:t>
                    </m:r>
                    <m:d>
                      <m:dPr>
                        <m:ctrlPr>
                          <a:rPr lang="en-US" sz="2000" i="1" dirty="0" smtClean="0">
                            <a:latin typeface="Cambria Math" panose="02040503050406030204" pitchFamily="18" charset="0"/>
                            <a:sym typeface="Wingdings" panose="05000000000000000000" pitchFamily="2" charset="2"/>
                          </a:rPr>
                        </m:ctrlPr>
                      </m:dPr>
                      <m:e>
                        <m:f>
                          <m:fPr>
                            <m:ctrlPr>
                              <a:rPr lang="en-US" sz="2000" i="1" dirty="0">
                                <a:latin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(1−</m:t>
                                </m:r>
                                <m:r>
                                  <a:rPr lang="en-US" sz="2000" i="1">
                                    <a:latin typeface="Cambria Math" panose="02040503050406030204" pitchFamily="18" charset="0"/>
                                    <a:ea typeface="Cambria Math" panose="02040503050406030204" pitchFamily="18" charset="0"/>
                                    <a:sym typeface="Wingdings" panose="05000000000000000000" pitchFamily="2" charset="2"/>
                                  </a:rPr>
                                  <m:t>𝜅</m:t>
                                </m:r>
                                <m:r>
                                  <a:rPr lang="en-US" sz="2000" i="1">
                                    <a:latin typeface="Cambria Math" panose="02040503050406030204" pitchFamily="18" charset="0"/>
                                    <a:ea typeface="Cambria Math" panose="02040503050406030204" pitchFamily="18" charset="0"/>
                                    <a:sym typeface="Wingdings" panose="05000000000000000000" pitchFamily="2" charset="2"/>
                                  </a:rPr>
                                  <m:t>)</m:t>
                                </m:r>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e>
                    </m:d>
                  </m:oMath>
                </a14:m>
                <a:r>
                  <a:rPr lang="en-US" sz="2000" dirty="0"/>
                  <a:t> </a:t>
                </a:r>
              </a:p>
            </p:txBody>
          </p:sp>
        </mc:Choice>
        <mc:Fallback xmlns="">
          <p:sp>
            <p:nvSpPr>
              <p:cNvPr id="10" name="Rectangle 9"/>
              <p:cNvSpPr>
                <a:spLocks noRot="1" noChangeAspect="1" noMove="1" noResize="1" noEditPoints="1" noAdjustHandles="1" noChangeArrowheads="1" noChangeShapeType="1" noTextEdit="1"/>
              </p:cNvSpPr>
              <p:nvPr/>
            </p:nvSpPr>
            <p:spPr>
              <a:xfrm>
                <a:off x="417745" y="1853871"/>
                <a:ext cx="3291343" cy="669222"/>
              </a:xfrm>
              <a:prstGeom prst="rect">
                <a:avLst/>
              </a:prstGeom>
              <a:blipFill>
                <a:blip r:embed="rId2"/>
                <a:stretch>
                  <a:fillRect/>
                </a:stretch>
              </a:blipFill>
              <a:ln>
                <a:solidFill>
                  <a:srgbClr val="FF0000"/>
                </a:solidFill>
              </a:ln>
            </p:spPr>
            <p:txBody>
              <a:bodyPr/>
              <a:lstStyle/>
              <a:p>
                <a:r>
                  <a:rPr lang="en-US">
                    <a:noFill/>
                  </a:rPr>
                  <a:t> </a:t>
                </a:r>
              </a:p>
            </p:txBody>
          </p:sp>
        </mc:Fallback>
      </mc:AlternateContent>
      <p:sp>
        <p:nvSpPr>
          <p:cNvPr id="14" name="TextBox 13"/>
          <p:cNvSpPr txBox="1"/>
          <p:nvPr/>
        </p:nvSpPr>
        <p:spPr>
          <a:xfrm>
            <a:off x="1034716" y="2545156"/>
            <a:ext cx="2365199" cy="300082"/>
          </a:xfrm>
          <a:prstGeom prst="rect">
            <a:avLst/>
          </a:prstGeom>
          <a:noFill/>
        </p:spPr>
        <p:txBody>
          <a:bodyPr wrap="none" rtlCol="0">
            <a:spAutoFit/>
          </a:bodyPr>
          <a:lstStyle/>
          <a:p>
            <a:r>
              <a:rPr lang="en-US" sz="1350" i="1" dirty="0" err="1"/>
              <a:t>Petters</a:t>
            </a:r>
            <a:r>
              <a:rPr lang="en-US" sz="1350" i="1" dirty="0"/>
              <a:t> and </a:t>
            </a:r>
            <a:r>
              <a:rPr lang="en-US" sz="1350" i="1" dirty="0" err="1"/>
              <a:t>Kreidenweis</a:t>
            </a:r>
            <a:r>
              <a:rPr lang="en-US" sz="1350" i="1" dirty="0"/>
              <a:t> (2007)</a:t>
            </a:r>
          </a:p>
        </p:txBody>
      </p:sp>
      <p:pic>
        <p:nvPicPr>
          <p:cNvPr id="15" name="Picture 14"/>
          <p:cNvPicPr>
            <a:picLocks noChangeAspect="1"/>
          </p:cNvPicPr>
          <p:nvPr/>
        </p:nvPicPr>
        <p:blipFill>
          <a:blip r:embed="rId3"/>
          <a:stretch>
            <a:fillRect/>
          </a:stretch>
        </p:blipFill>
        <p:spPr>
          <a:xfrm>
            <a:off x="6486532" y="0"/>
            <a:ext cx="2657468" cy="2343854"/>
          </a:xfrm>
          <a:prstGeom prst="rect">
            <a:avLst/>
          </a:prstGeom>
        </p:spPr>
      </p:pic>
      <p:pic>
        <p:nvPicPr>
          <p:cNvPr id="16" name="Picture 3" descr="DSC0228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4866198" y="104260"/>
            <a:ext cx="1620334" cy="21594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760023" y="597482"/>
            <a:ext cx="2187907" cy="307777"/>
          </a:xfrm>
          <a:prstGeom prst="rect">
            <a:avLst/>
          </a:prstGeom>
          <a:noFill/>
        </p:spPr>
        <p:txBody>
          <a:bodyPr wrap="none" rtlCol="0">
            <a:spAutoFit/>
          </a:bodyPr>
          <a:lstStyle/>
          <a:p>
            <a:r>
              <a:rPr lang="en-US" sz="1400" dirty="0"/>
              <a:t>Ammonium Nitrate Aerosol</a:t>
            </a:r>
          </a:p>
        </p:txBody>
      </p:sp>
      <p:sp>
        <p:nvSpPr>
          <p:cNvPr id="8" name="Rectangle 7"/>
          <p:cNvSpPr/>
          <p:nvPr/>
        </p:nvSpPr>
        <p:spPr>
          <a:xfrm>
            <a:off x="4806383" y="617820"/>
            <a:ext cx="487171" cy="369332"/>
          </a:xfrm>
          <a:prstGeom prst="rect">
            <a:avLst/>
          </a:prstGeom>
        </p:spPr>
        <p:txBody>
          <a:bodyPr wrap="square">
            <a:spAutoFit/>
          </a:bodyPr>
          <a:lstStyle/>
          <a:p>
            <a:r>
              <a:rPr lang="en-US" dirty="0">
                <a:solidFill>
                  <a:schemeClr val="bg1"/>
                </a:solidFill>
                <a:sym typeface="Wingdings" panose="05000000000000000000" pitchFamily="2" charset="2"/>
              </a:rPr>
              <a:t></a:t>
            </a:r>
            <a:endParaRPr lang="en-US" dirty="0">
              <a:solidFill>
                <a:schemeClr val="bg1"/>
              </a:solidFill>
            </a:endParaRPr>
          </a:p>
        </p:txBody>
      </p:sp>
      <p:pic>
        <p:nvPicPr>
          <p:cNvPr id="18" name="Picture 17"/>
          <p:cNvPicPr>
            <a:picLocks noChangeAspect="1"/>
          </p:cNvPicPr>
          <p:nvPr/>
        </p:nvPicPr>
        <p:blipFill>
          <a:blip r:embed="rId5"/>
          <a:stretch>
            <a:fillRect/>
          </a:stretch>
        </p:blipFill>
        <p:spPr>
          <a:xfrm>
            <a:off x="4154438" y="2343635"/>
            <a:ext cx="4989562" cy="4514365"/>
          </a:xfrm>
          <a:prstGeom prst="rect">
            <a:avLst/>
          </a:prstGeom>
        </p:spPr>
      </p:pic>
      <p:cxnSp>
        <p:nvCxnSpPr>
          <p:cNvPr id="23" name="Straight Connector 22"/>
          <p:cNvCxnSpPr/>
          <p:nvPr/>
        </p:nvCxnSpPr>
        <p:spPr>
          <a:xfrm>
            <a:off x="7405104" y="1549680"/>
            <a:ext cx="0" cy="61928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14655" y="1681768"/>
            <a:ext cx="941283" cy="300082"/>
          </a:xfrm>
          <a:prstGeom prst="rect">
            <a:avLst/>
          </a:prstGeom>
          <a:noFill/>
        </p:spPr>
        <p:txBody>
          <a:bodyPr wrap="none" rtlCol="0">
            <a:spAutoFit/>
          </a:bodyPr>
          <a:lstStyle/>
          <a:p>
            <a:r>
              <a:rPr lang="en-US" sz="1350" i="1" dirty="0" err="1"/>
              <a:t>d</a:t>
            </a:r>
            <a:r>
              <a:rPr lang="en-US" sz="1350" i="1" baseline="-25000" dirty="0" err="1"/>
              <a:t>p</a:t>
            </a:r>
            <a:r>
              <a:rPr lang="en-US" sz="1350" dirty="0"/>
              <a:t> = 76 nm</a:t>
            </a:r>
          </a:p>
        </p:txBody>
      </p:sp>
      <p:sp>
        <p:nvSpPr>
          <p:cNvPr id="25" name="TextBox 24"/>
          <p:cNvSpPr txBox="1"/>
          <p:nvPr/>
        </p:nvSpPr>
        <p:spPr>
          <a:xfrm>
            <a:off x="4110863" y="841106"/>
            <a:ext cx="755335" cy="507831"/>
          </a:xfrm>
          <a:prstGeom prst="rect">
            <a:avLst/>
          </a:prstGeom>
          <a:noFill/>
        </p:spPr>
        <p:txBody>
          <a:bodyPr wrap="none" rtlCol="0">
            <a:spAutoFit/>
          </a:bodyPr>
          <a:lstStyle/>
          <a:p>
            <a:r>
              <a:rPr lang="en-US" sz="1350" dirty="0">
                <a:latin typeface="Symbol" panose="05050102010706020507" pitchFamily="18" charset="2"/>
              </a:rPr>
              <a:t>k </a:t>
            </a:r>
            <a:r>
              <a:rPr lang="en-US" sz="1350" dirty="0"/>
              <a:t>= 0.77</a:t>
            </a:r>
          </a:p>
          <a:p>
            <a:endParaRPr lang="en-US" sz="1350" dirty="0"/>
          </a:p>
        </p:txBody>
      </p:sp>
    </p:spTree>
    <p:extLst>
      <p:ext uri="{BB962C8B-B14F-4D97-AF65-F5344CB8AC3E}">
        <p14:creationId xmlns:p14="http://schemas.microsoft.com/office/powerpoint/2010/main" val="4110477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4154438" y="2343635"/>
            <a:ext cx="4989562" cy="4514365"/>
          </a:xfrm>
          <a:prstGeom prst="rect">
            <a:avLst/>
          </a:prstGeom>
        </p:spPr>
      </p:pic>
      <p:sp>
        <p:nvSpPr>
          <p:cNvPr id="9" name="Title 8"/>
          <p:cNvSpPr>
            <a:spLocks noGrp="1"/>
          </p:cNvSpPr>
          <p:nvPr>
            <p:ph type="title"/>
          </p:nvPr>
        </p:nvSpPr>
        <p:spPr>
          <a:xfrm>
            <a:off x="288759" y="1131094"/>
            <a:ext cx="3549316" cy="700715"/>
          </a:xfrm>
        </p:spPr>
        <p:txBody>
          <a:bodyPr>
            <a:normAutofit/>
          </a:bodyPr>
          <a:lstStyle/>
          <a:p>
            <a:r>
              <a:rPr lang="en-US" sz="3000" dirty="0"/>
              <a:t>Kappa-</a:t>
            </a:r>
            <a:r>
              <a:rPr lang="en-US" sz="3000" dirty="0" err="1"/>
              <a:t>Köhler</a:t>
            </a:r>
            <a:r>
              <a:rPr lang="en-US" sz="3000" dirty="0"/>
              <a:t> Theory</a:t>
            </a:r>
          </a:p>
        </p:txBody>
      </p:sp>
      <p:sp>
        <p:nvSpPr>
          <p:cNvPr id="13" name="TextBox 12"/>
          <p:cNvSpPr txBox="1"/>
          <p:nvPr/>
        </p:nvSpPr>
        <p:spPr>
          <a:xfrm>
            <a:off x="7343276" y="3250909"/>
            <a:ext cx="1322700" cy="507831"/>
          </a:xfrm>
          <a:prstGeom prst="rect">
            <a:avLst/>
          </a:prstGeom>
          <a:solidFill>
            <a:schemeClr val="bg1"/>
          </a:solidFill>
        </p:spPr>
        <p:txBody>
          <a:bodyPr wrap="square" rtlCol="0">
            <a:spAutoFit/>
          </a:bodyPr>
          <a:lstStyle/>
          <a:p>
            <a:endParaRPr lang="en-US" sz="1350" i="1" dirty="0"/>
          </a:p>
          <a:p>
            <a:r>
              <a:rPr lang="en-US" sz="1350" i="1" dirty="0"/>
              <a:t>      </a:t>
            </a:r>
            <a:r>
              <a:rPr lang="en-US" sz="1350" i="1" dirty="0" err="1"/>
              <a:t>S</a:t>
            </a:r>
            <a:r>
              <a:rPr lang="en-US" sz="1350" i="1" baseline="-25000" dirty="0" err="1"/>
              <a:t>c</a:t>
            </a:r>
            <a:r>
              <a:rPr lang="en-US" sz="1350" dirty="0"/>
              <a:t> = 0.22%</a:t>
            </a:r>
          </a:p>
        </p:txBody>
      </p:sp>
      <p:sp>
        <p:nvSpPr>
          <p:cNvPr id="19" name="Content Placeholder 9"/>
          <p:cNvSpPr txBox="1">
            <a:spLocks/>
          </p:cNvSpPr>
          <p:nvPr/>
        </p:nvSpPr>
        <p:spPr>
          <a:xfrm>
            <a:off x="263011" y="3095478"/>
            <a:ext cx="3872267" cy="2735759"/>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u="sng" dirty="0">
                <a:solidFill>
                  <a:srgbClr val="FF0000"/>
                </a:solidFill>
              </a:rPr>
              <a:t>To determine kappa for ambient aerosol:</a:t>
            </a:r>
          </a:p>
          <a:p>
            <a:r>
              <a:rPr lang="en-US" sz="2100" dirty="0"/>
              <a:t>First check the instrument </a:t>
            </a:r>
            <a:r>
              <a:rPr lang="en-US" sz="2100" dirty="0" err="1"/>
              <a:t>supersaturation</a:t>
            </a:r>
            <a:r>
              <a:rPr lang="en-US" sz="2100" dirty="0"/>
              <a:t> (</a:t>
            </a:r>
            <a:r>
              <a:rPr lang="en-US" sz="2100" i="1" dirty="0"/>
              <a:t>S=</a:t>
            </a:r>
            <a:r>
              <a:rPr lang="en-US" sz="2100" i="1" dirty="0" err="1"/>
              <a:t>S</a:t>
            </a:r>
            <a:r>
              <a:rPr lang="en-US" sz="2100" i="1" baseline="-25000" dirty="0" err="1"/>
              <a:t>c</a:t>
            </a:r>
            <a:r>
              <a:rPr lang="en-US" sz="2100" dirty="0"/>
              <a:t>), by using a known calibration aerosol (in this case ammonium nitrate, which is known to have a kappa of 0.77) and setting </a:t>
            </a:r>
            <a:r>
              <a:rPr lang="en-US" sz="2100" i="1" dirty="0" err="1"/>
              <a:t>d</a:t>
            </a:r>
            <a:r>
              <a:rPr lang="en-US" sz="2100" i="1" baseline="-25000" dirty="0" err="1"/>
              <a:t>p</a:t>
            </a:r>
            <a:r>
              <a:rPr lang="en-US" sz="2100" dirty="0"/>
              <a:t> to the calibrated dry activation diameter</a:t>
            </a:r>
          </a:p>
          <a:p>
            <a:endParaRPr lang="en-US" sz="2100" dirty="0"/>
          </a:p>
          <a:p>
            <a:r>
              <a:rPr lang="en-US" sz="2100" dirty="0">
                <a:solidFill>
                  <a:schemeClr val="bg1">
                    <a:lumMod val="75000"/>
                  </a:schemeClr>
                </a:solidFill>
              </a:rPr>
              <a:t>Then calculate kappa at this calibrated </a:t>
            </a:r>
            <a:r>
              <a:rPr lang="en-US" sz="2100" dirty="0" err="1">
                <a:solidFill>
                  <a:schemeClr val="bg1">
                    <a:lumMod val="75000"/>
                  </a:schemeClr>
                </a:solidFill>
              </a:rPr>
              <a:t>supersaturation</a:t>
            </a:r>
            <a:r>
              <a:rPr lang="en-US" sz="2100" dirty="0">
                <a:solidFill>
                  <a:schemeClr val="bg1">
                    <a:lumMod val="75000"/>
                  </a:schemeClr>
                </a:solidFill>
              </a:rPr>
              <a:t>, by setting the maximum S  in the above </a:t>
            </a:r>
            <a:r>
              <a:rPr lang="en-US" sz="2100" dirty="0">
                <a:solidFill>
                  <a:schemeClr val="bg1">
                    <a:lumMod val="75000"/>
                  </a:schemeClr>
                </a:solidFill>
                <a:latin typeface="Symbol" panose="05050102010706020507" pitchFamily="18" charset="2"/>
              </a:rPr>
              <a:t>k</a:t>
            </a:r>
            <a:r>
              <a:rPr lang="en-US" sz="2100" dirty="0">
                <a:solidFill>
                  <a:schemeClr val="bg1">
                    <a:lumMod val="75000"/>
                  </a:schemeClr>
                </a:solidFill>
              </a:rPr>
              <a:t>-</a:t>
            </a:r>
            <a:r>
              <a:rPr lang="en-US" sz="2100" dirty="0" err="1">
                <a:solidFill>
                  <a:schemeClr val="bg1">
                    <a:lumMod val="75000"/>
                  </a:schemeClr>
                </a:solidFill>
              </a:rPr>
              <a:t>Köhler</a:t>
            </a:r>
            <a:r>
              <a:rPr lang="en-US" sz="2100" dirty="0">
                <a:solidFill>
                  <a:schemeClr val="bg1">
                    <a:lumMod val="75000"/>
                  </a:schemeClr>
                </a:solidFill>
              </a:rPr>
              <a:t> equation to the calibrated S and setting </a:t>
            </a:r>
            <a:r>
              <a:rPr lang="en-US" sz="2100" i="1" dirty="0" err="1">
                <a:solidFill>
                  <a:schemeClr val="bg1">
                    <a:lumMod val="75000"/>
                  </a:schemeClr>
                </a:solidFill>
              </a:rPr>
              <a:t>d</a:t>
            </a:r>
            <a:r>
              <a:rPr lang="en-US" sz="2100" i="1" baseline="-25000" dirty="0" err="1">
                <a:solidFill>
                  <a:schemeClr val="bg1">
                    <a:lumMod val="75000"/>
                  </a:schemeClr>
                </a:solidFill>
              </a:rPr>
              <a:t>p</a:t>
            </a:r>
            <a:r>
              <a:rPr lang="en-US" sz="2100" dirty="0">
                <a:solidFill>
                  <a:schemeClr val="bg1">
                    <a:lumMod val="75000"/>
                  </a:schemeClr>
                </a:solidFill>
              </a:rPr>
              <a:t> to the measured dry activation diameter</a:t>
            </a:r>
          </a:p>
        </p:txBody>
      </p:sp>
      <mc:AlternateContent xmlns:mc="http://schemas.openxmlformats.org/markup-compatibility/2006" xmlns:a14="http://schemas.microsoft.com/office/drawing/2010/main">
        <mc:Choice Requires="a14">
          <p:sp>
            <p:nvSpPr>
              <p:cNvPr id="10" name="Rectangle 9"/>
              <p:cNvSpPr/>
              <p:nvPr/>
            </p:nvSpPr>
            <p:spPr>
              <a:xfrm>
                <a:off x="417745" y="1853871"/>
                <a:ext cx="3291343" cy="669222"/>
              </a:xfrm>
              <a:prstGeom prst="rect">
                <a:avLst/>
              </a:prstGeom>
              <a:ln>
                <a:solidFill>
                  <a:srgbClr val="FF0000"/>
                </a:solidFill>
              </a:ln>
            </p:spPr>
            <p:txBody>
              <a:bodyPr wrap="square">
                <a:spAutoFit/>
              </a:bodyPr>
              <a:lstStyle/>
              <a:p>
                <a14:m>
                  <m:oMath xmlns:m="http://schemas.openxmlformats.org/officeDocument/2006/math">
                    <m:sSub>
                      <m:sSubPr>
                        <m:ctrlPr>
                          <a:rPr lang="en-US" sz="2000" i="1" dirty="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i="1" dirty="0" smtClean="0">
                        <a:latin typeface="Cambria Math" panose="02040503050406030204" pitchFamily="18" charset="0"/>
                        <a:sym typeface="Wingdings" panose="05000000000000000000" pitchFamily="2" charset="2"/>
                      </a:rPr>
                      <m:t>=</m:t>
                    </m:r>
                    <m:d>
                      <m:dPr>
                        <m:ctrlPr>
                          <a:rPr lang="en-US" sz="2000" i="1" dirty="0" smtClean="0">
                            <a:latin typeface="Cambria Math" panose="02040503050406030204" pitchFamily="18" charset="0"/>
                            <a:sym typeface="Wingdings" panose="05000000000000000000" pitchFamily="2" charset="2"/>
                          </a:rPr>
                        </m:ctrlPr>
                      </m:dPr>
                      <m:e>
                        <m:f>
                          <m:fPr>
                            <m:ctrlPr>
                              <a:rPr lang="en-US" sz="2000" i="1" dirty="0">
                                <a:latin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(1−</m:t>
                                </m:r>
                                <m:r>
                                  <a:rPr lang="en-US" sz="2000" i="1">
                                    <a:latin typeface="Cambria Math" panose="02040503050406030204" pitchFamily="18" charset="0"/>
                                    <a:ea typeface="Cambria Math" panose="02040503050406030204" pitchFamily="18" charset="0"/>
                                    <a:sym typeface="Wingdings" panose="05000000000000000000" pitchFamily="2" charset="2"/>
                                  </a:rPr>
                                  <m:t>𝜅</m:t>
                                </m:r>
                                <m:r>
                                  <a:rPr lang="en-US" sz="2000" i="1">
                                    <a:latin typeface="Cambria Math" panose="02040503050406030204" pitchFamily="18" charset="0"/>
                                    <a:ea typeface="Cambria Math" panose="02040503050406030204" pitchFamily="18" charset="0"/>
                                    <a:sym typeface="Wingdings" panose="05000000000000000000" pitchFamily="2" charset="2"/>
                                  </a:rPr>
                                  <m:t>)</m:t>
                                </m:r>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e>
                    </m:d>
                  </m:oMath>
                </a14:m>
                <a:r>
                  <a:rPr lang="en-US" sz="2000" dirty="0"/>
                  <a:t> </a:t>
                </a:r>
              </a:p>
            </p:txBody>
          </p:sp>
        </mc:Choice>
        <mc:Fallback xmlns="">
          <p:sp>
            <p:nvSpPr>
              <p:cNvPr id="10" name="Rectangle 9"/>
              <p:cNvSpPr>
                <a:spLocks noRot="1" noChangeAspect="1" noMove="1" noResize="1" noEditPoints="1" noAdjustHandles="1" noChangeArrowheads="1" noChangeShapeType="1" noTextEdit="1"/>
              </p:cNvSpPr>
              <p:nvPr/>
            </p:nvSpPr>
            <p:spPr>
              <a:xfrm>
                <a:off x="417745" y="1853871"/>
                <a:ext cx="3291343" cy="669222"/>
              </a:xfrm>
              <a:prstGeom prst="rect">
                <a:avLst/>
              </a:prstGeom>
              <a:blipFill>
                <a:blip r:embed="rId3"/>
                <a:stretch>
                  <a:fillRect/>
                </a:stretch>
              </a:blipFill>
              <a:ln>
                <a:solidFill>
                  <a:srgbClr val="FF0000"/>
                </a:solidFill>
              </a:ln>
            </p:spPr>
            <p:txBody>
              <a:bodyPr/>
              <a:lstStyle/>
              <a:p>
                <a:r>
                  <a:rPr lang="en-US">
                    <a:noFill/>
                  </a:rPr>
                  <a:t> </a:t>
                </a:r>
              </a:p>
            </p:txBody>
          </p:sp>
        </mc:Fallback>
      </mc:AlternateContent>
      <p:sp>
        <p:nvSpPr>
          <p:cNvPr id="14" name="TextBox 13"/>
          <p:cNvSpPr txBox="1"/>
          <p:nvPr/>
        </p:nvSpPr>
        <p:spPr>
          <a:xfrm>
            <a:off x="1034716" y="2545156"/>
            <a:ext cx="2365199" cy="300082"/>
          </a:xfrm>
          <a:prstGeom prst="rect">
            <a:avLst/>
          </a:prstGeom>
          <a:noFill/>
        </p:spPr>
        <p:txBody>
          <a:bodyPr wrap="none" rtlCol="0">
            <a:spAutoFit/>
          </a:bodyPr>
          <a:lstStyle/>
          <a:p>
            <a:r>
              <a:rPr lang="en-US" sz="1350" i="1" dirty="0" err="1"/>
              <a:t>Petters</a:t>
            </a:r>
            <a:r>
              <a:rPr lang="en-US" sz="1350" i="1" dirty="0"/>
              <a:t> and </a:t>
            </a:r>
            <a:r>
              <a:rPr lang="en-US" sz="1350" i="1" dirty="0" err="1"/>
              <a:t>Kreidenweis</a:t>
            </a:r>
            <a:r>
              <a:rPr lang="en-US" sz="1350" i="1" dirty="0"/>
              <a:t> (2007)</a:t>
            </a:r>
          </a:p>
        </p:txBody>
      </p:sp>
      <p:sp>
        <p:nvSpPr>
          <p:cNvPr id="15" name="Rectangle 14"/>
          <p:cNvSpPr/>
          <p:nvPr/>
        </p:nvSpPr>
        <p:spPr>
          <a:xfrm>
            <a:off x="7343275" y="3213331"/>
            <a:ext cx="1311630" cy="5751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FF0000"/>
                </a:solidFill>
              </a:rPr>
              <a:t>Determine:</a:t>
            </a:r>
          </a:p>
        </p:txBody>
      </p:sp>
      <p:pic>
        <p:nvPicPr>
          <p:cNvPr id="17" name="Picture 16"/>
          <p:cNvPicPr>
            <a:picLocks noChangeAspect="1"/>
          </p:cNvPicPr>
          <p:nvPr/>
        </p:nvPicPr>
        <p:blipFill>
          <a:blip r:embed="rId4"/>
          <a:stretch>
            <a:fillRect/>
          </a:stretch>
        </p:blipFill>
        <p:spPr>
          <a:xfrm>
            <a:off x="6486532" y="0"/>
            <a:ext cx="2657468" cy="2343854"/>
          </a:xfrm>
          <a:prstGeom prst="rect">
            <a:avLst/>
          </a:prstGeom>
        </p:spPr>
      </p:pic>
      <p:pic>
        <p:nvPicPr>
          <p:cNvPr id="22" name="Picture 3" descr="DSC02283"/>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4866198" y="104260"/>
            <a:ext cx="1620334" cy="21594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TextBox 22"/>
          <p:cNvSpPr txBox="1"/>
          <p:nvPr/>
        </p:nvSpPr>
        <p:spPr>
          <a:xfrm>
            <a:off x="2760023" y="597482"/>
            <a:ext cx="2187907" cy="307777"/>
          </a:xfrm>
          <a:prstGeom prst="rect">
            <a:avLst/>
          </a:prstGeom>
          <a:noFill/>
        </p:spPr>
        <p:txBody>
          <a:bodyPr wrap="none" rtlCol="0">
            <a:spAutoFit/>
          </a:bodyPr>
          <a:lstStyle/>
          <a:p>
            <a:r>
              <a:rPr lang="en-US" sz="1400" dirty="0"/>
              <a:t>Ammonium Nitrate Aerosol</a:t>
            </a:r>
          </a:p>
        </p:txBody>
      </p:sp>
      <p:sp>
        <p:nvSpPr>
          <p:cNvPr id="24" name="Rectangle 23"/>
          <p:cNvSpPr/>
          <p:nvPr/>
        </p:nvSpPr>
        <p:spPr>
          <a:xfrm>
            <a:off x="4806383" y="617820"/>
            <a:ext cx="487171" cy="369332"/>
          </a:xfrm>
          <a:prstGeom prst="rect">
            <a:avLst/>
          </a:prstGeom>
        </p:spPr>
        <p:txBody>
          <a:bodyPr wrap="square">
            <a:spAutoFit/>
          </a:bodyPr>
          <a:lstStyle/>
          <a:p>
            <a:r>
              <a:rPr lang="en-US" dirty="0">
                <a:solidFill>
                  <a:schemeClr val="bg1"/>
                </a:solidFill>
                <a:sym typeface="Wingdings" panose="05000000000000000000" pitchFamily="2" charset="2"/>
              </a:rPr>
              <a:t></a:t>
            </a:r>
            <a:endParaRPr lang="en-US" dirty="0">
              <a:solidFill>
                <a:schemeClr val="bg1"/>
              </a:solidFill>
            </a:endParaRPr>
          </a:p>
        </p:txBody>
      </p:sp>
      <p:cxnSp>
        <p:nvCxnSpPr>
          <p:cNvPr id="29" name="Straight Connector 28"/>
          <p:cNvCxnSpPr/>
          <p:nvPr/>
        </p:nvCxnSpPr>
        <p:spPr>
          <a:xfrm>
            <a:off x="7405104" y="1549680"/>
            <a:ext cx="0" cy="61928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14655" y="1681768"/>
            <a:ext cx="941283" cy="300082"/>
          </a:xfrm>
          <a:prstGeom prst="rect">
            <a:avLst/>
          </a:prstGeom>
          <a:noFill/>
        </p:spPr>
        <p:txBody>
          <a:bodyPr wrap="none" rtlCol="0">
            <a:spAutoFit/>
          </a:bodyPr>
          <a:lstStyle/>
          <a:p>
            <a:r>
              <a:rPr lang="en-US" sz="1350" i="1" dirty="0" err="1"/>
              <a:t>d</a:t>
            </a:r>
            <a:r>
              <a:rPr lang="en-US" sz="1350" i="1" baseline="-25000" dirty="0" err="1"/>
              <a:t>p</a:t>
            </a:r>
            <a:r>
              <a:rPr lang="en-US" sz="1350" dirty="0"/>
              <a:t> = 76 nm</a:t>
            </a:r>
          </a:p>
        </p:txBody>
      </p:sp>
      <p:sp>
        <p:nvSpPr>
          <p:cNvPr id="31" name="TextBox 30"/>
          <p:cNvSpPr txBox="1"/>
          <p:nvPr/>
        </p:nvSpPr>
        <p:spPr>
          <a:xfrm>
            <a:off x="4110863" y="841106"/>
            <a:ext cx="755335" cy="507831"/>
          </a:xfrm>
          <a:prstGeom prst="rect">
            <a:avLst/>
          </a:prstGeom>
          <a:noFill/>
        </p:spPr>
        <p:txBody>
          <a:bodyPr wrap="none" rtlCol="0">
            <a:spAutoFit/>
          </a:bodyPr>
          <a:lstStyle/>
          <a:p>
            <a:r>
              <a:rPr lang="en-US" sz="1350" dirty="0">
                <a:latin typeface="Symbol" panose="05050102010706020507" pitchFamily="18" charset="2"/>
              </a:rPr>
              <a:t>k </a:t>
            </a:r>
            <a:r>
              <a:rPr lang="en-US" sz="1350" dirty="0"/>
              <a:t>= 0.77</a:t>
            </a:r>
          </a:p>
          <a:p>
            <a:endParaRPr lang="en-US" sz="1350" dirty="0"/>
          </a:p>
        </p:txBody>
      </p:sp>
    </p:spTree>
    <p:extLst>
      <p:ext uri="{BB962C8B-B14F-4D97-AF65-F5344CB8AC3E}">
        <p14:creationId xmlns:p14="http://schemas.microsoft.com/office/powerpoint/2010/main" val="1060357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4438" y="2343635"/>
            <a:ext cx="4989562" cy="4514365"/>
          </a:xfrm>
          <a:prstGeom prst="rect">
            <a:avLst/>
          </a:prstGeom>
        </p:spPr>
      </p:pic>
      <p:sp>
        <p:nvSpPr>
          <p:cNvPr id="9" name="Title 8"/>
          <p:cNvSpPr>
            <a:spLocks noGrp="1"/>
          </p:cNvSpPr>
          <p:nvPr>
            <p:ph type="title"/>
          </p:nvPr>
        </p:nvSpPr>
        <p:spPr>
          <a:xfrm>
            <a:off x="288759" y="1131094"/>
            <a:ext cx="3549316" cy="700715"/>
          </a:xfrm>
        </p:spPr>
        <p:txBody>
          <a:bodyPr>
            <a:normAutofit/>
          </a:bodyPr>
          <a:lstStyle/>
          <a:p>
            <a:r>
              <a:rPr lang="en-US" sz="3000" dirty="0"/>
              <a:t>Kappa-</a:t>
            </a:r>
            <a:r>
              <a:rPr lang="en-US" sz="3000" dirty="0" err="1"/>
              <a:t>Köhler</a:t>
            </a:r>
            <a:r>
              <a:rPr lang="en-US" sz="3000" dirty="0"/>
              <a:t> Theory</a:t>
            </a:r>
          </a:p>
        </p:txBody>
      </p:sp>
      <p:sp>
        <p:nvSpPr>
          <p:cNvPr id="13" name="TextBox 12"/>
          <p:cNvSpPr txBox="1"/>
          <p:nvPr/>
        </p:nvSpPr>
        <p:spPr>
          <a:xfrm>
            <a:off x="7343276" y="3250909"/>
            <a:ext cx="1322700" cy="507831"/>
          </a:xfrm>
          <a:prstGeom prst="rect">
            <a:avLst/>
          </a:prstGeom>
          <a:solidFill>
            <a:schemeClr val="bg1"/>
          </a:solidFill>
        </p:spPr>
        <p:txBody>
          <a:bodyPr wrap="square" rtlCol="0">
            <a:spAutoFit/>
          </a:bodyPr>
          <a:lstStyle/>
          <a:p>
            <a:endParaRPr lang="en-US" sz="1350" i="1" dirty="0"/>
          </a:p>
          <a:p>
            <a:r>
              <a:rPr lang="en-US" sz="1350" i="1" dirty="0"/>
              <a:t>      </a:t>
            </a:r>
            <a:r>
              <a:rPr lang="en-US" sz="1350" i="1" dirty="0" err="1"/>
              <a:t>S</a:t>
            </a:r>
            <a:r>
              <a:rPr lang="en-US" sz="1350" i="1" baseline="-25000" dirty="0" err="1"/>
              <a:t>c</a:t>
            </a:r>
            <a:r>
              <a:rPr lang="en-US" sz="1350" dirty="0"/>
              <a:t> = 0.22%</a:t>
            </a:r>
          </a:p>
        </p:txBody>
      </p:sp>
      <p:sp>
        <p:nvSpPr>
          <p:cNvPr id="5" name="TextBox 4"/>
          <p:cNvSpPr txBox="1"/>
          <p:nvPr/>
        </p:nvSpPr>
        <p:spPr>
          <a:xfrm>
            <a:off x="4110863" y="841106"/>
            <a:ext cx="755335" cy="507831"/>
          </a:xfrm>
          <a:prstGeom prst="rect">
            <a:avLst/>
          </a:prstGeom>
          <a:noFill/>
        </p:spPr>
        <p:txBody>
          <a:bodyPr wrap="none" rtlCol="0">
            <a:spAutoFit/>
          </a:bodyPr>
          <a:lstStyle/>
          <a:p>
            <a:r>
              <a:rPr lang="en-US" sz="1350" dirty="0">
                <a:latin typeface="Symbol" panose="05050102010706020507" pitchFamily="18" charset="2"/>
              </a:rPr>
              <a:t>k </a:t>
            </a:r>
            <a:r>
              <a:rPr lang="en-US" sz="1350" dirty="0"/>
              <a:t>= 0.77</a:t>
            </a:r>
          </a:p>
          <a:p>
            <a:endParaRPr lang="en-US" sz="1350" dirty="0"/>
          </a:p>
        </p:txBody>
      </p:sp>
      <p:sp>
        <p:nvSpPr>
          <p:cNvPr id="19" name="Content Placeholder 9"/>
          <p:cNvSpPr txBox="1">
            <a:spLocks/>
          </p:cNvSpPr>
          <p:nvPr/>
        </p:nvSpPr>
        <p:spPr>
          <a:xfrm>
            <a:off x="263011" y="3095478"/>
            <a:ext cx="3872267" cy="2735759"/>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u="sng" dirty="0">
                <a:solidFill>
                  <a:srgbClr val="FF0000"/>
                </a:solidFill>
              </a:rPr>
              <a:t>To determine kappa for ambient aerosol:</a:t>
            </a:r>
          </a:p>
          <a:p>
            <a:r>
              <a:rPr lang="en-US" sz="2100" dirty="0"/>
              <a:t>First check the instrument </a:t>
            </a:r>
            <a:r>
              <a:rPr lang="en-US" sz="2100" dirty="0" err="1"/>
              <a:t>supersaturation</a:t>
            </a:r>
            <a:r>
              <a:rPr lang="en-US" sz="2100" dirty="0"/>
              <a:t> (</a:t>
            </a:r>
            <a:r>
              <a:rPr lang="en-US" sz="2100" i="1" dirty="0"/>
              <a:t>S=</a:t>
            </a:r>
            <a:r>
              <a:rPr lang="en-US" sz="2100" i="1" dirty="0" err="1"/>
              <a:t>S</a:t>
            </a:r>
            <a:r>
              <a:rPr lang="en-US" sz="2100" i="1" baseline="-25000" dirty="0" err="1"/>
              <a:t>c</a:t>
            </a:r>
            <a:r>
              <a:rPr lang="en-US" sz="2100" dirty="0"/>
              <a:t>), by using a known calibration aerosol (in this case ammonium nitrate, which is known to have a kappa of 0.77) and setting </a:t>
            </a:r>
            <a:r>
              <a:rPr lang="en-US" sz="2100" i="1" dirty="0" err="1"/>
              <a:t>d</a:t>
            </a:r>
            <a:r>
              <a:rPr lang="en-US" sz="2100" i="1" baseline="-25000" dirty="0" err="1"/>
              <a:t>p</a:t>
            </a:r>
            <a:r>
              <a:rPr lang="en-US" sz="2100" dirty="0"/>
              <a:t> to the calibrated dry activation diameter</a:t>
            </a:r>
          </a:p>
          <a:p>
            <a:endParaRPr lang="en-US" sz="2100" dirty="0"/>
          </a:p>
          <a:p>
            <a:r>
              <a:rPr lang="en-US" sz="2100" dirty="0">
                <a:solidFill>
                  <a:schemeClr val="bg1">
                    <a:lumMod val="75000"/>
                  </a:schemeClr>
                </a:solidFill>
              </a:rPr>
              <a:t>Then calculate kappa at this calibrated </a:t>
            </a:r>
            <a:r>
              <a:rPr lang="en-US" sz="2100" dirty="0" err="1">
                <a:solidFill>
                  <a:schemeClr val="bg1">
                    <a:lumMod val="75000"/>
                  </a:schemeClr>
                </a:solidFill>
              </a:rPr>
              <a:t>supersaturation</a:t>
            </a:r>
            <a:r>
              <a:rPr lang="en-US" sz="2100" dirty="0">
                <a:solidFill>
                  <a:schemeClr val="bg1">
                    <a:lumMod val="75000"/>
                  </a:schemeClr>
                </a:solidFill>
              </a:rPr>
              <a:t>, by setting the maximum S  in the above </a:t>
            </a:r>
            <a:r>
              <a:rPr lang="en-US" sz="2100" dirty="0">
                <a:solidFill>
                  <a:schemeClr val="bg1">
                    <a:lumMod val="75000"/>
                  </a:schemeClr>
                </a:solidFill>
                <a:latin typeface="Symbol" panose="05050102010706020507" pitchFamily="18" charset="2"/>
              </a:rPr>
              <a:t>k</a:t>
            </a:r>
            <a:r>
              <a:rPr lang="en-US" sz="2100" dirty="0">
                <a:solidFill>
                  <a:schemeClr val="bg1">
                    <a:lumMod val="75000"/>
                  </a:schemeClr>
                </a:solidFill>
              </a:rPr>
              <a:t>-</a:t>
            </a:r>
            <a:r>
              <a:rPr lang="en-US" sz="2100" dirty="0" err="1">
                <a:solidFill>
                  <a:schemeClr val="bg1">
                    <a:lumMod val="75000"/>
                  </a:schemeClr>
                </a:solidFill>
              </a:rPr>
              <a:t>Köhler</a:t>
            </a:r>
            <a:r>
              <a:rPr lang="en-US" sz="2100" dirty="0">
                <a:solidFill>
                  <a:schemeClr val="bg1">
                    <a:lumMod val="75000"/>
                  </a:schemeClr>
                </a:solidFill>
              </a:rPr>
              <a:t> equation to the calibrated S and setting </a:t>
            </a:r>
            <a:r>
              <a:rPr lang="en-US" sz="2100" i="1" dirty="0" err="1">
                <a:solidFill>
                  <a:schemeClr val="bg1">
                    <a:lumMod val="75000"/>
                  </a:schemeClr>
                </a:solidFill>
              </a:rPr>
              <a:t>d</a:t>
            </a:r>
            <a:r>
              <a:rPr lang="en-US" sz="2100" i="1" baseline="-25000" dirty="0" err="1">
                <a:solidFill>
                  <a:schemeClr val="bg1">
                    <a:lumMod val="75000"/>
                  </a:schemeClr>
                </a:solidFill>
              </a:rPr>
              <a:t>p</a:t>
            </a:r>
            <a:r>
              <a:rPr lang="en-US" sz="2100" dirty="0">
                <a:solidFill>
                  <a:schemeClr val="bg1">
                    <a:lumMod val="75000"/>
                  </a:schemeClr>
                </a:solidFill>
              </a:rPr>
              <a:t> to the measured dry activation diameter</a:t>
            </a:r>
          </a:p>
        </p:txBody>
      </p:sp>
      <mc:AlternateContent xmlns:mc="http://schemas.openxmlformats.org/markup-compatibility/2006" xmlns:a14="http://schemas.microsoft.com/office/drawing/2010/main">
        <mc:Choice Requires="a14">
          <p:sp>
            <p:nvSpPr>
              <p:cNvPr id="10" name="Rectangle 9"/>
              <p:cNvSpPr/>
              <p:nvPr/>
            </p:nvSpPr>
            <p:spPr>
              <a:xfrm>
                <a:off x="417745" y="1853871"/>
                <a:ext cx="3291343" cy="669222"/>
              </a:xfrm>
              <a:prstGeom prst="rect">
                <a:avLst/>
              </a:prstGeom>
              <a:ln>
                <a:solidFill>
                  <a:srgbClr val="FF0000"/>
                </a:solidFill>
              </a:ln>
            </p:spPr>
            <p:txBody>
              <a:bodyPr wrap="square">
                <a:spAutoFit/>
              </a:bodyPr>
              <a:lstStyle/>
              <a:p>
                <a14:m>
                  <m:oMath xmlns:m="http://schemas.openxmlformats.org/officeDocument/2006/math">
                    <m:sSub>
                      <m:sSubPr>
                        <m:ctrlPr>
                          <a:rPr lang="en-US" sz="2000" i="1" dirty="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i="1" dirty="0" smtClean="0">
                        <a:latin typeface="Cambria Math" panose="02040503050406030204" pitchFamily="18" charset="0"/>
                        <a:sym typeface="Wingdings" panose="05000000000000000000" pitchFamily="2" charset="2"/>
                      </a:rPr>
                      <m:t>=</m:t>
                    </m:r>
                    <m:d>
                      <m:dPr>
                        <m:ctrlPr>
                          <a:rPr lang="en-US" sz="2000" i="1" dirty="0" smtClean="0">
                            <a:latin typeface="Cambria Math" panose="02040503050406030204" pitchFamily="18" charset="0"/>
                            <a:sym typeface="Wingdings" panose="05000000000000000000" pitchFamily="2" charset="2"/>
                          </a:rPr>
                        </m:ctrlPr>
                      </m:dPr>
                      <m:e>
                        <m:f>
                          <m:fPr>
                            <m:ctrlPr>
                              <a:rPr lang="en-US" sz="2000" i="1" dirty="0">
                                <a:latin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(1−</m:t>
                                </m:r>
                                <m:r>
                                  <a:rPr lang="en-US" sz="2000" i="1">
                                    <a:latin typeface="Cambria Math" panose="02040503050406030204" pitchFamily="18" charset="0"/>
                                    <a:ea typeface="Cambria Math" panose="02040503050406030204" pitchFamily="18" charset="0"/>
                                    <a:sym typeface="Wingdings" panose="05000000000000000000" pitchFamily="2" charset="2"/>
                                  </a:rPr>
                                  <m:t>𝜅</m:t>
                                </m:r>
                                <m:r>
                                  <a:rPr lang="en-US" sz="2000" i="1">
                                    <a:latin typeface="Cambria Math" panose="02040503050406030204" pitchFamily="18" charset="0"/>
                                    <a:ea typeface="Cambria Math" panose="02040503050406030204" pitchFamily="18" charset="0"/>
                                    <a:sym typeface="Wingdings" panose="05000000000000000000" pitchFamily="2" charset="2"/>
                                  </a:rPr>
                                  <m:t>)</m:t>
                                </m:r>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e>
                    </m:d>
                  </m:oMath>
                </a14:m>
                <a:r>
                  <a:rPr lang="en-US" sz="2000" dirty="0"/>
                  <a:t> </a:t>
                </a:r>
              </a:p>
            </p:txBody>
          </p:sp>
        </mc:Choice>
        <mc:Fallback xmlns="">
          <p:sp>
            <p:nvSpPr>
              <p:cNvPr id="10" name="Rectangle 9"/>
              <p:cNvSpPr>
                <a:spLocks noRot="1" noChangeAspect="1" noMove="1" noResize="1" noEditPoints="1" noAdjustHandles="1" noChangeArrowheads="1" noChangeShapeType="1" noTextEdit="1"/>
              </p:cNvSpPr>
              <p:nvPr/>
            </p:nvSpPr>
            <p:spPr>
              <a:xfrm>
                <a:off x="417745" y="1853871"/>
                <a:ext cx="3291343" cy="669222"/>
              </a:xfrm>
              <a:prstGeom prst="rect">
                <a:avLst/>
              </a:prstGeom>
              <a:blipFill>
                <a:blip r:embed="rId3"/>
                <a:stretch>
                  <a:fillRect/>
                </a:stretch>
              </a:blipFill>
              <a:ln>
                <a:solidFill>
                  <a:srgbClr val="FF0000"/>
                </a:solidFill>
              </a:ln>
            </p:spPr>
            <p:txBody>
              <a:bodyPr/>
              <a:lstStyle/>
              <a:p>
                <a:r>
                  <a:rPr lang="en-US">
                    <a:noFill/>
                  </a:rPr>
                  <a:t> </a:t>
                </a:r>
              </a:p>
            </p:txBody>
          </p:sp>
        </mc:Fallback>
      </mc:AlternateContent>
      <p:sp>
        <p:nvSpPr>
          <p:cNvPr id="14" name="TextBox 13"/>
          <p:cNvSpPr txBox="1"/>
          <p:nvPr/>
        </p:nvSpPr>
        <p:spPr>
          <a:xfrm>
            <a:off x="1034716" y="2545156"/>
            <a:ext cx="2365199" cy="300082"/>
          </a:xfrm>
          <a:prstGeom prst="rect">
            <a:avLst/>
          </a:prstGeom>
          <a:noFill/>
        </p:spPr>
        <p:txBody>
          <a:bodyPr wrap="none" rtlCol="0">
            <a:spAutoFit/>
          </a:bodyPr>
          <a:lstStyle/>
          <a:p>
            <a:r>
              <a:rPr lang="en-US" sz="1350" i="1" dirty="0" err="1"/>
              <a:t>Petters</a:t>
            </a:r>
            <a:r>
              <a:rPr lang="en-US" sz="1350" i="1" dirty="0"/>
              <a:t> and </a:t>
            </a:r>
            <a:r>
              <a:rPr lang="en-US" sz="1350" i="1" dirty="0" err="1"/>
              <a:t>Kreidenweis</a:t>
            </a:r>
            <a:r>
              <a:rPr lang="en-US" sz="1350" i="1" dirty="0"/>
              <a:t> (2007)</a:t>
            </a:r>
          </a:p>
        </p:txBody>
      </p:sp>
      <p:sp>
        <p:nvSpPr>
          <p:cNvPr id="15" name="Rectangle 14"/>
          <p:cNvSpPr/>
          <p:nvPr/>
        </p:nvSpPr>
        <p:spPr>
          <a:xfrm>
            <a:off x="7343275" y="3213331"/>
            <a:ext cx="1311630" cy="5751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FF0000"/>
                </a:solidFill>
              </a:rPr>
              <a:t>Determine:</a:t>
            </a:r>
          </a:p>
        </p:txBody>
      </p:sp>
      <p:pic>
        <p:nvPicPr>
          <p:cNvPr id="17" name="Picture 16"/>
          <p:cNvPicPr>
            <a:picLocks noChangeAspect="1"/>
          </p:cNvPicPr>
          <p:nvPr/>
        </p:nvPicPr>
        <p:blipFill>
          <a:blip r:embed="rId4"/>
          <a:stretch>
            <a:fillRect/>
          </a:stretch>
        </p:blipFill>
        <p:spPr>
          <a:xfrm>
            <a:off x="6486532" y="0"/>
            <a:ext cx="2657468" cy="2343854"/>
          </a:xfrm>
          <a:prstGeom prst="rect">
            <a:avLst/>
          </a:prstGeom>
        </p:spPr>
      </p:pic>
      <p:sp>
        <p:nvSpPr>
          <p:cNvPr id="18" name="Oval 17"/>
          <p:cNvSpPr/>
          <p:nvPr/>
        </p:nvSpPr>
        <p:spPr>
          <a:xfrm>
            <a:off x="6509083" y="0"/>
            <a:ext cx="392649" cy="256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3" descr="DSC02283"/>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4866198" y="104260"/>
            <a:ext cx="1620334" cy="21594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Box 19"/>
          <p:cNvSpPr txBox="1"/>
          <p:nvPr/>
        </p:nvSpPr>
        <p:spPr>
          <a:xfrm>
            <a:off x="2760023" y="597482"/>
            <a:ext cx="2187907" cy="307777"/>
          </a:xfrm>
          <a:prstGeom prst="rect">
            <a:avLst/>
          </a:prstGeom>
          <a:noFill/>
        </p:spPr>
        <p:txBody>
          <a:bodyPr wrap="none" rtlCol="0">
            <a:spAutoFit/>
          </a:bodyPr>
          <a:lstStyle/>
          <a:p>
            <a:r>
              <a:rPr lang="en-US" sz="1400" dirty="0"/>
              <a:t>Ammonium Nitrate Aerosol</a:t>
            </a:r>
          </a:p>
        </p:txBody>
      </p:sp>
      <p:sp>
        <p:nvSpPr>
          <p:cNvPr id="21" name="Rectangle 20"/>
          <p:cNvSpPr/>
          <p:nvPr/>
        </p:nvSpPr>
        <p:spPr>
          <a:xfrm>
            <a:off x="4806383" y="617820"/>
            <a:ext cx="487171" cy="369332"/>
          </a:xfrm>
          <a:prstGeom prst="rect">
            <a:avLst/>
          </a:prstGeom>
        </p:spPr>
        <p:txBody>
          <a:bodyPr wrap="square">
            <a:spAutoFit/>
          </a:bodyPr>
          <a:lstStyle/>
          <a:p>
            <a:r>
              <a:rPr lang="en-US" dirty="0">
                <a:solidFill>
                  <a:schemeClr val="bg1"/>
                </a:solidFill>
                <a:sym typeface="Wingdings" panose="05000000000000000000" pitchFamily="2" charset="2"/>
              </a:rPr>
              <a:t></a:t>
            </a:r>
            <a:endParaRPr lang="en-US" dirty="0">
              <a:solidFill>
                <a:schemeClr val="bg1"/>
              </a:solidFill>
            </a:endParaRPr>
          </a:p>
        </p:txBody>
      </p:sp>
      <p:cxnSp>
        <p:nvCxnSpPr>
          <p:cNvPr id="22" name="Straight Connector 21"/>
          <p:cNvCxnSpPr/>
          <p:nvPr/>
        </p:nvCxnSpPr>
        <p:spPr>
          <a:xfrm>
            <a:off x="7405104" y="1549680"/>
            <a:ext cx="0" cy="61928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14655" y="1681768"/>
            <a:ext cx="941283" cy="300082"/>
          </a:xfrm>
          <a:prstGeom prst="rect">
            <a:avLst/>
          </a:prstGeom>
          <a:noFill/>
        </p:spPr>
        <p:txBody>
          <a:bodyPr wrap="none" rtlCol="0">
            <a:spAutoFit/>
          </a:bodyPr>
          <a:lstStyle/>
          <a:p>
            <a:r>
              <a:rPr lang="en-US" sz="1350" i="1" dirty="0" err="1"/>
              <a:t>d</a:t>
            </a:r>
            <a:r>
              <a:rPr lang="en-US" sz="1350" i="1" baseline="-25000" dirty="0" err="1"/>
              <a:t>p</a:t>
            </a:r>
            <a:r>
              <a:rPr lang="en-US" sz="1350" dirty="0"/>
              <a:t> = 76 nm</a:t>
            </a:r>
          </a:p>
        </p:txBody>
      </p:sp>
    </p:spTree>
    <p:extLst>
      <p:ext uri="{BB962C8B-B14F-4D97-AF65-F5344CB8AC3E}">
        <p14:creationId xmlns:p14="http://schemas.microsoft.com/office/powerpoint/2010/main" val="2164755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92366" y="0"/>
            <a:ext cx="2667300" cy="2352526"/>
          </a:xfrm>
          <a:prstGeom prst="rect">
            <a:avLst/>
          </a:prstGeom>
        </p:spPr>
      </p:pic>
      <p:pic>
        <p:nvPicPr>
          <p:cNvPr id="3" name="Picture 2"/>
          <p:cNvPicPr>
            <a:picLocks noChangeAspect="1"/>
          </p:cNvPicPr>
          <p:nvPr/>
        </p:nvPicPr>
        <p:blipFill>
          <a:blip r:embed="rId3"/>
          <a:stretch>
            <a:fillRect/>
          </a:stretch>
        </p:blipFill>
        <p:spPr>
          <a:xfrm>
            <a:off x="4154438" y="2344114"/>
            <a:ext cx="4989562" cy="4514365"/>
          </a:xfrm>
          <a:prstGeom prst="rect">
            <a:avLst/>
          </a:prstGeom>
        </p:spPr>
      </p:pic>
      <p:sp>
        <p:nvSpPr>
          <p:cNvPr id="9" name="Title 8"/>
          <p:cNvSpPr>
            <a:spLocks noGrp="1"/>
          </p:cNvSpPr>
          <p:nvPr>
            <p:ph type="title"/>
          </p:nvPr>
        </p:nvSpPr>
        <p:spPr>
          <a:xfrm>
            <a:off x="288759" y="1131094"/>
            <a:ext cx="3549316" cy="700715"/>
          </a:xfrm>
        </p:spPr>
        <p:txBody>
          <a:bodyPr>
            <a:normAutofit/>
          </a:bodyPr>
          <a:lstStyle/>
          <a:p>
            <a:r>
              <a:rPr lang="en-US" sz="3000" dirty="0"/>
              <a:t>Kappa-</a:t>
            </a:r>
            <a:r>
              <a:rPr lang="en-US" sz="3000" dirty="0" err="1"/>
              <a:t>Köhler</a:t>
            </a:r>
            <a:r>
              <a:rPr lang="en-US" sz="3000" dirty="0"/>
              <a:t> Theory</a:t>
            </a:r>
          </a:p>
        </p:txBody>
      </p:sp>
      <p:sp>
        <p:nvSpPr>
          <p:cNvPr id="13" name="TextBox 12"/>
          <p:cNvSpPr txBox="1"/>
          <p:nvPr/>
        </p:nvSpPr>
        <p:spPr>
          <a:xfrm>
            <a:off x="6765762" y="3641313"/>
            <a:ext cx="1155025" cy="300082"/>
          </a:xfrm>
          <a:prstGeom prst="rect">
            <a:avLst/>
          </a:prstGeom>
          <a:noFill/>
        </p:spPr>
        <p:txBody>
          <a:bodyPr wrap="square" rtlCol="0">
            <a:spAutoFit/>
          </a:bodyPr>
          <a:lstStyle/>
          <a:p>
            <a:r>
              <a:rPr lang="en-US" sz="1350" i="1" dirty="0"/>
              <a:t>      </a:t>
            </a:r>
            <a:r>
              <a:rPr lang="en-US" sz="1350" i="1" dirty="0" err="1"/>
              <a:t>S</a:t>
            </a:r>
            <a:r>
              <a:rPr lang="en-US" sz="1350" i="1" baseline="-25000" dirty="0" err="1"/>
              <a:t>c</a:t>
            </a:r>
            <a:r>
              <a:rPr lang="en-US" sz="1350" dirty="0"/>
              <a:t> = 0.22%</a:t>
            </a:r>
          </a:p>
        </p:txBody>
      </p:sp>
      <p:sp>
        <p:nvSpPr>
          <p:cNvPr id="19" name="Content Placeholder 9"/>
          <p:cNvSpPr txBox="1">
            <a:spLocks/>
          </p:cNvSpPr>
          <p:nvPr/>
        </p:nvSpPr>
        <p:spPr>
          <a:xfrm>
            <a:off x="263011" y="3095478"/>
            <a:ext cx="3872267" cy="2735759"/>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u="sng" dirty="0">
                <a:solidFill>
                  <a:srgbClr val="FF0000"/>
                </a:solidFill>
              </a:rPr>
              <a:t>To determine kappa for ambient aerosol:</a:t>
            </a:r>
          </a:p>
          <a:p>
            <a:r>
              <a:rPr lang="en-US" sz="2100" dirty="0">
                <a:solidFill>
                  <a:schemeClr val="bg1">
                    <a:lumMod val="75000"/>
                  </a:schemeClr>
                </a:solidFill>
              </a:rPr>
              <a:t>First check the instrument </a:t>
            </a:r>
            <a:r>
              <a:rPr lang="en-US" sz="2100" dirty="0" err="1">
                <a:solidFill>
                  <a:schemeClr val="bg1">
                    <a:lumMod val="75000"/>
                  </a:schemeClr>
                </a:solidFill>
              </a:rPr>
              <a:t>supersaturation</a:t>
            </a:r>
            <a:r>
              <a:rPr lang="en-US" sz="2100" dirty="0">
                <a:solidFill>
                  <a:schemeClr val="bg1">
                    <a:lumMod val="75000"/>
                  </a:schemeClr>
                </a:solidFill>
              </a:rPr>
              <a:t> (</a:t>
            </a:r>
            <a:r>
              <a:rPr lang="en-US" sz="2100" i="1" dirty="0">
                <a:solidFill>
                  <a:schemeClr val="bg1">
                    <a:lumMod val="75000"/>
                  </a:schemeClr>
                </a:solidFill>
              </a:rPr>
              <a:t>S=</a:t>
            </a:r>
            <a:r>
              <a:rPr lang="en-US" sz="2100" i="1" dirty="0" err="1">
                <a:solidFill>
                  <a:schemeClr val="bg1">
                    <a:lumMod val="75000"/>
                  </a:schemeClr>
                </a:solidFill>
              </a:rPr>
              <a:t>S</a:t>
            </a:r>
            <a:r>
              <a:rPr lang="en-US" sz="2100" i="1" baseline="-25000" dirty="0" err="1">
                <a:solidFill>
                  <a:schemeClr val="bg1">
                    <a:lumMod val="75000"/>
                  </a:schemeClr>
                </a:solidFill>
              </a:rPr>
              <a:t>c</a:t>
            </a:r>
            <a:r>
              <a:rPr lang="en-US" sz="2100" dirty="0">
                <a:solidFill>
                  <a:schemeClr val="bg1">
                    <a:lumMod val="75000"/>
                  </a:schemeClr>
                </a:solidFill>
              </a:rPr>
              <a:t>), by using a known calibration aerosol (in this case ammonium nitrate, which is known to have a kappa of 0.77) and setting </a:t>
            </a:r>
            <a:r>
              <a:rPr lang="en-US" sz="2100" i="1" dirty="0" err="1">
                <a:solidFill>
                  <a:schemeClr val="bg1">
                    <a:lumMod val="75000"/>
                  </a:schemeClr>
                </a:solidFill>
              </a:rPr>
              <a:t>d</a:t>
            </a:r>
            <a:r>
              <a:rPr lang="en-US" sz="2100" i="1" baseline="-25000" dirty="0" err="1">
                <a:solidFill>
                  <a:schemeClr val="bg1">
                    <a:lumMod val="75000"/>
                  </a:schemeClr>
                </a:solidFill>
              </a:rPr>
              <a:t>p</a:t>
            </a:r>
            <a:r>
              <a:rPr lang="en-US" sz="2100" dirty="0">
                <a:solidFill>
                  <a:schemeClr val="bg1">
                    <a:lumMod val="75000"/>
                  </a:schemeClr>
                </a:solidFill>
              </a:rPr>
              <a:t> to the calibrated dry activation diameter</a:t>
            </a:r>
          </a:p>
          <a:p>
            <a:endParaRPr lang="en-US" sz="2100" dirty="0"/>
          </a:p>
          <a:p>
            <a:r>
              <a:rPr lang="en-US" sz="2100" dirty="0"/>
              <a:t>Then calculate kappa at this calibrated </a:t>
            </a:r>
            <a:r>
              <a:rPr lang="en-US" sz="2100" dirty="0" err="1"/>
              <a:t>supersaturation</a:t>
            </a:r>
            <a:r>
              <a:rPr lang="en-US" sz="2100" dirty="0"/>
              <a:t>, by setting the maximum S  in the above </a:t>
            </a:r>
            <a:r>
              <a:rPr lang="en-US" sz="2100" dirty="0">
                <a:latin typeface="Symbol" panose="05050102010706020507" pitchFamily="18" charset="2"/>
              </a:rPr>
              <a:t>k</a:t>
            </a:r>
            <a:r>
              <a:rPr lang="en-US" sz="2100" dirty="0"/>
              <a:t>-</a:t>
            </a:r>
            <a:r>
              <a:rPr lang="en-US" sz="2100" dirty="0" err="1"/>
              <a:t>Köhler</a:t>
            </a:r>
            <a:r>
              <a:rPr lang="en-US" sz="2100" dirty="0"/>
              <a:t> equation to the calibrated S and setting </a:t>
            </a:r>
            <a:r>
              <a:rPr lang="en-US" sz="2100" i="1" dirty="0" err="1"/>
              <a:t>d</a:t>
            </a:r>
            <a:r>
              <a:rPr lang="en-US" sz="2100" i="1" baseline="-25000" dirty="0" err="1"/>
              <a:t>p</a:t>
            </a:r>
            <a:r>
              <a:rPr lang="en-US" sz="2100" dirty="0"/>
              <a:t> to the measured dry activation diameter</a:t>
            </a:r>
          </a:p>
        </p:txBody>
      </p:sp>
      <mc:AlternateContent xmlns:mc="http://schemas.openxmlformats.org/markup-compatibility/2006" xmlns:a14="http://schemas.microsoft.com/office/drawing/2010/main">
        <mc:Choice Requires="a14">
          <p:sp>
            <p:nvSpPr>
              <p:cNvPr id="10" name="Rectangle 9"/>
              <p:cNvSpPr/>
              <p:nvPr/>
            </p:nvSpPr>
            <p:spPr>
              <a:xfrm>
                <a:off x="417745" y="1853871"/>
                <a:ext cx="3291343" cy="669222"/>
              </a:xfrm>
              <a:prstGeom prst="rect">
                <a:avLst/>
              </a:prstGeom>
              <a:ln>
                <a:solidFill>
                  <a:srgbClr val="FF0000"/>
                </a:solidFill>
              </a:ln>
            </p:spPr>
            <p:txBody>
              <a:bodyPr wrap="square">
                <a:spAutoFit/>
              </a:bodyPr>
              <a:lstStyle/>
              <a:p>
                <a14:m>
                  <m:oMath xmlns:m="http://schemas.openxmlformats.org/officeDocument/2006/math">
                    <m:sSub>
                      <m:sSubPr>
                        <m:ctrlPr>
                          <a:rPr lang="en-US" sz="2000" i="1" dirty="0">
                            <a:latin typeface="Cambria Math" panose="02040503050406030204" pitchFamily="18" charset="0"/>
                            <a:cs typeface="Times New Roman" panose="02020603050405020304" pitchFamily="18" charset="0"/>
                          </a:rPr>
                        </m:ctrlPr>
                      </m:sSubPr>
                      <m:e>
                        <m:r>
                          <a:rPr lang="en-US" sz="2000" i="1" dirty="0">
                            <a:latin typeface="Cambria Math" panose="02040503050406030204" pitchFamily="18" charset="0"/>
                            <a:cs typeface="Times New Roman" panose="02020603050405020304" pitchFamily="18" charset="0"/>
                          </a:rPr>
                          <m:t>𝑆</m:t>
                        </m:r>
                      </m:e>
                      <m:sub>
                        <m:r>
                          <a:rPr lang="en-US" sz="2000" i="1" dirty="0">
                            <a:latin typeface="Cambria Math" panose="02040503050406030204" pitchFamily="18" charset="0"/>
                            <a:cs typeface="Times New Roman" panose="02020603050405020304" pitchFamily="18" charset="0"/>
                          </a:rPr>
                          <m:t>𝑒𝑞</m:t>
                        </m:r>
                      </m:sub>
                    </m:sSub>
                    <m:r>
                      <a:rPr lang="en-US" sz="2000" i="1" dirty="0" smtClean="0">
                        <a:latin typeface="Cambria Math" panose="02040503050406030204" pitchFamily="18" charset="0"/>
                        <a:sym typeface="Wingdings" panose="05000000000000000000" pitchFamily="2" charset="2"/>
                      </a:rPr>
                      <m:t>=</m:t>
                    </m:r>
                    <m:d>
                      <m:dPr>
                        <m:ctrlPr>
                          <a:rPr lang="en-US" sz="2000" i="1" dirty="0" smtClean="0">
                            <a:latin typeface="Cambria Math" panose="02040503050406030204" pitchFamily="18" charset="0"/>
                            <a:sym typeface="Wingdings" panose="05000000000000000000" pitchFamily="2" charset="2"/>
                          </a:rPr>
                        </m:ctrlPr>
                      </m:dPr>
                      <m:e>
                        <m:f>
                          <m:fPr>
                            <m:ctrlPr>
                              <a:rPr lang="en-US" sz="2000" i="1" dirty="0">
                                <a:latin typeface="Cambria Math" panose="02040503050406030204" pitchFamily="18" charset="0"/>
                                <a:sym typeface="Wingdings" panose="05000000000000000000" pitchFamily="2" charset="2"/>
                              </a:rPr>
                            </m:ctrlPr>
                          </m:fPr>
                          <m:num>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num>
                          <m:den>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𝐷</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r>
                              <a:rPr lang="en-US" sz="2000" i="1">
                                <a:latin typeface="Cambria Math" panose="02040503050406030204" pitchFamily="18" charset="0"/>
                                <a:ea typeface="Cambria Math" panose="02040503050406030204" pitchFamily="18" charset="0"/>
                                <a:sym typeface="Wingdings" panose="05000000000000000000" pitchFamily="2" charset="2"/>
                              </a:rPr>
                              <m:t>−</m:t>
                            </m:r>
                            <m:sSubSup>
                              <m:sSubSupPr>
                                <m:ctrlPr>
                                  <a:rPr lang="en-US" sz="2000" i="1">
                                    <a:latin typeface="Cambria Math" panose="02040503050406030204" pitchFamily="18" charset="0"/>
                                    <a:ea typeface="Cambria Math" panose="02040503050406030204" pitchFamily="18" charset="0"/>
                                    <a:sym typeface="Wingdings" panose="05000000000000000000" pitchFamily="2" charset="2"/>
                                  </a:rPr>
                                </m:ctrlPr>
                              </m:sSubSupPr>
                              <m:e>
                                <m:r>
                                  <a:rPr lang="en-US" sz="2000" i="1">
                                    <a:latin typeface="Cambria Math" panose="02040503050406030204" pitchFamily="18" charset="0"/>
                                    <a:ea typeface="Cambria Math" panose="02040503050406030204" pitchFamily="18" charset="0"/>
                                    <a:sym typeface="Wingdings" panose="05000000000000000000" pitchFamily="2" charset="2"/>
                                  </a:rPr>
                                  <m:t>(1−</m:t>
                                </m:r>
                                <m:r>
                                  <a:rPr lang="en-US" sz="2000" i="1">
                                    <a:latin typeface="Cambria Math" panose="02040503050406030204" pitchFamily="18" charset="0"/>
                                    <a:ea typeface="Cambria Math" panose="02040503050406030204" pitchFamily="18" charset="0"/>
                                    <a:sym typeface="Wingdings" panose="05000000000000000000" pitchFamily="2" charset="2"/>
                                  </a:rPr>
                                  <m:t>𝜅</m:t>
                                </m:r>
                                <m:r>
                                  <a:rPr lang="en-US" sz="2000" i="1">
                                    <a:latin typeface="Cambria Math" panose="02040503050406030204" pitchFamily="18" charset="0"/>
                                    <a:ea typeface="Cambria Math" panose="02040503050406030204" pitchFamily="18" charset="0"/>
                                    <a:sym typeface="Wingdings" panose="05000000000000000000" pitchFamily="2" charset="2"/>
                                  </a:rPr>
                                  <m:t>)</m:t>
                                </m:r>
                                <m:r>
                                  <a:rPr lang="en-US" sz="2000" i="1">
                                    <a:latin typeface="Cambria Math" panose="02040503050406030204" pitchFamily="18" charset="0"/>
                                    <a:ea typeface="Cambria Math" panose="02040503050406030204" pitchFamily="18" charset="0"/>
                                    <a:sym typeface="Wingdings" panose="05000000000000000000" pitchFamily="2" charset="2"/>
                                  </a:rPr>
                                  <m:t>𝑑</m:t>
                                </m:r>
                              </m:e>
                              <m:sub>
                                <m:r>
                                  <a:rPr lang="en-US" sz="2000" i="1">
                                    <a:latin typeface="Cambria Math" panose="02040503050406030204" pitchFamily="18" charset="0"/>
                                    <a:ea typeface="Cambria Math" panose="02040503050406030204" pitchFamily="18" charset="0"/>
                                    <a:sym typeface="Wingdings" panose="05000000000000000000" pitchFamily="2" charset="2"/>
                                  </a:rPr>
                                  <m:t>𝑝</m:t>
                                </m:r>
                              </m:sub>
                              <m:sup>
                                <m:r>
                                  <a:rPr lang="en-US" sz="2000" i="1">
                                    <a:latin typeface="Cambria Math" panose="02040503050406030204" pitchFamily="18" charset="0"/>
                                    <a:ea typeface="Cambria Math" panose="02040503050406030204" pitchFamily="18" charset="0"/>
                                    <a:sym typeface="Wingdings" panose="05000000000000000000" pitchFamily="2" charset="2"/>
                                  </a:rPr>
                                  <m:t>3</m:t>
                                </m:r>
                              </m:sup>
                            </m:sSubSup>
                          </m:den>
                        </m:f>
                      </m:e>
                    </m:d>
                    <m:r>
                      <m:rPr>
                        <m:sty m:val="p"/>
                      </m:rPr>
                      <a:rPr lang="en-US" sz="2000" dirty="0">
                        <a:latin typeface="Cambria Math" panose="02040503050406030204" pitchFamily="18" charset="0"/>
                        <a:sym typeface="Wingdings" panose="05000000000000000000" pitchFamily="2" charset="2"/>
                      </a:rPr>
                      <m:t>exp</m:t>
                    </m:r>
                    <m:d>
                      <m:dPr>
                        <m:begChr m:val="["/>
                        <m:endChr m:val="]"/>
                        <m:ctrlPr>
                          <a:rPr lang="en-US" sz="2000" i="1" dirty="0">
                            <a:latin typeface="Cambria Math" panose="02040503050406030204" pitchFamily="18" charset="0"/>
                            <a:sym typeface="Wingdings" panose="05000000000000000000" pitchFamily="2" charset="2"/>
                          </a:rPr>
                        </m:ctrlPr>
                      </m:dPr>
                      <m:e>
                        <m:f>
                          <m:fPr>
                            <m:ctrlPr>
                              <a:rPr lang="en-US" sz="2000" i="1">
                                <a:latin typeface="Cambria Math" panose="02040503050406030204" pitchFamily="18" charset="0"/>
                              </a:rPr>
                            </m:ctrlPr>
                          </m:fPr>
                          <m:num>
                            <m:r>
                              <a:rPr lang="en-US" sz="2000" i="1">
                                <a:latin typeface="Cambria Math" panose="02040503050406030204" pitchFamily="18" charset="0"/>
                              </a:rPr>
                              <m:t>𝐴</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𝑝</m:t>
                                </m:r>
                              </m:sub>
                            </m:sSub>
                          </m:den>
                        </m:f>
                      </m:e>
                    </m:d>
                  </m:oMath>
                </a14:m>
                <a:r>
                  <a:rPr lang="en-US" sz="2000" dirty="0"/>
                  <a:t> </a:t>
                </a:r>
              </a:p>
            </p:txBody>
          </p:sp>
        </mc:Choice>
        <mc:Fallback xmlns="">
          <p:sp>
            <p:nvSpPr>
              <p:cNvPr id="10" name="Rectangle 9"/>
              <p:cNvSpPr>
                <a:spLocks noRot="1" noChangeAspect="1" noMove="1" noResize="1" noEditPoints="1" noAdjustHandles="1" noChangeArrowheads="1" noChangeShapeType="1" noTextEdit="1"/>
              </p:cNvSpPr>
              <p:nvPr/>
            </p:nvSpPr>
            <p:spPr>
              <a:xfrm>
                <a:off x="417745" y="1853871"/>
                <a:ext cx="3291343" cy="669222"/>
              </a:xfrm>
              <a:prstGeom prst="rect">
                <a:avLst/>
              </a:prstGeom>
              <a:blipFill>
                <a:blip r:embed="rId4"/>
                <a:stretch>
                  <a:fillRect/>
                </a:stretch>
              </a:blipFill>
              <a:ln>
                <a:solidFill>
                  <a:srgbClr val="FF0000"/>
                </a:solidFill>
              </a:ln>
            </p:spPr>
            <p:txBody>
              <a:bodyPr/>
              <a:lstStyle/>
              <a:p>
                <a:r>
                  <a:rPr lang="en-US">
                    <a:noFill/>
                  </a:rPr>
                  <a:t> </a:t>
                </a:r>
              </a:p>
            </p:txBody>
          </p:sp>
        </mc:Fallback>
      </mc:AlternateContent>
      <p:sp>
        <p:nvSpPr>
          <p:cNvPr id="14" name="TextBox 13"/>
          <p:cNvSpPr txBox="1"/>
          <p:nvPr/>
        </p:nvSpPr>
        <p:spPr>
          <a:xfrm>
            <a:off x="1034716" y="2545156"/>
            <a:ext cx="2365199" cy="300082"/>
          </a:xfrm>
          <a:prstGeom prst="rect">
            <a:avLst/>
          </a:prstGeom>
          <a:noFill/>
        </p:spPr>
        <p:txBody>
          <a:bodyPr wrap="none" rtlCol="0">
            <a:spAutoFit/>
          </a:bodyPr>
          <a:lstStyle/>
          <a:p>
            <a:r>
              <a:rPr lang="en-US" sz="1350" i="1" dirty="0" err="1"/>
              <a:t>Petters</a:t>
            </a:r>
            <a:r>
              <a:rPr lang="en-US" sz="1350" i="1" dirty="0"/>
              <a:t> and </a:t>
            </a:r>
            <a:r>
              <a:rPr lang="en-US" sz="1350" i="1" dirty="0" err="1"/>
              <a:t>Kreidenweis</a:t>
            </a:r>
            <a:r>
              <a:rPr lang="en-US" sz="1350" i="1" dirty="0"/>
              <a:t> (2007)</a:t>
            </a:r>
          </a:p>
        </p:txBody>
      </p:sp>
      <p:sp>
        <p:nvSpPr>
          <p:cNvPr id="17" name="TextBox 16"/>
          <p:cNvSpPr txBox="1"/>
          <p:nvPr/>
        </p:nvSpPr>
        <p:spPr>
          <a:xfrm>
            <a:off x="7265202" y="4997142"/>
            <a:ext cx="1782051" cy="507831"/>
          </a:xfrm>
          <a:prstGeom prst="rect">
            <a:avLst/>
          </a:prstGeom>
          <a:solidFill>
            <a:schemeClr val="bg1"/>
          </a:solidFill>
        </p:spPr>
        <p:txBody>
          <a:bodyPr wrap="square" rtlCol="0">
            <a:spAutoFit/>
          </a:bodyPr>
          <a:lstStyle/>
          <a:p>
            <a:pPr algn="ctr"/>
            <a:endParaRPr lang="en-US" sz="1350" dirty="0">
              <a:latin typeface="Symbol" panose="05050102010706020507" pitchFamily="18" charset="2"/>
            </a:endParaRPr>
          </a:p>
          <a:p>
            <a:pPr marL="285750" indent="-285750" algn="ctr">
              <a:buFont typeface="Symbol" panose="05050102010706020507" pitchFamily="18" charset="2"/>
              <a:buChar char="k"/>
            </a:pPr>
            <a:r>
              <a:rPr lang="en-US" sz="1350" dirty="0"/>
              <a:t>= 0.33</a:t>
            </a:r>
          </a:p>
        </p:txBody>
      </p:sp>
      <p:sp>
        <p:nvSpPr>
          <p:cNvPr id="18" name="Rectangle 17"/>
          <p:cNvSpPr/>
          <p:nvPr/>
        </p:nvSpPr>
        <p:spPr>
          <a:xfrm>
            <a:off x="7215380" y="4997141"/>
            <a:ext cx="1844399" cy="5279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FF0000"/>
                </a:solidFill>
              </a:rPr>
              <a:t>Solve for </a:t>
            </a:r>
            <a:r>
              <a:rPr lang="en-US" b="1" dirty="0">
                <a:solidFill>
                  <a:srgbClr val="FF0000"/>
                </a:solidFill>
                <a:latin typeface="Symbol" panose="05050102010706020507" pitchFamily="18" charset="2"/>
              </a:rPr>
              <a:t>k</a:t>
            </a:r>
            <a:r>
              <a:rPr lang="en-US" b="1" dirty="0">
                <a:solidFill>
                  <a:srgbClr val="FF0000"/>
                </a:solidFill>
              </a:rPr>
              <a:t>:</a:t>
            </a:r>
          </a:p>
        </p:txBody>
      </p:sp>
      <p:sp>
        <p:nvSpPr>
          <p:cNvPr id="20" name="TextBox 19"/>
          <p:cNvSpPr txBox="1"/>
          <p:nvPr/>
        </p:nvSpPr>
        <p:spPr>
          <a:xfrm>
            <a:off x="7606023" y="1681768"/>
            <a:ext cx="1063112" cy="300082"/>
          </a:xfrm>
          <a:prstGeom prst="rect">
            <a:avLst/>
          </a:prstGeom>
          <a:noFill/>
        </p:spPr>
        <p:txBody>
          <a:bodyPr wrap="none" rtlCol="0">
            <a:spAutoFit/>
          </a:bodyPr>
          <a:lstStyle/>
          <a:p>
            <a:r>
              <a:rPr lang="en-US" sz="1350" i="1" dirty="0" err="1"/>
              <a:t>d</a:t>
            </a:r>
            <a:r>
              <a:rPr lang="en-US" sz="1350" i="1" baseline="-25000" dirty="0" err="1"/>
              <a:t>p</a:t>
            </a:r>
            <a:r>
              <a:rPr lang="en-US" sz="1350" dirty="0"/>
              <a:t> = 101 nm</a:t>
            </a:r>
          </a:p>
        </p:txBody>
      </p:sp>
      <p:sp>
        <p:nvSpPr>
          <p:cNvPr id="22" name="Oval 21"/>
          <p:cNvSpPr/>
          <p:nvPr/>
        </p:nvSpPr>
        <p:spPr>
          <a:xfrm>
            <a:off x="1913306" y="2200692"/>
            <a:ext cx="304009" cy="2882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3" descr="DSC02283"/>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4866198" y="104260"/>
            <a:ext cx="1620334" cy="21594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TextBox 25"/>
          <p:cNvSpPr txBox="1"/>
          <p:nvPr/>
        </p:nvSpPr>
        <p:spPr>
          <a:xfrm>
            <a:off x="3524623" y="597482"/>
            <a:ext cx="1406411" cy="307777"/>
          </a:xfrm>
          <a:prstGeom prst="rect">
            <a:avLst/>
          </a:prstGeom>
          <a:noFill/>
        </p:spPr>
        <p:txBody>
          <a:bodyPr wrap="none" rtlCol="0">
            <a:spAutoFit/>
          </a:bodyPr>
          <a:lstStyle/>
          <a:p>
            <a:r>
              <a:rPr lang="en-US" sz="1400" dirty="0"/>
              <a:t>Ambient Aerosol</a:t>
            </a:r>
          </a:p>
        </p:txBody>
      </p:sp>
      <p:sp>
        <p:nvSpPr>
          <p:cNvPr id="27" name="Rectangle 26"/>
          <p:cNvSpPr/>
          <p:nvPr/>
        </p:nvSpPr>
        <p:spPr>
          <a:xfrm>
            <a:off x="4806383" y="617820"/>
            <a:ext cx="487171" cy="369332"/>
          </a:xfrm>
          <a:prstGeom prst="rect">
            <a:avLst/>
          </a:prstGeom>
        </p:spPr>
        <p:txBody>
          <a:bodyPr wrap="square">
            <a:spAutoFit/>
          </a:bodyPr>
          <a:lstStyle/>
          <a:p>
            <a:r>
              <a:rPr lang="en-US" dirty="0">
                <a:solidFill>
                  <a:schemeClr val="bg1"/>
                </a:solidFill>
                <a:sym typeface="Wingdings" panose="05000000000000000000" pitchFamily="2" charset="2"/>
              </a:rPr>
              <a:t></a:t>
            </a:r>
            <a:endParaRPr lang="en-US" dirty="0">
              <a:solidFill>
                <a:schemeClr val="bg1"/>
              </a:solidFill>
            </a:endParaRPr>
          </a:p>
        </p:txBody>
      </p:sp>
      <p:cxnSp>
        <p:nvCxnSpPr>
          <p:cNvPr id="8" name="Straight Connector 7"/>
          <p:cNvCxnSpPr/>
          <p:nvPr/>
        </p:nvCxnSpPr>
        <p:spPr>
          <a:xfrm>
            <a:off x="7587985" y="1549680"/>
            <a:ext cx="0" cy="6192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610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812076" y="935159"/>
            <a:ext cx="3331923" cy="2639797"/>
          </a:xfrm>
          <a:prstGeom prst="rect">
            <a:avLst/>
          </a:prstGeom>
        </p:spPr>
      </p:pic>
      <p:sp>
        <p:nvSpPr>
          <p:cNvPr id="5" name="TextBox 4"/>
          <p:cNvSpPr txBox="1"/>
          <p:nvPr/>
        </p:nvSpPr>
        <p:spPr>
          <a:xfrm>
            <a:off x="411480" y="916271"/>
            <a:ext cx="5287863" cy="3816429"/>
          </a:xfrm>
          <a:prstGeom prst="rect">
            <a:avLst/>
          </a:prstGeom>
          <a:noFill/>
          <a:ln>
            <a:solidFill>
              <a:srgbClr val="FF0000"/>
            </a:solidFill>
          </a:ln>
        </p:spPr>
        <p:txBody>
          <a:bodyPr wrap="square" rtlCol="0">
            <a:spAutoFit/>
          </a:bodyPr>
          <a:lstStyle/>
          <a:p>
            <a:r>
              <a:rPr lang="en-US" sz="2200" u="sng" dirty="0">
                <a:sym typeface="Wingdings" panose="05000000000000000000" pitchFamily="2" charset="2"/>
              </a:rPr>
              <a:t>Pop Quiz (just for fun)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If you have an Ammonium Nitrate calibration of the CCN counter that yields an activated fraction curve that looks like this </a:t>
            </a:r>
          </a:p>
          <a:p>
            <a:r>
              <a:rPr lang="en-US" sz="2000" dirty="0">
                <a:sym typeface="Wingdings" panose="05000000000000000000" pitchFamily="2" charset="2"/>
              </a:rPr>
              <a:t>     (with the </a:t>
            </a:r>
            <a:r>
              <a:rPr lang="en-US" sz="2000" dirty="0" err="1">
                <a:sym typeface="Wingdings" panose="05000000000000000000" pitchFamily="2" charset="2"/>
              </a:rPr>
              <a:t>supersaturation</a:t>
            </a:r>
            <a:r>
              <a:rPr lang="en-US" sz="2000" dirty="0">
                <a:sym typeface="Wingdings" panose="05000000000000000000" pitchFamily="2" charset="2"/>
              </a:rPr>
              <a:t> set to 1%):</a:t>
            </a:r>
          </a:p>
          <a:p>
            <a:pPr marL="739775" lvl="1" indent="-276225"/>
            <a:r>
              <a:rPr lang="en-US" sz="2000" dirty="0">
                <a:sym typeface="Wingdings" panose="05000000000000000000" pitchFamily="2" charset="2"/>
              </a:rPr>
              <a:t>A) What is the actual </a:t>
            </a:r>
            <a:r>
              <a:rPr lang="en-US" sz="2000" dirty="0" err="1">
                <a:sym typeface="Wingdings" panose="05000000000000000000" pitchFamily="2" charset="2"/>
              </a:rPr>
              <a:t>supersaturation</a:t>
            </a:r>
            <a:r>
              <a:rPr lang="en-US" sz="2000" dirty="0">
                <a:sym typeface="Wingdings" panose="05000000000000000000" pitchFamily="2" charset="2"/>
              </a:rPr>
              <a:t> in the CCN counter?</a:t>
            </a:r>
          </a:p>
          <a:p>
            <a:pPr marL="739775" lvl="1" indent="-276225"/>
            <a:r>
              <a:rPr lang="en-US" sz="2000" dirty="0">
                <a:sym typeface="Wingdings" panose="05000000000000000000" pitchFamily="2" charset="2"/>
              </a:rPr>
              <a:t>B) What would the </a:t>
            </a:r>
            <a:r>
              <a:rPr lang="en-US" sz="2000" dirty="0">
                <a:latin typeface="Symbol" panose="05050102010706020507" pitchFamily="18" charset="2"/>
                <a:sym typeface="Wingdings" panose="05000000000000000000" pitchFamily="2" charset="2"/>
              </a:rPr>
              <a:t>k</a:t>
            </a:r>
            <a:r>
              <a:rPr lang="en-US" sz="2000" dirty="0">
                <a:sym typeface="Wingdings" panose="05000000000000000000" pitchFamily="2" charset="2"/>
              </a:rPr>
              <a:t>-value be for ambient aerosol if the instrument were operated under these same conditions and the measured inflection point is at 54 nm?</a:t>
            </a:r>
          </a:p>
          <a:p>
            <a:pPr marL="342900" indent="-342900">
              <a:buFont typeface="Arial" panose="020B0604020202020204" pitchFamily="34" charset="0"/>
              <a:buChar char="•"/>
            </a:pPr>
            <a:endParaRPr lang="en-US" sz="2000" dirty="0">
              <a:sym typeface="Wingdings" panose="05000000000000000000" pitchFamily="2" charset="2"/>
            </a:endParaRPr>
          </a:p>
        </p:txBody>
      </p:sp>
      <p:sp>
        <p:nvSpPr>
          <p:cNvPr id="6" name="Title 1"/>
          <p:cNvSpPr txBox="1">
            <a:spLocks/>
          </p:cNvSpPr>
          <p:nvPr/>
        </p:nvSpPr>
        <p:spPr>
          <a:xfrm>
            <a:off x="628650" y="164710"/>
            <a:ext cx="7886700" cy="64948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Kappa-Köhler Theory</a:t>
            </a:r>
            <a:endParaRPr lang="en-US" dirty="0"/>
          </a:p>
        </p:txBody>
      </p:sp>
      <p:sp>
        <p:nvSpPr>
          <p:cNvPr id="10" name="TextBox 9"/>
          <p:cNvSpPr txBox="1"/>
          <p:nvPr/>
        </p:nvSpPr>
        <p:spPr>
          <a:xfrm>
            <a:off x="6175332" y="3563966"/>
            <a:ext cx="2578013" cy="369332"/>
          </a:xfrm>
          <a:prstGeom prst="rect">
            <a:avLst/>
          </a:prstGeom>
          <a:noFill/>
        </p:spPr>
        <p:txBody>
          <a:bodyPr wrap="none" rtlCol="0">
            <a:spAutoFit/>
          </a:bodyPr>
          <a:lstStyle/>
          <a:p>
            <a:r>
              <a:rPr lang="en-US" dirty="0"/>
              <a:t>Dry particle diameter, nm</a:t>
            </a:r>
          </a:p>
        </p:txBody>
      </p:sp>
      <p:cxnSp>
        <p:nvCxnSpPr>
          <p:cNvPr id="13" name="Straight Connector 12"/>
          <p:cNvCxnSpPr/>
          <p:nvPr/>
        </p:nvCxnSpPr>
        <p:spPr>
          <a:xfrm>
            <a:off x="7296932" y="2493023"/>
            <a:ext cx="0" cy="6889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96932" y="2495762"/>
            <a:ext cx="1143262" cy="369332"/>
          </a:xfrm>
          <a:prstGeom prst="rect">
            <a:avLst/>
          </a:prstGeom>
          <a:noFill/>
        </p:spPr>
        <p:txBody>
          <a:bodyPr wrap="none" rtlCol="0">
            <a:spAutoFit/>
          </a:bodyPr>
          <a:lstStyle/>
          <a:p>
            <a:r>
              <a:rPr lang="en-US" i="1" dirty="0" err="1"/>
              <a:t>d</a:t>
            </a:r>
            <a:r>
              <a:rPr lang="en-US" i="1" baseline="-25000" dirty="0" err="1"/>
              <a:t>p</a:t>
            </a:r>
            <a:r>
              <a:rPr lang="en-US" dirty="0"/>
              <a:t> = 33nm</a:t>
            </a:r>
          </a:p>
        </p:txBody>
      </p:sp>
      <p:sp>
        <p:nvSpPr>
          <p:cNvPr id="16" name="TextBox 15"/>
          <p:cNvSpPr txBox="1"/>
          <p:nvPr/>
        </p:nvSpPr>
        <p:spPr>
          <a:xfrm>
            <a:off x="5912781" y="4027480"/>
            <a:ext cx="3103113" cy="738664"/>
          </a:xfrm>
          <a:prstGeom prst="rect">
            <a:avLst/>
          </a:prstGeom>
          <a:noFill/>
        </p:spPr>
        <p:txBody>
          <a:bodyPr wrap="square" rtlCol="0">
            <a:spAutoFit/>
          </a:bodyPr>
          <a:lstStyle/>
          <a:p>
            <a:r>
              <a:rPr lang="en-US" sz="1400" dirty="0"/>
              <a:t>Note: Temperature of the calibrations and the ambient measurements is conducted at 278K</a:t>
            </a:r>
          </a:p>
        </p:txBody>
      </p:sp>
    </p:spTree>
    <p:extLst>
      <p:ext uri="{BB962C8B-B14F-4D97-AF65-F5344CB8AC3E}">
        <p14:creationId xmlns:p14="http://schemas.microsoft.com/office/powerpoint/2010/main" val="2521294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812076" y="935159"/>
            <a:ext cx="3331923" cy="2639797"/>
          </a:xfrm>
          <a:prstGeom prst="rect">
            <a:avLst/>
          </a:prstGeom>
        </p:spPr>
      </p:pic>
      <p:sp>
        <p:nvSpPr>
          <p:cNvPr id="3" name="Content Placeholder 2"/>
          <p:cNvSpPr>
            <a:spLocks noGrp="1"/>
          </p:cNvSpPr>
          <p:nvPr>
            <p:ph idx="1"/>
          </p:nvPr>
        </p:nvSpPr>
        <p:spPr>
          <a:xfrm>
            <a:off x="628650" y="5032404"/>
            <a:ext cx="7886700" cy="1370028"/>
          </a:xfrm>
        </p:spPr>
        <p:txBody>
          <a:bodyPr>
            <a:normAutofit lnSpcReduction="10000"/>
          </a:bodyPr>
          <a:lstStyle/>
          <a:p>
            <a:pPr marL="0" indent="0">
              <a:buNone/>
            </a:pPr>
            <a:r>
              <a:rPr lang="en-US" dirty="0">
                <a:solidFill>
                  <a:srgbClr val="FF0000"/>
                </a:solidFill>
              </a:rPr>
              <a:t>A) 0.85% (lower than the setpoint, in this case since the ambient pressure is lower than 1 atm)</a:t>
            </a:r>
          </a:p>
          <a:p>
            <a:pPr marL="0" indent="0">
              <a:buNone/>
            </a:pPr>
            <a:r>
              <a:rPr lang="en-US" dirty="0">
                <a:solidFill>
                  <a:srgbClr val="FF0000"/>
                </a:solidFill>
              </a:rPr>
              <a:t>B) </a:t>
            </a:r>
            <a:r>
              <a:rPr lang="en-US" dirty="0">
                <a:solidFill>
                  <a:srgbClr val="FF0000"/>
                </a:solidFill>
                <a:latin typeface="Symbol" panose="05050102010706020507" pitchFamily="18" charset="2"/>
              </a:rPr>
              <a:t>k</a:t>
            </a:r>
            <a:r>
              <a:rPr lang="en-US" dirty="0">
                <a:solidFill>
                  <a:srgbClr val="FF0000"/>
                </a:solidFill>
              </a:rPr>
              <a:t> = 0.17</a:t>
            </a:r>
          </a:p>
        </p:txBody>
      </p:sp>
      <p:sp>
        <p:nvSpPr>
          <p:cNvPr id="6" name="Title 1"/>
          <p:cNvSpPr txBox="1">
            <a:spLocks/>
          </p:cNvSpPr>
          <p:nvPr/>
        </p:nvSpPr>
        <p:spPr>
          <a:xfrm>
            <a:off x="628650" y="164710"/>
            <a:ext cx="7886700" cy="64948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Kappa-Köhler Theory</a:t>
            </a:r>
            <a:endParaRPr lang="en-US" dirty="0"/>
          </a:p>
        </p:txBody>
      </p:sp>
      <p:sp>
        <p:nvSpPr>
          <p:cNvPr id="10" name="TextBox 9"/>
          <p:cNvSpPr txBox="1"/>
          <p:nvPr/>
        </p:nvSpPr>
        <p:spPr>
          <a:xfrm>
            <a:off x="6175332" y="3563966"/>
            <a:ext cx="2578013" cy="369332"/>
          </a:xfrm>
          <a:prstGeom prst="rect">
            <a:avLst/>
          </a:prstGeom>
          <a:noFill/>
        </p:spPr>
        <p:txBody>
          <a:bodyPr wrap="none" rtlCol="0">
            <a:spAutoFit/>
          </a:bodyPr>
          <a:lstStyle/>
          <a:p>
            <a:r>
              <a:rPr lang="en-US" dirty="0"/>
              <a:t>Dry particle diameter, nm</a:t>
            </a:r>
          </a:p>
        </p:txBody>
      </p:sp>
      <p:cxnSp>
        <p:nvCxnSpPr>
          <p:cNvPr id="13" name="Straight Connector 12"/>
          <p:cNvCxnSpPr/>
          <p:nvPr/>
        </p:nvCxnSpPr>
        <p:spPr>
          <a:xfrm>
            <a:off x="7296932" y="2493023"/>
            <a:ext cx="0" cy="6889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96932" y="2495762"/>
            <a:ext cx="1143262" cy="369332"/>
          </a:xfrm>
          <a:prstGeom prst="rect">
            <a:avLst/>
          </a:prstGeom>
          <a:noFill/>
        </p:spPr>
        <p:txBody>
          <a:bodyPr wrap="none" rtlCol="0">
            <a:spAutoFit/>
          </a:bodyPr>
          <a:lstStyle/>
          <a:p>
            <a:r>
              <a:rPr lang="en-US" i="1" dirty="0" err="1"/>
              <a:t>d</a:t>
            </a:r>
            <a:r>
              <a:rPr lang="en-US" i="1" baseline="-25000" dirty="0" err="1"/>
              <a:t>p</a:t>
            </a:r>
            <a:r>
              <a:rPr lang="en-US" dirty="0"/>
              <a:t> = 33nm</a:t>
            </a:r>
          </a:p>
        </p:txBody>
      </p:sp>
      <p:sp>
        <p:nvSpPr>
          <p:cNvPr id="16" name="TextBox 15"/>
          <p:cNvSpPr txBox="1"/>
          <p:nvPr/>
        </p:nvSpPr>
        <p:spPr>
          <a:xfrm>
            <a:off x="5912781" y="4027480"/>
            <a:ext cx="3103113" cy="738664"/>
          </a:xfrm>
          <a:prstGeom prst="rect">
            <a:avLst/>
          </a:prstGeom>
          <a:noFill/>
        </p:spPr>
        <p:txBody>
          <a:bodyPr wrap="square" rtlCol="0">
            <a:spAutoFit/>
          </a:bodyPr>
          <a:lstStyle/>
          <a:p>
            <a:r>
              <a:rPr lang="en-US" sz="1400" dirty="0"/>
              <a:t>Note: Temperature of the calibrations and the ambient measurements is conducted at 278K</a:t>
            </a:r>
          </a:p>
        </p:txBody>
      </p:sp>
      <p:sp>
        <p:nvSpPr>
          <p:cNvPr id="11" name="TextBox 10"/>
          <p:cNvSpPr txBox="1"/>
          <p:nvPr/>
        </p:nvSpPr>
        <p:spPr>
          <a:xfrm>
            <a:off x="411480" y="916271"/>
            <a:ext cx="5287863" cy="3816429"/>
          </a:xfrm>
          <a:prstGeom prst="rect">
            <a:avLst/>
          </a:prstGeom>
          <a:noFill/>
          <a:ln>
            <a:solidFill>
              <a:srgbClr val="FF0000"/>
            </a:solidFill>
          </a:ln>
        </p:spPr>
        <p:txBody>
          <a:bodyPr wrap="square" rtlCol="0">
            <a:spAutoFit/>
          </a:bodyPr>
          <a:lstStyle/>
          <a:p>
            <a:r>
              <a:rPr lang="en-US" sz="2200" u="sng" dirty="0">
                <a:sym typeface="Wingdings" panose="05000000000000000000" pitchFamily="2" charset="2"/>
              </a:rPr>
              <a:t>Pop Quiz (just for fun)</a:t>
            </a:r>
            <a:r>
              <a:rPr lang="en-US" sz="2000" dirty="0">
                <a:sym typeface="Wingdings" panose="05000000000000000000" pitchFamily="2" charset="2"/>
              </a:rPr>
              <a:t>:</a:t>
            </a:r>
          </a:p>
          <a:p>
            <a:pPr marL="342900" indent="-342900">
              <a:buFont typeface="Arial" panose="020B0604020202020204" pitchFamily="34" charset="0"/>
              <a:buChar char="•"/>
            </a:pPr>
            <a:r>
              <a:rPr lang="en-US" sz="2000" dirty="0">
                <a:sym typeface="Wingdings" panose="05000000000000000000" pitchFamily="2" charset="2"/>
              </a:rPr>
              <a:t>If you have an Ammonium Nitrate calibration of the CCN counter that yields an activated fraction curve that looks like this </a:t>
            </a:r>
          </a:p>
          <a:p>
            <a:r>
              <a:rPr lang="en-US" sz="2000" dirty="0">
                <a:sym typeface="Wingdings" panose="05000000000000000000" pitchFamily="2" charset="2"/>
              </a:rPr>
              <a:t>     (with the </a:t>
            </a:r>
            <a:r>
              <a:rPr lang="en-US" sz="2000" dirty="0" err="1">
                <a:sym typeface="Wingdings" panose="05000000000000000000" pitchFamily="2" charset="2"/>
              </a:rPr>
              <a:t>supersaturation</a:t>
            </a:r>
            <a:r>
              <a:rPr lang="en-US" sz="2000" dirty="0">
                <a:sym typeface="Wingdings" panose="05000000000000000000" pitchFamily="2" charset="2"/>
              </a:rPr>
              <a:t> set to 1%):</a:t>
            </a:r>
          </a:p>
          <a:p>
            <a:pPr marL="739775" lvl="1" indent="-276225"/>
            <a:r>
              <a:rPr lang="en-US" sz="2000" dirty="0">
                <a:sym typeface="Wingdings" panose="05000000000000000000" pitchFamily="2" charset="2"/>
              </a:rPr>
              <a:t>A) What is the actual </a:t>
            </a:r>
            <a:r>
              <a:rPr lang="en-US" sz="2000" dirty="0" err="1">
                <a:sym typeface="Wingdings" panose="05000000000000000000" pitchFamily="2" charset="2"/>
              </a:rPr>
              <a:t>supersaturation</a:t>
            </a:r>
            <a:r>
              <a:rPr lang="en-US" sz="2000" dirty="0">
                <a:sym typeface="Wingdings" panose="05000000000000000000" pitchFamily="2" charset="2"/>
              </a:rPr>
              <a:t> in the CCN counter?</a:t>
            </a:r>
          </a:p>
          <a:p>
            <a:pPr marL="739775" lvl="1" indent="-276225"/>
            <a:r>
              <a:rPr lang="en-US" sz="2000" dirty="0">
                <a:sym typeface="Wingdings" panose="05000000000000000000" pitchFamily="2" charset="2"/>
              </a:rPr>
              <a:t>B) What would the </a:t>
            </a:r>
            <a:r>
              <a:rPr lang="en-US" sz="2000" dirty="0">
                <a:latin typeface="Symbol" panose="05050102010706020507" pitchFamily="18" charset="2"/>
                <a:sym typeface="Wingdings" panose="05000000000000000000" pitchFamily="2" charset="2"/>
              </a:rPr>
              <a:t>k</a:t>
            </a:r>
            <a:r>
              <a:rPr lang="en-US" sz="2000" dirty="0">
                <a:sym typeface="Wingdings" panose="05000000000000000000" pitchFamily="2" charset="2"/>
              </a:rPr>
              <a:t>-value be for ambient aerosol if the instrument were operated under these same conditions and the measured inflection point is at 54 nm?</a:t>
            </a:r>
          </a:p>
          <a:p>
            <a:pPr marL="342900" indent="-342900">
              <a:buFont typeface="Arial" panose="020B0604020202020204" pitchFamily="34" charset="0"/>
              <a:buChar char="•"/>
            </a:pPr>
            <a:endParaRPr lang="en-US" sz="2000" dirty="0">
              <a:sym typeface="Wingdings" panose="05000000000000000000" pitchFamily="2" charset="2"/>
            </a:endParaRPr>
          </a:p>
        </p:txBody>
      </p:sp>
    </p:spTree>
    <p:extLst>
      <p:ext uri="{BB962C8B-B14F-4D97-AF65-F5344CB8AC3E}">
        <p14:creationId xmlns:p14="http://schemas.microsoft.com/office/powerpoint/2010/main" val="23850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filmefuerdieerde.org/files/fs_globaldimming_05.jpg"/>
          <p:cNvPicPr>
            <a:picLocks noChangeAspect="1" noChangeArrowheads="1"/>
          </p:cNvPicPr>
          <p:nvPr/>
        </p:nvPicPr>
        <p:blipFill rotWithShape="1">
          <a:blip r:embed="rId3">
            <a:extLst>
              <a:ext uri="{28A0092B-C50C-407E-A947-70E740481C1C}">
                <a14:useLocalDpi xmlns:a14="http://schemas.microsoft.com/office/drawing/2010/main" val="0"/>
              </a:ext>
            </a:extLst>
          </a:blip>
          <a:srcRect t="11933"/>
          <a:stretch/>
        </p:blipFill>
        <p:spPr bwMode="auto">
          <a:xfrm>
            <a:off x="-1" y="1493520"/>
            <a:ext cx="9144001" cy="536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a:t>
            </a:r>
            <a:r>
              <a:rPr lang="en-US" sz="2900" u="sng" dirty="0">
                <a:sym typeface="Wingdings" panose="05000000000000000000" pitchFamily="2" charset="2"/>
              </a:rPr>
              <a:t>solution</a:t>
            </a:r>
            <a:r>
              <a:rPr lang="en-US" sz="2900" dirty="0">
                <a:sym typeface="Wingdings" panose="05000000000000000000" pitchFamily="2" charset="2"/>
              </a:rPr>
              <a:t> droplet:</a:t>
            </a:r>
            <a:endParaRPr lang="en-US" sz="2900" dirty="0"/>
          </a:p>
        </p:txBody>
      </p:sp>
      <p:sp>
        <p:nvSpPr>
          <p:cNvPr id="44" name="TextBox 43"/>
          <p:cNvSpPr txBox="1"/>
          <p:nvPr/>
        </p:nvSpPr>
        <p:spPr>
          <a:xfrm>
            <a:off x="411479" y="1559836"/>
            <a:ext cx="8419253" cy="3785652"/>
          </a:xfrm>
          <a:prstGeom prst="rect">
            <a:avLst/>
          </a:prstGeom>
          <a:noFill/>
        </p:spPr>
        <p:txBody>
          <a:bodyPr wrap="square" rtlCol="0">
            <a:spAutoFit/>
          </a:bodyPr>
          <a:lstStyle/>
          <a:p>
            <a:r>
              <a:rPr lang="en-US" sz="2400" u="sng" dirty="0">
                <a:sym typeface="Wingdings" panose="05000000000000000000" pitchFamily="2" charset="2"/>
              </a:rPr>
              <a:t>Pop Quiz (just for fun)</a:t>
            </a:r>
          </a:p>
          <a:p>
            <a:r>
              <a:rPr lang="en-US" sz="2400" dirty="0">
                <a:sym typeface="Wingdings" panose="05000000000000000000" pitchFamily="2" charset="2"/>
              </a:rPr>
              <a:t>What do you expect the dominant chemical component of ambient aerosols to be (on a mole basis, and sometimes even on a mass basis)?</a:t>
            </a:r>
          </a:p>
          <a:p>
            <a:endParaRPr lang="en-US" sz="2400" dirty="0">
              <a:sym typeface="Wingdings" panose="05000000000000000000" pitchFamily="2" charset="2"/>
            </a:endParaRPr>
          </a:p>
          <a:p>
            <a:r>
              <a:rPr lang="en-US" sz="2400" dirty="0">
                <a:sym typeface="Wingdings" panose="05000000000000000000" pitchFamily="2" charset="2"/>
              </a:rPr>
              <a:t>Obviously the answer is: Water!  That’s what cloud microphysics is all about. It’s worth noting that water is found abundantly within particles, even when not in-cloud.  </a:t>
            </a:r>
          </a:p>
          <a:p>
            <a:endParaRPr lang="en-US" sz="2400" dirty="0">
              <a:sym typeface="Wingdings" panose="05000000000000000000" pitchFamily="2" charset="2"/>
            </a:endParaRPr>
          </a:p>
          <a:p>
            <a:r>
              <a:rPr lang="en-US" sz="2400" dirty="0">
                <a:sym typeface="Wingdings" panose="05000000000000000000" pitchFamily="2" charset="2"/>
              </a:rPr>
              <a:t>Later you should learn what it means, technically, to be “in-cloud”.</a:t>
            </a:r>
          </a:p>
        </p:txBody>
      </p:sp>
    </p:spTree>
    <p:extLst>
      <p:ext uri="{BB962C8B-B14F-4D97-AF65-F5344CB8AC3E}">
        <p14:creationId xmlns:p14="http://schemas.microsoft.com/office/powerpoint/2010/main" val="1487674875"/>
      </p:ext>
    </p:extLst>
  </p:cSld>
  <p:clrMapOvr>
    <a:masterClrMapping/>
  </p:clrMapOvr>
  <mc:AlternateContent xmlns:mc="http://schemas.openxmlformats.org/markup-compatibility/2006" xmlns:p14="http://schemas.microsoft.com/office/powerpoint/2010/main">
    <mc:Choice Requires="p14">
      <p:transition spd="slow" p14:dur="2000" advTm="57187"/>
    </mc:Choice>
    <mc:Fallback xmlns="">
      <p:transition spd="slow" advTm="57187"/>
    </mc:Fallback>
  </mc:AlternateContent>
  <p:timing>
    <p:tnLst>
      <p:par>
        <p:cTn id="1" dur="indefinite" restart="never" nodeType="tmRoot">
          <p:childTnLst>
            <p:par>
              <p:cTn id="2"/>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78306" y="2252899"/>
            <a:ext cx="4344078" cy="2602650"/>
          </a:xfrm>
          <a:prstGeom prst="rect">
            <a:avLst/>
          </a:prstGeom>
        </p:spPr>
      </p:pic>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droplet:</a:t>
            </a:r>
            <a:endParaRPr lang="en-US" sz="2900" dirty="0"/>
          </a:p>
        </p:txBody>
      </p:sp>
      <mc:AlternateContent xmlns:mc="http://schemas.openxmlformats.org/markup-compatibility/2006" xmlns:a14="http://schemas.microsoft.com/office/drawing/2010/main">
        <mc:Choice Requires="a14">
          <p:sp>
            <p:nvSpPr>
              <p:cNvPr id="12" name="TextBox 11"/>
              <p:cNvSpPr txBox="1"/>
              <p:nvPr/>
            </p:nvSpPr>
            <p:spPr>
              <a:xfrm>
                <a:off x="936815" y="3512680"/>
                <a:ext cx="347896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𝑠𝑎𝑡</m:t>
                                      </m:r>
                                      <m:r>
                                        <a:rPr lang="en-US" i="1">
                                          <a:latin typeface="Cambria Math" panose="02040503050406030204" pitchFamily="18" charset="0"/>
                                        </a:rPr>
                                        <m:t>,</m:t>
                                      </m:r>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𝑠𝑎𝑡</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den>
                              </m:f>
                            </m:e>
                          </m:d>
                        </m:e>
                      </m:func>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𝑟</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𝐿</m:t>
                              </m:r>
                            </m:sub>
                          </m:sSub>
                          <m:r>
                            <a:rPr lang="en-US" i="1">
                              <a:latin typeface="Cambria Math" panose="02040503050406030204" pitchFamily="18" charset="0"/>
                            </a:rPr>
                            <m:t>𝑅𝑇</m:t>
                          </m:r>
                        </m:den>
                      </m:f>
                      <m:r>
                        <a:rPr lang="en-US" b="0" i="1" smtClean="0">
                          <a:latin typeface="Cambria Math" panose="02040503050406030204" pitchFamily="18" charset="0"/>
                        </a:rPr>
                        <m:t>=</m:t>
                      </m:r>
                      <m:r>
                        <m:rPr>
                          <m:sty m:val="p"/>
                        </m:rPr>
                        <a:rPr lang="en-US">
                          <a:latin typeface="Cambria Math" panose="02040503050406030204" pitchFamily="18" charset="0"/>
                        </a:rPr>
                        <m:t>ln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𝑒𝑞</m:t>
                          </m:r>
                        </m:sub>
                      </m:sSub>
                      <m:r>
                        <a:rPr lang="en-US" i="1">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36815" y="3512680"/>
                <a:ext cx="3478966" cy="622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33814" y="4855548"/>
                <a:ext cx="4688569" cy="1800108"/>
              </a:xfrm>
              <a:prstGeom prst="rect">
                <a:avLst/>
              </a:prstGeom>
              <a:noFill/>
            </p:spPr>
            <p:txBody>
              <a:bodyPr wrap="square" rtlCol="0">
                <a:spAutoFit/>
              </a:bodyPr>
              <a:lstStyle/>
              <a:p>
                <a:r>
                  <a:rPr lang="en-US" dirty="0">
                    <a:sym typeface="Wingdings" panose="05000000000000000000" pitchFamily="2" charset="2"/>
                  </a:rPr>
                  <a:t>Equilibrium Saturation ratio for a droplet:</a:t>
                </a:r>
              </a:p>
              <a:p>
                <a:pPr marL="342900" indent="-34290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𝑒𝑞</m:t>
                        </m:r>
                      </m:sub>
                    </m:sSub>
                  </m:oMath>
                </a14:m>
                <a:r>
                  <a:rPr lang="en-US" dirty="0">
                    <a:sym typeface="Wingdings" panose="05000000000000000000" pitchFamily="2" charset="2"/>
                  </a:rPr>
                  <a:t> &gt; (RH/100%)</a:t>
                </a:r>
              </a:p>
              <a:p>
                <a:pPr marL="342900" indent="-342900">
                  <a:buFont typeface="Arial" panose="020B0604020202020204" pitchFamily="34" charset="0"/>
                  <a:buChar char="•"/>
                </a:pPr>
                <a:r>
                  <a:rPr lang="en-US" dirty="0">
                    <a:sym typeface="Wingdings" panose="05000000000000000000" pitchFamily="2" charset="2"/>
                  </a:rPr>
                  <a:t>Droplets require super-saturation to prevent evaporation</a:t>
                </a:r>
              </a:p>
              <a:p>
                <a:pPr marL="342900" indent="-342900">
                  <a:buFont typeface="Arial" panose="020B0604020202020204" pitchFamily="34" charset="0"/>
                  <a:buChar char="•"/>
                </a:pPr>
                <a:r>
                  <a:rPr lang="en-US" dirty="0">
                    <a:sym typeface="Wingdings" panose="05000000000000000000" pitchFamily="2" charset="2"/>
                  </a:rPr>
                  <a:t>As </a:t>
                </a:r>
                <a14:m>
                  <m:oMath xmlns:m="http://schemas.openxmlformats.org/officeDocument/2006/math">
                    <m:r>
                      <a:rPr lang="en-US" b="0" i="1" smtClean="0">
                        <a:latin typeface="Cambria Math" panose="02040503050406030204" pitchFamily="18" charset="0"/>
                        <a:sym typeface="Wingdings" panose="05000000000000000000" pitchFamily="2" charset="2"/>
                      </a:rPr>
                      <m:t>𝑟</m:t>
                    </m:r>
                    <m:r>
                      <a:rPr lang="en-US" b="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dirty="0">
                    <a:sym typeface="Wingdings" panose="05000000000000000000" pitchFamily="2" charset="2"/>
                  </a:rPr>
                  <a:t> (&gt;10</a:t>
                </a:r>
                <a:r>
                  <a:rPr lang="en-US" dirty="0">
                    <a:latin typeface="Symbol" panose="05050102010706020507" pitchFamily="18" charset="2"/>
                    <a:sym typeface="Wingdings" panose="05000000000000000000" pitchFamily="2" charset="2"/>
                  </a:rPr>
                  <a:t>m</a:t>
                </a:r>
                <a:r>
                  <a:rPr lang="en-US" dirty="0">
                    <a:sym typeface="Wingdings" panose="05000000000000000000" pitchFamily="2" charset="2"/>
                  </a:rPr>
                  <a:t>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𝑠𝑎𝑡</m:t>
                        </m:r>
                        <m:r>
                          <a:rPr lang="en-US" i="1">
                            <a:latin typeface="Cambria Math" panose="02040503050406030204" pitchFamily="18" charset="0"/>
                          </a:rPr>
                          <m:t>,</m:t>
                        </m:r>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𝑟</m:t>
                        </m:r>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𝑒</m:t>
                        </m:r>
                      </m:e>
                      <m:sub>
                        <m:r>
                          <a:rPr lang="en-US" i="1">
                            <a:latin typeface="Cambria Math" panose="02040503050406030204" pitchFamily="18" charset="0"/>
                          </a:rPr>
                          <m:t>𝑠𝑎𝑡</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endParaRPr lang="en-US" dirty="0"/>
              </a:p>
              <a:p>
                <a:pPr marL="342900" indent="-342900">
                  <a:buFont typeface="Arial" panose="020B0604020202020204" pitchFamily="34" charset="0"/>
                  <a:buChar char="•"/>
                </a:pPr>
                <a:r>
                  <a:rPr lang="en-US" dirty="0">
                    <a:sym typeface="Wingdings" panose="05000000000000000000" pitchFamily="2" charset="2"/>
                  </a:rPr>
                  <a:t>As </a:t>
                </a:r>
                <a14:m>
                  <m:oMath xmlns:m="http://schemas.openxmlformats.org/officeDocument/2006/math">
                    <m:r>
                      <a:rPr lang="en-US" i="1">
                        <a:latin typeface="Cambria Math" panose="02040503050406030204" pitchFamily="18" charset="0"/>
                        <a:sym typeface="Wingdings" panose="05000000000000000000" pitchFamily="2" charset="2"/>
                      </a:rPr>
                      <m:t>𝑟</m:t>
                    </m:r>
                    <m:r>
                      <a:rPr lang="en-US" i="1">
                        <a:latin typeface="Cambria Math" panose="02040503050406030204" pitchFamily="18" charset="0"/>
                        <a:ea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sym typeface="Wingdings" panose="05000000000000000000" pitchFamily="2" charset="2"/>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𝑠𝑎𝑡</m:t>
                        </m:r>
                        <m:r>
                          <a:rPr lang="en-US" i="1">
                            <a:latin typeface="Cambria Math" panose="02040503050406030204" pitchFamily="18" charset="0"/>
                          </a:rPr>
                          <m:t>,</m:t>
                        </m:r>
                        <m:r>
                          <a:rPr lang="en-US" i="1">
                            <a:latin typeface="Cambria Math" panose="02040503050406030204" pitchFamily="18" charset="0"/>
                          </a:rPr>
                          <m:t>𝑐</m:t>
                        </m:r>
                      </m:sub>
                    </m:sSub>
                    <m:d>
                      <m:dPr>
                        <m:ctrlPr>
                          <a:rPr lang="en-US" i="1">
                            <a:latin typeface="Cambria Math" panose="02040503050406030204" pitchFamily="18" charset="0"/>
                          </a:rPr>
                        </m:ctrlPr>
                      </m:dPr>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𝑟</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sym typeface="Wingdings" panose="05000000000000000000" pitchFamily="2" charset="2"/>
                      </a:rPr>
                      <m:t>∞</m:t>
                    </m:r>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433814" y="4855548"/>
                <a:ext cx="4688569" cy="1800108"/>
              </a:xfrm>
              <a:prstGeom prst="rect">
                <a:avLst/>
              </a:prstGeom>
              <a:blipFill>
                <a:blip r:embed="rId5"/>
                <a:stretch>
                  <a:fillRect l="-1040" t="-2034" r="-1560" b="-4068"/>
                </a:stretch>
              </a:blipFill>
            </p:spPr>
            <p:txBody>
              <a:bodyPr/>
              <a:lstStyle/>
              <a:p>
                <a:r>
                  <a:rPr lang="en-US">
                    <a:noFill/>
                  </a:rPr>
                  <a:t> </a:t>
                </a:r>
              </a:p>
            </p:txBody>
          </p:sp>
        </mc:Fallback>
      </mc:AlternateContent>
      <p:sp>
        <p:nvSpPr>
          <p:cNvPr id="20" name="TextBox 19"/>
          <p:cNvSpPr txBox="1"/>
          <p:nvPr/>
        </p:nvSpPr>
        <p:spPr>
          <a:xfrm>
            <a:off x="314210" y="4470613"/>
            <a:ext cx="1755523" cy="1200329"/>
          </a:xfrm>
          <a:prstGeom prst="rect">
            <a:avLst/>
          </a:prstGeom>
          <a:noFill/>
        </p:spPr>
        <p:txBody>
          <a:bodyPr wrap="square" rtlCol="0">
            <a:spAutoFit/>
          </a:bodyPr>
          <a:lstStyle/>
          <a:p>
            <a:r>
              <a:rPr lang="en-US" dirty="0">
                <a:sym typeface="Wingdings" panose="05000000000000000000" pitchFamily="2" charset="2"/>
              </a:rPr>
              <a:t>H</a:t>
            </a:r>
            <a:r>
              <a:rPr lang="en-US" baseline="-25000" dirty="0">
                <a:sym typeface="Wingdings" panose="05000000000000000000" pitchFamily="2" charset="2"/>
              </a:rPr>
              <a:t>2</a:t>
            </a:r>
            <a:r>
              <a:rPr lang="en-US" dirty="0">
                <a:sym typeface="Wingdings" panose="05000000000000000000" pitchFamily="2" charset="2"/>
              </a:rPr>
              <a:t>O Saturated vapor pressure over a curved surface</a:t>
            </a:r>
            <a:endParaRPr lang="en-US" dirty="0"/>
          </a:p>
        </p:txBody>
      </p:sp>
      <p:cxnSp>
        <p:nvCxnSpPr>
          <p:cNvPr id="21" name="Straight Arrow Connector 20"/>
          <p:cNvCxnSpPr/>
          <p:nvPr/>
        </p:nvCxnSpPr>
        <p:spPr>
          <a:xfrm flipV="1">
            <a:off x="942076" y="3783509"/>
            <a:ext cx="418147" cy="713846"/>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04467" y="5189168"/>
            <a:ext cx="2086276" cy="923330"/>
          </a:xfrm>
          <a:prstGeom prst="rect">
            <a:avLst/>
          </a:prstGeom>
          <a:noFill/>
        </p:spPr>
        <p:txBody>
          <a:bodyPr wrap="square" rtlCol="0">
            <a:spAutoFit/>
          </a:bodyPr>
          <a:lstStyle/>
          <a:p>
            <a:r>
              <a:rPr lang="en-US" dirty="0">
                <a:sym typeface="Wingdings" panose="05000000000000000000" pitchFamily="2" charset="2"/>
              </a:rPr>
              <a:t>H</a:t>
            </a:r>
            <a:r>
              <a:rPr lang="en-US" baseline="-25000" dirty="0">
                <a:sym typeface="Wingdings" panose="05000000000000000000" pitchFamily="2" charset="2"/>
              </a:rPr>
              <a:t>2</a:t>
            </a:r>
            <a:r>
              <a:rPr lang="en-US" dirty="0">
                <a:sym typeface="Wingdings" panose="05000000000000000000" pitchFamily="2" charset="2"/>
              </a:rPr>
              <a:t>O Saturated vapor pressure over a flat surface</a:t>
            </a:r>
            <a:endParaRPr lang="en-US" dirty="0"/>
          </a:p>
        </p:txBody>
      </p:sp>
      <p:cxnSp>
        <p:nvCxnSpPr>
          <p:cNvPr id="23" name="Straight Arrow Connector 22"/>
          <p:cNvCxnSpPr/>
          <p:nvPr/>
        </p:nvCxnSpPr>
        <p:spPr>
          <a:xfrm flipH="1" flipV="1">
            <a:off x="1760380" y="4154588"/>
            <a:ext cx="709510" cy="1015022"/>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11480" y="1559836"/>
            <a:ext cx="6064476" cy="400110"/>
          </a:xfrm>
          <a:prstGeom prst="rect">
            <a:avLst/>
          </a:prstGeom>
          <a:noFill/>
        </p:spPr>
        <p:txBody>
          <a:bodyPr wrap="square" rtlCol="0">
            <a:spAutoFit/>
          </a:bodyPr>
          <a:lstStyle/>
          <a:p>
            <a:r>
              <a:rPr lang="en-US" sz="2000" dirty="0">
                <a:sym typeface="Wingdings" panose="05000000000000000000" pitchFamily="2" charset="2"/>
              </a:rPr>
              <a:t>Equilibrium vapor pressure (for a flat liquid surface):</a:t>
            </a:r>
          </a:p>
        </p:txBody>
      </p:sp>
      <mc:AlternateContent xmlns:mc="http://schemas.openxmlformats.org/markup-compatibility/2006" xmlns:a14="http://schemas.microsoft.com/office/drawing/2010/main">
        <mc:Choice Requires="a14">
          <p:sp>
            <p:nvSpPr>
              <p:cNvPr id="33" name="TextBox 32"/>
              <p:cNvSpPr txBox="1"/>
              <p:nvPr/>
            </p:nvSpPr>
            <p:spPr>
              <a:xfrm>
                <a:off x="934338" y="1941723"/>
                <a:ext cx="4056880"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𝑠𝑎𝑡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2</m:t>
                          </m:r>
                        </m:sub>
                      </m:sSub>
                      <m:r>
                        <a:rPr lang="en-US">
                          <a:latin typeface="Cambria Math" panose="02040503050406030204" pitchFamily="18" charset="0"/>
                        </a:rPr>
                        <m:t>)</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𝑠𝑎𝑡</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exp</m:t>
                      </m:r>
                      <m:d>
                        <m:dPr>
                          <m:ctrlPr>
                            <a:rPr lang="en-US" b="0" i="1" smtClean="0">
                              <a:latin typeface="Cambria Math" panose="02040503050406030204" pitchFamily="18" charset="0"/>
                            </a:rPr>
                          </m:ctrlPr>
                        </m:dPr>
                        <m:e>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num>
                            <m:den>
                              <m:r>
                                <a:rPr lang="en-US" i="1">
                                  <a:latin typeface="Cambria Math" panose="02040503050406030204" pitchFamily="18" charset="0"/>
                                </a:rPr>
                                <m:t>𝑅</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den>
                              </m:f>
                            </m:e>
                          </m:d>
                          <m:r>
                            <m:rPr>
                              <m:nor/>
                            </m:rPr>
                            <a:rPr lang="en-US" dirty="0"/>
                            <m:t> </m:t>
                          </m:r>
                        </m:e>
                      </m:d>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934338" y="1941723"/>
                <a:ext cx="4056880" cy="622350"/>
              </a:xfrm>
              <a:prstGeom prst="rect">
                <a:avLst/>
              </a:prstGeom>
              <a:blipFill>
                <a:blip r:embed="rId6"/>
                <a:stretch>
                  <a:fillRect/>
                </a:stretch>
              </a:blipFill>
            </p:spPr>
            <p:txBody>
              <a:bodyPr/>
              <a:lstStyle/>
              <a:p>
                <a:r>
                  <a:rPr lang="en-US">
                    <a:noFill/>
                  </a:rPr>
                  <a:t> </a:t>
                </a:r>
              </a:p>
            </p:txBody>
          </p:sp>
        </mc:Fallback>
      </mc:AlternateContent>
      <p:cxnSp>
        <p:nvCxnSpPr>
          <p:cNvPr id="5" name="Straight Connector 4"/>
          <p:cNvCxnSpPr/>
          <p:nvPr/>
        </p:nvCxnSpPr>
        <p:spPr>
          <a:xfrm>
            <a:off x="5812077" y="3783509"/>
            <a:ext cx="292044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68950" y="2416874"/>
            <a:ext cx="2663570" cy="1200329"/>
          </a:xfrm>
          <a:prstGeom prst="rect">
            <a:avLst/>
          </a:prstGeom>
          <a:noFill/>
        </p:spPr>
        <p:txBody>
          <a:bodyPr wrap="square" rtlCol="0">
            <a:spAutoFit/>
          </a:bodyPr>
          <a:lstStyle/>
          <a:p>
            <a:pPr algn="r"/>
            <a:r>
              <a:rPr lang="en-US" dirty="0"/>
              <a:t>Homogeneous nucleation (without pre-existing aerosol) requires more than </a:t>
            </a:r>
            <a:r>
              <a:rPr lang="en-US" u="sng" dirty="0"/>
              <a:t>400% RH</a:t>
            </a:r>
          </a:p>
        </p:txBody>
      </p:sp>
      <p:sp>
        <p:nvSpPr>
          <p:cNvPr id="25" name="TextBox 24"/>
          <p:cNvSpPr txBox="1"/>
          <p:nvPr/>
        </p:nvSpPr>
        <p:spPr>
          <a:xfrm>
            <a:off x="5812077" y="2077343"/>
            <a:ext cx="2973503" cy="369332"/>
          </a:xfrm>
          <a:prstGeom prst="rect">
            <a:avLst/>
          </a:prstGeom>
          <a:noFill/>
        </p:spPr>
        <p:txBody>
          <a:bodyPr wrap="square" rtlCol="0">
            <a:spAutoFit/>
          </a:bodyPr>
          <a:lstStyle/>
          <a:p>
            <a:r>
              <a:rPr lang="en-US" dirty="0">
                <a:sym typeface="Wingdings" panose="05000000000000000000" pitchFamily="2" charset="2"/>
              </a:rPr>
              <a:t>Plot of the “Kelvin Equation” </a:t>
            </a:r>
          </a:p>
        </p:txBody>
      </p:sp>
      <p:cxnSp>
        <p:nvCxnSpPr>
          <p:cNvPr id="17" name="Straight Arrow Connector 16"/>
          <p:cNvCxnSpPr/>
          <p:nvPr/>
        </p:nvCxnSpPr>
        <p:spPr>
          <a:xfrm flipH="1" flipV="1">
            <a:off x="4126523" y="4032738"/>
            <a:ext cx="307292" cy="885537"/>
          </a:xfrm>
          <a:prstGeom prst="straightConnector1">
            <a:avLst/>
          </a:prstGeom>
          <a:ln w="38100"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4088" y="3512680"/>
            <a:ext cx="3651693" cy="687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1478" y="3047816"/>
            <a:ext cx="4962187" cy="400110"/>
          </a:xfrm>
          <a:prstGeom prst="rect">
            <a:avLst/>
          </a:prstGeom>
          <a:noFill/>
        </p:spPr>
        <p:txBody>
          <a:bodyPr wrap="square" rtlCol="0">
            <a:spAutoFit/>
          </a:bodyPr>
          <a:lstStyle/>
          <a:p>
            <a:r>
              <a:rPr lang="en-US" sz="2000" dirty="0">
                <a:sym typeface="Wingdings" panose="05000000000000000000" pitchFamily="2" charset="2"/>
              </a:rPr>
              <a:t>For a curved surface (no solute):</a:t>
            </a:r>
          </a:p>
        </p:txBody>
      </p:sp>
      <p:cxnSp>
        <p:nvCxnSpPr>
          <p:cNvPr id="26" name="Straight Arrow Connector 25"/>
          <p:cNvCxnSpPr/>
          <p:nvPr/>
        </p:nvCxnSpPr>
        <p:spPr>
          <a:xfrm flipV="1">
            <a:off x="8732520" y="4597052"/>
            <a:ext cx="0" cy="2584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45508" y="4800581"/>
            <a:ext cx="619080" cy="369332"/>
          </a:xfrm>
          <a:prstGeom prst="rect">
            <a:avLst/>
          </a:prstGeom>
          <a:noFill/>
        </p:spPr>
        <p:txBody>
          <a:bodyPr wrap="none" rtlCol="0">
            <a:spAutoFit/>
          </a:bodyPr>
          <a:lstStyle/>
          <a:p>
            <a:r>
              <a:rPr lang="en-US" dirty="0">
                <a:solidFill>
                  <a:srgbClr val="FF0000"/>
                </a:solidFill>
              </a:rPr>
              <a:t>1</a:t>
            </a:r>
            <a:r>
              <a:rPr lang="en-US" dirty="0">
                <a:solidFill>
                  <a:srgbClr val="FF0000"/>
                </a:solidFill>
                <a:latin typeface="Symbol" panose="05050102010706020507" pitchFamily="18" charset="2"/>
              </a:rPr>
              <a:t>m</a:t>
            </a:r>
            <a:r>
              <a:rPr lang="en-US" dirty="0">
                <a:solidFill>
                  <a:srgbClr val="FF0000"/>
                </a:solidFill>
              </a:rPr>
              <a:t>m</a:t>
            </a:r>
          </a:p>
        </p:txBody>
      </p:sp>
    </p:spTree>
    <p:extLst>
      <p:ext uri="{BB962C8B-B14F-4D97-AF65-F5344CB8AC3E}">
        <p14:creationId xmlns:p14="http://schemas.microsoft.com/office/powerpoint/2010/main" val="2122587127"/>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CC9DD7-33D1-EA0B-4B50-10C6FDAF976A}"/>
              </a:ext>
            </a:extLst>
          </p:cNvPr>
          <p:cNvGrpSpPr/>
          <p:nvPr/>
        </p:nvGrpSpPr>
        <p:grpSpPr>
          <a:xfrm>
            <a:off x="252920" y="3320435"/>
            <a:ext cx="1622600" cy="2347783"/>
            <a:chOff x="6755956" y="1266178"/>
            <a:chExt cx="2242160" cy="3244241"/>
          </a:xfrm>
        </p:grpSpPr>
        <p:pic>
          <p:nvPicPr>
            <p:cNvPr id="5" name="Picture 4">
              <a:extLst>
                <a:ext uri="{FF2B5EF4-FFF2-40B4-BE49-F238E27FC236}">
                  <a16:creationId xmlns:a16="http://schemas.microsoft.com/office/drawing/2014/main" id="{AF2F28B2-774D-E596-CA40-88F45D6C2A20}"/>
                </a:ext>
              </a:extLst>
            </p:cNvPr>
            <p:cNvPicPr>
              <a:picLocks noChangeAspect="1"/>
            </p:cNvPicPr>
            <p:nvPr/>
          </p:nvPicPr>
          <p:blipFill rotWithShape="1">
            <a:blip r:embed="rId3">
              <a:extLst>
                <a:ext uri="{28A0092B-C50C-407E-A947-70E740481C1C}">
                  <a14:useLocalDpi xmlns:a14="http://schemas.microsoft.com/office/drawing/2010/main" val="0"/>
                </a:ext>
              </a:extLst>
            </a:blip>
            <a:srcRect l="73699" t="41461" r="1781" b="11233"/>
            <a:stretch/>
          </p:blipFill>
          <p:spPr>
            <a:xfrm>
              <a:off x="6755956" y="1266178"/>
              <a:ext cx="2242160" cy="3244241"/>
            </a:xfrm>
            <a:prstGeom prst="rect">
              <a:avLst/>
            </a:prstGeom>
          </p:spPr>
        </p:pic>
        <p:sp>
          <p:nvSpPr>
            <p:cNvPr id="8" name="Rectangle 7">
              <a:extLst>
                <a:ext uri="{FF2B5EF4-FFF2-40B4-BE49-F238E27FC236}">
                  <a16:creationId xmlns:a16="http://schemas.microsoft.com/office/drawing/2014/main" id="{AE2350D3-A697-FAE9-BBAA-1A124634053C}"/>
                </a:ext>
              </a:extLst>
            </p:cNvPr>
            <p:cNvSpPr/>
            <p:nvPr/>
          </p:nvSpPr>
          <p:spPr>
            <a:xfrm>
              <a:off x="6808546" y="1277655"/>
              <a:ext cx="456397" cy="482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321040" cy="164461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𝑐</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𝑟</m:t>
                            </m:r>
                          </m:e>
                        </m:d>
                        <m:r>
                          <a:rPr lang="en-US" sz="2000" i="1" dirty="0">
                            <a:latin typeface="Cambria Math" panose="02040503050406030204" pitchFamily="18" charset="0"/>
                            <a:sym typeface="Wingdings" panose="05000000000000000000" pitchFamily="2" charset="2"/>
                          </a:rPr>
                          <m:t>&gt;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oMath>
                </a14:m>
                <a:endParaRPr lang="en-US" sz="2000" dirty="0">
                  <a:sym typeface="Wingdings" panose="05000000000000000000" pitchFamily="2" charset="2"/>
                </a:endParaRPr>
              </a:p>
              <a:p>
                <a:pPr marL="342900" indent="-342900">
                  <a:buFont typeface="Arial" panose="020B0604020202020204" pitchFamily="34" charset="0"/>
                  <a:buChar char="•"/>
                </a:pPr>
                <a:r>
                  <a:rPr lang="en-US" sz="2000" dirty="0">
                    <a:sym typeface="Wingdings" panose="05000000000000000000" pitchFamily="2" charset="2"/>
                  </a:rPr>
                  <a:t>Homogeneous nucleation of pure water droplets requires </a:t>
                </a:r>
                <a:r>
                  <a:rPr lang="en-US" sz="2000" dirty="0" err="1">
                    <a:sym typeface="Wingdings" panose="05000000000000000000" pitchFamily="2" charset="2"/>
                  </a:rPr>
                  <a:t>supersaturation</a:t>
                </a:r>
                <a:r>
                  <a:rPr lang="en-US" sz="2000" dirty="0">
                    <a:sym typeface="Wingdings" panose="05000000000000000000" pitchFamily="2" charset="2"/>
                  </a:rPr>
                  <a:t> (i.e. ambient vapor pressures,  </a:t>
                </a: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𝑎𝑚𝑏</m:t>
                            </m:r>
                          </m:sub>
                        </m:s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sub>
                    </m:sSub>
                    <m:r>
                      <a:rPr lang="en-US" sz="2000" i="1" dirty="0" smtClean="0">
                        <a:latin typeface="Cambria Math" panose="02040503050406030204" pitchFamily="18" charset="0"/>
                        <a:sym typeface="Wingdings" panose="05000000000000000000" pitchFamily="2" charset="2"/>
                      </a:rPr>
                      <m:t>(</m:t>
                    </m:r>
                    <m:r>
                      <a:rPr lang="en-US" sz="2000" i="1" dirty="0" smtClean="0">
                        <a:latin typeface="Cambria Math" panose="02040503050406030204" pitchFamily="18" charset="0"/>
                        <a:sym typeface="Wingdings" panose="05000000000000000000" pitchFamily="2" charset="2"/>
                      </a:rPr>
                      <m:t>𝑇</m:t>
                    </m:r>
                    <m:r>
                      <a:rPr lang="en-US" sz="2000" i="1" dirty="0" smtClean="0">
                        <a:latin typeface="Cambria Math" panose="02040503050406030204" pitchFamily="18" charset="0"/>
                        <a:sym typeface="Wingdings" panose="05000000000000000000" pitchFamily="2" charset="2"/>
                      </a:rPr>
                      <m:t>)</m:t>
                    </m:r>
                  </m:oMath>
                </a14:m>
                <a:r>
                  <a:rPr lang="en-US" sz="2000" dirty="0">
                    <a:sym typeface="Wingdings" panose="05000000000000000000" pitchFamily="2" charset="2"/>
                  </a:rPr>
                  <a:t>, i.e. RH &gt;&gt; 100%) to bring about condensation and prevent evaporation</a:t>
                </a:r>
              </a:p>
              <a:p>
                <a:pPr marL="342900" indent="-342900">
                  <a:buFont typeface="Arial" panose="020B0604020202020204" pitchFamily="34" charset="0"/>
                  <a:buChar char="•"/>
                </a:pPr>
                <a:r>
                  <a:rPr lang="en-US" sz="2000" dirty="0">
                    <a:sym typeface="Wingdings" panose="05000000000000000000" pitchFamily="2" charset="2"/>
                  </a:rPr>
                  <a:t>But we know that RH rarely exceeds 101% in the atmosphere.</a:t>
                </a: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321040" cy="1644617"/>
              </a:xfrm>
              <a:prstGeom prst="rect">
                <a:avLst/>
              </a:prstGeom>
              <a:blipFill>
                <a:blip r:embed="rId4"/>
                <a:stretch>
                  <a:fillRect l="-659" t="-1111" b="-5556"/>
                </a:stretch>
              </a:blipFill>
            </p:spPr>
            <p:txBody>
              <a:bodyPr/>
              <a:lstStyle/>
              <a:p>
                <a:r>
                  <a:rPr lang="en-US">
                    <a:noFill/>
                  </a:rPr>
                  <a:t> </a:t>
                </a:r>
              </a:p>
            </p:txBody>
          </p:sp>
        </mc:Fallback>
      </mc:AlternateContent>
      <p:pic>
        <p:nvPicPr>
          <p:cNvPr id="16" name="Picture 15"/>
          <p:cNvPicPr>
            <a:picLocks noChangeAspect="1"/>
          </p:cNvPicPr>
          <p:nvPr/>
        </p:nvPicPr>
        <p:blipFill>
          <a:blip r:embed="rId5"/>
          <a:stretch>
            <a:fillRect/>
          </a:stretch>
        </p:blipFill>
        <p:spPr>
          <a:xfrm>
            <a:off x="2319272" y="3935944"/>
            <a:ext cx="4319028" cy="2602650"/>
          </a:xfrm>
          <a:prstGeom prst="rect">
            <a:avLst/>
          </a:prstGeom>
        </p:spPr>
      </p:pic>
      <p:sp>
        <p:nvSpPr>
          <p:cNvPr id="4" name="Oval 3">
            <a:extLst>
              <a:ext uri="{FF2B5EF4-FFF2-40B4-BE49-F238E27FC236}">
                <a16:creationId xmlns:a16="http://schemas.microsoft.com/office/drawing/2014/main" id="{638AA2D8-654A-AA10-87EB-DE0522963CAC}"/>
              </a:ext>
            </a:extLst>
          </p:cNvPr>
          <p:cNvSpPr/>
          <p:nvPr/>
        </p:nvSpPr>
        <p:spPr>
          <a:xfrm>
            <a:off x="4734660" y="5458639"/>
            <a:ext cx="172813" cy="17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A390170-3461-FD40-B6BB-54C53A6B0A46}"/>
              </a:ext>
            </a:extLst>
          </p:cNvPr>
          <p:cNvCxnSpPr>
            <a:cxnSpLocks/>
          </p:cNvCxnSpPr>
          <p:nvPr/>
        </p:nvCxnSpPr>
        <p:spPr>
          <a:xfrm>
            <a:off x="3285497" y="5543680"/>
            <a:ext cx="297350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01879F-4F4A-DB76-05C3-142B399E86CE}"/>
              </a:ext>
            </a:extLst>
          </p:cNvPr>
          <p:cNvSpPr txBox="1"/>
          <p:nvPr/>
        </p:nvSpPr>
        <p:spPr>
          <a:xfrm>
            <a:off x="3320574" y="5479247"/>
            <a:ext cx="1605988" cy="276999"/>
          </a:xfrm>
          <a:prstGeom prst="rect">
            <a:avLst/>
          </a:prstGeom>
          <a:noFill/>
        </p:spPr>
        <p:txBody>
          <a:bodyPr wrap="square" rtlCol="0">
            <a:spAutoFit/>
          </a:bodyPr>
          <a:lstStyle/>
          <a:p>
            <a:r>
              <a:rPr lang="en-US" sz="1200" b="1" dirty="0">
                <a:solidFill>
                  <a:srgbClr val="0070C0"/>
                </a:solidFill>
              </a:rPr>
              <a:t>Ambient s (0.2%)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EEFD22-D1F6-2918-8048-F1D89F162424}"/>
                  </a:ext>
                </a:extLst>
              </p:cNvPr>
              <p:cNvSpPr txBox="1"/>
              <p:nvPr/>
            </p:nvSpPr>
            <p:spPr>
              <a:xfrm>
                <a:off x="6513484" y="4156892"/>
                <a:ext cx="2252236" cy="1766509"/>
              </a:xfrm>
              <a:prstGeom prst="rect">
                <a:avLst/>
              </a:prstGeom>
              <a:noFill/>
            </p:spPr>
            <p:txBody>
              <a:bodyPr wrap="square" rtlCol="0">
                <a:spAutoFit/>
              </a:bodyPr>
              <a:lstStyle/>
              <a:p>
                <a:r>
                  <a:rPr lang="en-US" dirty="0">
                    <a:solidFill>
                      <a:schemeClr val="bg1">
                        <a:lumMod val="50000"/>
                      </a:schemeClr>
                    </a:solidFill>
                  </a:rPr>
                  <a:t>Let’s say we have a pure water droplet “at equilibrium” (</a:t>
                </a:r>
                <a14:m>
                  <m:oMath xmlns:m="http://schemas.openxmlformats.org/officeDocument/2006/math">
                    <m:sSub>
                      <m:sSubPr>
                        <m:ctrlPr>
                          <a:rPr lang="en-US" i="1" dirty="0">
                            <a:solidFill>
                              <a:schemeClr val="bg1">
                                <a:lumMod val="50000"/>
                              </a:schemeClr>
                            </a:solidFill>
                            <a:latin typeface="Cambria Math" panose="02040503050406030204" pitchFamily="18" charset="0"/>
                            <a:sym typeface="Wingdings" panose="05000000000000000000" pitchFamily="2" charset="2"/>
                          </a:rPr>
                        </m:ctrlPr>
                      </m:sSubPr>
                      <m:e>
                        <m:r>
                          <a:rPr lang="en-US" i="1" dirty="0">
                            <a:solidFill>
                              <a:schemeClr val="bg1">
                                <a:lumMod val="50000"/>
                              </a:schemeClr>
                            </a:solidFill>
                            <a:latin typeface="Cambria Math" panose="02040503050406030204" pitchFamily="18" charset="0"/>
                            <a:sym typeface="Wingdings" panose="05000000000000000000" pitchFamily="2" charset="2"/>
                          </a:rPr>
                          <m:t>𝑒</m:t>
                        </m:r>
                      </m:e>
                      <m:sub>
                        <m:r>
                          <a:rPr lang="en-US" i="1" dirty="0">
                            <a:solidFill>
                              <a:schemeClr val="bg1">
                                <a:lumMod val="50000"/>
                              </a:schemeClr>
                            </a:solidFill>
                            <a:latin typeface="Cambria Math" panose="02040503050406030204" pitchFamily="18" charset="0"/>
                            <a:sym typeface="Wingdings" panose="05000000000000000000" pitchFamily="2" charset="2"/>
                          </a:rPr>
                          <m:t>𝑠𝑎𝑡</m:t>
                        </m:r>
                        <m:r>
                          <a:rPr lang="en-US" i="1" dirty="0">
                            <a:solidFill>
                              <a:schemeClr val="bg1">
                                <a:lumMod val="50000"/>
                              </a:schemeClr>
                            </a:solidFill>
                            <a:latin typeface="Cambria Math" panose="02040503050406030204" pitchFamily="18" charset="0"/>
                            <a:sym typeface="Wingdings" panose="05000000000000000000" pitchFamily="2" charset="2"/>
                          </a:rPr>
                          <m:t>,</m:t>
                        </m:r>
                        <m:r>
                          <a:rPr lang="en-US" i="1" dirty="0">
                            <a:solidFill>
                              <a:schemeClr val="bg1">
                                <a:lumMod val="50000"/>
                              </a:schemeClr>
                            </a:solidFill>
                            <a:latin typeface="Cambria Math" panose="02040503050406030204" pitchFamily="18" charset="0"/>
                            <a:sym typeface="Wingdings" panose="05000000000000000000" pitchFamily="2" charset="2"/>
                          </a:rPr>
                          <m:t>𝑐</m:t>
                        </m:r>
                      </m:sub>
                    </m:sSub>
                    <m:d>
                      <m:dPr>
                        <m:ctrlPr>
                          <a:rPr lang="en-US" i="1" dirty="0">
                            <a:solidFill>
                              <a:schemeClr val="bg1">
                                <a:lumMod val="50000"/>
                              </a:schemeClr>
                            </a:solidFill>
                            <a:latin typeface="Cambria Math" panose="02040503050406030204" pitchFamily="18" charset="0"/>
                            <a:sym typeface="Wingdings" panose="05000000000000000000" pitchFamily="2" charset="2"/>
                          </a:rPr>
                        </m:ctrlPr>
                      </m:dPr>
                      <m:e>
                        <m:r>
                          <a:rPr lang="en-US" i="1" dirty="0">
                            <a:solidFill>
                              <a:schemeClr val="bg1">
                                <a:lumMod val="50000"/>
                              </a:schemeClr>
                            </a:solidFill>
                            <a:latin typeface="Cambria Math" panose="02040503050406030204" pitchFamily="18" charset="0"/>
                            <a:sym typeface="Wingdings" panose="05000000000000000000" pitchFamily="2" charset="2"/>
                          </a:rPr>
                          <m:t>𝑇</m:t>
                        </m:r>
                        <m:r>
                          <a:rPr lang="en-US" i="1" dirty="0">
                            <a:solidFill>
                              <a:schemeClr val="bg1">
                                <a:lumMod val="50000"/>
                              </a:schemeClr>
                            </a:solidFill>
                            <a:latin typeface="Cambria Math" panose="02040503050406030204" pitchFamily="18" charset="0"/>
                            <a:sym typeface="Wingdings" panose="05000000000000000000" pitchFamily="2" charset="2"/>
                          </a:rPr>
                          <m:t>,</m:t>
                        </m:r>
                        <m:r>
                          <a:rPr lang="en-US" i="1" dirty="0">
                            <a:solidFill>
                              <a:schemeClr val="bg1">
                                <a:lumMod val="50000"/>
                              </a:schemeClr>
                            </a:solidFill>
                            <a:latin typeface="Cambria Math" panose="02040503050406030204" pitchFamily="18" charset="0"/>
                            <a:sym typeface="Wingdings" panose="05000000000000000000" pitchFamily="2" charset="2"/>
                          </a:rPr>
                          <m:t>𝑟</m:t>
                        </m:r>
                      </m:e>
                    </m:d>
                    <m:r>
                      <a:rPr lang="en-US" i="1" dirty="0">
                        <a:solidFill>
                          <a:schemeClr val="bg1">
                            <a:lumMod val="50000"/>
                          </a:schemeClr>
                        </a:solidFill>
                        <a:latin typeface="Cambria Math" panose="02040503050406030204" pitchFamily="18" charset="0"/>
                        <a:sym typeface="Wingdings" panose="05000000000000000000" pitchFamily="2" charset="2"/>
                      </a:rPr>
                      <m:t> </m:t>
                    </m:r>
                  </m:oMath>
                </a14:m>
                <a:r>
                  <a:rPr lang="en-US" sz="1800" dirty="0">
                    <a:solidFill>
                      <a:schemeClr val="bg1">
                        <a:lumMod val="50000"/>
                      </a:schemeClr>
                    </a:solidFill>
                    <a:sym typeface="Wingdings" panose="05000000000000000000" pitchFamily="2" charset="2"/>
                  </a:rPr>
                  <a:t>= </a:t>
                </a:r>
                <a14:m>
                  <m:oMath xmlns:m="http://schemas.openxmlformats.org/officeDocument/2006/math">
                    <m:sSub>
                      <m:sSubPr>
                        <m:ctrlPr>
                          <a:rPr lang="en-US" i="1" dirty="0">
                            <a:solidFill>
                              <a:schemeClr val="bg1">
                                <a:lumMod val="50000"/>
                              </a:schemeClr>
                            </a:solidFill>
                            <a:latin typeface="Cambria Math" panose="02040503050406030204" pitchFamily="18" charset="0"/>
                            <a:sym typeface="Wingdings" panose="05000000000000000000" pitchFamily="2" charset="2"/>
                          </a:rPr>
                        </m:ctrlPr>
                      </m:sSubPr>
                      <m:e>
                        <m:r>
                          <a:rPr lang="en-US" i="1" dirty="0">
                            <a:solidFill>
                              <a:schemeClr val="bg1">
                                <a:lumMod val="50000"/>
                              </a:schemeClr>
                            </a:solidFill>
                            <a:latin typeface="Cambria Math" panose="02040503050406030204" pitchFamily="18" charset="0"/>
                            <a:sym typeface="Wingdings" panose="05000000000000000000" pitchFamily="2" charset="2"/>
                          </a:rPr>
                          <m:t>𝑒</m:t>
                        </m:r>
                      </m:e>
                      <m:sub>
                        <m:r>
                          <a:rPr lang="en-US" b="0" i="1" dirty="0" smtClean="0">
                            <a:solidFill>
                              <a:schemeClr val="bg1">
                                <a:lumMod val="50000"/>
                              </a:schemeClr>
                            </a:solidFill>
                            <a:latin typeface="Cambria Math" panose="02040503050406030204" pitchFamily="18" charset="0"/>
                            <a:sym typeface="Wingdings" panose="05000000000000000000" pitchFamily="2" charset="2"/>
                          </a:rPr>
                          <m:t>𝑎𝑚𝑏</m:t>
                        </m:r>
                      </m:sub>
                    </m:sSub>
                  </m:oMath>
                </a14:m>
                <a:r>
                  <a:rPr lang="en-US" dirty="0">
                    <a:solidFill>
                      <a:schemeClr val="bg1">
                        <a:lumMod val="50000"/>
                      </a:schemeClr>
                    </a:solidFill>
                    <a:sym typeface="Wingdings" panose="05000000000000000000" pitchFamily="2" charset="2"/>
                  </a:rPr>
                  <a:t>)</a:t>
                </a:r>
              </a:p>
              <a:p>
                <a:endParaRPr lang="en-US" sz="1800" dirty="0">
                  <a:solidFill>
                    <a:schemeClr val="bg1">
                      <a:lumMod val="50000"/>
                    </a:schemeClr>
                  </a:solidFill>
                  <a:sym typeface="Wingdings" panose="05000000000000000000" pitchFamily="2" charset="2"/>
                </a:endParaRPr>
              </a:p>
              <a:p>
                <a:endParaRPr lang="en-US" u="sng" dirty="0">
                  <a:solidFill>
                    <a:schemeClr val="bg1">
                      <a:lumMod val="50000"/>
                    </a:schemeClr>
                  </a:solidFill>
                </a:endParaRPr>
              </a:p>
            </p:txBody>
          </p:sp>
        </mc:Choice>
        <mc:Fallback xmlns="">
          <p:sp>
            <p:nvSpPr>
              <p:cNvPr id="7" name="TextBox 6">
                <a:extLst>
                  <a:ext uri="{FF2B5EF4-FFF2-40B4-BE49-F238E27FC236}">
                    <a16:creationId xmlns:a16="http://schemas.microsoft.com/office/drawing/2014/main" id="{F4EEFD22-D1F6-2918-8048-F1D89F162424}"/>
                  </a:ext>
                </a:extLst>
              </p:cNvPr>
              <p:cNvSpPr txBox="1">
                <a:spLocks noRot="1" noChangeAspect="1" noMove="1" noResize="1" noEditPoints="1" noAdjustHandles="1" noChangeArrowheads="1" noChangeShapeType="1" noTextEdit="1"/>
              </p:cNvSpPr>
              <p:nvPr/>
            </p:nvSpPr>
            <p:spPr>
              <a:xfrm>
                <a:off x="6513484" y="4156892"/>
                <a:ext cx="2252236" cy="1766509"/>
              </a:xfrm>
              <a:prstGeom prst="rect">
                <a:avLst/>
              </a:prstGeom>
              <a:blipFill>
                <a:blip r:embed="rId6"/>
                <a:stretch>
                  <a:fillRect l="-2162" t="-206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66A303D-544C-ED6A-879B-648F5AEAE394}"/>
              </a:ext>
            </a:extLst>
          </p:cNvPr>
          <p:cNvSpPr txBox="1"/>
          <p:nvPr/>
        </p:nvSpPr>
        <p:spPr>
          <a:xfrm>
            <a:off x="-65298" y="5607295"/>
            <a:ext cx="2458376" cy="1200329"/>
          </a:xfrm>
          <a:prstGeom prst="rect">
            <a:avLst/>
          </a:prstGeom>
          <a:noFill/>
        </p:spPr>
        <p:txBody>
          <a:bodyPr wrap="square" rtlCol="0">
            <a:spAutoFit/>
          </a:bodyPr>
          <a:lstStyle/>
          <a:p>
            <a:pPr algn="ctr"/>
            <a:r>
              <a:rPr lang="en-US" dirty="0">
                <a:sym typeface="Wingdings" panose="05000000000000000000" pitchFamily="2" charset="2"/>
              </a:rPr>
              <a:t>At Equilibrium </a:t>
            </a:r>
          </a:p>
          <a:p>
            <a:pPr algn="ctr"/>
            <a:r>
              <a:rPr lang="en-US" dirty="0">
                <a:sym typeface="Wingdings" panose="05000000000000000000" pitchFamily="2" charset="2"/>
              </a:rPr>
              <a:t>(or Saturation):</a:t>
            </a:r>
          </a:p>
          <a:p>
            <a:pPr algn="ctr"/>
            <a:r>
              <a:rPr lang="en-US" dirty="0">
                <a:sym typeface="Wingdings" panose="05000000000000000000" pitchFamily="2" charset="2"/>
              </a:rPr>
              <a:t>Rate of evaporation = Rate of condensation</a:t>
            </a:r>
          </a:p>
        </p:txBody>
      </p:sp>
      <p:sp>
        <p:nvSpPr>
          <p:cNvPr id="10" name="TextBox 9">
            <a:extLst>
              <a:ext uri="{FF2B5EF4-FFF2-40B4-BE49-F238E27FC236}">
                <a16:creationId xmlns:a16="http://schemas.microsoft.com/office/drawing/2014/main" id="{6F16A534-88B4-D085-1FF5-166CD00FE33D}"/>
              </a:ext>
            </a:extLst>
          </p:cNvPr>
          <p:cNvSpPr txBox="1"/>
          <p:nvPr/>
        </p:nvSpPr>
        <p:spPr>
          <a:xfrm>
            <a:off x="2291973" y="3328228"/>
            <a:ext cx="2973503" cy="369332"/>
          </a:xfrm>
          <a:prstGeom prst="rect">
            <a:avLst/>
          </a:prstGeom>
          <a:noFill/>
        </p:spPr>
        <p:txBody>
          <a:bodyPr wrap="square" rtlCol="0">
            <a:spAutoFit/>
          </a:bodyPr>
          <a:lstStyle/>
          <a:p>
            <a:r>
              <a:rPr lang="en-US" u="sng" dirty="0">
                <a:sym typeface="Wingdings" panose="05000000000000000000" pitchFamily="2" charset="2"/>
              </a:rPr>
              <a:t>Plot of the “Kelvin Equation” </a:t>
            </a:r>
          </a:p>
        </p:txBody>
      </p:sp>
      <p:sp>
        <p:nvSpPr>
          <p:cNvPr id="11" name="TextBox 10">
            <a:extLst>
              <a:ext uri="{FF2B5EF4-FFF2-40B4-BE49-F238E27FC236}">
                <a16:creationId xmlns:a16="http://schemas.microsoft.com/office/drawing/2014/main" id="{11B97C0D-2678-0018-5807-7D20A25F434B}"/>
              </a:ext>
            </a:extLst>
          </p:cNvPr>
          <p:cNvSpPr txBox="1"/>
          <p:nvPr/>
        </p:nvSpPr>
        <p:spPr>
          <a:xfrm>
            <a:off x="2291973" y="3578223"/>
            <a:ext cx="5382950" cy="369332"/>
          </a:xfrm>
          <a:prstGeom prst="rect">
            <a:avLst/>
          </a:prstGeom>
          <a:noFill/>
        </p:spPr>
        <p:txBody>
          <a:bodyPr wrap="square" rtlCol="0">
            <a:spAutoFit/>
          </a:bodyPr>
          <a:lstStyle/>
          <a:p>
            <a:r>
              <a:rPr lang="en-US" dirty="0">
                <a:sym typeface="Wingdings" panose="05000000000000000000" pitchFamily="2" charset="2"/>
              </a:rPr>
              <a:t>Equilibrium vapor pressure of a pure water droplet</a:t>
            </a:r>
          </a:p>
        </p:txBody>
      </p:sp>
    </p:spTree>
    <p:extLst>
      <p:ext uri="{BB962C8B-B14F-4D97-AF65-F5344CB8AC3E}">
        <p14:creationId xmlns:p14="http://schemas.microsoft.com/office/powerpoint/2010/main" val="438890707"/>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7E5AD9D-6F06-2BC3-78CA-70017989F66D}"/>
              </a:ext>
            </a:extLst>
          </p:cNvPr>
          <p:cNvGrpSpPr/>
          <p:nvPr/>
        </p:nvGrpSpPr>
        <p:grpSpPr>
          <a:xfrm>
            <a:off x="252920" y="3320435"/>
            <a:ext cx="1622600" cy="2347783"/>
            <a:chOff x="6755956" y="1266178"/>
            <a:chExt cx="2242160" cy="3244241"/>
          </a:xfrm>
        </p:grpSpPr>
        <p:pic>
          <p:nvPicPr>
            <p:cNvPr id="9" name="Picture 8">
              <a:extLst>
                <a:ext uri="{FF2B5EF4-FFF2-40B4-BE49-F238E27FC236}">
                  <a16:creationId xmlns:a16="http://schemas.microsoft.com/office/drawing/2014/main" id="{90961F83-94C7-E512-F0CE-096A4E363423}"/>
                </a:ext>
              </a:extLst>
            </p:cNvPr>
            <p:cNvPicPr>
              <a:picLocks noChangeAspect="1"/>
            </p:cNvPicPr>
            <p:nvPr/>
          </p:nvPicPr>
          <p:blipFill rotWithShape="1">
            <a:blip r:embed="rId3">
              <a:extLst>
                <a:ext uri="{28A0092B-C50C-407E-A947-70E740481C1C}">
                  <a14:useLocalDpi xmlns:a14="http://schemas.microsoft.com/office/drawing/2010/main" val="0"/>
                </a:ext>
              </a:extLst>
            </a:blip>
            <a:srcRect l="73699" t="41461" r="1781" b="11233"/>
            <a:stretch/>
          </p:blipFill>
          <p:spPr>
            <a:xfrm>
              <a:off x="6755956" y="1266178"/>
              <a:ext cx="2242160" cy="3244241"/>
            </a:xfrm>
            <a:prstGeom prst="rect">
              <a:avLst/>
            </a:prstGeom>
          </p:spPr>
        </p:pic>
        <p:sp>
          <p:nvSpPr>
            <p:cNvPr id="10" name="Rectangle 9">
              <a:extLst>
                <a:ext uri="{FF2B5EF4-FFF2-40B4-BE49-F238E27FC236}">
                  <a16:creationId xmlns:a16="http://schemas.microsoft.com/office/drawing/2014/main" id="{FFF6D862-8345-0AAB-8207-2B15404FCB46}"/>
                </a:ext>
              </a:extLst>
            </p:cNvPr>
            <p:cNvSpPr/>
            <p:nvPr/>
          </p:nvSpPr>
          <p:spPr>
            <a:xfrm>
              <a:off x="6808546" y="1277655"/>
              <a:ext cx="456397" cy="482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11480" y="319406"/>
            <a:ext cx="8321040" cy="1113153"/>
          </a:xfrm>
        </p:spPr>
        <p:txBody>
          <a:bodyPr>
            <a:normAutofit/>
          </a:bodyPr>
          <a:lstStyle/>
          <a:p>
            <a:r>
              <a:rPr lang="en-US" dirty="0"/>
              <a:t>Cloud droplet formation</a:t>
            </a:r>
            <a:br>
              <a:rPr lang="en-US" dirty="0"/>
            </a:br>
            <a:r>
              <a:rPr lang="en-US" sz="2900" dirty="0">
                <a:sym typeface="Wingdings" panose="05000000000000000000" pitchFamily="2" charset="2"/>
              </a:rPr>
              <a:t>Saturation vapor pressure of a droplet:</a:t>
            </a:r>
            <a:endParaRPr lang="en-US" sz="2900" dirty="0"/>
          </a:p>
        </p:txBody>
      </p:sp>
      <mc:AlternateContent xmlns:mc="http://schemas.openxmlformats.org/markup-compatibility/2006" xmlns:a14="http://schemas.microsoft.com/office/drawing/2010/main">
        <mc:Choice Requires="a14">
          <p:sp>
            <p:nvSpPr>
              <p:cNvPr id="44" name="TextBox 43"/>
              <p:cNvSpPr txBox="1"/>
              <p:nvPr/>
            </p:nvSpPr>
            <p:spPr>
              <a:xfrm>
                <a:off x="411480" y="1559836"/>
                <a:ext cx="8321040" cy="1644617"/>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i="1" dirty="0">
                                <a:latin typeface="Cambria Math" panose="02040503050406030204" pitchFamily="18" charset="0"/>
                                <a:sym typeface="Wingdings" panose="05000000000000000000" pitchFamily="2" charset="2"/>
                              </a:rPr>
                            </m:ctrlPr>
                          </m:sSubPr>
                          <m:e>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𝑐</m:t>
                            </m:r>
                          </m:sub>
                        </m:sSub>
                        <m:d>
                          <m:dPr>
                            <m:ctrlPr>
                              <a:rPr lang="en-US" sz="2000" i="1" dirty="0">
                                <a:latin typeface="Cambria Math" panose="02040503050406030204" pitchFamily="18" charset="0"/>
                                <a:sym typeface="Wingdings" panose="05000000000000000000" pitchFamily="2" charset="2"/>
                              </a:rPr>
                            </m:ctrlPr>
                          </m:dPr>
                          <m:e>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𝑟</m:t>
                            </m:r>
                          </m:e>
                        </m:d>
                        <m:r>
                          <a:rPr lang="en-US" sz="2000" i="1" dirty="0">
                            <a:latin typeface="Cambria Math" panose="02040503050406030204" pitchFamily="18" charset="0"/>
                            <a:sym typeface="Wingdings" panose="05000000000000000000" pitchFamily="2" charset="2"/>
                          </a:rPr>
                          <m:t>&gt;</m:t>
                        </m:r>
                        <m:r>
                          <a:rPr lang="en-US" sz="2000" i="1" dirty="0">
                            <a:latin typeface="Cambria Math" panose="02040503050406030204" pitchFamily="18" charset="0"/>
                            <a:sym typeface="Wingdings" panose="05000000000000000000" pitchFamily="2" charset="2"/>
                          </a:rPr>
                          <m:t>𝑒</m:t>
                        </m:r>
                      </m:e>
                      <m:sub>
                        <m:r>
                          <a:rPr lang="en-US" sz="2000" i="1" dirty="0">
                            <a:latin typeface="Cambria Math" panose="02040503050406030204" pitchFamily="18" charset="0"/>
                            <a:sym typeface="Wingdings" panose="05000000000000000000" pitchFamily="2" charset="2"/>
                          </a:rPr>
                          <m:t>𝑠𝑎𝑡</m:t>
                        </m:r>
                      </m:sub>
                    </m:sSub>
                    <m:r>
                      <a:rPr lang="en-US" sz="2000" i="1" dirty="0">
                        <a:latin typeface="Cambria Math" panose="02040503050406030204" pitchFamily="18" charset="0"/>
                        <a:sym typeface="Wingdings" panose="05000000000000000000" pitchFamily="2" charset="2"/>
                      </a:rPr>
                      <m:t>(</m:t>
                    </m:r>
                    <m:r>
                      <a:rPr lang="en-US" sz="2000" i="1" dirty="0">
                        <a:latin typeface="Cambria Math" panose="02040503050406030204" pitchFamily="18" charset="0"/>
                        <a:sym typeface="Wingdings" panose="05000000000000000000" pitchFamily="2" charset="2"/>
                      </a:rPr>
                      <m:t>𝑇</m:t>
                    </m:r>
                    <m:r>
                      <a:rPr lang="en-US" sz="2000" i="1" dirty="0">
                        <a:latin typeface="Cambria Math" panose="02040503050406030204" pitchFamily="18" charset="0"/>
                        <a:sym typeface="Wingdings" panose="05000000000000000000" pitchFamily="2" charset="2"/>
                      </a:rPr>
                      <m:t>)</m:t>
                    </m:r>
                  </m:oMath>
                </a14:m>
                <a:endParaRPr lang="en-US" sz="2000" dirty="0">
                  <a:sym typeface="Wingdings" panose="05000000000000000000" pitchFamily="2" charset="2"/>
                </a:endParaRPr>
              </a:p>
              <a:p>
                <a:pPr marL="342900" indent="-342900">
                  <a:buFont typeface="Arial" panose="020B0604020202020204" pitchFamily="34" charset="0"/>
                  <a:buChar char="•"/>
                </a:pPr>
                <a:r>
                  <a:rPr lang="en-US" sz="2000" dirty="0">
                    <a:sym typeface="Wingdings" panose="05000000000000000000" pitchFamily="2" charset="2"/>
                  </a:rPr>
                  <a:t>Homogeneous nucleation of pure water droplets requires </a:t>
                </a:r>
                <a:r>
                  <a:rPr lang="en-US" sz="2000" dirty="0" err="1">
                    <a:sym typeface="Wingdings" panose="05000000000000000000" pitchFamily="2" charset="2"/>
                  </a:rPr>
                  <a:t>supersaturation</a:t>
                </a:r>
                <a:r>
                  <a:rPr lang="en-US" sz="2000" dirty="0">
                    <a:sym typeface="Wingdings" panose="05000000000000000000" pitchFamily="2" charset="2"/>
                  </a:rPr>
                  <a:t> (i.e. ambient vapor pressures,  </a:t>
                </a:r>
                <a14:m>
                  <m:oMath xmlns:m="http://schemas.openxmlformats.org/officeDocument/2006/math">
                    <m:sSub>
                      <m:sSubPr>
                        <m:ctrlPr>
                          <a:rPr lang="en-US" sz="2000" i="1" dirty="0" smtClean="0">
                            <a:latin typeface="Cambria Math" panose="02040503050406030204" pitchFamily="18" charset="0"/>
                            <a:sym typeface="Wingdings" panose="05000000000000000000" pitchFamily="2" charset="2"/>
                          </a:rPr>
                        </m:ctrlPr>
                      </m:sSubPr>
                      <m:e>
                        <m:sSub>
                          <m:sSubPr>
                            <m:ctrlPr>
                              <a:rPr lang="en-US" sz="2000" b="0" i="1" dirty="0" smtClean="0">
                                <a:latin typeface="Cambria Math" panose="02040503050406030204" pitchFamily="18" charset="0"/>
                                <a:sym typeface="Wingdings" panose="05000000000000000000" pitchFamily="2" charset="2"/>
                              </a:rPr>
                            </m:ctrlPr>
                          </m:sSubPr>
                          <m:e>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𝑎𝑚𝑏</m:t>
                            </m:r>
                          </m:sub>
                        </m:sSub>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0" i="1" dirty="0" smtClean="0">
                            <a:latin typeface="Cambria Math" panose="02040503050406030204" pitchFamily="18" charset="0"/>
                            <a:sym typeface="Wingdings" panose="05000000000000000000" pitchFamily="2" charset="2"/>
                          </a:rPr>
                          <m:t>𝑒</m:t>
                        </m:r>
                      </m:e>
                      <m:sub>
                        <m:r>
                          <a:rPr lang="en-US" sz="2000" b="0" i="1" dirty="0" smtClean="0">
                            <a:latin typeface="Cambria Math" panose="02040503050406030204" pitchFamily="18" charset="0"/>
                            <a:sym typeface="Wingdings" panose="05000000000000000000" pitchFamily="2" charset="2"/>
                          </a:rPr>
                          <m:t>𝑠𝑎𝑡</m:t>
                        </m:r>
                      </m:sub>
                    </m:sSub>
                    <m:r>
                      <a:rPr lang="en-US" sz="2000" i="1" dirty="0" smtClean="0">
                        <a:latin typeface="Cambria Math" panose="02040503050406030204" pitchFamily="18" charset="0"/>
                        <a:sym typeface="Wingdings" panose="05000000000000000000" pitchFamily="2" charset="2"/>
                      </a:rPr>
                      <m:t>(</m:t>
                    </m:r>
                    <m:r>
                      <a:rPr lang="en-US" sz="2000" i="1" dirty="0" smtClean="0">
                        <a:latin typeface="Cambria Math" panose="02040503050406030204" pitchFamily="18" charset="0"/>
                        <a:sym typeface="Wingdings" panose="05000000000000000000" pitchFamily="2" charset="2"/>
                      </a:rPr>
                      <m:t>𝑇</m:t>
                    </m:r>
                    <m:r>
                      <a:rPr lang="en-US" sz="2000" i="1" dirty="0" smtClean="0">
                        <a:latin typeface="Cambria Math" panose="02040503050406030204" pitchFamily="18" charset="0"/>
                        <a:sym typeface="Wingdings" panose="05000000000000000000" pitchFamily="2" charset="2"/>
                      </a:rPr>
                      <m:t>)</m:t>
                    </m:r>
                  </m:oMath>
                </a14:m>
                <a:r>
                  <a:rPr lang="en-US" sz="2000" dirty="0">
                    <a:sym typeface="Wingdings" panose="05000000000000000000" pitchFamily="2" charset="2"/>
                  </a:rPr>
                  <a:t>, i.e. RH &gt;&gt; 100%) to bring about condensation and prevent evaporation</a:t>
                </a:r>
              </a:p>
              <a:p>
                <a:pPr marL="342900" indent="-342900">
                  <a:buFont typeface="Arial" panose="020B0604020202020204" pitchFamily="34" charset="0"/>
                  <a:buChar char="•"/>
                </a:pPr>
                <a:r>
                  <a:rPr lang="en-US" sz="2000" dirty="0">
                    <a:sym typeface="Wingdings" panose="05000000000000000000" pitchFamily="2" charset="2"/>
                  </a:rPr>
                  <a:t>But we know that RH rarely exceeds 101% in the atmosphere.</a:t>
                </a:r>
              </a:p>
            </p:txBody>
          </p:sp>
        </mc:Choice>
        <mc:Fallback xmlns="">
          <p:sp>
            <p:nvSpPr>
              <p:cNvPr id="44" name="TextBox 43"/>
              <p:cNvSpPr txBox="1">
                <a:spLocks noRot="1" noChangeAspect="1" noMove="1" noResize="1" noEditPoints="1" noAdjustHandles="1" noChangeArrowheads="1" noChangeShapeType="1" noTextEdit="1"/>
              </p:cNvSpPr>
              <p:nvPr/>
            </p:nvSpPr>
            <p:spPr>
              <a:xfrm>
                <a:off x="411480" y="1559836"/>
                <a:ext cx="8321040" cy="1644617"/>
              </a:xfrm>
              <a:prstGeom prst="rect">
                <a:avLst/>
              </a:prstGeom>
              <a:blipFill>
                <a:blip r:embed="rId4"/>
                <a:stretch>
                  <a:fillRect l="-659" t="-1111" b="-5556"/>
                </a:stretch>
              </a:blipFill>
            </p:spPr>
            <p:txBody>
              <a:bodyPr/>
              <a:lstStyle/>
              <a:p>
                <a:r>
                  <a:rPr lang="en-US">
                    <a:noFill/>
                  </a:rPr>
                  <a:t> </a:t>
                </a:r>
              </a:p>
            </p:txBody>
          </p:sp>
        </mc:Fallback>
      </mc:AlternateContent>
      <p:pic>
        <p:nvPicPr>
          <p:cNvPr id="16" name="Picture 15"/>
          <p:cNvPicPr>
            <a:picLocks noChangeAspect="1"/>
          </p:cNvPicPr>
          <p:nvPr/>
        </p:nvPicPr>
        <p:blipFill>
          <a:blip r:embed="rId5"/>
          <a:stretch>
            <a:fillRect/>
          </a:stretch>
        </p:blipFill>
        <p:spPr>
          <a:xfrm>
            <a:off x="2319272" y="3935944"/>
            <a:ext cx="4319028" cy="2602650"/>
          </a:xfrm>
          <a:prstGeom prst="rect">
            <a:avLst/>
          </a:prstGeom>
        </p:spPr>
      </p:pic>
      <p:sp>
        <p:nvSpPr>
          <p:cNvPr id="19" name="TextBox 18"/>
          <p:cNvSpPr txBox="1"/>
          <p:nvPr/>
        </p:nvSpPr>
        <p:spPr>
          <a:xfrm>
            <a:off x="2291973" y="3328228"/>
            <a:ext cx="2973503" cy="369332"/>
          </a:xfrm>
          <a:prstGeom prst="rect">
            <a:avLst/>
          </a:prstGeom>
          <a:noFill/>
        </p:spPr>
        <p:txBody>
          <a:bodyPr wrap="square" rtlCol="0">
            <a:spAutoFit/>
          </a:bodyPr>
          <a:lstStyle/>
          <a:p>
            <a:r>
              <a:rPr lang="en-US" u="sng" dirty="0">
                <a:sym typeface="Wingdings" panose="05000000000000000000" pitchFamily="2" charset="2"/>
              </a:rPr>
              <a:t>Plot of the “Kelvin Equation” </a:t>
            </a:r>
          </a:p>
        </p:txBody>
      </p:sp>
      <p:sp>
        <p:nvSpPr>
          <p:cNvPr id="25" name="TextBox 24"/>
          <p:cNvSpPr txBox="1"/>
          <p:nvPr/>
        </p:nvSpPr>
        <p:spPr>
          <a:xfrm>
            <a:off x="2291973" y="3578223"/>
            <a:ext cx="5382950" cy="369332"/>
          </a:xfrm>
          <a:prstGeom prst="rect">
            <a:avLst/>
          </a:prstGeom>
          <a:noFill/>
        </p:spPr>
        <p:txBody>
          <a:bodyPr wrap="square" rtlCol="0">
            <a:spAutoFit/>
          </a:bodyPr>
          <a:lstStyle/>
          <a:p>
            <a:r>
              <a:rPr lang="en-US" dirty="0">
                <a:sym typeface="Wingdings" panose="05000000000000000000" pitchFamily="2" charset="2"/>
              </a:rPr>
              <a:t>Equilibrium vapor pressure of a pure water droplet</a:t>
            </a:r>
          </a:p>
        </p:txBody>
      </p:sp>
      <p:sp>
        <p:nvSpPr>
          <p:cNvPr id="3" name="Oval 2">
            <a:extLst>
              <a:ext uri="{FF2B5EF4-FFF2-40B4-BE49-F238E27FC236}">
                <a16:creationId xmlns:a16="http://schemas.microsoft.com/office/drawing/2014/main" id="{E6242F66-8746-6810-8E58-BBDB4EA20CF0}"/>
              </a:ext>
            </a:extLst>
          </p:cNvPr>
          <p:cNvSpPr/>
          <p:nvPr/>
        </p:nvSpPr>
        <p:spPr>
          <a:xfrm>
            <a:off x="5487217" y="5631452"/>
            <a:ext cx="319177" cy="319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38AA2D8-654A-AA10-87EB-DE0522963CAC}"/>
              </a:ext>
            </a:extLst>
          </p:cNvPr>
          <p:cNvSpPr/>
          <p:nvPr/>
        </p:nvSpPr>
        <p:spPr>
          <a:xfrm>
            <a:off x="4734660" y="5458639"/>
            <a:ext cx="172813" cy="172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A390170-3461-FD40-B6BB-54C53A6B0A46}"/>
              </a:ext>
            </a:extLst>
          </p:cNvPr>
          <p:cNvCxnSpPr>
            <a:cxnSpLocks/>
          </p:cNvCxnSpPr>
          <p:nvPr/>
        </p:nvCxnSpPr>
        <p:spPr>
          <a:xfrm>
            <a:off x="3285497" y="5543680"/>
            <a:ext cx="297350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01879F-4F4A-DB76-05C3-142B399E86CE}"/>
              </a:ext>
            </a:extLst>
          </p:cNvPr>
          <p:cNvSpPr txBox="1"/>
          <p:nvPr/>
        </p:nvSpPr>
        <p:spPr>
          <a:xfrm>
            <a:off x="3320574" y="5479247"/>
            <a:ext cx="1605988" cy="276999"/>
          </a:xfrm>
          <a:prstGeom prst="rect">
            <a:avLst/>
          </a:prstGeom>
          <a:noFill/>
        </p:spPr>
        <p:txBody>
          <a:bodyPr wrap="square" rtlCol="0">
            <a:spAutoFit/>
          </a:bodyPr>
          <a:lstStyle/>
          <a:p>
            <a:r>
              <a:rPr lang="en-US" sz="1200" b="1" dirty="0">
                <a:solidFill>
                  <a:srgbClr val="0070C0"/>
                </a:solidFill>
              </a:rPr>
              <a:t>Ambient s (0.2%)</a:t>
            </a:r>
          </a:p>
        </p:txBody>
      </p:sp>
      <p:cxnSp>
        <p:nvCxnSpPr>
          <p:cNvPr id="21" name="Straight Arrow Connector 20">
            <a:extLst>
              <a:ext uri="{FF2B5EF4-FFF2-40B4-BE49-F238E27FC236}">
                <a16:creationId xmlns:a16="http://schemas.microsoft.com/office/drawing/2014/main" id="{CA99A031-74C0-96AD-1502-FFB29C344B58}"/>
              </a:ext>
            </a:extLst>
          </p:cNvPr>
          <p:cNvCxnSpPr>
            <a:cxnSpLocks/>
          </p:cNvCxnSpPr>
          <p:nvPr/>
        </p:nvCxnSpPr>
        <p:spPr>
          <a:xfrm>
            <a:off x="5023897" y="5568913"/>
            <a:ext cx="428238" cy="125077"/>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EEFD22-D1F6-2918-8048-F1D89F162424}"/>
              </a:ext>
            </a:extLst>
          </p:cNvPr>
          <p:cNvSpPr txBox="1"/>
          <p:nvPr/>
        </p:nvSpPr>
        <p:spPr>
          <a:xfrm>
            <a:off x="6587930" y="3947555"/>
            <a:ext cx="2368655" cy="2308324"/>
          </a:xfrm>
          <a:prstGeom prst="rect">
            <a:avLst/>
          </a:prstGeom>
          <a:noFill/>
        </p:spPr>
        <p:txBody>
          <a:bodyPr wrap="square" rtlCol="0">
            <a:spAutoFit/>
          </a:bodyPr>
          <a:lstStyle/>
          <a:p>
            <a:r>
              <a:rPr lang="en-US" dirty="0">
                <a:solidFill>
                  <a:schemeClr val="bg1">
                    <a:lumMod val="50000"/>
                  </a:schemeClr>
                </a:solidFill>
              </a:rPr>
              <a:t>What happens if droplet grows just a little? (i.e. more H</a:t>
            </a:r>
            <a:r>
              <a:rPr lang="en-US" baseline="-25000" dirty="0">
                <a:solidFill>
                  <a:schemeClr val="bg1">
                    <a:lumMod val="50000"/>
                  </a:schemeClr>
                </a:solidFill>
              </a:rPr>
              <a:t>2</a:t>
            </a:r>
            <a:r>
              <a:rPr lang="en-US" dirty="0">
                <a:solidFill>
                  <a:schemeClr val="bg1">
                    <a:lumMod val="50000"/>
                  </a:schemeClr>
                </a:solidFill>
              </a:rPr>
              <a:t>O molecules condensing onto the droplet than H</a:t>
            </a:r>
            <a:r>
              <a:rPr lang="en-US" baseline="-25000" dirty="0">
                <a:solidFill>
                  <a:schemeClr val="bg1">
                    <a:lumMod val="50000"/>
                  </a:schemeClr>
                </a:solidFill>
              </a:rPr>
              <a:t>2</a:t>
            </a:r>
            <a:r>
              <a:rPr lang="en-US" dirty="0">
                <a:solidFill>
                  <a:schemeClr val="bg1">
                    <a:lumMod val="50000"/>
                  </a:schemeClr>
                </a:solidFill>
              </a:rPr>
              <a:t>O molecules evaporating from the droplet for an instant)</a:t>
            </a:r>
            <a:endParaRPr lang="en-US" dirty="0">
              <a:solidFill>
                <a:schemeClr val="bg1">
                  <a:lumMod val="50000"/>
                </a:schemeClr>
              </a:solidFill>
              <a:sym typeface="Wingdings" panose="05000000000000000000" pitchFamily="2" charset="2"/>
            </a:endParaRPr>
          </a:p>
        </p:txBody>
      </p:sp>
      <p:sp>
        <p:nvSpPr>
          <p:cNvPr id="12" name="TextBox 11">
            <a:extLst>
              <a:ext uri="{FF2B5EF4-FFF2-40B4-BE49-F238E27FC236}">
                <a16:creationId xmlns:a16="http://schemas.microsoft.com/office/drawing/2014/main" id="{50AA627A-6516-0B38-8839-D2BDA645B52C}"/>
              </a:ext>
            </a:extLst>
          </p:cNvPr>
          <p:cNvSpPr txBox="1"/>
          <p:nvPr/>
        </p:nvSpPr>
        <p:spPr>
          <a:xfrm>
            <a:off x="-65298" y="5607295"/>
            <a:ext cx="2458376" cy="1200329"/>
          </a:xfrm>
          <a:prstGeom prst="rect">
            <a:avLst/>
          </a:prstGeom>
          <a:noFill/>
        </p:spPr>
        <p:txBody>
          <a:bodyPr wrap="square" rtlCol="0">
            <a:spAutoFit/>
          </a:bodyPr>
          <a:lstStyle/>
          <a:p>
            <a:pPr algn="ctr"/>
            <a:r>
              <a:rPr lang="en-US" dirty="0">
                <a:sym typeface="Wingdings" panose="05000000000000000000" pitchFamily="2" charset="2"/>
              </a:rPr>
              <a:t>At Equilibrium </a:t>
            </a:r>
          </a:p>
          <a:p>
            <a:pPr algn="ctr"/>
            <a:r>
              <a:rPr lang="en-US" dirty="0">
                <a:sym typeface="Wingdings" panose="05000000000000000000" pitchFamily="2" charset="2"/>
              </a:rPr>
              <a:t>(or Saturation):</a:t>
            </a:r>
          </a:p>
          <a:p>
            <a:pPr algn="ctr"/>
            <a:r>
              <a:rPr lang="en-US" dirty="0">
                <a:sym typeface="Wingdings" panose="05000000000000000000" pitchFamily="2" charset="2"/>
              </a:rPr>
              <a:t>Rate of evaporation = Rate of condensation</a:t>
            </a:r>
          </a:p>
        </p:txBody>
      </p:sp>
    </p:spTree>
    <p:extLst>
      <p:ext uri="{BB962C8B-B14F-4D97-AF65-F5344CB8AC3E}">
        <p14:creationId xmlns:p14="http://schemas.microsoft.com/office/powerpoint/2010/main" val="2980973408"/>
      </p:ext>
    </p:extLst>
  </p:cSld>
  <p:clrMapOvr>
    <a:masterClrMapping/>
  </p:clrMapOvr>
  <mc:AlternateContent xmlns:mc="http://schemas.openxmlformats.org/markup-compatibility/2006" xmlns:p14="http://schemas.microsoft.com/office/powerpoint/2010/main">
    <mc:Choice Requires="p14">
      <p:transition spd="slow" p14:dur="2000" advTm="20314"/>
    </mc:Choice>
    <mc:Fallback xmlns="">
      <p:transition spd="slow" advTm="20314"/>
    </mc:Fallback>
  </mc:AlternateContent>
  <p:timing>
    <p:tnLst>
      <p:par>
        <p:cTn id="1" dur="indefinite" restart="never" nodeType="tmRoot">
          <p:childTnLst>
            <p:par>
              <p:cTn id="2"/>
            </p:par>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8099</TotalTime>
  <Words>5038</Words>
  <Application>Microsoft Office PowerPoint</Application>
  <PresentationFormat>On-screen Show (4:3)</PresentationFormat>
  <Paragraphs>727</Paragraphs>
  <Slides>57</Slides>
  <Notes>45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Calibri</vt:lpstr>
      <vt:lpstr>Calibri Light</vt:lpstr>
      <vt:lpstr>Cambria Math</vt:lpstr>
      <vt:lpstr>Symbol</vt:lpstr>
      <vt:lpstr>Times New Roman</vt:lpstr>
      <vt:lpstr>Wingdings</vt:lpstr>
      <vt:lpstr>Office Theme</vt:lpstr>
      <vt:lpstr>Equation</vt:lpstr>
      <vt:lpstr>Cloud Microphysics (ATM505 Module 4, 12 Apr 2023)</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droplet:</vt:lpstr>
      <vt:lpstr>Cloud droplet formation Saturation vapor pressure of a droplet:</vt:lpstr>
      <vt:lpstr>Cloud droplet formation Saturation vapor pressure of a droplet:</vt:lpstr>
      <vt:lpstr>Cloud droplet formation Saturation vapor pressure of a droplet:</vt:lpstr>
      <vt:lpstr>Cloud droplet formation Saturation vapor pressure of a droplet:</vt:lpstr>
      <vt:lpstr>Cloud droplet formation Saturation vapor pressure of a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Saturation vapor pressure of a solution droplet:</vt:lpstr>
      <vt:lpstr>Cloud droplet formation and Condensational Growth(Recap)</vt:lpstr>
      <vt:lpstr>Cloud droplet formation and Condensational Growth(Recap)</vt:lpstr>
      <vt:lpstr>Cloud droplet formation and Condensational Growth(Recap)</vt:lpstr>
      <vt:lpstr>Cloud droplet formation and Condensational Growth(Recap)</vt:lpstr>
      <vt:lpstr>Cloud droplet formation and Condensational Growth(Recap)</vt:lpstr>
      <vt:lpstr>Cloud droplet formation and Condensational Growth(Recap)</vt:lpstr>
      <vt:lpstr>Droplet growth by condensation</vt:lpstr>
      <vt:lpstr>Droplet growth by condensation</vt:lpstr>
      <vt:lpstr>Droplet growth by condensation</vt:lpstr>
      <vt:lpstr>Droplet growth by condensation</vt:lpstr>
      <vt:lpstr>Cloud droplet formation - Recap Saturation vapor pressure of a solution droplet:</vt:lpstr>
      <vt:lpstr>Kappa-Köhler Theory</vt:lpstr>
      <vt:lpstr>Kappa-Köhler Theory</vt:lpstr>
      <vt:lpstr>Continuous-Flow Streamwise  Thermal Gradient CCN Counter (CCNc)</vt:lpstr>
      <vt:lpstr>Principle of Operation for the CCNc</vt:lpstr>
      <vt:lpstr>Principle of Operation for the CCNc</vt:lpstr>
      <vt:lpstr>Calibration of the CCNc instrument supersaturation</vt:lpstr>
      <vt:lpstr>Calibrating the CCNc Supersaturation</vt:lpstr>
      <vt:lpstr>Calibration with  Ammonium Nitrate Aerosol</vt:lpstr>
      <vt:lpstr>Ambient Data from the WFM Summit </vt:lpstr>
      <vt:lpstr>Kappa-Köhler Theory</vt:lpstr>
      <vt:lpstr>Kappa-Köhler Theory</vt:lpstr>
      <vt:lpstr>Kappa-Köhler Theory</vt:lpstr>
      <vt:lpstr>Kappa-Köhler Theory</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Sara M</dc:creator>
  <cp:lastModifiedBy>Lance, Sara M</cp:lastModifiedBy>
  <cp:revision>392</cp:revision>
  <cp:lastPrinted>2020-03-31T06:42:39Z</cp:lastPrinted>
  <dcterms:created xsi:type="dcterms:W3CDTF">2020-03-27T20:40:49Z</dcterms:created>
  <dcterms:modified xsi:type="dcterms:W3CDTF">2023-04-12T22:55:04Z</dcterms:modified>
</cp:coreProperties>
</file>