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9" r:id="rId2"/>
    <p:sldId id="306" r:id="rId3"/>
    <p:sldId id="284" r:id="rId4"/>
    <p:sldId id="264" r:id="rId5"/>
    <p:sldId id="344" r:id="rId6"/>
    <p:sldId id="287" r:id="rId7"/>
    <p:sldId id="345" r:id="rId8"/>
    <p:sldId id="265" r:id="rId9"/>
    <p:sldId id="272" r:id="rId10"/>
    <p:sldId id="274" r:id="rId11"/>
    <p:sldId id="275" r:id="rId12"/>
    <p:sldId id="276" r:id="rId13"/>
    <p:sldId id="277" r:id="rId14"/>
    <p:sldId id="278" r:id="rId15"/>
    <p:sldId id="289" r:id="rId16"/>
    <p:sldId id="290" r:id="rId17"/>
    <p:sldId id="291" r:id="rId18"/>
    <p:sldId id="309" r:id="rId19"/>
    <p:sldId id="293" r:id="rId20"/>
    <p:sldId id="294" r:id="rId21"/>
    <p:sldId id="308" r:id="rId22"/>
    <p:sldId id="295" r:id="rId23"/>
    <p:sldId id="296" r:id="rId24"/>
    <p:sldId id="297" r:id="rId25"/>
    <p:sldId id="298" r:id="rId26"/>
    <p:sldId id="299" r:id="rId27"/>
    <p:sldId id="300" r:id="rId28"/>
    <p:sldId id="301" r:id="rId29"/>
    <p:sldId id="302" r:id="rId30"/>
    <p:sldId id="303" r:id="rId31"/>
    <p:sldId id="307" r:id="rId32"/>
    <p:sldId id="304" r:id="rId33"/>
    <p:sldId id="305" r:id="rId34"/>
    <p:sldId id="311" r:id="rId35"/>
    <p:sldId id="312" r:id="rId36"/>
    <p:sldId id="313" r:id="rId37"/>
    <p:sldId id="310" r:id="rId38"/>
    <p:sldId id="324" r:id="rId39"/>
    <p:sldId id="325" r:id="rId40"/>
    <p:sldId id="346" r:id="rId41"/>
    <p:sldId id="323" r:id="rId42"/>
    <p:sldId id="322" r:id="rId43"/>
    <p:sldId id="315" r:id="rId44"/>
    <p:sldId id="316" r:id="rId45"/>
    <p:sldId id="317" r:id="rId46"/>
    <p:sldId id="347"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323FF"/>
    <a:srgbClr val="3DB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07" d="100"/>
          <a:sy n="107" d="100"/>
        </p:scale>
        <p:origin x="140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7EFDB4-F1EF-4DA4-8431-F74D187C518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A3FB024-EB80-4049-B3A4-5748492F6B5C}">
      <dgm:prSet/>
      <dgm:spPr/>
      <dgm:t>
        <a:bodyPr/>
        <a:lstStyle/>
        <a:p>
          <a:r>
            <a:rPr lang="en-US" dirty="0"/>
            <a:t>Catalyst aerosol called Ice Nuclei (IN) cause ice formation.</a:t>
          </a:r>
        </a:p>
      </dgm:t>
    </dgm:pt>
    <dgm:pt modelId="{FAE72106-3186-4B2E-B337-72C8070C2FD4}" type="parTrans" cxnId="{9A87A3EE-41E7-4174-8186-2DFB72F05BDF}">
      <dgm:prSet/>
      <dgm:spPr/>
      <dgm:t>
        <a:bodyPr/>
        <a:lstStyle/>
        <a:p>
          <a:endParaRPr lang="en-US"/>
        </a:p>
      </dgm:t>
    </dgm:pt>
    <dgm:pt modelId="{0529E23B-21ED-421D-AC20-FC56A3CD323B}" type="sibTrans" cxnId="{9A87A3EE-41E7-4174-8186-2DFB72F05BDF}">
      <dgm:prSet/>
      <dgm:spPr/>
      <dgm:t>
        <a:bodyPr/>
        <a:lstStyle/>
        <a:p>
          <a:endParaRPr lang="en-US"/>
        </a:p>
      </dgm:t>
    </dgm:pt>
    <dgm:pt modelId="{4AB23F16-E96E-48FB-A0DF-6EB89CB91E1A}">
      <dgm:prSet/>
      <dgm:spPr/>
      <dgm:t>
        <a:bodyPr/>
        <a:lstStyle/>
        <a:p>
          <a:r>
            <a:rPr lang="en-US"/>
            <a:t>IN properties:</a:t>
          </a:r>
        </a:p>
      </dgm:t>
    </dgm:pt>
    <dgm:pt modelId="{7C5DF31C-290B-4DA1-9CB4-237A9926DE15}" type="parTrans" cxnId="{FD1E2365-7C6E-4D40-AFE1-B9270A0CD357}">
      <dgm:prSet/>
      <dgm:spPr/>
      <dgm:t>
        <a:bodyPr/>
        <a:lstStyle/>
        <a:p>
          <a:endParaRPr lang="en-US"/>
        </a:p>
      </dgm:t>
    </dgm:pt>
    <dgm:pt modelId="{56F10E97-1C08-4354-859D-A444388AD490}" type="sibTrans" cxnId="{FD1E2365-7C6E-4D40-AFE1-B9270A0CD357}">
      <dgm:prSet/>
      <dgm:spPr/>
      <dgm:t>
        <a:bodyPr/>
        <a:lstStyle/>
        <a:p>
          <a:endParaRPr lang="en-US"/>
        </a:p>
      </dgm:t>
    </dgm:pt>
    <dgm:pt modelId="{745B6276-9F84-4FC0-A324-75688D997B05}">
      <dgm:prSet/>
      <dgm:spPr/>
      <dgm:t>
        <a:bodyPr/>
        <a:lstStyle/>
        <a:p>
          <a:r>
            <a:rPr lang="en-US"/>
            <a:t>Must be </a:t>
          </a:r>
          <a:r>
            <a:rPr lang="en-US" i="1"/>
            <a:t>insoluble</a:t>
          </a:r>
          <a:r>
            <a:rPr lang="en-US"/>
            <a:t> (otherwise would depress melting temperature T</a:t>
          </a:r>
          <a:r>
            <a:rPr lang="en-US" baseline="-25000"/>
            <a:t>m</a:t>
          </a:r>
          <a:r>
            <a:rPr lang="en-US"/>
            <a:t>)</a:t>
          </a:r>
        </a:p>
      </dgm:t>
    </dgm:pt>
    <dgm:pt modelId="{9F9BD576-E008-4BC2-9596-B4CA2E0AF92F}" type="parTrans" cxnId="{2B1E14D4-9AC3-4E10-9538-8041D870EFCB}">
      <dgm:prSet/>
      <dgm:spPr/>
      <dgm:t>
        <a:bodyPr/>
        <a:lstStyle/>
        <a:p>
          <a:endParaRPr lang="en-US"/>
        </a:p>
      </dgm:t>
    </dgm:pt>
    <dgm:pt modelId="{C360D508-EF2D-4133-935D-6A0A0208AA8E}" type="sibTrans" cxnId="{2B1E14D4-9AC3-4E10-9538-8041D870EFCB}">
      <dgm:prSet/>
      <dgm:spPr/>
      <dgm:t>
        <a:bodyPr/>
        <a:lstStyle/>
        <a:p>
          <a:endParaRPr lang="en-US"/>
        </a:p>
      </dgm:t>
    </dgm:pt>
    <dgm:pt modelId="{59A2C337-C2E1-44FD-A461-5BA15BCBEB84}">
      <dgm:prSet/>
      <dgm:spPr/>
      <dgm:t>
        <a:bodyPr/>
        <a:lstStyle/>
        <a:p>
          <a:r>
            <a:rPr lang="en-US"/>
            <a:t>Must have ice-like structure to easily form bonds with H</a:t>
          </a:r>
          <a:r>
            <a:rPr lang="en-US" baseline="-25000"/>
            <a:t>2</a:t>
          </a:r>
          <a:r>
            <a:rPr lang="en-US"/>
            <a:t>O molecules</a:t>
          </a:r>
        </a:p>
      </dgm:t>
    </dgm:pt>
    <dgm:pt modelId="{67A424C6-E3ED-468D-B4C6-C34C3441E39C}" type="parTrans" cxnId="{8F921B5C-9216-451D-83F9-5185680A9A92}">
      <dgm:prSet/>
      <dgm:spPr/>
      <dgm:t>
        <a:bodyPr/>
        <a:lstStyle/>
        <a:p>
          <a:endParaRPr lang="en-US"/>
        </a:p>
      </dgm:t>
    </dgm:pt>
    <dgm:pt modelId="{53582B5B-BAB8-4E4A-8860-F13A61056E54}" type="sibTrans" cxnId="{8F921B5C-9216-451D-83F9-5185680A9A92}">
      <dgm:prSet/>
      <dgm:spPr/>
      <dgm:t>
        <a:bodyPr/>
        <a:lstStyle/>
        <a:p>
          <a:endParaRPr lang="en-US"/>
        </a:p>
      </dgm:t>
    </dgm:pt>
    <dgm:pt modelId="{06D94FD8-B73F-4A1B-9048-85FF4499405C}">
      <dgm:prSet/>
      <dgm:spPr/>
      <dgm:t>
        <a:bodyPr/>
        <a:lstStyle/>
        <a:p>
          <a:r>
            <a:rPr lang="en-US" dirty="0"/>
            <a:t>Must have approximately similar bond length and strength to H</a:t>
          </a:r>
          <a:r>
            <a:rPr lang="en-US" baseline="-25000" dirty="0"/>
            <a:t>2</a:t>
          </a:r>
          <a:r>
            <a:rPr lang="en-US" dirty="0"/>
            <a:t>O </a:t>
          </a:r>
        </a:p>
      </dgm:t>
    </dgm:pt>
    <dgm:pt modelId="{36303C6B-7AE1-4738-A4FF-8DC00480F71B}" type="parTrans" cxnId="{C8C5FCD9-A1BE-428F-8B11-E4C7A75DFB67}">
      <dgm:prSet/>
      <dgm:spPr/>
      <dgm:t>
        <a:bodyPr/>
        <a:lstStyle/>
        <a:p>
          <a:endParaRPr lang="en-US"/>
        </a:p>
      </dgm:t>
    </dgm:pt>
    <dgm:pt modelId="{766C2721-4293-4768-817B-B1BA36B1D5AD}" type="sibTrans" cxnId="{C8C5FCD9-A1BE-428F-8B11-E4C7A75DFB67}">
      <dgm:prSet/>
      <dgm:spPr/>
      <dgm:t>
        <a:bodyPr/>
        <a:lstStyle/>
        <a:p>
          <a:endParaRPr lang="en-US"/>
        </a:p>
      </dgm:t>
    </dgm:pt>
    <dgm:pt modelId="{482E59D5-D9B7-4252-BD08-C0B6D4912101}">
      <dgm:prSet/>
      <dgm:spPr/>
      <dgm:t>
        <a:bodyPr/>
        <a:lstStyle/>
        <a:p>
          <a:r>
            <a:rPr lang="en-US" dirty="0"/>
            <a:t>Under most conditions, IN are </a:t>
          </a:r>
          <a:r>
            <a:rPr lang="en-US" u="sng" dirty="0"/>
            <a:t>very special</a:t>
          </a:r>
          <a:r>
            <a:rPr lang="en-US" u="none" dirty="0"/>
            <a:t> </a:t>
          </a:r>
          <a:r>
            <a:rPr lang="en-US" dirty="0"/>
            <a:t>particles (1 in a 1000 or 10,000)</a:t>
          </a:r>
        </a:p>
      </dgm:t>
    </dgm:pt>
    <dgm:pt modelId="{20BCF673-C604-4286-B0E0-BDAAB79C6E8E}" type="parTrans" cxnId="{5E74CFB1-5384-4709-B0C9-1EB8C5098187}">
      <dgm:prSet/>
      <dgm:spPr/>
      <dgm:t>
        <a:bodyPr/>
        <a:lstStyle/>
        <a:p>
          <a:endParaRPr lang="en-US"/>
        </a:p>
      </dgm:t>
    </dgm:pt>
    <dgm:pt modelId="{09242FF4-7783-4FE4-BC85-6929D0CAC11C}" type="sibTrans" cxnId="{5E74CFB1-5384-4709-B0C9-1EB8C5098187}">
      <dgm:prSet/>
      <dgm:spPr/>
      <dgm:t>
        <a:bodyPr/>
        <a:lstStyle/>
        <a:p>
          <a:endParaRPr lang="en-US"/>
        </a:p>
      </dgm:t>
    </dgm:pt>
    <dgm:pt modelId="{C7636B2A-CF67-4DC5-ACB1-48AB819D4486}">
      <dgm:prSet/>
      <dgm:spPr/>
      <dgm:t>
        <a:bodyPr/>
        <a:lstStyle/>
        <a:p>
          <a:endParaRPr lang="en-US" dirty="0"/>
        </a:p>
      </dgm:t>
    </dgm:pt>
    <dgm:pt modelId="{591242C1-911B-41AE-A5A6-5E63803E0990}" type="parTrans" cxnId="{B7AD1548-B365-4613-9713-6F62A46A9215}">
      <dgm:prSet/>
      <dgm:spPr/>
      <dgm:t>
        <a:bodyPr/>
        <a:lstStyle/>
        <a:p>
          <a:endParaRPr lang="en-US"/>
        </a:p>
      </dgm:t>
    </dgm:pt>
    <dgm:pt modelId="{FCA6BCE1-3FBC-46FF-9483-5821338EDBAD}" type="sibTrans" cxnId="{B7AD1548-B365-4613-9713-6F62A46A9215}">
      <dgm:prSet/>
      <dgm:spPr/>
      <dgm:t>
        <a:bodyPr/>
        <a:lstStyle/>
        <a:p>
          <a:endParaRPr lang="en-US"/>
        </a:p>
      </dgm:t>
    </dgm:pt>
    <dgm:pt modelId="{8DCC9F28-3519-3C45-B0AB-93DE264940CF}" type="pres">
      <dgm:prSet presAssocID="{717EFDB4-F1EF-4DA4-8431-F74D187C5185}" presName="linear" presStyleCnt="0">
        <dgm:presLayoutVars>
          <dgm:animLvl val="lvl"/>
          <dgm:resizeHandles val="exact"/>
        </dgm:presLayoutVars>
      </dgm:prSet>
      <dgm:spPr/>
    </dgm:pt>
    <dgm:pt modelId="{53714230-CD4C-9343-BBF2-CC18AB9F5FB4}" type="pres">
      <dgm:prSet presAssocID="{0A3FB024-EB80-4049-B3A4-5748492F6B5C}" presName="parentText" presStyleLbl="node1" presStyleIdx="0" presStyleCnt="2">
        <dgm:presLayoutVars>
          <dgm:chMax val="0"/>
          <dgm:bulletEnabled val="1"/>
        </dgm:presLayoutVars>
      </dgm:prSet>
      <dgm:spPr/>
    </dgm:pt>
    <dgm:pt modelId="{970C0B16-3AD1-2E48-82FD-C95F3013F364}" type="pres">
      <dgm:prSet presAssocID="{0529E23B-21ED-421D-AC20-FC56A3CD323B}" presName="spacer" presStyleCnt="0"/>
      <dgm:spPr/>
    </dgm:pt>
    <dgm:pt modelId="{C0265B8C-BCE0-7244-8420-25A5F04B3B48}" type="pres">
      <dgm:prSet presAssocID="{4AB23F16-E96E-48FB-A0DF-6EB89CB91E1A}" presName="parentText" presStyleLbl="node1" presStyleIdx="1" presStyleCnt="2">
        <dgm:presLayoutVars>
          <dgm:chMax val="0"/>
          <dgm:bulletEnabled val="1"/>
        </dgm:presLayoutVars>
      </dgm:prSet>
      <dgm:spPr/>
    </dgm:pt>
    <dgm:pt modelId="{1DC80461-2F54-EE47-BBCB-AFF68F02CF7F}" type="pres">
      <dgm:prSet presAssocID="{4AB23F16-E96E-48FB-A0DF-6EB89CB91E1A}" presName="childText" presStyleLbl="revTx" presStyleIdx="0" presStyleCnt="1">
        <dgm:presLayoutVars>
          <dgm:bulletEnabled val="1"/>
        </dgm:presLayoutVars>
      </dgm:prSet>
      <dgm:spPr/>
    </dgm:pt>
  </dgm:ptLst>
  <dgm:cxnLst>
    <dgm:cxn modelId="{37D15420-17F6-A44C-AFD8-79FD60C58836}" type="presOf" srcId="{59A2C337-C2E1-44FD-A461-5BA15BCBEB84}" destId="{1DC80461-2F54-EE47-BBCB-AFF68F02CF7F}" srcOrd="0" destOrd="1" presId="urn:microsoft.com/office/officeart/2005/8/layout/vList2"/>
    <dgm:cxn modelId="{8F921B5C-9216-451D-83F9-5185680A9A92}" srcId="{4AB23F16-E96E-48FB-A0DF-6EB89CB91E1A}" destId="{59A2C337-C2E1-44FD-A461-5BA15BCBEB84}" srcOrd="1" destOrd="0" parTransId="{67A424C6-E3ED-468D-B4C6-C34C3441E39C}" sibTransId="{53582B5B-BAB8-4E4A-8860-F13A61056E54}"/>
    <dgm:cxn modelId="{FD1E2365-7C6E-4D40-AFE1-B9270A0CD357}" srcId="{717EFDB4-F1EF-4DA4-8431-F74D187C5185}" destId="{4AB23F16-E96E-48FB-A0DF-6EB89CB91E1A}" srcOrd="1" destOrd="0" parTransId="{7C5DF31C-290B-4DA1-9CB4-237A9926DE15}" sibTransId="{56F10E97-1C08-4354-859D-A444388AD490}"/>
    <dgm:cxn modelId="{C1496365-302E-0846-8B0A-350112CABA2B}" type="presOf" srcId="{717EFDB4-F1EF-4DA4-8431-F74D187C5185}" destId="{8DCC9F28-3519-3C45-B0AB-93DE264940CF}" srcOrd="0" destOrd="0" presId="urn:microsoft.com/office/officeart/2005/8/layout/vList2"/>
    <dgm:cxn modelId="{B7AD1548-B365-4613-9713-6F62A46A9215}" srcId="{4AB23F16-E96E-48FB-A0DF-6EB89CB91E1A}" destId="{C7636B2A-CF67-4DC5-ACB1-48AB819D4486}" srcOrd="3" destOrd="0" parTransId="{591242C1-911B-41AE-A5A6-5E63803E0990}" sibTransId="{FCA6BCE1-3FBC-46FF-9483-5821338EDBAD}"/>
    <dgm:cxn modelId="{B176E87F-2917-415E-9FE8-2E1FE3261CA3}" type="presOf" srcId="{C7636B2A-CF67-4DC5-ACB1-48AB819D4486}" destId="{1DC80461-2F54-EE47-BBCB-AFF68F02CF7F}" srcOrd="0" destOrd="3" presId="urn:microsoft.com/office/officeart/2005/8/layout/vList2"/>
    <dgm:cxn modelId="{5F7B239C-CDAF-4E4B-B589-61AFF09940D2}" type="presOf" srcId="{4AB23F16-E96E-48FB-A0DF-6EB89CB91E1A}" destId="{C0265B8C-BCE0-7244-8420-25A5F04B3B48}" srcOrd="0" destOrd="0" presId="urn:microsoft.com/office/officeart/2005/8/layout/vList2"/>
    <dgm:cxn modelId="{096895AF-06B7-134E-AF8E-155C1853533B}" type="presOf" srcId="{06D94FD8-B73F-4A1B-9048-85FF4499405C}" destId="{1DC80461-2F54-EE47-BBCB-AFF68F02CF7F}" srcOrd="0" destOrd="2" presId="urn:microsoft.com/office/officeart/2005/8/layout/vList2"/>
    <dgm:cxn modelId="{5E74CFB1-5384-4709-B0C9-1EB8C5098187}" srcId="{4AB23F16-E96E-48FB-A0DF-6EB89CB91E1A}" destId="{482E59D5-D9B7-4252-BD08-C0B6D4912101}" srcOrd="4" destOrd="0" parTransId="{20BCF673-C604-4286-B0E0-BDAAB79C6E8E}" sibTransId="{09242FF4-7783-4FE4-BC85-6929D0CAC11C}"/>
    <dgm:cxn modelId="{A062D2B5-9FCB-452B-9E18-6DB44A189176}" type="presOf" srcId="{482E59D5-D9B7-4252-BD08-C0B6D4912101}" destId="{1DC80461-2F54-EE47-BBCB-AFF68F02CF7F}" srcOrd="0" destOrd="4" presId="urn:microsoft.com/office/officeart/2005/8/layout/vList2"/>
    <dgm:cxn modelId="{72A454B9-9127-0F46-A9C7-DD8605C680BF}" type="presOf" srcId="{745B6276-9F84-4FC0-A324-75688D997B05}" destId="{1DC80461-2F54-EE47-BBCB-AFF68F02CF7F}" srcOrd="0" destOrd="0" presId="urn:microsoft.com/office/officeart/2005/8/layout/vList2"/>
    <dgm:cxn modelId="{2B1E14D4-9AC3-4E10-9538-8041D870EFCB}" srcId="{4AB23F16-E96E-48FB-A0DF-6EB89CB91E1A}" destId="{745B6276-9F84-4FC0-A324-75688D997B05}" srcOrd="0" destOrd="0" parTransId="{9F9BD576-E008-4BC2-9596-B4CA2E0AF92F}" sibTransId="{C360D508-EF2D-4133-935D-6A0A0208AA8E}"/>
    <dgm:cxn modelId="{C8C5FCD9-A1BE-428F-8B11-E4C7A75DFB67}" srcId="{4AB23F16-E96E-48FB-A0DF-6EB89CB91E1A}" destId="{06D94FD8-B73F-4A1B-9048-85FF4499405C}" srcOrd="2" destOrd="0" parTransId="{36303C6B-7AE1-4738-A4FF-8DC00480F71B}" sibTransId="{766C2721-4293-4768-817B-B1BA36B1D5AD}"/>
    <dgm:cxn modelId="{9A87A3EE-41E7-4174-8186-2DFB72F05BDF}" srcId="{717EFDB4-F1EF-4DA4-8431-F74D187C5185}" destId="{0A3FB024-EB80-4049-B3A4-5748492F6B5C}" srcOrd="0" destOrd="0" parTransId="{FAE72106-3186-4B2E-B337-72C8070C2FD4}" sibTransId="{0529E23B-21ED-421D-AC20-FC56A3CD323B}"/>
    <dgm:cxn modelId="{8E9182F6-4719-694E-A670-7200478F5473}" type="presOf" srcId="{0A3FB024-EB80-4049-B3A4-5748492F6B5C}" destId="{53714230-CD4C-9343-BBF2-CC18AB9F5FB4}" srcOrd="0" destOrd="0" presId="urn:microsoft.com/office/officeart/2005/8/layout/vList2"/>
    <dgm:cxn modelId="{67B73D55-4B9B-AF46-91DD-95D451450FEF}" type="presParOf" srcId="{8DCC9F28-3519-3C45-B0AB-93DE264940CF}" destId="{53714230-CD4C-9343-BBF2-CC18AB9F5FB4}" srcOrd="0" destOrd="0" presId="urn:microsoft.com/office/officeart/2005/8/layout/vList2"/>
    <dgm:cxn modelId="{5759BF10-9113-AA45-B1D0-B258FA7904B6}" type="presParOf" srcId="{8DCC9F28-3519-3C45-B0AB-93DE264940CF}" destId="{970C0B16-3AD1-2E48-82FD-C95F3013F364}" srcOrd="1" destOrd="0" presId="urn:microsoft.com/office/officeart/2005/8/layout/vList2"/>
    <dgm:cxn modelId="{2AB5242C-4CB4-6F47-93B8-6A000F633C83}" type="presParOf" srcId="{8DCC9F28-3519-3C45-B0AB-93DE264940CF}" destId="{C0265B8C-BCE0-7244-8420-25A5F04B3B48}" srcOrd="2" destOrd="0" presId="urn:microsoft.com/office/officeart/2005/8/layout/vList2"/>
    <dgm:cxn modelId="{61422A6F-E39F-2545-8CCD-D38D9F541113}" type="presParOf" srcId="{8DCC9F28-3519-3C45-B0AB-93DE264940CF}" destId="{1DC80461-2F54-EE47-BBCB-AFF68F02CF7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14230-CD4C-9343-BBF2-CC18AB9F5FB4}">
      <dsp:nvSpPr>
        <dsp:cNvPr id="0" name=""/>
        <dsp:cNvSpPr/>
      </dsp:nvSpPr>
      <dsp:spPr>
        <a:xfrm>
          <a:off x="0" y="6802"/>
          <a:ext cx="4231481" cy="8353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Catalyst aerosol called Ice Nuclei (IN) cause ice formation.</a:t>
          </a:r>
        </a:p>
      </dsp:txBody>
      <dsp:txXfrm>
        <a:off x="40780" y="47582"/>
        <a:ext cx="4149921" cy="753819"/>
      </dsp:txXfrm>
    </dsp:sp>
    <dsp:sp modelId="{C0265B8C-BCE0-7244-8420-25A5F04B3B48}">
      <dsp:nvSpPr>
        <dsp:cNvPr id="0" name=""/>
        <dsp:cNvSpPr/>
      </dsp:nvSpPr>
      <dsp:spPr>
        <a:xfrm>
          <a:off x="0" y="902662"/>
          <a:ext cx="4231481" cy="83537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IN properties:</a:t>
          </a:r>
        </a:p>
      </dsp:txBody>
      <dsp:txXfrm>
        <a:off x="40780" y="943442"/>
        <a:ext cx="4149921" cy="753819"/>
      </dsp:txXfrm>
    </dsp:sp>
    <dsp:sp modelId="{1DC80461-2F54-EE47-BBCB-AFF68F02CF7F}">
      <dsp:nvSpPr>
        <dsp:cNvPr id="0" name=""/>
        <dsp:cNvSpPr/>
      </dsp:nvSpPr>
      <dsp:spPr>
        <a:xfrm>
          <a:off x="0" y="1738042"/>
          <a:ext cx="4231481" cy="2303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35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Must be </a:t>
          </a:r>
          <a:r>
            <a:rPr lang="en-US" sz="1600" i="1" kern="1200"/>
            <a:t>insoluble</a:t>
          </a:r>
          <a:r>
            <a:rPr lang="en-US" sz="1600" kern="1200"/>
            <a:t> (otherwise would depress melting temperature T</a:t>
          </a:r>
          <a:r>
            <a:rPr lang="en-US" sz="1600" kern="1200" baseline="-25000"/>
            <a:t>m</a:t>
          </a:r>
          <a:r>
            <a:rPr lang="en-US" sz="1600" kern="1200"/>
            <a:t>)</a:t>
          </a:r>
        </a:p>
        <a:p>
          <a:pPr marL="171450" lvl="1" indent="-171450" algn="l" defTabSz="711200">
            <a:lnSpc>
              <a:spcPct val="90000"/>
            </a:lnSpc>
            <a:spcBef>
              <a:spcPct val="0"/>
            </a:spcBef>
            <a:spcAft>
              <a:spcPct val="20000"/>
            </a:spcAft>
            <a:buChar char="•"/>
          </a:pPr>
          <a:r>
            <a:rPr lang="en-US" sz="1600" kern="1200"/>
            <a:t>Must have ice-like structure to easily form bonds with H</a:t>
          </a:r>
          <a:r>
            <a:rPr lang="en-US" sz="1600" kern="1200" baseline="-25000"/>
            <a:t>2</a:t>
          </a:r>
          <a:r>
            <a:rPr lang="en-US" sz="1600" kern="1200"/>
            <a:t>O molecules</a:t>
          </a:r>
        </a:p>
        <a:p>
          <a:pPr marL="171450" lvl="1" indent="-171450" algn="l" defTabSz="711200">
            <a:lnSpc>
              <a:spcPct val="90000"/>
            </a:lnSpc>
            <a:spcBef>
              <a:spcPct val="0"/>
            </a:spcBef>
            <a:spcAft>
              <a:spcPct val="20000"/>
            </a:spcAft>
            <a:buChar char="•"/>
          </a:pPr>
          <a:r>
            <a:rPr lang="en-US" sz="1600" kern="1200" dirty="0"/>
            <a:t>Must have approximately similar bond length and strength to H</a:t>
          </a:r>
          <a:r>
            <a:rPr lang="en-US" sz="1600" kern="1200" baseline="-25000" dirty="0"/>
            <a:t>2</a:t>
          </a:r>
          <a:r>
            <a:rPr lang="en-US" sz="1600" kern="1200" dirty="0"/>
            <a:t>O </a:t>
          </a:r>
        </a:p>
        <a:p>
          <a:pPr marL="171450" lvl="1" indent="-171450" algn="l" defTabSz="711200">
            <a:lnSpc>
              <a:spcPct val="90000"/>
            </a:lnSpc>
            <a:spcBef>
              <a:spcPct val="0"/>
            </a:spcBef>
            <a:spcAft>
              <a:spcPct val="20000"/>
            </a:spcAft>
            <a:buChar char="•"/>
          </a:pPr>
          <a:endParaRPr lang="en-US" sz="1600" kern="1200" dirty="0"/>
        </a:p>
        <a:p>
          <a:pPr marL="171450" lvl="1" indent="-171450" algn="l" defTabSz="711200">
            <a:lnSpc>
              <a:spcPct val="90000"/>
            </a:lnSpc>
            <a:spcBef>
              <a:spcPct val="0"/>
            </a:spcBef>
            <a:spcAft>
              <a:spcPct val="20000"/>
            </a:spcAft>
            <a:buChar char="•"/>
          </a:pPr>
          <a:r>
            <a:rPr lang="en-US" sz="1600" kern="1200" dirty="0"/>
            <a:t>Under most conditions, IN are </a:t>
          </a:r>
          <a:r>
            <a:rPr lang="en-US" sz="1600" u="sng" kern="1200" dirty="0"/>
            <a:t>very special</a:t>
          </a:r>
          <a:r>
            <a:rPr lang="en-US" sz="1600" u="none" kern="1200" dirty="0"/>
            <a:t> </a:t>
          </a:r>
          <a:r>
            <a:rPr lang="en-US" sz="1600" kern="1200" dirty="0"/>
            <a:t>particles (1 in a 1000 or 10,000)</a:t>
          </a:r>
        </a:p>
      </dsp:txBody>
      <dsp:txXfrm>
        <a:off x="0" y="1738042"/>
        <a:ext cx="4231481" cy="23039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810C4B-B433-4302-8C2D-3F32CD1AEBE8}" type="datetimeFigureOut">
              <a:rPr lang="en-US" smtClean="0"/>
              <a:t>4/17/2023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2B77A4-A391-4E4E-8FCC-32B5A3325668}" type="slidenum">
              <a:rPr lang="en-US" smtClean="0"/>
              <a:t>‹#›</a:t>
            </a:fld>
            <a:endParaRPr lang="en-US"/>
          </a:p>
        </p:txBody>
      </p:sp>
    </p:spTree>
    <p:extLst>
      <p:ext uri="{BB962C8B-B14F-4D97-AF65-F5344CB8AC3E}">
        <p14:creationId xmlns:p14="http://schemas.microsoft.com/office/powerpoint/2010/main" val="1238995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 growth from vapor (click) is similar in principle to that of liquid, but more complex (click) because of crystal shape.  Here I have drawn a hexagonal prism, which is representative of an ice crystal.(click) in contrast to a spherical liquid drop, ice crystals have sharp edges that make it impossible to determine the vapor density surrounding the crystal analytically. However, we must be able to capture vapor growth of ice because it is important to cloud evolution and precipitation development. This is because, unlike liquid drops, ice crystals can reach precipitable sizes from vapor diffusion alone. There are three fundamental differences between liquid and ice that make this statement true. The first is crystal shape: the non-spherical shape with sharp edges concentrates the vapor gradients, resulting in a stronger flux and thus faster growth. The second is their differences in vapor pressures. Clouds with liquid and ice experience higher saturations, resulting in faster growth of ice relative to liquid. The third difference are their relative concentrations: concentrations of ice are typically much less than those for drops, meaning that the available vapor is spread over fewer particles, resulting in larger particles.</a:t>
            </a:r>
          </a:p>
        </p:txBody>
      </p:sp>
      <p:sp>
        <p:nvSpPr>
          <p:cNvPr id="4" name="Slide Number Placeholder 3"/>
          <p:cNvSpPr>
            <a:spLocks noGrp="1"/>
          </p:cNvSpPr>
          <p:nvPr>
            <p:ph type="sldNum" sz="quarter" idx="5"/>
          </p:nvPr>
        </p:nvSpPr>
        <p:spPr/>
        <p:txBody>
          <a:bodyPr/>
          <a:lstStyle/>
          <a:p>
            <a:fld id="{1C60087B-09B9-444F-B161-89FE1018E573}" type="slidenum">
              <a:rPr lang="en-US" smtClean="0"/>
              <a:t>15</a:t>
            </a:fld>
            <a:endParaRPr lang="en-US"/>
          </a:p>
        </p:txBody>
      </p:sp>
    </p:spTree>
    <p:extLst>
      <p:ext uri="{BB962C8B-B14F-4D97-AF65-F5344CB8AC3E}">
        <p14:creationId xmlns:p14="http://schemas.microsoft.com/office/powerpoint/2010/main" val="1553347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0087B-09B9-444F-B161-89FE1018E573}" type="slidenum">
              <a:rPr lang="en-US" smtClean="0"/>
              <a:t>17</a:t>
            </a:fld>
            <a:endParaRPr lang="en-US"/>
          </a:p>
        </p:txBody>
      </p:sp>
    </p:spTree>
    <p:extLst>
      <p:ext uri="{BB962C8B-B14F-4D97-AF65-F5344CB8AC3E}">
        <p14:creationId xmlns:p14="http://schemas.microsoft.com/office/powerpoint/2010/main" val="566584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0087B-09B9-444F-B161-89FE1018E573}" type="slidenum">
              <a:rPr lang="en-US" smtClean="0"/>
              <a:t>18</a:t>
            </a:fld>
            <a:endParaRPr lang="en-US"/>
          </a:p>
        </p:txBody>
      </p:sp>
    </p:spTree>
    <p:extLst>
      <p:ext uri="{BB962C8B-B14F-4D97-AF65-F5344CB8AC3E}">
        <p14:creationId xmlns:p14="http://schemas.microsoft.com/office/powerpoint/2010/main" val="4267794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0087B-09B9-444F-B161-89FE1018E573}" type="slidenum">
              <a:rPr lang="en-US" smtClean="0"/>
              <a:t>30</a:t>
            </a:fld>
            <a:endParaRPr lang="en-US"/>
          </a:p>
        </p:txBody>
      </p:sp>
    </p:spTree>
    <p:extLst>
      <p:ext uri="{BB962C8B-B14F-4D97-AF65-F5344CB8AC3E}">
        <p14:creationId xmlns:p14="http://schemas.microsoft.com/office/powerpoint/2010/main" val="3709793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0087B-09B9-444F-B161-89FE1018E573}" type="slidenum">
              <a:rPr lang="en-US" smtClean="0"/>
              <a:t>31</a:t>
            </a:fld>
            <a:endParaRPr lang="en-US"/>
          </a:p>
        </p:txBody>
      </p:sp>
    </p:spTree>
    <p:extLst>
      <p:ext uri="{BB962C8B-B14F-4D97-AF65-F5344CB8AC3E}">
        <p14:creationId xmlns:p14="http://schemas.microsoft.com/office/powerpoint/2010/main" val="3423985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34</a:t>
            </a:fld>
            <a:endParaRPr lang="en-US"/>
          </a:p>
        </p:txBody>
      </p:sp>
    </p:spTree>
    <p:extLst>
      <p:ext uri="{BB962C8B-B14F-4D97-AF65-F5344CB8AC3E}">
        <p14:creationId xmlns:p14="http://schemas.microsoft.com/office/powerpoint/2010/main" val="1064229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35</a:t>
            </a:fld>
            <a:endParaRPr lang="en-US"/>
          </a:p>
        </p:txBody>
      </p:sp>
    </p:spTree>
    <p:extLst>
      <p:ext uri="{BB962C8B-B14F-4D97-AF65-F5344CB8AC3E}">
        <p14:creationId xmlns:p14="http://schemas.microsoft.com/office/powerpoint/2010/main" val="474571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06209-2215-544D-8AF5-E8ACD476B063}" type="slidenum">
              <a:rPr lang="en-US" smtClean="0"/>
              <a:t>42</a:t>
            </a:fld>
            <a:endParaRPr lang="en-US"/>
          </a:p>
        </p:txBody>
      </p:sp>
    </p:spTree>
    <p:extLst>
      <p:ext uri="{BB962C8B-B14F-4D97-AF65-F5344CB8AC3E}">
        <p14:creationId xmlns:p14="http://schemas.microsoft.com/office/powerpoint/2010/main" val="3871016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06209-2215-544D-8AF5-E8ACD476B063}" type="slidenum">
              <a:rPr lang="en-US" smtClean="0"/>
              <a:t>44</a:t>
            </a:fld>
            <a:endParaRPr lang="en-US"/>
          </a:p>
        </p:txBody>
      </p:sp>
    </p:spTree>
    <p:extLst>
      <p:ext uri="{BB962C8B-B14F-4D97-AF65-F5344CB8AC3E}">
        <p14:creationId xmlns:p14="http://schemas.microsoft.com/office/powerpoint/2010/main" val="4267563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FFB81D-ACDE-4F81-88D5-5F51DA25CA55}"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3256226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FFB81D-ACDE-4F81-88D5-5F51DA25CA55}"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3402519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FFB81D-ACDE-4F81-88D5-5F51DA25CA55}"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4057622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FFB81D-ACDE-4F81-88D5-5F51DA25CA55}"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282606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FFB81D-ACDE-4F81-88D5-5F51DA25CA55}" type="datetimeFigureOut">
              <a:rPr lang="en-US" smtClean="0"/>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95240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FFB81D-ACDE-4F81-88D5-5F51DA25CA55}"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1601591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FFB81D-ACDE-4F81-88D5-5F51DA25CA55}" type="datetimeFigureOut">
              <a:rPr lang="en-US" smtClean="0"/>
              <a:t>4/17/2023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371349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FFB81D-ACDE-4F81-88D5-5F51DA25CA55}" type="datetimeFigureOut">
              <a:rPr lang="en-US" smtClean="0"/>
              <a:t>4/17/2023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2403064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FB81D-ACDE-4F81-88D5-5F51DA25CA55}" type="datetimeFigureOut">
              <a:rPr lang="en-US" smtClean="0"/>
              <a:t>4/17/2023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4249920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FFB81D-ACDE-4F81-88D5-5F51DA25CA55}"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1583731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FFB81D-ACDE-4F81-88D5-5F51DA25CA55}" type="datetimeFigureOut">
              <a:rPr lang="en-US" smtClean="0"/>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E2039-B997-4FA8-B541-7E64F34ACA73}" type="slidenum">
              <a:rPr lang="en-US" smtClean="0"/>
              <a:t>‹#›</a:t>
            </a:fld>
            <a:endParaRPr lang="en-US"/>
          </a:p>
        </p:txBody>
      </p:sp>
    </p:spTree>
    <p:extLst>
      <p:ext uri="{BB962C8B-B14F-4D97-AF65-F5344CB8AC3E}">
        <p14:creationId xmlns:p14="http://schemas.microsoft.com/office/powerpoint/2010/main" val="3839983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FB81D-ACDE-4F81-88D5-5F51DA25CA55}" type="datetimeFigureOut">
              <a:rPr lang="en-US" smtClean="0"/>
              <a:t>4/17/2023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E2039-B997-4FA8-B541-7E64F34ACA73}" type="slidenum">
              <a:rPr lang="en-US" smtClean="0"/>
              <a:t>‹#›</a:t>
            </a:fld>
            <a:endParaRPr lang="en-US"/>
          </a:p>
        </p:txBody>
      </p:sp>
    </p:spTree>
    <p:extLst>
      <p:ext uri="{BB962C8B-B14F-4D97-AF65-F5344CB8AC3E}">
        <p14:creationId xmlns:p14="http://schemas.microsoft.com/office/powerpoint/2010/main" val="20235602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m4a"/><Relationship Id="rId7" Type="http://schemas.openxmlformats.org/officeDocument/2006/relationships/image" Target="../media/image52.png"/><Relationship Id="rId2" Type="http://schemas.microsoft.com/office/2007/relationships/media" Target="../media/media1.m4a"/><Relationship Id="rId1" Type="http://schemas.openxmlformats.org/officeDocument/2006/relationships/tags" Target="../tags/tag4.xml"/><Relationship Id="rId6" Type="http://schemas.openxmlformats.org/officeDocument/2006/relationships/image" Target="../media/image5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7.png"/><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79.png"/><Relationship Id="rId11" Type="http://schemas.openxmlformats.org/officeDocument/2006/relationships/image" Target="../media/image15.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media2.m4a"/><Relationship Id="rId7" Type="http://schemas.openxmlformats.org/officeDocument/2006/relationships/image" Target="../media/image89.png"/><Relationship Id="rId2" Type="http://schemas.microsoft.com/office/2007/relationships/media" Target="../media/media2.m4a"/><Relationship Id="rId1" Type="http://schemas.openxmlformats.org/officeDocument/2006/relationships/tags" Target="../tags/tag11.xml"/><Relationship Id="rId6" Type="http://schemas.openxmlformats.org/officeDocument/2006/relationships/image" Target="../media/image88.png"/><Relationship Id="rId5" Type="http://schemas.openxmlformats.org/officeDocument/2006/relationships/image" Target="../media/image16.png"/><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90.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slideLayout" Target="../slideLayouts/slideLayout2.xml"/><Relationship Id="rId16" Type="http://schemas.openxmlformats.org/officeDocument/2006/relationships/image" Target="../media/image102.png"/><Relationship Id="rId1" Type="http://schemas.openxmlformats.org/officeDocument/2006/relationships/tags" Target="../tags/tag12.xml"/><Relationship Id="rId6" Type="http://schemas.openxmlformats.org/officeDocument/2006/relationships/image" Target="../media/image67.png"/><Relationship Id="rId11" Type="http://schemas.openxmlformats.org/officeDocument/2006/relationships/image" Target="../media/image97.png"/><Relationship Id="rId5" Type="http://schemas.openxmlformats.org/officeDocument/2006/relationships/image" Target="../media/image92.png"/><Relationship Id="rId15" Type="http://schemas.openxmlformats.org/officeDocument/2006/relationships/image" Target="../media/image101.png"/><Relationship Id="rId10" Type="http://schemas.openxmlformats.org/officeDocument/2006/relationships/image" Target="../media/image96.png"/><Relationship Id="rId4" Type="http://schemas.openxmlformats.org/officeDocument/2006/relationships/image" Target="../media/image91.png"/><Relationship Id="rId9" Type="http://schemas.openxmlformats.org/officeDocument/2006/relationships/image" Target="../media/image95.png"/><Relationship Id="rId14"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openxmlformats.org/officeDocument/2006/relationships/image" Target="../media/image110.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notesSlide" Target="../notesSlides/notesSlide4.xml"/><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3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1.png"/><Relationship Id="rId3" Type="http://schemas.openxmlformats.org/officeDocument/2006/relationships/notesSlide" Target="../notesSlides/notesSlide5.xml"/><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0.png"/></Relationships>
</file>

<file path=ppt/slides/_rels/slide3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3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10.png"/><Relationship Id="rId5" Type="http://schemas.openxmlformats.org/officeDocument/2006/relationships/image" Target="../media/image410.png"/><Relationship Id="rId4" Type="http://schemas.openxmlformats.org/officeDocument/2006/relationships/image" Target="../media/image310.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10.png"/><Relationship Id="rId5" Type="http://schemas.openxmlformats.org/officeDocument/2006/relationships/image" Target="../media/image410.png"/><Relationship Id="rId4" Type="http://schemas.openxmlformats.org/officeDocument/2006/relationships/image" Target="../media/image310.png"/></Relationships>
</file>

<file path=ppt/slides/_rels/slide36.xml.rels><?xml version="1.0" encoding="UTF-8" standalone="yes"?>
<Relationships xmlns="http://schemas.openxmlformats.org/package/2006/relationships"><Relationship Id="rId8" Type="http://schemas.openxmlformats.org/officeDocument/2006/relationships/image" Target="../media/image1111.png"/><Relationship Id="rId3" Type="http://schemas.openxmlformats.org/officeDocument/2006/relationships/audio" Target="../media/media4.m4a"/><Relationship Id="rId7" Type="http://schemas.openxmlformats.org/officeDocument/2006/relationships/image" Target="../media/image1011.png"/><Relationship Id="rId12" Type="http://schemas.openxmlformats.org/officeDocument/2006/relationships/image" Target="../media/image150.png"/><Relationship Id="rId17" Type="http://schemas.openxmlformats.org/officeDocument/2006/relationships/image" Target="../media/image20.png"/><Relationship Id="rId2" Type="http://schemas.microsoft.com/office/2007/relationships/media" Target="../media/media4.m4a"/><Relationship Id="rId1" Type="http://schemas.openxmlformats.org/officeDocument/2006/relationships/tags" Target="../tags/tag18.xml"/><Relationship Id="rId6" Type="http://schemas.openxmlformats.org/officeDocument/2006/relationships/image" Target="../media/image911.png"/><Relationship Id="rId11" Type="http://schemas.openxmlformats.org/officeDocument/2006/relationships/image" Target="../media/image140.png"/><Relationship Id="rId5" Type="http://schemas.openxmlformats.org/officeDocument/2006/relationships/image" Target="../media/image810.png"/><Relationship Id="rId15" Type="http://schemas.openxmlformats.org/officeDocument/2006/relationships/image" Target="../media/image180.png"/><Relationship Id="rId10" Type="http://schemas.openxmlformats.org/officeDocument/2006/relationships/image" Target="../media/image137.png"/><Relationship Id="rId4" Type="http://schemas.openxmlformats.org/officeDocument/2006/relationships/slideLayout" Target="../slideLayouts/slideLayout2.xml"/><Relationship Id="rId9" Type="http://schemas.openxmlformats.org/officeDocument/2006/relationships/image" Target="../media/image1210.png"/><Relationship Id="rId14" Type="http://schemas.openxmlformats.org/officeDocument/2006/relationships/image" Target="../media/image170.png"/></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0.png"/></Relationships>
</file>

<file path=ppt/slides/_rels/slide41.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50.png"/><Relationship Id="rId13" Type="http://schemas.openxmlformats.org/officeDocument/2006/relationships/image" Target="../media/image400.png"/><Relationship Id="rId3" Type="http://schemas.openxmlformats.org/officeDocument/2006/relationships/notesSlide" Target="../notesSlides/notesSlide8.xml"/><Relationship Id="rId7" Type="http://schemas.openxmlformats.org/officeDocument/2006/relationships/image" Target="../media/image34.png"/><Relationship Id="rId12" Type="http://schemas.openxmlformats.org/officeDocument/2006/relationships/image" Target="../media/image390.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30.png"/><Relationship Id="rId11" Type="http://schemas.openxmlformats.org/officeDocument/2006/relationships/image" Target="../media/image380.png"/><Relationship Id="rId5" Type="http://schemas.openxmlformats.org/officeDocument/2006/relationships/image" Target="../media/image32.png"/><Relationship Id="rId10" Type="http://schemas.openxmlformats.org/officeDocument/2006/relationships/image" Target="../media/image370.png"/><Relationship Id="rId4" Type="http://schemas.openxmlformats.org/officeDocument/2006/relationships/image" Target="../media/image311.png"/><Relationship Id="rId9" Type="http://schemas.openxmlformats.org/officeDocument/2006/relationships/image" Target="../media/image360.png"/><Relationship Id="rId14" Type="http://schemas.openxmlformats.org/officeDocument/2006/relationships/image" Target="../media/image411.png"/></Relationships>
</file>

<file path=ppt/slides/_rels/slide43.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image" Target="../media/image520.png"/><Relationship Id="rId18" Type="http://schemas.openxmlformats.org/officeDocument/2006/relationships/image" Target="../media/image570.png"/><Relationship Id="rId26" Type="http://schemas.openxmlformats.org/officeDocument/2006/relationships/image" Target="../media/image650.png"/><Relationship Id="rId3" Type="http://schemas.openxmlformats.org/officeDocument/2006/relationships/image" Target="../media/image420.png"/><Relationship Id="rId21" Type="http://schemas.openxmlformats.org/officeDocument/2006/relationships/image" Target="../media/image600.png"/><Relationship Id="rId7" Type="http://schemas.openxmlformats.org/officeDocument/2006/relationships/image" Target="../media/image460.png"/><Relationship Id="rId12" Type="http://schemas.openxmlformats.org/officeDocument/2006/relationships/image" Target="../media/image511.png"/><Relationship Id="rId17" Type="http://schemas.openxmlformats.org/officeDocument/2006/relationships/image" Target="../media/image560.png"/><Relationship Id="rId25" Type="http://schemas.openxmlformats.org/officeDocument/2006/relationships/image" Target="../media/image640.png"/><Relationship Id="rId2" Type="http://schemas.openxmlformats.org/officeDocument/2006/relationships/slideLayout" Target="../slideLayouts/slideLayout2.xml"/><Relationship Id="rId16" Type="http://schemas.openxmlformats.org/officeDocument/2006/relationships/image" Target="../media/image550.png"/><Relationship Id="rId20" Type="http://schemas.openxmlformats.org/officeDocument/2006/relationships/image" Target="../media/image590.png"/><Relationship Id="rId29" Type="http://schemas.openxmlformats.org/officeDocument/2006/relationships/image" Target="../media/image680.png"/><Relationship Id="rId1" Type="http://schemas.openxmlformats.org/officeDocument/2006/relationships/tags" Target="../tags/tag20.xml"/><Relationship Id="rId6" Type="http://schemas.openxmlformats.org/officeDocument/2006/relationships/image" Target="../media/image450.png"/><Relationship Id="rId11" Type="http://schemas.openxmlformats.org/officeDocument/2006/relationships/image" Target="../media/image500.png"/><Relationship Id="rId24" Type="http://schemas.openxmlformats.org/officeDocument/2006/relationships/image" Target="../media/image630.png"/><Relationship Id="rId5" Type="http://schemas.openxmlformats.org/officeDocument/2006/relationships/image" Target="../media/image440.png"/><Relationship Id="rId15" Type="http://schemas.openxmlformats.org/officeDocument/2006/relationships/image" Target="../media/image54.png"/><Relationship Id="rId23" Type="http://schemas.openxmlformats.org/officeDocument/2006/relationships/image" Target="../media/image620.png"/><Relationship Id="rId28" Type="http://schemas.openxmlformats.org/officeDocument/2006/relationships/image" Target="../media/image670.png"/><Relationship Id="rId10" Type="http://schemas.openxmlformats.org/officeDocument/2006/relationships/image" Target="../media/image490.png"/><Relationship Id="rId19" Type="http://schemas.openxmlformats.org/officeDocument/2006/relationships/image" Target="../media/image580.png"/><Relationship Id="rId31" Type="http://schemas.openxmlformats.org/officeDocument/2006/relationships/image" Target="../media/image700.png"/><Relationship Id="rId4" Type="http://schemas.openxmlformats.org/officeDocument/2006/relationships/image" Target="../media/image430.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1.png"/><Relationship Id="rId27" Type="http://schemas.openxmlformats.org/officeDocument/2006/relationships/image" Target="../media/image660.png"/><Relationship Id="rId30" Type="http://schemas.openxmlformats.org/officeDocument/2006/relationships/image" Target="../media/image690.png"/></Relationships>
</file>

<file path=ppt/slides/_rels/slide44.xml.rels><?xml version="1.0" encoding="UTF-8" standalone="yes"?>
<Relationships xmlns="http://schemas.openxmlformats.org/package/2006/relationships"><Relationship Id="rId8" Type="http://schemas.openxmlformats.org/officeDocument/2006/relationships/image" Target="../media/image750.png"/><Relationship Id="rId13" Type="http://schemas.openxmlformats.org/officeDocument/2006/relationships/image" Target="../media/image800.png"/><Relationship Id="rId18" Type="http://schemas.openxmlformats.org/officeDocument/2006/relationships/image" Target="../media/image850.png"/><Relationship Id="rId3" Type="http://schemas.openxmlformats.org/officeDocument/2006/relationships/notesSlide" Target="../notesSlides/notesSlide9.xml"/><Relationship Id="rId21" Type="http://schemas.openxmlformats.org/officeDocument/2006/relationships/image" Target="../media/image880.png"/><Relationship Id="rId7" Type="http://schemas.openxmlformats.org/officeDocument/2006/relationships/image" Target="../media/image740.png"/><Relationship Id="rId12" Type="http://schemas.openxmlformats.org/officeDocument/2006/relationships/image" Target="../media/image790.png"/><Relationship Id="rId17" Type="http://schemas.openxmlformats.org/officeDocument/2006/relationships/image" Target="../media/image84.png"/><Relationship Id="rId2" Type="http://schemas.openxmlformats.org/officeDocument/2006/relationships/slideLayout" Target="../slideLayouts/slideLayout2.xml"/><Relationship Id="rId16" Type="http://schemas.openxmlformats.org/officeDocument/2006/relationships/image" Target="../media/image830.png"/><Relationship Id="rId20" Type="http://schemas.openxmlformats.org/officeDocument/2006/relationships/image" Target="../media/image87.png"/><Relationship Id="rId1" Type="http://schemas.openxmlformats.org/officeDocument/2006/relationships/tags" Target="../tags/tag21.xml"/><Relationship Id="rId6" Type="http://schemas.openxmlformats.org/officeDocument/2006/relationships/image" Target="../media/image730.png"/><Relationship Id="rId11" Type="http://schemas.openxmlformats.org/officeDocument/2006/relationships/image" Target="../media/image780.png"/><Relationship Id="rId5" Type="http://schemas.openxmlformats.org/officeDocument/2006/relationships/image" Target="../media/image720.png"/><Relationship Id="rId15" Type="http://schemas.openxmlformats.org/officeDocument/2006/relationships/image" Target="../media/image820.png"/><Relationship Id="rId10" Type="http://schemas.openxmlformats.org/officeDocument/2006/relationships/image" Target="../media/image770.png"/><Relationship Id="rId19" Type="http://schemas.openxmlformats.org/officeDocument/2006/relationships/image" Target="../media/image860.png"/><Relationship Id="rId4" Type="http://schemas.openxmlformats.org/officeDocument/2006/relationships/image" Target="../media/image711.png"/><Relationship Id="rId9" Type="http://schemas.openxmlformats.org/officeDocument/2006/relationships/image" Target="../media/image760.png"/><Relationship Id="rId14" Type="http://schemas.openxmlformats.org/officeDocument/2006/relationships/image" Target="../media/image811.png"/><Relationship Id="rId22" Type="http://schemas.openxmlformats.org/officeDocument/2006/relationships/image" Target="../media/image890.png"/></Relationships>
</file>

<file path=ppt/slides/_rels/slide45.xml.rels><?xml version="1.0" encoding="UTF-8" standalone="yes"?>
<Relationships xmlns="http://schemas.openxmlformats.org/package/2006/relationships"><Relationship Id="rId8" Type="http://schemas.openxmlformats.org/officeDocument/2006/relationships/image" Target="../media/image950.png"/><Relationship Id="rId13" Type="http://schemas.openxmlformats.org/officeDocument/2006/relationships/image" Target="../media/image1000.png"/><Relationship Id="rId18" Type="http://schemas.openxmlformats.org/officeDocument/2006/relationships/image" Target="../media/image1050.png"/><Relationship Id="rId3" Type="http://schemas.openxmlformats.org/officeDocument/2006/relationships/image" Target="../media/image900.png"/><Relationship Id="rId21" Type="http://schemas.openxmlformats.org/officeDocument/2006/relationships/image" Target="../media/image1080.png"/><Relationship Id="rId7" Type="http://schemas.openxmlformats.org/officeDocument/2006/relationships/image" Target="../media/image940.png"/><Relationship Id="rId12" Type="http://schemas.openxmlformats.org/officeDocument/2006/relationships/image" Target="../media/image990.png"/><Relationship Id="rId17" Type="http://schemas.openxmlformats.org/officeDocument/2006/relationships/image" Target="../media/image1040.png"/><Relationship Id="rId2" Type="http://schemas.openxmlformats.org/officeDocument/2006/relationships/slideLayout" Target="../slideLayouts/slideLayout2.xml"/><Relationship Id="rId16" Type="http://schemas.openxmlformats.org/officeDocument/2006/relationships/image" Target="../media/image1030.png"/><Relationship Id="rId20" Type="http://schemas.openxmlformats.org/officeDocument/2006/relationships/image" Target="../media/image1070.png"/><Relationship Id="rId1" Type="http://schemas.openxmlformats.org/officeDocument/2006/relationships/tags" Target="../tags/tag22.xml"/><Relationship Id="rId6" Type="http://schemas.openxmlformats.org/officeDocument/2006/relationships/image" Target="../media/image930.png"/><Relationship Id="rId11" Type="http://schemas.openxmlformats.org/officeDocument/2006/relationships/image" Target="../media/image980.png"/><Relationship Id="rId5" Type="http://schemas.openxmlformats.org/officeDocument/2006/relationships/image" Target="../media/image920.png"/><Relationship Id="rId15" Type="http://schemas.openxmlformats.org/officeDocument/2006/relationships/image" Target="../media/image1020.png"/><Relationship Id="rId10" Type="http://schemas.openxmlformats.org/officeDocument/2006/relationships/image" Target="../media/image970.png"/><Relationship Id="rId19" Type="http://schemas.openxmlformats.org/officeDocument/2006/relationships/image" Target="../media/image1060.png"/><Relationship Id="rId4" Type="http://schemas.openxmlformats.org/officeDocument/2006/relationships/image" Target="../media/image910.png"/><Relationship Id="rId9" Type="http://schemas.openxmlformats.org/officeDocument/2006/relationships/image" Target="../media/image960.png"/><Relationship Id="rId14" Type="http://schemas.openxmlformats.org/officeDocument/2006/relationships/image" Target="../media/image1010.png"/><Relationship Id="rId22" Type="http://schemas.openxmlformats.org/officeDocument/2006/relationships/image" Target="../media/image109.png"/></Relationships>
</file>

<file path=ppt/slides/_rels/slide46.xml.rels><?xml version="1.0" encoding="UTF-8" standalone="yes"?>
<Relationships xmlns="http://schemas.openxmlformats.org/package/2006/relationships"><Relationship Id="rId3" Type="http://schemas.openxmlformats.org/officeDocument/2006/relationships/image" Target="../media/image1290.png"/><Relationship Id="rId7" Type="http://schemas.openxmlformats.org/officeDocument/2006/relationships/image" Target="../media/image1110.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1100.png"/><Relationship Id="rId5" Type="http://schemas.openxmlformats.org/officeDocument/2006/relationships/image" Target="../media/image1310.png"/><Relationship Id="rId4" Type="http://schemas.openxmlformats.org/officeDocument/2006/relationships/image" Target="../media/image1300.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srcRect/>
          <a:stretch>
            <a:fillRect/>
          </a:stretch>
        </p:blipFill>
        <p:spPr bwMode="auto">
          <a:xfrm>
            <a:off x="0" y="0"/>
            <a:ext cx="9170988" cy="6858000"/>
          </a:xfrm>
          <a:prstGeom prst="rect">
            <a:avLst/>
          </a:prstGeom>
          <a:noFill/>
          <a:ln w="9525">
            <a:noFill/>
            <a:miter lim="800000"/>
            <a:headEnd/>
            <a:tailEnd/>
          </a:ln>
        </p:spPr>
      </p:pic>
      <p:sp>
        <p:nvSpPr>
          <p:cNvPr id="4" name="Title 3"/>
          <p:cNvSpPr>
            <a:spLocks noGrp="1"/>
          </p:cNvSpPr>
          <p:nvPr>
            <p:ph type="title"/>
          </p:nvPr>
        </p:nvSpPr>
        <p:spPr>
          <a:xfrm>
            <a:off x="628650" y="901849"/>
            <a:ext cx="8394164" cy="1325563"/>
          </a:xfrm>
        </p:spPr>
        <p:txBody>
          <a:bodyPr>
            <a:normAutofit/>
          </a:bodyPr>
          <a:lstStyle/>
          <a:p>
            <a:r>
              <a:rPr lang="en-US" dirty="0"/>
              <a:t>Cloud Microphysics</a:t>
            </a:r>
            <a:br>
              <a:rPr lang="en-US" sz="4000" dirty="0"/>
            </a:br>
            <a:r>
              <a:rPr lang="en-US" sz="4000" dirty="0"/>
              <a:t>(ATM505 Module 4, 19 Apr 2023)</a:t>
            </a:r>
          </a:p>
        </p:txBody>
      </p:sp>
      <p:sp>
        <p:nvSpPr>
          <p:cNvPr id="5" name="Content Placeholder 4"/>
          <p:cNvSpPr>
            <a:spLocks noGrp="1"/>
          </p:cNvSpPr>
          <p:nvPr>
            <p:ph idx="1"/>
          </p:nvPr>
        </p:nvSpPr>
        <p:spPr>
          <a:xfrm>
            <a:off x="628650" y="2291507"/>
            <a:ext cx="7886700" cy="3885455"/>
          </a:xfrm>
        </p:spPr>
        <p:txBody>
          <a:bodyPr>
            <a:normAutofit lnSpcReduction="10000"/>
          </a:bodyPr>
          <a:lstStyle/>
          <a:p>
            <a:r>
              <a:rPr lang="en-US" strike="sngStrike" dirty="0"/>
              <a:t>Cloud droplet formation (nucleation)</a:t>
            </a:r>
          </a:p>
          <a:p>
            <a:pPr lvl="1"/>
            <a:r>
              <a:rPr lang="en-US" strike="sngStrike" dirty="0"/>
              <a:t>Saturation vapor pressure of a droplet</a:t>
            </a:r>
          </a:p>
          <a:p>
            <a:pPr marL="914400" lvl="2" indent="0">
              <a:buNone/>
            </a:pPr>
            <a:r>
              <a:rPr lang="en-US" strike="sngStrike" dirty="0"/>
              <a:t>Surface tension term + Solute term = </a:t>
            </a:r>
            <a:r>
              <a:rPr lang="en-US" strike="sngStrike" dirty="0" err="1"/>
              <a:t>Köhler</a:t>
            </a:r>
            <a:r>
              <a:rPr lang="en-US" strike="sngStrike" dirty="0"/>
              <a:t> theory</a:t>
            </a:r>
          </a:p>
          <a:p>
            <a:pPr marL="914400" lvl="2" indent="0">
              <a:buNone/>
            </a:pPr>
            <a:r>
              <a:rPr lang="en-US" strike="sngStrike" dirty="0"/>
              <a:t>kappa-</a:t>
            </a:r>
            <a:r>
              <a:rPr lang="en-US" strike="sngStrike" dirty="0" err="1"/>
              <a:t>Köhler</a:t>
            </a:r>
            <a:r>
              <a:rPr lang="en-US" strike="sngStrike" dirty="0"/>
              <a:t> theory</a:t>
            </a:r>
          </a:p>
          <a:p>
            <a:r>
              <a:rPr lang="en-US" strike="sngStrike" dirty="0"/>
              <a:t>Droplet growth by condensation </a:t>
            </a:r>
          </a:p>
          <a:p>
            <a:r>
              <a:rPr lang="en-US" strike="sngStrike" dirty="0"/>
              <a:t>Cloud </a:t>
            </a:r>
            <a:r>
              <a:rPr lang="en-US" strike="sngStrike" dirty="0" err="1"/>
              <a:t>supersaturation</a:t>
            </a:r>
            <a:endParaRPr lang="en-US" strike="sngStrike" dirty="0"/>
          </a:p>
          <a:p>
            <a:r>
              <a:rPr lang="en-US" dirty="0"/>
              <a:t>Droplet growth by collision-coalescence</a:t>
            </a:r>
          </a:p>
          <a:p>
            <a:r>
              <a:rPr lang="en-US" dirty="0"/>
              <a:t>Ice nucleation and vapor depositional growth</a:t>
            </a:r>
          </a:p>
          <a:p>
            <a:r>
              <a:rPr lang="en-US" dirty="0"/>
              <a:t>Mixed-phase clouds</a:t>
            </a:r>
          </a:p>
        </p:txBody>
      </p:sp>
      <p:sp>
        <p:nvSpPr>
          <p:cNvPr id="7" name="TextBox 6"/>
          <p:cNvSpPr txBox="1"/>
          <p:nvPr/>
        </p:nvSpPr>
        <p:spPr>
          <a:xfrm>
            <a:off x="7856247" y="6488668"/>
            <a:ext cx="1254702" cy="369332"/>
          </a:xfrm>
          <a:prstGeom prst="rect">
            <a:avLst/>
          </a:prstGeom>
          <a:noFill/>
        </p:spPr>
        <p:txBody>
          <a:bodyPr wrap="none" rtlCol="0">
            <a:spAutoFit/>
          </a:bodyPr>
          <a:lstStyle/>
          <a:p>
            <a:r>
              <a:rPr lang="en-US" i="1" dirty="0"/>
              <a:t>Dr. S. Lance</a:t>
            </a:r>
          </a:p>
        </p:txBody>
      </p:sp>
    </p:spTree>
    <p:extLst>
      <p:ext uri="{BB962C8B-B14F-4D97-AF65-F5344CB8AC3E}">
        <p14:creationId xmlns:p14="http://schemas.microsoft.com/office/powerpoint/2010/main" val="2190729154"/>
      </p:ext>
    </p:extLst>
  </p:cSld>
  <p:clrMapOvr>
    <a:masterClrMapping/>
  </p:clrMapOvr>
  <mc:AlternateContent xmlns:mc="http://schemas.openxmlformats.org/markup-compatibility/2006" xmlns:p14="http://schemas.microsoft.com/office/powerpoint/2010/main">
    <mc:Choice Requires="p14">
      <p:transition spd="slow" p14:dur="2000" advTm="23618"/>
    </mc:Choice>
    <mc:Fallback xmlns="">
      <p:transition spd="slow" advTm="2361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0FFBD-5618-9D4A-99A3-425F2059383B}"/>
              </a:ext>
            </a:extLst>
          </p:cNvPr>
          <p:cNvSpPr>
            <a:spLocks noGrp="1"/>
          </p:cNvSpPr>
          <p:nvPr>
            <p:ph type="title"/>
          </p:nvPr>
        </p:nvSpPr>
        <p:spPr>
          <a:xfrm>
            <a:off x="768096" y="1296162"/>
            <a:ext cx="7290054" cy="1124712"/>
          </a:xfrm>
        </p:spPr>
        <p:txBody>
          <a:bodyPr>
            <a:normAutofit/>
          </a:bodyPr>
          <a:lstStyle/>
          <a:p>
            <a:r>
              <a:rPr lang="en-US" dirty="0"/>
              <a:t>Phase review!</a:t>
            </a:r>
          </a:p>
        </p:txBody>
      </p:sp>
      <p:sp>
        <p:nvSpPr>
          <p:cNvPr id="4" name="Rounded Rectangle 3">
            <a:extLst>
              <a:ext uri="{FF2B5EF4-FFF2-40B4-BE49-F238E27FC236}">
                <a16:creationId xmlns:a16="http://schemas.microsoft.com/office/drawing/2014/main" id="{6377916A-6D8C-8748-BF32-295DD9CC42DA}"/>
              </a:ext>
            </a:extLst>
          </p:cNvPr>
          <p:cNvSpPr/>
          <p:nvPr/>
        </p:nvSpPr>
        <p:spPr>
          <a:xfrm>
            <a:off x="390583" y="2348983"/>
            <a:ext cx="2621072" cy="2433181"/>
          </a:xfrm>
          <a:prstGeom prst="roundRect">
            <a:avLst/>
          </a:prstGeom>
          <a:solidFill>
            <a:schemeClr val="accent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ounded Rectangle 8">
            <a:extLst>
              <a:ext uri="{FF2B5EF4-FFF2-40B4-BE49-F238E27FC236}">
                <a16:creationId xmlns:a16="http://schemas.microsoft.com/office/drawing/2014/main" id="{D06C83FE-DC7A-FD4C-A306-F14B63D3DBEC}"/>
              </a:ext>
            </a:extLst>
          </p:cNvPr>
          <p:cNvSpPr/>
          <p:nvPr/>
        </p:nvSpPr>
        <p:spPr>
          <a:xfrm>
            <a:off x="5130075" y="1296162"/>
            <a:ext cx="4154696" cy="3959833"/>
          </a:xfrm>
          <a:prstGeom prst="roundRect">
            <a:avLst/>
          </a:prstGeom>
          <a:solidFill>
            <a:schemeClr val="accent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ounded Rectangle 10">
            <a:extLst>
              <a:ext uri="{FF2B5EF4-FFF2-40B4-BE49-F238E27FC236}">
                <a16:creationId xmlns:a16="http://schemas.microsoft.com/office/drawing/2014/main" id="{05A49FC6-96C6-DE44-B950-300240ECC19C}"/>
              </a:ext>
            </a:extLst>
          </p:cNvPr>
          <p:cNvSpPr/>
          <p:nvPr/>
        </p:nvSpPr>
        <p:spPr>
          <a:xfrm>
            <a:off x="2822548" y="3334310"/>
            <a:ext cx="2621072" cy="2433181"/>
          </a:xfrm>
          <a:prstGeom prst="roundRect">
            <a:avLst/>
          </a:prstGeom>
          <a:solidFill>
            <a:schemeClr val="accent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7" name="Group 36">
            <a:extLst>
              <a:ext uri="{FF2B5EF4-FFF2-40B4-BE49-F238E27FC236}">
                <a16:creationId xmlns:a16="http://schemas.microsoft.com/office/drawing/2014/main" id="{0DE72286-4E4F-2146-9319-7D8A2F65446B}"/>
              </a:ext>
            </a:extLst>
          </p:cNvPr>
          <p:cNvGrpSpPr/>
          <p:nvPr/>
        </p:nvGrpSpPr>
        <p:grpSpPr>
          <a:xfrm rot="19857800">
            <a:off x="556152" y="2454231"/>
            <a:ext cx="1323074" cy="1139823"/>
            <a:chOff x="985068" y="3238040"/>
            <a:chExt cx="1764099" cy="1519764"/>
          </a:xfrm>
        </p:grpSpPr>
        <p:sp>
          <p:nvSpPr>
            <p:cNvPr id="5" name="Rectangle 4">
              <a:extLst>
                <a:ext uri="{FF2B5EF4-FFF2-40B4-BE49-F238E27FC236}">
                  <a16:creationId xmlns:a16="http://schemas.microsoft.com/office/drawing/2014/main" id="{ED27E3DA-15D2-0546-BC78-7603F663D727}"/>
                </a:ext>
              </a:extLst>
            </p:cNvPr>
            <p:cNvSpPr/>
            <p:nvPr/>
          </p:nvSpPr>
          <p:spPr>
            <a:xfrm>
              <a:off x="985068" y="4234584"/>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12" name="Rectangle 11">
              <a:extLst>
                <a:ext uri="{FF2B5EF4-FFF2-40B4-BE49-F238E27FC236}">
                  <a16:creationId xmlns:a16="http://schemas.microsoft.com/office/drawing/2014/main" id="{287EC0BC-9ED9-7F44-A13B-53F51ED84E4F}"/>
                </a:ext>
              </a:extLst>
            </p:cNvPr>
            <p:cNvSpPr/>
            <p:nvPr/>
          </p:nvSpPr>
          <p:spPr>
            <a:xfrm>
              <a:off x="1406066" y="3238040"/>
              <a:ext cx="479983" cy="923330"/>
            </a:xfrm>
            <a:prstGeom prst="rect">
              <a:avLst/>
            </a:prstGeom>
            <a:noFill/>
          </p:spPr>
          <p:txBody>
            <a:bodyPr wrap="square" lIns="68580" tIns="34290" rIns="68580" bIns="34290">
              <a:spAutoFit/>
            </a:bodyPr>
            <a:lstStyle/>
            <a:p>
              <a:pPr algn="ctr"/>
              <a:r>
                <a:rPr lang="en-US" sz="4050" b="1" dirty="0">
                  <a:ln w="9525">
                    <a:solidFill>
                      <a:schemeClr val="bg1"/>
                    </a:solidFill>
                    <a:prstDash val="solid"/>
                  </a:ln>
                  <a:effectLst>
                    <a:outerShdw blurRad="12700" dist="38100" dir="2700000" algn="tl" rotWithShape="0">
                      <a:schemeClr val="bg1">
                        <a:lumMod val="50000"/>
                      </a:schemeClr>
                    </a:outerShdw>
                  </a:effectLst>
                </a:rPr>
                <a:t>O</a:t>
              </a:r>
            </a:p>
          </p:txBody>
        </p:sp>
        <p:sp>
          <p:nvSpPr>
            <p:cNvPr id="16" name="Rectangle 15">
              <a:extLst>
                <a:ext uri="{FF2B5EF4-FFF2-40B4-BE49-F238E27FC236}">
                  <a16:creationId xmlns:a16="http://schemas.microsoft.com/office/drawing/2014/main" id="{FB9F03BE-4932-7F4A-A0C5-751574C00CDD}"/>
                </a:ext>
              </a:extLst>
            </p:cNvPr>
            <p:cNvSpPr/>
            <p:nvPr/>
          </p:nvSpPr>
          <p:spPr>
            <a:xfrm rot="7200000">
              <a:off x="1168479" y="4138509"/>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454D25BF-7E87-7C4A-9D65-569454ACB17D}"/>
                </a:ext>
              </a:extLst>
            </p:cNvPr>
            <p:cNvSpPr/>
            <p:nvPr/>
          </p:nvSpPr>
          <p:spPr>
            <a:xfrm>
              <a:off x="2337943" y="3530252"/>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18" name="Rectangle 17">
              <a:extLst>
                <a:ext uri="{FF2B5EF4-FFF2-40B4-BE49-F238E27FC236}">
                  <a16:creationId xmlns:a16="http://schemas.microsoft.com/office/drawing/2014/main" id="{DBCD80EA-A70D-4041-B801-131A24DD756B}"/>
                </a:ext>
              </a:extLst>
            </p:cNvPr>
            <p:cNvSpPr/>
            <p:nvPr/>
          </p:nvSpPr>
          <p:spPr>
            <a:xfrm>
              <a:off x="1947123" y="3746143"/>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4" name="Group 23">
            <a:extLst>
              <a:ext uri="{FF2B5EF4-FFF2-40B4-BE49-F238E27FC236}">
                <a16:creationId xmlns:a16="http://schemas.microsoft.com/office/drawing/2014/main" id="{AE4044A7-10E2-AA46-B21F-826F25CC99EC}"/>
              </a:ext>
            </a:extLst>
          </p:cNvPr>
          <p:cNvGrpSpPr/>
          <p:nvPr/>
        </p:nvGrpSpPr>
        <p:grpSpPr>
          <a:xfrm rot="17937736">
            <a:off x="1882040" y="3093652"/>
            <a:ext cx="1323076" cy="1139826"/>
            <a:chOff x="1661694" y="3999190"/>
            <a:chExt cx="1764101" cy="1519766"/>
          </a:xfrm>
        </p:grpSpPr>
        <p:sp>
          <p:nvSpPr>
            <p:cNvPr id="19" name="Rectangle 18">
              <a:extLst>
                <a:ext uri="{FF2B5EF4-FFF2-40B4-BE49-F238E27FC236}">
                  <a16:creationId xmlns:a16="http://schemas.microsoft.com/office/drawing/2014/main" id="{BEC9E3F4-9141-DB45-9104-A06B938E36A6}"/>
                </a:ext>
              </a:extLst>
            </p:cNvPr>
            <p:cNvSpPr/>
            <p:nvPr/>
          </p:nvSpPr>
          <p:spPr>
            <a:xfrm>
              <a:off x="1661694" y="4995736"/>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20" name="Rectangle 19">
              <a:extLst>
                <a:ext uri="{FF2B5EF4-FFF2-40B4-BE49-F238E27FC236}">
                  <a16:creationId xmlns:a16="http://schemas.microsoft.com/office/drawing/2014/main" id="{03F60FA0-05F2-9A4D-A774-B521AAC030D9}"/>
                </a:ext>
              </a:extLst>
            </p:cNvPr>
            <p:cNvSpPr/>
            <p:nvPr/>
          </p:nvSpPr>
          <p:spPr>
            <a:xfrm>
              <a:off x="2082694" y="3999190"/>
              <a:ext cx="479983" cy="923328"/>
            </a:xfrm>
            <a:prstGeom prst="rect">
              <a:avLst/>
            </a:prstGeom>
            <a:noFill/>
          </p:spPr>
          <p:txBody>
            <a:bodyPr wrap="square" lIns="68580" tIns="34290" rIns="68580" bIns="34290">
              <a:spAutoFit/>
            </a:bodyPr>
            <a:lstStyle/>
            <a:p>
              <a:pPr algn="ctr"/>
              <a:r>
                <a:rPr lang="en-US" sz="4050" b="1" dirty="0">
                  <a:ln w="9525">
                    <a:solidFill>
                      <a:schemeClr val="bg1"/>
                    </a:solidFill>
                    <a:prstDash val="solid"/>
                  </a:ln>
                  <a:effectLst>
                    <a:outerShdw blurRad="12700" dist="38100" dir="2700000" algn="tl" rotWithShape="0">
                      <a:schemeClr val="bg1">
                        <a:lumMod val="50000"/>
                      </a:schemeClr>
                    </a:outerShdw>
                  </a:effectLst>
                </a:rPr>
                <a:t>O</a:t>
              </a:r>
            </a:p>
          </p:txBody>
        </p:sp>
        <p:sp>
          <p:nvSpPr>
            <p:cNvPr id="21" name="Rectangle 20">
              <a:extLst>
                <a:ext uri="{FF2B5EF4-FFF2-40B4-BE49-F238E27FC236}">
                  <a16:creationId xmlns:a16="http://schemas.microsoft.com/office/drawing/2014/main" id="{CA1F30E8-5F83-7647-A6E7-DD9449E86090}"/>
                </a:ext>
              </a:extLst>
            </p:cNvPr>
            <p:cNvSpPr/>
            <p:nvPr/>
          </p:nvSpPr>
          <p:spPr>
            <a:xfrm rot="7200000">
              <a:off x="1845106" y="4899660"/>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511C0E19-7845-D849-81A0-2306DD4260FB}"/>
                </a:ext>
              </a:extLst>
            </p:cNvPr>
            <p:cNvSpPr/>
            <p:nvPr/>
          </p:nvSpPr>
          <p:spPr>
            <a:xfrm>
              <a:off x="3014571" y="4291404"/>
              <a:ext cx="411224" cy="523219"/>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23" name="Rectangle 22">
              <a:extLst>
                <a:ext uri="{FF2B5EF4-FFF2-40B4-BE49-F238E27FC236}">
                  <a16:creationId xmlns:a16="http://schemas.microsoft.com/office/drawing/2014/main" id="{FE770528-CB76-CB4F-BF7C-9F3D4B84A2FD}"/>
                </a:ext>
              </a:extLst>
            </p:cNvPr>
            <p:cNvSpPr/>
            <p:nvPr/>
          </p:nvSpPr>
          <p:spPr>
            <a:xfrm>
              <a:off x="2623750" y="4507294"/>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5" name="Group 24">
            <a:extLst>
              <a:ext uri="{FF2B5EF4-FFF2-40B4-BE49-F238E27FC236}">
                <a16:creationId xmlns:a16="http://schemas.microsoft.com/office/drawing/2014/main" id="{DA24BB5A-F1B0-CF4A-9C14-5CA90EEC99C3}"/>
              </a:ext>
            </a:extLst>
          </p:cNvPr>
          <p:cNvGrpSpPr/>
          <p:nvPr/>
        </p:nvGrpSpPr>
        <p:grpSpPr>
          <a:xfrm rot="12204858">
            <a:off x="430240" y="3689804"/>
            <a:ext cx="1323074" cy="1139824"/>
            <a:chOff x="1661695" y="3999191"/>
            <a:chExt cx="1764099" cy="1519764"/>
          </a:xfrm>
        </p:grpSpPr>
        <p:sp>
          <p:nvSpPr>
            <p:cNvPr id="26" name="Rectangle 25">
              <a:extLst>
                <a:ext uri="{FF2B5EF4-FFF2-40B4-BE49-F238E27FC236}">
                  <a16:creationId xmlns:a16="http://schemas.microsoft.com/office/drawing/2014/main" id="{89449385-3B3E-F144-A6CE-427AD4E6544E}"/>
                </a:ext>
              </a:extLst>
            </p:cNvPr>
            <p:cNvSpPr/>
            <p:nvPr/>
          </p:nvSpPr>
          <p:spPr>
            <a:xfrm>
              <a:off x="1661695" y="4995735"/>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27" name="Rectangle 26">
              <a:extLst>
                <a:ext uri="{FF2B5EF4-FFF2-40B4-BE49-F238E27FC236}">
                  <a16:creationId xmlns:a16="http://schemas.microsoft.com/office/drawing/2014/main" id="{1C7A99B8-3DBE-414E-9FF9-8DEA3443D3E1}"/>
                </a:ext>
              </a:extLst>
            </p:cNvPr>
            <p:cNvSpPr/>
            <p:nvPr/>
          </p:nvSpPr>
          <p:spPr>
            <a:xfrm>
              <a:off x="2082693" y="3999191"/>
              <a:ext cx="479983" cy="923329"/>
            </a:xfrm>
            <a:prstGeom prst="rect">
              <a:avLst/>
            </a:prstGeom>
            <a:noFill/>
          </p:spPr>
          <p:txBody>
            <a:bodyPr wrap="square" lIns="68580" tIns="34290" rIns="68580" bIns="34290">
              <a:spAutoFit/>
            </a:bodyPr>
            <a:lstStyle/>
            <a:p>
              <a:pPr algn="ctr"/>
              <a:r>
                <a:rPr lang="en-US" sz="4050" b="1" dirty="0">
                  <a:ln w="9525">
                    <a:solidFill>
                      <a:schemeClr val="bg1"/>
                    </a:solidFill>
                    <a:prstDash val="solid"/>
                  </a:ln>
                  <a:effectLst>
                    <a:outerShdw blurRad="12700" dist="38100" dir="2700000" algn="tl" rotWithShape="0">
                      <a:schemeClr val="bg1">
                        <a:lumMod val="50000"/>
                      </a:schemeClr>
                    </a:outerShdw>
                  </a:effectLst>
                </a:rPr>
                <a:t>O</a:t>
              </a:r>
            </a:p>
          </p:txBody>
        </p:sp>
        <p:sp>
          <p:nvSpPr>
            <p:cNvPr id="28" name="Rectangle 27">
              <a:extLst>
                <a:ext uri="{FF2B5EF4-FFF2-40B4-BE49-F238E27FC236}">
                  <a16:creationId xmlns:a16="http://schemas.microsoft.com/office/drawing/2014/main" id="{58007EDE-48F8-3A45-BF4D-05A53BCE6A81}"/>
                </a:ext>
              </a:extLst>
            </p:cNvPr>
            <p:cNvSpPr/>
            <p:nvPr/>
          </p:nvSpPr>
          <p:spPr>
            <a:xfrm rot="7200000">
              <a:off x="1845106" y="4899660"/>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172610EB-798A-6941-8E93-D716ADE643D3}"/>
                </a:ext>
              </a:extLst>
            </p:cNvPr>
            <p:cNvSpPr/>
            <p:nvPr/>
          </p:nvSpPr>
          <p:spPr>
            <a:xfrm>
              <a:off x="3014570" y="4291402"/>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30" name="Rectangle 29">
              <a:extLst>
                <a:ext uri="{FF2B5EF4-FFF2-40B4-BE49-F238E27FC236}">
                  <a16:creationId xmlns:a16="http://schemas.microsoft.com/office/drawing/2014/main" id="{8225218C-A322-974A-8217-BD3A130F146E}"/>
                </a:ext>
              </a:extLst>
            </p:cNvPr>
            <p:cNvSpPr/>
            <p:nvPr/>
          </p:nvSpPr>
          <p:spPr>
            <a:xfrm>
              <a:off x="2623750" y="4507294"/>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8" name="Group 37">
            <a:extLst>
              <a:ext uri="{FF2B5EF4-FFF2-40B4-BE49-F238E27FC236}">
                <a16:creationId xmlns:a16="http://schemas.microsoft.com/office/drawing/2014/main" id="{34F224B7-58DF-CC42-9AAE-D5B7E1E19889}"/>
              </a:ext>
            </a:extLst>
          </p:cNvPr>
          <p:cNvGrpSpPr/>
          <p:nvPr/>
        </p:nvGrpSpPr>
        <p:grpSpPr>
          <a:xfrm rot="19857800">
            <a:off x="3101426" y="3353881"/>
            <a:ext cx="1323074" cy="1139823"/>
            <a:chOff x="985068" y="3238040"/>
            <a:chExt cx="1764099" cy="1519764"/>
          </a:xfrm>
        </p:grpSpPr>
        <p:sp>
          <p:nvSpPr>
            <p:cNvPr id="39" name="Rectangle 38">
              <a:extLst>
                <a:ext uri="{FF2B5EF4-FFF2-40B4-BE49-F238E27FC236}">
                  <a16:creationId xmlns:a16="http://schemas.microsoft.com/office/drawing/2014/main" id="{6E251613-88C0-FF45-8A93-DB8AA2AEE6ED}"/>
                </a:ext>
              </a:extLst>
            </p:cNvPr>
            <p:cNvSpPr/>
            <p:nvPr/>
          </p:nvSpPr>
          <p:spPr>
            <a:xfrm>
              <a:off x="985068" y="4234584"/>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40" name="Rectangle 39">
              <a:extLst>
                <a:ext uri="{FF2B5EF4-FFF2-40B4-BE49-F238E27FC236}">
                  <a16:creationId xmlns:a16="http://schemas.microsoft.com/office/drawing/2014/main" id="{E67366F2-31F4-EF4F-8A48-5D783A47F8CC}"/>
                </a:ext>
              </a:extLst>
            </p:cNvPr>
            <p:cNvSpPr/>
            <p:nvPr/>
          </p:nvSpPr>
          <p:spPr>
            <a:xfrm>
              <a:off x="1406066" y="3238040"/>
              <a:ext cx="479983" cy="923330"/>
            </a:xfrm>
            <a:prstGeom prst="rect">
              <a:avLst/>
            </a:prstGeom>
            <a:noFill/>
          </p:spPr>
          <p:txBody>
            <a:bodyPr wrap="square" lIns="68580" tIns="34290" rIns="68580" bIns="34290">
              <a:spAutoFit/>
            </a:bodyPr>
            <a:lstStyle/>
            <a:p>
              <a:pPr algn="ctr"/>
              <a:r>
                <a:rPr lang="en-US" sz="4050" b="1" dirty="0">
                  <a:ln w="9525">
                    <a:solidFill>
                      <a:schemeClr val="bg1"/>
                    </a:solidFill>
                    <a:prstDash val="solid"/>
                  </a:ln>
                  <a:effectLst>
                    <a:outerShdw blurRad="12700" dist="38100" dir="2700000" algn="tl" rotWithShape="0">
                      <a:schemeClr val="bg1">
                        <a:lumMod val="50000"/>
                      </a:schemeClr>
                    </a:outerShdw>
                  </a:effectLst>
                </a:rPr>
                <a:t>O</a:t>
              </a:r>
            </a:p>
          </p:txBody>
        </p:sp>
        <p:sp>
          <p:nvSpPr>
            <p:cNvPr id="41" name="Rectangle 40">
              <a:extLst>
                <a:ext uri="{FF2B5EF4-FFF2-40B4-BE49-F238E27FC236}">
                  <a16:creationId xmlns:a16="http://schemas.microsoft.com/office/drawing/2014/main" id="{F3003E71-A483-6240-9D59-F40C90726A8B}"/>
                </a:ext>
              </a:extLst>
            </p:cNvPr>
            <p:cNvSpPr/>
            <p:nvPr/>
          </p:nvSpPr>
          <p:spPr>
            <a:xfrm rot="7200000">
              <a:off x="1168479" y="4138509"/>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ectangle 41">
              <a:extLst>
                <a:ext uri="{FF2B5EF4-FFF2-40B4-BE49-F238E27FC236}">
                  <a16:creationId xmlns:a16="http://schemas.microsoft.com/office/drawing/2014/main" id="{E7224237-B024-9547-B1BB-B825BB9D492B}"/>
                </a:ext>
              </a:extLst>
            </p:cNvPr>
            <p:cNvSpPr/>
            <p:nvPr/>
          </p:nvSpPr>
          <p:spPr>
            <a:xfrm>
              <a:off x="2337943" y="3530252"/>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43" name="Rectangle 42">
              <a:extLst>
                <a:ext uri="{FF2B5EF4-FFF2-40B4-BE49-F238E27FC236}">
                  <a16:creationId xmlns:a16="http://schemas.microsoft.com/office/drawing/2014/main" id="{485E8532-1DD2-1247-A6F7-ABD6C382442F}"/>
                </a:ext>
              </a:extLst>
            </p:cNvPr>
            <p:cNvSpPr/>
            <p:nvPr/>
          </p:nvSpPr>
          <p:spPr>
            <a:xfrm>
              <a:off x="1947123" y="3746143"/>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4" name="Group 43">
            <a:extLst>
              <a:ext uri="{FF2B5EF4-FFF2-40B4-BE49-F238E27FC236}">
                <a16:creationId xmlns:a16="http://schemas.microsoft.com/office/drawing/2014/main" id="{1CD44A63-D993-B943-B509-0C4F3C6ECEC4}"/>
              </a:ext>
            </a:extLst>
          </p:cNvPr>
          <p:cNvGrpSpPr/>
          <p:nvPr/>
        </p:nvGrpSpPr>
        <p:grpSpPr>
          <a:xfrm rot="10800000">
            <a:off x="3891759" y="3334310"/>
            <a:ext cx="1323075" cy="1139824"/>
            <a:chOff x="1661695" y="3999190"/>
            <a:chExt cx="1764100" cy="1519765"/>
          </a:xfrm>
        </p:grpSpPr>
        <p:sp>
          <p:nvSpPr>
            <p:cNvPr id="45" name="Rectangle 44">
              <a:extLst>
                <a:ext uri="{FF2B5EF4-FFF2-40B4-BE49-F238E27FC236}">
                  <a16:creationId xmlns:a16="http://schemas.microsoft.com/office/drawing/2014/main" id="{CB097CC0-C633-A845-9B42-9F3B6AAF6357}"/>
                </a:ext>
              </a:extLst>
            </p:cNvPr>
            <p:cNvSpPr/>
            <p:nvPr/>
          </p:nvSpPr>
          <p:spPr>
            <a:xfrm>
              <a:off x="1661695" y="4995735"/>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46" name="Rectangle 45">
              <a:extLst>
                <a:ext uri="{FF2B5EF4-FFF2-40B4-BE49-F238E27FC236}">
                  <a16:creationId xmlns:a16="http://schemas.microsoft.com/office/drawing/2014/main" id="{68C67B10-69D9-6941-8528-D842A84B2C82}"/>
                </a:ext>
              </a:extLst>
            </p:cNvPr>
            <p:cNvSpPr/>
            <p:nvPr/>
          </p:nvSpPr>
          <p:spPr>
            <a:xfrm>
              <a:off x="2082694" y="3999190"/>
              <a:ext cx="479983" cy="923329"/>
            </a:xfrm>
            <a:prstGeom prst="rect">
              <a:avLst/>
            </a:prstGeom>
            <a:noFill/>
          </p:spPr>
          <p:txBody>
            <a:bodyPr wrap="square" lIns="68580" tIns="34290" rIns="68580" bIns="34290">
              <a:spAutoFit/>
            </a:bodyPr>
            <a:lstStyle/>
            <a:p>
              <a:pPr algn="ctr"/>
              <a:r>
                <a:rPr lang="en-US" sz="4050" b="1" dirty="0">
                  <a:ln w="9525">
                    <a:solidFill>
                      <a:schemeClr val="bg1"/>
                    </a:solidFill>
                    <a:prstDash val="solid"/>
                  </a:ln>
                  <a:effectLst>
                    <a:outerShdw blurRad="12700" dist="38100" dir="2700000" algn="tl" rotWithShape="0">
                      <a:schemeClr val="bg1">
                        <a:lumMod val="50000"/>
                      </a:schemeClr>
                    </a:outerShdw>
                  </a:effectLst>
                </a:rPr>
                <a:t>O</a:t>
              </a:r>
            </a:p>
          </p:txBody>
        </p:sp>
        <p:sp>
          <p:nvSpPr>
            <p:cNvPr id="47" name="Rectangle 46">
              <a:extLst>
                <a:ext uri="{FF2B5EF4-FFF2-40B4-BE49-F238E27FC236}">
                  <a16:creationId xmlns:a16="http://schemas.microsoft.com/office/drawing/2014/main" id="{E0C1ECB0-B746-7B47-A577-F3439FC20490}"/>
                </a:ext>
              </a:extLst>
            </p:cNvPr>
            <p:cNvSpPr/>
            <p:nvPr/>
          </p:nvSpPr>
          <p:spPr>
            <a:xfrm rot="7200000">
              <a:off x="1845106" y="4899660"/>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7">
              <a:extLst>
                <a:ext uri="{FF2B5EF4-FFF2-40B4-BE49-F238E27FC236}">
                  <a16:creationId xmlns:a16="http://schemas.microsoft.com/office/drawing/2014/main" id="{21E6788B-C0C4-5744-93F5-1A73ACEC9FD2}"/>
                </a:ext>
              </a:extLst>
            </p:cNvPr>
            <p:cNvSpPr/>
            <p:nvPr/>
          </p:nvSpPr>
          <p:spPr>
            <a:xfrm>
              <a:off x="3014571" y="4291402"/>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49" name="Rectangle 48">
              <a:extLst>
                <a:ext uri="{FF2B5EF4-FFF2-40B4-BE49-F238E27FC236}">
                  <a16:creationId xmlns:a16="http://schemas.microsoft.com/office/drawing/2014/main" id="{A3307F8A-658C-1C4C-9815-48D938018075}"/>
                </a:ext>
              </a:extLst>
            </p:cNvPr>
            <p:cNvSpPr/>
            <p:nvPr/>
          </p:nvSpPr>
          <p:spPr>
            <a:xfrm>
              <a:off x="2623750" y="4507294"/>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0" name="Group 49">
            <a:extLst>
              <a:ext uri="{FF2B5EF4-FFF2-40B4-BE49-F238E27FC236}">
                <a16:creationId xmlns:a16="http://schemas.microsoft.com/office/drawing/2014/main" id="{EDF751E4-BDCD-5245-AC1F-FDCE7F427CA5}"/>
              </a:ext>
            </a:extLst>
          </p:cNvPr>
          <p:cNvGrpSpPr/>
          <p:nvPr/>
        </p:nvGrpSpPr>
        <p:grpSpPr>
          <a:xfrm rot="773291">
            <a:off x="2987554" y="4688995"/>
            <a:ext cx="1323074" cy="1139823"/>
            <a:chOff x="1661695" y="3999190"/>
            <a:chExt cx="1764099" cy="1519765"/>
          </a:xfrm>
        </p:grpSpPr>
        <p:sp>
          <p:nvSpPr>
            <p:cNvPr id="51" name="Rectangle 50">
              <a:extLst>
                <a:ext uri="{FF2B5EF4-FFF2-40B4-BE49-F238E27FC236}">
                  <a16:creationId xmlns:a16="http://schemas.microsoft.com/office/drawing/2014/main" id="{693BF0EF-F734-7340-84A8-A727F36F39BF}"/>
                </a:ext>
              </a:extLst>
            </p:cNvPr>
            <p:cNvSpPr/>
            <p:nvPr/>
          </p:nvSpPr>
          <p:spPr>
            <a:xfrm>
              <a:off x="1661695" y="4995735"/>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52" name="Rectangle 51">
              <a:extLst>
                <a:ext uri="{FF2B5EF4-FFF2-40B4-BE49-F238E27FC236}">
                  <a16:creationId xmlns:a16="http://schemas.microsoft.com/office/drawing/2014/main" id="{8044968D-058B-9B4B-A495-5B90A8B466F3}"/>
                </a:ext>
              </a:extLst>
            </p:cNvPr>
            <p:cNvSpPr/>
            <p:nvPr/>
          </p:nvSpPr>
          <p:spPr>
            <a:xfrm>
              <a:off x="2082693" y="3999190"/>
              <a:ext cx="479983" cy="923330"/>
            </a:xfrm>
            <a:prstGeom prst="rect">
              <a:avLst/>
            </a:prstGeom>
            <a:noFill/>
          </p:spPr>
          <p:txBody>
            <a:bodyPr wrap="square" lIns="68580" tIns="34290" rIns="68580" bIns="34290">
              <a:spAutoFit/>
            </a:bodyPr>
            <a:lstStyle/>
            <a:p>
              <a:pPr algn="ctr"/>
              <a:r>
                <a:rPr lang="en-US" sz="4050" b="1" dirty="0">
                  <a:ln w="9525">
                    <a:solidFill>
                      <a:schemeClr val="bg1"/>
                    </a:solidFill>
                    <a:prstDash val="solid"/>
                  </a:ln>
                  <a:effectLst>
                    <a:outerShdw blurRad="12700" dist="38100" dir="2700000" algn="tl" rotWithShape="0">
                      <a:schemeClr val="bg1">
                        <a:lumMod val="50000"/>
                      </a:schemeClr>
                    </a:outerShdw>
                  </a:effectLst>
                </a:rPr>
                <a:t>O</a:t>
              </a:r>
            </a:p>
          </p:txBody>
        </p:sp>
        <p:sp>
          <p:nvSpPr>
            <p:cNvPr id="53" name="Rectangle 52">
              <a:extLst>
                <a:ext uri="{FF2B5EF4-FFF2-40B4-BE49-F238E27FC236}">
                  <a16:creationId xmlns:a16="http://schemas.microsoft.com/office/drawing/2014/main" id="{EB3117CD-C1E4-2C43-8315-83DC41D7BD37}"/>
                </a:ext>
              </a:extLst>
            </p:cNvPr>
            <p:cNvSpPr/>
            <p:nvPr/>
          </p:nvSpPr>
          <p:spPr>
            <a:xfrm rot="7200000">
              <a:off x="1845106" y="4899660"/>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Rectangle 53">
              <a:extLst>
                <a:ext uri="{FF2B5EF4-FFF2-40B4-BE49-F238E27FC236}">
                  <a16:creationId xmlns:a16="http://schemas.microsoft.com/office/drawing/2014/main" id="{0A094850-1DAE-FC4A-9567-E7852767426E}"/>
                </a:ext>
              </a:extLst>
            </p:cNvPr>
            <p:cNvSpPr/>
            <p:nvPr/>
          </p:nvSpPr>
          <p:spPr>
            <a:xfrm>
              <a:off x="3014570" y="4291403"/>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55" name="Rectangle 54">
              <a:extLst>
                <a:ext uri="{FF2B5EF4-FFF2-40B4-BE49-F238E27FC236}">
                  <a16:creationId xmlns:a16="http://schemas.microsoft.com/office/drawing/2014/main" id="{9D0D4D8F-DEBD-4D4D-ADEF-F930DBF5D0D1}"/>
                </a:ext>
              </a:extLst>
            </p:cNvPr>
            <p:cNvSpPr/>
            <p:nvPr/>
          </p:nvSpPr>
          <p:spPr>
            <a:xfrm>
              <a:off x="2623750" y="4507294"/>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6" name="Group 55">
            <a:extLst>
              <a:ext uri="{FF2B5EF4-FFF2-40B4-BE49-F238E27FC236}">
                <a16:creationId xmlns:a16="http://schemas.microsoft.com/office/drawing/2014/main" id="{ED967F3B-8BFF-8945-9655-66B6F57FB262}"/>
              </a:ext>
            </a:extLst>
          </p:cNvPr>
          <p:cNvGrpSpPr/>
          <p:nvPr/>
        </p:nvGrpSpPr>
        <p:grpSpPr>
          <a:xfrm rot="9576474">
            <a:off x="3795462" y="4736481"/>
            <a:ext cx="1323074" cy="1139824"/>
            <a:chOff x="1661696" y="3999190"/>
            <a:chExt cx="1764099" cy="1519765"/>
          </a:xfrm>
        </p:grpSpPr>
        <p:sp>
          <p:nvSpPr>
            <p:cNvPr id="57" name="Rectangle 56">
              <a:extLst>
                <a:ext uri="{FF2B5EF4-FFF2-40B4-BE49-F238E27FC236}">
                  <a16:creationId xmlns:a16="http://schemas.microsoft.com/office/drawing/2014/main" id="{D785D584-22FA-644D-8E6E-7CBE6959EB13}"/>
                </a:ext>
              </a:extLst>
            </p:cNvPr>
            <p:cNvSpPr/>
            <p:nvPr/>
          </p:nvSpPr>
          <p:spPr>
            <a:xfrm>
              <a:off x="1661696" y="4995735"/>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58" name="Rectangle 57">
              <a:extLst>
                <a:ext uri="{FF2B5EF4-FFF2-40B4-BE49-F238E27FC236}">
                  <a16:creationId xmlns:a16="http://schemas.microsoft.com/office/drawing/2014/main" id="{4148494F-6C39-7744-A41F-0351BAF6D354}"/>
                </a:ext>
              </a:extLst>
            </p:cNvPr>
            <p:cNvSpPr/>
            <p:nvPr/>
          </p:nvSpPr>
          <p:spPr>
            <a:xfrm>
              <a:off x="2082693" y="3999190"/>
              <a:ext cx="479981" cy="923329"/>
            </a:xfrm>
            <a:prstGeom prst="rect">
              <a:avLst/>
            </a:prstGeom>
            <a:noFill/>
          </p:spPr>
          <p:txBody>
            <a:bodyPr wrap="square" lIns="68580" tIns="34290" rIns="68580" bIns="34290">
              <a:spAutoFit/>
            </a:bodyPr>
            <a:lstStyle/>
            <a:p>
              <a:pPr algn="ctr"/>
              <a:r>
                <a:rPr lang="en-US" sz="4050" b="1" dirty="0">
                  <a:ln w="9525">
                    <a:solidFill>
                      <a:schemeClr val="bg1"/>
                    </a:solidFill>
                    <a:prstDash val="solid"/>
                  </a:ln>
                  <a:effectLst>
                    <a:outerShdw blurRad="12700" dist="38100" dir="2700000" algn="tl" rotWithShape="0">
                      <a:schemeClr val="bg1">
                        <a:lumMod val="50000"/>
                      </a:schemeClr>
                    </a:outerShdw>
                  </a:effectLst>
                </a:rPr>
                <a:t>O</a:t>
              </a:r>
            </a:p>
          </p:txBody>
        </p:sp>
        <p:sp>
          <p:nvSpPr>
            <p:cNvPr id="59" name="Rectangle 58">
              <a:extLst>
                <a:ext uri="{FF2B5EF4-FFF2-40B4-BE49-F238E27FC236}">
                  <a16:creationId xmlns:a16="http://schemas.microsoft.com/office/drawing/2014/main" id="{34003229-7C0D-0543-BDFF-C74A8AD5B084}"/>
                </a:ext>
              </a:extLst>
            </p:cNvPr>
            <p:cNvSpPr/>
            <p:nvPr/>
          </p:nvSpPr>
          <p:spPr>
            <a:xfrm rot="7200000">
              <a:off x="1845106" y="4899660"/>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Rectangle 59">
              <a:extLst>
                <a:ext uri="{FF2B5EF4-FFF2-40B4-BE49-F238E27FC236}">
                  <a16:creationId xmlns:a16="http://schemas.microsoft.com/office/drawing/2014/main" id="{56C47A58-D165-8E4D-9100-5C07BDF192C9}"/>
                </a:ext>
              </a:extLst>
            </p:cNvPr>
            <p:cNvSpPr/>
            <p:nvPr/>
          </p:nvSpPr>
          <p:spPr>
            <a:xfrm>
              <a:off x="3014571" y="4291402"/>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61" name="Rectangle 60">
              <a:extLst>
                <a:ext uri="{FF2B5EF4-FFF2-40B4-BE49-F238E27FC236}">
                  <a16:creationId xmlns:a16="http://schemas.microsoft.com/office/drawing/2014/main" id="{B35E116E-EE20-564F-B387-7F90A1A8B723}"/>
                </a:ext>
              </a:extLst>
            </p:cNvPr>
            <p:cNvSpPr/>
            <p:nvPr/>
          </p:nvSpPr>
          <p:spPr>
            <a:xfrm>
              <a:off x="2623750" y="4507294"/>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2" name="Rectangle 61">
            <a:extLst>
              <a:ext uri="{FF2B5EF4-FFF2-40B4-BE49-F238E27FC236}">
                <a16:creationId xmlns:a16="http://schemas.microsoft.com/office/drawing/2014/main" id="{96F53821-264D-BC43-883F-DB67AB574401}"/>
              </a:ext>
            </a:extLst>
          </p:cNvPr>
          <p:cNvSpPr/>
          <p:nvPr/>
        </p:nvSpPr>
        <p:spPr>
          <a:xfrm rot="16200000">
            <a:off x="3442162" y="4714739"/>
            <a:ext cx="134573" cy="34289"/>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Rectangle 63">
            <a:extLst>
              <a:ext uri="{FF2B5EF4-FFF2-40B4-BE49-F238E27FC236}">
                <a16:creationId xmlns:a16="http://schemas.microsoft.com/office/drawing/2014/main" id="{C959A941-0867-1A45-88B7-780F0451F933}"/>
              </a:ext>
            </a:extLst>
          </p:cNvPr>
          <p:cNvSpPr/>
          <p:nvPr/>
        </p:nvSpPr>
        <p:spPr>
          <a:xfrm rot="16200000" flipV="1">
            <a:off x="4599809" y="4462047"/>
            <a:ext cx="270244" cy="34289"/>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09" name="Group 108">
            <a:extLst>
              <a:ext uri="{FF2B5EF4-FFF2-40B4-BE49-F238E27FC236}">
                <a16:creationId xmlns:a16="http://schemas.microsoft.com/office/drawing/2014/main" id="{8D2AFE4A-5D42-784C-8BD0-F90D25FBC3A8}"/>
              </a:ext>
            </a:extLst>
          </p:cNvPr>
          <p:cNvGrpSpPr/>
          <p:nvPr/>
        </p:nvGrpSpPr>
        <p:grpSpPr>
          <a:xfrm>
            <a:off x="5367447" y="1323698"/>
            <a:ext cx="3790450" cy="3867410"/>
            <a:chOff x="5853005" y="375534"/>
            <a:chExt cx="5053931" cy="5156547"/>
          </a:xfrm>
        </p:grpSpPr>
        <p:sp>
          <p:nvSpPr>
            <p:cNvPr id="101" name="Rectangle 100">
              <a:extLst>
                <a:ext uri="{FF2B5EF4-FFF2-40B4-BE49-F238E27FC236}">
                  <a16:creationId xmlns:a16="http://schemas.microsoft.com/office/drawing/2014/main" id="{C1A41068-8D5E-DA41-A482-357D6E2A5E0F}"/>
                </a:ext>
              </a:extLst>
            </p:cNvPr>
            <p:cNvSpPr/>
            <p:nvPr/>
          </p:nvSpPr>
          <p:spPr>
            <a:xfrm rot="16200000">
              <a:off x="7035829" y="2671673"/>
              <a:ext cx="179430" cy="45719"/>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08" name="Group 107">
              <a:extLst>
                <a:ext uri="{FF2B5EF4-FFF2-40B4-BE49-F238E27FC236}">
                  <a16:creationId xmlns:a16="http://schemas.microsoft.com/office/drawing/2014/main" id="{5925E45A-0DAE-5442-8B01-754F959D1297}"/>
                </a:ext>
              </a:extLst>
            </p:cNvPr>
            <p:cNvGrpSpPr/>
            <p:nvPr/>
          </p:nvGrpSpPr>
          <p:grpSpPr>
            <a:xfrm>
              <a:off x="5853005" y="375534"/>
              <a:ext cx="5053931" cy="5156547"/>
              <a:chOff x="6814836" y="-66687"/>
              <a:chExt cx="5053931" cy="5156546"/>
            </a:xfrm>
          </p:grpSpPr>
          <p:grpSp>
            <p:nvGrpSpPr>
              <p:cNvPr id="65" name="Group 64">
                <a:extLst>
                  <a:ext uri="{FF2B5EF4-FFF2-40B4-BE49-F238E27FC236}">
                    <a16:creationId xmlns:a16="http://schemas.microsoft.com/office/drawing/2014/main" id="{5F327857-CBB4-3041-9A39-7B65A972451A}"/>
                  </a:ext>
                </a:extLst>
              </p:cNvPr>
              <p:cNvGrpSpPr/>
              <p:nvPr/>
            </p:nvGrpSpPr>
            <p:grpSpPr>
              <a:xfrm rot="15851494">
                <a:off x="8677898" y="55480"/>
                <a:ext cx="1764099" cy="1519766"/>
                <a:chOff x="1661695" y="3999190"/>
                <a:chExt cx="1764099" cy="1519766"/>
              </a:xfrm>
            </p:grpSpPr>
            <p:sp>
              <p:nvSpPr>
                <p:cNvPr id="66" name="Rectangle 65">
                  <a:extLst>
                    <a:ext uri="{FF2B5EF4-FFF2-40B4-BE49-F238E27FC236}">
                      <a16:creationId xmlns:a16="http://schemas.microsoft.com/office/drawing/2014/main" id="{A411C271-18E4-A444-A22F-596D8D4750B7}"/>
                    </a:ext>
                  </a:extLst>
                </p:cNvPr>
                <p:cNvSpPr/>
                <p:nvPr/>
              </p:nvSpPr>
              <p:spPr>
                <a:xfrm>
                  <a:off x="1661695" y="4995736"/>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67" name="Rectangle 66">
                  <a:extLst>
                    <a:ext uri="{FF2B5EF4-FFF2-40B4-BE49-F238E27FC236}">
                      <a16:creationId xmlns:a16="http://schemas.microsoft.com/office/drawing/2014/main" id="{DFC18AA6-B40D-5044-B2D2-4633B4EACCF7}"/>
                    </a:ext>
                  </a:extLst>
                </p:cNvPr>
                <p:cNvSpPr/>
                <p:nvPr/>
              </p:nvSpPr>
              <p:spPr>
                <a:xfrm>
                  <a:off x="2082693" y="3999190"/>
                  <a:ext cx="479983" cy="923329"/>
                </a:xfrm>
                <a:prstGeom prst="rect">
                  <a:avLst/>
                </a:prstGeom>
                <a:noFill/>
              </p:spPr>
              <p:txBody>
                <a:bodyPr wrap="square" lIns="68580" tIns="34290" rIns="68580" bIns="34290">
                  <a:spAutoFit/>
                </a:bodyPr>
                <a:lstStyle/>
                <a:p>
                  <a:pPr algn="ctr"/>
                  <a:r>
                    <a:rPr lang="en-US" sz="4050" b="1" dirty="0">
                      <a:ln w="9525">
                        <a:solidFill>
                          <a:schemeClr val="bg1"/>
                        </a:solidFill>
                        <a:prstDash val="solid"/>
                      </a:ln>
                      <a:effectLst>
                        <a:outerShdw blurRad="12700" dist="38100" dir="2700000" algn="tl" rotWithShape="0">
                          <a:schemeClr val="bg1">
                            <a:lumMod val="50000"/>
                          </a:schemeClr>
                        </a:outerShdw>
                      </a:effectLst>
                    </a:rPr>
                    <a:t>O</a:t>
                  </a:r>
                </a:p>
              </p:txBody>
            </p:sp>
            <p:sp>
              <p:nvSpPr>
                <p:cNvPr id="68" name="Rectangle 67">
                  <a:extLst>
                    <a:ext uri="{FF2B5EF4-FFF2-40B4-BE49-F238E27FC236}">
                      <a16:creationId xmlns:a16="http://schemas.microsoft.com/office/drawing/2014/main" id="{BE25196C-AB6F-1E47-8A73-C491FA423F71}"/>
                    </a:ext>
                  </a:extLst>
                </p:cNvPr>
                <p:cNvSpPr/>
                <p:nvPr/>
              </p:nvSpPr>
              <p:spPr>
                <a:xfrm rot="7200000">
                  <a:off x="1845105" y="4899659"/>
                  <a:ext cx="412292" cy="4572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Rectangle 68">
                  <a:extLst>
                    <a:ext uri="{FF2B5EF4-FFF2-40B4-BE49-F238E27FC236}">
                      <a16:creationId xmlns:a16="http://schemas.microsoft.com/office/drawing/2014/main" id="{DCCC1C8D-2C80-A947-A9E6-D165A7981A4B}"/>
                    </a:ext>
                  </a:extLst>
                </p:cNvPr>
                <p:cNvSpPr/>
                <p:nvPr/>
              </p:nvSpPr>
              <p:spPr>
                <a:xfrm>
                  <a:off x="3014570" y="4291403"/>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70" name="Rectangle 69">
                  <a:extLst>
                    <a:ext uri="{FF2B5EF4-FFF2-40B4-BE49-F238E27FC236}">
                      <a16:creationId xmlns:a16="http://schemas.microsoft.com/office/drawing/2014/main" id="{0686EB0B-0AB1-DF43-AEC5-A998FD25B5EA}"/>
                    </a:ext>
                  </a:extLst>
                </p:cNvPr>
                <p:cNvSpPr/>
                <p:nvPr/>
              </p:nvSpPr>
              <p:spPr>
                <a:xfrm>
                  <a:off x="2623750" y="4507294"/>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1" name="Group 70">
                <a:extLst>
                  <a:ext uri="{FF2B5EF4-FFF2-40B4-BE49-F238E27FC236}">
                    <a16:creationId xmlns:a16="http://schemas.microsoft.com/office/drawing/2014/main" id="{60183293-843B-EC4D-9062-D2A86AA72F2C}"/>
                  </a:ext>
                </a:extLst>
              </p:cNvPr>
              <p:cNvGrpSpPr/>
              <p:nvPr/>
            </p:nvGrpSpPr>
            <p:grpSpPr>
              <a:xfrm rot="19787393">
                <a:off x="10104667" y="1085065"/>
                <a:ext cx="1764100" cy="1519764"/>
                <a:chOff x="1661695" y="3999191"/>
                <a:chExt cx="1764100" cy="1519764"/>
              </a:xfrm>
            </p:grpSpPr>
            <p:sp>
              <p:nvSpPr>
                <p:cNvPr id="72" name="Rectangle 71">
                  <a:extLst>
                    <a:ext uri="{FF2B5EF4-FFF2-40B4-BE49-F238E27FC236}">
                      <a16:creationId xmlns:a16="http://schemas.microsoft.com/office/drawing/2014/main" id="{68BF3FE5-4F84-8D4F-BB57-225DBEF60A16}"/>
                    </a:ext>
                  </a:extLst>
                </p:cNvPr>
                <p:cNvSpPr/>
                <p:nvPr/>
              </p:nvSpPr>
              <p:spPr>
                <a:xfrm>
                  <a:off x="1661695" y="4995735"/>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73" name="Rectangle 72">
                  <a:extLst>
                    <a:ext uri="{FF2B5EF4-FFF2-40B4-BE49-F238E27FC236}">
                      <a16:creationId xmlns:a16="http://schemas.microsoft.com/office/drawing/2014/main" id="{D6F9C82B-822B-174F-8995-817DDF2BE65E}"/>
                    </a:ext>
                  </a:extLst>
                </p:cNvPr>
                <p:cNvSpPr/>
                <p:nvPr/>
              </p:nvSpPr>
              <p:spPr>
                <a:xfrm>
                  <a:off x="2082693" y="3999191"/>
                  <a:ext cx="479983" cy="923330"/>
                </a:xfrm>
                <a:prstGeom prst="rect">
                  <a:avLst/>
                </a:prstGeom>
                <a:noFill/>
              </p:spPr>
              <p:txBody>
                <a:bodyPr wrap="square" lIns="68580" tIns="34290" rIns="68580" bIns="34290">
                  <a:spAutoFit/>
                </a:bodyPr>
                <a:lstStyle/>
                <a:p>
                  <a:pPr algn="ctr"/>
                  <a:r>
                    <a:rPr lang="en-US" sz="4050" b="1" dirty="0">
                      <a:ln w="9525">
                        <a:solidFill>
                          <a:schemeClr val="bg1"/>
                        </a:solidFill>
                        <a:prstDash val="solid"/>
                      </a:ln>
                      <a:effectLst>
                        <a:outerShdw blurRad="12700" dist="38100" dir="2700000" algn="tl" rotWithShape="0">
                          <a:schemeClr val="bg1">
                            <a:lumMod val="50000"/>
                          </a:schemeClr>
                        </a:outerShdw>
                      </a:effectLst>
                    </a:rPr>
                    <a:t>O</a:t>
                  </a:r>
                </a:p>
              </p:txBody>
            </p:sp>
            <p:sp>
              <p:nvSpPr>
                <p:cNvPr id="74" name="Rectangle 73">
                  <a:extLst>
                    <a:ext uri="{FF2B5EF4-FFF2-40B4-BE49-F238E27FC236}">
                      <a16:creationId xmlns:a16="http://schemas.microsoft.com/office/drawing/2014/main" id="{DA3356F2-6970-494D-A84B-882BFB1FABB3}"/>
                    </a:ext>
                  </a:extLst>
                </p:cNvPr>
                <p:cNvSpPr/>
                <p:nvPr/>
              </p:nvSpPr>
              <p:spPr>
                <a:xfrm rot="7200000">
                  <a:off x="1845106" y="4899660"/>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Rectangle 74">
                  <a:extLst>
                    <a:ext uri="{FF2B5EF4-FFF2-40B4-BE49-F238E27FC236}">
                      <a16:creationId xmlns:a16="http://schemas.microsoft.com/office/drawing/2014/main" id="{4D4820DF-763B-5149-B2E1-D2CA4010334E}"/>
                    </a:ext>
                  </a:extLst>
                </p:cNvPr>
                <p:cNvSpPr/>
                <p:nvPr/>
              </p:nvSpPr>
              <p:spPr>
                <a:xfrm>
                  <a:off x="3014571" y="4291405"/>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76" name="Rectangle 75">
                  <a:extLst>
                    <a:ext uri="{FF2B5EF4-FFF2-40B4-BE49-F238E27FC236}">
                      <a16:creationId xmlns:a16="http://schemas.microsoft.com/office/drawing/2014/main" id="{C87B07CD-6ADC-A04D-8F6D-F60EEB88A327}"/>
                    </a:ext>
                  </a:extLst>
                </p:cNvPr>
                <p:cNvSpPr/>
                <p:nvPr/>
              </p:nvSpPr>
              <p:spPr>
                <a:xfrm>
                  <a:off x="2623750" y="4507294"/>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7" name="Group 76">
                <a:extLst>
                  <a:ext uri="{FF2B5EF4-FFF2-40B4-BE49-F238E27FC236}">
                    <a16:creationId xmlns:a16="http://schemas.microsoft.com/office/drawing/2014/main" id="{2673EA02-A56C-364B-B4FA-CFDA11DD20C5}"/>
                  </a:ext>
                </a:extLst>
              </p:cNvPr>
              <p:cNvGrpSpPr/>
              <p:nvPr/>
            </p:nvGrpSpPr>
            <p:grpSpPr>
              <a:xfrm rot="1490676">
                <a:off x="9888118" y="2803984"/>
                <a:ext cx="1764100" cy="1519765"/>
                <a:chOff x="1661695" y="3999191"/>
                <a:chExt cx="1764100" cy="1519765"/>
              </a:xfrm>
            </p:grpSpPr>
            <p:sp>
              <p:nvSpPr>
                <p:cNvPr id="78" name="Rectangle 77">
                  <a:extLst>
                    <a:ext uri="{FF2B5EF4-FFF2-40B4-BE49-F238E27FC236}">
                      <a16:creationId xmlns:a16="http://schemas.microsoft.com/office/drawing/2014/main" id="{7F1C1374-A5C1-A645-A652-12DD4B294FE2}"/>
                    </a:ext>
                  </a:extLst>
                </p:cNvPr>
                <p:cNvSpPr/>
                <p:nvPr/>
              </p:nvSpPr>
              <p:spPr>
                <a:xfrm>
                  <a:off x="1661695" y="4995736"/>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79" name="Rectangle 78">
                  <a:extLst>
                    <a:ext uri="{FF2B5EF4-FFF2-40B4-BE49-F238E27FC236}">
                      <a16:creationId xmlns:a16="http://schemas.microsoft.com/office/drawing/2014/main" id="{34557415-B93E-FE4C-9DE8-ADDA5760120E}"/>
                    </a:ext>
                  </a:extLst>
                </p:cNvPr>
                <p:cNvSpPr/>
                <p:nvPr/>
              </p:nvSpPr>
              <p:spPr>
                <a:xfrm>
                  <a:off x="2082694" y="3999191"/>
                  <a:ext cx="479983" cy="923329"/>
                </a:xfrm>
                <a:prstGeom prst="rect">
                  <a:avLst/>
                </a:prstGeom>
                <a:noFill/>
              </p:spPr>
              <p:txBody>
                <a:bodyPr wrap="square" lIns="68580" tIns="34290" rIns="68580" bIns="34290">
                  <a:spAutoFit/>
                </a:bodyPr>
                <a:lstStyle/>
                <a:p>
                  <a:pPr algn="ctr"/>
                  <a:r>
                    <a:rPr lang="en-US" sz="4050" b="1" dirty="0">
                      <a:ln w="9525">
                        <a:solidFill>
                          <a:schemeClr val="bg1"/>
                        </a:solidFill>
                        <a:prstDash val="solid"/>
                      </a:ln>
                      <a:effectLst>
                        <a:outerShdw blurRad="12700" dist="38100" dir="2700000" algn="tl" rotWithShape="0">
                          <a:schemeClr val="bg1">
                            <a:lumMod val="50000"/>
                          </a:schemeClr>
                        </a:outerShdw>
                      </a:effectLst>
                    </a:rPr>
                    <a:t>O</a:t>
                  </a:r>
                </a:p>
              </p:txBody>
            </p:sp>
            <p:sp>
              <p:nvSpPr>
                <p:cNvPr id="80" name="Rectangle 79">
                  <a:extLst>
                    <a:ext uri="{FF2B5EF4-FFF2-40B4-BE49-F238E27FC236}">
                      <a16:creationId xmlns:a16="http://schemas.microsoft.com/office/drawing/2014/main" id="{027C588D-C3A5-B548-B66C-3E8DEADF93AA}"/>
                    </a:ext>
                  </a:extLst>
                </p:cNvPr>
                <p:cNvSpPr/>
                <p:nvPr/>
              </p:nvSpPr>
              <p:spPr>
                <a:xfrm rot="7200000">
                  <a:off x="1845106" y="4899660"/>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Rectangle 80">
                  <a:extLst>
                    <a:ext uri="{FF2B5EF4-FFF2-40B4-BE49-F238E27FC236}">
                      <a16:creationId xmlns:a16="http://schemas.microsoft.com/office/drawing/2014/main" id="{75189DF6-3351-264F-A69D-6A73C23861E8}"/>
                    </a:ext>
                  </a:extLst>
                </p:cNvPr>
                <p:cNvSpPr/>
                <p:nvPr/>
              </p:nvSpPr>
              <p:spPr>
                <a:xfrm>
                  <a:off x="3014571" y="4291403"/>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82" name="Rectangle 81">
                  <a:extLst>
                    <a:ext uri="{FF2B5EF4-FFF2-40B4-BE49-F238E27FC236}">
                      <a16:creationId xmlns:a16="http://schemas.microsoft.com/office/drawing/2014/main" id="{4A418A8B-069D-4443-9243-7964B9ABFD08}"/>
                    </a:ext>
                  </a:extLst>
                </p:cNvPr>
                <p:cNvSpPr/>
                <p:nvPr/>
              </p:nvSpPr>
              <p:spPr>
                <a:xfrm>
                  <a:off x="2623750" y="4507294"/>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83" name="Group 82">
                <a:extLst>
                  <a:ext uri="{FF2B5EF4-FFF2-40B4-BE49-F238E27FC236}">
                    <a16:creationId xmlns:a16="http://schemas.microsoft.com/office/drawing/2014/main" id="{E223C126-5DEE-CF47-809C-E7492A99B3AA}"/>
                  </a:ext>
                </a:extLst>
              </p:cNvPr>
              <p:cNvGrpSpPr/>
              <p:nvPr/>
            </p:nvGrpSpPr>
            <p:grpSpPr>
              <a:xfrm rot="4532311">
                <a:off x="8312555" y="3447926"/>
                <a:ext cx="1764101" cy="1519766"/>
                <a:chOff x="1661695" y="3999190"/>
                <a:chExt cx="1764101" cy="1519766"/>
              </a:xfrm>
            </p:grpSpPr>
            <p:sp>
              <p:nvSpPr>
                <p:cNvPr id="84" name="Rectangle 83">
                  <a:extLst>
                    <a:ext uri="{FF2B5EF4-FFF2-40B4-BE49-F238E27FC236}">
                      <a16:creationId xmlns:a16="http://schemas.microsoft.com/office/drawing/2014/main" id="{5CB2F8C7-BD23-DB43-AC06-62C8053D0E3C}"/>
                    </a:ext>
                  </a:extLst>
                </p:cNvPr>
                <p:cNvSpPr/>
                <p:nvPr/>
              </p:nvSpPr>
              <p:spPr>
                <a:xfrm>
                  <a:off x="1661695" y="4995736"/>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85" name="Rectangle 84">
                  <a:extLst>
                    <a:ext uri="{FF2B5EF4-FFF2-40B4-BE49-F238E27FC236}">
                      <a16:creationId xmlns:a16="http://schemas.microsoft.com/office/drawing/2014/main" id="{E778E5BE-2148-4A45-85A4-1BCDE188C7C8}"/>
                    </a:ext>
                  </a:extLst>
                </p:cNvPr>
                <p:cNvSpPr/>
                <p:nvPr/>
              </p:nvSpPr>
              <p:spPr>
                <a:xfrm>
                  <a:off x="2082693" y="3999190"/>
                  <a:ext cx="479983" cy="923329"/>
                </a:xfrm>
                <a:prstGeom prst="rect">
                  <a:avLst/>
                </a:prstGeom>
                <a:noFill/>
              </p:spPr>
              <p:txBody>
                <a:bodyPr wrap="square" lIns="68580" tIns="34290" rIns="68580" bIns="34290">
                  <a:spAutoFit/>
                </a:bodyPr>
                <a:lstStyle/>
                <a:p>
                  <a:pPr algn="ctr"/>
                  <a:r>
                    <a:rPr lang="en-US" sz="4050" b="1" dirty="0">
                      <a:ln w="9525">
                        <a:solidFill>
                          <a:schemeClr val="bg1"/>
                        </a:solidFill>
                        <a:prstDash val="solid"/>
                      </a:ln>
                      <a:effectLst>
                        <a:outerShdw blurRad="12700" dist="38100" dir="2700000" algn="tl" rotWithShape="0">
                          <a:schemeClr val="bg1">
                            <a:lumMod val="50000"/>
                          </a:schemeClr>
                        </a:outerShdw>
                      </a:effectLst>
                    </a:rPr>
                    <a:t>O</a:t>
                  </a:r>
                </a:p>
              </p:txBody>
            </p:sp>
            <p:sp>
              <p:nvSpPr>
                <p:cNvPr id="86" name="Rectangle 85">
                  <a:extLst>
                    <a:ext uri="{FF2B5EF4-FFF2-40B4-BE49-F238E27FC236}">
                      <a16:creationId xmlns:a16="http://schemas.microsoft.com/office/drawing/2014/main" id="{714622A3-45B4-8B48-8921-C6D80746FA9F}"/>
                    </a:ext>
                  </a:extLst>
                </p:cNvPr>
                <p:cNvSpPr/>
                <p:nvPr/>
              </p:nvSpPr>
              <p:spPr>
                <a:xfrm rot="7200000">
                  <a:off x="1845106" y="4899660"/>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Rectangle 86">
                  <a:extLst>
                    <a:ext uri="{FF2B5EF4-FFF2-40B4-BE49-F238E27FC236}">
                      <a16:creationId xmlns:a16="http://schemas.microsoft.com/office/drawing/2014/main" id="{F93DD847-836A-E84A-9768-CD5556F7CB12}"/>
                    </a:ext>
                  </a:extLst>
                </p:cNvPr>
                <p:cNvSpPr/>
                <p:nvPr/>
              </p:nvSpPr>
              <p:spPr>
                <a:xfrm>
                  <a:off x="3014572" y="4291403"/>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88" name="Rectangle 87">
                  <a:extLst>
                    <a:ext uri="{FF2B5EF4-FFF2-40B4-BE49-F238E27FC236}">
                      <a16:creationId xmlns:a16="http://schemas.microsoft.com/office/drawing/2014/main" id="{BCA8B5A0-F9A6-0E43-8E3C-7B15240D0834}"/>
                    </a:ext>
                  </a:extLst>
                </p:cNvPr>
                <p:cNvSpPr/>
                <p:nvPr/>
              </p:nvSpPr>
              <p:spPr>
                <a:xfrm>
                  <a:off x="2623750" y="4507294"/>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89" name="Group 88">
                <a:extLst>
                  <a:ext uri="{FF2B5EF4-FFF2-40B4-BE49-F238E27FC236}">
                    <a16:creationId xmlns:a16="http://schemas.microsoft.com/office/drawing/2014/main" id="{361EDFE8-800C-DB47-BCB0-F14E02966006}"/>
                  </a:ext>
                </a:extLst>
              </p:cNvPr>
              <p:cNvGrpSpPr/>
              <p:nvPr/>
            </p:nvGrpSpPr>
            <p:grpSpPr>
              <a:xfrm rot="9049768">
                <a:off x="6814836" y="2510780"/>
                <a:ext cx="1764101" cy="1519765"/>
                <a:chOff x="1661695" y="3999190"/>
                <a:chExt cx="1764101" cy="1519765"/>
              </a:xfrm>
            </p:grpSpPr>
            <p:sp>
              <p:nvSpPr>
                <p:cNvPr id="90" name="Rectangle 89">
                  <a:extLst>
                    <a:ext uri="{FF2B5EF4-FFF2-40B4-BE49-F238E27FC236}">
                      <a16:creationId xmlns:a16="http://schemas.microsoft.com/office/drawing/2014/main" id="{617A382E-7849-2F49-B421-D7B38DF1A8D6}"/>
                    </a:ext>
                  </a:extLst>
                </p:cNvPr>
                <p:cNvSpPr/>
                <p:nvPr/>
              </p:nvSpPr>
              <p:spPr>
                <a:xfrm>
                  <a:off x="1661695" y="4995735"/>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91" name="Rectangle 90">
                  <a:extLst>
                    <a:ext uri="{FF2B5EF4-FFF2-40B4-BE49-F238E27FC236}">
                      <a16:creationId xmlns:a16="http://schemas.microsoft.com/office/drawing/2014/main" id="{CDDE92DD-7720-B94C-B06F-7EF72CCB0B45}"/>
                    </a:ext>
                  </a:extLst>
                </p:cNvPr>
                <p:cNvSpPr/>
                <p:nvPr/>
              </p:nvSpPr>
              <p:spPr>
                <a:xfrm>
                  <a:off x="2082693" y="3999190"/>
                  <a:ext cx="479983" cy="923329"/>
                </a:xfrm>
                <a:prstGeom prst="rect">
                  <a:avLst/>
                </a:prstGeom>
                <a:noFill/>
              </p:spPr>
              <p:txBody>
                <a:bodyPr wrap="square" lIns="68580" tIns="34290" rIns="68580" bIns="34290">
                  <a:spAutoFit/>
                </a:bodyPr>
                <a:lstStyle/>
                <a:p>
                  <a:pPr algn="ctr"/>
                  <a:r>
                    <a:rPr lang="en-US" sz="4050" b="1" dirty="0">
                      <a:ln w="9525">
                        <a:solidFill>
                          <a:schemeClr val="bg1"/>
                        </a:solidFill>
                        <a:prstDash val="solid"/>
                      </a:ln>
                      <a:effectLst>
                        <a:outerShdw blurRad="12700" dist="38100" dir="2700000" algn="tl" rotWithShape="0">
                          <a:schemeClr val="bg1">
                            <a:lumMod val="50000"/>
                          </a:schemeClr>
                        </a:outerShdw>
                      </a:effectLst>
                    </a:rPr>
                    <a:t>O</a:t>
                  </a:r>
                </a:p>
              </p:txBody>
            </p:sp>
            <p:sp>
              <p:nvSpPr>
                <p:cNvPr id="92" name="Rectangle 91">
                  <a:extLst>
                    <a:ext uri="{FF2B5EF4-FFF2-40B4-BE49-F238E27FC236}">
                      <a16:creationId xmlns:a16="http://schemas.microsoft.com/office/drawing/2014/main" id="{4E7218BB-2136-8D4F-A62B-FA9E7A330130}"/>
                    </a:ext>
                  </a:extLst>
                </p:cNvPr>
                <p:cNvSpPr/>
                <p:nvPr/>
              </p:nvSpPr>
              <p:spPr>
                <a:xfrm rot="7200000">
                  <a:off x="1845106" y="4899659"/>
                  <a:ext cx="412292" cy="4572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3" name="Rectangle 92">
                  <a:extLst>
                    <a:ext uri="{FF2B5EF4-FFF2-40B4-BE49-F238E27FC236}">
                      <a16:creationId xmlns:a16="http://schemas.microsoft.com/office/drawing/2014/main" id="{F9CC177A-3DB8-B94A-9307-4CA67D383C7C}"/>
                    </a:ext>
                  </a:extLst>
                </p:cNvPr>
                <p:cNvSpPr/>
                <p:nvPr/>
              </p:nvSpPr>
              <p:spPr>
                <a:xfrm>
                  <a:off x="3014572" y="4291402"/>
                  <a:ext cx="411224" cy="523220"/>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94" name="Rectangle 93">
                  <a:extLst>
                    <a:ext uri="{FF2B5EF4-FFF2-40B4-BE49-F238E27FC236}">
                      <a16:creationId xmlns:a16="http://schemas.microsoft.com/office/drawing/2014/main" id="{3A317008-B3E6-DE49-BC4F-0F80546861B2}"/>
                    </a:ext>
                  </a:extLst>
                </p:cNvPr>
                <p:cNvSpPr/>
                <p:nvPr/>
              </p:nvSpPr>
              <p:spPr>
                <a:xfrm>
                  <a:off x="2623750" y="4507294"/>
                  <a:ext cx="412292"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5" name="Group 94">
                <a:extLst>
                  <a:ext uri="{FF2B5EF4-FFF2-40B4-BE49-F238E27FC236}">
                    <a16:creationId xmlns:a16="http://schemas.microsoft.com/office/drawing/2014/main" id="{0667AC1E-33E3-A645-ADE7-C3CA6EE6E45F}"/>
                  </a:ext>
                </a:extLst>
              </p:cNvPr>
              <p:cNvGrpSpPr/>
              <p:nvPr/>
            </p:nvGrpSpPr>
            <p:grpSpPr>
              <a:xfrm rot="12049787">
                <a:off x="7236833" y="914174"/>
                <a:ext cx="1647656" cy="1451213"/>
                <a:chOff x="1642331" y="3955711"/>
                <a:chExt cx="1802826" cy="1587882"/>
              </a:xfrm>
            </p:grpSpPr>
            <p:sp>
              <p:nvSpPr>
                <p:cNvPr id="96" name="Rectangle 95">
                  <a:extLst>
                    <a:ext uri="{FF2B5EF4-FFF2-40B4-BE49-F238E27FC236}">
                      <a16:creationId xmlns:a16="http://schemas.microsoft.com/office/drawing/2014/main" id="{2F01C70B-82EB-BC43-A947-574F54368B51}"/>
                    </a:ext>
                  </a:extLst>
                </p:cNvPr>
                <p:cNvSpPr/>
                <p:nvPr/>
              </p:nvSpPr>
              <p:spPr>
                <a:xfrm>
                  <a:off x="1642331" y="4971099"/>
                  <a:ext cx="449951" cy="572494"/>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97" name="Rectangle 96">
                  <a:extLst>
                    <a:ext uri="{FF2B5EF4-FFF2-40B4-BE49-F238E27FC236}">
                      <a16:creationId xmlns:a16="http://schemas.microsoft.com/office/drawing/2014/main" id="{C8DBA67C-7C07-9D41-9C2F-B98CA62A4D7E}"/>
                    </a:ext>
                  </a:extLst>
                </p:cNvPr>
                <p:cNvSpPr/>
                <p:nvPr/>
              </p:nvSpPr>
              <p:spPr>
                <a:xfrm>
                  <a:off x="2082695" y="3955711"/>
                  <a:ext cx="479981" cy="1010284"/>
                </a:xfrm>
                <a:prstGeom prst="rect">
                  <a:avLst/>
                </a:prstGeom>
                <a:noFill/>
              </p:spPr>
              <p:txBody>
                <a:bodyPr wrap="square" lIns="68580" tIns="34290" rIns="68580" bIns="34290">
                  <a:spAutoFit/>
                </a:bodyPr>
                <a:lstStyle/>
                <a:p>
                  <a:pPr algn="ctr"/>
                  <a:r>
                    <a:rPr lang="en-US" sz="4050" b="1" dirty="0">
                      <a:ln w="9525">
                        <a:solidFill>
                          <a:schemeClr val="bg1"/>
                        </a:solidFill>
                        <a:prstDash val="solid"/>
                      </a:ln>
                      <a:effectLst>
                        <a:outerShdw blurRad="12700" dist="38100" dir="2700000" algn="tl" rotWithShape="0">
                          <a:schemeClr val="bg1">
                            <a:lumMod val="50000"/>
                          </a:schemeClr>
                        </a:outerShdw>
                      </a:effectLst>
                    </a:rPr>
                    <a:t>O</a:t>
                  </a:r>
                </a:p>
              </p:txBody>
            </p:sp>
            <p:sp>
              <p:nvSpPr>
                <p:cNvPr id="98" name="Rectangle 97">
                  <a:extLst>
                    <a:ext uri="{FF2B5EF4-FFF2-40B4-BE49-F238E27FC236}">
                      <a16:creationId xmlns:a16="http://schemas.microsoft.com/office/drawing/2014/main" id="{63483299-FEFD-C94B-BD34-6D04790DE541}"/>
                    </a:ext>
                  </a:extLst>
                </p:cNvPr>
                <p:cNvSpPr/>
                <p:nvPr/>
              </p:nvSpPr>
              <p:spPr>
                <a:xfrm rot="7200000">
                  <a:off x="1845105" y="4899659"/>
                  <a:ext cx="412292" cy="4572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Rectangle 98">
                  <a:extLst>
                    <a:ext uri="{FF2B5EF4-FFF2-40B4-BE49-F238E27FC236}">
                      <a16:creationId xmlns:a16="http://schemas.microsoft.com/office/drawing/2014/main" id="{35114065-F42B-814A-AD85-D0391B854085}"/>
                    </a:ext>
                  </a:extLst>
                </p:cNvPr>
                <p:cNvSpPr/>
                <p:nvPr/>
              </p:nvSpPr>
              <p:spPr>
                <a:xfrm>
                  <a:off x="2995206" y="4266765"/>
                  <a:ext cx="449951" cy="572494"/>
                </a:xfrm>
                <a:prstGeom prst="rect">
                  <a:avLst/>
                </a:prstGeom>
                <a:noFill/>
              </p:spPr>
              <p:txBody>
                <a:bodyPr wrap="none" lIns="68580" tIns="34290" rIns="68580" bIns="34290">
                  <a:spAutoFit/>
                </a:bodyPr>
                <a:lstStyle/>
                <a:p>
                  <a:pPr algn="ctr"/>
                  <a:r>
                    <a:rPr lang="en-US" sz="2100" b="1" dirty="0">
                      <a:ln w="9525">
                        <a:solidFill>
                          <a:schemeClr val="bg1"/>
                        </a:solidFill>
                        <a:prstDash val="solid"/>
                      </a:ln>
                      <a:effectLst>
                        <a:outerShdw blurRad="12700" dist="38100" dir="2700000" algn="tl" rotWithShape="0">
                          <a:schemeClr val="bg1">
                            <a:lumMod val="50000"/>
                          </a:schemeClr>
                        </a:outerShdw>
                      </a:effectLst>
                    </a:rPr>
                    <a:t>H</a:t>
                  </a:r>
                </a:p>
              </p:txBody>
            </p:sp>
            <p:sp>
              <p:nvSpPr>
                <p:cNvPr id="100" name="Rectangle 99">
                  <a:extLst>
                    <a:ext uri="{FF2B5EF4-FFF2-40B4-BE49-F238E27FC236}">
                      <a16:creationId xmlns:a16="http://schemas.microsoft.com/office/drawing/2014/main" id="{481C281B-981C-8445-85C5-BF7EA8963D4B}"/>
                    </a:ext>
                  </a:extLst>
                </p:cNvPr>
                <p:cNvSpPr/>
                <p:nvPr/>
              </p:nvSpPr>
              <p:spPr>
                <a:xfrm>
                  <a:off x="2623748" y="4507292"/>
                  <a:ext cx="412292" cy="4572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2" name="Rectangle 101">
                <a:extLst>
                  <a:ext uri="{FF2B5EF4-FFF2-40B4-BE49-F238E27FC236}">
                    <a16:creationId xmlns:a16="http://schemas.microsoft.com/office/drawing/2014/main" id="{C3123FA0-83E3-0548-AA9E-A5DC22543C00}"/>
                  </a:ext>
                </a:extLst>
              </p:cNvPr>
              <p:cNvSpPr/>
              <p:nvPr/>
            </p:nvSpPr>
            <p:spPr>
              <a:xfrm rot="16200000">
                <a:off x="10580099" y="2840526"/>
                <a:ext cx="179430" cy="45719"/>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Rectangle 102">
                <a:extLst>
                  <a:ext uri="{FF2B5EF4-FFF2-40B4-BE49-F238E27FC236}">
                    <a16:creationId xmlns:a16="http://schemas.microsoft.com/office/drawing/2014/main" id="{85597661-B418-5C4D-B1E5-C7CE9A876896}"/>
                  </a:ext>
                </a:extLst>
              </p:cNvPr>
              <p:cNvSpPr/>
              <p:nvPr/>
            </p:nvSpPr>
            <p:spPr>
              <a:xfrm rot="1780520">
                <a:off x="10255560" y="1513244"/>
                <a:ext cx="179430" cy="45719"/>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Rectangle 103">
                <a:extLst>
                  <a:ext uri="{FF2B5EF4-FFF2-40B4-BE49-F238E27FC236}">
                    <a16:creationId xmlns:a16="http://schemas.microsoft.com/office/drawing/2014/main" id="{2E2BCC24-5092-2E43-B51C-0D2B259BB814}"/>
                  </a:ext>
                </a:extLst>
              </p:cNvPr>
              <p:cNvSpPr/>
              <p:nvPr/>
            </p:nvSpPr>
            <p:spPr>
              <a:xfrm rot="12482862">
                <a:off x="8208159" y="3608221"/>
                <a:ext cx="179430" cy="45719"/>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Rectangle 104">
                <a:extLst>
                  <a:ext uri="{FF2B5EF4-FFF2-40B4-BE49-F238E27FC236}">
                    <a16:creationId xmlns:a16="http://schemas.microsoft.com/office/drawing/2014/main" id="{B6725D8C-F92D-AC49-97E9-FC2ECBF82C6C}"/>
                  </a:ext>
                </a:extLst>
              </p:cNvPr>
              <p:cNvSpPr/>
              <p:nvPr/>
            </p:nvSpPr>
            <p:spPr>
              <a:xfrm rot="19852885">
                <a:off x="8865539" y="1147295"/>
                <a:ext cx="179430" cy="45719"/>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Rectangle 105">
                <a:extLst>
                  <a:ext uri="{FF2B5EF4-FFF2-40B4-BE49-F238E27FC236}">
                    <a16:creationId xmlns:a16="http://schemas.microsoft.com/office/drawing/2014/main" id="{A7A592EB-ACF6-0547-A9E1-ECA1CD7ABE4F}"/>
                  </a:ext>
                </a:extLst>
              </p:cNvPr>
              <p:cNvSpPr/>
              <p:nvPr/>
            </p:nvSpPr>
            <p:spPr>
              <a:xfrm rot="20199959">
                <a:off x="9684971" y="3865968"/>
                <a:ext cx="179430" cy="45719"/>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110" name="Rectangle 109">
            <a:extLst>
              <a:ext uri="{FF2B5EF4-FFF2-40B4-BE49-F238E27FC236}">
                <a16:creationId xmlns:a16="http://schemas.microsoft.com/office/drawing/2014/main" id="{108D95F4-02AD-294A-8323-8969B604BE2D}"/>
              </a:ext>
            </a:extLst>
          </p:cNvPr>
          <p:cNvSpPr/>
          <p:nvPr/>
        </p:nvSpPr>
        <p:spPr>
          <a:xfrm>
            <a:off x="1417224" y="4501717"/>
            <a:ext cx="1004122" cy="692497"/>
          </a:xfrm>
          <a:prstGeom prst="rect">
            <a:avLst/>
          </a:prstGeom>
          <a:noFill/>
        </p:spPr>
        <p:txBody>
          <a:bodyPr wrap="none" lIns="68580" tIns="34290" rIns="68580" bIns="34290">
            <a:spAutoFit/>
          </a:bodyPr>
          <a:lstStyle/>
          <a:p>
            <a:pPr algn="ctr"/>
            <a:r>
              <a:rPr lang="en-US" sz="4050" dirty="0">
                <a:ln w="0">
                  <a:solidFill>
                    <a:schemeClr val="tx1"/>
                  </a:solidFill>
                </a:ln>
                <a:solidFill>
                  <a:schemeClr val="accent1"/>
                </a:solidFill>
                <a:effectLst>
                  <a:outerShdw blurRad="38100" dist="25400" dir="5400000" algn="ctr" rotWithShape="0">
                    <a:srgbClr val="6E747A">
                      <a:alpha val="43000"/>
                    </a:srgbClr>
                  </a:outerShdw>
                </a:effectLst>
              </a:rPr>
              <a:t>GAS</a:t>
            </a:r>
          </a:p>
        </p:txBody>
      </p:sp>
      <p:sp>
        <p:nvSpPr>
          <p:cNvPr id="113" name="Rectangle 112">
            <a:extLst>
              <a:ext uri="{FF2B5EF4-FFF2-40B4-BE49-F238E27FC236}">
                <a16:creationId xmlns:a16="http://schemas.microsoft.com/office/drawing/2014/main" id="{16450505-7A9F-AB4F-BE48-E524E8062191}"/>
              </a:ext>
            </a:extLst>
          </p:cNvPr>
          <p:cNvSpPr/>
          <p:nvPr/>
        </p:nvSpPr>
        <p:spPr>
          <a:xfrm>
            <a:off x="486706" y="5037171"/>
            <a:ext cx="1948482" cy="346249"/>
          </a:xfrm>
          <a:prstGeom prst="rect">
            <a:avLst/>
          </a:prstGeom>
          <a:noFill/>
        </p:spPr>
        <p:txBody>
          <a:bodyPr wrap="none" lIns="68580" tIns="34290" rIns="68580" bIns="34290">
            <a:spAutoFit/>
          </a:bodyPr>
          <a:lstStyle/>
          <a:p>
            <a:pPr algn="ctr"/>
            <a:r>
              <a:rPr lang="en-US" dirty="0">
                <a:ln w="0">
                  <a:solidFill>
                    <a:schemeClr val="tx1"/>
                  </a:solidFill>
                </a:ln>
                <a:solidFill>
                  <a:schemeClr val="accent1"/>
                </a:solidFill>
                <a:effectLst>
                  <a:outerShdw blurRad="38100" dist="25400" dir="5400000" algn="ctr" rotWithShape="0">
                    <a:srgbClr val="6E747A">
                      <a:alpha val="43000"/>
                    </a:srgbClr>
                  </a:outerShdw>
                </a:effectLst>
              </a:rPr>
              <a:t>no hydrogen bonds</a:t>
            </a:r>
          </a:p>
        </p:txBody>
      </p:sp>
      <p:cxnSp>
        <p:nvCxnSpPr>
          <p:cNvPr id="115" name="Straight Connector 114">
            <a:extLst>
              <a:ext uri="{FF2B5EF4-FFF2-40B4-BE49-F238E27FC236}">
                <a16:creationId xmlns:a16="http://schemas.microsoft.com/office/drawing/2014/main" id="{FEF39C01-4A15-A54C-9A44-D9F63F4C5399}"/>
              </a:ext>
            </a:extLst>
          </p:cNvPr>
          <p:cNvCxnSpPr>
            <a:cxnSpLocks/>
          </p:cNvCxnSpPr>
          <p:nvPr/>
        </p:nvCxnSpPr>
        <p:spPr>
          <a:xfrm flipH="1" flipV="1">
            <a:off x="320174" y="4861036"/>
            <a:ext cx="1067009" cy="516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8BF0F39-98BA-6849-8CBF-4B7C55FFDA11}"/>
              </a:ext>
            </a:extLst>
          </p:cNvPr>
          <p:cNvCxnSpPr>
            <a:cxnSpLocks/>
          </p:cNvCxnSpPr>
          <p:nvPr/>
        </p:nvCxnSpPr>
        <p:spPr>
          <a:xfrm flipV="1">
            <a:off x="320175" y="4857060"/>
            <a:ext cx="3422" cy="38538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B4160EA-D7F0-8940-865F-0439394D31D8}"/>
              </a:ext>
            </a:extLst>
          </p:cNvPr>
          <p:cNvCxnSpPr>
            <a:cxnSpLocks/>
          </p:cNvCxnSpPr>
          <p:nvPr/>
        </p:nvCxnSpPr>
        <p:spPr>
          <a:xfrm flipH="1">
            <a:off x="314844" y="5231301"/>
            <a:ext cx="249967" cy="1"/>
          </a:xfrm>
          <a:prstGeom prst="line">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0A108267-C5B9-0A48-8D31-04FE4F4AF357}"/>
              </a:ext>
            </a:extLst>
          </p:cNvPr>
          <p:cNvSpPr/>
          <p:nvPr/>
        </p:nvSpPr>
        <p:spPr>
          <a:xfrm>
            <a:off x="3188177" y="2878214"/>
            <a:ext cx="1621278" cy="692497"/>
          </a:xfrm>
          <a:prstGeom prst="rect">
            <a:avLst/>
          </a:prstGeom>
          <a:noFill/>
        </p:spPr>
        <p:txBody>
          <a:bodyPr wrap="none" lIns="68580" tIns="34290" rIns="68580" bIns="34290">
            <a:spAutoFit/>
          </a:bodyPr>
          <a:lstStyle/>
          <a:p>
            <a:pPr algn="ctr"/>
            <a:r>
              <a:rPr lang="en-US" sz="4050" dirty="0">
                <a:ln w="0">
                  <a:solidFill>
                    <a:schemeClr val="tx1"/>
                  </a:solidFill>
                </a:ln>
                <a:solidFill>
                  <a:schemeClr val="accent1"/>
                </a:solidFill>
                <a:effectLst>
                  <a:outerShdw blurRad="38100" dist="25400" dir="5400000" algn="ctr" rotWithShape="0">
                    <a:srgbClr val="6E747A">
                      <a:alpha val="43000"/>
                    </a:srgbClr>
                  </a:outerShdw>
                </a:effectLst>
              </a:rPr>
              <a:t>LIQUID</a:t>
            </a:r>
          </a:p>
        </p:txBody>
      </p:sp>
      <p:sp>
        <p:nvSpPr>
          <p:cNvPr id="121" name="Rectangle 120">
            <a:extLst>
              <a:ext uri="{FF2B5EF4-FFF2-40B4-BE49-F238E27FC236}">
                <a16:creationId xmlns:a16="http://schemas.microsoft.com/office/drawing/2014/main" id="{AD3D8655-6F22-7644-AB59-50C980525C47}"/>
              </a:ext>
            </a:extLst>
          </p:cNvPr>
          <p:cNvSpPr/>
          <p:nvPr/>
        </p:nvSpPr>
        <p:spPr>
          <a:xfrm>
            <a:off x="3489588" y="2363772"/>
            <a:ext cx="2010802" cy="623248"/>
          </a:xfrm>
          <a:prstGeom prst="rect">
            <a:avLst/>
          </a:prstGeom>
          <a:noFill/>
        </p:spPr>
        <p:txBody>
          <a:bodyPr wrap="square" lIns="68580" tIns="34290" rIns="68580" bIns="34290">
            <a:spAutoFit/>
          </a:bodyPr>
          <a:lstStyle/>
          <a:p>
            <a:r>
              <a:rPr lang="en-US" dirty="0">
                <a:ln w="0">
                  <a:solidFill>
                    <a:schemeClr val="tx1"/>
                  </a:solidFill>
                </a:ln>
                <a:solidFill>
                  <a:schemeClr val="accent1"/>
                </a:solidFill>
                <a:effectLst>
                  <a:outerShdw blurRad="38100" dist="25400" dir="5400000" algn="ctr" rotWithShape="0">
                    <a:srgbClr val="6E747A">
                      <a:alpha val="43000"/>
                    </a:srgbClr>
                  </a:outerShdw>
                </a:effectLst>
              </a:rPr>
              <a:t>disordered hydrogen bonds</a:t>
            </a:r>
          </a:p>
        </p:txBody>
      </p:sp>
      <p:cxnSp>
        <p:nvCxnSpPr>
          <p:cNvPr id="122" name="Straight Connector 121">
            <a:extLst>
              <a:ext uri="{FF2B5EF4-FFF2-40B4-BE49-F238E27FC236}">
                <a16:creationId xmlns:a16="http://schemas.microsoft.com/office/drawing/2014/main" id="{5EFCC021-CB6F-F14F-BBD2-8FC3D00CE314}"/>
              </a:ext>
            </a:extLst>
          </p:cNvPr>
          <p:cNvCxnSpPr>
            <a:cxnSpLocks/>
          </p:cNvCxnSpPr>
          <p:nvPr/>
        </p:nvCxnSpPr>
        <p:spPr>
          <a:xfrm flipH="1" flipV="1">
            <a:off x="3082738" y="3234060"/>
            <a:ext cx="176771" cy="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E05E013-9ECE-E848-AF03-D1837BC692B3}"/>
              </a:ext>
            </a:extLst>
          </p:cNvPr>
          <p:cNvCxnSpPr>
            <a:cxnSpLocks/>
          </p:cNvCxnSpPr>
          <p:nvPr/>
        </p:nvCxnSpPr>
        <p:spPr>
          <a:xfrm flipV="1">
            <a:off x="3086149" y="2675395"/>
            <a:ext cx="5468" cy="56977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C5E8BF21-68F9-BE43-8812-E810FEB356E1}"/>
              </a:ext>
            </a:extLst>
          </p:cNvPr>
          <p:cNvCxnSpPr>
            <a:cxnSpLocks/>
            <a:stCxn id="121" idx="1"/>
          </p:cNvCxnSpPr>
          <p:nvPr/>
        </p:nvCxnSpPr>
        <p:spPr>
          <a:xfrm flipH="1">
            <a:off x="3087862" y="2675396"/>
            <a:ext cx="401726" cy="2981"/>
          </a:xfrm>
          <a:prstGeom prst="line">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2BE40C32-A38F-E64E-9207-1653C61379CD}"/>
              </a:ext>
            </a:extLst>
          </p:cNvPr>
          <p:cNvSpPr/>
          <p:nvPr/>
        </p:nvSpPr>
        <p:spPr>
          <a:xfrm>
            <a:off x="7664277" y="4991105"/>
            <a:ext cx="800540" cy="692497"/>
          </a:xfrm>
          <a:prstGeom prst="rect">
            <a:avLst/>
          </a:prstGeom>
          <a:noFill/>
        </p:spPr>
        <p:txBody>
          <a:bodyPr wrap="none" lIns="68580" tIns="34290" rIns="68580" bIns="34290">
            <a:spAutoFit/>
          </a:bodyPr>
          <a:lstStyle/>
          <a:p>
            <a:pPr algn="ctr"/>
            <a:r>
              <a:rPr lang="en-US" sz="4050" dirty="0">
                <a:ln w="0">
                  <a:solidFill>
                    <a:schemeClr val="tx1"/>
                  </a:solidFill>
                </a:ln>
                <a:solidFill>
                  <a:schemeClr val="accent1"/>
                </a:solidFill>
                <a:effectLst>
                  <a:outerShdw blurRad="38100" dist="25400" dir="5400000" algn="ctr" rotWithShape="0">
                    <a:srgbClr val="6E747A">
                      <a:alpha val="43000"/>
                    </a:srgbClr>
                  </a:outerShdw>
                </a:effectLst>
              </a:rPr>
              <a:t>ICE</a:t>
            </a:r>
          </a:p>
        </p:txBody>
      </p:sp>
      <p:sp>
        <p:nvSpPr>
          <p:cNvPr id="132" name="Rectangle 131">
            <a:extLst>
              <a:ext uri="{FF2B5EF4-FFF2-40B4-BE49-F238E27FC236}">
                <a16:creationId xmlns:a16="http://schemas.microsoft.com/office/drawing/2014/main" id="{E284F529-2912-534E-A2F9-CDA894F80A5A}"/>
              </a:ext>
            </a:extLst>
          </p:cNvPr>
          <p:cNvSpPr/>
          <p:nvPr/>
        </p:nvSpPr>
        <p:spPr>
          <a:xfrm>
            <a:off x="6745379" y="5534513"/>
            <a:ext cx="2188741" cy="484748"/>
          </a:xfrm>
          <a:prstGeom prst="rect">
            <a:avLst/>
          </a:prstGeom>
          <a:noFill/>
        </p:spPr>
        <p:txBody>
          <a:bodyPr wrap="none" lIns="68580" tIns="34290" rIns="68580" bIns="34290">
            <a:spAutoFit/>
          </a:bodyPr>
          <a:lstStyle/>
          <a:p>
            <a:pPr algn="ctr"/>
            <a:r>
              <a:rPr lang="en-US" dirty="0">
                <a:ln w="0">
                  <a:solidFill>
                    <a:schemeClr val="tx1"/>
                  </a:solidFill>
                </a:ln>
                <a:solidFill>
                  <a:schemeClr val="accent1"/>
                </a:solidFill>
                <a:effectLst>
                  <a:outerShdw blurRad="38100" dist="25400" dir="5400000" algn="ctr" rotWithShape="0">
                    <a:srgbClr val="6E747A">
                      <a:alpha val="43000"/>
                    </a:srgbClr>
                  </a:outerShdw>
                </a:effectLst>
              </a:rPr>
              <a:t>rigid hydrogen bonds</a:t>
            </a:r>
          </a:p>
          <a:p>
            <a:pPr algn="ctr"/>
            <a:r>
              <a:rPr lang="en-US" sz="900" dirty="0">
                <a:ln w="0">
                  <a:solidFill>
                    <a:schemeClr val="tx1"/>
                  </a:solidFill>
                </a:ln>
                <a:solidFill>
                  <a:schemeClr val="accent1"/>
                </a:solidFill>
                <a:effectLst>
                  <a:outerShdw blurRad="38100" dist="25400" dir="5400000" algn="ctr" rotWithShape="0">
                    <a:srgbClr val="6E747A">
                      <a:alpha val="43000"/>
                    </a:srgbClr>
                  </a:outerShdw>
                </a:effectLst>
              </a:rPr>
              <a:t>(results in slightly lower density than liquid)</a:t>
            </a:r>
          </a:p>
        </p:txBody>
      </p:sp>
      <p:cxnSp>
        <p:nvCxnSpPr>
          <p:cNvPr id="133" name="Straight Connector 132">
            <a:extLst>
              <a:ext uri="{FF2B5EF4-FFF2-40B4-BE49-F238E27FC236}">
                <a16:creationId xmlns:a16="http://schemas.microsoft.com/office/drawing/2014/main" id="{1461E9EC-C7C4-5A43-B785-40962ADAA26E}"/>
              </a:ext>
            </a:extLst>
          </p:cNvPr>
          <p:cNvCxnSpPr>
            <a:cxnSpLocks/>
          </p:cNvCxnSpPr>
          <p:nvPr/>
        </p:nvCxnSpPr>
        <p:spPr>
          <a:xfrm flipH="1" flipV="1">
            <a:off x="6600675" y="5349339"/>
            <a:ext cx="1067009" cy="516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9F58E18-E69A-004E-96FF-38216C1A4A47}"/>
              </a:ext>
            </a:extLst>
          </p:cNvPr>
          <p:cNvCxnSpPr>
            <a:cxnSpLocks/>
          </p:cNvCxnSpPr>
          <p:nvPr/>
        </p:nvCxnSpPr>
        <p:spPr>
          <a:xfrm flipV="1">
            <a:off x="6600676" y="5345363"/>
            <a:ext cx="3422" cy="38538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C874BF96-19DB-CD4C-B534-0313483BC791}"/>
              </a:ext>
            </a:extLst>
          </p:cNvPr>
          <p:cNvCxnSpPr>
            <a:cxnSpLocks/>
          </p:cNvCxnSpPr>
          <p:nvPr/>
        </p:nvCxnSpPr>
        <p:spPr>
          <a:xfrm flipH="1">
            <a:off x="6595344" y="5719605"/>
            <a:ext cx="249967" cy="1"/>
          </a:xfrm>
          <a:prstGeom prst="line">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6" name="Hexagon 135">
            <a:extLst>
              <a:ext uri="{FF2B5EF4-FFF2-40B4-BE49-F238E27FC236}">
                <a16:creationId xmlns:a16="http://schemas.microsoft.com/office/drawing/2014/main" id="{CF8A2D05-2572-F042-8EF7-16D4289B5EB5}"/>
              </a:ext>
            </a:extLst>
          </p:cNvPr>
          <p:cNvSpPr/>
          <p:nvPr/>
        </p:nvSpPr>
        <p:spPr>
          <a:xfrm rot="1832063">
            <a:off x="6493649" y="2525121"/>
            <a:ext cx="1584344" cy="1423423"/>
          </a:xfrm>
          <a:prstGeom prst="hexagon">
            <a:avLst/>
          </a:prstGeom>
          <a:solidFill>
            <a:schemeClr val="tx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Hexagonal Shape!</a:t>
            </a:r>
          </a:p>
        </p:txBody>
      </p:sp>
    </p:spTree>
    <p:extLst>
      <p:ext uri="{BB962C8B-B14F-4D97-AF65-F5344CB8AC3E}">
        <p14:creationId xmlns:p14="http://schemas.microsoft.com/office/powerpoint/2010/main" val="3763763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50451-A3E8-784D-B9B4-B1139DF197A7}"/>
              </a:ext>
            </a:extLst>
          </p:cNvPr>
          <p:cNvSpPr>
            <a:spLocks noGrp="1"/>
          </p:cNvSpPr>
          <p:nvPr>
            <p:ph type="title"/>
          </p:nvPr>
        </p:nvSpPr>
        <p:spPr>
          <a:xfrm>
            <a:off x="1400889" y="736893"/>
            <a:ext cx="6013704" cy="1124712"/>
          </a:xfrm>
        </p:spPr>
        <p:txBody>
          <a:bodyPr>
            <a:normAutofit/>
          </a:bodyPr>
          <a:lstStyle/>
          <a:p>
            <a:r>
              <a:rPr lang="en-US" dirty="0"/>
              <a:t>Homogeneous Freezing</a:t>
            </a:r>
          </a:p>
        </p:txBody>
      </p:sp>
      <p:sp>
        <p:nvSpPr>
          <p:cNvPr id="3" name="Content Placeholder 2">
            <a:extLst>
              <a:ext uri="{FF2B5EF4-FFF2-40B4-BE49-F238E27FC236}">
                <a16:creationId xmlns:a16="http://schemas.microsoft.com/office/drawing/2014/main" id="{ADC4FD20-5555-BB4F-A4D8-4C027C022226}"/>
              </a:ext>
            </a:extLst>
          </p:cNvPr>
          <p:cNvSpPr>
            <a:spLocks noGrp="1"/>
          </p:cNvSpPr>
          <p:nvPr>
            <p:ph idx="1"/>
          </p:nvPr>
        </p:nvSpPr>
        <p:spPr>
          <a:xfrm>
            <a:off x="1436866" y="2327763"/>
            <a:ext cx="6013703" cy="1073693"/>
          </a:xfrm>
        </p:spPr>
        <p:txBody>
          <a:bodyPr>
            <a:normAutofit fontScale="62500" lnSpcReduction="20000"/>
          </a:bodyPr>
          <a:lstStyle/>
          <a:p>
            <a:r>
              <a:rPr lang="en-US" dirty="0"/>
              <a:t>Freezing of liquid </a:t>
            </a:r>
            <a:r>
              <a:rPr lang="en-US" u="sng" dirty="0"/>
              <a:t>without</a:t>
            </a:r>
            <a:r>
              <a:rPr lang="en-US" dirty="0"/>
              <a:t> a catalyst.</a:t>
            </a:r>
          </a:p>
          <a:p>
            <a:pPr lvl="1"/>
            <a:r>
              <a:rPr lang="en-US" dirty="0"/>
              <a:t>As water cools, ice lattices (structure) form in the water </a:t>
            </a:r>
            <a:r>
              <a:rPr lang="en-US" u="sng" dirty="0"/>
              <a:t>alone</a:t>
            </a:r>
            <a:endParaRPr lang="en-US" dirty="0"/>
          </a:p>
          <a:p>
            <a:pPr lvl="1"/>
            <a:r>
              <a:rPr lang="en-US" dirty="0"/>
              <a:t>At some critical temperature, molecular energy slows enough for hydrogen bonds to form and not be “rebroken”</a:t>
            </a:r>
          </a:p>
        </p:txBody>
      </p:sp>
      <p:sp>
        <p:nvSpPr>
          <p:cNvPr id="36" name="TextBox 35">
            <a:extLst>
              <a:ext uri="{FF2B5EF4-FFF2-40B4-BE49-F238E27FC236}">
                <a16:creationId xmlns:a16="http://schemas.microsoft.com/office/drawing/2014/main" id="{E84428FB-D7EC-C845-8A10-63A92FE609C2}"/>
              </a:ext>
            </a:extLst>
          </p:cNvPr>
          <p:cNvSpPr txBox="1"/>
          <p:nvPr/>
        </p:nvSpPr>
        <p:spPr>
          <a:xfrm>
            <a:off x="1430907" y="3385869"/>
            <a:ext cx="885179" cy="246221"/>
          </a:xfrm>
          <a:prstGeom prst="rect">
            <a:avLst/>
          </a:prstGeom>
          <a:noFill/>
        </p:spPr>
        <p:txBody>
          <a:bodyPr wrap="none" rtlCol="0">
            <a:spAutoFit/>
          </a:bodyPr>
          <a:lstStyle/>
          <a:p>
            <a:r>
              <a:rPr lang="en-US" sz="1000" dirty="0"/>
              <a:t>liquid droplet</a:t>
            </a:r>
          </a:p>
        </p:txBody>
      </p:sp>
      <p:sp>
        <p:nvSpPr>
          <p:cNvPr id="37" name="TextBox 36">
            <a:extLst>
              <a:ext uri="{FF2B5EF4-FFF2-40B4-BE49-F238E27FC236}">
                <a16:creationId xmlns:a16="http://schemas.microsoft.com/office/drawing/2014/main" id="{51F35FD3-F1CB-E04C-9CB2-5217C035D845}"/>
              </a:ext>
            </a:extLst>
          </p:cNvPr>
          <p:cNvSpPr txBox="1"/>
          <p:nvPr/>
        </p:nvSpPr>
        <p:spPr>
          <a:xfrm>
            <a:off x="500936" y="4616284"/>
            <a:ext cx="995785" cy="246221"/>
          </a:xfrm>
          <a:prstGeom prst="rect">
            <a:avLst/>
          </a:prstGeom>
          <a:noFill/>
        </p:spPr>
        <p:txBody>
          <a:bodyPr wrap="none" rtlCol="0">
            <a:spAutoFit/>
          </a:bodyPr>
          <a:lstStyle/>
          <a:p>
            <a:r>
              <a:rPr lang="en-US" sz="1000" dirty="0"/>
              <a:t>water molecule</a:t>
            </a:r>
          </a:p>
        </p:txBody>
      </p:sp>
      <p:cxnSp>
        <p:nvCxnSpPr>
          <p:cNvPr id="7" name="Straight Connector 6">
            <a:extLst>
              <a:ext uri="{FF2B5EF4-FFF2-40B4-BE49-F238E27FC236}">
                <a16:creationId xmlns:a16="http://schemas.microsoft.com/office/drawing/2014/main" id="{5B216CCC-55AA-904C-8DBF-963DC4ECAC4C}"/>
              </a:ext>
            </a:extLst>
          </p:cNvPr>
          <p:cNvCxnSpPr/>
          <p:nvPr/>
        </p:nvCxnSpPr>
        <p:spPr>
          <a:xfrm flipV="1">
            <a:off x="1246475" y="4338804"/>
            <a:ext cx="362009" cy="352668"/>
          </a:xfrm>
          <a:prstGeom prst="line">
            <a:avLst/>
          </a:prstGeom>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C5370B90-EC8D-7641-975F-445AEAE4B7D2}"/>
              </a:ext>
            </a:extLst>
          </p:cNvPr>
          <p:cNvGrpSpPr/>
          <p:nvPr/>
        </p:nvGrpSpPr>
        <p:grpSpPr>
          <a:xfrm>
            <a:off x="1322571" y="3610445"/>
            <a:ext cx="1224632" cy="1227329"/>
            <a:chOff x="918325" y="4145850"/>
            <a:chExt cx="1632842" cy="1636439"/>
          </a:xfrm>
        </p:grpSpPr>
        <p:sp>
          <p:nvSpPr>
            <p:cNvPr id="8" name="Oval 7">
              <a:extLst>
                <a:ext uri="{FF2B5EF4-FFF2-40B4-BE49-F238E27FC236}">
                  <a16:creationId xmlns:a16="http://schemas.microsoft.com/office/drawing/2014/main" id="{3A65FE04-5B49-D044-BED3-6FBB69178951}"/>
                </a:ext>
              </a:extLst>
            </p:cNvPr>
            <p:cNvSpPr/>
            <p:nvPr/>
          </p:nvSpPr>
          <p:spPr>
            <a:xfrm>
              <a:off x="918325" y="4145850"/>
              <a:ext cx="1632842" cy="1636439"/>
            </a:xfrm>
            <a:prstGeom prst="ellipse">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E71150F6-598D-7C4E-898D-9197F1ACCC08}"/>
                </a:ext>
              </a:extLst>
            </p:cNvPr>
            <p:cNvSpPr/>
            <p:nvPr/>
          </p:nvSpPr>
          <p:spPr>
            <a:xfrm>
              <a:off x="1831195" y="529085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6AA747F2-4D49-974C-8691-35B6FA44ED40}"/>
                </a:ext>
              </a:extLst>
            </p:cNvPr>
            <p:cNvSpPr/>
            <p:nvPr/>
          </p:nvSpPr>
          <p:spPr>
            <a:xfrm>
              <a:off x="1384227" y="473413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F7896046-B4A5-9E4B-8C4D-4B6D79C5138B}"/>
                </a:ext>
              </a:extLst>
            </p:cNvPr>
            <p:cNvSpPr/>
            <p:nvPr/>
          </p:nvSpPr>
          <p:spPr>
            <a:xfrm>
              <a:off x="1630034" y="439957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3D9EEB01-AA27-EB43-8F8B-2980346C9D55}"/>
                </a:ext>
              </a:extLst>
            </p:cNvPr>
            <p:cNvSpPr/>
            <p:nvPr/>
          </p:nvSpPr>
          <p:spPr>
            <a:xfrm>
              <a:off x="1384227" y="523670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D14C248A-A8DE-4644-9037-790D34608978}"/>
                </a:ext>
              </a:extLst>
            </p:cNvPr>
            <p:cNvSpPr/>
            <p:nvPr/>
          </p:nvSpPr>
          <p:spPr>
            <a:xfrm>
              <a:off x="1777202" y="476647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B52331AE-50B3-E14E-B3AD-DCDA1CF38A28}"/>
                </a:ext>
              </a:extLst>
            </p:cNvPr>
            <p:cNvSpPr/>
            <p:nvPr/>
          </p:nvSpPr>
          <p:spPr>
            <a:xfrm>
              <a:off x="2174096" y="490218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FF2B5EF4-FFF2-40B4-BE49-F238E27FC236}">
                  <a16:creationId xmlns:a16="http://schemas.microsoft.com/office/drawing/2014/main" id="{762EFBE1-4355-1845-969D-03F1D3F28E34}"/>
                </a:ext>
              </a:extLst>
            </p:cNvPr>
            <p:cNvSpPr/>
            <p:nvPr/>
          </p:nvSpPr>
          <p:spPr>
            <a:xfrm>
              <a:off x="1983595" y="544325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2557293F-98B6-924B-915A-AD5DBC9ABF59}"/>
                </a:ext>
              </a:extLst>
            </p:cNvPr>
            <p:cNvSpPr/>
            <p:nvPr/>
          </p:nvSpPr>
          <p:spPr>
            <a:xfrm>
              <a:off x="1536627" y="488653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83181360-577C-9547-A48B-32D2C376D901}"/>
                </a:ext>
              </a:extLst>
            </p:cNvPr>
            <p:cNvSpPr/>
            <p:nvPr/>
          </p:nvSpPr>
          <p:spPr>
            <a:xfrm>
              <a:off x="1782434" y="455197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F55EAD8A-750A-3948-9C71-AF5E33323997}"/>
                </a:ext>
              </a:extLst>
            </p:cNvPr>
            <p:cNvSpPr/>
            <p:nvPr/>
          </p:nvSpPr>
          <p:spPr>
            <a:xfrm>
              <a:off x="1536627" y="538910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88B60C5C-5E2C-E04F-B9A1-1B6E01F508BC}"/>
                </a:ext>
              </a:extLst>
            </p:cNvPr>
            <p:cNvSpPr/>
            <p:nvPr/>
          </p:nvSpPr>
          <p:spPr>
            <a:xfrm>
              <a:off x="1929602" y="491887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35D1A5A3-7971-C749-9EFC-FF18D03F1C1E}"/>
                </a:ext>
              </a:extLst>
            </p:cNvPr>
            <p:cNvSpPr/>
            <p:nvPr/>
          </p:nvSpPr>
          <p:spPr>
            <a:xfrm>
              <a:off x="2326496" y="505458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EF2F3302-569E-E847-9825-3A5BCA24D26A}"/>
                </a:ext>
              </a:extLst>
            </p:cNvPr>
            <p:cNvSpPr/>
            <p:nvPr/>
          </p:nvSpPr>
          <p:spPr>
            <a:xfrm>
              <a:off x="1845998" y="433806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FFBD683F-6353-0D4B-A729-4D1FD0A43C29}"/>
                </a:ext>
              </a:extLst>
            </p:cNvPr>
            <p:cNvSpPr/>
            <p:nvPr/>
          </p:nvSpPr>
          <p:spPr>
            <a:xfrm>
              <a:off x="1689027" y="503893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a:extLst>
                <a:ext uri="{FF2B5EF4-FFF2-40B4-BE49-F238E27FC236}">
                  <a16:creationId xmlns:a16="http://schemas.microsoft.com/office/drawing/2014/main" id="{7799C87C-EF73-A840-8094-256AB7B587D4}"/>
                </a:ext>
              </a:extLst>
            </p:cNvPr>
            <p:cNvSpPr/>
            <p:nvPr/>
          </p:nvSpPr>
          <p:spPr>
            <a:xfrm>
              <a:off x="1934834" y="470437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A9DB32B2-7C69-D84C-94C4-9BE794ACBF96}"/>
                </a:ext>
              </a:extLst>
            </p:cNvPr>
            <p:cNvSpPr/>
            <p:nvPr/>
          </p:nvSpPr>
          <p:spPr>
            <a:xfrm>
              <a:off x="1689027" y="554150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921A6DFA-6C68-3545-8E24-CF00B1D1E201}"/>
                </a:ext>
              </a:extLst>
            </p:cNvPr>
            <p:cNvSpPr/>
            <p:nvPr/>
          </p:nvSpPr>
          <p:spPr>
            <a:xfrm>
              <a:off x="2082002" y="507127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FF2B5EF4-FFF2-40B4-BE49-F238E27FC236}">
                  <a16:creationId xmlns:a16="http://schemas.microsoft.com/office/drawing/2014/main" id="{B949A650-7055-944B-9A88-C46C5E56E60B}"/>
                </a:ext>
              </a:extLst>
            </p:cNvPr>
            <p:cNvSpPr/>
            <p:nvPr/>
          </p:nvSpPr>
          <p:spPr>
            <a:xfrm>
              <a:off x="1024999" y="494121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a:extLst>
                <a:ext uri="{FF2B5EF4-FFF2-40B4-BE49-F238E27FC236}">
                  <a16:creationId xmlns:a16="http://schemas.microsoft.com/office/drawing/2014/main" id="{2FD1862F-52E1-DF46-A8E9-DAEDC51809F0}"/>
                </a:ext>
              </a:extLst>
            </p:cNvPr>
            <p:cNvSpPr/>
            <p:nvPr/>
          </p:nvSpPr>
          <p:spPr>
            <a:xfrm>
              <a:off x="2199350" y="546411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a:extLst>
                <a:ext uri="{FF2B5EF4-FFF2-40B4-BE49-F238E27FC236}">
                  <a16:creationId xmlns:a16="http://schemas.microsoft.com/office/drawing/2014/main" id="{54D3EF97-DAC2-D446-8444-AFFBB27568A5}"/>
                </a:ext>
              </a:extLst>
            </p:cNvPr>
            <p:cNvSpPr/>
            <p:nvPr/>
          </p:nvSpPr>
          <p:spPr>
            <a:xfrm>
              <a:off x="1299542" y="507127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23528D6F-BA76-684C-88B5-C7472F6FE6F2}"/>
                </a:ext>
              </a:extLst>
            </p:cNvPr>
            <p:cNvSpPr/>
            <p:nvPr/>
          </p:nvSpPr>
          <p:spPr>
            <a:xfrm>
              <a:off x="1934834" y="470437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220734BE-D4E9-924E-8C6A-80F823543B49}"/>
                </a:ext>
              </a:extLst>
            </p:cNvPr>
            <p:cNvSpPr/>
            <p:nvPr/>
          </p:nvSpPr>
          <p:spPr>
            <a:xfrm>
              <a:off x="1689027" y="554150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a:extLst>
                <a:ext uri="{FF2B5EF4-FFF2-40B4-BE49-F238E27FC236}">
                  <a16:creationId xmlns:a16="http://schemas.microsoft.com/office/drawing/2014/main" id="{BED74523-41AA-484C-9D18-731F0229F863}"/>
                </a:ext>
              </a:extLst>
            </p:cNvPr>
            <p:cNvSpPr/>
            <p:nvPr/>
          </p:nvSpPr>
          <p:spPr>
            <a:xfrm>
              <a:off x="2196955" y="459769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a:extLst>
                <a:ext uri="{FF2B5EF4-FFF2-40B4-BE49-F238E27FC236}">
                  <a16:creationId xmlns:a16="http://schemas.microsoft.com/office/drawing/2014/main" id="{1788D747-B718-944D-9755-61B5478801D5}"/>
                </a:ext>
              </a:extLst>
            </p:cNvPr>
            <p:cNvSpPr/>
            <p:nvPr/>
          </p:nvSpPr>
          <p:spPr>
            <a:xfrm>
              <a:off x="1261009" y="447327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9" name="Straight Connector 38">
              <a:extLst>
                <a:ext uri="{FF2B5EF4-FFF2-40B4-BE49-F238E27FC236}">
                  <a16:creationId xmlns:a16="http://schemas.microsoft.com/office/drawing/2014/main" id="{9AD68F2F-D9D0-0D40-9BF6-A62F892C38AD}"/>
                </a:ext>
              </a:extLst>
            </p:cNvPr>
            <p:cNvCxnSpPr>
              <a:cxnSpLocks/>
            </p:cNvCxnSpPr>
            <p:nvPr/>
          </p:nvCxnSpPr>
          <p:spPr>
            <a:xfrm>
              <a:off x="1957694" y="4758562"/>
              <a:ext cx="0" cy="15208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4345F68-FE39-3940-9B25-FAFE00353597}"/>
                </a:ext>
              </a:extLst>
            </p:cNvPr>
            <p:cNvCxnSpPr>
              <a:cxnSpLocks/>
              <a:endCxn id="21" idx="1"/>
            </p:cNvCxnSpPr>
            <p:nvPr/>
          </p:nvCxnSpPr>
          <p:spPr>
            <a:xfrm>
              <a:off x="1429946" y="5282420"/>
              <a:ext cx="113376" cy="113376"/>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B44A31C-5743-9841-9C47-5D3052B6E333}"/>
                </a:ext>
              </a:extLst>
            </p:cNvPr>
            <p:cNvCxnSpPr>
              <a:cxnSpLocks/>
            </p:cNvCxnSpPr>
            <p:nvPr/>
          </p:nvCxnSpPr>
          <p:spPr>
            <a:xfrm>
              <a:off x="1689027" y="4445295"/>
              <a:ext cx="88175" cy="10668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36FC3D1-024C-7E47-BCA2-5DD0094D8024}"/>
                </a:ext>
              </a:extLst>
            </p:cNvPr>
            <p:cNvCxnSpPr>
              <a:cxnSpLocks/>
              <a:endCxn id="30" idx="1"/>
            </p:cNvCxnSpPr>
            <p:nvPr/>
          </p:nvCxnSpPr>
          <p:spPr>
            <a:xfrm>
              <a:off x="2029314" y="5470805"/>
              <a:ext cx="176731"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55" name="Straight Connector 54">
            <a:extLst>
              <a:ext uri="{FF2B5EF4-FFF2-40B4-BE49-F238E27FC236}">
                <a16:creationId xmlns:a16="http://schemas.microsoft.com/office/drawing/2014/main" id="{029EB281-C71E-0D4E-BEF1-96D060771A18}"/>
              </a:ext>
            </a:extLst>
          </p:cNvPr>
          <p:cNvCxnSpPr/>
          <p:nvPr/>
        </p:nvCxnSpPr>
        <p:spPr>
          <a:xfrm flipV="1">
            <a:off x="1373906" y="4516952"/>
            <a:ext cx="362009" cy="352668"/>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FB3BEFE-E27A-7747-A26D-12F45A475265}"/>
              </a:ext>
            </a:extLst>
          </p:cNvPr>
          <p:cNvSpPr txBox="1"/>
          <p:nvPr/>
        </p:nvSpPr>
        <p:spPr>
          <a:xfrm>
            <a:off x="608361" y="4797648"/>
            <a:ext cx="979755" cy="246221"/>
          </a:xfrm>
          <a:prstGeom prst="rect">
            <a:avLst/>
          </a:prstGeom>
          <a:noFill/>
        </p:spPr>
        <p:txBody>
          <a:bodyPr wrap="none" rtlCol="0">
            <a:spAutoFit/>
          </a:bodyPr>
          <a:lstStyle/>
          <a:p>
            <a:r>
              <a:rPr lang="en-US" sz="1000" dirty="0"/>
              <a:t>hydrogen bond</a:t>
            </a:r>
          </a:p>
        </p:txBody>
      </p:sp>
      <p:grpSp>
        <p:nvGrpSpPr>
          <p:cNvPr id="89" name="Group 88">
            <a:extLst>
              <a:ext uri="{FF2B5EF4-FFF2-40B4-BE49-F238E27FC236}">
                <a16:creationId xmlns:a16="http://schemas.microsoft.com/office/drawing/2014/main" id="{B60DA19C-0198-F14F-841A-A714D8840D39}"/>
              </a:ext>
            </a:extLst>
          </p:cNvPr>
          <p:cNvGrpSpPr/>
          <p:nvPr/>
        </p:nvGrpSpPr>
        <p:grpSpPr>
          <a:xfrm>
            <a:off x="3633235" y="3611881"/>
            <a:ext cx="1224632" cy="1227329"/>
            <a:chOff x="3999211" y="4147764"/>
            <a:chExt cx="1632842" cy="1636439"/>
          </a:xfrm>
        </p:grpSpPr>
        <p:sp>
          <p:nvSpPr>
            <p:cNvPr id="57" name="Oval 56">
              <a:extLst>
                <a:ext uri="{FF2B5EF4-FFF2-40B4-BE49-F238E27FC236}">
                  <a16:creationId xmlns:a16="http://schemas.microsoft.com/office/drawing/2014/main" id="{53A70C39-8014-F04A-BE71-9C10758B305A}"/>
                </a:ext>
              </a:extLst>
            </p:cNvPr>
            <p:cNvSpPr/>
            <p:nvPr/>
          </p:nvSpPr>
          <p:spPr>
            <a:xfrm>
              <a:off x="3999211" y="4147764"/>
              <a:ext cx="1632842" cy="1636439"/>
            </a:xfrm>
            <a:prstGeom prst="ellipse">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a:extLst>
                <a:ext uri="{FF2B5EF4-FFF2-40B4-BE49-F238E27FC236}">
                  <a16:creationId xmlns:a16="http://schemas.microsoft.com/office/drawing/2014/main" id="{4BB82C31-1859-B14A-8607-ECEEBCD12F09}"/>
                </a:ext>
              </a:extLst>
            </p:cNvPr>
            <p:cNvSpPr/>
            <p:nvPr/>
          </p:nvSpPr>
          <p:spPr>
            <a:xfrm>
              <a:off x="4912081" y="529276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58">
              <a:extLst>
                <a:ext uri="{FF2B5EF4-FFF2-40B4-BE49-F238E27FC236}">
                  <a16:creationId xmlns:a16="http://schemas.microsoft.com/office/drawing/2014/main" id="{8F5B7696-4A2E-9D47-951B-65D5B3145FCA}"/>
                </a:ext>
              </a:extLst>
            </p:cNvPr>
            <p:cNvSpPr/>
            <p:nvPr/>
          </p:nvSpPr>
          <p:spPr>
            <a:xfrm>
              <a:off x="4465113" y="473605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Oval 59">
              <a:extLst>
                <a:ext uri="{FF2B5EF4-FFF2-40B4-BE49-F238E27FC236}">
                  <a16:creationId xmlns:a16="http://schemas.microsoft.com/office/drawing/2014/main" id="{01B883DA-4AB8-0C44-8007-A0FB8873DE7B}"/>
                </a:ext>
              </a:extLst>
            </p:cNvPr>
            <p:cNvSpPr/>
            <p:nvPr/>
          </p:nvSpPr>
          <p:spPr>
            <a:xfrm>
              <a:off x="4710920" y="440149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Oval 60">
              <a:extLst>
                <a:ext uri="{FF2B5EF4-FFF2-40B4-BE49-F238E27FC236}">
                  <a16:creationId xmlns:a16="http://schemas.microsoft.com/office/drawing/2014/main" id="{4C99CFC9-84D6-514A-A7FC-F1010937666B}"/>
                </a:ext>
              </a:extLst>
            </p:cNvPr>
            <p:cNvSpPr/>
            <p:nvPr/>
          </p:nvSpPr>
          <p:spPr>
            <a:xfrm>
              <a:off x="4465113" y="523861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61">
              <a:extLst>
                <a:ext uri="{FF2B5EF4-FFF2-40B4-BE49-F238E27FC236}">
                  <a16:creationId xmlns:a16="http://schemas.microsoft.com/office/drawing/2014/main" id="{70AA12EF-2BB3-A548-ACD1-4C9ED8401345}"/>
                </a:ext>
              </a:extLst>
            </p:cNvPr>
            <p:cNvSpPr/>
            <p:nvPr/>
          </p:nvSpPr>
          <p:spPr>
            <a:xfrm>
              <a:off x="4858088" y="476839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a:extLst>
                <a:ext uri="{FF2B5EF4-FFF2-40B4-BE49-F238E27FC236}">
                  <a16:creationId xmlns:a16="http://schemas.microsoft.com/office/drawing/2014/main" id="{7220F17F-D62A-624F-9528-8775DB67D02A}"/>
                </a:ext>
              </a:extLst>
            </p:cNvPr>
            <p:cNvSpPr/>
            <p:nvPr/>
          </p:nvSpPr>
          <p:spPr>
            <a:xfrm>
              <a:off x="5254982" y="490409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63">
              <a:extLst>
                <a:ext uri="{FF2B5EF4-FFF2-40B4-BE49-F238E27FC236}">
                  <a16:creationId xmlns:a16="http://schemas.microsoft.com/office/drawing/2014/main" id="{7C960D17-76C3-C541-9748-CFD9D752E18A}"/>
                </a:ext>
              </a:extLst>
            </p:cNvPr>
            <p:cNvSpPr/>
            <p:nvPr/>
          </p:nvSpPr>
          <p:spPr>
            <a:xfrm>
              <a:off x="5064481" y="544516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4">
              <a:extLst>
                <a:ext uri="{FF2B5EF4-FFF2-40B4-BE49-F238E27FC236}">
                  <a16:creationId xmlns:a16="http://schemas.microsoft.com/office/drawing/2014/main" id="{0013B638-0653-4249-82A5-1615276F6617}"/>
                </a:ext>
              </a:extLst>
            </p:cNvPr>
            <p:cNvSpPr/>
            <p:nvPr/>
          </p:nvSpPr>
          <p:spPr>
            <a:xfrm>
              <a:off x="4617513" y="488845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Oval 65">
              <a:extLst>
                <a:ext uri="{FF2B5EF4-FFF2-40B4-BE49-F238E27FC236}">
                  <a16:creationId xmlns:a16="http://schemas.microsoft.com/office/drawing/2014/main" id="{FB7E1D50-FCEF-D749-9D3F-A94E1A171EDE}"/>
                </a:ext>
              </a:extLst>
            </p:cNvPr>
            <p:cNvSpPr/>
            <p:nvPr/>
          </p:nvSpPr>
          <p:spPr>
            <a:xfrm>
              <a:off x="4863320" y="455389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Oval 66">
              <a:extLst>
                <a:ext uri="{FF2B5EF4-FFF2-40B4-BE49-F238E27FC236}">
                  <a16:creationId xmlns:a16="http://schemas.microsoft.com/office/drawing/2014/main" id="{BDA7DB96-75A7-9E49-BDA5-BF58C3812431}"/>
                </a:ext>
              </a:extLst>
            </p:cNvPr>
            <p:cNvSpPr/>
            <p:nvPr/>
          </p:nvSpPr>
          <p:spPr>
            <a:xfrm>
              <a:off x="4617513" y="539101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D189C5A9-EF3E-BB41-BECD-8F754F011761}"/>
                </a:ext>
              </a:extLst>
            </p:cNvPr>
            <p:cNvSpPr/>
            <p:nvPr/>
          </p:nvSpPr>
          <p:spPr>
            <a:xfrm>
              <a:off x="5010488" y="492079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35C76C59-22EB-D84A-BC4B-56B85213844E}"/>
                </a:ext>
              </a:extLst>
            </p:cNvPr>
            <p:cNvSpPr/>
            <p:nvPr/>
          </p:nvSpPr>
          <p:spPr>
            <a:xfrm>
              <a:off x="5407382" y="505649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Oval 69">
              <a:extLst>
                <a:ext uri="{FF2B5EF4-FFF2-40B4-BE49-F238E27FC236}">
                  <a16:creationId xmlns:a16="http://schemas.microsoft.com/office/drawing/2014/main" id="{136FF858-06F5-FD47-99F2-F6FA0988BE15}"/>
                </a:ext>
              </a:extLst>
            </p:cNvPr>
            <p:cNvSpPr/>
            <p:nvPr/>
          </p:nvSpPr>
          <p:spPr>
            <a:xfrm>
              <a:off x="4926884" y="433998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Oval 70">
              <a:extLst>
                <a:ext uri="{FF2B5EF4-FFF2-40B4-BE49-F238E27FC236}">
                  <a16:creationId xmlns:a16="http://schemas.microsoft.com/office/drawing/2014/main" id="{325FD602-426B-3E40-A396-12486DC15EA4}"/>
                </a:ext>
              </a:extLst>
            </p:cNvPr>
            <p:cNvSpPr/>
            <p:nvPr/>
          </p:nvSpPr>
          <p:spPr>
            <a:xfrm>
              <a:off x="4769913" y="504085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Oval 71">
              <a:extLst>
                <a:ext uri="{FF2B5EF4-FFF2-40B4-BE49-F238E27FC236}">
                  <a16:creationId xmlns:a16="http://schemas.microsoft.com/office/drawing/2014/main" id="{5B1EB7EA-516C-0C42-9082-6756B9DC0552}"/>
                </a:ext>
              </a:extLst>
            </p:cNvPr>
            <p:cNvSpPr/>
            <p:nvPr/>
          </p:nvSpPr>
          <p:spPr>
            <a:xfrm>
              <a:off x="5015720" y="470629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48B746E0-9F66-564A-8756-F474A4E36E03}"/>
                </a:ext>
              </a:extLst>
            </p:cNvPr>
            <p:cNvSpPr/>
            <p:nvPr/>
          </p:nvSpPr>
          <p:spPr>
            <a:xfrm>
              <a:off x="4769913" y="554341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425644B-003F-C945-A48D-1E184D71E509}"/>
                </a:ext>
              </a:extLst>
            </p:cNvPr>
            <p:cNvSpPr/>
            <p:nvPr/>
          </p:nvSpPr>
          <p:spPr>
            <a:xfrm>
              <a:off x="5162888" y="507319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F331C5C6-AA34-2F41-AA57-89C0F3CA2775}"/>
                </a:ext>
              </a:extLst>
            </p:cNvPr>
            <p:cNvSpPr/>
            <p:nvPr/>
          </p:nvSpPr>
          <p:spPr>
            <a:xfrm>
              <a:off x="4105885" y="494312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Oval 75">
              <a:extLst>
                <a:ext uri="{FF2B5EF4-FFF2-40B4-BE49-F238E27FC236}">
                  <a16:creationId xmlns:a16="http://schemas.microsoft.com/office/drawing/2014/main" id="{294F0551-A170-CB40-937B-331D3DD9348F}"/>
                </a:ext>
              </a:extLst>
            </p:cNvPr>
            <p:cNvSpPr/>
            <p:nvPr/>
          </p:nvSpPr>
          <p:spPr>
            <a:xfrm>
              <a:off x="5280236" y="546602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Oval 76">
              <a:extLst>
                <a:ext uri="{FF2B5EF4-FFF2-40B4-BE49-F238E27FC236}">
                  <a16:creationId xmlns:a16="http://schemas.microsoft.com/office/drawing/2014/main" id="{64F9B500-B4B4-C14D-B03D-6207D6C28763}"/>
                </a:ext>
              </a:extLst>
            </p:cNvPr>
            <p:cNvSpPr/>
            <p:nvPr/>
          </p:nvSpPr>
          <p:spPr>
            <a:xfrm>
              <a:off x="4380428" y="507319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Oval 77">
              <a:extLst>
                <a:ext uri="{FF2B5EF4-FFF2-40B4-BE49-F238E27FC236}">
                  <a16:creationId xmlns:a16="http://schemas.microsoft.com/office/drawing/2014/main" id="{29858746-5B82-3D42-A064-BE9D4A441695}"/>
                </a:ext>
              </a:extLst>
            </p:cNvPr>
            <p:cNvSpPr/>
            <p:nvPr/>
          </p:nvSpPr>
          <p:spPr>
            <a:xfrm>
              <a:off x="5015720" y="470629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Oval 78">
              <a:extLst>
                <a:ext uri="{FF2B5EF4-FFF2-40B4-BE49-F238E27FC236}">
                  <a16:creationId xmlns:a16="http://schemas.microsoft.com/office/drawing/2014/main" id="{01350C2F-3C55-2A43-B727-9AA0A88E075F}"/>
                </a:ext>
              </a:extLst>
            </p:cNvPr>
            <p:cNvSpPr/>
            <p:nvPr/>
          </p:nvSpPr>
          <p:spPr>
            <a:xfrm>
              <a:off x="4769913" y="554341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Oval 79">
              <a:extLst>
                <a:ext uri="{FF2B5EF4-FFF2-40B4-BE49-F238E27FC236}">
                  <a16:creationId xmlns:a16="http://schemas.microsoft.com/office/drawing/2014/main" id="{5BB2F03B-5762-984E-B8E4-B947B5D0F6D7}"/>
                </a:ext>
              </a:extLst>
            </p:cNvPr>
            <p:cNvSpPr/>
            <p:nvPr/>
          </p:nvSpPr>
          <p:spPr>
            <a:xfrm>
              <a:off x="5277841" y="459960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Oval 80">
              <a:extLst>
                <a:ext uri="{FF2B5EF4-FFF2-40B4-BE49-F238E27FC236}">
                  <a16:creationId xmlns:a16="http://schemas.microsoft.com/office/drawing/2014/main" id="{55A825F1-B0F3-AD49-B8A7-34C1842CCEAE}"/>
                </a:ext>
              </a:extLst>
            </p:cNvPr>
            <p:cNvSpPr/>
            <p:nvPr/>
          </p:nvSpPr>
          <p:spPr>
            <a:xfrm>
              <a:off x="4341895" y="447518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3" name="Straight Connector 82">
              <a:extLst>
                <a:ext uri="{FF2B5EF4-FFF2-40B4-BE49-F238E27FC236}">
                  <a16:creationId xmlns:a16="http://schemas.microsoft.com/office/drawing/2014/main" id="{355A2B52-094A-8042-961A-EF574841F894}"/>
                </a:ext>
              </a:extLst>
            </p:cNvPr>
            <p:cNvCxnSpPr>
              <a:cxnSpLocks/>
            </p:cNvCxnSpPr>
            <p:nvPr/>
          </p:nvCxnSpPr>
          <p:spPr>
            <a:xfrm>
              <a:off x="5038580" y="4760476"/>
              <a:ext cx="0" cy="15208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F6D1653-E0A9-8847-B2E2-E82D8ED2F5FE}"/>
                </a:ext>
              </a:extLst>
            </p:cNvPr>
            <p:cNvCxnSpPr>
              <a:cxnSpLocks/>
              <a:endCxn id="67" idx="1"/>
            </p:cNvCxnSpPr>
            <p:nvPr/>
          </p:nvCxnSpPr>
          <p:spPr>
            <a:xfrm>
              <a:off x="4510832" y="5284334"/>
              <a:ext cx="113376" cy="113376"/>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C6A2E7D-5CB5-DA4A-9DBC-C605C4727EA8}"/>
                </a:ext>
              </a:extLst>
            </p:cNvPr>
            <p:cNvCxnSpPr>
              <a:cxnSpLocks/>
            </p:cNvCxnSpPr>
            <p:nvPr/>
          </p:nvCxnSpPr>
          <p:spPr>
            <a:xfrm>
              <a:off x="4769913" y="4447209"/>
              <a:ext cx="88175" cy="10668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072A4B8-52C8-6E40-81A7-003FD5A3F379}"/>
                </a:ext>
              </a:extLst>
            </p:cNvPr>
            <p:cNvCxnSpPr>
              <a:cxnSpLocks/>
              <a:endCxn id="76" idx="1"/>
            </p:cNvCxnSpPr>
            <p:nvPr/>
          </p:nvCxnSpPr>
          <p:spPr>
            <a:xfrm>
              <a:off x="5110200" y="5472719"/>
              <a:ext cx="176731"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88" name="Right Arrow 87">
            <a:extLst>
              <a:ext uri="{FF2B5EF4-FFF2-40B4-BE49-F238E27FC236}">
                <a16:creationId xmlns:a16="http://schemas.microsoft.com/office/drawing/2014/main" id="{7BF14ACC-D3E6-794B-A47F-4F88FDD27415}"/>
              </a:ext>
            </a:extLst>
          </p:cNvPr>
          <p:cNvSpPr/>
          <p:nvPr/>
        </p:nvSpPr>
        <p:spPr>
          <a:xfrm>
            <a:off x="2592435" y="3983618"/>
            <a:ext cx="979413" cy="559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Cooling.</a:t>
            </a:r>
          </a:p>
          <a:p>
            <a:pPr algn="ctr"/>
            <a:r>
              <a:rPr lang="en-US" sz="1000" dirty="0">
                <a:solidFill>
                  <a:schemeClr val="tx1"/>
                </a:solidFill>
              </a:rPr>
              <a:t>Kinetic Energy drops.</a:t>
            </a:r>
          </a:p>
        </p:txBody>
      </p:sp>
      <p:cxnSp>
        <p:nvCxnSpPr>
          <p:cNvPr id="90" name="Straight Connector 89">
            <a:extLst>
              <a:ext uri="{FF2B5EF4-FFF2-40B4-BE49-F238E27FC236}">
                <a16:creationId xmlns:a16="http://schemas.microsoft.com/office/drawing/2014/main" id="{781D3AFB-DC85-7743-B74D-D4A682FEE113}"/>
              </a:ext>
            </a:extLst>
          </p:cNvPr>
          <p:cNvCxnSpPr>
            <a:cxnSpLocks/>
          </p:cNvCxnSpPr>
          <p:nvPr/>
        </p:nvCxnSpPr>
        <p:spPr>
          <a:xfrm>
            <a:off x="4016952" y="4076148"/>
            <a:ext cx="80011" cy="89812"/>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44FCE55-B65B-E842-B26E-4A213831E756}"/>
              </a:ext>
            </a:extLst>
          </p:cNvPr>
          <p:cNvCxnSpPr>
            <a:cxnSpLocks/>
          </p:cNvCxnSpPr>
          <p:nvPr/>
        </p:nvCxnSpPr>
        <p:spPr>
          <a:xfrm>
            <a:off x="4613594" y="4211985"/>
            <a:ext cx="80011" cy="89812"/>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33CFA4E-A674-AA48-9425-5A8E8B527CE5}"/>
              </a:ext>
            </a:extLst>
          </p:cNvPr>
          <p:cNvCxnSpPr>
            <a:cxnSpLocks/>
          </p:cNvCxnSpPr>
          <p:nvPr/>
        </p:nvCxnSpPr>
        <p:spPr>
          <a:xfrm>
            <a:off x="4306367" y="3951444"/>
            <a:ext cx="0" cy="12447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981E1F9-9F12-DD4E-9A09-457D7A16E7D2}"/>
              </a:ext>
            </a:extLst>
          </p:cNvPr>
          <p:cNvCxnSpPr>
            <a:cxnSpLocks/>
          </p:cNvCxnSpPr>
          <p:nvPr/>
        </p:nvCxnSpPr>
        <p:spPr>
          <a:xfrm>
            <a:off x="4363280" y="4515138"/>
            <a:ext cx="62703" cy="6835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A15E130-8955-2E4D-A3D5-B7029B83E1C9}"/>
              </a:ext>
            </a:extLst>
          </p:cNvPr>
          <p:cNvCxnSpPr>
            <a:cxnSpLocks/>
          </p:cNvCxnSpPr>
          <p:nvPr/>
        </p:nvCxnSpPr>
        <p:spPr>
          <a:xfrm flipH="1">
            <a:off x="4540283" y="4218441"/>
            <a:ext cx="34781" cy="7896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00" name="Right Arrow 99">
            <a:extLst>
              <a:ext uri="{FF2B5EF4-FFF2-40B4-BE49-F238E27FC236}">
                <a16:creationId xmlns:a16="http://schemas.microsoft.com/office/drawing/2014/main" id="{A66482C9-EBCD-264F-9A82-68E2D4EEC9F3}"/>
              </a:ext>
            </a:extLst>
          </p:cNvPr>
          <p:cNvSpPr/>
          <p:nvPr/>
        </p:nvSpPr>
        <p:spPr>
          <a:xfrm>
            <a:off x="4964131" y="3955873"/>
            <a:ext cx="979413" cy="559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Freezing</a:t>
            </a:r>
          </a:p>
        </p:txBody>
      </p:sp>
      <p:grpSp>
        <p:nvGrpSpPr>
          <p:cNvPr id="101" name="Group 100">
            <a:extLst>
              <a:ext uri="{FF2B5EF4-FFF2-40B4-BE49-F238E27FC236}">
                <a16:creationId xmlns:a16="http://schemas.microsoft.com/office/drawing/2014/main" id="{D0F1920B-13BD-484F-BD0E-28F964637BC9}"/>
              </a:ext>
            </a:extLst>
          </p:cNvPr>
          <p:cNvGrpSpPr/>
          <p:nvPr/>
        </p:nvGrpSpPr>
        <p:grpSpPr>
          <a:xfrm>
            <a:off x="6037897" y="3370257"/>
            <a:ext cx="1224632" cy="1455341"/>
            <a:chOff x="762241" y="4791921"/>
            <a:chExt cx="1632842" cy="1940453"/>
          </a:xfrm>
        </p:grpSpPr>
        <p:grpSp>
          <p:nvGrpSpPr>
            <p:cNvPr id="102" name="Group 101">
              <a:extLst>
                <a:ext uri="{FF2B5EF4-FFF2-40B4-BE49-F238E27FC236}">
                  <a16:creationId xmlns:a16="http://schemas.microsoft.com/office/drawing/2014/main" id="{44336F0D-3C1C-2B4E-B14C-987ACDEE0FA2}"/>
                </a:ext>
              </a:extLst>
            </p:cNvPr>
            <p:cNvGrpSpPr/>
            <p:nvPr/>
          </p:nvGrpSpPr>
          <p:grpSpPr>
            <a:xfrm>
              <a:off x="762241" y="5095935"/>
              <a:ext cx="1632842" cy="1636439"/>
              <a:chOff x="854212" y="4788292"/>
              <a:chExt cx="2063209" cy="2067754"/>
            </a:xfrm>
          </p:grpSpPr>
          <p:sp>
            <p:nvSpPr>
              <p:cNvPr id="104" name="Oval 103">
                <a:extLst>
                  <a:ext uri="{FF2B5EF4-FFF2-40B4-BE49-F238E27FC236}">
                    <a16:creationId xmlns:a16="http://schemas.microsoft.com/office/drawing/2014/main" id="{F2869654-B688-224D-B35E-A099F7091627}"/>
                  </a:ext>
                </a:extLst>
              </p:cNvPr>
              <p:cNvSpPr/>
              <p:nvPr/>
            </p:nvSpPr>
            <p:spPr>
              <a:xfrm>
                <a:off x="854212" y="4788292"/>
                <a:ext cx="2063209" cy="2067754"/>
              </a:xfrm>
              <a:prstGeom prst="ellipse">
                <a:avLst/>
              </a:prstGeom>
              <a:solidFill>
                <a:schemeClr val="bg1">
                  <a:alpha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5" name="Straight Connector 104">
                <a:extLst>
                  <a:ext uri="{FF2B5EF4-FFF2-40B4-BE49-F238E27FC236}">
                    <a16:creationId xmlns:a16="http://schemas.microsoft.com/office/drawing/2014/main" id="{80CF616F-B2B2-FC4B-A3A1-16E450909654}"/>
                  </a:ext>
                </a:extLst>
              </p:cNvPr>
              <p:cNvCxnSpPr>
                <a:cxnSpLocks/>
              </p:cNvCxnSpPr>
              <p:nvPr/>
            </p:nvCxnSpPr>
            <p:spPr>
              <a:xfrm flipV="1">
                <a:off x="1931099" y="6050898"/>
                <a:ext cx="958321" cy="6177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C33D8DC-2FEE-984B-BCE3-BB2650F6030A}"/>
                  </a:ext>
                </a:extLst>
              </p:cNvPr>
              <p:cNvCxnSpPr>
                <a:cxnSpLocks/>
              </p:cNvCxnSpPr>
              <p:nvPr/>
            </p:nvCxnSpPr>
            <p:spPr>
              <a:xfrm flipV="1">
                <a:off x="1076795" y="5679105"/>
                <a:ext cx="1146180" cy="7298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D808FBB-D7C9-4847-B30E-6CDD4A1DEB26}"/>
                  </a:ext>
                </a:extLst>
              </p:cNvPr>
              <p:cNvCxnSpPr>
                <a:cxnSpLocks/>
              </p:cNvCxnSpPr>
              <p:nvPr/>
            </p:nvCxnSpPr>
            <p:spPr>
              <a:xfrm flipV="1">
                <a:off x="1473607" y="5804911"/>
                <a:ext cx="1161100" cy="742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3" name="TextBox 102">
              <a:extLst>
                <a:ext uri="{FF2B5EF4-FFF2-40B4-BE49-F238E27FC236}">
                  <a16:creationId xmlns:a16="http://schemas.microsoft.com/office/drawing/2014/main" id="{64CE9E31-3208-8F4A-8379-B5EFE19C7A19}"/>
                </a:ext>
              </a:extLst>
            </p:cNvPr>
            <p:cNvSpPr txBox="1"/>
            <p:nvPr/>
          </p:nvSpPr>
          <p:spPr>
            <a:xfrm>
              <a:off x="1372905" y="4791921"/>
              <a:ext cx="453544" cy="338554"/>
            </a:xfrm>
            <a:prstGeom prst="rect">
              <a:avLst/>
            </a:prstGeom>
            <a:noFill/>
          </p:spPr>
          <p:txBody>
            <a:bodyPr wrap="none" rtlCol="0">
              <a:spAutoFit/>
            </a:bodyPr>
            <a:lstStyle/>
            <a:p>
              <a:r>
                <a:rPr lang="en-US" sz="1050" dirty="0"/>
                <a:t>ice</a:t>
              </a:r>
            </a:p>
          </p:txBody>
        </p:sp>
      </p:grpSp>
      <mc:AlternateContent xmlns:mc="http://schemas.openxmlformats.org/markup-compatibility/2006" xmlns:a14="http://schemas.microsoft.com/office/drawing/2010/main">
        <mc:Choice Requires="a14">
          <p:sp>
            <p:nvSpPr>
              <p:cNvPr id="122" name="Content Placeholder 2">
                <a:extLst>
                  <a:ext uri="{FF2B5EF4-FFF2-40B4-BE49-F238E27FC236}">
                    <a16:creationId xmlns:a16="http://schemas.microsoft.com/office/drawing/2014/main" id="{188DED63-22EA-814C-985A-78F48C67F08B}"/>
                  </a:ext>
                </a:extLst>
              </p:cNvPr>
              <p:cNvSpPr txBox="1">
                <a:spLocks/>
              </p:cNvSpPr>
              <p:nvPr/>
            </p:nvSpPr>
            <p:spPr>
              <a:xfrm>
                <a:off x="1459625" y="5299523"/>
                <a:ext cx="6013703" cy="681967"/>
              </a:xfrm>
              <a:prstGeom prst="rect">
                <a:avLst/>
              </a:prstGeom>
            </p:spPr>
            <p:txBody>
              <a:bodyPr vert="horz" lIns="34290" tIns="34290" rIns="34290" bIns="3429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1650" dirty="0"/>
                  <a:t>Liquid drops </a:t>
                </a:r>
                <a:r>
                  <a:rPr lang="en-US" sz="1650" u="sng" dirty="0"/>
                  <a:t>must</a:t>
                </a:r>
                <a:r>
                  <a:rPr lang="en-US" sz="1650" dirty="0"/>
                  <a:t> exist for homogeneous freezing to occur</a:t>
                </a:r>
              </a:p>
              <a:p>
                <a:pPr lvl="1"/>
                <a:r>
                  <a:rPr lang="en-US" sz="1350" dirty="0"/>
                  <a:t>Liquid is supercooled because T &lt; 0ºC</a:t>
                </a:r>
              </a:p>
              <a:p>
                <a:pPr lvl="1"/>
                <a14:m>
                  <m:oMath xmlns:m="http://schemas.openxmlformats.org/officeDocument/2006/math">
                    <m:r>
                      <a:rPr lang="en-US" sz="1350" i="1">
                        <a:latin typeface="Cambria Math" panose="02040503050406030204" pitchFamily="18" charset="0"/>
                      </a:rPr>
                      <m:t>𝑒</m:t>
                    </m:r>
                    <m:r>
                      <a:rPr lang="en-US" sz="1350" i="1">
                        <a:latin typeface="Cambria Math" panose="02040503050406030204" pitchFamily="18" charset="0"/>
                        <a:ea typeface="Cambria Math" panose="02040503050406030204" pitchFamily="18" charset="0"/>
                      </a:rPr>
                      <m:t>≅</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𝑒</m:t>
                        </m:r>
                      </m:e>
                      <m:sub>
                        <m:r>
                          <a:rPr lang="en-US" sz="1350" i="1">
                            <a:latin typeface="Cambria Math" panose="02040503050406030204" pitchFamily="18" charset="0"/>
                            <a:ea typeface="Cambria Math" panose="02040503050406030204" pitchFamily="18" charset="0"/>
                          </a:rPr>
                          <m:t>𝑠</m:t>
                        </m:r>
                      </m:sub>
                    </m:sSub>
                    <m:d>
                      <m:dPr>
                        <m:ctrlPr>
                          <a:rPr lang="en-US" sz="1350" i="1">
                            <a:latin typeface="Cambria Math" panose="02040503050406030204" pitchFamily="18" charset="0"/>
                            <a:ea typeface="Cambria Math" panose="02040503050406030204" pitchFamily="18" charset="0"/>
                          </a:rPr>
                        </m:ctrlPr>
                      </m:dPr>
                      <m:e>
                        <m:r>
                          <a:rPr lang="en-US" sz="1350" i="1">
                            <a:latin typeface="Cambria Math" panose="02040503050406030204" pitchFamily="18" charset="0"/>
                            <a:ea typeface="Cambria Math" panose="02040503050406030204" pitchFamily="18" charset="0"/>
                          </a:rPr>
                          <m:t>𝑇</m:t>
                        </m:r>
                      </m:e>
                    </m:d>
                  </m:oMath>
                </a14:m>
                <a:r>
                  <a:rPr lang="en-US" sz="1350" dirty="0"/>
                  <a:t> and </a:t>
                </a:r>
                <a14:m>
                  <m:oMath xmlns:m="http://schemas.openxmlformats.org/officeDocument/2006/math">
                    <m:r>
                      <a:rPr lang="en-US" sz="1350" i="1">
                        <a:latin typeface="Cambria Math" panose="02040503050406030204" pitchFamily="18" charset="0"/>
                      </a:rPr>
                      <m:t>𝑇</m:t>
                    </m:r>
                    <m:r>
                      <a:rPr lang="en-US" sz="1350" i="1">
                        <a:latin typeface="Cambria Math" panose="02040503050406030204" pitchFamily="18" charset="0"/>
                        <a:ea typeface="Cambria Math" panose="02040503050406030204" pitchFamily="18" charset="0"/>
                      </a:rPr>
                      <m:t>≤−38℃</m:t>
                    </m:r>
                  </m:oMath>
                </a14:m>
                <a:endParaRPr lang="en-US" sz="1350" dirty="0"/>
              </a:p>
              <a:p>
                <a:pPr lvl="1"/>
                <a:endParaRPr lang="en-US" sz="1350" dirty="0"/>
              </a:p>
            </p:txBody>
          </p:sp>
        </mc:Choice>
        <mc:Fallback xmlns="">
          <p:sp>
            <p:nvSpPr>
              <p:cNvPr id="122" name="Content Placeholder 2">
                <a:extLst>
                  <a:ext uri="{FF2B5EF4-FFF2-40B4-BE49-F238E27FC236}">
                    <a16:creationId xmlns:a16="http://schemas.microsoft.com/office/drawing/2014/main" id="{188DED63-22EA-814C-985A-78F48C67F08B}"/>
                  </a:ext>
                </a:extLst>
              </p:cNvPr>
              <p:cNvSpPr txBox="1">
                <a:spLocks noRot="1" noChangeAspect="1" noMove="1" noResize="1" noEditPoints="1" noAdjustHandles="1" noChangeArrowheads="1" noChangeShapeType="1" noTextEdit="1"/>
              </p:cNvSpPr>
              <p:nvPr/>
            </p:nvSpPr>
            <p:spPr>
              <a:xfrm>
                <a:off x="1459625" y="5299523"/>
                <a:ext cx="6013703" cy="681967"/>
              </a:xfrm>
              <a:prstGeom prst="rect">
                <a:avLst/>
              </a:prstGeom>
              <a:blipFill>
                <a:blip r:embed="rId2"/>
                <a:stretch>
                  <a:fillRect t="-11607"/>
                </a:stretch>
              </a:blipFill>
            </p:spPr>
            <p:txBody>
              <a:bodyPr/>
              <a:lstStyle/>
              <a:p>
                <a:r>
                  <a:rPr lang="en-US">
                    <a:noFill/>
                  </a:rPr>
                  <a:t> </a:t>
                </a:r>
              </a:p>
            </p:txBody>
          </p:sp>
        </mc:Fallback>
      </mc:AlternateContent>
    </p:spTree>
    <p:extLst>
      <p:ext uri="{BB962C8B-B14F-4D97-AF65-F5344CB8AC3E}">
        <p14:creationId xmlns:p14="http://schemas.microsoft.com/office/powerpoint/2010/main" val="3492684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1E9B-FF0B-DD4E-8EAE-45C1C6822DC1}"/>
              </a:ext>
            </a:extLst>
          </p:cNvPr>
          <p:cNvSpPr>
            <a:spLocks noGrp="1"/>
          </p:cNvSpPr>
          <p:nvPr>
            <p:ph type="title"/>
          </p:nvPr>
        </p:nvSpPr>
        <p:spPr>
          <a:xfrm>
            <a:off x="482601" y="1339850"/>
            <a:ext cx="3405587" cy="4178300"/>
          </a:xfrm>
        </p:spPr>
        <p:txBody>
          <a:bodyPr>
            <a:normAutofit/>
          </a:bodyPr>
          <a:lstStyle/>
          <a:p>
            <a:r>
              <a:rPr lang="en-US" dirty="0" err="1">
                <a:solidFill>
                  <a:schemeClr val="bg1">
                    <a:lumMod val="50000"/>
                  </a:schemeClr>
                </a:solidFill>
              </a:rPr>
              <a:t>Heterogenous</a:t>
            </a:r>
            <a:r>
              <a:rPr lang="en-US" dirty="0">
                <a:solidFill>
                  <a:schemeClr val="bg1">
                    <a:lumMod val="50000"/>
                  </a:schemeClr>
                </a:solidFill>
              </a:rPr>
              <a:t> freezing</a:t>
            </a:r>
          </a:p>
        </p:txBody>
      </p:sp>
      <p:graphicFrame>
        <p:nvGraphicFramePr>
          <p:cNvPr id="5" name="Content Placeholder 2">
            <a:extLst>
              <a:ext uri="{FF2B5EF4-FFF2-40B4-BE49-F238E27FC236}">
                <a16:creationId xmlns:a16="http://schemas.microsoft.com/office/drawing/2014/main" id="{7C51F2C5-9588-4682-96A2-02571598C087}"/>
              </a:ext>
            </a:extLst>
          </p:cNvPr>
          <p:cNvGraphicFramePr>
            <a:graphicFrameLocks noGrp="1"/>
          </p:cNvGraphicFramePr>
          <p:nvPr>
            <p:ph idx="1"/>
            <p:extLst>
              <p:ext uri="{D42A27DB-BD31-4B8C-83A1-F6EECF244321}">
                <p14:modId xmlns:p14="http://schemas.microsoft.com/office/powerpoint/2010/main" val="3834607136"/>
              </p:ext>
            </p:extLst>
          </p:nvPr>
        </p:nvGraphicFramePr>
        <p:xfrm>
          <a:off x="4202907" y="1572816"/>
          <a:ext cx="4231481" cy="4048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8255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57109-2B1C-B74E-A10A-466952A4C788}"/>
              </a:ext>
            </a:extLst>
          </p:cNvPr>
          <p:cNvSpPr>
            <a:spLocks noGrp="1"/>
          </p:cNvSpPr>
          <p:nvPr>
            <p:ph type="title"/>
          </p:nvPr>
        </p:nvSpPr>
        <p:spPr/>
        <p:txBody>
          <a:bodyPr/>
          <a:lstStyle/>
          <a:p>
            <a:r>
              <a:rPr lang="en-US" dirty="0"/>
              <a:t>Heterogenous freezing modes</a:t>
            </a:r>
          </a:p>
        </p:txBody>
      </p:sp>
      <p:grpSp>
        <p:nvGrpSpPr>
          <p:cNvPr id="207" name="Group 206">
            <a:extLst>
              <a:ext uri="{FF2B5EF4-FFF2-40B4-BE49-F238E27FC236}">
                <a16:creationId xmlns:a16="http://schemas.microsoft.com/office/drawing/2014/main" id="{7096982C-4BF2-CA48-92CE-69DCE2DF3B49}"/>
              </a:ext>
            </a:extLst>
          </p:cNvPr>
          <p:cNvGrpSpPr/>
          <p:nvPr/>
        </p:nvGrpSpPr>
        <p:grpSpPr>
          <a:xfrm>
            <a:off x="141887" y="2236765"/>
            <a:ext cx="1832475" cy="3745782"/>
            <a:chOff x="189183" y="1839353"/>
            <a:chExt cx="2443300" cy="4994377"/>
          </a:xfrm>
        </p:grpSpPr>
        <p:sp>
          <p:nvSpPr>
            <p:cNvPr id="9" name="Rectangle 8">
              <a:extLst>
                <a:ext uri="{FF2B5EF4-FFF2-40B4-BE49-F238E27FC236}">
                  <a16:creationId xmlns:a16="http://schemas.microsoft.com/office/drawing/2014/main" id="{C4F2A81F-83FD-7546-BC47-2E47A0DA8043}"/>
                </a:ext>
              </a:extLst>
            </p:cNvPr>
            <p:cNvSpPr/>
            <p:nvPr/>
          </p:nvSpPr>
          <p:spPr>
            <a:xfrm>
              <a:off x="257196" y="1922453"/>
              <a:ext cx="2287927" cy="4911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E7256EFD-AE4B-8041-9D37-D9336DBCFCF7}"/>
                </a:ext>
              </a:extLst>
            </p:cNvPr>
            <p:cNvSpPr/>
            <p:nvPr/>
          </p:nvSpPr>
          <p:spPr>
            <a:xfrm>
              <a:off x="189183" y="2024018"/>
              <a:ext cx="2443300" cy="369332"/>
            </a:xfrm>
            <a:prstGeom prst="rect">
              <a:avLst/>
            </a:prstGeom>
            <a:noFill/>
          </p:spPr>
          <p:txBody>
            <a:bodyPr wrap="square" lIns="68580" tIns="34290" rIns="68580" bIns="34290">
              <a:spAutoFit/>
            </a:bodyPr>
            <a:lstStyle/>
            <a:p>
              <a:pPr algn="ctr"/>
              <a:r>
                <a:rPr lang="en-US" sz="1350" dirty="0">
                  <a:ln w="0">
                    <a:noFill/>
                  </a:ln>
                  <a:solidFill>
                    <a:schemeClr val="bg1"/>
                  </a:solidFill>
                  <a:effectLst>
                    <a:outerShdw blurRad="38100" dist="25400" dir="5400000" algn="ctr" rotWithShape="0">
                      <a:srgbClr val="6E747A">
                        <a:alpha val="43000"/>
                      </a:srgbClr>
                    </a:outerShdw>
                  </a:effectLst>
                </a:rPr>
                <a:t>Deposition Nucleation</a:t>
              </a:r>
            </a:p>
          </p:txBody>
        </p:sp>
        <p:sp>
          <p:nvSpPr>
            <p:cNvPr id="18" name="Rounded Rectangle 17">
              <a:hlinkClick r:id="" action="ppaction://hlinkshowjump?jump=nextslide"/>
              <a:extLst>
                <a:ext uri="{FF2B5EF4-FFF2-40B4-BE49-F238E27FC236}">
                  <a16:creationId xmlns:a16="http://schemas.microsoft.com/office/drawing/2014/main" id="{4522B2E2-B951-3047-A9DD-CB7FE658ADB5}"/>
                </a:ext>
              </a:extLst>
            </p:cNvPr>
            <p:cNvSpPr/>
            <p:nvPr/>
          </p:nvSpPr>
          <p:spPr>
            <a:xfrm>
              <a:off x="925051" y="1839353"/>
              <a:ext cx="903448" cy="156813"/>
            </a:xfrm>
            <a:prstGeom prst="roundRect">
              <a:avLst/>
            </a:prstGeom>
          </p:spPr>
          <p:style>
            <a:lnRef idx="2">
              <a:schemeClr val="lt1">
                <a:hueOff val="0"/>
                <a:satOff val="0"/>
                <a:lumOff val="0"/>
                <a:alphaOff val="0"/>
              </a:schemeClr>
            </a:lnRef>
            <a:fillRef idx="1">
              <a:schemeClr val="accent2">
                <a:hueOff val="-1323373"/>
                <a:satOff val="1492"/>
                <a:lumOff val="3530"/>
                <a:alphaOff val="0"/>
              </a:schemeClr>
            </a:fillRef>
            <a:effectRef idx="0">
              <a:schemeClr val="accent2">
                <a:hueOff val="-1323373"/>
                <a:satOff val="1492"/>
                <a:lumOff val="3530"/>
                <a:alphaOff val="0"/>
              </a:schemeClr>
            </a:effectRef>
            <a:fontRef idx="minor">
              <a:schemeClr val="lt1"/>
            </a:fontRef>
          </p:style>
        </p:sp>
        <p:sp>
          <p:nvSpPr>
            <p:cNvPr id="53" name="Rounded Rectangle 52">
              <a:extLst>
                <a:ext uri="{FF2B5EF4-FFF2-40B4-BE49-F238E27FC236}">
                  <a16:creationId xmlns:a16="http://schemas.microsoft.com/office/drawing/2014/main" id="{AA6077D4-CBA0-D842-9795-0C9AEF03FCCC}"/>
                </a:ext>
              </a:extLst>
            </p:cNvPr>
            <p:cNvSpPr/>
            <p:nvPr/>
          </p:nvSpPr>
          <p:spPr>
            <a:xfrm>
              <a:off x="808965" y="3033579"/>
              <a:ext cx="1203767" cy="1268607"/>
            </a:xfrm>
            <a:prstGeom prst="roundRect">
              <a:avLst/>
            </a:prstGeom>
            <a:solidFill>
              <a:schemeClr val="accent3">
                <a:alpha val="54000"/>
              </a:schemeClr>
            </a:solidFill>
            <a:ln>
              <a:solidFill>
                <a:schemeClr val="bg1">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3" name="Group 22">
              <a:extLst>
                <a:ext uri="{FF2B5EF4-FFF2-40B4-BE49-F238E27FC236}">
                  <a16:creationId xmlns:a16="http://schemas.microsoft.com/office/drawing/2014/main" id="{74A20371-9BC3-CC49-82BD-CE515D5FAAC4}"/>
                </a:ext>
              </a:extLst>
            </p:cNvPr>
            <p:cNvGrpSpPr/>
            <p:nvPr/>
          </p:nvGrpSpPr>
          <p:grpSpPr>
            <a:xfrm>
              <a:off x="977091" y="3067366"/>
              <a:ext cx="792046" cy="1114312"/>
              <a:chOff x="2109154" y="3361304"/>
              <a:chExt cx="792046" cy="1114312"/>
            </a:xfrm>
          </p:grpSpPr>
          <p:sp>
            <p:nvSpPr>
              <p:cNvPr id="24" name="Oval 23">
                <a:extLst>
                  <a:ext uri="{FF2B5EF4-FFF2-40B4-BE49-F238E27FC236}">
                    <a16:creationId xmlns:a16="http://schemas.microsoft.com/office/drawing/2014/main" id="{587A8740-05C1-7E40-A2DE-F1295CF02B10}"/>
                  </a:ext>
                </a:extLst>
              </p:cNvPr>
              <p:cNvSpPr/>
              <p:nvPr/>
            </p:nvSpPr>
            <p:spPr>
              <a:xfrm>
                <a:off x="2301178" y="3722761"/>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15AFBB6B-E223-604D-BB6E-3BD6643D5A1C}"/>
                  </a:ext>
                </a:extLst>
              </p:cNvPr>
              <p:cNvSpPr/>
              <p:nvPr/>
            </p:nvSpPr>
            <p:spPr>
              <a:xfrm>
                <a:off x="2354082" y="3897801"/>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a:extLst>
                  <a:ext uri="{FF2B5EF4-FFF2-40B4-BE49-F238E27FC236}">
                    <a16:creationId xmlns:a16="http://schemas.microsoft.com/office/drawing/2014/main" id="{CDE6BECF-625E-5544-AD8F-60FA379E84FC}"/>
                  </a:ext>
                </a:extLst>
              </p:cNvPr>
              <p:cNvSpPr/>
              <p:nvPr/>
            </p:nvSpPr>
            <p:spPr>
              <a:xfrm>
                <a:off x="2696551" y="3816902"/>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6CB36E0C-2D30-9E44-B2B9-8674137D1198}"/>
                  </a:ext>
                </a:extLst>
              </p:cNvPr>
              <p:cNvSpPr/>
              <p:nvPr/>
            </p:nvSpPr>
            <p:spPr>
              <a:xfrm>
                <a:off x="2265692" y="4097665"/>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3DA6A09A-8CFC-EB42-B2A6-AFEFD4D512EE}"/>
                  </a:ext>
                </a:extLst>
              </p:cNvPr>
              <p:cNvSpPr/>
              <p:nvPr/>
            </p:nvSpPr>
            <p:spPr>
              <a:xfrm>
                <a:off x="2650832" y="4150785"/>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FF2B5EF4-FFF2-40B4-BE49-F238E27FC236}">
                    <a16:creationId xmlns:a16="http://schemas.microsoft.com/office/drawing/2014/main" id="{14926D98-BBFB-C246-8BE4-BB75C458983F}"/>
                  </a:ext>
                </a:extLst>
              </p:cNvPr>
              <p:cNvSpPr/>
              <p:nvPr/>
            </p:nvSpPr>
            <p:spPr>
              <a:xfrm>
                <a:off x="2504524" y="3739655"/>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a:extLst>
                  <a:ext uri="{FF2B5EF4-FFF2-40B4-BE49-F238E27FC236}">
                    <a16:creationId xmlns:a16="http://schemas.microsoft.com/office/drawing/2014/main" id="{69C6D9AD-1B05-744F-B9B5-C69845901051}"/>
                  </a:ext>
                </a:extLst>
              </p:cNvPr>
              <p:cNvSpPr/>
              <p:nvPr/>
            </p:nvSpPr>
            <p:spPr>
              <a:xfrm>
                <a:off x="2109154" y="3908469"/>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a:extLst>
                  <a:ext uri="{FF2B5EF4-FFF2-40B4-BE49-F238E27FC236}">
                    <a16:creationId xmlns:a16="http://schemas.microsoft.com/office/drawing/2014/main" id="{739C2833-6197-3048-ACC8-9CC32D078F16}"/>
                  </a:ext>
                </a:extLst>
              </p:cNvPr>
              <p:cNvSpPr/>
              <p:nvPr/>
            </p:nvSpPr>
            <p:spPr>
              <a:xfrm>
                <a:off x="2453578" y="4277497"/>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E6A64CA3-7134-074E-B812-505418E26D82}"/>
                  </a:ext>
                </a:extLst>
              </p:cNvPr>
              <p:cNvSpPr/>
              <p:nvPr/>
            </p:nvSpPr>
            <p:spPr>
              <a:xfrm>
                <a:off x="2539140" y="3978281"/>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D1E9878C-033E-744C-8372-76884EA6A529}"/>
                  </a:ext>
                </a:extLst>
              </p:cNvPr>
              <p:cNvSpPr/>
              <p:nvPr/>
            </p:nvSpPr>
            <p:spPr>
              <a:xfrm>
                <a:off x="2840465" y="4127925"/>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a:extLst>
                  <a:ext uri="{FF2B5EF4-FFF2-40B4-BE49-F238E27FC236}">
                    <a16:creationId xmlns:a16="http://schemas.microsoft.com/office/drawing/2014/main" id="{04E7862D-33E5-6846-B143-FEA1C307FA48}"/>
                  </a:ext>
                </a:extLst>
              </p:cNvPr>
              <p:cNvSpPr/>
              <p:nvPr/>
            </p:nvSpPr>
            <p:spPr>
              <a:xfrm>
                <a:off x="2855481" y="3897802"/>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a:extLst>
                  <a:ext uri="{FF2B5EF4-FFF2-40B4-BE49-F238E27FC236}">
                    <a16:creationId xmlns:a16="http://schemas.microsoft.com/office/drawing/2014/main" id="{C6172EB1-7622-2343-8C85-9EDFBDCC5ED3}"/>
                  </a:ext>
                </a:extLst>
              </p:cNvPr>
              <p:cNvSpPr/>
              <p:nvPr/>
            </p:nvSpPr>
            <p:spPr>
              <a:xfrm>
                <a:off x="2123092" y="4275754"/>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640A58CD-0C8C-6C46-AA15-CBD580DC8A98}"/>
                  </a:ext>
                </a:extLst>
              </p:cNvPr>
              <p:cNvSpPr/>
              <p:nvPr/>
            </p:nvSpPr>
            <p:spPr>
              <a:xfrm>
                <a:off x="2605978" y="4429897"/>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a:extLst>
                  <a:ext uri="{FF2B5EF4-FFF2-40B4-BE49-F238E27FC236}">
                    <a16:creationId xmlns:a16="http://schemas.microsoft.com/office/drawing/2014/main" id="{B2271A14-E1C7-F341-B27B-BBC6258893A2}"/>
                  </a:ext>
                </a:extLst>
              </p:cNvPr>
              <p:cNvSpPr txBox="1"/>
              <p:nvPr/>
            </p:nvSpPr>
            <p:spPr>
              <a:xfrm>
                <a:off x="2226961" y="3361304"/>
                <a:ext cx="577509" cy="292388"/>
              </a:xfrm>
              <a:prstGeom prst="rect">
                <a:avLst/>
              </a:prstGeom>
              <a:noFill/>
            </p:spPr>
            <p:txBody>
              <a:bodyPr wrap="none" rtlCol="0">
                <a:spAutoFit/>
              </a:bodyPr>
              <a:lstStyle/>
              <a:p>
                <a:r>
                  <a:rPr lang="en-US" sz="825" dirty="0">
                    <a:solidFill>
                      <a:schemeClr val="bg1"/>
                    </a:solidFill>
                  </a:rPr>
                  <a:t>vapor</a:t>
                </a:r>
              </a:p>
            </p:txBody>
          </p:sp>
        </p:grpSp>
        <p:sp>
          <p:nvSpPr>
            <p:cNvPr id="54" name="Rounded Rectangle 53">
              <a:extLst>
                <a:ext uri="{FF2B5EF4-FFF2-40B4-BE49-F238E27FC236}">
                  <a16:creationId xmlns:a16="http://schemas.microsoft.com/office/drawing/2014/main" id="{28082576-2731-2946-824B-641A6CDDB588}"/>
                </a:ext>
              </a:extLst>
            </p:cNvPr>
            <p:cNvSpPr/>
            <p:nvPr/>
          </p:nvSpPr>
          <p:spPr>
            <a:xfrm>
              <a:off x="799275" y="4713058"/>
              <a:ext cx="1203767" cy="1268607"/>
            </a:xfrm>
            <a:prstGeom prst="roundRect">
              <a:avLst/>
            </a:prstGeom>
            <a:solidFill>
              <a:schemeClr val="accent3">
                <a:alpha val="54000"/>
              </a:schemeClr>
            </a:solidFill>
            <a:ln>
              <a:solidFill>
                <a:schemeClr val="bg1">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5" name="Group 44">
              <a:extLst>
                <a:ext uri="{FF2B5EF4-FFF2-40B4-BE49-F238E27FC236}">
                  <a16:creationId xmlns:a16="http://schemas.microsoft.com/office/drawing/2014/main" id="{5CA1B640-2527-434C-8214-6616F6B4FC76}"/>
                </a:ext>
              </a:extLst>
            </p:cNvPr>
            <p:cNvGrpSpPr/>
            <p:nvPr/>
          </p:nvGrpSpPr>
          <p:grpSpPr>
            <a:xfrm>
              <a:off x="1066209" y="4839988"/>
              <a:ext cx="658222" cy="966597"/>
              <a:chOff x="940036" y="5336300"/>
              <a:chExt cx="658222" cy="966597"/>
            </a:xfrm>
          </p:grpSpPr>
          <p:grpSp>
            <p:nvGrpSpPr>
              <p:cNvPr id="46" name="Group 45">
                <a:extLst>
                  <a:ext uri="{FF2B5EF4-FFF2-40B4-BE49-F238E27FC236}">
                    <a16:creationId xmlns:a16="http://schemas.microsoft.com/office/drawing/2014/main" id="{5611C1A5-481C-614F-BD0B-4D5CCA8DCA4B}"/>
                  </a:ext>
                </a:extLst>
              </p:cNvPr>
              <p:cNvGrpSpPr/>
              <p:nvPr/>
            </p:nvGrpSpPr>
            <p:grpSpPr>
              <a:xfrm>
                <a:off x="940036" y="5643225"/>
                <a:ext cx="658222" cy="659672"/>
                <a:chOff x="1078868" y="5479828"/>
                <a:chExt cx="831709" cy="833541"/>
              </a:xfrm>
            </p:grpSpPr>
            <p:sp>
              <p:nvSpPr>
                <p:cNvPr id="48" name="Oval 47">
                  <a:extLst>
                    <a:ext uri="{FF2B5EF4-FFF2-40B4-BE49-F238E27FC236}">
                      <a16:creationId xmlns:a16="http://schemas.microsoft.com/office/drawing/2014/main" id="{63049F34-3F2C-144C-BB9B-F6DCF41BF301}"/>
                    </a:ext>
                  </a:extLst>
                </p:cNvPr>
                <p:cNvSpPr/>
                <p:nvPr/>
              </p:nvSpPr>
              <p:spPr>
                <a:xfrm>
                  <a:off x="1078868" y="5479828"/>
                  <a:ext cx="831709" cy="833541"/>
                </a:xfrm>
                <a:prstGeom prst="ellipse">
                  <a:avLst/>
                </a:prstGeom>
                <a:solidFill>
                  <a:schemeClr val="bg1">
                    <a:alpha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9" name="Straight Connector 48">
                  <a:extLst>
                    <a:ext uri="{FF2B5EF4-FFF2-40B4-BE49-F238E27FC236}">
                      <a16:creationId xmlns:a16="http://schemas.microsoft.com/office/drawing/2014/main" id="{D8A94A79-56C9-7240-A978-E88864608483}"/>
                    </a:ext>
                  </a:extLst>
                </p:cNvPr>
                <p:cNvCxnSpPr/>
                <p:nvPr/>
              </p:nvCxnSpPr>
              <p:spPr>
                <a:xfrm flipV="1">
                  <a:off x="1472215" y="5946579"/>
                  <a:ext cx="412209" cy="2624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8F7897C-B9A5-F54D-8EBD-0C3E51E51A7B}"/>
                    </a:ext>
                  </a:extLst>
                </p:cNvPr>
                <p:cNvCxnSpPr/>
                <p:nvPr/>
              </p:nvCxnSpPr>
              <p:spPr>
                <a:xfrm flipV="1">
                  <a:off x="1355841" y="5768031"/>
                  <a:ext cx="412209" cy="2624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6A0435B-D6C0-614C-A987-D75E9B5A3DC1}"/>
                    </a:ext>
                  </a:extLst>
                </p:cNvPr>
                <p:cNvCxnSpPr/>
                <p:nvPr/>
              </p:nvCxnSpPr>
              <p:spPr>
                <a:xfrm flipV="1">
                  <a:off x="1230572" y="5944582"/>
                  <a:ext cx="412209" cy="2624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A0188FA7-6F12-164E-8BD2-096FC3F173A2}"/>
                  </a:ext>
                </a:extLst>
              </p:cNvPr>
              <p:cNvSpPr txBox="1"/>
              <p:nvPr/>
            </p:nvSpPr>
            <p:spPr>
              <a:xfrm>
                <a:off x="1060096" y="5336300"/>
                <a:ext cx="408658" cy="292388"/>
              </a:xfrm>
              <a:prstGeom prst="rect">
                <a:avLst/>
              </a:prstGeom>
              <a:noFill/>
            </p:spPr>
            <p:txBody>
              <a:bodyPr wrap="none" rtlCol="0">
                <a:spAutoFit/>
              </a:bodyPr>
              <a:lstStyle/>
              <a:p>
                <a:r>
                  <a:rPr lang="en-US" sz="825" dirty="0">
                    <a:solidFill>
                      <a:schemeClr val="bg1"/>
                    </a:solidFill>
                  </a:rPr>
                  <a:t>ice</a:t>
                </a:r>
              </a:p>
            </p:txBody>
          </p:sp>
        </p:grpSp>
        <p:sp>
          <p:nvSpPr>
            <p:cNvPr id="52" name="Down Arrow 51">
              <a:extLst>
                <a:ext uri="{FF2B5EF4-FFF2-40B4-BE49-F238E27FC236}">
                  <a16:creationId xmlns:a16="http://schemas.microsoft.com/office/drawing/2014/main" id="{DE61AAFD-0DB7-F746-9220-54A71B6E46A4}"/>
                </a:ext>
              </a:extLst>
            </p:cNvPr>
            <p:cNvSpPr/>
            <p:nvPr/>
          </p:nvSpPr>
          <p:spPr>
            <a:xfrm>
              <a:off x="1130469" y="4226993"/>
              <a:ext cx="560761" cy="549944"/>
            </a:xfrm>
            <a:prstGeom prst="downArrow">
              <a:avLst/>
            </a:prstGeom>
            <a:solidFill>
              <a:srgbClr val="25A8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TextBox 54">
              <a:extLst>
                <a:ext uri="{FF2B5EF4-FFF2-40B4-BE49-F238E27FC236}">
                  <a16:creationId xmlns:a16="http://schemas.microsoft.com/office/drawing/2014/main" id="{BFBFA68F-C1DE-A241-ABCA-5D93812E6D4D}"/>
                </a:ext>
              </a:extLst>
            </p:cNvPr>
            <p:cNvSpPr txBox="1"/>
            <p:nvPr/>
          </p:nvSpPr>
          <p:spPr>
            <a:xfrm>
              <a:off x="344136" y="6185046"/>
              <a:ext cx="2102367" cy="553997"/>
            </a:xfrm>
            <a:prstGeom prst="rect">
              <a:avLst/>
            </a:prstGeom>
            <a:noFill/>
          </p:spPr>
          <p:txBody>
            <a:bodyPr wrap="square" rtlCol="0">
              <a:spAutoFit/>
            </a:bodyPr>
            <a:lstStyle/>
            <a:p>
              <a:pPr algn="ctr"/>
              <a:r>
                <a:rPr lang="en-US" sz="1050" i="1" dirty="0">
                  <a:solidFill>
                    <a:schemeClr val="bg1"/>
                  </a:solidFill>
                </a:rPr>
                <a:t>Vapor deposits directly onto IN, forming ice</a:t>
              </a:r>
            </a:p>
          </p:txBody>
        </p:sp>
        <p:sp>
          <p:nvSpPr>
            <p:cNvPr id="56" name="Rectangle 55">
              <a:extLst>
                <a:ext uri="{FF2B5EF4-FFF2-40B4-BE49-F238E27FC236}">
                  <a16:creationId xmlns:a16="http://schemas.microsoft.com/office/drawing/2014/main" id="{BAF7CFCC-D1B4-6D43-B0BE-AD1D5CC7A861}"/>
                </a:ext>
              </a:extLst>
            </p:cNvPr>
            <p:cNvSpPr/>
            <p:nvPr/>
          </p:nvSpPr>
          <p:spPr>
            <a:xfrm>
              <a:off x="1240194" y="3766323"/>
              <a:ext cx="144528" cy="149644"/>
            </a:xfrm>
            <a:custGeom>
              <a:avLst/>
              <a:gdLst>
                <a:gd name="connsiteX0" fmla="*/ 0 w 144528"/>
                <a:gd name="connsiteY0" fmla="*/ 0 h 149644"/>
                <a:gd name="connsiteX1" fmla="*/ 144528 w 144528"/>
                <a:gd name="connsiteY1" fmla="*/ 0 h 149644"/>
                <a:gd name="connsiteX2" fmla="*/ 144528 w 144528"/>
                <a:gd name="connsiteY2" fmla="*/ 149644 h 149644"/>
                <a:gd name="connsiteX3" fmla="*/ 0 w 144528"/>
                <a:gd name="connsiteY3" fmla="*/ 149644 h 149644"/>
                <a:gd name="connsiteX4" fmla="*/ 0 w 144528"/>
                <a:gd name="connsiteY4" fmla="*/ 0 h 1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28" h="149644" fill="none" extrusionOk="0">
                  <a:moveTo>
                    <a:pt x="0" y="0"/>
                  </a:moveTo>
                  <a:cubicBezTo>
                    <a:pt x="62538" y="-6205"/>
                    <a:pt x="79177" y="2274"/>
                    <a:pt x="144528" y="0"/>
                  </a:cubicBezTo>
                  <a:cubicBezTo>
                    <a:pt x="149316" y="39992"/>
                    <a:pt x="143993" y="78301"/>
                    <a:pt x="144528" y="149644"/>
                  </a:cubicBezTo>
                  <a:cubicBezTo>
                    <a:pt x="80411" y="156860"/>
                    <a:pt x="55161" y="141807"/>
                    <a:pt x="0" y="149644"/>
                  </a:cubicBezTo>
                  <a:cubicBezTo>
                    <a:pt x="-16022" y="108831"/>
                    <a:pt x="4967" y="68320"/>
                    <a:pt x="0" y="0"/>
                  </a:cubicBezTo>
                  <a:close/>
                </a:path>
                <a:path w="144528" h="149644" stroke="0" extrusionOk="0">
                  <a:moveTo>
                    <a:pt x="0" y="0"/>
                  </a:moveTo>
                  <a:cubicBezTo>
                    <a:pt x="67456" y="-16464"/>
                    <a:pt x="115390" y="2383"/>
                    <a:pt x="144528" y="0"/>
                  </a:cubicBezTo>
                  <a:cubicBezTo>
                    <a:pt x="159973" y="71694"/>
                    <a:pt x="143590" y="80724"/>
                    <a:pt x="144528" y="149644"/>
                  </a:cubicBezTo>
                  <a:cubicBezTo>
                    <a:pt x="94232" y="149984"/>
                    <a:pt x="48863" y="147928"/>
                    <a:pt x="0" y="149644"/>
                  </a:cubicBezTo>
                  <a:cubicBezTo>
                    <a:pt x="-12665" y="97137"/>
                    <a:pt x="15747" y="47301"/>
                    <a:pt x="0" y="0"/>
                  </a:cubicBezTo>
                  <a:close/>
                </a:path>
              </a:pathLst>
            </a:custGeom>
            <a:solidFill>
              <a:schemeClr val="tx1">
                <a:lumMod val="50000"/>
                <a:lumOff val="50000"/>
              </a:schemeClr>
            </a:solidFill>
            <a:ln>
              <a:solidFill>
                <a:schemeClr val="tx1">
                  <a:lumMod val="50000"/>
                  <a:lumOff val="5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Rounded Rectangle 61">
              <a:extLst>
                <a:ext uri="{FF2B5EF4-FFF2-40B4-BE49-F238E27FC236}">
                  <a16:creationId xmlns:a16="http://schemas.microsoft.com/office/drawing/2014/main" id="{F43BFE79-22B2-7D41-BF1D-7859B4527C30}"/>
                </a:ext>
              </a:extLst>
            </p:cNvPr>
            <p:cNvSpPr/>
            <p:nvPr/>
          </p:nvSpPr>
          <p:spPr>
            <a:xfrm>
              <a:off x="422040" y="2396117"/>
              <a:ext cx="1933524" cy="335606"/>
            </a:xfrm>
            <a:prstGeom prst="roundRect">
              <a:avLst/>
            </a:prstGeom>
            <a:solidFill>
              <a:schemeClr val="accent2">
                <a:hueOff val="-661686"/>
                <a:satOff val="746"/>
                <a:lumOff val="1765"/>
                <a:alpha val="83000"/>
              </a:schemeClr>
            </a:solidFill>
            <a:ln>
              <a:solidFill>
                <a:schemeClr val="lt1">
                  <a:hueOff val="0"/>
                  <a:satOff val="0"/>
                  <a:lumOff val="0"/>
                </a:schemeClr>
              </a:solidFill>
              <a:prstDash val="sysDot"/>
            </a:ln>
          </p:spPr>
          <p:style>
            <a:lnRef idx="2">
              <a:schemeClr val="lt1">
                <a:hueOff val="0"/>
                <a:satOff val="0"/>
                <a:lumOff val="0"/>
                <a:alphaOff val="0"/>
              </a:schemeClr>
            </a:lnRef>
            <a:fillRef idx="1">
              <a:schemeClr val="accent2">
                <a:hueOff val="-661686"/>
                <a:satOff val="746"/>
                <a:lumOff val="1765"/>
                <a:alphaOff val="0"/>
              </a:schemeClr>
            </a:fillRef>
            <a:effectRef idx="0">
              <a:schemeClr val="accent2">
                <a:hueOff val="-661686"/>
                <a:satOff val="746"/>
                <a:lumOff val="1765"/>
                <a:alphaOff val="0"/>
              </a:schemeClr>
            </a:effectRef>
            <a:fontRef idx="minor">
              <a:schemeClr val="lt1"/>
            </a:fontRef>
          </p:style>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3BD7DDD-F80E-9548-83ED-38FE3AFDAEFC}"/>
                    </a:ext>
                  </a:extLst>
                </p:cNvPr>
                <p:cNvSpPr txBox="1"/>
                <p:nvPr/>
              </p:nvSpPr>
              <p:spPr>
                <a:xfrm>
                  <a:off x="581727" y="2476450"/>
                  <a:ext cx="554853" cy="184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900" i="1" smtClean="0">
                            <a:solidFill>
                              <a:schemeClr val="bg1"/>
                            </a:solidFill>
                            <a:latin typeface="Cambria Math" panose="02040503050406030204" pitchFamily="18" charset="0"/>
                          </a:rPr>
                          <m:t>𝑇</m:t>
                        </m:r>
                        <m:r>
                          <a:rPr lang="en-US" sz="900" b="0" i="1" smtClean="0">
                            <a:solidFill>
                              <a:schemeClr val="bg1"/>
                            </a:solidFill>
                            <a:latin typeface="Cambria Math" panose="02040503050406030204" pitchFamily="18" charset="0"/>
                          </a:rPr>
                          <m:t>&lt;</m:t>
                        </m:r>
                        <m:r>
                          <a:rPr lang="en-US" sz="900" i="1">
                            <a:solidFill>
                              <a:schemeClr val="bg1"/>
                            </a:solidFill>
                            <a:latin typeface="Cambria Math" panose="02040503050406030204" pitchFamily="18" charset="0"/>
                          </a:rPr>
                          <m:t>0℃</m:t>
                        </m:r>
                      </m:oMath>
                    </m:oMathPara>
                  </a14:m>
                  <a:endParaRPr lang="en-US" sz="900" dirty="0">
                    <a:solidFill>
                      <a:schemeClr val="bg1"/>
                    </a:solidFill>
                  </a:endParaRPr>
                </a:p>
              </p:txBody>
            </p:sp>
          </mc:Choice>
          <mc:Fallback xmlns="">
            <p:sp>
              <p:nvSpPr>
                <p:cNvPr id="66" name="TextBox 65">
                  <a:extLst>
                    <a:ext uri="{FF2B5EF4-FFF2-40B4-BE49-F238E27FC236}">
                      <a16:creationId xmlns:a16="http://schemas.microsoft.com/office/drawing/2014/main" id="{F3BD7DDD-F80E-9548-83ED-38FE3AFDAEFC}"/>
                    </a:ext>
                  </a:extLst>
                </p:cNvPr>
                <p:cNvSpPr txBox="1">
                  <a:spLocks noRot="1" noChangeAspect="1" noMove="1" noResize="1" noEditPoints="1" noAdjustHandles="1" noChangeArrowheads="1" noChangeShapeType="1" noTextEdit="1"/>
                </p:cNvSpPr>
                <p:nvPr/>
              </p:nvSpPr>
              <p:spPr>
                <a:xfrm>
                  <a:off x="581727" y="2476450"/>
                  <a:ext cx="554853" cy="184665"/>
                </a:xfrm>
                <a:prstGeom prst="rect">
                  <a:avLst/>
                </a:prstGeom>
                <a:blipFill>
                  <a:blip r:embed="rId2"/>
                  <a:stretch>
                    <a:fillRect l="-7353" r="-735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44F4C184-E641-6746-940E-13178B968964}"/>
                    </a:ext>
                  </a:extLst>
                </p:cNvPr>
                <p:cNvSpPr txBox="1"/>
                <p:nvPr/>
              </p:nvSpPr>
              <p:spPr>
                <a:xfrm>
                  <a:off x="1537798" y="2468876"/>
                  <a:ext cx="660181" cy="184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900" i="1">
                            <a:solidFill>
                              <a:schemeClr val="bg1"/>
                            </a:solidFill>
                            <a:latin typeface="Cambria Math" panose="02040503050406030204" pitchFamily="18" charset="0"/>
                          </a:rPr>
                          <m:t>𝑒</m:t>
                        </m:r>
                        <m:r>
                          <a:rPr lang="en-US" sz="900" i="1">
                            <a:solidFill>
                              <a:schemeClr val="bg1"/>
                            </a:solidFill>
                            <a:latin typeface="Cambria Math" panose="02040503050406030204" pitchFamily="18" charset="0"/>
                          </a:rPr>
                          <m:t>&gt;</m:t>
                        </m:r>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𝑖</m:t>
                            </m:r>
                          </m:sub>
                        </m:sSub>
                        <m:r>
                          <a:rPr lang="en-US" sz="900" i="1">
                            <a:solidFill>
                              <a:schemeClr val="bg1"/>
                            </a:solidFill>
                            <a:latin typeface="Cambria Math" panose="02040503050406030204" pitchFamily="18" charset="0"/>
                          </a:rPr>
                          <m:t>(</m:t>
                        </m:r>
                        <m:r>
                          <a:rPr lang="en-US" sz="900" i="1">
                            <a:solidFill>
                              <a:schemeClr val="bg1"/>
                            </a:solidFill>
                            <a:latin typeface="Cambria Math" panose="02040503050406030204" pitchFamily="18" charset="0"/>
                          </a:rPr>
                          <m:t>𝑇</m:t>
                        </m:r>
                        <m:r>
                          <a:rPr lang="en-US" sz="900" i="1">
                            <a:solidFill>
                              <a:schemeClr val="bg1"/>
                            </a:solidFill>
                            <a:latin typeface="Cambria Math" panose="02040503050406030204" pitchFamily="18" charset="0"/>
                          </a:rPr>
                          <m:t>)</m:t>
                        </m:r>
                      </m:oMath>
                    </m:oMathPara>
                  </a14:m>
                  <a:endParaRPr lang="en-US" sz="900" dirty="0">
                    <a:solidFill>
                      <a:schemeClr val="bg1"/>
                    </a:solidFill>
                  </a:endParaRPr>
                </a:p>
              </p:txBody>
            </p:sp>
          </mc:Choice>
          <mc:Fallback xmlns="">
            <p:sp>
              <p:nvSpPr>
                <p:cNvPr id="67" name="TextBox 66">
                  <a:extLst>
                    <a:ext uri="{FF2B5EF4-FFF2-40B4-BE49-F238E27FC236}">
                      <a16:creationId xmlns:a16="http://schemas.microsoft.com/office/drawing/2014/main" id="{44F4C184-E641-6746-940E-13178B968964}"/>
                    </a:ext>
                  </a:extLst>
                </p:cNvPr>
                <p:cNvSpPr txBox="1">
                  <a:spLocks noRot="1" noChangeAspect="1" noMove="1" noResize="1" noEditPoints="1" noAdjustHandles="1" noChangeArrowheads="1" noChangeShapeType="1" noTextEdit="1"/>
                </p:cNvSpPr>
                <p:nvPr/>
              </p:nvSpPr>
              <p:spPr>
                <a:xfrm>
                  <a:off x="1537798" y="2468876"/>
                  <a:ext cx="660181" cy="184665"/>
                </a:xfrm>
                <a:prstGeom prst="rect">
                  <a:avLst/>
                </a:prstGeom>
                <a:blipFill>
                  <a:blip r:embed="rId3"/>
                  <a:stretch>
                    <a:fillRect l="-3704" r="-8642" b="-34783"/>
                  </a:stretch>
                </a:blipFill>
              </p:spPr>
              <p:txBody>
                <a:bodyPr/>
                <a:lstStyle/>
                <a:p>
                  <a:r>
                    <a:rPr lang="en-US">
                      <a:noFill/>
                    </a:rPr>
                    <a:t> </a:t>
                  </a:r>
                </a:p>
              </p:txBody>
            </p:sp>
          </mc:Fallback>
        </mc:AlternateContent>
        <p:cxnSp>
          <p:nvCxnSpPr>
            <p:cNvPr id="71" name="Straight Connector 70">
              <a:extLst>
                <a:ext uri="{FF2B5EF4-FFF2-40B4-BE49-F238E27FC236}">
                  <a16:creationId xmlns:a16="http://schemas.microsoft.com/office/drawing/2014/main" id="{0A50131F-4B64-0B4E-9E64-D198580195E8}"/>
                </a:ext>
              </a:extLst>
            </p:cNvPr>
            <p:cNvCxnSpPr>
              <a:cxnSpLocks/>
              <a:stCxn id="62" idx="0"/>
            </p:cNvCxnSpPr>
            <p:nvPr/>
          </p:nvCxnSpPr>
          <p:spPr>
            <a:xfrm>
              <a:off x="1388802" y="2396117"/>
              <a:ext cx="0" cy="347933"/>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C2E3CA71-98F2-7A4A-9955-D14BBBC20C7F}"/>
              </a:ext>
            </a:extLst>
          </p:cNvPr>
          <p:cNvGrpSpPr/>
          <p:nvPr/>
        </p:nvGrpSpPr>
        <p:grpSpPr>
          <a:xfrm>
            <a:off x="2345151" y="2237806"/>
            <a:ext cx="2016388" cy="3744741"/>
            <a:chOff x="3126868" y="1840742"/>
            <a:chExt cx="2688517" cy="4867373"/>
          </a:xfrm>
        </p:grpSpPr>
        <p:sp>
          <p:nvSpPr>
            <p:cNvPr id="10" name="Rectangle 9">
              <a:extLst>
                <a:ext uri="{FF2B5EF4-FFF2-40B4-BE49-F238E27FC236}">
                  <a16:creationId xmlns:a16="http://schemas.microsoft.com/office/drawing/2014/main" id="{E9CFCF6E-E7C1-9D43-9A32-C83A04D68237}"/>
                </a:ext>
              </a:extLst>
            </p:cNvPr>
            <p:cNvSpPr/>
            <p:nvPr/>
          </p:nvSpPr>
          <p:spPr>
            <a:xfrm>
              <a:off x="3355159" y="1922454"/>
              <a:ext cx="2287926" cy="47856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3CAA76DB-DC75-2A41-8DEB-BF8B06015312}"/>
                </a:ext>
              </a:extLst>
            </p:cNvPr>
            <p:cNvSpPr/>
            <p:nvPr/>
          </p:nvSpPr>
          <p:spPr>
            <a:xfrm>
              <a:off x="3126868" y="2010365"/>
              <a:ext cx="2688517" cy="369332"/>
            </a:xfrm>
            <a:prstGeom prst="rect">
              <a:avLst/>
            </a:prstGeom>
            <a:noFill/>
          </p:spPr>
          <p:txBody>
            <a:bodyPr wrap="square" lIns="68580" tIns="34290" rIns="68580" bIns="34290">
              <a:spAutoFit/>
            </a:bodyPr>
            <a:lstStyle/>
            <a:p>
              <a:pPr algn="ctr"/>
              <a:r>
                <a:rPr lang="en-US" sz="1350" dirty="0">
                  <a:ln w="0">
                    <a:noFill/>
                  </a:ln>
                  <a:solidFill>
                    <a:schemeClr val="bg1"/>
                  </a:solidFill>
                  <a:effectLst>
                    <a:outerShdw blurRad="38100" dist="25400" dir="5400000" algn="ctr" rotWithShape="0">
                      <a:srgbClr val="6E747A">
                        <a:alpha val="43000"/>
                      </a:srgbClr>
                    </a:outerShdw>
                  </a:effectLst>
                </a:rPr>
                <a:t>Condensation-Freezing</a:t>
              </a:r>
            </a:p>
          </p:txBody>
        </p:sp>
        <p:sp>
          <p:nvSpPr>
            <p:cNvPr id="20" name="Rounded Rectangle 19">
              <a:hlinkClick r:id="" action="ppaction://hlinkshowjump?jump=nextslide"/>
              <a:extLst>
                <a:ext uri="{FF2B5EF4-FFF2-40B4-BE49-F238E27FC236}">
                  <a16:creationId xmlns:a16="http://schemas.microsoft.com/office/drawing/2014/main" id="{CB5284CD-2DEA-E44E-892C-7509E0B91CD5}"/>
                </a:ext>
              </a:extLst>
            </p:cNvPr>
            <p:cNvSpPr/>
            <p:nvPr/>
          </p:nvSpPr>
          <p:spPr>
            <a:xfrm>
              <a:off x="4047398" y="1840742"/>
              <a:ext cx="903448" cy="156813"/>
            </a:xfrm>
            <a:prstGeom prst="roundRect">
              <a:avLst/>
            </a:prstGeom>
          </p:spPr>
          <p:style>
            <a:lnRef idx="2">
              <a:schemeClr val="lt1">
                <a:hueOff val="0"/>
                <a:satOff val="0"/>
                <a:lumOff val="0"/>
                <a:alphaOff val="0"/>
              </a:schemeClr>
            </a:lnRef>
            <a:fillRef idx="1">
              <a:schemeClr val="accent2">
                <a:hueOff val="-1323373"/>
                <a:satOff val="1492"/>
                <a:lumOff val="3530"/>
                <a:alphaOff val="0"/>
              </a:schemeClr>
            </a:fillRef>
            <a:effectRef idx="0">
              <a:schemeClr val="accent2">
                <a:hueOff val="-1323373"/>
                <a:satOff val="1492"/>
                <a:lumOff val="3530"/>
                <a:alphaOff val="0"/>
              </a:schemeClr>
            </a:effectRef>
            <a:fontRef idx="minor">
              <a:schemeClr val="lt1"/>
            </a:fontRef>
          </p:style>
        </p:sp>
        <p:grpSp>
          <p:nvGrpSpPr>
            <p:cNvPr id="167" name="Group 166">
              <a:extLst>
                <a:ext uri="{FF2B5EF4-FFF2-40B4-BE49-F238E27FC236}">
                  <a16:creationId xmlns:a16="http://schemas.microsoft.com/office/drawing/2014/main" id="{AF948F1C-309E-CA42-B8D5-5752B028027E}"/>
                </a:ext>
              </a:extLst>
            </p:cNvPr>
            <p:cNvGrpSpPr/>
            <p:nvPr/>
          </p:nvGrpSpPr>
          <p:grpSpPr>
            <a:xfrm>
              <a:off x="3475524" y="4793206"/>
              <a:ext cx="1203767" cy="1268607"/>
              <a:chOff x="3890077" y="4713058"/>
              <a:chExt cx="1203767" cy="1268607"/>
            </a:xfrm>
          </p:grpSpPr>
          <p:sp>
            <p:nvSpPr>
              <p:cNvPr id="151" name="Rounded Rectangle 150">
                <a:extLst>
                  <a:ext uri="{FF2B5EF4-FFF2-40B4-BE49-F238E27FC236}">
                    <a16:creationId xmlns:a16="http://schemas.microsoft.com/office/drawing/2014/main" id="{8B258616-6A27-8A43-9C13-BEC045644EA5}"/>
                  </a:ext>
                </a:extLst>
              </p:cNvPr>
              <p:cNvSpPr/>
              <p:nvPr/>
            </p:nvSpPr>
            <p:spPr>
              <a:xfrm>
                <a:off x="3890077" y="4713058"/>
                <a:ext cx="1203767" cy="1268607"/>
              </a:xfrm>
              <a:prstGeom prst="roundRect">
                <a:avLst/>
              </a:prstGeom>
              <a:solidFill>
                <a:schemeClr val="accent3">
                  <a:alpha val="54000"/>
                </a:schemeClr>
              </a:solidFill>
              <a:ln>
                <a:solidFill>
                  <a:schemeClr val="bg1">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52" name="Group 151">
                <a:extLst>
                  <a:ext uri="{FF2B5EF4-FFF2-40B4-BE49-F238E27FC236}">
                    <a16:creationId xmlns:a16="http://schemas.microsoft.com/office/drawing/2014/main" id="{BBE76C51-01B8-3544-ABAC-B176DC541CD9}"/>
                  </a:ext>
                </a:extLst>
              </p:cNvPr>
              <p:cNvGrpSpPr/>
              <p:nvPr/>
            </p:nvGrpSpPr>
            <p:grpSpPr>
              <a:xfrm>
                <a:off x="4055734" y="4883012"/>
                <a:ext cx="759499" cy="923573"/>
                <a:chOff x="838759" y="5379324"/>
                <a:chExt cx="759499" cy="923573"/>
              </a:xfrm>
            </p:grpSpPr>
            <p:grpSp>
              <p:nvGrpSpPr>
                <p:cNvPr id="153" name="Group 152">
                  <a:extLst>
                    <a:ext uri="{FF2B5EF4-FFF2-40B4-BE49-F238E27FC236}">
                      <a16:creationId xmlns:a16="http://schemas.microsoft.com/office/drawing/2014/main" id="{4C082244-388E-EE40-ACC1-D1CE9815AA69}"/>
                    </a:ext>
                  </a:extLst>
                </p:cNvPr>
                <p:cNvGrpSpPr/>
                <p:nvPr/>
              </p:nvGrpSpPr>
              <p:grpSpPr>
                <a:xfrm>
                  <a:off x="940036" y="5643225"/>
                  <a:ext cx="658222" cy="659672"/>
                  <a:chOff x="1078868" y="5479828"/>
                  <a:chExt cx="831709" cy="833541"/>
                </a:xfrm>
              </p:grpSpPr>
              <p:sp>
                <p:nvSpPr>
                  <p:cNvPr id="155" name="Oval 154">
                    <a:extLst>
                      <a:ext uri="{FF2B5EF4-FFF2-40B4-BE49-F238E27FC236}">
                        <a16:creationId xmlns:a16="http://schemas.microsoft.com/office/drawing/2014/main" id="{1EF37791-1EFC-4143-B2C2-2395BB4FAA56}"/>
                      </a:ext>
                    </a:extLst>
                  </p:cNvPr>
                  <p:cNvSpPr/>
                  <p:nvPr/>
                </p:nvSpPr>
                <p:spPr>
                  <a:xfrm>
                    <a:off x="1078868" y="5479828"/>
                    <a:ext cx="831709" cy="833541"/>
                  </a:xfrm>
                  <a:prstGeom prst="ellipse">
                    <a:avLst/>
                  </a:prstGeom>
                  <a:solidFill>
                    <a:schemeClr val="bg1">
                      <a:alpha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6" name="Straight Connector 155">
                    <a:extLst>
                      <a:ext uri="{FF2B5EF4-FFF2-40B4-BE49-F238E27FC236}">
                        <a16:creationId xmlns:a16="http://schemas.microsoft.com/office/drawing/2014/main" id="{23B46246-1D81-EF4F-B47B-3289C01C524B}"/>
                      </a:ext>
                    </a:extLst>
                  </p:cNvPr>
                  <p:cNvCxnSpPr/>
                  <p:nvPr/>
                </p:nvCxnSpPr>
                <p:spPr>
                  <a:xfrm flipV="1">
                    <a:off x="1472215" y="5946579"/>
                    <a:ext cx="412209" cy="2624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8889DB8B-BA52-AE4E-B52A-08048C9A0D98}"/>
                      </a:ext>
                    </a:extLst>
                  </p:cNvPr>
                  <p:cNvCxnSpPr/>
                  <p:nvPr/>
                </p:nvCxnSpPr>
                <p:spPr>
                  <a:xfrm flipV="1">
                    <a:off x="1355841" y="5768031"/>
                    <a:ext cx="412209" cy="2624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6DFEFFDE-C63D-E74C-8852-6ABA044DA167}"/>
                      </a:ext>
                    </a:extLst>
                  </p:cNvPr>
                  <p:cNvCxnSpPr/>
                  <p:nvPr/>
                </p:nvCxnSpPr>
                <p:spPr>
                  <a:xfrm flipV="1">
                    <a:off x="1230572" y="5944582"/>
                    <a:ext cx="412209" cy="2624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349C8610-5FB7-7C43-A63B-33F02F16D5CA}"/>
                    </a:ext>
                  </a:extLst>
                </p:cNvPr>
                <p:cNvSpPr txBox="1"/>
                <p:nvPr/>
              </p:nvSpPr>
              <p:spPr>
                <a:xfrm>
                  <a:off x="838759" y="5379324"/>
                  <a:ext cx="408659" cy="285032"/>
                </a:xfrm>
                <a:prstGeom prst="rect">
                  <a:avLst/>
                </a:prstGeom>
                <a:noFill/>
              </p:spPr>
              <p:txBody>
                <a:bodyPr wrap="none" rtlCol="0">
                  <a:spAutoFit/>
                </a:bodyPr>
                <a:lstStyle/>
                <a:p>
                  <a:r>
                    <a:rPr lang="en-US" sz="825" dirty="0">
                      <a:solidFill>
                        <a:schemeClr val="bg1"/>
                      </a:solidFill>
                    </a:rPr>
                    <a:t>ice</a:t>
                  </a:r>
                </a:p>
              </p:txBody>
            </p:sp>
          </p:grpSp>
        </p:grpSp>
        <p:sp>
          <p:nvSpPr>
            <p:cNvPr id="160" name="TextBox 159">
              <a:extLst>
                <a:ext uri="{FF2B5EF4-FFF2-40B4-BE49-F238E27FC236}">
                  <a16:creationId xmlns:a16="http://schemas.microsoft.com/office/drawing/2014/main" id="{B3AC550C-5253-0D41-BAB0-56590DAC0AB3}"/>
                </a:ext>
              </a:extLst>
            </p:cNvPr>
            <p:cNvSpPr txBox="1"/>
            <p:nvPr/>
          </p:nvSpPr>
          <p:spPr>
            <a:xfrm>
              <a:off x="3434939" y="6061813"/>
              <a:ext cx="2102366" cy="553997"/>
            </a:xfrm>
            <a:prstGeom prst="rect">
              <a:avLst/>
            </a:prstGeom>
            <a:noFill/>
          </p:spPr>
          <p:txBody>
            <a:bodyPr wrap="square" rtlCol="0">
              <a:spAutoFit/>
            </a:bodyPr>
            <a:lstStyle/>
            <a:p>
              <a:pPr algn="ctr"/>
              <a:r>
                <a:rPr lang="en-US" sz="1050" i="1" dirty="0">
                  <a:solidFill>
                    <a:schemeClr val="bg1"/>
                  </a:solidFill>
                </a:rPr>
                <a:t>Vapor condensed onto IN, then freezes</a:t>
              </a:r>
            </a:p>
          </p:txBody>
        </p:sp>
        <p:grpSp>
          <p:nvGrpSpPr>
            <p:cNvPr id="166" name="Group 165">
              <a:extLst>
                <a:ext uri="{FF2B5EF4-FFF2-40B4-BE49-F238E27FC236}">
                  <a16:creationId xmlns:a16="http://schemas.microsoft.com/office/drawing/2014/main" id="{D828C55D-8902-F547-847B-471AEEE11977}"/>
                </a:ext>
              </a:extLst>
            </p:cNvPr>
            <p:cNvGrpSpPr/>
            <p:nvPr/>
          </p:nvGrpSpPr>
          <p:grpSpPr>
            <a:xfrm>
              <a:off x="3456437" y="2824198"/>
              <a:ext cx="1203767" cy="1268607"/>
              <a:chOff x="3899767" y="3033579"/>
              <a:chExt cx="1203767" cy="1268607"/>
            </a:xfrm>
          </p:grpSpPr>
          <p:sp>
            <p:nvSpPr>
              <p:cNvPr id="135" name="Rounded Rectangle 134">
                <a:extLst>
                  <a:ext uri="{FF2B5EF4-FFF2-40B4-BE49-F238E27FC236}">
                    <a16:creationId xmlns:a16="http://schemas.microsoft.com/office/drawing/2014/main" id="{8EB4A09F-2E88-DE45-A8A3-22D8B53816E9}"/>
                  </a:ext>
                </a:extLst>
              </p:cNvPr>
              <p:cNvSpPr/>
              <p:nvPr/>
            </p:nvSpPr>
            <p:spPr>
              <a:xfrm>
                <a:off x="3899767" y="3033579"/>
                <a:ext cx="1203767" cy="1268607"/>
              </a:xfrm>
              <a:prstGeom prst="roundRect">
                <a:avLst/>
              </a:prstGeom>
              <a:solidFill>
                <a:schemeClr val="accent3">
                  <a:alpha val="54000"/>
                </a:schemeClr>
              </a:solidFill>
              <a:ln>
                <a:solidFill>
                  <a:schemeClr val="bg1">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36" name="Group 135">
                <a:extLst>
                  <a:ext uri="{FF2B5EF4-FFF2-40B4-BE49-F238E27FC236}">
                    <a16:creationId xmlns:a16="http://schemas.microsoft.com/office/drawing/2014/main" id="{B25D865A-A06F-AD46-8BB0-6306E000C0E3}"/>
                  </a:ext>
                </a:extLst>
              </p:cNvPr>
              <p:cNvGrpSpPr/>
              <p:nvPr/>
            </p:nvGrpSpPr>
            <p:grpSpPr>
              <a:xfrm>
                <a:off x="4067893" y="3067366"/>
                <a:ext cx="792046" cy="1114312"/>
                <a:chOff x="2109154" y="3361304"/>
                <a:chExt cx="792046" cy="1114312"/>
              </a:xfrm>
            </p:grpSpPr>
            <p:sp>
              <p:nvSpPr>
                <p:cNvPr id="137" name="Oval 136">
                  <a:extLst>
                    <a:ext uri="{FF2B5EF4-FFF2-40B4-BE49-F238E27FC236}">
                      <a16:creationId xmlns:a16="http://schemas.microsoft.com/office/drawing/2014/main" id="{D1164DD7-DA58-D94A-A992-06FCEA53F6FD}"/>
                    </a:ext>
                  </a:extLst>
                </p:cNvPr>
                <p:cNvSpPr/>
                <p:nvPr/>
              </p:nvSpPr>
              <p:spPr>
                <a:xfrm>
                  <a:off x="2301178" y="3722761"/>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8" name="Oval 137">
                  <a:extLst>
                    <a:ext uri="{FF2B5EF4-FFF2-40B4-BE49-F238E27FC236}">
                      <a16:creationId xmlns:a16="http://schemas.microsoft.com/office/drawing/2014/main" id="{E10C4435-F941-0F47-9305-CD18DBF1EC75}"/>
                    </a:ext>
                  </a:extLst>
                </p:cNvPr>
                <p:cNvSpPr/>
                <p:nvPr/>
              </p:nvSpPr>
              <p:spPr>
                <a:xfrm>
                  <a:off x="2354082" y="3897801"/>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9" name="Oval 138">
                  <a:extLst>
                    <a:ext uri="{FF2B5EF4-FFF2-40B4-BE49-F238E27FC236}">
                      <a16:creationId xmlns:a16="http://schemas.microsoft.com/office/drawing/2014/main" id="{033AD43C-C008-3F4A-80DC-2023BEE1C589}"/>
                    </a:ext>
                  </a:extLst>
                </p:cNvPr>
                <p:cNvSpPr/>
                <p:nvPr/>
              </p:nvSpPr>
              <p:spPr>
                <a:xfrm>
                  <a:off x="2696551" y="3816902"/>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0" name="Oval 139">
                  <a:extLst>
                    <a:ext uri="{FF2B5EF4-FFF2-40B4-BE49-F238E27FC236}">
                      <a16:creationId xmlns:a16="http://schemas.microsoft.com/office/drawing/2014/main" id="{3739BCF4-684C-C347-8DE3-DDEE81E6BE28}"/>
                    </a:ext>
                  </a:extLst>
                </p:cNvPr>
                <p:cNvSpPr/>
                <p:nvPr/>
              </p:nvSpPr>
              <p:spPr>
                <a:xfrm>
                  <a:off x="2265692" y="4097665"/>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1" name="Oval 140">
                  <a:extLst>
                    <a:ext uri="{FF2B5EF4-FFF2-40B4-BE49-F238E27FC236}">
                      <a16:creationId xmlns:a16="http://schemas.microsoft.com/office/drawing/2014/main" id="{1B544B9E-7999-6643-B8F9-47505C2FBA34}"/>
                    </a:ext>
                  </a:extLst>
                </p:cNvPr>
                <p:cNvSpPr/>
                <p:nvPr/>
              </p:nvSpPr>
              <p:spPr>
                <a:xfrm>
                  <a:off x="2650832" y="4150785"/>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2" name="Oval 141">
                  <a:extLst>
                    <a:ext uri="{FF2B5EF4-FFF2-40B4-BE49-F238E27FC236}">
                      <a16:creationId xmlns:a16="http://schemas.microsoft.com/office/drawing/2014/main" id="{6939B5A3-55A1-1E40-87E8-59F8CED074A7}"/>
                    </a:ext>
                  </a:extLst>
                </p:cNvPr>
                <p:cNvSpPr/>
                <p:nvPr/>
              </p:nvSpPr>
              <p:spPr>
                <a:xfrm>
                  <a:off x="2504524" y="3739655"/>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 name="Oval 142">
                  <a:extLst>
                    <a:ext uri="{FF2B5EF4-FFF2-40B4-BE49-F238E27FC236}">
                      <a16:creationId xmlns:a16="http://schemas.microsoft.com/office/drawing/2014/main" id="{5FA7C527-099F-174D-928B-75736F714F13}"/>
                    </a:ext>
                  </a:extLst>
                </p:cNvPr>
                <p:cNvSpPr/>
                <p:nvPr/>
              </p:nvSpPr>
              <p:spPr>
                <a:xfrm>
                  <a:off x="2109154" y="3908469"/>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4" name="Oval 143">
                  <a:extLst>
                    <a:ext uri="{FF2B5EF4-FFF2-40B4-BE49-F238E27FC236}">
                      <a16:creationId xmlns:a16="http://schemas.microsoft.com/office/drawing/2014/main" id="{C619CD6C-CE00-5447-8991-C2F57120336F}"/>
                    </a:ext>
                  </a:extLst>
                </p:cNvPr>
                <p:cNvSpPr/>
                <p:nvPr/>
              </p:nvSpPr>
              <p:spPr>
                <a:xfrm>
                  <a:off x="2453578" y="4277497"/>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 name="Oval 144">
                  <a:extLst>
                    <a:ext uri="{FF2B5EF4-FFF2-40B4-BE49-F238E27FC236}">
                      <a16:creationId xmlns:a16="http://schemas.microsoft.com/office/drawing/2014/main" id="{53A3B6F3-1F9C-E846-94D0-64EFDF6D907B}"/>
                    </a:ext>
                  </a:extLst>
                </p:cNvPr>
                <p:cNvSpPr/>
                <p:nvPr/>
              </p:nvSpPr>
              <p:spPr>
                <a:xfrm>
                  <a:off x="2539140" y="3978281"/>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6" name="Oval 145">
                  <a:extLst>
                    <a:ext uri="{FF2B5EF4-FFF2-40B4-BE49-F238E27FC236}">
                      <a16:creationId xmlns:a16="http://schemas.microsoft.com/office/drawing/2014/main" id="{1B2726B2-E3ED-7149-810B-ECEAAF180B04}"/>
                    </a:ext>
                  </a:extLst>
                </p:cNvPr>
                <p:cNvSpPr/>
                <p:nvPr/>
              </p:nvSpPr>
              <p:spPr>
                <a:xfrm>
                  <a:off x="2840465" y="4127925"/>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7" name="Oval 146">
                  <a:extLst>
                    <a:ext uri="{FF2B5EF4-FFF2-40B4-BE49-F238E27FC236}">
                      <a16:creationId xmlns:a16="http://schemas.microsoft.com/office/drawing/2014/main" id="{3DF072F5-11C2-D34D-9670-5365752F6297}"/>
                    </a:ext>
                  </a:extLst>
                </p:cNvPr>
                <p:cNvSpPr/>
                <p:nvPr/>
              </p:nvSpPr>
              <p:spPr>
                <a:xfrm>
                  <a:off x="2855481" y="3897802"/>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8" name="Oval 147">
                  <a:extLst>
                    <a:ext uri="{FF2B5EF4-FFF2-40B4-BE49-F238E27FC236}">
                      <a16:creationId xmlns:a16="http://schemas.microsoft.com/office/drawing/2014/main" id="{FB94DE9A-26DC-0344-8120-5A7CDC473BBB}"/>
                    </a:ext>
                  </a:extLst>
                </p:cNvPr>
                <p:cNvSpPr/>
                <p:nvPr/>
              </p:nvSpPr>
              <p:spPr>
                <a:xfrm>
                  <a:off x="2123092" y="4275754"/>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9" name="Oval 148">
                  <a:extLst>
                    <a:ext uri="{FF2B5EF4-FFF2-40B4-BE49-F238E27FC236}">
                      <a16:creationId xmlns:a16="http://schemas.microsoft.com/office/drawing/2014/main" id="{801D6AC8-39A1-C348-9340-5EE00B5F159F}"/>
                    </a:ext>
                  </a:extLst>
                </p:cNvPr>
                <p:cNvSpPr/>
                <p:nvPr/>
              </p:nvSpPr>
              <p:spPr>
                <a:xfrm>
                  <a:off x="2605978" y="4429897"/>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0" name="TextBox 149">
                  <a:extLst>
                    <a:ext uri="{FF2B5EF4-FFF2-40B4-BE49-F238E27FC236}">
                      <a16:creationId xmlns:a16="http://schemas.microsoft.com/office/drawing/2014/main" id="{F8C5D763-B632-ED4A-9090-87ADB63EAFA1}"/>
                    </a:ext>
                  </a:extLst>
                </p:cNvPr>
                <p:cNvSpPr txBox="1"/>
                <p:nvPr/>
              </p:nvSpPr>
              <p:spPr>
                <a:xfrm>
                  <a:off x="2226961" y="3361304"/>
                  <a:ext cx="577510" cy="285032"/>
                </a:xfrm>
                <a:prstGeom prst="rect">
                  <a:avLst/>
                </a:prstGeom>
                <a:noFill/>
              </p:spPr>
              <p:txBody>
                <a:bodyPr wrap="none" rtlCol="0">
                  <a:spAutoFit/>
                </a:bodyPr>
                <a:lstStyle/>
                <a:p>
                  <a:r>
                    <a:rPr lang="en-US" sz="825" dirty="0">
                      <a:solidFill>
                        <a:schemeClr val="bg1"/>
                      </a:solidFill>
                    </a:rPr>
                    <a:t>vapor</a:t>
                  </a:r>
                </a:p>
              </p:txBody>
            </p:sp>
          </p:grpSp>
          <p:sp>
            <p:nvSpPr>
              <p:cNvPr id="161" name="Rectangle 160">
                <a:extLst>
                  <a:ext uri="{FF2B5EF4-FFF2-40B4-BE49-F238E27FC236}">
                    <a16:creationId xmlns:a16="http://schemas.microsoft.com/office/drawing/2014/main" id="{9985AB63-28D9-BF4C-8C65-C7AEF709722A}"/>
                  </a:ext>
                </a:extLst>
              </p:cNvPr>
              <p:cNvSpPr/>
              <p:nvPr/>
            </p:nvSpPr>
            <p:spPr>
              <a:xfrm>
                <a:off x="4330996" y="3766323"/>
                <a:ext cx="144528" cy="149644"/>
              </a:xfrm>
              <a:custGeom>
                <a:avLst/>
                <a:gdLst>
                  <a:gd name="connsiteX0" fmla="*/ 0 w 144528"/>
                  <a:gd name="connsiteY0" fmla="*/ 0 h 149644"/>
                  <a:gd name="connsiteX1" fmla="*/ 144528 w 144528"/>
                  <a:gd name="connsiteY1" fmla="*/ 0 h 149644"/>
                  <a:gd name="connsiteX2" fmla="*/ 144528 w 144528"/>
                  <a:gd name="connsiteY2" fmla="*/ 149644 h 149644"/>
                  <a:gd name="connsiteX3" fmla="*/ 0 w 144528"/>
                  <a:gd name="connsiteY3" fmla="*/ 149644 h 149644"/>
                  <a:gd name="connsiteX4" fmla="*/ 0 w 144528"/>
                  <a:gd name="connsiteY4" fmla="*/ 0 h 1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28" h="149644" fill="none" extrusionOk="0">
                    <a:moveTo>
                      <a:pt x="0" y="0"/>
                    </a:moveTo>
                    <a:cubicBezTo>
                      <a:pt x="62538" y="-6205"/>
                      <a:pt x="79177" y="2274"/>
                      <a:pt x="144528" y="0"/>
                    </a:cubicBezTo>
                    <a:cubicBezTo>
                      <a:pt x="149316" y="39992"/>
                      <a:pt x="143993" y="78301"/>
                      <a:pt x="144528" y="149644"/>
                    </a:cubicBezTo>
                    <a:cubicBezTo>
                      <a:pt x="80411" y="156860"/>
                      <a:pt x="55161" y="141807"/>
                      <a:pt x="0" y="149644"/>
                    </a:cubicBezTo>
                    <a:cubicBezTo>
                      <a:pt x="-16022" y="108831"/>
                      <a:pt x="4967" y="68320"/>
                      <a:pt x="0" y="0"/>
                    </a:cubicBezTo>
                    <a:close/>
                  </a:path>
                  <a:path w="144528" h="149644" stroke="0" extrusionOk="0">
                    <a:moveTo>
                      <a:pt x="0" y="0"/>
                    </a:moveTo>
                    <a:cubicBezTo>
                      <a:pt x="67456" y="-16464"/>
                      <a:pt x="115390" y="2383"/>
                      <a:pt x="144528" y="0"/>
                    </a:cubicBezTo>
                    <a:cubicBezTo>
                      <a:pt x="159973" y="71694"/>
                      <a:pt x="143590" y="80724"/>
                      <a:pt x="144528" y="149644"/>
                    </a:cubicBezTo>
                    <a:cubicBezTo>
                      <a:pt x="94232" y="149984"/>
                      <a:pt x="48863" y="147928"/>
                      <a:pt x="0" y="149644"/>
                    </a:cubicBezTo>
                    <a:cubicBezTo>
                      <a:pt x="-12665" y="97137"/>
                      <a:pt x="15747" y="47301"/>
                      <a:pt x="0" y="0"/>
                    </a:cubicBezTo>
                    <a:close/>
                  </a:path>
                </a:pathLst>
              </a:custGeom>
              <a:solidFill>
                <a:schemeClr val="tx1">
                  <a:lumMod val="50000"/>
                  <a:lumOff val="50000"/>
                </a:schemeClr>
              </a:solidFill>
              <a:ln>
                <a:solidFill>
                  <a:schemeClr val="tx1">
                    <a:lumMod val="50000"/>
                    <a:lumOff val="5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62" name="Rounded Rectangle 161">
              <a:extLst>
                <a:ext uri="{FF2B5EF4-FFF2-40B4-BE49-F238E27FC236}">
                  <a16:creationId xmlns:a16="http://schemas.microsoft.com/office/drawing/2014/main" id="{837AB814-DA0E-D946-9F26-AA46555E7182}"/>
                </a:ext>
              </a:extLst>
            </p:cNvPr>
            <p:cNvSpPr/>
            <p:nvPr/>
          </p:nvSpPr>
          <p:spPr>
            <a:xfrm>
              <a:off x="3512842" y="2396117"/>
              <a:ext cx="1933524" cy="335606"/>
            </a:xfrm>
            <a:prstGeom prst="roundRect">
              <a:avLst/>
            </a:prstGeom>
            <a:solidFill>
              <a:schemeClr val="accent2">
                <a:hueOff val="-661686"/>
                <a:satOff val="746"/>
                <a:lumOff val="1765"/>
                <a:alpha val="83000"/>
              </a:schemeClr>
            </a:solidFill>
            <a:ln>
              <a:solidFill>
                <a:schemeClr val="lt1">
                  <a:hueOff val="0"/>
                  <a:satOff val="0"/>
                  <a:lumOff val="0"/>
                </a:schemeClr>
              </a:solidFill>
              <a:prstDash val="sysDot"/>
            </a:ln>
          </p:spPr>
          <p:style>
            <a:lnRef idx="2">
              <a:schemeClr val="lt1">
                <a:hueOff val="0"/>
                <a:satOff val="0"/>
                <a:lumOff val="0"/>
                <a:alphaOff val="0"/>
              </a:schemeClr>
            </a:lnRef>
            <a:fillRef idx="1">
              <a:schemeClr val="accent2">
                <a:hueOff val="-661686"/>
                <a:satOff val="746"/>
                <a:lumOff val="1765"/>
                <a:alphaOff val="0"/>
              </a:schemeClr>
            </a:fillRef>
            <a:effectRef idx="0">
              <a:schemeClr val="accent2">
                <a:hueOff val="-661686"/>
                <a:satOff val="746"/>
                <a:lumOff val="1765"/>
                <a:alphaOff val="0"/>
              </a:schemeClr>
            </a:effectRef>
            <a:fontRef idx="minor">
              <a:schemeClr val="lt1"/>
            </a:fontRef>
          </p:style>
        </p:sp>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304B86BA-A792-324E-BDEA-32019BB9DBDA}"/>
                    </a:ext>
                  </a:extLst>
                </p:cNvPr>
                <p:cNvSpPr txBox="1"/>
                <p:nvPr/>
              </p:nvSpPr>
              <p:spPr>
                <a:xfrm>
                  <a:off x="3672529" y="2476451"/>
                  <a:ext cx="554853" cy="184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900" i="1">
                            <a:solidFill>
                              <a:schemeClr val="bg1"/>
                            </a:solidFill>
                            <a:latin typeface="Cambria Math" panose="02040503050406030204" pitchFamily="18" charset="0"/>
                          </a:rPr>
                          <m:t>𝑇</m:t>
                        </m:r>
                        <m:r>
                          <a:rPr lang="en-US" sz="900" i="1">
                            <a:solidFill>
                              <a:schemeClr val="bg1"/>
                            </a:solidFill>
                            <a:latin typeface="Cambria Math" panose="02040503050406030204" pitchFamily="18" charset="0"/>
                          </a:rPr>
                          <m:t>&lt;0℃</m:t>
                        </m:r>
                      </m:oMath>
                    </m:oMathPara>
                  </a14:m>
                  <a:endParaRPr lang="en-US" sz="900" dirty="0">
                    <a:solidFill>
                      <a:schemeClr val="bg1"/>
                    </a:solidFill>
                  </a:endParaRPr>
                </a:p>
              </p:txBody>
            </p:sp>
          </mc:Choice>
          <mc:Fallback xmlns="">
            <p:sp>
              <p:nvSpPr>
                <p:cNvPr id="163" name="TextBox 162">
                  <a:extLst>
                    <a:ext uri="{FF2B5EF4-FFF2-40B4-BE49-F238E27FC236}">
                      <a16:creationId xmlns:a16="http://schemas.microsoft.com/office/drawing/2014/main" id="{304B86BA-A792-324E-BDEA-32019BB9DBDA}"/>
                    </a:ext>
                  </a:extLst>
                </p:cNvPr>
                <p:cNvSpPr txBox="1">
                  <a:spLocks noRot="1" noChangeAspect="1" noMove="1" noResize="1" noEditPoints="1" noAdjustHandles="1" noChangeArrowheads="1" noChangeShapeType="1" noTextEdit="1"/>
                </p:cNvSpPr>
                <p:nvPr/>
              </p:nvSpPr>
              <p:spPr>
                <a:xfrm>
                  <a:off x="3672529" y="2476451"/>
                  <a:ext cx="554853" cy="184665"/>
                </a:xfrm>
                <a:prstGeom prst="rect">
                  <a:avLst/>
                </a:prstGeom>
                <a:blipFill>
                  <a:blip r:embed="rId2"/>
                  <a:stretch>
                    <a:fillRect l="-7353" r="-7353" b="-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82A6731A-F54D-614B-8310-55FA0149EAA1}"/>
                    </a:ext>
                  </a:extLst>
                </p:cNvPr>
                <p:cNvSpPr txBox="1"/>
                <p:nvPr/>
              </p:nvSpPr>
              <p:spPr>
                <a:xfrm>
                  <a:off x="4628598" y="2468876"/>
                  <a:ext cx="673604" cy="184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900" i="1">
                            <a:solidFill>
                              <a:schemeClr val="bg1"/>
                            </a:solidFill>
                            <a:latin typeface="Cambria Math" panose="02040503050406030204" pitchFamily="18" charset="0"/>
                          </a:rPr>
                          <m:t>𝑒</m:t>
                        </m:r>
                        <m:r>
                          <a:rPr lang="en-US" sz="900" i="1">
                            <a:solidFill>
                              <a:schemeClr val="bg1"/>
                            </a:solidFill>
                            <a:latin typeface="Cambria Math" panose="02040503050406030204" pitchFamily="18" charset="0"/>
                            <a:ea typeface="Cambria Math" panose="02040503050406030204" pitchFamily="18" charset="0"/>
                          </a:rPr>
                          <m:t>≅</m:t>
                        </m:r>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r>
                          <a:rPr lang="en-US" sz="900" i="1">
                            <a:solidFill>
                              <a:schemeClr val="bg1"/>
                            </a:solidFill>
                            <a:latin typeface="Cambria Math" panose="02040503050406030204" pitchFamily="18" charset="0"/>
                          </a:rPr>
                          <m:t>(</m:t>
                        </m:r>
                        <m:r>
                          <a:rPr lang="en-US" sz="900" i="1">
                            <a:solidFill>
                              <a:schemeClr val="bg1"/>
                            </a:solidFill>
                            <a:latin typeface="Cambria Math" panose="02040503050406030204" pitchFamily="18" charset="0"/>
                          </a:rPr>
                          <m:t>𝑇</m:t>
                        </m:r>
                        <m:r>
                          <a:rPr lang="en-US" sz="900" i="1">
                            <a:solidFill>
                              <a:schemeClr val="bg1"/>
                            </a:solidFill>
                            <a:latin typeface="Cambria Math" panose="02040503050406030204" pitchFamily="18" charset="0"/>
                          </a:rPr>
                          <m:t>)</m:t>
                        </m:r>
                      </m:oMath>
                    </m:oMathPara>
                  </a14:m>
                  <a:endParaRPr lang="en-US" sz="900" dirty="0">
                    <a:solidFill>
                      <a:schemeClr val="bg1"/>
                    </a:solidFill>
                  </a:endParaRPr>
                </a:p>
              </p:txBody>
            </p:sp>
          </mc:Choice>
          <mc:Fallback xmlns="">
            <p:sp>
              <p:nvSpPr>
                <p:cNvPr id="164" name="TextBox 163">
                  <a:extLst>
                    <a:ext uri="{FF2B5EF4-FFF2-40B4-BE49-F238E27FC236}">
                      <a16:creationId xmlns:a16="http://schemas.microsoft.com/office/drawing/2014/main" id="{82A6731A-F54D-614B-8310-55FA0149EAA1}"/>
                    </a:ext>
                  </a:extLst>
                </p:cNvPr>
                <p:cNvSpPr txBox="1">
                  <a:spLocks noRot="1" noChangeAspect="1" noMove="1" noResize="1" noEditPoints="1" noAdjustHandles="1" noChangeArrowheads="1" noChangeShapeType="1" noTextEdit="1"/>
                </p:cNvSpPr>
                <p:nvPr/>
              </p:nvSpPr>
              <p:spPr>
                <a:xfrm>
                  <a:off x="4628598" y="2468876"/>
                  <a:ext cx="673604" cy="184665"/>
                </a:xfrm>
                <a:prstGeom prst="rect">
                  <a:avLst/>
                </a:prstGeom>
                <a:blipFill>
                  <a:blip r:embed="rId4"/>
                  <a:stretch>
                    <a:fillRect l="-3614" r="-8434" b="-29167"/>
                  </a:stretch>
                </a:blipFill>
              </p:spPr>
              <p:txBody>
                <a:bodyPr/>
                <a:lstStyle/>
                <a:p>
                  <a:r>
                    <a:rPr lang="en-US">
                      <a:noFill/>
                    </a:rPr>
                    <a:t> </a:t>
                  </a:r>
                </a:p>
              </p:txBody>
            </p:sp>
          </mc:Fallback>
        </mc:AlternateContent>
        <p:cxnSp>
          <p:nvCxnSpPr>
            <p:cNvPr id="165" name="Straight Connector 164">
              <a:extLst>
                <a:ext uri="{FF2B5EF4-FFF2-40B4-BE49-F238E27FC236}">
                  <a16:creationId xmlns:a16="http://schemas.microsoft.com/office/drawing/2014/main" id="{A0659D4C-6B93-9A48-B06A-B4237E4FB9E0}"/>
                </a:ext>
              </a:extLst>
            </p:cNvPr>
            <p:cNvCxnSpPr>
              <a:cxnSpLocks/>
              <a:stCxn id="162" idx="0"/>
            </p:cNvCxnSpPr>
            <p:nvPr/>
          </p:nvCxnSpPr>
          <p:spPr>
            <a:xfrm>
              <a:off x="4479604" y="2396117"/>
              <a:ext cx="0" cy="347933"/>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EC2C584C-23F1-AF49-98C9-E87151694A70}"/>
                </a:ext>
              </a:extLst>
            </p:cNvPr>
            <p:cNvGrpSpPr/>
            <p:nvPr/>
          </p:nvGrpSpPr>
          <p:grpSpPr>
            <a:xfrm>
              <a:off x="4367668" y="3798291"/>
              <a:ext cx="1203767" cy="1268607"/>
              <a:chOff x="3890077" y="4713058"/>
              <a:chExt cx="1203767" cy="1268607"/>
            </a:xfrm>
          </p:grpSpPr>
          <p:sp>
            <p:nvSpPr>
              <p:cNvPr id="169" name="Rounded Rectangle 168">
                <a:extLst>
                  <a:ext uri="{FF2B5EF4-FFF2-40B4-BE49-F238E27FC236}">
                    <a16:creationId xmlns:a16="http://schemas.microsoft.com/office/drawing/2014/main" id="{F02F82C3-299B-924C-85EE-AEF1FF1B1FAB}"/>
                  </a:ext>
                </a:extLst>
              </p:cNvPr>
              <p:cNvSpPr/>
              <p:nvPr/>
            </p:nvSpPr>
            <p:spPr>
              <a:xfrm>
                <a:off x="3890077" y="4713058"/>
                <a:ext cx="1203767" cy="1268607"/>
              </a:xfrm>
              <a:prstGeom prst="roundRect">
                <a:avLst/>
              </a:prstGeom>
              <a:solidFill>
                <a:schemeClr val="accent3">
                  <a:alpha val="54000"/>
                </a:schemeClr>
              </a:solidFill>
              <a:ln>
                <a:solidFill>
                  <a:schemeClr val="bg1">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2" name="TextBox 171">
                <a:extLst>
                  <a:ext uri="{FF2B5EF4-FFF2-40B4-BE49-F238E27FC236}">
                    <a16:creationId xmlns:a16="http://schemas.microsoft.com/office/drawing/2014/main" id="{92D3B32D-BC53-D848-B1CC-3AD677AFC284}"/>
                  </a:ext>
                </a:extLst>
              </p:cNvPr>
              <p:cNvSpPr txBox="1"/>
              <p:nvPr/>
            </p:nvSpPr>
            <p:spPr>
              <a:xfrm>
                <a:off x="4399697" y="4852923"/>
                <a:ext cx="566821" cy="285032"/>
              </a:xfrm>
              <a:prstGeom prst="rect">
                <a:avLst/>
              </a:prstGeom>
              <a:noFill/>
            </p:spPr>
            <p:txBody>
              <a:bodyPr wrap="none" rtlCol="0">
                <a:spAutoFit/>
              </a:bodyPr>
              <a:lstStyle/>
              <a:p>
                <a:r>
                  <a:rPr lang="en-US" sz="825" dirty="0">
                    <a:solidFill>
                      <a:schemeClr val="bg1"/>
                    </a:solidFill>
                  </a:rPr>
                  <a:t>liquid</a:t>
                </a:r>
              </a:p>
            </p:txBody>
          </p:sp>
        </p:grpSp>
        <p:sp>
          <p:nvSpPr>
            <p:cNvPr id="178" name="Down Arrow 177">
              <a:extLst>
                <a:ext uri="{FF2B5EF4-FFF2-40B4-BE49-F238E27FC236}">
                  <a16:creationId xmlns:a16="http://schemas.microsoft.com/office/drawing/2014/main" id="{87902FC5-2E12-1F46-BB27-79AD436329F7}"/>
                </a:ext>
              </a:extLst>
            </p:cNvPr>
            <p:cNvSpPr/>
            <p:nvPr/>
          </p:nvSpPr>
          <p:spPr>
            <a:xfrm rot="19059867">
              <a:off x="4236139" y="3717970"/>
              <a:ext cx="560761" cy="549944"/>
            </a:xfrm>
            <a:prstGeom prst="downArrow">
              <a:avLst/>
            </a:prstGeom>
            <a:solidFill>
              <a:srgbClr val="25A8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 name="Down Arrow 178">
              <a:extLst>
                <a:ext uri="{FF2B5EF4-FFF2-40B4-BE49-F238E27FC236}">
                  <a16:creationId xmlns:a16="http://schemas.microsoft.com/office/drawing/2014/main" id="{10C094B8-1040-8344-9950-A37C6BF9E27C}"/>
                </a:ext>
              </a:extLst>
            </p:cNvPr>
            <p:cNvSpPr/>
            <p:nvPr/>
          </p:nvSpPr>
          <p:spPr>
            <a:xfrm rot="2338317">
              <a:off x="4202870" y="4786510"/>
              <a:ext cx="560761" cy="549944"/>
            </a:xfrm>
            <a:prstGeom prst="downArrow">
              <a:avLst/>
            </a:prstGeom>
            <a:solidFill>
              <a:srgbClr val="25A8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 name="Freeform 180">
              <a:extLst>
                <a:ext uri="{FF2B5EF4-FFF2-40B4-BE49-F238E27FC236}">
                  <a16:creationId xmlns:a16="http://schemas.microsoft.com/office/drawing/2014/main" id="{B5F091C2-04AC-0F43-9C5B-9EFEC69B431D}"/>
                </a:ext>
              </a:extLst>
            </p:cNvPr>
            <p:cNvSpPr/>
            <p:nvPr/>
          </p:nvSpPr>
          <p:spPr>
            <a:xfrm>
              <a:off x="4647085" y="4282633"/>
              <a:ext cx="711993" cy="567159"/>
            </a:xfrm>
            <a:custGeom>
              <a:avLst/>
              <a:gdLst>
                <a:gd name="connsiteX0" fmla="*/ 515224 w 711993"/>
                <a:gd name="connsiteY0" fmla="*/ 497711 h 567159"/>
                <a:gd name="connsiteX1" fmla="*/ 561523 w 711993"/>
                <a:gd name="connsiteY1" fmla="*/ 416689 h 567159"/>
                <a:gd name="connsiteX2" fmla="*/ 573097 w 711993"/>
                <a:gd name="connsiteY2" fmla="*/ 266218 h 567159"/>
                <a:gd name="connsiteX3" fmla="*/ 596247 w 711993"/>
                <a:gd name="connsiteY3" fmla="*/ 231494 h 567159"/>
                <a:gd name="connsiteX4" fmla="*/ 654120 w 711993"/>
                <a:gd name="connsiteY4" fmla="*/ 185195 h 567159"/>
                <a:gd name="connsiteX5" fmla="*/ 665695 w 711993"/>
                <a:gd name="connsiteY5" fmla="*/ 150471 h 567159"/>
                <a:gd name="connsiteX6" fmla="*/ 688844 w 711993"/>
                <a:gd name="connsiteY6" fmla="*/ 127321 h 567159"/>
                <a:gd name="connsiteX7" fmla="*/ 711993 w 711993"/>
                <a:gd name="connsiteY7" fmla="*/ 57873 h 567159"/>
                <a:gd name="connsiteX8" fmla="*/ 700419 w 711993"/>
                <a:gd name="connsiteY8" fmla="*/ 23149 h 567159"/>
                <a:gd name="connsiteX9" fmla="*/ 665695 w 711993"/>
                <a:gd name="connsiteY9" fmla="*/ 11575 h 567159"/>
                <a:gd name="connsiteX10" fmla="*/ 596247 w 711993"/>
                <a:gd name="connsiteY10" fmla="*/ 0 h 567159"/>
                <a:gd name="connsiteX11" fmla="*/ 457350 w 711993"/>
                <a:gd name="connsiteY11" fmla="*/ 23149 h 567159"/>
                <a:gd name="connsiteX12" fmla="*/ 434201 w 711993"/>
                <a:gd name="connsiteY12" fmla="*/ 46299 h 567159"/>
                <a:gd name="connsiteX13" fmla="*/ 364753 w 711993"/>
                <a:gd name="connsiteY13" fmla="*/ 92597 h 567159"/>
                <a:gd name="connsiteX14" fmla="*/ 306880 w 711993"/>
                <a:gd name="connsiteY14" fmla="*/ 81023 h 567159"/>
                <a:gd name="connsiteX15" fmla="*/ 237431 w 711993"/>
                <a:gd name="connsiteY15" fmla="*/ 57873 h 567159"/>
                <a:gd name="connsiteX16" fmla="*/ 75386 w 711993"/>
                <a:gd name="connsiteY16" fmla="*/ 81023 h 567159"/>
                <a:gd name="connsiteX17" fmla="*/ 29087 w 711993"/>
                <a:gd name="connsiteY17" fmla="*/ 115747 h 567159"/>
                <a:gd name="connsiteX18" fmla="*/ 17512 w 711993"/>
                <a:gd name="connsiteY18" fmla="*/ 208344 h 567159"/>
                <a:gd name="connsiteX19" fmla="*/ 86961 w 711993"/>
                <a:gd name="connsiteY19" fmla="*/ 231494 h 567159"/>
                <a:gd name="connsiteX20" fmla="*/ 110110 w 711993"/>
                <a:gd name="connsiteY20" fmla="*/ 277792 h 567159"/>
                <a:gd name="connsiteX21" fmla="*/ 133259 w 711993"/>
                <a:gd name="connsiteY21" fmla="*/ 347240 h 567159"/>
                <a:gd name="connsiteX22" fmla="*/ 110110 w 711993"/>
                <a:gd name="connsiteY22" fmla="*/ 416689 h 567159"/>
                <a:gd name="connsiteX23" fmla="*/ 98535 w 711993"/>
                <a:gd name="connsiteY23" fmla="*/ 451413 h 567159"/>
                <a:gd name="connsiteX24" fmla="*/ 121685 w 711993"/>
                <a:gd name="connsiteY24" fmla="*/ 474562 h 567159"/>
                <a:gd name="connsiteX25" fmla="*/ 214282 w 711993"/>
                <a:gd name="connsiteY25" fmla="*/ 474562 h 567159"/>
                <a:gd name="connsiteX26" fmla="*/ 306880 w 711993"/>
                <a:gd name="connsiteY26" fmla="*/ 486137 h 567159"/>
                <a:gd name="connsiteX27" fmla="*/ 399477 w 711993"/>
                <a:gd name="connsiteY27" fmla="*/ 555585 h 567159"/>
                <a:gd name="connsiteX28" fmla="*/ 434201 w 711993"/>
                <a:gd name="connsiteY28" fmla="*/ 567159 h 567159"/>
                <a:gd name="connsiteX29" fmla="*/ 468925 w 711993"/>
                <a:gd name="connsiteY29" fmla="*/ 555585 h 567159"/>
                <a:gd name="connsiteX30" fmla="*/ 515224 w 711993"/>
                <a:gd name="connsiteY30" fmla="*/ 497711 h 56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11993" h="567159">
                  <a:moveTo>
                    <a:pt x="515224" y="497711"/>
                  </a:moveTo>
                  <a:cubicBezTo>
                    <a:pt x="530657" y="474562"/>
                    <a:pt x="553979" y="446866"/>
                    <a:pt x="561523" y="416689"/>
                  </a:cubicBezTo>
                  <a:cubicBezTo>
                    <a:pt x="573724" y="367886"/>
                    <a:pt x="563826" y="315662"/>
                    <a:pt x="573097" y="266218"/>
                  </a:cubicBezTo>
                  <a:cubicBezTo>
                    <a:pt x="575661" y="252545"/>
                    <a:pt x="587557" y="242357"/>
                    <a:pt x="596247" y="231494"/>
                  </a:cubicBezTo>
                  <a:cubicBezTo>
                    <a:pt x="615098" y="207930"/>
                    <a:pt x="628333" y="202386"/>
                    <a:pt x="654120" y="185195"/>
                  </a:cubicBezTo>
                  <a:cubicBezTo>
                    <a:pt x="657978" y="173620"/>
                    <a:pt x="659418" y="160933"/>
                    <a:pt x="665695" y="150471"/>
                  </a:cubicBezTo>
                  <a:cubicBezTo>
                    <a:pt x="671310" y="141113"/>
                    <a:pt x="683964" y="137082"/>
                    <a:pt x="688844" y="127321"/>
                  </a:cubicBezTo>
                  <a:cubicBezTo>
                    <a:pt x="699756" y="105496"/>
                    <a:pt x="711993" y="57873"/>
                    <a:pt x="711993" y="57873"/>
                  </a:cubicBezTo>
                  <a:cubicBezTo>
                    <a:pt x="708135" y="46298"/>
                    <a:pt x="709046" y="31776"/>
                    <a:pt x="700419" y="23149"/>
                  </a:cubicBezTo>
                  <a:cubicBezTo>
                    <a:pt x="691792" y="14522"/>
                    <a:pt x="677605" y="14222"/>
                    <a:pt x="665695" y="11575"/>
                  </a:cubicBezTo>
                  <a:cubicBezTo>
                    <a:pt x="642785" y="6484"/>
                    <a:pt x="619396" y="3858"/>
                    <a:pt x="596247" y="0"/>
                  </a:cubicBezTo>
                  <a:cubicBezTo>
                    <a:pt x="585966" y="1142"/>
                    <a:pt x="488197" y="4641"/>
                    <a:pt x="457350" y="23149"/>
                  </a:cubicBezTo>
                  <a:cubicBezTo>
                    <a:pt x="447992" y="28764"/>
                    <a:pt x="442931" y="39751"/>
                    <a:pt x="434201" y="46299"/>
                  </a:cubicBezTo>
                  <a:cubicBezTo>
                    <a:pt x="411943" y="62992"/>
                    <a:pt x="364753" y="92597"/>
                    <a:pt x="364753" y="92597"/>
                  </a:cubicBezTo>
                  <a:cubicBezTo>
                    <a:pt x="345462" y="88739"/>
                    <a:pt x="325860" y="86199"/>
                    <a:pt x="306880" y="81023"/>
                  </a:cubicBezTo>
                  <a:cubicBezTo>
                    <a:pt x="283338" y="74602"/>
                    <a:pt x="237431" y="57873"/>
                    <a:pt x="237431" y="57873"/>
                  </a:cubicBezTo>
                  <a:cubicBezTo>
                    <a:pt x="228020" y="58729"/>
                    <a:pt x="113302" y="59357"/>
                    <a:pt x="75386" y="81023"/>
                  </a:cubicBezTo>
                  <a:cubicBezTo>
                    <a:pt x="58637" y="90594"/>
                    <a:pt x="44520" y="104172"/>
                    <a:pt x="29087" y="115747"/>
                  </a:cubicBezTo>
                  <a:cubicBezTo>
                    <a:pt x="11207" y="142567"/>
                    <a:pt x="-19675" y="171157"/>
                    <a:pt x="17512" y="208344"/>
                  </a:cubicBezTo>
                  <a:cubicBezTo>
                    <a:pt x="34767" y="225599"/>
                    <a:pt x="86961" y="231494"/>
                    <a:pt x="86961" y="231494"/>
                  </a:cubicBezTo>
                  <a:cubicBezTo>
                    <a:pt x="94677" y="246927"/>
                    <a:pt x="103702" y="261772"/>
                    <a:pt x="110110" y="277792"/>
                  </a:cubicBezTo>
                  <a:cubicBezTo>
                    <a:pt x="119172" y="300448"/>
                    <a:pt x="133259" y="347240"/>
                    <a:pt x="133259" y="347240"/>
                  </a:cubicBezTo>
                  <a:lnTo>
                    <a:pt x="110110" y="416689"/>
                  </a:lnTo>
                  <a:lnTo>
                    <a:pt x="98535" y="451413"/>
                  </a:lnTo>
                  <a:cubicBezTo>
                    <a:pt x="106252" y="459129"/>
                    <a:pt x="112327" y="468947"/>
                    <a:pt x="121685" y="474562"/>
                  </a:cubicBezTo>
                  <a:cubicBezTo>
                    <a:pt x="157278" y="495917"/>
                    <a:pt x="173138" y="482791"/>
                    <a:pt x="214282" y="474562"/>
                  </a:cubicBezTo>
                  <a:cubicBezTo>
                    <a:pt x="245148" y="478420"/>
                    <a:pt x="277586" y="475675"/>
                    <a:pt x="306880" y="486137"/>
                  </a:cubicBezTo>
                  <a:cubicBezTo>
                    <a:pt x="465155" y="542663"/>
                    <a:pt x="325376" y="511124"/>
                    <a:pt x="399477" y="555585"/>
                  </a:cubicBezTo>
                  <a:cubicBezTo>
                    <a:pt x="409939" y="561862"/>
                    <a:pt x="422626" y="563301"/>
                    <a:pt x="434201" y="567159"/>
                  </a:cubicBezTo>
                  <a:cubicBezTo>
                    <a:pt x="445776" y="563301"/>
                    <a:pt x="458463" y="561862"/>
                    <a:pt x="468925" y="555585"/>
                  </a:cubicBezTo>
                  <a:cubicBezTo>
                    <a:pt x="489816" y="543050"/>
                    <a:pt x="499791" y="520860"/>
                    <a:pt x="515224" y="49771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 name="Rectangle 181">
              <a:extLst>
                <a:ext uri="{FF2B5EF4-FFF2-40B4-BE49-F238E27FC236}">
                  <a16:creationId xmlns:a16="http://schemas.microsoft.com/office/drawing/2014/main" id="{7B639A7E-867E-2446-9E97-8C29A28DFA6E}"/>
                </a:ext>
              </a:extLst>
            </p:cNvPr>
            <p:cNvSpPr/>
            <p:nvPr/>
          </p:nvSpPr>
          <p:spPr>
            <a:xfrm>
              <a:off x="5130742" y="4534464"/>
              <a:ext cx="144528" cy="149644"/>
            </a:xfrm>
            <a:custGeom>
              <a:avLst/>
              <a:gdLst>
                <a:gd name="connsiteX0" fmla="*/ 0 w 144528"/>
                <a:gd name="connsiteY0" fmla="*/ 0 h 149644"/>
                <a:gd name="connsiteX1" fmla="*/ 144528 w 144528"/>
                <a:gd name="connsiteY1" fmla="*/ 0 h 149644"/>
                <a:gd name="connsiteX2" fmla="*/ 144528 w 144528"/>
                <a:gd name="connsiteY2" fmla="*/ 149644 h 149644"/>
                <a:gd name="connsiteX3" fmla="*/ 0 w 144528"/>
                <a:gd name="connsiteY3" fmla="*/ 149644 h 149644"/>
                <a:gd name="connsiteX4" fmla="*/ 0 w 144528"/>
                <a:gd name="connsiteY4" fmla="*/ 0 h 1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28" h="149644" fill="none" extrusionOk="0">
                  <a:moveTo>
                    <a:pt x="0" y="0"/>
                  </a:moveTo>
                  <a:cubicBezTo>
                    <a:pt x="62538" y="-6205"/>
                    <a:pt x="79177" y="2274"/>
                    <a:pt x="144528" y="0"/>
                  </a:cubicBezTo>
                  <a:cubicBezTo>
                    <a:pt x="149316" y="39992"/>
                    <a:pt x="143993" y="78301"/>
                    <a:pt x="144528" y="149644"/>
                  </a:cubicBezTo>
                  <a:cubicBezTo>
                    <a:pt x="80411" y="156860"/>
                    <a:pt x="55161" y="141807"/>
                    <a:pt x="0" y="149644"/>
                  </a:cubicBezTo>
                  <a:cubicBezTo>
                    <a:pt x="-16022" y="108831"/>
                    <a:pt x="4967" y="68320"/>
                    <a:pt x="0" y="0"/>
                  </a:cubicBezTo>
                  <a:close/>
                </a:path>
                <a:path w="144528" h="149644" stroke="0" extrusionOk="0">
                  <a:moveTo>
                    <a:pt x="0" y="0"/>
                  </a:moveTo>
                  <a:cubicBezTo>
                    <a:pt x="67456" y="-16464"/>
                    <a:pt x="115390" y="2383"/>
                    <a:pt x="144528" y="0"/>
                  </a:cubicBezTo>
                  <a:cubicBezTo>
                    <a:pt x="159973" y="71694"/>
                    <a:pt x="143590" y="80724"/>
                    <a:pt x="144528" y="149644"/>
                  </a:cubicBezTo>
                  <a:cubicBezTo>
                    <a:pt x="94232" y="149984"/>
                    <a:pt x="48863" y="147928"/>
                    <a:pt x="0" y="149644"/>
                  </a:cubicBezTo>
                  <a:cubicBezTo>
                    <a:pt x="-12665" y="97137"/>
                    <a:pt x="15747" y="47301"/>
                    <a:pt x="0" y="0"/>
                  </a:cubicBezTo>
                  <a:close/>
                </a:path>
              </a:pathLst>
            </a:custGeom>
            <a:solidFill>
              <a:schemeClr val="tx1">
                <a:lumMod val="50000"/>
                <a:lumOff val="50000"/>
              </a:schemeClr>
            </a:solidFill>
            <a:ln>
              <a:solidFill>
                <a:schemeClr val="tx1">
                  <a:lumMod val="50000"/>
                  <a:lumOff val="5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13" name="Group 212">
            <a:extLst>
              <a:ext uri="{FF2B5EF4-FFF2-40B4-BE49-F238E27FC236}">
                <a16:creationId xmlns:a16="http://schemas.microsoft.com/office/drawing/2014/main" id="{6788CCE0-C290-0047-A096-FBB2EF029D9E}"/>
              </a:ext>
            </a:extLst>
          </p:cNvPr>
          <p:cNvGrpSpPr/>
          <p:nvPr/>
        </p:nvGrpSpPr>
        <p:grpSpPr>
          <a:xfrm>
            <a:off x="4833957" y="2250208"/>
            <a:ext cx="1832475" cy="3732339"/>
            <a:chOff x="6445276" y="1857277"/>
            <a:chExt cx="2443300" cy="4976453"/>
          </a:xfrm>
        </p:grpSpPr>
        <p:sp>
          <p:nvSpPr>
            <p:cNvPr id="11" name="Rectangle 10">
              <a:extLst>
                <a:ext uri="{FF2B5EF4-FFF2-40B4-BE49-F238E27FC236}">
                  <a16:creationId xmlns:a16="http://schemas.microsoft.com/office/drawing/2014/main" id="{0EF0A8D9-B69B-664E-A402-BA6362362FF9}"/>
                </a:ext>
              </a:extLst>
            </p:cNvPr>
            <p:cNvSpPr/>
            <p:nvPr/>
          </p:nvSpPr>
          <p:spPr>
            <a:xfrm>
              <a:off x="6513289" y="1940377"/>
              <a:ext cx="2287927" cy="4893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AA58EC91-2A90-1440-A9FA-FFF1FFE52AA3}"/>
                </a:ext>
              </a:extLst>
            </p:cNvPr>
            <p:cNvSpPr/>
            <p:nvPr/>
          </p:nvSpPr>
          <p:spPr>
            <a:xfrm>
              <a:off x="6445276" y="2041942"/>
              <a:ext cx="2443300" cy="369332"/>
            </a:xfrm>
            <a:prstGeom prst="rect">
              <a:avLst/>
            </a:prstGeom>
            <a:noFill/>
          </p:spPr>
          <p:txBody>
            <a:bodyPr wrap="square" lIns="68580" tIns="34290" rIns="68580" bIns="34290">
              <a:spAutoFit/>
            </a:bodyPr>
            <a:lstStyle/>
            <a:p>
              <a:pPr algn="ctr"/>
              <a:r>
                <a:rPr lang="en-US" sz="1350" dirty="0">
                  <a:ln w="0">
                    <a:noFill/>
                  </a:ln>
                  <a:solidFill>
                    <a:schemeClr val="bg1"/>
                  </a:solidFill>
                  <a:effectLst>
                    <a:outerShdw blurRad="38100" dist="25400" dir="5400000" algn="ctr" rotWithShape="0">
                      <a:srgbClr val="6E747A">
                        <a:alpha val="43000"/>
                      </a:srgbClr>
                    </a:outerShdw>
                  </a:effectLst>
                </a:rPr>
                <a:t>Contact Nucleation</a:t>
              </a:r>
            </a:p>
          </p:txBody>
        </p:sp>
        <p:sp>
          <p:nvSpPr>
            <p:cNvPr id="21" name="Rounded Rectangle 20">
              <a:hlinkClick r:id="" action="ppaction://hlinkshowjump?jump=nextslide"/>
              <a:extLst>
                <a:ext uri="{FF2B5EF4-FFF2-40B4-BE49-F238E27FC236}">
                  <a16:creationId xmlns:a16="http://schemas.microsoft.com/office/drawing/2014/main" id="{894A7BD6-FA60-4940-9565-E07807DC24AF}"/>
                </a:ext>
              </a:extLst>
            </p:cNvPr>
            <p:cNvSpPr/>
            <p:nvPr/>
          </p:nvSpPr>
          <p:spPr>
            <a:xfrm>
              <a:off x="7229912" y="1857277"/>
              <a:ext cx="903448" cy="156813"/>
            </a:xfrm>
            <a:prstGeom prst="roundRect">
              <a:avLst/>
            </a:prstGeom>
          </p:spPr>
          <p:style>
            <a:lnRef idx="2">
              <a:schemeClr val="lt1">
                <a:hueOff val="0"/>
                <a:satOff val="0"/>
                <a:lumOff val="0"/>
                <a:alphaOff val="0"/>
              </a:schemeClr>
            </a:lnRef>
            <a:fillRef idx="1">
              <a:schemeClr val="accent2">
                <a:hueOff val="-1323373"/>
                <a:satOff val="1492"/>
                <a:lumOff val="3530"/>
                <a:alphaOff val="0"/>
              </a:schemeClr>
            </a:fillRef>
            <a:effectRef idx="0">
              <a:schemeClr val="accent2">
                <a:hueOff val="-1323373"/>
                <a:satOff val="1492"/>
                <a:lumOff val="3530"/>
                <a:alphaOff val="0"/>
              </a:schemeClr>
            </a:effectRef>
            <a:fontRef idx="minor">
              <a:schemeClr val="lt1"/>
            </a:fontRef>
          </p:style>
        </p:sp>
        <p:sp>
          <p:nvSpPr>
            <p:cNvPr id="89" name="Rounded Rectangle 88">
              <a:extLst>
                <a:ext uri="{FF2B5EF4-FFF2-40B4-BE49-F238E27FC236}">
                  <a16:creationId xmlns:a16="http://schemas.microsoft.com/office/drawing/2014/main" id="{50F5DE2F-FBEE-AA4B-81D7-500A9E700480}"/>
                </a:ext>
              </a:extLst>
            </p:cNvPr>
            <p:cNvSpPr/>
            <p:nvPr/>
          </p:nvSpPr>
          <p:spPr>
            <a:xfrm>
              <a:off x="7060254" y="4715534"/>
              <a:ext cx="1203767" cy="1268607"/>
            </a:xfrm>
            <a:prstGeom prst="roundRect">
              <a:avLst/>
            </a:prstGeom>
            <a:solidFill>
              <a:schemeClr val="accent3">
                <a:alpha val="54000"/>
              </a:schemeClr>
            </a:solidFill>
            <a:ln>
              <a:solidFill>
                <a:schemeClr val="bg1">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0" name="Group 89">
              <a:extLst>
                <a:ext uri="{FF2B5EF4-FFF2-40B4-BE49-F238E27FC236}">
                  <a16:creationId xmlns:a16="http://schemas.microsoft.com/office/drawing/2014/main" id="{6EF6F31B-36D2-1548-B577-A6C8C3063E12}"/>
                </a:ext>
              </a:extLst>
            </p:cNvPr>
            <p:cNvGrpSpPr/>
            <p:nvPr/>
          </p:nvGrpSpPr>
          <p:grpSpPr>
            <a:xfrm>
              <a:off x="7327188" y="4842464"/>
              <a:ext cx="658222" cy="966597"/>
              <a:chOff x="940036" y="5336300"/>
              <a:chExt cx="658222" cy="966597"/>
            </a:xfrm>
          </p:grpSpPr>
          <p:grpSp>
            <p:nvGrpSpPr>
              <p:cNvPr id="91" name="Group 90">
                <a:extLst>
                  <a:ext uri="{FF2B5EF4-FFF2-40B4-BE49-F238E27FC236}">
                    <a16:creationId xmlns:a16="http://schemas.microsoft.com/office/drawing/2014/main" id="{FC188F01-7CA9-ED47-8A80-96020F8CA7DB}"/>
                  </a:ext>
                </a:extLst>
              </p:cNvPr>
              <p:cNvGrpSpPr/>
              <p:nvPr/>
            </p:nvGrpSpPr>
            <p:grpSpPr>
              <a:xfrm>
                <a:off x="940036" y="5643225"/>
                <a:ext cx="658222" cy="659672"/>
                <a:chOff x="1078868" y="5479828"/>
                <a:chExt cx="831709" cy="833541"/>
              </a:xfrm>
            </p:grpSpPr>
            <p:sp>
              <p:nvSpPr>
                <p:cNvPr id="93" name="Oval 92">
                  <a:extLst>
                    <a:ext uri="{FF2B5EF4-FFF2-40B4-BE49-F238E27FC236}">
                      <a16:creationId xmlns:a16="http://schemas.microsoft.com/office/drawing/2014/main" id="{6EF4AF37-522E-B841-BD81-A673B8AEBEDB}"/>
                    </a:ext>
                  </a:extLst>
                </p:cNvPr>
                <p:cNvSpPr/>
                <p:nvPr/>
              </p:nvSpPr>
              <p:spPr>
                <a:xfrm>
                  <a:off x="1078868" y="5479828"/>
                  <a:ext cx="831709" cy="833541"/>
                </a:xfrm>
                <a:prstGeom prst="ellipse">
                  <a:avLst/>
                </a:prstGeom>
                <a:solidFill>
                  <a:schemeClr val="bg1">
                    <a:alpha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4" name="Straight Connector 93">
                  <a:extLst>
                    <a:ext uri="{FF2B5EF4-FFF2-40B4-BE49-F238E27FC236}">
                      <a16:creationId xmlns:a16="http://schemas.microsoft.com/office/drawing/2014/main" id="{548A4778-F062-6648-B097-B216CA8C6AF0}"/>
                    </a:ext>
                  </a:extLst>
                </p:cNvPr>
                <p:cNvCxnSpPr/>
                <p:nvPr/>
              </p:nvCxnSpPr>
              <p:spPr>
                <a:xfrm flipV="1">
                  <a:off x="1472215" y="5946579"/>
                  <a:ext cx="412209" cy="2624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2E1BF9D-DD85-504D-9FD9-B1F184D762F2}"/>
                    </a:ext>
                  </a:extLst>
                </p:cNvPr>
                <p:cNvCxnSpPr/>
                <p:nvPr/>
              </p:nvCxnSpPr>
              <p:spPr>
                <a:xfrm flipV="1">
                  <a:off x="1355841" y="5768031"/>
                  <a:ext cx="412209" cy="2624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6D220AC-4213-5B4B-A8CC-8F6D46749810}"/>
                    </a:ext>
                  </a:extLst>
                </p:cNvPr>
                <p:cNvCxnSpPr/>
                <p:nvPr/>
              </p:nvCxnSpPr>
              <p:spPr>
                <a:xfrm flipV="1">
                  <a:off x="1230572" y="5944582"/>
                  <a:ext cx="412209" cy="2624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2" name="TextBox 91">
                <a:extLst>
                  <a:ext uri="{FF2B5EF4-FFF2-40B4-BE49-F238E27FC236}">
                    <a16:creationId xmlns:a16="http://schemas.microsoft.com/office/drawing/2014/main" id="{BB2BA710-4AE0-DE4E-8D20-4EA30D26E930}"/>
                  </a:ext>
                </a:extLst>
              </p:cNvPr>
              <p:cNvSpPr txBox="1"/>
              <p:nvPr/>
            </p:nvSpPr>
            <p:spPr>
              <a:xfrm>
                <a:off x="1060096" y="5336300"/>
                <a:ext cx="408658" cy="292388"/>
              </a:xfrm>
              <a:prstGeom prst="rect">
                <a:avLst/>
              </a:prstGeom>
              <a:noFill/>
            </p:spPr>
            <p:txBody>
              <a:bodyPr wrap="none" rtlCol="0">
                <a:spAutoFit/>
              </a:bodyPr>
              <a:lstStyle/>
              <a:p>
                <a:r>
                  <a:rPr lang="en-US" sz="825" dirty="0">
                    <a:solidFill>
                      <a:schemeClr val="bg1"/>
                    </a:solidFill>
                  </a:rPr>
                  <a:t>ice</a:t>
                </a:r>
              </a:p>
            </p:txBody>
          </p:sp>
        </p:grpSp>
        <p:sp>
          <p:nvSpPr>
            <p:cNvPr id="98" name="TextBox 97">
              <a:extLst>
                <a:ext uri="{FF2B5EF4-FFF2-40B4-BE49-F238E27FC236}">
                  <a16:creationId xmlns:a16="http://schemas.microsoft.com/office/drawing/2014/main" id="{AB6D6219-E8FA-1243-B4B5-0FF0FC947E8D}"/>
                </a:ext>
              </a:extLst>
            </p:cNvPr>
            <p:cNvSpPr txBox="1"/>
            <p:nvPr/>
          </p:nvSpPr>
          <p:spPr>
            <a:xfrm>
              <a:off x="6605115" y="6064289"/>
              <a:ext cx="2102367" cy="769441"/>
            </a:xfrm>
            <a:prstGeom prst="rect">
              <a:avLst/>
            </a:prstGeom>
            <a:noFill/>
          </p:spPr>
          <p:txBody>
            <a:bodyPr wrap="square" rtlCol="0">
              <a:spAutoFit/>
            </a:bodyPr>
            <a:lstStyle/>
            <a:p>
              <a:pPr algn="ctr"/>
              <a:r>
                <a:rPr lang="en-US" sz="1050" i="1" dirty="0">
                  <a:solidFill>
                    <a:schemeClr val="bg1"/>
                  </a:solidFill>
                </a:rPr>
                <a:t>IN Contacts a supercooled drop, freezing it</a:t>
              </a:r>
            </a:p>
          </p:txBody>
        </p:sp>
        <p:sp>
          <p:nvSpPr>
            <p:cNvPr id="100" name="Rounded Rectangle 99">
              <a:extLst>
                <a:ext uri="{FF2B5EF4-FFF2-40B4-BE49-F238E27FC236}">
                  <a16:creationId xmlns:a16="http://schemas.microsoft.com/office/drawing/2014/main" id="{386271B1-D280-CE4F-9E53-92AA4F5AEDFF}"/>
                </a:ext>
              </a:extLst>
            </p:cNvPr>
            <p:cNvSpPr/>
            <p:nvPr/>
          </p:nvSpPr>
          <p:spPr>
            <a:xfrm>
              <a:off x="6683019" y="2398593"/>
              <a:ext cx="1933524" cy="335606"/>
            </a:xfrm>
            <a:prstGeom prst="roundRect">
              <a:avLst/>
            </a:prstGeom>
            <a:solidFill>
              <a:schemeClr val="accent2">
                <a:hueOff val="-661686"/>
                <a:satOff val="746"/>
                <a:lumOff val="1765"/>
                <a:alpha val="83000"/>
              </a:schemeClr>
            </a:solidFill>
            <a:ln>
              <a:solidFill>
                <a:schemeClr val="lt1">
                  <a:hueOff val="0"/>
                  <a:satOff val="0"/>
                  <a:lumOff val="0"/>
                </a:schemeClr>
              </a:solidFill>
              <a:prstDash val="sysDot"/>
            </a:ln>
          </p:spPr>
          <p:style>
            <a:lnRef idx="2">
              <a:schemeClr val="lt1">
                <a:hueOff val="0"/>
                <a:satOff val="0"/>
                <a:lumOff val="0"/>
                <a:alphaOff val="0"/>
              </a:schemeClr>
            </a:lnRef>
            <a:fillRef idx="1">
              <a:schemeClr val="accent2">
                <a:hueOff val="-661686"/>
                <a:satOff val="746"/>
                <a:lumOff val="1765"/>
                <a:alphaOff val="0"/>
              </a:schemeClr>
            </a:fillRef>
            <a:effectRef idx="0">
              <a:schemeClr val="accent2">
                <a:hueOff val="-661686"/>
                <a:satOff val="746"/>
                <a:lumOff val="1765"/>
                <a:alphaOff val="0"/>
              </a:schemeClr>
            </a:effectRef>
            <a:fontRef idx="minor">
              <a:schemeClr val="lt1"/>
            </a:fontRef>
          </p:style>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9E9DDA08-CA71-FB49-AE1E-D0B070FDC782}"/>
                    </a:ext>
                  </a:extLst>
                </p:cNvPr>
                <p:cNvSpPr txBox="1"/>
                <p:nvPr/>
              </p:nvSpPr>
              <p:spPr>
                <a:xfrm>
                  <a:off x="6842707" y="2478926"/>
                  <a:ext cx="554853" cy="184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900" i="1">
                            <a:solidFill>
                              <a:schemeClr val="bg1"/>
                            </a:solidFill>
                            <a:latin typeface="Cambria Math" panose="02040503050406030204" pitchFamily="18" charset="0"/>
                          </a:rPr>
                          <m:t>𝑇</m:t>
                        </m:r>
                        <m:r>
                          <a:rPr lang="en-US" sz="900" i="1">
                            <a:solidFill>
                              <a:schemeClr val="bg1"/>
                            </a:solidFill>
                            <a:latin typeface="Cambria Math" panose="02040503050406030204" pitchFamily="18" charset="0"/>
                          </a:rPr>
                          <m:t>&lt;0℃</m:t>
                        </m:r>
                      </m:oMath>
                    </m:oMathPara>
                  </a14:m>
                  <a:endParaRPr lang="en-US" sz="900" dirty="0">
                    <a:solidFill>
                      <a:schemeClr val="bg1"/>
                    </a:solidFill>
                  </a:endParaRPr>
                </a:p>
              </p:txBody>
            </p:sp>
          </mc:Choice>
          <mc:Fallback xmlns="">
            <p:sp>
              <p:nvSpPr>
                <p:cNvPr id="101" name="TextBox 100">
                  <a:extLst>
                    <a:ext uri="{FF2B5EF4-FFF2-40B4-BE49-F238E27FC236}">
                      <a16:creationId xmlns:a16="http://schemas.microsoft.com/office/drawing/2014/main" id="{9E9DDA08-CA71-FB49-AE1E-D0B070FDC782}"/>
                    </a:ext>
                  </a:extLst>
                </p:cNvPr>
                <p:cNvSpPr txBox="1">
                  <a:spLocks noRot="1" noChangeAspect="1" noMove="1" noResize="1" noEditPoints="1" noAdjustHandles="1" noChangeArrowheads="1" noChangeShapeType="1" noTextEdit="1"/>
                </p:cNvSpPr>
                <p:nvPr/>
              </p:nvSpPr>
              <p:spPr>
                <a:xfrm>
                  <a:off x="6842707" y="2478926"/>
                  <a:ext cx="554853" cy="184665"/>
                </a:xfrm>
                <a:prstGeom prst="rect">
                  <a:avLst/>
                </a:prstGeom>
                <a:blipFill>
                  <a:blip r:embed="rId2"/>
                  <a:stretch>
                    <a:fillRect l="-7353" r="-7353"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154D16B8-E0E2-9148-8CB8-F2CE82F3D119}"/>
                    </a:ext>
                  </a:extLst>
                </p:cNvPr>
                <p:cNvSpPr txBox="1"/>
                <p:nvPr/>
              </p:nvSpPr>
              <p:spPr>
                <a:xfrm>
                  <a:off x="7798776" y="2471352"/>
                  <a:ext cx="673604" cy="184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900" i="1">
                            <a:solidFill>
                              <a:schemeClr val="bg1"/>
                            </a:solidFill>
                            <a:latin typeface="Cambria Math" panose="02040503050406030204" pitchFamily="18" charset="0"/>
                          </a:rPr>
                          <m:t>𝑒</m:t>
                        </m:r>
                        <m:r>
                          <a:rPr lang="en-US" sz="900" i="1">
                            <a:solidFill>
                              <a:schemeClr val="bg1"/>
                            </a:solidFill>
                            <a:latin typeface="Cambria Math" panose="02040503050406030204" pitchFamily="18" charset="0"/>
                            <a:ea typeface="Cambria Math" panose="02040503050406030204" pitchFamily="18" charset="0"/>
                          </a:rPr>
                          <m:t>≅</m:t>
                        </m:r>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r>
                          <a:rPr lang="en-US" sz="900" i="1">
                            <a:solidFill>
                              <a:schemeClr val="bg1"/>
                            </a:solidFill>
                            <a:latin typeface="Cambria Math" panose="02040503050406030204" pitchFamily="18" charset="0"/>
                          </a:rPr>
                          <m:t>(</m:t>
                        </m:r>
                        <m:r>
                          <a:rPr lang="en-US" sz="900" i="1">
                            <a:solidFill>
                              <a:schemeClr val="bg1"/>
                            </a:solidFill>
                            <a:latin typeface="Cambria Math" panose="02040503050406030204" pitchFamily="18" charset="0"/>
                          </a:rPr>
                          <m:t>𝑇</m:t>
                        </m:r>
                        <m:r>
                          <a:rPr lang="en-US" sz="900" i="1">
                            <a:solidFill>
                              <a:schemeClr val="bg1"/>
                            </a:solidFill>
                            <a:latin typeface="Cambria Math" panose="02040503050406030204" pitchFamily="18" charset="0"/>
                          </a:rPr>
                          <m:t>)</m:t>
                        </m:r>
                      </m:oMath>
                    </m:oMathPara>
                  </a14:m>
                  <a:endParaRPr lang="en-US" sz="900" dirty="0">
                    <a:solidFill>
                      <a:schemeClr val="bg1"/>
                    </a:solidFill>
                  </a:endParaRPr>
                </a:p>
              </p:txBody>
            </p:sp>
          </mc:Choice>
          <mc:Fallback xmlns="">
            <p:sp>
              <p:nvSpPr>
                <p:cNvPr id="102" name="TextBox 101">
                  <a:extLst>
                    <a:ext uri="{FF2B5EF4-FFF2-40B4-BE49-F238E27FC236}">
                      <a16:creationId xmlns:a16="http://schemas.microsoft.com/office/drawing/2014/main" id="{154D16B8-E0E2-9148-8CB8-F2CE82F3D119}"/>
                    </a:ext>
                  </a:extLst>
                </p:cNvPr>
                <p:cNvSpPr txBox="1">
                  <a:spLocks noRot="1" noChangeAspect="1" noMove="1" noResize="1" noEditPoints="1" noAdjustHandles="1" noChangeArrowheads="1" noChangeShapeType="1" noTextEdit="1"/>
                </p:cNvSpPr>
                <p:nvPr/>
              </p:nvSpPr>
              <p:spPr>
                <a:xfrm>
                  <a:off x="7798776" y="2471352"/>
                  <a:ext cx="673604" cy="184665"/>
                </a:xfrm>
                <a:prstGeom prst="rect">
                  <a:avLst/>
                </a:prstGeom>
                <a:blipFill>
                  <a:blip r:embed="rId5"/>
                  <a:stretch>
                    <a:fillRect l="-3614" r="-8434" b="-40909"/>
                  </a:stretch>
                </a:blipFill>
              </p:spPr>
              <p:txBody>
                <a:bodyPr/>
                <a:lstStyle/>
                <a:p>
                  <a:r>
                    <a:rPr lang="en-US">
                      <a:noFill/>
                    </a:rPr>
                    <a:t> </a:t>
                  </a:r>
                </a:p>
              </p:txBody>
            </p:sp>
          </mc:Fallback>
        </mc:AlternateContent>
        <p:cxnSp>
          <p:nvCxnSpPr>
            <p:cNvPr id="103" name="Straight Connector 102">
              <a:extLst>
                <a:ext uri="{FF2B5EF4-FFF2-40B4-BE49-F238E27FC236}">
                  <a16:creationId xmlns:a16="http://schemas.microsoft.com/office/drawing/2014/main" id="{0A491F48-9D11-4A45-AE84-95884AC5CDA6}"/>
                </a:ext>
              </a:extLst>
            </p:cNvPr>
            <p:cNvCxnSpPr>
              <a:cxnSpLocks/>
              <a:stCxn id="100" idx="0"/>
            </p:cNvCxnSpPr>
            <p:nvPr/>
          </p:nvCxnSpPr>
          <p:spPr>
            <a:xfrm>
              <a:off x="7649781" y="2398593"/>
              <a:ext cx="0" cy="347933"/>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F9CD6D64-1FEC-1143-A481-0EEC20442ABE}"/>
                </a:ext>
              </a:extLst>
            </p:cNvPr>
            <p:cNvGrpSpPr/>
            <p:nvPr/>
          </p:nvGrpSpPr>
          <p:grpSpPr>
            <a:xfrm>
              <a:off x="7076357" y="3033394"/>
              <a:ext cx="1203767" cy="1268607"/>
              <a:chOff x="3890077" y="4713058"/>
              <a:chExt cx="1203767" cy="1268607"/>
            </a:xfrm>
          </p:grpSpPr>
          <p:sp>
            <p:nvSpPr>
              <p:cNvPr id="184" name="Rounded Rectangle 183">
                <a:extLst>
                  <a:ext uri="{FF2B5EF4-FFF2-40B4-BE49-F238E27FC236}">
                    <a16:creationId xmlns:a16="http://schemas.microsoft.com/office/drawing/2014/main" id="{18E7D90D-3C33-7740-9843-FA29AB819E82}"/>
                  </a:ext>
                </a:extLst>
              </p:cNvPr>
              <p:cNvSpPr/>
              <p:nvPr/>
            </p:nvSpPr>
            <p:spPr>
              <a:xfrm>
                <a:off x="3890077" y="4713058"/>
                <a:ext cx="1203767" cy="1268607"/>
              </a:xfrm>
              <a:prstGeom prst="roundRect">
                <a:avLst/>
              </a:prstGeom>
              <a:solidFill>
                <a:schemeClr val="accent3">
                  <a:alpha val="54000"/>
                </a:schemeClr>
              </a:solidFill>
              <a:ln>
                <a:solidFill>
                  <a:schemeClr val="bg1">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 name="TextBox 184">
                <a:extLst>
                  <a:ext uri="{FF2B5EF4-FFF2-40B4-BE49-F238E27FC236}">
                    <a16:creationId xmlns:a16="http://schemas.microsoft.com/office/drawing/2014/main" id="{151FE4CA-B7C7-344C-A7D1-E15AB360475F}"/>
                  </a:ext>
                </a:extLst>
              </p:cNvPr>
              <p:cNvSpPr txBox="1"/>
              <p:nvPr/>
            </p:nvSpPr>
            <p:spPr>
              <a:xfrm>
                <a:off x="4399697" y="4852923"/>
                <a:ext cx="566821" cy="292388"/>
              </a:xfrm>
              <a:prstGeom prst="rect">
                <a:avLst/>
              </a:prstGeom>
              <a:noFill/>
            </p:spPr>
            <p:txBody>
              <a:bodyPr wrap="none" rtlCol="0">
                <a:spAutoFit/>
              </a:bodyPr>
              <a:lstStyle/>
              <a:p>
                <a:r>
                  <a:rPr lang="en-US" sz="825" dirty="0">
                    <a:solidFill>
                      <a:schemeClr val="bg1"/>
                    </a:solidFill>
                  </a:rPr>
                  <a:t>liquid</a:t>
                </a:r>
              </a:p>
            </p:txBody>
          </p:sp>
        </p:grpSp>
        <p:sp>
          <p:nvSpPr>
            <p:cNvPr id="186" name="Rectangle 185">
              <a:extLst>
                <a:ext uri="{FF2B5EF4-FFF2-40B4-BE49-F238E27FC236}">
                  <a16:creationId xmlns:a16="http://schemas.microsoft.com/office/drawing/2014/main" id="{CD63305A-EF4D-3249-84EF-3BAF87162E2E}"/>
                </a:ext>
              </a:extLst>
            </p:cNvPr>
            <p:cNvSpPr/>
            <p:nvPr/>
          </p:nvSpPr>
          <p:spPr>
            <a:xfrm>
              <a:off x="7172507" y="3334076"/>
              <a:ext cx="144528" cy="149644"/>
            </a:xfrm>
            <a:custGeom>
              <a:avLst/>
              <a:gdLst>
                <a:gd name="connsiteX0" fmla="*/ 0 w 144528"/>
                <a:gd name="connsiteY0" fmla="*/ 0 h 149644"/>
                <a:gd name="connsiteX1" fmla="*/ 144528 w 144528"/>
                <a:gd name="connsiteY1" fmla="*/ 0 h 149644"/>
                <a:gd name="connsiteX2" fmla="*/ 144528 w 144528"/>
                <a:gd name="connsiteY2" fmla="*/ 149644 h 149644"/>
                <a:gd name="connsiteX3" fmla="*/ 0 w 144528"/>
                <a:gd name="connsiteY3" fmla="*/ 149644 h 149644"/>
                <a:gd name="connsiteX4" fmla="*/ 0 w 144528"/>
                <a:gd name="connsiteY4" fmla="*/ 0 h 1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28" h="149644" fill="none" extrusionOk="0">
                  <a:moveTo>
                    <a:pt x="0" y="0"/>
                  </a:moveTo>
                  <a:cubicBezTo>
                    <a:pt x="62538" y="-6205"/>
                    <a:pt x="79177" y="2274"/>
                    <a:pt x="144528" y="0"/>
                  </a:cubicBezTo>
                  <a:cubicBezTo>
                    <a:pt x="149316" y="39992"/>
                    <a:pt x="143993" y="78301"/>
                    <a:pt x="144528" y="149644"/>
                  </a:cubicBezTo>
                  <a:cubicBezTo>
                    <a:pt x="80411" y="156860"/>
                    <a:pt x="55161" y="141807"/>
                    <a:pt x="0" y="149644"/>
                  </a:cubicBezTo>
                  <a:cubicBezTo>
                    <a:pt x="-16022" y="108831"/>
                    <a:pt x="4967" y="68320"/>
                    <a:pt x="0" y="0"/>
                  </a:cubicBezTo>
                  <a:close/>
                </a:path>
                <a:path w="144528" h="149644" stroke="0" extrusionOk="0">
                  <a:moveTo>
                    <a:pt x="0" y="0"/>
                  </a:moveTo>
                  <a:cubicBezTo>
                    <a:pt x="67456" y="-16464"/>
                    <a:pt x="115390" y="2383"/>
                    <a:pt x="144528" y="0"/>
                  </a:cubicBezTo>
                  <a:cubicBezTo>
                    <a:pt x="159973" y="71694"/>
                    <a:pt x="143590" y="80724"/>
                    <a:pt x="144528" y="149644"/>
                  </a:cubicBezTo>
                  <a:cubicBezTo>
                    <a:pt x="94232" y="149984"/>
                    <a:pt x="48863" y="147928"/>
                    <a:pt x="0" y="149644"/>
                  </a:cubicBezTo>
                  <a:cubicBezTo>
                    <a:pt x="-12665" y="97137"/>
                    <a:pt x="15747" y="47301"/>
                    <a:pt x="0" y="0"/>
                  </a:cubicBezTo>
                  <a:close/>
                </a:path>
              </a:pathLst>
            </a:custGeom>
            <a:solidFill>
              <a:schemeClr val="tx1">
                <a:lumMod val="50000"/>
                <a:lumOff val="50000"/>
              </a:schemeClr>
            </a:solidFill>
            <a:ln>
              <a:solidFill>
                <a:schemeClr val="tx1">
                  <a:lumMod val="50000"/>
                  <a:lumOff val="5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7" name="Oval 186">
              <a:extLst>
                <a:ext uri="{FF2B5EF4-FFF2-40B4-BE49-F238E27FC236}">
                  <a16:creationId xmlns:a16="http://schemas.microsoft.com/office/drawing/2014/main" id="{7FF7D340-4E95-4C47-8CAA-45926DCC266D}"/>
                </a:ext>
              </a:extLst>
            </p:cNvPr>
            <p:cNvSpPr/>
            <p:nvPr/>
          </p:nvSpPr>
          <p:spPr>
            <a:xfrm>
              <a:off x="7528220" y="3474542"/>
              <a:ext cx="626601" cy="627981"/>
            </a:xfrm>
            <a:prstGeom prst="ellipse">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8" name="Freeform 187">
              <a:extLst>
                <a:ext uri="{FF2B5EF4-FFF2-40B4-BE49-F238E27FC236}">
                  <a16:creationId xmlns:a16="http://schemas.microsoft.com/office/drawing/2014/main" id="{B2DBC10E-EFA9-AE46-90D3-498E2D454A4B}"/>
                </a:ext>
              </a:extLst>
            </p:cNvPr>
            <p:cNvSpPr/>
            <p:nvPr/>
          </p:nvSpPr>
          <p:spPr>
            <a:xfrm>
              <a:off x="7176304" y="3507129"/>
              <a:ext cx="335759" cy="443882"/>
            </a:xfrm>
            <a:custGeom>
              <a:avLst/>
              <a:gdLst>
                <a:gd name="connsiteX0" fmla="*/ 81023 w 335759"/>
                <a:gd name="connsiteY0" fmla="*/ 0 h 443882"/>
                <a:gd name="connsiteX1" fmla="*/ 57873 w 335759"/>
                <a:gd name="connsiteY1" fmla="*/ 81023 h 443882"/>
                <a:gd name="connsiteX2" fmla="*/ 23149 w 335759"/>
                <a:gd name="connsiteY2" fmla="*/ 104172 h 443882"/>
                <a:gd name="connsiteX3" fmla="*/ 0 w 335759"/>
                <a:gd name="connsiteY3" fmla="*/ 127322 h 443882"/>
                <a:gd name="connsiteX4" fmla="*/ 11574 w 335759"/>
                <a:gd name="connsiteY4" fmla="*/ 162046 h 443882"/>
                <a:gd name="connsiteX5" fmla="*/ 69448 w 335759"/>
                <a:gd name="connsiteY5" fmla="*/ 196770 h 443882"/>
                <a:gd name="connsiteX6" fmla="*/ 92597 w 335759"/>
                <a:gd name="connsiteY6" fmla="*/ 231494 h 443882"/>
                <a:gd name="connsiteX7" fmla="*/ 92597 w 335759"/>
                <a:gd name="connsiteY7" fmla="*/ 300942 h 443882"/>
                <a:gd name="connsiteX8" fmla="*/ 57873 w 335759"/>
                <a:gd name="connsiteY8" fmla="*/ 324091 h 443882"/>
                <a:gd name="connsiteX9" fmla="*/ 11574 w 335759"/>
                <a:gd name="connsiteY9" fmla="*/ 370390 h 443882"/>
                <a:gd name="connsiteX10" fmla="*/ 23149 w 335759"/>
                <a:gd name="connsiteY10" fmla="*/ 405114 h 443882"/>
                <a:gd name="connsiteX11" fmla="*/ 138896 w 335759"/>
                <a:gd name="connsiteY11" fmla="*/ 428263 h 443882"/>
                <a:gd name="connsiteX12" fmla="*/ 162045 w 335759"/>
                <a:gd name="connsiteY12" fmla="*/ 324091 h 443882"/>
                <a:gd name="connsiteX13" fmla="*/ 173620 w 335759"/>
                <a:gd name="connsiteY13" fmla="*/ 243068 h 443882"/>
                <a:gd name="connsiteX14" fmla="*/ 208344 w 335759"/>
                <a:gd name="connsiteY14" fmla="*/ 219919 h 443882"/>
                <a:gd name="connsiteX15" fmla="*/ 254643 w 335759"/>
                <a:gd name="connsiteY15" fmla="*/ 231494 h 443882"/>
                <a:gd name="connsiteX16" fmla="*/ 243068 w 335759"/>
                <a:gd name="connsiteY16" fmla="*/ 277793 h 443882"/>
                <a:gd name="connsiteX17" fmla="*/ 219919 w 335759"/>
                <a:gd name="connsiteY17" fmla="*/ 347241 h 443882"/>
                <a:gd name="connsiteX18" fmla="*/ 300942 w 335759"/>
                <a:gd name="connsiteY18" fmla="*/ 347241 h 443882"/>
                <a:gd name="connsiteX19" fmla="*/ 335666 w 335759"/>
                <a:gd name="connsiteY19" fmla="*/ 324091 h 44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5759" h="443882">
                  <a:moveTo>
                    <a:pt x="81023" y="0"/>
                  </a:moveTo>
                  <a:cubicBezTo>
                    <a:pt x="73306" y="27008"/>
                    <a:pt x="71514" y="56469"/>
                    <a:pt x="57873" y="81023"/>
                  </a:cubicBezTo>
                  <a:cubicBezTo>
                    <a:pt x="51117" y="93183"/>
                    <a:pt x="34012" y="95482"/>
                    <a:pt x="23149" y="104172"/>
                  </a:cubicBezTo>
                  <a:cubicBezTo>
                    <a:pt x="14628" y="110989"/>
                    <a:pt x="7716" y="119605"/>
                    <a:pt x="0" y="127322"/>
                  </a:cubicBezTo>
                  <a:cubicBezTo>
                    <a:pt x="3858" y="138897"/>
                    <a:pt x="5297" y="151584"/>
                    <a:pt x="11574" y="162046"/>
                  </a:cubicBezTo>
                  <a:cubicBezTo>
                    <a:pt x="27462" y="188525"/>
                    <a:pt x="42136" y="187666"/>
                    <a:pt x="69448" y="196770"/>
                  </a:cubicBezTo>
                  <a:cubicBezTo>
                    <a:pt x="77164" y="208345"/>
                    <a:pt x="86376" y="219052"/>
                    <a:pt x="92597" y="231494"/>
                  </a:cubicBezTo>
                  <a:cubicBezTo>
                    <a:pt x="104469" y="255237"/>
                    <a:pt x="111592" y="277199"/>
                    <a:pt x="92597" y="300942"/>
                  </a:cubicBezTo>
                  <a:cubicBezTo>
                    <a:pt x="83907" y="311805"/>
                    <a:pt x="68435" y="315038"/>
                    <a:pt x="57873" y="324091"/>
                  </a:cubicBezTo>
                  <a:cubicBezTo>
                    <a:pt x="41302" y="338295"/>
                    <a:pt x="11574" y="370390"/>
                    <a:pt x="11574" y="370390"/>
                  </a:cubicBezTo>
                  <a:cubicBezTo>
                    <a:pt x="15432" y="381965"/>
                    <a:pt x="17693" y="394201"/>
                    <a:pt x="23149" y="405114"/>
                  </a:cubicBezTo>
                  <a:cubicBezTo>
                    <a:pt x="54047" y="466908"/>
                    <a:pt x="53753" y="438906"/>
                    <a:pt x="138896" y="428263"/>
                  </a:cubicBezTo>
                  <a:cubicBezTo>
                    <a:pt x="156885" y="374299"/>
                    <a:pt x="150404" y="399757"/>
                    <a:pt x="162045" y="324091"/>
                  </a:cubicBezTo>
                  <a:cubicBezTo>
                    <a:pt x="166193" y="297126"/>
                    <a:pt x="162540" y="267998"/>
                    <a:pt x="173620" y="243068"/>
                  </a:cubicBezTo>
                  <a:cubicBezTo>
                    <a:pt x="179270" y="230356"/>
                    <a:pt x="196769" y="227635"/>
                    <a:pt x="208344" y="219919"/>
                  </a:cubicBezTo>
                  <a:cubicBezTo>
                    <a:pt x="223777" y="223777"/>
                    <a:pt x="246458" y="217853"/>
                    <a:pt x="254643" y="231494"/>
                  </a:cubicBezTo>
                  <a:cubicBezTo>
                    <a:pt x="262828" y="245135"/>
                    <a:pt x="247639" y="262556"/>
                    <a:pt x="243068" y="277793"/>
                  </a:cubicBezTo>
                  <a:cubicBezTo>
                    <a:pt x="236056" y="301165"/>
                    <a:pt x="219919" y="347241"/>
                    <a:pt x="219919" y="347241"/>
                  </a:cubicBezTo>
                  <a:cubicBezTo>
                    <a:pt x="267161" y="362988"/>
                    <a:pt x="246162" y="362892"/>
                    <a:pt x="300942" y="347241"/>
                  </a:cubicBezTo>
                  <a:cubicBezTo>
                    <a:pt x="339326" y="336274"/>
                    <a:pt x="335666" y="347289"/>
                    <a:pt x="335666" y="324091"/>
                  </a:cubicBez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9" name="Down Arrow 188">
              <a:extLst>
                <a:ext uri="{FF2B5EF4-FFF2-40B4-BE49-F238E27FC236}">
                  <a16:creationId xmlns:a16="http://schemas.microsoft.com/office/drawing/2014/main" id="{7AEF19AE-F435-B142-80D1-C2D6584A2E55}"/>
                </a:ext>
              </a:extLst>
            </p:cNvPr>
            <p:cNvSpPr/>
            <p:nvPr/>
          </p:nvSpPr>
          <p:spPr>
            <a:xfrm>
              <a:off x="7397859" y="4264351"/>
              <a:ext cx="560761" cy="549944"/>
            </a:xfrm>
            <a:prstGeom prst="downArrow">
              <a:avLst/>
            </a:prstGeom>
            <a:solidFill>
              <a:srgbClr val="25A8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14" name="Group 213">
            <a:extLst>
              <a:ext uri="{FF2B5EF4-FFF2-40B4-BE49-F238E27FC236}">
                <a16:creationId xmlns:a16="http://schemas.microsoft.com/office/drawing/2014/main" id="{9429DC21-C4EB-0641-AC86-DF409019E7AC}"/>
              </a:ext>
            </a:extLst>
          </p:cNvPr>
          <p:cNvGrpSpPr/>
          <p:nvPr/>
        </p:nvGrpSpPr>
        <p:grpSpPr>
          <a:xfrm>
            <a:off x="7150141" y="2248470"/>
            <a:ext cx="1832475" cy="3734077"/>
            <a:chOff x="9533521" y="1854960"/>
            <a:chExt cx="2443300" cy="4978768"/>
          </a:xfrm>
        </p:grpSpPr>
        <p:sp>
          <p:nvSpPr>
            <p:cNvPr id="12" name="Rectangle 11">
              <a:extLst>
                <a:ext uri="{FF2B5EF4-FFF2-40B4-BE49-F238E27FC236}">
                  <a16:creationId xmlns:a16="http://schemas.microsoft.com/office/drawing/2014/main" id="{274820D9-732A-B747-93F2-642ED4CBE2BC}"/>
                </a:ext>
              </a:extLst>
            </p:cNvPr>
            <p:cNvSpPr/>
            <p:nvPr/>
          </p:nvSpPr>
          <p:spPr>
            <a:xfrm>
              <a:off x="9604958" y="1933252"/>
              <a:ext cx="2287927" cy="4900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8795FE69-9015-A64D-9D65-41552BC13EE1}"/>
                </a:ext>
              </a:extLst>
            </p:cNvPr>
            <p:cNvSpPr/>
            <p:nvPr/>
          </p:nvSpPr>
          <p:spPr>
            <a:xfrm>
              <a:off x="9533521" y="2019084"/>
              <a:ext cx="2443300" cy="369332"/>
            </a:xfrm>
            <a:prstGeom prst="rect">
              <a:avLst/>
            </a:prstGeom>
            <a:noFill/>
          </p:spPr>
          <p:txBody>
            <a:bodyPr wrap="square" lIns="68580" tIns="34290" rIns="68580" bIns="34290">
              <a:spAutoFit/>
            </a:bodyPr>
            <a:lstStyle/>
            <a:p>
              <a:pPr algn="ctr"/>
              <a:r>
                <a:rPr lang="en-US" sz="1350" dirty="0">
                  <a:ln w="0">
                    <a:noFill/>
                  </a:ln>
                  <a:solidFill>
                    <a:schemeClr val="bg1"/>
                  </a:solidFill>
                  <a:effectLst>
                    <a:outerShdw blurRad="38100" dist="25400" dir="5400000" algn="ctr" rotWithShape="0">
                      <a:srgbClr val="6E747A">
                        <a:alpha val="43000"/>
                      </a:srgbClr>
                    </a:outerShdw>
                  </a:effectLst>
                </a:rPr>
                <a:t>Immersion Freezing</a:t>
              </a:r>
            </a:p>
          </p:txBody>
        </p:sp>
        <p:sp>
          <p:nvSpPr>
            <p:cNvPr id="22" name="Rounded Rectangle 21">
              <a:hlinkClick r:id="" action="ppaction://hlinkshowjump?jump=nextslide"/>
              <a:extLst>
                <a:ext uri="{FF2B5EF4-FFF2-40B4-BE49-F238E27FC236}">
                  <a16:creationId xmlns:a16="http://schemas.microsoft.com/office/drawing/2014/main" id="{3A4B8474-E711-9C4A-BECF-C221839ED37D}"/>
                </a:ext>
              </a:extLst>
            </p:cNvPr>
            <p:cNvSpPr/>
            <p:nvPr/>
          </p:nvSpPr>
          <p:spPr>
            <a:xfrm>
              <a:off x="10293773" y="1854960"/>
              <a:ext cx="903448" cy="156813"/>
            </a:xfrm>
            <a:prstGeom prst="roundRect">
              <a:avLst/>
            </a:prstGeom>
          </p:spPr>
          <p:style>
            <a:lnRef idx="2">
              <a:schemeClr val="lt1">
                <a:hueOff val="0"/>
                <a:satOff val="0"/>
                <a:lumOff val="0"/>
                <a:alphaOff val="0"/>
              </a:schemeClr>
            </a:lnRef>
            <a:fillRef idx="1">
              <a:schemeClr val="accent2">
                <a:hueOff val="-1323373"/>
                <a:satOff val="1492"/>
                <a:lumOff val="3530"/>
                <a:alphaOff val="0"/>
              </a:schemeClr>
            </a:fillRef>
            <a:effectRef idx="0">
              <a:schemeClr val="accent2">
                <a:hueOff val="-1323373"/>
                <a:satOff val="1492"/>
                <a:lumOff val="3530"/>
                <a:alphaOff val="0"/>
              </a:schemeClr>
            </a:effectRef>
            <a:fontRef idx="minor">
              <a:schemeClr val="lt1"/>
            </a:fontRef>
          </p:style>
        </p:sp>
        <p:sp>
          <p:nvSpPr>
            <p:cNvPr id="120" name="Rounded Rectangle 119">
              <a:extLst>
                <a:ext uri="{FF2B5EF4-FFF2-40B4-BE49-F238E27FC236}">
                  <a16:creationId xmlns:a16="http://schemas.microsoft.com/office/drawing/2014/main" id="{26A1D4F4-0A33-4F45-BA29-215231DDCE46}"/>
                </a:ext>
              </a:extLst>
            </p:cNvPr>
            <p:cNvSpPr/>
            <p:nvPr/>
          </p:nvSpPr>
          <p:spPr>
            <a:xfrm>
              <a:off x="10218319" y="4705425"/>
              <a:ext cx="1203767" cy="1268607"/>
            </a:xfrm>
            <a:prstGeom prst="roundRect">
              <a:avLst/>
            </a:prstGeom>
            <a:solidFill>
              <a:schemeClr val="accent3">
                <a:alpha val="54000"/>
              </a:schemeClr>
            </a:solidFill>
            <a:ln>
              <a:solidFill>
                <a:schemeClr val="bg1">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1" name="Group 120">
              <a:extLst>
                <a:ext uri="{FF2B5EF4-FFF2-40B4-BE49-F238E27FC236}">
                  <a16:creationId xmlns:a16="http://schemas.microsoft.com/office/drawing/2014/main" id="{C6F04F80-323C-0547-B99A-C65A417FD9E3}"/>
                </a:ext>
              </a:extLst>
            </p:cNvPr>
            <p:cNvGrpSpPr/>
            <p:nvPr/>
          </p:nvGrpSpPr>
          <p:grpSpPr>
            <a:xfrm>
              <a:off x="10485253" y="4832355"/>
              <a:ext cx="658222" cy="966597"/>
              <a:chOff x="940036" y="5336300"/>
              <a:chExt cx="658222" cy="966597"/>
            </a:xfrm>
          </p:grpSpPr>
          <p:grpSp>
            <p:nvGrpSpPr>
              <p:cNvPr id="122" name="Group 121">
                <a:extLst>
                  <a:ext uri="{FF2B5EF4-FFF2-40B4-BE49-F238E27FC236}">
                    <a16:creationId xmlns:a16="http://schemas.microsoft.com/office/drawing/2014/main" id="{DABE5899-5817-4B47-8B21-8472849C618A}"/>
                  </a:ext>
                </a:extLst>
              </p:cNvPr>
              <p:cNvGrpSpPr/>
              <p:nvPr/>
            </p:nvGrpSpPr>
            <p:grpSpPr>
              <a:xfrm>
                <a:off x="940036" y="5643225"/>
                <a:ext cx="658222" cy="659672"/>
                <a:chOff x="1078868" y="5479828"/>
                <a:chExt cx="831709" cy="833541"/>
              </a:xfrm>
            </p:grpSpPr>
            <p:sp>
              <p:nvSpPr>
                <p:cNvPr id="124" name="Oval 123">
                  <a:extLst>
                    <a:ext uri="{FF2B5EF4-FFF2-40B4-BE49-F238E27FC236}">
                      <a16:creationId xmlns:a16="http://schemas.microsoft.com/office/drawing/2014/main" id="{603E710B-F419-2B4F-9AFA-5D22E146FBB1}"/>
                    </a:ext>
                  </a:extLst>
                </p:cNvPr>
                <p:cNvSpPr/>
                <p:nvPr/>
              </p:nvSpPr>
              <p:spPr>
                <a:xfrm>
                  <a:off x="1078868" y="5479828"/>
                  <a:ext cx="831709" cy="833541"/>
                </a:xfrm>
                <a:prstGeom prst="ellipse">
                  <a:avLst/>
                </a:prstGeom>
                <a:solidFill>
                  <a:schemeClr val="bg1">
                    <a:alpha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5" name="Straight Connector 124">
                  <a:extLst>
                    <a:ext uri="{FF2B5EF4-FFF2-40B4-BE49-F238E27FC236}">
                      <a16:creationId xmlns:a16="http://schemas.microsoft.com/office/drawing/2014/main" id="{AE13D414-23E3-DB43-A44B-EED2ED8B8814}"/>
                    </a:ext>
                  </a:extLst>
                </p:cNvPr>
                <p:cNvCxnSpPr/>
                <p:nvPr/>
              </p:nvCxnSpPr>
              <p:spPr>
                <a:xfrm flipV="1">
                  <a:off x="1472215" y="5946579"/>
                  <a:ext cx="412209" cy="2624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2FB3DC1-6B08-9D4D-A346-F55C55AECA8A}"/>
                    </a:ext>
                  </a:extLst>
                </p:cNvPr>
                <p:cNvCxnSpPr/>
                <p:nvPr/>
              </p:nvCxnSpPr>
              <p:spPr>
                <a:xfrm flipV="1">
                  <a:off x="1355841" y="5768031"/>
                  <a:ext cx="412209" cy="2624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BAE3686-3DB8-E346-87CD-6F77519BDCF1}"/>
                    </a:ext>
                  </a:extLst>
                </p:cNvPr>
                <p:cNvCxnSpPr/>
                <p:nvPr/>
              </p:nvCxnSpPr>
              <p:spPr>
                <a:xfrm flipV="1">
                  <a:off x="1230572" y="5944582"/>
                  <a:ext cx="412209" cy="2624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3" name="TextBox 122">
                <a:extLst>
                  <a:ext uri="{FF2B5EF4-FFF2-40B4-BE49-F238E27FC236}">
                    <a16:creationId xmlns:a16="http://schemas.microsoft.com/office/drawing/2014/main" id="{06C5CA4E-B62C-1D47-951A-F16C6DB8E9B5}"/>
                  </a:ext>
                </a:extLst>
              </p:cNvPr>
              <p:cNvSpPr txBox="1"/>
              <p:nvPr/>
            </p:nvSpPr>
            <p:spPr>
              <a:xfrm>
                <a:off x="1060096" y="5336300"/>
                <a:ext cx="408658" cy="292388"/>
              </a:xfrm>
              <a:prstGeom prst="rect">
                <a:avLst/>
              </a:prstGeom>
              <a:noFill/>
            </p:spPr>
            <p:txBody>
              <a:bodyPr wrap="none" rtlCol="0">
                <a:spAutoFit/>
              </a:bodyPr>
              <a:lstStyle/>
              <a:p>
                <a:r>
                  <a:rPr lang="en-US" sz="825" dirty="0">
                    <a:solidFill>
                      <a:schemeClr val="bg1"/>
                    </a:solidFill>
                  </a:rPr>
                  <a:t>ice</a:t>
                </a:r>
              </a:p>
            </p:txBody>
          </p:sp>
        </p:grpSp>
        <p:sp>
          <p:nvSpPr>
            <p:cNvPr id="129" name="TextBox 128">
              <a:extLst>
                <a:ext uri="{FF2B5EF4-FFF2-40B4-BE49-F238E27FC236}">
                  <a16:creationId xmlns:a16="http://schemas.microsoft.com/office/drawing/2014/main" id="{3ACDC366-210D-6847-BC28-BFC0B689D5A7}"/>
                </a:ext>
              </a:extLst>
            </p:cNvPr>
            <p:cNvSpPr txBox="1"/>
            <p:nvPr/>
          </p:nvSpPr>
          <p:spPr>
            <a:xfrm>
              <a:off x="9763180" y="5997247"/>
              <a:ext cx="2102367" cy="769441"/>
            </a:xfrm>
            <a:prstGeom prst="rect">
              <a:avLst/>
            </a:prstGeom>
            <a:noFill/>
          </p:spPr>
          <p:txBody>
            <a:bodyPr wrap="square" rtlCol="0">
              <a:spAutoFit/>
            </a:bodyPr>
            <a:lstStyle/>
            <a:p>
              <a:pPr algn="ctr"/>
              <a:r>
                <a:rPr lang="en-US" sz="1050" i="1" dirty="0">
                  <a:solidFill>
                    <a:schemeClr val="bg1"/>
                  </a:solidFill>
                </a:rPr>
                <a:t>IN immersed in drop at T&gt;0ºC advected into &lt;0ºC, freezing drop</a:t>
              </a:r>
            </a:p>
          </p:txBody>
        </p:sp>
        <p:sp>
          <p:nvSpPr>
            <p:cNvPr id="131" name="Rounded Rectangle 130">
              <a:extLst>
                <a:ext uri="{FF2B5EF4-FFF2-40B4-BE49-F238E27FC236}">
                  <a16:creationId xmlns:a16="http://schemas.microsoft.com/office/drawing/2014/main" id="{79791073-FF9C-9042-BFF8-C3A49D6B3964}"/>
                </a:ext>
              </a:extLst>
            </p:cNvPr>
            <p:cNvSpPr/>
            <p:nvPr/>
          </p:nvSpPr>
          <p:spPr>
            <a:xfrm>
              <a:off x="9841084" y="2388484"/>
              <a:ext cx="1933524" cy="335606"/>
            </a:xfrm>
            <a:prstGeom prst="roundRect">
              <a:avLst/>
            </a:prstGeom>
            <a:solidFill>
              <a:schemeClr val="accent2">
                <a:hueOff val="-661686"/>
                <a:satOff val="746"/>
                <a:lumOff val="1765"/>
                <a:alpha val="83000"/>
              </a:schemeClr>
            </a:solidFill>
            <a:ln>
              <a:solidFill>
                <a:schemeClr val="lt1">
                  <a:hueOff val="0"/>
                  <a:satOff val="0"/>
                  <a:lumOff val="0"/>
                </a:schemeClr>
              </a:solidFill>
              <a:prstDash val="sysDot"/>
            </a:ln>
          </p:spPr>
          <p:style>
            <a:lnRef idx="2">
              <a:schemeClr val="lt1">
                <a:hueOff val="0"/>
                <a:satOff val="0"/>
                <a:lumOff val="0"/>
                <a:alphaOff val="0"/>
              </a:schemeClr>
            </a:lnRef>
            <a:fillRef idx="1">
              <a:schemeClr val="accent2">
                <a:hueOff val="-661686"/>
                <a:satOff val="746"/>
                <a:lumOff val="1765"/>
                <a:alphaOff val="0"/>
              </a:schemeClr>
            </a:fillRef>
            <a:effectRef idx="0">
              <a:schemeClr val="accent2">
                <a:hueOff val="-661686"/>
                <a:satOff val="746"/>
                <a:lumOff val="1765"/>
                <a:alphaOff val="0"/>
              </a:schemeClr>
            </a:effectRef>
            <a:fontRef idx="minor">
              <a:schemeClr val="lt1"/>
            </a:fontRef>
          </p:style>
        </p:sp>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555F1E78-0E67-664D-BDB2-DC468B199341}"/>
                    </a:ext>
                  </a:extLst>
                </p:cNvPr>
                <p:cNvSpPr txBox="1"/>
                <p:nvPr/>
              </p:nvSpPr>
              <p:spPr>
                <a:xfrm>
                  <a:off x="9860308" y="2411092"/>
                  <a:ext cx="589051" cy="184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900" i="1">
                            <a:solidFill>
                              <a:schemeClr val="bg1"/>
                            </a:solidFill>
                            <a:latin typeface="Cambria Math" panose="02040503050406030204" pitchFamily="18" charset="0"/>
                          </a:rPr>
                          <m:t>𝑇</m:t>
                        </m:r>
                        <m:r>
                          <a:rPr lang="en-US" sz="900" i="1">
                            <a:solidFill>
                              <a:schemeClr val="bg1"/>
                            </a:solidFill>
                            <a:latin typeface="Cambria Math" panose="02040503050406030204" pitchFamily="18" charset="0"/>
                          </a:rPr>
                          <m:t> &gt;0℃</m:t>
                        </m:r>
                      </m:oMath>
                    </m:oMathPara>
                  </a14:m>
                  <a:endParaRPr lang="en-US" sz="900" dirty="0">
                    <a:solidFill>
                      <a:schemeClr val="bg1"/>
                    </a:solidFill>
                  </a:endParaRPr>
                </a:p>
              </p:txBody>
            </p:sp>
          </mc:Choice>
          <mc:Fallback xmlns="">
            <p:sp>
              <p:nvSpPr>
                <p:cNvPr id="132" name="TextBox 131">
                  <a:extLst>
                    <a:ext uri="{FF2B5EF4-FFF2-40B4-BE49-F238E27FC236}">
                      <a16:creationId xmlns:a16="http://schemas.microsoft.com/office/drawing/2014/main" id="{555F1E78-0E67-664D-BDB2-DC468B199341}"/>
                    </a:ext>
                  </a:extLst>
                </p:cNvPr>
                <p:cNvSpPr txBox="1">
                  <a:spLocks noRot="1" noChangeAspect="1" noMove="1" noResize="1" noEditPoints="1" noAdjustHandles="1" noChangeArrowheads="1" noChangeShapeType="1" noTextEdit="1"/>
                </p:cNvSpPr>
                <p:nvPr/>
              </p:nvSpPr>
              <p:spPr>
                <a:xfrm>
                  <a:off x="9860308" y="2411092"/>
                  <a:ext cx="589051" cy="184665"/>
                </a:xfrm>
                <a:prstGeom prst="rect">
                  <a:avLst/>
                </a:prstGeom>
                <a:blipFill>
                  <a:blip r:embed="rId6"/>
                  <a:stretch>
                    <a:fillRect l="-6849" r="-6849"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62F0E5E5-E88C-364E-BCDA-DCFB4363FD3C}"/>
                    </a:ext>
                  </a:extLst>
                </p:cNvPr>
                <p:cNvSpPr txBox="1"/>
                <p:nvPr/>
              </p:nvSpPr>
              <p:spPr>
                <a:xfrm>
                  <a:off x="10956841" y="2461243"/>
                  <a:ext cx="673604" cy="184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900" i="1">
                            <a:solidFill>
                              <a:schemeClr val="bg1"/>
                            </a:solidFill>
                            <a:latin typeface="Cambria Math" panose="02040503050406030204" pitchFamily="18" charset="0"/>
                          </a:rPr>
                          <m:t>𝑒</m:t>
                        </m:r>
                        <m:r>
                          <a:rPr lang="en-US" sz="900" i="1">
                            <a:solidFill>
                              <a:schemeClr val="bg1"/>
                            </a:solidFill>
                            <a:latin typeface="Cambria Math" panose="02040503050406030204" pitchFamily="18" charset="0"/>
                            <a:ea typeface="Cambria Math" panose="02040503050406030204" pitchFamily="18" charset="0"/>
                          </a:rPr>
                          <m:t>≅</m:t>
                        </m:r>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r>
                          <a:rPr lang="en-US" sz="900" i="1">
                            <a:solidFill>
                              <a:schemeClr val="bg1"/>
                            </a:solidFill>
                            <a:latin typeface="Cambria Math" panose="02040503050406030204" pitchFamily="18" charset="0"/>
                          </a:rPr>
                          <m:t>(</m:t>
                        </m:r>
                        <m:r>
                          <a:rPr lang="en-US" sz="900" i="1">
                            <a:solidFill>
                              <a:schemeClr val="bg1"/>
                            </a:solidFill>
                            <a:latin typeface="Cambria Math" panose="02040503050406030204" pitchFamily="18" charset="0"/>
                          </a:rPr>
                          <m:t>𝑇</m:t>
                        </m:r>
                        <m:r>
                          <a:rPr lang="en-US" sz="900" i="1">
                            <a:solidFill>
                              <a:schemeClr val="bg1"/>
                            </a:solidFill>
                            <a:latin typeface="Cambria Math" panose="02040503050406030204" pitchFamily="18" charset="0"/>
                          </a:rPr>
                          <m:t>)</m:t>
                        </m:r>
                      </m:oMath>
                    </m:oMathPara>
                  </a14:m>
                  <a:endParaRPr lang="en-US" sz="900" dirty="0">
                    <a:solidFill>
                      <a:schemeClr val="bg1"/>
                    </a:solidFill>
                  </a:endParaRPr>
                </a:p>
              </p:txBody>
            </p:sp>
          </mc:Choice>
          <mc:Fallback xmlns="">
            <p:sp>
              <p:nvSpPr>
                <p:cNvPr id="133" name="TextBox 132">
                  <a:extLst>
                    <a:ext uri="{FF2B5EF4-FFF2-40B4-BE49-F238E27FC236}">
                      <a16:creationId xmlns:a16="http://schemas.microsoft.com/office/drawing/2014/main" id="{62F0E5E5-E88C-364E-BCDA-DCFB4363FD3C}"/>
                    </a:ext>
                  </a:extLst>
                </p:cNvPr>
                <p:cNvSpPr txBox="1">
                  <a:spLocks noRot="1" noChangeAspect="1" noMove="1" noResize="1" noEditPoints="1" noAdjustHandles="1" noChangeArrowheads="1" noChangeShapeType="1" noTextEdit="1"/>
                </p:cNvSpPr>
                <p:nvPr/>
              </p:nvSpPr>
              <p:spPr>
                <a:xfrm>
                  <a:off x="10956841" y="2461243"/>
                  <a:ext cx="673604" cy="184665"/>
                </a:xfrm>
                <a:prstGeom prst="rect">
                  <a:avLst/>
                </a:prstGeom>
                <a:blipFill>
                  <a:blip r:embed="rId4"/>
                  <a:stretch>
                    <a:fillRect l="-3614" r="-8434" b="-34783"/>
                  </a:stretch>
                </a:blipFill>
              </p:spPr>
              <p:txBody>
                <a:bodyPr/>
                <a:lstStyle/>
                <a:p>
                  <a:r>
                    <a:rPr lang="en-US">
                      <a:noFill/>
                    </a:rPr>
                    <a:t> </a:t>
                  </a:r>
                </a:p>
              </p:txBody>
            </p:sp>
          </mc:Fallback>
        </mc:AlternateContent>
        <p:cxnSp>
          <p:nvCxnSpPr>
            <p:cNvPr id="134" name="Straight Connector 133">
              <a:extLst>
                <a:ext uri="{FF2B5EF4-FFF2-40B4-BE49-F238E27FC236}">
                  <a16:creationId xmlns:a16="http://schemas.microsoft.com/office/drawing/2014/main" id="{919CABEC-0428-134A-A351-EF99F34CA55E}"/>
                </a:ext>
              </a:extLst>
            </p:cNvPr>
            <p:cNvCxnSpPr>
              <a:cxnSpLocks/>
              <a:stCxn id="131" idx="0"/>
            </p:cNvCxnSpPr>
            <p:nvPr/>
          </p:nvCxnSpPr>
          <p:spPr>
            <a:xfrm>
              <a:off x="10807846" y="2388484"/>
              <a:ext cx="0" cy="347933"/>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89ADDF56-BA11-8F4B-8F03-F16AE5739D8E}"/>
                    </a:ext>
                  </a:extLst>
                </p:cNvPr>
                <p:cNvSpPr txBox="1"/>
                <p:nvPr/>
              </p:nvSpPr>
              <p:spPr>
                <a:xfrm>
                  <a:off x="10208630" y="2551826"/>
                  <a:ext cx="554853" cy="184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900" i="1">
                            <a:solidFill>
                              <a:schemeClr val="bg1"/>
                            </a:solidFill>
                            <a:latin typeface="Cambria Math" panose="02040503050406030204" pitchFamily="18" charset="0"/>
                          </a:rPr>
                          <m:t>𝑇</m:t>
                        </m:r>
                        <m:r>
                          <a:rPr lang="en-US" sz="900" i="1">
                            <a:solidFill>
                              <a:schemeClr val="bg1"/>
                            </a:solidFill>
                            <a:latin typeface="Cambria Math" panose="02040503050406030204" pitchFamily="18" charset="0"/>
                          </a:rPr>
                          <m:t>&lt;0℃</m:t>
                        </m:r>
                      </m:oMath>
                    </m:oMathPara>
                  </a14:m>
                  <a:endParaRPr lang="en-US" sz="900" dirty="0">
                    <a:solidFill>
                      <a:schemeClr val="bg1"/>
                    </a:solidFill>
                  </a:endParaRPr>
                </a:p>
              </p:txBody>
            </p:sp>
          </mc:Choice>
          <mc:Fallback xmlns="">
            <p:sp>
              <p:nvSpPr>
                <p:cNvPr id="190" name="TextBox 189">
                  <a:extLst>
                    <a:ext uri="{FF2B5EF4-FFF2-40B4-BE49-F238E27FC236}">
                      <a16:creationId xmlns:a16="http://schemas.microsoft.com/office/drawing/2014/main" id="{89ADDF56-BA11-8F4B-8F03-F16AE5739D8E}"/>
                    </a:ext>
                  </a:extLst>
                </p:cNvPr>
                <p:cNvSpPr txBox="1">
                  <a:spLocks noRot="1" noChangeAspect="1" noMove="1" noResize="1" noEditPoints="1" noAdjustHandles="1" noChangeArrowheads="1" noChangeShapeType="1" noTextEdit="1"/>
                </p:cNvSpPr>
                <p:nvPr/>
              </p:nvSpPr>
              <p:spPr>
                <a:xfrm>
                  <a:off x="10208630" y="2551826"/>
                  <a:ext cx="554853" cy="184665"/>
                </a:xfrm>
                <a:prstGeom prst="rect">
                  <a:avLst/>
                </a:prstGeom>
                <a:blipFill>
                  <a:blip r:embed="rId2"/>
                  <a:stretch>
                    <a:fillRect l="-7353" r="-7353" b="-13636"/>
                  </a:stretch>
                </a:blipFill>
              </p:spPr>
              <p:txBody>
                <a:bodyPr/>
                <a:lstStyle/>
                <a:p>
                  <a:r>
                    <a:rPr lang="en-US">
                      <a:noFill/>
                    </a:rPr>
                    <a:t> </a:t>
                  </a:r>
                </a:p>
              </p:txBody>
            </p:sp>
          </mc:Fallback>
        </mc:AlternateContent>
        <p:cxnSp>
          <p:nvCxnSpPr>
            <p:cNvPr id="194" name="Straight Arrow Connector 193">
              <a:extLst>
                <a:ext uri="{FF2B5EF4-FFF2-40B4-BE49-F238E27FC236}">
                  <a16:creationId xmlns:a16="http://schemas.microsoft.com/office/drawing/2014/main" id="{66F8B029-33D6-5E48-B9CE-ED8005BAF2C3}"/>
                </a:ext>
              </a:extLst>
            </p:cNvPr>
            <p:cNvCxnSpPr>
              <a:cxnSpLocks/>
            </p:cNvCxnSpPr>
            <p:nvPr/>
          </p:nvCxnSpPr>
          <p:spPr>
            <a:xfrm>
              <a:off x="9996934" y="2630392"/>
              <a:ext cx="20741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F9A811D8-6C98-0B4E-96BB-B06BBF90B495}"/>
                </a:ext>
              </a:extLst>
            </p:cNvPr>
            <p:cNvCxnSpPr/>
            <p:nvPr/>
          </p:nvCxnSpPr>
          <p:spPr>
            <a:xfrm flipV="1">
              <a:off x="9996934" y="2568784"/>
              <a:ext cx="0" cy="616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0" name="Group 199">
              <a:extLst>
                <a:ext uri="{FF2B5EF4-FFF2-40B4-BE49-F238E27FC236}">
                  <a16:creationId xmlns:a16="http://schemas.microsoft.com/office/drawing/2014/main" id="{E0E69F22-8766-0142-A63C-986A7F4C6884}"/>
                </a:ext>
              </a:extLst>
            </p:cNvPr>
            <p:cNvGrpSpPr/>
            <p:nvPr/>
          </p:nvGrpSpPr>
          <p:grpSpPr>
            <a:xfrm>
              <a:off x="10221368" y="3035188"/>
              <a:ext cx="1203767" cy="1268607"/>
              <a:chOff x="3890077" y="4713058"/>
              <a:chExt cx="1203767" cy="1268607"/>
            </a:xfrm>
          </p:grpSpPr>
          <p:sp>
            <p:nvSpPr>
              <p:cNvPr id="201" name="Rounded Rectangle 200">
                <a:extLst>
                  <a:ext uri="{FF2B5EF4-FFF2-40B4-BE49-F238E27FC236}">
                    <a16:creationId xmlns:a16="http://schemas.microsoft.com/office/drawing/2014/main" id="{2B53D6C7-D302-B24D-916C-C023737E8D3E}"/>
                  </a:ext>
                </a:extLst>
              </p:cNvPr>
              <p:cNvSpPr/>
              <p:nvPr/>
            </p:nvSpPr>
            <p:spPr>
              <a:xfrm>
                <a:off x="3890077" y="4713058"/>
                <a:ext cx="1203767" cy="1268607"/>
              </a:xfrm>
              <a:prstGeom prst="roundRect">
                <a:avLst/>
              </a:prstGeom>
              <a:solidFill>
                <a:schemeClr val="accent3">
                  <a:alpha val="54000"/>
                </a:schemeClr>
              </a:solidFill>
              <a:ln>
                <a:solidFill>
                  <a:schemeClr val="bg1">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2" name="TextBox 201">
                <a:extLst>
                  <a:ext uri="{FF2B5EF4-FFF2-40B4-BE49-F238E27FC236}">
                    <a16:creationId xmlns:a16="http://schemas.microsoft.com/office/drawing/2014/main" id="{65D7544E-80BD-4E48-A8B6-877AD69EF998}"/>
                  </a:ext>
                </a:extLst>
              </p:cNvPr>
              <p:cNvSpPr txBox="1"/>
              <p:nvPr/>
            </p:nvSpPr>
            <p:spPr>
              <a:xfrm>
                <a:off x="4202910" y="4841963"/>
                <a:ext cx="566821" cy="292388"/>
              </a:xfrm>
              <a:prstGeom prst="rect">
                <a:avLst/>
              </a:prstGeom>
              <a:noFill/>
            </p:spPr>
            <p:txBody>
              <a:bodyPr wrap="none" rtlCol="0">
                <a:spAutoFit/>
              </a:bodyPr>
              <a:lstStyle/>
              <a:p>
                <a:r>
                  <a:rPr lang="en-US" sz="825" dirty="0">
                    <a:solidFill>
                      <a:schemeClr val="bg1"/>
                    </a:solidFill>
                  </a:rPr>
                  <a:t>liquid</a:t>
                </a:r>
              </a:p>
            </p:txBody>
          </p:sp>
        </p:grpSp>
        <p:sp>
          <p:nvSpPr>
            <p:cNvPr id="203" name="Oval 202">
              <a:extLst>
                <a:ext uri="{FF2B5EF4-FFF2-40B4-BE49-F238E27FC236}">
                  <a16:creationId xmlns:a16="http://schemas.microsoft.com/office/drawing/2014/main" id="{7161563C-6EFC-1248-9ECA-068F8319944B}"/>
                </a:ext>
              </a:extLst>
            </p:cNvPr>
            <p:cNvSpPr/>
            <p:nvPr/>
          </p:nvSpPr>
          <p:spPr>
            <a:xfrm>
              <a:off x="10523005" y="3476496"/>
              <a:ext cx="626601" cy="627981"/>
            </a:xfrm>
            <a:prstGeom prst="ellipse">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4" name="Rectangle 203">
              <a:extLst>
                <a:ext uri="{FF2B5EF4-FFF2-40B4-BE49-F238E27FC236}">
                  <a16:creationId xmlns:a16="http://schemas.microsoft.com/office/drawing/2014/main" id="{002C8AD6-2028-A24B-9486-8CA77739FDC3}"/>
                </a:ext>
              </a:extLst>
            </p:cNvPr>
            <p:cNvSpPr/>
            <p:nvPr/>
          </p:nvSpPr>
          <p:spPr>
            <a:xfrm>
              <a:off x="10764041" y="3706586"/>
              <a:ext cx="144528" cy="149644"/>
            </a:xfrm>
            <a:custGeom>
              <a:avLst/>
              <a:gdLst>
                <a:gd name="connsiteX0" fmla="*/ 0 w 144528"/>
                <a:gd name="connsiteY0" fmla="*/ 0 h 149644"/>
                <a:gd name="connsiteX1" fmla="*/ 144528 w 144528"/>
                <a:gd name="connsiteY1" fmla="*/ 0 h 149644"/>
                <a:gd name="connsiteX2" fmla="*/ 144528 w 144528"/>
                <a:gd name="connsiteY2" fmla="*/ 149644 h 149644"/>
                <a:gd name="connsiteX3" fmla="*/ 0 w 144528"/>
                <a:gd name="connsiteY3" fmla="*/ 149644 h 149644"/>
                <a:gd name="connsiteX4" fmla="*/ 0 w 144528"/>
                <a:gd name="connsiteY4" fmla="*/ 0 h 1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28" h="149644" fill="none" extrusionOk="0">
                  <a:moveTo>
                    <a:pt x="0" y="0"/>
                  </a:moveTo>
                  <a:cubicBezTo>
                    <a:pt x="62538" y="-6205"/>
                    <a:pt x="79177" y="2274"/>
                    <a:pt x="144528" y="0"/>
                  </a:cubicBezTo>
                  <a:cubicBezTo>
                    <a:pt x="149316" y="39992"/>
                    <a:pt x="143993" y="78301"/>
                    <a:pt x="144528" y="149644"/>
                  </a:cubicBezTo>
                  <a:cubicBezTo>
                    <a:pt x="80411" y="156860"/>
                    <a:pt x="55161" y="141807"/>
                    <a:pt x="0" y="149644"/>
                  </a:cubicBezTo>
                  <a:cubicBezTo>
                    <a:pt x="-16022" y="108831"/>
                    <a:pt x="4967" y="68320"/>
                    <a:pt x="0" y="0"/>
                  </a:cubicBezTo>
                  <a:close/>
                </a:path>
                <a:path w="144528" h="149644" stroke="0" extrusionOk="0">
                  <a:moveTo>
                    <a:pt x="0" y="0"/>
                  </a:moveTo>
                  <a:cubicBezTo>
                    <a:pt x="67456" y="-16464"/>
                    <a:pt x="115390" y="2383"/>
                    <a:pt x="144528" y="0"/>
                  </a:cubicBezTo>
                  <a:cubicBezTo>
                    <a:pt x="159973" y="71694"/>
                    <a:pt x="143590" y="80724"/>
                    <a:pt x="144528" y="149644"/>
                  </a:cubicBezTo>
                  <a:cubicBezTo>
                    <a:pt x="94232" y="149984"/>
                    <a:pt x="48863" y="147928"/>
                    <a:pt x="0" y="149644"/>
                  </a:cubicBezTo>
                  <a:cubicBezTo>
                    <a:pt x="-12665" y="97137"/>
                    <a:pt x="15747" y="47301"/>
                    <a:pt x="0" y="0"/>
                  </a:cubicBezTo>
                  <a:close/>
                </a:path>
              </a:pathLst>
            </a:custGeom>
            <a:solidFill>
              <a:schemeClr val="tx1">
                <a:lumMod val="50000"/>
                <a:lumOff val="50000"/>
              </a:schemeClr>
            </a:solidFill>
            <a:ln>
              <a:solidFill>
                <a:schemeClr val="tx1">
                  <a:lumMod val="50000"/>
                  <a:lumOff val="5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9" name="Down Arrow 198">
              <a:extLst>
                <a:ext uri="{FF2B5EF4-FFF2-40B4-BE49-F238E27FC236}">
                  <a16:creationId xmlns:a16="http://schemas.microsoft.com/office/drawing/2014/main" id="{7C94B77E-1083-7A48-9254-21FC52CF14C5}"/>
                </a:ext>
              </a:extLst>
            </p:cNvPr>
            <p:cNvSpPr/>
            <p:nvPr/>
          </p:nvSpPr>
          <p:spPr>
            <a:xfrm>
              <a:off x="10573851" y="4243143"/>
              <a:ext cx="560761" cy="549944"/>
            </a:xfrm>
            <a:prstGeom prst="downArrow">
              <a:avLst/>
            </a:prstGeom>
            <a:solidFill>
              <a:srgbClr val="25A8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7FF427B1-E4CB-6D4B-AB1E-8F2001B514E3}"/>
                    </a:ext>
                  </a:extLst>
                </p:cNvPr>
                <p:cNvSpPr txBox="1"/>
                <p:nvPr/>
              </p:nvSpPr>
              <p:spPr>
                <a:xfrm rot="19954305">
                  <a:off x="10933470" y="3999641"/>
                  <a:ext cx="516209" cy="1616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788" i="1">
                            <a:solidFill>
                              <a:schemeClr val="bg1"/>
                            </a:solidFill>
                            <a:latin typeface="Cambria Math" panose="02040503050406030204" pitchFamily="18" charset="0"/>
                          </a:rPr>
                          <m:t>𝑇</m:t>
                        </m:r>
                        <m:r>
                          <a:rPr lang="en-US" sz="788" i="1">
                            <a:solidFill>
                              <a:schemeClr val="bg1"/>
                            </a:solidFill>
                            <a:latin typeface="Cambria Math" panose="02040503050406030204" pitchFamily="18" charset="0"/>
                          </a:rPr>
                          <m:t> &gt;0℃</m:t>
                        </m:r>
                      </m:oMath>
                    </m:oMathPara>
                  </a14:m>
                  <a:endParaRPr lang="en-US" sz="788" dirty="0">
                    <a:solidFill>
                      <a:schemeClr val="bg1"/>
                    </a:solidFill>
                  </a:endParaRPr>
                </a:p>
              </p:txBody>
            </p:sp>
          </mc:Choice>
          <mc:Fallback xmlns="">
            <p:sp>
              <p:nvSpPr>
                <p:cNvPr id="205" name="TextBox 204">
                  <a:extLst>
                    <a:ext uri="{FF2B5EF4-FFF2-40B4-BE49-F238E27FC236}">
                      <a16:creationId xmlns:a16="http://schemas.microsoft.com/office/drawing/2014/main" id="{7FF427B1-E4CB-6D4B-AB1E-8F2001B514E3}"/>
                    </a:ext>
                  </a:extLst>
                </p:cNvPr>
                <p:cNvSpPr txBox="1">
                  <a:spLocks noRot="1" noChangeAspect="1" noMove="1" noResize="1" noEditPoints="1" noAdjustHandles="1" noChangeArrowheads="1" noChangeShapeType="1" noTextEdit="1"/>
                </p:cNvSpPr>
                <p:nvPr/>
              </p:nvSpPr>
              <p:spPr>
                <a:xfrm rot="19954305">
                  <a:off x="10933470" y="3999641"/>
                  <a:ext cx="516209" cy="161669"/>
                </a:xfrm>
                <a:prstGeom prst="rect">
                  <a:avLst/>
                </a:prstGeom>
                <a:blipFill>
                  <a:blip r:embed="rId7"/>
                  <a:stretch>
                    <a:fillRect l="-3030" r="-3030" b="-2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2F9DE36B-3F63-0B4B-8745-6C39E99E962B}"/>
                    </a:ext>
                  </a:extLst>
                </p:cNvPr>
                <p:cNvSpPr txBox="1"/>
                <p:nvPr/>
              </p:nvSpPr>
              <p:spPr>
                <a:xfrm rot="19529136">
                  <a:off x="10950897" y="5701470"/>
                  <a:ext cx="486287" cy="1616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788" i="1">
                            <a:solidFill>
                              <a:schemeClr val="bg1"/>
                            </a:solidFill>
                            <a:latin typeface="Cambria Math" panose="02040503050406030204" pitchFamily="18" charset="0"/>
                          </a:rPr>
                          <m:t>𝑇</m:t>
                        </m:r>
                        <m:r>
                          <a:rPr lang="en-US" sz="788" i="1">
                            <a:solidFill>
                              <a:schemeClr val="bg1"/>
                            </a:solidFill>
                            <a:latin typeface="Cambria Math" panose="02040503050406030204" pitchFamily="18" charset="0"/>
                          </a:rPr>
                          <m:t>&lt;0℃</m:t>
                        </m:r>
                      </m:oMath>
                    </m:oMathPara>
                  </a14:m>
                  <a:endParaRPr lang="en-US" sz="788" dirty="0">
                    <a:solidFill>
                      <a:schemeClr val="bg1"/>
                    </a:solidFill>
                  </a:endParaRPr>
                </a:p>
              </p:txBody>
            </p:sp>
          </mc:Choice>
          <mc:Fallback xmlns="">
            <p:sp>
              <p:nvSpPr>
                <p:cNvPr id="206" name="TextBox 205">
                  <a:extLst>
                    <a:ext uri="{FF2B5EF4-FFF2-40B4-BE49-F238E27FC236}">
                      <a16:creationId xmlns:a16="http://schemas.microsoft.com/office/drawing/2014/main" id="{2F9DE36B-3F63-0B4B-8745-6C39E99E962B}"/>
                    </a:ext>
                  </a:extLst>
                </p:cNvPr>
                <p:cNvSpPr txBox="1">
                  <a:spLocks noRot="1" noChangeAspect="1" noMove="1" noResize="1" noEditPoints="1" noAdjustHandles="1" noChangeArrowheads="1" noChangeShapeType="1" noTextEdit="1"/>
                </p:cNvSpPr>
                <p:nvPr/>
              </p:nvSpPr>
              <p:spPr>
                <a:xfrm rot="19529136">
                  <a:off x="10950897" y="5701470"/>
                  <a:ext cx="486287" cy="161669"/>
                </a:xfrm>
                <a:prstGeom prst="rect">
                  <a:avLst/>
                </a:prstGeom>
                <a:blipFill>
                  <a:blip r:embed="rId8"/>
                  <a:stretch>
                    <a:fillRect l="-1613" r="-3226" b="-1923"/>
                  </a:stretch>
                </a:blipFill>
              </p:spPr>
              <p:txBody>
                <a:bodyPr/>
                <a:lstStyle/>
                <a:p>
                  <a:r>
                    <a:rPr lang="en-US">
                      <a:noFill/>
                    </a:rPr>
                    <a:t> </a:t>
                  </a:r>
                </a:p>
              </p:txBody>
            </p:sp>
          </mc:Fallback>
        </mc:AlternateContent>
      </p:grpSp>
      <p:grpSp>
        <p:nvGrpSpPr>
          <p:cNvPr id="218" name="Group 217">
            <a:extLst>
              <a:ext uri="{FF2B5EF4-FFF2-40B4-BE49-F238E27FC236}">
                <a16:creationId xmlns:a16="http://schemas.microsoft.com/office/drawing/2014/main" id="{B43F9781-8652-A243-85BE-7366E4D9B6D2}"/>
              </a:ext>
            </a:extLst>
          </p:cNvPr>
          <p:cNvGrpSpPr/>
          <p:nvPr/>
        </p:nvGrpSpPr>
        <p:grpSpPr>
          <a:xfrm>
            <a:off x="7900651" y="613588"/>
            <a:ext cx="798824" cy="843510"/>
            <a:chOff x="2127556" y="2814659"/>
            <a:chExt cx="1065099" cy="1124680"/>
          </a:xfrm>
        </p:grpSpPr>
        <p:sp>
          <p:nvSpPr>
            <p:cNvPr id="215" name="Explosion 1 214">
              <a:extLst>
                <a:ext uri="{FF2B5EF4-FFF2-40B4-BE49-F238E27FC236}">
                  <a16:creationId xmlns:a16="http://schemas.microsoft.com/office/drawing/2014/main" id="{DDCC6AC1-1035-4D49-AAE1-464923C079FF}"/>
                </a:ext>
              </a:extLst>
            </p:cNvPr>
            <p:cNvSpPr/>
            <p:nvPr/>
          </p:nvSpPr>
          <p:spPr>
            <a:xfrm>
              <a:off x="2127556" y="2814659"/>
              <a:ext cx="1065099" cy="1124680"/>
            </a:xfrm>
            <a:prstGeom prst="irregularSeal1">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6" name="Rectangle 215">
              <a:extLst>
                <a:ext uri="{FF2B5EF4-FFF2-40B4-BE49-F238E27FC236}">
                  <a16:creationId xmlns:a16="http://schemas.microsoft.com/office/drawing/2014/main" id="{20CA83FD-0CFA-2C41-8FAE-DE1C8B755AD4}"/>
                </a:ext>
              </a:extLst>
            </p:cNvPr>
            <p:cNvSpPr/>
            <p:nvPr/>
          </p:nvSpPr>
          <p:spPr>
            <a:xfrm>
              <a:off x="2424693" y="3246372"/>
              <a:ext cx="144528" cy="149644"/>
            </a:xfrm>
            <a:custGeom>
              <a:avLst/>
              <a:gdLst>
                <a:gd name="connsiteX0" fmla="*/ 0 w 144528"/>
                <a:gd name="connsiteY0" fmla="*/ 0 h 149644"/>
                <a:gd name="connsiteX1" fmla="*/ 144528 w 144528"/>
                <a:gd name="connsiteY1" fmla="*/ 0 h 149644"/>
                <a:gd name="connsiteX2" fmla="*/ 144528 w 144528"/>
                <a:gd name="connsiteY2" fmla="*/ 149644 h 149644"/>
                <a:gd name="connsiteX3" fmla="*/ 0 w 144528"/>
                <a:gd name="connsiteY3" fmla="*/ 149644 h 149644"/>
                <a:gd name="connsiteX4" fmla="*/ 0 w 144528"/>
                <a:gd name="connsiteY4" fmla="*/ 0 h 1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28" h="149644" fill="none" extrusionOk="0">
                  <a:moveTo>
                    <a:pt x="0" y="0"/>
                  </a:moveTo>
                  <a:cubicBezTo>
                    <a:pt x="62538" y="-6205"/>
                    <a:pt x="79177" y="2274"/>
                    <a:pt x="144528" y="0"/>
                  </a:cubicBezTo>
                  <a:cubicBezTo>
                    <a:pt x="149316" y="39992"/>
                    <a:pt x="143993" y="78301"/>
                    <a:pt x="144528" y="149644"/>
                  </a:cubicBezTo>
                  <a:cubicBezTo>
                    <a:pt x="80411" y="156860"/>
                    <a:pt x="55161" y="141807"/>
                    <a:pt x="0" y="149644"/>
                  </a:cubicBezTo>
                  <a:cubicBezTo>
                    <a:pt x="-16022" y="108831"/>
                    <a:pt x="4967" y="68320"/>
                    <a:pt x="0" y="0"/>
                  </a:cubicBezTo>
                  <a:close/>
                </a:path>
                <a:path w="144528" h="149644" stroke="0" extrusionOk="0">
                  <a:moveTo>
                    <a:pt x="0" y="0"/>
                  </a:moveTo>
                  <a:cubicBezTo>
                    <a:pt x="67456" y="-16464"/>
                    <a:pt x="115390" y="2383"/>
                    <a:pt x="144528" y="0"/>
                  </a:cubicBezTo>
                  <a:cubicBezTo>
                    <a:pt x="159973" y="71694"/>
                    <a:pt x="143590" y="80724"/>
                    <a:pt x="144528" y="149644"/>
                  </a:cubicBezTo>
                  <a:cubicBezTo>
                    <a:pt x="94232" y="149984"/>
                    <a:pt x="48863" y="147928"/>
                    <a:pt x="0" y="149644"/>
                  </a:cubicBezTo>
                  <a:cubicBezTo>
                    <a:pt x="-12665" y="97137"/>
                    <a:pt x="15747" y="47301"/>
                    <a:pt x="0" y="0"/>
                  </a:cubicBezTo>
                  <a:close/>
                </a:path>
              </a:pathLst>
            </a:custGeom>
            <a:solidFill>
              <a:schemeClr val="tx1">
                <a:lumMod val="50000"/>
                <a:lumOff val="50000"/>
              </a:schemeClr>
            </a:solidFill>
            <a:ln>
              <a:solidFill>
                <a:schemeClr val="tx1">
                  <a:lumMod val="50000"/>
                  <a:lumOff val="5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7" name="TextBox 216">
              <a:extLst>
                <a:ext uri="{FF2B5EF4-FFF2-40B4-BE49-F238E27FC236}">
                  <a16:creationId xmlns:a16="http://schemas.microsoft.com/office/drawing/2014/main" id="{6611DC86-B168-7941-87FF-01B037AF4A50}"/>
                </a:ext>
              </a:extLst>
            </p:cNvPr>
            <p:cNvSpPr txBox="1"/>
            <p:nvPr/>
          </p:nvSpPr>
          <p:spPr>
            <a:xfrm>
              <a:off x="2558611" y="3138388"/>
              <a:ext cx="453544" cy="400109"/>
            </a:xfrm>
            <a:prstGeom prst="rect">
              <a:avLst/>
            </a:prstGeom>
            <a:noFill/>
          </p:spPr>
          <p:txBody>
            <a:bodyPr wrap="none" rtlCol="0">
              <a:spAutoFit/>
            </a:bodyPr>
            <a:lstStyle/>
            <a:p>
              <a:r>
                <a:rPr lang="en-US" sz="1350" dirty="0">
                  <a:solidFill>
                    <a:schemeClr val="bg1"/>
                  </a:solidFill>
                </a:rPr>
                <a:t>IN</a:t>
              </a:r>
            </a:p>
          </p:txBody>
        </p:sp>
      </p:grpSp>
    </p:spTree>
    <p:extLst>
      <p:ext uri="{BB962C8B-B14F-4D97-AF65-F5344CB8AC3E}">
        <p14:creationId xmlns:p14="http://schemas.microsoft.com/office/powerpoint/2010/main" val="119714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30321-F0B5-BC45-9B96-B2BFA6EB48B8}"/>
              </a:ext>
            </a:extLst>
          </p:cNvPr>
          <p:cNvSpPr>
            <a:spLocks noGrp="1"/>
          </p:cNvSpPr>
          <p:nvPr>
            <p:ph type="title"/>
          </p:nvPr>
        </p:nvSpPr>
        <p:spPr/>
        <p:txBody>
          <a:bodyPr/>
          <a:lstStyle/>
          <a:p>
            <a:r>
              <a:rPr lang="en-US" dirty="0"/>
              <a:t>Heterogenous freezing modes, cont.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CB12328-0CBC-8F4B-ACF8-76C4A7853F7B}"/>
                  </a:ext>
                </a:extLst>
              </p:cNvPr>
              <p:cNvSpPr>
                <a:spLocks noGrp="1"/>
              </p:cNvSpPr>
              <p:nvPr>
                <p:ph idx="1"/>
              </p:nvPr>
            </p:nvSpPr>
            <p:spPr/>
            <p:txBody>
              <a:bodyPr>
                <a:normAutofit fontScale="92500" lnSpcReduction="20000"/>
              </a:bodyPr>
              <a:lstStyle/>
              <a:p>
                <a:r>
                  <a:rPr lang="en-US" dirty="0"/>
                  <a:t>While theories exist for all modes, they are complex and uncertain.</a:t>
                </a:r>
              </a:p>
              <a:p>
                <a:r>
                  <a:rPr lang="en-US" dirty="0"/>
                  <a:t>Experiments confirm the following:</a:t>
                </a:r>
              </a:p>
              <a:p>
                <a:pPr lvl="1"/>
                <a:r>
                  <a:rPr lang="en-US" dirty="0"/>
                  <a:t>IN activation depends on supersaturation over </a:t>
                </a:r>
                <a:r>
                  <a:rPr lang="en-US" i="1" u="sng" dirty="0"/>
                  <a:t>ice</a:t>
                </a:r>
              </a:p>
              <a:p>
                <a:pPr lvl="2"/>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𝑒</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𝑖</m:t>
                            </m:r>
                          </m:sub>
                        </m:sSub>
                      </m:den>
                    </m:f>
                    <m:r>
                      <a:rPr lang="en-US" b="0" i="1" smtClean="0">
                        <a:latin typeface="Cambria Math" panose="02040503050406030204" pitchFamily="18" charset="0"/>
                      </a:rPr>
                      <m:t>−1</m:t>
                    </m:r>
                  </m:oMath>
                </a14:m>
                <a:endParaRPr lang="en-US" dirty="0"/>
              </a:p>
              <a:p>
                <a:pPr lvl="2"/>
                <a:r>
                  <a:rPr lang="en-US" dirty="0"/>
                  <a:t>As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𝑖</m:t>
                        </m:r>
                      </m:sub>
                    </m:sSub>
                  </m:oMath>
                </a14:m>
                <a:r>
                  <a:rPr lang="en-US" dirty="0"/>
                  <a:t> rises, more aerosol can form ice: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𝐼𝑁</m:t>
                        </m:r>
                      </m:sub>
                    </m:sSub>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𝑠</m:t>
                        </m:r>
                      </m:sub>
                    </m:sSub>
                    <m:sSup>
                      <m:sSupPr>
                        <m:ctrlPr>
                          <a:rPr lang="en-US"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𝑒</m:t>
                        </m:r>
                      </m:e>
                      <m:sup>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𝑏</m:t>
                            </m:r>
                          </m:e>
                          <m:sub>
                            <m:r>
                              <a:rPr lang="en-US" b="0" i="1" smtClean="0">
                                <a:latin typeface="Cambria Math" panose="02040503050406030204" pitchFamily="18" charset="0"/>
                                <a:ea typeface="Cambria Math" panose="02040503050406030204" pitchFamily="18" charset="0"/>
                              </a:rPr>
                              <m:t>𝑠</m:t>
                            </m:r>
                          </m:sub>
                        </m:sSub>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𝑖</m:t>
                            </m:r>
                          </m:sub>
                        </m:sSub>
                      </m:sup>
                    </m:sSup>
                  </m:oMath>
                </a14:m>
                <a:endParaRPr lang="en-US" dirty="0"/>
              </a:p>
              <a:p>
                <a:pPr lvl="1"/>
                <a:r>
                  <a:rPr lang="en-US" dirty="0"/>
                  <a:t>IN activation depends on the degree of supercooling (how cold it is!)</a:t>
                </a:r>
              </a:p>
              <a:p>
                <a:pPr lvl="2"/>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𝑜</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oMath>
                </a14:m>
                <a:endParaRPr lang="en-US" b="0" dirty="0">
                  <a:ea typeface="Cambria Math" panose="02040503050406030204" pitchFamily="18" charset="0"/>
                </a:endParaRPr>
              </a:p>
              <a:p>
                <a:pPr lvl="2"/>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𝑜</m:t>
                        </m:r>
                      </m:sub>
                    </m:sSub>
                    <m:r>
                      <a:rPr lang="en-US" i="1">
                        <a:latin typeface="Cambria Math" panose="02040503050406030204" pitchFamily="18" charset="0"/>
                      </a:rPr>
                      <m:t>=</m:t>
                    </m:r>
                    <m:r>
                      <a:rPr lang="en-US" b="0" i="1" smtClean="0">
                        <a:latin typeface="Cambria Math" panose="02040503050406030204" pitchFamily="18" charset="0"/>
                      </a:rPr>
                      <m:t>273.15</m:t>
                    </m:r>
                    <m:r>
                      <a:rPr lang="en-US" b="0" i="1" smtClean="0">
                        <a:latin typeface="Cambria Math" panose="02040503050406030204" pitchFamily="18" charset="0"/>
                      </a:rPr>
                      <m:t>𝐾</m:t>
                    </m:r>
                  </m:oMath>
                </a14:m>
                <a:endParaRPr lang="en-US" b="0" dirty="0"/>
              </a:p>
              <a:p>
                <a:pPr lvl="2"/>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𝐼𝑁</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𝑇</m:t>
                        </m:r>
                      </m:sub>
                    </m:sSub>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𝑏</m:t>
                            </m:r>
                          </m:e>
                          <m:sub>
                            <m:r>
                              <a:rPr lang="en-US" b="0" i="1" smtClean="0">
                                <a:latin typeface="Cambria Math" panose="02040503050406030204" pitchFamily="18" charset="0"/>
                                <a:ea typeface="Cambria Math" panose="02040503050406030204" pitchFamily="18" charset="0"/>
                              </a:rPr>
                              <m:t>𝑇</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𝑆</m:t>
                            </m:r>
                          </m:e>
                          <m:sub>
                            <m:r>
                              <a:rPr lang="en-US" i="1">
                                <a:latin typeface="Cambria Math" panose="02040503050406030204" pitchFamily="18" charset="0"/>
                                <a:ea typeface="Cambria Math" panose="02040503050406030204" pitchFamily="18" charset="0"/>
                              </a:rPr>
                              <m:t>𝑖</m:t>
                            </m:r>
                          </m:sub>
                        </m:sSub>
                      </m:sup>
                    </m:sSup>
                  </m:oMath>
                </a14:m>
                <a:endParaRPr lang="en-US" dirty="0"/>
              </a:p>
              <a:p>
                <a:r>
                  <a:rPr lang="en-US" dirty="0"/>
                  <a:t>Equations like these are typically used to parameterize/estimate ice nucleation</a:t>
                </a:r>
              </a:p>
              <a:p>
                <a:pPr lvl="2"/>
                <a:endParaRPr lang="en-US" dirty="0"/>
              </a:p>
              <a:p>
                <a:pPr lvl="2"/>
                <a:endParaRPr lang="en-US" dirty="0"/>
              </a:p>
              <a:p>
                <a:pPr lvl="2"/>
                <a:endParaRPr lang="en-US" dirty="0"/>
              </a:p>
            </p:txBody>
          </p:sp>
        </mc:Choice>
        <mc:Fallback xmlns="">
          <p:sp>
            <p:nvSpPr>
              <p:cNvPr id="3" name="Content Placeholder 2">
                <a:extLst>
                  <a:ext uri="{FF2B5EF4-FFF2-40B4-BE49-F238E27FC236}">
                    <a16:creationId xmlns:a16="http://schemas.microsoft.com/office/drawing/2014/main" id="{CCB12328-0CBC-8F4B-ACF8-76C4A7853F7B}"/>
                  </a:ext>
                </a:extLst>
              </p:cNvPr>
              <p:cNvSpPr>
                <a:spLocks noGrp="1" noRot="1" noChangeAspect="1" noMove="1" noResize="1" noEditPoints="1" noAdjustHandles="1" noChangeArrowheads="1" noChangeShapeType="1" noTextEdit="1"/>
              </p:cNvSpPr>
              <p:nvPr>
                <p:ph idx="1"/>
              </p:nvPr>
            </p:nvSpPr>
            <p:spPr>
              <a:blipFill>
                <a:blip r:embed="rId2"/>
                <a:stretch>
                  <a:fillRect l="-1159" t="-3501" b="-1961"/>
                </a:stretch>
              </a:blipFill>
            </p:spPr>
            <p:txBody>
              <a:bodyPr/>
              <a:lstStyle/>
              <a:p>
                <a:r>
                  <a:rPr lang="en-US">
                    <a:noFill/>
                  </a:rPr>
                  <a:t> </a:t>
                </a:r>
              </a:p>
            </p:txBody>
          </p:sp>
        </mc:Fallback>
      </mc:AlternateContent>
    </p:spTree>
    <p:extLst>
      <p:ext uri="{BB962C8B-B14F-4D97-AF65-F5344CB8AC3E}">
        <p14:creationId xmlns:p14="http://schemas.microsoft.com/office/powerpoint/2010/main" val="1239102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E69C-5A3F-E245-A027-28EE7C1D9346}"/>
              </a:ext>
            </a:extLst>
          </p:cNvPr>
          <p:cNvSpPr>
            <a:spLocks noGrp="1"/>
          </p:cNvSpPr>
          <p:nvPr>
            <p:ph type="title"/>
          </p:nvPr>
        </p:nvSpPr>
        <p:spPr/>
        <p:txBody>
          <a:bodyPr/>
          <a:lstStyle/>
          <a:p>
            <a:r>
              <a:rPr lang="en-US" dirty="0"/>
              <a:t>Ice Growth from Vapor</a:t>
            </a:r>
          </a:p>
        </p:txBody>
      </p:sp>
      <p:sp>
        <p:nvSpPr>
          <p:cNvPr id="4" name="TextBox 3">
            <a:extLst>
              <a:ext uri="{FF2B5EF4-FFF2-40B4-BE49-F238E27FC236}">
                <a16:creationId xmlns:a16="http://schemas.microsoft.com/office/drawing/2014/main" id="{460617BF-6B49-6B48-9970-3C628F8FC00D}"/>
              </a:ext>
            </a:extLst>
          </p:cNvPr>
          <p:cNvSpPr txBox="1"/>
          <p:nvPr/>
        </p:nvSpPr>
        <p:spPr>
          <a:xfrm>
            <a:off x="807171" y="2132808"/>
            <a:ext cx="3540169" cy="507831"/>
          </a:xfrm>
          <a:prstGeom prst="rect">
            <a:avLst/>
          </a:prstGeom>
          <a:noFill/>
        </p:spPr>
        <p:txBody>
          <a:bodyPr wrap="square" rtlCol="0">
            <a:spAutoFit/>
          </a:bodyPr>
          <a:lstStyle/>
          <a:p>
            <a:r>
              <a:rPr lang="en-US" sz="1350" dirty="0"/>
              <a:t>Similar in principle to that of liquid, but more complex because of…</a:t>
            </a:r>
            <a:endParaRPr lang="en-US" sz="1350" i="1" dirty="0"/>
          </a:p>
        </p:txBody>
      </p:sp>
      <p:sp>
        <p:nvSpPr>
          <p:cNvPr id="5" name="Hexagon 4">
            <a:extLst>
              <a:ext uri="{FF2B5EF4-FFF2-40B4-BE49-F238E27FC236}">
                <a16:creationId xmlns:a16="http://schemas.microsoft.com/office/drawing/2014/main" id="{AFF557F4-6210-A44B-9078-207F8814E86F}"/>
              </a:ext>
            </a:extLst>
          </p:cNvPr>
          <p:cNvSpPr/>
          <p:nvPr/>
        </p:nvSpPr>
        <p:spPr>
          <a:xfrm>
            <a:off x="870288" y="2707820"/>
            <a:ext cx="1699896" cy="1385440"/>
          </a:xfrm>
          <a:prstGeom prst="hexagon">
            <a:avLst/>
          </a:prstGeom>
          <a:scene3d>
            <a:camera prst="isometricOffAxis1Top">
              <a:rot lat="18850630" lon="17723202" rev="4290878"/>
            </a:camera>
            <a:lightRig rig="threePt" dir="t"/>
          </a:scene3d>
          <a:sp3d>
            <a:bevelT w="0"/>
            <a:bevelB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08DDB094-95B4-AF46-8283-DCCF7D3C671E}"/>
              </a:ext>
            </a:extLst>
          </p:cNvPr>
          <p:cNvSpPr/>
          <p:nvPr/>
        </p:nvSpPr>
        <p:spPr>
          <a:xfrm>
            <a:off x="2396182" y="2335534"/>
            <a:ext cx="1103059" cy="300082"/>
          </a:xfrm>
          <a:prstGeom prst="rect">
            <a:avLst/>
          </a:prstGeom>
        </p:spPr>
        <p:txBody>
          <a:bodyPr wrap="none">
            <a:spAutoFit/>
          </a:bodyPr>
          <a:lstStyle/>
          <a:p>
            <a:r>
              <a:rPr lang="en-US" sz="1350" i="1" dirty="0"/>
              <a:t>crystal shape</a:t>
            </a:r>
            <a:endParaRPr lang="en-US" sz="1350" dirty="0"/>
          </a:p>
        </p:txBody>
      </p:sp>
      <p:cxnSp>
        <p:nvCxnSpPr>
          <p:cNvPr id="8" name="Straight Connector 7">
            <a:extLst>
              <a:ext uri="{FF2B5EF4-FFF2-40B4-BE49-F238E27FC236}">
                <a16:creationId xmlns:a16="http://schemas.microsoft.com/office/drawing/2014/main" id="{1670703A-365A-5446-A12E-971DB02ECB5A}"/>
              </a:ext>
            </a:extLst>
          </p:cNvPr>
          <p:cNvCxnSpPr/>
          <p:nvPr/>
        </p:nvCxnSpPr>
        <p:spPr>
          <a:xfrm flipV="1">
            <a:off x="2488915" y="3099585"/>
            <a:ext cx="556178" cy="15851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E750056-4444-DC45-B365-F53A4ECB2086}"/>
                  </a:ext>
                </a:extLst>
              </p:cNvPr>
              <p:cNvSpPr txBox="1"/>
              <p:nvPr/>
            </p:nvSpPr>
            <p:spPr>
              <a:xfrm>
                <a:off x="3060613" y="2867217"/>
                <a:ext cx="1299827" cy="784830"/>
              </a:xfrm>
              <a:prstGeom prst="rect">
                <a:avLst/>
              </a:prstGeom>
              <a:noFill/>
              <a:ln>
                <a:solidFill>
                  <a:schemeClr val="accent1"/>
                </a:solidFill>
              </a:ln>
            </p:spPr>
            <p:txBody>
              <a:bodyPr wrap="square" rtlCol="0">
                <a:spAutoFit/>
              </a:bodyPr>
              <a:lstStyle/>
              <a:p>
                <a:pPr algn="ctr"/>
                <a:r>
                  <a:rPr lang="en-US" sz="900" dirty="0"/>
                  <a:t>”sharp” edges make it impossible to determine </a:t>
                </a:r>
                <a14:m>
                  <m:oMath xmlns:m="http://schemas.openxmlformats.org/officeDocument/2006/math">
                    <m:sSub>
                      <m:sSubPr>
                        <m:ctrlPr>
                          <a:rPr lang="en-US" sz="900" i="1">
                            <a:latin typeface="Cambria Math" panose="02040503050406030204" pitchFamily="18" charset="0"/>
                          </a:rPr>
                        </m:ctrlPr>
                      </m:sSubPr>
                      <m:e>
                        <m:r>
                          <a:rPr lang="en-US" sz="900" i="1">
                            <a:latin typeface="Cambria Math" panose="02040503050406030204" pitchFamily="18" charset="0"/>
                          </a:rPr>
                          <m:t>𝜌</m:t>
                        </m:r>
                      </m:e>
                      <m:sub>
                        <m:r>
                          <a:rPr lang="en-US" sz="900" i="1">
                            <a:latin typeface="Cambria Math" panose="02040503050406030204" pitchFamily="18" charset="0"/>
                          </a:rPr>
                          <m:t>𝑣</m:t>
                        </m:r>
                      </m:sub>
                    </m:sSub>
                  </m:oMath>
                </a14:m>
                <a:r>
                  <a:rPr lang="en-US" sz="900" dirty="0"/>
                  <a:t> surrounding the crystal (analytically)</a:t>
                </a:r>
              </a:p>
            </p:txBody>
          </p:sp>
        </mc:Choice>
        <mc:Fallback xmlns="">
          <p:sp>
            <p:nvSpPr>
              <p:cNvPr id="9" name="TextBox 8">
                <a:extLst>
                  <a:ext uri="{FF2B5EF4-FFF2-40B4-BE49-F238E27FC236}">
                    <a16:creationId xmlns:a16="http://schemas.microsoft.com/office/drawing/2014/main" id="{8E750056-4444-DC45-B365-F53A4ECB2086}"/>
                  </a:ext>
                </a:extLst>
              </p:cNvPr>
              <p:cNvSpPr txBox="1">
                <a:spLocks noRot="1" noChangeAspect="1" noMove="1" noResize="1" noEditPoints="1" noAdjustHandles="1" noChangeArrowheads="1" noChangeShapeType="1" noTextEdit="1"/>
              </p:cNvSpPr>
              <p:nvPr/>
            </p:nvSpPr>
            <p:spPr>
              <a:xfrm>
                <a:off x="3060613" y="2867217"/>
                <a:ext cx="1299827" cy="784830"/>
              </a:xfrm>
              <a:prstGeom prst="rect">
                <a:avLst/>
              </a:prstGeom>
              <a:blipFill>
                <a:blip r:embed="rId4"/>
                <a:stretch>
                  <a:fillRect b="-2290"/>
                </a:stretch>
              </a:blipFill>
              <a:ln>
                <a:solidFill>
                  <a:schemeClr val="accent1"/>
                </a:solid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5E518A33-12C8-7A40-9E81-EAC35FDE6688}"/>
              </a:ext>
            </a:extLst>
          </p:cNvPr>
          <p:cNvSpPr txBox="1"/>
          <p:nvPr/>
        </p:nvSpPr>
        <p:spPr>
          <a:xfrm>
            <a:off x="870288" y="4090541"/>
            <a:ext cx="3540169" cy="715581"/>
          </a:xfrm>
          <a:prstGeom prst="rect">
            <a:avLst/>
          </a:prstGeom>
          <a:noFill/>
        </p:spPr>
        <p:txBody>
          <a:bodyPr wrap="square" rtlCol="0">
            <a:spAutoFit/>
          </a:bodyPr>
          <a:lstStyle/>
          <a:p>
            <a:r>
              <a:rPr lang="en-US" sz="1350" dirty="0"/>
              <a:t>But, ice growth through vapor diffusion is important to cloud evolution &amp; precipitation development</a:t>
            </a:r>
            <a:endParaRPr lang="en-US" sz="1350" i="1" dirty="0"/>
          </a:p>
        </p:txBody>
      </p:sp>
      <p:sp>
        <p:nvSpPr>
          <p:cNvPr id="11" name="TextBox 10">
            <a:extLst>
              <a:ext uri="{FF2B5EF4-FFF2-40B4-BE49-F238E27FC236}">
                <a16:creationId xmlns:a16="http://schemas.microsoft.com/office/drawing/2014/main" id="{C82DC05B-92C9-CA42-8AB6-55782BD80508}"/>
              </a:ext>
            </a:extLst>
          </p:cNvPr>
          <p:cNvSpPr txBox="1"/>
          <p:nvPr/>
        </p:nvSpPr>
        <p:spPr>
          <a:xfrm>
            <a:off x="1758952" y="4534873"/>
            <a:ext cx="2343502" cy="415498"/>
          </a:xfrm>
          <a:prstGeom prst="rect">
            <a:avLst/>
          </a:prstGeom>
          <a:noFill/>
        </p:spPr>
        <p:txBody>
          <a:bodyPr wrap="square" rtlCol="0">
            <a:spAutoFit/>
          </a:bodyPr>
          <a:lstStyle/>
          <a:p>
            <a:pPr algn="r"/>
            <a:r>
              <a:rPr lang="en-US" sz="1050" dirty="0"/>
              <a:t>* Ice crystals grow large through diffusion, whereas liquid drops do not!</a:t>
            </a:r>
            <a:endParaRPr lang="en-US" sz="1050" i="1" dirty="0"/>
          </a:p>
        </p:txBody>
      </p:sp>
      <p:sp>
        <p:nvSpPr>
          <p:cNvPr id="12" name="TextBox 11">
            <a:extLst>
              <a:ext uri="{FF2B5EF4-FFF2-40B4-BE49-F238E27FC236}">
                <a16:creationId xmlns:a16="http://schemas.microsoft.com/office/drawing/2014/main" id="{C6280C59-AF11-9A4E-ACCF-67CBF4E27C82}"/>
              </a:ext>
            </a:extLst>
          </p:cNvPr>
          <p:cNvSpPr txBox="1"/>
          <p:nvPr/>
        </p:nvSpPr>
        <p:spPr>
          <a:xfrm>
            <a:off x="1969932" y="5187440"/>
            <a:ext cx="727036" cy="300082"/>
          </a:xfrm>
          <a:prstGeom prst="rect">
            <a:avLst/>
          </a:prstGeom>
          <a:noFill/>
          <a:ln>
            <a:solidFill>
              <a:schemeClr val="accent1"/>
            </a:solidFill>
          </a:ln>
        </p:spPr>
        <p:txBody>
          <a:bodyPr wrap="square" rtlCol="0">
            <a:spAutoFit/>
          </a:bodyPr>
          <a:lstStyle/>
          <a:p>
            <a:r>
              <a:rPr lang="en-US" sz="1350" dirty="0"/>
              <a:t>WHY?</a:t>
            </a:r>
            <a:endParaRPr lang="en-US" sz="1350" i="1" dirty="0"/>
          </a:p>
        </p:txBody>
      </p:sp>
      <p:cxnSp>
        <p:nvCxnSpPr>
          <p:cNvPr id="14" name="Straight Connector 13">
            <a:extLst>
              <a:ext uri="{FF2B5EF4-FFF2-40B4-BE49-F238E27FC236}">
                <a16:creationId xmlns:a16="http://schemas.microsoft.com/office/drawing/2014/main" id="{1865678C-FD3F-CD40-855E-2466BDDB1810}"/>
              </a:ext>
            </a:extLst>
          </p:cNvPr>
          <p:cNvCxnSpPr>
            <a:cxnSpLocks/>
            <a:stCxn id="12" idx="3"/>
          </p:cNvCxnSpPr>
          <p:nvPr/>
        </p:nvCxnSpPr>
        <p:spPr>
          <a:xfrm>
            <a:off x="2696968" y="5337481"/>
            <a:ext cx="21575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C2EDB5B-30A9-FD40-AE26-7D79E2FBADC6}"/>
              </a:ext>
            </a:extLst>
          </p:cNvPr>
          <p:cNvCxnSpPr>
            <a:cxnSpLocks/>
          </p:cNvCxnSpPr>
          <p:nvPr/>
        </p:nvCxnSpPr>
        <p:spPr>
          <a:xfrm flipV="1">
            <a:off x="4862245" y="1913265"/>
            <a:ext cx="0" cy="3428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6C08EB0-DD93-444F-919A-DA61796661A5}"/>
              </a:ext>
            </a:extLst>
          </p:cNvPr>
          <p:cNvCxnSpPr/>
          <p:nvPr/>
        </p:nvCxnSpPr>
        <p:spPr>
          <a:xfrm>
            <a:off x="4862245" y="1913264"/>
            <a:ext cx="5702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94B2244-035D-CA46-9993-C8A1150495AA}"/>
              </a:ext>
            </a:extLst>
          </p:cNvPr>
          <p:cNvSpPr txBox="1"/>
          <p:nvPr/>
        </p:nvSpPr>
        <p:spPr>
          <a:xfrm>
            <a:off x="5432461" y="1774765"/>
            <a:ext cx="2399651" cy="300082"/>
          </a:xfrm>
          <a:prstGeom prst="rect">
            <a:avLst/>
          </a:prstGeom>
          <a:noFill/>
          <a:ln>
            <a:solidFill>
              <a:schemeClr val="accent1"/>
            </a:solidFill>
          </a:ln>
        </p:spPr>
        <p:txBody>
          <a:bodyPr wrap="square" rtlCol="0">
            <a:spAutoFit/>
          </a:bodyPr>
          <a:lstStyle/>
          <a:p>
            <a:r>
              <a:rPr lang="en-US" sz="1350" dirty="0"/>
              <a:t>Three Fundamental Differences</a:t>
            </a:r>
            <a:endParaRPr lang="en-US" sz="1350" i="1" dirty="0"/>
          </a:p>
        </p:txBody>
      </p:sp>
      <mc:AlternateContent xmlns:mc="http://schemas.openxmlformats.org/markup-compatibility/2006" xmlns:a14="http://schemas.microsoft.com/office/drawing/2010/main">
        <mc:Choice Requires="a14">
          <p:sp>
            <p:nvSpPr>
              <p:cNvPr id="21" name="Snip Diagonal Corner Rectangle 20">
                <a:extLst>
                  <a:ext uri="{FF2B5EF4-FFF2-40B4-BE49-F238E27FC236}">
                    <a16:creationId xmlns:a16="http://schemas.microsoft.com/office/drawing/2014/main" id="{B6FDC889-6681-F441-A493-4090F456E776}"/>
                  </a:ext>
                </a:extLst>
              </p:cNvPr>
              <p:cNvSpPr/>
              <p:nvPr/>
            </p:nvSpPr>
            <p:spPr>
              <a:xfrm>
                <a:off x="5201244" y="2267304"/>
                <a:ext cx="2958957" cy="775717"/>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US" sz="1350" i="1">
                        <a:latin typeface="Cambria Math" panose="02040503050406030204" pitchFamily="18" charset="0"/>
                      </a:rPr>
                      <m:t>𝐶𝑟𝑦𝑠𝑡𝑎𝑙</m:t>
                    </m:r>
                    <m:r>
                      <a:rPr lang="en-US" sz="1350" i="1">
                        <a:latin typeface="Cambria Math" panose="02040503050406030204" pitchFamily="18" charset="0"/>
                      </a:rPr>
                      <m:t> </m:t>
                    </m:r>
                    <m:r>
                      <a:rPr lang="en-US" sz="1350" i="1">
                        <a:latin typeface="Cambria Math" panose="02040503050406030204" pitchFamily="18" charset="0"/>
                      </a:rPr>
                      <m:t>𝑆h𝑎𝑝𝑒</m:t>
                    </m:r>
                    <m:r>
                      <a:rPr lang="en-US" sz="1350" i="1">
                        <a:latin typeface="Cambria Math" panose="02040503050406030204" pitchFamily="18" charset="0"/>
                      </a:rPr>
                      <m:t>: </m:t>
                    </m:r>
                  </m:oMath>
                </a14:m>
                <a:r>
                  <a:rPr lang="en-US" sz="1050" dirty="0"/>
                  <a:t>Non-spherical shape with “sharp” edges concentrates the vapor gradients </a:t>
                </a:r>
                <a:r>
                  <a:rPr lang="en-US" sz="1050" dirty="0">
                    <a:sym typeface="Wingdings" pitchFamily="2" charset="2"/>
                  </a:rPr>
                  <a:t> strong flux = faster growth</a:t>
                </a:r>
                <a:endParaRPr lang="en-US" sz="1350" dirty="0"/>
              </a:p>
            </p:txBody>
          </p:sp>
        </mc:Choice>
        <mc:Fallback xmlns="">
          <p:sp>
            <p:nvSpPr>
              <p:cNvPr id="21" name="Snip Diagonal Corner Rectangle 20">
                <a:extLst>
                  <a:ext uri="{FF2B5EF4-FFF2-40B4-BE49-F238E27FC236}">
                    <a16:creationId xmlns:a16="http://schemas.microsoft.com/office/drawing/2014/main" id="{B6FDC889-6681-F441-A493-4090F456E776}"/>
                  </a:ext>
                </a:extLst>
              </p:cNvPr>
              <p:cNvSpPr>
                <a:spLocks noRot="1" noChangeAspect="1" noMove="1" noResize="1" noEditPoints="1" noAdjustHandles="1" noChangeArrowheads="1" noChangeShapeType="1" noTextEdit="1"/>
              </p:cNvSpPr>
              <p:nvPr/>
            </p:nvSpPr>
            <p:spPr>
              <a:xfrm>
                <a:off x="5201244" y="2267304"/>
                <a:ext cx="2958957" cy="775717"/>
              </a:xfrm>
              <a:prstGeom prst="snip2Diag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Snip Diagonal Corner Rectangle 21">
                <a:extLst>
                  <a:ext uri="{FF2B5EF4-FFF2-40B4-BE49-F238E27FC236}">
                    <a16:creationId xmlns:a16="http://schemas.microsoft.com/office/drawing/2014/main" id="{591D2F8C-31FC-8D45-9CAE-DE120D29DA45}"/>
                  </a:ext>
                </a:extLst>
              </p:cNvPr>
              <p:cNvSpPr/>
              <p:nvPr/>
            </p:nvSpPr>
            <p:spPr>
              <a:xfrm>
                <a:off x="5223039" y="3459653"/>
                <a:ext cx="2958957" cy="73773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𝑒</m:t>
                        </m:r>
                      </m:e>
                      <m:sub>
                        <m:r>
                          <a:rPr lang="en-US" sz="1350" i="1">
                            <a:latin typeface="Cambria Math" panose="02040503050406030204" pitchFamily="18" charset="0"/>
                          </a:rPr>
                          <m:t>𝑖</m:t>
                        </m:r>
                      </m:sub>
                    </m:sSub>
                    <m:d>
                      <m:dPr>
                        <m:ctrlPr>
                          <a:rPr lang="en-US" sz="1350" i="1">
                            <a:latin typeface="Cambria Math" panose="02040503050406030204" pitchFamily="18" charset="0"/>
                          </a:rPr>
                        </m:ctrlPr>
                      </m:dPr>
                      <m:e>
                        <m:r>
                          <a:rPr lang="en-US" sz="1350" i="1">
                            <a:latin typeface="Cambria Math" panose="02040503050406030204" pitchFamily="18" charset="0"/>
                          </a:rPr>
                          <m:t>𝑇</m:t>
                        </m:r>
                      </m:e>
                    </m:d>
                    <m:r>
                      <a:rPr lang="en-US" sz="1350" i="1">
                        <a:latin typeface="Cambria Math" panose="02040503050406030204" pitchFamily="18" charset="0"/>
                      </a:rPr>
                      <m:t>&lt;</m:t>
                    </m:r>
                    <m:sSub>
                      <m:sSubPr>
                        <m:ctrlPr>
                          <a:rPr lang="en-US" sz="1350" i="1">
                            <a:latin typeface="Cambria Math" panose="02040503050406030204" pitchFamily="18" charset="0"/>
                          </a:rPr>
                        </m:ctrlPr>
                      </m:sSubPr>
                      <m:e>
                        <m:r>
                          <a:rPr lang="en-US" sz="1350" i="1">
                            <a:latin typeface="Cambria Math" panose="02040503050406030204" pitchFamily="18" charset="0"/>
                          </a:rPr>
                          <m:t>𝑒</m:t>
                        </m:r>
                      </m:e>
                      <m:sub>
                        <m:r>
                          <a:rPr lang="en-US" sz="1350" i="1">
                            <a:latin typeface="Cambria Math" panose="02040503050406030204" pitchFamily="18" charset="0"/>
                          </a:rPr>
                          <m:t>𝑠</m:t>
                        </m:r>
                      </m:sub>
                    </m:sSub>
                    <m:r>
                      <a:rPr lang="en-US" sz="1350" i="1">
                        <a:latin typeface="Cambria Math" panose="02040503050406030204" pitchFamily="18" charset="0"/>
                      </a:rPr>
                      <m:t>(</m:t>
                    </m:r>
                    <m:r>
                      <a:rPr lang="en-US" sz="1350" i="1">
                        <a:latin typeface="Cambria Math" panose="02040503050406030204" pitchFamily="18" charset="0"/>
                      </a:rPr>
                      <m:t>𝑇</m:t>
                    </m:r>
                    <m:r>
                      <a:rPr lang="en-US" sz="1350" i="1">
                        <a:latin typeface="Cambria Math" panose="02040503050406030204" pitchFamily="18" charset="0"/>
                      </a:rPr>
                      <m:t>)</m:t>
                    </m:r>
                  </m:oMath>
                </a14:m>
                <a:r>
                  <a:rPr lang="en-US" sz="1350" dirty="0"/>
                  <a:t>: </a:t>
                </a:r>
              </a:p>
              <a:p>
                <a:r>
                  <a:rPr lang="en-US" sz="1050" dirty="0"/>
                  <a:t>Clouds with liquid &amp; ice experience higher supersaturations </a:t>
                </a:r>
                <a:r>
                  <a:rPr lang="en-US" sz="1050" dirty="0">
                    <a:sym typeface="Wingdings" pitchFamily="2" charset="2"/>
                  </a:rPr>
                  <a:t> faster growth of ice relative to liquid</a:t>
                </a:r>
                <a:endParaRPr lang="en-US" sz="1350" dirty="0"/>
              </a:p>
            </p:txBody>
          </p:sp>
        </mc:Choice>
        <mc:Fallback xmlns="">
          <p:sp>
            <p:nvSpPr>
              <p:cNvPr id="22" name="Snip Diagonal Corner Rectangle 21">
                <a:extLst>
                  <a:ext uri="{FF2B5EF4-FFF2-40B4-BE49-F238E27FC236}">
                    <a16:creationId xmlns:a16="http://schemas.microsoft.com/office/drawing/2014/main" id="{591D2F8C-31FC-8D45-9CAE-DE120D29DA45}"/>
                  </a:ext>
                </a:extLst>
              </p:cNvPr>
              <p:cNvSpPr>
                <a:spLocks noRot="1" noChangeAspect="1" noMove="1" noResize="1" noEditPoints="1" noAdjustHandles="1" noChangeArrowheads="1" noChangeShapeType="1" noTextEdit="1"/>
              </p:cNvSpPr>
              <p:nvPr/>
            </p:nvSpPr>
            <p:spPr>
              <a:xfrm>
                <a:off x="5223039" y="3459653"/>
                <a:ext cx="2958957" cy="737730"/>
              </a:xfrm>
              <a:prstGeom prst="snip2DiagRect">
                <a:avLst/>
              </a:prstGeom>
              <a:blipFill>
                <a:blip r:embed="rId6"/>
                <a:stretch>
                  <a:fillRect t="-3252" b="-65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Snip Diagonal Corner Rectangle 22">
                <a:extLst>
                  <a:ext uri="{FF2B5EF4-FFF2-40B4-BE49-F238E27FC236}">
                    <a16:creationId xmlns:a16="http://schemas.microsoft.com/office/drawing/2014/main" id="{84FB6038-DCB0-CF49-A627-E73168B0E993}"/>
                  </a:ext>
                </a:extLst>
              </p:cNvPr>
              <p:cNvSpPr/>
              <p:nvPr/>
            </p:nvSpPr>
            <p:spPr>
              <a:xfrm>
                <a:off x="5201244" y="4534874"/>
                <a:ext cx="2958957" cy="73773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𝑁</m:t>
                        </m:r>
                      </m:e>
                      <m:sub>
                        <m:r>
                          <a:rPr lang="en-US" sz="1350" i="1">
                            <a:latin typeface="Cambria Math" panose="02040503050406030204" pitchFamily="18" charset="0"/>
                          </a:rPr>
                          <m:t>𝑖</m:t>
                        </m:r>
                      </m:sub>
                    </m:sSub>
                    <m:r>
                      <a:rPr lang="en-US" sz="1350" i="1">
                        <a:latin typeface="Cambria Math" panose="02040503050406030204" pitchFamily="18" charset="0"/>
                      </a:rPr>
                      <m:t>&lt;</m:t>
                    </m:r>
                    <m:sSub>
                      <m:sSubPr>
                        <m:ctrlPr>
                          <a:rPr lang="en-US" sz="1350" i="1">
                            <a:latin typeface="Cambria Math" panose="02040503050406030204" pitchFamily="18" charset="0"/>
                          </a:rPr>
                        </m:ctrlPr>
                      </m:sSubPr>
                      <m:e>
                        <m:r>
                          <a:rPr lang="en-US" sz="1350" i="1">
                            <a:latin typeface="Cambria Math" panose="02040503050406030204" pitchFamily="18" charset="0"/>
                          </a:rPr>
                          <m:t>𝑁</m:t>
                        </m:r>
                      </m:e>
                      <m:sub>
                        <m:r>
                          <a:rPr lang="en-US" sz="1350" i="1">
                            <a:latin typeface="Cambria Math" panose="02040503050406030204" pitchFamily="18" charset="0"/>
                          </a:rPr>
                          <m:t>𝑑</m:t>
                        </m:r>
                      </m:sub>
                    </m:sSub>
                  </m:oMath>
                </a14:m>
                <a:r>
                  <a:rPr lang="en-US" sz="1350" dirty="0"/>
                  <a:t>: </a:t>
                </a:r>
                <a:r>
                  <a:rPr lang="en-US" sz="1050" dirty="0"/>
                  <a:t>Concentrations of ice are typically &lt;&lt; drops </a:t>
                </a:r>
                <a:r>
                  <a:rPr lang="en-US" sz="1050" dirty="0">
                    <a:sym typeface="Wingdings" pitchFamily="2" charset="2"/>
                  </a:rPr>
                  <a:t> spread the available vapor mass over fewer particles means less competition for vapor, resulting in larger particles.</a:t>
                </a:r>
                <a:endParaRPr lang="en-US" sz="1350" dirty="0"/>
              </a:p>
            </p:txBody>
          </p:sp>
        </mc:Choice>
        <mc:Fallback xmlns="">
          <p:sp>
            <p:nvSpPr>
              <p:cNvPr id="23" name="Snip Diagonal Corner Rectangle 22">
                <a:extLst>
                  <a:ext uri="{FF2B5EF4-FFF2-40B4-BE49-F238E27FC236}">
                    <a16:creationId xmlns:a16="http://schemas.microsoft.com/office/drawing/2014/main" id="{84FB6038-DCB0-CF49-A627-E73168B0E993}"/>
                  </a:ext>
                </a:extLst>
              </p:cNvPr>
              <p:cNvSpPr>
                <a:spLocks noRot="1" noChangeAspect="1" noMove="1" noResize="1" noEditPoints="1" noAdjustHandles="1" noChangeArrowheads="1" noChangeShapeType="1" noTextEdit="1"/>
              </p:cNvSpPr>
              <p:nvPr/>
            </p:nvSpPr>
            <p:spPr>
              <a:xfrm>
                <a:off x="5201244" y="4534874"/>
                <a:ext cx="2958957" cy="737730"/>
              </a:xfrm>
              <a:prstGeom prst="snip2DiagRect">
                <a:avLst/>
              </a:prstGeom>
              <a:blipFill>
                <a:blip r:embed="rId7"/>
                <a:stretch>
                  <a:fillRect t="-3252" b="-7317"/>
                </a:stretch>
              </a:blipFill>
            </p:spPr>
            <p:txBody>
              <a:bodyPr/>
              <a:lstStyle/>
              <a:p>
                <a:r>
                  <a:rPr lang="en-US">
                    <a:noFill/>
                  </a:rPr>
                  <a:t> </a:t>
                </a:r>
              </a:p>
            </p:txBody>
          </p:sp>
        </mc:Fallback>
      </mc:AlternateContent>
      <p:grpSp>
        <p:nvGrpSpPr>
          <p:cNvPr id="53" name="Group 52">
            <a:extLst>
              <a:ext uri="{FF2B5EF4-FFF2-40B4-BE49-F238E27FC236}">
                <a16:creationId xmlns:a16="http://schemas.microsoft.com/office/drawing/2014/main" id="{311AED08-E2A6-AB40-99E6-F43E2894E42B}"/>
              </a:ext>
            </a:extLst>
          </p:cNvPr>
          <p:cNvGrpSpPr/>
          <p:nvPr/>
        </p:nvGrpSpPr>
        <p:grpSpPr>
          <a:xfrm>
            <a:off x="7107238" y="2803465"/>
            <a:ext cx="1640459" cy="883028"/>
            <a:chOff x="9476317" y="2594953"/>
            <a:chExt cx="2187278" cy="1177371"/>
          </a:xfrm>
        </p:grpSpPr>
        <p:sp>
          <p:nvSpPr>
            <p:cNvPr id="46" name="Snip Diagonal Corner Rectangle 45">
              <a:extLst>
                <a:ext uri="{FF2B5EF4-FFF2-40B4-BE49-F238E27FC236}">
                  <a16:creationId xmlns:a16="http://schemas.microsoft.com/office/drawing/2014/main" id="{70B7D949-4E81-ED43-A942-7E31E1FC6089}"/>
                </a:ext>
              </a:extLst>
            </p:cNvPr>
            <p:cNvSpPr/>
            <p:nvPr/>
          </p:nvSpPr>
          <p:spPr>
            <a:xfrm>
              <a:off x="9476317" y="2594953"/>
              <a:ext cx="2187277" cy="1177371"/>
            </a:xfrm>
            <a:prstGeom prst="snip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baseline="-25000" dirty="0">
                <a:solidFill>
                  <a:schemeClr val="accent1"/>
                </a:solidFill>
              </a:endParaRPr>
            </a:p>
          </p:txBody>
        </p:sp>
        <p:sp>
          <p:nvSpPr>
            <p:cNvPr id="45" name="Freeform 44">
              <a:extLst>
                <a:ext uri="{FF2B5EF4-FFF2-40B4-BE49-F238E27FC236}">
                  <a16:creationId xmlns:a16="http://schemas.microsoft.com/office/drawing/2014/main" id="{F5E1C1BC-8783-7647-ABB4-2472D121905F}"/>
                </a:ext>
              </a:extLst>
            </p:cNvPr>
            <p:cNvSpPr/>
            <p:nvPr/>
          </p:nvSpPr>
          <p:spPr>
            <a:xfrm>
              <a:off x="9971425" y="2812871"/>
              <a:ext cx="1692170" cy="930902"/>
            </a:xfrm>
            <a:custGeom>
              <a:avLst/>
              <a:gdLst>
                <a:gd name="connsiteX0" fmla="*/ 1971321 w 1971321"/>
                <a:gd name="connsiteY0" fmla="*/ 0 h 1084470"/>
                <a:gd name="connsiteX1" fmla="*/ 1971321 w 1971321"/>
                <a:gd name="connsiteY1" fmla="*/ 118761 h 1084470"/>
                <a:gd name="connsiteX2" fmla="*/ 1851815 w 1971321"/>
                <a:gd name="connsiteY2" fmla="*/ 122236 h 1084470"/>
                <a:gd name="connsiteX3" fmla="*/ 73632 w 1971321"/>
                <a:gd name="connsiteY3" fmla="*/ 537941 h 1084470"/>
                <a:gd name="connsiteX4" fmla="*/ 1851815 w 1971321"/>
                <a:gd name="connsiteY4" fmla="*/ 953646 h 1084470"/>
                <a:gd name="connsiteX5" fmla="*/ 1971321 w 1971321"/>
                <a:gd name="connsiteY5" fmla="*/ 957121 h 1084470"/>
                <a:gd name="connsiteX6" fmla="*/ 1971321 w 1971321"/>
                <a:gd name="connsiteY6" fmla="*/ 1084470 h 1084470"/>
                <a:gd name="connsiteX7" fmla="*/ 1778183 w 1971321"/>
                <a:gd name="connsiteY7" fmla="*/ 1077241 h 1084470"/>
                <a:gd name="connsiteX8" fmla="*/ 0 w 1971321"/>
                <a:gd name="connsiteY8" fmla="*/ 542235 h 1084470"/>
                <a:gd name="connsiteX9" fmla="*/ 1778183 w 1971321"/>
                <a:gd name="connsiteY9" fmla="*/ 7229 h 1084470"/>
                <a:gd name="connsiteX10" fmla="*/ 1971321 w 1971321"/>
                <a:gd name="connsiteY10" fmla="*/ 0 h 108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1321" h="1084470">
                  <a:moveTo>
                    <a:pt x="1971321" y="0"/>
                  </a:moveTo>
                  <a:lnTo>
                    <a:pt x="1971321" y="118761"/>
                  </a:lnTo>
                  <a:lnTo>
                    <a:pt x="1851815" y="122236"/>
                  </a:lnTo>
                  <a:cubicBezTo>
                    <a:pt x="837008" y="161803"/>
                    <a:pt x="73632" y="332886"/>
                    <a:pt x="73632" y="537941"/>
                  </a:cubicBezTo>
                  <a:cubicBezTo>
                    <a:pt x="73632" y="742996"/>
                    <a:pt x="837008" y="914080"/>
                    <a:pt x="1851815" y="953646"/>
                  </a:cubicBezTo>
                  <a:lnTo>
                    <a:pt x="1971321" y="957121"/>
                  </a:lnTo>
                  <a:lnTo>
                    <a:pt x="1971321" y="1084470"/>
                  </a:lnTo>
                  <a:lnTo>
                    <a:pt x="1778183" y="1077241"/>
                  </a:lnTo>
                  <a:cubicBezTo>
                    <a:pt x="763376" y="1026319"/>
                    <a:pt x="0" y="806138"/>
                    <a:pt x="0" y="542235"/>
                  </a:cubicBezTo>
                  <a:cubicBezTo>
                    <a:pt x="0" y="278332"/>
                    <a:pt x="763376" y="58151"/>
                    <a:pt x="1778183" y="7229"/>
                  </a:cubicBezTo>
                  <a:lnTo>
                    <a:pt x="1971321"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Freeform 36">
              <a:extLst>
                <a:ext uri="{FF2B5EF4-FFF2-40B4-BE49-F238E27FC236}">
                  <a16:creationId xmlns:a16="http://schemas.microsoft.com/office/drawing/2014/main" id="{DF67CC2A-CA66-A448-9434-2B9ED742A439}"/>
                </a:ext>
              </a:extLst>
            </p:cNvPr>
            <p:cNvSpPr/>
            <p:nvPr/>
          </p:nvSpPr>
          <p:spPr>
            <a:xfrm>
              <a:off x="10034630" y="2912278"/>
              <a:ext cx="1628965" cy="719643"/>
            </a:xfrm>
            <a:custGeom>
              <a:avLst/>
              <a:gdLst>
                <a:gd name="connsiteX0" fmla="*/ 1897689 w 1897689"/>
                <a:gd name="connsiteY0" fmla="*/ 0 h 838360"/>
                <a:gd name="connsiteX1" fmla="*/ 1897689 w 1897689"/>
                <a:gd name="connsiteY1" fmla="*/ 111705 h 838360"/>
                <a:gd name="connsiteX2" fmla="*/ 1862089 w 1897689"/>
                <a:gd name="connsiteY2" fmla="*/ 112485 h 838360"/>
                <a:gd name="connsiteX3" fmla="*/ 83906 w 1897689"/>
                <a:gd name="connsiteY3" fmla="*/ 425544 h 838360"/>
                <a:gd name="connsiteX4" fmla="*/ 1862089 w 1897689"/>
                <a:gd name="connsiteY4" fmla="*/ 738603 h 838360"/>
                <a:gd name="connsiteX5" fmla="*/ 1897689 w 1897689"/>
                <a:gd name="connsiteY5" fmla="*/ 739383 h 838360"/>
                <a:gd name="connsiteX6" fmla="*/ 1897689 w 1897689"/>
                <a:gd name="connsiteY6" fmla="*/ 838360 h 838360"/>
                <a:gd name="connsiteX7" fmla="*/ 1778183 w 1897689"/>
                <a:gd name="connsiteY7" fmla="*/ 834885 h 838360"/>
                <a:gd name="connsiteX8" fmla="*/ 0 w 1897689"/>
                <a:gd name="connsiteY8" fmla="*/ 419180 h 838360"/>
                <a:gd name="connsiteX9" fmla="*/ 1778183 w 1897689"/>
                <a:gd name="connsiteY9" fmla="*/ 3475 h 838360"/>
                <a:gd name="connsiteX10" fmla="*/ 1897689 w 1897689"/>
                <a:gd name="connsiteY10" fmla="*/ 0 h 83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7689" h="838360">
                  <a:moveTo>
                    <a:pt x="1897689" y="0"/>
                  </a:moveTo>
                  <a:lnTo>
                    <a:pt x="1897689" y="111705"/>
                  </a:lnTo>
                  <a:lnTo>
                    <a:pt x="1862089" y="112485"/>
                  </a:lnTo>
                  <a:cubicBezTo>
                    <a:pt x="847282" y="142282"/>
                    <a:pt x="83906" y="271121"/>
                    <a:pt x="83906" y="425544"/>
                  </a:cubicBezTo>
                  <a:cubicBezTo>
                    <a:pt x="83906" y="579967"/>
                    <a:pt x="847282" y="708806"/>
                    <a:pt x="1862089" y="738603"/>
                  </a:cubicBezTo>
                  <a:lnTo>
                    <a:pt x="1897689" y="739383"/>
                  </a:lnTo>
                  <a:lnTo>
                    <a:pt x="1897689" y="838360"/>
                  </a:lnTo>
                  <a:lnTo>
                    <a:pt x="1778183" y="834885"/>
                  </a:lnTo>
                  <a:cubicBezTo>
                    <a:pt x="763376" y="795319"/>
                    <a:pt x="0" y="624235"/>
                    <a:pt x="0" y="419180"/>
                  </a:cubicBezTo>
                  <a:cubicBezTo>
                    <a:pt x="0" y="214125"/>
                    <a:pt x="763376" y="43042"/>
                    <a:pt x="1778183" y="3475"/>
                  </a:cubicBezTo>
                  <a:lnTo>
                    <a:pt x="1897689"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Freeform 34">
              <a:extLst>
                <a:ext uri="{FF2B5EF4-FFF2-40B4-BE49-F238E27FC236}">
                  <a16:creationId xmlns:a16="http://schemas.microsoft.com/office/drawing/2014/main" id="{21E40E67-5C27-F249-9B36-18732BCD2127}"/>
                </a:ext>
              </a:extLst>
            </p:cNvPr>
            <p:cNvSpPr/>
            <p:nvPr/>
          </p:nvSpPr>
          <p:spPr>
            <a:xfrm>
              <a:off x="10186029" y="3080842"/>
              <a:ext cx="1477565" cy="386840"/>
            </a:xfrm>
            <a:custGeom>
              <a:avLst/>
              <a:gdLst>
                <a:gd name="connsiteX0" fmla="*/ 1616474 w 1721314"/>
                <a:gd name="connsiteY0" fmla="*/ 0 h 450656"/>
                <a:gd name="connsiteX1" fmla="*/ 1721314 w 1721314"/>
                <a:gd name="connsiteY1" fmla="*/ 1473 h 450656"/>
                <a:gd name="connsiteX2" fmla="*/ 1721314 w 1721314"/>
                <a:gd name="connsiteY2" fmla="*/ 449183 h 450656"/>
                <a:gd name="connsiteX3" fmla="*/ 1616474 w 1721314"/>
                <a:gd name="connsiteY3" fmla="*/ 450656 h 450656"/>
                <a:gd name="connsiteX4" fmla="*/ 0 w 1721314"/>
                <a:gd name="connsiteY4" fmla="*/ 225328 h 450656"/>
                <a:gd name="connsiteX5" fmla="*/ 1616474 w 1721314"/>
                <a:gd name="connsiteY5" fmla="*/ 0 h 45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1314" h="450656">
                  <a:moveTo>
                    <a:pt x="1616474" y="0"/>
                  </a:moveTo>
                  <a:lnTo>
                    <a:pt x="1721314" y="1473"/>
                  </a:lnTo>
                  <a:lnTo>
                    <a:pt x="1721314" y="449183"/>
                  </a:lnTo>
                  <a:lnTo>
                    <a:pt x="1616474" y="450656"/>
                  </a:lnTo>
                  <a:cubicBezTo>
                    <a:pt x="723720" y="450656"/>
                    <a:pt x="0" y="349773"/>
                    <a:pt x="0" y="225328"/>
                  </a:cubicBezTo>
                  <a:cubicBezTo>
                    <a:pt x="0" y="100883"/>
                    <a:pt x="723720" y="0"/>
                    <a:pt x="161647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0" name="Straight Arrow Connector 49">
              <a:extLst>
                <a:ext uri="{FF2B5EF4-FFF2-40B4-BE49-F238E27FC236}">
                  <a16:creationId xmlns:a16="http://schemas.microsoft.com/office/drawing/2014/main" id="{9285123A-80FC-4841-9B52-D81CF04F9A3D}"/>
                </a:ext>
              </a:extLst>
            </p:cNvPr>
            <p:cNvCxnSpPr>
              <a:cxnSpLocks/>
            </p:cNvCxnSpPr>
            <p:nvPr/>
          </p:nvCxnSpPr>
          <p:spPr>
            <a:xfrm>
              <a:off x="9663193" y="3277892"/>
              <a:ext cx="522836"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A1F73FCA-98C2-F844-A3AB-6AE92768BADE}"/>
                </a:ext>
              </a:extLst>
            </p:cNvPr>
            <p:cNvSpPr/>
            <p:nvPr/>
          </p:nvSpPr>
          <p:spPr>
            <a:xfrm>
              <a:off x="9608824" y="2934542"/>
              <a:ext cx="423621" cy="400109"/>
            </a:xfrm>
            <a:prstGeom prst="rect">
              <a:avLst/>
            </a:prstGeom>
          </p:spPr>
          <p:txBody>
            <a:bodyPr wrap="none">
              <a:spAutoFit/>
            </a:bodyPr>
            <a:lstStyle/>
            <a:p>
              <a:r>
                <a:rPr lang="en-US" sz="1350" dirty="0" err="1">
                  <a:solidFill>
                    <a:schemeClr val="accent1"/>
                  </a:solidFill>
                </a:rPr>
                <a:t>F</a:t>
              </a:r>
              <a:r>
                <a:rPr lang="en-US" sz="1350" baseline="-25000" dirty="0" err="1">
                  <a:solidFill>
                    <a:schemeClr val="accent1"/>
                  </a:solidFill>
                </a:rPr>
                <a:t>v</a:t>
              </a:r>
              <a:endParaRPr lang="en-US" sz="1350" baseline="-25000" dirty="0">
                <a:solidFill>
                  <a:schemeClr val="accent1"/>
                </a:solidFill>
              </a:endParaRPr>
            </a:p>
          </p:txBody>
        </p:sp>
      </p:grpSp>
    </p:spTree>
    <p:custDataLst>
      <p:tags r:id="rId1"/>
    </p:custDataLst>
    <p:extLst>
      <p:ext uri="{BB962C8B-B14F-4D97-AF65-F5344CB8AC3E}">
        <p14:creationId xmlns:p14="http://schemas.microsoft.com/office/powerpoint/2010/main" val="3279568380"/>
      </p:ext>
    </p:extLst>
  </p:cSld>
  <p:clrMapOvr>
    <a:masterClrMapping/>
  </p:clrMapOvr>
  <mc:AlternateContent xmlns:mc="http://schemas.openxmlformats.org/markup-compatibility/2006" xmlns:p14="http://schemas.microsoft.com/office/powerpoint/2010/main">
    <mc:Choice Requires="p14">
      <p:transition spd="slow" p14:dur="2000" advTm="161702"/>
    </mc:Choice>
    <mc:Fallback xmlns="">
      <p:transition spd="slow" advTm="16170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A9BE1-C683-9946-AD05-8C6D6A5E2888}"/>
              </a:ext>
            </a:extLst>
          </p:cNvPr>
          <p:cNvSpPr>
            <a:spLocks noGrp="1"/>
          </p:cNvSpPr>
          <p:nvPr>
            <p:ph type="title"/>
          </p:nvPr>
        </p:nvSpPr>
        <p:spPr>
          <a:xfrm>
            <a:off x="507180" y="1513743"/>
            <a:ext cx="2652383" cy="3820140"/>
          </a:xfrm>
        </p:spPr>
        <p:txBody>
          <a:bodyPr>
            <a:normAutofit/>
          </a:bodyPr>
          <a:lstStyle/>
          <a:p>
            <a:pPr algn="ctr"/>
            <a:r>
              <a:rPr lang="en-US" sz="3300"/>
              <a:t>Shape Influence on Vapor Growth</a:t>
            </a:r>
          </a:p>
        </p:txBody>
      </p:sp>
      <p:sp>
        <p:nvSpPr>
          <p:cNvPr id="3" name="Content Placeholder 2">
            <a:extLst>
              <a:ext uri="{FF2B5EF4-FFF2-40B4-BE49-F238E27FC236}">
                <a16:creationId xmlns:a16="http://schemas.microsoft.com/office/drawing/2014/main" id="{3557AA4F-92EE-B044-8948-9FF10C483FA5}"/>
              </a:ext>
            </a:extLst>
          </p:cNvPr>
          <p:cNvSpPr>
            <a:spLocks noGrp="1"/>
          </p:cNvSpPr>
          <p:nvPr>
            <p:ph idx="1"/>
          </p:nvPr>
        </p:nvSpPr>
        <p:spPr>
          <a:xfrm>
            <a:off x="4116567" y="1101422"/>
            <a:ext cx="4235307" cy="1087557"/>
          </a:xfrm>
        </p:spPr>
        <p:txBody>
          <a:bodyPr anchor="ctr">
            <a:normAutofit/>
          </a:bodyPr>
          <a:lstStyle/>
          <a:p>
            <a:r>
              <a:rPr lang="en-US" sz="1500" dirty="0"/>
              <a:t>Hard to quantify.</a:t>
            </a:r>
          </a:p>
          <a:p>
            <a:r>
              <a:rPr lang="en-US" sz="1500" dirty="0"/>
              <a:t>Simple models are used. </a:t>
            </a:r>
          </a:p>
          <a:p>
            <a:r>
              <a:rPr lang="en-US" sz="1500" dirty="0"/>
              <a:t>Try to characterize at least with primary habits.</a:t>
            </a:r>
          </a:p>
        </p:txBody>
      </p:sp>
      <p:sp>
        <p:nvSpPr>
          <p:cNvPr id="4" name="Rectangle 3">
            <a:extLst>
              <a:ext uri="{FF2B5EF4-FFF2-40B4-BE49-F238E27FC236}">
                <a16:creationId xmlns:a16="http://schemas.microsoft.com/office/drawing/2014/main" id="{2A506033-B606-DA4A-95E6-E1C5126D2001}"/>
              </a:ext>
            </a:extLst>
          </p:cNvPr>
          <p:cNvSpPr/>
          <p:nvPr/>
        </p:nvSpPr>
        <p:spPr>
          <a:xfrm>
            <a:off x="6847980" y="1861766"/>
            <a:ext cx="1238034" cy="26341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7E09B47E-26AE-EF4A-824F-723CF1AAFFFA}"/>
              </a:ext>
            </a:extLst>
          </p:cNvPr>
          <p:cNvCxnSpPr>
            <a:stCxn id="4" idx="2"/>
          </p:cNvCxnSpPr>
          <p:nvPr/>
        </p:nvCxnSpPr>
        <p:spPr>
          <a:xfrm flipH="1">
            <a:off x="7448107" y="2125183"/>
            <a:ext cx="1" cy="318977"/>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36" name="Group 135">
            <a:extLst>
              <a:ext uri="{FF2B5EF4-FFF2-40B4-BE49-F238E27FC236}">
                <a16:creationId xmlns:a16="http://schemas.microsoft.com/office/drawing/2014/main" id="{E0299730-4CE9-9248-88A8-8E5D1FD3C2D0}"/>
              </a:ext>
            </a:extLst>
          </p:cNvPr>
          <p:cNvGrpSpPr/>
          <p:nvPr/>
        </p:nvGrpSpPr>
        <p:grpSpPr>
          <a:xfrm>
            <a:off x="3943974" y="2450717"/>
            <a:ext cx="5024004" cy="3734930"/>
            <a:chOff x="5258632" y="2124623"/>
            <a:chExt cx="6698672" cy="4521034"/>
          </a:xfrm>
        </p:grpSpPr>
        <p:sp>
          <p:nvSpPr>
            <p:cNvPr id="7" name="Rectangle 6">
              <a:extLst>
                <a:ext uri="{FF2B5EF4-FFF2-40B4-BE49-F238E27FC236}">
                  <a16:creationId xmlns:a16="http://schemas.microsoft.com/office/drawing/2014/main" id="{93BB7F89-7ABA-6C4E-9140-963B51F151E5}"/>
                </a:ext>
              </a:extLst>
            </p:cNvPr>
            <p:cNvSpPr/>
            <p:nvPr/>
          </p:nvSpPr>
          <p:spPr>
            <a:xfrm>
              <a:off x="5258632" y="2126601"/>
              <a:ext cx="6698672" cy="451905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3B751518-CB04-6F49-8FBF-F155D865F2BA}"/>
                </a:ext>
              </a:extLst>
            </p:cNvPr>
            <p:cNvSpPr txBox="1"/>
            <p:nvPr/>
          </p:nvSpPr>
          <p:spPr>
            <a:xfrm>
              <a:off x="5258632" y="2124623"/>
              <a:ext cx="3022879" cy="400109"/>
            </a:xfrm>
            <a:prstGeom prst="rect">
              <a:avLst/>
            </a:prstGeom>
            <a:noFill/>
          </p:spPr>
          <p:txBody>
            <a:bodyPr wrap="none" rtlCol="0">
              <a:spAutoFit/>
            </a:bodyPr>
            <a:lstStyle/>
            <a:p>
              <a:r>
                <a:rPr lang="en-US" sz="1350" b="1" dirty="0">
                  <a:solidFill>
                    <a:schemeClr val="accent6"/>
                  </a:solidFill>
                </a:rPr>
                <a:t>Primary vs. Secondary Habits</a:t>
              </a:r>
            </a:p>
          </p:txBody>
        </p:sp>
      </p:grpSp>
      <p:sp>
        <p:nvSpPr>
          <p:cNvPr id="11" name="Oval 10">
            <a:extLst>
              <a:ext uri="{FF2B5EF4-FFF2-40B4-BE49-F238E27FC236}">
                <a16:creationId xmlns:a16="http://schemas.microsoft.com/office/drawing/2014/main" id="{FCA5E2FC-E899-DE42-A230-B1062A30CD5F}"/>
              </a:ext>
            </a:extLst>
          </p:cNvPr>
          <p:cNvSpPr/>
          <p:nvPr/>
        </p:nvSpPr>
        <p:spPr>
          <a:xfrm>
            <a:off x="4824523" y="3217677"/>
            <a:ext cx="71770" cy="717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DCB4AA70-CA38-BE4F-B332-FDDE925F3D5D}"/>
              </a:ext>
            </a:extLst>
          </p:cNvPr>
          <p:cNvSpPr/>
          <p:nvPr/>
        </p:nvSpPr>
        <p:spPr>
          <a:xfrm>
            <a:off x="4565998" y="3217677"/>
            <a:ext cx="71770" cy="717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5DE151E9-9F11-2945-8996-70D9C969851F}"/>
              </a:ext>
            </a:extLst>
          </p:cNvPr>
          <p:cNvSpPr/>
          <p:nvPr/>
        </p:nvSpPr>
        <p:spPr>
          <a:xfrm>
            <a:off x="4565998" y="3638992"/>
            <a:ext cx="71770" cy="717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4B251FAF-C66C-3847-8500-E63CA3F8F6A9}"/>
              </a:ext>
            </a:extLst>
          </p:cNvPr>
          <p:cNvSpPr/>
          <p:nvPr/>
        </p:nvSpPr>
        <p:spPr>
          <a:xfrm>
            <a:off x="4828509" y="3638992"/>
            <a:ext cx="71770" cy="717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64EA1D9C-0C86-F143-81BB-31950A96428F}"/>
              </a:ext>
            </a:extLst>
          </p:cNvPr>
          <p:cNvSpPr/>
          <p:nvPr/>
        </p:nvSpPr>
        <p:spPr>
          <a:xfrm>
            <a:off x="4970673" y="3421018"/>
            <a:ext cx="71770" cy="717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7DE165C5-2C4E-C945-9F27-4251AF361F85}"/>
              </a:ext>
            </a:extLst>
          </p:cNvPr>
          <p:cNvSpPr/>
          <p:nvPr/>
        </p:nvSpPr>
        <p:spPr>
          <a:xfrm>
            <a:off x="4437388" y="3421017"/>
            <a:ext cx="71770" cy="717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9" name="Straight Connector 18">
            <a:extLst>
              <a:ext uri="{FF2B5EF4-FFF2-40B4-BE49-F238E27FC236}">
                <a16:creationId xmlns:a16="http://schemas.microsoft.com/office/drawing/2014/main" id="{45FFDAA8-B343-704B-9A98-BC15A00CC9F6}"/>
              </a:ext>
            </a:extLst>
          </p:cNvPr>
          <p:cNvCxnSpPr>
            <a:cxnSpLocks/>
          </p:cNvCxnSpPr>
          <p:nvPr/>
        </p:nvCxnSpPr>
        <p:spPr>
          <a:xfrm flipV="1">
            <a:off x="4856419" y="3456903"/>
            <a:ext cx="142163" cy="217974"/>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786DBB6-50FC-F547-93D0-6CD2A53A8217}"/>
              </a:ext>
            </a:extLst>
          </p:cNvPr>
          <p:cNvCxnSpPr>
            <a:cxnSpLocks/>
          </p:cNvCxnSpPr>
          <p:nvPr/>
        </p:nvCxnSpPr>
        <p:spPr>
          <a:xfrm flipV="1">
            <a:off x="4459720" y="3253340"/>
            <a:ext cx="142163" cy="217974"/>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5B0414C-6C6F-B045-90A3-97D6A5B6CB85}"/>
              </a:ext>
            </a:extLst>
          </p:cNvPr>
          <p:cNvCxnSpPr>
            <a:cxnSpLocks/>
          </p:cNvCxnSpPr>
          <p:nvPr/>
        </p:nvCxnSpPr>
        <p:spPr>
          <a:xfrm>
            <a:off x="4601883" y="3674876"/>
            <a:ext cx="268513"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F6C7462-3EDA-DF49-AEE8-546434204C4F}"/>
              </a:ext>
            </a:extLst>
          </p:cNvPr>
          <p:cNvCxnSpPr>
            <a:cxnSpLocks/>
          </p:cNvCxnSpPr>
          <p:nvPr/>
        </p:nvCxnSpPr>
        <p:spPr>
          <a:xfrm>
            <a:off x="4601883" y="3250681"/>
            <a:ext cx="268513"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F920D73-5C01-4B42-BECC-340E2E80AAFA}"/>
              </a:ext>
            </a:extLst>
          </p:cNvPr>
          <p:cNvCxnSpPr>
            <a:cxnSpLocks/>
          </p:cNvCxnSpPr>
          <p:nvPr/>
        </p:nvCxnSpPr>
        <p:spPr>
          <a:xfrm>
            <a:off x="4852433" y="3247964"/>
            <a:ext cx="146150" cy="189004"/>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D9A6B12-0DF6-1543-9E09-87D45B1A2AE0}"/>
              </a:ext>
            </a:extLst>
          </p:cNvPr>
          <p:cNvCxnSpPr>
            <a:cxnSpLocks/>
          </p:cNvCxnSpPr>
          <p:nvPr/>
        </p:nvCxnSpPr>
        <p:spPr>
          <a:xfrm>
            <a:off x="4482698" y="3466327"/>
            <a:ext cx="115196" cy="192601"/>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448CB744-C73B-074C-9453-5439C693D9F5}"/>
              </a:ext>
            </a:extLst>
          </p:cNvPr>
          <p:cNvGrpSpPr/>
          <p:nvPr/>
        </p:nvGrpSpPr>
        <p:grpSpPr>
          <a:xfrm>
            <a:off x="4468832" y="3087867"/>
            <a:ext cx="534613" cy="601374"/>
            <a:chOff x="7418724" y="3081102"/>
            <a:chExt cx="712817" cy="801832"/>
          </a:xfrm>
        </p:grpSpPr>
        <p:cxnSp>
          <p:nvCxnSpPr>
            <p:cNvPr id="86" name="Straight Connector 85">
              <a:extLst>
                <a:ext uri="{FF2B5EF4-FFF2-40B4-BE49-F238E27FC236}">
                  <a16:creationId xmlns:a16="http://schemas.microsoft.com/office/drawing/2014/main" id="{3E0C4ACD-11C7-C24A-BA8B-65526D13C5F6}"/>
                </a:ext>
              </a:extLst>
            </p:cNvPr>
            <p:cNvCxnSpPr/>
            <p:nvPr/>
          </p:nvCxnSpPr>
          <p:spPr>
            <a:xfrm flipV="1">
              <a:off x="7595519" y="3086602"/>
              <a:ext cx="0" cy="23073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810823C-B95A-E94D-AD4E-2EDCC7C892DC}"/>
                </a:ext>
              </a:extLst>
            </p:cNvPr>
            <p:cNvCxnSpPr/>
            <p:nvPr/>
          </p:nvCxnSpPr>
          <p:spPr>
            <a:xfrm flipV="1">
              <a:off x="7934904" y="3081102"/>
              <a:ext cx="0" cy="23073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076D1B1-CE67-954D-A950-88C9F0D69EAC}"/>
                </a:ext>
              </a:extLst>
            </p:cNvPr>
            <p:cNvCxnSpPr/>
            <p:nvPr/>
          </p:nvCxnSpPr>
          <p:spPr>
            <a:xfrm flipV="1">
              <a:off x="7418724" y="3334984"/>
              <a:ext cx="0" cy="23073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5959B47-2BE6-F746-A575-E877E1CA9357}"/>
                </a:ext>
              </a:extLst>
            </p:cNvPr>
            <p:cNvCxnSpPr/>
            <p:nvPr/>
          </p:nvCxnSpPr>
          <p:spPr>
            <a:xfrm flipV="1">
              <a:off x="8131541" y="3350833"/>
              <a:ext cx="0" cy="23073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F28F07B-1755-BD46-9108-548AE7090B15}"/>
                </a:ext>
              </a:extLst>
            </p:cNvPr>
            <p:cNvCxnSpPr/>
            <p:nvPr/>
          </p:nvCxnSpPr>
          <p:spPr>
            <a:xfrm flipV="1">
              <a:off x="7595519" y="3652196"/>
              <a:ext cx="0" cy="23073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8EA50B8-5217-CD48-B16B-A262CA5E2C8A}"/>
                </a:ext>
              </a:extLst>
            </p:cNvPr>
            <p:cNvCxnSpPr/>
            <p:nvPr/>
          </p:nvCxnSpPr>
          <p:spPr>
            <a:xfrm flipV="1">
              <a:off x="7934904" y="3630931"/>
              <a:ext cx="0" cy="23073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1D05CC89-8773-6B4F-AE7B-47CB24899EF6}"/>
              </a:ext>
            </a:extLst>
          </p:cNvPr>
          <p:cNvGrpSpPr/>
          <p:nvPr/>
        </p:nvGrpSpPr>
        <p:grpSpPr>
          <a:xfrm>
            <a:off x="4437388" y="3054863"/>
            <a:ext cx="605054" cy="493085"/>
            <a:chOff x="7203482" y="3512295"/>
            <a:chExt cx="806739" cy="657446"/>
          </a:xfrm>
        </p:grpSpPr>
        <p:sp>
          <p:nvSpPr>
            <p:cNvPr id="48" name="Oval 47">
              <a:extLst>
                <a:ext uri="{FF2B5EF4-FFF2-40B4-BE49-F238E27FC236}">
                  <a16:creationId xmlns:a16="http://schemas.microsoft.com/office/drawing/2014/main" id="{898CFEFF-28BA-D848-B7B5-E5503EBBE011}"/>
                </a:ext>
              </a:extLst>
            </p:cNvPr>
            <p:cNvSpPr/>
            <p:nvPr/>
          </p:nvSpPr>
          <p:spPr>
            <a:xfrm>
              <a:off x="7719662" y="3512295"/>
              <a:ext cx="95693" cy="956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Oval 48">
              <a:extLst>
                <a:ext uri="{FF2B5EF4-FFF2-40B4-BE49-F238E27FC236}">
                  <a16:creationId xmlns:a16="http://schemas.microsoft.com/office/drawing/2014/main" id="{3190C81A-4248-0741-846E-6CBEF9A551BA}"/>
                </a:ext>
              </a:extLst>
            </p:cNvPr>
            <p:cNvSpPr/>
            <p:nvPr/>
          </p:nvSpPr>
          <p:spPr>
            <a:xfrm>
              <a:off x="7374962" y="3512295"/>
              <a:ext cx="95693" cy="956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Oval 49">
              <a:extLst>
                <a:ext uri="{FF2B5EF4-FFF2-40B4-BE49-F238E27FC236}">
                  <a16:creationId xmlns:a16="http://schemas.microsoft.com/office/drawing/2014/main" id="{F556C13C-013A-374F-9DD2-EC2A129D373D}"/>
                </a:ext>
              </a:extLst>
            </p:cNvPr>
            <p:cNvSpPr/>
            <p:nvPr/>
          </p:nvSpPr>
          <p:spPr>
            <a:xfrm>
              <a:off x="7374962" y="4074048"/>
              <a:ext cx="95693" cy="956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E293C0CB-0D1F-C245-B896-F47D836CB9DD}"/>
                </a:ext>
              </a:extLst>
            </p:cNvPr>
            <p:cNvSpPr/>
            <p:nvPr/>
          </p:nvSpPr>
          <p:spPr>
            <a:xfrm>
              <a:off x="7724977" y="4074048"/>
              <a:ext cx="95693" cy="956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Oval 51">
              <a:extLst>
                <a:ext uri="{FF2B5EF4-FFF2-40B4-BE49-F238E27FC236}">
                  <a16:creationId xmlns:a16="http://schemas.microsoft.com/office/drawing/2014/main" id="{26C78B7B-BE5A-3C4F-9C3E-8E44D81532F7}"/>
                </a:ext>
              </a:extLst>
            </p:cNvPr>
            <p:cNvSpPr/>
            <p:nvPr/>
          </p:nvSpPr>
          <p:spPr>
            <a:xfrm>
              <a:off x="7914528" y="3783416"/>
              <a:ext cx="95693" cy="956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a:extLst>
                <a:ext uri="{FF2B5EF4-FFF2-40B4-BE49-F238E27FC236}">
                  <a16:creationId xmlns:a16="http://schemas.microsoft.com/office/drawing/2014/main" id="{EFC4FEE2-098A-E44D-B832-53A5FFF5FAD7}"/>
                </a:ext>
              </a:extLst>
            </p:cNvPr>
            <p:cNvSpPr/>
            <p:nvPr/>
          </p:nvSpPr>
          <p:spPr>
            <a:xfrm>
              <a:off x="7203482" y="3783415"/>
              <a:ext cx="95693" cy="956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4" name="Straight Connector 53">
              <a:extLst>
                <a:ext uri="{FF2B5EF4-FFF2-40B4-BE49-F238E27FC236}">
                  <a16:creationId xmlns:a16="http://schemas.microsoft.com/office/drawing/2014/main" id="{82DDA1E3-228E-FF47-92A4-EB250733EF42}"/>
                </a:ext>
              </a:extLst>
            </p:cNvPr>
            <p:cNvCxnSpPr>
              <a:cxnSpLocks/>
            </p:cNvCxnSpPr>
            <p:nvPr/>
          </p:nvCxnSpPr>
          <p:spPr>
            <a:xfrm flipV="1">
              <a:off x="7762190" y="3831263"/>
              <a:ext cx="189551" cy="290632"/>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3FA9F29-B2A2-9643-9032-D4E59D9648AA}"/>
                </a:ext>
              </a:extLst>
            </p:cNvPr>
            <p:cNvCxnSpPr>
              <a:cxnSpLocks/>
            </p:cNvCxnSpPr>
            <p:nvPr/>
          </p:nvCxnSpPr>
          <p:spPr>
            <a:xfrm flipV="1">
              <a:off x="7233257" y="3559846"/>
              <a:ext cx="189551" cy="290632"/>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64FD3E5-6295-4644-9009-E1D3AE4E5BF4}"/>
                </a:ext>
              </a:extLst>
            </p:cNvPr>
            <p:cNvCxnSpPr>
              <a:cxnSpLocks/>
            </p:cNvCxnSpPr>
            <p:nvPr/>
          </p:nvCxnSpPr>
          <p:spPr>
            <a:xfrm>
              <a:off x="7422808" y="4121894"/>
              <a:ext cx="358017"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2C1B569-8011-7240-B9AF-E9541725DF1D}"/>
                </a:ext>
              </a:extLst>
            </p:cNvPr>
            <p:cNvCxnSpPr>
              <a:cxnSpLocks/>
            </p:cNvCxnSpPr>
            <p:nvPr/>
          </p:nvCxnSpPr>
          <p:spPr>
            <a:xfrm>
              <a:off x="7422808" y="3556300"/>
              <a:ext cx="358017"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FC784CE-1B2E-504F-997B-631261B13570}"/>
                </a:ext>
              </a:extLst>
            </p:cNvPr>
            <p:cNvCxnSpPr>
              <a:cxnSpLocks/>
            </p:cNvCxnSpPr>
            <p:nvPr/>
          </p:nvCxnSpPr>
          <p:spPr>
            <a:xfrm>
              <a:off x="7756875" y="3552677"/>
              <a:ext cx="194867" cy="252005"/>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0378B6D-948D-3C41-85AA-0ACB036570A8}"/>
                </a:ext>
              </a:extLst>
            </p:cNvPr>
            <p:cNvCxnSpPr>
              <a:cxnSpLocks/>
            </p:cNvCxnSpPr>
            <p:nvPr/>
          </p:nvCxnSpPr>
          <p:spPr>
            <a:xfrm>
              <a:off x="7263895" y="3843828"/>
              <a:ext cx="153595" cy="256801"/>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B1F3997B-1DFA-694A-8832-1570522821F0}"/>
              </a:ext>
            </a:extLst>
          </p:cNvPr>
          <p:cNvGrpSpPr/>
          <p:nvPr/>
        </p:nvGrpSpPr>
        <p:grpSpPr>
          <a:xfrm>
            <a:off x="4471341" y="2918321"/>
            <a:ext cx="534613" cy="601374"/>
            <a:chOff x="7418724" y="3081102"/>
            <a:chExt cx="712817" cy="801832"/>
          </a:xfrm>
        </p:grpSpPr>
        <p:cxnSp>
          <p:nvCxnSpPr>
            <p:cNvPr id="94" name="Straight Connector 93">
              <a:extLst>
                <a:ext uri="{FF2B5EF4-FFF2-40B4-BE49-F238E27FC236}">
                  <a16:creationId xmlns:a16="http://schemas.microsoft.com/office/drawing/2014/main" id="{9C3B9204-72C2-EC49-B7C3-F7BD4E728672}"/>
                </a:ext>
              </a:extLst>
            </p:cNvPr>
            <p:cNvCxnSpPr/>
            <p:nvPr/>
          </p:nvCxnSpPr>
          <p:spPr>
            <a:xfrm flipV="1">
              <a:off x="7595519" y="3086602"/>
              <a:ext cx="0" cy="23073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C9231F3-5A89-3248-9D27-4F44096E77E8}"/>
                </a:ext>
              </a:extLst>
            </p:cNvPr>
            <p:cNvCxnSpPr/>
            <p:nvPr/>
          </p:nvCxnSpPr>
          <p:spPr>
            <a:xfrm flipV="1">
              <a:off x="7934904" y="3081102"/>
              <a:ext cx="0" cy="23073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A1017CF-B074-0742-B369-074D7F466C40}"/>
                </a:ext>
              </a:extLst>
            </p:cNvPr>
            <p:cNvCxnSpPr/>
            <p:nvPr/>
          </p:nvCxnSpPr>
          <p:spPr>
            <a:xfrm flipV="1">
              <a:off x="7418724" y="3334984"/>
              <a:ext cx="0" cy="23073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8E6DBD8-32B1-6D4E-8A45-A20E1FF994BE}"/>
                </a:ext>
              </a:extLst>
            </p:cNvPr>
            <p:cNvCxnSpPr/>
            <p:nvPr/>
          </p:nvCxnSpPr>
          <p:spPr>
            <a:xfrm flipV="1">
              <a:off x="8131541" y="3350833"/>
              <a:ext cx="0" cy="23073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16C09019-2557-824B-823B-41133A4338F6}"/>
                </a:ext>
              </a:extLst>
            </p:cNvPr>
            <p:cNvCxnSpPr/>
            <p:nvPr/>
          </p:nvCxnSpPr>
          <p:spPr>
            <a:xfrm flipV="1">
              <a:off x="7595519" y="3652196"/>
              <a:ext cx="0" cy="23073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47BFFCD-B9BD-0843-B025-46168B262B76}"/>
                </a:ext>
              </a:extLst>
            </p:cNvPr>
            <p:cNvCxnSpPr/>
            <p:nvPr/>
          </p:nvCxnSpPr>
          <p:spPr>
            <a:xfrm flipV="1">
              <a:off x="7934904" y="3630931"/>
              <a:ext cx="0" cy="23073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5E32D036-AE9C-FE4D-8B12-E9110C2E888A}"/>
              </a:ext>
            </a:extLst>
          </p:cNvPr>
          <p:cNvGrpSpPr/>
          <p:nvPr/>
        </p:nvGrpSpPr>
        <p:grpSpPr>
          <a:xfrm>
            <a:off x="4437388" y="2897475"/>
            <a:ext cx="605054" cy="493085"/>
            <a:chOff x="7203482" y="3512295"/>
            <a:chExt cx="806739" cy="657446"/>
          </a:xfrm>
        </p:grpSpPr>
        <p:sp>
          <p:nvSpPr>
            <p:cNvPr id="101" name="Oval 100">
              <a:extLst>
                <a:ext uri="{FF2B5EF4-FFF2-40B4-BE49-F238E27FC236}">
                  <a16:creationId xmlns:a16="http://schemas.microsoft.com/office/drawing/2014/main" id="{40FD66A7-2676-2B4B-B5B0-916493D2F13D}"/>
                </a:ext>
              </a:extLst>
            </p:cNvPr>
            <p:cNvSpPr/>
            <p:nvPr/>
          </p:nvSpPr>
          <p:spPr>
            <a:xfrm>
              <a:off x="7719662" y="3512295"/>
              <a:ext cx="95693" cy="956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Oval 101">
              <a:extLst>
                <a:ext uri="{FF2B5EF4-FFF2-40B4-BE49-F238E27FC236}">
                  <a16:creationId xmlns:a16="http://schemas.microsoft.com/office/drawing/2014/main" id="{9BC84272-F657-5043-9883-385762157140}"/>
                </a:ext>
              </a:extLst>
            </p:cNvPr>
            <p:cNvSpPr/>
            <p:nvPr/>
          </p:nvSpPr>
          <p:spPr>
            <a:xfrm>
              <a:off x="7374962" y="3512295"/>
              <a:ext cx="95693" cy="956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Oval 102">
              <a:extLst>
                <a:ext uri="{FF2B5EF4-FFF2-40B4-BE49-F238E27FC236}">
                  <a16:creationId xmlns:a16="http://schemas.microsoft.com/office/drawing/2014/main" id="{27A29834-EC33-8C4F-943E-89AEE9FBB976}"/>
                </a:ext>
              </a:extLst>
            </p:cNvPr>
            <p:cNvSpPr/>
            <p:nvPr/>
          </p:nvSpPr>
          <p:spPr>
            <a:xfrm>
              <a:off x="7374962" y="4074048"/>
              <a:ext cx="95693" cy="956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Oval 103">
              <a:extLst>
                <a:ext uri="{FF2B5EF4-FFF2-40B4-BE49-F238E27FC236}">
                  <a16:creationId xmlns:a16="http://schemas.microsoft.com/office/drawing/2014/main" id="{54011EAF-6448-074F-B4B7-939933C2B848}"/>
                </a:ext>
              </a:extLst>
            </p:cNvPr>
            <p:cNvSpPr/>
            <p:nvPr/>
          </p:nvSpPr>
          <p:spPr>
            <a:xfrm>
              <a:off x="7724977" y="4074048"/>
              <a:ext cx="95693" cy="956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Oval 104">
              <a:extLst>
                <a:ext uri="{FF2B5EF4-FFF2-40B4-BE49-F238E27FC236}">
                  <a16:creationId xmlns:a16="http://schemas.microsoft.com/office/drawing/2014/main" id="{91C0C212-A20B-B94C-9832-EB6B96816044}"/>
                </a:ext>
              </a:extLst>
            </p:cNvPr>
            <p:cNvSpPr/>
            <p:nvPr/>
          </p:nvSpPr>
          <p:spPr>
            <a:xfrm>
              <a:off x="7914528" y="3783416"/>
              <a:ext cx="95693" cy="956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Oval 105">
              <a:extLst>
                <a:ext uri="{FF2B5EF4-FFF2-40B4-BE49-F238E27FC236}">
                  <a16:creationId xmlns:a16="http://schemas.microsoft.com/office/drawing/2014/main" id="{041B47DA-49B1-A74A-BC6B-BC1C81F3696E}"/>
                </a:ext>
              </a:extLst>
            </p:cNvPr>
            <p:cNvSpPr/>
            <p:nvPr/>
          </p:nvSpPr>
          <p:spPr>
            <a:xfrm>
              <a:off x="7203482" y="3783415"/>
              <a:ext cx="95693" cy="956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7" name="Straight Connector 106">
              <a:extLst>
                <a:ext uri="{FF2B5EF4-FFF2-40B4-BE49-F238E27FC236}">
                  <a16:creationId xmlns:a16="http://schemas.microsoft.com/office/drawing/2014/main" id="{F03F9A40-4D94-4E4D-9AFB-5FBD69D17379}"/>
                </a:ext>
              </a:extLst>
            </p:cNvPr>
            <p:cNvCxnSpPr>
              <a:cxnSpLocks/>
            </p:cNvCxnSpPr>
            <p:nvPr/>
          </p:nvCxnSpPr>
          <p:spPr>
            <a:xfrm flipV="1">
              <a:off x="7762190" y="3831263"/>
              <a:ext cx="189551" cy="290632"/>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EA7708F-8EC9-1246-B71F-57E96C3682E6}"/>
                </a:ext>
              </a:extLst>
            </p:cNvPr>
            <p:cNvCxnSpPr>
              <a:cxnSpLocks/>
            </p:cNvCxnSpPr>
            <p:nvPr/>
          </p:nvCxnSpPr>
          <p:spPr>
            <a:xfrm flipV="1">
              <a:off x="7233257" y="3559846"/>
              <a:ext cx="189551" cy="290632"/>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37D5FD-F517-9E46-84B6-5DDC40780E32}"/>
                </a:ext>
              </a:extLst>
            </p:cNvPr>
            <p:cNvCxnSpPr>
              <a:cxnSpLocks/>
            </p:cNvCxnSpPr>
            <p:nvPr/>
          </p:nvCxnSpPr>
          <p:spPr>
            <a:xfrm>
              <a:off x="7422808" y="4121894"/>
              <a:ext cx="358017"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4161F72-D224-B840-85B4-6BC58488FF3A}"/>
                </a:ext>
              </a:extLst>
            </p:cNvPr>
            <p:cNvCxnSpPr>
              <a:cxnSpLocks/>
            </p:cNvCxnSpPr>
            <p:nvPr/>
          </p:nvCxnSpPr>
          <p:spPr>
            <a:xfrm>
              <a:off x="7422808" y="3556300"/>
              <a:ext cx="358017"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C5C4D8A-FEC9-1549-B5DB-1A816549385D}"/>
                </a:ext>
              </a:extLst>
            </p:cNvPr>
            <p:cNvCxnSpPr>
              <a:cxnSpLocks/>
            </p:cNvCxnSpPr>
            <p:nvPr/>
          </p:nvCxnSpPr>
          <p:spPr>
            <a:xfrm>
              <a:off x="7756875" y="3552677"/>
              <a:ext cx="194867" cy="252005"/>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115EB72-8D69-6849-874D-1F04AD3C5704}"/>
                </a:ext>
              </a:extLst>
            </p:cNvPr>
            <p:cNvCxnSpPr>
              <a:cxnSpLocks/>
            </p:cNvCxnSpPr>
            <p:nvPr/>
          </p:nvCxnSpPr>
          <p:spPr>
            <a:xfrm>
              <a:off x="7263895" y="3843828"/>
              <a:ext cx="153595" cy="256801"/>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A699887D-A1F3-E84C-8170-F76128A6F51F}"/>
              </a:ext>
            </a:extLst>
          </p:cNvPr>
          <p:cNvSpPr txBox="1"/>
          <p:nvPr/>
        </p:nvSpPr>
        <p:spPr>
          <a:xfrm>
            <a:off x="5259792" y="2861894"/>
            <a:ext cx="3630206" cy="253916"/>
          </a:xfrm>
          <a:prstGeom prst="rect">
            <a:avLst/>
          </a:prstGeom>
          <a:noFill/>
        </p:spPr>
        <p:txBody>
          <a:bodyPr wrap="square" rtlCol="0">
            <a:spAutoFit/>
          </a:bodyPr>
          <a:lstStyle/>
          <a:p>
            <a:r>
              <a:rPr lang="en-US" sz="1050" dirty="0"/>
              <a:t>Ice crystals are comprised of hexagonal and rectangular faces</a:t>
            </a:r>
          </a:p>
        </p:txBody>
      </p:sp>
      <p:sp>
        <p:nvSpPr>
          <p:cNvPr id="115" name="Hexagon 114">
            <a:extLst>
              <a:ext uri="{FF2B5EF4-FFF2-40B4-BE49-F238E27FC236}">
                <a16:creationId xmlns:a16="http://schemas.microsoft.com/office/drawing/2014/main" id="{08371CCC-75AB-1E47-9999-826FF1B79766}"/>
              </a:ext>
            </a:extLst>
          </p:cNvPr>
          <p:cNvSpPr/>
          <p:nvPr/>
        </p:nvSpPr>
        <p:spPr>
          <a:xfrm>
            <a:off x="4470208" y="2927761"/>
            <a:ext cx="534806" cy="428498"/>
          </a:xfrm>
          <a:prstGeom prst="hexagon">
            <a:avLst>
              <a:gd name="adj" fmla="val 32410"/>
              <a:gd name="vf" fmla="val 115470"/>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Rectangle 115">
            <a:extLst>
              <a:ext uri="{FF2B5EF4-FFF2-40B4-BE49-F238E27FC236}">
                <a16:creationId xmlns:a16="http://schemas.microsoft.com/office/drawing/2014/main" id="{5D17DF9C-6170-FB43-947B-EB39EB0CF71B}"/>
              </a:ext>
            </a:extLst>
          </p:cNvPr>
          <p:cNvSpPr/>
          <p:nvPr/>
        </p:nvSpPr>
        <p:spPr>
          <a:xfrm>
            <a:off x="4603938" y="3512063"/>
            <a:ext cx="254539" cy="16123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8" name="Straight Connector 117">
            <a:extLst>
              <a:ext uri="{FF2B5EF4-FFF2-40B4-BE49-F238E27FC236}">
                <a16:creationId xmlns:a16="http://schemas.microsoft.com/office/drawing/2014/main" id="{EF422CBE-08A3-ED4C-B0A8-45B9B6BAEE75}"/>
              </a:ext>
            </a:extLst>
          </p:cNvPr>
          <p:cNvCxnSpPr/>
          <p:nvPr/>
        </p:nvCxnSpPr>
        <p:spPr>
          <a:xfrm>
            <a:off x="6959600" y="3061214"/>
            <a:ext cx="546100"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D9203DE-DA1D-3E4B-8919-273A001FA4F5}"/>
              </a:ext>
            </a:extLst>
          </p:cNvPr>
          <p:cNvCxnSpPr/>
          <p:nvPr/>
        </p:nvCxnSpPr>
        <p:spPr>
          <a:xfrm>
            <a:off x="7207250" y="3061214"/>
            <a:ext cx="0" cy="9624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A629253F-E7A0-DF41-868C-7DEAE37A0338}"/>
              </a:ext>
            </a:extLst>
          </p:cNvPr>
          <p:cNvCxnSpPr/>
          <p:nvPr/>
        </p:nvCxnSpPr>
        <p:spPr>
          <a:xfrm flipH="1">
            <a:off x="5105400" y="3157463"/>
            <a:ext cx="2101850"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0027108-455C-304D-B733-FC87CDD89E75}"/>
              </a:ext>
            </a:extLst>
          </p:cNvPr>
          <p:cNvCxnSpPr/>
          <p:nvPr/>
        </p:nvCxnSpPr>
        <p:spPr>
          <a:xfrm>
            <a:off x="7854950" y="3069076"/>
            <a:ext cx="546100"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9CFB693B-58B4-5043-AF46-DBD004D7B736}"/>
              </a:ext>
            </a:extLst>
          </p:cNvPr>
          <p:cNvCxnSpPr>
            <a:cxnSpLocks/>
          </p:cNvCxnSpPr>
          <p:nvPr/>
        </p:nvCxnSpPr>
        <p:spPr>
          <a:xfrm>
            <a:off x="8115299" y="3076336"/>
            <a:ext cx="0" cy="232165"/>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35BE91B2-FE2F-2C4C-9663-9BC0CFEF04F7}"/>
              </a:ext>
            </a:extLst>
          </p:cNvPr>
          <p:cNvCxnSpPr>
            <a:cxnSpLocks/>
          </p:cNvCxnSpPr>
          <p:nvPr/>
        </p:nvCxnSpPr>
        <p:spPr>
          <a:xfrm flipH="1">
            <a:off x="4896293" y="3636577"/>
            <a:ext cx="209106"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4AACA66-AF5C-2F4C-B6FA-8D291854D3A6}"/>
              </a:ext>
            </a:extLst>
          </p:cNvPr>
          <p:cNvCxnSpPr>
            <a:cxnSpLocks/>
          </p:cNvCxnSpPr>
          <p:nvPr/>
        </p:nvCxnSpPr>
        <p:spPr>
          <a:xfrm>
            <a:off x="5105399" y="3308501"/>
            <a:ext cx="0" cy="32807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86E6F98-5489-5E41-9B5A-E3F640C927FD}"/>
              </a:ext>
            </a:extLst>
          </p:cNvPr>
          <p:cNvCxnSpPr>
            <a:cxnSpLocks/>
          </p:cNvCxnSpPr>
          <p:nvPr/>
        </p:nvCxnSpPr>
        <p:spPr>
          <a:xfrm>
            <a:off x="5105399" y="3308501"/>
            <a:ext cx="30099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B0E856FA-F287-3344-BC38-B1936C0FB84A}"/>
              </a:ext>
            </a:extLst>
          </p:cNvPr>
          <p:cNvSpPr txBox="1"/>
          <p:nvPr/>
        </p:nvSpPr>
        <p:spPr>
          <a:xfrm>
            <a:off x="5259791" y="3440003"/>
            <a:ext cx="3630206" cy="415498"/>
          </a:xfrm>
          <a:prstGeom prst="rect">
            <a:avLst/>
          </a:prstGeom>
          <a:noFill/>
        </p:spPr>
        <p:txBody>
          <a:bodyPr wrap="square" rtlCol="0">
            <a:spAutoFit/>
          </a:bodyPr>
          <a:lstStyle/>
          <a:p>
            <a:r>
              <a:rPr lang="en-US" sz="1050" dirty="0"/>
              <a:t>Multiple lattices ”stacked” result in a hexagonal prism structure comprised of bonded water molecules.</a:t>
            </a:r>
          </a:p>
        </p:txBody>
      </p:sp>
      <p:sp>
        <p:nvSpPr>
          <p:cNvPr id="138" name="TextBox 137">
            <a:extLst>
              <a:ext uri="{FF2B5EF4-FFF2-40B4-BE49-F238E27FC236}">
                <a16:creationId xmlns:a16="http://schemas.microsoft.com/office/drawing/2014/main" id="{68CEF12E-C14C-B94C-8B97-ADEDC82ECA5B}"/>
              </a:ext>
            </a:extLst>
          </p:cNvPr>
          <p:cNvSpPr txBox="1"/>
          <p:nvPr/>
        </p:nvSpPr>
        <p:spPr>
          <a:xfrm>
            <a:off x="3928550" y="3945201"/>
            <a:ext cx="5118503" cy="253916"/>
          </a:xfrm>
          <a:prstGeom prst="rect">
            <a:avLst/>
          </a:prstGeom>
          <a:noFill/>
        </p:spPr>
        <p:txBody>
          <a:bodyPr wrap="square" rtlCol="0">
            <a:spAutoFit/>
          </a:bodyPr>
          <a:lstStyle/>
          <a:p>
            <a:r>
              <a:rPr lang="en-US" sz="1050" dirty="0"/>
              <a:t>Stacking can occur in two directions, resulting in two possible hexagonal habits (shapes).</a:t>
            </a:r>
          </a:p>
        </p:txBody>
      </p:sp>
      <p:sp>
        <p:nvSpPr>
          <p:cNvPr id="139" name="Hexagon 138">
            <a:extLst>
              <a:ext uri="{FF2B5EF4-FFF2-40B4-BE49-F238E27FC236}">
                <a16:creationId xmlns:a16="http://schemas.microsoft.com/office/drawing/2014/main" id="{2B53A825-645B-EF44-9F57-7DED1C34A943}"/>
              </a:ext>
            </a:extLst>
          </p:cNvPr>
          <p:cNvSpPr/>
          <p:nvPr/>
        </p:nvSpPr>
        <p:spPr>
          <a:xfrm>
            <a:off x="4387186" y="4085664"/>
            <a:ext cx="1758984" cy="1524331"/>
          </a:xfrm>
          <a:prstGeom prst="hexagon">
            <a:avLst>
              <a:gd name="adj" fmla="val 30556"/>
              <a:gd name="vf" fmla="val 115470"/>
            </a:avLst>
          </a:prstGeom>
          <a:solidFill>
            <a:schemeClr val="accent6"/>
          </a:solidFill>
          <a:ln>
            <a:solidFill>
              <a:schemeClr val="accent6"/>
            </a:solidFill>
          </a:ln>
          <a:scene3d>
            <a:camera prst="perspectiveRelaxed">
              <a:rot lat="17673603" lon="0" rev="0"/>
            </a:camera>
            <a:lightRig rig="threePt" dir="t"/>
          </a:scene3d>
          <a:sp3d extrusionH="1270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1" name="Hexagon 140">
            <a:extLst>
              <a:ext uri="{FF2B5EF4-FFF2-40B4-BE49-F238E27FC236}">
                <a16:creationId xmlns:a16="http://schemas.microsoft.com/office/drawing/2014/main" id="{5D64E085-27D1-8040-9AFD-BD66522540A0}"/>
              </a:ext>
            </a:extLst>
          </p:cNvPr>
          <p:cNvSpPr/>
          <p:nvPr/>
        </p:nvSpPr>
        <p:spPr>
          <a:xfrm>
            <a:off x="7505699" y="4402500"/>
            <a:ext cx="666786" cy="577835"/>
          </a:xfrm>
          <a:prstGeom prst="hexagon">
            <a:avLst>
              <a:gd name="adj" fmla="val 30556"/>
              <a:gd name="vf" fmla="val 115470"/>
            </a:avLst>
          </a:prstGeom>
          <a:solidFill>
            <a:schemeClr val="accent6"/>
          </a:solidFill>
          <a:ln>
            <a:solidFill>
              <a:schemeClr val="accent6"/>
            </a:solidFill>
          </a:ln>
          <a:scene3d>
            <a:camera prst="perspectiveRelaxed">
              <a:rot lat="17673603" lon="0" rev="0"/>
            </a:camera>
            <a:lightRig rig="threePt" dir="t"/>
          </a:scene3d>
          <a:sp3d extrusionH="9525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2" name="Rectangle 141">
            <a:extLst>
              <a:ext uri="{FF2B5EF4-FFF2-40B4-BE49-F238E27FC236}">
                <a16:creationId xmlns:a16="http://schemas.microsoft.com/office/drawing/2014/main" id="{45E16B11-388A-474F-A85E-1BBBBD716963}"/>
              </a:ext>
            </a:extLst>
          </p:cNvPr>
          <p:cNvSpPr/>
          <p:nvPr/>
        </p:nvSpPr>
        <p:spPr>
          <a:xfrm>
            <a:off x="4918230" y="4184753"/>
            <a:ext cx="690445" cy="300082"/>
          </a:xfrm>
          <a:prstGeom prst="rect">
            <a:avLst/>
          </a:prstGeom>
        </p:spPr>
        <p:txBody>
          <a:bodyPr wrap="none">
            <a:spAutoFit/>
          </a:bodyPr>
          <a:lstStyle/>
          <a:p>
            <a:r>
              <a:rPr lang="en-US" sz="1350" b="1" dirty="0"/>
              <a:t>PLATES</a:t>
            </a:r>
            <a:endParaRPr lang="en-US" sz="1350" dirty="0"/>
          </a:p>
        </p:txBody>
      </p:sp>
      <p:sp>
        <p:nvSpPr>
          <p:cNvPr id="143" name="Rectangle 142">
            <a:extLst>
              <a:ext uri="{FF2B5EF4-FFF2-40B4-BE49-F238E27FC236}">
                <a16:creationId xmlns:a16="http://schemas.microsoft.com/office/drawing/2014/main" id="{5B0A9FD9-6DE1-0146-8E68-DF6562963175}"/>
              </a:ext>
            </a:extLst>
          </p:cNvPr>
          <p:cNvSpPr/>
          <p:nvPr/>
        </p:nvSpPr>
        <p:spPr>
          <a:xfrm>
            <a:off x="7377307" y="4192160"/>
            <a:ext cx="921342" cy="300082"/>
          </a:xfrm>
          <a:prstGeom prst="rect">
            <a:avLst/>
          </a:prstGeom>
        </p:spPr>
        <p:txBody>
          <a:bodyPr wrap="none">
            <a:spAutoFit/>
          </a:bodyPr>
          <a:lstStyle/>
          <a:p>
            <a:r>
              <a:rPr lang="en-US" sz="1350" b="1" dirty="0"/>
              <a:t>COLUMNS</a:t>
            </a:r>
            <a:endParaRPr lang="en-US" sz="1350" dirty="0"/>
          </a:p>
        </p:txBody>
      </p:sp>
      <p:sp>
        <p:nvSpPr>
          <p:cNvPr id="147" name="Rectangle 146">
            <a:extLst>
              <a:ext uri="{FF2B5EF4-FFF2-40B4-BE49-F238E27FC236}">
                <a16:creationId xmlns:a16="http://schemas.microsoft.com/office/drawing/2014/main" id="{3D960F0D-53AA-D04A-A97E-4EC06D56B1D1}"/>
              </a:ext>
            </a:extLst>
          </p:cNvPr>
          <p:cNvSpPr/>
          <p:nvPr/>
        </p:nvSpPr>
        <p:spPr>
          <a:xfrm>
            <a:off x="4261962" y="5721352"/>
            <a:ext cx="1972259" cy="334835"/>
          </a:xfrm>
          <a:prstGeom prst="rect">
            <a:avLst/>
          </a:prstGeom>
        </p:spPr>
        <p:txBody>
          <a:bodyPr wrap="square">
            <a:spAutoFit/>
          </a:bodyPr>
          <a:lstStyle/>
          <a:p>
            <a:r>
              <a:rPr lang="en-US" sz="788" dirty="0"/>
              <a:t>”Stacking”, or molecular attachment, occurs primarily on the </a:t>
            </a:r>
            <a:r>
              <a:rPr lang="en-US" sz="788" b="1" dirty="0">
                <a:solidFill>
                  <a:schemeClr val="accent1"/>
                </a:solidFill>
              </a:rPr>
              <a:t>prism (rectangular)</a:t>
            </a:r>
            <a:r>
              <a:rPr lang="en-US" sz="788" dirty="0"/>
              <a:t> face</a:t>
            </a:r>
          </a:p>
        </p:txBody>
      </p:sp>
      <p:sp>
        <p:nvSpPr>
          <p:cNvPr id="148" name="Rectangle 147">
            <a:extLst>
              <a:ext uri="{FF2B5EF4-FFF2-40B4-BE49-F238E27FC236}">
                <a16:creationId xmlns:a16="http://schemas.microsoft.com/office/drawing/2014/main" id="{AC18886B-FAE6-0448-ABBD-358500CE147D}"/>
              </a:ext>
            </a:extLst>
          </p:cNvPr>
          <p:cNvSpPr/>
          <p:nvPr/>
        </p:nvSpPr>
        <p:spPr>
          <a:xfrm>
            <a:off x="6832078" y="5748354"/>
            <a:ext cx="1972259" cy="334835"/>
          </a:xfrm>
          <a:prstGeom prst="rect">
            <a:avLst/>
          </a:prstGeom>
        </p:spPr>
        <p:txBody>
          <a:bodyPr wrap="square">
            <a:spAutoFit/>
          </a:bodyPr>
          <a:lstStyle/>
          <a:p>
            <a:r>
              <a:rPr lang="en-US" sz="788" dirty="0"/>
              <a:t>”Stacking”, or molecular attachment, occurs primarily on the </a:t>
            </a:r>
            <a:r>
              <a:rPr lang="en-US" sz="788" b="1" dirty="0">
                <a:solidFill>
                  <a:schemeClr val="accent6"/>
                </a:solidFill>
              </a:rPr>
              <a:t>basal (hexagonal) </a:t>
            </a:r>
            <a:r>
              <a:rPr lang="en-US" sz="788" dirty="0"/>
              <a:t>face</a:t>
            </a:r>
          </a:p>
        </p:txBody>
      </p:sp>
      <p:sp>
        <p:nvSpPr>
          <p:cNvPr id="149" name="TextBox 148">
            <a:extLst>
              <a:ext uri="{FF2B5EF4-FFF2-40B4-BE49-F238E27FC236}">
                <a16:creationId xmlns:a16="http://schemas.microsoft.com/office/drawing/2014/main" id="{76BD8BE1-D807-C742-B84A-04B0252DB503}"/>
              </a:ext>
            </a:extLst>
          </p:cNvPr>
          <p:cNvSpPr txBox="1"/>
          <p:nvPr/>
        </p:nvSpPr>
        <p:spPr>
          <a:xfrm>
            <a:off x="6161799" y="4515647"/>
            <a:ext cx="1289135" cy="230832"/>
          </a:xfrm>
          <a:prstGeom prst="rect">
            <a:avLst/>
          </a:prstGeom>
          <a:noFill/>
        </p:spPr>
        <p:txBody>
          <a:bodyPr wrap="none" rtlCol="0">
            <a:spAutoFit/>
          </a:bodyPr>
          <a:lstStyle/>
          <a:p>
            <a:r>
              <a:rPr lang="en-US" sz="900" b="1" dirty="0">
                <a:solidFill>
                  <a:schemeClr val="accent6"/>
                </a:solidFill>
              </a:rPr>
              <a:t>Hexagonal / Basal Face</a:t>
            </a:r>
          </a:p>
        </p:txBody>
      </p:sp>
      <p:sp>
        <p:nvSpPr>
          <p:cNvPr id="150" name="TextBox 149">
            <a:extLst>
              <a:ext uri="{FF2B5EF4-FFF2-40B4-BE49-F238E27FC236}">
                <a16:creationId xmlns:a16="http://schemas.microsoft.com/office/drawing/2014/main" id="{72842F3E-FE2E-BE4C-B5B5-F91CD101B302}"/>
              </a:ext>
            </a:extLst>
          </p:cNvPr>
          <p:cNvSpPr txBox="1"/>
          <p:nvPr/>
        </p:nvSpPr>
        <p:spPr>
          <a:xfrm>
            <a:off x="6111572" y="4955234"/>
            <a:ext cx="1377300" cy="230832"/>
          </a:xfrm>
          <a:prstGeom prst="rect">
            <a:avLst/>
          </a:prstGeom>
          <a:noFill/>
        </p:spPr>
        <p:txBody>
          <a:bodyPr wrap="none" rtlCol="0">
            <a:spAutoFit/>
          </a:bodyPr>
          <a:lstStyle/>
          <a:p>
            <a:r>
              <a:rPr lang="en-US" sz="900" b="1" dirty="0">
                <a:solidFill>
                  <a:schemeClr val="accent1"/>
                </a:solidFill>
              </a:rPr>
              <a:t>Rectangular / Prism Face</a:t>
            </a:r>
          </a:p>
        </p:txBody>
      </p:sp>
    </p:spTree>
    <p:custDataLst>
      <p:tags r:id="rId1"/>
    </p:custDataLst>
    <p:extLst>
      <p:ext uri="{BB962C8B-B14F-4D97-AF65-F5344CB8AC3E}">
        <p14:creationId xmlns:p14="http://schemas.microsoft.com/office/powerpoint/2010/main" val="1980949202"/>
      </p:ext>
    </p:extLst>
  </p:cSld>
  <p:clrMapOvr>
    <a:masterClrMapping/>
  </p:clrMapOvr>
  <mc:AlternateContent xmlns:mc="http://schemas.openxmlformats.org/markup-compatibility/2006" xmlns:p14="http://schemas.microsoft.com/office/powerpoint/2010/main">
    <mc:Choice Requires="p14">
      <p:transition spd="slow" p14:dur="2000" advTm="168195"/>
    </mc:Choice>
    <mc:Fallback xmlns="">
      <p:transition spd="slow" advTm="16819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D44DD-8ACC-D94C-92E7-9BE282364431}"/>
              </a:ext>
            </a:extLst>
          </p:cNvPr>
          <p:cNvSpPr>
            <a:spLocks noGrp="1"/>
          </p:cNvSpPr>
          <p:nvPr>
            <p:ph type="title"/>
          </p:nvPr>
        </p:nvSpPr>
        <p:spPr>
          <a:xfrm>
            <a:off x="513021" y="1402991"/>
            <a:ext cx="1791586" cy="3752471"/>
          </a:xfrm>
        </p:spPr>
        <p:txBody>
          <a:bodyPr>
            <a:normAutofit/>
          </a:bodyPr>
          <a:lstStyle/>
          <a:p>
            <a:r>
              <a:rPr lang="en-US" sz="2800" dirty="0"/>
              <a:t>Primary vs. Secondary Habits, Cont.</a:t>
            </a:r>
          </a:p>
        </p:txBody>
      </p:sp>
      <p:sp>
        <p:nvSpPr>
          <p:cNvPr id="32" name="Rectangle 31">
            <a:extLst>
              <a:ext uri="{FF2B5EF4-FFF2-40B4-BE49-F238E27FC236}">
                <a16:creationId xmlns:a16="http://schemas.microsoft.com/office/drawing/2014/main" id="{116965D5-7C3D-F14C-B770-A188F08F476B}"/>
              </a:ext>
            </a:extLst>
          </p:cNvPr>
          <p:cNvSpPr/>
          <p:nvPr/>
        </p:nvSpPr>
        <p:spPr>
          <a:xfrm>
            <a:off x="6185493" y="1770343"/>
            <a:ext cx="2181225" cy="32450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246C35F7-42DD-CE42-B8A8-972B5699500D}"/>
              </a:ext>
            </a:extLst>
          </p:cNvPr>
          <p:cNvSpPr/>
          <p:nvPr/>
        </p:nvSpPr>
        <p:spPr>
          <a:xfrm>
            <a:off x="3037141" y="1782784"/>
            <a:ext cx="2181225" cy="32450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Hexagon 33">
            <a:extLst>
              <a:ext uri="{FF2B5EF4-FFF2-40B4-BE49-F238E27FC236}">
                <a16:creationId xmlns:a16="http://schemas.microsoft.com/office/drawing/2014/main" id="{B98673FB-E520-A749-B50F-8C08464AA2C3}"/>
              </a:ext>
            </a:extLst>
          </p:cNvPr>
          <p:cNvSpPr/>
          <p:nvPr/>
        </p:nvSpPr>
        <p:spPr>
          <a:xfrm>
            <a:off x="3271734" y="2993231"/>
            <a:ext cx="1758984" cy="1524331"/>
          </a:xfrm>
          <a:prstGeom prst="hexagon">
            <a:avLst>
              <a:gd name="adj" fmla="val 30556"/>
              <a:gd name="vf" fmla="val 115470"/>
            </a:avLst>
          </a:prstGeom>
          <a:solidFill>
            <a:schemeClr val="accent6"/>
          </a:solidFill>
          <a:ln>
            <a:solidFill>
              <a:schemeClr val="accent6"/>
            </a:solidFill>
          </a:ln>
          <a:scene3d>
            <a:camera prst="perspectiveRelaxed">
              <a:rot lat="17673603" lon="0" rev="0"/>
            </a:camera>
            <a:lightRig rig="threePt" dir="t"/>
          </a:scene3d>
          <a:sp3d extrusionH="1270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Hexagon 34">
            <a:extLst>
              <a:ext uri="{FF2B5EF4-FFF2-40B4-BE49-F238E27FC236}">
                <a16:creationId xmlns:a16="http://schemas.microsoft.com/office/drawing/2014/main" id="{1FA21B82-0C71-C146-A33A-2943E2568875}"/>
              </a:ext>
            </a:extLst>
          </p:cNvPr>
          <p:cNvSpPr/>
          <p:nvPr/>
        </p:nvSpPr>
        <p:spPr>
          <a:xfrm>
            <a:off x="7047614" y="3260221"/>
            <a:ext cx="666786" cy="577835"/>
          </a:xfrm>
          <a:prstGeom prst="hexagon">
            <a:avLst>
              <a:gd name="adj" fmla="val 30556"/>
              <a:gd name="vf" fmla="val 115470"/>
            </a:avLst>
          </a:prstGeom>
          <a:solidFill>
            <a:schemeClr val="accent6"/>
          </a:solidFill>
          <a:ln>
            <a:solidFill>
              <a:schemeClr val="accent6"/>
            </a:solidFill>
          </a:ln>
          <a:scene3d>
            <a:camera prst="perspectiveRelaxed">
              <a:rot lat="17673603" lon="0" rev="0"/>
            </a:camera>
            <a:lightRig rig="threePt" dir="t"/>
          </a:scene3d>
          <a:sp3d extrusionH="9525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6" name="Straight Connector 35">
            <a:extLst>
              <a:ext uri="{FF2B5EF4-FFF2-40B4-BE49-F238E27FC236}">
                <a16:creationId xmlns:a16="http://schemas.microsoft.com/office/drawing/2014/main" id="{B4B06536-89F1-544C-A086-759BA776344A}"/>
              </a:ext>
            </a:extLst>
          </p:cNvPr>
          <p:cNvCxnSpPr>
            <a:cxnSpLocks/>
            <a:endCxn id="34" idx="0"/>
          </p:cNvCxnSpPr>
          <p:nvPr/>
        </p:nvCxnSpPr>
        <p:spPr>
          <a:xfrm>
            <a:off x="4151226" y="3755396"/>
            <a:ext cx="879492" cy="1"/>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6B4195A-747D-2349-915F-B49DDEF4CC2B}"/>
              </a:ext>
            </a:extLst>
          </p:cNvPr>
          <p:cNvCxnSpPr>
            <a:cxnSpLocks/>
          </p:cNvCxnSpPr>
          <p:nvPr/>
        </p:nvCxnSpPr>
        <p:spPr>
          <a:xfrm>
            <a:off x="7047614" y="3549138"/>
            <a:ext cx="333394"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88DCC07-A2FD-8A4F-860A-3942510E7B01}"/>
              </a:ext>
            </a:extLst>
          </p:cNvPr>
          <p:cNvCxnSpPr>
            <a:cxnSpLocks/>
          </p:cNvCxnSpPr>
          <p:nvPr/>
        </p:nvCxnSpPr>
        <p:spPr>
          <a:xfrm>
            <a:off x="5092826" y="3755396"/>
            <a:ext cx="0" cy="67891"/>
          </a:xfrm>
          <a:prstGeom prst="line">
            <a:avLst/>
          </a:prstGeom>
          <a:ln w="254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694FB68-DDBA-9048-AF94-8BA1AF5E08A4}"/>
              </a:ext>
            </a:extLst>
          </p:cNvPr>
          <p:cNvCxnSpPr>
            <a:cxnSpLocks/>
          </p:cNvCxnSpPr>
          <p:nvPr/>
        </p:nvCxnSpPr>
        <p:spPr>
          <a:xfrm>
            <a:off x="6987983" y="3549138"/>
            <a:ext cx="0" cy="48498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8DCD4E7-0283-BB49-B276-A7195EB81016}"/>
              </a:ext>
            </a:extLst>
          </p:cNvPr>
          <p:cNvSpPr txBox="1"/>
          <p:nvPr/>
        </p:nvSpPr>
        <p:spPr>
          <a:xfrm>
            <a:off x="5042033" y="3624871"/>
            <a:ext cx="255198" cy="300082"/>
          </a:xfrm>
          <a:prstGeom prst="rect">
            <a:avLst/>
          </a:prstGeom>
          <a:noFill/>
        </p:spPr>
        <p:txBody>
          <a:bodyPr wrap="none" rtlCol="0">
            <a:spAutoFit/>
          </a:bodyPr>
          <a:lstStyle/>
          <a:p>
            <a:r>
              <a:rPr lang="en-US" sz="1350" b="1" i="1" dirty="0"/>
              <a:t>c</a:t>
            </a:r>
          </a:p>
        </p:txBody>
      </p:sp>
      <p:sp>
        <p:nvSpPr>
          <p:cNvPr id="41" name="TextBox 40">
            <a:extLst>
              <a:ext uri="{FF2B5EF4-FFF2-40B4-BE49-F238E27FC236}">
                <a16:creationId xmlns:a16="http://schemas.microsoft.com/office/drawing/2014/main" id="{A4F8766D-8342-FF42-A975-C9464442B8DB}"/>
              </a:ext>
            </a:extLst>
          </p:cNvPr>
          <p:cNvSpPr txBox="1"/>
          <p:nvPr/>
        </p:nvSpPr>
        <p:spPr>
          <a:xfrm>
            <a:off x="6742723" y="3648651"/>
            <a:ext cx="255198" cy="300082"/>
          </a:xfrm>
          <a:prstGeom prst="rect">
            <a:avLst/>
          </a:prstGeom>
          <a:noFill/>
        </p:spPr>
        <p:txBody>
          <a:bodyPr wrap="none" rtlCol="0">
            <a:spAutoFit/>
          </a:bodyPr>
          <a:lstStyle/>
          <a:p>
            <a:r>
              <a:rPr lang="en-US" sz="1350" b="1" i="1" dirty="0"/>
              <a:t>c</a:t>
            </a:r>
          </a:p>
        </p:txBody>
      </p:sp>
      <p:sp>
        <p:nvSpPr>
          <p:cNvPr id="42" name="TextBox 41">
            <a:extLst>
              <a:ext uri="{FF2B5EF4-FFF2-40B4-BE49-F238E27FC236}">
                <a16:creationId xmlns:a16="http://schemas.microsoft.com/office/drawing/2014/main" id="{D1FCA4F8-8C44-D742-9F00-628F68BA3CF9}"/>
              </a:ext>
            </a:extLst>
          </p:cNvPr>
          <p:cNvSpPr txBox="1"/>
          <p:nvPr/>
        </p:nvSpPr>
        <p:spPr>
          <a:xfrm>
            <a:off x="4479042" y="3508297"/>
            <a:ext cx="276038" cy="300082"/>
          </a:xfrm>
          <a:prstGeom prst="rect">
            <a:avLst/>
          </a:prstGeom>
          <a:noFill/>
        </p:spPr>
        <p:txBody>
          <a:bodyPr wrap="none" rtlCol="0">
            <a:spAutoFit/>
          </a:bodyPr>
          <a:lstStyle/>
          <a:p>
            <a:r>
              <a:rPr lang="en-US" sz="1350" b="1" i="1" dirty="0"/>
              <a:t>a</a:t>
            </a:r>
          </a:p>
        </p:txBody>
      </p:sp>
      <p:sp>
        <p:nvSpPr>
          <p:cNvPr id="43" name="TextBox 42">
            <a:extLst>
              <a:ext uri="{FF2B5EF4-FFF2-40B4-BE49-F238E27FC236}">
                <a16:creationId xmlns:a16="http://schemas.microsoft.com/office/drawing/2014/main" id="{C1E02F86-0E97-F545-ABB4-3774922E2F86}"/>
              </a:ext>
            </a:extLst>
          </p:cNvPr>
          <p:cNvSpPr txBox="1"/>
          <p:nvPr/>
        </p:nvSpPr>
        <p:spPr>
          <a:xfrm>
            <a:off x="7134931" y="3313957"/>
            <a:ext cx="276038" cy="300082"/>
          </a:xfrm>
          <a:prstGeom prst="rect">
            <a:avLst/>
          </a:prstGeom>
          <a:noFill/>
        </p:spPr>
        <p:txBody>
          <a:bodyPr wrap="none" rtlCol="0">
            <a:spAutoFit/>
          </a:bodyPr>
          <a:lstStyle/>
          <a:p>
            <a:r>
              <a:rPr lang="en-US" sz="1350" b="1" i="1" dirty="0"/>
              <a:t>a</a:t>
            </a:r>
          </a:p>
        </p:txBody>
      </p:sp>
      <p:sp>
        <p:nvSpPr>
          <p:cNvPr id="44" name="Rectangle 43">
            <a:extLst>
              <a:ext uri="{FF2B5EF4-FFF2-40B4-BE49-F238E27FC236}">
                <a16:creationId xmlns:a16="http://schemas.microsoft.com/office/drawing/2014/main" id="{E8694323-470E-A44B-BC67-4B78E6FB66E7}"/>
              </a:ext>
            </a:extLst>
          </p:cNvPr>
          <p:cNvSpPr/>
          <p:nvPr/>
        </p:nvSpPr>
        <p:spPr>
          <a:xfrm>
            <a:off x="3720893" y="1830181"/>
            <a:ext cx="690445" cy="300082"/>
          </a:xfrm>
          <a:prstGeom prst="rect">
            <a:avLst/>
          </a:prstGeom>
        </p:spPr>
        <p:txBody>
          <a:bodyPr wrap="none">
            <a:spAutoFit/>
          </a:bodyPr>
          <a:lstStyle/>
          <a:p>
            <a:r>
              <a:rPr lang="en-US" sz="1350" b="1" dirty="0"/>
              <a:t>PLATES</a:t>
            </a:r>
            <a:endParaRPr lang="en-US" sz="1350" dirty="0"/>
          </a:p>
        </p:txBody>
      </p:sp>
      <p:sp>
        <p:nvSpPr>
          <p:cNvPr id="45" name="Rectangle 44">
            <a:extLst>
              <a:ext uri="{FF2B5EF4-FFF2-40B4-BE49-F238E27FC236}">
                <a16:creationId xmlns:a16="http://schemas.microsoft.com/office/drawing/2014/main" id="{CDFBD3AA-848E-2C43-BCF6-9A36C3C62FFB}"/>
              </a:ext>
            </a:extLst>
          </p:cNvPr>
          <p:cNvSpPr/>
          <p:nvPr/>
        </p:nvSpPr>
        <p:spPr>
          <a:xfrm>
            <a:off x="6814320" y="1811306"/>
            <a:ext cx="921342" cy="300082"/>
          </a:xfrm>
          <a:prstGeom prst="rect">
            <a:avLst/>
          </a:prstGeom>
        </p:spPr>
        <p:txBody>
          <a:bodyPr wrap="none">
            <a:spAutoFit/>
          </a:bodyPr>
          <a:lstStyle/>
          <a:p>
            <a:r>
              <a:rPr lang="en-US" sz="1350" b="1" dirty="0"/>
              <a:t>COLUMNS</a:t>
            </a:r>
            <a:endParaRPr lang="en-US" sz="1350" dirty="0"/>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B42ABD0-42A3-1D47-873D-2D01C2DCDB54}"/>
                  </a:ext>
                </a:extLst>
              </p:cNvPr>
              <p:cNvSpPr txBox="1"/>
              <p:nvPr/>
            </p:nvSpPr>
            <p:spPr>
              <a:xfrm>
                <a:off x="3757452" y="4432555"/>
                <a:ext cx="809452" cy="3556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ea typeface="Cambria Math" panose="02040503050406030204" pitchFamily="18" charset="0"/>
                        </a:rPr>
                        <m:t>𝜙</m:t>
                      </m:r>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r>
                            <a:rPr lang="en-US" sz="1350" i="1">
                              <a:latin typeface="Cambria Math" panose="02040503050406030204" pitchFamily="18" charset="0"/>
                              <a:ea typeface="Cambria Math" panose="02040503050406030204" pitchFamily="18" charset="0"/>
                            </a:rPr>
                            <m:t>𝑐</m:t>
                          </m:r>
                        </m:num>
                        <m:den>
                          <m:r>
                            <a:rPr lang="en-US" sz="1350" i="1">
                              <a:latin typeface="Cambria Math" panose="02040503050406030204" pitchFamily="18" charset="0"/>
                              <a:ea typeface="Cambria Math" panose="02040503050406030204" pitchFamily="18" charset="0"/>
                            </a:rPr>
                            <m:t>𝑎</m:t>
                          </m:r>
                        </m:den>
                      </m:f>
                      <m:r>
                        <a:rPr lang="en-US" sz="1350" i="1">
                          <a:latin typeface="Cambria Math" panose="02040503050406030204" pitchFamily="18" charset="0"/>
                          <a:ea typeface="Cambria Math" panose="02040503050406030204" pitchFamily="18" charset="0"/>
                        </a:rPr>
                        <m:t>&lt;1</m:t>
                      </m:r>
                    </m:oMath>
                  </m:oMathPara>
                </a14:m>
                <a:endParaRPr lang="en-US" sz="1350" dirty="0"/>
              </a:p>
            </p:txBody>
          </p:sp>
        </mc:Choice>
        <mc:Fallback xmlns="">
          <p:sp>
            <p:nvSpPr>
              <p:cNvPr id="46" name="TextBox 45">
                <a:extLst>
                  <a:ext uri="{FF2B5EF4-FFF2-40B4-BE49-F238E27FC236}">
                    <a16:creationId xmlns:a16="http://schemas.microsoft.com/office/drawing/2014/main" id="{BB42ABD0-42A3-1D47-873D-2D01C2DCDB54}"/>
                  </a:ext>
                </a:extLst>
              </p:cNvPr>
              <p:cNvSpPr txBox="1">
                <a:spLocks noRot="1" noChangeAspect="1" noMove="1" noResize="1" noEditPoints="1" noAdjustHandles="1" noChangeArrowheads="1" noChangeShapeType="1" noTextEdit="1"/>
              </p:cNvSpPr>
              <p:nvPr/>
            </p:nvSpPr>
            <p:spPr>
              <a:xfrm>
                <a:off x="3757452" y="4432555"/>
                <a:ext cx="809452" cy="355675"/>
              </a:xfrm>
              <a:prstGeom prst="rect">
                <a:avLst/>
              </a:prstGeom>
              <a:blipFill>
                <a:blip r:embed="rId4"/>
                <a:stretch>
                  <a:fillRect l="-6767" r="-4511"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F8AADB78-3A17-8E40-B873-EA9E5CCE4250}"/>
                  </a:ext>
                </a:extLst>
              </p:cNvPr>
              <p:cNvSpPr txBox="1"/>
              <p:nvPr/>
            </p:nvSpPr>
            <p:spPr>
              <a:xfrm>
                <a:off x="6950265" y="4530393"/>
                <a:ext cx="809452" cy="3556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ea typeface="Cambria Math" panose="02040503050406030204" pitchFamily="18" charset="0"/>
                        </a:rPr>
                        <m:t>𝜙</m:t>
                      </m:r>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r>
                            <a:rPr lang="en-US" sz="1350" i="1">
                              <a:latin typeface="Cambria Math" panose="02040503050406030204" pitchFamily="18" charset="0"/>
                              <a:ea typeface="Cambria Math" panose="02040503050406030204" pitchFamily="18" charset="0"/>
                            </a:rPr>
                            <m:t>𝑐</m:t>
                          </m:r>
                        </m:num>
                        <m:den>
                          <m:r>
                            <a:rPr lang="en-US" sz="1350" i="1">
                              <a:latin typeface="Cambria Math" panose="02040503050406030204" pitchFamily="18" charset="0"/>
                              <a:ea typeface="Cambria Math" panose="02040503050406030204" pitchFamily="18" charset="0"/>
                            </a:rPr>
                            <m:t>𝑎</m:t>
                          </m:r>
                        </m:den>
                      </m:f>
                      <m:r>
                        <a:rPr lang="en-US" sz="1350" i="1">
                          <a:latin typeface="Cambria Math" panose="02040503050406030204" pitchFamily="18" charset="0"/>
                          <a:ea typeface="Cambria Math" panose="02040503050406030204" pitchFamily="18" charset="0"/>
                        </a:rPr>
                        <m:t>&gt;1</m:t>
                      </m:r>
                    </m:oMath>
                  </m:oMathPara>
                </a14:m>
                <a:endParaRPr lang="en-US" sz="1350" dirty="0"/>
              </a:p>
            </p:txBody>
          </p:sp>
        </mc:Choice>
        <mc:Fallback xmlns="">
          <p:sp>
            <p:nvSpPr>
              <p:cNvPr id="47" name="TextBox 46">
                <a:extLst>
                  <a:ext uri="{FF2B5EF4-FFF2-40B4-BE49-F238E27FC236}">
                    <a16:creationId xmlns:a16="http://schemas.microsoft.com/office/drawing/2014/main" id="{F8AADB78-3A17-8E40-B873-EA9E5CCE4250}"/>
                  </a:ext>
                </a:extLst>
              </p:cNvPr>
              <p:cNvSpPr txBox="1">
                <a:spLocks noRot="1" noChangeAspect="1" noMove="1" noResize="1" noEditPoints="1" noAdjustHandles="1" noChangeArrowheads="1" noChangeShapeType="1" noTextEdit="1"/>
              </p:cNvSpPr>
              <p:nvPr/>
            </p:nvSpPr>
            <p:spPr>
              <a:xfrm>
                <a:off x="6950265" y="4530393"/>
                <a:ext cx="809452" cy="355675"/>
              </a:xfrm>
              <a:prstGeom prst="rect">
                <a:avLst/>
              </a:prstGeom>
              <a:blipFill>
                <a:blip r:embed="rId5"/>
                <a:stretch>
                  <a:fillRect l="-6767" r="-4511" b="-10169"/>
                </a:stretch>
              </a:blipFill>
            </p:spPr>
            <p:txBody>
              <a:bodyPr/>
              <a:lstStyle/>
              <a:p>
                <a:r>
                  <a:rPr lang="en-US">
                    <a:noFill/>
                  </a:rPr>
                  <a:t> </a:t>
                </a:r>
              </a:p>
            </p:txBody>
          </p:sp>
        </mc:Fallback>
      </mc:AlternateContent>
      <p:sp>
        <p:nvSpPr>
          <p:cNvPr id="48" name="Rectangle 47">
            <a:extLst>
              <a:ext uri="{FF2B5EF4-FFF2-40B4-BE49-F238E27FC236}">
                <a16:creationId xmlns:a16="http://schemas.microsoft.com/office/drawing/2014/main" id="{FE8A5B48-7E63-4340-9AA8-72A97D07A419}"/>
              </a:ext>
            </a:extLst>
          </p:cNvPr>
          <p:cNvSpPr/>
          <p:nvPr/>
        </p:nvSpPr>
        <p:spPr>
          <a:xfrm>
            <a:off x="3880930" y="1194841"/>
            <a:ext cx="3711407" cy="4163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Primary Habit Determined by Temperature</a:t>
            </a:r>
          </a:p>
        </p:txBody>
      </p:sp>
      <p:cxnSp>
        <p:nvCxnSpPr>
          <p:cNvPr id="49" name="Straight Connector 48">
            <a:extLst>
              <a:ext uri="{FF2B5EF4-FFF2-40B4-BE49-F238E27FC236}">
                <a16:creationId xmlns:a16="http://schemas.microsoft.com/office/drawing/2014/main" id="{01407B51-BCE3-774B-8497-48D4A031CEB7}"/>
              </a:ext>
            </a:extLst>
          </p:cNvPr>
          <p:cNvCxnSpPr>
            <a:cxnSpLocks/>
          </p:cNvCxnSpPr>
          <p:nvPr/>
        </p:nvCxnSpPr>
        <p:spPr>
          <a:xfrm flipV="1">
            <a:off x="4130750" y="1611142"/>
            <a:ext cx="0" cy="159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1A24254-BD94-1140-ACDB-00A1549295FC}"/>
              </a:ext>
            </a:extLst>
          </p:cNvPr>
          <p:cNvCxnSpPr>
            <a:cxnSpLocks/>
          </p:cNvCxnSpPr>
          <p:nvPr/>
        </p:nvCxnSpPr>
        <p:spPr>
          <a:xfrm flipV="1">
            <a:off x="7276106" y="1613498"/>
            <a:ext cx="0" cy="159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67F3C0D-3CB7-BD4F-B5F3-CEF77BD868B9}"/>
              </a:ext>
            </a:extLst>
          </p:cNvPr>
          <p:cNvSpPr txBox="1"/>
          <p:nvPr/>
        </p:nvSpPr>
        <p:spPr>
          <a:xfrm>
            <a:off x="3042433" y="2242260"/>
            <a:ext cx="2181224" cy="923330"/>
          </a:xfrm>
          <a:prstGeom prst="rect">
            <a:avLst/>
          </a:prstGeom>
          <a:noFill/>
        </p:spPr>
        <p:txBody>
          <a:bodyPr wrap="square" rtlCol="0">
            <a:spAutoFit/>
          </a:bodyPr>
          <a:lstStyle/>
          <a:p>
            <a:pPr algn="ctr"/>
            <a:r>
              <a:rPr lang="en-US" sz="1350" dirty="0"/>
              <a:t>Kinetic Energy of molecules at </a:t>
            </a:r>
            <a:r>
              <a:rPr lang="en-US" sz="1350" i="1" dirty="0"/>
              <a:t>temperatures</a:t>
            </a:r>
            <a:r>
              <a:rPr lang="en-US" sz="1350" dirty="0"/>
              <a:t> preferring plates form rectangular lattice (grow prism face).</a:t>
            </a:r>
          </a:p>
        </p:txBody>
      </p:sp>
      <p:sp>
        <p:nvSpPr>
          <p:cNvPr id="72" name="TextBox 71">
            <a:extLst>
              <a:ext uri="{FF2B5EF4-FFF2-40B4-BE49-F238E27FC236}">
                <a16:creationId xmlns:a16="http://schemas.microsoft.com/office/drawing/2014/main" id="{87BF9E62-2154-224B-9CF5-C88D550CA6F4}"/>
              </a:ext>
            </a:extLst>
          </p:cNvPr>
          <p:cNvSpPr txBox="1"/>
          <p:nvPr/>
        </p:nvSpPr>
        <p:spPr>
          <a:xfrm>
            <a:off x="6190784" y="2296636"/>
            <a:ext cx="2181221" cy="923330"/>
          </a:xfrm>
          <a:prstGeom prst="rect">
            <a:avLst/>
          </a:prstGeom>
          <a:noFill/>
        </p:spPr>
        <p:txBody>
          <a:bodyPr wrap="square" rtlCol="0">
            <a:spAutoFit/>
          </a:bodyPr>
          <a:lstStyle/>
          <a:p>
            <a:pPr algn="ctr"/>
            <a:r>
              <a:rPr lang="en-US" sz="1350" dirty="0"/>
              <a:t>Kinetic Energy of molecules at </a:t>
            </a:r>
            <a:r>
              <a:rPr lang="en-US" sz="1350" i="1" dirty="0"/>
              <a:t>temperatures</a:t>
            </a:r>
            <a:r>
              <a:rPr lang="en-US" sz="1350" dirty="0"/>
              <a:t> preferring columns form hexagonal lattice (grow basal face).</a:t>
            </a:r>
          </a:p>
        </p:txBody>
      </p:sp>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2E152C91-FBAF-0142-AD88-80E87EF27670}"/>
                  </a:ext>
                </a:extLst>
              </p:cNvPr>
              <p:cNvSpPr/>
              <p:nvPr/>
            </p:nvSpPr>
            <p:spPr>
              <a:xfrm>
                <a:off x="3880930" y="5183410"/>
                <a:ext cx="3711407" cy="4163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Primary Habit Defined by Aspect Ratio, </a:t>
                </a:r>
                <a14:m>
                  <m:oMath xmlns:m="http://schemas.openxmlformats.org/officeDocument/2006/math">
                    <m:r>
                      <a:rPr lang="en-US" sz="1350" i="1">
                        <a:solidFill>
                          <a:schemeClr val="tx1"/>
                        </a:solidFill>
                        <a:latin typeface="Cambria Math" panose="02040503050406030204" pitchFamily="18" charset="0"/>
                        <a:ea typeface="Cambria Math" panose="02040503050406030204" pitchFamily="18" charset="0"/>
                      </a:rPr>
                      <m:t>𝜙</m:t>
                    </m:r>
                    <m:r>
                      <a:rPr lang="en-US" sz="1350" i="1">
                        <a:solidFill>
                          <a:schemeClr val="tx1"/>
                        </a:solidFill>
                        <a:latin typeface="Cambria Math" panose="02040503050406030204" pitchFamily="18" charset="0"/>
                        <a:ea typeface="Cambria Math" panose="02040503050406030204" pitchFamily="18" charset="0"/>
                      </a:rPr>
                      <m:t>=</m:t>
                    </m:r>
                    <m:f>
                      <m:fPr>
                        <m:ctrlPr>
                          <a:rPr lang="en-US" sz="1350" i="1">
                            <a:solidFill>
                              <a:schemeClr val="tx1"/>
                            </a:solidFill>
                            <a:latin typeface="Cambria Math" panose="02040503050406030204" pitchFamily="18" charset="0"/>
                            <a:ea typeface="Cambria Math" panose="02040503050406030204" pitchFamily="18" charset="0"/>
                          </a:rPr>
                        </m:ctrlPr>
                      </m:fPr>
                      <m:num>
                        <m:r>
                          <a:rPr lang="en-US" sz="1350" i="1">
                            <a:solidFill>
                              <a:schemeClr val="tx1"/>
                            </a:solidFill>
                            <a:latin typeface="Cambria Math" panose="02040503050406030204" pitchFamily="18" charset="0"/>
                            <a:ea typeface="Cambria Math" panose="02040503050406030204" pitchFamily="18" charset="0"/>
                          </a:rPr>
                          <m:t>𝑐</m:t>
                        </m:r>
                      </m:num>
                      <m:den>
                        <m:r>
                          <a:rPr lang="en-US" sz="1350" i="1">
                            <a:solidFill>
                              <a:schemeClr val="tx1"/>
                            </a:solidFill>
                            <a:latin typeface="Cambria Math" panose="02040503050406030204" pitchFamily="18" charset="0"/>
                            <a:ea typeface="Cambria Math" panose="02040503050406030204" pitchFamily="18" charset="0"/>
                          </a:rPr>
                          <m:t>𝑎</m:t>
                        </m:r>
                      </m:den>
                    </m:f>
                  </m:oMath>
                </a14:m>
                <a:r>
                  <a:rPr lang="en-US" sz="1350" dirty="0">
                    <a:solidFill>
                      <a:schemeClr val="tx1"/>
                    </a:solidFill>
                  </a:rPr>
                  <a:t> </a:t>
                </a:r>
              </a:p>
            </p:txBody>
          </p:sp>
        </mc:Choice>
        <mc:Fallback xmlns="">
          <p:sp>
            <p:nvSpPr>
              <p:cNvPr id="73" name="Rectangle 72">
                <a:extLst>
                  <a:ext uri="{FF2B5EF4-FFF2-40B4-BE49-F238E27FC236}">
                    <a16:creationId xmlns:a16="http://schemas.microsoft.com/office/drawing/2014/main" id="{2E152C91-FBAF-0142-AD88-80E87EF27670}"/>
                  </a:ext>
                </a:extLst>
              </p:cNvPr>
              <p:cNvSpPr>
                <a:spLocks noRot="1" noChangeAspect="1" noMove="1" noResize="1" noEditPoints="1" noAdjustHandles="1" noChangeArrowheads="1" noChangeShapeType="1" noTextEdit="1"/>
              </p:cNvSpPr>
              <p:nvPr/>
            </p:nvSpPr>
            <p:spPr>
              <a:xfrm>
                <a:off x="3880930" y="5183410"/>
                <a:ext cx="3711407" cy="416301"/>
              </a:xfrm>
              <a:prstGeom prst="rect">
                <a:avLst/>
              </a:prstGeom>
              <a:blipFill>
                <a:blip r:embed="rId6"/>
                <a:stretch>
                  <a:fillRect/>
                </a:stretch>
              </a:blipFill>
            </p:spPr>
            <p:txBody>
              <a:bodyPr/>
              <a:lstStyle/>
              <a:p>
                <a:r>
                  <a:rPr lang="en-US">
                    <a:noFill/>
                  </a:rPr>
                  <a:t> </a:t>
                </a:r>
              </a:p>
            </p:txBody>
          </p:sp>
        </mc:Fallback>
      </mc:AlternateContent>
      <p:cxnSp>
        <p:nvCxnSpPr>
          <p:cNvPr id="74" name="Straight Connector 73">
            <a:extLst>
              <a:ext uri="{FF2B5EF4-FFF2-40B4-BE49-F238E27FC236}">
                <a16:creationId xmlns:a16="http://schemas.microsoft.com/office/drawing/2014/main" id="{A08055DA-DA91-AE4D-8B4A-A1361156B145}"/>
              </a:ext>
            </a:extLst>
          </p:cNvPr>
          <p:cNvCxnSpPr>
            <a:cxnSpLocks/>
          </p:cNvCxnSpPr>
          <p:nvPr/>
        </p:nvCxnSpPr>
        <p:spPr>
          <a:xfrm flipV="1">
            <a:off x="4136039" y="5025463"/>
            <a:ext cx="0" cy="159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A018149-5DF4-9946-A489-3EBB206312AD}"/>
              </a:ext>
            </a:extLst>
          </p:cNvPr>
          <p:cNvCxnSpPr>
            <a:cxnSpLocks/>
          </p:cNvCxnSpPr>
          <p:nvPr/>
        </p:nvCxnSpPr>
        <p:spPr>
          <a:xfrm flipV="1">
            <a:off x="7281395" y="5017734"/>
            <a:ext cx="0" cy="159200"/>
          </a:xfrm>
          <a:prstGeom prst="line">
            <a:avLst/>
          </a:prstGeom>
          <a:ln w="1270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93588208"/>
      </p:ext>
    </p:extLst>
  </p:cSld>
  <p:clrMapOvr>
    <a:masterClrMapping/>
  </p:clrMapOvr>
  <mc:AlternateContent xmlns:mc="http://schemas.openxmlformats.org/markup-compatibility/2006" xmlns:p14="http://schemas.microsoft.com/office/powerpoint/2010/main">
    <mc:Choice Requires="p14">
      <p:transition spd="slow" p14:dur="2000" advTm="127846"/>
    </mc:Choice>
    <mc:Fallback xmlns="">
      <p:transition spd="slow" advTm="12784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D44DD-8ACC-D94C-92E7-9BE282364431}"/>
              </a:ext>
            </a:extLst>
          </p:cNvPr>
          <p:cNvSpPr>
            <a:spLocks noGrp="1"/>
          </p:cNvSpPr>
          <p:nvPr>
            <p:ph type="title"/>
          </p:nvPr>
        </p:nvSpPr>
        <p:spPr>
          <a:xfrm>
            <a:off x="513021" y="1402991"/>
            <a:ext cx="1791586" cy="3752471"/>
          </a:xfrm>
        </p:spPr>
        <p:txBody>
          <a:bodyPr>
            <a:normAutofit/>
          </a:bodyPr>
          <a:lstStyle/>
          <a:p>
            <a:r>
              <a:rPr lang="en-US" sz="2800" dirty="0"/>
              <a:t>Primary vs. Secondary Habits, Cont.</a:t>
            </a:r>
          </a:p>
        </p:txBody>
      </p:sp>
      <p:sp>
        <p:nvSpPr>
          <p:cNvPr id="32" name="Rectangle 31">
            <a:extLst>
              <a:ext uri="{FF2B5EF4-FFF2-40B4-BE49-F238E27FC236}">
                <a16:creationId xmlns:a16="http://schemas.microsoft.com/office/drawing/2014/main" id="{116965D5-7C3D-F14C-B770-A188F08F476B}"/>
              </a:ext>
            </a:extLst>
          </p:cNvPr>
          <p:cNvSpPr/>
          <p:nvPr/>
        </p:nvSpPr>
        <p:spPr>
          <a:xfrm>
            <a:off x="6185493" y="2355664"/>
            <a:ext cx="2181225" cy="20796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246C35F7-42DD-CE42-B8A8-972B5699500D}"/>
              </a:ext>
            </a:extLst>
          </p:cNvPr>
          <p:cNvSpPr/>
          <p:nvPr/>
        </p:nvSpPr>
        <p:spPr>
          <a:xfrm>
            <a:off x="3037141" y="2368105"/>
            <a:ext cx="2181225" cy="20796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43">
            <a:extLst>
              <a:ext uri="{FF2B5EF4-FFF2-40B4-BE49-F238E27FC236}">
                <a16:creationId xmlns:a16="http://schemas.microsoft.com/office/drawing/2014/main" id="{E8694323-470E-A44B-BC67-4B78E6FB66E7}"/>
              </a:ext>
            </a:extLst>
          </p:cNvPr>
          <p:cNvSpPr/>
          <p:nvPr/>
        </p:nvSpPr>
        <p:spPr>
          <a:xfrm>
            <a:off x="3794478" y="2414622"/>
            <a:ext cx="690445" cy="300082"/>
          </a:xfrm>
          <a:prstGeom prst="rect">
            <a:avLst/>
          </a:prstGeom>
        </p:spPr>
        <p:txBody>
          <a:bodyPr wrap="none">
            <a:spAutoFit/>
          </a:bodyPr>
          <a:lstStyle/>
          <a:p>
            <a:r>
              <a:rPr lang="en-US" sz="1350" b="1" dirty="0"/>
              <a:t>PLATES</a:t>
            </a:r>
            <a:endParaRPr lang="en-US" sz="1350" dirty="0"/>
          </a:p>
        </p:txBody>
      </p:sp>
      <p:sp>
        <p:nvSpPr>
          <p:cNvPr id="45" name="Rectangle 44">
            <a:extLst>
              <a:ext uri="{FF2B5EF4-FFF2-40B4-BE49-F238E27FC236}">
                <a16:creationId xmlns:a16="http://schemas.microsoft.com/office/drawing/2014/main" id="{CDFBD3AA-848E-2C43-BCF6-9A36C3C62FFB}"/>
              </a:ext>
            </a:extLst>
          </p:cNvPr>
          <p:cNvSpPr/>
          <p:nvPr/>
        </p:nvSpPr>
        <p:spPr>
          <a:xfrm>
            <a:off x="6865657" y="2418262"/>
            <a:ext cx="921342" cy="300082"/>
          </a:xfrm>
          <a:prstGeom prst="rect">
            <a:avLst/>
          </a:prstGeom>
        </p:spPr>
        <p:txBody>
          <a:bodyPr wrap="none">
            <a:spAutoFit/>
          </a:bodyPr>
          <a:lstStyle/>
          <a:p>
            <a:r>
              <a:rPr lang="en-US" sz="1350" b="1" dirty="0"/>
              <a:t>COLUMNS</a:t>
            </a:r>
            <a:endParaRPr lang="en-US" sz="1350" dirty="0"/>
          </a:p>
        </p:txBody>
      </p:sp>
      <p:sp>
        <p:nvSpPr>
          <p:cNvPr id="48" name="Rectangle 47">
            <a:extLst>
              <a:ext uri="{FF2B5EF4-FFF2-40B4-BE49-F238E27FC236}">
                <a16:creationId xmlns:a16="http://schemas.microsoft.com/office/drawing/2014/main" id="{FE8A5B48-7E63-4340-9AA8-72A97D07A419}"/>
              </a:ext>
            </a:extLst>
          </p:cNvPr>
          <p:cNvSpPr/>
          <p:nvPr/>
        </p:nvSpPr>
        <p:spPr>
          <a:xfrm>
            <a:off x="3880930" y="1194841"/>
            <a:ext cx="3711407" cy="4163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Secondary Habit Determined by Saturation</a:t>
            </a:r>
          </a:p>
        </p:txBody>
      </p:sp>
      <p:cxnSp>
        <p:nvCxnSpPr>
          <p:cNvPr id="49" name="Straight Connector 48">
            <a:extLst>
              <a:ext uri="{FF2B5EF4-FFF2-40B4-BE49-F238E27FC236}">
                <a16:creationId xmlns:a16="http://schemas.microsoft.com/office/drawing/2014/main" id="{01407B51-BCE3-774B-8497-48D4A031CEB7}"/>
              </a:ext>
            </a:extLst>
          </p:cNvPr>
          <p:cNvCxnSpPr>
            <a:cxnSpLocks/>
          </p:cNvCxnSpPr>
          <p:nvPr/>
        </p:nvCxnSpPr>
        <p:spPr>
          <a:xfrm flipV="1">
            <a:off x="4130750" y="1621228"/>
            <a:ext cx="0" cy="159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1A24254-BD94-1140-ACDB-00A1549295FC}"/>
              </a:ext>
            </a:extLst>
          </p:cNvPr>
          <p:cNvCxnSpPr>
            <a:cxnSpLocks/>
          </p:cNvCxnSpPr>
          <p:nvPr/>
        </p:nvCxnSpPr>
        <p:spPr>
          <a:xfrm flipV="1">
            <a:off x="7276106" y="1623583"/>
            <a:ext cx="0" cy="159200"/>
          </a:xfrm>
          <a:prstGeom prst="line">
            <a:avLst/>
          </a:prstGeom>
          <a:ln w="127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2E152C91-FBAF-0142-AD88-80E87EF27670}"/>
                  </a:ext>
                </a:extLst>
              </p:cNvPr>
              <p:cNvSpPr/>
              <p:nvPr/>
            </p:nvSpPr>
            <p:spPr>
              <a:xfrm>
                <a:off x="3880930" y="5183410"/>
                <a:ext cx="3711407" cy="4163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Secondary Habit Defined by Density, </a:t>
                </a:r>
                <a14:m>
                  <m:oMath xmlns:m="http://schemas.openxmlformats.org/officeDocument/2006/math">
                    <m:r>
                      <a:rPr lang="en-US" sz="1350" i="1">
                        <a:solidFill>
                          <a:schemeClr val="tx1"/>
                        </a:solidFill>
                        <a:latin typeface="Cambria Math" panose="02040503050406030204" pitchFamily="18" charset="0"/>
                        <a:ea typeface="Cambria Math" panose="02040503050406030204" pitchFamily="18" charset="0"/>
                      </a:rPr>
                      <m:t>𝜌</m:t>
                    </m:r>
                  </m:oMath>
                </a14:m>
                <a:endParaRPr lang="en-US" sz="1350" dirty="0">
                  <a:solidFill>
                    <a:schemeClr val="tx1"/>
                  </a:solidFill>
                </a:endParaRPr>
              </a:p>
            </p:txBody>
          </p:sp>
        </mc:Choice>
        <mc:Fallback xmlns="">
          <p:sp>
            <p:nvSpPr>
              <p:cNvPr id="73" name="Rectangle 72">
                <a:extLst>
                  <a:ext uri="{FF2B5EF4-FFF2-40B4-BE49-F238E27FC236}">
                    <a16:creationId xmlns:a16="http://schemas.microsoft.com/office/drawing/2014/main" id="{2E152C91-FBAF-0142-AD88-80E87EF27670}"/>
                  </a:ext>
                </a:extLst>
              </p:cNvPr>
              <p:cNvSpPr>
                <a:spLocks noRot="1" noChangeAspect="1" noMove="1" noResize="1" noEditPoints="1" noAdjustHandles="1" noChangeArrowheads="1" noChangeShapeType="1" noTextEdit="1"/>
              </p:cNvSpPr>
              <p:nvPr/>
            </p:nvSpPr>
            <p:spPr>
              <a:xfrm>
                <a:off x="3880930" y="5183410"/>
                <a:ext cx="3711407" cy="416301"/>
              </a:xfrm>
              <a:prstGeom prst="rect">
                <a:avLst/>
              </a:prstGeom>
              <a:blipFill>
                <a:blip r:embed="rId6"/>
                <a:stretch>
                  <a:fillRect/>
                </a:stretch>
              </a:blipFill>
            </p:spPr>
            <p:txBody>
              <a:bodyPr/>
              <a:lstStyle/>
              <a:p>
                <a:r>
                  <a:rPr lang="en-US">
                    <a:noFill/>
                  </a:rPr>
                  <a:t> </a:t>
                </a:r>
              </a:p>
            </p:txBody>
          </p:sp>
        </mc:Fallback>
      </mc:AlternateContent>
      <p:cxnSp>
        <p:nvCxnSpPr>
          <p:cNvPr id="74" name="Straight Connector 73">
            <a:extLst>
              <a:ext uri="{FF2B5EF4-FFF2-40B4-BE49-F238E27FC236}">
                <a16:creationId xmlns:a16="http://schemas.microsoft.com/office/drawing/2014/main" id="{A08055DA-DA91-AE4D-8B4A-A1361156B145}"/>
              </a:ext>
            </a:extLst>
          </p:cNvPr>
          <p:cNvCxnSpPr>
            <a:cxnSpLocks/>
          </p:cNvCxnSpPr>
          <p:nvPr/>
        </p:nvCxnSpPr>
        <p:spPr>
          <a:xfrm flipV="1">
            <a:off x="4136039" y="5025463"/>
            <a:ext cx="0" cy="159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A018149-5DF4-9946-A489-3EBB206312AD}"/>
              </a:ext>
            </a:extLst>
          </p:cNvPr>
          <p:cNvCxnSpPr>
            <a:cxnSpLocks/>
          </p:cNvCxnSpPr>
          <p:nvPr/>
        </p:nvCxnSpPr>
        <p:spPr>
          <a:xfrm flipV="1">
            <a:off x="7281395" y="5017734"/>
            <a:ext cx="0" cy="159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7A0DCF03-8F92-1042-8B95-F7FB93C5BC16}"/>
              </a:ext>
            </a:extLst>
          </p:cNvPr>
          <p:cNvSpPr/>
          <p:nvPr/>
        </p:nvSpPr>
        <p:spPr>
          <a:xfrm>
            <a:off x="3736747" y="3154435"/>
            <a:ext cx="774539" cy="646586"/>
          </a:xfrm>
          <a:custGeom>
            <a:avLst/>
            <a:gdLst>
              <a:gd name="connsiteX0" fmla="*/ 598353 w 2349715"/>
              <a:gd name="connsiteY0" fmla="*/ 0 h 1961545"/>
              <a:gd name="connsiteX1" fmla="*/ 695561 w 2349715"/>
              <a:gd name="connsiteY1" fmla="*/ 25028 h 1961545"/>
              <a:gd name="connsiteX2" fmla="*/ 1195487 w 2349715"/>
              <a:gd name="connsiteY2" fmla="*/ 75493 h 1961545"/>
              <a:gd name="connsiteX3" fmla="*/ 1695414 w 2349715"/>
              <a:gd name="connsiteY3" fmla="*/ 25028 h 1961545"/>
              <a:gd name="connsiteX4" fmla="*/ 1756194 w 2349715"/>
              <a:gd name="connsiteY4" fmla="*/ 9379 h 1961545"/>
              <a:gd name="connsiteX5" fmla="*/ 1825744 w 2349715"/>
              <a:gd name="connsiteY5" fmla="*/ 199657 h 1961545"/>
              <a:gd name="connsiteX6" fmla="*/ 2315776 w 2349715"/>
              <a:gd name="connsiteY6" fmla="*/ 946563 h 1961545"/>
              <a:gd name="connsiteX7" fmla="*/ 2349715 w 2349715"/>
              <a:gd name="connsiteY7" fmla="*/ 979747 h 1961545"/>
              <a:gd name="connsiteX8" fmla="*/ 2210235 w 2349715"/>
              <a:gd name="connsiteY8" fmla="*/ 1133421 h 1961545"/>
              <a:gd name="connsiteX9" fmla="*/ 1794309 w 2349715"/>
              <a:gd name="connsiteY9" fmla="*/ 1859373 h 1961545"/>
              <a:gd name="connsiteX10" fmla="*/ 1762737 w 2349715"/>
              <a:gd name="connsiteY10" fmla="*/ 1958876 h 1961545"/>
              <a:gd name="connsiteX11" fmla="*/ 1684188 w 2349715"/>
              <a:gd name="connsiteY11" fmla="*/ 1938652 h 1961545"/>
              <a:gd name="connsiteX12" fmla="*/ 1184261 w 2349715"/>
              <a:gd name="connsiteY12" fmla="*/ 1888187 h 1961545"/>
              <a:gd name="connsiteX13" fmla="*/ 684335 w 2349715"/>
              <a:gd name="connsiteY13" fmla="*/ 1938652 h 1961545"/>
              <a:gd name="connsiteX14" fmla="*/ 595419 w 2349715"/>
              <a:gd name="connsiteY14" fmla="*/ 1961545 h 1961545"/>
              <a:gd name="connsiteX15" fmla="*/ 519165 w 2349715"/>
              <a:gd name="connsiteY15" fmla="*/ 1752923 h 1961545"/>
              <a:gd name="connsiteX16" fmla="*/ 147655 w 2349715"/>
              <a:gd name="connsiteY16" fmla="*/ 1139770 h 1961545"/>
              <a:gd name="connsiteX17" fmla="*/ 0 w 2349715"/>
              <a:gd name="connsiteY17" fmla="*/ 977089 h 1961545"/>
              <a:gd name="connsiteX18" fmla="*/ 37636 w 2349715"/>
              <a:gd name="connsiteY18" fmla="*/ 940290 h 1961545"/>
              <a:gd name="connsiteX19" fmla="*/ 527669 w 2349715"/>
              <a:gd name="connsiteY19" fmla="*/ 193384 h 1961545"/>
              <a:gd name="connsiteX20" fmla="*/ 598353 w 2349715"/>
              <a:gd name="connsiteY20" fmla="*/ 0 h 19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9715" h="1961545">
                <a:moveTo>
                  <a:pt x="598353" y="0"/>
                </a:moveTo>
                <a:lnTo>
                  <a:pt x="695561" y="25028"/>
                </a:lnTo>
                <a:cubicBezTo>
                  <a:pt x="857042" y="58116"/>
                  <a:pt x="1024238" y="75493"/>
                  <a:pt x="1195487" y="75493"/>
                </a:cubicBezTo>
                <a:cubicBezTo>
                  <a:pt x="1366737" y="75493"/>
                  <a:pt x="1533933" y="58116"/>
                  <a:pt x="1695414" y="25028"/>
                </a:cubicBezTo>
                <a:lnTo>
                  <a:pt x="1756194" y="9379"/>
                </a:lnTo>
                <a:lnTo>
                  <a:pt x="1825744" y="199657"/>
                </a:lnTo>
                <a:cubicBezTo>
                  <a:pt x="1943423" y="478257"/>
                  <a:pt x="2110420" y="730884"/>
                  <a:pt x="2315776" y="946563"/>
                </a:cubicBezTo>
                <a:lnTo>
                  <a:pt x="2349715" y="979747"/>
                </a:lnTo>
                <a:lnTo>
                  <a:pt x="2210235" y="1133421"/>
                </a:lnTo>
                <a:cubicBezTo>
                  <a:pt x="2033299" y="1348106"/>
                  <a:pt x="1891687" y="1593064"/>
                  <a:pt x="1794309" y="1859373"/>
                </a:cubicBezTo>
                <a:lnTo>
                  <a:pt x="1762737" y="1958876"/>
                </a:lnTo>
                <a:lnTo>
                  <a:pt x="1684188" y="1938652"/>
                </a:lnTo>
                <a:cubicBezTo>
                  <a:pt x="1522707" y="1905564"/>
                  <a:pt x="1355511" y="1888187"/>
                  <a:pt x="1184261" y="1888187"/>
                </a:cubicBezTo>
                <a:cubicBezTo>
                  <a:pt x="1013012" y="1888187"/>
                  <a:pt x="845816" y="1905564"/>
                  <a:pt x="684335" y="1938652"/>
                </a:cubicBezTo>
                <a:lnTo>
                  <a:pt x="595419" y="1961545"/>
                </a:lnTo>
                <a:lnTo>
                  <a:pt x="519165" y="1752923"/>
                </a:lnTo>
                <a:cubicBezTo>
                  <a:pt x="425021" y="1530043"/>
                  <a:pt x="299314" y="1323785"/>
                  <a:pt x="147655" y="1139770"/>
                </a:cubicBezTo>
                <a:lnTo>
                  <a:pt x="0" y="977089"/>
                </a:lnTo>
                <a:lnTo>
                  <a:pt x="37636" y="940290"/>
                </a:lnTo>
                <a:cubicBezTo>
                  <a:pt x="242992" y="724611"/>
                  <a:pt x="409989" y="471984"/>
                  <a:pt x="527669" y="193384"/>
                </a:cubicBezTo>
                <a:lnTo>
                  <a:pt x="598353" y="0"/>
                </a:lnTo>
                <a:close/>
              </a:path>
            </a:pathLst>
          </a:custGeom>
          <a:solidFill>
            <a:schemeClr val="accent6"/>
          </a:solidFill>
          <a:scene3d>
            <a:camera prst="perspectiveRelaxed"/>
            <a:lightRig rig="threePt" dir="t"/>
          </a:scene3d>
          <a:sp3d extrusionH="762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27">
            <a:extLst>
              <a:ext uri="{FF2B5EF4-FFF2-40B4-BE49-F238E27FC236}">
                <a16:creationId xmlns:a16="http://schemas.microsoft.com/office/drawing/2014/main" id="{0EB130EC-FD60-EE4B-AEB6-E60111678CAB}"/>
              </a:ext>
            </a:extLst>
          </p:cNvPr>
          <p:cNvSpPr/>
          <p:nvPr/>
        </p:nvSpPr>
        <p:spPr>
          <a:xfrm>
            <a:off x="3655859" y="3122572"/>
            <a:ext cx="947765" cy="791186"/>
          </a:xfrm>
          <a:custGeom>
            <a:avLst/>
            <a:gdLst>
              <a:gd name="connsiteX0" fmla="*/ 1757488 w 2343284"/>
              <a:gd name="connsiteY0" fmla="*/ 0 h 1956154"/>
              <a:gd name="connsiteX1" fmla="*/ 1787381 w 2343284"/>
              <a:gd name="connsiteY1" fmla="*/ 116414 h 1956154"/>
              <a:gd name="connsiteX2" fmla="*/ 2261638 w 2343284"/>
              <a:gd name="connsiteY2" fmla="*/ 901225 h 1956154"/>
              <a:gd name="connsiteX3" fmla="*/ 2343284 w 2343284"/>
              <a:gd name="connsiteY3" fmla="*/ 975530 h 1956154"/>
              <a:gd name="connsiteX4" fmla="*/ 2343121 w 2343284"/>
              <a:gd name="connsiteY4" fmla="*/ 975663 h 1956154"/>
              <a:gd name="connsiteX5" fmla="*/ 1776748 w 2343284"/>
              <a:gd name="connsiteY5" fmla="*/ 1846854 h 1956154"/>
              <a:gd name="connsiteX6" fmla="*/ 1753482 w 2343284"/>
              <a:gd name="connsiteY6" fmla="*/ 1937462 h 1956154"/>
              <a:gd name="connsiteX7" fmla="*/ 1587933 w 2343284"/>
              <a:gd name="connsiteY7" fmla="*/ 1894837 h 1956154"/>
              <a:gd name="connsiteX8" fmla="*/ 1202431 w 2343284"/>
              <a:gd name="connsiteY8" fmla="*/ 1855923 h 1956154"/>
              <a:gd name="connsiteX9" fmla="*/ 633616 w 2343284"/>
              <a:gd name="connsiteY9" fmla="*/ 1942036 h 1956154"/>
              <a:gd name="connsiteX10" fmla="*/ 595094 w 2343284"/>
              <a:gd name="connsiteY10" fmla="*/ 1956154 h 1956154"/>
              <a:gd name="connsiteX11" fmla="*/ 564142 w 2343284"/>
              <a:gd name="connsiteY11" fmla="*/ 1835614 h 1956154"/>
              <a:gd name="connsiteX12" fmla="*/ 106014 w 2343284"/>
              <a:gd name="connsiteY12" fmla="*/ 1067148 h 1956154"/>
              <a:gd name="connsiteX13" fmla="*/ 0 w 2343284"/>
              <a:gd name="connsiteY13" fmla="*/ 966540 h 1956154"/>
              <a:gd name="connsiteX14" fmla="*/ 96341 w 2343284"/>
              <a:gd name="connsiteY14" fmla="*/ 878862 h 1956154"/>
              <a:gd name="connsiteX15" fmla="*/ 570597 w 2343284"/>
              <a:gd name="connsiteY15" fmla="*/ 94051 h 1956154"/>
              <a:gd name="connsiteX16" fmla="*/ 592217 w 2343284"/>
              <a:gd name="connsiteY16" fmla="*/ 9856 h 1956154"/>
              <a:gd name="connsiteX17" fmla="*/ 592591 w 2343284"/>
              <a:gd name="connsiteY17" fmla="*/ 9993 h 1956154"/>
              <a:gd name="connsiteX18" fmla="*/ 1161407 w 2343284"/>
              <a:gd name="connsiteY18" fmla="*/ 96105 h 1956154"/>
              <a:gd name="connsiteX19" fmla="*/ 1730223 w 2343284"/>
              <a:gd name="connsiteY19" fmla="*/ 9993 h 1956154"/>
              <a:gd name="connsiteX20" fmla="*/ 1757488 w 2343284"/>
              <a:gd name="connsiteY20" fmla="*/ 0 h 195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3284" h="1956154">
                <a:moveTo>
                  <a:pt x="1757488" y="0"/>
                </a:moveTo>
                <a:lnTo>
                  <a:pt x="1787381" y="116414"/>
                </a:lnTo>
                <a:cubicBezTo>
                  <a:pt x="1880529" y="416298"/>
                  <a:pt x="2045292" y="684589"/>
                  <a:pt x="2261638" y="901225"/>
                </a:cubicBezTo>
                <a:lnTo>
                  <a:pt x="2343284" y="975530"/>
                </a:lnTo>
                <a:lnTo>
                  <a:pt x="2343121" y="975663"/>
                </a:lnTo>
                <a:cubicBezTo>
                  <a:pt x="2081323" y="1205498"/>
                  <a:pt x="1882704" y="1505736"/>
                  <a:pt x="1776748" y="1846854"/>
                </a:cubicBezTo>
                <a:lnTo>
                  <a:pt x="1753482" y="1937462"/>
                </a:lnTo>
                <a:lnTo>
                  <a:pt x="1587933" y="1894837"/>
                </a:lnTo>
                <a:cubicBezTo>
                  <a:pt x="1463412" y="1869323"/>
                  <a:pt x="1334484" y="1855923"/>
                  <a:pt x="1202431" y="1855923"/>
                </a:cubicBezTo>
                <a:cubicBezTo>
                  <a:pt x="1004352" y="1855923"/>
                  <a:pt x="813305" y="1886072"/>
                  <a:pt x="633616" y="1942036"/>
                </a:cubicBezTo>
                <a:lnTo>
                  <a:pt x="595094" y="1956154"/>
                </a:lnTo>
                <a:lnTo>
                  <a:pt x="564142" y="1835614"/>
                </a:lnTo>
                <a:cubicBezTo>
                  <a:pt x="473322" y="1543227"/>
                  <a:pt x="314424" y="1280875"/>
                  <a:pt x="106014" y="1067148"/>
                </a:cubicBezTo>
                <a:lnTo>
                  <a:pt x="0" y="966540"/>
                </a:lnTo>
                <a:lnTo>
                  <a:pt x="96341" y="878862"/>
                </a:lnTo>
                <a:cubicBezTo>
                  <a:pt x="312686" y="662225"/>
                  <a:pt x="477449" y="393935"/>
                  <a:pt x="570597" y="94051"/>
                </a:cubicBezTo>
                <a:lnTo>
                  <a:pt x="592217" y="9856"/>
                </a:lnTo>
                <a:lnTo>
                  <a:pt x="592591" y="9993"/>
                </a:lnTo>
                <a:cubicBezTo>
                  <a:pt x="772280" y="65957"/>
                  <a:pt x="963328" y="96105"/>
                  <a:pt x="1161407" y="96105"/>
                </a:cubicBezTo>
                <a:cubicBezTo>
                  <a:pt x="1359487" y="96105"/>
                  <a:pt x="1550535" y="65957"/>
                  <a:pt x="1730223" y="9993"/>
                </a:cubicBezTo>
                <a:lnTo>
                  <a:pt x="1757488" y="0"/>
                </a:lnTo>
                <a:close/>
              </a:path>
            </a:pathLst>
          </a:custGeom>
          <a:solidFill>
            <a:schemeClr val="accent6"/>
          </a:solidFill>
          <a:scene3d>
            <a:camera prst="perspectiveRelaxed"/>
            <a:lightRig rig="threePt" dir="t"/>
          </a:scene3d>
          <a:sp3d extrusionH="762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28">
            <a:extLst>
              <a:ext uri="{FF2B5EF4-FFF2-40B4-BE49-F238E27FC236}">
                <a16:creationId xmlns:a16="http://schemas.microsoft.com/office/drawing/2014/main" id="{5563E1EB-D9EC-CE4B-A736-97AF1AD1D1CD}"/>
              </a:ext>
            </a:extLst>
          </p:cNvPr>
          <p:cNvSpPr/>
          <p:nvPr/>
        </p:nvSpPr>
        <p:spPr>
          <a:xfrm>
            <a:off x="3523153" y="3047324"/>
            <a:ext cx="1219570" cy="1012877"/>
          </a:xfrm>
          <a:custGeom>
            <a:avLst/>
            <a:gdLst>
              <a:gd name="connsiteX0" fmla="*/ 1755246 w 2349342"/>
              <a:gd name="connsiteY0" fmla="*/ 0 h 1951176"/>
              <a:gd name="connsiteX1" fmla="*/ 1759004 w 2349342"/>
              <a:gd name="connsiteY1" fmla="*/ 74515 h 1951176"/>
              <a:gd name="connsiteX2" fmla="*/ 2297643 w 2349342"/>
              <a:gd name="connsiteY2" fmla="*/ 938661 h 1951176"/>
              <a:gd name="connsiteX3" fmla="*/ 2349342 w 2349342"/>
              <a:gd name="connsiteY3" fmla="*/ 967802 h 1951176"/>
              <a:gd name="connsiteX4" fmla="*/ 2264045 w 2349342"/>
              <a:gd name="connsiteY4" fmla="*/ 1019691 h 1951176"/>
              <a:gd name="connsiteX5" fmla="*/ 1760432 w 2349342"/>
              <a:gd name="connsiteY5" fmla="*/ 1861054 h 1951176"/>
              <a:gd name="connsiteX6" fmla="*/ 1755888 w 2349342"/>
              <a:gd name="connsiteY6" fmla="*/ 1951176 h 1951176"/>
              <a:gd name="connsiteX7" fmla="*/ 1729165 w 2349342"/>
              <a:gd name="connsiteY7" fmla="*/ 1934919 h 1951176"/>
              <a:gd name="connsiteX8" fmla="*/ 1178243 w 2349342"/>
              <a:gd name="connsiteY8" fmla="*/ 1795233 h 1951176"/>
              <a:gd name="connsiteX9" fmla="*/ 627322 w 2349342"/>
              <a:gd name="connsiteY9" fmla="*/ 1934919 h 1951176"/>
              <a:gd name="connsiteX10" fmla="*/ 600809 w 2349342"/>
              <a:gd name="connsiteY10" fmla="*/ 1951048 h 1951176"/>
              <a:gd name="connsiteX11" fmla="*/ 597482 w 2349342"/>
              <a:gd name="connsiteY11" fmla="*/ 1885070 h 1951176"/>
              <a:gd name="connsiteX12" fmla="*/ 58843 w 2349342"/>
              <a:gd name="connsiteY12" fmla="*/ 1020923 h 1951176"/>
              <a:gd name="connsiteX13" fmla="*/ 0 w 2349342"/>
              <a:gd name="connsiteY13" fmla="*/ 991219 h 1951176"/>
              <a:gd name="connsiteX14" fmla="*/ 90527 w 2349342"/>
              <a:gd name="connsiteY14" fmla="*/ 936148 h 1951176"/>
              <a:gd name="connsiteX15" fmla="*/ 590821 w 2349342"/>
              <a:gd name="connsiteY15" fmla="*/ 123858 h 1951176"/>
              <a:gd name="connsiteX16" fmla="*/ 597771 w 2349342"/>
              <a:gd name="connsiteY16" fmla="*/ 13531 h 1951176"/>
              <a:gd name="connsiteX17" fmla="*/ 711076 w 2349342"/>
              <a:gd name="connsiteY17" fmla="*/ 75114 h 1951176"/>
              <a:gd name="connsiteX18" fmla="*/ 1160964 w 2349342"/>
              <a:gd name="connsiteY18" fmla="*/ 166064 h 1951176"/>
              <a:gd name="connsiteX19" fmla="*/ 1711886 w 2349342"/>
              <a:gd name="connsiteY19" fmla="*/ 26378 h 1951176"/>
              <a:gd name="connsiteX20" fmla="*/ 1755246 w 2349342"/>
              <a:gd name="connsiteY20" fmla="*/ 0 h 19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9342" h="1951176">
                <a:moveTo>
                  <a:pt x="1755246" y="0"/>
                </a:moveTo>
                <a:lnTo>
                  <a:pt x="1759004" y="74515"/>
                </a:lnTo>
                <a:cubicBezTo>
                  <a:pt x="1795996" y="439266"/>
                  <a:pt x="2002137" y="753945"/>
                  <a:pt x="2297643" y="938661"/>
                </a:cubicBezTo>
                <a:lnTo>
                  <a:pt x="2349342" y="967802"/>
                </a:lnTo>
                <a:lnTo>
                  <a:pt x="2264045" y="1019691"/>
                </a:lnTo>
                <a:cubicBezTo>
                  <a:pt x="1987346" y="1206877"/>
                  <a:pt x="1795945" y="1510892"/>
                  <a:pt x="1760432" y="1861054"/>
                </a:cubicBezTo>
                <a:lnTo>
                  <a:pt x="1755888" y="1951176"/>
                </a:lnTo>
                <a:lnTo>
                  <a:pt x="1729165" y="1934919"/>
                </a:lnTo>
                <a:cubicBezTo>
                  <a:pt x="1565396" y="1845835"/>
                  <a:pt x="1377721" y="1795233"/>
                  <a:pt x="1178243" y="1795233"/>
                </a:cubicBezTo>
                <a:cubicBezTo>
                  <a:pt x="978765" y="1795233"/>
                  <a:pt x="791090" y="1845835"/>
                  <a:pt x="627322" y="1934919"/>
                </a:cubicBezTo>
                <a:lnTo>
                  <a:pt x="600809" y="1951048"/>
                </a:lnTo>
                <a:lnTo>
                  <a:pt x="597482" y="1885070"/>
                </a:lnTo>
                <a:cubicBezTo>
                  <a:pt x="560489" y="1520318"/>
                  <a:pt x="354348" y="1205639"/>
                  <a:pt x="58843" y="1020923"/>
                </a:cubicBezTo>
                <a:lnTo>
                  <a:pt x="0" y="991219"/>
                </a:lnTo>
                <a:lnTo>
                  <a:pt x="90527" y="936148"/>
                </a:lnTo>
                <a:cubicBezTo>
                  <a:pt x="359541" y="754162"/>
                  <a:pt x="547928" y="461747"/>
                  <a:pt x="590821" y="123858"/>
                </a:cubicBezTo>
                <a:lnTo>
                  <a:pt x="597771" y="13531"/>
                </a:lnTo>
                <a:lnTo>
                  <a:pt x="711076" y="75114"/>
                </a:lnTo>
                <a:cubicBezTo>
                  <a:pt x="849353" y="133679"/>
                  <a:pt x="1001382" y="166064"/>
                  <a:pt x="1160964" y="166064"/>
                </a:cubicBezTo>
                <a:cubicBezTo>
                  <a:pt x="1360442" y="166064"/>
                  <a:pt x="1548117" y="115462"/>
                  <a:pt x="1711886" y="26378"/>
                </a:cubicBezTo>
                <a:lnTo>
                  <a:pt x="1755246" y="0"/>
                </a:lnTo>
                <a:close/>
              </a:path>
            </a:pathLst>
          </a:custGeom>
          <a:solidFill>
            <a:schemeClr val="accent6"/>
          </a:solidFill>
          <a:scene3d>
            <a:camera prst="perspectiveRelaxed"/>
            <a:lightRig rig="threePt" dir="t"/>
          </a:scene3d>
          <a:sp3d extrusionH="762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Freeform 29">
            <a:extLst>
              <a:ext uri="{FF2B5EF4-FFF2-40B4-BE49-F238E27FC236}">
                <a16:creationId xmlns:a16="http://schemas.microsoft.com/office/drawing/2014/main" id="{F5780491-3D04-FB40-8553-F12194300872}"/>
              </a:ext>
            </a:extLst>
          </p:cNvPr>
          <p:cNvSpPr/>
          <p:nvPr/>
        </p:nvSpPr>
        <p:spPr>
          <a:xfrm>
            <a:off x="3359656" y="2959981"/>
            <a:ext cx="1563674" cy="1292279"/>
          </a:xfrm>
          <a:custGeom>
            <a:avLst/>
            <a:gdLst>
              <a:gd name="connsiteX0" fmla="*/ 1765734 w 2380837"/>
              <a:gd name="connsiteY0" fmla="*/ 0 h 1967613"/>
              <a:gd name="connsiteX1" fmla="*/ 1754882 w 2380837"/>
              <a:gd name="connsiteY1" fmla="*/ 71203 h 1967613"/>
              <a:gd name="connsiteX2" fmla="*/ 1750525 w 2380837"/>
              <a:gd name="connsiteY2" fmla="*/ 157597 h 1967613"/>
              <a:gd name="connsiteX3" fmla="*/ 2343438 w 2380837"/>
              <a:gd name="connsiteY3" fmla="*/ 964591 h 1967613"/>
              <a:gd name="connsiteX4" fmla="*/ 2380803 w 2380837"/>
              <a:gd name="connsiteY4" fmla="*/ 974212 h 1967613"/>
              <a:gd name="connsiteX5" fmla="*/ 2380837 w 2380837"/>
              <a:gd name="connsiteY5" fmla="*/ 974880 h 1967613"/>
              <a:gd name="connsiteX6" fmla="*/ 2354071 w 2380837"/>
              <a:gd name="connsiteY6" fmla="*/ 981771 h 1967613"/>
              <a:gd name="connsiteX7" fmla="*/ 1761158 w 2380837"/>
              <a:gd name="connsiteY7" fmla="*/ 1788764 h 1967613"/>
              <a:gd name="connsiteX8" fmla="*/ 1778302 w 2380837"/>
              <a:gd name="connsiteY8" fmla="*/ 1959058 h 1967613"/>
              <a:gd name="connsiteX9" fmla="*/ 1780499 w 2380837"/>
              <a:gd name="connsiteY9" fmla="*/ 1967613 h 1967613"/>
              <a:gd name="connsiteX10" fmla="*/ 1666055 w 2380837"/>
              <a:gd name="connsiteY10" fmla="*/ 1873061 h 1967613"/>
              <a:gd name="connsiteX11" fmla="*/ 1194252 w 2380837"/>
              <a:gd name="connsiteY11" fmla="*/ 1728751 h 1967613"/>
              <a:gd name="connsiteX12" fmla="*/ 722449 w 2380837"/>
              <a:gd name="connsiteY12" fmla="*/ 1873061 h 1967613"/>
              <a:gd name="connsiteX13" fmla="*/ 625397 w 2380837"/>
              <a:gd name="connsiteY13" fmla="*/ 1953244 h 1967613"/>
              <a:gd name="connsiteX14" fmla="*/ 637299 w 2380837"/>
              <a:gd name="connsiteY14" fmla="*/ 1875159 h 1967613"/>
              <a:gd name="connsiteX15" fmla="*/ 641655 w 2380837"/>
              <a:gd name="connsiteY15" fmla="*/ 1788764 h 1967613"/>
              <a:gd name="connsiteX16" fmla="*/ 126272 w 2380837"/>
              <a:gd name="connsiteY16" fmla="*/ 1010185 h 1967613"/>
              <a:gd name="connsiteX17" fmla="*/ 0 w 2380837"/>
              <a:gd name="connsiteY17" fmla="*/ 970936 h 1967613"/>
              <a:gd name="connsiteX18" fmla="*/ 123427 w 2380837"/>
              <a:gd name="connsiteY18" fmla="*/ 932570 h 1967613"/>
              <a:gd name="connsiteX19" fmla="*/ 638810 w 2380837"/>
              <a:gd name="connsiteY19" fmla="*/ 153991 h 1967613"/>
              <a:gd name="connsiteX20" fmla="*/ 623356 w 2380837"/>
              <a:gd name="connsiteY20" fmla="*/ 482 h 1967613"/>
              <a:gd name="connsiteX21" fmla="*/ 722450 w 2380837"/>
              <a:gd name="connsiteY21" fmla="*/ 82353 h 1967613"/>
              <a:gd name="connsiteX22" fmla="*/ 1194253 w 2380837"/>
              <a:gd name="connsiteY22" fmla="*/ 226662 h 1967613"/>
              <a:gd name="connsiteX23" fmla="*/ 1666056 w 2380837"/>
              <a:gd name="connsiteY23" fmla="*/ 82353 h 1967613"/>
              <a:gd name="connsiteX24" fmla="*/ 1765734 w 2380837"/>
              <a:gd name="connsiteY24" fmla="*/ 0 h 196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80837" h="1967613">
                <a:moveTo>
                  <a:pt x="1765734" y="0"/>
                </a:moveTo>
                <a:lnTo>
                  <a:pt x="1754882" y="71203"/>
                </a:lnTo>
                <a:cubicBezTo>
                  <a:pt x="1752001" y="99608"/>
                  <a:pt x="1750525" y="128430"/>
                  <a:pt x="1750525" y="157597"/>
                </a:cubicBezTo>
                <a:cubicBezTo>
                  <a:pt x="1750525" y="536767"/>
                  <a:pt x="1999934" y="857606"/>
                  <a:pt x="2343438" y="964591"/>
                </a:cubicBezTo>
                <a:lnTo>
                  <a:pt x="2380803" y="974212"/>
                </a:lnTo>
                <a:lnTo>
                  <a:pt x="2380837" y="974880"/>
                </a:lnTo>
                <a:lnTo>
                  <a:pt x="2354071" y="981771"/>
                </a:lnTo>
                <a:cubicBezTo>
                  <a:pt x="2010567" y="1088755"/>
                  <a:pt x="1761158" y="1409594"/>
                  <a:pt x="1761158" y="1788764"/>
                </a:cubicBezTo>
                <a:cubicBezTo>
                  <a:pt x="1761158" y="1847098"/>
                  <a:pt x="1767061" y="1904051"/>
                  <a:pt x="1778302" y="1959058"/>
                </a:cubicBezTo>
                <a:lnTo>
                  <a:pt x="1780499" y="1967613"/>
                </a:lnTo>
                <a:lnTo>
                  <a:pt x="1666055" y="1873061"/>
                </a:lnTo>
                <a:cubicBezTo>
                  <a:pt x="1531376" y="1781951"/>
                  <a:pt x="1369019" y="1728751"/>
                  <a:pt x="1194252" y="1728751"/>
                </a:cubicBezTo>
                <a:cubicBezTo>
                  <a:pt x="1019486" y="1728751"/>
                  <a:pt x="857128" y="1781951"/>
                  <a:pt x="722449" y="1873061"/>
                </a:cubicBezTo>
                <a:lnTo>
                  <a:pt x="625397" y="1953244"/>
                </a:lnTo>
                <a:lnTo>
                  <a:pt x="637299" y="1875159"/>
                </a:lnTo>
                <a:cubicBezTo>
                  <a:pt x="640179" y="1846753"/>
                  <a:pt x="641655" y="1817931"/>
                  <a:pt x="641655" y="1788764"/>
                </a:cubicBezTo>
                <a:cubicBezTo>
                  <a:pt x="641655" y="1438761"/>
                  <a:pt x="429141" y="1138460"/>
                  <a:pt x="126272" y="1010185"/>
                </a:cubicBezTo>
                <a:lnTo>
                  <a:pt x="0" y="970936"/>
                </a:lnTo>
                <a:lnTo>
                  <a:pt x="123427" y="932570"/>
                </a:lnTo>
                <a:cubicBezTo>
                  <a:pt x="426296" y="804295"/>
                  <a:pt x="638810" y="503995"/>
                  <a:pt x="638810" y="153991"/>
                </a:cubicBezTo>
                <a:lnTo>
                  <a:pt x="623356" y="482"/>
                </a:lnTo>
                <a:lnTo>
                  <a:pt x="722450" y="82353"/>
                </a:lnTo>
                <a:cubicBezTo>
                  <a:pt x="857129" y="173462"/>
                  <a:pt x="1019487" y="226662"/>
                  <a:pt x="1194253" y="226662"/>
                </a:cubicBezTo>
                <a:cubicBezTo>
                  <a:pt x="1369020" y="226662"/>
                  <a:pt x="1531377" y="173462"/>
                  <a:pt x="1666056" y="82353"/>
                </a:cubicBezTo>
                <a:lnTo>
                  <a:pt x="1765734" y="0"/>
                </a:lnTo>
                <a:close/>
              </a:path>
            </a:pathLst>
          </a:custGeom>
          <a:solidFill>
            <a:schemeClr val="accent6"/>
          </a:solidFill>
          <a:scene3d>
            <a:camera prst="perspectiveRelaxed"/>
            <a:lightRig rig="threePt" dir="t"/>
          </a:scene3d>
          <a:sp3d extrusionH="762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Freeform 30">
            <a:extLst>
              <a:ext uri="{FF2B5EF4-FFF2-40B4-BE49-F238E27FC236}">
                <a16:creationId xmlns:a16="http://schemas.microsoft.com/office/drawing/2014/main" id="{2972B6BD-FEF1-4646-A845-81DB538A6826}"/>
              </a:ext>
            </a:extLst>
          </p:cNvPr>
          <p:cNvSpPr/>
          <p:nvPr/>
        </p:nvSpPr>
        <p:spPr>
          <a:xfrm>
            <a:off x="3159015" y="2830529"/>
            <a:ext cx="1943469" cy="1635108"/>
          </a:xfrm>
          <a:custGeom>
            <a:avLst/>
            <a:gdLst>
              <a:gd name="connsiteX0" fmla="*/ 547513 w 2138069"/>
              <a:gd name="connsiteY0" fmla="*/ 0 h 1798832"/>
              <a:gd name="connsiteX1" fmla="*/ 614023 w 2138069"/>
              <a:gd name="connsiteY1" fmla="*/ 80719 h 1798832"/>
              <a:gd name="connsiteX2" fmla="*/ 1086182 w 2138069"/>
              <a:gd name="connsiteY2" fmla="*/ 276557 h 1798832"/>
              <a:gd name="connsiteX3" fmla="*/ 1558341 w 2138069"/>
              <a:gd name="connsiteY3" fmla="*/ 80719 h 1798832"/>
              <a:gd name="connsiteX4" fmla="*/ 1621744 w 2138069"/>
              <a:gd name="connsiteY4" fmla="*/ 3771 h 1798832"/>
              <a:gd name="connsiteX5" fmla="*/ 1595217 w 2138069"/>
              <a:gd name="connsiteY5" fmla="*/ 89341 h 1798832"/>
              <a:gd name="connsiteX6" fmla="*/ 1581651 w 2138069"/>
              <a:gd name="connsiteY6" fmla="*/ 224094 h 1798832"/>
              <a:gd name="connsiteX7" fmla="*/ 2114813 w 2138069"/>
              <a:gd name="connsiteY7" fmla="*/ 879141 h 1798832"/>
              <a:gd name="connsiteX8" fmla="*/ 2138069 w 2138069"/>
              <a:gd name="connsiteY8" fmla="*/ 881488 h 1798832"/>
              <a:gd name="connsiteX9" fmla="*/ 2112562 w 2138069"/>
              <a:gd name="connsiteY9" fmla="*/ 884063 h 1798832"/>
              <a:gd name="connsiteX10" fmla="*/ 1579400 w 2138069"/>
              <a:gd name="connsiteY10" fmla="*/ 1539110 h 1798832"/>
              <a:gd name="connsiteX11" fmla="*/ 1592966 w 2138069"/>
              <a:gd name="connsiteY11" fmla="*/ 1673863 h 1798832"/>
              <a:gd name="connsiteX12" fmla="*/ 1628980 w 2138069"/>
              <a:gd name="connsiteY12" fmla="*/ 1790035 h 1798832"/>
              <a:gd name="connsiteX13" fmla="*/ 1568974 w 2138069"/>
              <a:gd name="connsiteY13" fmla="*/ 1717210 h 1798832"/>
              <a:gd name="connsiteX14" fmla="*/ 1096815 w 2138069"/>
              <a:gd name="connsiteY14" fmla="*/ 1521372 h 1798832"/>
              <a:gd name="connsiteX15" fmla="*/ 624657 w 2138069"/>
              <a:gd name="connsiteY15" fmla="*/ 1717210 h 1798832"/>
              <a:gd name="connsiteX16" fmla="*/ 557403 w 2138069"/>
              <a:gd name="connsiteY16" fmla="*/ 1798832 h 1798832"/>
              <a:gd name="connsiteX17" fmla="*/ 593918 w 2138069"/>
              <a:gd name="connsiteY17" fmla="*/ 1681040 h 1798832"/>
              <a:gd name="connsiteX18" fmla="*/ 607484 w 2138069"/>
              <a:gd name="connsiteY18" fmla="*/ 1546287 h 1798832"/>
              <a:gd name="connsiteX19" fmla="*/ 74323 w 2138069"/>
              <a:gd name="connsiteY19" fmla="*/ 891240 h 1798832"/>
              <a:gd name="connsiteX20" fmla="*/ 0 w 2138069"/>
              <a:gd name="connsiteY20" fmla="*/ 883738 h 1798832"/>
              <a:gd name="connsiteX21" fmla="*/ 55307 w 2138069"/>
              <a:gd name="connsiteY21" fmla="*/ 878155 h 1798832"/>
              <a:gd name="connsiteX22" fmla="*/ 588469 w 2138069"/>
              <a:gd name="connsiteY22" fmla="*/ 223108 h 1798832"/>
              <a:gd name="connsiteX23" fmla="*/ 574903 w 2138069"/>
              <a:gd name="connsiteY23" fmla="*/ 88355 h 1798832"/>
              <a:gd name="connsiteX24" fmla="*/ 547513 w 2138069"/>
              <a:gd name="connsiteY24" fmla="*/ 0 h 179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38069" h="1798832">
                <a:moveTo>
                  <a:pt x="547513" y="0"/>
                </a:moveTo>
                <a:lnTo>
                  <a:pt x="614023" y="80719"/>
                </a:lnTo>
                <a:cubicBezTo>
                  <a:pt x="734859" y="201718"/>
                  <a:pt x="901793" y="276557"/>
                  <a:pt x="1086182" y="276557"/>
                </a:cubicBezTo>
                <a:cubicBezTo>
                  <a:pt x="1270572" y="276557"/>
                  <a:pt x="1437505" y="201718"/>
                  <a:pt x="1558341" y="80719"/>
                </a:cubicBezTo>
                <a:lnTo>
                  <a:pt x="1621744" y="3771"/>
                </a:lnTo>
                <a:lnTo>
                  <a:pt x="1595217" y="89341"/>
                </a:lnTo>
                <a:cubicBezTo>
                  <a:pt x="1586322" y="132868"/>
                  <a:pt x="1581651" y="177934"/>
                  <a:pt x="1581651" y="224094"/>
                </a:cubicBezTo>
                <a:cubicBezTo>
                  <a:pt x="1581651" y="547209"/>
                  <a:pt x="1810538" y="816793"/>
                  <a:pt x="2114813" y="879141"/>
                </a:cubicBezTo>
                <a:lnTo>
                  <a:pt x="2138069" y="881488"/>
                </a:lnTo>
                <a:lnTo>
                  <a:pt x="2112562" y="884063"/>
                </a:lnTo>
                <a:cubicBezTo>
                  <a:pt x="1808287" y="946410"/>
                  <a:pt x="1579400" y="1215994"/>
                  <a:pt x="1579400" y="1539110"/>
                </a:cubicBezTo>
                <a:cubicBezTo>
                  <a:pt x="1579400" y="1585270"/>
                  <a:pt x="1584071" y="1630337"/>
                  <a:pt x="1592966" y="1673863"/>
                </a:cubicBezTo>
                <a:lnTo>
                  <a:pt x="1628980" y="1790035"/>
                </a:lnTo>
                <a:lnTo>
                  <a:pt x="1568974" y="1717210"/>
                </a:lnTo>
                <a:cubicBezTo>
                  <a:pt x="1448138" y="1596211"/>
                  <a:pt x="1281205" y="1521372"/>
                  <a:pt x="1096815" y="1521372"/>
                </a:cubicBezTo>
                <a:cubicBezTo>
                  <a:pt x="912426" y="1521372"/>
                  <a:pt x="745492" y="1596211"/>
                  <a:pt x="624657" y="1717210"/>
                </a:cubicBezTo>
                <a:lnTo>
                  <a:pt x="557403" y="1798832"/>
                </a:lnTo>
                <a:lnTo>
                  <a:pt x="593918" y="1681040"/>
                </a:lnTo>
                <a:cubicBezTo>
                  <a:pt x="602813" y="1637514"/>
                  <a:pt x="607484" y="1592447"/>
                  <a:pt x="607484" y="1546287"/>
                </a:cubicBezTo>
                <a:cubicBezTo>
                  <a:pt x="607484" y="1223171"/>
                  <a:pt x="378597" y="953587"/>
                  <a:pt x="74323" y="891240"/>
                </a:cubicBezTo>
                <a:lnTo>
                  <a:pt x="0" y="883738"/>
                </a:lnTo>
                <a:lnTo>
                  <a:pt x="55307" y="878155"/>
                </a:lnTo>
                <a:cubicBezTo>
                  <a:pt x="359582" y="815807"/>
                  <a:pt x="588469" y="546223"/>
                  <a:pt x="588469" y="223108"/>
                </a:cubicBezTo>
                <a:cubicBezTo>
                  <a:pt x="588469" y="176948"/>
                  <a:pt x="583798" y="131882"/>
                  <a:pt x="574903" y="88355"/>
                </a:cubicBezTo>
                <a:lnTo>
                  <a:pt x="547513" y="0"/>
                </a:lnTo>
                <a:close/>
              </a:path>
            </a:pathLst>
          </a:custGeom>
          <a:solidFill>
            <a:schemeClr val="accent6"/>
          </a:solidFill>
          <a:scene3d>
            <a:camera prst="perspectiveRelaxed"/>
            <a:lightRig rig="threePt" dir="t"/>
          </a:scene3d>
          <a:sp3d extrusionH="762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Hexagon 49">
            <a:extLst>
              <a:ext uri="{FF2B5EF4-FFF2-40B4-BE49-F238E27FC236}">
                <a16:creationId xmlns:a16="http://schemas.microsoft.com/office/drawing/2014/main" id="{4F5C3A17-C908-3342-89D2-9DB75686E58D}"/>
              </a:ext>
            </a:extLst>
          </p:cNvPr>
          <p:cNvSpPr/>
          <p:nvPr/>
        </p:nvSpPr>
        <p:spPr>
          <a:xfrm rot="18101130">
            <a:off x="6980344" y="3422114"/>
            <a:ext cx="192173" cy="166536"/>
          </a:xfrm>
          <a:prstGeom prst="hexagon">
            <a:avLst>
              <a:gd name="adj" fmla="val 30556"/>
              <a:gd name="vf" fmla="val 115470"/>
            </a:avLst>
          </a:prstGeom>
          <a:solidFill>
            <a:schemeClr val="accent6"/>
          </a:solidFill>
          <a:ln>
            <a:solidFill>
              <a:schemeClr val="accent6"/>
            </a:solidFill>
          </a:ln>
          <a:scene3d>
            <a:camera prst="perspectiveRelaxed">
              <a:rot lat="17673603" lon="0" rev="0"/>
            </a:camera>
            <a:lightRig rig="threePt" dir="t"/>
          </a:scene3d>
          <a:sp3d extrusionH="6350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Hexagon 50">
            <a:extLst>
              <a:ext uri="{FF2B5EF4-FFF2-40B4-BE49-F238E27FC236}">
                <a16:creationId xmlns:a16="http://schemas.microsoft.com/office/drawing/2014/main" id="{624E6D6A-D9B8-F347-9FFC-52DA809A5DA4}"/>
              </a:ext>
            </a:extLst>
          </p:cNvPr>
          <p:cNvSpPr/>
          <p:nvPr/>
        </p:nvSpPr>
        <p:spPr>
          <a:xfrm rot="18101130">
            <a:off x="6890898" y="3368206"/>
            <a:ext cx="192173" cy="166536"/>
          </a:xfrm>
          <a:prstGeom prst="hexagon">
            <a:avLst>
              <a:gd name="adj" fmla="val 30556"/>
              <a:gd name="vf" fmla="val 115470"/>
            </a:avLst>
          </a:prstGeom>
          <a:solidFill>
            <a:schemeClr val="accent6">
              <a:alpha val="82000"/>
            </a:schemeClr>
          </a:solidFill>
          <a:ln>
            <a:solidFill>
              <a:schemeClr val="accent6"/>
            </a:solidFill>
          </a:ln>
          <a:scene3d>
            <a:camera prst="perspectiveRelaxed">
              <a:rot lat="17673603" lon="0" rev="0"/>
            </a:camera>
            <a:lightRig rig="threePt" dir="t"/>
          </a:scene3d>
          <a:sp3d extrusionH="9525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Hexagon 51">
            <a:extLst>
              <a:ext uri="{FF2B5EF4-FFF2-40B4-BE49-F238E27FC236}">
                <a16:creationId xmlns:a16="http://schemas.microsoft.com/office/drawing/2014/main" id="{F0170E08-958F-A643-A019-68A81CD959A0}"/>
              </a:ext>
            </a:extLst>
          </p:cNvPr>
          <p:cNvSpPr/>
          <p:nvPr/>
        </p:nvSpPr>
        <p:spPr>
          <a:xfrm rot="18101130">
            <a:off x="6817126" y="3324759"/>
            <a:ext cx="192173" cy="166536"/>
          </a:xfrm>
          <a:prstGeom prst="hexagon">
            <a:avLst>
              <a:gd name="adj" fmla="val 30556"/>
              <a:gd name="vf" fmla="val 115470"/>
            </a:avLst>
          </a:prstGeom>
          <a:solidFill>
            <a:schemeClr val="accent6">
              <a:alpha val="64000"/>
            </a:schemeClr>
          </a:solidFill>
          <a:ln>
            <a:solidFill>
              <a:schemeClr val="accent6"/>
            </a:solidFill>
          </a:ln>
          <a:scene3d>
            <a:camera prst="perspectiveRelaxed">
              <a:rot lat="17673603" lon="0" rev="0"/>
            </a:camera>
            <a:lightRig rig="threePt" dir="t"/>
          </a:scene3d>
          <a:sp3d extrusionH="12700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Hexagon 52">
            <a:extLst>
              <a:ext uri="{FF2B5EF4-FFF2-40B4-BE49-F238E27FC236}">
                <a16:creationId xmlns:a16="http://schemas.microsoft.com/office/drawing/2014/main" id="{FB3834EA-6BB1-624A-828B-22B22375EECB}"/>
              </a:ext>
            </a:extLst>
          </p:cNvPr>
          <p:cNvSpPr/>
          <p:nvPr/>
        </p:nvSpPr>
        <p:spPr>
          <a:xfrm rot="18101130">
            <a:off x="6728250" y="3271331"/>
            <a:ext cx="192173" cy="166536"/>
          </a:xfrm>
          <a:prstGeom prst="hexagon">
            <a:avLst>
              <a:gd name="adj" fmla="val 30556"/>
              <a:gd name="vf" fmla="val 115470"/>
            </a:avLst>
          </a:prstGeom>
          <a:solidFill>
            <a:schemeClr val="accent6">
              <a:alpha val="32000"/>
            </a:schemeClr>
          </a:solidFill>
          <a:ln>
            <a:solidFill>
              <a:schemeClr val="accent6"/>
            </a:solidFill>
          </a:ln>
          <a:scene3d>
            <a:camera prst="perspectiveRelaxed">
              <a:rot lat="17673603" lon="0" rev="0"/>
            </a:camera>
            <a:lightRig rig="threePt" dir="t"/>
          </a:scene3d>
          <a:sp3d extrusionH="15875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Hexagon 54">
            <a:extLst>
              <a:ext uri="{FF2B5EF4-FFF2-40B4-BE49-F238E27FC236}">
                <a16:creationId xmlns:a16="http://schemas.microsoft.com/office/drawing/2014/main" id="{6A8A0419-710B-0348-963B-231CD86C79B7}"/>
              </a:ext>
            </a:extLst>
          </p:cNvPr>
          <p:cNvSpPr/>
          <p:nvPr/>
        </p:nvSpPr>
        <p:spPr>
          <a:xfrm rot="18101130">
            <a:off x="6657829" y="3229508"/>
            <a:ext cx="192173" cy="166536"/>
          </a:xfrm>
          <a:prstGeom prst="hexagon">
            <a:avLst>
              <a:gd name="adj" fmla="val 30556"/>
              <a:gd name="vf" fmla="val 115470"/>
            </a:avLst>
          </a:prstGeom>
          <a:solidFill>
            <a:schemeClr val="accent6">
              <a:alpha val="7000"/>
            </a:schemeClr>
          </a:solidFill>
          <a:ln>
            <a:solidFill>
              <a:schemeClr val="accent6"/>
            </a:solidFill>
          </a:ln>
          <a:scene3d>
            <a:camera prst="perspectiveRelaxed">
              <a:rot lat="17673603" lon="0" rev="0"/>
            </a:camera>
            <a:lightRig rig="threePt" dir="t"/>
          </a:scene3d>
          <a:sp3d extrusionH="19050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TextBox 55">
            <a:extLst>
              <a:ext uri="{FF2B5EF4-FFF2-40B4-BE49-F238E27FC236}">
                <a16:creationId xmlns:a16="http://schemas.microsoft.com/office/drawing/2014/main" id="{5CA2CB59-A78E-3844-B930-87B2AD1BF6C8}"/>
              </a:ext>
            </a:extLst>
          </p:cNvPr>
          <p:cNvSpPr txBox="1"/>
          <p:nvPr/>
        </p:nvSpPr>
        <p:spPr>
          <a:xfrm>
            <a:off x="5253858" y="2959981"/>
            <a:ext cx="890885" cy="300082"/>
          </a:xfrm>
          <a:prstGeom prst="rect">
            <a:avLst/>
          </a:prstGeom>
          <a:noFill/>
        </p:spPr>
        <p:txBody>
          <a:bodyPr wrap="none" rtlCol="0">
            <a:spAutoFit/>
          </a:bodyPr>
          <a:lstStyle/>
          <a:p>
            <a:r>
              <a:rPr lang="en-US" sz="1350" dirty="0"/>
              <a:t>Hollowing</a:t>
            </a:r>
          </a:p>
        </p:txBody>
      </p:sp>
      <p:cxnSp>
        <p:nvCxnSpPr>
          <p:cNvPr id="57" name="Straight Connector 56">
            <a:extLst>
              <a:ext uri="{FF2B5EF4-FFF2-40B4-BE49-F238E27FC236}">
                <a16:creationId xmlns:a16="http://schemas.microsoft.com/office/drawing/2014/main" id="{3BC5D7B4-5B9F-0B42-A2AF-A0F9B07BCC04}"/>
              </a:ext>
            </a:extLst>
          </p:cNvPr>
          <p:cNvCxnSpPr>
            <a:cxnSpLocks/>
          </p:cNvCxnSpPr>
          <p:nvPr/>
        </p:nvCxnSpPr>
        <p:spPr>
          <a:xfrm flipH="1">
            <a:off x="5037232" y="3112759"/>
            <a:ext cx="248543" cy="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AB59CBA-C5F3-5648-88E7-7EBCF071C952}"/>
              </a:ext>
            </a:extLst>
          </p:cNvPr>
          <p:cNvCxnSpPr>
            <a:cxnSpLocks/>
          </p:cNvCxnSpPr>
          <p:nvPr/>
        </p:nvCxnSpPr>
        <p:spPr>
          <a:xfrm flipH="1">
            <a:off x="6080603" y="3112759"/>
            <a:ext cx="241451" cy="34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F6F4914-412B-E448-BCCF-6CA46FAC6186}"/>
              </a:ext>
            </a:extLst>
          </p:cNvPr>
          <p:cNvCxnSpPr/>
          <p:nvPr/>
        </p:nvCxnSpPr>
        <p:spPr>
          <a:xfrm flipH="1">
            <a:off x="4742723" y="3112759"/>
            <a:ext cx="294509" cy="23742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D06D2A0-4A24-5044-9D7D-B13290A26888}"/>
              </a:ext>
            </a:extLst>
          </p:cNvPr>
          <p:cNvCxnSpPr>
            <a:cxnSpLocks/>
          </p:cNvCxnSpPr>
          <p:nvPr/>
        </p:nvCxnSpPr>
        <p:spPr>
          <a:xfrm>
            <a:off x="6322054" y="3110160"/>
            <a:ext cx="310535" cy="17236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6189F199-4D92-164A-A43E-26AA9265318E}"/>
              </a:ext>
            </a:extLst>
          </p:cNvPr>
          <p:cNvSpPr/>
          <p:nvPr/>
        </p:nvSpPr>
        <p:spPr>
          <a:xfrm>
            <a:off x="3880930" y="1792604"/>
            <a:ext cx="3711407" cy="416301"/>
          </a:xfrm>
          <a:prstGeom prst="rect">
            <a:avLst/>
          </a:prstGeom>
          <a:solidFill>
            <a:schemeClr val="accent1">
              <a:lumMod val="60000"/>
              <a:lumOff val="40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Attachment preferred on corners and edges in higher saturations (easier to “grab onto”)</a:t>
            </a:r>
          </a:p>
        </p:txBody>
      </p:sp>
      <p:cxnSp>
        <p:nvCxnSpPr>
          <p:cNvPr id="62" name="Straight Connector 61">
            <a:extLst>
              <a:ext uri="{FF2B5EF4-FFF2-40B4-BE49-F238E27FC236}">
                <a16:creationId xmlns:a16="http://schemas.microsoft.com/office/drawing/2014/main" id="{C7B86C8F-E295-7D4F-B76E-0B29953D53D7}"/>
              </a:ext>
            </a:extLst>
          </p:cNvPr>
          <p:cNvCxnSpPr>
            <a:cxnSpLocks/>
          </p:cNvCxnSpPr>
          <p:nvPr/>
        </p:nvCxnSpPr>
        <p:spPr>
          <a:xfrm flipV="1">
            <a:off x="4136039" y="2216635"/>
            <a:ext cx="0" cy="159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2B1775F-DD0C-0546-AC0D-EC0F3C6793ED}"/>
              </a:ext>
            </a:extLst>
          </p:cNvPr>
          <p:cNvCxnSpPr>
            <a:cxnSpLocks/>
          </p:cNvCxnSpPr>
          <p:nvPr/>
        </p:nvCxnSpPr>
        <p:spPr>
          <a:xfrm flipV="1">
            <a:off x="7281395" y="2198820"/>
            <a:ext cx="0" cy="159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7FE85938-C3CF-D141-BA8F-76CA50582255}"/>
              </a:ext>
            </a:extLst>
          </p:cNvPr>
          <p:cNvSpPr/>
          <p:nvPr/>
        </p:nvSpPr>
        <p:spPr>
          <a:xfrm>
            <a:off x="3734411" y="2792717"/>
            <a:ext cx="867032" cy="300082"/>
          </a:xfrm>
          <a:prstGeom prst="rect">
            <a:avLst/>
          </a:prstGeom>
        </p:spPr>
        <p:txBody>
          <a:bodyPr wrap="none">
            <a:spAutoFit/>
          </a:bodyPr>
          <a:lstStyle/>
          <a:p>
            <a:r>
              <a:rPr lang="en-US" sz="1350" b="1" dirty="0"/>
              <a:t>dendrites</a:t>
            </a:r>
            <a:endParaRPr lang="en-US" sz="1350" dirty="0"/>
          </a:p>
        </p:txBody>
      </p:sp>
      <p:sp>
        <p:nvSpPr>
          <p:cNvPr id="65" name="Rectangle 64">
            <a:extLst>
              <a:ext uri="{FF2B5EF4-FFF2-40B4-BE49-F238E27FC236}">
                <a16:creationId xmlns:a16="http://schemas.microsoft.com/office/drawing/2014/main" id="{DA4FE00C-943D-004E-9137-18296735163C}"/>
              </a:ext>
            </a:extLst>
          </p:cNvPr>
          <p:cNvSpPr/>
          <p:nvPr/>
        </p:nvSpPr>
        <p:spPr>
          <a:xfrm>
            <a:off x="6986985" y="2773845"/>
            <a:ext cx="742511" cy="300082"/>
          </a:xfrm>
          <a:prstGeom prst="rect">
            <a:avLst/>
          </a:prstGeom>
        </p:spPr>
        <p:txBody>
          <a:bodyPr wrap="none">
            <a:spAutoFit/>
          </a:bodyPr>
          <a:lstStyle/>
          <a:p>
            <a:r>
              <a:rPr lang="en-US" sz="1350" b="1" dirty="0"/>
              <a:t>needles</a:t>
            </a:r>
            <a:endParaRPr lang="en-US" sz="1350" dirty="0"/>
          </a:p>
        </p:txBody>
      </p:sp>
      <p:cxnSp>
        <p:nvCxnSpPr>
          <p:cNvPr id="4" name="Straight Arrow Connector 3">
            <a:extLst>
              <a:ext uri="{FF2B5EF4-FFF2-40B4-BE49-F238E27FC236}">
                <a16:creationId xmlns:a16="http://schemas.microsoft.com/office/drawing/2014/main" id="{283E1B52-3EB5-3D44-B80B-7863D714ADAF}"/>
              </a:ext>
            </a:extLst>
          </p:cNvPr>
          <p:cNvCxnSpPr>
            <a:cxnSpLocks/>
          </p:cNvCxnSpPr>
          <p:nvPr/>
        </p:nvCxnSpPr>
        <p:spPr>
          <a:xfrm flipH="1">
            <a:off x="4136037" y="2652116"/>
            <a:ext cx="1" cy="18901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5BF8F19-C0E4-7043-BE88-25CB94A60ADD}"/>
              </a:ext>
            </a:extLst>
          </p:cNvPr>
          <p:cNvCxnSpPr>
            <a:cxnSpLocks/>
          </p:cNvCxnSpPr>
          <p:nvPr/>
        </p:nvCxnSpPr>
        <p:spPr>
          <a:xfrm flipH="1">
            <a:off x="7281395" y="2664603"/>
            <a:ext cx="1" cy="18901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CFDF7F5-C754-9146-8E18-F843B0780849}"/>
              </a:ext>
            </a:extLst>
          </p:cNvPr>
          <p:cNvCxnSpPr>
            <a:cxnSpLocks/>
          </p:cNvCxnSpPr>
          <p:nvPr/>
        </p:nvCxnSpPr>
        <p:spPr>
          <a:xfrm flipV="1">
            <a:off x="4130750" y="4447853"/>
            <a:ext cx="0" cy="159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06433F7-9AD4-6F45-97C9-5D3BEB22DB00}"/>
              </a:ext>
            </a:extLst>
          </p:cNvPr>
          <p:cNvCxnSpPr>
            <a:cxnSpLocks/>
          </p:cNvCxnSpPr>
          <p:nvPr/>
        </p:nvCxnSpPr>
        <p:spPr>
          <a:xfrm flipV="1">
            <a:off x="7276106" y="4440124"/>
            <a:ext cx="0" cy="159200"/>
          </a:xfrm>
          <a:prstGeom prst="line">
            <a:avLst/>
          </a:prstGeom>
          <a:ln w="127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67DD1D2D-F215-1941-A929-59E3A607146F}"/>
                  </a:ext>
                </a:extLst>
              </p:cNvPr>
              <p:cNvSpPr/>
              <p:nvPr/>
            </p:nvSpPr>
            <p:spPr>
              <a:xfrm>
                <a:off x="3880930" y="4609145"/>
                <a:ext cx="3908294" cy="416301"/>
              </a:xfrm>
              <a:prstGeom prst="rect">
                <a:avLst/>
              </a:prstGeom>
              <a:solidFill>
                <a:schemeClr val="accent1">
                  <a:lumMod val="60000"/>
                  <a:lumOff val="40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Secondary dependence on </a:t>
                </a:r>
                <a14:m>
                  <m:oMath xmlns:m="http://schemas.openxmlformats.org/officeDocument/2006/math">
                    <m:sSub>
                      <m:sSubPr>
                        <m:ctrlPr>
                          <a:rPr lang="en-US" sz="1050" i="1">
                            <a:solidFill>
                              <a:schemeClr val="tx1"/>
                            </a:solidFill>
                            <a:latin typeface="Cambria Math" panose="02040503050406030204" pitchFamily="18" charset="0"/>
                          </a:rPr>
                        </m:ctrlPr>
                      </m:sSubPr>
                      <m:e>
                        <m:r>
                          <a:rPr lang="en-US" sz="1050" i="1">
                            <a:solidFill>
                              <a:schemeClr val="tx1"/>
                            </a:solidFill>
                            <a:latin typeface="Cambria Math" panose="02040503050406030204" pitchFamily="18" charset="0"/>
                          </a:rPr>
                          <m:t>𝑆</m:t>
                        </m:r>
                      </m:e>
                      <m:sub>
                        <m:r>
                          <a:rPr lang="en-US" sz="1050" i="1">
                            <a:solidFill>
                              <a:schemeClr val="tx1"/>
                            </a:solidFill>
                            <a:latin typeface="Cambria Math" panose="02040503050406030204" pitchFamily="18" charset="0"/>
                          </a:rPr>
                          <m:t>𝑖</m:t>
                        </m:r>
                      </m:sub>
                    </m:sSub>
                    <m:r>
                      <a:rPr lang="en-US" sz="1050" i="1">
                        <a:solidFill>
                          <a:schemeClr val="tx1"/>
                        </a:solidFill>
                        <a:latin typeface="Cambria Math" panose="02040503050406030204" pitchFamily="18" charset="0"/>
                      </a:rPr>
                      <m:t>=</m:t>
                    </m:r>
                    <m:f>
                      <m:fPr>
                        <m:ctrlPr>
                          <a:rPr lang="en-US" sz="1050" i="1">
                            <a:solidFill>
                              <a:schemeClr val="tx1"/>
                            </a:solidFill>
                            <a:latin typeface="Cambria Math" panose="02040503050406030204" pitchFamily="18" charset="0"/>
                          </a:rPr>
                        </m:ctrlPr>
                      </m:fPr>
                      <m:num>
                        <m:r>
                          <a:rPr lang="en-US" sz="1050" i="1">
                            <a:solidFill>
                              <a:schemeClr val="tx1"/>
                            </a:solidFill>
                            <a:latin typeface="Cambria Math" panose="02040503050406030204" pitchFamily="18" charset="0"/>
                          </a:rPr>
                          <m:t>𝑒</m:t>
                        </m:r>
                      </m:num>
                      <m:den>
                        <m:sSub>
                          <m:sSubPr>
                            <m:ctrlPr>
                              <a:rPr lang="en-US" sz="1050" i="1">
                                <a:solidFill>
                                  <a:schemeClr val="tx1"/>
                                </a:solidFill>
                                <a:latin typeface="Cambria Math" panose="02040503050406030204" pitchFamily="18" charset="0"/>
                              </a:rPr>
                            </m:ctrlPr>
                          </m:sSubPr>
                          <m:e>
                            <m:r>
                              <a:rPr lang="en-US" sz="1050" i="1">
                                <a:solidFill>
                                  <a:schemeClr val="tx1"/>
                                </a:solidFill>
                                <a:latin typeface="Cambria Math" panose="02040503050406030204" pitchFamily="18" charset="0"/>
                              </a:rPr>
                              <m:t>𝑒</m:t>
                            </m:r>
                          </m:e>
                          <m:sub>
                            <m:r>
                              <a:rPr lang="en-US" sz="1050" i="1">
                                <a:solidFill>
                                  <a:schemeClr val="tx1"/>
                                </a:solidFill>
                                <a:latin typeface="Cambria Math" panose="02040503050406030204" pitchFamily="18" charset="0"/>
                              </a:rPr>
                              <m:t>𝑖</m:t>
                            </m:r>
                          </m:sub>
                        </m:sSub>
                      </m:den>
                    </m:f>
                    <m:r>
                      <a:rPr lang="en-US" sz="1050" i="1">
                        <a:solidFill>
                          <a:schemeClr val="tx1"/>
                        </a:solidFill>
                        <a:latin typeface="Cambria Math" panose="02040503050406030204" pitchFamily="18" charset="0"/>
                      </a:rPr>
                      <m:t>−1</m:t>
                    </m:r>
                  </m:oMath>
                </a14:m>
                <a:r>
                  <a:rPr lang="en-US" sz="1350" dirty="0">
                    <a:solidFill>
                      <a:schemeClr val="tx1"/>
                    </a:solidFill>
                  </a:rPr>
                  <a:t> concentrates vapor on corners, forming “extreme” aspect ratios </a:t>
                </a:r>
              </a:p>
            </p:txBody>
          </p:sp>
        </mc:Choice>
        <mc:Fallback xmlns="">
          <p:sp>
            <p:nvSpPr>
              <p:cNvPr id="70" name="Rectangle 69">
                <a:extLst>
                  <a:ext uri="{FF2B5EF4-FFF2-40B4-BE49-F238E27FC236}">
                    <a16:creationId xmlns:a16="http://schemas.microsoft.com/office/drawing/2014/main" id="{67DD1D2D-F215-1941-A929-59E3A607146F}"/>
                  </a:ext>
                </a:extLst>
              </p:cNvPr>
              <p:cNvSpPr>
                <a:spLocks noRot="1" noChangeAspect="1" noMove="1" noResize="1" noEditPoints="1" noAdjustHandles="1" noChangeArrowheads="1" noChangeShapeType="1" noTextEdit="1"/>
              </p:cNvSpPr>
              <p:nvPr/>
            </p:nvSpPr>
            <p:spPr>
              <a:xfrm>
                <a:off x="3880930" y="4609145"/>
                <a:ext cx="3908294" cy="416301"/>
              </a:xfrm>
              <a:prstGeom prst="rect">
                <a:avLst/>
              </a:prstGeom>
              <a:blipFill>
                <a:blip r:embed="rId7"/>
                <a:stretch>
                  <a:fillRect t="-15714" b="-28571"/>
                </a:stretch>
              </a:blipFill>
            </p:spPr>
            <p:txBody>
              <a:bodyPr/>
              <a:lstStyle/>
              <a:p>
                <a:r>
                  <a:rPr lang="en-US">
                    <a:noFill/>
                  </a:rPr>
                  <a:t> </a:t>
                </a:r>
              </a:p>
            </p:txBody>
          </p:sp>
        </mc:Fallback>
      </mc:AlternateContent>
      <p:pic>
        <p:nvPicPr>
          <p:cNvPr id="3" name="Audio 2">
            <a:hlinkClick r:id="" action="ppaction://media"/>
            <a:extLst>
              <a:ext uri="{FF2B5EF4-FFF2-40B4-BE49-F238E27FC236}">
                <a16:creationId xmlns:a16="http://schemas.microsoft.com/office/drawing/2014/main" id="{8A9EC1A3-4933-7448-A6B9-103780F0D37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20100" y="5276850"/>
            <a:ext cx="609600" cy="609600"/>
          </a:xfrm>
          <a:prstGeom prst="rect">
            <a:avLst/>
          </a:prstGeom>
        </p:spPr>
      </p:pic>
    </p:spTree>
    <p:custDataLst>
      <p:tags r:id="rId1"/>
    </p:custDataLst>
    <p:extLst>
      <p:ext uri="{BB962C8B-B14F-4D97-AF65-F5344CB8AC3E}">
        <p14:creationId xmlns:p14="http://schemas.microsoft.com/office/powerpoint/2010/main" val="3441230666"/>
      </p:ext>
    </p:extLst>
  </p:cSld>
  <p:clrMapOvr>
    <a:masterClrMapping/>
  </p:clrMapOvr>
  <mc:AlternateContent xmlns:mc="http://schemas.openxmlformats.org/markup-compatibility/2006" xmlns:p14="http://schemas.microsoft.com/office/powerpoint/2010/main">
    <mc:Choice Requires="p14">
      <p:transition spd="slow" p14:dur="2000" advTm="110645"/>
    </mc:Choice>
    <mc:Fallback xmlns="">
      <p:transition spd="slow" advTm="110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arn(outVertical)">
                                      <p:cBhvr>
                                        <p:cTn id="11" dur="1000"/>
                                        <p:tgtEl>
                                          <p:spTgt spid="4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wipe(up)">
                                      <p:cBhvr>
                                        <p:cTn id="15" dur="1000"/>
                                        <p:tgtEl>
                                          <p:spTgt spid="49"/>
                                        </p:tgtEl>
                                      </p:cBhvr>
                                    </p:animEffect>
                                  </p:childTnLst>
                                </p:cTn>
                              </p:par>
                              <p:par>
                                <p:cTn id="16" presetID="22" presetClass="entr" presetSubtype="1"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up)">
                                      <p:cBhvr>
                                        <p:cTn id="18" dur="10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barn(outVertical)">
                                      <p:cBhvr>
                                        <p:cTn id="23" dur="1000"/>
                                        <p:tgtEl>
                                          <p:spTgt spid="61"/>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up)">
                                      <p:cBhvr>
                                        <p:cTn id="27" dur="1000"/>
                                        <p:tgtEl>
                                          <p:spTgt spid="62"/>
                                        </p:tgtEl>
                                      </p:cBhvr>
                                    </p:animEffect>
                                  </p:childTnLst>
                                </p:cTn>
                              </p:par>
                              <p:par>
                                <p:cTn id="28" presetID="22" presetClass="entr" presetSubtype="1" fill="hold"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ipe(up)">
                                      <p:cBhvr>
                                        <p:cTn id="30" dur="1000"/>
                                        <p:tgtEl>
                                          <p:spTgt spid="63"/>
                                        </p:tgtEl>
                                      </p:cBhvr>
                                    </p:animEffect>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1000"/>
                                        <p:tgtEl>
                                          <p:spTgt spid="3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10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dissolve">
                                      <p:cBhvr>
                                        <p:cTn id="42" dur="500"/>
                                        <p:tgtEl>
                                          <p:spTgt spid="44"/>
                                        </p:tgtEl>
                                      </p:cBhvr>
                                    </p:animEffect>
                                  </p:childTnLst>
                                </p:cTn>
                              </p:par>
                            </p:childTnLst>
                          </p:cTn>
                        </p:par>
                        <p:par>
                          <p:cTn id="43" fill="hold">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dissolve">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up)">
                                      <p:cBhvr>
                                        <p:cTn id="51" dur="500"/>
                                        <p:tgtEl>
                                          <p:spTgt spid="4"/>
                                        </p:tgtEl>
                                      </p:cBhvr>
                                    </p:animEffect>
                                  </p:childTnLst>
                                </p:cTn>
                              </p:par>
                              <p:par>
                                <p:cTn id="52" presetID="22" presetClass="entr" presetSubtype="1" fill="hold"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wipe(up)">
                                      <p:cBhvr>
                                        <p:cTn id="54" dur="500"/>
                                        <p:tgtEl>
                                          <p:spTgt spid="66"/>
                                        </p:tgtEl>
                                      </p:cBhvr>
                                    </p:animEffect>
                                  </p:childTnLst>
                                </p:cTn>
                              </p:par>
                            </p:childTnLst>
                          </p:cTn>
                        </p:par>
                        <p:par>
                          <p:cTn id="55" fill="hold">
                            <p:stCondLst>
                              <p:cond delay="500"/>
                            </p:stCondLst>
                            <p:childTnLst>
                              <p:par>
                                <p:cTn id="56" presetID="9" presetClass="entr" presetSubtype="0" fill="hold" grpId="0" nodeType="after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dissolve">
                                      <p:cBhvr>
                                        <p:cTn id="58" dur="500"/>
                                        <p:tgtEl>
                                          <p:spTgt spid="64"/>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dissolve">
                                      <p:cBhvr>
                                        <p:cTn id="61" dur="500"/>
                                        <p:tgtEl>
                                          <p:spTgt spid="65"/>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repeatCount="0"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dissolve">
                                      <p:cBhvr>
                                        <p:cTn id="66" dur="2000"/>
                                        <p:tgtEl>
                                          <p:spTgt spid="27"/>
                                        </p:tgtEl>
                                      </p:cBhvr>
                                    </p:animEffect>
                                  </p:childTnLst>
                                </p:cTn>
                              </p:par>
                              <p:par>
                                <p:cTn id="67" presetID="9" presetClass="entr" presetSubtype="0" fill="hold" grpId="0" nodeType="withEffect">
                                  <p:stCondLst>
                                    <p:cond delay="1000"/>
                                  </p:stCondLst>
                                  <p:childTnLst>
                                    <p:set>
                                      <p:cBhvr>
                                        <p:cTn id="68" dur="1" fill="hold">
                                          <p:stCondLst>
                                            <p:cond delay="0"/>
                                          </p:stCondLst>
                                        </p:cTn>
                                        <p:tgtEl>
                                          <p:spTgt spid="56"/>
                                        </p:tgtEl>
                                        <p:attrNameLst>
                                          <p:attrName>style.visibility</p:attrName>
                                        </p:attrNameLst>
                                      </p:cBhvr>
                                      <p:to>
                                        <p:strVal val="visible"/>
                                      </p:to>
                                    </p:set>
                                    <p:animEffect transition="in" filter="dissolve">
                                      <p:cBhvr>
                                        <p:cTn id="69" dur="500"/>
                                        <p:tgtEl>
                                          <p:spTgt spid="56"/>
                                        </p:tgtEl>
                                      </p:cBhvr>
                                    </p:animEffect>
                                  </p:childTnLst>
                                </p:cTn>
                              </p:par>
                              <p:par>
                                <p:cTn id="70" presetID="22" presetClass="entr" presetSubtype="2" fill="hold" nodeType="withEffect">
                                  <p:stCondLst>
                                    <p:cond delay="500"/>
                                  </p:stCondLst>
                                  <p:childTnLst>
                                    <p:set>
                                      <p:cBhvr>
                                        <p:cTn id="71" dur="1" fill="hold">
                                          <p:stCondLst>
                                            <p:cond delay="0"/>
                                          </p:stCondLst>
                                        </p:cTn>
                                        <p:tgtEl>
                                          <p:spTgt spid="57"/>
                                        </p:tgtEl>
                                        <p:attrNameLst>
                                          <p:attrName>style.visibility</p:attrName>
                                        </p:attrNameLst>
                                      </p:cBhvr>
                                      <p:to>
                                        <p:strVal val="visible"/>
                                      </p:to>
                                    </p:set>
                                    <p:animEffect transition="in" filter="wipe(right)">
                                      <p:cBhvr>
                                        <p:cTn id="72" dur="1000"/>
                                        <p:tgtEl>
                                          <p:spTgt spid="57"/>
                                        </p:tgtEl>
                                      </p:cBhvr>
                                    </p:animEffect>
                                  </p:childTnLst>
                                </p:cTn>
                              </p:par>
                              <p:par>
                                <p:cTn id="73" presetID="22" presetClass="entr" presetSubtype="2" fill="hold" nodeType="withEffect">
                                  <p:stCondLst>
                                    <p:cond delay="1000"/>
                                  </p:stCondLst>
                                  <p:childTnLst>
                                    <p:set>
                                      <p:cBhvr>
                                        <p:cTn id="74" dur="1" fill="hold">
                                          <p:stCondLst>
                                            <p:cond delay="0"/>
                                          </p:stCondLst>
                                        </p:cTn>
                                        <p:tgtEl>
                                          <p:spTgt spid="59"/>
                                        </p:tgtEl>
                                        <p:attrNameLst>
                                          <p:attrName>style.visibility</p:attrName>
                                        </p:attrNameLst>
                                      </p:cBhvr>
                                      <p:to>
                                        <p:strVal val="visible"/>
                                      </p:to>
                                    </p:set>
                                    <p:animEffect transition="in" filter="wipe(right)">
                                      <p:cBhvr>
                                        <p:cTn id="75" dur="1000"/>
                                        <p:tgtEl>
                                          <p:spTgt spid="59"/>
                                        </p:tgtEl>
                                      </p:cBhvr>
                                    </p:animEffect>
                                  </p:childTnLst>
                                </p:cTn>
                              </p:par>
                            </p:childTnLst>
                          </p:cTn>
                        </p:par>
                        <p:par>
                          <p:cTn id="76" fill="hold">
                            <p:stCondLst>
                              <p:cond delay="2000"/>
                            </p:stCondLst>
                            <p:childTnLst>
                              <p:par>
                                <p:cTn id="77" presetID="9" presetClass="entr" presetSubtype="0" repeatCount="0"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dissolve">
                                      <p:cBhvr>
                                        <p:cTn id="79" dur="2000"/>
                                        <p:tgtEl>
                                          <p:spTgt spid="28"/>
                                        </p:tgtEl>
                                      </p:cBhvr>
                                    </p:animEffect>
                                  </p:childTnLst>
                                </p:cTn>
                              </p:par>
                            </p:childTnLst>
                          </p:cTn>
                        </p:par>
                        <p:par>
                          <p:cTn id="80" fill="hold">
                            <p:stCondLst>
                              <p:cond delay="4000"/>
                            </p:stCondLst>
                            <p:childTnLst>
                              <p:par>
                                <p:cTn id="81" presetID="9" presetClass="entr" presetSubtype="0" repeatCount="0" fill="hold" grpId="0"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dissolve">
                                      <p:cBhvr>
                                        <p:cTn id="83" dur="2000"/>
                                        <p:tgtEl>
                                          <p:spTgt spid="29"/>
                                        </p:tgtEl>
                                      </p:cBhvr>
                                    </p:animEffect>
                                  </p:childTnLst>
                                </p:cTn>
                              </p:par>
                            </p:childTnLst>
                          </p:cTn>
                        </p:par>
                        <p:par>
                          <p:cTn id="84" fill="hold">
                            <p:stCondLst>
                              <p:cond delay="6000"/>
                            </p:stCondLst>
                            <p:childTnLst>
                              <p:par>
                                <p:cTn id="85" presetID="9" presetClass="entr" presetSubtype="0" repeatCount="0"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dissolve">
                                      <p:cBhvr>
                                        <p:cTn id="87" dur="2000"/>
                                        <p:tgtEl>
                                          <p:spTgt spid="30"/>
                                        </p:tgtEl>
                                      </p:cBhvr>
                                    </p:animEffect>
                                  </p:childTnLst>
                                </p:cTn>
                              </p:par>
                            </p:childTnLst>
                          </p:cTn>
                        </p:par>
                        <p:par>
                          <p:cTn id="88" fill="hold">
                            <p:stCondLst>
                              <p:cond delay="8000"/>
                            </p:stCondLst>
                            <p:childTnLst>
                              <p:par>
                                <p:cTn id="89" presetID="9" presetClass="entr" presetSubtype="0" repeatCount="0" fill="hold" grpId="0" nodeType="after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dissolve">
                                      <p:cBhvr>
                                        <p:cTn id="91" dur="2000"/>
                                        <p:tgtEl>
                                          <p:spTgt spid="31"/>
                                        </p:tgtEl>
                                      </p:cBhvr>
                                    </p:animEffect>
                                  </p:childTnLst>
                                </p:cTn>
                              </p:par>
                            </p:childTnLst>
                          </p:cTn>
                        </p:par>
                      </p:childTnLst>
                    </p:cTn>
                  </p:par>
                  <p:par>
                    <p:cTn id="92" fill="hold">
                      <p:stCondLst>
                        <p:cond delay="indefinite"/>
                      </p:stCondLst>
                      <p:childTnLst>
                        <p:par>
                          <p:cTn id="93" fill="hold">
                            <p:stCondLst>
                              <p:cond delay="0"/>
                            </p:stCondLst>
                            <p:childTnLst>
                              <p:par>
                                <p:cTn id="94" presetID="9" presetClass="entr" presetSubtype="0" repeatCount="0" fill="hold" grpId="0" nodeType="click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dissolve">
                                      <p:cBhvr>
                                        <p:cTn id="96" dur="500"/>
                                        <p:tgtEl>
                                          <p:spTgt spid="50"/>
                                        </p:tgtEl>
                                      </p:cBhvr>
                                    </p:animEffect>
                                  </p:childTnLst>
                                </p:cTn>
                              </p:par>
                              <p:par>
                                <p:cTn id="97" presetID="22" presetClass="entr" presetSubtype="8" fill="hold" nodeType="with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wipe(left)">
                                      <p:cBhvr>
                                        <p:cTn id="99" dur="1000"/>
                                        <p:tgtEl>
                                          <p:spTgt spid="58"/>
                                        </p:tgtEl>
                                      </p:cBhvr>
                                    </p:animEffect>
                                  </p:childTnLst>
                                </p:cTn>
                              </p:par>
                              <p:par>
                                <p:cTn id="100" presetID="22" presetClass="entr" presetSubtype="8" fill="hold" nodeType="withEffect">
                                  <p:stCondLst>
                                    <p:cond delay="1000"/>
                                  </p:stCondLst>
                                  <p:childTnLst>
                                    <p:set>
                                      <p:cBhvr>
                                        <p:cTn id="101" dur="1" fill="hold">
                                          <p:stCondLst>
                                            <p:cond delay="0"/>
                                          </p:stCondLst>
                                        </p:cTn>
                                        <p:tgtEl>
                                          <p:spTgt spid="60"/>
                                        </p:tgtEl>
                                        <p:attrNameLst>
                                          <p:attrName>style.visibility</p:attrName>
                                        </p:attrNameLst>
                                      </p:cBhvr>
                                      <p:to>
                                        <p:strVal val="visible"/>
                                      </p:to>
                                    </p:set>
                                    <p:animEffect transition="in" filter="wipe(left)">
                                      <p:cBhvr>
                                        <p:cTn id="102" dur="1000"/>
                                        <p:tgtEl>
                                          <p:spTgt spid="60"/>
                                        </p:tgtEl>
                                      </p:cBhvr>
                                    </p:animEffect>
                                  </p:childTnLst>
                                </p:cTn>
                              </p:par>
                            </p:childTnLst>
                          </p:cTn>
                        </p:par>
                        <p:par>
                          <p:cTn id="103" fill="hold">
                            <p:stCondLst>
                              <p:cond delay="2000"/>
                            </p:stCondLst>
                            <p:childTnLst>
                              <p:par>
                                <p:cTn id="104" presetID="9" presetClass="entr" presetSubtype="0" repeatCount="0" fill="hold" grpId="0" nodeType="after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dissolve">
                                      <p:cBhvr>
                                        <p:cTn id="106" dur="2000"/>
                                        <p:tgtEl>
                                          <p:spTgt spid="51"/>
                                        </p:tgtEl>
                                      </p:cBhvr>
                                    </p:animEffect>
                                  </p:childTnLst>
                                </p:cTn>
                              </p:par>
                            </p:childTnLst>
                          </p:cTn>
                        </p:par>
                        <p:par>
                          <p:cTn id="107" fill="hold">
                            <p:stCondLst>
                              <p:cond delay="4000"/>
                            </p:stCondLst>
                            <p:childTnLst>
                              <p:par>
                                <p:cTn id="108" presetID="9" presetClass="entr" presetSubtype="0" repeatCount="0" fill="hold" grpId="0" nodeType="after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dissolve">
                                      <p:cBhvr>
                                        <p:cTn id="110" dur="2000"/>
                                        <p:tgtEl>
                                          <p:spTgt spid="52"/>
                                        </p:tgtEl>
                                      </p:cBhvr>
                                    </p:animEffect>
                                  </p:childTnLst>
                                </p:cTn>
                              </p:par>
                            </p:childTnLst>
                          </p:cTn>
                        </p:par>
                        <p:par>
                          <p:cTn id="111" fill="hold">
                            <p:stCondLst>
                              <p:cond delay="6000"/>
                            </p:stCondLst>
                            <p:childTnLst>
                              <p:par>
                                <p:cTn id="112" presetID="9" presetClass="entr" presetSubtype="0" repeatCount="0" fill="hold" grpId="0" nodeType="afterEffect">
                                  <p:stCondLst>
                                    <p:cond delay="0"/>
                                  </p:stCondLst>
                                  <p:childTnLst>
                                    <p:set>
                                      <p:cBhvr>
                                        <p:cTn id="113" dur="1" fill="hold">
                                          <p:stCondLst>
                                            <p:cond delay="0"/>
                                          </p:stCondLst>
                                        </p:cTn>
                                        <p:tgtEl>
                                          <p:spTgt spid="53"/>
                                        </p:tgtEl>
                                        <p:attrNameLst>
                                          <p:attrName>style.visibility</p:attrName>
                                        </p:attrNameLst>
                                      </p:cBhvr>
                                      <p:to>
                                        <p:strVal val="visible"/>
                                      </p:to>
                                    </p:set>
                                    <p:animEffect transition="in" filter="dissolve">
                                      <p:cBhvr>
                                        <p:cTn id="114" dur="2000"/>
                                        <p:tgtEl>
                                          <p:spTgt spid="53"/>
                                        </p:tgtEl>
                                      </p:cBhvr>
                                    </p:animEffect>
                                  </p:childTnLst>
                                </p:cTn>
                              </p:par>
                            </p:childTnLst>
                          </p:cTn>
                        </p:par>
                        <p:par>
                          <p:cTn id="115" fill="hold">
                            <p:stCondLst>
                              <p:cond delay="8000"/>
                            </p:stCondLst>
                            <p:childTnLst>
                              <p:par>
                                <p:cTn id="116" presetID="9" presetClass="entr" presetSubtype="0" repeatCount="0" fill="hold" grpId="0" nodeType="after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dissolve">
                                      <p:cBhvr>
                                        <p:cTn id="118" dur="2000"/>
                                        <p:tgtEl>
                                          <p:spTgt spid="55"/>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1" fill="hold" nodeType="clickEffect">
                                  <p:stCondLst>
                                    <p:cond delay="0"/>
                                  </p:stCondLst>
                                  <p:childTnLst>
                                    <p:set>
                                      <p:cBhvr>
                                        <p:cTn id="122" dur="1" fill="hold">
                                          <p:stCondLst>
                                            <p:cond delay="0"/>
                                          </p:stCondLst>
                                        </p:cTn>
                                        <p:tgtEl>
                                          <p:spTgt spid="68"/>
                                        </p:tgtEl>
                                        <p:attrNameLst>
                                          <p:attrName>style.visibility</p:attrName>
                                        </p:attrNameLst>
                                      </p:cBhvr>
                                      <p:to>
                                        <p:strVal val="visible"/>
                                      </p:to>
                                    </p:set>
                                    <p:animEffect transition="in" filter="wipe(up)">
                                      <p:cBhvr>
                                        <p:cTn id="123" dur="1000"/>
                                        <p:tgtEl>
                                          <p:spTgt spid="68"/>
                                        </p:tgtEl>
                                      </p:cBhvr>
                                    </p:animEffect>
                                  </p:childTnLst>
                                </p:cTn>
                              </p:par>
                              <p:par>
                                <p:cTn id="124" presetID="22" presetClass="entr" presetSubtype="1" fill="hold" nodeType="withEffect">
                                  <p:stCondLst>
                                    <p:cond delay="0"/>
                                  </p:stCondLst>
                                  <p:childTnLst>
                                    <p:set>
                                      <p:cBhvr>
                                        <p:cTn id="125" dur="1" fill="hold">
                                          <p:stCondLst>
                                            <p:cond delay="0"/>
                                          </p:stCondLst>
                                        </p:cTn>
                                        <p:tgtEl>
                                          <p:spTgt spid="69"/>
                                        </p:tgtEl>
                                        <p:attrNameLst>
                                          <p:attrName>style.visibility</p:attrName>
                                        </p:attrNameLst>
                                      </p:cBhvr>
                                      <p:to>
                                        <p:strVal val="visible"/>
                                      </p:to>
                                    </p:set>
                                    <p:animEffect transition="in" filter="wipe(up)">
                                      <p:cBhvr>
                                        <p:cTn id="126" dur="1000"/>
                                        <p:tgtEl>
                                          <p:spTgt spid="69"/>
                                        </p:tgtEl>
                                      </p:cBhvr>
                                    </p:animEffect>
                                  </p:childTnLst>
                                </p:cTn>
                              </p:par>
                            </p:childTnLst>
                          </p:cTn>
                        </p:par>
                        <p:par>
                          <p:cTn id="127" fill="hold">
                            <p:stCondLst>
                              <p:cond delay="1000"/>
                            </p:stCondLst>
                            <p:childTnLst>
                              <p:par>
                                <p:cTn id="128" presetID="16" presetClass="entr" presetSubtype="37" fill="hold" grpId="0" nodeType="afterEffect">
                                  <p:stCondLst>
                                    <p:cond delay="0"/>
                                  </p:stCondLst>
                                  <p:childTnLst>
                                    <p:set>
                                      <p:cBhvr>
                                        <p:cTn id="129" dur="1" fill="hold">
                                          <p:stCondLst>
                                            <p:cond delay="0"/>
                                          </p:stCondLst>
                                        </p:cTn>
                                        <p:tgtEl>
                                          <p:spTgt spid="70"/>
                                        </p:tgtEl>
                                        <p:attrNameLst>
                                          <p:attrName>style.visibility</p:attrName>
                                        </p:attrNameLst>
                                      </p:cBhvr>
                                      <p:to>
                                        <p:strVal val="visible"/>
                                      </p:to>
                                    </p:set>
                                    <p:animEffect transition="in" filter="barn(outVertical)">
                                      <p:cBhvr>
                                        <p:cTn id="130" dur="1000"/>
                                        <p:tgtEl>
                                          <p:spTgt spid="70"/>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1" fill="hold" nodeType="clickEffect">
                                  <p:stCondLst>
                                    <p:cond delay="0"/>
                                  </p:stCondLst>
                                  <p:childTnLst>
                                    <p:set>
                                      <p:cBhvr>
                                        <p:cTn id="134" dur="1" fill="hold">
                                          <p:stCondLst>
                                            <p:cond delay="0"/>
                                          </p:stCondLst>
                                        </p:cTn>
                                        <p:tgtEl>
                                          <p:spTgt spid="74"/>
                                        </p:tgtEl>
                                        <p:attrNameLst>
                                          <p:attrName>style.visibility</p:attrName>
                                        </p:attrNameLst>
                                      </p:cBhvr>
                                      <p:to>
                                        <p:strVal val="visible"/>
                                      </p:to>
                                    </p:set>
                                    <p:animEffect transition="in" filter="wipe(up)">
                                      <p:cBhvr>
                                        <p:cTn id="135" dur="1000"/>
                                        <p:tgtEl>
                                          <p:spTgt spid="74"/>
                                        </p:tgtEl>
                                      </p:cBhvr>
                                    </p:animEffect>
                                  </p:childTnLst>
                                </p:cTn>
                              </p:par>
                              <p:par>
                                <p:cTn id="136" presetID="22" presetClass="entr" presetSubtype="1" fill="hold" nodeType="withEffect">
                                  <p:stCondLst>
                                    <p:cond delay="0"/>
                                  </p:stCondLst>
                                  <p:childTnLst>
                                    <p:set>
                                      <p:cBhvr>
                                        <p:cTn id="137" dur="1" fill="hold">
                                          <p:stCondLst>
                                            <p:cond delay="0"/>
                                          </p:stCondLst>
                                        </p:cTn>
                                        <p:tgtEl>
                                          <p:spTgt spid="75"/>
                                        </p:tgtEl>
                                        <p:attrNameLst>
                                          <p:attrName>style.visibility</p:attrName>
                                        </p:attrNameLst>
                                      </p:cBhvr>
                                      <p:to>
                                        <p:strVal val="visible"/>
                                      </p:to>
                                    </p:set>
                                    <p:animEffect transition="in" filter="wipe(up)">
                                      <p:cBhvr>
                                        <p:cTn id="138" dur="1000"/>
                                        <p:tgtEl>
                                          <p:spTgt spid="75"/>
                                        </p:tgtEl>
                                      </p:cBhvr>
                                    </p:animEffect>
                                  </p:childTnLst>
                                </p:cTn>
                              </p:par>
                            </p:childTnLst>
                          </p:cTn>
                        </p:par>
                        <p:par>
                          <p:cTn id="139" fill="hold">
                            <p:stCondLst>
                              <p:cond delay="1000"/>
                            </p:stCondLst>
                            <p:childTnLst>
                              <p:par>
                                <p:cTn id="140" presetID="16" presetClass="entr" presetSubtype="37" fill="hold" grpId="0" nodeType="afterEffect">
                                  <p:stCondLst>
                                    <p:cond delay="0"/>
                                  </p:stCondLst>
                                  <p:childTnLst>
                                    <p:set>
                                      <p:cBhvr>
                                        <p:cTn id="141" dur="1" fill="hold">
                                          <p:stCondLst>
                                            <p:cond delay="0"/>
                                          </p:stCondLst>
                                        </p:cTn>
                                        <p:tgtEl>
                                          <p:spTgt spid="73"/>
                                        </p:tgtEl>
                                        <p:attrNameLst>
                                          <p:attrName>style.visibility</p:attrName>
                                        </p:attrNameLst>
                                      </p:cBhvr>
                                      <p:to>
                                        <p:strVal val="visible"/>
                                      </p:to>
                                    </p:set>
                                    <p:animEffect transition="in" filter="barn(outVertical)">
                                      <p:cBhvr>
                                        <p:cTn id="142"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3" fill="hold" display="0">
                  <p:stCondLst>
                    <p:cond delay="indefinite"/>
                  </p:stCondLst>
                  <p:endCondLst>
                    <p:cond evt="onStopAudio" delay="0">
                      <p:tgtEl>
                        <p:sldTgt/>
                      </p:tgtEl>
                    </p:cond>
                  </p:endCondLst>
                </p:cTn>
                <p:tgtEl>
                  <p:spTgt spid="3"/>
                </p:tgtEl>
              </p:cMediaNode>
            </p:audio>
          </p:childTnLst>
        </p:cTn>
      </p:par>
    </p:tnLst>
    <p:bldLst>
      <p:bldP spid="32" grpId="0" animBg="1"/>
      <p:bldP spid="33" grpId="0" animBg="1"/>
      <p:bldP spid="44" grpId="0"/>
      <p:bldP spid="45" grpId="0"/>
      <p:bldP spid="48" grpId="0" animBg="1"/>
      <p:bldP spid="73" grpId="0" animBg="1"/>
      <p:bldP spid="27" grpId="0" animBg="1"/>
      <p:bldP spid="28" grpId="0" animBg="1"/>
      <p:bldP spid="29" grpId="0" animBg="1"/>
      <p:bldP spid="30" grpId="0" animBg="1"/>
      <p:bldP spid="31" grpId="0" animBg="1"/>
      <p:bldP spid="50" grpId="0" animBg="1"/>
      <p:bldP spid="51" grpId="0" animBg="1"/>
      <p:bldP spid="52" grpId="0" animBg="1"/>
      <p:bldP spid="53" grpId="0" animBg="1"/>
      <p:bldP spid="55" grpId="0" animBg="1"/>
      <p:bldP spid="56" grpId="0"/>
      <p:bldP spid="61" grpId="0" animBg="1"/>
      <p:bldP spid="64" grpId="0"/>
      <p:bldP spid="65" grpId="0"/>
      <p:bldP spid="7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5_ice_habits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549" y="863200"/>
            <a:ext cx="7438197" cy="5541458"/>
          </a:xfrm>
          <a:prstGeom prst="rect">
            <a:avLst/>
          </a:prstGeom>
        </p:spPr>
      </p:pic>
    </p:spTree>
    <p:extLst>
      <p:ext uri="{BB962C8B-B14F-4D97-AF65-F5344CB8AC3E}">
        <p14:creationId xmlns:p14="http://schemas.microsoft.com/office/powerpoint/2010/main" val="1940717310"/>
      </p:ext>
    </p:extLst>
  </p:cSld>
  <p:clrMapOvr>
    <a:masterClrMapping/>
  </p:clrMapOvr>
  <mc:AlternateContent xmlns:mc="http://schemas.openxmlformats.org/markup-compatibility/2006" xmlns:p14="http://schemas.microsoft.com/office/powerpoint/2010/main">
    <mc:Choice Requires="p14">
      <p:transition spd="slow" p14:dur="2000" advTm="125119"/>
    </mc:Choice>
    <mc:Fallback xmlns="">
      <p:transition spd="slow" advTm="12511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23785" y="1690689"/>
            <a:ext cx="6705600" cy="4924425"/>
          </a:xfrm>
          <a:prstGeom prst="rect">
            <a:avLst/>
          </a:prstGeom>
        </p:spPr>
      </p:pic>
      <p:sp>
        <p:nvSpPr>
          <p:cNvPr id="5" name="Title 1"/>
          <p:cNvSpPr txBox="1">
            <a:spLocks/>
          </p:cNvSpPr>
          <p:nvPr/>
        </p:nvSpPr>
        <p:spPr>
          <a:xfrm>
            <a:off x="411480" y="319406"/>
            <a:ext cx="8321040" cy="111315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Droplet growth by collision-coalescence</a:t>
            </a:r>
            <a:endParaRPr lang="en-US" sz="2900" dirty="0"/>
          </a:p>
        </p:txBody>
      </p:sp>
    </p:spTree>
    <p:extLst>
      <p:ext uri="{BB962C8B-B14F-4D97-AF65-F5344CB8AC3E}">
        <p14:creationId xmlns:p14="http://schemas.microsoft.com/office/powerpoint/2010/main" val="2702691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A76F-B529-9740-9351-241D15557EE3}"/>
              </a:ext>
            </a:extLst>
          </p:cNvPr>
          <p:cNvSpPr>
            <a:spLocks noGrp="1"/>
          </p:cNvSpPr>
          <p:nvPr>
            <p:ph type="title"/>
          </p:nvPr>
        </p:nvSpPr>
        <p:spPr/>
        <p:txBody>
          <a:bodyPr/>
          <a:lstStyle/>
          <a:p>
            <a:r>
              <a:rPr lang="en-US" dirty="0"/>
              <a:t>How to capture shape in numerical models?</a:t>
            </a:r>
          </a:p>
        </p:txBody>
      </p:sp>
      <p:sp>
        <p:nvSpPr>
          <p:cNvPr id="6" name="Hexagon 5">
            <a:extLst>
              <a:ext uri="{FF2B5EF4-FFF2-40B4-BE49-F238E27FC236}">
                <a16:creationId xmlns:a16="http://schemas.microsoft.com/office/drawing/2014/main" id="{3AB71AB5-0C52-4E46-BBAA-B70D78D6D0FA}"/>
              </a:ext>
            </a:extLst>
          </p:cNvPr>
          <p:cNvSpPr/>
          <p:nvPr/>
        </p:nvSpPr>
        <p:spPr>
          <a:xfrm>
            <a:off x="4166516" y="2806266"/>
            <a:ext cx="1758984" cy="1524331"/>
          </a:xfrm>
          <a:prstGeom prst="hexagon">
            <a:avLst>
              <a:gd name="adj" fmla="val 30556"/>
              <a:gd name="vf" fmla="val 115470"/>
            </a:avLst>
          </a:prstGeom>
          <a:solidFill>
            <a:schemeClr val="accent6"/>
          </a:solidFill>
          <a:ln>
            <a:solidFill>
              <a:schemeClr val="accent6"/>
            </a:solidFill>
          </a:ln>
          <a:scene3d>
            <a:camera prst="perspectiveRelaxed">
              <a:rot lat="17673603" lon="0" rev="0"/>
            </a:camera>
            <a:lightRig rig="threePt" dir="t"/>
          </a:scene3d>
          <a:sp3d extrusionH="1270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Hexagon 6">
            <a:extLst>
              <a:ext uri="{FF2B5EF4-FFF2-40B4-BE49-F238E27FC236}">
                <a16:creationId xmlns:a16="http://schemas.microsoft.com/office/drawing/2014/main" id="{6D51143D-8DCD-CD4D-8C34-326C7CAD93A5}"/>
              </a:ext>
            </a:extLst>
          </p:cNvPr>
          <p:cNvSpPr/>
          <p:nvPr/>
        </p:nvSpPr>
        <p:spPr>
          <a:xfrm>
            <a:off x="7508729" y="2975419"/>
            <a:ext cx="666786" cy="577835"/>
          </a:xfrm>
          <a:prstGeom prst="hexagon">
            <a:avLst>
              <a:gd name="adj" fmla="val 30556"/>
              <a:gd name="vf" fmla="val 115470"/>
            </a:avLst>
          </a:prstGeom>
          <a:solidFill>
            <a:schemeClr val="accent6"/>
          </a:solidFill>
          <a:ln>
            <a:solidFill>
              <a:schemeClr val="accent6"/>
            </a:solidFill>
          </a:ln>
          <a:scene3d>
            <a:camera prst="perspectiveRelaxed">
              <a:rot lat="17673603" lon="0" rev="0"/>
            </a:camera>
            <a:lightRig rig="threePt" dir="t"/>
          </a:scene3d>
          <a:sp3d extrusionH="9525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C2443EC9-85F3-2342-BC77-65F555EBC700}"/>
              </a:ext>
            </a:extLst>
          </p:cNvPr>
          <p:cNvCxnSpPr>
            <a:cxnSpLocks/>
            <a:endCxn id="6" idx="0"/>
          </p:cNvCxnSpPr>
          <p:nvPr/>
        </p:nvCxnSpPr>
        <p:spPr>
          <a:xfrm>
            <a:off x="5046008" y="3568431"/>
            <a:ext cx="879492" cy="1"/>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1BA2BC9-9928-7D46-8B7A-70B372D03E88}"/>
              </a:ext>
            </a:extLst>
          </p:cNvPr>
          <p:cNvCxnSpPr>
            <a:cxnSpLocks/>
          </p:cNvCxnSpPr>
          <p:nvPr/>
        </p:nvCxnSpPr>
        <p:spPr>
          <a:xfrm>
            <a:off x="7508728" y="3264335"/>
            <a:ext cx="333394"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5B92730-82A7-364B-AB05-B4BD9EAE90BC}"/>
              </a:ext>
            </a:extLst>
          </p:cNvPr>
          <p:cNvCxnSpPr>
            <a:cxnSpLocks/>
          </p:cNvCxnSpPr>
          <p:nvPr/>
        </p:nvCxnSpPr>
        <p:spPr>
          <a:xfrm>
            <a:off x="5987608" y="3568431"/>
            <a:ext cx="0" cy="67891"/>
          </a:xfrm>
          <a:prstGeom prst="line">
            <a:avLst/>
          </a:prstGeom>
          <a:ln w="254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0B1BD5-2590-A342-A65A-D35EE242E84F}"/>
              </a:ext>
            </a:extLst>
          </p:cNvPr>
          <p:cNvCxnSpPr>
            <a:cxnSpLocks/>
          </p:cNvCxnSpPr>
          <p:nvPr/>
        </p:nvCxnSpPr>
        <p:spPr>
          <a:xfrm>
            <a:off x="7449097" y="3264335"/>
            <a:ext cx="0" cy="473653"/>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A9FF785-DFE7-814A-AC9B-13E648D6C031}"/>
              </a:ext>
            </a:extLst>
          </p:cNvPr>
          <p:cNvSpPr txBox="1"/>
          <p:nvPr/>
        </p:nvSpPr>
        <p:spPr>
          <a:xfrm>
            <a:off x="5977156" y="3437906"/>
            <a:ext cx="255198" cy="300082"/>
          </a:xfrm>
          <a:prstGeom prst="rect">
            <a:avLst/>
          </a:prstGeom>
          <a:noFill/>
        </p:spPr>
        <p:txBody>
          <a:bodyPr wrap="none" rtlCol="0">
            <a:spAutoFit/>
          </a:bodyPr>
          <a:lstStyle/>
          <a:p>
            <a:r>
              <a:rPr lang="en-US" sz="1350" b="1" i="1" dirty="0"/>
              <a:t>c</a:t>
            </a:r>
          </a:p>
        </p:txBody>
      </p:sp>
      <p:sp>
        <p:nvSpPr>
          <p:cNvPr id="13" name="TextBox 12">
            <a:extLst>
              <a:ext uri="{FF2B5EF4-FFF2-40B4-BE49-F238E27FC236}">
                <a16:creationId xmlns:a16="http://schemas.microsoft.com/office/drawing/2014/main" id="{E4D6B110-9C29-9E42-8DB0-50E7B7D915B4}"/>
              </a:ext>
            </a:extLst>
          </p:cNvPr>
          <p:cNvSpPr txBox="1"/>
          <p:nvPr/>
        </p:nvSpPr>
        <p:spPr>
          <a:xfrm>
            <a:off x="7203838" y="3284228"/>
            <a:ext cx="255198" cy="300082"/>
          </a:xfrm>
          <a:prstGeom prst="rect">
            <a:avLst/>
          </a:prstGeom>
          <a:noFill/>
        </p:spPr>
        <p:txBody>
          <a:bodyPr wrap="none" rtlCol="0">
            <a:spAutoFit/>
          </a:bodyPr>
          <a:lstStyle/>
          <a:p>
            <a:r>
              <a:rPr lang="en-US" sz="1350" b="1" i="1" dirty="0"/>
              <a:t>c</a:t>
            </a:r>
          </a:p>
        </p:txBody>
      </p:sp>
      <p:sp>
        <p:nvSpPr>
          <p:cNvPr id="14" name="TextBox 13">
            <a:extLst>
              <a:ext uri="{FF2B5EF4-FFF2-40B4-BE49-F238E27FC236}">
                <a16:creationId xmlns:a16="http://schemas.microsoft.com/office/drawing/2014/main" id="{899CD5AE-122F-DA44-9089-F93C154A5E4B}"/>
              </a:ext>
            </a:extLst>
          </p:cNvPr>
          <p:cNvSpPr txBox="1"/>
          <p:nvPr/>
        </p:nvSpPr>
        <p:spPr>
          <a:xfrm>
            <a:off x="5373823" y="3321332"/>
            <a:ext cx="276038" cy="300082"/>
          </a:xfrm>
          <a:prstGeom prst="rect">
            <a:avLst/>
          </a:prstGeom>
          <a:noFill/>
        </p:spPr>
        <p:txBody>
          <a:bodyPr wrap="none" rtlCol="0">
            <a:spAutoFit/>
          </a:bodyPr>
          <a:lstStyle/>
          <a:p>
            <a:r>
              <a:rPr lang="en-US" sz="1350" b="1" i="1" dirty="0"/>
              <a:t>a</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068B448-FD14-7544-B3A2-F096087C4ACB}"/>
                  </a:ext>
                </a:extLst>
              </p:cNvPr>
              <p:cNvSpPr txBox="1"/>
              <p:nvPr/>
            </p:nvSpPr>
            <p:spPr>
              <a:xfrm>
                <a:off x="4700028" y="2339337"/>
                <a:ext cx="809452" cy="3556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ea typeface="Cambria Math" panose="02040503050406030204" pitchFamily="18" charset="0"/>
                        </a:rPr>
                        <m:t>𝜙</m:t>
                      </m:r>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r>
                            <a:rPr lang="en-US" sz="1350" i="1">
                              <a:latin typeface="Cambria Math" panose="02040503050406030204" pitchFamily="18" charset="0"/>
                              <a:ea typeface="Cambria Math" panose="02040503050406030204" pitchFamily="18" charset="0"/>
                            </a:rPr>
                            <m:t>𝑐</m:t>
                          </m:r>
                        </m:num>
                        <m:den>
                          <m:r>
                            <a:rPr lang="en-US" sz="1350" i="1">
                              <a:latin typeface="Cambria Math" panose="02040503050406030204" pitchFamily="18" charset="0"/>
                              <a:ea typeface="Cambria Math" panose="02040503050406030204" pitchFamily="18" charset="0"/>
                            </a:rPr>
                            <m:t>𝑎</m:t>
                          </m:r>
                        </m:den>
                      </m:f>
                      <m:r>
                        <a:rPr lang="en-US" sz="1350" i="1">
                          <a:latin typeface="Cambria Math" panose="02040503050406030204" pitchFamily="18" charset="0"/>
                          <a:ea typeface="Cambria Math" panose="02040503050406030204" pitchFamily="18" charset="0"/>
                        </a:rPr>
                        <m:t>&lt;1</m:t>
                      </m:r>
                    </m:oMath>
                  </m:oMathPara>
                </a14:m>
                <a:endParaRPr lang="en-US" sz="1350" dirty="0"/>
              </a:p>
            </p:txBody>
          </p:sp>
        </mc:Choice>
        <mc:Fallback xmlns="">
          <p:sp>
            <p:nvSpPr>
              <p:cNvPr id="15" name="TextBox 14">
                <a:extLst>
                  <a:ext uri="{FF2B5EF4-FFF2-40B4-BE49-F238E27FC236}">
                    <a16:creationId xmlns:a16="http://schemas.microsoft.com/office/drawing/2014/main" id="{3068B448-FD14-7544-B3A2-F096087C4ACB}"/>
                  </a:ext>
                </a:extLst>
              </p:cNvPr>
              <p:cNvSpPr txBox="1">
                <a:spLocks noRot="1" noChangeAspect="1" noMove="1" noResize="1" noEditPoints="1" noAdjustHandles="1" noChangeArrowheads="1" noChangeShapeType="1" noTextEdit="1"/>
              </p:cNvSpPr>
              <p:nvPr/>
            </p:nvSpPr>
            <p:spPr>
              <a:xfrm>
                <a:off x="4700028" y="2339337"/>
                <a:ext cx="809452" cy="355675"/>
              </a:xfrm>
              <a:prstGeom prst="rect">
                <a:avLst/>
              </a:prstGeom>
              <a:blipFill>
                <a:blip r:embed="rId3"/>
                <a:stretch>
                  <a:fillRect l="-6767" r="-4511"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134C372-6EB7-534C-97FD-ADF5BC914AB0}"/>
                  </a:ext>
                </a:extLst>
              </p:cNvPr>
              <p:cNvSpPr txBox="1"/>
              <p:nvPr/>
            </p:nvSpPr>
            <p:spPr>
              <a:xfrm>
                <a:off x="7353197" y="2339336"/>
                <a:ext cx="809452" cy="3556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ea typeface="Cambria Math" panose="02040503050406030204" pitchFamily="18" charset="0"/>
                        </a:rPr>
                        <m:t>𝜙</m:t>
                      </m:r>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r>
                            <a:rPr lang="en-US" sz="1350" i="1">
                              <a:latin typeface="Cambria Math" panose="02040503050406030204" pitchFamily="18" charset="0"/>
                              <a:ea typeface="Cambria Math" panose="02040503050406030204" pitchFamily="18" charset="0"/>
                            </a:rPr>
                            <m:t>𝑐</m:t>
                          </m:r>
                        </m:num>
                        <m:den>
                          <m:r>
                            <a:rPr lang="en-US" sz="1350" i="1">
                              <a:latin typeface="Cambria Math" panose="02040503050406030204" pitchFamily="18" charset="0"/>
                              <a:ea typeface="Cambria Math" panose="02040503050406030204" pitchFamily="18" charset="0"/>
                            </a:rPr>
                            <m:t>𝑎</m:t>
                          </m:r>
                        </m:den>
                      </m:f>
                      <m:r>
                        <a:rPr lang="en-US" sz="1350" i="1">
                          <a:latin typeface="Cambria Math" panose="02040503050406030204" pitchFamily="18" charset="0"/>
                          <a:ea typeface="Cambria Math" panose="02040503050406030204" pitchFamily="18" charset="0"/>
                        </a:rPr>
                        <m:t>&gt;1</m:t>
                      </m:r>
                    </m:oMath>
                  </m:oMathPara>
                </a14:m>
                <a:endParaRPr lang="en-US" sz="1350" dirty="0"/>
              </a:p>
            </p:txBody>
          </p:sp>
        </mc:Choice>
        <mc:Fallback xmlns="">
          <p:sp>
            <p:nvSpPr>
              <p:cNvPr id="16" name="TextBox 15">
                <a:extLst>
                  <a:ext uri="{FF2B5EF4-FFF2-40B4-BE49-F238E27FC236}">
                    <a16:creationId xmlns:a16="http://schemas.microsoft.com/office/drawing/2014/main" id="{2134C372-6EB7-534C-97FD-ADF5BC914AB0}"/>
                  </a:ext>
                </a:extLst>
              </p:cNvPr>
              <p:cNvSpPr txBox="1">
                <a:spLocks noRot="1" noChangeAspect="1" noMove="1" noResize="1" noEditPoints="1" noAdjustHandles="1" noChangeArrowheads="1" noChangeShapeType="1" noTextEdit="1"/>
              </p:cNvSpPr>
              <p:nvPr/>
            </p:nvSpPr>
            <p:spPr>
              <a:xfrm>
                <a:off x="7353197" y="2339336"/>
                <a:ext cx="809452" cy="355675"/>
              </a:xfrm>
              <a:prstGeom prst="rect">
                <a:avLst/>
              </a:prstGeom>
              <a:blipFill>
                <a:blip r:embed="rId4"/>
                <a:stretch>
                  <a:fillRect l="-6767" r="-4511"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Snip Diagonal Corner Rectangle 16">
                <a:extLst>
                  <a:ext uri="{FF2B5EF4-FFF2-40B4-BE49-F238E27FC236}">
                    <a16:creationId xmlns:a16="http://schemas.microsoft.com/office/drawing/2014/main" id="{B7FF4E6F-0958-2644-8221-BA1CA3F02BDA}"/>
                  </a:ext>
                </a:extLst>
              </p:cNvPr>
              <p:cNvSpPr/>
              <p:nvPr/>
            </p:nvSpPr>
            <p:spPr>
              <a:xfrm>
                <a:off x="401154" y="2270057"/>
                <a:ext cx="3234019" cy="425002"/>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nor/>
                        </m:rPr>
                        <a:rPr lang="en-US" sz="1350" dirty="0"/>
                        <m:t>Want</m:t>
                      </m:r>
                      <m:r>
                        <m:rPr>
                          <m:nor/>
                        </m:rPr>
                        <a:rPr lang="en-US" sz="1350" dirty="0"/>
                        <m:t> </m:t>
                      </m:r>
                      <m:r>
                        <m:rPr>
                          <m:nor/>
                        </m:rPr>
                        <a:rPr lang="en-US" sz="1350" dirty="0"/>
                        <m:t>to</m:t>
                      </m:r>
                      <m:r>
                        <m:rPr>
                          <m:nor/>
                        </m:rPr>
                        <a:rPr lang="en-US" sz="1350" dirty="0"/>
                        <m:t> </m:t>
                      </m:r>
                      <m:r>
                        <m:rPr>
                          <m:nor/>
                        </m:rPr>
                        <a:rPr lang="en-US" sz="1350" dirty="0"/>
                        <m:t>capture</m:t>
                      </m:r>
                      <m:r>
                        <m:rPr>
                          <m:nor/>
                        </m:rPr>
                        <a:rPr lang="en-US" sz="1350" dirty="0"/>
                        <m:t> </m:t>
                      </m:r>
                      <m:r>
                        <m:rPr>
                          <m:nor/>
                        </m:rPr>
                        <a:rPr lang="en-US" sz="1350" dirty="0"/>
                        <m:t>primary</m:t>
                      </m:r>
                      <m:r>
                        <m:rPr>
                          <m:nor/>
                        </m:rPr>
                        <a:rPr lang="en-US" sz="1350" dirty="0"/>
                        <m:t> </m:t>
                      </m:r>
                      <m:r>
                        <m:rPr>
                          <m:nor/>
                        </m:rPr>
                        <a:rPr lang="en-US" sz="1350" dirty="0"/>
                        <m:t>habit</m:t>
                      </m:r>
                      <m:r>
                        <m:rPr>
                          <m:nor/>
                        </m:rPr>
                        <a:rPr lang="en-US" sz="1350" dirty="0"/>
                        <m:t> </m:t>
                      </m:r>
                      <m:r>
                        <m:rPr>
                          <m:nor/>
                        </m:rPr>
                        <a:rPr lang="en-US" sz="1350" dirty="0"/>
                        <m:t>at</m:t>
                      </m:r>
                      <m:r>
                        <m:rPr>
                          <m:nor/>
                        </m:rPr>
                        <a:rPr lang="en-US" sz="1350" dirty="0"/>
                        <m:t> </m:t>
                      </m:r>
                      <m:r>
                        <m:rPr>
                          <m:nor/>
                        </m:rPr>
                        <a:rPr lang="en-US" sz="1350" dirty="0"/>
                        <m:t>least</m:t>
                      </m:r>
                      <m:r>
                        <m:rPr>
                          <m:nor/>
                        </m:rPr>
                        <a:rPr lang="en-US" sz="1350" dirty="0"/>
                        <m:t>.</m:t>
                      </m:r>
                    </m:oMath>
                  </m:oMathPara>
                </a14:m>
                <a:endParaRPr lang="en-US" sz="1350" dirty="0"/>
              </a:p>
            </p:txBody>
          </p:sp>
        </mc:Choice>
        <mc:Fallback xmlns="">
          <p:sp>
            <p:nvSpPr>
              <p:cNvPr id="17" name="Snip Diagonal Corner Rectangle 16">
                <a:extLst>
                  <a:ext uri="{FF2B5EF4-FFF2-40B4-BE49-F238E27FC236}">
                    <a16:creationId xmlns:a16="http://schemas.microsoft.com/office/drawing/2014/main" id="{B7FF4E6F-0958-2644-8221-BA1CA3F02BDA}"/>
                  </a:ext>
                </a:extLst>
              </p:cNvPr>
              <p:cNvSpPr>
                <a:spLocks noRot="1" noChangeAspect="1" noMove="1" noResize="1" noEditPoints="1" noAdjustHandles="1" noChangeArrowheads="1" noChangeShapeType="1" noTextEdit="1"/>
              </p:cNvSpPr>
              <p:nvPr/>
            </p:nvSpPr>
            <p:spPr>
              <a:xfrm>
                <a:off x="401154" y="2270057"/>
                <a:ext cx="3234019" cy="425002"/>
              </a:xfrm>
              <a:prstGeom prst="snip2Diag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Snip Diagonal Corner Rectangle 17">
                <a:extLst>
                  <a:ext uri="{FF2B5EF4-FFF2-40B4-BE49-F238E27FC236}">
                    <a16:creationId xmlns:a16="http://schemas.microsoft.com/office/drawing/2014/main" id="{7D5083CC-B02A-A245-A9E9-2B3A2C4B118D}"/>
                  </a:ext>
                </a:extLst>
              </p:cNvPr>
              <p:cNvSpPr/>
              <p:nvPr/>
            </p:nvSpPr>
            <p:spPr>
              <a:xfrm>
                <a:off x="401154" y="3482697"/>
                <a:ext cx="3234019" cy="425002"/>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nor/>
                        </m:rPr>
                        <a:rPr lang="en-US" sz="1350" dirty="0"/>
                        <m:t>Analytically</m:t>
                      </m:r>
                      <m:r>
                        <m:rPr>
                          <m:nor/>
                        </m:rPr>
                        <a:rPr lang="en-US" sz="1350" dirty="0"/>
                        <m:t> </m:t>
                      </m:r>
                      <m:r>
                        <m:rPr>
                          <m:nor/>
                        </m:rPr>
                        <a:rPr lang="en-US" sz="1350" dirty="0"/>
                        <m:t>difficult</m:t>
                      </m:r>
                      <m:r>
                        <m:rPr>
                          <m:nor/>
                        </m:rPr>
                        <a:rPr lang="en-US" sz="1350" dirty="0"/>
                        <m:t> </m:t>
                      </m:r>
                      <m:r>
                        <m:rPr>
                          <m:nor/>
                        </m:rPr>
                        <a:rPr lang="en-US" sz="1350" dirty="0"/>
                        <m:t>to</m:t>
                      </m:r>
                      <m:r>
                        <m:rPr>
                          <m:nor/>
                        </m:rPr>
                        <a:rPr lang="en-US" sz="1350" dirty="0"/>
                        <m:t> ”</m:t>
                      </m:r>
                      <m:r>
                        <m:rPr>
                          <m:nor/>
                        </m:rPr>
                        <a:rPr lang="en-US" sz="1350" dirty="0"/>
                        <m:t>model</m:t>
                      </m:r>
                      <m:r>
                        <m:rPr>
                          <m:nor/>
                        </m:rPr>
                        <a:rPr lang="en-US" sz="1350" dirty="0"/>
                        <m:t>” </m:t>
                      </m:r>
                      <m:r>
                        <m:rPr>
                          <m:nor/>
                        </m:rPr>
                        <a:rPr lang="en-US" sz="1350" dirty="0"/>
                        <m:t>hexagons</m:t>
                      </m:r>
                      <m:r>
                        <m:rPr>
                          <m:nor/>
                        </m:rPr>
                        <a:rPr lang="en-US" sz="1350" dirty="0"/>
                        <m:t>.</m:t>
                      </m:r>
                    </m:oMath>
                  </m:oMathPara>
                </a14:m>
                <a:endParaRPr lang="en-US" sz="1350" dirty="0"/>
              </a:p>
            </p:txBody>
          </p:sp>
        </mc:Choice>
        <mc:Fallback xmlns="">
          <p:sp>
            <p:nvSpPr>
              <p:cNvPr id="18" name="Snip Diagonal Corner Rectangle 17">
                <a:extLst>
                  <a:ext uri="{FF2B5EF4-FFF2-40B4-BE49-F238E27FC236}">
                    <a16:creationId xmlns:a16="http://schemas.microsoft.com/office/drawing/2014/main" id="{7D5083CC-B02A-A245-A9E9-2B3A2C4B118D}"/>
                  </a:ext>
                </a:extLst>
              </p:cNvPr>
              <p:cNvSpPr>
                <a:spLocks noRot="1" noChangeAspect="1" noMove="1" noResize="1" noEditPoints="1" noAdjustHandles="1" noChangeArrowheads="1" noChangeShapeType="1" noTextEdit="1"/>
              </p:cNvSpPr>
              <p:nvPr/>
            </p:nvSpPr>
            <p:spPr>
              <a:xfrm>
                <a:off x="401154" y="3482697"/>
                <a:ext cx="3234019" cy="425002"/>
              </a:xfrm>
              <a:prstGeom prst="snip2Diag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Snip Diagonal Corner Rectangle 18">
                <a:extLst>
                  <a:ext uri="{FF2B5EF4-FFF2-40B4-BE49-F238E27FC236}">
                    <a16:creationId xmlns:a16="http://schemas.microsoft.com/office/drawing/2014/main" id="{D7724438-E7D9-B644-BD61-58E019F6620B}"/>
                  </a:ext>
                </a:extLst>
              </p:cNvPr>
              <p:cNvSpPr/>
              <p:nvPr/>
            </p:nvSpPr>
            <p:spPr>
              <a:xfrm>
                <a:off x="349057" y="4628823"/>
                <a:ext cx="3234019" cy="425002"/>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nor/>
                        </m:rPr>
                        <a:rPr lang="en-US" sz="1350" dirty="0"/>
                        <m:t>Use</m:t>
                      </m:r>
                      <m:r>
                        <m:rPr>
                          <m:nor/>
                        </m:rPr>
                        <a:rPr lang="en-US" sz="1350" dirty="0"/>
                        <m:t> </m:t>
                      </m:r>
                      <m:r>
                        <m:rPr>
                          <m:nor/>
                        </m:rPr>
                        <a:rPr lang="en-US" sz="1350" dirty="0"/>
                        <m:t>spheroids</m:t>
                      </m:r>
                      <m:r>
                        <m:rPr>
                          <m:nor/>
                        </m:rPr>
                        <a:rPr lang="en-US" sz="1350" dirty="0"/>
                        <m:t> </m:t>
                      </m:r>
                      <m:r>
                        <m:rPr>
                          <m:nor/>
                        </m:rPr>
                        <a:rPr lang="en-US" sz="1350" dirty="0"/>
                        <m:t>instead</m:t>
                      </m:r>
                      <m:r>
                        <m:rPr>
                          <m:nor/>
                        </m:rPr>
                        <a:rPr lang="en-US" sz="1350" dirty="0"/>
                        <m:t>.</m:t>
                      </m:r>
                    </m:oMath>
                  </m:oMathPara>
                </a14:m>
                <a:endParaRPr lang="en-US" sz="1350" dirty="0"/>
              </a:p>
            </p:txBody>
          </p:sp>
        </mc:Choice>
        <mc:Fallback xmlns="">
          <p:sp>
            <p:nvSpPr>
              <p:cNvPr id="19" name="Snip Diagonal Corner Rectangle 18">
                <a:extLst>
                  <a:ext uri="{FF2B5EF4-FFF2-40B4-BE49-F238E27FC236}">
                    <a16:creationId xmlns:a16="http://schemas.microsoft.com/office/drawing/2014/main" id="{D7724438-E7D9-B644-BD61-58E019F6620B}"/>
                  </a:ext>
                </a:extLst>
              </p:cNvPr>
              <p:cNvSpPr>
                <a:spLocks noRot="1" noChangeAspect="1" noMove="1" noResize="1" noEditPoints="1" noAdjustHandles="1" noChangeArrowheads="1" noChangeShapeType="1" noTextEdit="1"/>
              </p:cNvSpPr>
              <p:nvPr/>
            </p:nvSpPr>
            <p:spPr>
              <a:xfrm>
                <a:off x="349057" y="4628823"/>
                <a:ext cx="3234019" cy="425002"/>
              </a:xfrm>
              <a:prstGeom prst="snip2DiagRect">
                <a:avLst/>
              </a:prstGeom>
              <a:blipFill>
                <a:blip r:embed="rId7"/>
                <a:stretch>
                  <a:fillRect/>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9FF163F8-26FD-194F-9207-7C4ED86B0D7F}"/>
              </a:ext>
            </a:extLst>
          </p:cNvPr>
          <p:cNvSpPr/>
          <p:nvPr/>
        </p:nvSpPr>
        <p:spPr>
          <a:xfrm>
            <a:off x="4286337" y="4010016"/>
            <a:ext cx="1519342" cy="1508789"/>
          </a:xfrm>
          <a:prstGeom prst="ellipse">
            <a:avLst/>
          </a:prstGeom>
          <a:solidFill>
            <a:schemeClr val="accent6"/>
          </a:solidFill>
          <a:scene3d>
            <a:camera prst="perspectiveRelaxed">
              <a:rot lat="17676000" lon="0" rev="0"/>
            </a:camera>
            <a:lightRig rig="threePt" dir="t"/>
          </a:scene3d>
          <a:sp3d>
            <a:bevelT w="698500" h="139700"/>
            <a:bevelB w="698500" h="13335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a:extLst>
              <a:ext uri="{FF2B5EF4-FFF2-40B4-BE49-F238E27FC236}">
                <a16:creationId xmlns:a16="http://schemas.microsoft.com/office/drawing/2014/main" id="{F56FEAB7-20FF-E744-81DC-EF417F2304B2}"/>
              </a:ext>
            </a:extLst>
          </p:cNvPr>
          <p:cNvSpPr txBox="1"/>
          <p:nvPr/>
        </p:nvSpPr>
        <p:spPr>
          <a:xfrm>
            <a:off x="7591678" y="3025582"/>
            <a:ext cx="276038" cy="300082"/>
          </a:xfrm>
          <a:prstGeom prst="rect">
            <a:avLst/>
          </a:prstGeom>
          <a:noFill/>
        </p:spPr>
        <p:txBody>
          <a:bodyPr wrap="none" rtlCol="0">
            <a:spAutoFit/>
          </a:bodyPr>
          <a:lstStyle/>
          <a:p>
            <a:r>
              <a:rPr lang="en-US" sz="1350" b="1" i="1" dirty="0"/>
              <a:t>a</a:t>
            </a:r>
          </a:p>
        </p:txBody>
      </p:sp>
      <p:grpSp>
        <p:nvGrpSpPr>
          <p:cNvPr id="28" name="Group 27">
            <a:extLst>
              <a:ext uri="{FF2B5EF4-FFF2-40B4-BE49-F238E27FC236}">
                <a16:creationId xmlns:a16="http://schemas.microsoft.com/office/drawing/2014/main" id="{A56A7706-008E-8C47-A71E-4F840C722EE8}"/>
              </a:ext>
            </a:extLst>
          </p:cNvPr>
          <p:cNvGrpSpPr/>
          <p:nvPr/>
        </p:nvGrpSpPr>
        <p:grpSpPr>
          <a:xfrm>
            <a:off x="7198571" y="2975420"/>
            <a:ext cx="971677" cy="608892"/>
            <a:chOff x="9757517" y="2976624"/>
            <a:chExt cx="1295569" cy="811856"/>
          </a:xfrm>
        </p:grpSpPr>
        <p:sp>
          <p:nvSpPr>
            <p:cNvPr id="23" name="Hexagon 22">
              <a:extLst>
                <a:ext uri="{FF2B5EF4-FFF2-40B4-BE49-F238E27FC236}">
                  <a16:creationId xmlns:a16="http://schemas.microsoft.com/office/drawing/2014/main" id="{F0193AD9-574F-E545-A1F7-76DD78467EB9}"/>
                </a:ext>
              </a:extLst>
            </p:cNvPr>
            <p:cNvSpPr/>
            <p:nvPr/>
          </p:nvSpPr>
          <p:spPr>
            <a:xfrm>
              <a:off x="10164038" y="2976624"/>
              <a:ext cx="889048" cy="770447"/>
            </a:xfrm>
            <a:prstGeom prst="hexagon">
              <a:avLst>
                <a:gd name="adj" fmla="val 30556"/>
                <a:gd name="vf" fmla="val 115470"/>
              </a:avLst>
            </a:prstGeom>
            <a:solidFill>
              <a:schemeClr val="accent6"/>
            </a:solidFill>
            <a:ln>
              <a:solidFill>
                <a:schemeClr val="accent6"/>
              </a:solidFill>
            </a:ln>
            <a:scene3d>
              <a:camera prst="perspectiveRelaxed">
                <a:rot lat="17673603" lon="0" rev="0"/>
              </a:camera>
              <a:lightRig rig="threePt" dir="t"/>
            </a:scene3d>
            <a:sp3d extrusionH="9525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4" name="Straight Connector 23">
              <a:extLst>
                <a:ext uri="{FF2B5EF4-FFF2-40B4-BE49-F238E27FC236}">
                  <a16:creationId xmlns:a16="http://schemas.microsoft.com/office/drawing/2014/main" id="{57499B48-2C72-7D4B-8882-86B491FA820A}"/>
                </a:ext>
              </a:extLst>
            </p:cNvPr>
            <p:cNvCxnSpPr>
              <a:cxnSpLocks/>
            </p:cNvCxnSpPr>
            <p:nvPr/>
          </p:nvCxnSpPr>
          <p:spPr>
            <a:xfrm>
              <a:off x="10164037" y="3361847"/>
              <a:ext cx="444525"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DD3B06E-0DBF-8E42-8B70-9CA184727C9D}"/>
                </a:ext>
              </a:extLst>
            </p:cNvPr>
            <p:cNvSpPr txBox="1"/>
            <p:nvPr/>
          </p:nvSpPr>
          <p:spPr>
            <a:xfrm>
              <a:off x="9757517" y="3388371"/>
              <a:ext cx="340264" cy="400109"/>
            </a:xfrm>
            <a:prstGeom prst="rect">
              <a:avLst/>
            </a:prstGeom>
            <a:noFill/>
          </p:spPr>
          <p:txBody>
            <a:bodyPr wrap="none" rtlCol="0">
              <a:spAutoFit/>
            </a:bodyPr>
            <a:lstStyle/>
            <a:p>
              <a:r>
                <a:rPr lang="en-US" sz="1350" b="1" i="1" dirty="0"/>
                <a:t>c</a:t>
              </a:r>
            </a:p>
          </p:txBody>
        </p:sp>
        <p:sp>
          <p:nvSpPr>
            <p:cNvPr id="27" name="TextBox 26">
              <a:extLst>
                <a:ext uri="{FF2B5EF4-FFF2-40B4-BE49-F238E27FC236}">
                  <a16:creationId xmlns:a16="http://schemas.microsoft.com/office/drawing/2014/main" id="{AC02D18B-D472-084A-8D75-5B21F6D4E715}"/>
                </a:ext>
              </a:extLst>
            </p:cNvPr>
            <p:cNvSpPr txBox="1"/>
            <p:nvPr/>
          </p:nvSpPr>
          <p:spPr>
            <a:xfrm>
              <a:off x="10274638" y="3043509"/>
              <a:ext cx="368051" cy="400109"/>
            </a:xfrm>
            <a:prstGeom prst="rect">
              <a:avLst/>
            </a:prstGeom>
            <a:noFill/>
          </p:spPr>
          <p:txBody>
            <a:bodyPr wrap="none" rtlCol="0">
              <a:spAutoFit/>
            </a:bodyPr>
            <a:lstStyle/>
            <a:p>
              <a:r>
                <a:rPr lang="en-US" sz="1350" b="1" i="1" dirty="0"/>
                <a:t>a</a:t>
              </a:r>
            </a:p>
          </p:txBody>
        </p:sp>
      </p:grpSp>
      <p:sp>
        <p:nvSpPr>
          <p:cNvPr id="21" name="Oval 20">
            <a:extLst>
              <a:ext uri="{FF2B5EF4-FFF2-40B4-BE49-F238E27FC236}">
                <a16:creationId xmlns:a16="http://schemas.microsoft.com/office/drawing/2014/main" id="{B99CF00E-B956-CB43-B1A3-B0693D87D872}"/>
              </a:ext>
            </a:extLst>
          </p:cNvPr>
          <p:cNvSpPr/>
          <p:nvPr/>
        </p:nvSpPr>
        <p:spPr>
          <a:xfrm>
            <a:off x="7590683" y="3661391"/>
            <a:ext cx="502878" cy="499385"/>
          </a:xfrm>
          <a:prstGeom prst="ellipse">
            <a:avLst/>
          </a:prstGeom>
          <a:solidFill>
            <a:schemeClr val="accent1"/>
          </a:solidFill>
          <a:scene3d>
            <a:camera prst="perspectiveRelaxed">
              <a:rot lat="17676000" lon="0" rev="0"/>
            </a:camera>
            <a:lightRig rig="threePt" dir="t"/>
          </a:scene3d>
          <a:sp3d extrusionH="12700">
            <a:bevelT w="304800" h="1270000"/>
            <a:bevelB w="304800" h="12700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0" name="Straight Connector 29">
            <a:extLst>
              <a:ext uri="{FF2B5EF4-FFF2-40B4-BE49-F238E27FC236}">
                <a16:creationId xmlns:a16="http://schemas.microsoft.com/office/drawing/2014/main" id="{582E5429-5AD3-9E4D-A96C-E1629C2949BA}"/>
              </a:ext>
            </a:extLst>
          </p:cNvPr>
          <p:cNvCxnSpPr>
            <a:cxnSpLocks/>
          </p:cNvCxnSpPr>
          <p:nvPr/>
        </p:nvCxnSpPr>
        <p:spPr>
          <a:xfrm>
            <a:off x="5046008" y="4832097"/>
            <a:ext cx="771770" cy="1"/>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508EB17-F630-9343-9124-9A5016928A0A}"/>
              </a:ext>
            </a:extLst>
          </p:cNvPr>
          <p:cNvCxnSpPr>
            <a:cxnSpLocks/>
          </p:cNvCxnSpPr>
          <p:nvPr/>
        </p:nvCxnSpPr>
        <p:spPr>
          <a:xfrm>
            <a:off x="5879886" y="4832097"/>
            <a:ext cx="0" cy="67891"/>
          </a:xfrm>
          <a:prstGeom prst="line">
            <a:avLst/>
          </a:prstGeom>
          <a:ln w="254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A706B52-0806-EF48-A781-93BE361AB210}"/>
              </a:ext>
            </a:extLst>
          </p:cNvPr>
          <p:cNvSpPr txBox="1"/>
          <p:nvPr/>
        </p:nvSpPr>
        <p:spPr>
          <a:xfrm>
            <a:off x="5869434" y="4701572"/>
            <a:ext cx="255198" cy="300082"/>
          </a:xfrm>
          <a:prstGeom prst="rect">
            <a:avLst/>
          </a:prstGeom>
          <a:noFill/>
        </p:spPr>
        <p:txBody>
          <a:bodyPr wrap="none" rtlCol="0">
            <a:spAutoFit/>
          </a:bodyPr>
          <a:lstStyle/>
          <a:p>
            <a:r>
              <a:rPr lang="en-US" sz="1350" b="1" i="1" dirty="0"/>
              <a:t>c</a:t>
            </a:r>
          </a:p>
        </p:txBody>
      </p:sp>
      <p:sp>
        <p:nvSpPr>
          <p:cNvPr id="33" name="TextBox 32">
            <a:extLst>
              <a:ext uri="{FF2B5EF4-FFF2-40B4-BE49-F238E27FC236}">
                <a16:creationId xmlns:a16="http://schemas.microsoft.com/office/drawing/2014/main" id="{E07785F9-D5DE-8248-B32D-5448DD331D92}"/>
              </a:ext>
            </a:extLst>
          </p:cNvPr>
          <p:cNvSpPr txBox="1"/>
          <p:nvPr/>
        </p:nvSpPr>
        <p:spPr>
          <a:xfrm>
            <a:off x="5266102" y="4584998"/>
            <a:ext cx="276038" cy="300082"/>
          </a:xfrm>
          <a:prstGeom prst="rect">
            <a:avLst/>
          </a:prstGeom>
          <a:noFill/>
        </p:spPr>
        <p:txBody>
          <a:bodyPr wrap="none" rtlCol="0">
            <a:spAutoFit/>
          </a:bodyPr>
          <a:lstStyle/>
          <a:p>
            <a:r>
              <a:rPr lang="en-US" sz="1350" b="1" i="1" dirty="0"/>
              <a:t>a</a:t>
            </a:r>
          </a:p>
        </p:txBody>
      </p:sp>
      <p:cxnSp>
        <p:nvCxnSpPr>
          <p:cNvPr id="35" name="Straight Connector 34">
            <a:extLst>
              <a:ext uri="{FF2B5EF4-FFF2-40B4-BE49-F238E27FC236}">
                <a16:creationId xmlns:a16="http://schemas.microsoft.com/office/drawing/2014/main" id="{7B2CFA5D-9F73-FE42-8EDD-238A8C19B0C4}"/>
              </a:ext>
            </a:extLst>
          </p:cNvPr>
          <p:cNvCxnSpPr>
            <a:cxnSpLocks/>
          </p:cNvCxnSpPr>
          <p:nvPr/>
        </p:nvCxnSpPr>
        <p:spPr>
          <a:xfrm>
            <a:off x="7592907" y="4812204"/>
            <a:ext cx="306811"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56FF3CA-22A5-264E-81BA-21122CE394B5}"/>
              </a:ext>
            </a:extLst>
          </p:cNvPr>
          <p:cNvSpPr txBox="1"/>
          <p:nvPr/>
        </p:nvSpPr>
        <p:spPr>
          <a:xfrm>
            <a:off x="7675858" y="4573450"/>
            <a:ext cx="276038" cy="300082"/>
          </a:xfrm>
          <a:prstGeom prst="rect">
            <a:avLst/>
          </a:prstGeom>
          <a:noFill/>
        </p:spPr>
        <p:txBody>
          <a:bodyPr wrap="none" rtlCol="0">
            <a:spAutoFit/>
          </a:bodyPr>
          <a:lstStyle/>
          <a:p>
            <a:r>
              <a:rPr lang="en-US" sz="1350" b="1" i="1" dirty="0"/>
              <a:t>a</a:t>
            </a:r>
          </a:p>
        </p:txBody>
      </p:sp>
      <p:grpSp>
        <p:nvGrpSpPr>
          <p:cNvPr id="46" name="Group 45">
            <a:extLst>
              <a:ext uri="{FF2B5EF4-FFF2-40B4-BE49-F238E27FC236}">
                <a16:creationId xmlns:a16="http://schemas.microsoft.com/office/drawing/2014/main" id="{4E02C5F5-463F-D443-81F5-4CE3BB5F24EC}"/>
              </a:ext>
            </a:extLst>
          </p:cNvPr>
          <p:cNvGrpSpPr/>
          <p:nvPr/>
        </p:nvGrpSpPr>
        <p:grpSpPr>
          <a:xfrm>
            <a:off x="7287057" y="3663380"/>
            <a:ext cx="805544" cy="2403465"/>
            <a:chOff x="10610090" y="4177960"/>
            <a:chExt cx="1074058" cy="3204622"/>
          </a:xfrm>
        </p:grpSpPr>
        <p:sp>
          <p:nvSpPr>
            <p:cNvPr id="41" name="Oval 40">
              <a:extLst>
                <a:ext uri="{FF2B5EF4-FFF2-40B4-BE49-F238E27FC236}">
                  <a16:creationId xmlns:a16="http://schemas.microsoft.com/office/drawing/2014/main" id="{65DB9CE2-CC7E-494B-8389-7D33DB7A4624}"/>
                </a:ext>
              </a:extLst>
            </p:cNvPr>
            <p:cNvSpPr/>
            <p:nvPr/>
          </p:nvSpPr>
          <p:spPr>
            <a:xfrm>
              <a:off x="11013644" y="4177960"/>
              <a:ext cx="670504" cy="665847"/>
            </a:xfrm>
            <a:prstGeom prst="ellipse">
              <a:avLst/>
            </a:prstGeom>
            <a:solidFill>
              <a:schemeClr val="accent1"/>
            </a:solidFill>
            <a:scene3d>
              <a:camera prst="perspectiveRelaxed">
                <a:rot lat="17676000" lon="0" rev="0"/>
              </a:camera>
              <a:lightRig rig="threePt" dir="t"/>
            </a:scene3d>
            <a:sp3d extrusionH="12700">
              <a:bevelT w="304800" h="1270000"/>
              <a:bevelB w="304800" h="12700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2" name="Straight Connector 41">
              <a:extLst>
                <a:ext uri="{FF2B5EF4-FFF2-40B4-BE49-F238E27FC236}">
                  <a16:creationId xmlns:a16="http://schemas.microsoft.com/office/drawing/2014/main" id="{05CC5C2E-CF3F-6148-9BCA-26EC905679F1}"/>
                </a:ext>
              </a:extLst>
            </p:cNvPr>
            <p:cNvCxnSpPr>
              <a:cxnSpLocks/>
            </p:cNvCxnSpPr>
            <p:nvPr/>
          </p:nvCxnSpPr>
          <p:spPr>
            <a:xfrm>
              <a:off x="11016610" y="6136456"/>
              <a:ext cx="409081"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47FC3F-4023-B64A-AFEB-156B3D7A3947}"/>
                </a:ext>
              </a:extLst>
            </p:cNvPr>
            <p:cNvCxnSpPr>
              <a:cxnSpLocks/>
            </p:cNvCxnSpPr>
            <p:nvPr/>
          </p:nvCxnSpPr>
          <p:spPr>
            <a:xfrm>
              <a:off x="10937102" y="6136456"/>
              <a:ext cx="0" cy="1246126"/>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AD8548E-EFAD-D541-8B67-E6F6D23E3649}"/>
                </a:ext>
              </a:extLst>
            </p:cNvPr>
            <p:cNvSpPr txBox="1"/>
            <p:nvPr/>
          </p:nvSpPr>
          <p:spPr>
            <a:xfrm>
              <a:off x="10610090" y="6605158"/>
              <a:ext cx="340264" cy="400110"/>
            </a:xfrm>
            <a:prstGeom prst="rect">
              <a:avLst/>
            </a:prstGeom>
            <a:noFill/>
          </p:spPr>
          <p:txBody>
            <a:bodyPr wrap="none" rtlCol="0">
              <a:spAutoFit/>
            </a:bodyPr>
            <a:lstStyle/>
            <a:p>
              <a:r>
                <a:rPr lang="en-US" sz="1350" b="1" i="1" dirty="0"/>
                <a:t>c</a:t>
              </a:r>
            </a:p>
          </p:txBody>
        </p:sp>
        <p:sp>
          <p:nvSpPr>
            <p:cNvPr id="45" name="TextBox 44">
              <a:extLst>
                <a:ext uri="{FF2B5EF4-FFF2-40B4-BE49-F238E27FC236}">
                  <a16:creationId xmlns:a16="http://schemas.microsoft.com/office/drawing/2014/main" id="{3FF3CED1-84FE-554E-B2D8-D039923B269F}"/>
                </a:ext>
              </a:extLst>
            </p:cNvPr>
            <p:cNvSpPr txBox="1"/>
            <p:nvPr/>
          </p:nvSpPr>
          <p:spPr>
            <a:xfrm>
              <a:off x="11127211" y="5818117"/>
              <a:ext cx="368050" cy="400110"/>
            </a:xfrm>
            <a:prstGeom prst="rect">
              <a:avLst/>
            </a:prstGeom>
            <a:noFill/>
          </p:spPr>
          <p:txBody>
            <a:bodyPr wrap="none" rtlCol="0">
              <a:spAutoFit/>
            </a:bodyPr>
            <a:lstStyle/>
            <a:p>
              <a:r>
                <a:rPr lang="en-US" sz="1350" b="1" i="1" dirty="0"/>
                <a:t>a</a:t>
              </a:r>
            </a:p>
          </p:txBody>
        </p:sp>
      </p:grpSp>
      <p:sp>
        <p:nvSpPr>
          <p:cNvPr id="47" name="TextBox 46">
            <a:extLst>
              <a:ext uri="{FF2B5EF4-FFF2-40B4-BE49-F238E27FC236}">
                <a16:creationId xmlns:a16="http://schemas.microsoft.com/office/drawing/2014/main" id="{16D43D93-226A-3949-9D35-4D300D3494E3}"/>
              </a:ext>
            </a:extLst>
          </p:cNvPr>
          <p:cNvSpPr txBox="1"/>
          <p:nvPr/>
        </p:nvSpPr>
        <p:spPr>
          <a:xfrm>
            <a:off x="4523056" y="5414930"/>
            <a:ext cx="1148328" cy="207749"/>
          </a:xfrm>
          <a:prstGeom prst="rect">
            <a:avLst/>
          </a:prstGeom>
          <a:noFill/>
        </p:spPr>
        <p:txBody>
          <a:bodyPr wrap="none" lIns="0" tIns="0" rIns="0" bIns="0" rtlCol="0">
            <a:spAutoFit/>
          </a:bodyPr>
          <a:lstStyle/>
          <a:p>
            <a:r>
              <a:rPr lang="en-US" sz="1350" b="1" dirty="0"/>
              <a:t>Oblate spheroid</a:t>
            </a:r>
          </a:p>
        </p:txBody>
      </p:sp>
      <p:sp>
        <p:nvSpPr>
          <p:cNvPr id="48" name="TextBox 47">
            <a:extLst>
              <a:ext uri="{FF2B5EF4-FFF2-40B4-BE49-F238E27FC236}">
                <a16:creationId xmlns:a16="http://schemas.microsoft.com/office/drawing/2014/main" id="{7B99EF8B-3234-834A-8F87-2DADA789B1BC}"/>
              </a:ext>
            </a:extLst>
          </p:cNvPr>
          <p:cNvSpPr txBox="1"/>
          <p:nvPr/>
        </p:nvSpPr>
        <p:spPr>
          <a:xfrm>
            <a:off x="7287057" y="6135383"/>
            <a:ext cx="1181477" cy="207749"/>
          </a:xfrm>
          <a:prstGeom prst="rect">
            <a:avLst/>
          </a:prstGeom>
          <a:noFill/>
        </p:spPr>
        <p:txBody>
          <a:bodyPr wrap="none" lIns="0" tIns="0" rIns="0" bIns="0" rtlCol="0">
            <a:spAutoFit/>
          </a:bodyPr>
          <a:lstStyle/>
          <a:p>
            <a:r>
              <a:rPr lang="en-US" sz="1350" b="1" dirty="0"/>
              <a:t>Prolate spheroid</a:t>
            </a:r>
          </a:p>
        </p:txBody>
      </p:sp>
    </p:spTree>
    <p:custDataLst>
      <p:tags r:id="rId1"/>
    </p:custDataLst>
    <p:extLst>
      <p:ext uri="{BB962C8B-B14F-4D97-AF65-F5344CB8AC3E}">
        <p14:creationId xmlns:p14="http://schemas.microsoft.com/office/powerpoint/2010/main" val="152741058"/>
      </p:ext>
    </p:extLst>
  </p:cSld>
  <p:clrMapOvr>
    <a:masterClrMapping/>
  </p:clrMapOvr>
  <mc:AlternateContent xmlns:mc="http://schemas.openxmlformats.org/markup-compatibility/2006" xmlns:p14="http://schemas.microsoft.com/office/powerpoint/2010/main">
    <mc:Choice Requires="p14">
      <p:transition spd="slow" p14:dur="2000" advTm="48581"/>
    </mc:Choice>
    <mc:Fallback xmlns="">
      <p:transition spd="slow" advTm="4858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A76F-B529-9740-9351-241D15557EE3}"/>
              </a:ext>
            </a:extLst>
          </p:cNvPr>
          <p:cNvSpPr>
            <a:spLocks noGrp="1"/>
          </p:cNvSpPr>
          <p:nvPr>
            <p:ph type="title"/>
          </p:nvPr>
        </p:nvSpPr>
        <p:spPr/>
        <p:txBody>
          <a:bodyPr/>
          <a:lstStyle/>
          <a:p>
            <a:r>
              <a:rPr lang="en-US" dirty="0"/>
              <a:t>How to capture shape in numerical models?</a:t>
            </a:r>
          </a:p>
        </p:txBody>
      </p:sp>
      <p:sp>
        <p:nvSpPr>
          <p:cNvPr id="6" name="Hexagon 5">
            <a:extLst>
              <a:ext uri="{FF2B5EF4-FFF2-40B4-BE49-F238E27FC236}">
                <a16:creationId xmlns:a16="http://schemas.microsoft.com/office/drawing/2014/main" id="{3AB71AB5-0C52-4E46-BBAA-B70D78D6D0FA}"/>
              </a:ext>
            </a:extLst>
          </p:cNvPr>
          <p:cNvSpPr/>
          <p:nvPr/>
        </p:nvSpPr>
        <p:spPr>
          <a:xfrm>
            <a:off x="4166516" y="2806266"/>
            <a:ext cx="1758984" cy="1524331"/>
          </a:xfrm>
          <a:prstGeom prst="hexagon">
            <a:avLst>
              <a:gd name="adj" fmla="val 30556"/>
              <a:gd name="vf" fmla="val 115470"/>
            </a:avLst>
          </a:prstGeom>
          <a:solidFill>
            <a:schemeClr val="accent6"/>
          </a:solidFill>
          <a:ln>
            <a:solidFill>
              <a:schemeClr val="accent6"/>
            </a:solidFill>
          </a:ln>
          <a:scene3d>
            <a:camera prst="perspectiveRelaxed">
              <a:rot lat="17673603" lon="0" rev="0"/>
            </a:camera>
            <a:lightRig rig="threePt" dir="t"/>
          </a:scene3d>
          <a:sp3d extrusionH="1270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Hexagon 6">
            <a:extLst>
              <a:ext uri="{FF2B5EF4-FFF2-40B4-BE49-F238E27FC236}">
                <a16:creationId xmlns:a16="http://schemas.microsoft.com/office/drawing/2014/main" id="{6D51143D-8DCD-CD4D-8C34-326C7CAD93A5}"/>
              </a:ext>
            </a:extLst>
          </p:cNvPr>
          <p:cNvSpPr/>
          <p:nvPr/>
        </p:nvSpPr>
        <p:spPr>
          <a:xfrm>
            <a:off x="7508729" y="2975419"/>
            <a:ext cx="666786" cy="577835"/>
          </a:xfrm>
          <a:prstGeom prst="hexagon">
            <a:avLst>
              <a:gd name="adj" fmla="val 30556"/>
              <a:gd name="vf" fmla="val 115470"/>
            </a:avLst>
          </a:prstGeom>
          <a:solidFill>
            <a:schemeClr val="accent6"/>
          </a:solidFill>
          <a:ln>
            <a:solidFill>
              <a:schemeClr val="accent6"/>
            </a:solidFill>
          </a:ln>
          <a:scene3d>
            <a:camera prst="perspectiveRelaxed">
              <a:rot lat="17673603" lon="0" rev="0"/>
            </a:camera>
            <a:lightRig rig="threePt" dir="t"/>
          </a:scene3d>
          <a:sp3d extrusionH="9525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C2443EC9-85F3-2342-BC77-65F555EBC700}"/>
              </a:ext>
            </a:extLst>
          </p:cNvPr>
          <p:cNvCxnSpPr>
            <a:cxnSpLocks/>
            <a:endCxn id="6" idx="0"/>
          </p:cNvCxnSpPr>
          <p:nvPr/>
        </p:nvCxnSpPr>
        <p:spPr>
          <a:xfrm>
            <a:off x="5046008" y="3568431"/>
            <a:ext cx="879492" cy="1"/>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1BA2BC9-9928-7D46-8B7A-70B372D03E88}"/>
              </a:ext>
            </a:extLst>
          </p:cNvPr>
          <p:cNvCxnSpPr>
            <a:cxnSpLocks/>
          </p:cNvCxnSpPr>
          <p:nvPr/>
        </p:nvCxnSpPr>
        <p:spPr>
          <a:xfrm>
            <a:off x="7508728" y="3264335"/>
            <a:ext cx="333394"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5B92730-82A7-364B-AB05-B4BD9EAE90BC}"/>
              </a:ext>
            </a:extLst>
          </p:cNvPr>
          <p:cNvCxnSpPr>
            <a:cxnSpLocks/>
          </p:cNvCxnSpPr>
          <p:nvPr/>
        </p:nvCxnSpPr>
        <p:spPr>
          <a:xfrm>
            <a:off x="5987608" y="3568431"/>
            <a:ext cx="0" cy="67891"/>
          </a:xfrm>
          <a:prstGeom prst="line">
            <a:avLst/>
          </a:prstGeom>
          <a:ln w="254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0B1BD5-2590-A342-A65A-D35EE242E84F}"/>
              </a:ext>
            </a:extLst>
          </p:cNvPr>
          <p:cNvCxnSpPr>
            <a:cxnSpLocks/>
          </p:cNvCxnSpPr>
          <p:nvPr/>
        </p:nvCxnSpPr>
        <p:spPr>
          <a:xfrm>
            <a:off x="7449097" y="3264335"/>
            <a:ext cx="0" cy="473653"/>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A9FF785-DFE7-814A-AC9B-13E648D6C031}"/>
              </a:ext>
            </a:extLst>
          </p:cNvPr>
          <p:cNvSpPr txBox="1"/>
          <p:nvPr/>
        </p:nvSpPr>
        <p:spPr>
          <a:xfrm>
            <a:off x="5977156" y="3437906"/>
            <a:ext cx="255198" cy="300082"/>
          </a:xfrm>
          <a:prstGeom prst="rect">
            <a:avLst/>
          </a:prstGeom>
          <a:noFill/>
        </p:spPr>
        <p:txBody>
          <a:bodyPr wrap="none" rtlCol="0">
            <a:spAutoFit/>
          </a:bodyPr>
          <a:lstStyle/>
          <a:p>
            <a:r>
              <a:rPr lang="en-US" sz="1350" b="1" i="1" dirty="0"/>
              <a:t>c</a:t>
            </a:r>
          </a:p>
        </p:txBody>
      </p:sp>
      <p:sp>
        <p:nvSpPr>
          <p:cNvPr id="13" name="TextBox 12">
            <a:extLst>
              <a:ext uri="{FF2B5EF4-FFF2-40B4-BE49-F238E27FC236}">
                <a16:creationId xmlns:a16="http://schemas.microsoft.com/office/drawing/2014/main" id="{E4D6B110-9C29-9E42-8DB0-50E7B7D915B4}"/>
              </a:ext>
            </a:extLst>
          </p:cNvPr>
          <p:cNvSpPr txBox="1"/>
          <p:nvPr/>
        </p:nvSpPr>
        <p:spPr>
          <a:xfrm>
            <a:off x="7203838" y="3284228"/>
            <a:ext cx="255198" cy="300082"/>
          </a:xfrm>
          <a:prstGeom prst="rect">
            <a:avLst/>
          </a:prstGeom>
          <a:noFill/>
        </p:spPr>
        <p:txBody>
          <a:bodyPr wrap="none" rtlCol="0">
            <a:spAutoFit/>
          </a:bodyPr>
          <a:lstStyle/>
          <a:p>
            <a:r>
              <a:rPr lang="en-US" sz="1350" b="1" i="1" dirty="0"/>
              <a:t>c</a:t>
            </a:r>
          </a:p>
        </p:txBody>
      </p:sp>
      <p:sp>
        <p:nvSpPr>
          <p:cNvPr id="14" name="TextBox 13">
            <a:extLst>
              <a:ext uri="{FF2B5EF4-FFF2-40B4-BE49-F238E27FC236}">
                <a16:creationId xmlns:a16="http://schemas.microsoft.com/office/drawing/2014/main" id="{899CD5AE-122F-DA44-9089-F93C154A5E4B}"/>
              </a:ext>
            </a:extLst>
          </p:cNvPr>
          <p:cNvSpPr txBox="1"/>
          <p:nvPr/>
        </p:nvSpPr>
        <p:spPr>
          <a:xfrm>
            <a:off x="5373823" y="3321332"/>
            <a:ext cx="276038" cy="300082"/>
          </a:xfrm>
          <a:prstGeom prst="rect">
            <a:avLst/>
          </a:prstGeom>
          <a:noFill/>
        </p:spPr>
        <p:txBody>
          <a:bodyPr wrap="none" rtlCol="0">
            <a:spAutoFit/>
          </a:bodyPr>
          <a:lstStyle/>
          <a:p>
            <a:r>
              <a:rPr lang="en-US" sz="1350" b="1" i="1" dirty="0"/>
              <a:t>a</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068B448-FD14-7544-B3A2-F096087C4ACB}"/>
                  </a:ext>
                </a:extLst>
              </p:cNvPr>
              <p:cNvSpPr txBox="1"/>
              <p:nvPr/>
            </p:nvSpPr>
            <p:spPr>
              <a:xfrm>
                <a:off x="4700028" y="2339337"/>
                <a:ext cx="809452" cy="3556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ea typeface="Cambria Math" panose="02040503050406030204" pitchFamily="18" charset="0"/>
                        </a:rPr>
                        <m:t>𝜙</m:t>
                      </m:r>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r>
                            <a:rPr lang="en-US" sz="1350" i="1">
                              <a:latin typeface="Cambria Math" panose="02040503050406030204" pitchFamily="18" charset="0"/>
                              <a:ea typeface="Cambria Math" panose="02040503050406030204" pitchFamily="18" charset="0"/>
                            </a:rPr>
                            <m:t>𝑐</m:t>
                          </m:r>
                        </m:num>
                        <m:den>
                          <m:r>
                            <a:rPr lang="en-US" sz="1350" i="1">
                              <a:latin typeface="Cambria Math" panose="02040503050406030204" pitchFamily="18" charset="0"/>
                              <a:ea typeface="Cambria Math" panose="02040503050406030204" pitchFamily="18" charset="0"/>
                            </a:rPr>
                            <m:t>𝑎</m:t>
                          </m:r>
                        </m:den>
                      </m:f>
                      <m:r>
                        <a:rPr lang="en-US" sz="1350" i="1">
                          <a:latin typeface="Cambria Math" panose="02040503050406030204" pitchFamily="18" charset="0"/>
                          <a:ea typeface="Cambria Math" panose="02040503050406030204" pitchFamily="18" charset="0"/>
                        </a:rPr>
                        <m:t>&lt;1</m:t>
                      </m:r>
                    </m:oMath>
                  </m:oMathPara>
                </a14:m>
                <a:endParaRPr lang="en-US" sz="1350" dirty="0"/>
              </a:p>
            </p:txBody>
          </p:sp>
        </mc:Choice>
        <mc:Fallback xmlns="">
          <p:sp>
            <p:nvSpPr>
              <p:cNvPr id="15" name="TextBox 14">
                <a:extLst>
                  <a:ext uri="{FF2B5EF4-FFF2-40B4-BE49-F238E27FC236}">
                    <a16:creationId xmlns:a16="http://schemas.microsoft.com/office/drawing/2014/main" id="{3068B448-FD14-7544-B3A2-F096087C4ACB}"/>
                  </a:ext>
                </a:extLst>
              </p:cNvPr>
              <p:cNvSpPr txBox="1">
                <a:spLocks noRot="1" noChangeAspect="1" noMove="1" noResize="1" noEditPoints="1" noAdjustHandles="1" noChangeArrowheads="1" noChangeShapeType="1" noTextEdit="1"/>
              </p:cNvSpPr>
              <p:nvPr/>
            </p:nvSpPr>
            <p:spPr>
              <a:xfrm>
                <a:off x="4700028" y="2339337"/>
                <a:ext cx="809452" cy="355675"/>
              </a:xfrm>
              <a:prstGeom prst="rect">
                <a:avLst/>
              </a:prstGeom>
              <a:blipFill>
                <a:blip r:embed="rId3"/>
                <a:stretch>
                  <a:fillRect l="-6767" r="-4511"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134C372-6EB7-534C-97FD-ADF5BC914AB0}"/>
                  </a:ext>
                </a:extLst>
              </p:cNvPr>
              <p:cNvSpPr txBox="1"/>
              <p:nvPr/>
            </p:nvSpPr>
            <p:spPr>
              <a:xfrm>
                <a:off x="7353197" y="2339336"/>
                <a:ext cx="809452" cy="3556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ea typeface="Cambria Math" panose="02040503050406030204" pitchFamily="18" charset="0"/>
                        </a:rPr>
                        <m:t>𝜙</m:t>
                      </m:r>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r>
                            <a:rPr lang="en-US" sz="1350" i="1">
                              <a:latin typeface="Cambria Math" panose="02040503050406030204" pitchFamily="18" charset="0"/>
                              <a:ea typeface="Cambria Math" panose="02040503050406030204" pitchFamily="18" charset="0"/>
                            </a:rPr>
                            <m:t>𝑐</m:t>
                          </m:r>
                        </m:num>
                        <m:den>
                          <m:r>
                            <a:rPr lang="en-US" sz="1350" i="1">
                              <a:latin typeface="Cambria Math" panose="02040503050406030204" pitchFamily="18" charset="0"/>
                              <a:ea typeface="Cambria Math" panose="02040503050406030204" pitchFamily="18" charset="0"/>
                            </a:rPr>
                            <m:t>𝑎</m:t>
                          </m:r>
                        </m:den>
                      </m:f>
                      <m:r>
                        <a:rPr lang="en-US" sz="1350" i="1">
                          <a:latin typeface="Cambria Math" panose="02040503050406030204" pitchFamily="18" charset="0"/>
                          <a:ea typeface="Cambria Math" panose="02040503050406030204" pitchFamily="18" charset="0"/>
                        </a:rPr>
                        <m:t>&gt;1</m:t>
                      </m:r>
                    </m:oMath>
                  </m:oMathPara>
                </a14:m>
                <a:endParaRPr lang="en-US" sz="1350" dirty="0"/>
              </a:p>
            </p:txBody>
          </p:sp>
        </mc:Choice>
        <mc:Fallback xmlns="">
          <p:sp>
            <p:nvSpPr>
              <p:cNvPr id="16" name="TextBox 15">
                <a:extLst>
                  <a:ext uri="{FF2B5EF4-FFF2-40B4-BE49-F238E27FC236}">
                    <a16:creationId xmlns:a16="http://schemas.microsoft.com/office/drawing/2014/main" id="{2134C372-6EB7-534C-97FD-ADF5BC914AB0}"/>
                  </a:ext>
                </a:extLst>
              </p:cNvPr>
              <p:cNvSpPr txBox="1">
                <a:spLocks noRot="1" noChangeAspect="1" noMove="1" noResize="1" noEditPoints="1" noAdjustHandles="1" noChangeArrowheads="1" noChangeShapeType="1" noTextEdit="1"/>
              </p:cNvSpPr>
              <p:nvPr/>
            </p:nvSpPr>
            <p:spPr>
              <a:xfrm>
                <a:off x="7353197" y="2339336"/>
                <a:ext cx="809452" cy="355675"/>
              </a:xfrm>
              <a:prstGeom prst="rect">
                <a:avLst/>
              </a:prstGeom>
              <a:blipFill>
                <a:blip r:embed="rId4"/>
                <a:stretch>
                  <a:fillRect l="-6767" r="-4511"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Snip Diagonal Corner Rectangle 16">
                <a:extLst>
                  <a:ext uri="{FF2B5EF4-FFF2-40B4-BE49-F238E27FC236}">
                    <a16:creationId xmlns:a16="http://schemas.microsoft.com/office/drawing/2014/main" id="{B7FF4E6F-0958-2644-8221-BA1CA3F02BDA}"/>
                  </a:ext>
                </a:extLst>
              </p:cNvPr>
              <p:cNvSpPr/>
              <p:nvPr/>
            </p:nvSpPr>
            <p:spPr>
              <a:xfrm>
                <a:off x="401154" y="2270057"/>
                <a:ext cx="3234019" cy="425002"/>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nor/>
                        </m:rPr>
                        <a:rPr lang="en-US" sz="1350" dirty="0"/>
                        <m:t>Want</m:t>
                      </m:r>
                      <m:r>
                        <m:rPr>
                          <m:nor/>
                        </m:rPr>
                        <a:rPr lang="en-US" sz="1350" dirty="0"/>
                        <m:t> </m:t>
                      </m:r>
                      <m:r>
                        <m:rPr>
                          <m:nor/>
                        </m:rPr>
                        <a:rPr lang="en-US" sz="1350" dirty="0"/>
                        <m:t>to</m:t>
                      </m:r>
                      <m:r>
                        <m:rPr>
                          <m:nor/>
                        </m:rPr>
                        <a:rPr lang="en-US" sz="1350" dirty="0"/>
                        <m:t> </m:t>
                      </m:r>
                      <m:r>
                        <m:rPr>
                          <m:nor/>
                        </m:rPr>
                        <a:rPr lang="en-US" sz="1350" dirty="0"/>
                        <m:t>capture</m:t>
                      </m:r>
                      <m:r>
                        <m:rPr>
                          <m:nor/>
                        </m:rPr>
                        <a:rPr lang="en-US" sz="1350" dirty="0"/>
                        <m:t> </m:t>
                      </m:r>
                      <m:r>
                        <m:rPr>
                          <m:nor/>
                        </m:rPr>
                        <a:rPr lang="en-US" sz="1350" dirty="0"/>
                        <m:t>primary</m:t>
                      </m:r>
                      <m:r>
                        <m:rPr>
                          <m:nor/>
                        </m:rPr>
                        <a:rPr lang="en-US" sz="1350" dirty="0"/>
                        <m:t> </m:t>
                      </m:r>
                      <m:r>
                        <m:rPr>
                          <m:nor/>
                        </m:rPr>
                        <a:rPr lang="en-US" sz="1350" dirty="0"/>
                        <m:t>habit</m:t>
                      </m:r>
                      <m:r>
                        <m:rPr>
                          <m:nor/>
                        </m:rPr>
                        <a:rPr lang="en-US" sz="1350" dirty="0"/>
                        <m:t> </m:t>
                      </m:r>
                      <m:r>
                        <m:rPr>
                          <m:nor/>
                        </m:rPr>
                        <a:rPr lang="en-US" sz="1350" dirty="0"/>
                        <m:t>at</m:t>
                      </m:r>
                      <m:r>
                        <m:rPr>
                          <m:nor/>
                        </m:rPr>
                        <a:rPr lang="en-US" sz="1350" dirty="0"/>
                        <m:t> </m:t>
                      </m:r>
                      <m:r>
                        <m:rPr>
                          <m:nor/>
                        </m:rPr>
                        <a:rPr lang="en-US" sz="1350" dirty="0"/>
                        <m:t>least</m:t>
                      </m:r>
                      <m:r>
                        <m:rPr>
                          <m:nor/>
                        </m:rPr>
                        <a:rPr lang="en-US" sz="1350" dirty="0"/>
                        <m:t>.</m:t>
                      </m:r>
                    </m:oMath>
                  </m:oMathPara>
                </a14:m>
                <a:endParaRPr lang="en-US" sz="1350" dirty="0"/>
              </a:p>
            </p:txBody>
          </p:sp>
        </mc:Choice>
        <mc:Fallback xmlns="">
          <p:sp>
            <p:nvSpPr>
              <p:cNvPr id="17" name="Snip Diagonal Corner Rectangle 16">
                <a:extLst>
                  <a:ext uri="{FF2B5EF4-FFF2-40B4-BE49-F238E27FC236}">
                    <a16:creationId xmlns:a16="http://schemas.microsoft.com/office/drawing/2014/main" id="{B7FF4E6F-0958-2644-8221-BA1CA3F02BDA}"/>
                  </a:ext>
                </a:extLst>
              </p:cNvPr>
              <p:cNvSpPr>
                <a:spLocks noRot="1" noChangeAspect="1" noMove="1" noResize="1" noEditPoints="1" noAdjustHandles="1" noChangeArrowheads="1" noChangeShapeType="1" noTextEdit="1"/>
              </p:cNvSpPr>
              <p:nvPr/>
            </p:nvSpPr>
            <p:spPr>
              <a:xfrm>
                <a:off x="401154" y="2270057"/>
                <a:ext cx="3234019" cy="425002"/>
              </a:xfrm>
              <a:prstGeom prst="snip2Diag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Snip Diagonal Corner Rectangle 17">
                <a:extLst>
                  <a:ext uri="{FF2B5EF4-FFF2-40B4-BE49-F238E27FC236}">
                    <a16:creationId xmlns:a16="http://schemas.microsoft.com/office/drawing/2014/main" id="{7D5083CC-B02A-A245-A9E9-2B3A2C4B118D}"/>
                  </a:ext>
                </a:extLst>
              </p:cNvPr>
              <p:cNvSpPr/>
              <p:nvPr/>
            </p:nvSpPr>
            <p:spPr>
              <a:xfrm>
                <a:off x="401154" y="3482697"/>
                <a:ext cx="3234019" cy="425002"/>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nor/>
                        </m:rPr>
                        <a:rPr lang="en-US" sz="1350" dirty="0"/>
                        <m:t>Analytically</m:t>
                      </m:r>
                      <m:r>
                        <m:rPr>
                          <m:nor/>
                        </m:rPr>
                        <a:rPr lang="en-US" sz="1350" dirty="0"/>
                        <m:t> </m:t>
                      </m:r>
                      <m:r>
                        <m:rPr>
                          <m:nor/>
                        </m:rPr>
                        <a:rPr lang="en-US" sz="1350" dirty="0"/>
                        <m:t>difficult</m:t>
                      </m:r>
                      <m:r>
                        <m:rPr>
                          <m:nor/>
                        </m:rPr>
                        <a:rPr lang="en-US" sz="1350" dirty="0"/>
                        <m:t> </m:t>
                      </m:r>
                      <m:r>
                        <m:rPr>
                          <m:nor/>
                        </m:rPr>
                        <a:rPr lang="en-US" sz="1350" dirty="0"/>
                        <m:t>to</m:t>
                      </m:r>
                      <m:r>
                        <m:rPr>
                          <m:nor/>
                        </m:rPr>
                        <a:rPr lang="en-US" sz="1350" dirty="0"/>
                        <m:t> ”</m:t>
                      </m:r>
                      <m:r>
                        <m:rPr>
                          <m:nor/>
                        </m:rPr>
                        <a:rPr lang="en-US" sz="1350" dirty="0"/>
                        <m:t>model</m:t>
                      </m:r>
                      <m:r>
                        <m:rPr>
                          <m:nor/>
                        </m:rPr>
                        <a:rPr lang="en-US" sz="1350" dirty="0"/>
                        <m:t>” </m:t>
                      </m:r>
                      <m:r>
                        <m:rPr>
                          <m:nor/>
                        </m:rPr>
                        <a:rPr lang="en-US" sz="1350" dirty="0"/>
                        <m:t>hexagons</m:t>
                      </m:r>
                      <m:r>
                        <m:rPr>
                          <m:nor/>
                        </m:rPr>
                        <a:rPr lang="en-US" sz="1350" dirty="0"/>
                        <m:t>.</m:t>
                      </m:r>
                    </m:oMath>
                  </m:oMathPara>
                </a14:m>
                <a:endParaRPr lang="en-US" sz="1350" dirty="0"/>
              </a:p>
            </p:txBody>
          </p:sp>
        </mc:Choice>
        <mc:Fallback xmlns="">
          <p:sp>
            <p:nvSpPr>
              <p:cNvPr id="18" name="Snip Diagonal Corner Rectangle 17">
                <a:extLst>
                  <a:ext uri="{FF2B5EF4-FFF2-40B4-BE49-F238E27FC236}">
                    <a16:creationId xmlns:a16="http://schemas.microsoft.com/office/drawing/2014/main" id="{7D5083CC-B02A-A245-A9E9-2B3A2C4B118D}"/>
                  </a:ext>
                </a:extLst>
              </p:cNvPr>
              <p:cNvSpPr>
                <a:spLocks noRot="1" noChangeAspect="1" noMove="1" noResize="1" noEditPoints="1" noAdjustHandles="1" noChangeArrowheads="1" noChangeShapeType="1" noTextEdit="1"/>
              </p:cNvSpPr>
              <p:nvPr/>
            </p:nvSpPr>
            <p:spPr>
              <a:xfrm>
                <a:off x="401154" y="3482697"/>
                <a:ext cx="3234019" cy="425002"/>
              </a:xfrm>
              <a:prstGeom prst="snip2Diag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Snip Diagonal Corner Rectangle 18">
                <a:extLst>
                  <a:ext uri="{FF2B5EF4-FFF2-40B4-BE49-F238E27FC236}">
                    <a16:creationId xmlns:a16="http://schemas.microsoft.com/office/drawing/2014/main" id="{D7724438-E7D9-B644-BD61-58E019F6620B}"/>
                  </a:ext>
                </a:extLst>
              </p:cNvPr>
              <p:cNvSpPr/>
              <p:nvPr/>
            </p:nvSpPr>
            <p:spPr>
              <a:xfrm>
                <a:off x="349057" y="4628823"/>
                <a:ext cx="3234019" cy="425002"/>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nor/>
                        </m:rPr>
                        <a:rPr lang="en-US" sz="1350" dirty="0"/>
                        <m:t>Use</m:t>
                      </m:r>
                      <m:r>
                        <m:rPr>
                          <m:nor/>
                        </m:rPr>
                        <a:rPr lang="en-US" sz="1350" dirty="0"/>
                        <m:t> </m:t>
                      </m:r>
                      <m:r>
                        <m:rPr>
                          <m:nor/>
                        </m:rPr>
                        <a:rPr lang="en-US" sz="1350" dirty="0"/>
                        <m:t>spheroids</m:t>
                      </m:r>
                      <m:r>
                        <m:rPr>
                          <m:nor/>
                        </m:rPr>
                        <a:rPr lang="en-US" sz="1350" dirty="0"/>
                        <m:t> </m:t>
                      </m:r>
                      <m:r>
                        <m:rPr>
                          <m:nor/>
                        </m:rPr>
                        <a:rPr lang="en-US" sz="1350" dirty="0"/>
                        <m:t>instead</m:t>
                      </m:r>
                      <m:r>
                        <m:rPr>
                          <m:nor/>
                        </m:rPr>
                        <a:rPr lang="en-US" sz="1350" dirty="0"/>
                        <m:t>.</m:t>
                      </m:r>
                    </m:oMath>
                  </m:oMathPara>
                </a14:m>
                <a:endParaRPr lang="en-US" sz="1350" dirty="0"/>
              </a:p>
            </p:txBody>
          </p:sp>
        </mc:Choice>
        <mc:Fallback xmlns="">
          <p:sp>
            <p:nvSpPr>
              <p:cNvPr id="19" name="Snip Diagonal Corner Rectangle 18">
                <a:extLst>
                  <a:ext uri="{FF2B5EF4-FFF2-40B4-BE49-F238E27FC236}">
                    <a16:creationId xmlns:a16="http://schemas.microsoft.com/office/drawing/2014/main" id="{D7724438-E7D9-B644-BD61-58E019F6620B}"/>
                  </a:ext>
                </a:extLst>
              </p:cNvPr>
              <p:cNvSpPr>
                <a:spLocks noRot="1" noChangeAspect="1" noMove="1" noResize="1" noEditPoints="1" noAdjustHandles="1" noChangeArrowheads="1" noChangeShapeType="1" noTextEdit="1"/>
              </p:cNvSpPr>
              <p:nvPr/>
            </p:nvSpPr>
            <p:spPr>
              <a:xfrm>
                <a:off x="349057" y="4628823"/>
                <a:ext cx="3234019" cy="425002"/>
              </a:xfrm>
              <a:prstGeom prst="snip2DiagRect">
                <a:avLst/>
              </a:prstGeom>
              <a:blipFill>
                <a:blip r:embed="rId7"/>
                <a:stretch>
                  <a:fillRect/>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9FF163F8-26FD-194F-9207-7C4ED86B0D7F}"/>
              </a:ext>
            </a:extLst>
          </p:cNvPr>
          <p:cNvSpPr/>
          <p:nvPr/>
        </p:nvSpPr>
        <p:spPr>
          <a:xfrm>
            <a:off x="4286337" y="4010016"/>
            <a:ext cx="1519342" cy="1508789"/>
          </a:xfrm>
          <a:prstGeom prst="ellipse">
            <a:avLst/>
          </a:prstGeom>
          <a:solidFill>
            <a:schemeClr val="accent6"/>
          </a:solidFill>
          <a:scene3d>
            <a:camera prst="perspectiveRelaxed">
              <a:rot lat="17676000" lon="0" rev="0"/>
            </a:camera>
            <a:lightRig rig="threePt" dir="t"/>
          </a:scene3d>
          <a:sp3d>
            <a:bevelT w="698500" h="139700"/>
            <a:bevelB w="698500" h="13335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a:extLst>
              <a:ext uri="{FF2B5EF4-FFF2-40B4-BE49-F238E27FC236}">
                <a16:creationId xmlns:a16="http://schemas.microsoft.com/office/drawing/2014/main" id="{F56FEAB7-20FF-E744-81DC-EF417F2304B2}"/>
              </a:ext>
            </a:extLst>
          </p:cNvPr>
          <p:cNvSpPr txBox="1"/>
          <p:nvPr/>
        </p:nvSpPr>
        <p:spPr>
          <a:xfrm>
            <a:off x="7591678" y="3025582"/>
            <a:ext cx="276038" cy="300082"/>
          </a:xfrm>
          <a:prstGeom prst="rect">
            <a:avLst/>
          </a:prstGeom>
          <a:noFill/>
        </p:spPr>
        <p:txBody>
          <a:bodyPr wrap="none" rtlCol="0">
            <a:spAutoFit/>
          </a:bodyPr>
          <a:lstStyle/>
          <a:p>
            <a:r>
              <a:rPr lang="en-US" sz="1350" b="1" i="1" dirty="0"/>
              <a:t>a</a:t>
            </a:r>
          </a:p>
        </p:txBody>
      </p:sp>
      <p:grpSp>
        <p:nvGrpSpPr>
          <p:cNvPr id="28" name="Group 27">
            <a:extLst>
              <a:ext uri="{FF2B5EF4-FFF2-40B4-BE49-F238E27FC236}">
                <a16:creationId xmlns:a16="http://schemas.microsoft.com/office/drawing/2014/main" id="{A56A7706-008E-8C47-A71E-4F840C722EE8}"/>
              </a:ext>
            </a:extLst>
          </p:cNvPr>
          <p:cNvGrpSpPr/>
          <p:nvPr/>
        </p:nvGrpSpPr>
        <p:grpSpPr>
          <a:xfrm>
            <a:off x="7198571" y="2975420"/>
            <a:ext cx="971677" cy="608892"/>
            <a:chOff x="9757517" y="2976624"/>
            <a:chExt cx="1295569" cy="811856"/>
          </a:xfrm>
        </p:grpSpPr>
        <p:sp>
          <p:nvSpPr>
            <p:cNvPr id="23" name="Hexagon 22">
              <a:extLst>
                <a:ext uri="{FF2B5EF4-FFF2-40B4-BE49-F238E27FC236}">
                  <a16:creationId xmlns:a16="http://schemas.microsoft.com/office/drawing/2014/main" id="{F0193AD9-574F-E545-A1F7-76DD78467EB9}"/>
                </a:ext>
              </a:extLst>
            </p:cNvPr>
            <p:cNvSpPr/>
            <p:nvPr/>
          </p:nvSpPr>
          <p:spPr>
            <a:xfrm>
              <a:off x="10164038" y="2976624"/>
              <a:ext cx="889048" cy="770447"/>
            </a:xfrm>
            <a:prstGeom prst="hexagon">
              <a:avLst>
                <a:gd name="adj" fmla="val 30556"/>
                <a:gd name="vf" fmla="val 115470"/>
              </a:avLst>
            </a:prstGeom>
            <a:solidFill>
              <a:schemeClr val="accent6"/>
            </a:solidFill>
            <a:ln>
              <a:solidFill>
                <a:schemeClr val="accent6"/>
              </a:solidFill>
            </a:ln>
            <a:scene3d>
              <a:camera prst="perspectiveRelaxed">
                <a:rot lat="17673603" lon="0" rev="0"/>
              </a:camera>
              <a:lightRig rig="threePt" dir="t"/>
            </a:scene3d>
            <a:sp3d extrusionH="9525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4" name="Straight Connector 23">
              <a:extLst>
                <a:ext uri="{FF2B5EF4-FFF2-40B4-BE49-F238E27FC236}">
                  <a16:creationId xmlns:a16="http://schemas.microsoft.com/office/drawing/2014/main" id="{57499B48-2C72-7D4B-8882-86B491FA820A}"/>
                </a:ext>
              </a:extLst>
            </p:cNvPr>
            <p:cNvCxnSpPr>
              <a:cxnSpLocks/>
            </p:cNvCxnSpPr>
            <p:nvPr/>
          </p:nvCxnSpPr>
          <p:spPr>
            <a:xfrm>
              <a:off x="10164037" y="3361847"/>
              <a:ext cx="444525"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DD3B06E-0DBF-8E42-8B70-9CA184727C9D}"/>
                </a:ext>
              </a:extLst>
            </p:cNvPr>
            <p:cNvSpPr txBox="1"/>
            <p:nvPr/>
          </p:nvSpPr>
          <p:spPr>
            <a:xfrm>
              <a:off x="9757517" y="3388371"/>
              <a:ext cx="340264" cy="400109"/>
            </a:xfrm>
            <a:prstGeom prst="rect">
              <a:avLst/>
            </a:prstGeom>
            <a:noFill/>
          </p:spPr>
          <p:txBody>
            <a:bodyPr wrap="none" rtlCol="0">
              <a:spAutoFit/>
            </a:bodyPr>
            <a:lstStyle/>
            <a:p>
              <a:r>
                <a:rPr lang="en-US" sz="1350" b="1" i="1" dirty="0"/>
                <a:t>c</a:t>
              </a:r>
            </a:p>
          </p:txBody>
        </p:sp>
        <p:sp>
          <p:nvSpPr>
            <p:cNvPr id="27" name="TextBox 26">
              <a:extLst>
                <a:ext uri="{FF2B5EF4-FFF2-40B4-BE49-F238E27FC236}">
                  <a16:creationId xmlns:a16="http://schemas.microsoft.com/office/drawing/2014/main" id="{AC02D18B-D472-084A-8D75-5B21F6D4E715}"/>
                </a:ext>
              </a:extLst>
            </p:cNvPr>
            <p:cNvSpPr txBox="1"/>
            <p:nvPr/>
          </p:nvSpPr>
          <p:spPr>
            <a:xfrm>
              <a:off x="10274638" y="3043509"/>
              <a:ext cx="368051" cy="400109"/>
            </a:xfrm>
            <a:prstGeom prst="rect">
              <a:avLst/>
            </a:prstGeom>
            <a:noFill/>
          </p:spPr>
          <p:txBody>
            <a:bodyPr wrap="none" rtlCol="0">
              <a:spAutoFit/>
            </a:bodyPr>
            <a:lstStyle/>
            <a:p>
              <a:r>
                <a:rPr lang="en-US" sz="1350" b="1" i="1" dirty="0"/>
                <a:t>a</a:t>
              </a:r>
            </a:p>
          </p:txBody>
        </p:sp>
      </p:grpSp>
      <p:sp>
        <p:nvSpPr>
          <p:cNvPr id="21" name="Oval 20">
            <a:extLst>
              <a:ext uri="{FF2B5EF4-FFF2-40B4-BE49-F238E27FC236}">
                <a16:creationId xmlns:a16="http://schemas.microsoft.com/office/drawing/2014/main" id="{B99CF00E-B956-CB43-B1A3-B0693D87D872}"/>
              </a:ext>
            </a:extLst>
          </p:cNvPr>
          <p:cNvSpPr/>
          <p:nvPr/>
        </p:nvSpPr>
        <p:spPr>
          <a:xfrm>
            <a:off x="7590683" y="3661391"/>
            <a:ext cx="502878" cy="499385"/>
          </a:xfrm>
          <a:prstGeom prst="ellipse">
            <a:avLst/>
          </a:prstGeom>
          <a:solidFill>
            <a:schemeClr val="accent1"/>
          </a:solidFill>
          <a:scene3d>
            <a:camera prst="perspectiveRelaxed">
              <a:rot lat="17676000" lon="0" rev="0"/>
            </a:camera>
            <a:lightRig rig="threePt" dir="t"/>
          </a:scene3d>
          <a:sp3d extrusionH="12700">
            <a:bevelT w="304800" h="1270000"/>
            <a:bevelB w="304800" h="12700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0" name="Straight Connector 29">
            <a:extLst>
              <a:ext uri="{FF2B5EF4-FFF2-40B4-BE49-F238E27FC236}">
                <a16:creationId xmlns:a16="http://schemas.microsoft.com/office/drawing/2014/main" id="{582E5429-5AD3-9E4D-A96C-E1629C2949BA}"/>
              </a:ext>
            </a:extLst>
          </p:cNvPr>
          <p:cNvCxnSpPr>
            <a:cxnSpLocks/>
          </p:cNvCxnSpPr>
          <p:nvPr/>
        </p:nvCxnSpPr>
        <p:spPr>
          <a:xfrm>
            <a:off x="5046008" y="4832097"/>
            <a:ext cx="771770" cy="1"/>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508EB17-F630-9343-9124-9A5016928A0A}"/>
              </a:ext>
            </a:extLst>
          </p:cNvPr>
          <p:cNvCxnSpPr>
            <a:cxnSpLocks/>
          </p:cNvCxnSpPr>
          <p:nvPr/>
        </p:nvCxnSpPr>
        <p:spPr>
          <a:xfrm>
            <a:off x="5879886" y="4832097"/>
            <a:ext cx="0" cy="67891"/>
          </a:xfrm>
          <a:prstGeom prst="line">
            <a:avLst/>
          </a:prstGeom>
          <a:ln w="254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A706B52-0806-EF48-A781-93BE361AB210}"/>
              </a:ext>
            </a:extLst>
          </p:cNvPr>
          <p:cNvSpPr txBox="1"/>
          <p:nvPr/>
        </p:nvSpPr>
        <p:spPr>
          <a:xfrm>
            <a:off x="5869434" y="4701572"/>
            <a:ext cx="255198" cy="300082"/>
          </a:xfrm>
          <a:prstGeom prst="rect">
            <a:avLst/>
          </a:prstGeom>
          <a:noFill/>
        </p:spPr>
        <p:txBody>
          <a:bodyPr wrap="none" rtlCol="0">
            <a:spAutoFit/>
          </a:bodyPr>
          <a:lstStyle/>
          <a:p>
            <a:r>
              <a:rPr lang="en-US" sz="1350" b="1" i="1" dirty="0"/>
              <a:t>c</a:t>
            </a:r>
          </a:p>
        </p:txBody>
      </p:sp>
      <p:sp>
        <p:nvSpPr>
          <p:cNvPr id="33" name="TextBox 32">
            <a:extLst>
              <a:ext uri="{FF2B5EF4-FFF2-40B4-BE49-F238E27FC236}">
                <a16:creationId xmlns:a16="http://schemas.microsoft.com/office/drawing/2014/main" id="{E07785F9-D5DE-8248-B32D-5448DD331D92}"/>
              </a:ext>
            </a:extLst>
          </p:cNvPr>
          <p:cNvSpPr txBox="1"/>
          <p:nvPr/>
        </p:nvSpPr>
        <p:spPr>
          <a:xfrm>
            <a:off x="5266102" y="4584998"/>
            <a:ext cx="276038" cy="300082"/>
          </a:xfrm>
          <a:prstGeom prst="rect">
            <a:avLst/>
          </a:prstGeom>
          <a:noFill/>
        </p:spPr>
        <p:txBody>
          <a:bodyPr wrap="none" rtlCol="0">
            <a:spAutoFit/>
          </a:bodyPr>
          <a:lstStyle/>
          <a:p>
            <a:r>
              <a:rPr lang="en-US" sz="1350" b="1" i="1" dirty="0"/>
              <a:t>a</a:t>
            </a:r>
          </a:p>
        </p:txBody>
      </p:sp>
      <p:cxnSp>
        <p:nvCxnSpPr>
          <p:cNvPr id="35" name="Straight Connector 34">
            <a:extLst>
              <a:ext uri="{FF2B5EF4-FFF2-40B4-BE49-F238E27FC236}">
                <a16:creationId xmlns:a16="http://schemas.microsoft.com/office/drawing/2014/main" id="{7B2CFA5D-9F73-FE42-8EDD-238A8C19B0C4}"/>
              </a:ext>
            </a:extLst>
          </p:cNvPr>
          <p:cNvCxnSpPr>
            <a:cxnSpLocks/>
          </p:cNvCxnSpPr>
          <p:nvPr/>
        </p:nvCxnSpPr>
        <p:spPr>
          <a:xfrm>
            <a:off x="7592907" y="4812204"/>
            <a:ext cx="306811"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56FF3CA-22A5-264E-81BA-21122CE394B5}"/>
              </a:ext>
            </a:extLst>
          </p:cNvPr>
          <p:cNvSpPr txBox="1"/>
          <p:nvPr/>
        </p:nvSpPr>
        <p:spPr>
          <a:xfrm>
            <a:off x="7675858" y="4573450"/>
            <a:ext cx="276038" cy="300082"/>
          </a:xfrm>
          <a:prstGeom prst="rect">
            <a:avLst/>
          </a:prstGeom>
          <a:noFill/>
        </p:spPr>
        <p:txBody>
          <a:bodyPr wrap="none" rtlCol="0">
            <a:spAutoFit/>
          </a:bodyPr>
          <a:lstStyle/>
          <a:p>
            <a:r>
              <a:rPr lang="en-US" sz="1350" b="1" i="1" dirty="0"/>
              <a:t>a</a:t>
            </a:r>
          </a:p>
        </p:txBody>
      </p:sp>
      <p:grpSp>
        <p:nvGrpSpPr>
          <p:cNvPr id="46" name="Group 45">
            <a:extLst>
              <a:ext uri="{FF2B5EF4-FFF2-40B4-BE49-F238E27FC236}">
                <a16:creationId xmlns:a16="http://schemas.microsoft.com/office/drawing/2014/main" id="{4E02C5F5-463F-D443-81F5-4CE3BB5F24EC}"/>
              </a:ext>
            </a:extLst>
          </p:cNvPr>
          <p:cNvGrpSpPr/>
          <p:nvPr/>
        </p:nvGrpSpPr>
        <p:grpSpPr>
          <a:xfrm>
            <a:off x="7287057" y="3663380"/>
            <a:ext cx="805544" cy="2403465"/>
            <a:chOff x="10610090" y="4177960"/>
            <a:chExt cx="1074058" cy="3204622"/>
          </a:xfrm>
        </p:grpSpPr>
        <p:sp>
          <p:nvSpPr>
            <p:cNvPr id="41" name="Oval 40">
              <a:extLst>
                <a:ext uri="{FF2B5EF4-FFF2-40B4-BE49-F238E27FC236}">
                  <a16:creationId xmlns:a16="http://schemas.microsoft.com/office/drawing/2014/main" id="{65DB9CE2-CC7E-494B-8389-7D33DB7A4624}"/>
                </a:ext>
              </a:extLst>
            </p:cNvPr>
            <p:cNvSpPr/>
            <p:nvPr/>
          </p:nvSpPr>
          <p:spPr>
            <a:xfrm>
              <a:off x="11013644" y="4177960"/>
              <a:ext cx="670504" cy="665847"/>
            </a:xfrm>
            <a:prstGeom prst="ellipse">
              <a:avLst/>
            </a:prstGeom>
            <a:solidFill>
              <a:schemeClr val="accent1"/>
            </a:solidFill>
            <a:scene3d>
              <a:camera prst="perspectiveRelaxed">
                <a:rot lat="17676000" lon="0" rev="0"/>
              </a:camera>
              <a:lightRig rig="threePt" dir="t"/>
            </a:scene3d>
            <a:sp3d extrusionH="12700">
              <a:bevelT w="304800" h="1270000"/>
              <a:bevelB w="304800" h="12700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2" name="Straight Connector 41">
              <a:extLst>
                <a:ext uri="{FF2B5EF4-FFF2-40B4-BE49-F238E27FC236}">
                  <a16:creationId xmlns:a16="http://schemas.microsoft.com/office/drawing/2014/main" id="{05CC5C2E-CF3F-6148-9BCA-26EC905679F1}"/>
                </a:ext>
              </a:extLst>
            </p:cNvPr>
            <p:cNvCxnSpPr>
              <a:cxnSpLocks/>
            </p:cNvCxnSpPr>
            <p:nvPr/>
          </p:nvCxnSpPr>
          <p:spPr>
            <a:xfrm>
              <a:off x="11016610" y="6136456"/>
              <a:ext cx="409081"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47FC3F-4023-B64A-AFEB-156B3D7A3947}"/>
                </a:ext>
              </a:extLst>
            </p:cNvPr>
            <p:cNvCxnSpPr>
              <a:cxnSpLocks/>
            </p:cNvCxnSpPr>
            <p:nvPr/>
          </p:nvCxnSpPr>
          <p:spPr>
            <a:xfrm>
              <a:off x="10937102" y="6136456"/>
              <a:ext cx="0" cy="1246126"/>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AD8548E-EFAD-D541-8B67-E6F6D23E3649}"/>
                </a:ext>
              </a:extLst>
            </p:cNvPr>
            <p:cNvSpPr txBox="1"/>
            <p:nvPr/>
          </p:nvSpPr>
          <p:spPr>
            <a:xfrm>
              <a:off x="10610090" y="6605158"/>
              <a:ext cx="340264" cy="400110"/>
            </a:xfrm>
            <a:prstGeom prst="rect">
              <a:avLst/>
            </a:prstGeom>
            <a:noFill/>
          </p:spPr>
          <p:txBody>
            <a:bodyPr wrap="none" rtlCol="0">
              <a:spAutoFit/>
            </a:bodyPr>
            <a:lstStyle/>
            <a:p>
              <a:r>
                <a:rPr lang="en-US" sz="1350" b="1" i="1" dirty="0"/>
                <a:t>c</a:t>
              </a:r>
            </a:p>
          </p:txBody>
        </p:sp>
        <p:sp>
          <p:nvSpPr>
            <p:cNvPr id="45" name="TextBox 44">
              <a:extLst>
                <a:ext uri="{FF2B5EF4-FFF2-40B4-BE49-F238E27FC236}">
                  <a16:creationId xmlns:a16="http://schemas.microsoft.com/office/drawing/2014/main" id="{3FF3CED1-84FE-554E-B2D8-D039923B269F}"/>
                </a:ext>
              </a:extLst>
            </p:cNvPr>
            <p:cNvSpPr txBox="1"/>
            <p:nvPr/>
          </p:nvSpPr>
          <p:spPr>
            <a:xfrm>
              <a:off x="11127211" y="5818117"/>
              <a:ext cx="368050" cy="400110"/>
            </a:xfrm>
            <a:prstGeom prst="rect">
              <a:avLst/>
            </a:prstGeom>
            <a:noFill/>
          </p:spPr>
          <p:txBody>
            <a:bodyPr wrap="none" rtlCol="0">
              <a:spAutoFit/>
            </a:bodyPr>
            <a:lstStyle/>
            <a:p>
              <a:r>
                <a:rPr lang="en-US" sz="1350" b="1" i="1" dirty="0"/>
                <a:t>a</a:t>
              </a:r>
            </a:p>
          </p:txBody>
        </p:sp>
      </p:grpSp>
      <p:sp>
        <p:nvSpPr>
          <p:cNvPr id="47" name="TextBox 46">
            <a:extLst>
              <a:ext uri="{FF2B5EF4-FFF2-40B4-BE49-F238E27FC236}">
                <a16:creationId xmlns:a16="http://schemas.microsoft.com/office/drawing/2014/main" id="{16D43D93-226A-3949-9D35-4D300D3494E3}"/>
              </a:ext>
            </a:extLst>
          </p:cNvPr>
          <p:cNvSpPr txBox="1"/>
          <p:nvPr/>
        </p:nvSpPr>
        <p:spPr>
          <a:xfrm>
            <a:off x="4523056" y="5414930"/>
            <a:ext cx="1148328" cy="207749"/>
          </a:xfrm>
          <a:prstGeom prst="rect">
            <a:avLst/>
          </a:prstGeom>
          <a:noFill/>
        </p:spPr>
        <p:txBody>
          <a:bodyPr wrap="none" lIns="0" tIns="0" rIns="0" bIns="0" rtlCol="0">
            <a:spAutoFit/>
          </a:bodyPr>
          <a:lstStyle/>
          <a:p>
            <a:r>
              <a:rPr lang="en-US" sz="1350" b="1" dirty="0"/>
              <a:t>Oblate spheroid</a:t>
            </a:r>
          </a:p>
        </p:txBody>
      </p:sp>
      <p:sp>
        <p:nvSpPr>
          <p:cNvPr id="48" name="TextBox 47">
            <a:extLst>
              <a:ext uri="{FF2B5EF4-FFF2-40B4-BE49-F238E27FC236}">
                <a16:creationId xmlns:a16="http://schemas.microsoft.com/office/drawing/2014/main" id="{7B99EF8B-3234-834A-8F87-2DADA789B1BC}"/>
              </a:ext>
            </a:extLst>
          </p:cNvPr>
          <p:cNvSpPr txBox="1"/>
          <p:nvPr/>
        </p:nvSpPr>
        <p:spPr>
          <a:xfrm>
            <a:off x="7287057" y="6135383"/>
            <a:ext cx="1181477" cy="207749"/>
          </a:xfrm>
          <a:prstGeom prst="rect">
            <a:avLst/>
          </a:prstGeom>
          <a:noFill/>
        </p:spPr>
        <p:txBody>
          <a:bodyPr wrap="none" lIns="0" tIns="0" rIns="0" bIns="0" rtlCol="0">
            <a:spAutoFit/>
          </a:bodyPr>
          <a:lstStyle/>
          <a:p>
            <a:r>
              <a:rPr lang="en-US" sz="1350" b="1" dirty="0"/>
              <a:t>Prolate spheroid</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3068B448-FD14-7544-B3A2-F096087C4ACB}"/>
                  </a:ext>
                </a:extLst>
              </p:cNvPr>
              <p:cNvSpPr txBox="1"/>
              <p:nvPr/>
            </p:nvSpPr>
            <p:spPr>
              <a:xfrm>
                <a:off x="5925500" y="5483777"/>
                <a:ext cx="1241127" cy="1107996"/>
              </a:xfrm>
              <a:prstGeom prst="rect">
                <a:avLst/>
              </a:prstGeom>
              <a:noFill/>
            </p:spPr>
            <p:txBody>
              <a:bodyPr wrap="square" lIns="0" tIns="0" rIns="0" bIns="0" rtlCol="0">
                <a:spAutoFit/>
              </a:bodyPr>
              <a:lstStyle/>
              <a:p>
                <a:pPr algn="ctr"/>
                <a:r>
                  <a:rPr lang="en-US" b="0" dirty="0">
                    <a:ea typeface="Cambria Math" panose="02040503050406030204" pitchFamily="18" charset="0"/>
                  </a:rPr>
                  <a:t>Volume for both types of spheroid</a:t>
                </a:r>
              </a:p>
              <a:p>
                <a:pPr algn="ctr"/>
                <a:r>
                  <a:rPr lang="en-US" dirty="0"/>
                  <a:t>(</a:t>
                </a:r>
                <a:r>
                  <a:rPr lang="el-GR" dirty="0"/>
                  <a:t>4/3 π</a:t>
                </a:r>
                <a:r>
                  <a:rPr lang="en-US" dirty="0"/>
                  <a:t>)</a:t>
                </a:r>
                <a14:m>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𝑐</m:t>
                    </m:r>
                  </m:oMath>
                </a14:m>
                <a:endParaRPr lang="en-US" dirty="0"/>
              </a:p>
            </p:txBody>
          </p:sp>
        </mc:Choice>
        <mc:Fallback xmlns="">
          <p:sp>
            <p:nvSpPr>
              <p:cNvPr id="49" name="TextBox 48">
                <a:extLst>
                  <a:ext uri="{FF2B5EF4-FFF2-40B4-BE49-F238E27FC236}">
                    <a16:creationId xmlns:a16="http://schemas.microsoft.com/office/drawing/2014/main" id="{3068B448-FD14-7544-B3A2-F096087C4ACB}"/>
                  </a:ext>
                </a:extLst>
              </p:cNvPr>
              <p:cNvSpPr txBox="1">
                <a:spLocks noRot="1" noChangeAspect="1" noMove="1" noResize="1" noEditPoints="1" noAdjustHandles="1" noChangeArrowheads="1" noChangeShapeType="1" noTextEdit="1"/>
              </p:cNvSpPr>
              <p:nvPr/>
            </p:nvSpPr>
            <p:spPr>
              <a:xfrm>
                <a:off x="5925500" y="5483777"/>
                <a:ext cx="1241127" cy="1107996"/>
              </a:xfrm>
              <a:prstGeom prst="rect">
                <a:avLst/>
              </a:prstGeom>
              <a:blipFill>
                <a:blip r:embed="rId8"/>
                <a:stretch>
                  <a:fillRect l="-11275" t="-7182" r="-14706" b="-12155"/>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931006434"/>
      </p:ext>
    </p:extLst>
  </p:cSld>
  <p:clrMapOvr>
    <a:masterClrMapping/>
  </p:clrMapOvr>
  <mc:AlternateContent xmlns:mc="http://schemas.openxmlformats.org/markup-compatibility/2006" xmlns:p14="http://schemas.microsoft.com/office/powerpoint/2010/main">
    <mc:Choice Requires="p14">
      <p:transition spd="slow" p14:dur="2000" advTm="48581"/>
    </mc:Choice>
    <mc:Fallback xmlns="">
      <p:transition spd="slow" advTm="4858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3F96-9820-5247-87E4-FD360BDFF9EA}"/>
              </a:ext>
            </a:extLst>
          </p:cNvPr>
          <p:cNvSpPr>
            <a:spLocks noGrp="1"/>
          </p:cNvSpPr>
          <p:nvPr>
            <p:ph type="title"/>
          </p:nvPr>
        </p:nvSpPr>
        <p:spPr/>
        <p:txBody>
          <a:bodyPr/>
          <a:lstStyle/>
          <a:p>
            <a:r>
              <a:rPr lang="en-US" dirty="0"/>
              <a:t>How to quantify?</a:t>
            </a:r>
          </a:p>
        </p:txBody>
      </p:sp>
      <p:sp>
        <p:nvSpPr>
          <p:cNvPr id="3" name="Content Placeholder 2">
            <a:extLst>
              <a:ext uri="{FF2B5EF4-FFF2-40B4-BE49-F238E27FC236}">
                <a16:creationId xmlns:a16="http://schemas.microsoft.com/office/drawing/2014/main" id="{DE0DF176-8BC6-D443-937C-73E6EDB00501}"/>
              </a:ext>
            </a:extLst>
          </p:cNvPr>
          <p:cNvSpPr>
            <a:spLocks noGrp="1"/>
          </p:cNvSpPr>
          <p:nvPr>
            <p:ph idx="1"/>
          </p:nvPr>
        </p:nvSpPr>
        <p:spPr>
          <a:xfrm>
            <a:off x="800100" y="1983525"/>
            <a:ext cx="7543800" cy="2161272"/>
          </a:xfrm>
        </p:spPr>
        <p:txBody>
          <a:bodyPr>
            <a:normAutofit fontScale="62500" lnSpcReduction="20000"/>
          </a:bodyPr>
          <a:lstStyle/>
          <a:p>
            <a:r>
              <a:rPr lang="en-US" dirty="0"/>
              <a:t>To form a plate, the a-axis must grow faster than the c-axis</a:t>
            </a:r>
          </a:p>
          <a:p>
            <a:r>
              <a:rPr lang="en-US" dirty="0"/>
              <a:t>To form a column, the c-axis must grow faster than the a-axis</a:t>
            </a:r>
          </a:p>
          <a:p>
            <a:r>
              <a:rPr lang="en-US" dirty="0"/>
              <a:t>Otherwise, a=c=r </a:t>
            </a:r>
            <a:r>
              <a:rPr lang="en-US" dirty="0">
                <a:sym typeface="Wingdings" pitchFamily="2" charset="2"/>
              </a:rPr>
              <a:t> sphere!</a:t>
            </a:r>
          </a:p>
          <a:p>
            <a:r>
              <a:rPr lang="en-US" dirty="0">
                <a:sym typeface="Wingdings" pitchFamily="2" charset="2"/>
              </a:rPr>
              <a:t>“Attachment physics” guides vapor to attach (or incorporate into) either the hexagonal (basal) or rectangular (prism) face</a:t>
            </a:r>
          </a:p>
          <a:p>
            <a:r>
              <a:rPr lang="en-US" dirty="0">
                <a:sym typeface="Wingdings" pitchFamily="2" charset="2"/>
              </a:rPr>
              <a:t>What ensures that vapor diffuses toward those edges?</a:t>
            </a:r>
          </a:p>
          <a:p>
            <a:r>
              <a:rPr lang="en-US" dirty="0">
                <a:sym typeface="Wingdings" pitchFamily="2" charset="2"/>
              </a:rPr>
              <a:t>Recall for a sphere:</a:t>
            </a:r>
            <a:endParaRPr lang="en-US" dirty="0"/>
          </a:p>
        </p:txBody>
      </p:sp>
      <p:sp>
        <p:nvSpPr>
          <p:cNvPr id="45" name="Oval 44">
            <a:extLst>
              <a:ext uri="{FF2B5EF4-FFF2-40B4-BE49-F238E27FC236}">
                <a16:creationId xmlns:a16="http://schemas.microsoft.com/office/drawing/2014/main" id="{9F3C3861-F897-8049-B08E-5144D882C762}"/>
              </a:ext>
            </a:extLst>
          </p:cNvPr>
          <p:cNvSpPr/>
          <p:nvPr/>
        </p:nvSpPr>
        <p:spPr>
          <a:xfrm>
            <a:off x="2513191" y="5874995"/>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a:extLst>
              <a:ext uri="{FF2B5EF4-FFF2-40B4-BE49-F238E27FC236}">
                <a16:creationId xmlns:a16="http://schemas.microsoft.com/office/drawing/2014/main" id="{FCDF9CBC-4199-954B-9C2A-75CABFB90EC3}"/>
              </a:ext>
            </a:extLst>
          </p:cNvPr>
          <p:cNvSpPr/>
          <p:nvPr/>
        </p:nvSpPr>
        <p:spPr>
          <a:xfrm>
            <a:off x="2673227" y="5341967"/>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Oval 46">
            <a:extLst>
              <a:ext uri="{FF2B5EF4-FFF2-40B4-BE49-F238E27FC236}">
                <a16:creationId xmlns:a16="http://schemas.microsoft.com/office/drawing/2014/main" id="{F5D6A0FF-7EBA-5740-A28D-5051AFF67DC2}"/>
              </a:ext>
            </a:extLst>
          </p:cNvPr>
          <p:cNvSpPr/>
          <p:nvPr/>
        </p:nvSpPr>
        <p:spPr>
          <a:xfrm>
            <a:off x="2547481" y="5236728"/>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Oval 47">
            <a:extLst>
              <a:ext uri="{FF2B5EF4-FFF2-40B4-BE49-F238E27FC236}">
                <a16:creationId xmlns:a16="http://schemas.microsoft.com/office/drawing/2014/main" id="{7F22F809-4FF6-A447-94C3-1E4DA1242AFE}"/>
              </a:ext>
            </a:extLst>
          </p:cNvPr>
          <p:cNvSpPr/>
          <p:nvPr/>
        </p:nvSpPr>
        <p:spPr>
          <a:xfrm>
            <a:off x="2807717" y="515626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Oval 48">
            <a:extLst>
              <a:ext uri="{FF2B5EF4-FFF2-40B4-BE49-F238E27FC236}">
                <a16:creationId xmlns:a16="http://schemas.microsoft.com/office/drawing/2014/main" id="{8F1E5855-B91F-B047-91AF-F7C94E15519C}"/>
              </a:ext>
            </a:extLst>
          </p:cNvPr>
          <p:cNvSpPr/>
          <p:nvPr/>
        </p:nvSpPr>
        <p:spPr>
          <a:xfrm>
            <a:off x="2372009" y="5207457"/>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Oval 49">
            <a:extLst>
              <a:ext uri="{FF2B5EF4-FFF2-40B4-BE49-F238E27FC236}">
                <a16:creationId xmlns:a16="http://schemas.microsoft.com/office/drawing/2014/main" id="{2CBA62AC-8F45-5C43-9EEC-8550737A29AF}"/>
              </a:ext>
            </a:extLst>
          </p:cNvPr>
          <p:cNvSpPr/>
          <p:nvPr/>
        </p:nvSpPr>
        <p:spPr>
          <a:xfrm>
            <a:off x="2673227" y="5764054"/>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0A77DC90-A462-774B-8CCF-278B60D5CA80}"/>
              </a:ext>
            </a:extLst>
          </p:cNvPr>
          <p:cNvSpPr/>
          <p:nvPr/>
        </p:nvSpPr>
        <p:spPr>
          <a:xfrm>
            <a:off x="1870159" y="5256698"/>
            <a:ext cx="623782" cy="625156"/>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Oval 51">
            <a:extLst>
              <a:ext uri="{FF2B5EF4-FFF2-40B4-BE49-F238E27FC236}">
                <a16:creationId xmlns:a16="http://schemas.microsoft.com/office/drawing/2014/main" id="{D4D7529D-A497-E647-ABD1-D94981DC138F}"/>
              </a:ext>
            </a:extLst>
          </p:cNvPr>
          <p:cNvSpPr/>
          <p:nvPr/>
        </p:nvSpPr>
        <p:spPr>
          <a:xfrm rot="19247659">
            <a:off x="2070265" y="509610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a:extLst>
              <a:ext uri="{FF2B5EF4-FFF2-40B4-BE49-F238E27FC236}">
                <a16:creationId xmlns:a16="http://schemas.microsoft.com/office/drawing/2014/main" id="{6FD8ED64-1A04-AC47-98BB-E69F00A16E82}"/>
              </a:ext>
            </a:extLst>
          </p:cNvPr>
          <p:cNvSpPr/>
          <p:nvPr/>
        </p:nvSpPr>
        <p:spPr>
          <a:xfrm rot="19247659">
            <a:off x="1786939" y="537827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306B0D62-27EF-CC4F-8B21-FAE62124E76E}"/>
              </a:ext>
            </a:extLst>
          </p:cNvPr>
          <p:cNvSpPr/>
          <p:nvPr/>
        </p:nvSpPr>
        <p:spPr>
          <a:xfrm rot="19247659">
            <a:off x="1661889" y="558782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54">
            <a:extLst>
              <a:ext uri="{FF2B5EF4-FFF2-40B4-BE49-F238E27FC236}">
                <a16:creationId xmlns:a16="http://schemas.microsoft.com/office/drawing/2014/main" id="{86AD3E4F-5E98-BF40-B616-D907CDD38EE5}"/>
              </a:ext>
            </a:extLst>
          </p:cNvPr>
          <p:cNvSpPr/>
          <p:nvPr/>
        </p:nvSpPr>
        <p:spPr>
          <a:xfrm rot="19247659">
            <a:off x="1875643" y="508963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Oval 55">
            <a:extLst>
              <a:ext uri="{FF2B5EF4-FFF2-40B4-BE49-F238E27FC236}">
                <a16:creationId xmlns:a16="http://schemas.microsoft.com/office/drawing/2014/main" id="{16585387-9079-214F-860C-84D2247BC66F}"/>
              </a:ext>
            </a:extLst>
          </p:cNvPr>
          <p:cNvSpPr/>
          <p:nvPr/>
        </p:nvSpPr>
        <p:spPr>
          <a:xfrm rot="19247659">
            <a:off x="1798270" y="5855582"/>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56">
            <a:extLst>
              <a:ext uri="{FF2B5EF4-FFF2-40B4-BE49-F238E27FC236}">
                <a16:creationId xmlns:a16="http://schemas.microsoft.com/office/drawing/2014/main" id="{748849C4-768D-4941-BF84-7D3CCA8B61D9}"/>
              </a:ext>
            </a:extLst>
          </p:cNvPr>
          <p:cNvSpPr/>
          <p:nvPr/>
        </p:nvSpPr>
        <p:spPr>
          <a:xfrm rot="19247659">
            <a:off x="1966342" y="6007213"/>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a:extLst>
              <a:ext uri="{FF2B5EF4-FFF2-40B4-BE49-F238E27FC236}">
                <a16:creationId xmlns:a16="http://schemas.microsoft.com/office/drawing/2014/main" id="{BF18D879-2AE3-844C-93A1-DF92B993B1E6}"/>
              </a:ext>
            </a:extLst>
          </p:cNvPr>
          <p:cNvSpPr/>
          <p:nvPr/>
        </p:nvSpPr>
        <p:spPr>
          <a:xfrm rot="19247659">
            <a:off x="2118510" y="6000299"/>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58">
            <a:extLst>
              <a:ext uri="{FF2B5EF4-FFF2-40B4-BE49-F238E27FC236}">
                <a16:creationId xmlns:a16="http://schemas.microsoft.com/office/drawing/2014/main" id="{02BA7912-1A0A-3940-98CC-9B9B864ED2F5}"/>
              </a:ext>
            </a:extLst>
          </p:cNvPr>
          <p:cNvSpPr/>
          <p:nvPr/>
        </p:nvSpPr>
        <p:spPr>
          <a:xfrm rot="19247659">
            <a:off x="2284968" y="6092402"/>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Oval 59">
            <a:extLst>
              <a:ext uri="{FF2B5EF4-FFF2-40B4-BE49-F238E27FC236}">
                <a16:creationId xmlns:a16="http://schemas.microsoft.com/office/drawing/2014/main" id="{8A0D9A80-1222-E240-95FE-9EFC7B1A0193}"/>
              </a:ext>
            </a:extLst>
          </p:cNvPr>
          <p:cNvSpPr/>
          <p:nvPr/>
        </p:nvSpPr>
        <p:spPr>
          <a:xfrm rot="19247659">
            <a:off x="2848984" y="5932800"/>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Oval 60">
            <a:extLst>
              <a:ext uri="{FF2B5EF4-FFF2-40B4-BE49-F238E27FC236}">
                <a16:creationId xmlns:a16="http://schemas.microsoft.com/office/drawing/2014/main" id="{5013482B-8901-1545-A9D1-AF73D7136290}"/>
              </a:ext>
            </a:extLst>
          </p:cNvPr>
          <p:cNvSpPr/>
          <p:nvPr/>
        </p:nvSpPr>
        <p:spPr>
          <a:xfrm>
            <a:off x="2722541" y="5570567"/>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61">
            <a:extLst>
              <a:ext uri="{FF2B5EF4-FFF2-40B4-BE49-F238E27FC236}">
                <a16:creationId xmlns:a16="http://schemas.microsoft.com/office/drawing/2014/main" id="{1BFD352C-EAE2-124F-AA46-72F4CF36F07A}"/>
              </a:ext>
            </a:extLst>
          </p:cNvPr>
          <p:cNvSpPr/>
          <p:nvPr/>
        </p:nvSpPr>
        <p:spPr>
          <a:xfrm>
            <a:off x="3416303" y="5839009"/>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a:extLst>
              <a:ext uri="{FF2B5EF4-FFF2-40B4-BE49-F238E27FC236}">
                <a16:creationId xmlns:a16="http://schemas.microsoft.com/office/drawing/2014/main" id="{D7D4668E-D08F-3343-B956-FDF40A6D168E}"/>
              </a:ext>
            </a:extLst>
          </p:cNvPr>
          <p:cNvSpPr/>
          <p:nvPr/>
        </p:nvSpPr>
        <p:spPr>
          <a:xfrm>
            <a:off x="1582512" y="5990068"/>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63">
            <a:extLst>
              <a:ext uri="{FF2B5EF4-FFF2-40B4-BE49-F238E27FC236}">
                <a16:creationId xmlns:a16="http://schemas.microsoft.com/office/drawing/2014/main" id="{4EB34DD2-5352-F34A-8A9E-0162DA49DF04}"/>
              </a:ext>
            </a:extLst>
          </p:cNvPr>
          <p:cNvSpPr/>
          <p:nvPr/>
        </p:nvSpPr>
        <p:spPr>
          <a:xfrm>
            <a:off x="1448077" y="5764152"/>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4">
            <a:extLst>
              <a:ext uri="{FF2B5EF4-FFF2-40B4-BE49-F238E27FC236}">
                <a16:creationId xmlns:a16="http://schemas.microsoft.com/office/drawing/2014/main" id="{8759FABC-8412-D44F-9347-F165B79C83E2}"/>
              </a:ext>
            </a:extLst>
          </p:cNvPr>
          <p:cNvSpPr/>
          <p:nvPr/>
        </p:nvSpPr>
        <p:spPr>
          <a:xfrm>
            <a:off x="1391358" y="5356663"/>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Oval 65">
            <a:extLst>
              <a:ext uri="{FF2B5EF4-FFF2-40B4-BE49-F238E27FC236}">
                <a16:creationId xmlns:a16="http://schemas.microsoft.com/office/drawing/2014/main" id="{E86ADF78-B107-114E-86A3-ED1A2E5A1D40}"/>
              </a:ext>
            </a:extLst>
          </p:cNvPr>
          <p:cNvSpPr/>
          <p:nvPr/>
        </p:nvSpPr>
        <p:spPr>
          <a:xfrm>
            <a:off x="2377713" y="4962264"/>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Oval 66">
            <a:extLst>
              <a:ext uri="{FF2B5EF4-FFF2-40B4-BE49-F238E27FC236}">
                <a16:creationId xmlns:a16="http://schemas.microsoft.com/office/drawing/2014/main" id="{AEF9B65F-71DD-2D43-9646-8411DE3218FB}"/>
              </a:ext>
            </a:extLst>
          </p:cNvPr>
          <p:cNvSpPr/>
          <p:nvPr/>
        </p:nvSpPr>
        <p:spPr>
          <a:xfrm>
            <a:off x="1565367" y="5173405"/>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5771CAA0-7B5E-3E46-A9B1-486B69D7E9DC}"/>
              </a:ext>
            </a:extLst>
          </p:cNvPr>
          <p:cNvSpPr/>
          <p:nvPr/>
        </p:nvSpPr>
        <p:spPr>
          <a:xfrm>
            <a:off x="2007610" y="4873412"/>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01A8445D-DAD7-B044-A6EF-4209FBC89A0B}"/>
              </a:ext>
            </a:extLst>
          </p:cNvPr>
          <p:cNvSpPr/>
          <p:nvPr/>
        </p:nvSpPr>
        <p:spPr>
          <a:xfrm>
            <a:off x="2606328" y="4992113"/>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Oval 69">
            <a:extLst>
              <a:ext uri="{FF2B5EF4-FFF2-40B4-BE49-F238E27FC236}">
                <a16:creationId xmlns:a16="http://schemas.microsoft.com/office/drawing/2014/main" id="{14F1AA3F-AEE3-1948-98C4-5057377DB368}"/>
              </a:ext>
            </a:extLst>
          </p:cNvPr>
          <p:cNvSpPr/>
          <p:nvPr/>
        </p:nvSpPr>
        <p:spPr>
          <a:xfrm>
            <a:off x="2639254" y="6017443"/>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Oval 70">
            <a:extLst>
              <a:ext uri="{FF2B5EF4-FFF2-40B4-BE49-F238E27FC236}">
                <a16:creationId xmlns:a16="http://schemas.microsoft.com/office/drawing/2014/main" id="{75084995-846C-594A-85B7-08487FA1F483}"/>
              </a:ext>
            </a:extLst>
          </p:cNvPr>
          <p:cNvSpPr/>
          <p:nvPr/>
        </p:nvSpPr>
        <p:spPr>
          <a:xfrm>
            <a:off x="1703156" y="4950034"/>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7209040A-4DAA-E646-830C-654B118E72A8}"/>
              </a:ext>
            </a:extLst>
          </p:cNvPr>
          <p:cNvSpPr/>
          <p:nvPr/>
        </p:nvSpPr>
        <p:spPr>
          <a:xfrm>
            <a:off x="3070378" y="5182969"/>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49158E7E-F705-9744-9EB2-9BF1BCFC72CA}"/>
              </a:ext>
            </a:extLst>
          </p:cNvPr>
          <p:cNvSpPr/>
          <p:nvPr/>
        </p:nvSpPr>
        <p:spPr>
          <a:xfrm>
            <a:off x="3123736" y="5762050"/>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Oval 75">
            <a:extLst>
              <a:ext uri="{FF2B5EF4-FFF2-40B4-BE49-F238E27FC236}">
                <a16:creationId xmlns:a16="http://schemas.microsoft.com/office/drawing/2014/main" id="{7E541C8B-9791-F54D-8A0C-D46FBE670838}"/>
              </a:ext>
            </a:extLst>
          </p:cNvPr>
          <p:cNvSpPr/>
          <p:nvPr/>
        </p:nvSpPr>
        <p:spPr>
          <a:xfrm>
            <a:off x="3230628" y="5009257"/>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Oval 77">
            <a:extLst>
              <a:ext uri="{FF2B5EF4-FFF2-40B4-BE49-F238E27FC236}">
                <a16:creationId xmlns:a16="http://schemas.microsoft.com/office/drawing/2014/main" id="{43240CEE-4004-D345-8633-7210DCC80C7A}"/>
              </a:ext>
            </a:extLst>
          </p:cNvPr>
          <p:cNvSpPr/>
          <p:nvPr/>
        </p:nvSpPr>
        <p:spPr>
          <a:xfrm>
            <a:off x="3362813" y="5629088"/>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Oval 78">
            <a:extLst>
              <a:ext uri="{FF2B5EF4-FFF2-40B4-BE49-F238E27FC236}">
                <a16:creationId xmlns:a16="http://schemas.microsoft.com/office/drawing/2014/main" id="{FCE3C385-B1A6-B64A-A60F-4E5C1B4C864B}"/>
              </a:ext>
            </a:extLst>
          </p:cNvPr>
          <p:cNvSpPr/>
          <p:nvPr/>
        </p:nvSpPr>
        <p:spPr>
          <a:xfrm>
            <a:off x="3237668" y="601712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Oval 79">
            <a:extLst>
              <a:ext uri="{FF2B5EF4-FFF2-40B4-BE49-F238E27FC236}">
                <a16:creationId xmlns:a16="http://schemas.microsoft.com/office/drawing/2014/main" id="{6378AA20-64DD-5F4D-920A-F682E251638D}"/>
              </a:ext>
            </a:extLst>
          </p:cNvPr>
          <p:cNvSpPr/>
          <p:nvPr/>
        </p:nvSpPr>
        <p:spPr>
          <a:xfrm>
            <a:off x="3328524" y="5385346"/>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Oval 80">
            <a:extLst>
              <a:ext uri="{FF2B5EF4-FFF2-40B4-BE49-F238E27FC236}">
                <a16:creationId xmlns:a16="http://schemas.microsoft.com/office/drawing/2014/main" id="{A86C1FE7-79B9-6146-8ECE-8E530930867A}"/>
              </a:ext>
            </a:extLst>
          </p:cNvPr>
          <p:cNvSpPr/>
          <p:nvPr/>
        </p:nvSpPr>
        <p:spPr>
          <a:xfrm>
            <a:off x="2984194" y="5495213"/>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Oval 81">
            <a:extLst>
              <a:ext uri="{FF2B5EF4-FFF2-40B4-BE49-F238E27FC236}">
                <a16:creationId xmlns:a16="http://schemas.microsoft.com/office/drawing/2014/main" id="{177AA1CC-7455-1943-A89C-3A29640091BE}"/>
              </a:ext>
            </a:extLst>
          </p:cNvPr>
          <p:cNvSpPr/>
          <p:nvPr/>
        </p:nvSpPr>
        <p:spPr>
          <a:xfrm>
            <a:off x="3033589" y="609240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70C2C445-0290-5C4A-A540-55397C45AC52}"/>
                  </a:ext>
                </a:extLst>
              </p:cNvPr>
              <p:cNvSpPr/>
              <p:nvPr/>
            </p:nvSpPr>
            <p:spPr>
              <a:xfrm>
                <a:off x="3465652" y="5061613"/>
                <a:ext cx="530082" cy="30008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b="1" i="1">
                              <a:solidFill>
                                <a:schemeClr val="accent1"/>
                              </a:solidFill>
                              <a:latin typeface="Cambria Math" panose="02040503050406030204" pitchFamily="18" charset="0"/>
                            </a:rPr>
                          </m:ctrlPr>
                        </m:sSubPr>
                        <m:e>
                          <m:r>
                            <a:rPr lang="en-US" sz="1350" b="1" i="1">
                              <a:solidFill>
                                <a:schemeClr val="accent1"/>
                              </a:solidFill>
                              <a:latin typeface="Cambria Math" panose="02040503050406030204" pitchFamily="18" charset="0"/>
                              <a:ea typeface="Cambria Math" panose="02040503050406030204" pitchFamily="18" charset="0"/>
                            </a:rPr>
                            <m:t>𝝆</m:t>
                          </m:r>
                        </m:e>
                        <m:sub>
                          <m:r>
                            <a:rPr lang="en-US" sz="1350" b="1" i="1">
                              <a:solidFill>
                                <a:schemeClr val="accent1"/>
                              </a:solidFill>
                              <a:latin typeface="Cambria Math" panose="02040503050406030204" pitchFamily="18" charset="0"/>
                            </a:rPr>
                            <m:t>𝒗</m:t>
                          </m:r>
                          <m:r>
                            <a:rPr lang="en-US" sz="1350" b="1" i="1">
                              <a:solidFill>
                                <a:schemeClr val="accent1"/>
                              </a:solidFill>
                              <a:latin typeface="Cambria Math" panose="02040503050406030204" pitchFamily="18" charset="0"/>
                              <a:ea typeface="Cambria Math" panose="02040503050406030204" pitchFamily="18" charset="0"/>
                            </a:rPr>
                            <m:t>∞</m:t>
                          </m:r>
                        </m:sub>
                      </m:sSub>
                    </m:oMath>
                  </m:oMathPara>
                </a14:m>
                <a:endParaRPr lang="en-US" sz="900" b="1" dirty="0">
                  <a:solidFill>
                    <a:schemeClr val="accent1"/>
                  </a:solidFill>
                </a:endParaRPr>
              </a:p>
            </p:txBody>
          </p:sp>
        </mc:Choice>
        <mc:Fallback xmlns="">
          <p:sp>
            <p:nvSpPr>
              <p:cNvPr id="84" name="Rectangle 83">
                <a:extLst>
                  <a:ext uri="{FF2B5EF4-FFF2-40B4-BE49-F238E27FC236}">
                    <a16:creationId xmlns:a16="http://schemas.microsoft.com/office/drawing/2014/main" id="{70C2C445-0290-5C4A-A540-55397C45AC52}"/>
                  </a:ext>
                </a:extLst>
              </p:cNvPr>
              <p:cNvSpPr>
                <a:spLocks noRot="1" noChangeAspect="1" noMove="1" noResize="1" noEditPoints="1" noAdjustHandles="1" noChangeArrowheads="1" noChangeShapeType="1" noTextEdit="1"/>
              </p:cNvSpPr>
              <p:nvPr/>
            </p:nvSpPr>
            <p:spPr>
              <a:xfrm>
                <a:off x="3465652" y="5061613"/>
                <a:ext cx="530082" cy="300082"/>
              </a:xfrm>
              <a:prstGeom prst="rect">
                <a:avLst/>
              </a:prstGeom>
              <a:blipFill>
                <a:blip r:embed="rId3"/>
                <a:stretch>
                  <a:fillRect/>
                </a:stretch>
              </a:blipFill>
            </p:spPr>
            <p:txBody>
              <a:bodyPr/>
              <a:lstStyle/>
              <a:p>
                <a:r>
                  <a:rPr lang="en-US">
                    <a:noFill/>
                  </a:rPr>
                  <a:t> </a:t>
                </a:r>
              </a:p>
            </p:txBody>
          </p:sp>
        </mc:Fallback>
      </mc:AlternateContent>
      <p:sp>
        <p:nvSpPr>
          <p:cNvPr id="85" name="Left Arrow 84">
            <a:extLst>
              <a:ext uri="{FF2B5EF4-FFF2-40B4-BE49-F238E27FC236}">
                <a16:creationId xmlns:a16="http://schemas.microsoft.com/office/drawing/2014/main" id="{A2BFFAF8-17E3-C64A-A518-8F8E1EF71FC7}"/>
              </a:ext>
            </a:extLst>
          </p:cNvPr>
          <p:cNvSpPr/>
          <p:nvPr/>
        </p:nvSpPr>
        <p:spPr>
          <a:xfrm rot="20906625">
            <a:off x="2616010" y="5319839"/>
            <a:ext cx="823571" cy="140742"/>
          </a:xfrm>
          <a:prstGeom prst="leftArrow">
            <a:avLst/>
          </a:prstGeom>
          <a:solidFill>
            <a:schemeClr val="accent1"/>
          </a:solidFill>
          <a:ln>
            <a:solidFill>
              <a:schemeClr val="accent1">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Oval 97">
            <a:extLst>
              <a:ext uri="{FF2B5EF4-FFF2-40B4-BE49-F238E27FC236}">
                <a16:creationId xmlns:a16="http://schemas.microsoft.com/office/drawing/2014/main" id="{C2604E3F-F4C0-E042-9B06-7D0E1C686664}"/>
              </a:ext>
            </a:extLst>
          </p:cNvPr>
          <p:cNvSpPr/>
          <p:nvPr/>
        </p:nvSpPr>
        <p:spPr>
          <a:xfrm>
            <a:off x="2572039" y="4752562"/>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Oval 98">
            <a:extLst>
              <a:ext uri="{FF2B5EF4-FFF2-40B4-BE49-F238E27FC236}">
                <a16:creationId xmlns:a16="http://schemas.microsoft.com/office/drawing/2014/main" id="{FC67F904-D2D6-D64B-A724-A3AB847D8DAE}"/>
              </a:ext>
            </a:extLst>
          </p:cNvPr>
          <p:cNvSpPr/>
          <p:nvPr/>
        </p:nvSpPr>
        <p:spPr>
          <a:xfrm>
            <a:off x="2214851" y="480733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Oval 99">
            <a:extLst>
              <a:ext uri="{FF2B5EF4-FFF2-40B4-BE49-F238E27FC236}">
                <a16:creationId xmlns:a16="http://schemas.microsoft.com/office/drawing/2014/main" id="{549BE915-15CD-3144-9747-E42140EDFFD4}"/>
              </a:ext>
            </a:extLst>
          </p:cNvPr>
          <p:cNvSpPr/>
          <p:nvPr/>
        </p:nvSpPr>
        <p:spPr>
          <a:xfrm>
            <a:off x="1839572" y="4735417"/>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Oval 100">
            <a:extLst>
              <a:ext uri="{FF2B5EF4-FFF2-40B4-BE49-F238E27FC236}">
                <a16:creationId xmlns:a16="http://schemas.microsoft.com/office/drawing/2014/main" id="{F41FA83F-B5F5-2A42-B27C-6F0DB432BF16}"/>
              </a:ext>
            </a:extLst>
          </p:cNvPr>
          <p:cNvSpPr/>
          <p:nvPr/>
        </p:nvSpPr>
        <p:spPr>
          <a:xfrm>
            <a:off x="1488369" y="491721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Oval 101">
            <a:extLst>
              <a:ext uri="{FF2B5EF4-FFF2-40B4-BE49-F238E27FC236}">
                <a16:creationId xmlns:a16="http://schemas.microsoft.com/office/drawing/2014/main" id="{D925812D-31F2-CD40-AD8F-90A6CD3ED303}"/>
              </a:ext>
            </a:extLst>
          </p:cNvPr>
          <p:cNvSpPr/>
          <p:nvPr/>
        </p:nvSpPr>
        <p:spPr>
          <a:xfrm>
            <a:off x="1309885" y="5156260"/>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Oval 102">
            <a:extLst>
              <a:ext uri="{FF2B5EF4-FFF2-40B4-BE49-F238E27FC236}">
                <a16:creationId xmlns:a16="http://schemas.microsoft.com/office/drawing/2014/main" id="{8F3500A4-490B-1C4F-9C58-814EB2B36B8F}"/>
              </a:ext>
            </a:extLst>
          </p:cNvPr>
          <p:cNvSpPr/>
          <p:nvPr/>
        </p:nvSpPr>
        <p:spPr>
          <a:xfrm>
            <a:off x="1324682" y="5570567"/>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Oval 104">
            <a:extLst>
              <a:ext uri="{FF2B5EF4-FFF2-40B4-BE49-F238E27FC236}">
                <a16:creationId xmlns:a16="http://schemas.microsoft.com/office/drawing/2014/main" id="{A96B5AF4-5B6B-6247-B18A-83D5AD6563ED}"/>
              </a:ext>
            </a:extLst>
          </p:cNvPr>
          <p:cNvSpPr/>
          <p:nvPr/>
        </p:nvSpPr>
        <p:spPr>
          <a:xfrm>
            <a:off x="2686339" y="4866862"/>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Oval 105">
            <a:extLst>
              <a:ext uri="{FF2B5EF4-FFF2-40B4-BE49-F238E27FC236}">
                <a16:creationId xmlns:a16="http://schemas.microsoft.com/office/drawing/2014/main" id="{A819B8C5-AFD3-8B47-9342-7538186598C4}"/>
              </a:ext>
            </a:extLst>
          </p:cNvPr>
          <p:cNvSpPr/>
          <p:nvPr/>
        </p:nvSpPr>
        <p:spPr>
          <a:xfrm>
            <a:off x="1239949" y="5966145"/>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Oval 106">
            <a:extLst>
              <a:ext uri="{FF2B5EF4-FFF2-40B4-BE49-F238E27FC236}">
                <a16:creationId xmlns:a16="http://schemas.microsoft.com/office/drawing/2014/main" id="{7D012C92-D2FD-8741-8AEE-1C423D2E5A7F}"/>
              </a:ext>
            </a:extLst>
          </p:cNvPr>
          <p:cNvSpPr/>
          <p:nvPr/>
        </p:nvSpPr>
        <p:spPr>
          <a:xfrm>
            <a:off x="1613755" y="6134675"/>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Oval 107">
            <a:extLst>
              <a:ext uri="{FF2B5EF4-FFF2-40B4-BE49-F238E27FC236}">
                <a16:creationId xmlns:a16="http://schemas.microsoft.com/office/drawing/2014/main" id="{356B0DD3-650A-2447-8092-1CF2BC0966B2}"/>
              </a:ext>
            </a:extLst>
          </p:cNvPr>
          <p:cNvSpPr/>
          <p:nvPr/>
        </p:nvSpPr>
        <p:spPr>
          <a:xfrm>
            <a:off x="1942219" y="6213705"/>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Oval 108">
            <a:extLst>
              <a:ext uri="{FF2B5EF4-FFF2-40B4-BE49-F238E27FC236}">
                <a16:creationId xmlns:a16="http://schemas.microsoft.com/office/drawing/2014/main" id="{50020CA5-6F6C-7D41-AF34-06999C6733BB}"/>
              </a:ext>
            </a:extLst>
          </p:cNvPr>
          <p:cNvSpPr/>
          <p:nvPr/>
        </p:nvSpPr>
        <p:spPr>
          <a:xfrm>
            <a:off x="2476796" y="6202120"/>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Left Arrow 109">
            <a:extLst>
              <a:ext uri="{FF2B5EF4-FFF2-40B4-BE49-F238E27FC236}">
                <a16:creationId xmlns:a16="http://schemas.microsoft.com/office/drawing/2014/main" id="{FC91EC8F-4161-1E41-A038-809B6FB35F4E}"/>
              </a:ext>
            </a:extLst>
          </p:cNvPr>
          <p:cNvSpPr/>
          <p:nvPr/>
        </p:nvSpPr>
        <p:spPr>
          <a:xfrm rot="910975" flipH="1">
            <a:off x="911151" y="5266840"/>
            <a:ext cx="806336" cy="163596"/>
          </a:xfrm>
          <a:prstGeom prst="leftArrow">
            <a:avLst/>
          </a:prstGeom>
          <a:solidFill>
            <a:schemeClr val="accent1"/>
          </a:solidFill>
          <a:ln>
            <a:solidFill>
              <a:schemeClr val="accent1">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Left Arrow 110">
            <a:extLst>
              <a:ext uri="{FF2B5EF4-FFF2-40B4-BE49-F238E27FC236}">
                <a16:creationId xmlns:a16="http://schemas.microsoft.com/office/drawing/2014/main" id="{C4B8D441-BF9F-6C40-9A3B-8C866AD4B48B}"/>
              </a:ext>
            </a:extLst>
          </p:cNvPr>
          <p:cNvSpPr/>
          <p:nvPr/>
        </p:nvSpPr>
        <p:spPr>
          <a:xfrm rot="6412208" flipH="1">
            <a:off x="2017882" y="4708626"/>
            <a:ext cx="806336" cy="163596"/>
          </a:xfrm>
          <a:prstGeom prst="leftArrow">
            <a:avLst/>
          </a:prstGeom>
          <a:solidFill>
            <a:schemeClr val="accent1"/>
          </a:solidFill>
          <a:ln>
            <a:solidFill>
              <a:schemeClr val="accent1">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0B7AC094-1C8D-0541-A735-427BDC1149BE}"/>
                  </a:ext>
                </a:extLst>
              </p:cNvPr>
              <p:cNvSpPr/>
              <p:nvPr/>
            </p:nvSpPr>
            <p:spPr>
              <a:xfrm>
                <a:off x="2939020" y="4380868"/>
                <a:ext cx="5881495" cy="507831"/>
              </a:xfrm>
              <a:prstGeom prst="rect">
                <a:avLst/>
              </a:prstGeom>
            </p:spPr>
            <p:txBody>
              <a:bodyPr wrap="square">
                <a:spAutoFit/>
              </a:bodyPr>
              <a:lstStyle/>
              <a:p>
                <a:r>
                  <a:rPr lang="en-US" sz="1350" dirty="0">
                    <a:sym typeface="Wingdings" pitchFamily="2" charset="2"/>
                  </a:rPr>
                  <a:t>Equivalent flux of vapor surrounding particle because </a:t>
                </a:r>
                <a14:m>
                  <m:oMath xmlns:m="http://schemas.openxmlformats.org/officeDocument/2006/math">
                    <m:r>
                      <a:rPr lang="en-US" sz="1350" i="1">
                        <a:latin typeface="Cambria Math" panose="02040503050406030204" pitchFamily="18" charset="0"/>
                        <a:ea typeface="Cambria Math" panose="02040503050406030204" pitchFamily="18" charset="0"/>
                        <a:sym typeface="Wingdings" pitchFamily="2" charset="2"/>
                      </a:rPr>
                      <m:t>∆</m:t>
                    </m:r>
                    <m:sSub>
                      <m:sSubPr>
                        <m:ctrlPr>
                          <a:rPr lang="en-US" sz="1350" i="1">
                            <a:latin typeface="Cambria Math" panose="02040503050406030204" pitchFamily="18" charset="0"/>
                            <a:ea typeface="Cambria Math" panose="02040503050406030204" pitchFamily="18" charset="0"/>
                            <a:sym typeface="Wingdings" pitchFamily="2" charset="2"/>
                          </a:rPr>
                        </m:ctrlPr>
                      </m:sSubPr>
                      <m:e>
                        <m:r>
                          <a:rPr lang="en-US" sz="1350" i="1">
                            <a:latin typeface="Cambria Math" panose="02040503050406030204" pitchFamily="18" charset="0"/>
                            <a:ea typeface="Cambria Math" panose="02040503050406030204" pitchFamily="18" charset="0"/>
                            <a:sym typeface="Wingdings" pitchFamily="2" charset="2"/>
                          </a:rPr>
                          <m:t>𝜌</m:t>
                        </m:r>
                      </m:e>
                      <m:sub>
                        <m:r>
                          <a:rPr lang="en-US" sz="1350" i="1">
                            <a:latin typeface="Cambria Math" panose="02040503050406030204" pitchFamily="18" charset="0"/>
                            <a:ea typeface="Cambria Math" panose="02040503050406030204" pitchFamily="18" charset="0"/>
                            <a:sym typeface="Wingdings" pitchFamily="2" charset="2"/>
                          </a:rPr>
                          <m:t>𝑣</m:t>
                        </m:r>
                      </m:sub>
                    </m:sSub>
                  </m:oMath>
                </a14:m>
                <a:r>
                  <a:rPr lang="en-US" sz="1350" dirty="0">
                    <a:ea typeface="Cambria Math" panose="02040503050406030204" pitchFamily="18" charset="0"/>
                    <a:sym typeface="Wingdings" pitchFamily="2" charset="2"/>
                  </a:rPr>
                  <a:t> symmetry follows spherical symmetry</a:t>
                </a:r>
              </a:p>
            </p:txBody>
          </p:sp>
        </mc:Choice>
        <mc:Fallback xmlns="">
          <p:sp>
            <p:nvSpPr>
              <p:cNvPr id="113" name="Rectangle 112">
                <a:extLst>
                  <a:ext uri="{FF2B5EF4-FFF2-40B4-BE49-F238E27FC236}">
                    <a16:creationId xmlns:a16="http://schemas.microsoft.com/office/drawing/2014/main" id="{0B7AC094-1C8D-0541-A735-427BDC1149BE}"/>
                  </a:ext>
                </a:extLst>
              </p:cNvPr>
              <p:cNvSpPr>
                <a:spLocks noRot="1" noChangeAspect="1" noMove="1" noResize="1" noEditPoints="1" noAdjustHandles="1" noChangeArrowheads="1" noChangeShapeType="1" noTextEdit="1"/>
              </p:cNvSpPr>
              <p:nvPr/>
            </p:nvSpPr>
            <p:spPr>
              <a:xfrm>
                <a:off x="2939020" y="4380868"/>
                <a:ext cx="5881495" cy="507831"/>
              </a:xfrm>
              <a:prstGeom prst="rect">
                <a:avLst/>
              </a:prstGeom>
              <a:blipFill>
                <a:blip r:embed="rId4"/>
                <a:stretch>
                  <a:fillRect l="-207" t="-2410" b="-12048"/>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236049920"/>
      </p:ext>
    </p:extLst>
  </p:cSld>
  <p:clrMapOvr>
    <a:masterClrMapping/>
  </p:clrMapOvr>
  <mc:AlternateContent xmlns:mc="http://schemas.openxmlformats.org/markup-compatibility/2006" xmlns:p14="http://schemas.microsoft.com/office/powerpoint/2010/main">
    <mc:Choice Requires="p14">
      <p:transition spd="slow" p14:dur="2000" advTm="72095"/>
    </mc:Choice>
    <mc:Fallback xmlns="">
      <p:transition spd="slow" advTm="7209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B93BEB9F-2B82-1247-B65B-54DE9AD1FB0A}"/>
              </a:ext>
            </a:extLst>
          </p:cNvPr>
          <p:cNvSpPr/>
          <p:nvPr/>
        </p:nvSpPr>
        <p:spPr>
          <a:xfrm>
            <a:off x="2342198" y="3509950"/>
            <a:ext cx="733860" cy="571020"/>
          </a:xfrm>
          <a:prstGeom prst="rect">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8CECE94-6613-FC41-BF16-FAF2F8052359}"/>
              </a:ext>
            </a:extLst>
          </p:cNvPr>
          <p:cNvSpPr>
            <a:spLocks noGrp="1"/>
          </p:cNvSpPr>
          <p:nvPr>
            <p:ph type="title"/>
          </p:nvPr>
        </p:nvSpPr>
        <p:spPr>
          <a:xfrm>
            <a:off x="744292" y="819986"/>
            <a:ext cx="7843445" cy="735068"/>
          </a:xfrm>
        </p:spPr>
        <p:txBody>
          <a:bodyPr>
            <a:normAutofit fontScale="90000"/>
          </a:bodyPr>
          <a:lstStyle/>
          <a:p>
            <a:r>
              <a:rPr lang="en-US" dirty="0"/>
              <a:t>Quantify Vapor Flux for Non-Spheres</a:t>
            </a:r>
          </a:p>
        </p:txBody>
      </p:sp>
      <p:sp>
        <p:nvSpPr>
          <p:cNvPr id="4" name="Oval 3">
            <a:extLst>
              <a:ext uri="{FF2B5EF4-FFF2-40B4-BE49-F238E27FC236}">
                <a16:creationId xmlns:a16="http://schemas.microsoft.com/office/drawing/2014/main" id="{648EC402-47E6-9E4E-8ED8-32AF793181FF}"/>
              </a:ext>
            </a:extLst>
          </p:cNvPr>
          <p:cNvSpPr/>
          <p:nvPr/>
        </p:nvSpPr>
        <p:spPr>
          <a:xfrm>
            <a:off x="2342198" y="5450446"/>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4">
            <a:extLst>
              <a:ext uri="{FF2B5EF4-FFF2-40B4-BE49-F238E27FC236}">
                <a16:creationId xmlns:a16="http://schemas.microsoft.com/office/drawing/2014/main" id="{2559A3ED-DA74-0649-8D9C-6C546BF7567E}"/>
              </a:ext>
            </a:extLst>
          </p:cNvPr>
          <p:cNvSpPr/>
          <p:nvPr/>
        </p:nvSpPr>
        <p:spPr>
          <a:xfrm>
            <a:off x="3640353" y="4106197"/>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a:extLst>
              <a:ext uri="{FF2B5EF4-FFF2-40B4-BE49-F238E27FC236}">
                <a16:creationId xmlns:a16="http://schemas.microsoft.com/office/drawing/2014/main" id="{D1B12F4D-DA31-6C44-9C50-E806D2C56AE5}"/>
              </a:ext>
            </a:extLst>
          </p:cNvPr>
          <p:cNvSpPr/>
          <p:nvPr/>
        </p:nvSpPr>
        <p:spPr>
          <a:xfrm>
            <a:off x="3659167" y="4977346"/>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43DDC949-7D86-5340-AFFF-6D1F9B266396}"/>
              </a:ext>
            </a:extLst>
          </p:cNvPr>
          <p:cNvSpPr/>
          <p:nvPr/>
        </p:nvSpPr>
        <p:spPr>
          <a:xfrm>
            <a:off x="2572446" y="373005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FE0208FD-22D0-1649-953C-24101F02E679}"/>
              </a:ext>
            </a:extLst>
          </p:cNvPr>
          <p:cNvSpPr/>
          <p:nvPr/>
        </p:nvSpPr>
        <p:spPr>
          <a:xfrm>
            <a:off x="2773173" y="3438488"/>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185C2910-3854-084A-96D2-72B48D67CF5C}"/>
              </a:ext>
            </a:extLst>
          </p:cNvPr>
          <p:cNvSpPr/>
          <p:nvPr/>
        </p:nvSpPr>
        <p:spPr>
          <a:xfrm>
            <a:off x="1579410" y="5275188"/>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D55EABD6-A604-704F-97F5-56AB672D4302}"/>
              </a:ext>
            </a:extLst>
          </p:cNvPr>
          <p:cNvSpPr/>
          <p:nvPr/>
        </p:nvSpPr>
        <p:spPr>
          <a:xfrm>
            <a:off x="1585479" y="4080970"/>
            <a:ext cx="2217332" cy="625156"/>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B9623431-2087-E24B-9DFE-150BA31A2952}"/>
              </a:ext>
            </a:extLst>
          </p:cNvPr>
          <p:cNvSpPr/>
          <p:nvPr/>
        </p:nvSpPr>
        <p:spPr>
          <a:xfrm rot="19247659">
            <a:off x="2722411" y="4858388"/>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5071177E-5A3C-6D48-B02A-FCB2E9951B9E}"/>
              </a:ext>
            </a:extLst>
          </p:cNvPr>
          <p:cNvSpPr/>
          <p:nvPr/>
        </p:nvSpPr>
        <p:spPr>
          <a:xfrm rot="19247659">
            <a:off x="1457289" y="4311400"/>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C0A1A771-60C3-CA4E-AD30-C03260372D9B}"/>
              </a:ext>
            </a:extLst>
          </p:cNvPr>
          <p:cNvSpPr/>
          <p:nvPr/>
        </p:nvSpPr>
        <p:spPr>
          <a:xfrm rot="19247659">
            <a:off x="2412296" y="4854806"/>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4B8F72CE-C8FA-9643-8D63-325095CECAC6}"/>
              </a:ext>
            </a:extLst>
          </p:cNvPr>
          <p:cNvSpPr/>
          <p:nvPr/>
        </p:nvSpPr>
        <p:spPr>
          <a:xfrm rot="19247659">
            <a:off x="1999243" y="4043695"/>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3F3CE46F-985F-3E40-9A19-2FDC0B31314B}"/>
              </a:ext>
            </a:extLst>
          </p:cNvPr>
          <p:cNvSpPr/>
          <p:nvPr/>
        </p:nvSpPr>
        <p:spPr>
          <a:xfrm rot="19247659">
            <a:off x="2980813" y="5136823"/>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5D34E83B-A356-FE44-B6F8-9735A71EC2D4}"/>
              </a:ext>
            </a:extLst>
          </p:cNvPr>
          <p:cNvSpPr/>
          <p:nvPr/>
        </p:nvSpPr>
        <p:spPr>
          <a:xfrm rot="19247659">
            <a:off x="2206795" y="5087296"/>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1D1C13D7-7A34-1140-9157-4AF15BDC6BEC}"/>
              </a:ext>
            </a:extLst>
          </p:cNvPr>
          <p:cNvSpPr/>
          <p:nvPr/>
        </p:nvSpPr>
        <p:spPr>
          <a:xfrm rot="19247659">
            <a:off x="4087537" y="4521159"/>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FF2B5EF4-FFF2-40B4-BE49-F238E27FC236}">
                <a16:creationId xmlns:a16="http://schemas.microsoft.com/office/drawing/2014/main" id="{0E9A4938-E2C6-DE43-8D18-31C4C335683B}"/>
              </a:ext>
            </a:extLst>
          </p:cNvPr>
          <p:cNvSpPr/>
          <p:nvPr/>
        </p:nvSpPr>
        <p:spPr>
          <a:xfrm rot="19247659">
            <a:off x="4094095" y="420328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1EA022BC-0151-3E48-9956-7FA1852C70C9}"/>
              </a:ext>
            </a:extLst>
          </p:cNvPr>
          <p:cNvSpPr/>
          <p:nvPr/>
        </p:nvSpPr>
        <p:spPr>
          <a:xfrm rot="19247659">
            <a:off x="1213831" y="4571028"/>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329F2342-8AC5-FC47-BEF2-53ABE323D180}"/>
              </a:ext>
            </a:extLst>
          </p:cNvPr>
          <p:cNvSpPr/>
          <p:nvPr/>
        </p:nvSpPr>
        <p:spPr>
          <a:xfrm>
            <a:off x="2049457" y="478781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A070691C-3F2A-2747-B7B7-B665AD49CAB4}"/>
              </a:ext>
            </a:extLst>
          </p:cNvPr>
          <p:cNvSpPr/>
          <p:nvPr/>
        </p:nvSpPr>
        <p:spPr>
          <a:xfrm>
            <a:off x="1801007" y="3832229"/>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2D1184BB-B8DF-CA4A-9206-608520EBEAA9}"/>
              </a:ext>
            </a:extLst>
          </p:cNvPr>
          <p:cNvSpPr/>
          <p:nvPr/>
        </p:nvSpPr>
        <p:spPr>
          <a:xfrm>
            <a:off x="1268376" y="5173018"/>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931D5F7C-6B65-784D-9F7F-ABA6CAA1B515}"/>
              </a:ext>
            </a:extLst>
          </p:cNvPr>
          <p:cNvSpPr/>
          <p:nvPr/>
        </p:nvSpPr>
        <p:spPr>
          <a:xfrm>
            <a:off x="1081307" y="4977589"/>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46CEFD47-1971-D743-9BDB-8E7053B4F188}"/>
              </a:ext>
            </a:extLst>
          </p:cNvPr>
          <p:cNvSpPr/>
          <p:nvPr/>
        </p:nvSpPr>
        <p:spPr>
          <a:xfrm>
            <a:off x="1172239" y="3994837"/>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4B1863CD-1DE7-AD42-BADD-06A83D6C3744}"/>
              </a:ext>
            </a:extLst>
          </p:cNvPr>
          <p:cNvSpPr/>
          <p:nvPr/>
        </p:nvSpPr>
        <p:spPr>
          <a:xfrm>
            <a:off x="3432793" y="3557309"/>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a:extLst>
              <a:ext uri="{FF2B5EF4-FFF2-40B4-BE49-F238E27FC236}">
                <a16:creationId xmlns:a16="http://schemas.microsoft.com/office/drawing/2014/main" id="{E6307DB8-552B-0440-A786-C3A4AA12837C}"/>
              </a:ext>
            </a:extLst>
          </p:cNvPr>
          <p:cNvSpPr/>
          <p:nvPr/>
        </p:nvSpPr>
        <p:spPr>
          <a:xfrm>
            <a:off x="3130105" y="349949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A764E62D-6B63-0F4B-9AE7-91FF2E3D7BCA}"/>
              </a:ext>
            </a:extLst>
          </p:cNvPr>
          <p:cNvSpPr/>
          <p:nvPr/>
        </p:nvSpPr>
        <p:spPr>
          <a:xfrm>
            <a:off x="755038" y="4179158"/>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86D02354-A715-FC41-8D61-5D780E3EC0E7}"/>
              </a:ext>
            </a:extLst>
          </p:cNvPr>
          <p:cNvSpPr/>
          <p:nvPr/>
        </p:nvSpPr>
        <p:spPr>
          <a:xfrm>
            <a:off x="1292698" y="3787065"/>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FF2B5EF4-FFF2-40B4-BE49-F238E27FC236}">
                <a16:creationId xmlns:a16="http://schemas.microsoft.com/office/drawing/2014/main" id="{ECEA6ED9-CB4D-C247-84FF-7649A16E103A}"/>
              </a:ext>
            </a:extLst>
          </p:cNvPr>
          <p:cNvSpPr/>
          <p:nvPr/>
        </p:nvSpPr>
        <p:spPr>
          <a:xfrm>
            <a:off x="3864491" y="4025257"/>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a:extLst>
              <a:ext uri="{FF2B5EF4-FFF2-40B4-BE49-F238E27FC236}">
                <a16:creationId xmlns:a16="http://schemas.microsoft.com/office/drawing/2014/main" id="{1E600B11-5C00-6F49-9705-363D9E23E4EB}"/>
              </a:ext>
            </a:extLst>
          </p:cNvPr>
          <p:cNvSpPr/>
          <p:nvPr/>
        </p:nvSpPr>
        <p:spPr>
          <a:xfrm>
            <a:off x="1654281" y="3648206"/>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a:extLst>
              <a:ext uri="{FF2B5EF4-FFF2-40B4-BE49-F238E27FC236}">
                <a16:creationId xmlns:a16="http://schemas.microsoft.com/office/drawing/2014/main" id="{870C869B-06B7-BA49-A01E-8BB5E711FFBB}"/>
              </a:ext>
            </a:extLst>
          </p:cNvPr>
          <p:cNvSpPr/>
          <p:nvPr/>
        </p:nvSpPr>
        <p:spPr>
          <a:xfrm>
            <a:off x="3276410" y="3765973"/>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956F44AD-EE94-3445-AB89-460A09881EBF}"/>
              </a:ext>
            </a:extLst>
          </p:cNvPr>
          <p:cNvSpPr/>
          <p:nvPr/>
        </p:nvSpPr>
        <p:spPr>
          <a:xfrm>
            <a:off x="1522604" y="3946839"/>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FFE7FFF0-C41C-8A40-9BB6-E351F306444A}"/>
              </a:ext>
            </a:extLst>
          </p:cNvPr>
          <p:cNvSpPr/>
          <p:nvPr/>
        </p:nvSpPr>
        <p:spPr>
          <a:xfrm>
            <a:off x="1835296" y="5028883"/>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a:extLst>
              <a:ext uri="{FF2B5EF4-FFF2-40B4-BE49-F238E27FC236}">
                <a16:creationId xmlns:a16="http://schemas.microsoft.com/office/drawing/2014/main" id="{BD4A0448-DE41-6145-A4FC-BA3F32F481EE}"/>
              </a:ext>
            </a:extLst>
          </p:cNvPr>
          <p:cNvSpPr/>
          <p:nvPr/>
        </p:nvSpPr>
        <p:spPr>
          <a:xfrm>
            <a:off x="3338022" y="5046028"/>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a:extLst>
              <a:ext uri="{FF2B5EF4-FFF2-40B4-BE49-F238E27FC236}">
                <a16:creationId xmlns:a16="http://schemas.microsoft.com/office/drawing/2014/main" id="{EB1F19B3-1E59-8B44-95F0-839A6859B9FC}"/>
              </a:ext>
            </a:extLst>
          </p:cNvPr>
          <p:cNvSpPr/>
          <p:nvPr/>
        </p:nvSpPr>
        <p:spPr>
          <a:xfrm>
            <a:off x="1688570" y="4146452"/>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8D6C3662-43ED-A740-AE70-7B77C4DCC1B5}"/>
              </a:ext>
            </a:extLst>
          </p:cNvPr>
          <p:cNvSpPr/>
          <p:nvPr/>
        </p:nvSpPr>
        <p:spPr>
          <a:xfrm>
            <a:off x="1320769" y="4769284"/>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a:extLst>
              <a:ext uri="{FF2B5EF4-FFF2-40B4-BE49-F238E27FC236}">
                <a16:creationId xmlns:a16="http://schemas.microsoft.com/office/drawing/2014/main" id="{D1CA0733-1716-3346-8BF4-E98D5D13F708}"/>
              </a:ext>
            </a:extLst>
          </p:cNvPr>
          <p:cNvSpPr/>
          <p:nvPr/>
        </p:nvSpPr>
        <p:spPr>
          <a:xfrm>
            <a:off x="2165528" y="3755845"/>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a:extLst>
              <a:ext uri="{FF2B5EF4-FFF2-40B4-BE49-F238E27FC236}">
                <a16:creationId xmlns:a16="http://schemas.microsoft.com/office/drawing/2014/main" id="{92F17090-B591-7141-83BE-AC63C510447A}"/>
              </a:ext>
            </a:extLst>
          </p:cNvPr>
          <p:cNvSpPr/>
          <p:nvPr/>
        </p:nvSpPr>
        <p:spPr>
          <a:xfrm>
            <a:off x="1303624" y="4230584"/>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Left Arrow 38">
            <a:extLst>
              <a:ext uri="{FF2B5EF4-FFF2-40B4-BE49-F238E27FC236}">
                <a16:creationId xmlns:a16="http://schemas.microsoft.com/office/drawing/2014/main" id="{CCD63F8F-9F92-7F4A-8F77-09D59EDDD742}"/>
              </a:ext>
            </a:extLst>
          </p:cNvPr>
          <p:cNvSpPr/>
          <p:nvPr/>
        </p:nvSpPr>
        <p:spPr>
          <a:xfrm>
            <a:off x="3818844" y="4226813"/>
            <a:ext cx="823571" cy="286337"/>
          </a:xfrm>
          <a:prstGeom prst="leftArrow">
            <a:avLst/>
          </a:prstGeom>
          <a:solidFill>
            <a:schemeClr val="accent1"/>
          </a:solidFill>
          <a:ln>
            <a:solidFill>
              <a:schemeClr val="accent1">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Oval 39">
            <a:extLst>
              <a:ext uri="{FF2B5EF4-FFF2-40B4-BE49-F238E27FC236}">
                <a16:creationId xmlns:a16="http://schemas.microsoft.com/office/drawing/2014/main" id="{C99603E3-7630-484B-8DF5-DA6A8E308EF6}"/>
              </a:ext>
            </a:extLst>
          </p:cNvPr>
          <p:cNvSpPr/>
          <p:nvPr/>
        </p:nvSpPr>
        <p:spPr>
          <a:xfrm>
            <a:off x="2939545" y="373005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Oval 40">
            <a:extLst>
              <a:ext uri="{FF2B5EF4-FFF2-40B4-BE49-F238E27FC236}">
                <a16:creationId xmlns:a16="http://schemas.microsoft.com/office/drawing/2014/main" id="{C514F532-C879-D649-AC6E-539FB7F93EF9}"/>
              </a:ext>
            </a:extLst>
          </p:cNvPr>
          <p:cNvSpPr/>
          <p:nvPr/>
        </p:nvSpPr>
        <p:spPr>
          <a:xfrm>
            <a:off x="1933377" y="355789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41">
            <a:extLst>
              <a:ext uri="{FF2B5EF4-FFF2-40B4-BE49-F238E27FC236}">
                <a16:creationId xmlns:a16="http://schemas.microsoft.com/office/drawing/2014/main" id="{FBA6864A-0CA0-BD43-9FE0-FE9A7CFC0F19}"/>
              </a:ext>
            </a:extLst>
          </p:cNvPr>
          <p:cNvSpPr/>
          <p:nvPr/>
        </p:nvSpPr>
        <p:spPr>
          <a:xfrm>
            <a:off x="2253864" y="3511909"/>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Oval 42">
            <a:extLst>
              <a:ext uri="{FF2B5EF4-FFF2-40B4-BE49-F238E27FC236}">
                <a16:creationId xmlns:a16="http://schemas.microsoft.com/office/drawing/2014/main" id="{C591B1E4-8BF9-DF4A-ACA4-1D5F6DE054EC}"/>
              </a:ext>
            </a:extLst>
          </p:cNvPr>
          <p:cNvSpPr/>
          <p:nvPr/>
        </p:nvSpPr>
        <p:spPr>
          <a:xfrm>
            <a:off x="4256841" y="5042618"/>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Oval 43">
            <a:extLst>
              <a:ext uri="{FF2B5EF4-FFF2-40B4-BE49-F238E27FC236}">
                <a16:creationId xmlns:a16="http://schemas.microsoft.com/office/drawing/2014/main" id="{168F73DA-1FB7-0D4D-A057-6CDC3D7C93A9}"/>
              </a:ext>
            </a:extLst>
          </p:cNvPr>
          <p:cNvSpPr/>
          <p:nvPr/>
        </p:nvSpPr>
        <p:spPr>
          <a:xfrm>
            <a:off x="668115" y="4595150"/>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Oval 44">
            <a:extLst>
              <a:ext uri="{FF2B5EF4-FFF2-40B4-BE49-F238E27FC236}">
                <a16:creationId xmlns:a16="http://schemas.microsoft.com/office/drawing/2014/main" id="{557B20C2-6E20-AB42-A66F-780B9A06A5BF}"/>
              </a:ext>
            </a:extLst>
          </p:cNvPr>
          <p:cNvSpPr/>
          <p:nvPr/>
        </p:nvSpPr>
        <p:spPr>
          <a:xfrm>
            <a:off x="983841" y="4436167"/>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a:extLst>
              <a:ext uri="{FF2B5EF4-FFF2-40B4-BE49-F238E27FC236}">
                <a16:creationId xmlns:a16="http://schemas.microsoft.com/office/drawing/2014/main" id="{26CD98D9-E89D-064B-98BA-342ADB346745}"/>
              </a:ext>
            </a:extLst>
          </p:cNvPr>
          <p:cNvSpPr/>
          <p:nvPr/>
        </p:nvSpPr>
        <p:spPr>
          <a:xfrm>
            <a:off x="3885922" y="4504015"/>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Oval 46">
            <a:extLst>
              <a:ext uri="{FF2B5EF4-FFF2-40B4-BE49-F238E27FC236}">
                <a16:creationId xmlns:a16="http://schemas.microsoft.com/office/drawing/2014/main" id="{617DCF40-A599-5140-93ED-1BD4BD18F3A0}"/>
              </a:ext>
            </a:extLst>
          </p:cNvPr>
          <p:cNvSpPr/>
          <p:nvPr/>
        </p:nvSpPr>
        <p:spPr>
          <a:xfrm>
            <a:off x="1023026" y="4734850"/>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Oval 47">
            <a:extLst>
              <a:ext uri="{FF2B5EF4-FFF2-40B4-BE49-F238E27FC236}">
                <a16:creationId xmlns:a16="http://schemas.microsoft.com/office/drawing/2014/main" id="{9190CF19-933F-594C-9304-58DA03553891}"/>
              </a:ext>
            </a:extLst>
          </p:cNvPr>
          <p:cNvSpPr/>
          <p:nvPr/>
        </p:nvSpPr>
        <p:spPr>
          <a:xfrm>
            <a:off x="3225404" y="5367534"/>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Oval 48">
            <a:extLst>
              <a:ext uri="{FF2B5EF4-FFF2-40B4-BE49-F238E27FC236}">
                <a16:creationId xmlns:a16="http://schemas.microsoft.com/office/drawing/2014/main" id="{DAF6E8D3-DE57-1246-BD67-B79FDEE3377E}"/>
              </a:ext>
            </a:extLst>
          </p:cNvPr>
          <p:cNvSpPr/>
          <p:nvPr/>
        </p:nvSpPr>
        <p:spPr>
          <a:xfrm>
            <a:off x="2737009" y="5344780"/>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Oval 49">
            <a:extLst>
              <a:ext uri="{FF2B5EF4-FFF2-40B4-BE49-F238E27FC236}">
                <a16:creationId xmlns:a16="http://schemas.microsoft.com/office/drawing/2014/main" id="{12E44B4F-8886-7C4B-9DB6-858C9A6EE32D}"/>
              </a:ext>
            </a:extLst>
          </p:cNvPr>
          <p:cNvSpPr/>
          <p:nvPr/>
        </p:nvSpPr>
        <p:spPr>
          <a:xfrm>
            <a:off x="1982098" y="5264984"/>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Left Arrow 51">
            <a:extLst>
              <a:ext uri="{FF2B5EF4-FFF2-40B4-BE49-F238E27FC236}">
                <a16:creationId xmlns:a16="http://schemas.microsoft.com/office/drawing/2014/main" id="{84A46530-4ECF-5A42-AC2D-54BB15D52A21}"/>
              </a:ext>
            </a:extLst>
          </p:cNvPr>
          <p:cNvSpPr/>
          <p:nvPr/>
        </p:nvSpPr>
        <p:spPr>
          <a:xfrm rot="5400000" flipH="1">
            <a:off x="2574020" y="3511189"/>
            <a:ext cx="648907" cy="68915"/>
          </a:xfrm>
          <a:prstGeom prst="leftArrow">
            <a:avLst/>
          </a:prstGeom>
          <a:solidFill>
            <a:schemeClr val="accent1"/>
          </a:solidFill>
          <a:ln>
            <a:solidFill>
              <a:schemeClr val="accent1">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a:extLst>
              <a:ext uri="{FF2B5EF4-FFF2-40B4-BE49-F238E27FC236}">
                <a16:creationId xmlns:a16="http://schemas.microsoft.com/office/drawing/2014/main" id="{2AE95606-6C98-C346-AF7F-1D94409B1C8D}"/>
              </a:ext>
            </a:extLst>
          </p:cNvPr>
          <p:cNvSpPr/>
          <p:nvPr/>
        </p:nvSpPr>
        <p:spPr>
          <a:xfrm rot="19247659">
            <a:off x="2691311" y="3946246"/>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2D849515-2725-4B4C-AA66-6045DB7929DE}"/>
              </a:ext>
            </a:extLst>
          </p:cNvPr>
          <p:cNvSpPr/>
          <p:nvPr/>
        </p:nvSpPr>
        <p:spPr>
          <a:xfrm rot="19247659">
            <a:off x="3083037" y="4830685"/>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Oval 55">
            <a:extLst>
              <a:ext uri="{FF2B5EF4-FFF2-40B4-BE49-F238E27FC236}">
                <a16:creationId xmlns:a16="http://schemas.microsoft.com/office/drawing/2014/main" id="{BD52A69F-B3D2-6A44-BA61-9D2AB4B0E610}"/>
              </a:ext>
            </a:extLst>
          </p:cNvPr>
          <p:cNvSpPr/>
          <p:nvPr/>
        </p:nvSpPr>
        <p:spPr>
          <a:xfrm rot="19247659">
            <a:off x="4294193" y="4780477"/>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56">
            <a:extLst>
              <a:ext uri="{FF2B5EF4-FFF2-40B4-BE49-F238E27FC236}">
                <a16:creationId xmlns:a16="http://schemas.microsoft.com/office/drawing/2014/main" id="{BD42D41C-138F-2845-BB6D-C455734C0EC1}"/>
              </a:ext>
            </a:extLst>
          </p:cNvPr>
          <p:cNvSpPr/>
          <p:nvPr/>
        </p:nvSpPr>
        <p:spPr>
          <a:xfrm rot="19247659">
            <a:off x="4584466" y="4693968"/>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a:extLst>
              <a:ext uri="{FF2B5EF4-FFF2-40B4-BE49-F238E27FC236}">
                <a16:creationId xmlns:a16="http://schemas.microsoft.com/office/drawing/2014/main" id="{3F19DABB-1780-E741-8237-EFED6133C00E}"/>
              </a:ext>
            </a:extLst>
          </p:cNvPr>
          <p:cNvSpPr/>
          <p:nvPr/>
        </p:nvSpPr>
        <p:spPr>
          <a:xfrm rot="19247659">
            <a:off x="4342080" y="3981007"/>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61">
            <a:extLst>
              <a:ext uri="{FF2B5EF4-FFF2-40B4-BE49-F238E27FC236}">
                <a16:creationId xmlns:a16="http://schemas.microsoft.com/office/drawing/2014/main" id="{61A49AC9-0FA5-EA4F-82ED-6204E620DE54}"/>
              </a:ext>
            </a:extLst>
          </p:cNvPr>
          <p:cNvSpPr/>
          <p:nvPr/>
        </p:nvSpPr>
        <p:spPr>
          <a:xfrm>
            <a:off x="1749410" y="4702447"/>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a:extLst>
              <a:ext uri="{FF2B5EF4-FFF2-40B4-BE49-F238E27FC236}">
                <a16:creationId xmlns:a16="http://schemas.microsoft.com/office/drawing/2014/main" id="{E031D6FF-A6E1-1B46-A87D-97081729AE69}"/>
              </a:ext>
            </a:extLst>
          </p:cNvPr>
          <p:cNvSpPr/>
          <p:nvPr/>
        </p:nvSpPr>
        <p:spPr>
          <a:xfrm>
            <a:off x="1498556" y="4542610"/>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63">
            <a:extLst>
              <a:ext uri="{FF2B5EF4-FFF2-40B4-BE49-F238E27FC236}">
                <a16:creationId xmlns:a16="http://schemas.microsoft.com/office/drawing/2014/main" id="{E3D5D7A4-3137-0D4E-A55E-E186B9A489D8}"/>
              </a:ext>
            </a:extLst>
          </p:cNvPr>
          <p:cNvSpPr/>
          <p:nvPr/>
        </p:nvSpPr>
        <p:spPr>
          <a:xfrm>
            <a:off x="1564228" y="4940364"/>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4">
            <a:extLst>
              <a:ext uri="{FF2B5EF4-FFF2-40B4-BE49-F238E27FC236}">
                <a16:creationId xmlns:a16="http://schemas.microsoft.com/office/drawing/2014/main" id="{ACBAC11A-914D-5D46-BEE9-CDC219DAE8C2}"/>
              </a:ext>
            </a:extLst>
          </p:cNvPr>
          <p:cNvSpPr/>
          <p:nvPr/>
        </p:nvSpPr>
        <p:spPr>
          <a:xfrm>
            <a:off x="2342199" y="3969676"/>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Oval 65">
            <a:extLst>
              <a:ext uri="{FF2B5EF4-FFF2-40B4-BE49-F238E27FC236}">
                <a16:creationId xmlns:a16="http://schemas.microsoft.com/office/drawing/2014/main" id="{DE4BEEA8-B995-5247-8E48-7098D7660671}"/>
              </a:ext>
            </a:extLst>
          </p:cNvPr>
          <p:cNvSpPr/>
          <p:nvPr/>
        </p:nvSpPr>
        <p:spPr>
          <a:xfrm>
            <a:off x="3415648" y="4777532"/>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Oval 66">
            <a:extLst>
              <a:ext uri="{FF2B5EF4-FFF2-40B4-BE49-F238E27FC236}">
                <a16:creationId xmlns:a16="http://schemas.microsoft.com/office/drawing/2014/main" id="{F3140DC5-620A-D940-87DD-F46A778A8939}"/>
              </a:ext>
            </a:extLst>
          </p:cNvPr>
          <p:cNvSpPr/>
          <p:nvPr/>
        </p:nvSpPr>
        <p:spPr>
          <a:xfrm>
            <a:off x="3881635" y="374799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6C17680C-794C-2743-8E2B-D65546982AE7}"/>
              </a:ext>
            </a:extLst>
          </p:cNvPr>
          <p:cNvSpPr/>
          <p:nvPr/>
        </p:nvSpPr>
        <p:spPr>
          <a:xfrm>
            <a:off x="2590095" y="514380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6E886DE0-3966-344F-A325-F8602DCB22AB}"/>
              </a:ext>
            </a:extLst>
          </p:cNvPr>
          <p:cNvSpPr/>
          <p:nvPr/>
        </p:nvSpPr>
        <p:spPr>
          <a:xfrm>
            <a:off x="4608126" y="4418226"/>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Oval 69">
            <a:extLst>
              <a:ext uri="{FF2B5EF4-FFF2-40B4-BE49-F238E27FC236}">
                <a16:creationId xmlns:a16="http://schemas.microsoft.com/office/drawing/2014/main" id="{03409D85-378C-CC4D-A9D3-0AF795D08055}"/>
              </a:ext>
            </a:extLst>
          </p:cNvPr>
          <p:cNvSpPr/>
          <p:nvPr/>
        </p:nvSpPr>
        <p:spPr>
          <a:xfrm>
            <a:off x="3716617" y="4704349"/>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Oval 70">
            <a:extLst>
              <a:ext uri="{FF2B5EF4-FFF2-40B4-BE49-F238E27FC236}">
                <a16:creationId xmlns:a16="http://schemas.microsoft.com/office/drawing/2014/main" id="{27EDC6ED-AF85-9F40-8842-D6C676ED1AA1}"/>
              </a:ext>
            </a:extLst>
          </p:cNvPr>
          <p:cNvSpPr/>
          <p:nvPr/>
        </p:nvSpPr>
        <p:spPr>
          <a:xfrm>
            <a:off x="3490403" y="5230695"/>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Oval 71">
            <a:extLst>
              <a:ext uri="{FF2B5EF4-FFF2-40B4-BE49-F238E27FC236}">
                <a16:creationId xmlns:a16="http://schemas.microsoft.com/office/drawing/2014/main" id="{3911AD4A-30EB-2B42-9881-55137CE3F204}"/>
              </a:ext>
            </a:extLst>
          </p:cNvPr>
          <p:cNvSpPr/>
          <p:nvPr/>
        </p:nvSpPr>
        <p:spPr>
          <a:xfrm>
            <a:off x="3922843" y="508620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DC23BFB3-062D-AF4D-B033-586666987D4E}"/>
              </a:ext>
            </a:extLst>
          </p:cNvPr>
          <p:cNvSpPr/>
          <p:nvPr/>
        </p:nvSpPr>
        <p:spPr>
          <a:xfrm>
            <a:off x="3031859" y="3952531"/>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42D9428C-29C4-2948-A3B3-422F7ED35AF5}"/>
              </a:ext>
            </a:extLst>
          </p:cNvPr>
          <p:cNvSpPr/>
          <p:nvPr/>
        </p:nvSpPr>
        <p:spPr>
          <a:xfrm>
            <a:off x="3987622" y="4830683"/>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418D42AC-A805-4348-B63D-4190EBF7121E}"/>
              </a:ext>
            </a:extLst>
          </p:cNvPr>
          <p:cNvSpPr/>
          <p:nvPr/>
        </p:nvSpPr>
        <p:spPr>
          <a:xfrm>
            <a:off x="3377609" y="4019572"/>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Oval 75">
            <a:extLst>
              <a:ext uri="{FF2B5EF4-FFF2-40B4-BE49-F238E27FC236}">
                <a16:creationId xmlns:a16="http://schemas.microsoft.com/office/drawing/2014/main" id="{27EAF027-B70F-964E-8509-17F9392FA04B}"/>
              </a:ext>
            </a:extLst>
          </p:cNvPr>
          <p:cNvSpPr/>
          <p:nvPr/>
        </p:nvSpPr>
        <p:spPr>
          <a:xfrm>
            <a:off x="3888554" y="4254685"/>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Oval 76">
            <a:extLst>
              <a:ext uri="{FF2B5EF4-FFF2-40B4-BE49-F238E27FC236}">
                <a16:creationId xmlns:a16="http://schemas.microsoft.com/office/drawing/2014/main" id="{554E2632-F2D0-1042-8794-F4C160BDE4B8}"/>
              </a:ext>
            </a:extLst>
          </p:cNvPr>
          <p:cNvSpPr/>
          <p:nvPr/>
        </p:nvSpPr>
        <p:spPr>
          <a:xfrm>
            <a:off x="3605561" y="3819475"/>
            <a:ext cx="34289" cy="342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Oval 79">
            <a:extLst>
              <a:ext uri="{FF2B5EF4-FFF2-40B4-BE49-F238E27FC236}">
                <a16:creationId xmlns:a16="http://schemas.microsoft.com/office/drawing/2014/main" id="{15A4F640-1C28-8F4C-AEFB-5B8563BCE521}"/>
              </a:ext>
            </a:extLst>
          </p:cNvPr>
          <p:cNvSpPr/>
          <p:nvPr/>
        </p:nvSpPr>
        <p:spPr>
          <a:xfrm>
            <a:off x="3542709" y="4267629"/>
            <a:ext cx="256577" cy="257710"/>
          </a:xfrm>
          <a:prstGeom prst="ellipse">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Oval 87">
            <a:extLst>
              <a:ext uri="{FF2B5EF4-FFF2-40B4-BE49-F238E27FC236}">
                <a16:creationId xmlns:a16="http://schemas.microsoft.com/office/drawing/2014/main" id="{959F6916-438A-4842-BAC9-DFD5AF682323}"/>
              </a:ext>
            </a:extLst>
          </p:cNvPr>
          <p:cNvSpPr/>
          <p:nvPr/>
        </p:nvSpPr>
        <p:spPr>
          <a:xfrm>
            <a:off x="-6826" y="4074639"/>
            <a:ext cx="5449922" cy="5473981"/>
          </a:xfrm>
          <a:prstGeom prst="ellipse">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Rectangle 91">
            <a:extLst>
              <a:ext uri="{FF2B5EF4-FFF2-40B4-BE49-F238E27FC236}">
                <a16:creationId xmlns:a16="http://schemas.microsoft.com/office/drawing/2014/main" id="{A9DC1A1E-5A3D-4345-AD12-8BB0266BF654}"/>
              </a:ext>
            </a:extLst>
          </p:cNvPr>
          <p:cNvSpPr/>
          <p:nvPr/>
        </p:nvSpPr>
        <p:spPr>
          <a:xfrm rot="5400000">
            <a:off x="3892330" y="4083756"/>
            <a:ext cx="389573" cy="571020"/>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3" name="TextBox 92">
            <a:extLst>
              <a:ext uri="{FF2B5EF4-FFF2-40B4-BE49-F238E27FC236}">
                <a16:creationId xmlns:a16="http://schemas.microsoft.com/office/drawing/2014/main" id="{5EB10240-0F1A-B240-B5F7-7610B564EF80}"/>
              </a:ext>
            </a:extLst>
          </p:cNvPr>
          <p:cNvSpPr txBox="1"/>
          <p:nvPr/>
        </p:nvSpPr>
        <p:spPr>
          <a:xfrm>
            <a:off x="4777133" y="4038601"/>
            <a:ext cx="1319592" cy="715581"/>
          </a:xfrm>
          <a:prstGeom prst="rect">
            <a:avLst/>
          </a:prstGeom>
          <a:noFill/>
        </p:spPr>
        <p:txBody>
          <a:bodyPr wrap="square" rtlCol="0">
            <a:spAutoFit/>
          </a:bodyPr>
          <a:lstStyle/>
          <a:p>
            <a:r>
              <a:rPr lang="en-US" sz="1350" dirty="0">
                <a:solidFill>
                  <a:schemeClr val="accent1">
                    <a:lumMod val="50000"/>
                  </a:schemeClr>
                </a:solidFill>
              </a:rPr>
              <a:t>More vapor taken up per unit area</a:t>
            </a:r>
          </a:p>
        </p:txBody>
      </p:sp>
      <p:sp>
        <p:nvSpPr>
          <p:cNvPr id="94" name="TextBox 93">
            <a:extLst>
              <a:ext uri="{FF2B5EF4-FFF2-40B4-BE49-F238E27FC236}">
                <a16:creationId xmlns:a16="http://schemas.microsoft.com/office/drawing/2014/main" id="{70500E0D-DEB8-8E4A-8DB4-C8460001D90E}"/>
              </a:ext>
            </a:extLst>
          </p:cNvPr>
          <p:cNvSpPr txBox="1"/>
          <p:nvPr/>
        </p:nvSpPr>
        <p:spPr>
          <a:xfrm>
            <a:off x="2320258" y="2387926"/>
            <a:ext cx="1319592" cy="715581"/>
          </a:xfrm>
          <a:prstGeom prst="rect">
            <a:avLst/>
          </a:prstGeom>
          <a:noFill/>
        </p:spPr>
        <p:txBody>
          <a:bodyPr wrap="square" rtlCol="0">
            <a:spAutoFit/>
          </a:bodyPr>
          <a:lstStyle/>
          <a:p>
            <a:r>
              <a:rPr lang="en-US" sz="1350" dirty="0">
                <a:solidFill>
                  <a:schemeClr val="accent1">
                    <a:lumMod val="50000"/>
                  </a:schemeClr>
                </a:solidFill>
              </a:rPr>
              <a:t>Less vapor taken up per unit area</a:t>
            </a:r>
          </a:p>
        </p:txBody>
      </p:sp>
      <p:cxnSp>
        <p:nvCxnSpPr>
          <p:cNvPr id="96" name="Straight Connector 95">
            <a:extLst>
              <a:ext uri="{FF2B5EF4-FFF2-40B4-BE49-F238E27FC236}">
                <a16:creationId xmlns:a16="http://schemas.microsoft.com/office/drawing/2014/main" id="{5F314C68-A737-2E4A-B679-F52F70E7F6D7}"/>
              </a:ext>
            </a:extLst>
          </p:cNvPr>
          <p:cNvCxnSpPr/>
          <p:nvPr/>
        </p:nvCxnSpPr>
        <p:spPr>
          <a:xfrm flipH="1">
            <a:off x="2589589" y="3065064"/>
            <a:ext cx="74075" cy="426411"/>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584A1D7-A170-A544-846B-B79C13CA4044}"/>
              </a:ext>
            </a:extLst>
          </p:cNvPr>
          <p:cNvCxnSpPr/>
          <p:nvPr/>
        </p:nvCxnSpPr>
        <p:spPr>
          <a:xfrm flipH="1">
            <a:off x="4372626" y="4213447"/>
            <a:ext cx="404507" cy="58382"/>
          </a:xfrm>
          <a:prstGeom prst="line">
            <a:avLst/>
          </a:prstGeom>
        </p:spPr>
        <p:style>
          <a:lnRef idx="1">
            <a:schemeClr val="accent1"/>
          </a:lnRef>
          <a:fillRef idx="0">
            <a:schemeClr val="accent1"/>
          </a:fillRef>
          <a:effectRef idx="0">
            <a:schemeClr val="accent1"/>
          </a:effectRef>
          <a:fontRef idx="minor">
            <a:schemeClr val="tx1"/>
          </a:fontRef>
        </p:style>
      </p:cxnSp>
      <p:sp>
        <p:nvSpPr>
          <p:cNvPr id="99" name="Right Brace 98">
            <a:extLst>
              <a:ext uri="{FF2B5EF4-FFF2-40B4-BE49-F238E27FC236}">
                <a16:creationId xmlns:a16="http://schemas.microsoft.com/office/drawing/2014/main" id="{31543D74-3DF5-B449-B9D0-AB19B23346B7}"/>
              </a:ext>
            </a:extLst>
          </p:cNvPr>
          <p:cNvSpPr/>
          <p:nvPr/>
        </p:nvSpPr>
        <p:spPr>
          <a:xfrm>
            <a:off x="5785792" y="4042401"/>
            <a:ext cx="211328" cy="735131"/>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3D7EADA-9578-C84D-9AC3-F8F939CF3295}"/>
                  </a:ext>
                </a:extLst>
              </p:cNvPr>
              <p:cNvSpPr txBox="1"/>
              <p:nvPr/>
            </p:nvSpPr>
            <p:spPr>
              <a:xfrm>
                <a:off x="6025813" y="4180741"/>
                <a:ext cx="719240" cy="507831"/>
              </a:xfrm>
              <a:prstGeom prst="rect">
                <a:avLst/>
              </a:prstGeom>
              <a:noFill/>
            </p:spPr>
            <p:txBody>
              <a:bodyPr wrap="square" rtlCol="0">
                <a:spAutoFit/>
              </a:bodyPr>
              <a:lstStyle/>
              <a:p>
                <a:r>
                  <a:rPr lang="en-US" sz="1350" dirty="0">
                    <a:solidFill>
                      <a:schemeClr val="accent1">
                        <a:lumMod val="50000"/>
                      </a:schemeClr>
                    </a:solidFill>
                  </a:rPr>
                  <a:t>Larger </a:t>
                </a:r>
                <a14:m>
                  <m:oMath xmlns:m="http://schemas.openxmlformats.org/officeDocument/2006/math">
                    <m:r>
                      <a:rPr lang="en-US" sz="1350" i="1">
                        <a:solidFill>
                          <a:schemeClr val="accent1">
                            <a:lumMod val="50000"/>
                          </a:schemeClr>
                        </a:solidFill>
                        <a:latin typeface="Cambria Math" panose="02040503050406030204" pitchFamily="18" charset="0"/>
                        <a:ea typeface="Cambria Math" panose="02040503050406030204" pitchFamily="18" charset="0"/>
                      </a:rPr>
                      <m:t>∆</m:t>
                    </m:r>
                    <m:sSub>
                      <m:sSubPr>
                        <m:ctrlPr>
                          <a:rPr lang="en-US" sz="1350" i="1">
                            <a:solidFill>
                              <a:schemeClr val="accent1">
                                <a:lumMod val="50000"/>
                              </a:schemeClr>
                            </a:solidFill>
                            <a:latin typeface="Cambria Math" panose="02040503050406030204" pitchFamily="18" charset="0"/>
                            <a:ea typeface="Cambria Math" panose="02040503050406030204" pitchFamily="18" charset="0"/>
                          </a:rPr>
                        </m:ctrlPr>
                      </m:sSubPr>
                      <m:e>
                        <m:r>
                          <a:rPr lang="en-US" sz="1350" i="1">
                            <a:solidFill>
                              <a:schemeClr val="accent1">
                                <a:lumMod val="50000"/>
                              </a:schemeClr>
                            </a:solidFill>
                            <a:latin typeface="Cambria Math" panose="02040503050406030204" pitchFamily="18" charset="0"/>
                            <a:ea typeface="Cambria Math" panose="02040503050406030204" pitchFamily="18" charset="0"/>
                          </a:rPr>
                          <m:t>𝜌</m:t>
                        </m:r>
                      </m:e>
                      <m:sub>
                        <m:r>
                          <a:rPr lang="en-US" sz="1350" i="1">
                            <a:solidFill>
                              <a:schemeClr val="accent1">
                                <a:lumMod val="50000"/>
                              </a:schemeClr>
                            </a:solidFill>
                            <a:latin typeface="Cambria Math" panose="02040503050406030204" pitchFamily="18" charset="0"/>
                            <a:ea typeface="Cambria Math" panose="02040503050406030204" pitchFamily="18" charset="0"/>
                          </a:rPr>
                          <m:t>𝑣</m:t>
                        </m:r>
                      </m:sub>
                    </m:sSub>
                  </m:oMath>
                </a14:m>
                <a:endParaRPr lang="en-US" sz="1350" dirty="0">
                  <a:solidFill>
                    <a:schemeClr val="accent1">
                      <a:lumMod val="50000"/>
                    </a:schemeClr>
                  </a:solidFill>
                  <a:ea typeface="Cambria Math" panose="02040503050406030204" pitchFamily="18" charset="0"/>
                </a:endParaRPr>
              </a:p>
            </p:txBody>
          </p:sp>
        </mc:Choice>
        <mc:Fallback xmlns="">
          <p:sp>
            <p:nvSpPr>
              <p:cNvPr id="100" name="TextBox 99">
                <a:extLst>
                  <a:ext uri="{FF2B5EF4-FFF2-40B4-BE49-F238E27FC236}">
                    <a16:creationId xmlns:a16="http://schemas.microsoft.com/office/drawing/2014/main" id="{C3D7EADA-9578-C84D-9AC3-F8F939CF3295}"/>
                  </a:ext>
                </a:extLst>
              </p:cNvPr>
              <p:cNvSpPr txBox="1">
                <a:spLocks noRot="1" noChangeAspect="1" noMove="1" noResize="1" noEditPoints="1" noAdjustHandles="1" noChangeArrowheads="1" noChangeShapeType="1" noTextEdit="1"/>
              </p:cNvSpPr>
              <p:nvPr/>
            </p:nvSpPr>
            <p:spPr>
              <a:xfrm>
                <a:off x="6025813" y="4180741"/>
                <a:ext cx="719240" cy="507831"/>
              </a:xfrm>
              <a:prstGeom prst="rect">
                <a:avLst/>
              </a:prstGeom>
              <a:blipFill>
                <a:blip r:embed="rId3"/>
                <a:stretch>
                  <a:fillRect l="-1695" t="-2410"/>
                </a:stretch>
              </a:blipFill>
            </p:spPr>
            <p:txBody>
              <a:bodyPr/>
              <a:lstStyle/>
              <a:p>
                <a:r>
                  <a:rPr lang="en-US">
                    <a:noFill/>
                  </a:rPr>
                  <a:t> </a:t>
                </a:r>
              </a:p>
            </p:txBody>
          </p:sp>
        </mc:Fallback>
      </mc:AlternateContent>
      <p:sp>
        <p:nvSpPr>
          <p:cNvPr id="101" name="Right Brace 100">
            <a:extLst>
              <a:ext uri="{FF2B5EF4-FFF2-40B4-BE49-F238E27FC236}">
                <a16:creationId xmlns:a16="http://schemas.microsoft.com/office/drawing/2014/main" id="{85A40781-49C1-DF45-9C32-96FAF115AAA0}"/>
              </a:ext>
            </a:extLst>
          </p:cNvPr>
          <p:cNvSpPr/>
          <p:nvPr/>
        </p:nvSpPr>
        <p:spPr>
          <a:xfrm>
            <a:off x="6533725" y="4036138"/>
            <a:ext cx="211328" cy="735131"/>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2" name="TextBox 101">
            <a:extLst>
              <a:ext uri="{FF2B5EF4-FFF2-40B4-BE49-F238E27FC236}">
                <a16:creationId xmlns:a16="http://schemas.microsoft.com/office/drawing/2014/main" id="{F86BAB65-D1EF-5047-BA33-C7DB77B01D8A}"/>
              </a:ext>
            </a:extLst>
          </p:cNvPr>
          <p:cNvSpPr txBox="1"/>
          <p:nvPr/>
        </p:nvSpPr>
        <p:spPr>
          <a:xfrm>
            <a:off x="6773747" y="4174478"/>
            <a:ext cx="719240" cy="507831"/>
          </a:xfrm>
          <a:prstGeom prst="rect">
            <a:avLst/>
          </a:prstGeom>
          <a:noFill/>
        </p:spPr>
        <p:txBody>
          <a:bodyPr wrap="square" rtlCol="0">
            <a:spAutoFit/>
          </a:bodyPr>
          <a:lstStyle/>
          <a:p>
            <a:r>
              <a:rPr lang="en-US" sz="1350">
                <a:solidFill>
                  <a:schemeClr val="accent1">
                    <a:lumMod val="50000"/>
                  </a:schemeClr>
                </a:solidFill>
              </a:rPr>
              <a:t>Larger flux</a:t>
            </a:r>
            <a:endParaRPr lang="en-US" sz="1350" dirty="0">
              <a:solidFill>
                <a:schemeClr val="accent1">
                  <a:lumMod val="50000"/>
                </a:schemeClr>
              </a:solidFill>
              <a:ea typeface="Cambria Math" panose="02040503050406030204" pitchFamily="18" charset="0"/>
            </a:endParaRPr>
          </a:p>
        </p:txBody>
      </p:sp>
      <p:sp>
        <p:nvSpPr>
          <p:cNvPr id="89" name="Right Brace 88">
            <a:extLst>
              <a:ext uri="{FF2B5EF4-FFF2-40B4-BE49-F238E27FC236}">
                <a16:creationId xmlns:a16="http://schemas.microsoft.com/office/drawing/2014/main" id="{F8FC2FDF-DD44-1249-AE9F-FEEDC9BE841B}"/>
              </a:ext>
            </a:extLst>
          </p:cNvPr>
          <p:cNvSpPr/>
          <p:nvPr/>
        </p:nvSpPr>
        <p:spPr>
          <a:xfrm>
            <a:off x="3268885" y="2378027"/>
            <a:ext cx="211328" cy="735131"/>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71FFB34D-420E-764D-8079-BA1637BCA66B}"/>
                  </a:ext>
                </a:extLst>
              </p:cNvPr>
              <p:cNvSpPr txBox="1"/>
              <p:nvPr/>
            </p:nvSpPr>
            <p:spPr>
              <a:xfrm>
                <a:off x="3508907" y="2516368"/>
                <a:ext cx="719240" cy="507831"/>
              </a:xfrm>
              <a:prstGeom prst="rect">
                <a:avLst/>
              </a:prstGeom>
              <a:noFill/>
            </p:spPr>
            <p:txBody>
              <a:bodyPr wrap="square" rtlCol="0">
                <a:spAutoFit/>
              </a:bodyPr>
              <a:lstStyle/>
              <a:p>
                <a:r>
                  <a:rPr lang="en-US" sz="1350" dirty="0">
                    <a:solidFill>
                      <a:schemeClr val="accent1">
                        <a:lumMod val="50000"/>
                      </a:schemeClr>
                    </a:solidFill>
                  </a:rPr>
                  <a:t>Smaller </a:t>
                </a:r>
                <a14:m>
                  <m:oMath xmlns:m="http://schemas.openxmlformats.org/officeDocument/2006/math">
                    <m:r>
                      <a:rPr lang="en-US" sz="1350" i="1">
                        <a:solidFill>
                          <a:schemeClr val="accent1">
                            <a:lumMod val="50000"/>
                          </a:schemeClr>
                        </a:solidFill>
                        <a:latin typeface="Cambria Math" panose="02040503050406030204" pitchFamily="18" charset="0"/>
                        <a:ea typeface="Cambria Math" panose="02040503050406030204" pitchFamily="18" charset="0"/>
                      </a:rPr>
                      <m:t>∆</m:t>
                    </m:r>
                    <m:sSub>
                      <m:sSubPr>
                        <m:ctrlPr>
                          <a:rPr lang="en-US" sz="1350" i="1">
                            <a:solidFill>
                              <a:schemeClr val="accent1">
                                <a:lumMod val="50000"/>
                              </a:schemeClr>
                            </a:solidFill>
                            <a:latin typeface="Cambria Math" panose="02040503050406030204" pitchFamily="18" charset="0"/>
                            <a:ea typeface="Cambria Math" panose="02040503050406030204" pitchFamily="18" charset="0"/>
                          </a:rPr>
                        </m:ctrlPr>
                      </m:sSubPr>
                      <m:e>
                        <m:r>
                          <a:rPr lang="en-US" sz="1350" i="1">
                            <a:solidFill>
                              <a:schemeClr val="accent1">
                                <a:lumMod val="50000"/>
                              </a:schemeClr>
                            </a:solidFill>
                            <a:latin typeface="Cambria Math" panose="02040503050406030204" pitchFamily="18" charset="0"/>
                            <a:ea typeface="Cambria Math" panose="02040503050406030204" pitchFamily="18" charset="0"/>
                          </a:rPr>
                          <m:t>𝜌</m:t>
                        </m:r>
                      </m:e>
                      <m:sub>
                        <m:r>
                          <a:rPr lang="en-US" sz="1350" i="1">
                            <a:solidFill>
                              <a:schemeClr val="accent1">
                                <a:lumMod val="50000"/>
                              </a:schemeClr>
                            </a:solidFill>
                            <a:latin typeface="Cambria Math" panose="02040503050406030204" pitchFamily="18" charset="0"/>
                            <a:ea typeface="Cambria Math" panose="02040503050406030204" pitchFamily="18" charset="0"/>
                          </a:rPr>
                          <m:t>𝑣</m:t>
                        </m:r>
                      </m:sub>
                    </m:sSub>
                  </m:oMath>
                </a14:m>
                <a:endParaRPr lang="en-US" sz="1350" dirty="0">
                  <a:solidFill>
                    <a:schemeClr val="accent1">
                      <a:lumMod val="50000"/>
                    </a:schemeClr>
                  </a:solidFill>
                  <a:ea typeface="Cambria Math" panose="02040503050406030204" pitchFamily="18" charset="0"/>
                </a:endParaRPr>
              </a:p>
            </p:txBody>
          </p:sp>
        </mc:Choice>
        <mc:Fallback xmlns="">
          <p:sp>
            <p:nvSpPr>
              <p:cNvPr id="90" name="TextBox 89">
                <a:extLst>
                  <a:ext uri="{FF2B5EF4-FFF2-40B4-BE49-F238E27FC236}">
                    <a16:creationId xmlns:a16="http://schemas.microsoft.com/office/drawing/2014/main" id="{71FFB34D-420E-764D-8079-BA1637BCA66B}"/>
                  </a:ext>
                </a:extLst>
              </p:cNvPr>
              <p:cNvSpPr txBox="1">
                <a:spLocks noRot="1" noChangeAspect="1" noMove="1" noResize="1" noEditPoints="1" noAdjustHandles="1" noChangeArrowheads="1" noChangeShapeType="1" noTextEdit="1"/>
              </p:cNvSpPr>
              <p:nvPr/>
            </p:nvSpPr>
            <p:spPr>
              <a:xfrm>
                <a:off x="3508907" y="2516368"/>
                <a:ext cx="719240" cy="507831"/>
              </a:xfrm>
              <a:prstGeom prst="rect">
                <a:avLst/>
              </a:prstGeom>
              <a:blipFill>
                <a:blip r:embed="rId4"/>
                <a:stretch>
                  <a:fillRect l="-2542" t="-2410" r="-5085"/>
                </a:stretch>
              </a:blipFill>
            </p:spPr>
            <p:txBody>
              <a:bodyPr/>
              <a:lstStyle/>
              <a:p>
                <a:r>
                  <a:rPr lang="en-US">
                    <a:noFill/>
                  </a:rPr>
                  <a:t> </a:t>
                </a:r>
              </a:p>
            </p:txBody>
          </p:sp>
        </mc:Fallback>
      </mc:AlternateContent>
      <p:sp>
        <p:nvSpPr>
          <p:cNvPr id="95" name="Right Brace 94">
            <a:extLst>
              <a:ext uri="{FF2B5EF4-FFF2-40B4-BE49-F238E27FC236}">
                <a16:creationId xmlns:a16="http://schemas.microsoft.com/office/drawing/2014/main" id="{26FA746C-41AA-F54C-BFB7-E90E4EB79F86}"/>
              </a:ext>
            </a:extLst>
          </p:cNvPr>
          <p:cNvSpPr/>
          <p:nvPr/>
        </p:nvSpPr>
        <p:spPr>
          <a:xfrm>
            <a:off x="4016819" y="2371765"/>
            <a:ext cx="211328" cy="735131"/>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7" name="TextBox 96">
            <a:extLst>
              <a:ext uri="{FF2B5EF4-FFF2-40B4-BE49-F238E27FC236}">
                <a16:creationId xmlns:a16="http://schemas.microsoft.com/office/drawing/2014/main" id="{A154268D-5B0F-EF4C-9C31-368EB7952E34}"/>
              </a:ext>
            </a:extLst>
          </p:cNvPr>
          <p:cNvSpPr txBox="1"/>
          <p:nvPr/>
        </p:nvSpPr>
        <p:spPr>
          <a:xfrm>
            <a:off x="4256841" y="2510105"/>
            <a:ext cx="719240" cy="507831"/>
          </a:xfrm>
          <a:prstGeom prst="rect">
            <a:avLst/>
          </a:prstGeom>
          <a:noFill/>
        </p:spPr>
        <p:txBody>
          <a:bodyPr wrap="square" rtlCol="0">
            <a:spAutoFit/>
          </a:bodyPr>
          <a:lstStyle/>
          <a:p>
            <a:r>
              <a:rPr lang="en-US" sz="1350" dirty="0">
                <a:solidFill>
                  <a:schemeClr val="accent1">
                    <a:lumMod val="50000"/>
                  </a:schemeClr>
                </a:solidFill>
              </a:rPr>
              <a:t>Smaller flux</a:t>
            </a:r>
            <a:endParaRPr lang="en-US" sz="1350" dirty="0">
              <a:solidFill>
                <a:schemeClr val="accent1">
                  <a:lumMod val="50000"/>
                </a:schemeClr>
              </a:solidFill>
              <a:ea typeface="Cambria Math" panose="02040503050406030204" pitchFamily="18" charset="0"/>
            </a:endParaRPr>
          </a:p>
        </p:txBody>
      </p:sp>
      <p:cxnSp>
        <p:nvCxnSpPr>
          <p:cNvPr id="55" name="Straight Connector 54">
            <a:extLst>
              <a:ext uri="{FF2B5EF4-FFF2-40B4-BE49-F238E27FC236}">
                <a16:creationId xmlns:a16="http://schemas.microsoft.com/office/drawing/2014/main" id="{1FDE9FDE-9CCF-F945-B5BC-F4F7F96CC3EC}"/>
              </a:ext>
            </a:extLst>
          </p:cNvPr>
          <p:cNvCxnSpPr>
            <a:stCxn id="97" idx="3"/>
          </p:cNvCxnSpPr>
          <p:nvPr/>
        </p:nvCxnSpPr>
        <p:spPr>
          <a:xfrm>
            <a:off x="4976081" y="2752480"/>
            <a:ext cx="1120644" cy="80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C600E4-0146-4249-AC2A-CF865E1128DF}"/>
              </a:ext>
            </a:extLst>
          </p:cNvPr>
          <p:cNvCxnSpPr>
            <a:cxnSpLocks/>
            <a:stCxn id="102" idx="0"/>
          </p:cNvCxnSpPr>
          <p:nvPr/>
        </p:nvCxnSpPr>
        <p:spPr>
          <a:xfrm flipV="1">
            <a:off x="7133367" y="2953246"/>
            <a:ext cx="0" cy="1221233"/>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308D293F-B57E-C747-9734-AABDE4D24FCA}"/>
                  </a:ext>
                </a:extLst>
              </p:cNvPr>
              <p:cNvSpPr txBox="1"/>
              <p:nvPr/>
            </p:nvSpPr>
            <p:spPr>
              <a:xfrm>
                <a:off x="6096724" y="2590647"/>
                <a:ext cx="1512530" cy="385747"/>
              </a:xfrm>
              <a:prstGeom prst="rect">
                <a:avLst/>
              </a:prstGeom>
              <a:noFill/>
              <a:ln>
                <a:solidFill>
                  <a:schemeClr val="accent1"/>
                </a:solidFill>
              </a:ln>
            </p:spPr>
            <p:txBody>
              <a:bodyPr wrap="none" rtlCol="0">
                <a:spAutoFit/>
              </a:bodyPr>
              <a:lstStyle/>
              <a:p>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𝑣</m:t>
                        </m:r>
                      </m:sub>
                    </m:sSub>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r>
                          <a:rPr lang="en-US" sz="1350" i="1">
                            <a:latin typeface="Cambria Math" panose="02040503050406030204" pitchFamily="18" charset="0"/>
                            <a:ea typeface="Cambria Math" panose="02040503050406030204" pitchFamily="18" charset="0"/>
                          </a:rPr>
                          <m:t>1</m:t>
                        </m:r>
                      </m:num>
                      <m:den>
                        <m:r>
                          <a:rPr lang="en-US" sz="1350" i="1">
                            <a:latin typeface="Cambria Math" panose="02040503050406030204" pitchFamily="18" charset="0"/>
                            <a:ea typeface="Cambria Math" panose="02040503050406030204" pitchFamily="18" charset="0"/>
                          </a:rPr>
                          <m:t>𝑟</m:t>
                        </m:r>
                      </m:den>
                    </m:f>
                  </m:oMath>
                </a14:m>
                <a:r>
                  <a:rPr lang="en-US" sz="1350" dirty="0"/>
                  <a:t> = curvature </a:t>
                </a:r>
              </a:p>
            </p:txBody>
          </p:sp>
        </mc:Choice>
        <mc:Fallback xmlns="">
          <p:sp>
            <p:nvSpPr>
              <p:cNvPr id="78" name="TextBox 77">
                <a:extLst>
                  <a:ext uri="{FF2B5EF4-FFF2-40B4-BE49-F238E27FC236}">
                    <a16:creationId xmlns:a16="http://schemas.microsoft.com/office/drawing/2014/main" id="{308D293F-B57E-C747-9734-AABDE4D24FCA}"/>
                  </a:ext>
                </a:extLst>
              </p:cNvPr>
              <p:cNvSpPr txBox="1">
                <a:spLocks noRot="1" noChangeAspect="1" noMove="1" noResize="1" noEditPoints="1" noAdjustHandles="1" noChangeArrowheads="1" noChangeShapeType="1" noTextEdit="1"/>
              </p:cNvSpPr>
              <p:nvPr/>
            </p:nvSpPr>
            <p:spPr>
              <a:xfrm>
                <a:off x="6096724" y="2590647"/>
                <a:ext cx="1512530" cy="385747"/>
              </a:xfrm>
              <a:prstGeom prst="rect">
                <a:avLst/>
              </a:prstGeom>
              <a:blipFill>
                <a:blip r:embed="rId5"/>
                <a:stretch>
                  <a:fillRect b="-4615"/>
                </a:stretch>
              </a:blipFill>
              <a:ln>
                <a:solidFill>
                  <a:schemeClr val="accent1"/>
                </a:solidFill>
              </a:ln>
            </p:spPr>
            <p:txBody>
              <a:bodyPr/>
              <a:lstStyle/>
              <a:p>
                <a:r>
                  <a:rPr lang="en-US">
                    <a:noFill/>
                  </a:rPr>
                  <a:t> </a:t>
                </a:r>
              </a:p>
            </p:txBody>
          </p:sp>
        </mc:Fallback>
      </mc:AlternateContent>
      <p:sp>
        <p:nvSpPr>
          <p:cNvPr id="81" name="Left Brace 80">
            <a:extLst>
              <a:ext uri="{FF2B5EF4-FFF2-40B4-BE49-F238E27FC236}">
                <a16:creationId xmlns:a16="http://schemas.microsoft.com/office/drawing/2014/main" id="{138DBFB5-525B-8F46-877A-6BABC73DE15E}"/>
              </a:ext>
            </a:extLst>
          </p:cNvPr>
          <p:cNvSpPr/>
          <p:nvPr/>
        </p:nvSpPr>
        <p:spPr>
          <a:xfrm>
            <a:off x="7613631" y="2074263"/>
            <a:ext cx="273070" cy="138136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3" name="TextBox 102">
            <a:extLst>
              <a:ext uri="{FF2B5EF4-FFF2-40B4-BE49-F238E27FC236}">
                <a16:creationId xmlns:a16="http://schemas.microsoft.com/office/drawing/2014/main" id="{21112278-EC6C-1B43-B175-4C8B746FC586}"/>
              </a:ext>
            </a:extLst>
          </p:cNvPr>
          <p:cNvSpPr txBox="1"/>
          <p:nvPr/>
        </p:nvSpPr>
        <p:spPr>
          <a:xfrm>
            <a:off x="7743832" y="2143613"/>
            <a:ext cx="1246262" cy="1338828"/>
          </a:xfrm>
          <a:prstGeom prst="rect">
            <a:avLst/>
          </a:prstGeom>
          <a:noFill/>
        </p:spPr>
        <p:txBody>
          <a:bodyPr wrap="square" rtlCol="0">
            <a:spAutoFit/>
          </a:bodyPr>
          <a:lstStyle/>
          <a:p>
            <a:r>
              <a:rPr lang="en-US" sz="1350" dirty="0">
                <a:solidFill>
                  <a:schemeClr val="accent1">
                    <a:lumMod val="50000"/>
                  </a:schemeClr>
                </a:solidFill>
              </a:rPr>
              <a:t>As size decreases, curvature increases, increasing the flux of vapor.</a:t>
            </a:r>
            <a:endParaRPr lang="en-US" sz="1350" dirty="0">
              <a:solidFill>
                <a:schemeClr val="accent1">
                  <a:lumMod val="50000"/>
                </a:schemeClr>
              </a:solidFill>
              <a:ea typeface="Cambria Math" panose="02040503050406030204" pitchFamily="18" charset="0"/>
            </a:endParaRPr>
          </a:p>
        </p:txBody>
      </p:sp>
      <p:cxnSp>
        <p:nvCxnSpPr>
          <p:cNvPr id="104" name="Straight Connector 103">
            <a:extLst>
              <a:ext uri="{FF2B5EF4-FFF2-40B4-BE49-F238E27FC236}">
                <a16:creationId xmlns:a16="http://schemas.microsoft.com/office/drawing/2014/main" id="{30FDFEA3-A6BA-C240-A856-49B254CF3340}"/>
              </a:ext>
            </a:extLst>
          </p:cNvPr>
          <p:cNvCxnSpPr>
            <a:cxnSpLocks/>
          </p:cNvCxnSpPr>
          <p:nvPr/>
        </p:nvCxnSpPr>
        <p:spPr>
          <a:xfrm flipV="1">
            <a:off x="8225941" y="3450360"/>
            <a:ext cx="0" cy="1478579"/>
          </a:xfrm>
          <a:prstGeom prst="line">
            <a:avLst/>
          </a:prstGeom>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AF1138D9-CCBB-544E-A38C-F8A63E95000A}"/>
              </a:ext>
            </a:extLst>
          </p:cNvPr>
          <p:cNvSpPr txBox="1"/>
          <p:nvPr/>
        </p:nvSpPr>
        <p:spPr>
          <a:xfrm>
            <a:off x="7108192" y="4928939"/>
            <a:ext cx="1712927" cy="923330"/>
          </a:xfrm>
          <a:prstGeom prst="rect">
            <a:avLst/>
          </a:prstGeom>
          <a:noFill/>
          <a:ln>
            <a:solidFill>
              <a:schemeClr val="accent1"/>
            </a:solidFill>
          </a:ln>
        </p:spPr>
        <p:txBody>
          <a:bodyPr wrap="square" rtlCol="0">
            <a:spAutoFit/>
          </a:bodyPr>
          <a:lstStyle/>
          <a:p>
            <a:r>
              <a:rPr lang="en-US" sz="1350" dirty="0"/>
              <a:t>Fundamental result of diffusion theory, due to mass conservation</a:t>
            </a:r>
          </a:p>
        </p:txBody>
      </p:sp>
    </p:spTree>
    <p:custDataLst>
      <p:tags r:id="rId1"/>
    </p:custDataLst>
    <p:extLst>
      <p:ext uri="{BB962C8B-B14F-4D97-AF65-F5344CB8AC3E}">
        <p14:creationId xmlns:p14="http://schemas.microsoft.com/office/powerpoint/2010/main" val="1410338738"/>
      </p:ext>
    </p:extLst>
  </p:cSld>
  <p:clrMapOvr>
    <a:masterClrMapping/>
  </p:clrMapOvr>
  <mc:AlternateContent xmlns:mc="http://schemas.openxmlformats.org/markup-compatibility/2006" xmlns:p14="http://schemas.microsoft.com/office/powerpoint/2010/main">
    <mc:Choice Requires="p14">
      <p:transition spd="slow" p14:dur="2000" advTm="134838"/>
    </mc:Choice>
    <mc:Fallback xmlns="">
      <p:transition spd="slow" advTm="13483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AEBEC62-70BA-4146-9AE1-6298E9001C95}"/>
              </a:ext>
            </a:extLst>
          </p:cNvPr>
          <p:cNvSpPr/>
          <p:nvPr/>
        </p:nvSpPr>
        <p:spPr>
          <a:xfrm>
            <a:off x="485576" y="2367896"/>
            <a:ext cx="3306494" cy="13334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287D7963-4A70-6E4E-BE4A-4CA063F28934}"/>
              </a:ext>
            </a:extLst>
          </p:cNvPr>
          <p:cNvSpPr>
            <a:spLocks noGrp="1"/>
          </p:cNvSpPr>
          <p:nvPr>
            <p:ph type="title"/>
          </p:nvPr>
        </p:nvSpPr>
        <p:spPr/>
        <p:txBody>
          <a:bodyPr/>
          <a:lstStyle/>
          <a:p>
            <a:r>
              <a:rPr lang="en-US" dirty="0"/>
              <a:t>Impact of Curvature</a:t>
            </a:r>
          </a:p>
        </p:txBody>
      </p:sp>
      <p:grpSp>
        <p:nvGrpSpPr>
          <p:cNvPr id="4" name="Group 3">
            <a:extLst>
              <a:ext uri="{FF2B5EF4-FFF2-40B4-BE49-F238E27FC236}">
                <a16:creationId xmlns:a16="http://schemas.microsoft.com/office/drawing/2014/main" id="{0BCD743C-B5AC-E64C-A170-DC4EDCD5497D}"/>
              </a:ext>
            </a:extLst>
          </p:cNvPr>
          <p:cNvGrpSpPr/>
          <p:nvPr/>
        </p:nvGrpSpPr>
        <p:grpSpPr>
          <a:xfrm>
            <a:off x="6907071" y="3785516"/>
            <a:ext cx="781054" cy="2392647"/>
            <a:chOff x="10642743" y="4177960"/>
            <a:chExt cx="1041405" cy="3190195"/>
          </a:xfrm>
        </p:grpSpPr>
        <p:sp>
          <p:nvSpPr>
            <p:cNvPr id="5" name="Oval 4">
              <a:extLst>
                <a:ext uri="{FF2B5EF4-FFF2-40B4-BE49-F238E27FC236}">
                  <a16:creationId xmlns:a16="http://schemas.microsoft.com/office/drawing/2014/main" id="{7FFF9D36-2D33-7C47-B830-C112B8728B48}"/>
                </a:ext>
              </a:extLst>
            </p:cNvPr>
            <p:cNvSpPr/>
            <p:nvPr/>
          </p:nvSpPr>
          <p:spPr>
            <a:xfrm>
              <a:off x="11013644" y="4177960"/>
              <a:ext cx="670504" cy="665847"/>
            </a:xfrm>
            <a:prstGeom prst="ellipse">
              <a:avLst/>
            </a:prstGeom>
            <a:solidFill>
              <a:schemeClr val="accent1"/>
            </a:solidFill>
            <a:scene3d>
              <a:camera prst="perspectiveRelaxed">
                <a:rot lat="17676000" lon="0" rev="0"/>
              </a:camera>
              <a:lightRig rig="threePt" dir="t"/>
            </a:scene3d>
            <a:sp3d extrusionH="12700">
              <a:bevelT w="304800" h="1270000"/>
              <a:bevelB w="304800" h="12700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2C4FC461-C6AF-EB4D-A105-2261839E7F9B}"/>
                </a:ext>
              </a:extLst>
            </p:cNvPr>
            <p:cNvCxnSpPr>
              <a:cxnSpLocks/>
            </p:cNvCxnSpPr>
            <p:nvPr/>
          </p:nvCxnSpPr>
          <p:spPr>
            <a:xfrm>
              <a:off x="11016610" y="6064946"/>
              <a:ext cx="409081"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683C032-E168-F641-8373-C75D8B242E45}"/>
                </a:ext>
              </a:extLst>
            </p:cNvPr>
            <p:cNvCxnSpPr>
              <a:cxnSpLocks/>
            </p:cNvCxnSpPr>
            <p:nvPr/>
          </p:nvCxnSpPr>
          <p:spPr>
            <a:xfrm>
              <a:off x="10937102" y="6039937"/>
              <a:ext cx="0" cy="1328218"/>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BF33EA9-44EB-004F-9C12-D58CDC0247C1}"/>
                </a:ext>
              </a:extLst>
            </p:cNvPr>
            <p:cNvSpPr txBox="1"/>
            <p:nvPr/>
          </p:nvSpPr>
          <p:spPr>
            <a:xfrm>
              <a:off x="10642743" y="6574166"/>
              <a:ext cx="340264" cy="400109"/>
            </a:xfrm>
            <a:prstGeom prst="rect">
              <a:avLst/>
            </a:prstGeom>
            <a:noFill/>
          </p:spPr>
          <p:txBody>
            <a:bodyPr wrap="none" rtlCol="0">
              <a:spAutoFit/>
            </a:bodyPr>
            <a:lstStyle/>
            <a:p>
              <a:r>
                <a:rPr lang="en-US" sz="1350" b="1" i="1" dirty="0"/>
                <a:t>c</a:t>
              </a:r>
            </a:p>
          </p:txBody>
        </p:sp>
        <p:sp>
          <p:nvSpPr>
            <p:cNvPr id="9" name="TextBox 8">
              <a:extLst>
                <a:ext uri="{FF2B5EF4-FFF2-40B4-BE49-F238E27FC236}">
                  <a16:creationId xmlns:a16="http://schemas.microsoft.com/office/drawing/2014/main" id="{81474261-311C-F341-9513-4B00E2172D7C}"/>
                </a:ext>
              </a:extLst>
            </p:cNvPr>
            <p:cNvSpPr txBox="1"/>
            <p:nvPr/>
          </p:nvSpPr>
          <p:spPr>
            <a:xfrm>
              <a:off x="11127211" y="5746607"/>
              <a:ext cx="368051" cy="400109"/>
            </a:xfrm>
            <a:prstGeom prst="rect">
              <a:avLst/>
            </a:prstGeom>
            <a:noFill/>
          </p:spPr>
          <p:txBody>
            <a:bodyPr wrap="none" rtlCol="0">
              <a:spAutoFit/>
            </a:bodyPr>
            <a:lstStyle/>
            <a:p>
              <a:r>
                <a:rPr lang="en-US" sz="1350" b="1" i="1" dirty="0"/>
                <a:t>a</a:t>
              </a:r>
            </a:p>
          </p:txBody>
        </p:sp>
      </p:grpSp>
      <p:grpSp>
        <p:nvGrpSpPr>
          <p:cNvPr id="10" name="Group 9">
            <a:extLst>
              <a:ext uri="{FF2B5EF4-FFF2-40B4-BE49-F238E27FC236}">
                <a16:creationId xmlns:a16="http://schemas.microsoft.com/office/drawing/2014/main" id="{55E717D0-1643-2A4E-8FB5-EA0341A7C920}"/>
              </a:ext>
            </a:extLst>
          </p:cNvPr>
          <p:cNvGrpSpPr/>
          <p:nvPr/>
        </p:nvGrpSpPr>
        <p:grpSpPr>
          <a:xfrm>
            <a:off x="6590521" y="1563697"/>
            <a:ext cx="1838296" cy="1508789"/>
            <a:chOff x="5867515" y="4356088"/>
            <a:chExt cx="2451062" cy="2011718"/>
          </a:xfrm>
        </p:grpSpPr>
        <p:sp>
          <p:nvSpPr>
            <p:cNvPr id="11" name="Oval 10">
              <a:extLst>
                <a:ext uri="{FF2B5EF4-FFF2-40B4-BE49-F238E27FC236}">
                  <a16:creationId xmlns:a16="http://schemas.microsoft.com/office/drawing/2014/main" id="{23D0D377-1A88-0347-AF17-6698D38AE56D}"/>
                </a:ext>
              </a:extLst>
            </p:cNvPr>
            <p:cNvSpPr/>
            <p:nvPr/>
          </p:nvSpPr>
          <p:spPr>
            <a:xfrm>
              <a:off x="5867515" y="4356088"/>
              <a:ext cx="2025789" cy="2011718"/>
            </a:xfrm>
            <a:prstGeom prst="ellipse">
              <a:avLst/>
            </a:prstGeom>
            <a:solidFill>
              <a:schemeClr val="accent6"/>
            </a:solidFill>
            <a:scene3d>
              <a:camera prst="perspectiveRelaxed">
                <a:rot lat="17676000" lon="0" rev="0"/>
              </a:camera>
              <a:lightRig rig="threePt" dir="t"/>
            </a:scene3d>
            <a:sp3d>
              <a:bevelT w="698500" h="139700"/>
              <a:bevelB w="698500" h="13335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a:extLst>
                <a:ext uri="{FF2B5EF4-FFF2-40B4-BE49-F238E27FC236}">
                  <a16:creationId xmlns:a16="http://schemas.microsoft.com/office/drawing/2014/main" id="{4042482F-CB93-E045-A847-CD19A83F482C}"/>
                </a:ext>
              </a:extLst>
            </p:cNvPr>
            <p:cNvCxnSpPr>
              <a:cxnSpLocks/>
            </p:cNvCxnSpPr>
            <p:nvPr/>
          </p:nvCxnSpPr>
          <p:spPr>
            <a:xfrm>
              <a:off x="6880410" y="5452196"/>
              <a:ext cx="1029027" cy="1"/>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CC851BC-C948-9744-A4BA-8DF9F0265AAE}"/>
                </a:ext>
              </a:extLst>
            </p:cNvPr>
            <p:cNvCxnSpPr>
              <a:cxnSpLocks/>
            </p:cNvCxnSpPr>
            <p:nvPr/>
          </p:nvCxnSpPr>
          <p:spPr>
            <a:xfrm>
              <a:off x="7992248" y="5452196"/>
              <a:ext cx="0" cy="90521"/>
            </a:xfrm>
            <a:prstGeom prst="line">
              <a:avLst/>
            </a:prstGeom>
            <a:ln w="254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AC752D3-67B8-2047-8FA9-2286DD4701D3}"/>
                </a:ext>
              </a:extLst>
            </p:cNvPr>
            <p:cNvSpPr txBox="1"/>
            <p:nvPr/>
          </p:nvSpPr>
          <p:spPr>
            <a:xfrm>
              <a:off x="7978313" y="5278162"/>
              <a:ext cx="340264" cy="400109"/>
            </a:xfrm>
            <a:prstGeom prst="rect">
              <a:avLst/>
            </a:prstGeom>
            <a:noFill/>
          </p:spPr>
          <p:txBody>
            <a:bodyPr wrap="none" rtlCol="0">
              <a:spAutoFit/>
            </a:bodyPr>
            <a:lstStyle/>
            <a:p>
              <a:r>
                <a:rPr lang="en-US" sz="1350" b="1" i="1" dirty="0"/>
                <a:t>c</a:t>
              </a:r>
            </a:p>
          </p:txBody>
        </p:sp>
        <p:sp>
          <p:nvSpPr>
            <p:cNvPr id="15" name="TextBox 14">
              <a:extLst>
                <a:ext uri="{FF2B5EF4-FFF2-40B4-BE49-F238E27FC236}">
                  <a16:creationId xmlns:a16="http://schemas.microsoft.com/office/drawing/2014/main" id="{E6B8F0DC-7E73-E448-B2A3-445D629813A7}"/>
                </a:ext>
              </a:extLst>
            </p:cNvPr>
            <p:cNvSpPr txBox="1"/>
            <p:nvPr/>
          </p:nvSpPr>
          <p:spPr>
            <a:xfrm>
              <a:off x="7173869" y="5122730"/>
              <a:ext cx="368051" cy="400109"/>
            </a:xfrm>
            <a:prstGeom prst="rect">
              <a:avLst/>
            </a:prstGeom>
            <a:noFill/>
          </p:spPr>
          <p:txBody>
            <a:bodyPr wrap="none" rtlCol="0">
              <a:spAutoFit/>
            </a:bodyPr>
            <a:lstStyle/>
            <a:p>
              <a:r>
                <a:rPr lang="en-US" sz="1350" b="1" i="1" dirty="0"/>
                <a:t>a</a:t>
              </a:r>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1A3A856-15DB-394F-8E8A-EC569490E8BC}"/>
                  </a:ext>
                </a:extLst>
              </p:cNvPr>
              <p:cNvSpPr txBox="1"/>
              <p:nvPr/>
            </p:nvSpPr>
            <p:spPr>
              <a:xfrm>
                <a:off x="842809" y="2815724"/>
                <a:ext cx="2742482" cy="397801"/>
              </a:xfrm>
              <a:prstGeom prst="rect">
                <a:avLst/>
              </a:prstGeom>
              <a:noFill/>
            </p:spPr>
            <p:txBody>
              <a:bodyPr wrap="none" rtlCol="0">
                <a:spAutoFit/>
              </a:bodyPr>
              <a:lstStyle/>
              <a:p>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𝑎</m:t>
                        </m:r>
                      </m:sub>
                    </m:sSub>
                  </m:oMath>
                </a14:m>
                <a:r>
                  <a:rPr lang="en-US" sz="1350" dirty="0"/>
                  <a:t> </a:t>
                </a:r>
                <a:r>
                  <a:rPr lang="en-US" sz="1350" dirty="0">
                    <a:sym typeface="Wingdings" pitchFamily="2" charset="2"/>
                  </a:rPr>
                  <a:t> Flux of vapor onto a-axis </a:t>
                </a:r>
                <a14:m>
                  <m:oMath xmlns:m="http://schemas.openxmlformats.org/officeDocument/2006/math">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r>
                          <a:rPr lang="en-US" sz="1350" i="1">
                            <a:latin typeface="Cambria Math" panose="02040503050406030204" pitchFamily="18" charset="0"/>
                            <a:ea typeface="Cambria Math" panose="02040503050406030204" pitchFamily="18" charset="0"/>
                          </a:rPr>
                          <m:t>𝜕</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𝜌</m:t>
                            </m:r>
                          </m:e>
                          <m:sub>
                            <m:r>
                              <a:rPr lang="en-US" sz="1350" i="1">
                                <a:latin typeface="Cambria Math" panose="02040503050406030204" pitchFamily="18" charset="0"/>
                                <a:ea typeface="Cambria Math" panose="02040503050406030204" pitchFamily="18" charset="0"/>
                              </a:rPr>
                              <m:t>𝑣</m:t>
                            </m:r>
                          </m:sub>
                        </m:sSub>
                      </m:num>
                      <m:den>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𝑎</m:t>
                        </m:r>
                      </m:den>
                    </m:f>
                  </m:oMath>
                </a14:m>
                <a:endParaRPr lang="en-US" sz="1350" dirty="0"/>
              </a:p>
            </p:txBody>
          </p:sp>
        </mc:Choice>
        <mc:Fallback xmlns="">
          <p:sp>
            <p:nvSpPr>
              <p:cNvPr id="16" name="TextBox 15">
                <a:extLst>
                  <a:ext uri="{FF2B5EF4-FFF2-40B4-BE49-F238E27FC236}">
                    <a16:creationId xmlns:a16="http://schemas.microsoft.com/office/drawing/2014/main" id="{41A3A856-15DB-394F-8E8A-EC569490E8BC}"/>
                  </a:ext>
                </a:extLst>
              </p:cNvPr>
              <p:cNvSpPr txBox="1">
                <a:spLocks noRot="1" noChangeAspect="1" noMove="1" noResize="1" noEditPoints="1" noAdjustHandles="1" noChangeArrowheads="1" noChangeShapeType="1" noTextEdit="1"/>
              </p:cNvSpPr>
              <p:nvPr/>
            </p:nvSpPr>
            <p:spPr>
              <a:xfrm>
                <a:off x="842809" y="2815724"/>
                <a:ext cx="2742482" cy="397801"/>
              </a:xfrm>
              <a:prstGeom prst="rect">
                <a:avLst/>
              </a:prstGeom>
              <a:blipFill>
                <a:blip r:embed="rId3"/>
                <a:stretch>
                  <a:fillRect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3C974559-CFA7-C044-B8C8-3957AA501B28}"/>
                  </a:ext>
                </a:extLst>
              </p:cNvPr>
              <p:cNvSpPr/>
              <p:nvPr/>
            </p:nvSpPr>
            <p:spPr>
              <a:xfrm>
                <a:off x="842810" y="3239473"/>
                <a:ext cx="2719399" cy="397801"/>
              </a:xfrm>
              <a:prstGeom prst="rect">
                <a:avLst/>
              </a:prstGeom>
            </p:spPr>
            <p:txBody>
              <a:bodyPr wrap="none">
                <a:spAutoFit/>
              </a:bodyPr>
              <a:lstStyle/>
              <a:p>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𝑐</m:t>
                        </m:r>
                      </m:sub>
                    </m:sSub>
                  </m:oMath>
                </a14:m>
                <a:r>
                  <a:rPr lang="en-US" sz="1350" dirty="0"/>
                  <a:t> </a:t>
                </a:r>
                <a:r>
                  <a:rPr lang="en-US" sz="1350" dirty="0">
                    <a:sym typeface="Wingdings" pitchFamily="2" charset="2"/>
                  </a:rPr>
                  <a:t> Flux of vapor onto c-axis </a:t>
                </a:r>
                <a14:m>
                  <m:oMath xmlns:m="http://schemas.openxmlformats.org/officeDocument/2006/math">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r>
                          <a:rPr lang="en-US" sz="1350" i="1">
                            <a:latin typeface="Cambria Math" panose="02040503050406030204" pitchFamily="18" charset="0"/>
                            <a:ea typeface="Cambria Math" panose="02040503050406030204" pitchFamily="18" charset="0"/>
                          </a:rPr>
                          <m:t>𝜕</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𝜌</m:t>
                            </m:r>
                          </m:e>
                          <m:sub>
                            <m:r>
                              <a:rPr lang="en-US" sz="1350" i="1">
                                <a:latin typeface="Cambria Math" panose="02040503050406030204" pitchFamily="18" charset="0"/>
                                <a:ea typeface="Cambria Math" panose="02040503050406030204" pitchFamily="18" charset="0"/>
                              </a:rPr>
                              <m:t>𝑣</m:t>
                            </m:r>
                          </m:sub>
                        </m:sSub>
                      </m:num>
                      <m:den>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𝑐</m:t>
                        </m:r>
                      </m:den>
                    </m:f>
                  </m:oMath>
                </a14:m>
                <a:endParaRPr lang="en-US" sz="1350" dirty="0"/>
              </a:p>
            </p:txBody>
          </p:sp>
        </mc:Choice>
        <mc:Fallback xmlns="">
          <p:sp>
            <p:nvSpPr>
              <p:cNvPr id="17" name="Rectangle 16">
                <a:extLst>
                  <a:ext uri="{FF2B5EF4-FFF2-40B4-BE49-F238E27FC236}">
                    <a16:creationId xmlns:a16="http://schemas.microsoft.com/office/drawing/2014/main" id="{3C974559-CFA7-C044-B8C8-3957AA501B28}"/>
                  </a:ext>
                </a:extLst>
              </p:cNvPr>
              <p:cNvSpPr>
                <a:spLocks noRot="1" noChangeAspect="1" noMove="1" noResize="1" noEditPoints="1" noAdjustHandles="1" noChangeArrowheads="1" noChangeShapeType="1" noTextEdit="1"/>
              </p:cNvSpPr>
              <p:nvPr/>
            </p:nvSpPr>
            <p:spPr>
              <a:xfrm>
                <a:off x="842810" y="3239473"/>
                <a:ext cx="2719399" cy="397801"/>
              </a:xfrm>
              <a:prstGeom prst="rect">
                <a:avLst/>
              </a:prstGeom>
              <a:blipFill>
                <a:blip r:embed="rId4"/>
                <a:stretch>
                  <a:fillRect b="-3030"/>
                </a:stretch>
              </a:blipFill>
            </p:spPr>
            <p:txBody>
              <a:bodyPr/>
              <a:lstStyle/>
              <a:p>
                <a:r>
                  <a:rPr lang="en-US">
                    <a:noFill/>
                  </a:rPr>
                  <a:t> </a:t>
                </a:r>
              </a:p>
            </p:txBody>
          </p:sp>
        </mc:Fallback>
      </mc:AlternateContent>
      <p:sp>
        <p:nvSpPr>
          <p:cNvPr id="18" name="Right Arrow 17">
            <a:extLst>
              <a:ext uri="{FF2B5EF4-FFF2-40B4-BE49-F238E27FC236}">
                <a16:creationId xmlns:a16="http://schemas.microsoft.com/office/drawing/2014/main" id="{1B430786-49C2-5F42-8150-E4EDE22C56FA}"/>
              </a:ext>
            </a:extLst>
          </p:cNvPr>
          <p:cNvSpPr/>
          <p:nvPr/>
        </p:nvSpPr>
        <p:spPr>
          <a:xfrm>
            <a:off x="5587253" y="2161112"/>
            <a:ext cx="917762" cy="463421"/>
          </a:xfrm>
          <a:prstGeom prst="rightArrow">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ight Arrow 18">
            <a:extLst>
              <a:ext uri="{FF2B5EF4-FFF2-40B4-BE49-F238E27FC236}">
                <a16:creationId xmlns:a16="http://schemas.microsoft.com/office/drawing/2014/main" id="{780A8B65-8245-2949-AD44-34990133ADB0}"/>
              </a:ext>
            </a:extLst>
          </p:cNvPr>
          <p:cNvSpPr/>
          <p:nvPr/>
        </p:nvSpPr>
        <p:spPr>
          <a:xfrm>
            <a:off x="6022220" y="5181998"/>
            <a:ext cx="917762" cy="110706"/>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384ABB1-012A-CD4F-99D7-3AEA1943BBE3}"/>
                  </a:ext>
                </a:extLst>
              </p:cNvPr>
              <p:cNvSpPr txBox="1"/>
              <p:nvPr/>
            </p:nvSpPr>
            <p:spPr>
              <a:xfrm>
                <a:off x="5535598" y="2239697"/>
                <a:ext cx="383951"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𝑎</m:t>
                          </m:r>
                        </m:sub>
                      </m:sSub>
                    </m:oMath>
                  </m:oMathPara>
                </a14:m>
                <a:endParaRPr lang="en-US" sz="1350" dirty="0"/>
              </a:p>
            </p:txBody>
          </p:sp>
        </mc:Choice>
        <mc:Fallback xmlns="">
          <p:sp>
            <p:nvSpPr>
              <p:cNvPr id="20" name="TextBox 19">
                <a:extLst>
                  <a:ext uri="{FF2B5EF4-FFF2-40B4-BE49-F238E27FC236}">
                    <a16:creationId xmlns:a16="http://schemas.microsoft.com/office/drawing/2014/main" id="{0384ABB1-012A-CD4F-99D7-3AEA1943BBE3}"/>
                  </a:ext>
                </a:extLst>
              </p:cNvPr>
              <p:cNvSpPr txBox="1">
                <a:spLocks noRot="1" noChangeAspect="1" noMove="1" noResize="1" noEditPoints="1" noAdjustHandles="1" noChangeArrowheads="1" noChangeShapeType="1" noTextEdit="1"/>
              </p:cNvSpPr>
              <p:nvPr/>
            </p:nvSpPr>
            <p:spPr>
              <a:xfrm>
                <a:off x="5535598" y="2239697"/>
                <a:ext cx="383951" cy="30008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BB66B98-62C8-DB48-B15B-FF13211D860D}"/>
                  </a:ext>
                </a:extLst>
              </p:cNvPr>
              <p:cNvSpPr txBox="1"/>
              <p:nvPr/>
            </p:nvSpPr>
            <p:spPr>
              <a:xfrm>
                <a:off x="5675251" y="5073167"/>
                <a:ext cx="383951"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𝑎</m:t>
                          </m:r>
                        </m:sub>
                      </m:sSub>
                    </m:oMath>
                  </m:oMathPara>
                </a14:m>
                <a:endParaRPr lang="en-US" sz="1350" dirty="0"/>
              </a:p>
            </p:txBody>
          </p:sp>
        </mc:Choice>
        <mc:Fallback xmlns="">
          <p:sp>
            <p:nvSpPr>
              <p:cNvPr id="21" name="TextBox 20">
                <a:extLst>
                  <a:ext uri="{FF2B5EF4-FFF2-40B4-BE49-F238E27FC236}">
                    <a16:creationId xmlns:a16="http://schemas.microsoft.com/office/drawing/2014/main" id="{4BB66B98-62C8-DB48-B15B-FF13211D860D}"/>
                  </a:ext>
                </a:extLst>
              </p:cNvPr>
              <p:cNvSpPr txBox="1">
                <a:spLocks noRot="1" noChangeAspect="1" noMove="1" noResize="1" noEditPoints="1" noAdjustHandles="1" noChangeArrowheads="1" noChangeShapeType="1" noTextEdit="1"/>
              </p:cNvSpPr>
              <p:nvPr/>
            </p:nvSpPr>
            <p:spPr>
              <a:xfrm>
                <a:off x="5675251" y="5073167"/>
                <a:ext cx="383951" cy="300082"/>
              </a:xfrm>
              <a:prstGeom prst="rect">
                <a:avLst/>
              </a:prstGeom>
              <a:blipFill>
                <a:blip r:embed="rId6"/>
                <a:stretch>
                  <a:fillRect/>
                </a:stretch>
              </a:blipFill>
            </p:spPr>
            <p:txBody>
              <a:bodyPr/>
              <a:lstStyle/>
              <a:p>
                <a:r>
                  <a:rPr lang="en-US">
                    <a:noFill/>
                  </a:rPr>
                  <a:t> </a:t>
                </a:r>
              </a:p>
            </p:txBody>
          </p:sp>
        </mc:Fallback>
      </mc:AlternateContent>
      <p:sp>
        <p:nvSpPr>
          <p:cNvPr id="22" name="Right Arrow 21">
            <a:extLst>
              <a:ext uri="{FF2B5EF4-FFF2-40B4-BE49-F238E27FC236}">
                <a16:creationId xmlns:a16="http://schemas.microsoft.com/office/drawing/2014/main" id="{7C2A21B8-9B6D-754C-A548-61FB92969A6D}"/>
              </a:ext>
            </a:extLst>
          </p:cNvPr>
          <p:cNvSpPr/>
          <p:nvPr/>
        </p:nvSpPr>
        <p:spPr>
          <a:xfrm rot="5400000">
            <a:off x="6963106" y="3283610"/>
            <a:ext cx="917762" cy="463421"/>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C0D4B61-62E2-D140-A971-949A291D6AF7}"/>
                  </a:ext>
                </a:extLst>
              </p:cNvPr>
              <p:cNvSpPr txBox="1"/>
              <p:nvPr/>
            </p:nvSpPr>
            <p:spPr>
              <a:xfrm>
                <a:off x="7248502" y="3049636"/>
                <a:ext cx="370486"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𝑐</m:t>
                          </m:r>
                        </m:sub>
                      </m:sSub>
                    </m:oMath>
                  </m:oMathPara>
                </a14:m>
                <a:endParaRPr lang="en-US" sz="1350" dirty="0"/>
              </a:p>
            </p:txBody>
          </p:sp>
        </mc:Choice>
        <mc:Fallback xmlns="">
          <p:sp>
            <p:nvSpPr>
              <p:cNvPr id="23" name="TextBox 22">
                <a:extLst>
                  <a:ext uri="{FF2B5EF4-FFF2-40B4-BE49-F238E27FC236}">
                    <a16:creationId xmlns:a16="http://schemas.microsoft.com/office/drawing/2014/main" id="{8C0D4B61-62E2-D140-A971-949A291D6AF7}"/>
                  </a:ext>
                </a:extLst>
              </p:cNvPr>
              <p:cNvSpPr txBox="1">
                <a:spLocks noRot="1" noChangeAspect="1" noMove="1" noResize="1" noEditPoints="1" noAdjustHandles="1" noChangeArrowheads="1" noChangeShapeType="1" noTextEdit="1"/>
              </p:cNvSpPr>
              <p:nvPr/>
            </p:nvSpPr>
            <p:spPr>
              <a:xfrm>
                <a:off x="7248502" y="3049636"/>
                <a:ext cx="370486" cy="300082"/>
              </a:xfrm>
              <a:prstGeom prst="rect">
                <a:avLst/>
              </a:prstGeom>
              <a:blipFill>
                <a:blip r:embed="rId7"/>
                <a:stretch>
                  <a:fillRect/>
                </a:stretch>
              </a:blipFill>
            </p:spPr>
            <p:txBody>
              <a:bodyPr/>
              <a:lstStyle/>
              <a:p>
                <a:r>
                  <a:rPr lang="en-US">
                    <a:noFill/>
                  </a:rPr>
                  <a:t> </a:t>
                </a:r>
              </a:p>
            </p:txBody>
          </p:sp>
        </mc:Fallback>
      </mc:AlternateContent>
      <p:sp>
        <p:nvSpPr>
          <p:cNvPr id="24" name="Right Arrow 23">
            <a:extLst>
              <a:ext uri="{FF2B5EF4-FFF2-40B4-BE49-F238E27FC236}">
                <a16:creationId xmlns:a16="http://schemas.microsoft.com/office/drawing/2014/main" id="{E41A2206-7EB1-B04E-939E-0473DD3053BB}"/>
              </a:ext>
            </a:extLst>
          </p:cNvPr>
          <p:cNvSpPr/>
          <p:nvPr/>
        </p:nvSpPr>
        <p:spPr>
          <a:xfrm rot="5400000">
            <a:off x="6900394" y="1743212"/>
            <a:ext cx="917762" cy="110706"/>
          </a:xfrm>
          <a:prstGeom prst="rightArrow">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738B3F5-281F-4442-A03D-AB8F6DDB7966}"/>
                  </a:ext>
                </a:extLst>
              </p:cNvPr>
              <p:cNvSpPr txBox="1"/>
              <p:nvPr/>
            </p:nvSpPr>
            <p:spPr>
              <a:xfrm>
                <a:off x="7321444" y="1242166"/>
                <a:ext cx="370486"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𝑐</m:t>
                          </m:r>
                        </m:sub>
                      </m:sSub>
                    </m:oMath>
                  </m:oMathPara>
                </a14:m>
                <a:endParaRPr lang="en-US" sz="1350" dirty="0"/>
              </a:p>
            </p:txBody>
          </p:sp>
        </mc:Choice>
        <mc:Fallback xmlns="">
          <p:sp>
            <p:nvSpPr>
              <p:cNvPr id="25" name="TextBox 24">
                <a:extLst>
                  <a:ext uri="{FF2B5EF4-FFF2-40B4-BE49-F238E27FC236}">
                    <a16:creationId xmlns:a16="http://schemas.microsoft.com/office/drawing/2014/main" id="{7738B3F5-281F-4442-A03D-AB8F6DDB7966}"/>
                  </a:ext>
                </a:extLst>
              </p:cNvPr>
              <p:cNvSpPr txBox="1">
                <a:spLocks noRot="1" noChangeAspect="1" noMove="1" noResize="1" noEditPoints="1" noAdjustHandles="1" noChangeArrowheads="1" noChangeShapeType="1" noTextEdit="1"/>
              </p:cNvSpPr>
              <p:nvPr/>
            </p:nvSpPr>
            <p:spPr>
              <a:xfrm>
                <a:off x="7321444" y="1242166"/>
                <a:ext cx="370486" cy="300082"/>
              </a:xfrm>
              <a:prstGeom prst="rect">
                <a:avLst/>
              </a:prstGeom>
              <a:blipFill>
                <a:blip r:embed="rId8"/>
                <a:stretch>
                  <a:fillRect/>
                </a:stretch>
              </a:blipFill>
            </p:spPr>
            <p:txBody>
              <a:bodyPr/>
              <a:lstStyle/>
              <a:p>
                <a:r>
                  <a:rPr lang="en-US">
                    <a:noFill/>
                  </a:rPr>
                  <a:t> </a:t>
                </a:r>
              </a:p>
            </p:txBody>
          </p:sp>
        </mc:Fallback>
      </mc:AlternateContent>
      <p:sp>
        <p:nvSpPr>
          <p:cNvPr id="26" name="Rectangle 25">
            <a:extLst>
              <a:ext uri="{FF2B5EF4-FFF2-40B4-BE49-F238E27FC236}">
                <a16:creationId xmlns:a16="http://schemas.microsoft.com/office/drawing/2014/main" id="{C7C0EDFD-E41A-3345-BE85-A8C3E8150D45}"/>
              </a:ext>
            </a:extLst>
          </p:cNvPr>
          <p:cNvSpPr/>
          <p:nvPr/>
        </p:nvSpPr>
        <p:spPr>
          <a:xfrm>
            <a:off x="634291" y="2469393"/>
            <a:ext cx="1561902" cy="300082"/>
          </a:xfrm>
          <a:prstGeom prst="rect">
            <a:avLst/>
          </a:prstGeom>
        </p:spPr>
        <p:txBody>
          <a:bodyPr wrap="none">
            <a:spAutoFit/>
          </a:bodyPr>
          <a:lstStyle/>
          <a:p>
            <a:r>
              <a:rPr lang="en-US" sz="1350" dirty="0"/>
              <a:t>Two primary fluxes:</a:t>
            </a:r>
          </a:p>
        </p:txBody>
      </p:sp>
      <p:sp>
        <p:nvSpPr>
          <p:cNvPr id="28" name="Rectangle 27">
            <a:extLst>
              <a:ext uri="{FF2B5EF4-FFF2-40B4-BE49-F238E27FC236}">
                <a16:creationId xmlns:a16="http://schemas.microsoft.com/office/drawing/2014/main" id="{A5D8550A-2F74-B544-AF09-D00D710CFE29}"/>
              </a:ext>
            </a:extLst>
          </p:cNvPr>
          <p:cNvSpPr/>
          <p:nvPr/>
        </p:nvSpPr>
        <p:spPr>
          <a:xfrm>
            <a:off x="500926" y="3899813"/>
            <a:ext cx="3306494" cy="13334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9777E772-9800-C042-BE50-4551B395BB90}"/>
              </a:ext>
            </a:extLst>
          </p:cNvPr>
          <p:cNvSpPr/>
          <p:nvPr/>
        </p:nvSpPr>
        <p:spPr>
          <a:xfrm>
            <a:off x="605710" y="4007757"/>
            <a:ext cx="2834046" cy="300082"/>
          </a:xfrm>
          <a:prstGeom prst="rect">
            <a:avLst/>
          </a:prstGeom>
        </p:spPr>
        <p:txBody>
          <a:bodyPr wrap="none">
            <a:spAutoFit/>
          </a:bodyPr>
          <a:lstStyle/>
          <a:p>
            <a:r>
              <a:rPr lang="en-US" sz="1350" dirty="0"/>
              <a:t>Flux / gradient depends on curvature:</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05355E2-D7C5-AC46-831E-2CDC99E6B2C9}"/>
                  </a:ext>
                </a:extLst>
              </p:cNvPr>
              <p:cNvSpPr txBox="1"/>
              <p:nvPr/>
            </p:nvSpPr>
            <p:spPr>
              <a:xfrm>
                <a:off x="800100" y="4298562"/>
                <a:ext cx="627608" cy="386837"/>
              </a:xfrm>
              <a:prstGeom prst="rect">
                <a:avLst/>
              </a:prstGeom>
              <a:noFill/>
            </p:spPr>
            <p:txBody>
              <a:bodyPr wrap="none" rtlCol="0">
                <a:spAutoFit/>
              </a:bodyPr>
              <a:lstStyle/>
              <a:p>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𝑎</m:t>
                        </m:r>
                      </m:sub>
                    </m:sSub>
                  </m:oMath>
                </a14:m>
                <a:r>
                  <a:rPr lang="en-US" sz="1350" dirty="0"/>
                  <a:t> </a:t>
                </a:r>
                <a14:m>
                  <m:oMath xmlns:m="http://schemas.openxmlformats.org/officeDocument/2006/math">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r>
                          <a:rPr lang="en-US" sz="1350" i="1">
                            <a:latin typeface="Cambria Math" panose="02040503050406030204" pitchFamily="18" charset="0"/>
                            <a:ea typeface="Cambria Math" panose="02040503050406030204" pitchFamily="18" charset="0"/>
                          </a:rPr>
                          <m:t>1</m:t>
                        </m:r>
                      </m:num>
                      <m:den>
                        <m:r>
                          <a:rPr lang="en-US" sz="1350" i="1">
                            <a:latin typeface="Cambria Math" panose="02040503050406030204" pitchFamily="18" charset="0"/>
                            <a:ea typeface="Cambria Math" panose="02040503050406030204" pitchFamily="18" charset="0"/>
                          </a:rPr>
                          <m:t>𝑐</m:t>
                        </m:r>
                      </m:den>
                    </m:f>
                  </m:oMath>
                </a14:m>
                <a:endParaRPr lang="en-US" sz="1350" dirty="0"/>
              </a:p>
            </p:txBody>
          </p:sp>
        </mc:Choice>
        <mc:Fallback xmlns="">
          <p:sp>
            <p:nvSpPr>
              <p:cNvPr id="30" name="TextBox 29">
                <a:extLst>
                  <a:ext uri="{FF2B5EF4-FFF2-40B4-BE49-F238E27FC236}">
                    <a16:creationId xmlns:a16="http://schemas.microsoft.com/office/drawing/2014/main" id="{605355E2-D7C5-AC46-831E-2CDC99E6B2C9}"/>
                  </a:ext>
                </a:extLst>
              </p:cNvPr>
              <p:cNvSpPr txBox="1">
                <a:spLocks noRot="1" noChangeAspect="1" noMove="1" noResize="1" noEditPoints="1" noAdjustHandles="1" noChangeArrowheads="1" noChangeShapeType="1" noTextEdit="1"/>
              </p:cNvSpPr>
              <p:nvPr/>
            </p:nvSpPr>
            <p:spPr>
              <a:xfrm>
                <a:off x="800100" y="4298562"/>
                <a:ext cx="627608" cy="38683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BB76FBC0-79F0-0C41-93CE-508A680AA14C}"/>
                  </a:ext>
                </a:extLst>
              </p:cNvPr>
              <p:cNvSpPr/>
              <p:nvPr/>
            </p:nvSpPr>
            <p:spPr>
              <a:xfrm>
                <a:off x="800100" y="4722311"/>
                <a:ext cx="622030" cy="386837"/>
              </a:xfrm>
              <a:prstGeom prst="rect">
                <a:avLst/>
              </a:prstGeom>
            </p:spPr>
            <p:txBody>
              <a:bodyPr wrap="none">
                <a:spAutoFit/>
              </a:bodyPr>
              <a:lstStyle/>
              <a:p>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𝑐</m:t>
                        </m:r>
                      </m:sub>
                    </m:sSub>
                  </m:oMath>
                </a14:m>
                <a:r>
                  <a:rPr lang="en-US" sz="1350" dirty="0"/>
                  <a:t> </a:t>
                </a:r>
                <a14:m>
                  <m:oMath xmlns:m="http://schemas.openxmlformats.org/officeDocument/2006/math">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r>
                          <a:rPr lang="en-US" sz="1350" i="1">
                            <a:latin typeface="Cambria Math" panose="02040503050406030204" pitchFamily="18" charset="0"/>
                            <a:ea typeface="Cambria Math" panose="02040503050406030204" pitchFamily="18" charset="0"/>
                          </a:rPr>
                          <m:t>1</m:t>
                        </m:r>
                      </m:num>
                      <m:den>
                        <m:r>
                          <a:rPr lang="en-US" sz="1350" i="1">
                            <a:latin typeface="Cambria Math" panose="02040503050406030204" pitchFamily="18" charset="0"/>
                            <a:ea typeface="Cambria Math" panose="02040503050406030204" pitchFamily="18" charset="0"/>
                          </a:rPr>
                          <m:t>𝑎</m:t>
                        </m:r>
                      </m:den>
                    </m:f>
                  </m:oMath>
                </a14:m>
                <a:endParaRPr lang="en-US" sz="1350" dirty="0"/>
              </a:p>
            </p:txBody>
          </p:sp>
        </mc:Choice>
        <mc:Fallback xmlns="">
          <p:sp>
            <p:nvSpPr>
              <p:cNvPr id="31" name="Rectangle 30">
                <a:extLst>
                  <a:ext uri="{FF2B5EF4-FFF2-40B4-BE49-F238E27FC236}">
                    <a16:creationId xmlns:a16="http://schemas.microsoft.com/office/drawing/2014/main" id="{BB76FBC0-79F0-0C41-93CE-508A680AA14C}"/>
                  </a:ext>
                </a:extLst>
              </p:cNvPr>
              <p:cNvSpPr>
                <a:spLocks noRot="1" noChangeAspect="1" noMove="1" noResize="1" noEditPoints="1" noAdjustHandles="1" noChangeArrowheads="1" noChangeShapeType="1" noTextEdit="1"/>
              </p:cNvSpPr>
              <p:nvPr/>
            </p:nvSpPr>
            <p:spPr>
              <a:xfrm>
                <a:off x="800100" y="4722311"/>
                <a:ext cx="622030" cy="38683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C3821EED-0CE2-4C40-89C5-6A84EEF844A3}"/>
                  </a:ext>
                </a:extLst>
              </p:cNvPr>
              <p:cNvSpPr/>
              <p:nvPr/>
            </p:nvSpPr>
            <p:spPr>
              <a:xfrm>
                <a:off x="1400846" y="4289517"/>
                <a:ext cx="1621598" cy="300082"/>
              </a:xfrm>
              <a:prstGeom prst="rect">
                <a:avLst/>
              </a:prstGeom>
            </p:spPr>
            <p:txBody>
              <a:bodyPr wrap="none">
                <a:spAutoFit/>
              </a:bodyPr>
              <a:lstStyle/>
              <a:p>
                <a:r>
                  <a:rPr lang="en-US" sz="1350" dirty="0"/>
                  <a:t>(smaller </a:t>
                </a:r>
                <a14:m>
                  <m:oMath xmlns:m="http://schemas.openxmlformats.org/officeDocument/2006/math">
                    <m:r>
                      <a:rPr lang="en-US" sz="1350" i="1">
                        <a:latin typeface="Cambria Math" panose="02040503050406030204" pitchFamily="18" charset="0"/>
                      </a:rPr>
                      <m:t>𝑐</m:t>
                    </m:r>
                  </m:oMath>
                </a14:m>
                <a:r>
                  <a:rPr lang="en-US" sz="1350" dirty="0"/>
                  <a:t>, larger </a:t>
                </a:r>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𝑎</m:t>
                        </m:r>
                      </m:sub>
                    </m:sSub>
                  </m:oMath>
                </a14:m>
                <a:r>
                  <a:rPr lang="en-US" sz="1350" dirty="0"/>
                  <a:t>)</a:t>
                </a:r>
              </a:p>
            </p:txBody>
          </p:sp>
        </mc:Choice>
        <mc:Fallback xmlns="">
          <p:sp>
            <p:nvSpPr>
              <p:cNvPr id="32" name="Rectangle 31">
                <a:extLst>
                  <a:ext uri="{FF2B5EF4-FFF2-40B4-BE49-F238E27FC236}">
                    <a16:creationId xmlns:a16="http://schemas.microsoft.com/office/drawing/2014/main" id="{C3821EED-0CE2-4C40-89C5-6A84EEF844A3}"/>
                  </a:ext>
                </a:extLst>
              </p:cNvPr>
              <p:cNvSpPr>
                <a:spLocks noRot="1" noChangeAspect="1" noMove="1" noResize="1" noEditPoints="1" noAdjustHandles="1" noChangeArrowheads="1" noChangeShapeType="1" noTextEdit="1"/>
              </p:cNvSpPr>
              <p:nvPr/>
            </p:nvSpPr>
            <p:spPr>
              <a:xfrm>
                <a:off x="1400846" y="4289517"/>
                <a:ext cx="1621598" cy="300082"/>
              </a:xfrm>
              <a:prstGeom prst="rect">
                <a:avLst/>
              </a:prstGeom>
              <a:blipFill>
                <a:blip r:embed="rId11"/>
                <a:stretch>
                  <a:fillRect l="-1128" t="-4082"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A84EE148-B05B-0A4B-810E-DEE7AB5DCDB4}"/>
                  </a:ext>
                </a:extLst>
              </p:cNvPr>
              <p:cNvSpPr/>
              <p:nvPr/>
            </p:nvSpPr>
            <p:spPr>
              <a:xfrm>
                <a:off x="1400846" y="4725368"/>
                <a:ext cx="1622880" cy="300082"/>
              </a:xfrm>
              <a:prstGeom prst="rect">
                <a:avLst/>
              </a:prstGeom>
            </p:spPr>
            <p:txBody>
              <a:bodyPr wrap="none">
                <a:spAutoFit/>
              </a:bodyPr>
              <a:lstStyle/>
              <a:p>
                <a:r>
                  <a:rPr lang="en-US" sz="1350" dirty="0"/>
                  <a:t>(smaller </a:t>
                </a:r>
                <a14:m>
                  <m:oMath xmlns:m="http://schemas.openxmlformats.org/officeDocument/2006/math">
                    <m:r>
                      <a:rPr lang="en-US" sz="1350" i="1">
                        <a:latin typeface="Cambria Math" panose="02040503050406030204" pitchFamily="18" charset="0"/>
                      </a:rPr>
                      <m:t>𝑎</m:t>
                    </m:r>
                  </m:oMath>
                </a14:m>
                <a:r>
                  <a:rPr lang="en-US" sz="1350" dirty="0"/>
                  <a:t>, larger </a:t>
                </a:r>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𝑐</m:t>
                        </m:r>
                      </m:sub>
                    </m:sSub>
                  </m:oMath>
                </a14:m>
                <a:r>
                  <a:rPr lang="en-US" sz="1350" dirty="0"/>
                  <a:t>)</a:t>
                </a:r>
              </a:p>
            </p:txBody>
          </p:sp>
        </mc:Choice>
        <mc:Fallback xmlns="">
          <p:sp>
            <p:nvSpPr>
              <p:cNvPr id="33" name="Rectangle 32">
                <a:extLst>
                  <a:ext uri="{FF2B5EF4-FFF2-40B4-BE49-F238E27FC236}">
                    <a16:creationId xmlns:a16="http://schemas.microsoft.com/office/drawing/2014/main" id="{A84EE148-B05B-0A4B-810E-DEE7AB5DCDB4}"/>
                  </a:ext>
                </a:extLst>
              </p:cNvPr>
              <p:cNvSpPr>
                <a:spLocks noRot="1" noChangeAspect="1" noMove="1" noResize="1" noEditPoints="1" noAdjustHandles="1" noChangeArrowheads="1" noChangeShapeType="1" noTextEdit="1"/>
              </p:cNvSpPr>
              <p:nvPr/>
            </p:nvSpPr>
            <p:spPr>
              <a:xfrm>
                <a:off x="1400846" y="4725368"/>
                <a:ext cx="1622880" cy="300082"/>
              </a:xfrm>
              <a:prstGeom prst="rect">
                <a:avLst/>
              </a:prstGeom>
              <a:blipFill>
                <a:blip r:embed="rId12"/>
                <a:stretch>
                  <a:fillRect l="-1128" t="-2041"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A1851988-D1CC-3844-BEB4-C257E7F940C6}"/>
                  </a:ext>
                </a:extLst>
              </p:cNvPr>
              <p:cNvSpPr/>
              <p:nvPr/>
            </p:nvSpPr>
            <p:spPr>
              <a:xfrm>
                <a:off x="1389925" y="4443608"/>
                <a:ext cx="1621598" cy="300082"/>
              </a:xfrm>
              <a:prstGeom prst="rect">
                <a:avLst/>
              </a:prstGeom>
            </p:spPr>
            <p:txBody>
              <a:bodyPr wrap="none">
                <a:spAutoFit/>
              </a:bodyPr>
              <a:lstStyle/>
              <a:p>
                <a:r>
                  <a:rPr lang="en-US" sz="1350" dirty="0"/>
                  <a:t>(larger </a:t>
                </a:r>
                <a14:m>
                  <m:oMath xmlns:m="http://schemas.openxmlformats.org/officeDocument/2006/math">
                    <m:r>
                      <a:rPr lang="en-US" sz="1350" i="1">
                        <a:latin typeface="Cambria Math" panose="02040503050406030204" pitchFamily="18" charset="0"/>
                      </a:rPr>
                      <m:t>𝑐</m:t>
                    </m:r>
                  </m:oMath>
                </a14:m>
                <a:r>
                  <a:rPr lang="en-US" sz="1350" dirty="0"/>
                  <a:t>, smaller </a:t>
                </a:r>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𝑎</m:t>
                        </m:r>
                      </m:sub>
                    </m:sSub>
                  </m:oMath>
                </a14:m>
                <a:r>
                  <a:rPr lang="en-US" sz="1350" dirty="0"/>
                  <a:t>)</a:t>
                </a:r>
              </a:p>
            </p:txBody>
          </p:sp>
        </mc:Choice>
        <mc:Fallback xmlns="">
          <p:sp>
            <p:nvSpPr>
              <p:cNvPr id="35" name="Rectangle 34">
                <a:extLst>
                  <a:ext uri="{FF2B5EF4-FFF2-40B4-BE49-F238E27FC236}">
                    <a16:creationId xmlns:a16="http://schemas.microsoft.com/office/drawing/2014/main" id="{A1851988-D1CC-3844-BEB4-C257E7F940C6}"/>
                  </a:ext>
                </a:extLst>
              </p:cNvPr>
              <p:cNvSpPr>
                <a:spLocks noRot="1" noChangeAspect="1" noMove="1" noResize="1" noEditPoints="1" noAdjustHandles="1" noChangeArrowheads="1" noChangeShapeType="1" noTextEdit="1"/>
              </p:cNvSpPr>
              <p:nvPr/>
            </p:nvSpPr>
            <p:spPr>
              <a:xfrm>
                <a:off x="1389925" y="4443608"/>
                <a:ext cx="1621598" cy="300082"/>
              </a:xfrm>
              <a:prstGeom prst="rect">
                <a:avLst/>
              </a:prstGeom>
              <a:blipFill>
                <a:blip r:embed="rId13"/>
                <a:stretch>
                  <a:fillRect l="-752" t="-4082"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B4897871-A25F-4A41-A7EC-7FA508D0A914}"/>
                  </a:ext>
                </a:extLst>
              </p:cNvPr>
              <p:cNvSpPr/>
              <p:nvPr/>
            </p:nvSpPr>
            <p:spPr>
              <a:xfrm>
                <a:off x="1395219" y="4881916"/>
                <a:ext cx="1622880" cy="300082"/>
              </a:xfrm>
              <a:prstGeom prst="rect">
                <a:avLst/>
              </a:prstGeom>
            </p:spPr>
            <p:txBody>
              <a:bodyPr wrap="none">
                <a:spAutoFit/>
              </a:bodyPr>
              <a:lstStyle/>
              <a:p>
                <a:r>
                  <a:rPr lang="en-US" sz="1350" dirty="0"/>
                  <a:t>(larger </a:t>
                </a:r>
                <a14:m>
                  <m:oMath xmlns:m="http://schemas.openxmlformats.org/officeDocument/2006/math">
                    <m:r>
                      <a:rPr lang="en-US" sz="1350" i="1">
                        <a:latin typeface="Cambria Math" panose="02040503050406030204" pitchFamily="18" charset="0"/>
                      </a:rPr>
                      <m:t>𝑎</m:t>
                    </m:r>
                  </m:oMath>
                </a14:m>
                <a:r>
                  <a:rPr lang="en-US" sz="1350" dirty="0"/>
                  <a:t>, smaller </a:t>
                </a:r>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𝑐</m:t>
                        </m:r>
                      </m:sub>
                    </m:sSub>
                  </m:oMath>
                </a14:m>
                <a:r>
                  <a:rPr lang="en-US" sz="1350" dirty="0"/>
                  <a:t>)</a:t>
                </a:r>
              </a:p>
            </p:txBody>
          </p:sp>
        </mc:Choice>
        <mc:Fallback xmlns="">
          <p:sp>
            <p:nvSpPr>
              <p:cNvPr id="36" name="Rectangle 35">
                <a:extLst>
                  <a:ext uri="{FF2B5EF4-FFF2-40B4-BE49-F238E27FC236}">
                    <a16:creationId xmlns:a16="http://schemas.microsoft.com/office/drawing/2014/main" id="{B4897871-A25F-4A41-A7EC-7FA508D0A914}"/>
                  </a:ext>
                </a:extLst>
              </p:cNvPr>
              <p:cNvSpPr>
                <a:spLocks noRot="1" noChangeAspect="1" noMove="1" noResize="1" noEditPoints="1" noAdjustHandles="1" noChangeArrowheads="1" noChangeShapeType="1" noTextEdit="1"/>
              </p:cNvSpPr>
              <p:nvPr/>
            </p:nvSpPr>
            <p:spPr>
              <a:xfrm>
                <a:off x="1395219" y="4881916"/>
                <a:ext cx="1622880" cy="300082"/>
              </a:xfrm>
              <a:prstGeom prst="rect">
                <a:avLst/>
              </a:prstGeom>
              <a:blipFill>
                <a:blip r:embed="rId14"/>
                <a:stretch>
                  <a:fillRect l="-1128" t="-4082" b="-20408"/>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565565126"/>
      </p:ext>
    </p:extLst>
  </p:cSld>
  <p:clrMapOvr>
    <a:masterClrMapping/>
  </p:clrMapOvr>
  <mc:AlternateContent xmlns:mc="http://schemas.openxmlformats.org/markup-compatibility/2006" xmlns:p14="http://schemas.microsoft.com/office/powerpoint/2010/main">
    <mc:Choice Requires="p14">
      <p:transition spd="slow" p14:dur="2000" advTm="99805"/>
    </mc:Choice>
    <mc:Fallback xmlns="">
      <p:transition spd="slow" advTm="9980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CC933-F8E1-2A4B-800C-25A2D19DD1C8}"/>
              </a:ext>
            </a:extLst>
          </p:cNvPr>
          <p:cNvSpPr>
            <a:spLocks noGrp="1"/>
          </p:cNvSpPr>
          <p:nvPr>
            <p:ph type="title"/>
          </p:nvPr>
        </p:nvSpPr>
        <p:spPr/>
        <p:txBody>
          <a:bodyPr/>
          <a:lstStyle/>
          <a:p>
            <a:r>
              <a:rPr lang="en-US" dirty="0"/>
              <a:t>Shape Factor</a:t>
            </a: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10B069F6-D388-4647-AA5D-7DCACFC7840D}"/>
                  </a:ext>
                </a:extLst>
              </p:cNvPr>
              <p:cNvSpPr/>
              <p:nvPr/>
            </p:nvSpPr>
            <p:spPr>
              <a:xfrm>
                <a:off x="1231832" y="2297494"/>
                <a:ext cx="1667765" cy="1138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𝐹</m:t>
                          </m:r>
                        </m:e>
                        <m:sub>
                          <m:r>
                            <a:rPr lang="en-US" sz="2100" i="1">
                              <a:latin typeface="Cambria Math" panose="02040503050406030204" pitchFamily="18" charset="0"/>
                            </a:rPr>
                            <m:t>𝑣</m:t>
                          </m:r>
                        </m:sub>
                      </m:sSub>
                      <m:r>
                        <a:rPr lang="en-US" sz="2100" i="1">
                          <a:latin typeface="Cambria Math" panose="02040503050406030204" pitchFamily="18" charset="0"/>
                        </a:rPr>
                        <m:t>=</m:t>
                      </m:r>
                      <m:f>
                        <m:fPr>
                          <m:ctrlPr>
                            <a:rPr lang="en-US" sz="2100" i="1">
                              <a:latin typeface="Cambria Math" panose="02040503050406030204" pitchFamily="18" charset="0"/>
                            </a:rPr>
                          </m:ctrlPr>
                        </m:fPr>
                        <m:num>
                          <m:sSub>
                            <m:sSubPr>
                              <m:ctrlPr>
                                <a:rPr lang="en-US" sz="2100" i="1">
                                  <a:latin typeface="Cambria Math" panose="02040503050406030204" pitchFamily="18" charset="0"/>
                                </a:rPr>
                              </m:ctrlPr>
                            </m:sSubPr>
                            <m:e>
                              <m:r>
                                <a:rPr lang="en-US" sz="2100" i="1">
                                  <a:latin typeface="Cambria Math" panose="02040503050406030204" pitchFamily="18" charset="0"/>
                                </a:rPr>
                                <m:t>𝐷</m:t>
                              </m:r>
                            </m:e>
                            <m:sub>
                              <m:r>
                                <a:rPr lang="en-US" sz="2100" i="1">
                                  <a:latin typeface="Cambria Math" panose="02040503050406030204" pitchFamily="18" charset="0"/>
                                </a:rPr>
                                <m:t>𝑣</m:t>
                              </m:r>
                            </m:sub>
                          </m:sSub>
                          <m:r>
                            <a:rPr lang="en-US" sz="2100" i="1">
                              <a:latin typeface="Cambria Math" panose="02040503050406030204" pitchFamily="18" charset="0"/>
                              <a:ea typeface="Cambria Math" panose="02040503050406030204" pitchFamily="18" charset="0"/>
                            </a:rPr>
                            <m:t>∆</m:t>
                          </m:r>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𝜌</m:t>
                              </m:r>
                            </m:e>
                            <m:sub>
                              <m:r>
                                <a:rPr lang="en-US" sz="2100" i="1">
                                  <a:latin typeface="Cambria Math" panose="02040503050406030204" pitchFamily="18" charset="0"/>
                                  <a:ea typeface="Cambria Math" panose="02040503050406030204" pitchFamily="18" charset="0"/>
                                </a:rPr>
                                <m:t>𝑣</m:t>
                              </m:r>
                            </m:sub>
                          </m:sSub>
                        </m:num>
                        <m:den>
                          <m:r>
                            <a:rPr lang="en-US" sz="2100" i="1">
                              <a:latin typeface="Cambria Math" panose="02040503050406030204" pitchFamily="18" charset="0"/>
                            </a:rPr>
                            <m:t>𝑟</m:t>
                          </m:r>
                        </m:den>
                      </m:f>
                    </m:oMath>
                  </m:oMathPara>
                </a14:m>
                <a:endParaRPr lang="en-US" sz="2100" dirty="0"/>
              </a:p>
            </p:txBody>
          </p:sp>
        </mc:Choice>
        <mc:Fallback xmlns="">
          <p:sp>
            <p:nvSpPr>
              <p:cNvPr id="4" name="Rounded Rectangle 3">
                <a:extLst>
                  <a:ext uri="{FF2B5EF4-FFF2-40B4-BE49-F238E27FC236}">
                    <a16:creationId xmlns:a16="http://schemas.microsoft.com/office/drawing/2014/main" id="{10B069F6-D388-4647-AA5D-7DCACFC7840D}"/>
                  </a:ext>
                </a:extLst>
              </p:cNvPr>
              <p:cNvSpPr>
                <a:spLocks noRot="1" noChangeAspect="1" noMove="1" noResize="1" noEditPoints="1" noAdjustHandles="1" noChangeArrowheads="1" noChangeShapeType="1" noTextEdit="1"/>
              </p:cNvSpPr>
              <p:nvPr/>
            </p:nvSpPr>
            <p:spPr>
              <a:xfrm>
                <a:off x="1231832" y="2297494"/>
                <a:ext cx="1667765" cy="1138063"/>
              </a:xfrm>
              <a:prstGeom prst="roundRect">
                <a:avLst/>
              </a:prstGeom>
              <a:blipFill>
                <a:blip r:embed="rId3"/>
                <a:stretch>
                  <a:fillRect/>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F9383C65-169F-CB44-A0C6-B170A792F42A}"/>
              </a:ext>
            </a:extLst>
          </p:cNvPr>
          <p:cNvSpPr/>
          <p:nvPr/>
        </p:nvSpPr>
        <p:spPr>
          <a:xfrm>
            <a:off x="3601932" y="2199822"/>
            <a:ext cx="1657382" cy="13334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4"/>
              </a:solidFill>
            </a:endParaRPr>
          </a:p>
        </p:txBody>
      </p:sp>
      <p:sp>
        <p:nvSpPr>
          <p:cNvPr id="6" name="Rectangle 5">
            <a:extLst>
              <a:ext uri="{FF2B5EF4-FFF2-40B4-BE49-F238E27FC236}">
                <a16:creationId xmlns:a16="http://schemas.microsoft.com/office/drawing/2014/main" id="{27BD50C1-7FB4-2546-AFF3-D45FE0A33841}"/>
              </a:ext>
            </a:extLst>
          </p:cNvPr>
          <p:cNvSpPr/>
          <p:nvPr/>
        </p:nvSpPr>
        <p:spPr>
          <a:xfrm>
            <a:off x="1232625" y="3858846"/>
            <a:ext cx="1667020" cy="13334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B2C18A23-8646-7C47-A04B-F52A269AAD27}"/>
              </a:ext>
            </a:extLst>
          </p:cNvPr>
          <p:cNvSpPr txBox="1"/>
          <p:nvPr/>
        </p:nvSpPr>
        <p:spPr>
          <a:xfrm>
            <a:off x="3744468" y="2224890"/>
            <a:ext cx="1284519" cy="300082"/>
          </a:xfrm>
          <a:prstGeom prst="rect">
            <a:avLst/>
          </a:prstGeom>
          <a:noFill/>
        </p:spPr>
        <p:txBody>
          <a:bodyPr wrap="none" rtlCol="0">
            <a:spAutoFit/>
          </a:bodyPr>
          <a:lstStyle/>
          <a:p>
            <a:r>
              <a:rPr lang="en-US" sz="1350" dirty="0"/>
              <a:t>PLATE (OBLATE)</a:t>
            </a:r>
          </a:p>
        </p:txBody>
      </p:sp>
      <p:sp>
        <p:nvSpPr>
          <p:cNvPr id="9" name="TextBox 8">
            <a:extLst>
              <a:ext uri="{FF2B5EF4-FFF2-40B4-BE49-F238E27FC236}">
                <a16:creationId xmlns:a16="http://schemas.microsoft.com/office/drawing/2014/main" id="{F20E8226-6311-C14D-BE35-F077D6C4B95B}"/>
              </a:ext>
            </a:extLst>
          </p:cNvPr>
          <p:cNvSpPr txBox="1"/>
          <p:nvPr/>
        </p:nvSpPr>
        <p:spPr>
          <a:xfrm>
            <a:off x="1232626" y="3858845"/>
            <a:ext cx="1600503" cy="300082"/>
          </a:xfrm>
          <a:prstGeom prst="rect">
            <a:avLst/>
          </a:prstGeom>
          <a:noFill/>
        </p:spPr>
        <p:txBody>
          <a:bodyPr wrap="none" rtlCol="0">
            <a:spAutoFit/>
          </a:bodyPr>
          <a:lstStyle/>
          <a:p>
            <a:r>
              <a:rPr lang="en-US" sz="1350" dirty="0"/>
              <a:t>COLUMN (PROLATE)</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394639B-EE17-6A46-B35D-99F32F7B1E5F}"/>
                  </a:ext>
                </a:extLst>
              </p:cNvPr>
              <p:cNvSpPr/>
              <p:nvPr/>
            </p:nvSpPr>
            <p:spPr>
              <a:xfrm>
                <a:off x="3677054" y="2554509"/>
                <a:ext cx="1601400" cy="48276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𝐹</m:t>
                          </m:r>
                        </m:e>
                        <m:sub>
                          <m:r>
                            <a:rPr lang="en-US" sz="1350" i="1">
                              <a:solidFill>
                                <a:schemeClr val="accent1"/>
                              </a:solidFill>
                              <a:latin typeface="Cambria Math" panose="02040503050406030204" pitchFamily="18" charset="0"/>
                            </a:rPr>
                            <m:t>𝑎</m:t>
                          </m:r>
                        </m:sub>
                      </m:sSub>
                      <m:r>
                        <a:rPr lang="en-US" sz="1350" i="1">
                          <a:solidFill>
                            <a:schemeClr val="accent1"/>
                          </a:solidFill>
                          <a:latin typeface="Cambria Math" panose="02040503050406030204" pitchFamily="18" charset="0"/>
                        </a:rPr>
                        <m:t>=</m:t>
                      </m:r>
                      <m:f>
                        <m:fPr>
                          <m:ctrlPr>
                            <a:rPr lang="en-US" sz="1350" i="1">
                              <a:solidFill>
                                <a:schemeClr val="accent1"/>
                              </a:solidFill>
                              <a:latin typeface="Cambria Math" panose="02040503050406030204" pitchFamily="18" charset="0"/>
                            </a:rPr>
                          </m:ctrlPr>
                        </m:fPr>
                        <m:num>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𝐷</m:t>
                              </m:r>
                            </m:e>
                            <m:sub>
                              <m:r>
                                <a:rPr lang="en-US" sz="1350" i="1">
                                  <a:solidFill>
                                    <a:schemeClr val="accent1"/>
                                  </a:solidFill>
                                  <a:latin typeface="Cambria Math" panose="02040503050406030204" pitchFamily="18" charset="0"/>
                                </a:rPr>
                                <m:t>𝑣</m:t>
                              </m:r>
                            </m:sub>
                          </m:sSub>
                          <m:r>
                            <a:rPr lang="en-US" sz="1350" i="1">
                              <a:solidFill>
                                <a:schemeClr val="accent1"/>
                              </a:solidFill>
                              <a:latin typeface="Cambria Math" panose="02040503050406030204" pitchFamily="18" charset="0"/>
                              <a:ea typeface="Cambria Math" panose="02040503050406030204" pitchFamily="18" charset="0"/>
                            </a:rPr>
                            <m:t>∆</m:t>
                          </m:r>
                          <m:sSub>
                            <m:sSubPr>
                              <m:ctrlPr>
                                <a:rPr lang="en-US" sz="1350" i="1">
                                  <a:solidFill>
                                    <a:schemeClr val="accent1"/>
                                  </a:solidFill>
                                  <a:latin typeface="Cambria Math" panose="02040503050406030204" pitchFamily="18" charset="0"/>
                                  <a:ea typeface="Cambria Math" panose="02040503050406030204" pitchFamily="18" charset="0"/>
                                </a:rPr>
                              </m:ctrlPr>
                            </m:sSubPr>
                            <m:e>
                              <m:r>
                                <a:rPr lang="en-US" sz="1350" i="1">
                                  <a:solidFill>
                                    <a:schemeClr val="accent1"/>
                                  </a:solidFill>
                                  <a:latin typeface="Cambria Math" panose="02040503050406030204" pitchFamily="18" charset="0"/>
                                  <a:ea typeface="Cambria Math" panose="02040503050406030204" pitchFamily="18" charset="0"/>
                                </a:rPr>
                                <m:t>𝜌</m:t>
                              </m:r>
                            </m:e>
                            <m:sub>
                              <m:r>
                                <a:rPr lang="en-US" sz="1350" i="1">
                                  <a:solidFill>
                                    <a:schemeClr val="accent1"/>
                                  </a:solidFill>
                                  <a:latin typeface="Cambria Math" panose="02040503050406030204" pitchFamily="18" charset="0"/>
                                  <a:ea typeface="Cambria Math" panose="02040503050406030204" pitchFamily="18" charset="0"/>
                                </a:rPr>
                                <m:t>𝑣</m:t>
                              </m:r>
                            </m:sub>
                          </m:sSub>
                        </m:num>
                        <m:den>
                          <m:r>
                            <a:rPr lang="en-US" sz="1350" i="1">
                              <a:solidFill>
                                <a:schemeClr val="accent1"/>
                              </a:solidFill>
                              <a:latin typeface="Cambria Math" panose="02040503050406030204" pitchFamily="18" charset="0"/>
                              <a:ea typeface="Cambria Math" panose="02040503050406030204" pitchFamily="18" charset="0"/>
                            </a:rPr>
                            <m:t>𝑐</m:t>
                          </m:r>
                        </m:den>
                      </m:f>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𝑓</m:t>
                          </m:r>
                        </m:e>
                        <m:sub>
                          <m:r>
                            <a:rPr lang="en-US" sz="1350" i="1">
                              <a:solidFill>
                                <a:schemeClr val="accent1"/>
                              </a:solidFill>
                              <a:latin typeface="Cambria Math" panose="02040503050406030204" pitchFamily="18" charset="0"/>
                            </a:rPr>
                            <m:t>𝑜𝑏</m:t>
                          </m:r>
                        </m:sub>
                      </m:sSub>
                      <m:r>
                        <a:rPr lang="en-US" sz="1350" i="1">
                          <a:solidFill>
                            <a:schemeClr val="accent1"/>
                          </a:solidFill>
                          <a:latin typeface="Cambria Math" panose="02040503050406030204" pitchFamily="18" charset="0"/>
                        </a:rPr>
                        <m:t>(</m:t>
                      </m:r>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m:t>
                      </m:r>
                    </m:oMath>
                  </m:oMathPara>
                </a14:m>
                <a:endParaRPr lang="en-US" sz="1350" dirty="0">
                  <a:solidFill>
                    <a:schemeClr val="accent4"/>
                  </a:solidFill>
                </a:endParaRPr>
              </a:p>
            </p:txBody>
          </p:sp>
        </mc:Choice>
        <mc:Fallback xmlns="">
          <p:sp>
            <p:nvSpPr>
              <p:cNvPr id="10" name="Rectangle 9">
                <a:extLst>
                  <a:ext uri="{FF2B5EF4-FFF2-40B4-BE49-F238E27FC236}">
                    <a16:creationId xmlns:a16="http://schemas.microsoft.com/office/drawing/2014/main" id="{B394639B-EE17-6A46-B35D-99F32F7B1E5F}"/>
                  </a:ext>
                </a:extLst>
              </p:cNvPr>
              <p:cNvSpPr>
                <a:spLocks noRot="1" noChangeAspect="1" noMove="1" noResize="1" noEditPoints="1" noAdjustHandles="1" noChangeArrowheads="1" noChangeShapeType="1" noTextEdit="1"/>
              </p:cNvSpPr>
              <p:nvPr/>
            </p:nvSpPr>
            <p:spPr>
              <a:xfrm>
                <a:off x="3677054" y="2554509"/>
                <a:ext cx="1601400" cy="48276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69F2647-0092-B84F-BCC2-D56AF9361FBC}"/>
                  </a:ext>
                </a:extLst>
              </p:cNvPr>
              <p:cNvSpPr/>
              <p:nvPr/>
            </p:nvSpPr>
            <p:spPr>
              <a:xfrm>
                <a:off x="3683786" y="3014106"/>
                <a:ext cx="1587935" cy="48263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𝐹</m:t>
                          </m:r>
                        </m:e>
                        <m:sub>
                          <m:r>
                            <a:rPr lang="en-US" sz="1350" i="1">
                              <a:solidFill>
                                <a:schemeClr val="accent1"/>
                              </a:solidFill>
                              <a:latin typeface="Cambria Math" panose="02040503050406030204" pitchFamily="18" charset="0"/>
                            </a:rPr>
                            <m:t>𝑐</m:t>
                          </m:r>
                        </m:sub>
                      </m:sSub>
                      <m:r>
                        <a:rPr lang="en-US" sz="1350" i="1">
                          <a:solidFill>
                            <a:schemeClr val="accent1"/>
                          </a:solidFill>
                          <a:latin typeface="Cambria Math" panose="02040503050406030204" pitchFamily="18" charset="0"/>
                        </a:rPr>
                        <m:t>=</m:t>
                      </m:r>
                      <m:f>
                        <m:fPr>
                          <m:ctrlPr>
                            <a:rPr lang="en-US" sz="1350" i="1">
                              <a:solidFill>
                                <a:schemeClr val="accent1"/>
                              </a:solidFill>
                              <a:latin typeface="Cambria Math" panose="02040503050406030204" pitchFamily="18" charset="0"/>
                            </a:rPr>
                          </m:ctrlPr>
                        </m:fPr>
                        <m:num>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𝐷</m:t>
                              </m:r>
                            </m:e>
                            <m:sub>
                              <m:r>
                                <a:rPr lang="en-US" sz="1350" i="1">
                                  <a:solidFill>
                                    <a:schemeClr val="accent1"/>
                                  </a:solidFill>
                                  <a:latin typeface="Cambria Math" panose="02040503050406030204" pitchFamily="18" charset="0"/>
                                </a:rPr>
                                <m:t>𝑣</m:t>
                              </m:r>
                            </m:sub>
                          </m:sSub>
                          <m:r>
                            <a:rPr lang="en-US" sz="1350" i="1">
                              <a:solidFill>
                                <a:schemeClr val="accent1"/>
                              </a:solidFill>
                              <a:latin typeface="Cambria Math" panose="02040503050406030204" pitchFamily="18" charset="0"/>
                              <a:ea typeface="Cambria Math" panose="02040503050406030204" pitchFamily="18" charset="0"/>
                            </a:rPr>
                            <m:t>∆</m:t>
                          </m:r>
                          <m:sSub>
                            <m:sSubPr>
                              <m:ctrlPr>
                                <a:rPr lang="en-US" sz="1350" i="1">
                                  <a:solidFill>
                                    <a:schemeClr val="accent1"/>
                                  </a:solidFill>
                                  <a:latin typeface="Cambria Math" panose="02040503050406030204" pitchFamily="18" charset="0"/>
                                  <a:ea typeface="Cambria Math" panose="02040503050406030204" pitchFamily="18" charset="0"/>
                                </a:rPr>
                              </m:ctrlPr>
                            </m:sSubPr>
                            <m:e>
                              <m:r>
                                <a:rPr lang="en-US" sz="1350" i="1">
                                  <a:solidFill>
                                    <a:schemeClr val="accent1"/>
                                  </a:solidFill>
                                  <a:latin typeface="Cambria Math" panose="02040503050406030204" pitchFamily="18" charset="0"/>
                                  <a:ea typeface="Cambria Math" panose="02040503050406030204" pitchFamily="18" charset="0"/>
                                </a:rPr>
                                <m:t>𝜌</m:t>
                              </m:r>
                            </m:e>
                            <m:sub>
                              <m:r>
                                <a:rPr lang="en-US" sz="1350" i="1">
                                  <a:solidFill>
                                    <a:schemeClr val="accent1"/>
                                  </a:solidFill>
                                  <a:latin typeface="Cambria Math" panose="02040503050406030204" pitchFamily="18" charset="0"/>
                                  <a:ea typeface="Cambria Math" panose="02040503050406030204" pitchFamily="18" charset="0"/>
                                </a:rPr>
                                <m:t>𝑣</m:t>
                              </m:r>
                            </m:sub>
                          </m:sSub>
                        </m:num>
                        <m:den>
                          <m:r>
                            <a:rPr lang="en-US" sz="1350" i="1">
                              <a:solidFill>
                                <a:schemeClr val="accent1"/>
                              </a:solidFill>
                              <a:latin typeface="Cambria Math" panose="02040503050406030204" pitchFamily="18" charset="0"/>
                              <a:ea typeface="Cambria Math" panose="02040503050406030204" pitchFamily="18" charset="0"/>
                            </a:rPr>
                            <m:t>𝑎</m:t>
                          </m:r>
                        </m:den>
                      </m:f>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𝑓</m:t>
                          </m:r>
                        </m:e>
                        <m:sub>
                          <m:r>
                            <a:rPr lang="en-US" sz="1350" i="1">
                              <a:solidFill>
                                <a:schemeClr val="accent1"/>
                              </a:solidFill>
                              <a:latin typeface="Cambria Math" panose="02040503050406030204" pitchFamily="18" charset="0"/>
                            </a:rPr>
                            <m:t>𝑜𝑏</m:t>
                          </m:r>
                        </m:sub>
                      </m:sSub>
                      <m:r>
                        <a:rPr lang="en-US" sz="1350" i="1">
                          <a:solidFill>
                            <a:schemeClr val="accent1"/>
                          </a:solidFill>
                          <a:latin typeface="Cambria Math" panose="02040503050406030204" pitchFamily="18" charset="0"/>
                        </a:rPr>
                        <m:t>(</m:t>
                      </m:r>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m:t>
                      </m:r>
                    </m:oMath>
                  </m:oMathPara>
                </a14:m>
                <a:endParaRPr lang="en-US" sz="1350" dirty="0">
                  <a:solidFill>
                    <a:schemeClr val="accent4"/>
                  </a:solidFill>
                </a:endParaRPr>
              </a:p>
            </p:txBody>
          </p:sp>
        </mc:Choice>
        <mc:Fallback xmlns="">
          <p:sp>
            <p:nvSpPr>
              <p:cNvPr id="11" name="Rectangle 10">
                <a:extLst>
                  <a:ext uri="{FF2B5EF4-FFF2-40B4-BE49-F238E27FC236}">
                    <a16:creationId xmlns:a16="http://schemas.microsoft.com/office/drawing/2014/main" id="{C69F2647-0092-B84F-BCC2-D56AF9361FBC}"/>
                  </a:ext>
                </a:extLst>
              </p:cNvPr>
              <p:cNvSpPr>
                <a:spLocks noRot="1" noChangeAspect="1" noMove="1" noResize="1" noEditPoints="1" noAdjustHandles="1" noChangeArrowheads="1" noChangeShapeType="1" noTextEdit="1"/>
              </p:cNvSpPr>
              <p:nvPr/>
            </p:nvSpPr>
            <p:spPr>
              <a:xfrm>
                <a:off x="3683786" y="3014106"/>
                <a:ext cx="1587935" cy="48263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57DE25D2-BC67-3C4F-A88F-3D5C4DEF9523}"/>
                  </a:ext>
                </a:extLst>
              </p:cNvPr>
              <p:cNvSpPr/>
              <p:nvPr/>
            </p:nvSpPr>
            <p:spPr>
              <a:xfrm>
                <a:off x="1235622" y="4134861"/>
                <a:ext cx="1754519" cy="48276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𝐹</m:t>
                          </m:r>
                        </m:e>
                        <m:sub>
                          <m:r>
                            <a:rPr lang="en-US" sz="1350" i="1">
                              <a:solidFill>
                                <a:schemeClr val="accent1"/>
                              </a:solidFill>
                              <a:latin typeface="Cambria Math" panose="02040503050406030204" pitchFamily="18" charset="0"/>
                            </a:rPr>
                            <m:t>𝑎</m:t>
                          </m:r>
                        </m:sub>
                      </m:sSub>
                      <m:r>
                        <a:rPr lang="en-US" sz="1350" i="1">
                          <a:solidFill>
                            <a:schemeClr val="accent1"/>
                          </a:solidFill>
                          <a:latin typeface="Cambria Math" panose="02040503050406030204" pitchFamily="18" charset="0"/>
                        </a:rPr>
                        <m:t>=</m:t>
                      </m:r>
                      <m:f>
                        <m:fPr>
                          <m:ctrlPr>
                            <a:rPr lang="en-US" sz="1350" i="1">
                              <a:solidFill>
                                <a:schemeClr val="accent1"/>
                              </a:solidFill>
                              <a:latin typeface="Cambria Math" panose="02040503050406030204" pitchFamily="18" charset="0"/>
                            </a:rPr>
                          </m:ctrlPr>
                        </m:fPr>
                        <m:num>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𝐷</m:t>
                              </m:r>
                            </m:e>
                            <m:sub>
                              <m:r>
                                <a:rPr lang="en-US" sz="1350" i="1">
                                  <a:solidFill>
                                    <a:schemeClr val="accent1"/>
                                  </a:solidFill>
                                  <a:latin typeface="Cambria Math" panose="02040503050406030204" pitchFamily="18" charset="0"/>
                                </a:rPr>
                                <m:t>𝑣</m:t>
                              </m:r>
                            </m:sub>
                          </m:sSub>
                          <m:r>
                            <a:rPr lang="en-US" sz="1350" i="1">
                              <a:solidFill>
                                <a:schemeClr val="accent1"/>
                              </a:solidFill>
                              <a:latin typeface="Cambria Math" panose="02040503050406030204" pitchFamily="18" charset="0"/>
                              <a:ea typeface="Cambria Math" panose="02040503050406030204" pitchFamily="18" charset="0"/>
                            </a:rPr>
                            <m:t>∆</m:t>
                          </m:r>
                          <m:sSub>
                            <m:sSubPr>
                              <m:ctrlPr>
                                <a:rPr lang="en-US" sz="1350" i="1">
                                  <a:solidFill>
                                    <a:schemeClr val="accent1"/>
                                  </a:solidFill>
                                  <a:latin typeface="Cambria Math" panose="02040503050406030204" pitchFamily="18" charset="0"/>
                                  <a:ea typeface="Cambria Math" panose="02040503050406030204" pitchFamily="18" charset="0"/>
                                </a:rPr>
                              </m:ctrlPr>
                            </m:sSubPr>
                            <m:e>
                              <m:r>
                                <a:rPr lang="en-US" sz="1350" i="1">
                                  <a:solidFill>
                                    <a:schemeClr val="accent1"/>
                                  </a:solidFill>
                                  <a:latin typeface="Cambria Math" panose="02040503050406030204" pitchFamily="18" charset="0"/>
                                  <a:ea typeface="Cambria Math" panose="02040503050406030204" pitchFamily="18" charset="0"/>
                                </a:rPr>
                                <m:t>𝜌</m:t>
                              </m:r>
                            </m:e>
                            <m:sub>
                              <m:r>
                                <a:rPr lang="en-US" sz="1350" i="1">
                                  <a:solidFill>
                                    <a:schemeClr val="accent1"/>
                                  </a:solidFill>
                                  <a:latin typeface="Cambria Math" panose="02040503050406030204" pitchFamily="18" charset="0"/>
                                  <a:ea typeface="Cambria Math" panose="02040503050406030204" pitchFamily="18" charset="0"/>
                                </a:rPr>
                                <m:t>𝑣</m:t>
                              </m:r>
                            </m:sub>
                          </m:sSub>
                        </m:num>
                        <m:den>
                          <m:r>
                            <a:rPr lang="en-US" sz="1350" i="1">
                              <a:solidFill>
                                <a:schemeClr val="accent1"/>
                              </a:solidFill>
                              <a:latin typeface="Cambria Math" panose="02040503050406030204" pitchFamily="18" charset="0"/>
                              <a:ea typeface="Cambria Math" panose="02040503050406030204" pitchFamily="18" charset="0"/>
                            </a:rPr>
                            <m:t>𝑐</m:t>
                          </m:r>
                        </m:den>
                      </m:f>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 </m:t>
                      </m:r>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𝑓</m:t>
                          </m:r>
                        </m:e>
                        <m:sub>
                          <m:r>
                            <a:rPr lang="en-US" sz="1350" i="1">
                              <a:solidFill>
                                <a:schemeClr val="accent1"/>
                              </a:solidFill>
                              <a:latin typeface="Cambria Math" panose="02040503050406030204" pitchFamily="18" charset="0"/>
                            </a:rPr>
                            <m:t>𝑝𝑟</m:t>
                          </m:r>
                        </m:sub>
                      </m:sSub>
                      <m:r>
                        <a:rPr lang="en-US" sz="1350" i="1">
                          <a:solidFill>
                            <a:schemeClr val="accent1"/>
                          </a:solidFill>
                          <a:latin typeface="Cambria Math" panose="02040503050406030204" pitchFamily="18" charset="0"/>
                        </a:rPr>
                        <m:t>(</m:t>
                      </m:r>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m:t>
                      </m:r>
                    </m:oMath>
                  </m:oMathPara>
                </a14:m>
                <a:endParaRPr lang="en-US" sz="1350" dirty="0">
                  <a:solidFill>
                    <a:schemeClr val="accent4"/>
                  </a:solidFill>
                </a:endParaRPr>
              </a:p>
            </p:txBody>
          </p:sp>
        </mc:Choice>
        <mc:Fallback xmlns="">
          <p:sp>
            <p:nvSpPr>
              <p:cNvPr id="12" name="Rectangle 11">
                <a:extLst>
                  <a:ext uri="{FF2B5EF4-FFF2-40B4-BE49-F238E27FC236}">
                    <a16:creationId xmlns:a16="http://schemas.microsoft.com/office/drawing/2014/main" id="{57DE25D2-BC67-3C4F-A88F-3D5C4DEF9523}"/>
                  </a:ext>
                </a:extLst>
              </p:cNvPr>
              <p:cNvSpPr>
                <a:spLocks noRot="1" noChangeAspect="1" noMove="1" noResize="1" noEditPoints="1" noAdjustHandles="1" noChangeArrowheads="1" noChangeShapeType="1" noTextEdit="1"/>
              </p:cNvSpPr>
              <p:nvPr/>
            </p:nvSpPr>
            <p:spPr>
              <a:xfrm>
                <a:off x="1235622" y="4134861"/>
                <a:ext cx="1754519" cy="48276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9D0E3C7A-27C5-F349-A254-3E77D2BAEA76}"/>
                  </a:ext>
                </a:extLst>
              </p:cNvPr>
              <p:cNvSpPr/>
              <p:nvPr/>
            </p:nvSpPr>
            <p:spPr>
              <a:xfrm>
                <a:off x="1242355" y="4594458"/>
                <a:ext cx="1741054" cy="48263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𝐹</m:t>
                          </m:r>
                        </m:e>
                        <m:sub>
                          <m:r>
                            <a:rPr lang="en-US" sz="1350" i="1">
                              <a:solidFill>
                                <a:schemeClr val="accent1"/>
                              </a:solidFill>
                              <a:latin typeface="Cambria Math" panose="02040503050406030204" pitchFamily="18" charset="0"/>
                            </a:rPr>
                            <m:t>𝑐</m:t>
                          </m:r>
                        </m:sub>
                      </m:sSub>
                      <m:r>
                        <a:rPr lang="en-US" sz="1350" i="1">
                          <a:solidFill>
                            <a:schemeClr val="accent1"/>
                          </a:solidFill>
                          <a:latin typeface="Cambria Math" panose="02040503050406030204" pitchFamily="18" charset="0"/>
                        </a:rPr>
                        <m:t>=</m:t>
                      </m:r>
                      <m:f>
                        <m:fPr>
                          <m:ctrlPr>
                            <a:rPr lang="en-US" sz="1350" i="1">
                              <a:solidFill>
                                <a:schemeClr val="accent1"/>
                              </a:solidFill>
                              <a:latin typeface="Cambria Math" panose="02040503050406030204" pitchFamily="18" charset="0"/>
                            </a:rPr>
                          </m:ctrlPr>
                        </m:fPr>
                        <m:num>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𝐷</m:t>
                              </m:r>
                            </m:e>
                            <m:sub>
                              <m:r>
                                <a:rPr lang="en-US" sz="1350" i="1">
                                  <a:solidFill>
                                    <a:schemeClr val="accent1"/>
                                  </a:solidFill>
                                  <a:latin typeface="Cambria Math" panose="02040503050406030204" pitchFamily="18" charset="0"/>
                                </a:rPr>
                                <m:t>𝑣</m:t>
                              </m:r>
                            </m:sub>
                          </m:sSub>
                          <m:r>
                            <a:rPr lang="en-US" sz="1350" i="1">
                              <a:solidFill>
                                <a:schemeClr val="accent1"/>
                              </a:solidFill>
                              <a:latin typeface="Cambria Math" panose="02040503050406030204" pitchFamily="18" charset="0"/>
                              <a:ea typeface="Cambria Math" panose="02040503050406030204" pitchFamily="18" charset="0"/>
                            </a:rPr>
                            <m:t>∆</m:t>
                          </m:r>
                          <m:sSub>
                            <m:sSubPr>
                              <m:ctrlPr>
                                <a:rPr lang="en-US" sz="1350" i="1">
                                  <a:solidFill>
                                    <a:schemeClr val="accent1"/>
                                  </a:solidFill>
                                  <a:latin typeface="Cambria Math" panose="02040503050406030204" pitchFamily="18" charset="0"/>
                                  <a:ea typeface="Cambria Math" panose="02040503050406030204" pitchFamily="18" charset="0"/>
                                </a:rPr>
                              </m:ctrlPr>
                            </m:sSubPr>
                            <m:e>
                              <m:r>
                                <a:rPr lang="en-US" sz="1350" i="1">
                                  <a:solidFill>
                                    <a:schemeClr val="accent1"/>
                                  </a:solidFill>
                                  <a:latin typeface="Cambria Math" panose="02040503050406030204" pitchFamily="18" charset="0"/>
                                  <a:ea typeface="Cambria Math" panose="02040503050406030204" pitchFamily="18" charset="0"/>
                                </a:rPr>
                                <m:t>𝜌</m:t>
                              </m:r>
                            </m:e>
                            <m:sub>
                              <m:r>
                                <a:rPr lang="en-US" sz="1350" i="1">
                                  <a:solidFill>
                                    <a:schemeClr val="accent1"/>
                                  </a:solidFill>
                                  <a:latin typeface="Cambria Math" panose="02040503050406030204" pitchFamily="18" charset="0"/>
                                  <a:ea typeface="Cambria Math" panose="02040503050406030204" pitchFamily="18" charset="0"/>
                                </a:rPr>
                                <m:t>𝑣</m:t>
                              </m:r>
                            </m:sub>
                          </m:sSub>
                        </m:num>
                        <m:den>
                          <m:r>
                            <a:rPr lang="en-US" sz="1350" i="1">
                              <a:solidFill>
                                <a:schemeClr val="accent1"/>
                              </a:solidFill>
                              <a:latin typeface="Cambria Math" panose="02040503050406030204" pitchFamily="18" charset="0"/>
                              <a:ea typeface="Cambria Math" panose="02040503050406030204" pitchFamily="18" charset="0"/>
                            </a:rPr>
                            <m:t>𝑎</m:t>
                          </m:r>
                        </m:den>
                      </m:f>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 </m:t>
                      </m:r>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𝑓</m:t>
                          </m:r>
                        </m:e>
                        <m:sub>
                          <m:r>
                            <a:rPr lang="en-US" sz="1350" i="1">
                              <a:solidFill>
                                <a:schemeClr val="accent1"/>
                              </a:solidFill>
                              <a:latin typeface="Cambria Math" panose="02040503050406030204" pitchFamily="18" charset="0"/>
                            </a:rPr>
                            <m:t>𝑝𝑟</m:t>
                          </m:r>
                        </m:sub>
                      </m:sSub>
                      <m:r>
                        <a:rPr lang="en-US" sz="1350" i="1">
                          <a:solidFill>
                            <a:schemeClr val="accent1"/>
                          </a:solidFill>
                          <a:latin typeface="Cambria Math" panose="02040503050406030204" pitchFamily="18" charset="0"/>
                        </a:rPr>
                        <m:t>(</m:t>
                      </m:r>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m:t>
                      </m:r>
                    </m:oMath>
                  </m:oMathPara>
                </a14:m>
                <a:endParaRPr lang="en-US" sz="1350" dirty="0">
                  <a:solidFill>
                    <a:schemeClr val="accent4"/>
                  </a:solidFill>
                </a:endParaRPr>
              </a:p>
            </p:txBody>
          </p:sp>
        </mc:Choice>
        <mc:Fallback xmlns="">
          <p:sp>
            <p:nvSpPr>
              <p:cNvPr id="13" name="Rectangle 12">
                <a:extLst>
                  <a:ext uri="{FF2B5EF4-FFF2-40B4-BE49-F238E27FC236}">
                    <a16:creationId xmlns:a16="http://schemas.microsoft.com/office/drawing/2014/main" id="{9D0E3C7A-27C5-F349-A254-3E77D2BAEA76}"/>
                  </a:ext>
                </a:extLst>
              </p:cNvPr>
              <p:cNvSpPr>
                <a:spLocks noRot="1" noChangeAspect="1" noMove="1" noResize="1" noEditPoints="1" noAdjustHandles="1" noChangeArrowheads="1" noChangeShapeType="1" noTextEdit="1"/>
              </p:cNvSpPr>
              <p:nvPr/>
            </p:nvSpPr>
            <p:spPr>
              <a:xfrm>
                <a:off x="1242355" y="4594458"/>
                <a:ext cx="1741054" cy="482633"/>
              </a:xfrm>
              <a:prstGeom prst="rect">
                <a:avLst/>
              </a:prstGeom>
              <a:blipFill>
                <a:blip r:embed="rId7"/>
                <a:stretch>
                  <a:fillRect/>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70235360-8DF9-3C44-A045-3B6FC90992ED}"/>
              </a:ext>
            </a:extLst>
          </p:cNvPr>
          <p:cNvCxnSpPr>
            <a:cxnSpLocks/>
            <a:stCxn id="4" idx="3"/>
            <a:endCxn id="5" idx="1"/>
          </p:cNvCxnSpPr>
          <p:nvPr/>
        </p:nvCxnSpPr>
        <p:spPr>
          <a:xfrm>
            <a:off x="2899597" y="2866526"/>
            <a:ext cx="702335"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14354F-81BE-FD4F-9869-DA05B6716641}"/>
              </a:ext>
            </a:extLst>
          </p:cNvPr>
          <p:cNvCxnSpPr>
            <a:cxnSpLocks/>
            <a:stCxn id="4" idx="2"/>
            <a:endCxn id="9" idx="0"/>
          </p:cNvCxnSpPr>
          <p:nvPr/>
        </p:nvCxnSpPr>
        <p:spPr>
          <a:xfrm>
            <a:off x="2065715" y="3435557"/>
            <a:ext cx="793" cy="423289"/>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B82AA06-C0C9-7740-BED2-C3345F081516}"/>
              </a:ext>
            </a:extLst>
          </p:cNvPr>
          <p:cNvSpPr/>
          <p:nvPr/>
        </p:nvSpPr>
        <p:spPr>
          <a:xfrm>
            <a:off x="2329703" y="4266080"/>
            <a:ext cx="504265" cy="308208"/>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DE42BAFD-9F2B-C242-BAFC-D880AED59384}"/>
              </a:ext>
            </a:extLst>
          </p:cNvPr>
          <p:cNvSpPr/>
          <p:nvPr/>
        </p:nvSpPr>
        <p:spPr>
          <a:xfrm>
            <a:off x="2329703" y="4716370"/>
            <a:ext cx="504265" cy="308208"/>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28500AFF-EB69-3245-B2FF-F2BE717E4AC1}"/>
              </a:ext>
            </a:extLst>
          </p:cNvPr>
          <p:cNvSpPr/>
          <p:nvPr/>
        </p:nvSpPr>
        <p:spPr>
          <a:xfrm>
            <a:off x="4643175" y="2670502"/>
            <a:ext cx="504265" cy="308208"/>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2A0A4890-705F-C74F-8705-A2068E4424B3}"/>
              </a:ext>
            </a:extLst>
          </p:cNvPr>
          <p:cNvSpPr/>
          <p:nvPr/>
        </p:nvSpPr>
        <p:spPr>
          <a:xfrm>
            <a:off x="4643175" y="3120792"/>
            <a:ext cx="504265" cy="308208"/>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6" name="Straight Connector 25">
            <a:extLst>
              <a:ext uri="{FF2B5EF4-FFF2-40B4-BE49-F238E27FC236}">
                <a16:creationId xmlns:a16="http://schemas.microsoft.com/office/drawing/2014/main" id="{95538514-8C14-B945-9AB4-99251B647BCF}"/>
              </a:ext>
            </a:extLst>
          </p:cNvPr>
          <p:cNvCxnSpPr>
            <a:stCxn id="22" idx="0"/>
            <a:endCxn id="21" idx="2"/>
          </p:cNvCxnSpPr>
          <p:nvPr/>
        </p:nvCxnSpPr>
        <p:spPr>
          <a:xfrm flipV="1">
            <a:off x="2581835" y="4574288"/>
            <a:ext cx="0" cy="142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1471BAD-CC3C-0640-AAA6-3C86CF72F2C8}"/>
              </a:ext>
            </a:extLst>
          </p:cNvPr>
          <p:cNvCxnSpPr>
            <a:stCxn id="23" idx="2"/>
            <a:endCxn id="24" idx="0"/>
          </p:cNvCxnSpPr>
          <p:nvPr/>
        </p:nvCxnSpPr>
        <p:spPr>
          <a:xfrm>
            <a:off x="4895308" y="2978710"/>
            <a:ext cx="0" cy="142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CB43AB9-8074-6F49-8BF6-A63F711C4BEC}"/>
              </a:ext>
            </a:extLst>
          </p:cNvPr>
          <p:cNvCxnSpPr/>
          <p:nvPr/>
        </p:nvCxnSpPr>
        <p:spPr>
          <a:xfrm>
            <a:off x="2833968" y="4881281"/>
            <a:ext cx="9609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FCD160E-7F5C-5645-B4E6-2133DCC349C7}"/>
              </a:ext>
            </a:extLst>
          </p:cNvPr>
          <p:cNvCxnSpPr>
            <a:cxnSpLocks/>
          </p:cNvCxnSpPr>
          <p:nvPr/>
        </p:nvCxnSpPr>
        <p:spPr>
          <a:xfrm>
            <a:off x="4895308" y="3533230"/>
            <a:ext cx="0" cy="92172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2DA814C4-5A67-7F4D-9580-D7480F567977}"/>
                  </a:ext>
                </a:extLst>
              </p:cNvPr>
              <p:cNvSpPr txBox="1"/>
              <p:nvPr/>
            </p:nvSpPr>
            <p:spPr>
              <a:xfrm>
                <a:off x="3907466" y="4478821"/>
                <a:ext cx="1263359" cy="300082"/>
              </a:xfrm>
              <a:prstGeom prst="rect">
                <a:avLst/>
              </a:prstGeom>
              <a:noFill/>
            </p:spPr>
            <p:txBody>
              <a:bodyPr wrap="none" rtlCol="0">
                <a:spAutoFit/>
              </a:bodyPr>
              <a:lstStyle/>
              <a:p>
                <a:r>
                  <a:rPr lang="en-US" sz="1350" dirty="0"/>
                  <a:t>Shape Factor, </a:t>
                </a:r>
                <a14:m>
                  <m:oMath xmlns:m="http://schemas.openxmlformats.org/officeDocument/2006/math">
                    <m:r>
                      <a:rPr lang="en-US" sz="1350" i="1">
                        <a:latin typeface="Cambria Math" panose="02040503050406030204" pitchFamily="18" charset="0"/>
                      </a:rPr>
                      <m:t>𝑓</m:t>
                    </m:r>
                  </m:oMath>
                </a14:m>
                <a:endParaRPr lang="en-US" sz="1350" dirty="0"/>
              </a:p>
            </p:txBody>
          </p:sp>
        </mc:Choice>
        <mc:Fallback xmlns="">
          <p:sp>
            <p:nvSpPr>
              <p:cNvPr id="33" name="TextBox 32">
                <a:extLst>
                  <a:ext uri="{FF2B5EF4-FFF2-40B4-BE49-F238E27FC236}">
                    <a16:creationId xmlns:a16="http://schemas.microsoft.com/office/drawing/2014/main" id="{2DA814C4-5A67-7F4D-9580-D7480F567977}"/>
                  </a:ext>
                </a:extLst>
              </p:cNvPr>
              <p:cNvSpPr txBox="1">
                <a:spLocks noRot="1" noChangeAspect="1" noMove="1" noResize="1" noEditPoints="1" noAdjustHandles="1" noChangeArrowheads="1" noChangeShapeType="1" noTextEdit="1"/>
              </p:cNvSpPr>
              <p:nvPr/>
            </p:nvSpPr>
            <p:spPr>
              <a:xfrm>
                <a:off x="3907466" y="4478821"/>
                <a:ext cx="1263359" cy="300082"/>
              </a:xfrm>
              <a:prstGeom prst="rect">
                <a:avLst/>
              </a:prstGeom>
              <a:blipFill>
                <a:blip r:embed="rId8"/>
                <a:stretch>
                  <a:fillRect l="-1449" t="-4082" b="-20408"/>
                </a:stretch>
              </a:blipFill>
            </p:spPr>
            <p:txBody>
              <a:bodyPr/>
              <a:lstStyle/>
              <a:p>
                <a:r>
                  <a:rPr lang="en-US">
                    <a:noFill/>
                  </a:rPr>
                  <a:t> </a:t>
                </a:r>
              </a:p>
            </p:txBody>
          </p:sp>
        </mc:Fallback>
      </mc:AlternateContent>
      <p:sp>
        <p:nvSpPr>
          <p:cNvPr id="34" name="Rounded Rectangle 33">
            <a:extLst>
              <a:ext uri="{FF2B5EF4-FFF2-40B4-BE49-F238E27FC236}">
                <a16:creationId xmlns:a16="http://schemas.microsoft.com/office/drawing/2014/main" id="{B2C6946D-3594-364D-9045-793009ACA6DA}"/>
              </a:ext>
            </a:extLst>
          </p:cNvPr>
          <p:cNvSpPr/>
          <p:nvPr/>
        </p:nvSpPr>
        <p:spPr>
          <a:xfrm>
            <a:off x="3809293" y="4454950"/>
            <a:ext cx="4534607" cy="992855"/>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4D6FF539-C757-4F4E-BB79-893445219666}"/>
                  </a:ext>
                </a:extLst>
              </p:cNvPr>
              <p:cNvSpPr/>
              <p:nvPr/>
            </p:nvSpPr>
            <p:spPr>
              <a:xfrm>
                <a:off x="3871153" y="4779692"/>
                <a:ext cx="1943417" cy="63081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𝑓</m:t>
                          </m:r>
                        </m:e>
                        <m:sub>
                          <m:r>
                            <a:rPr lang="en-US" sz="1350" i="1">
                              <a:latin typeface="Cambria Math" panose="02040503050406030204" pitchFamily="18" charset="0"/>
                            </a:rPr>
                            <m:t>𝑜𝑏</m:t>
                          </m:r>
                        </m:sub>
                      </m:sSub>
                      <m:r>
                        <a:rPr lang="en-US" sz="1350" i="1">
                          <a:latin typeface="Cambria Math" panose="02040503050406030204" pitchFamily="18" charset="0"/>
                        </a:rPr>
                        <m:t>(</m:t>
                      </m:r>
                      <m:r>
                        <a:rPr lang="en-US" sz="1350" i="1">
                          <a:latin typeface="Cambria Math" panose="02040503050406030204" pitchFamily="18" charset="0"/>
                        </a:rPr>
                        <m:t>𝜙</m:t>
                      </m:r>
                      <m:r>
                        <a:rPr lang="en-US" sz="1350" i="1">
                          <a:latin typeface="Cambria Math" panose="02040503050406030204" pitchFamily="18" charset="0"/>
                        </a:rPr>
                        <m:t>)=</m:t>
                      </m:r>
                      <m:f>
                        <m:fPr>
                          <m:ctrlPr>
                            <a:rPr lang="en-US" sz="1350" i="1">
                              <a:latin typeface="Cambria Math" panose="02040503050406030204" pitchFamily="18" charset="0"/>
                            </a:rPr>
                          </m:ctrlPr>
                        </m:fPr>
                        <m:num>
                          <m:rad>
                            <m:radPr>
                              <m:degHide m:val="on"/>
                              <m:ctrlPr>
                                <a:rPr lang="en-US" sz="1350" i="1">
                                  <a:latin typeface="Cambria Math" panose="02040503050406030204" pitchFamily="18" charset="0"/>
                                </a:rPr>
                              </m:ctrlPr>
                            </m:radPr>
                            <m:deg/>
                            <m:e>
                              <m:r>
                                <a:rPr lang="en-US" sz="1350" i="1">
                                  <a:latin typeface="Cambria Math" panose="02040503050406030204" pitchFamily="18" charset="0"/>
                                </a:rPr>
                                <m:t>1−</m:t>
                              </m:r>
                              <m:sSup>
                                <m:sSupPr>
                                  <m:ctrlPr>
                                    <a:rPr lang="en-US" sz="1350" i="1">
                                      <a:latin typeface="Cambria Math" panose="02040503050406030204" pitchFamily="18" charset="0"/>
                                    </a:rPr>
                                  </m:ctrlPr>
                                </m:sSupPr>
                                <m:e>
                                  <m:r>
                                    <a:rPr lang="en-US" sz="1350" i="1">
                                      <a:latin typeface="Cambria Math" panose="02040503050406030204" pitchFamily="18" charset="0"/>
                                    </a:rPr>
                                    <m:t>𝜙</m:t>
                                  </m:r>
                                </m:e>
                                <m:sup>
                                  <m:r>
                                    <a:rPr lang="en-US" sz="1350" i="1">
                                      <a:latin typeface="Cambria Math" panose="02040503050406030204" pitchFamily="18" charset="0"/>
                                    </a:rPr>
                                    <m:t>2</m:t>
                                  </m:r>
                                </m:sup>
                              </m:sSup>
                            </m:e>
                          </m:rad>
                        </m:num>
                        <m:den>
                          <m:func>
                            <m:funcPr>
                              <m:ctrlPr>
                                <a:rPr lang="en-US" sz="1350" i="1">
                                  <a:latin typeface="Cambria Math" panose="02040503050406030204" pitchFamily="18" charset="0"/>
                                  <a:ea typeface="Cambria Math" panose="02040503050406030204" pitchFamily="18" charset="0"/>
                                </a:rPr>
                              </m:ctrlPr>
                            </m:funcPr>
                            <m:fName>
                              <m:r>
                                <m:rPr>
                                  <m:sty m:val="p"/>
                                </m:rPr>
                                <a:rPr lang="en-US" sz="1350">
                                  <a:latin typeface="Cambria Math" panose="02040503050406030204" pitchFamily="18" charset="0"/>
                                  <a:ea typeface="Cambria Math" panose="02040503050406030204" pitchFamily="18" charset="0"/>
                                </a:rPr>
                                <m:t>sin</m:t>
                              </m:r>
                            </m:fName>
                            <m:e>
                              <m:r>
                                <a:rPr lang="en-US" sz="1350" i="1">
                                  <a:latin typeface="Cambria Math" panose="02040503050406030204" pitchFamily="18" charset="0"/>
                                  <a:ea typeface="Cambria Math" panose="02040503050406030204" pitchFamily="18" charset="0"/>
                                </a:rPr>
                                <m:t>(</m:t>
                              </m:r>
                              <m:rad>
                                <m:radPr>
                                  <m:degHide m:val="on"/>
                                  <m:ctrlPr>
                                    <a:rPr lang="en-US" sz="1350" i="1">
                                      <a:latin typeface="Cambria Math" panose="02040503050406030204" pitchFamily="18" charset="0"/>
                                      <a:ea typeface="Cambria Math" panose="02040503050406030204" pitchFamily="18" charset="0"/>
                                    </a:rPr>
                                  </m:ctrlPr>
                                </m:radPr>
                                <m:deg/>
                                <m:e>
                                  <m:r>
                                    <a:rPr lang="en-US" sz="1350" i="1">
                                      <a:latin typeface="Cambria Math" panose="02040503050406030204" pitchFamily="18" charset="0"/>
                                      <a:ea typeface="Cambria Math" panose="02040503050406030204" pitchFamily="18" charset="0"/>
                                    </a:rPr>
                                    <m:t>1−</m:t>
                                  </m:r>
                                  <m:sSup>
                                    <m:sSupPr>
                                      <m:ctrlPr>
                                        <a:rPr lang="en-US" sz="1350" i="1">
                                          <a:latin typeface="Cambria Math" panose="02040503050406030204" pitchFamily="18" charset="0"/>
                                          <a:ea typeface="Cambria Math" panose="02040503050406030204" pitchFamily="18" charset="0"/>
                                        </a:rPr>
                                      </m:ctrlPr>
                                    </m:sSupPr>
                                    <m:e>
                                      <m:r>
                                        <a:rPr lang="en-US" sz="1350" i="1">
                                          <a:latin typeface="Cambria Math" panose="02040503050406030204" pitchFamily="18" charset="0"/>
                                          <a:ea typeface="Cambria Math" panose="02040503050406030204" pitchFamily="18" charset="0"/>
                                        </a:rPr>
                                        <m:t>𝜙</m:t>
                                      </m:r>
                                    </m:e>
                                    <m:sup>
                                      <m:r>
                                        <a:rPr lang="en-US" sz="1350" i="1">
                                          <a:latin typeface="Cambria Math" panose="02040503050406030204" pitchFamily="18" charset="0"/>
                                          <a:ea typeface="Cambria Math" panose="02040503050406030204" pitchFamily="18" charset="0"/>
                                        </a:rPr>
                                        <m:t>2</m:t>
                                      </m:r>
                                    </m:sup>
                                  </m:sSup>
                                </m:e>
                              </m:rad>
                              <m:r>
                                <a:rPr lang="en-US" sz="1350" i="1">
                                  <a:latin typeface="Cambria Math" panose="02040503050406030204" pitchFamily="18" charset="0"/>
                                  <a:ea typeface="Cambria Math" panose="02040503050406030204" pitchFamily="18" charset="0"/>
                                </a:rPr>
                                <m:t>)</m:t>
                              </m:r>
                            </m:e>
                          </m:func>
                        </m:den>
                      </m:f>
                    </m:oMath>
                  </m:oMathPara>
                </a14:m>
                <a:endParaRPr lang="en-US" sz="1350" dirty="0"/>
              </a:p>
            </p:txBody>
          </p:sp>
        </mc:Choice>
        <mc:Fallback xmlns="">
          <p:sp>
            <p:nvSpPr>
              <p:cNvPr id="35" name="Rectangle 34">
                <a:extLst>
                  <a:ext uri="{FF2B5EF4-FFF2-40B4-BE49-F238E27FC236}">
                    <a16:creationId xmlns:a16="http://schemas.microsoft.com/office/drawing/2014/main" id="{4D6FF539-C757-4F4E-BB79-893445219666}"/>
                  </a:ext>
                </a:extLst>
              </p:cNvPr>
              <p:cNvSpPr>
                <a:spLocks noRot="1" noChangeAspect="1" noMove="1" noResize="1" noEditPoints="1" noAdjustHandles="1" noChangeArrowheads="1" noChangeShapeType="1" noTextEdit="1"/>
              </p:cNvSpPr>
              <p:nvPr/>
            </p:nvSpPr>
            <p:spPr>
              <a:xfrm>
                <a:off x="3871153" y="4779692"/>
                <a:ext cx="1943417" cy="63081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E158A01B-F2B9-5A4B-A610-5162B1637DE7}"/>
                  </a:ext>
                </a:extLst>
              </p:cNvPr>
              <p:cNvSpPr/>
              <p:nvPr/>
            </p:nvSpPr>
            <p:spPr>
              <a:xfrm>
                <a:off x="5789927" y="4478822"/>
                <a:ext cx="2531975" cy="1011687"/>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𝑓</m:t>
                          </m:r>
                        </m:e>
                        <m:sub>
                          <m:r>
                            <a:rPr lang="en-US" sz="1350" i="1">
                              <a:latin typeface="Cambria Math" panose="02040503050406030204" pitchFamily="18" charset="0"/>
                            </a:rPr>
                            <m:t>𝑝𝑟</m:t>
                          </m:r>
                        </m:sub>
                      </m:sSub>
                      <m:r>
                        <a:rPr lang="en-US" sz="1350" i="1">
                          <a:latin typeface="Cambria Math" panose="02040503050406030204" pitchFamily="18" charset="0"/>
                        </a:rPr>
                        <m:t>(</m:t>
                      </m:r>
                      <m:r>
                        <a:rPr lang="en-US" sz="1350" i="1">
                          <a:latin typeface="Cambria Math" panose="02040503050406030204" pitchFamily="18" charset="0"/>
                        </a:rPr>
                        <m:t>𝜙</m:t>
                      </m:r>
                      <m:r>
                        <a:rPr lang="en-US" sz="1350" i="1">
                          <a:latin typeface="Cambria Math" panose="02040503050406030204" pitchFamily="18" charset="0"/>
                        </a:rPr>
                        <m:t>)=</m:t>
                      </m:r>
                      <m:f>
                        <m:fPr>
                          <m:ctrlPr>
                            <a:rPr lang="en-US" sz="1350" i="1">
                              <a:latin typeface="Cambria Math" panose="02040503050406030204" pitchFamily="18" charset="0"/>
                            </a:rPr>
                          </m:ctrlPr>
                        </m:fPr>
                        <m:num>
                          <m:rad>
                            <m:radPr>
                              <m:degHide m:val="on"/>
                              <m:ctrlPr>
                                <a:rPr lang="en-US" sz="1350" i="1">
                                  <a:latin typeface="Cambria Math" panose="02040503050406030204" pitchFamily="18" charset="0"/>
                                </a:rPr>
                              </m:ctrlPr>
                            </m:radPr>
                            <m:deg/>
                            <m:e>
                              <m:r>
                                <a:rPr lang="en-US" sz="1350" i="1">
                                  <a:latin typeface="Cambria Math" panose="02040503050406030204" pitchFamily="18" charset="0"/>
                                </a:rPr>
                                <m:t>1−</m:t>
                              </m:r>
                              <m:f>
                                <m:fPr>
                                  <m:ctrlPr>
                                    <a:rPr lang="en-US" sz="1350" i="1">
                                      <a:latin typeface="Cambria Math" panose="02040503050406030204" pitchFamily="18" charset="0"/>
                                    </a:rPr>
                                  </m:ctrlPr>
                                </m:fPr>
                                <m:num>
                                  <m:r>
                                    <a:rPr lang="en-US" sz="1350" i="1">
                                      <a:latin typeface="Cambria Math" panose="02040503050406030204" pitchFamily="18" charset="0"/>
                                    </a:rPr>
                                    <m:t>1</m:t>
                                  </m:r>
                                </m:num>
                                <m:den>
                                  <m:sSup>
                                    <m:sSupPr>
                                      <m:ctrlPr>
                                        <a:rPr lang="en-US" sz="1350" i="1">
                                          <a:latin typeface="Cambria Math" panose="02040503050406030204" pitchFamily="18" charset="0"/>
                                        </a:rPr>
                                      </m:ctrlPr>
                                    </m:sSupPr>
                                    <m:e>
                                      <m:r>
                                        <a:rPr lang="en-US" sz="1350" i="1">
                                          <a:latin typeface="Cambria Math" panose="02040503050406030204" pitchFamily="18" charset="0"/>
                                        </a:rPr>
                                        <m:t>𝜙</m:t>
                                      </m:r>
                                    </m:e>
                                    <m:sup>
                                      <m:r>
                                        <a:rPr lang="en-US" sz="1350" i="1">
                                          <a:latin typeface="Cambria Math" panose="02040503050406030204" pitchFamily="18" charset="0"/>
                                        </a:rPr>
                                        <m:t>2</m:t>
                                      </m:r>
                                    </m:sup>
                                  </m:sSup>
                                </m:den>
                              </m:f>
                            </m:e>
                          </m:rad>
                        </m:num>
                        <m:den>
                          <m:func>
                            <m:funcPr>
                              <m:ctrlPr>
                                <a:rPr lang="en-US" sz="1350" i="1">
                                  <a:latin typeface="Cambria Math" panose="02040503050406030204" pitchFamily="18" charset="0"/>
                                  <a:ea typeface="Cambria Math" panose="02040503050406030204" pitchFamily="18" charset="0"/>
                                </a:rPr>
                              </m:ctrlPr>
                            </m:funcPr>
                            <m:fName>
                              <m:r>
                                <m:rPr>
                                  <m:sty m:val="p"/>
                                </m:rPr>
                                <a:rPr lang="en-US" sz="1350">
                                  <a:latin typeface="Cambria Math" panose="02040503050406030204" pitchFamily="18" charset="0"/>
                                  <a:ea typeface="Cambria Math" panose="02040503050406030204" pitchFamily="18" charset="0"/>
                                </a:rPr>
                                <m:t>ln</m:t>
                              </m:r>
                            </m:fName>
                            <m:e>
                              <m:d>
                                <m:dPr>
                                  <m:begChr m:val="["/>
                                  <m:endChr m:val="]"/>
                                  <m:ctrlPr>
                                    <a:rPr lang="en-US" sz="1350" i="1">
                                      <a:latin typeface="Cambria Math" panose="02040503050406030204" pitchFamily="18" charset="0"/>
                                      <a:ea typeface="Cambria Math" panose="02040503050406030204" pitchFamily="18" charset="0"/>
                                    </a:rPr>
                                  </m:ctrlPr>
                                </m:dPr>
                                <m:e>
                                  <m:d>
                                    <m:dPr>
                                      <m:ctrlPr>
                                        <a:rPr lang="en-US" sz="1350" i="1">
                                          <a:latin typeface="Cambria Math" panose="02040503050406030204" pitchFamily="18" charset="0"/>
                                          <a:ea typeface="Cambria Math" panose="02040503050406030204" pitchFamily="18" charset="0"/>
                                        </a:rPr>
                                      </m:ctrlPr>
                                    </m:dPr>
                                    <m:e>
                                      <m:r>
                                        <a:rPr lang="en-US" sz="1350" i="1">
                                          <a:latin typeface="Cambria Math" panose="02040503050406030204" pitchFamily="18" charset="0"/>
                                          <a:ea typeface="Cambria Math" panose="02040503050406030204" pitchFamily="18" charset="0"/>
                                        </a:rPr>
                                        <m:t>1+</m:t>
                                      </m:r>
                                      <m:rad>
                                        <m:radPr>
                                          <m:degHide m:val="on"/>
                                          <m:ctrlPr>
                                            <a:rPr lang="en-US" sz="1350" i="1">
                                              <a:latin typeface="Cambria Math" panose="02040503050406030204" pitchFamily="18" charset="0"/>
                                            </a:rPr>
                                          </m:ctrlPr>
                                        </m:radPr>
                                        <m:deg/>
                                        <m:e>
                                          <m:r>
                                            <a:rPr lang="en-US" sz="1350" i="1">
                                              <a:latin typeface="Cambria Math" panose="02040503050406030204" pitchFamily="18" charset="0"/>
                                            </a:rPr>
                                            <m:t>1−</m:t>
                                          </m:r>
                                          <m:f>
                                            <m:fPr>
                                              <m:ctrlPr>
                                                <a:rPr lang="en-US" sz="1350" i="1">
                                                  <a:latin typeface="Cambria Math" panose="02040503050406030204" pitchFamily="18" charset="0"/>
                                                </a:rPr>
                                              </m:ctrlPr>
                                            </m:fPr>
                                            <m:num>
                                              <m:r>
                                                <a:rPr lang="en-US" sz="1350" i="1">
                                                  <a:latin typeface="Cambria Math" panose="02040503050406030204" pitchFamily="18" charset="0"/>
                                                </a:rPr>
                                                <m:t>1</m:t>
                                              </m:r>
                                            </m:num>
                                            <m:den>
                                              <m:sSup>
                                                <m:sSupPr>
                                                  <m:ctrlPr>
                                                    <a:rPr lang="en-US" sz="1350" i="1">
                                                      <a:latin typeface="Cambria Math" panose="02040503050406030204" pitchFamily="18" charset="0"/>
                                                    </a:rPr>
                                                  </m:ctrlPr>
                                                </m:sSupPr>
                                                <m:e>
                                                  <m:r>
                                                    <a:rPr lang="en-US" sz="1350" i="1">
                                                      <a:latin typeface="Cambria Math" panose="02040503050406030204" pitchFamily="18" charset="0"/>
                                                    </a:rPr>
                                                    <m:t>𝜙</m:t>
                                                  </m:r>
                                                </m:e>
                                                <m:sup>
                                                  <m:r>
                                                    <a:rPr lang="en-US" sz="1350" i="1">
                                                      <a:latin typeface="Cambria Math" panose="02040503050406030204" pitchFamily="18" charset="0"/>
                                                    </a:rPr>
                                                    <m:t>2</m:t>
                                                  </m:r>
                                                </m:sup>
                                              </m:sSup>
                                            </m:den>
                                          </m:f>
                                        </m:e>
                                      </m:rad>
                                    </m:e>
                                  </m:d>
                                  <m:r>
                                    <a:rPr lang="en-US" sz="1350" i="1">
                                      <a:latin typeface="Cambria Math" panose="02040503050406030204" pitchFamily="18" charset="0"/>
                                      <a:ea typeface="Cambria Math" panose="02040503050406030204" pitchFamily="18" charset="0"/>
                                    </a:rPr>
                                    <m:t>𝜙</m:t>
                                  </m:r>
                                </m:e>
                              </m:d>
                            </m:e>
                          </m:func>
                        </m:den>
                      </m:f>
                    </m:oMath>
                  </m:oMathPara>
                </a14:m>
                <a:endParaRPr lang="en-US" sz="1350" dirty="0"/>
              </a:p>
            </p:txBody>
          </p:sp>
        </mc:Choice>
        <mc:Fallback xmlns="">
          <p:sp>
            <p:nvSpPr>
              <p:cNvPr id="36" name="Rectangle 35">
                <a:extLst>
                  <a:ext uri="{FF2B5EF4-FFF2-40B4-BE49-F238E27FC236}">
                    <a16:creationId xmlns:a16="http://schemas.microsoft.com/office/drawing/2014/main" id="{E158A01B-F2B9-5A4B-A610-5162B1637DE7}"/>
                  </a:ext>
                </a:extLst>
              </p:cNvPr>
              <p:cNvSpPr>
                <a:spLocks noRot="1" noChangeAspect="1" noMove="1" noResize="1" noEditPoints="1" noAdjustHandles="1" noChangeArrowheads="1" noChangeShapeType="1" noTextEdit="1"/>
              </p:cNvSpPr>
              <p:nvPr/>
            </p:nvSpPr>
            <p:spPr>
              <a:xfrm>
                <a:off x="5789927" y="4478822"/>
                <a:ext cx="2531975" cy="1011687"/>
              </a:xfrm>
              <a:prstGeom prst="rect">
                <a:avLst/>
              </a:prstGeom>
              <a:blipFill>
                <a:blip r:embed="rId10"/>
                <a:stretch>
                  <a:fillRect/>
                </a:stretch>
              </a:blipFill>
            </p:spPr>
            <p:txBody>
              <a:bodyPr/>
              <a:lstStyle/>
              <a:p>
                <a:r>
                  <a:rPr lang="en-US">
                    <a:noFill/>
                  </a:rPr>
                  <a:t> </a:t>
                </a:r>
              </a:p>
            </p:txBody>
          </p:sp>
        </mc:Fallback>
      </mc:AlternateContent>
      <p:pic>
        <p:nvPicPr>
          <p:cNvPr id="37" name="Picture 36" descr="Screen Shot 2017-04-06 at 6.29.12 PM.png">
            <a:extLst>
              <a:ext uri="{FF2B5EF4-FFF2-40B4-BE49-F238E27FC236}">
                <a16:creationId xmlns:a16="http://schemas.microsoft.com/office/drawing/2014/main" id="{B586077C-C1B8-4D4A-AB73-1DED2D29CD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33585" y="1504606"/>
            <a:ext cx="2887815" cy="2639999"/>
          </a:xfrm>
          <a:prstGeom prst="rect">
            <a:avLst/>
          </a:prstGeom>
          <a:ln cap="rnd">
            <a:solidFill>
              <a:schemeClr val="accent1"/>
            </a:solidFill>
          </a:ln>
        </p:spPr>
      </p:pic>
      <p:sp>
        <p:nvSpPr>
          <p:cNvPr id="39" name="TextBox 38">
            <a:extLst>
              <a:ext uri="{FF2B5EF4-FFF2-40B4-BE49-F238E27FC236}">
                <a16:creationId xmlns:a16="http://schemas.microsoft.com/office/drawing/2014/main" id="{CA3C6200-D11E-B74C-9E1D-01A841AF3FC8}"/>
              </a:ext>
            </a:extLst>
          </p:cNvPr>
          <p:cNvSpPr txBox="1"/>
          <p:nvPr/>
        </p:nvSpPr>
        <p:spPr>
          <a:xfrm>
            <a:off x="1647236" y="2302540"/>
            <a:ext cx="804964" cy="300082"/>
          </a:xfrm>
          <a:prstGeom prst="rect">
            <a:avLst/>
          </a:prstGeom>
          <a:noFill/>
        </p:spPr>
        <p:txBody>
          <a:bodyPr wrap="none" rtlCol="0">
            <a:spAutoFit/>
          </a:bodyPr>
          <a:lstStyle/>
          <a:p>
            <a:r>
              <a:rPr lang="en-US" sz="1350" dirty="0"/>
              <a:t>SPHERES</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2A6CAA1-F1DE-C14F-B749-3AC07DB1B1BF}"/>
                  </a:ext>
                </a:extLst>
              </p:cNvPr>
              <p:cNvSpPr txBox="1"/>
              <p:nvPr/>
            </p:nvSpPr>
            <p:spPr>
              <a:xfrm>
                <a:off x="5477447" y="1192924"/>
                <a:ext cx="3371692" cy="300082"/>
              </a:xfrm>
              <a:prstGeom prst="rect">
                <a:avLst/>
              </a:prstGeom>
              <a:noFill/>
              <a:ln>
                <a:solidFill>
                  <a:schemeClr val="accent6">
                    <a:lumMod val="50000"/>
                  </a:schemeClr>
                </a:solidFill>
              </a:ln>
            </p:spPr>
            <p:txBody>
              <a:bodyPr wrap="none" rtlCol="0">
                <a:spAutoFit/>
              </a:bodyPr>
              <a:lstStyle/>
              <a:p>
                <a:r>
                  <a:rPr lang="en-US" sz="1350" b="1" dirty="0">
                    <a:solidFill>
                      <a:schemeClr val="accent6">
                        <a:lumMod val="50000"/>
                      </a:schemeClr>
                    </a:solidFill>
                  </a:rPr>
                  <a:t>When </a:t>
                </a:r>
                <a14:m>
                  <m:oMath xmlns:m="http://schemas.openxmlformats.org/officeDocument/2006/math">
                    <m:r>
                      <a:rPr lang="en-US" sz="1350" b="1" i="1">
                        <a:solidFill>
                          <a:schemeClr val="accent6">
                            <a:lumMod val="50000"/>
                          </a:schemeClr>
                        </a:solidFill>
                        <a:latin typeface="Cambria Math" panose="02040503050406030204" pitchFamily="18" charset="0"/>
                      </a:rPr>
                      <m:t>𝒄</m:t>
                    </m:r>
                    <m:r>
                      <a:rPr lang="en-US" sz="1350" b="1" i="1">
                        <a:solidFill>
                          <a:schemeClr val="accent6">
                            <a:lumMod val="50000"/>
                          </a:schemeClr>
                        </a:solidFill>
                        <a:latin typeface="Cambria Math" panose="02040503050406030204" pitchFamily="18" charset="0"/>
                      </a:rPr>
                      <m:t>=</m:t>
                    </m:r>
                    <m:r>
                      <a:rPr lang="en-US" sz="1350" b="1" i="1">
                        <a:solidFill>
                          <a:schemeClr val="accent6">
                            <a:lumMod val="50000"/>
                          </a:schemeClr>
                        </a:solidFill>
                        <a:latin typeface="Cambria Math" panose="02040503050406030204" pitchFamily="18" charset="0"/>
                      </a:rPr>
                      <m:t>𝒂</m:t>
                    </m:r>
                    <m:r>
                      <a:rPr lang="en-US" sz="1350" b="1" i="1">
                        <a:solidFill>
                          <a:schemeClr val="accent6">
                            <a:lumMod val="50000"/>
                          </a:schemeClr>
                        </a:solidFill>
                        <a:latin typeface="Cambria Math" panose="02040503050406030204" pitchFamily="18" charset="0"/>
                      </a:rPr>
                      <m:t>=</m:t>
                    </m:r>
                    <m:r>
                      <a:rPr lang="en-US" sz="1350" b="1" i="1">
                        <a:solidFill>
                          <a:schemeClr val="accent6">
                            <a:lumMod val="50000"/>
                          </a:schemeClr>
                        </a:solidFill>
                        <a:latin typeface="Cambria Math" panose="02040503050406030204" pitchFamily="18" charset="0"/>
                      </a:rPr>
                      <m:t>𝒓</m:t>
                    </m:r>
                    <m:r>
                      <a:rPr lang="en-US" sz="1350" b="1" i="1">
                        <a:solidFill>
                          <a:schemeClr val="accent6">
                            <a:lumMod val="50000"/>
                          </a:schemeClr>
                        </a:solidFill>
                        <a:latin typeface="Cambria Math" panose="02040503050406030204" pitchFamily="18" charset="0"/>
                      </a:rPr>
                      <m:t>,  </m:t>
                    </m:r>
                    <m:r>
                      <a:rPr lang="en-US" sz="1350" b="1" i="1">
                        <a:solidFill>
                          <a:schemeClr val="accent6">
                            <a:lumMod val="50000"/>
                          </a:schemeClr>
                        </a:solidFill>
                        <a:latin typeface="Cambria Math" panose="02040503050406030204" pitchFamily="18" charset="0"/>
                      </a:rPr>
                      <m:t>𝒇</m:t>
                    </m:r>
                    <m:r>
                      <a:rPr lang="en-US" sz="1350" b="1" i="1">
                        <a:solidFill>
                          <a:schemeClr val="accent6">
                            <a:lumMod val="50000"/>
                          </a:schemeClr>
                        </a:solidFill>
                        <a:latin typeface="Cambria Math" panose="02040503050406030204" pitchFamily="18" charset="0"/>
                      </a:rPr>
                      <m:t>=</m:t>
                    </m:r>
                    <m:r>
                      <a:rPr lang="en-US" sz="1350" b="1" i="1">
                        <a:solidFill>
                          <a:schemeClr val="accent6">
                            <a:lumMod val="50000"/>
                          </a:schemeClr>
                        </a:solidFill>
                        <a:latin typeface="Cambria Math" panose="02040503050406030204" pitchFamily="18" charset="0"/>
                      </a:rPr>
                      <m:t>𝟏</m:t>
                    </m:r>
                    <m:r>
                      <a:rPr lang="en-US" sz="1350" b="1" i="1">
                        <a:solidFill>
                          <a:schemeClr val="accent6">
                            <a:lumMod val="50000"/>
                          </a:schemeClr>
                        </a:solidFill>
                        <a:latin typeface="Cambria Math" panose="02040503050406030204" pitchFamily="18" charset="0"/>
                        <a:ea typeface="Cambria Math" panose="02040503050406030204" pitchFamily="18" charset="0"/>
                      </a:rPr>
                      <m:t>→</m:t>
                    </m:r>
                  </m:oMath>
                </a14:m>
                <a:r>
                  <a:rPr lang="en-US" sz="1350" b="1" dirty="0">
                    <a:solidFill>
                      <a:schemeClr val="accent6">
                        <a:lumMod val="50000"/>
                      </a:schemeClr>
                    </a:solidFill>
                  </a:rPr>
                  <a:t> spherical growth</a:t>
                </a:r>
              </a:p>
            </p:txBody>
          </p:sp>
        </mc:Choice>
        <mc:Fallback xmlns="">
          <p:sp>
            <p:nvSpPr>
              <p:cNvPr id="45" name="TextBox 44">
                <a:extLst>
                  <a:ext uri="{FF2B5EF4-FFF2-40B4-BE49-F238E27FC236}">
                    <a16:creationId xmlns:a16="http://schemas.microsoft.com/office/drawing/2014/main" id="{C2A6CAA1-F1DE-C14F-B749-3AC07DB1B1BF}"/>
                  </a:ext>
                </a:extLst>
              </p:cNvPr>
              <p:cNvSpPr txBox="1">
                <a:spLocks noRot="1" noChangeAspect="1" noMove="1" noResize="1" noEditPoints="1" noAdjustHandles="1" noChangeArrowheads="1" noChangeShapeType="1" noTextEdit="1"/>
              </p:cNvSpPr>
              <p:nvPr/>
            </p:nvSpPr>
            <p:spPr>
              <a:xfrm>
                <a:off x="5477447" y="1192924"/>
                <a:ext cx="3371692" cy="300082"/>
              </a:xfrm>
              <a:prstGeom prst="rect">
                <a:avLst/>
              </a:prstGeom>
              <a:blipFill>
                <a:blip r:embed="rId12"/>
                <a:stretch>
                  <a:fillRect l="-360" t="-1961" b="-17647"/>
                </a:stretch>
              </a:blipFill>
              <a:ln>
                <a:solidFill>
                  <a:schemeClr val="accent6">
                    <a:lumMod val="50000"/>
                  </a:schemeClr>
                </a:solidFill>
              </a:ln>
            </p:spPr>
            <p:txBody>
              <a:bodyPr/>
              <a:lstStyle/>
              <a:p>
                <a:r>
                  <a:rPr lang="en-US">
                    <a:noFill/>
                  </a:rPr>
                  <a:t> </a:t>
                </a:r>
              </a:p>
            </p:txBody>
          </p:sp>
        </mc:Fallback>
      </mc:AlternateContent>
      <p:cxnSp>
        <p:nvCxnSpPr>
          <p:cNvPr id="47" name="Straight Arrow Connector 46">
            <a:extLst>
              <a:ext uri="{FF2B5EF4-FFF2-40B4-BE49-F238E27FC236}">
                <a16:creationId xmlns:a16="http://schemas.microsoft.com/office/drawing/2014/main" id="{AC05EFE6-D0C0-C641-BD9B-D73D5D851CC5}"/>
              </a:ext>
            </a:extLst>
          </p:cNvPr>
          <p:cNvCxnSpPr>
            <a:cxnSpLocks/>
          </p:cNvCxnSpPr>
          <p:nvPr/>
        </p:nvCxnSpPr>
        <p:spPr>
          <a:xfrm>
            <a:off x="7256901" y="1469923"/>
            <a:ext cx="0" cy="310345"/>
          </a:xfrm>
          <a:prstGeom prst="straightConnector1">
            <a:avLst/>
          </a:prstGeom>
          <a:ln w="317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D0EF52-7310-5440-A405-6EAB124ED1FC}"/>
              </a:ext>
            </a:extLst>
          </p:cNvPr>
          <p:cNvCxnSpPr/>
          <p:nvPr/>
        </p:nvCxnSpPr>
        <p:spPr>
          <a:xfrm flipH="1" flipV="1">
            <a:off x="5177525" y="1853546"/>
            <a:ext cx="1740987" cy="509844"/>
          </a:xfrm>
          <a:prstGeom prst="line">
            <a:avLst/>
          </a:prstGeom>
          <a:ln w="9525">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C893678-F9C2-644E-AAEA-7F8526F87B60}"/>
              </a:ext>
            </a:extLst>
          </p:cNvPr>
          <p:cNvCxnSpPr>
            <a:cxnSpLocks/>
          </p:cNvCxnSpPr>
          <p:nvPr/>
        </p:nvCxnSpPr>
        <p:spPr>
          <a:xfrm flipH="1" flipV="1">
            <a:off x="5177524" y="1853637"/>
            <a:ext cx="2384633" cy="1213088"/>
          </a:xfrm>
          <a:prstGeom prst="line">
            <a:avLst/>
          </a:prstGeom>
          <a:ln w="9525">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BB028C9D-1493-3E42-84AB-6BD6D605CC39}"/>
                  </a:ext>
                </a:extLst>
              </p:cNvPr>
              <p:cNvSpPr txBox="1"/>
              <p:nvPr/>
            </p:nvSpPr>
            <p:spPr>
              <a:xfrm>
                <a:off x="3864726" y="1256560"/>
                <a:ext cx="1312799" cy="941925"/>
              </a:xfrm>
              <a:prstGeom prst="rect">
                <a:avLst/>
              </a:prstGeom>
              <a:noFill/>
              <a:ln>
                <a:solidFill>
                  <a:schemeClr val="accent6">
                    <a:lumMod val="50000"/>
                  </a:schemeClr>
                </a:solidFill>
              </a:ln>
            </p:spPr>
            <p:txBody>
              <a:bodyPr wrap="square" rtlCol="0">
                <a:spAutoFit/>
              </a:bodyPr>
              <a:lstStyle/>
              <a:p>
                <a14:m>
                  <m:oMath xmlns:m="http://schemas.openxmlformats.org/officeDocument/2006/math">
                    <m:sSub>
                      <m:sSubPr>
                        <m:ctrlPr>
                          <a:rPr lang="en-US" sz="1350" b="1" i="1">
                            <a:solidFill>
                              <a:schemeClr val="accent6">
                                <a:lumMod val="50000"/>
                              </a:schemeClr>
                            </a:solidFill>
                            <a:latin typeface="Cambria Math" panose="02040503050406030204" pitchFamily="18" charset="0"/>
                          </a:rPr>
                        </m:ctrlPr>
                      </m:sSubPr>
                      <m:e>
                        <m:r>
                          <a:rPr lang="en-US" sz="1350" b="1" i="1">
                            <a:solidFill>
                              <a:schemeClr val="accent6">
                                <a:lumMod val="50000"/>
                              </a:schemeClr>
                            </a:solidFill>
                            <a:latin typeface="Cambria Math" panose="02040503050406030204" pitchFamily="18" charset="0"/>
                          </a:rPr>
                          <m:t>𝒇</m:t>
                        </m:r>
                      </m:e>
                      <m:sub>
                        <m:r>
                          <a:rPr lang="en-US" sz="1350" b="1" i="1">
                            <a:solidFill>
                              <a:schemeClr val="accent6">
                                <a:lumMod val="50000"/>
                              </a:schemeClr>
                            </a:solidFill>
                            <a:latin typeface="Cambria Math" panose="02040503050406030204" pitchFamily="18" charset="0"/>
                          </a:rPr>
                          <m:t>𝒐𝒃</m:t>
                        </m:r>
                      </m:sub>
                    </m:sSub>
                    <m:r>
                      <a:rPr lang="en-US" sz="1350" b="1" i="1">
                        <a:solidFill>
                          <a:schemeClr val="accent6">
                            <a:lumMod val="50000"/>
                          </a:schemeClr>
                        </a:solidFill>
                        <a:latin typeface="Cambria Math" panose="02040503050406030204" pitchFamily="18" charset="0"/>
                      </a:rPr>
                      <m:t> &amp; </m:t>
                    </m:r>
                    <m:sSub>
                      <m:sSubPr>
                        <m:ctrlPr>
                          <a:rPr lang="en-US" sz="1350" b="1" i="1">
                            <a:solidFill>
                              <a:schemeClr val="accent6">
                                <a:lumMod val="50000"/>
                              </a:schemeClr>
                            </a:solidFill>
                            <a:latin typeface="Cambria Math" panose="02040503050406030204" pitchFamily="18" charset="0"/>
                          </a:rPr>
                        </m:ctrlPr>
                      </m:sSubPr>
                      <m:e>
                        <m:r>
                          <a:rPr lang="en-US" sz="1350" b="1" i="1">
                            <a:solidFill>
                              <a:schemeClr val="accent6">
                                <a:lumMod val="50000"/>
                              </a:schemeClr>
                            </a:solidFill>
                            <a:latin typeface="Cambria Math" panose="02040503050406030204" pitchFamily="18" charset="0"/>
                          </a:rPr>
                          <m:t>𝒇</m:t>
                        </m:r>
                      </m:e>
                      <m:sub>
                        <m:r>
                          <a:rPr lang="en-US" sz="1350" b="1" i="1">
                            <a:solidFill>
                              <a:schemeClr val="accent6">
                                <a:lumMod val="50000"/>
                              </a:schemeClr>
                            </a:solidFill>
                            <a:latin typeface="Cambria Math" panose="02040503050406030204" pitchFamily="18" charset="0"/>
                          </a:rPr>
                          <m:t>𝒑𝒓</m:t>
                        </m:r>
                      </m:sub>
                    </m:sSub>
                  </m:oMath>
                </a14:m>
                <a:r>
                  <a:rPr lang="en-US" sz="1350" b="1" dirty="0">
                    <a:solidFill>
                      <a:schemeClr val="accent6">
                        <a:lumMod val="50000"/>
                      </a:schemeClr>
                    </a:solidFill>
                  </a:rPr>
                  <a:t> fall as habit becomes more extreme</a:t>
                </a:r>
              </a:p>
            </p:txBody>
          </p:sp>
        </mc:Choice>
        <mc:Fallback xmlns="">
          <p:sp>
            <p:nvSpPr>
              <p:cNvPr id="53" name="TextBox 52">
                <a:extLst>
                  <a:ext uri="{FF2B5EF4-FFF2-40B4-BE49-F238E27FC236}">
                    <a16:creationId xmlns:a16="http://schemas.microsoft.com/office/drawing/2014/main" id="{BB028C9D-1493-3E42-84AB-6BD6D605CC39}"/>
                  </a:ext>
                </a:extLst>
              </p:cNvPr>
              <p:cNvSpPr txBox="1">
                <a:spLocks noRot="1" noChangeAspect="1" noMove="1" noResize="1" noEditPoints="1" noAdjustHandles="1" noChangeArrowheads="1" noChangeShapeType="1" noTextEdit="1"/>
              </p:cNvSpPr>
              <p:nvPr/>
            </p:nvSpPr>
            <p:spPr>
              <a:xfrm>
                <a:off x="3864726" y="1256560"/>
                <a:ext cx="1312799" cy="941925"/>
              </a:xfrm>
              <a:prstGeom prst="rect">
                <a:avLst/>
              </a:prstGeom>
              <a:blipFill>
                <a:blip r:embed="rId13"/>
                <a:stretch>
                  <a:fillRect l="-922" b="-5096"/>
                </a:stretch>
              </a:blipFill>
              <a:ln>
                <a:solidFill>
                  <a:schemeClr val="accent6">
                    <a:lumMod val="50000"/>
                  </a:schemeClr>
                </a:solid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971848128"/>
      </p:ext>
    </p:extLst>
  </p:cSld>
  <p:clrMapOvr>
    <a:masterClrMapping/>
  </p:clrMapOvr>
  <mc:AlternateContent xmlns:mc="http://schemas.openxmlformats.org/markup-compatibility/2006" xmlns:p14="http://schemas.microsoft.com/office/powerpoint/2010/main">
    <mc:Choice Requires="p14">
      <p:transition spd="slow" p14:dur="2000" advTm="112658"/>
    </mc:Choice>
    <mc:Fallback xmlns="">
      <p:transition spd="slow" advTm="11265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4-06 at 6.25.43 PM.png">
            <a:extLst>
              <a:ext uri="{FF2B5EF4-FFF2-40B4-BE49-F238E27FC236}">
                <a16:creationId xmlns:a16="http://schemas.microsoft.com/office/drawing/2014/main" id="{D8748F38-92F2-D64A-BC61-4457B6B6C794}"/>
              </a:ext>
            </a:extLst>
          </p:cNvPr>
          <p:cNvPicPr>
            <a:picLocks noChangeAspect="1"/>
          </p:cNvPicPr>
          <p:nvPr/>
        </p:nvPicPr>
        <p:blipFill rotWithShape="1">
          <a:blip r:embed="rId5">
            <a:extLst>
              <a:ext uri="{28A0092B-C50C-407E-A947-70E740481C1C}">
                <a14:useLocalDpi xmlns:a14="http://schemas.microsoft.com/office/drawing/2010/main" val="0"/>
              </a:ext>
            </a:extLst>
          </a:blip>
          <a:srcRect t="1450" r="-2" b="9026"/>
          <a:stretch/>
        </p:blipFill>
        <p:spPr>
          <a:xfrm>
            <a:off x="436979" y="1291280"/>
            <a:ext cx="5911596" cy="4299966"/>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AA841DE-FE52-7F46-895D-FEA2E144FA13}"/>
                  </a:ext>
                </a:extLst>
              </p:cNvPr>
              <p:cNvSpPr>
                <a:spLocks noGrp="1"/>
              </p:cNvSpPr>
              <p:nvPr>
                <p:ph type="title"/>
              </p:nvPr>
            </p:nvSpPr>
            <p:spPr>
              <a:xfrm>
                <a:off x="6991351" y="1316882"/>
                <a:ext cx="1734360" cy="1124804"/>
              </a:xfrm>
            </p:spPr>
            <p:txBody>
              <a:bodyPr anchor="b">
                <a:normAutofit/>
              </a:bodyPr>
              <a:lstStyle/>
              <a:p>
                <a:r>
                  <a:rPr lang="en-US" sz="1800" dirty="0"/>
                  <a:t>Shape Factor, </a:t>
                </a:r>
                <a14:m>
                  <m:oMath xmlns:m="http://schemas.openxmlformats.org/officeDocument/2006/math">
                    <m:r>
                      <a:rPr lang="en-US" sz="1800" b="1" i="1">
                        <a:latin typeface="Cambria Math" panose="02040503050406030204" pitchFamily="18" charset="0"/>
                      </a:rPr>
                      <m:t>𝒇</m:t>
                    </m:r>
                  </m:oMath>
                </a14:m>
                <a:endParaRPr lang="en-US" sz="1800" dirty="0"/>
              </a:p>
            </p:txBody>
          </p:sp>
        </mc:Choice>
        <mc:Fallback xmlns="">
          <p:sp>
            <p:nvSpPr>
              <p:cNvPr id="2" name="Title 1">
                <a:extLst>
                  <a:ext uri="{FF2B5EF4-FFF2-40B4-BE49-F238E27FC236}">
                    <a16:creationId xmlns:a16="http://schemas.microsoft.com/office/drawing/2014/main" id="{3AA841DE-FE52-7F46-895D-FEA2E144FA13}"/>
                  </a:ext>
                </a:extLst>
              </p:cNvPr>
              <p:cNvSpPr>
                <a:spLocks noGrp="1" noRot="1" noChangeAspect="1" noMove="1" noResize="1" noEditPoints="1" noAdjustHandles="1" noChangeArrowheads="1" noChangeShapeType="1" noTextEdit="1"/>
              </p:cNvSpPr>
              <p:nvPr>
                <p:ph type="title"/>
              </p:nvPr>
            </p:nvSpPr>
            <p:spPr>
              <a:xfrm>
                <a:off x="6991351" y="1316882"/>
                <a:ext cx="1734360" cy="1124804"/>
              </a:xfrm>
              <a:blipFill>
                <a:blip r:embed="rId6"/>
                <a:stretch>
                  <a:fillRect l="-3169" b="-8649"/>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6CC2E0AE-C1AF-2B48-B49E-16762B140A1B}"/>
              </a:ext>
            </a:extLst>
          </p:cNvPr>
          <p:cNvSpPr>
            <a:spLocks noGrp="1"/>
          </p:cNvSpPr>
          <p:nvPr>
            <p:ph idx="1"/>
          </p:nvPr>
        </p:nvSpPr>
        <p:spPr>
          <a:xfrm>
            <a:off x="6742706" y="2469610"/>
            <a:ext cx="2146851" cy="3318940"/>
          </a:xfrm>
        </p:spPr>
        <p:txBody>
          <a:bodyPr>
            <a:normAutofit/>
          </a:bodyPr>
          <a:lstStyle/>
          <a:p>
            <a:r>
              <a:rPr lang="en-US" sz="1600" dirty="0">
                <a:solidFill>
                  <a:schemeClr val="tx1">
                    <a:lumMod val="85000"/>
                    <a:lumOff val="15000"/>
                  </a:schemeClr>
                </a:solidFill>
              </a:rPr>
              <a:t>Derives from Capacitance Theory in Electromagnetism</a:t>
            </a:r>
          </a:p>
          <a:p>
            <a:r>
              <a:rPr lang="en-US" sz="1600" dirty="0">
                <a:solidFill>
                  <a:schemeClr val="tx1">
                    <a:lumMod val="85000"/>
                    <a:lumOff val="15000"/>
                  </a:schemeClr>
                </a:solidFill>
              </a:rPr>
              <a:t>Accounts for</a:t>
            </a:r>
          </a:p>
          <a:p>
            <a:pPr lvl="1"/>
            <a:r>
              <a:rPr lang="en-US" sz="1200" dirty="0">
                <a:solidFill>
                  <a:schemeClr val="tx1">
                    <a:lumMod val="85000"/>
                    <a:lumOff val="15000"/>
                  </a:schemeClr>
                </a:solidFill>
              </a:rPr>
              <a:t>Curvature effect (larger flux where curvature is larger)</a:t>
            </a:r>
          </a:p>
          <a:p>
            <a:pPr lvl="1"/>
            <a:r>
              <a:rPr lang="en-US" sz="1200" dirty="0">
                <a:solidFill>
                  <a:schemeClr val="tx1">
                    <a:lumMod val="85000"/>
                    <a:lumOff val="15000"/>
                  </a:schemeClr>
                </a:solidFill>
              </a:rPr>
              <a:t>Lateral Flux (a secondary flux along the surface flowing from low </a:t>
            </a:r>
            <a:r>
              <a:rPr lang="en-US" sz="1200" dirty="0">
                <a:solidFill>
                  <a:schemeClr val="tx1">
                    <a:lumMod val="85000"/>
                    <a:lumOff val="15000"/>
                  </a:schemeClr>
                </a:solidFill>
                <a:sym typeface="Wingdings" pitchFamily="2" charset="2"/>
              </a:rPr>
              <a:t> high vapor density)</a:t>
            </a:r>
            <a:endParaRPr lang="en-US" sz="1200" dirty="0">
              <a:solidFill>
                <a:schemeClr val="tx1">
                  <a:lumMod val="85000"/>
                  <a:lumOff val="15000"/>
                </a:schemeClr>
              </a:solidFill>
            </a:endParaRPr>
          </a:p>
        </p:txBody>
      </p:sp>
      <p:sp>
        <p:nvSpPr>
          <p:cNvPr id="10" name="Right Arrow 9">
            <a:extLst>
              <a:ext uri="{FF2B5EF4-FFF2-40B4-BE49-F238E27FC236}">
                <a16:creationId xmlns:a16="http://schemas.microsoft.com/office/drawing/2014/main" id="{4C60215D-DAA1-7145-B48B-70FD8D2DD4C5}"/>
              </a:ext>
            </a:extLst>
          </p:cNvPr>
          <p:cNvSpPr/>
          <p:nvPr/>
        </p:nvSpPr>
        <p:spPr>
          <a:xfrm flipH="1">
            <a:off x="5241013" y="3371347"/>
            <a:ext cx="1015253" cy="463421"/>
          </a:xfrm>
          <a:prstGeom prst="rightArrow">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054120B-BD0A-394F-A503-EBA6C979F4B4}"/>
                  </a:ext>
                </a:extLst>
              </p:cNvPr>
              <p:cNvSpPr txBox="1"/>
              <p:nvPr/>
            </p:nvSpPr>
            <p:spPr>
              <a:xfrm>
                <a:off x="6204610" y="3449932"/>
                <a:ext cx="383951"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𝑎</m:t>
                          </m:r>
                        </m:sub>
                      </m:sSub>
                    </m:oMath>
                  </m:oMathPara>
                </a14:m>
                <a:endParaRPr lang="en-US" sz="1350" dirty="0"/>
              </a:p>
            </p:txBody>
          </p:sp>
        </mc:Choice>
        <mc:Fallback xmlns="">
          <p:sp>
            <p:nvSpPr>
              <p:cNvPr id="12" name="TextBox 11">
                <a:extLst>
                  <a:ext uri="{FF2B5EF4-FFF2-40B4-BE49-F238E27FC236}">
                    <a16:creationId xmlns:a16="http://schemas.microsoft.com/office/drawing/2014/main" id="{7054120B-BD0A-394F-A503-EBA6C979F4B4}"/>
                  </a:ext>
                </a:extLst>
              </p:cNvPr>
              <p:cNvSpPr txBox="1">
                <a:spLocks noRot="1" noChangeAspect="1" noMove="1" noResize="1" noEditPoints="1" noAdjustHandles="1" noChangeArrowheads="1" noChangeShapeType="1" noTextEdit="1"/>
              </p:cNvSpPr>
              <p:nvPr/>
            </p:nvSpPr>
            <p:spPr>
              <a:xfrm>
                <a:off x="6204610" y="3449932"/>
                <a:ext cx="383951" cy="300082"/>
              </a:xfrm>
              <a:prstGeom prst="rect">
                <a:avLst/>
              </a:prstGeom>
              <a:blipFill>
                <a:blip r:embed="rId7"/>
                <a:stretch>
                  <a:fillRect/>
                </a:stretch>
              </a:blipFill>
            </p:spPr>
            <p:txBody>
              <a:bodyPr/>
              <a:lstStyle/>
              <a:p>
                <a:r>
                  <a:rPr lang="en-US">
                    <a:noFill/>
                  </a:rPr>
                  <a:t> </a:t>
                </a:r>
              </a:p>
            </p:txBody>
          </p:sp>
        </mc:Fallback>
      </mc:AlternateContent>
      <p:sp>
        <p:nvSpPr>
          <p:cNvPr id="14" name="Right Arrow 13">
            <a:extLst>
              <a:ext uri="{FF2B5EF4-FFF2-40B4-BE49-F238E27FC236}">
                <a16:creationId xmlns:a16="http://schemas.microsoft.com/office/drawing/2014/main" id="{85ED1396-8B4A-C848-8107-E9CD25EAB75E}"/>
              </a:ext>
            </a:extLst>
          </p:cNvPr>
          <p:cNvSpPr/>
          <p:nvPr/>
        </p:nvSpPr>
        <p:spPr>
          <a:xfrm rot="5400000">
            <a:off x="2905503" y="1976764"/>
            <a:ext cx="819138" cy="110706"/>
          </a:xfrm>
          <a:prstGeom prst="rightArrow">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5CABB48-CA82-5A4B-A3B8-C337C5F35823}"/>
                  </a:ext>
                </a:extLst>
              </p:cNvPr>
              <p:cNvSpPr txBox="1"/>
              <p:nvPr/>
            </p:nvSpPr>
            <p:spPr>
              <a:xfrm>
                <a:off x="3259719" y="1813634"/>
                <a:ext cx="370486"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𝑐</m:t>
                          </m:r>
                        </m:sub>
                      </m:sSub>
                    </m:oMath>
                  </m:oMathPara>
                </a14:m>
                <a:endParaRPr lang="en-US" sz="1350" dirty="0"/>
              </a:p>
            </p:txBody>
          </p:sp>
        </mc:Choice>
        <mc:Fallback xmlns="">
          <p:sp>
            <p:nvSpPr>
              <p:cNvPr id="16" name="TextBox 15">
                <a:extLst>
                  <a:ext uri="{FF2B5EF4-FFF2-40B4-BE49-F238E27FC236}">
                    <a16:creationId xmlns:a16="http://schemas.microsoft.com/office/drawing/2014/main" id="{C5CABB48-CA82-5A4B-A3B8-C337C5F35823}"/>
                  </a:ext>
                </a:extLst>
              </p:cNvPr>
              <p:cNvSpPr txBox="1">
                <a:spLocks noRot="1" noChangeAspect="1" noMove="1" noResize="1" noEditPoints="1" noAdjustHandles="1" noChangeArrowheads="1" noChangeShapeType="1" noTextEdit="1"/>
              </p:cNvSpPr>
              <p:nvPr/>
            </p:nvSpPr>
            <p:spPr>
              <a:xfrm>
                <a:off x="3259719" y="1813634"/>
                <a:ext cx="370486" cy="300082"/>
              </a:xfrm>
              <a:prstGeom prst="rect">
                <a:avLst/>
              </a:prstGeom>
              <a:blipFill>
                <a:blip r:embed="rId8"/>
                <a:stretch>
                  <a:fillRect/>
                </a:stretch>
              </a:blipFill>
            </p:spPr>
            <p:txBody>
              <a:bodyPr/>
              <a:lstStyle/>
              <a:p>
                <a:r>
                  <a:rPr lang="en-US">
                    <a:noFill/>
                  </a:rPr>
                  <a:t> </a:t>
                </a:r>
              </a:p>
            </p:txBody>
          </p:sp>
        </mc:Fallback>
      </mc:AlternateContent>
      <p:sp>
        <p:nvSpPr>
          <p:cNvPr id="5" name="Freeform 4">
            <a:extLst>
              <a:ext uri="{FF2B5EF4-FFF2-40B4-BE49-F238E27FC236}">
                <a16:creationId xmlns:a16="http://schemas.microsoft.com/office/drawing/2014/main" id="{1458E0AF-3C4E-4E47-9255-99F9801B134B}"/>
              </a:ext>
            </a:extLst>
          </p:cNvPr>
          <p:cNvSpPr/>
          <p:nvPr/>
        </p:nvSpPr>
        <p:spPr>
          <a:xfrm>
            <a:off x="3771899" y="2874310"/>
            <a:ext cx="968189" cy="403412"/>
          </a:xfrm>
          <a:custGeom>
            <a:avLst/>
            <a:gdLst>
              <a:gd name="connsiteX0" fmla="*/ 0 w 1290918"/>
              <a:gd name="connsiteY0" fmla="*/ 0 h 537882"/>
              <a:gd name="connsiteX1" fmla="*/ 255495 w 1290918"/>
              <a:gd name="connsiteY1" fmla="*/ 53788 h 537882"/>
              <a:gd name="connsiteX2" fmla="*/ 645459 w 1290918"/>
              <a:gd name="connsiteY2" fmla="*/ 174811 h 537882"/>
              <a:gd name="connsiteX3" fmla="*/ 1021977 w 1290918"/>
              <a:gd name="connsiteY3" fmla="*/ 349623 h 537882"/>
              <a:gd name="connsiteX4" fmla="*/ 1290918 w 1290918"/>
              <a:gd name="connsiteY4" fmla="*/ 537882 h 53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918" h="537882">
                <a:moveTo>
                  <a:pt x="0" y="0"/>
                </a:moveTo>
                <a:cubicBezTo>
                  <a:pt x="73959" y="12326"/>
                  <a:pt x="147919" y="24653"/>
                  <a:pt x="255495" y="53788"/>
                </a:cubicBezTo>
                <a:cubicBezTo>
                  <a:pt x="363072" y="82923"/>
                  <a:pt x="517712" y="125505"/>
                  <a:pt x="645459" y="174811"/>
                </a:cubicBezTo>
                <a:cubicBezTo>
                  <a:pt x="773206" y="224117"/>
                  <a:pt x="914400" y="289111"/>
                  <a:pt x="1021977" y="349623"/>
                </a:cubicBezTo>
                <a:cubicBezTo>
                  <a:pt x="1129554" y="410135"/>
                  <a:pt x="1210236" y="474008"/>
                  <a:pt x="1290918" y="537882"/>
                </a:cubicBezTo>
              </a:path>
            </a:pathLst>
          </a:custGeom>
          <a:noFill/>
          <a:ln w="76200">
            <a:solidFill>
              <a:schemeClr val="accent6"/>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itle 1">
            <a:extLst>
              <a:ext uri="{FF2B5EF4-FFF2-40B4-BE49-F238E27FC236}">
                <a16:creationId xmlns:a16="http://schemas.microsoft.com/office/drawing/2014/main" id="{00E3C2ED-CF9B-C14D-A6B2-018CD80CF716}"/>
              </a:ext>
            </a:extLst>
          </p:cNvPr>
          <p:cNvSpPr txBox="1">
            <a:spLocks/>
          </p:cNvSpPr>
          <p:nvPr/>
        </p:nvSpPr>
        <p:spPr>
          <a:xfrm>
            <a:off x="6991351" y="5210946"/>
            <a:ext cx="1734360" cy="1124804"/>
          </a:xfrm>
          <a:prstGeom prst="rect">
            <a:avLst/>
          </a:prstGeom>
        </p:spPr>
        <p:txBody>
          <a:bodyPr vert="horz" lIns="68580" tIns="34290" rIns="68580" bIns="34290" rtlCol="0" anchor="b">
            <a:normAutofit fontScale="85000" lnSpcReduction="20000"/>
          </a:bodyPr>
          <a:lst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a:lstStyle>
          <a:p>
            <a:r>
              <a:rPr lang="en-US" sz="1800" dirty="0"/>
              <a:t>Knowing the fluxes in the a- and c-directions allows us to find the rate of increase in a and c, and hence, mass.</a:t>
            </a:r>
          </a:p>
        </p:txBody>
      </p:sp>
      <p:pic>
        <p:nvPicPr>
          <p:cNvPr id="18" name="Audio 5">
            <a:hlinkClick r:id="" action="ppaction://media"/>
            <a:extLst>
              <a:ext uri="{FF2B5EF4-FFF2-40B4-BE49-F238E27FC236}">
                <a16:creationId xmlns:a16="http://schemas.microsoft.com/office/drawing/2014/main" id="{6F771317-C8EE-3A4B-8D03-871604B6DF2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391810" y="5788550"/>
            <a:ext cx="812800" cy="812800"/>
          </a:xfrm>
          <a:prstGeom prst="rect">
            <a:avLst/>
          </a:prstGeom>
        </p:spPr>
      </p:pic>
    </p:spTree>
    <p:custDataLst>
      <p:tags r:id="rId1"/>
    </p:custDataLst>
    <p:extLst>
      <p:ext uri="{BB962C8B-B14F-4D97-AF65-F5344CB8AC3E}">
        <p14:creationId xmlns:p14="http://schemas.microsoft.com/office/powerpoint/2010/main" val="1840841686"/>
      </p:ext>
    </p:extLst>
  </p:cSld>
  <p:clrMapOvr>
    <a:masterClrMapping/>
  </p:clrMapOvr>
  <mc:AlternateContent xmlns:mc="http://schemas.openxmlformats.org/markup-compatibility/2006" xmlns:p14="http://schemas.microsoft.com/office/powerpoint/2010/main">
    <mc:Choice Requires="p14">
      <p:transition spd="slow" p14:dur="2000" advTm="152184"/>
    </mc:Choice>
    <mc:Fallback xmlns="">
      <p:transition spd="slow" advTm="152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4BDEA-BC25-624A-9A4D-C8473E888FEF}"/>
              </a:ext>
            </a:extLst>
          </p:cNvPr>
          <p:cNvSpPr>
            <a:spLocks noGrp="1"/>
          </p:cNvSpPr>
          <p:nvPr>
            <p:ph type="title"/>
          </p:nvPr>
        </p:nvSpPr>
        <p:spPr/>
        <p:txBody>
          <a:bodyPr/>
          <a:lstStyle/>
          <a:p>
            <a:r>
              <a:rPr lang="en-US" dirty="0"/>
              <a:t>Mass Growth Equation</a:t>
            </a:r>
          </a:p>
        </p:txBody>
      </p:sp>
      <p:sp>
        <p:nvSpPr>
          <p:cNvPr id="7" name="Freeform 6">
            <a:extLst>
              <a:ext uri="{FF2B5EF4-FFF2-40B4-BE49-F238E27FC236}">
                <a16:creationId xmlns:a16="http://schemas.microsoft.com/office/drawing/2014/main" id="{94B1FEE5-BA55-0C42-AE43-E3E167480D4E}"/>
              </a:ext>
            </a:extLst>
          </p:cNvPr>
          <p:cNvSpPr/>
          <p:nvPr/>
        </p:nvSpPr>
        <p:spPr>
          <a:xfrm>
            <a:off x="1606207" y="2565826"/>
            <a:ext cx="1429313" cy="815495"/>
          </a:xfrm>
          <a:custGeom>
            <a:avLst/>
            <a:gdLst>
              <a:gd name="connsiteX0" fmla="*/ 0 w 1905750"/>
              <a:gd name="connsiteY0" fmla="*/ 0 h 1087327"/>
              <a:gd name="connsiteX1" fmla="*/ 364060 w 1905750"/>
              <a:gd name="connsiteY1" fmla="*/ 10347 h 1087327"/>
              <a:gd name="connsiteX2" fmla="*/ 1905750 w 1905750"/>
              <a:gd name="connsiteY2" fmla="*/ 543663 h 1087327"/>
              <a:gd name="connsiteX3" fmla="*/ 364060 w 1905750"/>
              <a:gd name="connsiteY3" fmla="*/ 1076979 h 1087327"/>
              <a:gd name="connsiteX4" fmla="*/ 0 w 1905750"/>
              <a:gd name="connsiteY4" fmla="*/ 1087327 h 10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50" h="1087327">
                <a:moveTo>
                  <a:pt x="0" y="0"/>
                </a:moveTo>
                <a:lnTo>
                  <a:pt x="364060" y="10347"/>
                </a:lnTo>
                <a:cubicBezTo>
                  <a:pt x="1243901" y="61108"/>
                  <a:pt x="1905750" y="280593"/>
                  <a:pt x="1905750" y="543663"/>
                </a:cubicBezTo>
                <a:cubicBezTo>
                  <a:pt x="1905750" y="806733"/>
                  <a:pt x="1243901" y="1026218"/>
                  <a:pt x="364060" y="1076979"/>
                </a:cubicBezTo>
                <a:lnTo>
                  <a:pt x="0" y="1087327"/>
                </a:lnTo>
                <a:close/>
              </a:path>
            </a:pathLst>
          </a:custGeom>
          <a:pattFill prst="wdUpDiag">
            <a:fgClr>
              <a:schemeClr val="accent1"/>
            </a:fgClr>
            <a:bgClr>
              <a:schemeClr val="bg1"/>
            </a:bgClr>
          </a:patt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Oval 3">
            <a:extLst>
              <a:ext uri="{FF2B5EF4-FFF2-40B4-BE49-F238E27FC236}">
                <a16:creationId xmlns:a16="http://schemas.microsoft.com/office/drawing/2014/main" id="{2FB8859D-85DD-5946-A76D-B7D7F2FA2F3A}"/>
              </a:ext>
            </a:extLst>
          </p:cNvPr>
          <p:cNvSpPr/>
          <p:nvPr/>
        </p:nvSpPr>
        <p:spPr>
          <a:xfrm>
            <a:off x="497542" y="2660997"/>
            <a:ext cx="2217332" cy="625156"/>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B2235C97-4298-E34A-A16A-37965D6632B5}"/>
              </a:ext>
            </a:extLst>
          </p:cNvPr>
          <p:cNvCxnSpPr>
            <a:cxnSpLocks/>
          </p:cNvCxnSpPr>
          <p:nvPr/>
        </p:nvCxnSpPr>
        <p:spPr>
          <a:xfrm>
            <a:off x="1606207" y="2985538"/>
            <a:ext cx="1108667"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BF17AF4-2089-E04C-9437-8C04810DD1E9}"/>
                  </a:ext>
                </a:extLst>
              </p:cNvPr>
              <p:cNvSpPr txBox="1"/>
              <p:nvPr/>
            </p:nvSpPr>
            <p:spPr>
              <a:xfrm>
                <a:off x="2001832" y="2708539"/>
                <a:ext cx="323550"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ea typeface="Cambria Math" panose="02040503050406030204" pitchFamily="18" charset="0"/>
                        </a:rPr>
                        <m:t>𝑎</m:t>
                      </m:r>
                    </m:oMath>
                  </m:oMathPara>
                </a14:m>
                <a:endParaRPr lang="en-US" sz="1350" b="1" i="1" dirty="0"/>
              </a:p>
            </p:txBody>
          </p:sp>
        </mc:Choice>
        <mc:Fallback xmlns="">
          <p:sp>
            <p:nvSpPr>
              <p:cNvPr id="9" name="TextBox 8">
                <a:extLst>
                  <a:ext uri="{FF2B5EF4-FFF2-40B4-BE49-F238E27FC236}">
                    <a16:creationId xmlns:a16="http://schemas.microsoft.com/office/drawing/2014/main" id="{9BF17AF4-2089-E04C-9437-8C04810DD1E9}"/>
                  </a:ext>
                </a:extLst>
              </p:cNvPr>
              <p:cNvSpPr txBox="1">
                <a:spLocks noRot="1" noChangeAspect="1" noMove="1" noResize="1" noEditPoints="1" noAdjustHandles="1" noChangeArrowheads="1" noChangeShapeType="1" noTextEdit="1"/>
              </p:cNvSpPr>
              <p:nvPr/>
            </p:nvSpPr>
            <p:spPr>
              <a:xfrm>
                <a:off x="2001832" y="2708539"/>
                <a:ext cx="323550" cy="30008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C456B0B-0D9F-F542-96D6-29E8CC02EFB4}"/>
                  </a:ext>
                </a:extLst>
              </p:cNvPr>
              <p:cNvSpPr txBox="1"/>
              <p:nvPr/>
            </p:nvSpPr>
            <p:spPr>
              <a:xfrm>
                <a:off x="800100" y="2098833"/>
                <a:ext cx="2338589" cy="300082"/>
              </a:xfrm>
              <a:prstGeom prst="rect">
                <a:avLst/>
              </a:prstGeom>
              <a:noFill/>
            </p:spPr>
            <p:txBody>
              <a:bodyPr wrap="none" rtlCol="0">
                <a:spAutoFit/>
              </a:bodyPr>
              <a:lstStyle/>
              <a:p>
                <a:r>
                  <a:rPr lang="en-US" sz="1350" dirty="0"/>
                  <a:t>Example: Growth of the </a:t>
                </a:r>
                <a14:m>
                  <m:oMath xmlns:m="http://schemas.openxmlformats.org/officeDocument/2006/math">
                    <m:r>
                      <a:rPr lang="en-US" sz="1350" i="1">
                        <a:latin typeface="Cambria Math" panose="02040503050406030204" pitchFamily="18" charset="0"/>
                      </a:rPr>
                      <m:t>𝑎</m:t>
                    </m:r>
                  </m:oMath>
                </a14:m>
                <a:r>
                  <a:rPr lang="en-US" sz="1350" dirty="0"/>
                  <a:t> axis.</a:t>
                </a:r>
              </a:p>
            </p:txBody>
          </p:sp>
        </mc:Choice>
        <mc:Fallback xmlns="">
          <p:sp>
            <p:nvSpPr>
              <p:cNvPr id="11" name="TextBox 10">
                <a:extLst>
                  <a:ext uri="{FF2B5EF4-FFF2-40B4-BE49-F238E27FC236}">
                    <a16:creationId xmlns:a16="http://schemas.microsoft.com/office/drawing/2014/main" id="{FC456B0B-0D9F-F542-96D6-29E8CC02EFB4}"/>
                  </a:ext>
                </a:extLst>
              </p:cNvPr>
              <p:cNvSpPr txBox="1">
                <a:spLocks noRot="1" noChangeAspect="1" noMove="1" noResize="1" noEditPoints="1" noAdjustHandles="1" noChangeArrowheads="1" noChangeShapeType="1" noTextEdit="1"/>
              </p:cNvSpPr>
              <p:nvPr/>
            </p:nvSpPr>
            <p:spPr>
              <a:xfrm>
                <a:off x="800100" y="2098833"/>
                <a:ext cx="2338589" cy="300082"/>
              </a:xfrm>
              <a:prstGeom prst="rect">
                <a:avLst/>
              </a:prstGeom>
              <a:blipFill>
                <a:blip r:embed="rId4"/>
                <a:stretch>
                  <a:fillRect l="-521" t="-2000"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E77C800-BDB3-2249-893F-0EB4BDEB4E67}"/>
                  </a:ext>
                </a:extLst>
              </p:cNvPr>
              <p:cNvSpPr txBox="1"/>
              <p:nvPr/>
            </p:nvSpPr>
            <p:spPr>
              <a:xfrm>
                <a:off x="3085513" y="2428267"/>
                <a:ext cx="426142" cy="30008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𝑎</m:t>
                      </m:r>
                    </m:oMath>
                  </m:oMathPara>
                </a14:m>
                <a:endParaRPr lang="en-US" sz="1350" dirty="0"/>
              </a:p>
            </p:txBody>
          </p:sp>
        </mc:Choice>
        <mc:Fallback xmlns="">
          <p:sp>
            <p:nvSpPr>
              <p:cNvPr id="12" name="TextBox 11">
                <a:extLst>
                  <a:ext uri="{FF2B5EF4-FFF2-40B4-BE49-F238E27FC236}">
                    <a16:creationId xmlns:a16="http://schemas.microsoft.com/office/drawing/2014/main" id="{AE77C800-BDB3-2249-893F-0EB4BDEB4E67}"/>
                  </a:ext>
                </a:extLst>
              </p:cNvPr>
              <p:cNvSpPr txBox="1">
                <a:spLocks noRot="1" noChangeAspect="1" noMove="1" noResize="1" noEditPoints="1" noAdjustHandles="1" noChangeArrowheads="1" noChangeShapeType="1" noTextEdit="1"/>
              </p:cNvSpPr>
              <p:nvPr/>
            </p:nvSpPr>
            <p:spPr>
              <a:xfrm>
                <a:off x="3085513" y="2428267"/>
                <a:ext cx="426142" cy="300082"/>
              </a:xfrm>
              <a:prstGeom prst="rect">
                <a:avLst/>
              </a:prstGeom>
              <a:blipFill>
                <a:blip r:embed="rId5"/>
                <a:stretch>
                  <a:fillRect/>
                </a:stretch>
              </a:blipFill>
              <a:ln>
                <a:solidFill>
                  <a:schemeClr val="tx1"/>
                </a:solidFill>
              </a:ln>
            </p:spPr>
            <p:txBody>
              <a:bodyPr/>
              <a:lstStyle/>
              <a:p>
                <a:r>
                  <a:rPr lang="en-US">
                    <a:noFill/>
                  </a:rPr>
                  <a:t> </a:t>
                </a:r>
              </a:p>
            </p:txBody>
          </p:sp>
        </mc:Fallback>
      </mc:AlternateContent>
      <p:cxnSp>
        <p:nvCxnSpPr>
          <p:cNvPr id="14" name="Straight Connector 13">
            <a:extLst>
              <a:ext uri="{FF2B5EF4-FFF2-40B4-BE49-F238E27FC236}">
                <a16:creationId xmlns:a16="http://schemas.microsoft.com/office/drawing/2014/main" id="{3B5E1934-F7DC-F049-B480-3E08FFED2DB5}"/>
              </a:ext>
            </a:extLst>
          </p:cNvPr>
          <p:cNvCxnSpPr>
            <a:cxnSpLocks/>
          </p:cNvCxnSpPr>
          <p:nvPr/>
        </p:nvCxnSpPr>
        <p:spPr>
          <a:xfrm flipH="1">
            <a:off x="2979371" y="2696389"/>
            <a:ext cx="112296" cy="138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Left Arrow 14">
            <a:extLst>
              <a:ext uri="{FF2B5EF4-FFF2-40B4-BE49-F238E27FC236}">
                <a16:creationId xmlns:a16="http://schemas.microsoft.com/office/drawing/2014/main" id="{B560C254-10F7-834B-A87C-1322A44E7A57}"/>
              </a:ext>
            </a:extLst>
          </p:cNvPr>
          <p:cNvSpPr/>
          <p:nvPr/>
        </p:nvSpPr>
        <p:spPr>
          <a:xfrm>
            <a:off x="3085513" y="2932943"/>
            <a:ext cx="655698" cy="1051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1F2442B-89C5-194D-AAA9-8D762BC22619}"/>
                  </a:ext>
                </a:extLst>
              </p:cNvPr>
              <p:cNvSpPr txBox="1"/>
              <p:nvPr/>
            </p:nvSpPr>
            <p:spPr>
              <a:xfrm>
                <a:off x="3700870" y="2847038"/>
                <a:ext cx="383951" cy="30008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𝐹</m:t>
                          </m:r>
                        </m:e>
                        <m:sub>
                          <m:r>
                            <a:rPr lang="en-US" sz="1350" i="1">
                              <a:latin typeface="Cambria Math" panose="02040503050406030204" pitchFamily="18" charset="0"/>
                              <a:ea typeface="Cambria Math" panose="02040503050406030204" pitchFamily="18" charset="0"/>
                            </a:rPr>
                            <m:t>𝑎</m:t>
                          </m:r>
                        </m:sub>
                      </m:sSub>
                    </m:oMath>
                  </m:oMathPara>
                </a14:m>
                <a:endParaRPr lang="en-US" sz="1350" dirty="0"/>
              </a:p>
            </p:txBody>
          </p:sp>
        </mc:Choice>
        <mc:Fallback xmlns="">
          <p:sp>
            <p:nvSpPr>
              <p:cNvPr id="16" name="TextBox 15">
                <a:extLst>
                  <a:ext uri="{FF2B5EF4-FFF2-40B4-BE49-F238E27FC236}">
                    <a16:creationId xmlns:a16="http://schemas.microsoft.com/office/drawing/2014/main" id="{A1F2442B-89C5-194D-AAA9-8D762BC22619}"/>
                  </a:ext>
                </a:extLst>
              </p:cNvPr>
              <p:cNvSpPr txBox="1">
                <a:spLocks noRot="1" noChangeAspect="1" noMove="1" noResize="1" noEditPoints="1" noAdjustHandles="1" noChangeArrowheads="1" noChangeShapeType="1" noTextEdit="1"/>
              </p:cNvSpPr>
              <p:nvPr/>
            </p:nvSpPr>
            <p:spPr>
              <a:xfrm>
                <a:off x="3700870" y="2847038"/>
                <a:ext cx="383951" cy="300082"/>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0B8B60B-E21E-9A4B-A1D8-D0C1CAB98E55}"/>
                  </a:ext>
                </a:extLst>
              </p:cNvPr>
              <p:cNvSpPr txBox="1"/>
              <p:nvPr/>
            </p:nvSpPr>
            <p:spPr>
              <a:xfrm>
                <a:off x="2979371" y="3256391"/>
                <a:ext cx="969689" cy="30008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350" dirty="0"/>
                        <m:t>density</m:t>
                      </m:r>
                      <m:r>
                        <m:rPr>
                          <m:nor/>
                        </m:rPr>
                        <a:rPr lang="en-US" sz="1350" dirty="0"/>
                        <m:t>:</m:t>
                      </m:r>
                      <m:r>
                        <a:rPr lang="en-US" sz="1350" i="1" dirty="0">
                          <a:latin typeface="Cambria Math" panose="02040503050406030204" pitchFamily="18" charset="0"/>
                        </a:rPr>
                        <m:t> </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𝜌</m:t>
                          </m:r>
                        </m:e>
                        <m:sub>
                          <m:r>
                            <a:rPr lang="en-US" sz="1350" i="1">
                              <a:latin typeface="Cambria Math" panose="02040503050406030204" pitchFamily="18" charset="0"/>
                              <a:ea typeface="Cambria Math" panose="02040503050406030204" pitchFamily="18" charset="0"/>
                            </a:rPr>
                            <m:t>𝑖</m:t>
                          </m:r>
                        </m:sub>
                      </m:sSub>
                    </m:oMath>
                  </m:oMathPara>
                </a14:m>
                <a:endParaRPr lang="en-US" sz="1350" dirty="0"/>
              </a:p>
            </p:txBody>
          </p:sp>
        </mc:Choice>
        <mc:Fallback xmlns="">
          <p:sp>
            <p:nvSpPr>
              <p:cNvPr id="17" name="TextBox 16">
                <a:extLst>
                  <a:ext uri="{FF2B5EF4-FFF2-40B4-BE49-F238E27FC236}">
                    <a16:creationId xmlns:a16="http://schemas.microsoft.com/office/drawing/2014/main" id="{80B8B60B-E21E-9A4B-A1D8-D0C1CAB98E55}"/>
                  </a:ext>
                </a:extLst>
              </p:cNvPr>
              <p:cNvSpPr txBox="1">
                <a:spLocks noRot="1" noChangeAspect="1" noMove="1" noResize="1" noEditPoints="1" noAdjustHandles="1" noChangeArrowheads="1" noChangeShapeType="1" noTextEdit="1"/>
              </p:cNvSpPr>
              <p:nvPr/>
            </p:nvSpPr>
            <p:spPr>
              <a:xfrm>
                <a:off x="2979371" y="3256391"/>
                <a:ext cx="969689" cy="300082"/>
              </a:xfrm>
              <a:prstGeom prst="rect">
                <a:avLst/>
              </a:prstGeom>
              <a:blipFill>
                <a:blip r:embed="rId7"/>
                <a:stretch>
                  <a:fillRect b="-1961"/>
                </a:stretch>
              </a:blipFill>
              <a:ln>
                <a:solidFill>
                  <a:schemeClr val="tx1"/>
                </a:solidFill>
              </a:ln>
            </p:spPr>
            <p:txBody>
              <a:bodyPr/>
              <a:lstStyle/>
              <a:p>
                <a:r>
                  <a:rPr lang="en-US">
                    <a:noFill/>
                  </a:rPr>
                  <a:t> </a:t>
                </a:r>
              </a:p>
            </p:txBody>
          </p:sp>
        </mc:Fallback>
      </mc:AlternateContent>
      <p:cxnSp>
        <p:nvCxnSpPr>
          <p:cNvPr id="18" name="Straight Connector 17">
            <a:extLst>
              <a:ext uri="{FF2B5EF4-FFF2-40B4-BE49-F238E27FC236}">
                <a16:creationId xmlns:a16="http://schemas.microsoft.com/office/drawing/2014/main" id="{38C1ECA0-C59A-4F4B-9271-63352C743218}"/>
              </a:ext>
            </a:extLst>
          </p:cNvPr>
          <p:cNvCxnSpPr>
            <a:cxnSpLocks/>
          </p:cNvCxnSpPr>
          <p:nvPr/>
        </p:nvCxnSpPr>
        <p:spPr>
          <a:xfrm flipH="1" flipV="1">
            <a:off x="2790974" y="3124037"/>
            <a:ext cx="188397" cy="148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D6A3FC9-6BED-194A-8C3A-1A8AF06B481A}"/>
                  </a:ext>
                </a:extLst>
              </p:cNvPr>
              <p:cNvSpPr txBox="1"/>
              <p:nvPr/>
            </p:nvSpPr>
            <p:spPr>
              <a:xfrm>
                <a:off x="444743" y="3833379"/>
                <a:ext cx="2643288" cy="300082"/>
              </a:xfrm>
              <a:prstGeom prst="rect">
                <a:avLst/>
              </a:prstGeom>
              <a:noFill/>
              <a:ln>
                <a:solidFill>
                  <a:schemeClr val="tx1"/>
                </a:solidFill>
              </a:ln>
            </p:spPr>
            <p:txBody>
              <a:bodyPr wrap="none" rtlCol="0">
                <a:spAutoFit/>
              </a:bodyPr>
              <a:lstStyle/>
              <a:p>
                <a:r>
                  <a:rPr lang="en-US" sz="1350" dirty="0"/>
                  <a:t>Flux in </a:t>
                </a:r>
                <a14:m>
                  <m:oMath xmlns:m="http://schemas.openxmlformats.org/officeDocument/2006/math">
                    <m:r>
                      <a:rPr lang="en-US" sz="1350" i="1">
                        <a:latin typeface="Cambria Math" panose="02040503050406030204" pitchFamily="18" charset="0"/>
                        <a:ea typeface="Cambria Math" panose="02040503050406030204" pitchFamily="18" charset="0"/>
                      </a:rPr>
                      <m:t>𝑎</m:t>
                    </m:r>
                  </m:oMath>
                </a14:m>
                <a:r>
                  <a:rPr lang="en-US" sz="1350" dirty="0"/>
                  <a:t>-direction: </a:t>
                </a:r>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𝑎</m:t>
                        </m:r>
                      </m:sub>
                    </m:sSub>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𝑡</m:t>
                    </m:r>
                    <m:r>
                      <a:rPr lang="en-US" sz="1350" i="1">
                        <a:latin typeface="Cambria Math" panose="02040503050406030204" pitchFamily="18" charset="0"/>
                        <a:ea typeface="Cambria Math" panose="02040503050406030204" pitchFamily="18" charset="0"/>
                      </a:rPr>
                      <m:t> </m:t>
                    </m:r>
                    <m:d>
                      <m:dPr>
                        <m:begChr m:val="["/>
                        <m:endChr m:val="]"/>
                        <m:ctrlPr>
                          <a:rPr lang="en-US" sz="1350" i="1">
                            <a:latin typeface="Cambria Math" panose="02040503050406030204" pitchFamily="18" charset="0"/>
                            <a:ea typeface="Cambria Math" panose="02040503050406030204" pitchFamily="18" charset="0"/>
                          </a:rPr>
                        </m:ctrlPr>
                      </m:dPr>
                      <m:e>
                        <m:r>
                          <a:rPr lang="en-US" sz="1350" i="1">
                            <a:latin typeface="Cambria Math" panose="02040503050406030204" pitchFamily="18" charset="0"/>
                            <a:ea typeface="Cambria Math" panose="02040503050406030204" pitchFamily="18" charset="0"/>
                          </a:rPr>
                          <m:t>=</m:t>
                        </m:r>
                      </m:e>
                    </m:d>
                  </m:oMath>
                </a14:m>
                <a:r>
                  <a:rPr lang="en-US" sz="1350" dirty="0"/>
                  <a:t> kg m</a:t>
                </a:r>
                <a:r>
                  <a:rPr lang="en-US" sz="1350" baseline="30000" dirty="0"/>
                  <a:t>-2</a:t>
                </a:r>
                <a:endParaRPr lang="en-US" sz="1350" dirty="0"/>
              </a:p>
            </p:txBody>
          </p:sp>
        </mc:Choice>
        <mc:Fallback xmlns="">
          <p:sp>
            <p:nvSpPr>
              <p:cNvPr id="20" name="TextBox 19">
                <a:extLst>
                  <a:ext uri="{FF2B5EF4-FFF2-40B4-BE49-F238E27FC236}">
                    <a16:creationId xmlns:a16="http://schemas.microsoft.com/office/drawing/2014/main" id="{BD6A3FC9-6BED-194A-8C3A-1A8AF06B481A}"/>
                  </a:ext>
                </a:extLst>
              </p:cNvPr>
              <p:cNvSpPr txBox="1">
                <a:spLocks noRot="1" noChangeAspect="1" noMove="1" noResize="1" noEditPoints="1" noAdjustHandles="1" noChangeArrowheads="1" noChangeShapeType="1" noTextEdit="1"/>
              </p:cNvSpPr>
              <p:nvPr/>
            </p:nvSpPr>
            <p:spPr>
              <a:xfrm>
                <a:off x="444743" y="3833379"/>
                <a:ext cx="2643288" cy="300082"/>
              </a:xfrm>
              <a:prstGeom prst="rect">
                <a:avLst/>
              </a:prstGeom>
              <a:blipFill>
                <a:blip r:embed="rId8"/>
                <a:stretch>
                  <a:fillRect l="-459" t="-1961" b="-17647"/>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480EB5E-0B37-104F-B18D-55D2E6EA1572}"/>
                  </a:ext>
                </a:extLst>
              </p:cNvPr>
              <p:cNvSpPr txBox="1"/>
              <p:nvPr/>
            </p:nvSpPr>
            <p:spPr>
              <a:xfrm>
                <a:off x="457430" y="4580035"/>
                <a:ext cx="2278444" cy="300082"/>
              </a:xfrm>
              <a:prstGeom prst="rect">
                <a:avLst/>
              </a:prstGeom>
              <a:noFill/>
              <a:ln>
                <a:solidFill>
                  <a:schemeClr val="tx1"/>
                </a:solidFill>
              </a:ln>
            </p:spPr>
            <p:txBody>
              <a:bodyPr wrap="none" rtlCol="0">
                <a:spAutoFit/>
              </a:bodyPr>
              <a:lstStyle/>
              <a:p>
                <a:r>
                  <a:rPr lang="en-US" sz="1350" dirty="0"/>
                  <a:t>Increase in </a:t>
                </a:r>
                <a14:m>
                  <m:oMath xmlns:m="http://schemas.openxmlformats.org/officeDocument/2006/math">
                    <m:r>
                      <a:rPr lang="en-US" sz="1350" i="1">
                        <a:latin typeface="Cambria Math" panose="02040503050406030204" pitchFamily="18" charset="0"/>
                        <a:ea typeface="Cambria Math" panose="02040503050406030204" pitchFamily="18" charset="0"/>
                      </a:rPr>
                      <m:t>𝑎</m:t>
                    </m:r>
                  </m:oMath>
                </a14:m>
                <a:r>
                  <a:rPr lang="en-US" sz="1350" dirty="0"/>
                  <a:t>: </a:t>
                </a:r>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𝜌</m:t>
                        </m:r>
                      </m:e>
                      <m:sub>
                        <m:r>
                          <a:rPr lang="en-US" sz="1350" i="1">
                            <a:latin typeface="Cambria Math" panose="02040503050406030204" pitchFamily="18" charset="0"/>
                          </a:rPr>
                          <m:t>𝑖</m:t>
                        </m:r>
                      </m:sub>
                    </m:sSub>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𝑎</m:t>
                    </m:r>
                    <m:r>
                      <a:rPr lang="en-US" sz="1350" i="1">
                        <a:latin typeface="Cambria Math" panose="02040503050406030204" pitchFamily="18" charset="0"/>
                        <a:ea typeface="Cambria Math" panose="02040503050406030204" pitchFamily="18" charset="0"/>
                      </a:rPr>
                      <m:t> </m:t>
                    </m:r>
                    <m:d>
                      <m:dPr>
                        <m:begChr m:val="["/>
                        <m:endChr m:val="]"/>
                        <m:ctrlPr>
                          <a:rPr lang="en-US" sz="1350" i="1">
                            <a:latin typeface="Cambria Math" panose="02040503050406030204" pitchFamily="18" charset="0"/>
                            <a:ea typeface="Cambria Math" panose="02040503050406030204" pitchFamily="18" charset="0"/>
                          </a:rPr>
                        </m:ctrlPr>
                      </m:dPr>
                      <m:e>
                        <m:r>
                          <a:rPr lang="en-US" sz="1350" i="1">
                            <a:latin typeface="Cambria Math" panose="02040503050406030204" pitchFamily="18" charset="0"/>
                            <a:ea typeface="Cambria Math" panose="02040503050406030204" pitchFamily="18" charset="0"/>
                          </a:rPr>
                          <m:t>=</m:t>
                        </m:r>
                      </m:e>
                    </m:d>
                  </m:oMath>
                </a14:m>
                <a:r>
                  <a:rPr lang="en-US" sz="1350" dirty="0"/>
                  <a:t> kg m</a:t>
                </a:r>
                <a:r>
                  <a:rPr lang="en-US" sz="1350" baseline="30000" dirty="0"/>
                  <a:t>-2</a:t>
                </a:r>
                <a:endParaRPr lang="en-US" sz="1350" dirty="0"/>
              </a:p>
            </p:txBody>
          </p:sp>
        </mc:Choice>
        <mc:Fallback xmlns="">
          <p:sp>
            <p:nvSpPr>
              <p:cNvPr id="21" name="TextBox 20">
                <a:extLst>
                  <a:ext uri="{FF2B5EF4-FFF2-40B4-BE49-F238E27FC236}">
                    <a16:creationId xmlns:a16="http://schemas.microsoft.com/office/drawing/2014/main" id="{5480EB5E-0B37-104F-B18D-55D2E6EA1572}"/>
                  </a:ext>
                </a:extLst>
              </p:cNvPr>
              <p:cNvSpPr txBox="1">
                <a:spLocks noRot="1" noChangeAspect="1" noMove="1" noResize="1" noEditPoints="1" noAdjustHandles="1" noChangeArrowheads="1" noChangeShapeType="1" noTextEdit="1"/>
              </p:cNvSpPr>
              <p:nvPr/>
            </p:nvSpPr>
            <p:spPr>
              <a:xfrm>
                <a:off x="457430" y="4580035"/>
                <a:ext cx="2278444" cy="300082"/>
              </a:xfrm>
              <a:prstGeom prst="rect">
                <a:avLst/>
              </a:prstGeom>
              <a:blipFill>
                <a:blip r:embed="rId9"/>
                <a:stretch>
                  <a:fillRect l="-266" b="-15385"/>
                </a:stretch>
              </a:blipFill>
              <a:ln>
                <a:solidFill>
                  <a:schemeClr val="tx1"/>
                </a:solidFill>
              </a:ln>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E72D0A1B-1FF9-1C45-B42A-1FAF5EBDF401}"/>
              </a:ext>
            </a:extLst>
          </p:cNvPr>
          <p:cNvCxnSpPr/>
          <p:nvPr/>
        </p:nvCxnSpPr>
        <p:spPr>
          <a:xfrm>
            <a:off x="635373" y="4110378"/>
            <a:ext cx="0" cy="1685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FA61DD9-173C-764A-B0F6-4342A96E07BC}"/>
              </a:ext>
            </a:extLst>
          </p:cNvPr>
          <p:cNvCxnSpPr/>
          <p:nvPr/>
        </p:nvCxnSpPr>
        <p:spPr>
          <a:xfrm>
            <a:off x="635373" y="4278912"/>
            <a:ext cx="5849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08E3ED8-9B0F-0A40-836F-29D980687689}"/>
                  </a:ext>
                </a:extLst>
              </p:cNvPr>
              <p:cNvSpPr txBox="1"/>
              <p:nvPr/>
            </p:nvSpPr>
            <p:spPr>
              <a:xfrm>
                <a:off x="1202539" y="4163495"/>
                <a:ext cx="2449710" cy="253916"/>
              </a:xfrm>
              <a:prstGeom prst="rect">
                <a:avLst/>
              </a:prstGeom>
              <a:noFill/>
            </p:spPr>
            <p:txBody>
              <a:bodyPr wrap="none" rtlCol="0">
                <a:spAutoFit/>
              </a:bodyPr>
              <a:lstStyle/>
              <a:p>
                <a:r>
                  <a:rPr lang="en-US" sz="1050" b="1" dirty="0">
                    <a:solidFill>
                      <a:schemeClr val="accent1"/>
                    </a:solidFill>
                  </a:rPr>
                  <a:t>Total mass added per m</a:t>
                </a:r>
                <a:r>
                  <a:rPr lang="en-US" sz="1050" b="1" baseline="30000" dirty="0">
                    <a:solidFill>
                      <a:schemeClr val="accent1"/>
                    </a:solidFill>
                  </a:rPr>
                  <a:t>2</a:t>
                </a:r>
                <a:r>
                  <a:rPr lang="en-US" sz="1050" b="1" dirty="0">
                    <a:solidFill>
                      <a:schemeClr val="accent1"/>
                    </a:solidFill>
                  </a:rPr>
                  <a:t> to </a:t>
                </a:r>
                <a14:m>
                  <m:oMath xmlns:m="http://schemas.openxmlformats.org/officeDocument/2006/math">
                    <m:r>
                      <a:rPr lang="en-US" sz="1050" b="1" i="1">
                        <a:solidFill>
                          <a:schemeClr val="accent1"/>
                        </a:solidFill>
                        <a:latin typeface="Cambria Math" panose="02040503050406030204" pitchFamily="18" charset="0"/>
                        <a:ea typeface="Cambria Math" panose="02040503050406030204" pitchFamily="18" charset="0"/>
                      </a:rPr>
                      <m:t>𝒂</m:t>
                    </m:r>
                  </m:oMath>
                </a14:m>
                <a:r>
                  <a:rPr lang="en-US" sz="1050" b="1" dirty="0">
                    <a:solidFill>
                      <a:schemeClr val="accent1"/>
                    </a:solidFill>
                  </a:rPr>
                  <a:t> in time </a:t>
                </a:r>
                <a14:m>
                  <m:oMath xmlns:m="http://schemas.openxmlformats.org/officeDocument/2006/math">
                    <m:r>
                      <a:rPr lang="en-US" sz="1050" b="1" i="1">
                        <a:solidFill>
                          <a:schemeClr val="accent1"/>
                        </a:solidFill>
                        <a:latin typeface="Cambria Math" panose="02040503050406030204" pitchFamily="18" charset="0"/>
                        <a:ea typeface="Cambria Math" panose="02040503050406030204" pitchFamily="18" charset="0"/>
                      </a:rPr>
                      <m:t>∆</m:t>
                    </m:r>
                    <m:r>
                      <a:rPr lang="en-US" sz="1050" b="1" i="1">
                        <a:solidFill>
                          <a:schemeClr val="accent1"/>
                        </a:solidFill>
                        <a:latin typeface="Cambria Math" panose="02040503050406030204" pitchFamily="18" charset="0"/>
                        <a:ea typeface="Cambria Math" panose="02040503050406030204" pitchFamily="18" charset="0"/>
                      </a:rPr>
                      <m:t>𝒕</m:t>
                    </m:r>
                  </m:oMath>
                </a14:m>
                <a:r>
                  <a:rPr lang="en-US" sz="1050" b="1" dirty="0">
                    <a:solidFill>
                      <a:schemeClr val="accent1"/>
                    </a:solidFill>
                  </a:rPr>
                  <a:t> </a:t>
                </a:r>
              </a:p>
            </p:txBody>
          </p:sp>
        </mc:Choice>
        <mc:Fallback xmlns="">
          <p:sp>
            <p:nvSpPr>
              <p:cNvPr id="26" name="TextBox 25">
                <a:extLst>
                  <a:ext uri="{FF2B5EF4-FFF2-40B4-BE49-F238E27FC236}">
                    <a16:creationId xmlns:a16="http://schemas.microsoft.com/office/drawing/2014/main" id="{D08E3ED8-9B0F-0A40-836F-29D980687689}"/>
                  </a:ext>
                </a:extLst>
              </p:cNvPr>
              <p:cNvSpPr txBox="1">
                <a:spLocks noRot="1" noChangeAspect="1" noMove="1" noResize="1" noEditPoints="1" noAdjustHandles="1" noChangeArrowheads="1" noChangeShapeType="1" noTextEdit="1"/>
              </p:cNvSpPr>
              <p:nvPr/>
            </p:nvSpPr>
            <p:spPr>
              <a:xfrm>
                <a:off x="1202539" y="4163495"/>
                <a:ext cx="2449710" cy="253916"/>
              </a:xfrm>
              <a:prstGeom prst="rect">
                <a:avLst/>
              </a:prstGeom>
              <a:blipFill>
                <a:blip r:embed="rId10"/>
                <a:stretch>
                  <a:fillRect b="-14286"/>
                </a:stretch>
              </a:blipFill>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ECAE17AB-A966-4C4C-AECD-FE4D098917AC}"/>
              </a:ext>
            </a:extLst>
          </p:cNvPr>
          <p:cNvCxnSpPr/>
          <p:nvPr/>
        </p:nvCxnSpPr>
        <p:spPr>
          <a:xfrm>
            <a:off x="653155" y="4855899"/>
            <a:ext cx="0" cy="1685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D4F2FB3-9C50-184D-B25C-991F19E5C104}"/>
              </a:ext>
            </a:extLst>
          </p:cNvPr>
          <p:cNvCxnSpPr/>
          <p:nvPr/>
        </p:nvCxnSpPr>
        <p:spPr>
          <a:xfrm>
            <a:off x="653155" y="5024433"/>
            <a:ext cx="5849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01BADC4-21AA-DB45-B2E8-B3A9AB36A311}"/>
                  </a:ext>
                </a:extLst>
              </p:cNvPr>
              <p:cNvSpPr txBox="1"/>
              <p:nvPr/>
            </p:nvSpPr>
            <p:spPr>
              <a:xfrm>
                <a:off x="1220321" y="4926421"/>
                <a:ext cx="2462454" cy="577081"/>
              </a:xfrm>
              <a:prstGeom prst="rect">
                <a:avLst/>
              </a:prstGeom>
              <a:noFill/>
            </p:spPr>
            <p:txBody>
              <a:bodyPr wrap="square" rtlCol="0">
                <a:spAutoFit/>
              </a:bodyPr>
              <a:lstStyle/>
              <a:p>
                <a:r>
                  <a:rPr lang="en-US" sz="1050" b="1" dirty="0">
                    <a:solidFill>
                      <a:schemeClr val="accent1"/>
                    </a:solidFill>
                  </a:rPr>
                  <a:t>Mass added per m</a:t>
                </a:r>
                <a:r>
                  <a:rPr lang="en-US" sz="1050" b="1" baseline="30000" dirty="0">
                    <a:solidFill>
                      <a:schemeClr val="accent1"/>
                    </a:solidFill>
                  </a:rPr>
                  <a:t>2</a:t>
                </a:r>
                <a:r>
                  <a:rPr lang="en-US" sz="1050" b="1" dirty="0">
                    <a:solidFill>
                      <a:schemeClr val="accent1"/>
                    </a:solidFill>
                  </a:rPr>
                  <a:t> will increase </a:t>
                </a:r>
                <a14:m>
                  <m:oMath xmlns:m="http://schemas.openxmlformats.org/officeDocument/2006/math">
                    <m:r>
                      <a:rPr lang="en-US" sz="1050" b="1" i="1">
                        <a:solidFill>
                          <a:schemeClr val="accent1"/>
                        </a:solidFill>
                        <a:latin typeface="Cambria Math" panose="02040503050406030204" pitchFamily="18" charset="0"/>
                        <a:ea typeface="Cambria Math" panose="02040503050406030204" pitchFamily="18" charset="0"/>
                      </a:rPr>
                      <m:t>𝒂</m:t>
                    </m:r>
                  </m:oMath>
                </a14:m>
                <a:r>
                  <a:rPr lang="en-US" sz="1050" b="1" dirty="0">
                    <a:solidFill>
                      <a:schemeClr val="accent1"/>
                    </a:solidFill>
                  </a:rPr>
                  <a:t> BUT density will be that of the crystal (not vapor)</a:t>
                </a:r>
              </a:p>
            </p:txBody>
          </p:sp>
        </mc:Choice>
        <mc:Fallback xmlns="">
          <p:sp>
            <p:nvSpPr>
              <p:cNvPr id="29" name="TextBox 28">
                <a:extLst>
                  <a:ext uri="{FF2B5EF4-FFF2-40B4-BE49-F238E27FC236}">
                    <a16:creationId xmlns:a16="http://schemas.microsoft.com/office/drawing/2014/main" id="{401BADC4-21AA-DB45-B2E8-B3A9AB36A311}"/>
                  </a:ext>
                </a:extLst>
              </p:cNvPr>
              <p:cNvSpPr txBox="1">
                <a:spLocks noRot="1" noChangeAspect="1" noMove="1" noResize="1" noEditPoints="1" noAdjustHandles="1" noChangeArrowheads="1" noChangeShapeType="1" noTextEdit="1"/>
              </p:cNvSpPr>
              <p:nvPr/>
            </p:nvSpPr>
            <p:spPr>
              <a:xfrm>
                <a:off x="1220321" y="4926421"/>
                <a:ext cx="2462454" cy="577081"/>
              </a:xfrm>
              <a:prstGeom prst="rect">
                <a:avLst/>
              </a:prstGeom>
              <a:blipFill>
                <a:blip r:embed="rId11"/>
                <a:stretch>
                  <a:fillRect b="-5263"/>
                </a:stretch>
              </a:blipFill>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0833804C-630A-1242-8702-0BDCDAF2844B}"/>
              </a:ext>
            </a:extLst>
          </p:cNvPr>
          <p:cNvCxnSpPr>
            <a:stCxn id="20" idx="3"/>
          </p:cNvCxnSpPr>
          <p:nvPr/>
        </p:nvCxnSpPr>
        <p:spPr>
          <a:xfrm>
            <a:off x="3156350" y="3971879"/>
            <a:ext cx="10290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2E5A72-16E2-CA42-A98F-43082A5AA7CB}"/>
              </a:ext>
            </a:extLst>
          </p:cNvPr>
          <p:cNvCxnSpPr>
            <a:cxnSpLocks/>
          </p:cNvCxnSpPr>
          <p:nvPr/>
        </p:nvCxnSpPr>
        <p:spPr>
          <a:xfrm flipV="1">
            <a:off x="2765586" y="4718535"/>
            <a:ext cx="1419811" cy="8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81DFB24-2870-D449-B637-F8C6723E7BB6}"/>
              </a:ext>
            </a:extLst>
          </p:cNvPr>
          <p:cNvCxnSpPr>
            <a:cxnSpLocks/>
          </p:cNvCxnSpPr>
          <p:nvPr/>
        </p:nvCxnSpPr>
        <p:spPr>
          <a:xfrm flipV="1">
            <a:off x="4185397" y="2565826"/>
            <a:ext cx="0" cy="21661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36031C-0F6E-0C46-A763-4C59900D2A13}"/>
              </a:ext>
            </a:extLst>
          </p:cNvPr>
          <p:cNvCxnSpPr>
            <a:cxnSpLocks/>
          </p:cNvCxnSpPr>
          <p:nvPr/>
        </p:nvCxnSpPr>
        <p:spPr>
          <a:xfrm>
            <a:off x="4185397" y="2565826"/>
            <a:ext cx="544606" cy="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77B5A333-F1B1-1045-84CA-CCC61CB971B9}"/>
                  </a:ext>
                </a:extLst>
              </p:cNvPr>
              <p:cNvSpPr/>
              <p:nvPr/>
            </p:nvSpPr>
            <p:spPr>
              <a:xfrm>
                <a:off x="4730003" y="2367896"/>
                <a:ext cx="1290918" cy="33737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𝑎</m:t>
                          </m:r>
                        </m:sub>
                      </m:sSub>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𝑡</m:t>
                      </m:r>
                      <m:r>
                        <a:rPr lang="en-US" sz="1350" i="1">
                          <a:latin typeface="Cambria Math" panose="02040503050406030204" pitchFamily="18" charset="0"/>
                          <a:ea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𝜌</m:t>
                          </m:r>
                        </m:e>
                        <m:sub>
                          <m:r>
                            <a:rPr lang="en-US" sz="1350" i="1">
                              <a:latin typeface="Cambria Math" panose="02040503050406030204" pitchFamily="18" charset="0"/>
                            </a:rPr>
                            <m:t>𝑖</m:t>
                          </m:r>
                        </m:sub>
                      </m:sSub>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𝑎</m:t>
                      </m:r>
                    </m:oMath>
                  </m:oMathPara>
                </a14:m>
                <a:endParaRPr lang="en-US" sz="1350" dirty="0"/>
              </a:p>
            </p:txBody>
          </p:sp>
        </mc:Choice>
        <mc:Fallback xmlns="">
          <p:sp>
            <p:nvSpPr>
              <p:cNvPr id="39" name="Rounded Rectangle 38">
                <a:extLst>
                  <a:ext uri="{FF2B5EF4-FFF2-40B4-BE49-F238E27FC236}">
                    <a16:creationId xmlns:a16="http://schemas.microsoft.com/office/drawing/2014/main" id="{77B5A333-F1B1-1045-84CA-CCC61CB971B9}"/>
                  </a:ext>
                </a:extLst>
              </p:cNvPr>
              <p:cNvSpPr>
                <a:spLocks noRot="1" noChangeAspect="1" noMove="1" noResize="1" noEditPoints="1" noAdjustHandles="1" noChangeArrowheads="1" noChangeShapeType="1" noTextEdit="1"/>
              </p:cNvSpPr>
              <p:nvPr/>
            </p:nvSpPr>
            <p:spPr>
              <a:xfrm>
                <a:off x="4730003" y="2367896"/>
                <a:ext cx="1290918" cy="337371"/>
              </a:xfrm>
              <a:prstGeom prst="roundRect">
                <a:avLst/>
              </a:prstGeom>
              <a:blipFill>
                <a:blip r:embed="rId12"/>
                <a:stretch>
                  <a:fillRect/>
                </a:stretch>
              </a:blipFill>
              <a:ln>
                <a:noFill/>
              </a:ln>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CAFE6452-3837-294D-800B-4BEA693C2FD6}"/>
              </a:ext>
            </a:extLst>
          </p:cNvPr>
          <p:cNvCxnSpPr>
            <a:cxnSpLocks/>
          </p:cNvCxnSpPr>
          <p:nvPr/>
        </p:nvCxnSpPr>
        <p:spPr>
          <a:xfrm>
            <a:off x="4904814" y="2688590"/>
            <a:ext cx="0" cy="349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9A068D3-9A96-A142-8A41-FA28893DC864}"/>
              </a:ext>
            </a:extLst>
          </p:cNvPr>
          <p:cNvCxnSpPr/>
          <p:nvPr/>
        </p:nvCxnSpPr>
        <p:spPr>
          <a:xfrm>
            <a:off x="4904814" y="3038132"/>
            <a:ext cx="5849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91EEBA5-BC66-2646-9DA6-A8738CB0A63D}"/>
              </a:ext>
            </a:extLst>
          </p:cNvPr>
          <p:cNvCxnSpPr>
            <a:cxnSpLocks/>
          </p:cNvCxnSpPr>
          <p:nvPr/>
        </p:nvCxnSpPr>
        <p:spPr>
          <a:xfrm>
            <a:off x="4904813" y="3038132"/>
            <a:ext cx="0" cy="550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60C0FB6-824E-EE48-ABB3-95B7552BAA57}"/>
              </a:ext>
            </a:extLst>
          </p:cNvPr>
          <p:cNvCxnSpPr/>
          <p:nvPr/>
        </p:nvCxnSpPr>
        <p:spPr>
          <a:xfrm>
            <a:off x="4904813" y="3588502"/>
            <a:ext cx="5849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Rounded Rectangle 50">
                <a:extLst>
                  <a:ext uri="{FF2B5EF4-FFF2-40B4-BE49-F238E27FC236}">
                    <a16:creationId xmlns:a16="http://schemas.microsoft.com/office/drawing/2014/main" id="{424C70B1-13E4-0848-AE8C-79F5974C1D1B}"/>
                  </a:ext>
                </a:extLst>
              </p:cNvPr>
              <p:cNvSpPr/>
              <p:nvPr/>
            </p:nvSpPr>
            <p:spPr>
              <a:xfrm>
                <a:off x="5489762" y="2775435"/>
                <a:ext cx="853886" cy="480952"/>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350" i="1">
                              <a:solidFill>
                                <a:schemeClr val="accent6">
                                  <a:lumMod val="50000"/>
                                </a:schemeClr>
                              </a:solidFill>
                              <a:latin typeface="Cambria Math" panose="02040503050406030204" pitchFamily="18" charset="0"/>
                              <a:ea typeface="Cambria Math" panose="02040503050406030204" pitchFamily="18" charset="0"/>
                            </a:rPr>
                          </m:ctrlPr>
                        </m:fPr>
                        <m:num>
                          <m:sSub>
                            <m:sSubPr>
                              <m:ctrlPr>
                                <a:rPr lang="en-US" sz="1350" i="1">
                                  <a:solidFill>
                                    <a:schemeClr val="accent6">
                                      <a:lumMod val="50000"/>
                                    </a:schemeClr>
                                  </a:solidFill>
                                  <a:latin typeface="Cambria Math" panose="02040503050406030204" pitchFamily="18" charset="0"/>
                                  <a:ea typeface="Cambria Math" panose="02040503050406030204" pitchFamily="18" charset="0"/>
                                </a:rPr>
                              </m:ctrlPr>
                            </m:sSubPr>
                            <m:e>
                              <m:r>
                                <a:rPr lang="en-US" sz="1350" i="1">
                                  <a:solidFill>
                                    <a:schemeClr val="accent6">
                                      <a:lumMod val="50000"/>
                                    </a:schemeClr>
                                  </a:solidFill>
                                  <a:latin typeface="Cambria Math" panose="02040503050406030204" pitchFamily="18" charset="0"/>
                                  <a:ea typeface="Cambria Math" panose="02040503050406030204" pitchFamily="18" charset="0"/>
                                </a:rPr>
                                <m:t>𝐹</m:t>
                              </m:r>
                            </m:e>
                            <m:sub>
                              <m:r>
                                <a:rPr lang="en-US" sz="1350" i="1">
                                  <a:solidFill>
                                    <a:schemeClr val="accent6">
                                      <a:lumMod val="50000"/>
                                    </a:schemeClr>
                                  </a:solidFill>
                                  <a:latin typeface="Cambria Math" panose="02040503050406030204" pitchFamily="18" charset="0"/>
                                  <a:ea typeface="Cambria Math" panose="02040503050406030204" pitchFamily="18" charset="0"/>
                                </a:rPr>
                                <m:t>𝑎</m:t>
                              </m:r>
                            </m:sub>
                          </m:sSub>
                        </m:num>
                        <m:den>
                          <m:sSub>
                            <m:sSubPr>
                              <m:ctrlPr>
                                <a:rPr lang="en-US" sz="1350" i="1">
                                  <a:solidFill>
                                    <a:schemeClr val="accent6">
                                      <a:lumMod val="50000"/>
                                    </a:schemeClr>
                                  </a:solidFill>
                                  <a:latin typeface="Cambria Math" panose="02040503050406030204" pitchFamily="18" charset="0"/>
                                  <a:ea typeface="Cambria Math" panose="02040503050406030204" pitchFamily="18" charset="0"/>
                                </a:rPr>
                              </m:ctrlPr>
                            </m:sSubPr>
                            <m:e>
                              <m:r>
                                <a:rPr lang="en-US" sz="1350" i="1">
                                  <a:solidFill>
                                    <a:schemeClr val="accent6">
                                      <a:lumMod val="50000"/>
                                    </a:schemeClr>
                                  </a:solidFill>
                                  <a:latin typeface="Cambria Math" panose="02040503050406030204" pitchFamily="18" charset="0"/>
                                  <a:ea typeface="Cambria Math" panose="02040503050406030204" pitchFamily="18" charset="0"/>
                                </a:rPr>
                                <m:t>𝜌</m:t>
                              </m:r>
                            </m:e>
                            <m:sub>
                              <m:r>
                                <a:rPr lang="en-US" sz="1350" i="1">
                                  <a:solidFill>
                                    <a:schemeClr val="accent6">
                                      <a:lumMod val="50000"/>
                                    </a:schemeClr>
                                  </a:solidFill>
                                  <a:latin typeface="Cambria Math" panose="02040503050406030204" pitchFamily="18" charset="0"/>
                                  <a:ea typeface="Cambria Math" panose="02040503050406030204" pitchFamily="18" charset="0"/>
                                </a:rPr>
                                <m:t>𝑖</m:t>
                              </m:r>
                            </m:sub>
                          </m:sSub>
                        </m:den>
                      </m:f>
                      <m:r>
                        <a:rPr lang="en-US" sz="1350" i="1">
                          <a:solidFill>
                            <a:schemeClr val="accent6">
                              <a:lumMod val="50000"/>
                            </a:schemeClr>
                          </a:solidFill>
                          <a:latin typeface="Cambria Math" panose="02040503050406030204" pitchFamily="18" charset="0"/>
                          <a:ea typeface="Cambria Math" panose="02040503050406030204" pitchFamily="18" charset="0"/>
                        </a:rPr>
                        <m:t>=</m:t>
                      </m:r>
                      <m:f>
                        <m:fPr>
                          <m:ctrlPr>
                            <a:rPr lang="en-US" sz="1350" i="1">
                              <a:solidFill>
                                <a:schemeClr val="accent6">
                                  <a:lumMod val="50000"/>
                                </a:schemeClr>
                              </a:solidFill>
                              <a:latin typeface="Cambria Math" panose="02040503050406030204" pitchFamily="18" charset="0"/>
                              <a:ea typeface="Cambria Math" panose="02040503050406030204" pitchFamily="18" charset="0"/>
                            </a:rPr>
                          </m:ctrlPr>
                        </m:fPr>
                        <m:num>
                          <m:r>
                            <a:rPr lang="en-US" sz="1350" i="1">
                              <a:solidFill>
                                <a:schemeClr val="accent6">
                                  <a:lumMod val="50000"/>
                                </a:schemeClr>
                              </a:solidFill>
                              <a:latin typeface="Cambria Math" panose="02040503050406030204" pitchFamily="18" charset="0"/>
                              <a:ea typeface="Cambria Math" panose="02040503050406030204" pitchFamily="18" charset="0"/>
                            </a:rPr>
                            <m:t>𝑑𝑎</m:t>
                          </m:r>
                        </m:num>
                        <m:den>
                          <m:r>
                            <a:rPr lang="en-US" sz="1350" i="1">
                              <a:solidFill>
                                <a:schemeClr val="accent6">
                                  <a:lumMod val="50000"/>
                                </a:schemeClr>
                              </a:solidFill>
                              <a:latin typeface="Cambria Math" panose="02040503050406030204" pitchFamily="18" charset="0"/>
                              <a:ea typeface="Cambria Math" panose="02040503050406030204" pitchFamily="18" charset="0"/>
                            </a:rPr>
                            <m:t>𝑑𝑡</m:t>
                          </m:r>
                        </m:den>
                      </m:f>
                    </m:oMath>
                  </m:oMathPara>
                </a14:m>
                <a:endParaRPr lang="en-US" sz="1350" dirty="0">
                  <a:solidFill>
                    <a:schemeClr val="accent6">
                      <a:lumMod val="50000"/>
                    </a:schemeClr>
                  </a:solidFill>
                </a:endParaRPr>
              </a:p>
            </p:txBody>
          </p:sp>
        </mc:Choice>
        <mc:Fallback xmlns="">
          <p:sp>
            <p:nvSpPr>
              <p:cNvPr id="51" name="Rounded Rectangle 50">
                <a:extLst>
                  <a:ext uri="{FF2B5EF4-FFF2-40B4-BE49-F238E27FC236}">
                    <a16:creationId xmlns:a16="http://schemas.microsoft.com/office/drawing/2014/main" id="{424C70B1-13E4-0848-AE8C-79F5974C1D1B}"/>
                  </a:ext>
                </a:extLst>
              </p:cNvPr>
              <p:cNvSpPr>
                <a:spLocks noRot="1" noChangeAspect="1" noMove="1" noResize="1" noEditPoints="1" noAdjustHandles="1" noChangeArrowheads="1" noChangeShapeType="1" noTextEdit="1"/>
              </p:cNvSpPr>
              <p:nvPr/>
            </p:nvSpPr>
            <p:spPr>
              <a:xfrm>
                <a:off x="5489762" y="2775435"/>
                <a:ext cx="853886" cy="480952"/>
              </a:xfrm>
              <a:prstGeom prst="roundRect">
                <a:avLst/>
              </a:prstGeom>
              <a:blipFill>
                <a:blip r:embed="rId13"/>
                <a:stretch>
                  <a:fillRect b="-6173"/>
                </a:stretch>
              </a:blipFill>
              <a:ln>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ounded Rectangle 55">
                <a:extLst>
                  <a:ext uri="{FF2B5EF4-FFF2-40B4-BE49-F238E27FC236}">
                    <a16:creationId xmlns:a16="http://schemas.microsoft.com/office/drawing/2014/main" id="{9BF344AB-34A2-894A-949D-BC7732B73AFF}"/>
                  </a:ext>
                </a:extLst>
              </p:cNvPr>
              <p:cNvSpPr/>
              <p:nvPr/>
            </p:nvSpPr>
            <p:spPr>
              <a:xfrm>
                <a:off x="5489761" y="3348027"/>
                <a:ext cx="853886" cy="480952"/>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350" i="1">
                              <a:solidFill>
                                <a:schemeClr val="accent6">
                                  <a:lumMod val="50000"/>
                                </a:schemeClr>
                              </a:solidFill>
                              <a:latin typeface="Cambria Math" panose="02040503050406030204" pitchFamily="18" charset="0"/>
                              <a:ea typeface="Cambria Math" panose="02040503050406030204" pitchFamily="18" charset="0"/>
                            </a:rPr>
                          </m:ctrlPr>
                        </m:fPr>
                        <m:num>
                          <m:sSub>
                            <m:sSubPr>
                              <m:ctrlPr>
                                <a:rPr lang="en-US" sz="1350" i="1">
                                  <a:solidFill>
                                    <a:schemeClr val="accent6">
                                      <a:lumMod val="50000"/>
                                    </a:schemeClr>
                                  </a:solidFill>
                                  <a:latin typeface="Cambria Math" panose="02040503050406030204" pitchFamily="18" charset="0"/>
                                  <a:ea typeface="Cambria Math" panose="02040503050406030204" pitchFamily="18" charset="0"/>
                                </a:rPr>
                              </m:ctrlPr>
                            </m:sSubPr>
                            <m:e>
                              <m:r>
                                <a:rPr lang="en-US" sz="1350" i="1">
                                  <a:solidFill>
                                    <a:schemeClr val="accent6">
                                      <a:lumMod val="50000"/>
                                    </a:schemeClr>
                                  </a:solidFill>
                                  <a:latin typeface="Cambria Math" panose="02040503050406030204" pitchFamily="18" charset="0"/>
                                  <a:ea typeface="Cambria Math" panose="02040503050406030204" pitchFamily="18" charset="0"/>
                                </a:rPr>
                                <m:t>𝐹</m:t>
                              </m:r>
                            </m:e>
                            <m:sub>
                              <m:r>
                                <a:rPr lang="en-US" sz="1350" i="1">
                                  <a:solidFill>
                                    <a:schemeClr val="accent6">
                                      <a:lumMod val="50000"/>
                                    </a:schemeClr>
                                  </a:solidFill>
                                  <a:latin typeface="Cambria Math" panose="02040503050406030204" pitchFamily="18" charset="0"/>
                                  <a:ea typeface="Cambria Math" panose="02040503050406030204" pitchFamily="18" charset="0"/>
                                </a:rPr>
                                <m:t>𝑐</m:t>
                              </m:r>
                            </m:sub>
                          </m:sSub>
                        </m:num>
                        <m:den>
                          <m:sSub>
                            <m:sSubPr>
                              <m:ctrlPr>
                                <a:rPr lang="en-US" sz="1350" i="1">
                                  <a:solidFill>
                                    <a:schemeClr val="accent6">
                                      <a:lumMod val="50000"/>
                                    </a:schemeClr>
                                  </a:solidFill>
                                  <a:latin typeface="Cambria Math" panose="02040503050406030204" pitchFamily="18" charset="0"/>
                                  <a:ea typeface="Cambria Math" panose="02040503050406030204" pitchFamily="18" charset="0"/>
                                </a:rPr>
                              </m:ctrlPr>
                            </m:sSubPr>
                            <m:e>
                              <m:r>
                                <a:rPr lang="en-US" sz="1350" i="1">
                                  <a:solidFill>
                                    <a:schemeClr val="accent6">
                                      <a:lumMod val="50000"/>
                                    </a:schemeClr>
                                  </a:solidFill>
                                  <a:latin typeface="Cambria Math" panose="02040503050406030204" pitchFamily="18" charset="0"/>
                                  <a:ea typeface="Cambria Math" panose="02040503050406030204" pitchFamily="18" charset="0"/>
                                </a:rPr>
                                <m:t>𝜌</m:t>
                              </m:r>
                            </m:e>
                            <m:sub>
                              <m:r>
                                <a:rPr lang="en-US" sz="1350" i="1">
                                  <a:solidFill>
                                    <a:schemeClr val="accent6">
                                      <a:lumMod val="50000"/>
                                    </a:schemeClr>
                                  </a:solidFill>
                                  <a:latin typeface="Cambria Math" panose="02040503050406030204" pitchFamily="18" charset="0"/>
                                  <a:ea typeface="Cambria Math" panose="02040503050406030204" pitchFamily="18" charset="0"/>
                                </a:rPr>
                                <m:t>𝑖</m:t>
                              </m:r>
                            </m:sub>
                          </m:sSub>
                        </m:den>
                      </m:f>
                      <m:r>
                        <a:rPr lang="en-US" sz="1350" i="1">
                          <a:solidFill>
                            <a:schemeClr val="accent6">
                              <a:lumMod val="50000"/>
                            </a:schemeClr>
                          </a:solidFill>
                          <a:latin typeface="Cambria Math" panose="02040503050406030204" pitchFamily="18" charset="0"/>
                          <a:ea typeface="Cambria Math" panose="02040503050406030204" pitchFamily="18" charset="0"/>
                        </a:rPr>
                        <m:t>=</m:t>
                      </m:r>
                      <m:f>
                        <m:fPr>
                          <m:ctrlPr>
                            <a:rPr lang="en-US" sz="1350" i="1">
                              <a:solidFill>
                                <a:schemeClr val="accent6">
                                  <a:lumMod val="50000"/>
                                </a:schemeClr>
                              </a:solidFill>
                              <a:latin typeface="Cambria Math" panose="02040503050406030204" pitchFamily="18" charset="0"/>
                              <a:ea typeface="Cambria Math" panose="02040503050406030204" pitchFamily="18" charset="0"/>
                            </a:rPr>
                          </m:ctrlPr>
                        </m:fPr>
                        <m:num>
                          <m:r>
                            <a:rPr lang="en-US" sz="1350" i="1">
                              <a:solidFill>
                                <a:schemeClr val="accent6">
                                  <a:lumMod val="50000"/>
                                </a:schemeClr>
                              </a:solidFill>
                              <a:latin typeface="Cambria Math" panose="02040503050406030204" pitchFamily="18" charset="0"/>
                              <a:ea typeface="Cambria Math" panose="02040503050406030204" pitchFamily="18" charset="0"/>
                            </a:rPr>
                            <m:t>𝑑𝑐</m:t>
                          </m:r>
                        </m:num>
                        <m:den>
                          <m:r>
                            <a:rPr lang="en-US" sz="1350" i="1">
                              <a:solidFill>
                                <a:schemeClr val="accent6">
                                  <a:lumMod val="50000"/>
                                </a:schemeClr>
                              </a:solidFill>
                              <a:latin typeface="Cambria Math" panose="02040503050406030204" pitchFamily="18" charset="0"/>
                              <a:ea typeface="Cambria Math" panose="02040503050406030204" pitchFamily="18" charset="0"/>
                            </a:rPr>
                            <m:t>𝑑𝑡</m:t>
                          </m:r>
                        </m:den>
                      </m:f>
                    </m:oMath>
                  </m:oMathPara>
                </a14:m>
                <a:endParaRPr lang="en-US" sz="1350" dirty="0">
                  <a:solidFill>
                    <a:schemeClr val="accent6">
                      <a:lumMod val="50000"/>
                    </a:schemeClr>
                  </a:solidFill>
                </a:endParaRPr>
              </a:p>
            </p:txBody>
          </p:sp>
        </mc:Choice>
        <mc:Fallback xmlns="">
          <p:sp>
            <p:nvSpPr>
              <p:cNvPr id="56" name="Rounded Rectangle 55">
                <a:extLst>
                  <a:ext uri="{FF2B5EF4-FFF2-40B4-BE49-F238E27FC236}">
                    <a16:creationId xmlns:a16="http://schemas.microsoft.com/office/drawing/2014/main" id="{9BF344AB-34A2-894A-949D-BC7732B73AFF}"/>
                  </a:ext>
                </a:extLst>
              </p:cNvPr>
              <p:cNvSpPr>
                <a:spLocks noRot="1" noChangeAspect="1" noMove="1" noResize="1" noEditPoints="1" noAdjustHandles="1" noChangeArrowheads="1" noChangeShapeType="1" noTextEdit="1"/>
              </p:cNvSpPr>
              <p:nvPr/>
            </p:nvSpPr>
            <p:spPr>
              <a:xfrm>
                <a:off x="5489761" y="3348027"/>
                <a:ext cx="853886" cy="480952"/>
              </a:xfrm>
              <a:prstGeom prst="roundRect">
                <a:avLst/>
              </a:prstGeom>
              <a:blipFill>
                <a:blip r:embed="rId14"/>
                <a:stretch>
                  <a:fillRect b="-6173"/>
                </a:stretch>
              </a:blipFill>
              <a:ln>
                <a:solidFill>
                  <a:schemeClr val="accent6"/>
                </a:solidFill>
              </a:ln>
            </p:spPr>
            <p:txBody>
              <a:bodyPr/>
              <a:lstStyle/>
              <a:p>
                <a:r>
                  <a:rPr lang="en-US">
                    <a:noFill/>
                  </a:rPr>
                  <a:t> </a:t>
                </a:r>
              </a:p>
            </p:txBody>
          </p:sp>
        </mc:Fallback>
      </mc:AlternateContent>
      <p:sp>
        <p:nvSpPr>
          <p:cNvPr id="59" name="TextBox 58">
            <a:extLst>
              <a:ext uri="{FF2B5EF4-FFF2-40B4-BE49-F238E27FC236}">
                <a16:creationId xmlns:a16="http://schemas.microsoft.com/office/drawing/2014/main" id="{6EEC9E9A-EB43-0541-A04F-31D798834C21}"/>
              </a:ext>
            </a:extLst>
          </p:cNvPr>
          <p:cNvSpPr txBox="1"/>
          <p:nvPr/>
        </p:nvSpPr>
        <p:spPr>
          <a:xfrm>
            <a:off x="4228716" y="3996134"/>
            <a:ext cx="1471878" cy="230832"/>
          </a:xfrm>
          <a:prstGeom prst="rect">
            <a:avLst/>
          </a:prstGeom>
          <a:noFill/>
        </p:spPr>
        <p:txBody>
          <a:bodyPr wrap="none" rtlCol="0">
            <a:spAutoFit/>
          </a:bodyPr>
          <a:lstStyle/>
          <a:p>
            <a:r>
              <a:rPr lang="en-US" sz="900" dirty="0"/>
              <a:t>Mass growth for a spheroid</a:t>
            </a:r>
          </a:p>
        </p:txBody>
      </p:sp>
      <mc:AlternateContent xmlns:mc="http://schemas.openxmlformats.org/markup-compatibility/2006" xmlns:a14="http://schemas.microsoft.com/office/drawing/2010/main">
        <mc:Choice Requires="a14">
          <p:sp>
            <p:nvSpPr>
              <p:cNvPr id="60" name="Rounded Rectangle 59">
                <a:extLst>
                  <a:ext uri="{FF2B5EF4-FFF2-40B4-BE49-F238E27FC236}">
                    <a16:creationId xmlns:a16="http://schemas.microsoft.com/office/drawing/2014/main" id="{42421627-9656-2843-BC19-DBCCD38DCF6C}"/>
                  </a:ext>
                </a:extLst>
              </p:cNvPr>
              <p:cNvSpPr/>
              <p:nvPr/>
            </p:nvSpPr>
            <p:spPr>
              <a:xfrm>
                <a:off x="4312952" y="4194645"/>
                <a:ext cx="1302860" cy="4652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𝑚</m:t>
                      </m:r>
                      <m:r>
                        <a:rPr lang="en-US" sz="1350" i="1">
                          <a:latin typeface="Cambria Math" panose="02040503050406030204" pitchFamily="18" charset="0"/>
                        </a:rPr>
                        <m:t>=</m:t>
                      </m:r>
                      <m:f>
                        <m:fPr>
                          <m:ctrlPr>
                            <a:rPr lang="en-US" sz="1350" i="1">
                              <a:latin typeface="Cambria Math" panose="02040503050406030204" pitchFamily="18" charset="0"/>
                            </a:rPr>
                          </m:ctrlPr>
                        </m:fPr>
                        <m:num>
                          <m:r>
                            <a:rPr lang="en-US" sz="1350" i="1">
                              <a:latin typeface="Cambria Math" panose="02040503050406030204" pitchFamily="18" charset="0"/>
                            </a:rPr>
                            <m:t>4</m:t>
                          </m:r>
                        </m:num>
                        <m:den>
                          <m:r>
                            <a:rPr lang="en-US" sz="1350" i="1">
                              <a:latin typeface="Cambria Math" panose="02040503050406030204" pitchFamily="18" charset="0"/>
                            </a:rPr>
                            <m:t>3</m:t>
                          </m:r>
                        </m:den>
                      </m:f>
                      <m:r>
                        <a:rPr lang="en-US" sz="1350" i="1">
                          <a:latin typeface="Cambria Math" panose="02040503050406030204" pitchFamily="18" charset="0"/>
                        </a:rPr>
                        <m:t>𝜋</m:t>
                      </m:r>
                      <m:sSup>
                        <m:sSupPr>
                          <m:ctrlPr>
                            <a:rPr lang="en-US" sz="1350" i="1">
                              <a:latin typeface="Cambria Math" panose="02040503050406030204" pitchFamily="18" charset="0"/>
                            </a:rPr>
                          </m:ctrlPr>
                        </m:sSupPr>
                        <m:e>
                          <m:r>
                            <a:rPr lang="en-US" sz="1350" i="1">
                              <a:latin typeface="Cambria Math" panose="02040503050406030204" pitchFamily="18" charset="0"/>
                            </a:rPr>
                            <m:t>𝑎</m:t>
                          </m:r>
                        </m:e>
                        <m:sup>
                          <m:r>
                            <a:rPr lang="en-US" sz="1350" i="1">
                              <a:latin typeface="Cambria Math" panose="02040503050406030204" pitchFamily="18" charset="0"/>
                            </a:rPr>
                            <m:t>2</m:t>
                          </m:r>
                        </m:sup>
                      </m:sSup>
                      <m:r>
                        <a:rPr lang="en-US" sz="1350" i="1">
                          <a:latin typeface="Cambria Math" panose="02040503050406030204" pitchFamily="18" charset="0"/>
                        </a:rPr>
                        <m:t>𝑐</m:t>
                      </m:r>
                      <m:sSub>
                        <m:sSubPr>
                          <m:ctrlPr>
                            <a:rPr lang="en-US" sz="1350" i="1">
                              <a:latin typeface="Cambria Math" panose="02040503050406030204" pitchFamily="18" charset="0"/>
                            </a:rPr>
                          </m:ctrlPr>
                        </m:sSubPr>
                        <m:e>
                          <m:r>
                            <a:rPr lang="en-US" sz="1350" i="1">
                              <a:latin typeface="Cambria Math" panose="02040503050406030204" pitchFamily="18" charset="0"/>
                            </a:rPr>
                            <m:t>𝜌</m:t>
                          </m:r>
                        </m:e>
                        <m:sub>
                          <m:r>
                            <a:rPr lang="en-US" sz="1350" i="1">
                              <a:latin typeface="Cambria Math" panose="02040503050406030204" pitchFamily="18" charset="0"/>
                            </a:rPr>
                            <m:t>𝑖</m:t>
                          </m:r>
                        </m:sub>
                      </m:sSub>
                    </m:oMath>
                  </m:oMathPara>
                </a14:m>
                <a:endParaRPr lang="en-US" sz="1350" dirty="0"/>
              </a:p>
            </p:txBody>
          </p:sp>
        </mc:Choice>
        <mc:Fallback xmlns="">
          <p:sp>
            <p:nvSpPr>
              <p:cNvPr id="60" name="Rounded Rectangle 59">
                <a:extLst>
                  <a:ext uri="{FF2B5EF4-FFF2-40B4-BE49-F238E27FC236}">
                    <a16:creationId xmlns:a16="http://schemas.microsoft.com/office/drawing/2014/main" id="{42421627-9656-2843-BC19-DBCCD38DCF6C}"/>
                  </a:ext>
                </a:extLst>
              </p:cNvPr>
              <p:cNvSpPr>
                <a:spLocks noRot="1" noChangeAspect="1" noMove="1" noResize="1" noEditPoints="1" noAdjustHandles="1" noChangeArrowheads="1" noChangeShapeType="1" noTextEdit="1"/>
              </p:cNvSpPr>
              <p:nvPr/>
            </p:nvSpPr>
            <p:spPr>
              <a:xfrm>
                <a:off x="4312952" y="4194645"/>
                <a:ext cx="1302860" cy="465253"/>
              </a:xfrm>
              <a:prstGeom prst="roundRect">
                <a:avLst/>
              </a:prstGeom>
              <a:blipFill>
                <a:blip r:embed="rId15"/>
                <a:stretch>
                  <a:fillRect b="-5263"/>
                </a:stretch>
              </a:blipFill>
              <a:ln>
                <a:noFill/>
              </a:ln>
            </p:spPr>
            <p:txBody>
              <a:bodyPr/>
              <a:lstStyle/>
              <a:p>
                <a:r>
                  <a:rPr lang="en-US">
                    <a:noFill/>
                  </a:rPr>
                  <a:t> </a:t>
                </a:r>
              </a:p>
            </p:txBody>
          </p:sp>
        </mc:Fallback>
      </mc:AlternateContent>
      <p:sp>
        <p:nvSpPr>
          <p:cNvPr id="61" name="TextBox 60">
            <a:extLst>
              <a:ext uri="{FF2B5EF4-FFF2-40B4-BE49-F238E27FC236}">
                <a16:creationId xmlns:a16="http://schemas.microsoft.com/office/drawing/2014/main" id="{E89CF4C5-C58F-774F-BFA8-8751A6BB4C11}"/>
              </a:ext>
            </a:extLst>
          </p:cNvPr>
          <p:cNvSpPr txBox="1"/>
          <p:nvPr/>
        </p:nvSpPr>
        <p:spPr>
          <a:xfrm>
            <a:off x="6259969" y="3996134"/>
            <a:ext cx="1851789" cy="230832"/>
          </a:xfrm>
          <a:prstGeom prst="rect">
            <a:avLst/>
          </a:prstGeom>
          <a:noFill/>
        </p:spPr>
        <p:txBody>
          <a:bodyPr wrap="none" rtlCol="0">
            <a:spAutoFit/>
          </a:bodyPr>
          <a:lstStyle/>
          <a:p>
            <a:r>
              <a:rPr lang="en-US" sz="900" dirty="0"/>
              <a:t>What is the rate of change in mass?</a:t>
            </a:r>
          </a:p>
        </p:txBody>
      </p:sp>
      <mc:AlternateContent xmlns:mc="http://schemas.openxmlformats.org/markup-compatibility/2006" xmlns:a14="http://schemas.microsoft.com/office/drawing/2010/main">
        <mc:Choice Requires="a14">
          <p:sp>
            <p:nvSpPr>
              <p:cNvPr id="62" name="Rounded Rectangle 61">
                <a:extLst>
                  <a:ext uri="{FF2B5EF4-FFF2-40B4-BE49-F238E27FC236}">
                    <a16:creationId xmlns:a16="http://schemas.microsoft.com/office/drawing/2014/main" id="{5C7441E4-EC32-F14F-8618-C25100088AB4}"/>
                  </a:ext>
                </a:extLst>
              </p:cNvPr>
              <p:cNvSpPr/>
              <p:nvPr/>
            </p:nvSpPr>
            <p:spPr>
              <a:xfrm>
                <a:off x="5743364" y="4194645"/>
                <a:ext cx="3020757" cy="4652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f>
                      <m:fPr>
                        <m:ctrlPr>
                          <a:rPr lang="en-US" sz="1500" i="1">
                            <a:latin typeface="Cambria Math" panose="02040503050406030204" pitchFamily="18" charset="0"/>
                          </a:rPr>
                        </m:ctrlPr>
                      </m:fPr>
                      <m:num>
                        <m:r>
                          <a:rPr lang="en-US" sz="1500" i="1">
                            <a:latin typeface="Cambria Math" panose="02040503050406030204" pitchFamily="18" charset="0"/>
                          </a:rPr>
                          <m:t>𝑑𝑚</m:t>
                        </m:r>
                      </m:num>
                      <m:den>
                        <m:r>
                          <a:rPr lang="en-US" sz="1500" i="1">
                            <a:latin typeface="Cambria Math" panose="02040503050406030204" pitchFamily="18" charset="0"/>
                          </a:rPr>
                          <m:t>𝑑𝑡</m:t>
                        </m:r>
                      </m:den>
                    </m:f>
                    <m:r>
                      <a:rPr lang="en-US" sz="1500"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4</m:t>
                        </m:r>
                      </m:num>
                      <m:den>
                        <m:r>
                          <a:rPr lang="en-US" sz="1500" i="1">
                            <a:latin typeface="Cambria Math" panose="02040503050406030204" pitchFamily="18" charset="0"/>
                          </a:rPr>
                          <m:t>3</m:t>
                        </m:r>
                      </m:den>
                    </m:f>
                    <m:r>
                      <a:rPr lang="en-US" sz="1500" i="1">
                        <a:latin typeface="Cambria Math" panose="02040503050406030204" pitchFamily="18" charset="0"/>
                      </a:rPr>
                      <m:t>𝜋</m:t>
                    </m:r>
                    <m:sSub>
                      <m:sSubPr>
                        <m:ctrlPr>
                          <a:rPr lang="en-US" sz="1500" i="1">
                            <a:latin typeface="Cambria Math" panose="02040503050406030204" pitchFamily="18" charset="0"/>
                          </a:rPr>
                        </m:ctrlPr>
                      </m:sSubPr>
                      <m:e>
                        <m:r>
                          <a:rPr lang="en-US" sz="1500" i="1">
                            <a:latin typeface="Cambria Math" panose="02040503050406030204" pitchFamily="18" charset="0"/>
                          </a:rPr>
                          <m:t>𝜌</m:t>
                        </m:r>
                      </m:e>
                      <m:sub>
                        <m:r>
                          <a:rPr lang="en-US" sz="1500" i="1">
                            <a:latin typeface="Cambria Math" panose="02040503050406030204" pitchFamily="18" charset="0"/>
                          </a:rPr>
                          <m:t>𝑖</m:t>
                        </m:r>
                      </m:sub>
                    </m:sSub>
                    <m:r>
                      <a:rPr lang="en-US" sz="1500" i="1">
                        <a:latin typeface="Cambria Math" panose="02040503050406030204" pitchFamily="18" charset="0"/>
                      </a:rPr>
                      <m:t>(2</m:t>
                    </m:r>
                    <m:r>
                      <a:rPr lang="en-US" sz="1500" i="1">
                        <a:latin typeface="Cambria Math" panose="02040503050406030204" pitchFamily="18" charset="0"/>
                      </a:rPr>
                      <m:t>𝑎𝑐</m:t>
                    </m:r>
                    <m:r>
                      <a:rPr lang="en-US" sz="1500"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𝑑𝑎</m:t>
                        </m:r>
                      </m:num>
                      <m:den>
                        <m:r>
                          <a:rPr lang="en-US" sz="1500" i="1">
                            <a:latin typeface="Cambria Math" panose="02040503050406030204" pitchFamily="18" charset="0"/>
                          </a:rPr>
                          <m:t>𝑑𝑡</m:t>
                        </m:r>
                      </m:den>
                    </m:f>
                  </m:oMath>
                </a14:m>
                <a:r>
                  <a:rPr lang="en-US" sz="1500" dirty="0"/>
                  <a:t> + </a:t>
                </a:r>
                <a14:m>
                  <m:oMath xmlns:m="http://schemas.openxmlformats.org/officeDocument/2006/math">
                    <m:f>
                      <m:fPr>
                        <m:ctrlPr>
                          <a:rPr lang="en-US" sz="1500" i="1">
                            <a:latin typeface="Cambria Math" panose="02040503050406030204" pitchFamily="18" charset="0"/>
                          </a:rPr>
                        </m:ctrlPr>
                      </m:fPr>
                      <m:num>
                        <m:r>
                          <a:rPr lang="en-US" sz="1500" i="1">
                            <a:latin typeface="Cambria Math" panose="02040503050406030204" pitchFamily="18" charset="0"/>
                          </a:rPr>
                          <m:t>4</m:t>
                        </m:r>
                      </m:num>
                      <m:den>
                        <m:r>
                          <a:rPr lang="en-US" sz="1500" i="1">
                            <a:latin typeface="Cambria Math" panose="02040503050406030204" pitchFamily="18" charset="0"/>
                          </a:rPr>
                          <m:t>3</m:t>
                        </m:r>
                      </m:den>
                    </m:f>
                    <m:r>
                      <a:rPr lang="en-US" sz="1500" i="1">
                        <a:latin typeface="Cambria Math" panose="02040503050406030204" pitchFamily="18" charset="0"/>
                      </a:rPr>
                      <m:t>𝜋</m:t>
                    </m:r>
                    <m:sSub>
                      <m:sSubPr>
                        <m:ctrlPr>
                          <a:rPr lang="en-US" sz="1500" i="1">
                            <a:latin typeface="Cambria Math" panose="02040503050406030204" pitchFamily="18" charset="0"/>
                          </a:rPr>
                        </m:ctrlPr>
                      </m:sSubPr>
                      <m:e>
                        <m:r>
                          <a:rPr lang="en-US" sz="1500" i="1">
                            <a:latin typeface="Cambria Math" panose="02040503050406030204" pitchFamily="18" charset="0"/>
                          </a:rPr>
                          <m:t>𝜌</m:t>
                        </m:r>
                      </m:e>
                      <m:sub>
                        <m:r>
                          <a:rPr lang="en-US" sz="1500" i="1">
                            <a:latin typeface="Cambria Math" panose="02040503050406030204" pitchFamily="18" charset="0"/>
                          </a:rPr>
                          <m:t>𝑖</m:t>
                        </m:r>
                      </m:sub>
                    </m:sSub>
                    <m:r>
                      <a:rPr lang="en-US" sz="1500" i="1">
                        <a:latin typeface="Cambria Math" panose="02040503050406030204" pitchFamily="18" charset="0"/>
                      </a:rPr>
                      <m:t>(</m:t>
                    </m:r>
                    <m:sSup>
                      <m:sSupPr>
                        <m:ctrlPr>
                          <a:rPr lang="en-US" sz="1500" i="1">
                            <a:latin typeface="Cambria Math" panose="02040503050406030204" pitchFamily="18" charset="0"/>
                          </a:rPr>
                        </m:ctrlPr>
                      </m:sSupPr>
                      <m:e>
                        <m:r>
                          <a:rPr lang="en-US" sz="1500" i="1">
                            <a:latin typeface="Cambria Math" panose="02040503050406030204" pitchFamily="18" charset="0"/>
                          </a:rPr>
                          <m:t>𝑎</m:t>
                        </m:r>
                      </m:e>
                      <m:sup>
                        <m:r>
                          <a:rPr lang="en-US" sz="1500" i="1">
                            <a:latin typeface="Cambria Math" panose="02040503050406030204" pitchFamily="18" charset="0"/>
                          </a:rPr>
                          <m:t>2</m:t>
                        </m:r>
                      </m:sup>
                    </m:sSup>
                    <m:r>
                      <a:rPr lang="en-US" sz="1500"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𝑑𝑐</m:t>
                        </m:r>
                      </m:num>
                      <m:den>
                        <m:r>
                          <a:rPr lang="en-US" sz="1500" i="1">
                            <a:latin typeface="Cambria Math" panose="02040503050406030204" pitchFamily="18" charset="0"/>
                          </a:rPr>
                          <m:t>𝑑𝑡</m:t>
                        </m:r>
                      </m:den>
                    </m:f>
                  </m:oMath>
                </a14:m>
                <a:endParaRPr lang="en-US" sz="1500" dirty="0"/>
              </a:p>
            </p:txBody>
          </p:sp>
        </mc:Choice>
        <mc:Fallback xmlns="">
          <p:sp>
            <p:nvSpPr>
              <p:cNvPr id="62" name="Rounded Rectangle 61">
                <a:extLst>
                  <a:ext uri="{FF2B5EF4-FFF2-40B4-BE49-F238E27FC236}">
                    <a16:creationId xmlns:a16="http://schemas.microsoft.com/office/drawing/2014/main" id="{5C7441E4-EC32-F14F-8618-C25100088AB4}"/>
                  </a:ext>
                </a:extLst>
              </p:cNvPr>
              <p:cNvSpPr>
                <a:spLocks noRot="1" noChangeAspect="1" noMove="1" noResize="1" noEditPoints="1" noAdjustHandles="1" noChangeArrowheads="1" noChangeShapeType="1" noTextEdit="1"/>
              </p:cNvSpPr>
              <p:nvPr/>
            </p:nvSpPr>
            <p:spPr>
              <a:xfrm>
                <a:off x="5743364" y="4194645"/>
                <a:ext cx="3020757" cy="465253"/>
              </a:xfrm>
              <a:prstGeom prst="roundRect">
                <a:avLst/>
              </a:prstGeom>
              <a:blipFill>
                <a:blip r:embed="rId1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3E515E5F-C161-D54D-935F-C1EFBAB747CB}"/>
                  </a:ext>
                </a:extLst>
              </p:cNvPr>
              <p:cNvSpPr/>
              <p:nvPr/>
            </p:nvSpPr>
            <p:spPr>
              <a:xfrm>
                <a:off x="5962686" y="4990707"/>
                <a:ext cx="2582113" cy="46525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500" i="1">
                              <a:latin typeface="Cambria Math" panose="02040503050406030204" pitchFamily="18" charset="0"/>
                            </a:rPr>
                          </m:ctrlPr>
                        </m:fPr>
                        <m:num>
                          <m:r>
                            <a:rPr lang="en-US" sz="1500" i="1">
                              <a:latin typeface="Cambria Math" panose="02040503050406030204" pitchFamily="18" charset="0"/>
                            </a:rPr>
                            <m:t>𝑑𝑚</m:t>
                          </m:r>
                        </m:num>
                        <m:den>
                          <m:r>
                            <a:rPr lang="en-US" sz="1500" i="1">
                              <a:latin typeface="Cambria Math" panose="02040503050406030204" pitchFamily="18" charset="0"/>
                            </a:rPr>
                            <m:t>𝑑𝑡</m:t>
                          </m:r>
                        </m:den>
                      </m:f>
                      <m:r>
                        <a:rPr lang="en-US" sz="1500" i="1">
                          <a:latin typeface="Cambria Math" panose="02040503050406030204" pitchFamily="18" charset="0"/>
                        </a:rPr>
                        <m:t>=4</m:t>
                      </m:r>
                      <m:r>
                        <a:rPr lang="en-US" sz="1500" i="1">
                          <a:latin typeface="Cambria Math" panose="02040503050406030204" pitchFamily="18" charset="0"/>
                        </a:rPr>
                        <m:t>𝜋</m:t>
                      </m:r>
                      <m:d>
                        <m:dPr>
                          <m:begChr m:val="["/>
                          <m:endChr m:val="]"/>
                          <m:ctrlPr>
                            <a:rPr lang="en-US" sz="1500" i="1">
                              <a:latin typeface="Cambria Math" panose="02040503050406030204" pitchFamily="18" charset="0"/>
                            </a:rPr>
                          </m:ctrlPr>
                        </m:dPr>
                        <m:e>
                          <m:f>
                            <m:fPr>
                              <m:ctrlPr>
                                <a:rPr lang="en-US" sz="1500" i="1">
                                  <a:latin typeface="Cambria Math" panose="02040503050406030204" pitchFamily="18" charset="0"/>
                                </a:rPr>
                              </m:ctrlPr>
                            </m:fPr>
                            <m:num>
                              <m:r>
                                <a:rPr lang="en-US" sz="1500" i="1">
                                  <a:latin typeface="Cambria Math" panose="02040503050406030204" pitchFamily="18" charset="0"/>
                                </a:rPr>
                                <m:t>2</m:t>
                              </m:r>
                            </m:num>
                            <m:den>
                              <m:r>
                                <a:rPr lang="en-US" sz="1500" i="1">
                                  <a:latin typeface="Cambria Math" panose="02040503050406030204" pitchFamily="18" charset="0"/>
                                </a:rPr>
                                <m:t>3</m:t>
                              </m:r>
                            </m:den>
                          </m:f>
                          <m:r>
                            <a:rPr lang="en-US" sz="1500" i="1">
                              <a:latin typeface="Cambria Math" panose="02040503050406030204" pitchFamily="18" charset="0"/>
                            </a:rPr>
                            <m:t>𝑎𝑐</m:t>
                          </m:r>
                          <m:sSub>
                            <m:sSubPr>
                              <m:ctrlPr>
                                <a:rPr lang="en-US" sz="1500" i="1">
                                  <a:latin typeface="Cambria Math" panose="02040503050406030204" pitchFamily="18" charset="0"/>
                                </a:rPr>
                              </m:ctrlPr>
                            </m:sSubPr>
                            <m:e>
                              <m:r>
                                <a:rPr lang="en-US" sz="1500" i="1">
                                  <a:latin typeface="Cambria Math" panose="02040503050406030204" pitchFamily="18" charset="0"/>
                                </a:rPr>
                                <m:t>𝐹</m:t>
                              </m:r>
                            </m:e>
                            <m:sub>
                              <m:r>
                                <a:rPr lang="en-US" sz="1500" i="1">
                                  <a:latin typeface="Cambria Math" panose="02040503050406030204" pitchFamily="18" charset="0"/>
                                </a:rPr>
                                <m:t>𝑎</m:t>
                              </m:r>
                            </m:sub>
                          </m:sSub>
                          <m:r>
                            <m:rPr>
                              <m:nor/>
                            </m:rPr>
                            <a:rPr lang="en-US" sz="1500" dirty="0"/>
                            <m:t>+ </m:t>
                          </m:r>
                          <m:f>
                            <m:fPr>
                              <m:ctrlPr>
                                <a:rPr lang="en-US" sz="1500" i="1">
                                  <a:latin typeface="Cambria Math" panose="02040503050406030204" pitchFamily="18" charset="0"/>
                                </a:rPr>
                              </m:ctrlPr>
                            </m:fPr>
                            <m:num>
                              <m:r>
                                <a:rPr lang="en-US" sz="1500" i="1">
                                  <a:latin typeface="Cambria Math" panose="02040503050406030204" pitchFamily="18" charset="0"/>
                                </a:rPr>
                                <m:t>1</m:t>
                              </m:r>
                            </m:num>
                            <m:den>
                              <m:r>
                                <a:rPr lang="en-US" sz="1500" i="1">
                                  <a:latin typeface="Cambria Math" panose="02040503050406030204" pitchFamily="18" charset="0"/>
                                </a:rPr>
                                <m:t>3</m:t>
                              </m:r>
                            </m:den>
                          </m:f>
                          <m:sSup>
                            <m:sSupPr>
                              <m:ctrlPr>
                                <a:rPr lang="en-US" sz="1500" i="1">
                                  <a:latin typeface="Cambria Math" panose="02040503050406030204" pitchFamily="18" charset="0"/>
                                </a:rPr>
                              </m:ctrlPr>
                            </m:sSupPr>
                            <m:e>
                              <m:r>
                                <a:rPr lang="en-US" sz="1500" i="1">
                                  <a:latin typeface="Cambria Math" panose="02040503050406030204" pitchFamily="18" charset="0"/>
                                </a:rPr>
                                <m:t>𝑎</m:t>
                              </m:r>
                            </m:e>
                            <m:sup>
                              <m:r>
                                <a:rPr lang="en-US" sz="1500" i="1">
                                  <a:latin typeface="Cambria Math" panose="02040503050406030204" pitchFamily="18" charset="0"/>
                                </a:rPr>
                                <m:t>2</m:t>
                              </m:r>
                            </m:sup>
                          </m:sSup>
                          <m:sSub>
                            <m:sSubPr>
                              <m:ctrlPr>
                                <a:rPr lang="en-US" sz="1500" i="1">
                                  <a:latin typeface="Cambria Math" panose="02040503050406030204" pitchFamily="18" charset="0"/>
                                </a:rPr>
                              </m:ctrlPr>
                            </m:sSubPr>
                            <m:e>
                              <m:r>
                                <a:rPr lang="en-US" sz="1500" i="1">
                                  <a:latin typeface="Cambria Math" panose="02040503050406030204" pitchFamily="18" charset="0"/>
                                </a:rPr>
                                <m:t>𝐹</m:t>
                              </m:r>
                            </m:e>
                            <m:sub>
                              <m:r>
                                <a:rPr lang="en-US" sz="1500" i="1">
                                  <a:latin typeface="Cambria Math" panose="02040503050406030204" pitchFamily="18" charset="0"/>
                                </a:rPr>
                                <m:t>𝑐</m:t>
                              </m:r>
                            </m:sub>
                          </m:sSub>
                          <m:r>
                            <a:rPr lang="en-US" sz="1500" i="1">
                              <a:latin typeface="Cambria Math" panose="02040503050406030204" pitchFamily="18" charset="0"/>
                            </a:rPr>
                            <m:t> </m:t>
                          </m:r>
                        </m:e>
                      </m:d>
                    </m:oMath>
                  </m:oMathPara>
                </a14:m>
                <a:endParaRPr lang="en-US" sz="1500" dirty="0"/>
              </a:p>
            </p:txBody>
          </p:sp>
        </mc:Choice>
        <mc:Fallback xmlns="">
          <p:sp>
            <p:nvSpPr>
              <p:cNvPr id="64" name="Rounded Rectangle 63">
                <a:extLst>
                  <a:ext uri="{FF2B5EF4-FFF2-40B4-BE49-F238E27FC236}">
                    <a16:creationId xmlns:a16="http://schemas.microsoft.com/office/drawing/2014/main" id="{3E515E5F-C161-D54D-935F-C1EFBAB747CB}"/>
                  </a:ext>
                </a:extLst>
              </p:cNvPr>
              <p:cNvSpPr>
                <a:spLocks noRot="1" noChangeAspect="1" noMove="1" noResize="1" noEditPoints="1" noAdjustHandles="1" noChangeArrowheads="1" noChangeShapeType="1" noTextEdit="1"/>
              </p:cNvSpPr>
              <p:nvPr/>
            </p:nvSpPr>
            <p:spPr>
              <a:xfrm>
                <a:off x="5962686" y="4990707"/>
                <a:ext cx="2582113" cy="465253"/>
              </a:xfrm>
              <a:prstGeom prst="roundRect">
                <a:avLst/>
              </a:prstGeom>
              <a:blipFill>
                <a:blip r:embed="rId17"/>
                <a:stretch>
                  <a:fillRect b="-5263"/>
                </a:stretch>
              </a:blipFill>
              <a:ln>
                <a:noFill/>
              </a:ln>
            </p:spPr>
            <p:txBody>
              <a:bodyPr/>
              <a:lstStyle/>
              <a:p>
                <a:r>
                  <a:rPr lang="en-US">
                    <a:noFill/>
                  </a:rPr>
                  <a:t> </a:t>
                </a:r>
              </a:p>
            </p:txBody>
          </p:sp>
        </mc:Fallback>
      </mc:AlternateContent>
      <p:cxnSp>
        <p:nvCxnSpPr>
          <p:cNvPr id="66" name="Straight Arrow Connector 65">
            <a:extLst>
              <a:ext uri="{FF2B5EF4-FFF2-40B4-BE49-F238E27FC236}">
                <a16:creationId xmlns:a16="http://schemas.microsoft.com/office/drawing/2014/main" id="{3EA0D44C-A422-E848-A6CA-A2FB8492ACFB}"/>
              </a:ext>
            </a:extLst>
          </p:cNvPr>
          <p:cNvCxnSpPr>
            <a:cxnSpLocks/>
            <a:stCxn id="62" idx="2"/>
            <a:endCxn id="64" idx="0"/>
          </p:cNvCxnSpPr>
          <p:nvPr/>
        </p:nvCxnSpPr>
        <p:spPr>
          <a:xfrm>
            <a:off x="7253742" y="4659898"/>
            <a:ext cx="0" cy="330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2341623"/>
      </p:ext>
    </p:extLst>
  </p:cSld>
  <p:clrMapOvr>
    <a:masterClrMapping/>
  </p:clrMapOvr>
  <mc:AlternateContent xmlns:mc="http://schemas.openxmlformats.org/markup-compatibility/2006" xmlns:p14="http://schemas.microsoft.com/office/powerpoint/2010/main">
    <mc:Choice Requires="p14">
      <p:transition spd="slow" p14:dur="2000" advTm="155774"/>
    </mc:Choice>
    <mc:Fallback xmlns="">
      <p:transition spd="slow" advTm="15577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052AE5CF-4BB7-E945-8AE4-CE785F736E1F}"/>
              </a:ext>
            </a:extLst>
          </p:cNvPr>
          <p:cNvGrpSpPr/>
          <p:nvPr/>
        </p:nvGrpSpPr>
        <p:grpSpPr>
          <a:xfrm>
            <a:off x="4945498" y="2174946"/>
            <a:ext cx="3472147" cy="3390967"/>
            <a:chOff x="6593998" y="1756928"/>
            <a:chExt cx="4432875" cy="3712126"/>
          </a:xfrm>
        </p:grpSpPr>
        <p:sp>
          <p:nvSpPr>
            <p:cNvPr id="51" name="Rectangle 50">
              <a:extLst>
                <a:ext uri="{FF2B5EF4-FFF2-40B4-BE49-F238E27FC236}">
                  <a16:creationId xmlns:a16="http://schemas.microsoft.com/office/drawing/2014/main" id="{F3961334-02DB-9C4D-851C-0E148A7E9EFA}"/>
                </a:ext>
              </a:extLst>
            </p:cNvPr>
            <p:cNvSpPr/>
            <p:nvPr/>
          </p:nvSpPr>
          <p:spPr>
            <a:xfrm>
              <a:off x="6593998" y="1756928"/>
              <a:ext cx="4432875" cy="37121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TextBox 51">
              <a:extLst>
                <a:ext uri="{FF2B5EF4-FFF2-40B4-BE49-F238E27FC236}">
                  <a16:creationId xmlns:a16="http://schemas.microsoft.com/office/drawing/2014/main" id="{2B80FE5F-C768-AC44-8F4A-2AAE0EC83EDF}"/>
                </a:ext>
              </a:extLst>
            </p:cNvPr>
            <p:cNvSpPr txBox="1"/>
            <p:nvPr/>
          </p:nvSpPr>
          <p:spPr>
            <a:xfrm>
              <a:off x="6600151" y="1785076"/>
              <a:ext cx="3464795" cy="400109"/>
            </a:xfrm>
            <a:prstGeom prst="rect">
              <a:avLst/>
            </a:prstGeom>
            <a:noFill/>
          </p:spPr>
          <p:txBody>
            <a:bodyPr wrap="none" rtlCol="0">
              <a:spAutoFit/>
            </a:bodyPr>
            <a:lstStyle/>
            <a:p>
              <a:r>
                <a:rPr lang="en-US" sz="1350" b="1" dirty="0">
                  <a:solidFill>
                    <a:schemeClr val="accent1"/>
                  </a:solidFill>
                </a:rPr>
                <a:t>Total mass flow to grow the c-axis</a:t>
              </a:r>
            </a:p>
          </p:txBody>
        </p:sp>
      </p:grpSp>
      <p:grpSp>
        <p:nvGrpSpPr>
          <p:cNvPr id="92" name="Group 91">
            <a:extLst>
              <a:ext uri="{FF2B5EF4-FFF2-40B4-BE49-F238E27FC236}">
                <a16:creationId xmlns:a16="http://schemas.microsoft.com/office/drawing/2014/main" id="{F04466BF-D40E-AB41-B9C8-191C31EE9ED1}"/>
              </a:ext>
            </a:extLst>
          </p:cNvPr>
          <p:cNvGrpSpPr/>
          <p:nvPr/>
        </p:nvGrpSpPr>
        <p:grpSpPr>
          <a:xfrm>
            <a:off x="397614" y="2942254"/>
            <a:ext cx="3766036" cy="3299520"/>
            <a:chOff x="575159" y="2771073"/>
            <a:chExt cx="4432875" cy="3452498"/>
          </a:xfrm>
        </p:grpSpPr>
        <p:sp>
          <p:nvSpPr>
            <p:cNvPr id="65" name="Rectangle 64">
              <a:extLst>
                <a:ext uri="{FF2B5EF4-FFF2-40B4-BE49-F238E27FC236}">
                  <a16:creationId xmlns:a16="http://schemas.microsoft.com/office/drawing/2014/main" id="{7166AFB2-8830-1444-B14B-DF78D9A8D429}"/>
                </a:ext>
              </a:extLst>
            </p:cNvPr>
            <p:cNvSpPr/>
            <p:nvPr/>
          </p:nvSpPr>
          <p:spPr>
            <a:xfrm>
              <a:off x="575159" y="2771073"/>
              <a:ext cx="4432875" cy="34524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TextBox 65">
              <a:extLst>
                <a:ext uri="{FF2B5EF4-FFF2-40B4-BE49-F238E27FC236}">
                  <a16:creationId xmlns:a16="http://schemas.microsoft.com/office/drawing/2014/main" id="{3D92E390-456E-EE43-A07E-ACB211F185F7}"/>
                </a:ext>
              </a:extLst>
            </p:cNvPr>
            <p:cNvSpPr txBox="1"/>
            <p:nvPr/>
          </p:nvSpPr>
          <p:spPr>
            <a:xfrm>
              <a:off x="595052" y="2779120"/>
              <a:ext cx="3481895" cy="400109"/>
            </a:xfrm>
            <a:prstGeom prst="rect">
              <a:avLst/>
            </a:prstGeom>
            <a:noFill/>
          </p:spPr>
          <p:txBody>
            <a:bodyPr wrap="none" rtlCol="0">
              <a:spAutoFit/>
            </a:bodyPr>
            <a:lstStyle/>
            <a:p>
              <a:r>
                <a:rPr lang="en-US" sz="1350" b="1" dirty="0">
                  <a:solidFill>
                    <a:schemeClr val="accent1"/>
                  </a:solidFill>
                </a:rPr>
                <a:t>Total mass flow to grow the a-axis</a:t>
              </a:r>
            </a:p>
          </p:txBody>
        </p:sp>
      </p:grpSp>
      <p:sp>
        <p:nvSpPr>
          <p:cNvPr id="2" name="Title 1">
            <a:extLst>
              <a:ext uri="{FF2B5EF4-FFF2-40B4-BE49-F238E27FC236}">
                <a16:creationId xmlns:a16="http://schemas.microsoft.com/office/drawing/2014/main" id="{16F4F985-2D67-A14B-8C55-F3B7F2CC8FFC}"/>
              </a:ext>
            </a:extLst>
          </p:cNvPr>
          <p:cNvSpPr>
            <a:spLocks noGrp="1"/>
          </p:cNvSpPr>
          <p:nvPr>
            <p:ph type="title"/>
          </p:nvPr>
        </p:nvSpPr>
        <p:spPr>
          <a:xfrm>
            <a:off x="800100" y="1339195"/>
            <a:ext cx="7543800" cy="860588"/>
          </a:xfrm>
        </p:spPr>
        <p:txBody>
          <a:bodyPr/>
          <a:lstStyle/>
          <a:p>
            <a:r>
              <a:rPr lang="en-US" dirty="0"/>
              <a:t>Mass Growth for a Spheroid</a:t>
            </a:r>
          </a:p>
        </p:txBody>
      </p: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AAC42DFB-CF15-6040-82DC-596B4E63B823}"/>
                  </a:ext>
                </a:extLst>
              </p:cNvPr>
              <p:cNvSpPr/>
              <p:nvPr/>
            </p:nvSpPr>
            <p:spPr>
              <a:xfrm>
                <a:off x="873846" y="2174946"/>
                <a:ext cx="2582113" cy="46525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500" i="1">
                              <a:latin typeface="Cambria Math" panose="02040503050406030204" pitchFamily="18" charset="0"/>
                            </a:rPr>
                          </m:ctrlPr>
                        </m:fPr>
                        <m:num>
                          <m:r>
                            <a:rPr lang="en-US" sz="1500" i="1">
                              <a:latin typeface="Cambria Math" panose="02040503050406030204" pitchFamily="18" charset="0"/>
                            </a:rPr>
                            <m:t>𝑑𝑚</m:t>
                          </m:r>
                        </m:num>
                        <m:den>
                          <m:r>
                            <a:rPr lang="en-US" sz="1500" i="1">
                              <a:latin typeface="Cambria Math" panose="02040503050406030204" pitchFamily="18" charset="0"/>
                            </a:rPr>
                            <m:t>𝑑𝑡</m:t>
                          </m:r>
                        </m:den>
                      </m:f>
                      <m:r>
                        <a:rPr lang="en-US" sz="1500" i="1">
                          <a:latin typeface="Cambria Math" panose="02040503050406030204" pitchFamily="18" charset="0"/>
                        </a:rPr>
                        <m:t>=4</m:t>
                      </m:r>
                      <m:r>
                        <a:rPr lang="en-US" sz="1500" i="1">
                          <a:latin typeface="Cambria Math" panose="02040503050406030204" pitchFamily="18" charset="0"/>
                        </a:rPr>
                        <m:t>𝜋</m:t>
                      </m:r>
                      <m:d>
                        <m:dPr>
                          <m:begChr m:val="["/>
                          <m:endChr m:val="]"/>
                          <m:ctrlPr>
                            <a:rPr lang="en-US" sz="1500" i="1">
                              <a:latin typeface="Cambria Math" panose="02040503050406030204" pitchFamily="18" charset="0"/>
                            </a:rPr>
                          </m:ctrlPr>
                        </m:dPr>
                        <m:e>
                          <m:f>
                            <m:fPr>
                              <m:ctrlPr>
                                <a:rPr lang="en-US" sz="1500" i="1">
                                  <a:latin typeface="Cambria Math" panose="02040503050406030204" pitchFamily="18" charset="0"/>
                                </a:rPr>
                              </m:ctrlPr>
                            </m:fPr>
                            <m:num>
                              <m:r>
                                <a:rPr lang="en-US" sz="1500" i="1">
                                  <a:latin typeface="Cambria Math" panose="02040503050406030204" pitchFamily="18" charset="0"/>
                                </a:rPr>
                                <m:t>2</m:t>
                              </m:r>
                            </m:num>
                            <m:den>
                              <m:r>
                                <a:rPr lang="en-US" sz="1500" i="1">
                                  <a:latin typeface="Cambria Math" panose="02040503050406030204" pitchFamily="18" charset="0"/>
                                </a:rPr>
                                <m:t>3</m:t>
                              </m:r>
                            </m:den>
                          </m:f>
                          <m:r>
                            <a:rPr lang="en-US" sz="1500" i="1">
                              <a:latin typeface="Cambria Math" panose="02040503050406030204" pitchFamily="18" charset="0"/>
                            </a:rPr>
                            <m:t>𝑎𝑐</m:t>
                          </m:r>
                          <m:sSub>
                            <m:sSubPr>
                              <m:ctrlPr>
                                <a:rPr lang="en-US" sz="1500" i="1">
                                  <a:latin typeface="Cambria Math" panose="02040503050406030204" pitchFamily="18" charset="0"/>
                                </a:rPr>
                              </m:ctrlPr>
                            </m:sSubPr>
                            <m:e>
                              <m:r>
                                <a:rPr lang="en-US" sz="1500" i="1">
                                  <a:latin typeface="Cambria Math" panose="02040503050406030204" pitchFamily="18" charset="0"/>
                                </a:rPr>
                                <m:t>𝐹</m:t>
                              </m:r>
                            </m:e>
                            <m:sub>
                              <m:r>
                                <a:rPr lang="en-US" sz="1500" i="1">
                                  <a:latin typeface="Cambria Math" panose="02040503050406030204" pitchFamily="18" charset="0"/>
                                </a:rPr>
                                <m:t>𝑎</m:t>
                              </m:r>
                            </m:sub>
                          </m:sSub>
                          <m:r>
                            <m:rPr>
                              <m:nor/>
                            </m:rPr>
                            <a:rPr lang="en-US" sz="1500" dirty="0"/>
                            <m:t>+ </m:t>
                          </m:r>
                          <m:f>
                            <m:fPr>
                              <m:ctrlPr>
                                <a:rPr lang="en-US" sz="1500" i="1">
                                  <a:latin typeface="Cambria Math" panose="02040503050406030204" pitchFamily="18" charset="0"/>
                                </a:rPr>
                              </m:ctrlPr>
                            </m:fPr>
                            <m:num>
                              <m:r>
                                <a:rPr lang="en-US" sz="1500" i="1">
                                  <a:latin typeface="Cambria Math" panose="02040503050406030204" pitchFamily="18" charset="0"/>
                                </a:rPr>
                                <m:t>1</m:t>
                              </m:r>
                            </m:num>
                            <m:den>
                              <m:r>
                                <a:rPr lang="en-US" sz="1500" i="1">
                                  <a:latin typeface="Cambria Math" panose="02040503050406030204" pitchFamily="18" charset="0"/>
                                </a:rPr>
                                <m:t>3</m:t>
                              </m:r>
                            </m:den>
                          </m:f>
                          <m:sSup>
                            <m:sSupPr>
                              <m:ctrlPr>
                                <a:rPr lang="en-US" sz="1500" i="1">
                                  <a:latin typeface="Cambria Math" panose="02040503050406030204" pitchFamily="18" charset="0"/>
                                </a:rPr>
                              </m:ctrlPr>
                            </m:sSupPr>
                            <m:e>
                              <m:r>
                                <a:rPr lang="en-US" sz="1500" i="1">
                                  <a:latin typeface="Cambria Math" panose="02040503050406030204" pitchFamily="18" charset="0"/>
                                </a:rPr>
                                <m:t>𝑎</m:t>
                              </m:r>
                            </m:e>
                            <m:sup>
                              <m:r>
                                <a:rPr lang="en-US" sz="1500" i="1">
                                  <a:latin typeface="Cambria Math" panose="02040503050406030204" pitchFamily="18" charset="0"/>
                                </a:rPr>
                                <m:t>2</m:t>
                              </m:r>
                            </m:sup>
                          </m:sSup>
                          <m:sSub>
                            <m:sSubPr>
                              <m:ctrlPr>
                                <a:rPr lang="en-US" sz="1500" i="1">
                                  <a:latin typeface="Cambria Math" panose="02040503050406030204" pitchFamily="18" charset="0"/>
                                </a:rPr>
                              </m:ctrlPr>
                            </m:sSubPr>
                            <m:e>
                              <m:r>
                                <a:rPr lang="en-US" sz="1500" i="1">
                                  <a:latin typeface="Cambria Math" panose="02040503050406030204" pitchFamily="18" charset="0"/>
                                </a:rPr>
                                <m:t>𝐹</m:t>
                              </m:r>
                            </m:e>
                            <m:sub>
                              <m:r>
                                <a:rPr lang="en-US" sz="1500" i="1">
                                  <a:latin typeface="Cambria Math" panose="02040503050406030204" pitchFamily="18" charset="0"/>
                                </a:rPr>
                                <m:t>𝑐</m:t>
                              </m:r>
                            </m:sub>
                          </m:sSub>
                          <m:r>
                            <a:rPr lang="en-US" sz="1500" i="1">
                              <a:latin typeface="Cambria Math" panose="02040503050406030204" pitchFamily="18" charset="0"/>
                            </a:rPr>
                            <m:t> </m:t>
                          </m:r>
                        </m:e>
                      </m:d>
                    </m:oMath>
                  </m:oMathPara>
                </a14:m>
                <a:endParaRPr lang="en-US" sz="1500" dirty="0"/>
              </a:p>
            </p:txBody>
          </p:sp>
        </mc:Choice>
        <mc:Fallback xmlns="">
          <p:sp>
            <p:nvSpPr>
              <p:cNvPr id="5" name="Rounded Rectangle 4">
                <a:extLst>
                  <a:ext uri="{FF2B5EF4-FFF2-40B4-BE49-F238E27FC236}">
                    <a16:creationId xmlns:a16="http://schemas.microsoft.com/office/drawing/2014/main" id="{AAC42DFB-CF15-6040-82DC-596B4E63B823}"/>
                  </a:ext>
                </a:extLst>
              </p:cNvPr>
              <p:cNvSpPr>
                <a:spLocks noRot="1" noChangeAspect="1" noMove="1" noResize="1" noEditPoints="1" noAdjustHandles="1" noChangeArrowheads="1" noChangeShapeType="1" noTextEdit="1"/>
              </p:cNvSpPr>
              <p:nvPr/>
            </p:nvSpPr>
            <p:spPr>
              <a:xfrm>
                <a:off x="873846" y="2174946"/>
                <a:ext cx="2582113" cy="465253"/>
              </a:xfrm>
              <a:prstGeom prst="roundRect">
                <a:avLst/>
              </a:prstGeom>
              <a:blipFill>
                <a:blip r:embed="rId3"/>
                <a:stretch>
                  <a:fillRect b="-5263"/>
                </a:stretch>
              </a:blipFill>
              <a:ln>
                <a:noFill/>
              </a:ln>
            </p:spPr>
            <p:txBody>
              <a:bodyPr/>
              <a:lstStyle/>
              <a:p>
                <a:r>
                  <a:rPr lang="en-US">
                    <a:noFill/>
                  </a:rPr>
                  <a:t> </a:t>
                </a:r>
              </a:p>
            </p:txBody>
          </p:sp>
        </mc:Fallback>
      </mc:AlternateContent>
      <p:grpSp>
        <p:nvGrpSpPr>
          <p:cNvPr id="6" name="Group 5">
            <a:extLst>
              <a:ext uri="{FF2B5EF4-FFF2-40B4-BE49-F238E27FC236}">
                <a16:creationId xmlns:a16="http://schemas.microsoft.com/office/drawing/2014/main" id="{2C11A285-253D-BD4C-93FF-57388287549C}"/>
              </a:ext>
            </a:extLst>
          </p:cNvPr>
          <p:cNvGrpSpPr/>
          <p:nvPr/>
        </p:nvGrpSpPr>
        <p:grpSpPr>
          <a:xfrm>
            <a:off x="7190260" y="2893157"/>
            <a:ext cx="805544" cy="2394459"/>
            <a:chOff x="10610090" y="4177960"/>
            <a:chExt cx="1074058" cy="3192614"/>
          </a:xfrm>
        </p:grpSpPr>
        <p:sp>
          <p:nvSpPr>
            <p:cNvPr id="7" name="Oval 6">
              <a:extLst>
                <a:ext uri="{FF2B5EF4-FFF2-40B4-BE49-F238E27FC236}">
                  <a16:creationId xmlns:a16="http://schemas.microsoft.com/office/drawing/2014/main" id="{19F3518E-D8BD-5246-9070-E595A4857EF7}"/>
                </a:ext>
              </a:extLst>
            </p:cNvPr>
            <p:cNvSpPr/>
            <p:nvPr/>
          </p:nvSpPr>
          <p:spPr>
            <a:xfrm>
              <a:off x="11013644" y="4177960"/>
              <a:ext cx="670504" cy="665847"/>
            </a:xfrm>
            <a:prstGeom prst="ellipse">
              <a:avLst/>
            </a:prstGeom>
            <a:solidFill>
              <a:schemeClr val="accent1"/>
            </a:solidFill>
            <a:scene3d>
              <a:camera prst="perspectiveRelaxed">
                <a:rot lat="17676000" lon="0" rev="0"/>
              </a:camera>
              <a:lightRig rig="threePt" dir="t"/>
            </a:scene3d>
            <a:sp3d extrusionH="12700">
              <a:bevelT w="304800" h="1270000"/>
              <a:bevelB w="304800" h="12700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C5C090C8-1A01-2D40-A833-A3A5576022E5}"/>
                </a:ext>
              </a:extLst>
            </p:cNvPr>
            <p:cNvCxnSpPr>
              <a:cxnSpLocks/>
            </p:cNvCxnSpPr>
            <p:nvPr/>
          </p:nvCxnSpPr>
          <p:spPr>
            <a:xfrm>
              <a:off x="11016610" y="6094045"/>
              <a:ext cx="409081"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0FFCCB-F013-3545-B702-4B51FD9E1710}"/>
                </a:ext>
              </a:extLst>
            </p:cNvPr>
            <p:cNvCxnSpPr>
              <a:cxnSpLocks/>
            </p:cNvCxnSpPr>
            <p:nvPr/>
          </p:nvCxnSpPr>
          <p:spPr>
            <a:xfrm>
              <a:off x="10937102" y="6094045"/>
              <a:ext cx="0" cy="1276529"/>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8EAE6B4-109F-E740-A4F0-EFA9EE8D92AD}"/>
                </a:ext>
              </a:extLst>
            </p:cNvPr>
            <p:cNvSpPr txBox="1"/>
            <p:nvPr/>
          </p:nvSpPr>
          <p:spPr>
            <a:xfrm>
              <a:off x="10610090" y="6120569"/>
              <a:ext cx="340264" cy="400109"/>
            </a:xfrm>
            <a:prstGeom prst="rect">
              <a:avLst/>
            </a:prstGeom>
            <a:noFill/>
          </p:spPr>
          <p:txBody>
            <a:bodyPr wrap="none" rtlCol="0">
              <a:spAutoFit/>
            </a:bodyPr>
            <a:lstStyle/>
            <a:p>
              <a:r>
                <a:rPr lang="en-US" sz="1350" b="1" i="1" dirty="0"/>
                <a:t>c</a:t>
              </a:r>
            </a:p>
          </p:txBody>
        </p:sp>
        <p:sp>
          <p:nvSpPr>
            <p:cNvPr id="11" name="TextBox 10">
              <a:extLst>
                <a:ext uri="{FF2B5EF4-FFF2-40B4-BE49-F238E27FC236}">
                  <a16:creationId xmlns:a16="http://schemas.microsoft.com/office/drawing/2014/main" id="{15509790-897F-4D49-96E4-E6593B2EB2E9}"/>
                </a:ext>
              </a:extLst>
            </p:cNvPr>
            <p:cNvSpPr txBox="1"/>
            <p:nvPr/>
          </p:nvSpPr>
          <p:spPr>
            <a:xfrm>
              <a:off x="11127211" y="5775706"/>
              <a:ext cx="368050" cy="400110"/>
            </a:xfrm>
            <a:prstGeom prst="rect">
              <a:avLst/>
            </a:prstGeom>
            <a:noFill/>
          </p:spPr>
          <p:txBody>
            <a:bodyPr wrap="none" rtlCol="0">
              <a:spAutoFit/>
            </a:bodyPr>
            <a:lstStyle/>
            <a:p>
              <a:r>
                <a:rPr lang="en-US" sz="1350" b="1" i="1" dirty="0"/>
                <a:t>a</a:t>
              </a:r>
            </a:p>
          </p:txBody>
        </p:sp>
      </p:grpSp>
      <p:grpSp>
        <p:nvGrpSpPr>
          <p:cNvPr id="12" name="Group 11">
            <a:extLst>
              <a:ext uri="{FF2B5EF4-FFF2-40B4-BE49-F238E27FC236}">
                <a16:creationId xmlns:a16="http://schemas.microsoft.com/office/drawing/2014/main" id="{6DA68307-BD0C-4A4E-A50C-485B4454A44C}"/>
              </a:ext>
            </a:extLst>
          </p:cNvPr>
          <p:cNvGrpSpPr/>
          <p:nvPr/>
        </p:nvGrpSpPr>
        <p:grpSpPr>
          <a:xfrm>
            <a:off x="5173593" y="3347800"/>
            <a:ext cx="1838296" cy="1508789"/>
            <a:chOff x="5867515" y="4356088"/>
            <a:chExt cx="2451062" cy="2011718"/>
          </a:xfrm>
        </p:grpSpPr>
        <p:sp>
          <p:nvSpPr>
            <p:cNvPr id="13" name="Oval 12">
              <a:extLst>
                <a:ext uri="{FF2B5EF4-FFF2-40B4-BE49-F238E27FC236}">
                  <a16:creationId xmlns:a16="http://schemas.microsoft.com/office/drawing/2014/main" id="{BA1FFDED-AFD6-8E41-9068-05C0AC982B27}"/>
                </a:ext>
              </a:extLst>
            </p:cNvPr>
            <p:cNvSpPr/>
            <p:nvPr/>
          </p:nvSpPr>
          <p:spPr>
            <a:xfrm>
              <a:off x="5867515" y="4356088"/>
              <a:ext cx="2025789" cy="2011718"/>
            </a:xfrm>
            <a:prstGeom prst="ellipse">
              <a:avLst/>
            </a:prstGeom>
            <a:solidFill>
              <a:schemeClr val="accent6"/>
            </a:solidFill>
            <a:scene3d>
              <a:camera prst="perspectiveRelaxed">
                <a:rot lat="17676000" lon="0" rev="0"/>
              </a:camera>
              <a:lightRig rig="threePt" dir="t"/>
            </a:scene3d>
            <a:sp3d>
              <a:bevelT w="698500" h="139700"/>
              <a:bevelB w="698500" h="13335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a:extLst>
                <a:ext uri="{FF2B5EF4-FFF2-40B4-BE49-F238E27FC236}">
                  <a16:creationId xmlns:a16="http://schemas.microsoft.com/office/drawing/2014/main" id="{5D835D17-6AC7-7C44-8D6C-8B7ACA4D1B50}"/>
                </a:ext>
              </a:extLst>
            </p:cNvPr>
            <p:cNvCxnSpPr>
              <a:cxnSpLocks/>
            </p:cNvCxnSpPr>
            <p:nvPr/>
          </p:nvCxnSpPr>
          <p:spPr>
            <a:xfrm>
              <a:off x="6880410" y="5452196"/>
              <a:ext cx="1029027" cy="1"/>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32E8F76-792B-CB43-B70C-76FEED51D916}"/>
                </a:ext>
              </a:extLst>
            </p:cNvPr>
            <p:cNvCxnSpPr>
              <a:cxnSpLocks/>
            </p:cNvCxnSpPr>
            <p:nvPr/>
          </p:nvCxnSpPr>
          <p:spPr>
            <a:xfrm>
              <a:off x="7992248" y="5452196"/>
              <a:ext cx="0" cy="90521"/>
            </a:xfrm>
            <a:prstGeom prst="line">
              <a:avLst/>
            </a:prstGeom>
            <a:ln w="254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CBBF2E1-52A2-5847-8C00-5D32615CFBEB}"/>
                </a:ext>
              </a:extLst>
            </p:cNvPr>
            <p:cNvSpPr txBox="1"/>
            <p:nvPr/>
          </p:nvSpPr>
          <p:spPr>
            <a:xfrm>
              <a:off x="7978313" y="5278162"/>
              <a:ext cx="340264" cy="400109"/>
            </a:xfrm>
            <a:prstGeom prst="rect">
              <a:avLst/>
            </a:prstGeom>
            <a:noFill/>
          </p:spPr>
          <p:txBody>
            <a:bodyPr wrap="none" rtlCol="0">
              <a:spAutoFit/>
            </a:bodyPr>
            <a:lstStyle/>
            <a:p>
              <a:r>
                <a:rPr lang="en-US" sz="1350" b="1" i="1" dirty="0"/>
                <a:t>c</a:t>
              </a:r>
            </a:p>
          </p:txBody>
        </p:sp>
        <p:sp>
          <p:nvSpPr>
            <p:cNvPr id="17" name="TextBox 16">
              <a:extLst>
                <a:ext uri="{FF2B5EF4-FFF2-40B4-BE49-F238E27FC236}">
                  <a16:creationId xmlns:a16="http://schemas.microsoft.com/office/drawing/2014/main" id="{643026AD-09CD-4941-A3B1-BB4515766A84}"/>
                </a:ext>
              </a:extLst>
            </p:cNvPr>
            <p:cNvSpPr txBox="1"/>
            <p:nvPr/>
          </p:nvSpPr>
          <p:spPr>
            <a:xfrm>
              <a:off x="7173869" y="5122730"/>
              <a:ext cx="368051" cy="400109"/>
            </a:xfrm>
            <a:prstGeom prst="rect">
              <a:avLst/>
            </a:prstGeom>
            <a:noFill/>
          </p:spPr>
          <p:txBody>
            <a:bodyPr wrap="none" rtlCol="0">
              <a:spAutoFit/>
            </a:bodyPr>
            <a:lstStyle/>
            <a:p>
              <a:r>
                <a:rPr lang="en-US" sz="1350" b="1" i="1" dirty="0"/>
                <a:t>a</a:t>
              </a:r>
            </a:p>
          </p:txBody>
        </p:sp>
      </p:grpSp>
      <p:grpSp>
        <p:nvGrpSpPr>
          <p:cNvPr id="87" name="Group 86">
            <a:extLst>
              <a:ext uri="{FF2B5EF4-FFF2-40B4-BE49-F238E27FC236}">
                <a16:creationId xmlns:a16="http://schemas.microsoft.com/office/drawing/2014/main" id="{CC35654A-640C-DC4C-8E6C-FCDB88ED0C12}"/>
              </a:ext>
            </a:extLst>
          </p:cNvPr>
          <p:cNvGrpSpPr/>
          <p:nvPr/>
        </p:nvGrpSpPr>
        <p:grpSpPr>
          <a:xfrm>
            <a:off x="5179643" y="2858805"/>
            <a:ext cx="1525392" cy="1508789"/>
            <a:chOff x="6906191" y="2668740"/>
            <a:chExt cx="2033856" cy="2011718"/>
          </a:xfrm>
        </p:grpSpPr>
        <p:sp>
          <p:nvSpPr>
            <p:cNvPr id="24" name="Oval 23">
              <a:extLst>
                <a:ext uri="{FF2B5EF4-FFF2-40B4-BE49-F238E27FC236}">
                  <a16:creationId xmlns:a16="http://schemas.microsoft.com/office/drawing/2014/main" id="{7F03C0A6-A9EC-C74A-8293-894AD392BE04}"/>
                </a:ext>
              </a:extLst>
            </p:cNvPr>
            <p:cNvSpPr/>
            <p:nvPr/>
          </p:nvSpPr>
          <p:spPr>
            <a:xfrm>
              <a:off x="6906191" y="2668740"/>
              <a:ext cx="2025789" cy="2011718"/>
            </a:xfrm>
            <a:prstGeom prst="ellipse">
              <a:avLst/>
            </a:prstGeom>
            <a:solidFill>
              <a:schemeClr val="accent1">
                <a:alpha val="47000"/>
              </a:schemeClr>
            </a:solidFill>
            <a:scene3d>
              <a:camera prst="perspectiveRelaxed">
                <a:rot lat="17676000" lon="0" rev="0"/>
              </a:camera>
              <a:lightRig rig="threePt" dir="t"/>
            </a:scene3d>
            <a:sp3d>
              <a:bevelT w="0" h="0"/>
              <a:bevelB w="0" h="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7" name="Straight Arrow Connector 26">
              <a:extLst>
                <a:ext uri="{FF2B5EF4-FFF2-40B4-BE49-F238E27FC236}">
                  <a16:creationId xmlns:a16="http://schemas.microsoft.com/office/drawing/2014/main" id="{69A91CCD-3EC9-2E48-919E-118D208BAEF8}"/>
                </a:ext>
              </a:extLst>
            </p:cNvPr>
            <p:cNvCxnSpPr/>
            <p:nvPr/>
          </p:nvCxnSpPr>
          <p:spPr>
            <a:xfrm>
              <a:off x="7919085" y="3674599"/>
              <a:ext cx="102096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ABB9791-2EC8-7A46-81F0-D35BD90D9FC9}"/>
                </a:ext>
              </a:extLst>
            </p:cNvPr>
            <p:cNvCxnSpPr>
              <a:cxnSpLocks/>
            </p:cNvCxnSpPr>
            <p:nvPr/>
          </p:nvCxnSpPr>
          <p:spPr>
            <a:xfrm flipH="1">
              <a:off x="7233754" y="3674599"/>
              <a:ext cx="677264" cy="30997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093F1E2-7909-B14A-BB3F-9B31148C52B7}"/>
                </a:ext>
              </a:extLst>
            </p:cNvPr>
            <p:cNvSpPr txBox="1"/>
            <p:nvPr/>
          </p:nvSpPr>
          <p:spPr>
            <a:xfrm>
              <a:off x="8276294" y="3354656"/>
              <a:ext cx="357363" cy="400109"/>
            </a:xfrm>
            <a:prstGeom prst="rect">
              <a:avLst/>
            </a:prstGeom>
            <a:noFill/>
          </p:spPr>
          <p:txBody>
            <a:bodyPr wrap="none" rtlCol="0">
              <a:spAutoFit/>
            </a:bodyPr>
            <a:lstStyle/>
            <a:p>
              <a:r>
                <a:rPr lang="en-US" sz="1350" dirty="0">
                  <a:solidFill>
                    <a:schemeClr val="accent1">
                      <a:lumMod val="75000"/>
                    </a:schemeClr>
                  </a:solidFill>
                </a:rPr>
                <a:t>a</a:t>
              </a:r>
            </a:p>
          </p:txBody>
        </p:sp>
        <p:sp>
          <p:nvSpPr>
            <p:cNvPr id="34" name="TextBox 33">
              <a:extLst>
                <a:ext uri="{FF2B5EF4-FFF2-40B4-BE49-F238E27FC236}">
                  <a16:creationId xmlns:a16="http://schemas.microsoft.com/office/drawing/2014/main" id="{71AEF304-0C93-FA44-97E2-EE1AD99FB00F}"/>
                </a:ext>
              </a:extLst>
            </p:cNvPr>
            <p:cNvSpPr txBox="1"/>
            <p:nvPr/>
          </p:nvSpPr>
          <p:spPr>
            <a:xfrm>
              <a:off x="7307280" y="3539322"/>
              <a:ext cx="357363" cy="400109"/>
            </a:xfrm>
            <a:prstGeom prst="rect">
              <a:avLst/>
            </a:prstGeom>
            <a:noFill/>
          </p:spPr>
          <p:txBody>
            <a:bodyPr wrap="none" rtlCol="0">
              <a:spAutoFit/>
            </a:bodyPr>
            <a:lstStyle/>
            <a:p>
              <a:r>
                <a:rPr lang="en-US" sz="1350" dirty="0">
                  <a:solidFill>
                    <a:schemeClr val="accent1">
                      <a:lumMod val="75000"/>
                    </a:schemeClr>
                  </a:solidFill>
                </a:rPr>
                <a:t>a</a:t>
              </a:r>
            </a:p>
          </p:txBody>
        </p:sp>
      </p:grpSp>
      <p:grpSp>
        <p:nvGrpSpPr>
          <p:cNvPr id="88" name="Group 87">
            <a:extLst>
              <a:ext uri="{FF2B5EF4-FFF2-40B4-BE49-F238E27FC236}">
                <a16:creationId xmlns:a16="http://schemas.microsoft.com/office/drawing/2014/main" id="{B4C73F7B-1E2C-5741-8323-695C7296873E}"/>
              </a:ext>
            </a:extLst>
          </p:cNvPr>
          <p:cNvGrpSpPr/>
          <p:nvPr/>
        </p:nvGrpSpPr>
        <p:grpSpPr>
          <a:xfrm>
            <a:off x="7480834" y="2728639"/>
            <a:ext cx="545541" cy="499385"/>
            <a:chOff x="9974435" y="2495185"/>
            <a:chExt cx="727387" cy="665847"/>
          </a:xfrm>
        </p:grpSpPr>
        <p:sp>
          <p:nvSpPr>
            <p:cNvPr id="25" name="Oval 24">
              <a:extLst>
                <a:ext uri="{FF2B5EF4-FFF2-40B4-BE49-F238E27FC236}">
                  <a16:creationId xmlns:a16="http://schemas.microsoft.com/office/drawing/2014/main" id="{1367D0AF-0C12-7D4A-9873-ECFA76C1AF5F}"/>
                </a:ext>
              </a:extLst>
            </p:cNvPr>
            <p:cNvSpPr/>
            <p:nvPr/>
          </p:nvSpPr>
          <p:spPr>
            <a:xfrm>
              <a:off x="9982944" y="2495185"/>
              <a:ext cx="670504" cy="665847"/>
            </a:xfrm>
            <a:prstGeom prst="ellipse">
              <a:avLst/>
            </a:prstGeom>
            <a:solidFill>
              <a:schemeClr val="accent1">
                <a:alpha val="47000"/>
              </a:schemeClr>
            </a:solidFill>
            <a:scene3d>
              <a:camera prst="perspectiveRelaxed">
                <a:rot lat="17676000" lon="0" rev="0"/>
              </a:camera>
              <a:lightRig rig="threePt" dir="t"/>
            </a:scene3d>
            <a:sp3d>
              <a:bevelT w="0" h="0"/>
              <a:bevelB w="0" h="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8" name="Straight Arrow Connector 27">
              <a:extLst>
                <a:ext uri="{FF2B5EF4-FFF2-40B4-BE49-F238E27FC236}">
                  <a16:creationId xmlns:a16="http://schemas.microsoft.com/office/drawing/2014/main" id="{D0A86D34-031D-A24D-8A80-35E028928A09}"/>
                </a:ext>
              </a:extLst>
            </p:cNvPr>
            <p:cNvCxnSpPr>
              <a:cxnSpLocks/>
              <a:endCxn id="25" idx="6"/>
            </p:cNvCxnSpPr>
            <p:nvPr/>
          </p:nvCxnSpPr>
          <p:spPr>
            <a:xfrm>
              <a:off x="10318196" y="2813523"/>
              <a:ext cx="335252" cy="1458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5B38F71-1EC4-B049-B364-8FD4AC754D5F}"/>
                </a:ext>
              </a:extLst>
            </p:cNvPr>
            <p:cNvCxnSpPr>
              <a:cxnSpLocks/>
            </p:cNvCxnSpPr>
            <p:nvPr/>
          </p:nvCxnSpPr>
          <p:spPr>
            <a:xfrm flipV="1">
              <a:off x="10104135" y="2820817"/>
              <a:ext cx="203581" cy="1039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6C0E795-C141-924A-9075-89EC930C8446}"/>
                </a:ext>
              </a:extLst>
            </p:cNvPr>
            <p:cNvSpPr txBox="1"/>
            <p:nvPr/>
          </p:nvSpPr>
          <p:spPr>
            <a:xfrm>
              <a:off x="10344460" y="2503458"/>
              <a:ext cx="357362" cy="400110"/>
            </a:xfrm>
            <a:prstGeom prst="rect">
              <a:avLst/>
            </a:prstGeom>
            <a:noFill/>
          </p:spPr>
          <p:txBody>
            <a:bodyPr wrap="none" rtlCol="0">
              <a:spAutoFit/>
            </a:bodyPr>
            <a:lstStyle/>
            <a:p>
              <a:r>
                <a:rPr lang="en-US" sz="1350" dirty="0">
                  <a:solidFill>
                    <a:schemeClr val="accent1">
                      <a:lumMod val="75000"/>
                    </a:schemeClr>
                  </a:solidFill>
                </a:rPr>
                <a:t>a</a:t>
              </a:r>
            </a:p>
          </p:txBody>
        </p:sp>
        <p:sp>
          <p:nvSpPr>
            <p:cNvPr id="39" name="TextBox 38">
              <a:extLst>
                <a:ext uri="{FF2B5EF4-FFF2-40B4-BE49-F238E27FC236}">
                  <a16:creationId xmlns:a16="http://schemas.microsoft.com/office/drawing/2014/main" id="{A0E306A9-F063-E54C-A021-696063A56CF8}"/>
                </a:ext>
              </a:extLst>
            </p:cNvPr>
            <p:cNvSpPr txBox="1"/>
            <p:nvPr/>
          </p:nvSpPr>
          <p:spPr>
            <a:xfrm>
              <a:off x="9974435" y="2586104"/>
              <a:ext cx="357362" cy="400110"/>
            </a:xfrm>
            <a:prstGeom prst="rect">
              <a:avLst/>
            </a:prstGeom>
            <a:noFill/>
          </p:spPr>
          <p:txBody>
            <a:bodyPr wrap="none" rtlCol="0">
              <a:spAutoFit/>
            </a:bodyPr>
            <a:lstStyle/>
            <a:p>
              <a:r>
                <a:rPr lang="en-US" sz="1350" dirty="0">
                  <a:solidFill>
                    <a:schemeClr val="accent1">
                      <a:lumMod val="75000"/>
                    </a:schemeClr>
                  </a:solidFill>
                </a:rPr>
                <a:t>a</a:t>
              </a:r>
            </a:p>
          </p:txBody>
        </p:sp>
      </p:grpSp>
      <p:sp>
        <p:nvSpPr>
          <p:cNvPr id="46" name="Down Arrow 45">
            <a:extLst>
              <a:ext uri="{FF2B5EF4-FFF2-40B4-BE49-F238E27FC236}">
                <a16:creationId xmlns:a16="http://schemas.microsoft.com/office/drawing/2014/main" id="{8B3AFB27-F064-A542-8BE1-922A0430526E}"/>
              </a:ext>
            </a:extLst>
          </p:cNvPr>
          <p:cNvSpPr/>
          <p:nvPr/>
        </p:nvSpPr>
        <p:spPr>
          <a:xfrm>
            <a:off x="7640416" y="2407532"/>
            <a:ext cx="220096" cy="4804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Down Arrow 46">
            <a:extLst>
              <a:ext uri="{FF2B5EF4-FFF2-40B4-BE49-F238E27FC236}">
                <a16:creationId xmlns:a16="http://schemas.microsoft.com/office/drawing/2014/main" id="{FCDB5C49-B624-2C48-BF5E-514D52D02928}"/>
              </a:ext>
            </a:extLst>
          </p:cNvPr>
          <p:cNvSpPr/>
          <p:nvPr/>
        </p:nvSpPr>
        <p:spPr>
          <a:xfrm>
            <a:off x="5913823" y="3189948"/>
            <a:ext cx="43917" cy="3535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00FD2AE4-B482-9040-AA7C-3138DC4DD5DD}"/>
                  </a:ext>
                </a:extLst>
              </p:cNvPr>
              <p:cNvSpPr/>
              <p:nvPr/>
            </p:nvSpPr>
            <p:spPr>
              <a:xfrm>
                <a:off x="5901821" y="3028446"/>
                <a:ext cx="370726" cy="3000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𝑐</m:t>
                          </m:r>
                        </m:sub>
                      </m:sSub>
                      <m:r>
                        <a:rPr lang="en-US" sz="1350" i="1">
                          <a:latin typeface="Cambria Math" panose="02040503050406030204" pitchFamily="18" charset="0"/>
                        </a:rPr>
                        <m:t> </m:t>
                      </m:r>
                    </m:oMath>
                  </m:oMathPara>
                </a14:m>
                <a:endParaRPr lang="en-US" sz="1350" dirty="0"/>
              </a:p>
            </p:txBody>
          </p:sp>
        </mc:Choice>
        <mc:Fallback xmlns="">
          <p:sp>
            <p:nvSpPr>
              <p:cNvPr id="49" name="Rectangle 48">
                <a:extLst>
                  <a:ext uri="{FF2B5EF4-FFF2-40B4-BE49-F238E27FC236}">
                    <a16:creationId xmlns:a16="http://schemas.microsoft.com/office/drawing/2014/main" id="{00FD2AE4-B482-9040-AA7C-3138DC4DD5DD}"/>
                  </a:ext>
                </a:extLst>
              </p:cNvPr>
              <p:cNvSpPr>
                <a:spLocks noRot="1" noChangeAspect="1" noMove="1" noResize="1" noEditPoints="1" noAdjustHandles="1" noChangeArrowheads="1" noChangeShapeType="1" noTextEdit="1"/>
              </p:cNvSpPr>
              <p:nvPr/>
            </p:nvSpPr>
            <p:spPr>
              <a:xfrm>
                <a:off x="5901821" y="3028446"/>
                <a:ext cx="370726" cy="30008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7EF38932-22F6-7645-9685-B11964A207D3}"/>
                  </a:ext>
                </a:extLst>
              </p:cNvPr>
              <p:cNvSpPr/>
              <p:nvPr/>
            </p:nvSpPr>
            <p:spPr>
              <a:xfrm>
                <a:off x="7599802" y="2152877"/>
                <a:ext cx="370726" cy="3000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𝑐</m:t>
                          </m:r>
                        </m:sub>
                      </m:sSub>
                      <m:r>
                        <a:rPr lang="en-US" sz="1350" i="1">
                          <a:latin typeface="Cambria Math" panose="02040503050406030204" pitchFamily="18" charset="0"/>
                        </a:rPr>
                        <m:t> </m:t>
                      </m:r>
                    </m:oMath>
                  </m:oMathPara>
                </a14:m>
                <a:endParaRPr lang="en-US" sz="1350" dirty="0"/>
              </a:p>
            </p:txBody>
          </p:sp>
        </mc:Choice>
        <mc:Fallback xmlns="">
          <p:sp>
            <p:nvSpPr>
              <p:cNvPr id="50" name="Rectangle 49">
                <a:extLst>
                  <a:ext uri="{FF2B5EF4-FFF2-40B4-BE49-F238E27FC236}">
                    <a16:creationId xmlns:a16="http://schemas.microsoft.com/office/drawing/2014/main" id="{7EF38932-22F6-7645-9685-B11964A207D3}"/>
                  </a:ext>
                </a:extLst>
              </p:cNvPr>
              <p:cNvSpPr>
                <a:spLocks noRot="1" noChangeAspect="1" noMove="1" noResize="1" noEditPoints="1" noAdjustHandles="1" noChangeArrowheads="1" noChangeShapeType="1" noTextEdit="1"/>
              </p:cNvSpPr>
              <p:nvPr/>
            </p:nvSpPr>
            <p:spPr>
              <a:xfrm>
                <a:off x="7599802" y="2152877"/>
                <a:ext cx="370726" cy="300082"/>
              </a:xfrm>
              <a:prstGeom prst="rect">
                <a:avLst/>
              </a:prstGeom>
              <a:blipFill>
                <a:blip r:embed="rId5"/>
                <a:stretch>
                  <a:fillRect/>
                </a:stretch>
              </a:blipFill>
            </p:spPr>
            <p:txBody>
              <a:bodyPr/>
              <a:lstStyle/>
              <a:p>
                <a:r>
                  <a:rPr lang="en-US">
                    <a:noFill/>
                  </a:rPr>
                  <a:t> </a:t>
                </a:r>
              </a:p>
            </p:txBody>
          </p:sp>
        </mc:Fallback>
      </mc:AlternateContent>
      <p:cxnSp>
        <p:nvCxnSpPr>
          <p:cNvPr id="54" name="Straight Connector 53">
            <a:extLst>
              <a:ext uri="{FF2B5EF4-FFF2-40B4-BE49-F238E27FC236}">
                <a16:creationId xmlns:a16="http://schemas.microsoft.com/office/drawing/2014/main" id="{F17EC0A6-CFBF-C34E-B84E-1D0F1A95AD0C}"/>
              </a:ext>
            </a:extLst>
          </p:cNvPr>
          <p:cNvCxnSpPr>
            <a:cxnSpLocks/>
          </p:cNvCxnSpPr>
          <p:nvPr/>
        </p:nvCxnSpPr>
        <p:spPr>
          <a:xfrm>
            <a:off x="2966522" y="2641321"/>
            <a:ext cx="0" cy="1364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F489690-6233-FF4D-8DCB-C6EA71C87691}"/>
              </a:ext>
            </a:extLst>
          </p:cNvPr>
          <p:cNvCxnSpPr>
            <a:cxnSpLocks/>
          </p:cNvCxnSpPr>
          <p:nvPr/>
        </p:nvCxnSpPr>
        <p:spPr>
          <a:xfrm>
            <a:off x="2964605" y="2779285"/>
            <a:ext cx="1968891" cy="10103"/>
          </a:xfrm>
          <a:prstGeom prst="line">
            <a:avLst/>
          </a:prstGeom>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6648C552-897A-A149-A147-CAC0F263EEB3}"/>
              </a:ext>
            </a:extLst>
          </p:cNvPr>
          <p:cNvSpPr/>
          <p:nvPr/>
        </p:nvSpPr>
        <p:spPr>
          <a:xfrm>
            <a:off x="2082555" y="3060253"/>
            <a:ext cx="1519342" cy="1508789"/>
          </a:xfrm>
          <a:prstGeom prst="ellipse">
            <a:avLst/>
          </a:prstGeom>
          <a:solidFill>
            <a:schemeClr val="accent6"/>
          </a:solidFill>
          <a:scene3d>
            <a:camera prst="perspectiveRelaxed">
              <a:rot lat="16224004" lon="10799999" rev="10799999"/>
            </a:camera>
            <a:lightRig rig="threePt" dir="t"/>
          </a:scene3d>
          <a:sp3d extrusionH="25400">
            <a:bevelT w="698500" h="139700"/>
            <a:bevelB w="698500" h="13335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63">
            <a:extLst>
              <a:ext uri="{FF2B5EF4-FFF2-40B4-BE49-F238E27FC236}">
                <a16:creationId xmlns:a16="http://schemas.microsoft.com/office/drawing/2014/main" id="{E30AC6B8-27BB-4047-B8BE-EF99D97B019F}"/>
              </a:ext>
            </a:extLst>
          </p:cNvPr>
          <p:cNvSpPr/>
          <p:nvPr/>
        </p:nvSpPr>
        <p:spPr>
          <a:xfrm>
            <a:off x="681440" y="3218590"/>
            <a:ext cx="502878" cy="499385"/>
          </a:xfrm>
          <a:prstGeom prst="ellipse">
            <a:avLst/>
          </a:prstGeom>
          <a:solidFill>
            <a:schemeClr val="accent1"/>
          </a:solidFill>
          <a:scene3d>
            <a:camera prst="perspectiveRelaxed">
              <a:rot lat="16524000" lon="10799999" rev="10799999"/>
            </a:camera>
            <a:lightRig rig="threePt" dir="t"/>
          </a:scene3d>
          <a:sp3d extrusionH="12700">
            <a:bevelT w="304800" h="1270000"/>
            <a:bevelB w="304800" h="1270000"/>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0" name="Straight Connector 69">
            <a:extLst>
              <a:ext uri="{FF2B5EF4-FFF2-40B4-BE49-F238E27FC236}">
                <a16:creationId xmlns:a16="http://schemas.microsoft.com/office/drawing/2014/main" id="{CBBF0032-6DF5-8943-9548-B63E4B1B569D}"/>
              </a:ext>
            </a:extLst>
          </p:cNvPr>
          <p:cNvCxnSpPr>
            <a:cxnSpLocks/>
          </p:cNvCxnSpPr>
          <p:nvPr/>
        </p:nvCxnSpPr>
        <p:spPr>
          <a:xfrm>
            <a:off x="2179794" y="2626241"/>
            <a:ext cx="0" cy="305264"/>
          </a:xfrm>
          <a:prstGeom prst="line">
            <a:avLst/>
          </a:prstGeom>
        </p:spPr>
        <p:style>
          <a:lnRef idx="1">
            <a:schemeClr val="accent1"/>
          </a:lnRef>
          <a:fillRef idx="0">
            <a:schemeClr val="accent1"/>
          </a:fillRef>
          <a:effectRef idx="0">
            <a:schemeClr val="accent1"/>
          </a:effectRef>
          <a:fontRef idx="minor">
            <a:schemeClr val="tx1"/>
          </a:fontRef>
        </p:style>
      </p:cxnSp>
      <p:sp>
        <p:nvSpPr>
          <p:cNvPr id="71" name="Down Arrow 70">
            <a:extLst>
              <a:ext uri="{FF2B5EF4-FFF2-40B4-BE49-F238E27FC236}">
                <a16:creationId xmlns:a16="http://schemas.microsoft.com/office/drawing/2014/main" id="{0657D51A-77A9-5C4A-88FA-C9747527D55B}"/>
              </a:ext>
            </a:extLst>
          </p:cNvPr>
          <p:cNvSpPr/>
          <p:nvPr/>
        </p:nvSpPr>
        <p:spPr>
          <a:xfrm rot="5400000" flipV="1">
            <a:off x="1749911" y="3771742"/>
            <a:ext cx="220096" cy="3854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2" name="Down Arrow 71">
            <a:extLst>
              <a:ext uri="{FF2B5EF4-FFF2-40B4-BE49-F238E27FC236}">
                <a16:creationId xmlns:a16="http://schemas.microsoft.com/office/drawing/2014/main" id="{C626101B-0E09-9046-BD1D-67A5374C2528}"/>
              </a:ext>
            </a:extLst>
          </p:cNvPr>
          <p:cNvSpPr/>
          <p:nvPr/>
        </p:nvSpPr>
        <p:spPr>
          <a:xfrm rot="16200000" flipH="1" flipV="1">
            <a:off x="1494402" y="4535486"/>
            <a:ext cx="49514" cy="3396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4725BE69-BDF6-9141-8B9A-039CCBE38023}"/>
                  </a:ext>
                </a:extLst>
              </p:cNvPr>
              <p:cNvSpPr/>
              <p:nvPr/>
            </p:nvSpPr>
            <p:spPr>
              <a:xfrm>
                <a:off x="1361758" y="3804038"/>
                <a:ext cx="422423"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𝑎</m:t>
                          </m:r>
                        </m:sub>
                      </m:sSub>
                      <m:r>
                        <a:rPr lang="en-US" sz="1350" i="1">
                          <a:latin typeface="Cambria Math" panose="02040503050406030204" pitchFamily="18" charset="0"/>
                        </a:rPr>
                        <m:t> </m:t>
                      </m:r>
                    </m:oMath>
                  </m:oMathPara>
                </a14:m>
                <a:endParaRPr lang="en-US" sz="1350" dirty="0"/>
              </a:p>
            </p:txBody>
          </p:sp>
        </mc:Choice>
        <mc:Fallback xmlns="">
          <p:sp>
            <p:nvSpPr>
              <p:cNvPr id="73" name="Rectangle 72">
                <a:extLst>
                  <a:ext uri="{FF2B5EF4-FFF2-40B4-BE49-F238E27FC236}">
                    <a16:creationId xmlns:a16="http://schemas.microsoft.com/office/drawing/2014/main" id="{4725BE69-BDF6-9141-8B9A-039CCBE38023}"/>
                  </a:ext>
                </a:extLst>
              </p:cNvPr>
              <p:cNvSpPr>
                <a:spLocks noRot="1" noChangeAspect="1" noMove="1" noResize="1" noEditPoints="1" noAdjustHandles="1" noChangeArrowheads="1" noChangeShapeType="1" noTextEdit="1"/>
              </p:cNvSpPr>
              <p:nvPr/>
            </p:nvSpPr>
            <p:spPr>
              <a:xfrm>
                <a:off x="1361758" y="3804038"/>
                <a:ext cx="422423" cy="30008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B605D196-EEBC-364B-A56F-EF4CCB689B3A}"/>
                  </a:ext>
                </a:extLst>
              </p:cNvPr>
              <p:cNvSpPr/>
              <p:nvPr/>
            </p:nvSpPr>
            <p:spPr>
              <a:xfrm>
                <a:off x="1630257" y="4580029"/>
                <a:ext cx="422423"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𝑎</m:t>
                          </m:r>
                        </m:sub>
                      </m:sSub>
                      <m:r>
                        <a:rPr lang="en-US" sz="1350" i="1">
                          <a:latin typeface="Cambria Math" panose="02040503050406030204" pitchFamily="18" charset="0"/>
                        </a:rPr>
                        <m:t> </m:t>
                      </m:r>
                    </m:oMath>
                  </m:oMathPara>
                </a14:m>
                <a:endParaRPr lang="en-US" sz="1350" dirty="0"/>
              </a:p>
            </p:txBody>
          </p:sp>
        </mc:Choice>
        <mc:Fallback xmlns="">
          <p:sp>
            <p:nvSpPr>
              <p:cNvPr id="74" name="Rectangle 73">
                <a:extLst>
                  <a:ext uri="{FF2B5EF4-FFF2-40B4-BE49-F238E27FC236}">
                    <a16:creationId xmlns:a16="http://schemas.microsoft.com/office/drawing/2014/main" id="{B605D196-EEBC-364B-A56F-EF4CCB689B3A}"/>
                  </a:ext>
                </a:extLst>
              </p:cNvPr>
              <p:cNvSpPr>
                <a:spLocks noRot="1" noChangeAspect="1" noMove="1" noResize="1" noEditPoints="1" noAdjustHandles="1" noChangeArrowheads="1" noChangeShapeType="1" noTextEdit="1"/>
              </p:cNvSpPr>
              <p:nvPr/>
            </p:nvSpPr>
            <p:spPr>
              <a:xfrm>
                <a:off x="1630257" y="4580029"/>
                <a:ext cx="422423" cy="300082"/>
              </a:xfrm>
              <a:prstGeom prst="rect">
                <a:avLst/>
              </a:prstGeom>
              <a:blipFill>
                <a:blip r:embed="rId7"/>
                <a:stretch>
                  <a:fillRect/>
                </a:stretch>
              </a:blipFill>
            </p:spPr>
            <p:txBody>
              <a:bodyPr/>
              <a:lstStyle/>
              <a:p>
                <a:r>
                  <a:rPr lang="en-US">
                    <a:noFill/>
                  </a:rPr>
                  <a:t> </a:t>
                </a:r>
              </a:p>
            </p:txBody>
          </p:sp>
        </mc:Fallback>
      </mc:AlternateContent>
      <p:cxnSp>
        <p:nvCxnSpPr>
          <p:cNvPr id="75" name="Straight Connector 74">
            <a:extLst>
              <a:ext uri="{FF2B5EF4-FFF2-40B4-BE49-F238E27FC236}">
                <a16:creationId xmlns:a16="http://schemas.microsoft.com/office/drawing/2014/main" id="{D28CE7A5-288C-ED47-8241-5286BE953970}"/>
              </a:ext>
            </a:extLst>
          </p:cNvPr>
          <p:cNvCxnSpPr>
            <a:cxnSpLocks/>
          </p:cNvCxnSpPr>
          <p:nvPr/>
        </p:nvCxnSpPr>
        <p:spPr>
          <a:xfrm>
            <a:off x="2829679" y="3801432"/>
            <a:ext cx="771770" cy="1"/>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F3CD8505-08FA-9C4B-ACB1-6E96903F355B}"/>
              </a:ext>
            </a:extLst>
          </p:cNvPr>
          <p:cNvSpPr txBox="1"/>
          <p:nvPr/>
        </p:nvSpPr>
        <p:spPr>
          <a:xfrm>
            <a:off x="3599710" y="3717974"/>
            <a:ext cx="255198" cy="300082"/>
          </a:xfrm>
          <a:prstGeom prst="rect">
            <a:avLst/>
          </a:prstGeom>
          <a:noFill/>
        </p:spPr>
        <p:txBody>
          <a:bodyPr wrap="none" rtlCol="0">
            <a:spAutoFit/>
          </a:bodyPr>
          <a:lstStyle/>
          <a:p>
            <a:r>
              <a:rPr lang="en-US" sz="1350" b="1" i="1" dirty="0"/>
              <a:t>c</a:t>
            </a:r>
          </a:p>
        </p:txBody>
      </p:sp>
      <p:sp>
        <p:nvSpPr>
          <p:cNvPr id="77" name="TextBox 76">
            <a:extLst>
              <a:ext uri="{FF2B5EF4-FFF2-40B4-BE49-F238E27FC236}">
                <a16:creationId xmlns:a16="http://schemas.microsoft.com/office/drawing/2014/main" id="{90DEB727-0454-EA4C-8EE1-F8FD7A86DB22}"/>
              </a:ext>
            </a:extLst>
          </p:cNvPr>
          <p:cNvSpPr txBox="1"/>
          <p:nvPr/>
        </p:nvSpPr>
        <p:spPr>
          <a:xfrm>
            <a:off x="3049772" y="3554333"/>
            <a:ext cx="276038" cy="300082"/>
          </a:xfrm>
          <a:prstGeom prst="rect">
            <a:avLst/>
          </a:prstGeom>
          <a:noFill/>
        </p:spPr>
        <p:txBody>
          <a:bodyPr wrap="none" rtlCol="0">
            <a:spAutoFit/>
          </a:bodyPr>
          <a:lstStyle/>
          <a:p>
            <a:r>
              <a:rPr lang="en-US" sz="1350" b="1" i="1" dirty="0"/>
              <a:t>a</a:t>
            </a:r>
          </a:p>
        </p:txBody>
      </p:sp>
      <p:cxnSp>
        <p:nvCxnSpPr>
          <p:cNvPr id="78" name="Straight Connector 77">
            <a:extLst>
              <a:ext uri="{FF2B5EF4-FFF2-40B4-BE49-F238E27FC236}">
                <a16:creationId xmlns:a16="http://schemas.microsoft.com/office/drawing/2014/main" id="{D3419A48-F40E-7040-A60B-AC3E2C18B129}"/>
              </a:ext>
            </a:extLst>
          </p:cNvPr>
          <p:cNvCxnSpPr>
            <a:cxnSpLocks/>
          </p:cNvCxnSpPr>
          <p:nvPr/>
        </p:nvCxnSpPr>
        <p:spPr>
          <a:xfrm>
            <a:off x="3625895" y="3818105"/>
            <a:ext cx="0" cy="125613"/>
          </a:xfrm>
          <a:prstGeom prst="line">
            <a:avLst/>
          </a:prstGeom>
          <a:ln w="254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89C28D89-65C5-504A-BEA6-EB2D4C2D246B}"/>
              </a:ext>
            </a:extLst>
          </p:cNvPr>
          <p:cNvSpPr txBox="1"/>
          <p:nvPr/>
        </p:nvSpPr>
        <p:spPr>
          <a:xfrm>
            <a:off x="397613" y="3936859"/>
            <a:ext cx="255198" cy="300082"/>
          </a:xfrm>
          <a:prstGeom prst="rect">
            <a:avLst/>
          </a:prstGeom>
          <a:noFill/>
        </p:spPr>
        <p:txBody>
          <a:bodyPr wrap="none" rtlCol="0">
            <a:spAutoFit/>
          </a:bodyPr>
          <a:lstStyle/>
          <a:p>
            <a:r>
              <a:rPr lang="en-US" sz="1350" b="1" i="1" dirty="0"/>
              <a:t>c</a:t>
            </a:r>
          </a:p>
        </p:txBody>
      </p:sp>
      <p:cxnSp>
        <p:nvCxnSpPr>
          <p:cNvPr id="82" name="Straight Connector 81">
            <a:extLst>
              <a:ext uri="{FF2B5EF4-FFF2-40B4-BE49-F238E27FC236}">
                <a16:creationId xmlns:a16="http://schemas.microsoft.com/office/drawing/2014/main" id="{21D0B720-D416-8B48-9F6E-F57629E6CA28}"/>
              </a:ext>
            </a:extLst>
          </p:cNvPr>
          <p:cNvCxnSpPr>
            <a:cxnSpLocks/>
          </p:cNvCxnSpPr>
          <p:nvPr/>
        </p:nvCxnSpPr>
        <p:spPr>
          <a:xfrm>
            <a:off x="613057" y="3502994"/>
            <a:ext cx="0" cy="1227076"/>
          </a:xfrm>
          <a:prstGeom prst="line">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557B7F3-6B7B-104E-BF3A-BBF24ED85392}"/>
              </a:ext>
            </a:extLst>
          </p:cNvPr>
          <p:cNvCxnSpPr>
            <a:cxnSpLocks/>
          </p:cNvCxnSpPr>
          <p:nvPr/>
        </p:nvCxnSpPr>
        <p:spPr>
          <a:xfrm>
            <a:off x="604342" y="3432885"/>
            <a:ext cx="338143" cy="1"/>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76F4AC87-377B-EE4F-83E5-42E3EE0A3048}"/>
              </a:ext>
            </a:extLst>
          </p:cNvPr>
          <p:cNvSpPr txBox="1"/>
          <p:nvPr/>
        </p:nvSpPr>
        <p:spPr>
          <a:xfrm>
            <a:off x="671578" y="3191282"/>
            <a:ext cx="276038" cy="300082"/>
          </a:xfrm>
          <a:prstGeom prst="rect">
            <a:avLst/>
          </a:prstGeom>
          <a:noFill/>
        </p:spPr>
        <p:txBody>
          <a:bodyPr wrap="none" rtlCol="0">
            <a:spAutoFit/>
          </a:bodyPr>
          <a:lstStyle/>
          <a:p>
            <a:r>
              <a:rPr lang="en-US" sz="1350" b="1" i="1" dirty="0"/>
              <a:t>a</a:t>
            </a:r>
          </a:p>
        </p:txBody>
      </p:sp>
    </p:spTree>
    <p:custDataLst>
      <p:tags r:id="rId1"/>
    </p:custDataLst>
    <p:extLst>
      <p:ext uri="{BB962C8B-B14F-4D97-AF65-F5344CB8AC3E}">
        <p14:creationId xmlns:p14="http://schemas.microsoft.com/office/powerpoint/2010/main" val="1343990337"/>
      </p:ext>
    </p:extLst>
  </p:cSld>
  <p:clrMapOvr>
    <a:masterClrMapping/>
  </p:clrMapOvr>
  <mc:AlternateContent xmlns:mc="http://schemas.openxmlformats.org/markup-compatibility/2006" xmlns:p14="http://schemas.microsoft.com/office/powerpoint/2010/main">
    <mc:Choice Requires="p14">
      <p:transition spd="slow" p14:dur="2000" advTm="92874"/>
    </mc:Choice>
    <mc:Fallback xmlns="">
      <p:transition spd="slow" advTm="9287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4-06 at 6.27.04 PM.png">
            <a:extLst>
              <a:ext uri="{FF2B5EF4-FFF2-40B4-BE49-F238E27FC236}">
                <a16:creationId xmlns:a16="http://schemas.microsoft.com/office/drawing/2014/main" id="{316A2A61-8EC7-0C43-A43F-7F38B5E04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49" y="2360758"/>
            <a:ext cx="7103129" cy="2823492"/>
          </a:xfrm>
          <a:prstGeom prst="rect">
            <a:avLst/>
          </a:prstGeom>
        </p:spPr>
      </p:pic>
      <p:sp>
        <p:nvSpPr>
          <p:cNvPr id="2" name="Title 1">
            <a:extLst>
              <a:ext uri="{FF2B5EF4-FFF2-40B4-BE49-F238E27FC236}">
                <a16:creationId xmlns:a16="http://schemas.microsoft.com/office/drawing/2014/main" id="{4E2211BC-E677-054D-B734-2B1366E9DA4D}"/>
              </a:ext>
            </a:extLst>
          </p:cNvPr>
          <p:cNvSpPr>
            <a:spLocks noGrp="1"/>
          </p:cNvSpPr>
          <p:nvPr>
            <p:ph type="title"/>
          </p:nvPr>
        </p:nvSpPr>
        <p:spPr>
          <a:xfrm>
            <a:off x="6991351" y="1316882"/>
            <a:ext cx="1734360" cy="1124804"/>
          </a:xfrm>
        </p:spPr>
        <p:txBody>
          <a:bodyPr anchor="b">
            <a:normAutofit/>
          </a:bodyPr>
          <a:lstStyle/>
          <a:p>
            <a:r>
              <a:rPr lang="en-US" sz="2100" dirty="0"/>
              <a:t>Mass Growth</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F4FA8BED-EEE3-7243-966A-6E94B3A23309}"/>
                  </a:ext>
                </a:extLst>
              </p:cNvPr>
              <p:cNvSpPr txBox="1">
                <a:spLocks noGrp="1"/>
              </p:cNvSpPr>
              <p:nvPr>
                <p:ph idx="1"/>
              </p:nvPr>
            </p:nvSpPr>
            <p:spPr>
              <a:xfrm>
                <a:off x="7086767" y="2469610"/>
                <a:ext cx="1734359" cy="2890648"/>
              </a:xfrm>
              <a:prstGeom prst="rect">
                <a:avLst/>
              </a:prstGeom>
            </p:spPr>
            <p:txBody>
              <a:bodyPr rtlCol="0">
                <a:normAutofit/>
              </a:bodyPr>
              <a:lstStyle/>
              <a:p>
                <a:r>
                  <a:rPr lang="en-US" sz="1200" dirty="0">
                    <a:solidFill>
                      <a:schemeClr val="tx1">
                        <a:lumMod val="85000"/>
                        <a:lumOff val="15000"/>
                      </a:schemeClr>
                    </a:solidFill>
                  </a:rPr>
                  <a:t>Plate Example:</a:t>
                </a:r>
              </a:p>
              <a:p>
                <a:r>
                  <a:rPr lang="en-US" sz="1200" dirty="0">
                    <a:solidFill>
                      <a:schemeClr val="tx1">
                        <a:lumMod val="85000"/>
                        <a:lumOff val="15000"/>
                      </a:schemeClr>
                    </a:solidFill>
                  </a:rPr>
                  <a:t>Because </a:t>
                </a:r>
                <a14:m>
                  <m:oMath xmlns:m="http://schemas.openxmlformats.org/officeDocument/2006/math">
                    <m:r>
                      <a:rPr lang="en-US" sz="1200" i="1">
                        <a:solidFill>
                          <a:schemeClr val="tx1">
                            <a:lumMod val="85000"/>
                            <a:lumOff val="15000"/>
                          </a:schemeClr>
                        </a:solidFill>
                        <a:latin typeface="Cambria Math" panose="02040503050406030204" pitchFamily="18" charset="0"/>
                      </a:rPr>
                      <m:t>𝑎𝑐</m:t>
                    </m:r>
                    <m:r>
                      <a:rPr lang="en-US" sz="1200" i="1">
                        <a:solidFill>
                          <a:schemeClr val="tx1">
                            <a:lumMod val="85000"/>
                            <a:lumOff val="15000"/>
                          </a:schemeClr>
                        </a:solidFill>
                        <a:latin typeface="Cambria Math" panose="02040503050406030204" pitchFamily="18" charset="0"/>
                      </a:rPr>
                      <m:t>&lt;</m:t>
                    </m:r>
                    <m:sSup>
                      <m:sSupPr>
                        <m:ctrlPr>
                          <a:rPr lang="en-US" sz="1200" i="1">
                            <a:solidFill>
                              <a:schemeClr val="tx1">
                                <a:lumMod val="85000"/>
                                <a:lumOff val="15000"/>
                              </a:schemeClr>
                            </a:solidFill>
                            <a:latin typeface="Cambria Math" panose="02040503050406030204" pitchFamily="18" charset="0"/>
                          </a:rPr>
                        </m:ctrlPr>
                      </m:sSupPr>
                      <m:e>
                        <m:r>
                          <a:rPr lang="en-US" sz="1200" i="1">
                            <a:solidFill>
                              <a:schemeClr val="tx1">
                                <a:lumMod val="85000"/>
                                <a:lumOff val="15000"/>
                              </a:schemeClr>
                            </a:solidFill>
                            <a:latin typeface="Cambria Math" panose="02040503050406030204" pitchFamily="18" charset="0"/>
                          </a:rPr>
                          <m:t>𝑎</m:t>
                        </m:r>
                      </m:e>
                      <m:sup>
                        <m:r>
                          <a:rPr lang="en-US" sz="1200" i="1">
                            <a:solidFill>
                              <a:schemeClr val="tx1">
                                <a:lumMod val="85000"/>
                                <a:lumOff val="15000"/>
                              </a:schemeClr>
                            </a:solidFill>
                            <a:latin typeface="Cambria Math" panose="02040503050406030204" pitchFamily="18" charset="0"/>
                          </a:rPr>
                          <m:t>2</m:t>
                        </m:r>
                      </m:sup>
                    </m:sSup>
                  </m:oMath>
                </a14:m>
                <a:r>
                  <a:rPr lang="en-US" sz="1200" dirty="0">
                    <a:solidFill>
                      <a:schemeClr val="tx1">
                        <a:lumMod val="85000"/>
                        <a:lumOff val="15000"/>
                      </a:schemeClr>
                    </a:solidFill>
                  </a:rPr>
                  <a:t> and </a:t>
                </a:r>
                <a14:m>
                  <m:oMath xmlns:m="http://schemas.openxmlformats.org/officeDocument/2006/math">
                    <m:r>
                      <a:rPr lang="en-US" sz="1200" i="1">
                        <a:solidFill>
                          <a:schemeClr val="tx1">
                            <a:lumMod val="85000"/>
                            <a:lumOff val="15000"/>
                          </a:schemeClr>
                        </a:solidFill>
                        <a:latin typeface="Cambria Math" panose="02040503050406030204" pitchFamily="18" charset="0"/>
                      </a:rPr>
                      <m:t>𝑎𝑐</m:t>
                    </m:r>
                  </m:oMath>
                </a14:m>
                <a:r>
                  <a:rPr lang="en-US" sz="1200" dirty="0">
                    <a:solidFill>
                      <a:schemeClr val="tx1">
                        <a:lumMod val="85000"/>
                        <a:lumOff val="15000"/>
                      </a:schemeClr>
                    </a:solidFill>
                  </a:rPr>
                  <a:t> falls quickly as </a:t>
                </a:r>
                <a14:m>
                  <m:oMath xmlns:m="http://schemas.openxmlformats.org/officeDocument/2006/math">
                    <m:r>
                      <a:rPr lang="en-US" sz="1200" i="1">
                        <a:solidFill>
                          <a:schemeClr val="tx1">
                            <a:lumMod val="85000"/>
                            <a:lumOff val="15000"/>
                          </a:schemeClr>
                        </a:solidFill>
                        <a:latin typeface="Cambria Math" panose="02040503050406030204" pitchFamily="18" charset="0"/>
                      </a:rPr>
                      <m:t>𝜙</m:t>
                    </m:r>
                  </m:oMath>
                </a14:m>
                <a:r>
                  <a:rPr lang="en-US" sz="1200" dirty="0">
                    <a:solidFill>
                      <a:schemeClr val="tx1">
                        <a:lumMod val="85000"/>
                        <a:lumOff val="15000"/>
                      </a:schemeClr>
                    </a:solidFill>
                  </a:rPr>
                  <a:t> decreases, vapor gradients tighten at edges, accelerating diffusive flow and enhancing growth.</a:t>
                </a:r>
              </a:p>
            </p:txBody>
          </p:sp>
        </mc:Choice>
        <mc:Fallback xmlns="">
          <p:sp>
            <p:nvSpPr>
              <p:cNvPr id="4" name="Content Placeholder 3">
                <a:extLst>
                  <a:ext uri="{FF2B5EF4-FFF2-40B4-BE49-F238E27FC236}">
                    <a16:creationId xmlns:a16="http://schemas.microsoft.com/office/drawing/2014/main" id="{F4FA8BED-EEE3-7243-966A-6E94B3A23309}"/>
                  </a:ext>
                </a:extLst>
              </p:cNvPr>
              <p:cNvSpPr txBox="1">
                <a:spLocks noGrp="1" noRot="1" noChangeAspect="1" noMove="1" noResize="1" noEditPoints="1" noAdjustHandles="1" noChangeArrowheads="1" noChangeShapeType="1" noTextEdit="1"/>
              </p:cNvSpPr>
              <p:nvPr>
                <p:ph idx="1"/>
              </p:nvPr>
            </p:nvSpPr>
            <p:spPr>
              <a:xfrm>
                <a:off x="7086767" y="2469610"/>
                <a:ext cx="1734359" cy="2890648"/>
              </a:xfrm>
              <a:prstGeom prst="rect">
                <a:avLst/>
              </a:prstGeom>
              <a:blipFill>
                <a:blip r:embed="rId5"/>
                <a:stretch>
                  <a:fillRect t="-633" r="-1408"/>
                </a:stretch>
              </a:blipFill>
            </p:spPr>
            <p:txBody>
              <a:bodyPr/>
              <a:lstStyle/>
              <a:p>
                <a:r>
                  <a:rPr lang="en-US">
                    <a:noFill/>
                  </a:rPr>
                  <a:t> </a:t>
                </a:r>
              </a:p>
            </p:txBody>
          </p:sp>
        </mc:Fallback>
      </mc:AlternateContent>
      <p:pic>
        <p:nvPicPr>
          <p:cNvPr id="7" name="Audio 6">
            <a:hlinkClick r:id="" action="ppaction://media"/>
            <a:extLst>
              <a:ext uri="{FF2B5EF4-FFF2-40B4-BE49-F238E27FC236}">
                <a16:creationId xmlns:a16="http://schemas.microsoft.com/office/drawing/2014/main" id="{C8990340-E46C-F34E-A9B8-3C77DE71A2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0100" y="5276850"/>
            <a:ext cx="609600" cy="609600"/>
          </a:xfrm>
          <a:prstGeom prst="rect">
            <a:avLst/>
          </a:prstGeom>
        </p:spPr>
      </p:pic>
    </p:spTree>
    <p:extLst>
      <p:ext uri="{BB962C8B-B14F-4D97-AF65-F5344CB8AC3E}">
        <p14:creationId xmlns:p14="http://schemas.microsoft.com/office/powerpoint/2010/main" val="90682941"/>
      </p:ext>
    </p:extLst>
  </p:cSld>
  <p:clrMapOvr>
    <a:masterClrMapping/>
  </p:clrMapOvr>
  <mc:AlternateContent xmlns:mc="http://schemas.openxmlformats.org/markup-compatibility/2006" xmlns:p14="http://schemas.microsoft.com/office/powerpoint/2010/main">
    <mc:Choice Requires="p14">
      <p:transition spd="slow" p14:dur="2000" advTm="139595"/>
    </mc:Choice>
    <mc:Fallback xmlns="">
      <p:transition spd="slow" advTm="139595"/>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494" y="1281656"/>
            <a:ext cx="8160026" cy="674343"/>
          </a:xfrm>
        </p:spPr>
        <p:txBody>
          <a:bodyPr>
            <a:noAutofit/>
          </a:bodyPr>
          <a:lstStyle/>
          <a:p>
            <a:pPr marL="0" indent="0">
              <a:buNone/>
            </a:pPr>
            <a:r>
              <a:rPr lang="en-US" sz="1400" i="1" dirty="0">
                <a:latin typeface="+mj-lt"/>
              </a:rPr>
              <a:t>Chen et al., “Impact of aerosols and turbulence on cloud droplet growth: an in-cloud seeding case study using a parcel–DNS (direct numerical simulation) approach” 2020</a:t>
            </a:r>
          </a:p>
        </p:txBody>
      </p:sp>
      <p:pic>
        <p:nvPicPr>
          <p:cNvPr id="7" name="Picture 6"/>
          <p:cNvPicPr>
            <a:picLocks noChangeAspect="1"/>
          </p:cNvPicPr>
          <p:nvPr/>
        </p:nvPicPr>
        <p:blipFill>
          <a:blip r:embed="rId2"/>
          <a:stretch>
            <a:fillRect/>
          </a:stretch>
        </p:blipFill>
        <p:spPr>
          <a:xfrm>
            <a:off x="411480" y="1743055"/>
            <a:ext cx="4566272" cy="2846602"/>
          </a:xfrm>
          <a:prstGeom prst="rect">
            <a:avLst/>
          </a:prstGeom>
        </p:spPr>
      </p:pic>
      <p:sp>
        <p:nvSpPr>
          <p:cNvPr id="8" name="Title 1"/>
          <p:cNvSpPr txBox="1">
            <a:spLocks/>
          </p:cNvSpPr>
          <p:nvPr/>
        </p:nvSpPr>
        <p:spPr>
          <a:xfrm>
            <a:off x="411480" y="319406"/>
            <a:ext cx="8321040" cy="111315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Droplet growth by collision-coalescence</a:t>
            </a:r>
            <a:endParaRPr lang="en-US" sz="2900" dirty="0"/>
          </a:p>
        </p:txBody>
      </p:sp>
      <p:pic>
        <p:nvPicPr>
          <p:cNvPr id="4" name="Picture 3"/>
          <p:cNvPicPr>
            <a:picLocks noChangeAspect="1"/>
          </p:cNvPicPr>
          <p:nvPr/>
        </p:nvPicPr>
        <p:blipFill>
          <a:blip r:embed="rId3"/>
          <a:stretch>
            <a:fillRect/>
          </a:stretch>
        </p:blipFill>
        <p:spPr>
          <a:xfrm>
            <a:off x="5342368" y="1743055"/>
            <a:ext cx="3390152" cy="4896886"/>
          </a:xfrm>
          <a:prstGeom prst="rect">
            <a:avLst/>
          </a:prstGeom>
        </p:spPr>
      </p:pic>
      <p:sp>
        <p:nvSpPr>
          <p:cNvPr id="9" name="TextBox 8"/>
          <p:cNvSpPr txBox="1"/>
          <p:nvPr/>
        </p:nvSpPr>
        <p:spPr>
          <a:xfrm>
            <a:off x="302151" y="5164497"/>
            <a:ext cx="4532244" cy="830997"/>
          </a:xfrm>
          <a:prstGeom prst="rect">
            <a:avLst/>
          </a:prstGeom>
          <a:noFill/>
        </p:spPr>
        <p:txBody>
          <a:bodyPr wrap="square" rtlCol="0">
            <a:spAutoFit/>
          </a:bodyPr>
          <a:lstStyle/>
          <a:p>
            <a:r>
              <a:rPr lang="en-US" sz="1600" dirty="0">
                <a:latin typeface="+mj-lt"/>
              </a:rPr>
              <a:t>“</a:t>
            </a:r>
            <a:r>
              <a:rPr lang="en-US" sz="1600" dirty="0" err="1">
                <a:latin typeface="+mj-lt"/>
              </a:rPr>
              <a:t>Autoconversion</a:t>
            </a:r>
            <a:r>
              <a:rPr lang="en-US" sz="1600" dirty="0">
                <a:latin typeface="+mj-lt"/>
              </a:rPr>
              <a:t>” : The initial stage of the collision–coalescence process whereby cloud droplets collide and coalesce to form drizzle drops. (g/cm</a:t>
            </a:r>
            <a:r>
              <a:rPr lang="en-US" sz="1600" baseline="30000" dirty="0">
                <a:latin typeface="+mj-lt"/>
              </a:rPr>
              <a:t>3</a:t>
            </a:r>
            <a:r>
              <a:rPr lang="en-US" sz="1600" dirty="0">
                <a:latin typeface="+mj-lt"/>
              </a:rPr>
              <a:t>s)</a:t>
            </a:r>
          </a:p>
        </p:txBody>
      </p:sp>
    </p:spTree>
    <p:extLst>
      <p:ext uri="{BB962C8B-B14F-4D97-AF65-F5344CB8AC3E}">
        <p14:creationId xmlns:p14="http://schemas.microsoft.com/office/powerpoint/2010/main" val="2802809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5864-2BE5-A24B-8797-D441A5D7072C}"/>
              </a:ext>
            </a:extLst>
          </p:cNvPr>
          <p:cNvSpPr>
            <a:spLocks noGrp="1"/>
          </p:cNvSpPr>
          <p:nvPr>
            <p:ph type="title"/>
          </p:nvPr>
        </p:nvSpPr>
        <p:spPr>
          <a:xfrm>
            <a:off x="437794" y="985913"/>
            <a:ext cx="7543800" cy="1028700"/>
          </a:xfrm>
        </p:spPr>
        <p:txBody>
          <a:bodyPr>
            <a:normAutofit fontScale="90000"/>
          </a:bodyPr>
          <a:lstStyle/>
          <a:p>
            <a:r>
              <a:rPr lang="en-US" dirty="0"/>
              <a:t>Mass Growth of a Spheroid, Cont.</a:t>
            </a: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CE905048-E4D6-6A44-AB1C-5C45A79E8B5B}"/>
                  </a:ext>
                </a:extLst>
              </p:cNvPr>
              <p:cNvSpPr/>
              <p:nvPr/>
            </p:nvSpPr>
            <p:spPr>
              <a:xfrm>
                <a:off x="410446" y="3467996"/>
                <a:ext cx="2582113" cy="54819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500" i="1">
                              <a:latin typeface="Cambria Math" panose="02040503050406030204" pitchFamily="18" charset="0"/>
                            </a:rPr>
                          </m:ctrlPr>
                        </m:fPr>
                        <m:num>
                          <m:r>
                            <a:rPr lang="en-US" sz="1500" i="1">
                              <a:latin typeface="Cambria Math" panose="02040503050406030204" pitchFamily="18" charset="0"/>
                            </a:rPr>
                            <m:t>𝑑𝑚</m:t>
                          </m:r>
                        </m:num>
                        <m:den>
                          <m:r>
                            <a:rPr lang="en-US" sz="1500" i="1">
                              <a:latin typeface="Cambria Math" panose="02040503050406030204" pitchFamily="18" charset="0"/>
                            </a:rPr>
                            <m:t>𝑑𝑡</m:t>
                          </m:r>
                        </m:den>
                      </m:f>
                      <m:r>
                        <a:rPr lang="en-US" sz="1500" i="1">
                          <a:latin typeface="Cambria Math" panose="02040503050406030204" pitchFamily="18" charset="0"/>
                        </a:rPr>
                        <m:t>=4</m:t>
                      </m:r>
                      <m:r>
                        <a:rPr lang="en-US" sz="1500" i="1">
                          <a:latin typeface="Cambria Math" panose="02040503050406030204" pitchFamily="18" charset="0"/>
                        </a:rPr>
                        <m:t>𝜋</m:t>
                      </m:r>
                      <m:d>
                        <m:dPr>
                          <m:begChr m:val="["/>
                          <m:endChr m:val="]"/>
                          <m:ctrlPr>
                            <a:rPr lang="en-US" sz="1500" i="1">
                              <a:latin typeface="Cambria Math" panose="02040503050406030204" pitchFamily="18" charset="0"/>
                            </a:rPr>
                          </m:ctrlPr>
                        </m:dPr>
                        <m:e>
                          <m:f>
                            <m:fPr>
                              <m:ctrlPr>
                                <a:rPr lang="en-US" sz="1500" i="1">
                                  <a:latin typeface="Cambria Math" panose="02040503050406030204" pitchFamily="18" charset="0"/>
                                </a:rPr>
                              </m:ctrlPr>
                            </m:fPr>
                            <m:num>
                              <m:r>
                                <a:rPr lang="en-US" sz="1500" i="1">
                                  <a:latin typeface="Cambria Math" panose="02040503050406030204" pitchFamily="18" charset="0"/>
                                </a:rPr>
                                <m:t>2</m:t>
                              </m:r>
                            </m:num>
                            <m:den>
                              <m:r>
                                <a:rPr lang="en-US" sz="1500" i="1">
                                  <a:latin typeface="Cambria Math" panose="02040503050406030204" pitchFamily="18" charset="0"/>
                                </a:rPr>
                                <m:t>3</m:t>
                              </m:r>
                            </m:den>
                          </m:f>
                          <m:r>
                            <a:rPr lang="en-US" sz="1500" i="1">
                              <a:latin typeface="Cambria Math" panose="02040503050406030204" pitchFamily="18" charset="0"/>
                            </a:rPr>
                            <m:t>𝑎𝑐</m:t>
                          </m:r>
                          <m:sSub>
                            <m:sSubPr>
                              <m:ctrlPr>
                                <a:rPr lang="en-US" sz="1500" i="1">
                                  <a:latin typeface="Cambria Math" panose="02040503050406030204" pitchFamily="18" charset="0"/>
                                </a:rPr>
                              </m:ctrlPr>
                            </m:sSubPr>
                            <m:e>
                              <m:r>
                                <a:rPr lang="en-US" sz="1500" i="1">
                                  <a:latin typeface="Cambria Math" panose="02040503050406030204" pitchFamily="18" charset="0"/>
                                </a:rPr>
                                <m:t>𝐹</m:t>
                              </m:r>
                            </m:e>
                            <m:sub>
                              <m:r>
                                <a:rPr lang="en-US" sz="1500" i="1">
                                  <a:latin typeface="Cambria Math" panose="02040503050406030204" pitchFamily="18" charset="0"/>
                                </a:rPr>
                                <m:t>𝑎</m:t>
                              </m:r>
                            </m:sub>
                          </m:sSub>
                          <m:r>
                            <m:rPr>
                              <m:nor/>
                            </m:rPr>
                            <a:rPr lang="en-US" sz="1500" dirty="0"/>
                            <m:t>+ </m:t>
                          </m:r>
                          <m:f>
                            <m:fPr>
                              <m:ctrlPr>
                                <a:rPr lang="en-US" sz="1500" i="1">
                                  <a:latin typeface="Cambria Math" panose="02040503050406030204" pitchFamily="18" charset="0"/>
                                </a:rPr>
                              </m:ctrlPr>
                            </m:fPr>
                            <m:num>
                              <m:r>
                                <a:rPr lang="en-US" sz="1500" i="1">
                                  <a:latin typeface="Cambria Math" panose="02040503050406030204" pitchFamily="18" charset="0"/>
                                </a:rPr>
                                <m:t>1</m:t>
                              </m:r>
                            </m:num>
                            <m:den>
                              <m:r>
                                <a:rPr lang="en-US" sz="1500" i="1">
                                  <a:latin typeface="Cambria Math" panose="02040503050406030204" pitchFamily="18" charset="0"/>
                                </a:rPr>
                                <m:t>3</m:t>
                              </m:r>
                            </m:den>
                          </m:f>
                          <m:sSup>
                            <m:sSupPr>
                              <m:ctrlPr>
                                <a:rPr lang="en-US" sz="1500" i="1">
                                  <a:latin typeface="Cambria Math" panose="02040503050406030204" pitchFamily="18" charset="0"/>
                                </a:rPr>
                              </m:ctrlPr>
                            </m:sSupPr>
                            <m:e>
                              <m:r>
                                <a:rPr lang="en-US" sz="1500" i="1">
                                  <a:latin typeface="Cambria Math" panose="02040503050406030204" pitchFamily="18" charset="0"/>
                                </a:rPr>
                                <m:t>𝑎</m:t>
                              </m:r>
                            </m:e>
                            <m:sup>
                              <m:r>
                                <a:rPr lang="en-US" sz="1500" i="1">
                                  <a:latin typeface="Cambria Math" panose="02040503050406030204" pitchFamily="18" charset="0"/>
                                </a:rPr>
                                <m:t>2</m:t>
                              </m:r>
                            </m:sup>
                          </m:sSup>
                          <m:sSub>
                            <m:sSubPr>
                              <m:ctrlPr>
                                <a:rPr lang="en-US" sz="1500" i="1">
                                  <a:latin typeface="Cambria Math" panose="02040503050406030204" pitchFamily="18" charset="0"/>
                                </a:rPr>
                              </m:ctrlPr>
                            </m:sSubPr>
                            <m:e>
                              <m:r>
                                <a:rPr lang="en-US" sz="1500" i="1">
                                  <a:latin typeface="Cambria Math" panose="02040503050406030204" pitchFamily="18" charset="0"/>
                                </a:rPr>
                                <m:t>𝐹</m:t>
                              </m:r>
                            </m:e>
                            <m:sub>
                              <m:r>
                                <a:rPr lang="en-US" sz="1500" i="1">
                                  <a:latin typeface="Cambria Math" panose="02040503050406030204" pitchFamily="18" charset="0"/>
                                </a:rPr>
                                <m:t>𝑐</m:t>
                              </m:r>
                            </m:sub>
                          </m:sSub>
                          <m:r>
                            <a:rPr lang="en-US" sz="1500" i="1">
                              <a:latin typeface="Cambria Math" panose="02040503050406030204" pitchFamily="18" charset="0"/>
                            </a:rPr>
                            <m:t> </m:t>
                          </m:r>
                        </m:e>
                      </m:d>
                    </m:oMath>
                  </m:oMathPara>
                </a14:m>
                <a:endParaRPr lang="en-US" sz="1500" dirty="0"/>
              </a:p>
            </p:txBody>
          </p:sp>
        </mc:Choice>
        <mc:Fallback xmlns="">
          <p:sp>
            <p:nvSpPr>
              <p:cNvPr id="4" name="Rounded Rectangle 3">
                <a:extLst>
                  <a:ext uri="{FF2B5EF4-FFF2-40B4-BE49-F238E27FC236}">
                    <a16:creationId xmlns:a16="http://schemas.microsoft.com/office/drawing/2014/main" id="{CE905048-E4D6-6A44-AB1C-5C45A79E8B5B}"/>
                  </a:ext>
                </a:extLst>
              </p:cNvPr>
              <p:cNvSpPr>
                <a:spLocks noRot="1" noChangeAspect="1" noMove="1" noResize="1" noEditPoints="1" noAdjustHandles="1" noChangeArrowheads="1" noChangeShapeType="1" noTextEdit="1"/>
              </p:cNvSpPr>
              <p:nvPr/>
            </p:nvSpPr>
            <p:spPr>
              <a:xfrm>
                <a:off x="410446" y="3467996"/>
                <a:ext cx="2582113" cy="548193"/>
              </a:xfrm>
              <a:prstGeom prst="roundRect">
                <a:avLst/>
              </a:prstGeom>
              <a:blipFill>
                <a:blip r:embed="rId4"/>
                <a:stretch>
                  <a:fillRect/>
                </a:stretch>
              </a:blipFill>
              <a:ln>
                <a:noFill/>
              </a:ln>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6BD5BEE9-0E03-8840-A12D-A1366E22E544}"/>
              </a:ext>
            </a:extLst>
          </p:cNvPr>
          <p:cNvGrpSpPr/>
          <p:nvPr/>
        </p:nvGrpSpPr>
        <p:grpSpPr>
          <a:xfrm>
            <a:off x="708538" y="1896862"/>
            <a:ext cx="1676522" cy="1333408"/>
            <a:chOff x="4812385" y="1823520"/>
            <a:chExt cx="2235363" cy="1777877"/>
          </a:xfrm>
        </p:grpSpPr>
        <p:sp>
          <p:nvSpPr>
            <p:cNvPr id="5" name="Rectangle 4">
              <a:extLst>
                <a:ext uri="{FF2B5EF4-FFF2-40B4-BE49-F238E27FC236}">
                  <a16:creationId xmlns:a16="http://schemas.microsoft.com/office/drawing/2014/main" id="{25629CDF-0FD7-454C-9647-FF6C84DFE37F}"/>
                </a:ext>
              </a:extLst>
            </p:cNvPr>
            <p:cNvSpPr/>
            <p:nvPr/>
          </p:nvSpPr>
          <p:spPr>
            <a:xfrm>
              <a:off x="4812385" y="1823520"/>
              <a:ext cx="2209843" cy="17778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4"/>
                </a:solidFill>
              </a:endParaRPr>
            </a:p>
          </p:txBody>
        </p:sp>
        <p:sp>
          <p:nvSpPr>
            <p:cNvPr id="7" name="TextBox 6">
              <a:extLst>
                <a:ext uri="{FF2B5EF4-FFF2-40B4-BE49-F238E27FC236}">
                  <a16:creationId xmlns:a16="http://schemas.microsoft.com/office/drawing/2014/main" id="{B003DF3A-D7D5-DA4D-B7C1-3BCF5045E59C}"/>
                </a:ext>
              </a:extLst>
            </p:cNvPr>
            <p:cNvSpPr txBox="1"/>
            <p:nvPr/>
          </p:nvSpPr>
          <p:spPr>
            <a:xfrm>
              <a:off x="4992622" y="1823520"/>
              <a:ext cx="1712692" cy="400109"/>
            </a:xfrm>
            <a:prstGeom prst="rect">
              <a:avLst/>
            </a:prstGeom>
            <a:noFill/>
          </p:spPr>
          <p:txBody>
            <a:bodyPr wrap="none" rtlCol="0">
              <a:spAutoFit/>
            </a:bodyPr>
            <a:lstStyle/>
            <a:p>
              <a:r>
                <a:rPr lang="en-US" sz="1350" dirty="0"/>
                <a:t>PLATE (OBLATE)</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3B87EBD-0B58-4E4E-854C-AFC9C48497B8}"/>
                    </a:ext>
                  </a:extLst>
                </p:cNvPr>
                <p:cNvSpPr/>
                <p:nvPr/>
              </p:nvSpPr>
              <p:spPr>
                <a:xfrm>
                  <a:off x="4912548" y="2263011"/>
                  <a:ext cx="2135200" cy="64368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𝐹</m:t>
                            </m:r>
                          </m:e>
                          <m:sub>
                            <m:r>
                              <a:rPr lang="en-US" sz="1350" i="1">
                                <a:solidFill>
                                  <a:schemeClr val="accent1"/>
                                </a:solidFill>
                                <a:latin typeface="Cambria Math" panose="02040503050406030204" pitchFamily="18" charset="0"/>
                              </a:rPr>
                              <m:t>𝑎</m:t>
                            </m:r>
                          </m:sub>
                        </m:sSub>
                        <m:r>
                          <a:rPr lang="en-US" sz="1350" i="1">
                            <a:solidFill>
                              <a:schemeClr val="accent1"/>
                            </a:solidFill>
                            <a:latin typeface="Cambria Math" panose="02040503050406030204" pitchFamily="18" charset="0"/>
                          </a:rPr>
                          <m:t>=</m:t>
                        </m:r>
                        <m:f>
                          <m:fPr>
                            <m:ctrlPr>
                              <a:rPr lang="en-US" sz="1350" i="1">
                                <a:solidFill>
                                  <a:schemeClr val="accent1"/>
                                </a:solidFill>
                                <a:latin typeface="Cambria Math" panose="02040503050406030204" pitchFamily="18" charset="0"/>
                              </a:rPr>
                            </m:ctrlPr>
                          </m:fPr>
                          <m:num>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𝐷</m:t>
                                </m:r>
                              </m:e>
                              <m:sub>
                                <m:r>
                                  <a:rPr lang="en-US" sz="1350" i="1">
                                    <a:solidFill>
                                      <a:schemeClr val="accent1"/>
                                    </a:solidFill>
                                    <a:latin typeface="Cambria Math" panose="02040503050406030204" pitchFamily="18" charset="0"/>
                                  </a:rPr>
                                  <m:t>𝑣</m:t>
                                </m:r>
                              </m:sub>
                            </m:sSub>
                            <m:r>
                              <a:rPr lang="en-US" sz="1350" i="1">
                                <a:solidFill>
                                  <a:schemeClr val="accent1"/>
                                </a:solidFill>
                                <a:latin typeface="Cambria Math" panose="02040503050406030204" pitchFamily="18" charset="0"/>
                                <a:ea typeface="Cambria Math" panose="02040503050406030204" pitchFamily="18" charset="0"/>
                              </a:rPr>
                              <m:t>∆</m:t>
                            </m:r>
                            <m:sSub>
                              <m:sSubPr>
                                <m:ctrlPr>
                                  <a:rPr lang="en-US" sz="1350" i="1">
                                    <a:solidFill>
                                      <a:schemeClr val="accent1"/>
                                    </a:solidFill>
                                    <a:latin typeface="Cambria Math" panose="02040503050406030204" pitchFamily="18" charset="0"/>
                                    <a:ea typeface="Cambria Math" panose="02040503050406030204" pitchFamily="18" charset="0"/>
                                  </a:rPr>
                                </m:ctrlPr>
                              </m:sSubPr>
                              <m:e>
                                <m:r>
                                  <a:rPr lang="en-US" sz="1350" i="1">
                                    <a:solidFill>
                                      <a:schemeClr val="accent1"/>
                                    </a:solidFill>
                                    <a:latin typeface="Cambria Math" panose="02040503050406030204" pitchFamily="18" charset="0"/>
                                    <a:ea typeface="Cambria Math" panose="02040503050406030204" pitchFamily="18" charset="0"/>
                                  </a:rPr>
                                  <m:t>𝜌</m:t>
                                </m:r>
                              </m:e>
                              <m:sub>
                                <m:r>
                                  <a:rPr lang="en-US" sz="1350" i="1">
                                    <a:solidFill>
                                      <a:schemeClr val="accent1"/>
                                    </a:solidFill>
                                    <a:latin typeface="Cambria Math" panose="02040503050406030204" pitchFamily="18" charset="0"/>
                                    <a:ea typeface="Cambria Math" panose="02040503050406030204" pitchFamily="18" charset="0"/>
                                  </a:rPr>
                                  <m:t>𝑣</m:t>
                                </m:r>
                              </m:sub>
                            </m:sSub>
                          </m:num>
                          <m:den>
                            <m:r>
                              <a:rPr lang="en-US" sz="1350" i="1">
                                <a:solidFill>
                                  <a:schemeClr val="accent1"/>
                                </a:solidFill>
                                <a:latin typeface="Cambria Math" panose="02040503050406030204" pitchFamily="18" charset="0"/>
                                <a:ea typeface="Cambria Math" panose="02040503050406030204" pitchFamily="18" charset="0"/>
                              </a:rPr>
                              <m:t>𝑐</m:t>
                            </m:r>
                          </m:den>
                        </m:f>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𝑓</m:t>
                            </m:r>
                          </m:e>
                          <m:sub>
                            <m:r>
                              <a:rPr lang="en-US" sz="1350" i="1">
                                <a:solidFill>
                                  <a:schemeClr val="accent1"/>
                                </a:solidFill>
                                <a:latin typeface="Cambria Math" panose="02040503050406030204" pitchFamily="18" charset="0"/>
                              </a:rPr>
                              <m:t>𝑜𝑏</m:t>
                            </m:r>
                          </m:sub>
                        </m:sSub>
                        <m:r>
                          <a:rPr lang="en-US" sz="1350" i="1">
                            <a:solidFill>
                              <a:schemeClr val="accent1"/>
                            </a:solidFill>
                            <a:latin typeface="Cambria Math" panose="02040503050406030204" pitchFamily="18" charset="0"/>
                          </a:rPr>
                          <m:t>(</m:t>
                        </m:r>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m:t>
                        </m:r>
                      </m:oMath>
                    </m:oMathPara>
                  </a14:m>
                  <a:endParaRPr lang="en-US" sz="1350" dirty="0">
                    <a:solidFill>
                      <a:schemeClr val="accent4"/>
                    </a:solidFill>
                  </a:endParaRPr>
                </a:p>
              </p:txBody>
            </p:sp>
          </mc:Choice>
          <mc:Fallback xmlns="">
            <p:sp>
              <p:nvSpPr>
                <p:cNvPr id="9" name="Rectangle 8">
                  <a:extLst>
                    <a:ext uri="{FF2B5EF4-FFF2-40B4-BE49-F238E27FC236}">
                      <a16:creationId xmlns:a16="http://schemas.microsoft.com/office/drawing/2014/main" id="{33B87EBD-0B58-4E4E-854C-AFC9C48497B8}"/>
                    </a:ext>
                  </a:extLst>
                </p:cNvPr>
                <p:cNvSpPr>
                  <a:spLocks noRot="1" noChangeAspect="1" noMove="1" noResize="1" noEditPoints="1" noAdjustHandles="1" noChangeArrowheads="1" noChangeShapeType="1" noTextEdit="1"/>
                </p:cNvSpPr>
                <p:nvPr/>
              </p:nvSpPr>
              <p:spPr>
                <a:xfrm>
                  <a:off x="4912548" y="2263011"/>
                  <a:ext cx="2135200" cy="64368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1577DEB-DF0F-9C4B-86E4-975E944411B1}"/>
                    </a:ext>
                  </a:extLst>
                </p:cNvPr>
                <p:cNvSpPr/>
                <p:nvPr/>
              </p:nvSpPr>
              <p:spPr>
                <a:xfrm>
                  <a:off x="4911714" y="2875806"/>
                  <a:ext cx="2117247" cy="64351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𝐹</m:t>
                            </m:r>
                          </m:e>
                          <m:sub>
                            <m:r>
                              <a:rPr lang="en-US" sz="1350" i="1">
                                <a:solidFill>
                                  <a:schemeClr val="accent1"/>
                                </a:solidFill>
                                <a:latin typeface="Cambria Math" panose="02040503050406030204" pitchFamily="18" charset="0"/>
                              </a:rPr>
                              <m:t>𝑐</m:t>
                            </m:r>
                          </m:sub>
                        </m:sSub>
                        <m:r>
                          <a:rPr lang="en-US" sz="1350" i="1">
                            <a:solidFill>
                              <a:schemeClr val="accent1"/>
                            </a:solidFill>
                            <a:latin typeface="Cambria Math" panose="02040503050406030204" pitchFamily="18" charset="0"/>
                          </a:rPr>
                          <m:t>=</m:t>
                        </m:r>
                        <m:f>
                          <m:fPr>
                            <m:ctrlPr>
                              <a:rPr lang="en-US" sz="1350" i="1">
                                <a:solidFill>
                                  <a:schemeClr val="accent1"/>
                                </a:solidFill>
                                <a:latin typeface="Cambria Math" panose="02040503050406030204" pitchFamily="18" charset="0"/>
                              </a:rPr>
                            </m:ctrlPr>
                          </m:fPr>
                          <m:num>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𝐷</m:t>
                                </m:r>
                              </m:e>
                              <m:sub>
                                <m:r>
                                  <a:rPr lang="en-US" sz="1350" i="1">
                                    <a:solidFill>
                                      <a:schemeClr val="accent1"/>
                                    </a:solidFill>
                                    <a:latin typeface="Cambria Math" panose="02040503050406030204" pitchFamily="18" charset="0"/>
                                  </a:rPr>
                                  <m:t>𝑣</m:t>
                                </m:r>
                              </m:sub>
                            </m:sSub>
                            <m:r>
                              <a:rPr lang="en-US" sz="1350" i="1">
                                <a:solidFill>
                                  <a:schemeClr val="accent1"/>
                                </a:solidFill>
                                <a:latin typeface="Cambria Math" panose="02040503050406030204" pitchFamily="18" charset="0"/>
                                <a:ea typeface="Cambria Math" panose="02040503050406030204" pitchFamily="18" charset="0"/>
                              </a:rPr>
                              <m:t>∆</m:t>
                            </m:r>
                            <m:sSub>
                              <m:sSubPr>
                                <m:ctrlPr>
                                  <a:rPr lang="en-US" sz="1350" i="1">
                                    <a:solidFill>
                                      <a:schemeClr val="accent1"/>
                                    </a:solidFill>
                                    <a:latin typeface="Cambria Math" panose="02040503050406030204" pitchFamily="18" charset="0"/>
                                    <a:ea typeface="Cambria Math" panose="02040503050406030204" pitchFamily="18" charset="0"/>
                                  </a:rPr>
                                </m:ctrlPr>
                              </m:sSubPr>
                              <m:e>
                                <m:r>
                                  <a:rPr lang="en-US" sz="1350" i="1">
                                    <a:solidFill>
                                      <a:schemeClr val="accent1"/>
                                    </a:solidFill>
                                    <a:latin typeface="Cambria Math" panose="02040503050406030204" pitchFamily="18" charset="0"/>
                                    <a:ea typeface="Cambria Math" panose="02040503050406030204" pitchFamily="18" charset="0"/>
                                  </a:rPr>
                                  <m:t>𝜌</m:t>
                                </m:r>
                              </m:e>
                              <m:sub>
                                <m:r>
                                  <a:rPr lang="en-US" sz="1350" i="1">
                                    <a:solidFill>
                                      <a:schemeClr val="accent1"/>
                                    </a:solidFill>
                                    <a:latin typeface="Cambria Math" panose="02040503050406030204" pitchFamily="18" charset="0"/>
                                    <a:ea typeface="Cambria Math" panose="02040503050406030204" pitchFamily="18" charset="0"/>
                                  </a:rPr>
                                  <m:t>𝑣</m:t>
                                </m:r>
                              </m:sub>
                            </m:sSub>
                          </m:num>
                          <m:den>
                            <m:r>
                              <a:rPr lang="en-US" sz="1350" i="1">
                                <a:solidFill>
                                  <a:schemeClr val="accent1"/>
                                </a:solidFill>
                                <a:latin typeface="Cambria Math" panose="02040503050406030204" pitchFamily="18" charset="0"/>
                                <a:ea typeface="Cambria Math" panose="02040503050406030204" pitchFamily="18" charset="0"/>
                              </a:rPr>
                              <m:t>𝑎</m:t>
                            </m:r>
                          </m:den>
                        </m:f>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𝑓</m:t>
                            </m:r>
                          </m:e>
                          <m:sub>
                            <m:r>
                              <a:rPr lang="en-US" sz="1350" i="1">
                                <a:solidFill>
                                  <a:schemeClr val="accent1"/>
                                </a:solidFill>
                                <a:latin typeface="Cambria Math" panose="02040503050406030204" pitchFamily="18" charset="0"/>
                              </a:rPr>
                              <m:t>𝑜𝑏</m:t>
                            </m:r>
                          </m:sub>
                        </m:sSub>
                        <m:r>
                          <a:rPr lang="en-US" sz="1350" i="1">
                            <a:solidFill>
                              <a:schemeClr val="accent1"/>
                            </a:solidFill>
                            <a:latin typeface="Cambria Math" panose="02040503050406030204" pitchFamily="18" charset="0"/>
                          </a:rPr>
                          <m:t>(</m:t>
                        </m:r>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m:t>
                        </m:r>
                      </m:oMath>
                    </m:oMathPara>
                  </a14:m>
                  <a:endParaRPr lang="en-US" sz="1350" dirty="0">
                    <a:solidFill>
                      <a:schemeClr val="accent4"/>
                    </a:solidFill>
                  </a:endParaRPr>
                </a:p>
              </p:txBody>
            </p:sp>
          </mc:Choice>
          <mc:Fallback xmlns="">
            <p:sp>
              <p:nvSpPr>
                <p:cNvPr id="10" name="Rectangle 9">
                  <a:extLst>
                    <a:ext uri="{FF2B5EF4-FFF2-40B4-BE49-F238E27FC236}">
                      <a16:creationId xmlns:a16="http://schemas.microsoft.com/office/drawing/2014/main" id="{C1577DEB-DF0F-9C4B-86E4-975E944411B1}"/>
                    </a:ext>
                  </a:extLst>
                </p:cNvPr>
                <p:cNvSpPr>
                  <a:spLocks noRot="1" noChangeAspect="1" noMove="1" noResize="1" noEditPoints="1" noAdjustHandles="1" noChangeArrowheads="1" noChangeShapeType="1" noTextEdit="1"/>
                </p:cNvSpPr>
                <p:nvPr/>
              </p:nvSpPr>
              <p:spPr>
                <a:xfrm>
                  <a:off x="4911714" y="2875806"/>
                  <a:ext cx="2117247" cy="643511"/>
                </a:xfrm>
                <a:prstGeom prst="rect">
                  <a:avLst/>
                </a:prstGeom>
                <a:blipFill>
                  <a:blip r:embed="rId6"/>
                  <a:stretch>
                    <a:fillRect/>
                  </a:stretch>
                </a:blipFill>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0059304D-98D7-A148-8698-07CE32AEB980}"/>
              </a:ext>
            </a:extLst>
          </p:cNvPr>
          <p:cNvGrpSpPr/>
          <p:nvPr/>
        </p:nvGrpSpPr>
        <p:grpSpPr>
          <a:xfrm>
            <a:off x="708535" y="4294434"/>
            <a:ext cx="1757515" cy="1333408"/>
            <a:chOff x="1643500" y="4002127"/>
            <a:chExt cx="2343353" cy="1777877"/>
          </a:xfrm>
        </p:grpSpPr>
        <p:sp>
          <p:nvSpPr>
            <p:cNvPr id="6" name="Rectangle 5">
              <a:extLst>
                <a:ext uri="{FF2B5EF4-FFF2-40B4-BE49-F238E27FC236}">
                  <a16:creationId xmlns:a16="http://schemas.microsoft.com/office/drawing/2014/main" id="{160D2299-0EC1-B044-9309-21C7A938E4B6}"/>
                </a:ext>
              </a:extLst>
            </p:cNvPr>
            <p:cNvSpPr/>
            <p:nvPr/>
          </p:nvSpPr>
          <p:spPr>
            <a:xfrm>
              <a:off x="1643500" y="4002127"/>
              <a:ext cx="2222693" cy="17778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81734D50-2E47-984F-A817-E08FCD71F485}"/>
                </a:ext>
              </a:extLst>
            </p:cNvPr>
            <p:cNvSpPr txBox="1"/>
            <p:nvPr/>
          </p:nvSpPr>
          <p:spPr>
            <a:xfrm>
              <a:off x="1643500" y="4002127"/>
              <a:ext cx="2134004" cy="400109"/>
            </a:xfrm>
            <a:prstGeom prst="rect">
              <a:avLst/>
            </a:prstGeom>
            <a:noFill/>
          </p:spPr>
          <p:txBody>
            <a:bodyPr wrap="none" rtlCol="0">
              <a:spAutoFit/>
            </a:bodyPr>
            <a:lstStyle/>
            <a:p>
              <a:r>
                <a:rPr lang="en-US" sz="1350" dirty="0"/>
                <a:t>COLUMN (PROLATE)</a:t>
              </a: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75C6C084-076B-9245-BC14-A67890885826}"/>
                    </a:ext>
                  </a:extLst>
                </p:cNvPr>
                <p:cNvSpPr/>
                <p:nvPr/>
              </p:nvSpPr>
              <p:spPr>
                <a:xfrm>
                  <a:off x="1647495" y="4370148"/>
                  <a:ext cx="2339358" cy="64368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𝐹</m:t>
                            </m:r>
                          </m:e>
                          <m:sub>
                            <m:r>
                              <a:rPr lang="en-US" sz="1350" i="1">
                                <a:solidFill>
                                  <a:schemeClr val="accent1"/>
                                </a:solidFill>
                                <a:latin typeface="Cambria Math" panose="02040503050406030204" pitchFamily="18" charset="0"/>
                              </a:rPr>
                              <m:t>𝑎</m:t>
                            </m:r>
                          </m:sub>
                        </m:sSub>
                        <m:r>
                          <a:rPr lang="en-US" sz="1350" i="1">
                            <a:solidFill>
                              <a:schemeClr val="accent1"/>
                            </a:solidFill>
                            <a:latin typeface="Cambria Math" panose="02040503050406030204" pitchFamily="18" charset="0"/>
                          </a:rPr>
                          <m:t>=</m:t>
                        </m:r>
                        <m:f>
                          <m:fPr>
                            <m:ctrlPr>
                              <a:rPr lang="en-US" sz="1350" i="1">
                                <a:solidFill>
                                  <a:schemeClr val="accent1"/>
                                </a:solidFill>
                                <a:latin typeface="Cambria Math" panose="02040503050406030204" pitchFamily="18" charset="0"/>
                              </a:rPr>
                            </m:ctrlPr>
                          </m:fPr>
                          <m:num>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𝐷</m:t>
                                </m:r>
                              </m:e>
                              <m:sub>
                                <m:r>
                                  <a:rPr lang="en-US" sz="1350" i="1">
                                    <a:solidFill>
                                      <a:schemeClr val="accent1"/>
                                    </a:solidFill>
                                    <a:latin typeface="Cambria Math" panose="02040503050406030204" pitchFamily="18" charset="0"/>
                                  </a:rPr>
                                  <m:t>𝑣</m:t>
                                </m:r>
                              </m:sub>
                            </m:sSub>
                            <m:r>
                              <a:rPr lang="en-US" sz="1350" i="1">
                                <a:solidFill>
                                  <a:schemeClr val="accent1"/>
                                </a:solidFill>
                                <a:latin typeface="Cambria Math" panose="02040503050406030204" pitchFamily="18" charset="0"/>
                                <a:ea typeface="Cambria Math" panose="02040503050406030204" pitchFamily="18" charset="0"/>
                              </a:rPr>
                              <m:t>∆</m:t>
                            </m:r>
                            <m:sSub>
                              <m:sSubPr>
                                <m:ctrlPr>
                                  <a:rPr lang="en-US" sz="1350" i="1">
                                    <a:solidFill>
                                      <a:schemeClr val="accent1"/>
                                    </a:solidFill>
                                    <a:latin typeface="Cambria Math" panose="02040503050406030204" pitchFamily="18" charset="0"/>
                                    <a:ea typeface="Cambria Math" panose="02040503050406030204" pitchFamily="18" charset="0"/>
                                  </a:rPr>
                                </m:ctrlPr>
                              </m:sSubPr>
                              <m:e>
                                <m:r>
                                  <a:rPr lang="en-US" sz="1350" i="1">
                                    <a:solidFill>
                                      <a:schemeClr val="accent1"/>
                                    </a:solidFill>
                                    <a:latin typeface="Cambria Math" panose="02040503050406030204" pitchFamily="18" charset="0"/>
                                    <a:ea typeface="Cambria Math" panose="02040503050406030204" pitchFamily="18" charset="0"/>
                                  </a:rPr>
                                  <m:t>𝜌</m:t>
                                </m:r>
                              </m:e>
                              <m:sub>
                                <m:r>
                                  <a:rPr lang="en-US" sz="1350" i="1">
                                    <a:solidFill>
                                      <a:schemeClr val="accent1"/>
                                    </a:solidFill>
                                    <a:latin typeface="Cambria Math" panose="02040503050406030204" pitchFamily="18" charset="0"/>
                                    <a:ea typeface="Cambria Math" panose="02040503050406030204" pitchFamily="18" charset="0"/>
                                  </a:rPr>
                                  <m:t>𝑣</m:t>
                                </m:r>
                              </m:sub>
                            </m:sSub>
                          </m:num>
                          <m:den>
                            <m:r>
                              <a:rPr lang="en-US" sz="1350" i="1">
                                <a:solidFill>
                                  <a:schemeClr val="accent1"/>
                                </a:solidFill>
                                <a:latin typeface="Cambria Math" panose="02040503050406030204" pitchFamily="18" charset="0"/>
                                <a:ea typeface="Cambria Math" panose="02040503050406030204" pitchFamily="18" charset="0"/>
                              </a:rPr>
                              <m:t>𝑐</m:t>
                            </m:r>
                          </m:den>
                        </m:f>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 </m:t>
                        </m:r>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𝑓</m:t>
                            </m:r>
                          </m:e>
                          <m:sub>
                            <m:r>
                              <a:rPr lang="en-US" sz="1350" i="1">
                                <a:solidFill>
                                  <a:schemeClr val="accent1"/>
                                </a:solidFill>
                                <a:latin typeface="Cambria Math" panose="02040503050406030204" pitchFamily="18" charset="0"/>
                              </a:rPr>
                              <m:t>𝑝𝑟</m:t>
                            </m:r>
                          </m:sub>
                        </m:sSub>
                        <m:r>
                          <a:rPr lang="en-US" sz="1350" i="1">
                            <a:solidFill>
                              <a:schemeClr val="accent1"/>
                            </a:solidFill>
                            <a:latin typeface="Cambria Math" panose="02040503050406030204" pitchFamily="18" charset="0"/>
                          </a:rPr>
                          <m:t>(</m:t>
                        </m:r>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m:t>
                        </m:r>
                      </m:oMath>
                    </m:oMathPara>
                  </a14:m>
                  <a:endParaRPr lang="en-US" sz="1350" dirty="0">
                    <a:solidFill>
                      <a:schemeClr val="accent4"/>
                    </a:solidFill>
                  </a:endParaRPr>
                </a:p>
              </p:txBody>
            </p:sp>
          </mc:Choice>
          <mc:Fallback xmlns="">
            <p:sp>
              <p:nvSpPr>
                <p:cNvPr id="17" name="Rectangle 16">
                  <a:extLst>
                    <a:ext uri="{FF2B5EF4-FFF2-40B4-BE49-F238E27FC236}">
                      <a16:creationId xmlns:a16="http://schemas.microsoft.com/office/drawing/2014/main" id="{75C6C084-076B-9245-BC14-A67890885826}"/>
                    </a:ext>
                  </a:extLst>
                </p:cNvPr>
                <p:cNvSpPr>
                  <a:spLocks noRot="1" noChangeAspect="1" noMove="1" noResize="1" noEditPoints="1" noAdjustHandles="1" noChangeArrowheads="1" noChangeShapeType="1" noTextEdit="1"/>
                </p:cNvSpPr>
                <p:nvPr/>
              </p:nvSpPr>
              <p:spPr>
                <a:xfrm>
                  <a:off x="1647495" y="4370148"/>
                  <a:ext cx="2339358" cy="64368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0D561737-BAB6-6B42-8858-C83D4D17F535}"/>
                    </a:ext>
                  </a:extLst>
                </p:cNvPr>
                <p:cNvSpPr/>
                <p:nvPr/>
              </p:nvSpPr>
              <p:spPr>
                <a:xfrm>
                  <a:off x="1656473" y="4982944"/>
                  <a:ext cx="2321405" cy="64351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𝐹</m:t>
                            </m:r>
                          </m:e>
                          <m:sub>
                            <m:r>
                              <a:rPr lang="en-US" sz="1350" i="1">
                                <a:solidFill>
                                  <a:schemeClr val="accent1"/>
                                </a:solidFill>
                                <a:latin typeface="Cambria Math" panose="02040503050406030204" pitchFamily="18" charset="0"/>
                              </a:rPr>
                              <m:t>𝑐</m:t>
                            </m:r>
                          </m:sub>
                        </m:sSub>
                        <m:r>
                          <a:rPr lang="en-US" sz="1350" i="1">
                            <a:solidFill>
                              <a:schemeClr val="accent1"/>
                            </a:solidFill>
                            <a:latin typeface="Cambria Math" panose="02040503050406030204" pitchFamily="18" charset="0"/>
                          </a:rPr>
                          <m:t>=</m:t>
                        </m:r>
                        <m:f>
                          <m:fPr>
                            <m:ctrlPr>
                              <a:rPr lang="en-US" sz="1350" i="1">
                                <a:solidFill>
                                  <a:schemeClr val="accent1"/>
                                </a:solidFill>
                                <a:latin typeface="Cambria Math" panose="02040503050406030204" pitchFamily="18" charset="0"/>
                              </a:rPr>
                            </m:ctrlPr>
                          </m:fPr>
                          <m:num>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𝐷</m:t>
                                </m:r>
                              </m:e>
                              <m:sub>
                                <m:r>
                                  <a:rPr lang="en-US" sz="1350" i="1">
                                    <a:solidFill>
                                      <a:schemeClr val="accent1"/>
                                    </a:solidFill>
                                    <a:latin typeface="Cambria Math" panose="02040503050406030204" pitchFamily="18" charset="0"/>
                                  </a:rPr>
                                  <m:t>𝑣</m:t>
                                </m:r>
                              </m:sub>
                            </m:sSub>
                            <m:r>
                              <a:rPr lang="en-US" sz="1350" i="1">
                                <a:solidFill>
                                  <a:schemeClr val="accent1"/>
                                </a:solidFill>
                                <a:latin typeface="Cambria Math" panose="02040503050406030204" pitchFamily="18" charset="0"/>
                                <a:ea typeface="Cambria Math" panose="02040503050406030204" pitchFamily="18" charset="0"/>
                              </a:rPr>
                              <m:t>∆</m:t>
                            </m:r>
                            <m:sSub>
                              <m:sSubPr>
                                <m:ctrlPr>
                                  <a:rPr lang="en-US" sz="1350" i="1">
                                    <a:solidFill>
                                      <a:schemeClr val="accent1"/>
                                    </a:solidFill>
                                    <a:latin typeface="Cambria Math" panose="02040503050406030204" pitchFamily="18" charset="0"/>
                                    <a:ea typeface="Cambria Math" panose="02040503050406030204" pitchFamily="18" charset="0"/>
                                  </a:rPr>
                                </m:ctrlPr>
                              </m:sSubPr>
                              <m:e>
                                <m:r>
                                  <a:rPr lang="en-US" sz="1350" i="1">
                                    <a:solidFill>
                                      <a:schemeClr val="accent1"/>
                                    </a:solidFill>
                                    <a:latin typeface="Cambria Math" panose="02040503050406030204" pitchFamily="18" charset="0"/>
                                    <a:ea typeface="Cambria Math" panose="02040503050406030204" pitchFamily="18" charset="0"/>
                                  </a:rPr>
                                  <m:t>𝜌</m:t>
                                </m:r>
                              </m:e>
                              <m:sub>
                                <m:r>
                                  <a:rPr lang="en-US" sz="1350" i="1">
                                    <a:solidFill>
                                      <a:schemeClr val="accent1"/>
                                    </a:solidFill>
                                    <a:latin typeface="Cambria Math" panose="02040503050406030204" pitchFamily="18" charset="0"/>
                                    <a:ea typeface="Cambria Math" panose="02040503050406030204" pitchFamily="18" charset="0"/>
                                  </a:rPr>
                                  <m:t>𝑣</m:t>
                                </m:r>
                              </m:sub>
                            </m:sSub>
                          </m:num>
                          <m:den>
                            <m:r>
                              <a:rPr lang="en-US" sz="1350" i="1">
                                <a:solidFill>
                                  <a:schemeClr val="accent1"/>
                                </a:solidFill>
                                <a:latin typeface="Cambria Math" panose="02040503050406030204" pitchFamily="18" charset="0"/>
                                <a:ea typeface="Cambria Math" panose="02040503050406030204" pitchFamily="18" charset="0"/>
                              </a:rPr>
                              <m:t>𝑎</m:t>
                            </m:r>
                          </m:den>
                        </m:f>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 </m:t>
                        </m:r>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𝑓</m:t>
                            </m:r>
                          </m:e>
                          <m:sub>
                            <m:r>
                              <a:rPr lang="en-US" sz="1350" i="1">
                                <a:solidFill>
                                  <a:schemeClr val="accent1"/>
                                </a:solidFill>
                                <a:latin typeface="Cambria Math" panose="02040503050406030204" pitchFamily="18" charset="0"/>
                              </a:rPr>
                              <m:t>𝑝𝑟</m:t>
                            </m:r>
                          </m:sub>
                        </m:sSub>
                        <m:r>
                          <a:rPr lang="en-US" sz="1350" i="1">
                            <a:solidFill>
                              <a:schemeClr val="accent1"/>
                            </a:solidFill>
                            <a:latin typeface="Cambria Math" panose="02040503050406030204" pitchFamily="18" charset="0"/>
                          </a:rPr>
                          <m:t>(</m:t>
                        </m:r>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m:t>
                        </m:r>
                      </m:oMath>
                    </m:oMathPara>
                  </a14:m>
                  <a:endParaRPr lang="en-US" sz="1350" dirty="0">
                    <a:solidFill>
                      <a:schemeClr val="accent4"/>
                    </a:solidFill>
                  </a:endParaRPr>
                </a:p>
              </p:txBody>
            </p:sp>
          </mc:Choice>
          <mc:Fallback xmlns="">
            <p:sp>
              <p:nvSpPr>
                <p:cNvPr id="18" name="Rectangle 17">
                  <a:extLst>
                    <a:ext uri="{FF2B5EF4-FFF2-40B4-BE49-F238E27FC236}">
                      <a16:creationId xmlns:a16="http://schemas.microsoft.com/office/drawing/2014/main" id="{0D561737-BAB6-6B42-8858-C83D4D17F535}"/>
                    </a:ext>
                  </a:extLst>
                </p:cNvPr>
                <p:cNvSpPr>
                  <a:spLocks noRot="1" noChangeAspect="1" noMove="1" noResize="1" noEditPoints="1" noAdjustHandles="1" noChangeArrowheads="1" noChangeShapeType="1" noTextEdit="1"/>
                </p:cNvSpPr>
                <p:nvPr/>
              </p:nvSpPr>
              <p:spPr>
                <a:xfrm>
                  <a:off x="1656473" y="4982944"/>
                  <a:ext cx="2321405" cy="643511"/>
                </a:xfrm>
                <a:prstGeom prst="rect">
                  <a:avLst/>
                </a:prstGeom>
                <a:blipFill>
                  <a:blip r:embed="rId8"/>
                  <a:stretch>
                    <a:fillRect/>
                  </a:stretch>
                </a:blipFill>
              </p:spPr>
              <p:txBody>
                <a:bodyPr/>
                <a:lstStyle/>
                <a:p>
                  <a:r>
                    <a:rPr lang="en-US">
                      <a:noFill/>
                    </a:rPr>
                    <a:t> </a:t>
                  </a:r>
                </a:p>
              </p:txBody>
            </p:sp>
          </mc:Fallback>
        </mc:AlternateContent>
      </p:grpSp>
      <p:cxnSp>
        <p:nvCxnSpPr>
          <p:cNvPr id="22" name="Straight Connector 21">
            <a:extLst>
              <a:ext uri="{FF2B5EF4-FFF2-40B4-BE49-F238E27FC236}">
                <a16:creationId xmlns:a16="http://schemas.microsoft.com/office/drawing/2014/main" id="{5303F343-8432-EF49-83FA-1022BBD10C44}"/>
              </a:ext>
            </a:extLst>
          </p:cNvPr>
          <p:cNvCxnSpPr>
            <a:stCxn id="5" idx="2"/>
          </p:cNvCxnSpPr>
          <p:nvPr/>
        </p:nvCxnSpPr>
        <p:spPr>
          <a:xfrm flipH="1">
            <a:off x="1537228" y="3230270"/>
            <a:ext cx="1" cy="237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3A2CD3A-CAD3-2047-B717-D0141A9531C0}"/>
              </a:ext>
            </a:extLst>
          </p:cNvPr>
          <p:cNvCxnSpPr>
            <a:stCxn id="8" idx="0"/>
          </p:cNvCxnSpPr>
          <p:nvPr/>
        </p:nvCxnSpPr>
        <p:spPr>
          <a:xfrm flipH="1" flipV="1">
            <a:off x="1542045" y="4016190"/>
            <a:ext cx="373" cy="2782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14820B1-CE6A-F647-A9D1-678E8EE132E3}"/>
              </a:ext>
            </a:extLst>
          </p:cNvPr>
          <p:cNvCxnSpPr>
            <a:stCxn id="5" idx="3"/>
          </p:cNvCxnSpPr>
          <p:nvPr/>
        </p:nvCxnSpPr>
        <p:spPr>
          <a:xfrm flipV="1">
            <a:off x="2365920" y="2563566"/>
            <a:ext cx="62663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A59AC82-8A34-CB42-99E5-F5A4E6383D0E}"/>
              </a:ext>
            </a:extLst>
          </p:cNvPr>
          <p:cNvCxnSpPr/>
          <p:nvPr/>
        </p:nvCxnSpPr>
        <p:spPr>
          <a:xfrm flipV="1">
            <a:off x="2365920" y="4984697"/>
            <a:ext cx="62663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58D08F02-E6F8-D84B-84CC-904B1B222FC8}"/>
                  </a:ext>
                </a:extLst>
              </p:cNvPr>
              <p:cNvSpPr/>
              <p:nvPr/>
            </p:nvSpPr>
            <p:spPr>
              <a:xfrm>
                <a:off x="2999194" y="2289469"/>
                <a:ext cx="4504265" cy="548193"/>
              </a:xfrm>
              <a:prstGeom prst="roundRect">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500" i="1">
                              <a:solidFill>
                                <a:schemeClr val="accent2"/>
                              </a:solidFill>
                              <a:latin typeface="Cambria Math" panose="02040503050406030204" pitchFamily="18" charset="0"/>
                            </a:rPr>
                          </m:ctrlPr>
                        </m:fPr>
                        <m:num>
                          <m:r>
                            <a:rPr lang="en-US" sz="1500" i="1">
                              <a:solidFill>
                                <a:schemeClr val="accent2"/>
                              </a:solidFill>
                              <a:latin typeface="Cambria Math" panose="02040503050406030204" pitchFamily="18" charset="0"/>
                            </a:rPr>
                            <m:t>𝑑𝑚</m:t>
                          </m:r>
                        </m:num>
                        <m:den>
                          <m:r>
                            <a:rPr lang="en-US" sz="1500" i="1">
                              <a:solidFill>
                                <a:schemeClr val="accent2"/>
                              </a:solidFill>
                              <a:latin typeface="Cambria Math" panose="02040503050406030204" pitchFamily="18" charset="0"/>
                            </a:rPr>
                            <m:t>𝑑𝑡</m:t>
                          </m:r>
                        </m:den>
                      </m:f>
                      <m:r>
                        <a:rPr lang="en-US" sz="1500" i="1">
                          <a:solidFill>
                            <a:schemeClr val="accent2"/>
                          </a:solidFill>
                          <a:latin typeface="Cambria Math" panose="02040503050406030204" pitchFamily="18" charset="0"/>
                        </a:rPr>
                        <m:t>=4</m:t>
                      </m:r>
                      <m:r>
                        <a:rPr lang="en-US" sz="1500" i="1">
                          <a:solidFill>
                            <a:schemeClr val="accent2"/>
                          </a:solidFill>
                          <a:latin typeface="Cambria Math" panose="02040503050406030204" pitchFamily="18" charset="0"/>
                        </a:rPr>
                        <m:t>𝜋</m:t>
                      </m:r>
                      <m:d>
                        <m:dPr>
                          <m:begChr m:val="["/>
                          <m:endChr m:val="]"/>
                          <m:ctrlPr>
                            <a:rPr lang="en-US" sz="1500" i="1">
                              <a:solidFill>
                                <a:schemeClr val="accent2"/>
                              </a:solidFill>
                              <a:latin typeface="Cambria Math" panose="02040503050406030204" pitchFamily="18" charset="0"/>
                            </a:rPr>
                          </m:ctrlPr>
                        </m:dPr>
                        <m:e>
                          <m:f>
                            <m:fPr>
                              <m:ctrlPr>
                                <a:rPr lang="en-US" sz="1500" i="1">
                                  <a:solidFill>
                                    <a:schemeClr val="accent2"/>
                                  </a:solidFill>
                                  <a:latin typeface="Cambria Math" panose="02040503050406030204" pitchFamily="18" charset="0"/>
                                </a:rPr>
                              </m:ctrlPr>
                            </m:fPr>
                            <m:num>
                              <m:r>
                                <a:rPr lang="en-US" sz="1500" i="1">
                                  <a:solidFill>
                                    <a:schemeClr val="accent2"/>
                                  </a:solidFill>
                                  <a:latin typeface="Cambria Math" panose="02040503050406030204" pitchFamily="18" charset="0"/>
                                </a:rPr>
                                <m:t>2</m:t>
                              </m:r>
                            </m:num>
                            <m:den>
                              <m:r>
                                <a:rPr lang="en-US" sz="1500" i="1">
                                  <a:solidFill>
                                    <a:schemeClr val="accent2"/>
                                  </a:solidFill>
                                  <a:latin typeface="Cambria Math" panose="02040503050406030204" pitchFamily="18" charset="0"/>
                                </a:rPr>
                                <m:t>3</m:t>
                              </m:r>
                            </m:den>
                          </m:f>
                          <m:r>
                            <a:rPr lang="en-US" sz="1500" i="1">
                              <a:solidFill>
                                <a:schemeClr val="accent2"/>
                              </a:solidFill>
                              <a:latin typeface="Cambria Math" panose="02040503050406030204" pitchFamily="18" charset="0"/>
                            </a:rPr>
                            <m:t>𝑎𝑐</m:t>
                          </m:r>
                          <m:f>
                            <m:fPr>
                              <m:ctrlPr>
                                <a:rPr lang="en-US" sz="1500" i="1">
                                  <a:solidFill>
                                    <a:schemeClr val="accent1"/>
                                  </a:solidFill>
                                  <a:latin typeface="Cambria Math" panose="02040503050406030204" pitchFamily="18" charset="0"/>
                                </a:rPr>
                              </m:ctrlPr>
                            </m:fPr>
                            <m:num>
                              <m:sSub>
                                <m:sSubPr>
                                  <m:ctrlPr>
                                    <a:rPr lang="en-US" sz="1500" i="1">
                                      <a:solidFill>
                                        <a:schemeClr val="accent1"/>
                                      </a:solidFill>
                                      <a:latin typeface="Cambria Math" panose="02040503050406030204" pitchFamily="18" charset="0"/>
                                    </a:rPr>
                                  </m:ctrlPr>
                                </m:sSubPr>
                                <m:e>
                                  <m:r>
                                    <a:rPr lang="en-US" sz="1500" i="1">
                                      <a:solidFill>
                                        <a:schemeClr val="accent1"/>
                                      </a:solidFill>
                                      <a:latin typeface="Cambria Math" panose="02040503050406030204" pitchFamily="18" charset="0"/>
                                    </a:rPr>
                                    <m:t>𝐷</m:t>
                                  </m:r>
                                </m:e>
                                <m:sub>
                                  <m:r>
                                    <a:rPr lang="en-US" sz="1500" i="1">
                                      <a:solidFill>
                                        <a:schemeClr val="accent1"/>
                                      </a:solidFill>
                                      <a:latin typeface="Cambria Math" panose="02040503050406030204" pitchFamily="18" charset="0"/>
                                    </a:rPr>
                                    <m:t>𝑣</m:t>
                                  </m:r>
                                </m:sub>
                              </m:sSub>
                              <m:r>
                                <a:rPr lang="en-US" sz="1500" i="1">
                                  <a:solidFill>
                                    <a:schemeClr val="accent1"/>
                                  </a:solidFill>
                                  <a:latin typeface="Cambria Math" panose="02040503050406030204" pitchFamily="18" charset="0"/>
                                  <a:ea typeface="Cambria Math" panose="02040503050406030204" pitchFamily="18" charset="0"/>
                                </a:rPr>
                                <m:t>∆</m:t>
                              </m:r>
                              <m:sSub>
                                <m:sSubPr>
                                  <m:ctrlPr>
                                    <a:rPr lang="en-US" sz="1500" i="1">
                                      <a:solidFill>
                                        <a:schemeClr val="accent1"/>
                                      </a:solidFill>
                                      <a:latin typeface="Cambria Math" panose="02040503050406030204" pitchFamily="18" charset="0"/>
                                      <a:ea typeface="Cambria Math" panose="02040503050406030204" pitchFamily="18" charset="0"/>
                                    </a:rPr>
                                  </m:ctrlPr>
                                </m:sSubPr>
                                <m:e>
                                  <m:r>
                                    <a:rPr lang="en-US" sz="1500" i="1">
                                      <a:solidFill>
                                        <a:schemeClr val="accent1"/>
                                      </a:solidFill>
                                      <a:latin typeface="Cambria Math" panose="02040503050406030204" pitchFamily="18" charset="0"/>
                                      <a:ea typeface="Cambria Math" panose="02040503050406030204" pitchFamily="18" charset="0"/>
                                    </a:rPr>
                                    <m:t>𝜌</m:t>
                                  </m:r>
                                </m:e>
                                <m:sub>
                                  <m:r>
                                    <a:rPr lang="en-US" sz="1500" i="1">
                                      <a:solidFill>
                                        <a:schemeClr val="accent1"/>
                                      </a:solidFill>
                                      <a:latin typeface="Cambria Math" panose="02040503050406030204" pitchFamily="18" charset="0"/>
                                      <a:ea typeface="Cambria Math" panose="02040503050406030204" pitchFamily="18" charset="0"/>
                                    </a:rPr>
                                    <m:t>𝑣</m:t>
                                  </m:r>
                                </m:sub>
                              </m:sSub>
                            </m:num>
                            <m:den>
                              <m:r>
                                <a:rPr lang="en-US" sz="1500" i="1">
                                  <a:solidFill>
                                    <a:schemeClr val="accent1"/>
                                  </a:solidFill>
                                  <a:latin typeface="Cambria Math" panose="02040503050406030204" pitchFamily="18" charset="0"/>
                                  <a:ea typeface="Cambria Math" panose="02040503050406030204" pitchFamily="18" charset="0"/>
                                </a:rPr>
                                <m:t>𝑐</m:t>
                              </m:r>
                            </m:den>
                          </m:f>
                          <m:sSub>
                            <m:sSubPr>
                              <m:ctrlPr>
                                <a:rPr lang="en-US" sz="1500" i="1">
                                  <a:solidFill>
                                    <a:schemeClr val="accent1"/>
                                  </a:solidFill>
                                  <a:latin typeface="Cambria Math" panose="02040503050406030204" pitchFamily="18" charset="0"/>
                                </a:rPr>
                              </m:ctrlPr>
                            </m:sSubPr>
                            <m:e>
                              <m:r>
                                <a:rPr lang="en-US" sz="1500" i="1">
                                  <a:solidFill>
                                    <a:schemeClr val="accent1"/>
                                  </a:solidFill>
                                  <a:latin typeface="Cambria Math" panose="02040503050406030204" pitchFamily="18" charset="0"/>
                                </a:rPr>
                                <m:t>𝑓</m:t>
                              </m:r>
                            </m:e>
                            <m:sub>
                              <m:r>
                                <a:rPr lang="en-US" sz="1500" i="1">
                                  <a:solidFill>
                                    <a:schemeClr val="accent1"/>
                                  </a:solidFill>
                                  <a:latin typeface="Cambria Math" panose="02040503050406030204" pitchFamily="18" charset="0"/>
                                </a:rPr>
                                <m:t>𝑜𝑏</m:t>
                              </m:r>
                            </m:sub>
                          </m:sSub>
                          <m:r>
                            <a:rPr lang="en-US" sz="1500" i="1">
                              <a:solidFill>
                                <a:schemeClr val="accent1"/>
                              </a:solidFill>
                              <a:latin typeface="Cambria Math" panose="02040503050406030204" pitchFamily="18" charset="0"/>
                            </a:rPr>
                            <m:t>(</m:t>
                          </m:r>
                          <m:r>
                            <a:rPr lang="en-US" sz="1500" i="1">
                              <a:solidFill>
                                <a:schemeClr val="accent1"/>
                              </a:solidFill>
                              <a:latin typeface="Cambria Math" panose="02040503050406030204" pitchFamily="18" charset="0"/>
                            </a:rPr>
                            <m:t>𝜙</m:t>
                          </m:r>
                          <m:r>
                            <a:rPr lang="en-US" sz="1500" i="1">
                              <a:solidFill>
                                <a:schemeClr val="accent1"/>
                              </a:solidFill>
                              <a:latin typeface="Cambria Math" panose="02040503050406030204" pitchFamily="18" charset="0"/>
                            </a:rPr>
                            <m:t>)</m:t>
                          </m:r>
                          <m:r>
                            <m:rPr>
                              <m:nor/>
                            </m:rPr>
                            <a:rPr lang="en-US" sz="1500">
                              <a:solidFill>
                                <a:schemeClr val="accent1"/>
                              </a:solidFill>
                              <a:latin typeface="Cambria Math" panose="02040503050406030204" pitchFamily="18" charset="0"/>
                            </a:rPr>
                            <m:t> </m:t>
                          </m:r>
                          <m:r>
                            <m:rPr>
                              <m:nor/>
                            </m:rPr>
                            <a:rPr lang="en-US" sz="1500" dirty="0">
                              <a:solidFill>
                                <a:schemeClr val="accent2"/>
                              </a:solidFill>
                            </a:rPr>
                            <m:t>+ </m:t>
                          </m:r>
                          <m:f>
                            <m:fPr>
                              <m:ctrlPr>
                                <a:rPr lang="en-US" sz="1500" i="1">
                                  <a:solidFill>
                                    <a:schemeClr val="accent2"/>
                                  </a:solidFill>
                                  <a:latin typeface="Cambria Math" panose="02040503050406030204" pitchFamily="18" charset="0"/>
                                </a:rPr>
                              </m:ctrlPr>
                            </m:fPr>
                            <m:num>
                              <m:r>
                                <a:rPr lang="en-US" sz="1500" i="1">
                                  <a:solidFill>
                                    <a:schemeClr val="accent2"/>
                                  </a:solidFill>
                                  <a:latin typeface="Cambria Math" panose="02040503050406030204" pitchFamily="18" charset="0"/>
                                </a:rPr>
                                <m:t>1</m:t>
                              </m:r>
                            </m:num>
                            <m:den>
                              <m:r>
                                <a:rPr lang="en-US" sz="1500" i="1">
                                  <a:solidFill>
                                    <a:schemeClr val="accent2"/>
                                  </a:solidFill>
                                  <a:latin typeface="Cambria Math" panose="02040503050406030204" pitchFamily="18" charset="0"/>
                                </a:rPr>
                                <m:t>3</m:t>
                              </m:r>
                            </m:den>
                          </m:f>
                          <m:sSup>
                            <m:sSupPr>
                              <m:ctrlPr>
                                <a:rPr lang="en-US" sz="1500" i="1">
                                  <a:solidFill>
                                    <a:schemeClr val="accent2"/>
                                  </a:solidFill>
                                  <a:latin typeface="Cambria Math" panose="02040503050406030204" pitchFamily="18" charset="0"/>
                                </a:rPr>
                              </m:ctrlPr>
                            </m:sSupPr>
                            <m:e>
                              <m:r>
                                <a:rPr lang="en-US" sz="1500" i="1">
                                  <a:solidFill>
                                    <a:schemeClr val="accent2"/>
                                  </a:solidFill>
                                  <a:latin typeface="Cambria Math" panose="02040503050406030204" pitchFamily="18" charset="0"/>
                                </a:rPr>
                                <m:t>𝑎</m:t>
                              </m:r>
                            </m:e>
                            <m:sup>
                              <m:r>
                                <a:rPr lang="en-US" sz="1500" i="1">
                                  <a:solidFill>
                                    <a:schemeClr val="accent2"/>
                                  </a:solidFill>
                                  <a:latin typeface="Cambria Math" panose="02040503050406030204" pitchFamily="18" charset="0"/>
                                </a:rPr>
                                <m:t>2</m:t>
                              </m:r>
                            </m:sup>
                          </m:sSup>
                          <m:f>
                            <m:fPr>
                              <m:ctrlPr>
                                <a:rPr lang="en-US" sz="1500" i="1">
                                  <a:solidFill>
                                    <a:schemeClr val="accent1"/>
                                  </a:solidFill>
                                  <a:latin typeface="Cambria Math" panose="02040503050406030204" pitchFamily="18" charset="0"/>
                                </a:rPr>
                              </m:ctrlPr>
                            </m:fPr>
                            <m:num>
                              <m:sSub>
                                <m:sSubPr>
                                  <m:ctrlPr>
                                    <a:rPr lang="en-US" sz="1500" i="1">
                                      <a:solidFill>
                                        <a:schemeClr val="accent1"/>
                                      </a:solidFill>
                                      <a:latin typeface="Cambria Math" panose="02040503050406030204" pitchFamily="18" charset="0"/>
                                    </a:rPr>
                                  </m:ctrlPr>
                                </m:sSubPr>
                                <m:e>
                                  <m:r>
                                    <a:rPr lang="en-US" sz="1500" i="1">
                                      <a:solidFill>
                                        <a:schemeClr val="accent1"/>
                                      </a:solidFill>
                                      <a:latin typeface="Cambria Math" panose="02040503050406030204" pitchFamily="18" charset="0"/>
                                    </a:rPr>
                                    <m:t>𝐷</m:t>
                                  </m:r>
                                </m:e>
                                <m:sub>
                                  <m:r>
                                    <a:rPr lang="en-US" sz="1500" i="1">
                                      <a:solidFill>
                                        <a:schemeClr val="accent1"/>
                                      </a:solidFill>
                                      <a:latin typeface="Cambria Math" panose="02040503050406030204" pitchFamily="18" charset="0"/>
                                    </a:rPr>
                                    <m:t>𝑣</m:t>
                                  </m:r>
                                </m:sub>
                              </m:sSub>
                              <m:r>
                                <a:rPr lang="en-US" sz="1500" i="1">
                                  <a:solidFill>
                                    <a:schemeClr val="accent1"/>
                                  </a:solidFill>
                                  <a:latin typeface="Cambria Math" panose="02040503050406030204" pitchFamily="18" charset="0"/>
                                  <a:ea typeface="Cambria Math" panose="02040503050406030204" pitchFamily="18" charset="0"/>
                                </a:rPr>
                                <m:t>∆</m:t>
                              </m:r>
                              <m:sSub>
                                <m:sSubPr>
                                  <m:ctrlPr>
                                    <a:rPr lang="en-US" sz="1500" i="1">
                                      <a:solidFill>
                                        <a:schemeClr val="accent1"/>
                                      </a:solidFill>
                                      <a:latin typeface="Cambria Math" panose="02040503050406030204" pitchFamily="18" charset="0"/>
                                      <a:ea typeface="Cambria Math" panose="02040503050406030204" pitchFamily="18" charset="0"/>
                                    </a:rPr>
                                  </m:ctrlPr>
                                </m:sSubPr>
                                <m:e>
                                  <m:r>
                                    <a:rPr lang="en-US" sz="1500" i="1">
                                      <a:solidFill>
                                        <a:schemeClr val="accent1"/>
                                      </a:solidFill>
                                      <a:latin typeface="Cambria Math" panose="02040503050406030204" pitchFamily="18" charset="0"/>
                                      <a:ea typeface="Cambria Math" panose="02040503050406030204" pitchFamily="18" charset="0"/>
                                    </a:rPr>
                                    <m:t>𝜌</m:t>
                                  </m:r>
                                </m:e>
                                <m:sub>
                                  <m:r>
                                    <a:rPr lang="en-US" sz="1500" i="1">
                                      <a:solidFill>
                                        <a:schemeClr val="accent1"/>
                                      </a:solidFill>
                                      <a:latin typeface="Cambria Math" panose="02040503050406030204" pitchFamily="18" charset="0"/>
                                      <a:ea typeface="Cambria Math" panose="02040503050406030204" pitchFamily="18" charset="0"/>
                                    </a:rPr>
                                    <m:t>𝑣</m:t>
                                  </m:r>
                                </m:sub>
                              </m:sSub>
                            </m:num>
                            <m:den>
                              <m:r>
                                <a:rPr lang="en-US" sz="1500" i="1">
                                  <a:solidFill>
                                    <a:schemeClr val="accent1"/>
                                  </a:solidFill>
                                  <a:latin typeface="Cambria Math" panose="02040503050406030204" pitchFamily="18" charset="0"/>
                                  <a:ea typeface="Cambria Math" panose="02040503050406030204" pitchFamily="18" charset="0"/>
                                </a:rPr>
                                <m:t>𝑎</m:t>
                              </m:r>
                            </m:den>
                          </m:f>
                          <m:sSub>
                            <m:sSubPr>
                              <m:ctrlPr>
                                <a:rPr lang="en-US" sz="1500" i="1">
                                  <a:solidFill>
                                    <a:schemeClr val="accent1"/>
                                  </a:solidFill>
                                  <a:latin typeface="Cambria Math" panose="02040503050406030204" pitchFamily="18" charset="0"/>
                                </a:rPr>
                              </m:ctrlPr>
                            </m:sSubPr>
                            <m:e>
                              <m:r>
                                <a:rPr lang="en-US" sz="1500" i="1">
                                  <a:solidFill>
                                    <a:schemeClr val="accent1"/>
                                  </a:solidFill>
                                  <a:latin typeface="Cambria Math" panose="02040503050406030204" pitchFamily="18" charset="0"/>
                                </a:rPr>
                                <m:t>𝑓</m:t>
                              </m:r>
                            </m:e>
                            <m:sub>
                              <m:r>
                                <a:rPr lang="en-US" sz="1500" i="1">
                                  <a:solidFill>
                                    <a:schemeClr val="accent1"/>
                                  </a:solidFill>
                                  <a:latin typeface="Cambria Math" panose="02040503050406030204" pitchFamily="18" charset="0"/>
                                </a:rPr>
                                <m:t>𝑜𝑏</m:t>
                              </m:r>
                            </m:sub>
                          </m:sSub>
                          <m:r>
                            <a:rPr lang="en-US" sz="1500" i="1">
                              <a:solidFill>
                                <a:schemeClr val="accent1"/>
                              </a:solidFill>
                              <a:latin typeface="Cambria Math" panose="02040503050406030204" pitchFamily="18" charset="0"/>
                            </a:rPr>
                            <m:t>(</m:t>
                          </m:r>
                          <m:r>
                            <a:rPr lang="en-US" sz="1500" i="1">
                              <a:solidFill>
                                <a:schemeClr val="accent1"/>
                              </a:solidFill>
                              <a:latin typeface="Cambria Math" panose="02040503050406030204" pitchFamily="18" charset="0"/>
                            </a:rPr>
                            <m:t>𝜙</m:t>
                          </m:r>
                          <m:r>
                            <a:rPr lang="en-US" sz="1500" i="1">
                              <a:solidFill>
                                <a:schemeClr val="accent1"/>
                              </a:solidFill>
                              <a:latin typeface="Cambria Math" panose="02040503050406030204" pitchFamily="18" charset="0"/>
                            </a:rPr>
                            <m:t>)</m:t>
                          </m:r>
                        </m:e>
                      </m:d>
                    </m:oMath>
                  </m:oMathPara>
                </a14:m>
                <a:endParaRPr lang="en-US" sz="1500" dirty="0">
                  <a:solidFill>
                    <a:schemeClr val="accent2"/>
                  </a:solidFill>
                </a:endParaRPr>
              </a:p>
            </p:txBody>
          </p:sp>
        </mc:Choice>
        <mc:Fallback xmlns="">
          <p:sp>
            <p:nvSpPr>
              <p:cNvPr id="28" name="Rounded Rectangle 27">
                <a:extLst>
                  <a:ext uri="{FF2B5EF4-FFF2-40B4-BE49-F238E27FC236}">
                    <a16:creationId xmlns:a16="http://schemas.microsoft.com/office/drawing/2014/main" id="{58D08F02-E6F8-D84B-84CC-904B1B222FC8}"/>
                  </a:ext>
                </a:extLst>
              </p:cNvPr>
              <p:cNvSpPr>
                <a:spLocks noRot="1" noChangeAspect="1" noMove="1" noResize="1" noEditPoints="1" noAdjustHandles="1" noChangeArrowheads="1" noChangeShapeType="1" noTextEdit="1"/>
              </p:cNvSpPr>
              <p:nvPr/>
            </p:nvSpPr>
            <p:spPr>
              <a:xfrm>
                <a:off x="2999194" y="2289469"/>
                <a:ext cx="4504265" cy="548193"/>
              </a:xfrm>
              <a:prstGeom prst="roundRect">
                <a:avLst/>
              </a:prstGeom>
              <a:blipFill>
                <a:blip r:embed="rId9"/>
                <a:stretch>
                  <a:fillRect/>
                </a:stretch>
              </a:blipFill>
              <a:ln>
                <a:solidFill>
                  <a:schemeClr val="accent2"/>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B1D9E777-D6A1-0146-8EE8-1D16A50E2964}"/>
                  </a:ext>
                </a:extLst>
              </p:cNvPr>
              <p:cNvSpPr/>
              <p:nvPr/>
            </p:nvSpPr>
            <p:spPr>
              <a:xfrm>
                <a:off x="2999193" y="4687041"/>
                <a:ext cx="4675716" cy="548193"/>
              </a:xfrm>
              <a:prstGeom prst="roundRect">
                <a:avLst/>
              </a:prstGeom>
              <a:noFill/>
              <a:ln>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500" i="1">
                              <a:solidFill>
                                <a:schemeClr val="accent2"/>
                              </a:solidFill>
                              <a:latin typeface="Cambria Math" panose="02040503050406030204" pitchFamily="18" charset="0"/>
                            </a:rPr>
                          </m:ctrlPr>
                        </m:fPr>
                        <m:num>
                          <m:r>
                            <a:rPr lang="en-US" sz="1500" i="1">
                              <a:solidFill>
                                <a:schemeClr val="accent2"/>
                              </a:solidFill>
                              <a:latin typeface="Cambria Math" panose="02040503050406030204" pitchFamily="18" charset="0"/>
                            </a:rPr>
                            <m:t>𝑑𝑚</m:t>
                          </m:r>
                        </m:num>
                        <m:den>
                          <m:r>
                            <a:rPr lang="en-US" sz="1500" i="1">
                              <a:solidFill>
                                <a:schemeClr val="accent2"/>
                              </a:solidFill>
                              <a:latin typeface="Cambria Math" panose="02040503050406030204" pitchFamily="18" charset="0"/>
                            </a:rPr>
                            <m:t>𝑑𝑡</m:t>
                          </m:r>
                        </m:den>
                      </m:f>
                      <m:r>
                        <a:rPr lang="en-US" sz="1500" i="1">
                          <a:solidFill>
                            <a:schemeClr val="accent2"/>
                          </a:solidFill>
                          <a:latin typeface="Cambria Math" panose="02040503050406030204" pitchFamily="18" charset="0"/>
                        </a:rPr>
                        <m:t>=4</m:t>
                      </m:r>
                      <m:r>
                        <a:rPr lang="en-US" sz="1500" i="1">
                          <a:solidFill>
                            <a:schemeClr val="accent2"/>
                          </a:solidFill>
                          <a:latin typeface="Cambria Math" panose="02040503050406030204" pitchFamily="18" charset="0"/>
                        </a:rPr>
                        <m:t>𝜋</m:t>
                      </m:r>
                      <m:d>
                        <m:dPr>
                          <m:begChr m:val="["/>
                          <m:endChr m:val="]"/>
                          <m:ctrlPr>
                            <a:rPr lang="en-US" sz="1500" i="1">
                              <a:solidFill>
                                <a:schemeClr val="accent2"/>
                              </a:solidFill>
                              <a:latin typeface="Cambria Math" panose="02040503050406030204" pitchFamily="18" charset="0"/>
                            </a:rPr>
                          </m:ctrlPr>
                        </m:dPr>
                        <m:e>
                          <m:f>
                            <m:fPr>
                              <m:ctrlPr>
                                <a:rPr lang="en-US" sz="1500" i="1">
                                  <a:solidFill>
                                    <a:schemeClr val="accent2"/>
                                  </a:solidFill>
                                  <a:latin typeface="Cambria Math" panose="02040503050406030204" pitchFamily="18" charset="0"/>
                                </a:rPr>
                              </m:ctrlPr>
                            </m:fPr>
                            <m:num>
                              <m:r>
                                <a:rPr lang="en-US" sz="1500" i="1">
                                  <a:solidFill>
                                    <a:schemeClr val="accent2"/>
                                  </a:solidFill>
                                  <a:latin typeface="Cambria Math" panose="02040503050406030204" pitchFamily="18" charset="0"/>
                                </a:rPr>
                                <m:t>2</m:t>
                              </m:r>
                            </m:num>
                            <m:den>
                              <m:r>
                                <a:rPr lang="en-US" sz="1500" i="1">
                                  <a:solidFill>
                                    <a:schemeClr val="accent2"/>
                                  </a:solidFill>
                                  <a:latin typeface="Cambria Math" panose="02040503050406030204" pitchFamily="18" charset="0"/>
                                </a:rPr>
                                <m:t>3</m:t>
                              </m:r>
                            </m:den>
                          </m:f>
                          <m:r>
                            <a:rPr lang="en-US" sz="1500" i="1">
                              <a:solidFill>
                                <a:schemeClr val="accent2"/>
                              </a:solidFill>
                              <a:latin typeface="Cambria Math" panose="02040503050406030204" pitchFamily="18" charset="0"/>
                            </a:rPr>
                            <m:t>𝑎𝑐</m:t>
                          </m:r>
                          <m:f>
                            <m:fPr>
                              <m:ctrlPr>
                                <a:rPr lang="en-US" sz="1500" i="1">
                                  <a:solidFill>
                                    <a:schemeClr val="accent1"/>
                                  </a:solidFill>
                                  <a:latin typeface="Cambria Math" panose="02040503050406030204" pitchFamily="18" charset="0"/>
                                </a:rPr>
                              </m:ctrlPr>
                            </m:fPr>
                            <m:num>
                              <m:sSub>
                                <m:sSubPr>
                                  <m:ctrlPr>
                                    <a:rPr lang="en-US" sz="1500" i="1">
                                      <a:solidFill>
                                        <a:schemeClr val="accent1"/>
                                      </a:solidFill>
                                      <a:latin typeface="Cambria Math" panose="02040503050406030204" pitchFamily="18" charset="0"/>
                                    </a:rPr>
                                  </m:ctrlPr>
                                </m:sSubPr>
                                <m:e>
                                  <m:r>
                                    <a:rPr lang="en-US" sz="1500" i="1">
                                      <a:solidFill>
                                        <a:schemeClr val="accent1"/>
                                      </a:solidFill>
                                      <a:latin typeface="Cambria Math" panose="02040503050406030204" pitchFamily="18" charset="0"/>
                                    </a:rPr>
                                    <m:t>𝐷</m:t>
                                  </m:r>
                                </m:e>
                                <m:sub>
                                  <m:r>
                                    <a:rPr lang="en-US" sz="1500" i="1">
                                      <a:solidFill>
                                        <a:schemeClr val="accent1"/>
                                      </a:solidFill>
                                      <a:latin typeface="Cambria Math" panose="02040503050406030204" pitchFamily="18" charset="0"/>
                                    </a:rPr>
                                    <m:t>𝑣</m:t>
                                  </m:r>
                                </m:sub>
                              </m:sSub>
                              <m:r>
                                <a:rPr lang="en-US" sz="1500" i="1">
                                  <a:solidFill>
                                    <a:schemeClr val="accent1"/>
                                  </a:solidFill>
                                  <a:latin typeface="Cambria Math" panose="02040503050406030204" pitchFamily="18" charset="0"/>
                                  <a:ea typeface="Cambria Math" panose="02040503050406030204" pitchFamily="18" charset="0"/>
                                </a:rPr>
                                <m:t>∆</m:t>
                              </m:r>
                              <m:sSub>
                                <m:sSubPr>
                                  <m:ctrlPr>
                                    <a:rPr lang="en-US" sz="1500" i="1">
                                      <a:solidFill>
                                        <a:schemeClr val="accent1"/>
                                      </a:solidFill>
                                      <a:latin typeface="Cambria Math" panose="02040503050406030204" pitchFamily="18" charset="0"/>
                                      <a:ea typeface="Cambria Math" panose="02040503050406030204" pitchFamily="18" charset="0"/>
                                    </a:rPr>
                                  </m:ctrlPr>
                                </m:sSubPr>
                                <m:e>
                                  <m:r>
                                    <a:rPr lang="en-US" sz="1500" i="1">
                                      <a:solidFill>
                                        <a:schemeClr val="accent1"/>
                                      </a:solidFill>
                                      <a:latin typeface="Cambria Math" panose="02040503050406030204" pitchFamily="18" charset="0"/>
                                      <a:ea typeface="Cambria Math" panose="02040503050406030204" pitchFamily="18" charset="0"/>
                                    </a:rPr>
                                    <m:t>𝜌</m:t>
                                  </m:r>
                                </m:e>
                                <m:sub>
                                  <m:r>
                                    <a:rPr lang="en-US" sz="1500" i="1">
                                      <a:solidFill>
                                        <a:schemeClr val="accent1"/>
                                      </a:solidFill>
                                      <a:latin typeface="Cambria Math" panose="02040503050406030204" pitchFamily="18" charset="0"/>
                                      <a:ea typeface="Cambria Math" panose="02040503050406030204" pitchFamily="18" charset="0"/>
                                    </a:rPr>
                                    <m:t>𝑣</m:t>
                                  </m:r>
                                </m:sub>
                              </m:sSub>
                            </m:num>
                            <m:den>
                              <m:r>
                                <a:rPr lang="en-US" sz="1500" i="1">
                                  <a:solidFill>
                                    <a:schemeClr val="accent1"/>
                                  </a:solidFill>
                                  <a:latin typeface="Cambria Math" panose="02040503050406030204" pitchFamily="18" charset="0"/>
                                  <a:ea typeface="Cambria Math" panose="02040503050406030204" pitchFamily="18" charset="0"/>
                                </a:rPr>
                                <m:t>𝑐</m:t>
                              </m:r>
                            </m:den>
                          </m:f>
                          <m:r>
                            <a:rPr lang="en-US" sz="1500" i="1">
                              <a:solidFill>
                                <a:schemeClr val="accent1"/>
                              </a:solidFill>
                              <a:latin typeface="Cambria Math" panose="02040503050406030204" pitchFamily="18" charset="0"/>
                            </a:rPr>
                            <m:t>𝜙</m:t>
                          </m:r>
                          <m:r>
                            <a:rPr lang="en-US" sz="1500" i="1">
                              <a:solidFill>
                                <a:schemeClr val="accent1"/>
                              </a:solidFill>
                              <a:latin typeface="Cambria Math" panose="02040503050406030204" pitchFamily="18" charset="0"/>
                            </a:rPr>
                            <m:t> </m:t>
                          </m:r>
                          <m:sSub>
                            <m:sSubPr>
                              <m:ctrlPr>
                                <a:rPr lang="en-US" sz="1500" i="1">
                                  <a:solidFill>
                                    <a:schemeClr val="accent1"/>
                                  </a:solidFill>
                                  <a:latin typeface="Cambria Math" panose="02040503050406030204" pitchFamily="18" charset="0"/>
                                </a:rPr>
                              </m:ctrlPr>
                            </m:sSubPr>
                            <m:e>
                              <m:r>
                                <a:rPr lang="en-US" sz="1500" i="1">
                                  <a:solidFill>
                                    <a:schemeClr val="accent1"/>
                                  </a:solidFill>
                                  <a:latin typeface="Cambria Math" panose="02040503050406030204" pitchFamily="18" charset="0"/>
                                </a:rPr>
                                <m:t>𝑓</m:t>
                              </m:r>
                            </m:e>
                            <m:sub>
                              <m:r>
                                <a:rPr lang="en-US" sz="1500" i="1">
                                  <a:solidFill>
                                    <a:schemeClr val="accent1"/>
                                  </a:solidFill>
                                  <a:latin typeface="Cambria Math" panose="02040503050406030204" pitchFamily="18" charset="0"/>
                                </a:rPr>
                                <m:t>𝑝𝑟</m:t>
                              </m:r>
                            </m:sub>
                          </m:sSub>
                          <m:r>
                            <a:rPr lang="en-US" sz="1500" i="1">
                              <a:solidFill>
                                <a:schemeClr val="accent1"/>
                              </a:solidFill>
                              <a:latin typeface="Cambria Math" panose="02040503050406030204" pitchFamily="18" charset="0"/>
                            </a:rPr>
                            <m:t>(</m:t>
                          </m:r>
                          <m:r>
                            <a:rPr lang="en-US" sz="1500" i="1">
                              <a:solidFill>
                                <a:schemeClr val="accent1"/>
                              </a:solidFill>
                              <a:latin typeface="Cambria Math" panose="02040503050406030204" pitchFamily="18" charset="0"/>
                            </a:rPr>
                            <m:t>𝜙</m:t>
                          </m:r>
                          <m:r>
                            <a:rPr lang="en-US" sz="1500" i="1">
                              <a:solidFill>
                                <a:schemeClr val="accent1"/>
                              </a:solidFill>
                              <a:latin typeface="Cambria Math" panose="02040503050406030204" pitchFamily="18" charset="0"/>
                            </a:rPr>
                            <m:t>)</m:t>
                          </m:r>
                          <m:r>
                            <m:rPr>
                              <m:nor/>
                            </m:rPr>
                            <a:rPr lang="en-US" sz="1500">
                              <a:solidFill>
                                <a:schemeClr val="accent1"/>
                              </a:solidFill>
                              <a:latin typeface="Cambria Math" panose="02040503050406030204" pitchFamily="18" charset="0"/>
                            </a:rPr>
                            <m:t> </m:t>
                          </m:r>
                          <m:r>
                            <m:rPr>
                              <m:nor/>
                            </m:rPr>
                            <a:rPr lang="en-US" sz="1500" dirty="0">
                              <a:solidFill>
                                <a:schemeClr val="accent2"/>
                              </a:solidFill>
                            </a:rPr>
                            <m:t>+ </m:t>
                          </m:r>
                          <m:f>
                            <m:fPr>
                              <m:ctrlPr>
                                <a:rPr lang="en-US" sz="1500" i="1">
                                  <a:solidFill>
                                    <a:schemeClr val="accent2"/>
                                  </a:solidFill>
                                  <a:latin typeface="Cambria Math" panose="02040503050406030204" pitchFamily="18" charset="0"/>
                                </a:rPr>
                              </m:ctrlPr>
                            </m:fPr>
                            <m:num>
                              <m:r>
                                <a:rPr lang="en-US" sz="1500" i="1">
                                  <a:solidFill>
                                    <a:schemeClr val="accent2"/>
                                  </a:solidFill>
                                  <a:latin typeface="Cambria Math" panose="02040503050406030204" pitchFamily="18" charset="0"/>
                                </a:rPr>
                                <m:t>1</m:t>
                              </m:r>
                            </m:num>
                            <m:den>
                              <m:r>
                                <a:rPr lang="en-US" sz="1500" i="1">
                                  <a:solidFill>
                                    <a:schemeClr val="accent2"/>
                                  </a:solidFill>
                                  <a:latin typeface="Cambria Math" panose="02040503050406030204" pitchFamily="18" charset="0"/>
                                </a:rPr>
                                <m:t>3</m:t>
                              </m:r>
                            </m:den>
                          </m:f>
                          <m:sSup>
                            <m:sSupPr>
                              <m:ctrlPr>
                                <a:rPr lang="en-US" sz="1500" i="1">
                                  <a:solidFill>
                                    <a:schemeClr val="accent2"/>
                                  </a:solidFill>
                                  <a:latin typeface="Cambria Math" panose="02040503050406030204" pitchFamily="18" charset="0"/>
                                </a:rPr>
                              </m:ctrlPr>
                            </m:sSupPr>
                            <m:e>
                              <m:r>
                                <a:rPr lang="en-US" sz="1500" i="1">
                                  <a:solidFill>
                                    <a:schemeClr val="accent2"/>
                                  </a:solidFill>
                                  <a:latin typeface="Cambria Math" panose="02040503050406030204" pitchFamily="18" charset="0"/>
                                </a:rPr>
                                <m:t>𝑎</m:t>
                              </m:r>
                            </m:e>
                            <m:sup>
                              <m:r>
                                <a:rPr lang="en-US" sz="1500" i="1">
                                  <a:solidFill>
                                    <a:schemeClr val="accent2"/>
                                  </a:solidFill>
                                  <a:latin typeface="Cambria Math" panose="02040503050406030204" pitchFamily="18" charset="0"/>
                                </a:rPr>
                                <m:t>2</m:t>
                              </m:r>
                            </m:sup>
                          </m:sSup>
                          <m:f>
                            <m:fPr>
                              <m:ctrlPr>
                                <a:rPr lang="en-US" sz="1500" i="1">
                                  <a:solidFill>
                                    <a:schemeClr val="accent1"/>
                                  </a:solidFill>
                                  <a:latin typeface="Cambria Math" panose="02040503050406030204" pitchFamily="18" charset="0"/>
                                </a:rPr>
                              </m:ctrlPr>
                            </m:fPr>
                            <m:num>
                              <m:sSub>
                                <m:sSubPr>
                                  <m:ctrlPr>
                                    <a:rPr lang="en-US" sz="1500" i="1">
                                      <a:solidFill>
                                        <a:schemeClr val="accent1"/>
                                      </a:solidFill>
                                      <a:latin typeface="Cambria Math" panose="02040503050406030204" pitchFamily="18" charset="0"/>
                                    </a:rPr>
                                  </m:ctrlPr>
                                </m:sSubPr>
                                <m:e>
                                  <m:r>
                                    <a:rPr lang="en-US" sz="1500" i="1">
                                      <a:solidFill>
                                        <a:schemeClr val="accent1"/>
                                      </a:solidFill>
                                      <a:latin typeface="Cambria Math" panose="02040503050406030204" pitchFamily="18" charset="0"/>
                                    </a:rPr>
                                    <m:t>𝐷</m:t>
                                  </m:r>
                                </m:e>
                                <m:sub>
                                  <m:r>
                                    <a:rPr lang="en-US" sz="1500" i="1">
                                      <a:solidFill>
                                        <a:schemeClr val="accent1"/>
                                      </a:solidFill>
                                      <a:latin typeface="Cambria Math" panose="02040503050406030204" pitchFamily="18" charset="0"/>
                                    </a:rPr>
                                    <m:t>𝑣</m:t>
                                  </m:r>
                                </m:sub>
                              </m:sSub>
                              <m:r>
                                <a:rPr lang="en-US" sz="1500" i="1">
                                  <a:solidFill>
                                    <a:schemeClr val="accent1"/>
                                  </a:solidFill>
                                  <a:latin typeface="Cambria Math" panose="02040503050406030204" pitchFamily="18" charset="0"/>
                                  <a:ea typeface="Cambria Math" panose="02040503050406030204" pitchFamily="18" charset="0"/>
                                </a:rPr>
                                <m:t>∆</m:t>
                              </m:r>
                              <m:sSub>
                                <m:sSubPr>
                                  <m:ctrlPr>
                                    <a:rPr lang="en-US" sz="1500" i="1">
                                      <a:solidFill>
                                        <a:schemeClr val="accent1"/>
                                      </a:solidFill>
                                      <a:latin typeface="Cambria Math" panose="02040503050406030204" pitchFamily="18" charset="0"/>
                                      <a:ea typeface="Cambria Math" panose="02040503050406030204" pitchFamily="18" charset="0"/>
                                    </a:rPr>
                                  </m:ctrlPr>
                                </m:sSubPr>
                                <m:e>
                                  <m:r>
                                    <a:rPr lang="en-US" sz="1500" i="1">
                                      <a:solidFill>
                                        <a:schemeClr val="accent1"/>
                                      </a:solidFill>
                                      <a:latin typeface="Cambria Math" panose="02040503050406030204" pitchFamily="18" charset="0"/>
                                      <a:ea typeface="Cambria Math" panose="02040503050406030204" pitchFamily="18" charset="0"/>
                                    </a:rPr>
                                    <m:t>𝜌</m:t>
                                  </m:r>
                                </m:e>
                                <m:sub>
                                  <m:r>
                                    <a:rPr lang="en-US" sz="1500" i="1">
                                      <a:solidFill>
                                        <a:schemeClr val="accent1"/>
                                      </a:solidFill>
                                      <a:latin typeface="Cambria Math" panose="02040503050406030204" pitchFamily="18" charset="0"/>
                                      <a:ea typeface="Cambria Math" panose="02040503050406030204" pitchFamily="18" charset="0"/>
                                    </a:rPr>
                                    <m:t>𝑣</m:t>
                                  </m:r>
                                </m:sub>
                              </m:sSub>
                            </m:num>
                            <m:den>
                              <m:r>
                                <a:rPr lang="en-US" sz="1500" i="1">
                                  <a:solidFill>
                                    <a:schemeClr val="accent1"/>
                                  </a:solidFill>
                                  <a:latin typeface="Cambria Math" panose="02040503050406030204" pitchFamily="18" charset="0"/>
                                  <a:ea typeface="Cambria Math" panose="02040503050406030204" pitchFamily="18" charset="0"/>
                                </a:rPr>
                                <m:t>𝑎</m:t>
                              </m:r>
                            </m:den>
                          </m:f>
                          <m:r>
                            <a:rPr lang="en-US" sz="1500" i="1">
                              <a:solidFill>
                                <a:schemeClr val="accent1"/>
                              </a:solidFill>
                              <a:latin typeface="Cambria Math" panose="02040503050406030204" pitchFamily="18" charset="0"/>
                            </a:rPr>
                            <m:t>𝜙</m:t>
                          </m:r>
                          <m:r>
                            <a:rPr lang="en-US" sz="1500" i="1">
                              <a:solidFill>
                                <a:schemeClr val="accent1"/>
                              </a:solidFill>
                              <a:latin typeface="Cambria Math" panose="02040503050406030204" pitchFamily="18" charset="0"/>
                            </a:rPr>
                            <m:t> </m:t>
                          </m:r>
                          <m:sSub>
                            <m:sSubPr>
                              <m:ctrlPr>
                                <a:rPr lang="en-US" sz="1500" i="1">
                                  <a:solidFill>
                                    <a:schemeClr val="accent1"/>
                                  </a:solidFill>
                                  <a:latin typeface="Cambria Math" panose="02040503050406030204" pitchFamily="18" charset="0"/>
                                </a:rPr>
                              </m:ctrlPr>
                            </m:sSubPr>
                            <m:e>
                              <m:r>
                                <a:rPr lang="en-US" sz="1500" i="1">
                                  <a:solidFill>
                                    <a:schemeClr val="accent1"/>
                                  </a:solidFill>
                                  <a:latin typeface="Cambria Math" panose="02040503050406030204" pitchFamily="18" charset="0"/>
                                </a:rPr>
                                <m:t>𝑓</m:t>
                              </m:r>
                            </m:e>
                            <m:sub>
                              <m:r>
                                <a:rPr lang="en-US" sz="1500" i="1">
                                  <a:solidFill>
                                    <a:schemeClr val="accent1"/>
                                  </a:solidFill>
                                  <a:latin typeface="Cambria Math" panose="02040503050406030204" pitchFamily="18" charset="0"/>
                                </a:rPr>
                                <m:t>𝑝𝑟</m:t>
                              </m:r>
                            </m:sub>
                          </m:sSub>
                          <m:r>
                            <a:rPr lang="en-US" sz="1500" i="1">
                              <a:solidFill>
                                <a:schemeClr val="accent1"/>
                              </a:solidFill>
                              <a:latin typeface="Cambria Math" panose="02040503050406030204" pitchFamily="18" charset="0"/>
                            </a:rPr>
                            <m:t>(</m:t>
                          </m:r>
                          <m:r>
                            <a:rPr lang="en-US" sz="1500" i="1">
                              <a:solidFill>
                                <a:schemeClr val="accent1"/>
                              </a:solidFill>
                              <a:latin typeface="Cambria Math" panose="02040503050406030204" pitchFamily="18" charset="0"/>
                            </a:rPr>
                            <m:t>𝜙</m:t>
                          </m:r>
                          <m:r>
                            <a:rPr lang="en-US" sz="1500" i="1">
                              <a:solidFill>
                                <a:schemeClr val="accent1"/>
                              </a:solidFill>
                              <a:latin typeface="Cambria Math" panose="02040503050406030204" pitchFamily="18" charset="0"/>
                            </a:rPr>
                            <m:t>)</m:t>
                          </m:r>
                        </m:e>
                      </m:d>
                    </m:oMath>
                  </m:oMathPara>
                </a14:m>
                <a:endParaRPr lang="en-US" sz="1500" dirty="0">
                  <a:solidFill>
                    <a:schemeClr val="accent2"/>
                  </a:solidFill>
                </a:endParaRPr>
              </a:p>
            </p:txBody>
          </p:sp>
        </mc:Choice>
        <mc:Fallback xmlns="">
          <p:sp>
            <p:nvSpPr>
              <p:cNvPr id="29" name="Rounded Rectangle 28">
                <a:extLst>
                  <a:ext uri="{FF2B5EF4-FFF2-40B4-BE49-F238E27FC236}">
                    <a16:creationId xmlns:a16="http://schemas.microsoft.com/office/drawing/2014/main" id="{B1D9E777-D6A1-0146-8EE8-1D16A50E2964}"/>
                  </a:ext>
                </a:extLst>
              </p:cNvPr>
              <p:cNvSpPr>
                <a:spLocks noRot="1" noChangeAspect="1" noMove="1" noResize="1" noEditPoints="1" noAdjustHandles="1" noChangeArrowheads="1" noChangeShapeType="1" noTextEdit="1"/>
              </p:cNvSpPr>
              <p:nvPr/>
            </p:nvSpPr>
            <p:spPr>
              <a:xfrm>
                <a:off x="2999193" y="4687041"/>
                <a:ext cx="4675716" cy="548193"/>
              </a:xfrm>
              <a:prstGeom prst="roundRect">
                <a:avLst/>
              </a:prstGeom>
              <a:blipFill>
                <a:blip r:embed="rId10"/>
                <a:stretch>
                  <a:fillRect/>
                </a:stretch>
              </a:blipFill>
              <a:ln>
                <a:solidFill>
                  <a:schemeClr val="accent3"/>
                </a:solidFill>
                <a:prstDash val="sysDot"/>
              </a:ln>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D9648342-3176-814C-9CA1-D6549D3826CD}"/>
              </a:ext>
            </a:extLst>
          </p:cNvPr>
          <p:cNvCxnSpPr/>
          <p:nvPr/>
        </p:nvCxnSpPr>
        <p:spPr>
          <a:xfrm flipV="1">
            <a:off x="4572000" y="2658816"/>
            <a:ext cx="208430" cy="151585"/>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7EE0416-8617-464D-A729-A356A991CA9F}"/>
              </a:ext>
            </a:extLst>
          </p:cNvPr>
          <p:cNvCxnSpPr/>
          <p:nvPr/>
        </p:nvCxnSpPr>
        <p:spPr>
          <a:xfrm flipV="1">
            <a:off x="4209694" y="2537514"/>
            <a:ext cx="208430" cy="151585"/>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4C1F8F1-66C9-DB4E-AC1F-C1CB4C8747B4}"/>
              </a:ext>
            </a:extLst>
          </p:cNvPr>
          <p:cNvCxnSpPr/>
          <p:nvPr/>
        </p:nvCxnSpPr>
        <p:spPr>
          <a:xfrm flipV="1">
            <a:off x="6249022" y="2658815"/>
            <a:ext cx="208430" cy="151585"/>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198B785-E3C3-044D-9764-03B61D9456B4}"/>
              </a:ext>
            </a:extLst>
          </p:cNvPr>
          <p:cNvCxnSpPr>
            <a:cxnSpLocks/>
          </p:cNvCxnSpPr>
          <p:nvPr/>
        </p:nvCxnSpPr>
        <p:spPr>
          <a:xfrm flipV="1">
            <a:off x="5987303" y="2507257"/>
            <a:ext cx="58255" cy="42368"/>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37BFE51-09A7-3F49-BB8A-0EE37D4D1A70}"/>
              </a:ext>
            </a:extLst>
          </p:cNvPr>
          <p:cNvCxnSpPr/>
          <p:nvPr/>
        </p:nvCxnSpPr>
        <p:spPr>
          <a:xfrm flipV="1">
            <a:off x="4518079" y="5042160"/>
            <a:ext cx="208430" cy="151585"/>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1696312-1107-7B4B-B60D-C89DC637206B}"/>
              </a:ext>
            </a:extLst>
          </p:cNvPr>
          <p:cNvCxnSpPr/>
          <p:nvPr/>
        </p:nvCxnSpPr>
        <p:spPr>
          <a:xfrm flipV="1">
            <a:off x="4155772" y="4920858"/>
            <a:ext cx="208430" cy="151585"/>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C1CFCAD-E72C-7648-A70E-D0B2D73C9877}"/>
              </a:ext>
            </a:extLst>
          </p:cNvPr>
          <p:cNvCxnSpPr/>
          <p:nvPr/>
        </p:nvCxnSpPr>
        <p:spPr>
          <a:xfrm flipV="1">
            <a:off x="6353236" y="5030047"/>
            <a:ext cx="208430" cy="151585"/>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F7BD58D-2FD2-2244-83C1-51AB617442DB}"/>
              </a:ext>
            </a:extLst>
          </p:cNvPr>
          <p:cNvCxnSpPr>
            <a:cxnSpLocks/>
          </p:cNvCxnSpPr>
          <p:nvPr/>
        </p:nvCxnSpPr>
        <p:spPr>
          <a:xfrm flipV="1">
            <a:off x="6091518" y="4878490"/>
            <a:ext cx="58255" cy="42368"/>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99EA063-EADF-E04A-BBC8-C04B8903D67E}"/>
              </a:ext>
            </a:extLst>
          </p:cNvPr>
          <p:cNvCxnSpPr/>
          <p:nvPr/>
        </p:nvCxnSpPr>
        <p:spPr>
          <a:xfrm>
            <a:off x="3741644" y="2837662"/>
            <a:ext cx="0" cy="3079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9557441-8979-9341-8EA4-BA14D5CC5222}"/>
              </a:ext>
            </a:extLst>
          </p:cNvPr>
          <p:cNvCxnSpPr/>
          <p:nvPr/>
        </p:nvCxnSpPr>
        <p:spPr>
          <a:xfrm>
            <a:off x="3741645" y="3145626"/>
            <a:ext cx="6663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BA3CDEF-8524-944E-A9FF-CAEE9D1B113C}"/>
              </a:ext>
            </a:extLst>
          </p:cNvPr>
          <p:cNvCxnSpPr/>
          <p:nvPr/>
        </p:nvCxnSpPr>
        <p:spPr>
          <a:xfrm>
            <a:off x="3741644" y="4379077"/>
            <a:ext cx="0" cy="3079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2764612-13AF-6841-8D3B-80E16F3D46B2}"/>
              </a:ext>
            </a:extLst>
          </p:cNvPr>
          <p:cNvCxnSpPr/>
          <p:nvPr/>
        </p:nvCxnSpPr>
        <p:spPr>
          <a:xfrm>
            <a:off x="3741645" y="4379077"/>
            <a:ext cx="6663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Rounded Rectangle 47">
                <a:extLst>
                  <a:ext uri="{FF2B5EF4-FFF2-40B4-BE49-F238E27FC236}">
                    <a16:creationId xmlns:a16="http://schemas.microsoft.com/office/drawing/2014/main" id="{A3384E8B-CC57-FB47-900B-6150204510F5}"/>
                  </a:ext>
                </a:extLst>
              </p:cNvPr>
              <p:cNvSpPr/>
              <p:nvPr/>
            </p:nvSpPr>
            <p:spPr>
              <a:xfrm>
                <a:off x="4418123" y="2868290"/>
                <a:ext cx="2245069" cy="583359"/>
              </a:xfrm>
              <a:prstGeom prst="roundRect">
                <a:avLst/>
              </a:prstGeom>
              <a:noFill/>
              <a:ln>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500" i="1">
                              <a:solidFill>
                                <a:schemeClr val="accent3"/>
                              </a:solidFill>
                              <a:latin typeface="Cambria Math" panose="02040503050406030204" pitchFamily="18" charset="0"/>
                            </a:rPr>
                          </m:ctrlPr>
                        </m:fPr>
                        <m:num>
                          <m:r>
                            <a:rPr lang="en-US" sz="1500" i="1">
                              <a:solidFill>
                                <a:schemeClr val="accent3"/>
                              </a:solidFill>
                              <a:latin typeface="Cambria Math" panose="02040503050406030204" pitchFamily="18" charset="0"/>
                            </a:rPr>
                            <m:t>𝑑𝑚</m:t>
                          </m:r>
                        </m:num>
                        <m:den>
                          <m:r>
                            <a:rPr lang="en-US" sz="1500" i="1">
                              <a:solidFill>
                                <a:schemeClr val="accent3"/>
                              </a:solidFill>
                              <a:latin typeface="Cambria Math" panose="02040503050406030204" pitchFamily="18" charset="0"/>
                            </a:rPr>
                            <m:t>𝑑𝑡</m:t>
                          </m:r>
                        </m:den>
                      </m:f>
                      <m:r>
                        <a:rPr lang="en-US" sz="1500" i="1">
                          <a:solidFill>
                            <a:schemeClr val="accent3"/>
                          </a:solidFill>
                          <a:latin typeface="Cambria Math" panose="02040503050406030204" pitchFamily="18" charset="0"/>
                        </a:rPr>
                        <m:t>=4</m:t>
                      </m:r>
                      <m:r>
                        <a:rPr lang="en-US" sz="1500" i="1">
                          <a:solidFill>
                            <a:schemeClr val="accent3"/>
                          </a:solidFill>
                          <a:latin typeface="Cambria Math" panose="02040503050406030204" pitchFamily="18" charset="0"/>
                        </a:rPr>
                        <m:t>𝜋</m:t>
                      </m:r>
                      <m:sSub>
                        <m:sSubPr>
                          <m:ctrlPr>
                            <a:rPr lang="en-US" sz="1500" i="1">
                              <a:solidFill>
                                <a:schemeClr val="accent3"/>
                              </a:solidFill>
                              <a:latin typeface="Cambria Math" panose="02040503050406030204" pitchFamily="18" charset="0"/>
                            </a:rPr>
                          </m:ctrlPr>
                        </m:sSubPr>
                        <m:e>
                          <m:r>
                            <a:rPr lang="en-US" sz="1500" i="1">
                              <a:solidFill>
                                <a:schemeClr val="accent3"/>
                              </a:solidFill>
                              <a:latin typeface="Cambria Math" panose="02040503050406030204" pitchFamily="18" charset="0"/>
                            </a:rPr>
                            <m:t>𝑎𝑓</m:t>
                          </m:r>
                        </m:e>
                        <m:sub>
                          <m:r>
                            <a:rPr lang="en-US" sz="1500" i="1">
                              <a:solidFill>
                                <a:schemeClr val="accent3"/>
                              </a:solidFill>
                              <a:latin typeface="Cambria Math" panose="02040503050406030204" pitchFamily="18" charset="0"/>
                            </a:rPr>
                            <m:t>𝑜𝑏</m:t>
                          </m:r>
                        </m:sub>
                      </m:sSub>
                      <m:d>
                        <m:dPr>
                          <m:ctrlPr>
                            <a:rPr lang="en-US" sz="1500" i="1">
                              <a:solidFill>
                                <a:schemeClr val="accent3"/>
                              </a:solidFill>
                              <a:latin typeface="Cambria Math" panose="02040503050406030204" pitchFamily="18" charset="0"/>
                            </a:rPr>
                          </m:ctrlPr>
                        </m:dPr>
                        <m:e>
                          <m:r>
                            <a:rPr lang="en-US" sz="1500" i="1">
                              <a:solidFill>
                                <a:schemeClr val="accent3"/>
                              </a:solidFill>
                              <a:latin typeface="Cambria Math" panose="02040503050406030204" pitchFamily="18" charset="0"/>
                            </a:rPr>
                            <m:t>𝜙</m:t>
                          </m:r>
                        </m:e>
                      </m:d>
                      <m:sSub>
                        <m:sSubPr>
                          <m:ctrlPr>
                            <a:rPr lang="en-US" sz="1500" i="1">
                              <a:solidFill>
                                <a:schemeClr val="accent3"/>
                              </a:solidFill>
                              <a:latin typeface="Cambria Math" panose="02040503050406030204" pitchFamily="18" charset="0"/>
                            </a:rPr>
                          </m:ctrlPr>
                        </m:sSubPr>
                        <m:e>
                          <m:r>
                            <a:rPr lang="en-US" sz="1500" i="1">
                              <a:solidFill>
                                <a:schemeClr val="accent3"/>
                              </a:solidFill>
                              <a:latin typeface="Cambria Math" panose="02040503050406030204" pitchFamily="18" charset="0"/>
                            </a:rPr>
                            <m:t>𝐷</m:t>
                          </m:r>
                        </m:e>
                        <m:sub>
                          <m:r>
                            <a:rPr lang="en-US" sz="1500" i="1">
                              <a:solidFill>
                                <a:schemeClr val="accent3"/>
                              </a:solidFill>
                              <a:latin typeface="Cambria Math" panose="02040503050406030204" pitchFamily="18" charset="0"/>
                            </a:rPr>
                            <m:t>𝑣</m:t>
                          </m:r>
                        </m:sub>
                      </m:sSub>
                      <m:r>
                        <a:rPr lang="en-US" sz="1500" i="1">
                          <a:solidFill>
                            <a:schemeClr val="accent3"/>
                          </a:solidFill>
                          <a:latin typeface="Cambria Math" panose="02040503050406030204" pitchFamily="18" charset="0"/>
                          <a:ea typeface="Cambria Math" panose="02040503050406030204" pitchFamily="18" charset="0"/>
                        </a:rPr>
                        <m:t>∆</m:t>
                      </m:r>
                      <m:sSub>
                        <m:sSubPr>
                          <m:ctrlPr>
                            <a:rPr lang="en-US" sz="1500" i="1">
                              <a:solidFill>
                                <a:schemeClr val="accent3"/>
                              </a:solidFill>
                              <a:latin typeface="Cambria Math" panose="02040503050406030204" pitchFamily="18" charset="0"/>
                              <a:ea typeface="Cambria Math" panose="02040503050406030204" pitchFamily="18" charset="0"/>
                            </a:rPr>
                          </m:ctrlPr>
                        </m:sSubPr>
                        <m:e>
                          <m:r>
                            <a:rPr lang="en-US" sz="1500" i="1">
                              <a:solidFill>
                                <a:schemeClr val="accent3"/>
                              </a:solidFill>
                              <a:latin typeface="Cambria Math" panose="02040503050406030204" pitchFamily="18" charset="0"/>
                              <a:ea typeface="Cambria Math" panose="02040503050406030204" pitchFamily="18" charset="0"/>
                            </a:rPr>
                            <m:t>𝜌</m:t>
                          </m:r>
                        </m:e>
                        <m:sub>
                          <m:r>
                            <a:rPr lang="en-US" sz="1500" i="1">
                              <a:solidFill>
                                <a:schemeClr val="accent3"/>
                              </a:solidFill>
                              <a:latin typeface="Cambria Math" panose="02040503050406030204" pitchFamily="18" charset="0"/>
                              <a:ea typeface="Cambria Math" panose="02040503050406030204" pitchFamily="18" charset="0"/>
                            </a:rPr>
                            <m:t>𝑣</m:t>
                          </m:r>
                        </m:sub>
                      </m:sSub>
                    </m:oMath>
                  </m:oMathPara>
                </a14:m>
                <a:endParaRPr lang="en-US" sz="1500" dirty="0">
                  <a:solidFill>
                    <a:schemeClr val="accent3"/>
                  </a:solidFill>
                </a:endParaRPr>
              </a:p>
            </p:txBody>
          </p:sp>
        </mc:Choice>
        <mc:Fallback xmlns="">
          <p:sp>
            <p:nvSpPr>
              <p:cNvPr id="48" name="Rounded Rectangle 47">
                <a:extLst>
                  <a:ext uri="{FF2B5EF4-FFF2-40B4-BE49-F238E27FC236}">
                    <a16:creationId xmlns:a16="http://schemas.microsoft.com/office/drawing/2014/main" id="{A3384E8B-CC57-FB47-900B-6150204510F5}"/>
                  </a:ext>
                </a:extLst>
              </p:cNvPr>
              <p:cNvSpPr>
                <a:spLocks noRot="1" noChangeAspect="1" noMove="1" noResize="1" noEditPoints="1" noAdjustHandles="1" noChangeArrowheads="1" noChangeShapeType="1" noTextEdit="1"/>
              </p:cNvSpPr>
              <p:nvPr/>
            </p:nvSpPr>
            <p:spPr>
              <a:xfrm>
                <a:off x="4418123" y="2868290"/>
                <a:ext cx="2245069" cy="583359"/>
              </a:xfrm>
              <a:prstGeom prst="roundRect">
                <a:avLst/>
              </a:prstGeom>
              <a:blipFill>
                <a:blip r:embed="rId11"/>
                <a:stretch>
                  <a:fillRect/>
                </a:stretch>
              </a:blipFill>
              <a:ln>
                <a:solidFill>
                  <a:schemeClr val="accent3"/>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79C10121-484A-0647-871B-57812FB2EDA6}"/>
                  </a:ext>
                </a:extLst>
              </p:cNvPr>
              <p:cNvSpPr/>
              <p:nvPr/>
            </p:nvSpPr>
            <p:spPr>
              <a:xfrm>
                <a:off x="4408038" y="4076046"/>
                <a:ext cx="2152137" cy="548193"/>
              </a:xfrm>
              <a:prstGeom prst="roundRect">
                <a:avLst/>
              </a:prstGeom>
              <a:noFill/>
              <a:ln>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500" i="1">
                              <a:solidFill>
                                <a:schemeClr val="accent3"/>
                              </a:solidFill>
                              <a:latin typeface="Cambria Math" panose="02040503050406030204" pitchFamily="18" charset="0"/>
                            </a:rPr>
                          </m:ctrlPr>
                        </m:fPr>
                        <m:num>
                          <m:r>
                            <a:rPr lang="en-US" sz="1500" i="1">
                              <a:solidFill>
                                <a:schemeClr val="accent3"/>
                              </a:solidFill>
                              <a:latin typeface="Cambria Math" panose="02040503050406030204" pitchFamily="18" charset="0"/>
                            </a:rPr>
                            <m:t>𝑑𝑚</m:t>
                          </m:r>
                        </m:num>
                        <m:den>
                          <m:r>
                            <a:rPr lang="en-US" sz="1500" i="1">
                              <a:solidFill>
                                <a:schemeClr val="accent3"/>
                              </a:solidFill>
                              <a:latin typeface="Cambria Math" panose="02040503050406030204" pitchFamily="18" charset="0"/>
                            </a:rPr>
                            <m:t>𝑑𝑡</m:t>
                          </m:r>
                        </m:den>
                      </m:f>
                      <m:r>
                        <a:rPr lang="en-US" sz="1500" i="1">
                          <a:solidFill>
                            <a:schemeClr val="accent3"/>
                          </a:solidFill>
                          <a:latin typeface="Cambria Math" panose="02040503050406030204" pitchFamily="18" charset="0"/>
                        </a:rPr>
                        <m:t>=4</m:t>
                      </m:r>
                      <m:r>
                        <a:rPr lang="en-US" sz="1500" i="1">
                          <a:solidFill>
                            <a:schemeClr val="accent3"/>
                          </a:solidFill>
                          <a:latin typeface="Cambria Math" panose="02040503050406030204" pitchFamily="18" charset="0"/>
                        </a:rPr>
                        <m:t>𝜋</m:t>
                      </m:r>
                      <m:sSub>
                        <m:sSubPr>
                          <m:ctrlPr>
                            <a:rPr lang="en-US" sz="1500" i="1">
                              <a:solidFill>
                                <a:schemeClr val="accent3"/>
                              </a:solidFill>
                              <a:latin typeface="Cambria Math" panose="02040503050406030204" pitchFamily="18" charset="0"/>
                            </a:rPr>
                          </m:ctrlPr>
                        </m:sSubPr>
                        <m:e>
                          <m:r>
                            <a:rPr lang="en-US" sz="1500" i="1">
                              <a:solidFill>
                                <a:schemeClr val="accent3"/>
                              </a:solidFill>
                              <a:latin typeface="Cambria Math" panose="02040503050406030204" pitchFamily="18" charset="0"/>
                            </a:rPr>
                            <m:t>𝑐𝑓</m:t>
                          </m:r>
                        </m:e>
                        <m:sub>
                          <m:r>
                            <a:rPr lang="en-US" sz="1500" i="1">
                              <a:solidFill>
                                <a:schemeClr val="accent3"/>
                              </a:solidFill>
                              <a:latin typeface="Cambria Math" panose="02040503050406030204" pitchFamily="18" charset="0"/>
                            </a:rPr>
                            <m:t>𝑝𝑟</m:t>
                          </m:r>
                        </m:sub>
                      </m:sSub>
                      <m:d>
                        <m:dPr>
                          <m:ctrlPr>
                            <a:rPr lang="en-US" sz="1500" i="1">
                              <a:solidFill>
                                <a:schemeClr val="accent3"/>
                              </a:solidFill>
                              <a:latin typeface="Cambria Math" panose="02040503050406030204" pitchFamily="18" charset="0"/>
                            </a:rPr>
                          </m:ctrlPr>
                        </m:dPr>
                        <m:e>
                          <m:r>
                            <a:rPr lang="en-US" sz="1500" i="1">
                              <a:solidFill>
                                <a:schemeClr val="accent3"/>
                              </a:solidFill>
                              <a:latin typeface="Cambria Math" panose="02040503050406030204" pitchFamily="18" charset="0"/>
                            </a:rPr>
                            <m:t>𝜙</m:t>
                          </m:r>
                        </m:e>
                      </m:d>
                      <m:sSub>
                        <m:sSubPr>
                          <m:ctrlPr>
                            <a:rPr lang="en-US" sz="1500" i="1">
                              <a:solidFill>
                                <a:schemeClr val="accent3"/>
                              </a:solidFill>
                              <a:latin typeface="Cambria Math" panose="02040503050406030204" pitchFamily="18" charset="0"/>
                            </a:rPr>
                          </m:ctrlPr>
                        </m:sSubPr>
                        <m:e>
                          <m:r>
                            <a:rPr lang="en-US" sz="1500" i="1">
                              <a:solidFill>
                                <a:schemeClr val="accent3"/>
                              </a:solidFill>
                              <a:latin typeface="Cambria Math" panose="02040503050406030204" pitchFamily="18" charset="0"/>
                            </a:rPr>
                            <m:t>𝐷</m:t>
                          </m:r>
                        </m:e>
                        <m:sub>
                          <m:r>
                            <a:rPr lang="en-US" sz="1500" i="1">
                              <a:solidFill>
                                <a:schemeClr val="accent3"/>
                              </a:solidFill>
                              <a:latin typeface="Cambria Math" panose="02040503050406030204" pitchFamily="18" charset="0"/>
                            </a:rPr>
                            <m:t>𝑣</m:t>
                          </m:r>
                        </m:sub>
                      </m:sSub>
                      <m:r>
                        <a:rPr lang="en-US" sz="1500" i="1">
                          <a:solidFill>
                            <a:schemeClr val="accent3"/>
                          </a:solidFill>
                          <a:latin typeface="Cambria Math" panose="02040503050406030204" pitchFamily="18" charset="0"/>
                          <a:ea typeface="Cambria Math" panose="02040503050406030204" pitchFamily="18" charset="0"/>
                        </a:rPr>
                        <m:t>∆</m:t>
                      </m:r>
                      <m:sSub>
                        <m:sSubPr>
                          <m:ctrlPr>
                            <a:rPr lang="en-US" sz="1500" i="1">
                              <a:solidFill>
                                <a:schemeClr val="accent3"/>
                              </a:solidFill>
                              <a:latin typeface="Cambria Math" panose="02040503050406030204" pitchFamily="18" charset="0"/>
                              <a:ea typeface="Cambria Math" panose="02040503050406030204" pitchFamily="18" charset="0"/>
                            </a:rPr>
                          </m:ctrlPr>
                        </m:sSubPr>
                        <m:e>
                          <m:r>
                            <a:rPr lang="en-US" sz="1500" i="1">
                              <a:solidFill>
                                <a:schemeClr val="accent3"/>
                              </a:solidFill>
                              <a:latin typeface="Cambria Math" panose="02040503050406030204" pitchFamily="18" charset="0"/>
                              <a:ea typeface="Cambria Math" panose="02040503050406030204" pitchFamily="18" charset="0"/>
                            </a:rPr>
                            <m:t>𝜌</m:t>
                          </m:r>
                        </m:e>
                        <m:sub>
                          <m:r>
                            <a:rPr lang="en-US" sz="1500" i="1">
                              <a:solidFill>
                                <a:schemeClr val="accent3"/>
                              </a:solidFill>
                              <a:latin typeface="Cambria Math" panose="02040503050406030204" pitchFamily="18" charset="0"/>
                              <a:ea typeface="Cambria Math" panose="02040503050406030204" pitchFamily="18" charset="0"/>
                            </a:rPr>
                            <m:t>𝑣</m:t>
                          </m:r>
                        </m:sub>
                      </m:sSub>
                    </m:oMath>
                  </m:oMathPara>
                </a14:m>
                <a:endParaRPr lang="en-US" sz="1500" dirty="0">
                  <a:solidFill>
                    <a:schemeClr val="accent3"/>
                  </a:solidFill>
                </a:endParaRPr>
              </a:p>
            </p:txBody>
          </p:sp>
        </mc:Choice>
        <mc:Fallback xmlns="">
          <p:sp>
            <p:nvSpPr>
              <p:cNvPr id="49" name="Rounded Rectangle 48">
                <a:extLst>
                  <a:ext uri="{FF2B5EF4-FFF2-40B4-BE49-F238E27FC236}">
                    <a16:creationId xmlns:a16="http://schemas.microsoft.com/office/drawing/2014/main" id="{79C10121-484A-0647-871B-57812FB2EDA6}"/>
                  </a:ext>
                </a:extLst>
              </p:cNvPr>
              <p:cNvSpPr>
                <a:spLocks noRot="1" noChangeAspect="1" noMove="1" noResize="1" noEditPoints="1" noAdjustHandles="1" noChangeArrowheads="1" noChangeShapeType="1" noTextEdit="1"/>
              </p:cNvSpPr>
              <p:nvPr/>
            </p:nvSpPr>
            <p:spPr>
              <a:xfrm>
                <a:off x="4408038" y="4076046"/>
                <a:ext cx="2152137" cy="548193"/>
              </a:xfrm>
              <a:prstGeom prst="roundRect">
                <a:avLst/>
              </a:prstGeom>
              <a:blipFill>
                <a:blip r:embed="rId12"/>
                <a:stretch>
                  <a:fillRect/>
                </a:stretch>
              </a:blipFill>
              <a:ln>
                <a:solidFill>
                  <a:schemeClr val="accent3"/>
                </a:solidFill>
                <a:prstDash val="sysDot"/>
              </a:ln>
            </p:spPr>
            <p:txBody>
              <a:bodyPr/>
              <a:lstStyle/>
              <a:p>
                <a:r>
                  <a:rPr lang="en-US">
                    <a:noFill/>
                  </a:rPr>
                  <a:t> </a:t>
                </a:r>
              </a:p>
            </p:txBody>
          </p:sp>
        </mc:Fallback>
      </mc:AlternateContent>
      <p:cxnSp>
        <p:nvCxnSpPr>
          <p:cNvPr id="51" name="Straight Connector 50">
            <a:extLst>
              <a:ext uri="{FF2B5EF4-FFF2-40B4-BE49-F238E27FC236}">
                <a16:creationId xmlns:a16="http://schemas.microsoft.com/office/drawing/2014/main" id="{029AFE5C-D761-7749-8897-DE6D348464B9}"/>
              </a:ext>
            </a:extLst>
          </p:cNvPr>
          <p:cNvCxnSpPr>
            <a:cxnSpLocks/>
          </p:cNvCxnSpPr>
          <p:nvPr/>
        </p:nvCxnSpPr>
        <p:spPr>
          <a:xfrm flipH="1">
            <a:off x="5490679" y="3404359"/>
            <a:ext cx="5789" cy="659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76517B1-673B-2E41-946B-6DD06203CAA7}"/>
              </a:ext>
            </a:extLst>
          </p:cNvPr>
          <p:cNvCxnSpPr>
            <a:cxnSpLocks/>
          </p:cNvCxnSpPr>
          <p:nvPr/>
        </p:nvCxnSpPr>
        <p:spPr>
          <a:xfrm>
            <a:off x="5489522" y="3745154"/>
            <a:ext cx="3296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Rounded Rectangle 58">
                <a:extLst>
                  <a:ext uri="{FF2B5EF4-FFF2-40B4-BE49-F238E27FC236}">
                    <a16:creationId xmlns:a16="http://schemas.microsoft.com/office/drawing/2014/main" id="{01814EA4-464F-9741-B452-D6971A6AC740}"/>
                  </a:ext>
                </a:extLst>
              </p:cNvPr>
              <p:cNvSpPr/>
              <p:nvPr/>
            </p:nvSpPr>
            <p:spPr>
              <a:xfrm>
                <a:off x="5819215" y="3505251"/>
                <a:ext cx="1855694" cy="558672"/>
              </a:xfrm>
              <a:prstGeom prst="roundRect">
                <a:avLst/>
              </a:prstGeom>
              <a:noFill/>
              <a:ln>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200" i="1">
                              <a:solidFill>
                                <a:schemeClr val="accent5"/>
                              </a:solidFill>
                              <a:latin typeface="Cambria Math" panose="02040503050406030204" pitchFamily="18" charset="0"/>
                            </a:rPr>
                          </m:ctrlPr>
                        </m:fPr>
                        <m:num>
                          <m:r>
                            <a:rPr lang="en-US" sz="1200" i="1">
                              <a:solidFill>
                                <a:schemeClr val="accent5"/>
                              </a:solidFill>
                              <a:latin typeface="Cambria Math" panose="02040503050406030204" pitchFamily="18" charset="0"/>
                            </a:rPr>
                            <m:t>𝑑𝑚</m:t>
                          </m:r>
                        </m:num>
                        <m:den>
                          <m:r>
                            <a:rPr lang="en-US" sz="1200" i="1">
                              <a:solidFill>
                                <a:schemeClr val="accent5"/>
                              </a:solidFill>
                              <a:latin typeface="Cambria Math" panose="02040503050406030204" pitchFamily="18" charset="0"/>
                            </a:rPr>
                            <m:t>𝑑𝑡</m:t>
                          </m:r>
                        </m:den>
                      </m:f>
                      <m:r>
                        <a:rPr lang="en-US" sz="1200" i="1">
                          <a:solidFill>
                            <a:schemeClr val="accent5"/>
                          </a:solidFill>
                          <a:latin typeface="Cambria Math" panose="02040503050406030204" pitchFamily="18" charset="0"/>
                        </a:rPr>
                        <m:t>=4</m:t>
                      </m:r>
                      <m:r>
                        <a:rPr lang="en-US" sz="1200" i="1">
                          <a:solidFill>
                            <a:schemeClr val="accent5"/>
                          </a:solidFill>
                          <a:latin typeface="Cambria Math" panose="02040503050406030204" pitchFamily="18" charset="0"/>
                        </a:rPr>
                        <m:t>𝜋</m:t>
                      </m:r>
                      <m:r>
                        <a:rPr lang="en-US" sz="1200" i="1">
                          <a:solidFill>
                            <a:schemeClr val="accent5"/>
                          </a:solidFill>
                          <a:latin typeface="Cambria Math" panose="02040503050406030204" pitchFamily="18" charset="0"/>
                        </a:rPr>
                        <m:t>𝐶</m:t>
                      </m:r>
                      <m:r>
                        <a:rPr lang="en-US" sz="1200" i="1">
                          <a:solidFill>
                            <a:schemeClr val="accent5"/>
                          </a:solidFill>
                          <a:latin typeface="Cambria Math" panose="02040503050406030204" pitchFamily="18" charset="0"/>
                        </a:rPr>
                        <m:t>(</m:t>
                      </m:r>
                      <m:r>
                        <a:rPr lang="en-US" sz="1200" i="1">
                          <a:solidFill>
                            <a:schemeClr val="accent5"/>
                          </a:solidFill>
                          <a:latin typeface="Cambria Math" panose="02040503050406030204" pitchFamily="18" charset="0"/>
                        </a:rPr>
                        <m:t>𝑐</m:t>
                      </m:r>
                      <m:r>
                        <a:rPr lang="en-US" sz="1200" i="1">
                          <a:solidFill>
                            <a:schemeClr val="accent5"/>
                          </a:solidFill>
                          <a:latin typeface="Cambria Math" panose="02040503050406030204" pitchFamily="18" charset="0"/>
                        </a:rPr>
                        <m:t>,</m:t>
                      </m:r>
                      <m:r>
                        <a:rPr lang="en-US" sz="1200" i="1">
                          <a:solidFill>
                            <a:schemeClr val="accent5"/>
                          </a:solidFill>
                          <a:latin typeface="Cambria Math" panose="02040503050406030204" pitchFamily="18" charset="0"/>
                        </a:rPr>
                        <m:t>𝑎</m:t>
                      </m:r>
                      <m:r>
                        <a:rPr lang="en-US" sz="1200" i="1">
                          <a:solidFill>
                            <a:schemeClr val="accent5"/>
                          </a:solidFill>
                          <a:latin typeface="Cambria Math" panose="02040503050406030204" pitchFamily="18" charset="0"/>
                        </a:rPr>
                        <m:t>)</m:t>
                      </m:r>
                      <m:sSub>
                        <m:sSubPr>
                          <m:ctrlPr>
                            <a:rPr lang="en-US" sz="1200" i="1">
                              <a:solidFill>
                                <a:schemeClr val="accent5"/>
                              </a:solidFill>
                              <a:latin typeface="Cambria Math" panose="02040503050406030204" pitchFamily="18" charset="0"/>
                            </a:rPr>
                          </m:ctrlPr>
                        </m:sSubPr>
                        <m:e>
                          <m:r>
                            <a:rPr lang="en-US" sz="1200" i="1">
                              <a:solidFill>
                                <a:schemeClr val="accent5"/>
                              </a:solidFill>
                              <a:latin typeface="Cambria Math" panose="02040503050406030204" pitchFamily="18" charset="0"/>
                            </a:rPr>
                            <m:t>𝐷</m:t>
                          </m:r>
                        </m:e>
                        <m:sub>
                          <m:r>
                            <a:rPr lang="en-US" sz="1200" i="1">
                              <a:solidFill>
                                <a:schemeClr val="accent5"/>
                              </a:solidFill>
                              <a:latin typeface="Cambria Math" panose="02040503050406030204" pitchFamily="18" charset="0"/>
                            </a:rPr>
                            <m:t>𝑣</m:t>
                          </m:r>
                        </m:sub>
                      </m:sSub>
                      <m:r>
                        <a:rPr lang="en-US" sz="1200" i="1">
                          <a:solidFill>
                            <a:schemeClr val="accent5"/>
                          </a:solidFill>
                          <a:latin typeface="Cambria Math" panose="02040503050406030204" pitchFamily="18" charset="0"/>
                          <a:ea typeface="Cambria Math" panose="02040503050406030204" pitchFamily="18" charset="0"/>
                        </a:rPr>
                        <m:t>∆</m:t>
                      </m:r>
                      <m:sSub>
                        <m:sSubPr>
                          <m:ctrlPr>
                            <a:rPr lang="en-US" sz="1200" i="1">
                              <a:solidFill>
                                <a:schemeClr val="accent5"/>
                              </a:solidFill>
                              <a:latin typeface="Cambria Math" panose="02040503050406030204" pitchFamily="18" charset="0"/>
                              <a:ea typeface="Cambria Math" panose="02040503050406030204" pitchFamily="18" charset="0"/>
                            </a:rPr>
                          </m:ctrlPr>
                        </m:sSubPr>
                        <m:e>
                          <m:r>
                            <a:rPr lang="en-US" sz="1200" i="1">
                              <a:solidFill>
                                <a:schemeClr val="accent5"/>
                              </a:solidFill>
                              <a:latin typeface="Cambria Math" panose="02040503050406030204" pitchFamily="18" charset="0"/>
                              <a:ea typeface="Cambria Math" panose="02040503050406030204" pitchFamily="18" charset="0"/>
                            </a:rPr>
                            <m:t>𝜌</m:t>
                          </m:r>
                        </m:e>
                        <m:sub>
                          <m:r>
                            <a:rPr lang="en-US" sz="1200" i="1">
                              <a:solidFill>
                                <a:schemeClr val="accent5"/>
                              </a:solidFill>
                              <a:latin typeface="Cambria Math" panose="02040503050406030204" pitchFamily="18" charset="0"/>
                              <a:ea typeface="Cambria Math" panose="02040503050406030204" pitchFamily="18" charset="0"/>
                            </a:rPr>
                            <m:t>𝑣</m:t>
                          </m:r>
                        </m:sub>
                      </m:sSub>
                    </m:oMath>
                  </m:oMathPara>
                </a14:m>
                <a:endParaRPr lang="en-US" sz="1500" dirty="0">
                  <a:solidFill>
                    <a:schemeClr val="accent5"/>
                  </a:solidFill>
                </a:endParaRPr>
              </a:p>
            </p:txBody>
          </p:sp>
        </mc:Choice>
        <mc:Fallback xmlns="">
          <p:sp>
            <p:nvSpPr>
              <p:cNvPr id="59" name="Rounded Rectangle 58">
                <a:extLst>
                  <a:ext uri="{FF2B5EF4-FFF2-40B4-BE49-F238E27FC236}">
                    <a16:creationId xmlns:a16="http://schemas.microsoft.com/office/drawing/2014/main" id="{01814EA4-464F-9741-B452-D6971A6AC740}"/>
                  </a:ext>
                </a:extLst>
              </p:cNvPr>
              <p:cNvSpPr>
                <a:spLocks noRot="1" noChangeAspect="1" noMove="1" noResize="1" noEditPoints="1" noAdjustHandles="1" noChangeArrowheads="1" noChangeShapeType="1" noTextEdit="1"/>
              </p:cNvSpPr>
              <p:nvPr/>
            </p:nvSpPr>
            <p:spPr>
              <a:xfrm>
                <a:off x="5819215" y="3505251"/>
                <a:ext cx="1855694" cy="558672"/>
              </a:xfrm>
              <a:prstGeom prst="roundRect">
                <a:avLst/>
              </a:prstGeom>
              <a:blipFill>
                <a:blip r:embed="rId13"/>
                <a:stretch>
                  <a:fillRect/>
                </a:stretch>
              </a:blipFill>
              <a:ln>
                <a:solidFill>
                  <a:schemeClr val="accent5"/>
                </a:solidFill>
                <a:prstDash val="sysDot"/>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254845466"/>
      </p:ext>
    </p:extLst>
  </p:cSld>
  <p:clrMapOvr>
    <a:masterClrMapping/>
  </p:clrMapOvr>
  <mc:AlternateContent xmlns:mc="http://schemas.openxmlformats.org/markup-compatibility/2006" xmlns:p14="http://schemas.microsoft.com/office/powerpoint/2010/main">
    <mc:Choice Requires="p14">
      <p:transition spd="slow" p14:dur="2000" advTm="49967"/>
    </mc:Choice>
    <mc:Fallback xmlns="">
      <p:transition spd="slow" advTm="4996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5864-2BE5-A24B-8797-D441A5D7072C}"/>
              </a:ext>
            </a:extLst>
          </p:cNvPr>
          <p:cNvSpPr>
            <a:spLocks noGrp="1"/>
          </p:cNvSpPr>
          <p:nvPr>
            <p:ph type="title"/>
          </p:nvPr>
        </p:nvSpPr>
        <p:spPr>
          <a:xfrm>
            <a:off x="437794" y="985913"/>
            <a:ext cx="7543800" cy="1028700"/>
          </a:xfrm>
        </p:spPr>
        <p:txBody>
          <a:bodyPr>
            <a:normAutofit fontScale="90000"/>
          </a:bodyPr>
          <a:lstStyle/>
          <a:p>
            <a:r>
              <a:rPr lang="en-US" dirty="0"/>
              <a:t>Mass Growth of a Spheroid, Cont.</a:t>
            </a: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CE905048-E4D6-6A44-AB1C-5C45A79E8B5B}"/>
                  </a:ext>
                </a:extLst>
              </p:cNvPr>
              <p:cNvSpPr/>
              <p:nvPr/>
            </p:nvSpPr>
            <p:spPr>
              <a:xfrm>
                <a:off x="410446" y="3467996"/>
                <a:ext cx="2582113" cy="54819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500" i="1">
                              <a:latin typeface="Cambria Math" panose="02040503050406030204" pitchFamily="18" charset="0"/>
                            </a:rPr>
                          </m:ctrlPr>
                        </m:fPr>
                        <m:num>
                          <m:r>
                            <a:rPr lang="en-US" sz="1500" i="1">
                              <a:latin typeface="Cambria Math" panose="02040503050406030204" pitchFamily="18" charset="0"/>
                            </a:rPr>
                            <m:t>𝑑𝑚</m:t>
                          </m:r>
                        </m:num>
                        <m:den>
                          <m:r>
                            <a:rPr lang="en-US" sz="1500" i="1">
                              <a:latin typeface="Cambria Math" panose="02040503050406030204" pitchFamily="18" charset="0"/>
                            </a:rPr>
                            <m:t>𝑑𝑡</m:t>
                          </m:r>
                        </m:den>
                      </m:f>
                      <m:r>
                        <a:rPr lang="en-US" sz="1500" i="1">
                          <a:latin typeface="Cambria Math" panose="02040503050406030204" pitchFamily="18" charset="0"/>
                        </a:rPr>
                        <m:t>=4</m:t>
                      </m:r>
                      <m:r>
                        <a:rPr lang="en-US" sz="1500" i="1">
                          <a:latin typeface="Cambria Math" panose="02040503050406030204" pitchFamily="18" charset="0"/>
                        </a:rPr>
                        <m:t>𝜋</m:t>
                      </m:r>
                      <m:d>
                        <m:dPr>
                          <m:begChr m:val="["/>
                          <m:endChr m:val="]"/>
                          <m:ctrlPr>
                            <a:rPr lang="en-US" sz="1500" i="1">
                              <a:latin typeface="Cambria Math" panose="02040503050406030204" pitchFamily="18" charset="0"/>
                            </a:rPr>
                          </m:ctrlPr>
                        </m:dPr>
                        <m:e>
                          <m:f>
                            <m:fPr>
                              <m:ctrlPr>
                                <a:rPr lang="en-US" sz="1500" i="1">
                                  <a:latin typeface="Cambria Math" panose="02040503050406030204" pitchFamily="18" charset="0"/>
                                </a:rPr>
                              </m:ctrlPr>
                            </m:fPr>
                            <m:num>
                              <m:r>
                                <a:rPr lang="en-US" sz="1500" i="1">
                                  <a:latin typeface="Cambria Math" panose="02040503050406030204" pitchFamily="18" charset="0"/>
                                </a:rPr>
                                <m:t>2</m:t>
                              </m:r>
                            </m:num>
                            <m:den>
                              <m:r>
                                <a:rPr lang="en-US" sz="1500" i="1">
                                  <a:latin typeface="Cambria Math" panose="02040503050406030204" pitchFamily="18" charset="0"/>
                                </a:rPr>
                                <m:t>3</m:t>
                              </m:r>
                            </m:den>
                          </m:f>
                          <m:r>
                            <a:rPr lang="en-US" sz="1500" i="1">
                              <a:latin typeface="Cambria Math" panose="02040503050406030204" pitchFamily="18" charset="0"/>
                            </a:rPr>
                            <m:t>𝑎𝑐</m:t>
                          </m:r>
                          <m:sSub>
                            <m:sSubPr>
                              <m:ctrlPr>
                                <a:rPr lang="en-US" sz="1500" i="1">
                                  <a:latin typeface="Cambria Math" panose="02040503050406030204" pitchFamily="18" charset="0"/>
                                </a:rPr>
                              </m:ctrlPr>
                            </m:sSubPr>
                            <m:e>
                              <m:r>
                                <a:rPr lang="en-US" sz="1500" i="1">
                                  <a:latin typeface="Cambria Math" panose="02040503050406030204" pitchFamily="18" charset="0"/>
                                </a:rPr>
                                <m:t>𝐹</m:t>
                              </m:r>
                            </m:e>
                            <m:sub>
                              <m:r>
                                <a:rPr lang="en-US" sz="1500" i="1">
                                  <a:latin typeface="Cambria Math" panose="02040503050406030204" pitchFamily="18" charset="0"/>
                                </a:rPr>
                                <m:t>𝑎</m:t>
                              </m:r>
                            </m:sub>
                          </m:sSub>
                          <m:r>
                            <m:rPr>
                              <m:nor/>
                            </m:rPr>
                            <a:rPr lang="en-US" sz="1500" dirty="0"/>
                            <m:t>+ </m:t>
                          </m:r>
                          <m:f>
                            <m:fPr>
                              <m:ctrlPr>
                                <a:rPr lang="en-US" sz="1500" i="1">
                                  <a:latin typeface="Cambria Math" panose="02040503050406030204" pitchFamily="18" charset="0"/>
                                </a:rPr>
                              </m:ctrlPr>
                            </m:fPr>
                            <m:num>
                              <m:r>
                                <a:rPr lang="en-US" sz="1500" i="1">
                                  <a:latin typeface="Cambria Math" panose="02040503050406030204" pitchFamily="18" charset="0"/>
                                </a:rPr>
                                <m:t>1</m:t>
                              </m:r>
                            </m:num>
                            <m:den>
                              <m:r>
                                <a:rPr lang="en-US" sz="1500" i="1">
                                  <a:latin typeface="Cambria Math" panose="02040503050406030204" pitchFamily="18" charset="0"/>
                                </a:rPr>
                                <m:t>3</m:t>
                              </m:r>
                            </m:den>
                          </m:f>
                          <m:sSup>
                            <m:sSupPr>
                              <m:ctrlPr>
                                <a:rPr lang="en-US" sz="1500" i="1">
                                  <a:latin typeface="Cambria Math" panose="02040503050406030204" pitchFamily="18" charset="0"/>
                                </a:rPr>
                              </m:ctrlPr>
                            </m:sSupPr>
                            <m:e>
                              <m:r>
                                <a:rPr lang="en-US" sz="1500" i="1">
                                  <a:latin typeface="Cambria Math" panose="02040503050406030204" pitchFamily="18" charset="0"/>
                                </a:rPr>
                                <m:t>𝑎</m:t>
                              </m:r>
                            </m:e>
                            <m:sup>
                              <m:r>
                                <a:rPr lang="en-US" sz="1500" i="1">
                                  <a:latin typeface="Cambria Math" panose="02040503050406030204" pitchFamily="18" charset="0"/>
                                </a:rPr>
                                <m:t>2</m:t>
                              </m:r>
                            </m:sup>
                          </m:sSup>
                          <m:sSub>
                            <m:sSubPr>
                              <m:ctrlPr>
                                <a:rPr lang="en-US" sz="1500" i="1">
                                  <a:latin typeface="Cambria Math" panose="02040503050406030204" pitchFamily="18" charset="0"/>
                                </a:rPr>
                              </m:ctrlPr>
                            </m:sSubPr>
                            <m:e>
                              <m:r>
                                <a:rPr lang="en-US" sz="1500" i="1">
                                  <a:latin typeface="Cambria Math" panose="02040503050406030204" pitchFamily="18" charset="0"/>
                                </a:rPr>
                                <m:t>𝐹</m:t>
                              </m:r>
                            </m:e>
                            <m:sub>
                              <m:r>
                                <a:rPr lang="en-US" sz="1500" i="1">
                                  <a:latin typeface="Cambria Math" panose="02040503050406030204" pitchFamily="18" charset="0"/>
                                </a:rPr>
                                <m:t>𝑐</m:t>
                              </m:r>
                            </m:sub>
                          </m:sSub>
                          <m:r>
                            <a:rPr lang="en-US" sz="1500" i="1">
                              <a:latin typeface="Cambria Math" panose="02040503050406030204" pitchFamily="18" charset="0"/>
                            </a:rPr>
                            <m:t> </m:t>
                          </m:r>
                        </m:e>
                      </m:d>
                    </m:oMath>
                  </m:oMathPara>
                </a14:m>
                <a:endParaRPr lang="en-US" sz="1500" dirty="0"/>
              </a:p>
            </p:txBody>
          </p:sp>
        </mc:Choice>
        <mc:Fallback xmlns="">
          <p:sp>
            <p:nvSpPr>
              <p:cNvPr id="4" name="Rounded Rectangle 3">
                <a:extLst>
                  <a:ext uri="{FF2B5EF4-FFF2-40B4-BE49-F238E27FC236}">
                    <a16:creationId xmlns:a16="http://schemas.microsoft.com/office/drawing/2014/main" id="{CE905048-E4D6-6A44-AB1C-5C45A79E8B5B}"/>
                  </a:ext>
                </a:extLst>
              </p:cNvPr>
              <p:cNvSpPr>
                <a:spLocks noRot="1" noChangeAspect="1" noMove="1" noResize="1" noEditPoints="1" noAdjustHandles="1" noChangeArrowheads="1" noChangeShapeType="1" noTextEdit="1"/>
              </p:cNvSpPr>
              <p:nvPr/>
            </p:nvSpPr>
            <p:spPr>
              <a:xfrm>
                <a:off x="410446" y="3467996"/>
                <a:ext cx="2582113" cy="548193"/>
              </a:xfrm>
              <a:prstGeom prst="roundRect">
                <a:avLst/>
              </a:prstGeom>
              <a:blipFill>
                <a:blip r:embed="rId4"/>
                <a:stretch>
                  <a:fillRect/>
                </a:stretch>
              </a:blipFill>
              <a:ln>
                <a:noFill/>
              </a:ln>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6BD5BEE9-0E03-8840-A12D-A1366E22E544}"/>
              </a:ext>
            </a:extLst>
          </p:cNvPr>
          <p:cNvGrpSpPr/>
          <p:nvPr/>
        </p:nvGrpSpPr>
        <p:grpSpPr>
          <a:xfrm>
            <a:off x="708538" y="1896862"/>
            <a:ext cx="1676522" cy="1333408"/>
            <a:chOff x="4812385" y="1823520"/>
            <a:chExt cx="2235363" cy="1777877"/>
          </a:xfrm>
        </p:grpSpPr>
        <p:sp>
          <p:nvSpPr>
            <p:cNvPr id="5" name="Rectangle 4">
              <a:extLst>
                <a:ext uri="{FF2B5EF4-FFF2-40B4-BE49-F238E27FC236}">
                  <a16:creationId xmlns:a16="http://schemas.microsoft.com/office/drawing/2014/main" id="{25629CDF-0FD7-454C-9647-FF6C84DFE37F}"/>
                </a:ext>
              </a:extLst>
            </p:cNvPr>
            <p:cNvSpPr/>
            <p:nvPr/>
          </p:nvSpPr>
          <p:spPr>
            <a:xfrm>
              <a:off x="4812385" y="1823520"/>
              <a:ext cx="2209843" cy="17778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4"/>
                </a:solidFill>
              </a:endParaRPr>
            </a:p>
          </p:txBody>
        </p:sp>
        <p:sp>
          <p:nvSpPr>
            <p:cNvPr id="7" name="TextBox 6">
              <a:extLst>
                <a:ext uri="{FF2B5EF4-FFF2-40B4-BE49-F238E27FC236}">
                  <a16:creationId xmlns:a16="http://schemas.microsoft.com/office/drawing/2014/main" id="{B003DF3A-D7D5-DA4D-B7C1-3BCF5045E59C}"/>
                </a:ext>
              </a:extLst>
            </p:cNvPr>
            <p:cNvSpPr txBox="1"/>
            <p:nvPr/>
          </p:nvSpPr>
          <p:spPr>
            <a:xfrm>
              <a:off x="4992622" y="1823520"/>
              <a:ext cx="1712692" cy="400109"/>
            </a:xfrm>
            <a:prstGeom prst="rect">
              <a:avLst/>
            </a:prstGeom>
            <a:noFill/>
          </p:spPr>
          <p:txBody>
            <a:bodyPr wrap="none" rtlCol="0">
              <a:spAutoFit/>
            </a:bodyPr>
            <a:lstStyle/>
            <a:p>
              <a:r>
                <a:rPr lang="en-US" sz="1350" dirty="0"/>
                <a:t>PLATE (OBLATE)</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3B87EBD-0B58-4E4E-854C-AFC9C48497B8}"/>
                    </a:ext>
                  </a:extLst>
                </p:cNvPr>
                <p:cNvSpPr/>
                <p:nvPr/>
              </p:nvSpPr>
              <p:spPr>
                <a:xfrm>
                  <a:off x="4912548" y="2263011"/>
                  <a:ext cx="2135200" cy="64368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𝐹</m:t>
                            </m:r>
                          </m:e>
                          <m:sub>
                            <m:r>
                              <a:rPr lang="en-US" sz="1350" i="1">
                                <a:solidFill>
                                  <a:schemeClr val="accent1"/>
                                </a:solidFill>
                                <a:latin typeface="Cambria Math" panose="02040503050406030204" pitchFamily="18" charset="0"/>
                              </a:rPr>
                              <m:t>𝑎</m:t>
                            </m:r>
                          </m:sub>
                        </m:sSub>
                        <m:r>
                          <a:rPr lang="en-US" sz="1350" i="1">
                            <a:solidFill>
                              <a:schemeClr val="accent1"/>
                            </a:solidFill>
                            <a:latin typeface="Cambria Math" panose="02040503050406030204" pitchFamily="18" charset="0"/>
                          </a:rPr>
                          <m:t>=</m:t>
                        </m:r>
                        <m:f>
                          <m:fPr>
                            <m:ctrlPr>
                              <a:rPr lang="en-US" sz="1350" i="1">
                                <a:solidFill>
                                  <a:schemeClr val="accent1"/>
                                </a:solidFill>
                                <a:latin typeface="Cambria Math" panose="02040503050406030204" pitchFamily="18" charset="0"/>
                              </a:rPr>
                            </m:ctrlPr>
                          </m:fPr>
                          <m:num>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𝐷</m:t>
                                </m:r>
                              </m:e>
                              <m:sub>
                                <m:r>
                                  <a:rPr lang="en-US" sz="1350" i="1">
                                    <a:solidFill>
                                      <a:schemeClr val="accent1"/>
                                    </a:solidFill>
                                    <a:latin typeface="Cambria Math" panose="02040503050406030204" pitchFamily="18" charset="0"/>
                                  </a:rPr>
                                  <m:t>𝑣</m:t>
                                </m:r>
                              </m:sub>
                            </m:sSub>
                            <m:r>
                              <a:rPr lang="en-US" sz="1350" i="1">
                                <a:solidFill>
                                  <a:schemeClr val="accent1"/>
                                </a:solidFill>
                                <a:latin typeface="Cambria Math" panose="02040503050406030204" pitchFamily="18" charset="0"/>
                                <a:ea typeface="Cambria Math" panose="02040503050406030204" pitchFamily="18" charset="0"/>
                              </a:rPr>
                              <m:t>∆</m:t>
                            </m:r>
                            <m:sSub>
                              <m:sSubPr>
                                <m:ctrlPr>
                                  <a:rPr lang="en-US" sz="1350" i="1">
                                    <a:solidFill>
                                      <a:schemeClr val="accent1"/>
                                    </a:solidFill>
                                    <a:latin typeface="Cambria Math" panose="02040503050406030204" pitchFamily="18" charset="0"/>
                                    <a:ea typeface="Cambria Math" panose="02040503050406030204" pitchFamily="18" charset="0"/>
                                  </a:rPr>
                                </m:ctrlPr>
                              </m:sSubPr>
                              <m:e>
                                <m:r>
                                  <a:rPr lang="en-US" sz="1350" i="1">
                                    <a:solidFill>
                                      <a:schemeClr val="accent1"/>
                                    </a:solidFill>
                                    <a:latin typeface="Cambria Math" panose="02040503050406030204" pitchFamily="18" charset="0"/>
                                    <a:ea typeface="Cambria Math" panose="02040503050406030204" pitchFamily="18" charset="0"/>
                                  </a:rPr>
                                  <m:t>𝜌</m:t>
                                </m:r>
                              </m:e>
                              <m:sub>
                                <m:r>
                                  <a:rPr lang="en-US" sz="1350" i="1">
                                    <a:solidFill>
                                      <a:schemeClr val="accent1"/>
                                    </a:solidFill>
                                    <a:latin typeface="Cambria Math" panose="02040503050406030204" pitchFamily="18" charset="0"/>
                                    <a:ea typeface="Cambria Math" panose="02040503050406030204" pitchFamily="18" charset="0"/>
                                  </a:rPr>
                                  <m:t>𝑣</m:t>
                                </m:r>
                              </m:sub>
                            </m:sSub>
                          </m:num>
                          <m:den>
                            <m:r>
                              <a:rPr lang="en-US" sz="1350" i="1">
                                <a:solidFill>
                                  <a:schemeClr val="accent1"/>
                                </a:solidFill>
                                <a:latin typeface="Cambria Math" panose="02040503050406030204" pitchFamily="18" charset="0"/>
                                <a:ea typeface="Cambria Math" panose="02040503050406030204" pitchFamily="18" charset="0"/>
                              </a:rPr>
                              <m:t>𝑐</m:t>
                            </m:r>
                          </m:den>
                        </m:f>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𝑓</m:t>
                            </m:r>
                          </m:e>
                          <m:sub>
                            <m:r>
                              <a:rPr lang="en-US" sz="1350" i="1">
                                <a:solidFill>
                                  <a:schemeClr val="accent1"/>
                                </a:solidFill>
                                <a:latin typeface="Cambria Math" panose="02040503050406030204" pitchFamily="18" charset="0"/>
                              </a:rPr>
                              <m:t>𝑜𝑏</m:t>
                            </m:r>
                          </m:sub>
                        </m:sSub>
                        <m:r>
                          <a:rPr lang="en-US" sz="1350" i="1">
                            <a:solidFill>
                              <a:schemeClr val="accent1"/>
                            </a:solidFill>
                            <a:latin typeface="Cambria Math" panose="02040503050406030204" pitchFamily="18" charset="0"/>
                          </a:rPr>
                          <m:t>(</m:t>
                        </m:r>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m:t>
                        </m:r>
                      </m:oMath>
                    </m:oMathPara>
                  </a14:m>
                  <a:endParaRPr lang="en-US" sz="1350" dirty="0">
                    <a:solidFill>
                      <a:schemeClr val="accent4"/>
                    </a:solidFill>
                  </a:endParaRPr>
                </a:p>
              </p:txBody>
            </p:sp>
          </mc:Choice>
          <mc:Fallback xmlns="">
            <p:sp>
              <p:nvSpPr>
                <p:cNvPr id="9" name="Rectangle 8">
                  <a:extLst>
                    <a:ext uri="{FF2B5EF4-FFF2-40B4-BE49-F238E27FC236}">
                      <a16:creationId xmlns:a16="http://schemas.microsoft.com/office/drawing/2014/main" id="{33B87EBD-0B58-4E4E-854C-AFC9C48497B8}"/>
                    </a:ext>
                  </a:extLst>
                </p:cNvPr>
                <p:cNvSpPr>
                  <a:spLocks noRot="1" noChangeAspect="1" noMove="1" noResize="1" noEditPoints="1" noAdjustHandles="1" noChangeArrowheads="1" noChangeShapeType="1" noTextEdit="1"/>
                </p:cNvSpPr>
                <p:nvPr/>
              </p:nvSpPr>
              <p:spPr>
                <a:xfrm>
                  <a:off x="4912548" y="2263011"/>
                  <a:ext cx="2135200" cy="64368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1577DEB-DF0F-9C4B-86E4-975E944411B1}"/>
                    </a:ext>
                  </a:extLst>
                </p:cNvPr>
                <p:cNvSpPr/>
                <p:nvPr/>
              </p:nvSpPr>
              <p:spPr>
                <a:xfrm>
                  <a:off x="4911714" y="2875806"/>
                  <a:ext cx="2117247" cy="64351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𝐹</m:t>
                            </m:r>
                          </m:e>
                          <m:sub>
                            <m:r>
                              <a:rPr lang="en-US" sz="1350" i="1">
                                <a:solidFill>
                                  <a:schemeClr val="accent1"/>
                                </a:solidFill>
                                <a:latin typeface="Cambria Math" panose="02040503050406030204" pitchFamily="18" charset="0"/>
                              </a:rPr>
                              <m:t>𝑐</m:t>
                            </m:r>
                          </m:sub>
                        </m:sSub>
                        <m:r>
                          <a:rPr lang="en-US" sz="1350" i="1">
                            <a:solidFill>
                              <a:schemeClr val="accent1"/>
                            </a:solidFill>
                            <a:latin typeface="Cambria Math" panose="02040503050406030204" pitchFamily="18" charset="0"/>
                          </a:rPr>
                          <m:t>=</m:t>
                        </m:r>
                        <m:f>
                          <m:fPr>
                            <m:ctrlPr>
                              <a:rPr lang="en-US" sz="1350" i="1">
                                <a:solidFill>
                                  <a:schemeClr val="accent1"/>
                                </a:solidFill>
                                <a:latin typeface="Cambria Math" panose="02040503050406030204" pitchFamily="18" charset="0"/>
                              </a:rPr>
                            </m:ctrlPr>
                          </m:fPr>
                          <m:num>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𝐷</m:t>
                                </m:r>
                              </m:e>
                              <m:sub>
                                <m:r>
                                  <a:rPr lang="en-US" sz="1350" i="1">
                                    <a:solidFill>
                                      <a:schemeClr val="accent1"/>
                                    </a:solidFill>
                                    <a:latin typeface="Cambria Math" panose="02040503050406030204" pitchFamily="18" charset="0"/>
                                  </a:rPr>
                                  <m:t>𝑣</m:t>
                                </m:r>
                              </m:sub>
                            </m:sSub>
                            <m:r>
                              <a:rPr lang="en-US" sz="1350" i="1">
                                <a:solidFill>
                                  <a:schemeClr val="accent1"/>
                                </a:solidFill>
                                <a:latin typeface="Cambria Math" panose="02040503050406030204" pitchFamily="18" charset="0"/>
                                <a:ea typeface="Cambria Math" panose="02040503050406030204" pitchFamily="18" charset="0"/>
                              </a:rPr>
                              <m:t>∆</m:t>
                            </m:r>
                            <m:sSub>
                              <m:sSubPr>
                                <m:ctrlPr>
                                  <a:rPr lang="en-US" sz="1350" i="1">
                                    <a:solidFill>
                                      <a:schemeClr val="accent1"/>
                                    </a:solidFill>
                                    <a:latin typeface="Cambria Math" panose="02040503050406030204" pitchFamily="18" charset="0"/>
                                    <a:ea typeface="Cambria Math" panose="02040503050406030204" pitchFamily="18" charset="0"/>
                                  </a:rPr>
                                </m:ctrlPr>
                              </m:sSubPr>
                              <m:e>
                                <m:r>
                                  <a:rPr lang="en-US" sz="1350" i="1">
                                    <a:solidFill>
                                      <a:schemeClr val="accent1"/>
                                    </a:solidFill>
                                    <a:latin typeface="Cambria Math" panose="02040503050406030204" pitchFamily="18" charset="0"/>
                                    <a:ea typeface="Cambria Math" panose="02040503050406030204" pitchFamily="18" charset="0"/>
                                  </a:rPr>
                                  <m:t>𝜌</m:t>
                                </m:r>
                              </m:e>
                              <m:sub>
                                <m:r>
                                  <a:rPr lang="en-US" sz="1350" i="1">
                                    <a:solidFill>
                                      <a:schemeClr val="accent1"/>
                                    </a:solidFill>
                                    <a:latin typeface="Cambria Math" panose="02040503050406030204" pitchFamily="18" charset="0"/>
                                    <a:ea typeface="Cambria Math" panose="02040503050406030204" pitchFamily="18" charset="0"/>
                                  </a:rPr>
                                  <m:t>𝑣</m:t>
                                </m:r>
                              </m:sub>
                            </m:sSub>
                          </m:num>
                          <m:den>
                            <m:r>
                              <a:rPr lang="en-US" sz="1350" i="1">
                                <a:solidFill>
                                  <a:schemeClr val="accent1"/>
                                </a:solidFill>
                                <a:latin typeface="Cambria Math" panose="02040503050406030204" pitchFamily="18" charset="0"/>
                                <a:ea typeface="Cambria Math" panose="02040503050406030204" pitchFamily="18" charset="0"/>
                              </a:rPr>
                              <m:t>𝑎</m:t>
                            </m:r>
                          </m:den>
                        </m:f>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𝑓</m:t>
                            </m:r>
                          </m:e>
                          <m:sub>
                            <m:r>
                              <a:rPr lang="en-US" sz="1350" i="1">
                                <a:solidFill>
                                  <a:schemeClr val="accent1"/>
                                </a:solidFill>
                                <a:latin typeface="Cambria Math" panose="02040503050406030204" pitchFamily="18" charset="0"/>
                              </a:rPr>
                              <m:t>𝑜𝑏</m:t>
                            </m:r>
                          </m:sub>
                        </m:sSub>
                        <m:r>
                          <a:rPr lang="en-US" sz="1350" i="1">
                            <a:solidFill>
                              <a:schemeClr val="accent1"/>
                            </a:solidFill>
                            <a:latin typeface="Cambria Math" panose="02040503050406030204" pitchFamily="18" charset="0"/>
                          </a:rPr>
                          <m:t>(</m:t>
                        </m:r>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m:t>
                        </m:r>
                      </m:oMath>
                    </m:oMathPara>
                  </a14:m>
                  <a:endParaRPr lang="en-US" sz="1350" dirty="0">
                    <a:solidFill>
                      <a:schemeClr val="accent4"/>
                    </a:solidFill>
                  </a:endParaRPr>
                </a:p>
              </p:txBody>
            </p:sp>
          </mc:Choice>
          <mc:Fallback xmlns="">
            <p:sp>
              <p:nvSpPr>
                <p:cNvPr id="10" name="Rectangle 9">
                  <a:extLst>
                    <a:ext uri="{FF2B5EF4-FFF2-40B4-BE49-F238E27FC236}">
                      <a16:creationId xmlns:a16="http://schemas.microsoft.com/office/drawing/2014/main" id="{C1577DEB-DF0F-9C4B-86E4-975E944411B1}"/>
                    </a:ext>
                  </a:extLst>
                </p:cNvPr>
                <p:cNvSpPr>
                  <a:spLocks noRot="1" noChangeAspect="1" noMove="1" noResize="1" noEditPoints="1" noAdjustHandles="1" noChangeArrowheads="1" noChangeShapeType="1" noTextEdit="1"/>
                </p:cNvSpPr>
                <p:nvPr/>
              </p:nvSpPr>
              <p:spPr>
                <a:xfrm>
                  <a:off x="4911714" y="2875806"/>
                  <a:ext cx="2117247" cy="643511"/>
                </a:xfrm>
                <a:prstGeom prst="rect">
                  <a:avLst/>
                </a:prstGeom>
                <a:blipFill>
                  <a:blip r:embed="rId6"/>
                  <a:stretch>
                    <a:fillRect/>
                  </a:stretch>
                </a:blipFill>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0059304D-98D7-A148-8698-07CE32AEB980}"/>
              </a:ext>
            </a:extLst>
          </p:cNvPr>
          <p:cNvGrpSpPr/>
          <p:nvPr/>
        </p:nvGrpSpPr>
        <p:grpSpPr>
          <a:xfrm>
            <a:off x="708535" y="4294434"/>
            <a:ext cx="1757515" cy="1333408"/>
            <a:chOff x="1643500" y="4002127"/>
            <a:chExt cx="2343353" cy="1777877"/>
          </a:xfrm>
        </p:grpSpPr>
        <p:sp>
          <p:nvSpPr>
            <p:cNvPr id="6" name="Rectangle 5">
              <a:extLst>
                <a:ext uri="{FF2B5EF4-FFF2-40B4-BE49-F238E27FC236}">
                  <a16:creationId xmlns:a16="http://schemas.microsoft.com/office/drawing/2014/main" id="{160D2299-0EC1-B044-9309-21C7A938E4B6}"/>
                </a:ext>
              </a:extLst>
            </p:cNvPr>
            <p:cNvSpPr/>
            <p:nvPr/>
          </p:nvSpPr>
          <p:spPr>
            <a:xfrm>
              <a:off x="1643500" y="4002127"/>
              <a:ext cx="2222693" cy="17778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81734D50-2E47-984F-A817-E08FCD71F485}"/>
                </a:ext>
              </a:extLst>
            </p:cNvPr>
            <p:cNvSpPr txBox="1"/>
            <p:nvPr/>
          </p:nvSpPr>
          <p:spPr>
            <a:xfrm>
              <a:off x="1643500" y="4002127"/>
              <a:ext cx="2134004" cy="400109"/>
            </a:xfrm>
            <a:prstGeom prst="rect">
              <a:avLst/>
            </a:prstGeom>
            <a:noFill/>
          </p:spPr>
          <p:txBody>
            <a:bodyPr wrap="none" rtlCol="0">
              <a:spAutoFit/>
            </a:bodyPr>
            <a:lstStyle/>
            <a:p>
              <a:r>
                <a:rPr lang="en-US" sz="1350" dirty="0"/>
                <a:t>COLUMN (PROLATE)</a:t>
              </a: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75C6C084-076B-9245-BC14-A67890885826}"/>
                    </a:ext>
                  </a:extLst>
                </p:cNvPr>
                <p:cNvSpPr/>
                <p:nvPr/>
              </p:nvSpPr>
              <p:spPr>
                <a:xfrm>
                  <a:off x="1647495" y="4370148"/>
                  <a:ext cx="2339358" cy="64368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𝐹</m:t>
                            </m:r>
                          </m:e>
                          <m:sub>
                            <m:r>
                              <a:rPr lang="en-US" sz="1350" i="1">
                                <a:solidFill>
                                  <a:schemeClr val="accent1"/>
                                </a:solidFill>
                                <a:latin typeface="Cambria Math" panose="02040503050406030204" pitchFamily="18" charset="0"/>
                              </a:rPr>
                              <m:t>𝑎</m:t>
                            </m:r>
                          </m:sub>
                        </m:sSub>
                        <m:r>
                          <a:rPr lang="en-US" sz="1350" i="1">
                            <a:solidFill>
                              <a:schemeClr val="accent1"/>
                            </a:solidFill>
                            <a:latin typeface="Cambria Math" panose="02040503050406030204" pitchFamily="18" charset="0"/>
                          </a:rPr>
                          <m:t>=</m:t>
                        </m:r>
                        <m:f>
                          <m:fPr>
                            <m:ctrlPr>
                              <a:rPr lang="en-US" sz="1350" i="1">
                                <a:solidFill>
                                  <a:schemeClr val="accent1"/>
                                </a:solidFill>
                                <a:latin typeface="Cambria Math" panose="02040503050406030204" pitchFamily="18" charset="0"/>
                              </a:rPr>
                            </m:ctrlPr>
                          </m:fPr>
                          <m:num>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𝐷</m:t>
                                </m:r>
                              </m:e>
                              <m:sub>
                                <m:r>
                                  <a:rPr lang="en-US" sz="1350" i="1">
                                    <a:solidFill>
                                      <a:schemeClr val="accent1"/>
                                    </a:solidFill>
                                    <a:latin typeface="Cambria Math" panose="02040503050406030204" pitchFamily="18" charset="0"/>
                                  </a:rPr>
                                  <m:t>𝑣</m:t>
                                </m:r>
                              </m:sub>
                            </m:sSub>
                            <m:r>
                              <a:rPr lang="en-US" sz="1350" i="1">
                                <a:solidFill>
                                  <a:schemeClr val="accent1"/>
                                </a:solidFill>
                                <a:latin typeface="Cambria Math" panose="02040503050406030204" pitchFamily="18" charset="0"/>
                                <a:ea typeface="Cambria Math" panose="02040503050406030204" pitchFamily="18" charset="0"/>
                              </a:rPr>
                              <m:t>∆</m:t>
                            </m:r>
                            <m:sSub>
                              <m:sSubPr>
                                <m:ctrlPr>
                                  <a:rPr lang="en-US" sz="1350" i="1">
                                    <a:solidFill>
                                      <a:schemeClr val="accent1"/>
                                    </a:solidFill>
                                    <a:latin typeface="Cambria Math" panose="02040503050406030204" pitchFamily="18" charset="0"/>
                                    <a:ea typeface="Cambria Math" panose="02040503050406030204" pitchFamily="18" charset="0"/>
                                  </a:rPr>
                                </m:ctrlPr>
                              </m:sSubPr>
                              <m:e>
                                <m:r>
                                  <a:rPr lang="en-US" sz="1350" i="1">
                                    <a:solidFill>
                                      <a:schemeClr val="accent1"/>
                                    </a:solidFill>
                                    <a:latin typeface="Cambria Math" panose="02040503050406030204" pitchFamily="18" charset="0"/>
                                    <a:ea typeface="Cambria Math" panose="02040503050406030204" pitchFamily="18" charset="0"/>
                                  </a:rPr>
                                  <m:t>𝜌</m:t>
                                </m:r>
                              </m:e>
                              <m:sub>
                                <m:r>
                                  <a:rPr lang="en-US" sz="1350" i="1">
                                    <a:solidFill>
                                      <a:schemeClr val="accent1"/>
                                    </a:solidFill>
                                    <a:latin typeface="Cambria Math" panose="02040503050406030204" pitchFamily="18" charset="0"/>
                                    <a:ea typeface="Cambria Math" panose="02040503050406030204" pitchFamily="18" charset="0"/>
                                  </a:rPr>
                                  <m:t>𝑣</m:t>
                                </m:r>
                              </m:sub>
                            </m:sSub>
                          </m:num>
                          <m:den>
                            <m:r>
                              <a:rPr lang="en-US" sz="1350" i="1">
                                <a:solidFill>
                                  <a:schemeClr val="accent1"/>
                                </a:solidFill>
                                <a:latin typeface="Cambria Math" panose="02040503050406030204" pitchFamily="18" charset="0"/>
                                <a:ea typeface="Cambria Math" panose="02040503050406030204" pitchFamily="18" charset="0"/>
                              </a:rPr>
                              <m:t>𝑐</m:t>
                            </m:r>
                          </m:den>
                        </m:f>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 </m:t>
                        </m:r>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𝑓</m:t>
                            </m:r>
                          </m:e>
                          <m:sub>
                            <m:r>
                              <a:rPr lang="en-US" sz="1350" i="1">
                                <a:solidFill>
                                  <a:schemeClr val="accent1"/>
                                </a:solidFill>
                                <a:latin typeface="Cambria Math" panose="02040503050406030204" pitchFamily="18" charset="0"/>
                              </a:rPr>
                              <m:t>𝑝𝑟</m:t>
                            </m:r>
                          </m:sub>
                        </m:sSub>
                        <m:r>
                          <a:rPr lang="en-US" sz="1350" i="1">
                            <a:solidFill>
                              <a:schemeClr val="accent1"/>
                            </a:solidFill>
                            <a:latin typeface="Cambria Math" panose="02040503050406030204" pitchFamily="18" charset="0"/>
                          </a:rPr>
                          <m:t>(</m:t>
                        </m:r>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m:t>
                        </m:r>
                      </m:oMath>
                    </m:oMathPara>
                  </a14:m>
                  <a:endParaRPr lang="en-US" sz="1350" dirty="0">
                    <a:solidFill>
                      <a:schemeClr val="accent4"/>
                    </a:solidFill>
                  </a:endParaRPr>
                </a:p>
              </p:txBody>
            </p:sp>
          </mc:Choice>
          <mc:Fallback xmlns="">
            <p:sp>
              <p:nvSpPr>
                <p:cNvPr id="17" name="Rectangle 16">
                  <a:extLst>
                    <a:ext uri="{FF2B5EF4-FFF2-40B4-BE49-F238E27FC236}">
                      <a16:creationId xmlns:a16="http://schemas.microsoft.com/office/drawing/2014/main" id="{75C6C084-076B-9245-BC14-A67890885826}"/>
                    </a:ext>
                  </a:extLst>
                </p:cNvPr>
                <p:cNvSpPr>
                  <a:spLocks noRot="1" noChangeAspect="1" noMove="1" noResize="1" noEditPoints="1" noAdjustHandles="1" noChangeArrowheads="1" noChangeShapeType="1" noTextEdit="1"/>
                </p:cNvSpPr>
                <p:nvPr/>
              </p:nvSpPr>
              <p:spPr>
                <a:xfrm>
                  <a:off x="1647495" y="4370148"/>
                  <a:ext cx="2339358" cy="64368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0D561737-BAB6-6B42-8858-C83D4D17F535}"/>
                    </a:ext>
                  </a:extLst>
                </p:cNvPr>
                <p:cNvSpPr/>
                <p:nvPr/>
              </p:nvSpPr>
              <p:spPr>
                <a:xfrm>
                  <a:off x="1656473" y="4982944"/>
                  <a:ext cx="2321405" cy="64351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𝐹</m:t>
                            </m:r>
                          </m:e>
                          <m:sub>
                            <m:r>
                              <a:rPr lang="en-US" sz="1350" i="1">
                                <a:solidFill>
                                  <a:schemeClr val="accent1"/>
                                </a:solidFill>
                                <a:latin typeface="Cambria Math" panose="02040503050406030204" pitchFamily="18" charset="0"/>
                              </a:rPr>
                              <m:t>𝑐</m:t>
                            </m:r>
                          </m:sub>
                        </m:sSub>
                        <m:r>
                          <a:rPr lang="en-US" sz="1350" i="1">
                            <a:solidFill>
                              <a:schemeClr val="accent1"/>
                            </a:solidFill>
                            <a:latin typeface="Cambria Math" panose="02040503050406030204" pitchFamily="18" charset="0"/>
                          </a:rPr>
                          <m:t>=</m:t>
                        </m:r>
                        <m:f>
                          <m:fPr>
                            <m:ctrlPr>
                              <a:rPr lang="en-US" sz="1350" i="1">
                                <a:solidFill>
                                  <a:schemeClr val="accent1"/>
                                </a:solidFill>
                                <a:latin typeface="Cambria Math" panose="02040503050406030204" pitchFamily="18" charset="0"/>
                              </a:rPr>
                            </m:ctrlPr>
                          </m:fPr>
                          <m:num>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𝐷</m:t>
                                </m:r>
                              </m:e>
                              <m:sub>
                                <m:r>
                                  <a:rPr lang="en-US" sz="1350" i="1">
                                    <a:solidFill>
                                      <a:schemeClr val="accent1"/>
                                    </a:solidFill>
                                    <a:latin typeface="Cambria Math" panose="02040503050406030204" pitchFamily="18" charset="0"/>
                                  </a:rPr>
                                  <m:t>𝑣</m:t>
                                </m:r>
                              </m:sub>
                            </m:sSub>
                            <m:r>
                              <a:rPr lang="en-US" sz="1350" i="1">
                                <a:solidFill>
                                  <a:schemeClr val="accent1"/>
                                </a:solidFill>
                                <a:latin typeface="Cambria Math" panose="02040503050406030204" pitchFamily="18" charset="0"/>
                                <a:ea typeface="Cambria Math" panose="02040503050406030204" pitchFamily="18" charset="0"/>
                              </a:rPr>
                              <m:t>∆</m:t>
                            </m:r>
                            <m:sSub>
                              <m:sSubPr>
                                <m:ctrlPr>
                                  <a:rPr lang="en-US" sz="1350" i="1">
                                    <a:solidFill>
                                      <a:schemeClr val="accent1"/>
                                    </a:solidFill>
                                    <a:latin typeface="Cambria Math" panose="02040503050406030204" pitchFamily="18" charset="0"/>
                                    <a:ea typeface="Cambria Math" panose="02040503050406030204" pitchFamily="18" charset="0"/>
                                  </a:rPr>
                                </m:ctrlPr>
                              </m:sSubPr>
                              <m:e>
                                <m:r>
                                  <a:rPr lang="en-US" sz="1350" i="1">
                                    <a:solidFill>
                                      <a:schemeClr val="accent1"/>
                                    </a:solidFill>
                                    <a:latin typeface="Cambria Math" panose="02040503050406030204" pitchFamily="18" charset="0"/>
                                    <a:ea typeface="Cambria Math" panose="02040503050406030204" pitchFamily="18" charset="0"/>
                                  </a:rPr>
                                  <m:t>𝜌</m:t>
                                </m:r>
                              </m:e>
                              <m:sub>
                                <m:r>
                                  <a:rPr lang="en-US" sz="1350" i="1">
                                    <a:solidFill>
                                      <a:schemeClr val="accent1"/>
                                    </a:solidFill>
                                    <a:latin typeface="Cambria Math" panose="02040503050406030204" pitchFamily="18" charset="0"/>
                                    <a:ea typeface="Cambria Math" panose="02040503050406030204" pitchFamily="18" charset="0"/>
                                  </a:rPr>
                                  <m:t>𝑣</m:t>
                                </m:r>
                              </m:sub>
                            </m:sSub>
                          </m:num>
                          <m:den>
                            <m:r>
                              <a:rPr lang="en-US" sz="1350" i="1">
                                <a:solidFill>
                                  <a:schemeClr val="accent1"/>
                                </a:solidFill>
                                <a:latin typeface="Cambria Math" panose="02040503050406030204" pitchFamily="18" charset="0"/>
                                <a:ea typeface="Cambria Math" panose="02040503050406030204" pitchFamily="18" charset="0"/>
                              </a:rPr>
                              <m:t>𝑎</m:t>
                            </m:r>
                          </m:den>
                        </m:f>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 </m:t>
                        </m:r>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𝑓</m:t>
                            </m:r>
                          </m:e>
                          <m:sub>
                            <m:r>
                              <a:rPr lang="en-US" sz="1350" i="1">
                                <a:solidFill>
                                  <a:schemeClr val="accent1"/>
                                </a:solidFill>
                                <a:latin typeface="Cambria Math" panose="02040503050406030204" pitchFamily="18" charset="0"/>
                              </a:rPr>
                              <m:t>𝑝𝑟</m:t>
                            </m:r>
                          </m:sub>
                        </m:sSub>
                        <m:r>
                          <a:rPr lang="en-US" sz="1350" i="1">
                            <a:solidFill>
                              <a:schemeClr val="accent1"/>
                            </a:solidFill>
                            <a:latin typeface="Cambria Math" panose="02040503050406030204" pitchFamily="18" charset="0"/>
                          </a:rPr>
                          <m:t>(</m:t>
                        </m:r>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m:t>
                        </m:r>
                      </m:oMath>
                    </m:oMathPara>
                  </a14:m>
                  <a:endParaRPr lang="en-US" sz="1350" dirty="0">
                    <a:solidFill>
                      <a:schemeClr val="accent4"/>
                    </a:solidFill>
                  </a:endParaRPr>
                </a:p>
              </p:txBody>
            </p:sp>
          </mc:Choice>
          <mc:Fallback xmlns="">
            <p:sp>
              <p:nvSpPr>
                <p:cNvPr id="18" name="Rectangle 17">
                  <a:extLst>
                    <a:ext uri="{FF2B5EF4-FFF2-40B4-BE49-F238E27FC236}">
                      <a16:creationId xmlns:a16="http://schemas.microsoft.com/office/drawing/2014/main" id="{0D561737-BAB6-6B42-8858-C83D4D17F535}"/>
                    </a:ext>
                  </a:extLst>
                </p:cNvPr>
                <p:cNvSpPr>
                  <a:spLocks noRot="1" noChangeAspect="1" noMove="1" noResize="1" noEditPoints="1" noAdjustHandles="1" noChangeArrowheads="1" noChangeShapeType="1" noTextEdit="1"/>
                </p:cNvSpPr>
                <p:nvPr/>
              </p:nvSpPr>
              <p:spPr>
                <a:xfrm>
                  <a:off x="1656473" y="4982944"/>
                  <a:ext cx="2321405" cy="643511"/>
                </a:xfrm>
                <a:prstGeom prst="rect">
                  <a:avLst/>
                </a:prstGeom>
                <a:blipFill>
                  <a:blip r:embed="rId8"/>
                  <a:stretch>
                    <a:fillRect/>
                  </a:stretch>
                </a:blipFill>
              </p:spPr>
              <p:txBody>
                <a:bodyPr/>
                <a:lstStyle/>
                <a:p>
                  <a:r>
                    <a:rPr lang="en-US">
                      <a:noFill/>
                    </a:rPr>
                    <a:t> </a:t>
                  </a:r>
                </a:p>
              </p:txBody>
            </p:sp>
          </mc:Fallback>
        </mc:AlternateContent>
      </p:grpSp>
      <p:cxnSp>
        <p:nvCxnSpPr>
          <p:cNvPr id="22" name="Straight Connector 21">
            <a:extLst>
              <a:ext uri="{FF2B5EF4-FFF2-40B4-BE49-F238E27FC236}">
                <a16:creationId xmlns:a16="http://schemas.microsoft.com/office/drawing/2014/main" id="{5303F343-8432-EF49-83FA-1022BBD10C44}"/>
              </a:ext>
            </a:extLst>
          </p:cNvPr>
          <p:cNvCxnSpPr>
            <a:stCxn id="5" idx="2"/>
          </p:cNvCxnSpPr>
          <p:nvPr/>
        </p:nvCxnSpPr>
        <p:spPr>
          <a:xfrm flipH="1">
            <a:off x="1537228" y="3230270"/>
            <a:ext cx="1" cy="237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3A2CD3A-CAD3-2047-B717-D0141A9531C0}"/>
              </a:ext>
            </a:extLst>
          </p:cNvPr>
          <p:cNvCxnSpPr>
            <a:stCxn id="8" idx="0"/>
          </p:cNvCxnSpPr>
          <p:nvPr/>
        </p:nvCxnSpPr>
        <p:spPr>
          <a:xfrm flipH="1" flipV="1">
            <a:off x="1542045" y="4016190"/>
            <a:ext cx="373" cy="2782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14820B1-CE6A-F647-A9D1-678E8EE132E3}"/>
              </a:ext>
            </a:extLst>
          </p:cNvPr>
          <p:cNvCxnSpPr>
            <a:stCxn id="5" idx="3"/>
          </p:cNvCxnSpPr>
          <p:nvPr/>
        </p:nvCxnSpPr>
        <p:spPr>
          <a:xfrm flipV="1">
            <a:off x="2365920" y="2563566"/>
            <a:ext cx="62663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A59AC82-8A34-CB42-99E5-F5A4E6383D0E}"/>
              </a:ext>
            </a:extLst>
          </p:cNvPr>
          <p:cNvCxnSpPr/>
          <p:nvPr/>
        </p:nvCxnSpPr>
        <p:spPr>
          <a:xfrm flipV="1">
            <a:off x="2365920" y="4984697"/>
            <a:ext cx="62663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58D08F02-E6F8-D84B-84CC-904B1B222FC8}"/>
                  </a:ext>
                </a:extLst>
              </p:cNvPr>
              <p:cNvSpPr/>
              <p:nvPr/>
            </p:nvSpPr>
            <p:spPr>
              <a:xfrm>
                <a:off x="2999194" y="2289469"/>
                <a:ext cx="4504265" cy="548193"/>
              </a:xfrm>
              <a:prstGeom prst="roundRect">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500" i="1">
                              <a:solidFill>
                                <a:schemeClr val="accent2"/>
                              </a:solidFill>
                              <a:latin typeface="Cambria Math" panose="02040503050406030204" pitchFamily="18" charset="0"/>
                            </a:rPr>
                          </m:ctrlPr>
                        </m:fPr>
                        <m:num>
                          <m:r>
                            <a:rPr lang="en-US" sz="1500" i="1">
                              <a:solidFill>
                                <a:schemeClr val="accent2"/>
                              </a:solidFill>
                              <a:latin typeface="Cambria Math" panose="02040503050406030204" pitchFamily="18" charset="0"/>
                            </a:rPr>
                            <m:t>𝑑𝑚</m:t>
                          </m:r>
                        </m:num>
                        <m:den>
                          <m:r>
                            <a:rPr lang="en-US" sz="1500" i="1">
                              <a:solidFill>
                                <a:schemeClr val="accent2"/>
                              </a:solidFill>
                              <a:latin typeface="Cambria Math" panose="02040503050406030204" pitchFamily="18" charset="0"/>
                            </a:rPr>
                            <m:t>𝑑𝑡</m:t>
                          </m:r>
                        </m:den>
                      </m:f>
                      <m:r>
                        <a:rPr lang="en-US" sz="1500" i="1">
                          <a:solidFill>
                            <a:schemeClr val="accent2"/>
                          </a:solidFill>
                          <a:latin typeface="Cambria Math" panose="02040503050406030204" pitchFamily="18" charset="0"/>
                        </a:rPr>
                        <m:t>=4</m:t>
                      </m:r>
                      <m:r>
                        <a:rPr lang="en-US" sz="1500" i="1">
                          <a:solidFill>
                            <a:schemeClr val="accent2"/>
                          </a:solidFill>
                          <a:latin typeface="Cambria Math" panose="02040503050406030204" pitchFamily="18" charset="0"/>
                        </a:rPr>
                        <m:t>𝜋</m:t>
                      </m:r>
                      <m:d>
                        <m:dPr>
                          <m:begChr m:val="["/>
                          <m:endChr m:val="]"/>
                          <m:ctrlPr>
                            <a:rPr lang="en-US" sz="1500" i="1">
                              <a:solidFill>
                                <a:schemeClr val="accent2"/>
                              </a:solidFill>
                              <a:latin typeface="Cambria Math" panose="02040503050406030204" pitchFamily="18" charset="0"/>
                            </a:rPr>
                          </m:ctrlPr>
                        </m:dPr>
                        <m:e>
                          <m:f>
                            <m:fPr>
                              <m:ctrlPr>
                                <a:rPr lang="en-US" sz="1500" i="1">
                                  <a:solidFill>
                                    <a:schemeClr val="accent2"/>
                                  </a:solidFill>
                                  <a:latin typeface="Cambria Math" panose="02040503050406030204" pitchFamily="18" charset="0"/>
                                </a:rPr>
                              </m:ctrlPr>
                            </m:fPr>
                            <m:num>
                              <m:r>
                                <a:rPr lang="en-US" sz="1500" i="1">
                                  <a:solidFill>
                                    <a:schemeClr val="accent2"/>
                                  </a:solidFill>
                                  <a:latin typeface="Cambria Math" panose="02040503050406030204" pitchFamily="18" charset="0"/>
                                </a:rPr>
                                <m:t>2</m:t>
                              </m:r>
                            </m:num>
                            <m:den>
                              <m:r>
                                <a:rPr lang="en-US" sz="1500" i="1">
                                  <a:solidFill>
                                    <a:schemeClr val="accent2"/>
                                  </a:solidFill>
                                  <a:latin typeface="Cambria Math" panose="02040503050406030204" pitchFamily="18" charset="0"/>
                                </a:rPr>
                                <m:t>3</m:t>
                              </m:r>
                            </m:den>
                          </m:f>
                          <m:r>
                            <a:rPr lang="en-US" sz="1500" i="1">
                              <a:solidFill>
                                <a:schemeClr val="accent2"/>
                              </a:solidFill>
                              <a:latin typeface="Cambria Math" panose="02040503050406030204" pitchFamily="18" charset="0"/>
                            </a:rPr>
                            <m:t>𝑎𝑐</m:t>
                          </m:r>
                          <m:f>
                            <m:fPr>
                              <m:ctrlPr>
                                <a:rPr lang="en-US" sz="1500" i="1">
                                  <a:solidFill>
                                    <a:schemeClr val="accent1"/>
                                  </a:solidFill>
                                  <a:latin typeface="Cambria Math" panose="02040503050406030204" pitchFamily="18" charset="0"/>
                                </a:rPr>
                              </m:ctrlPr>
                            </m:fPr>
                            <m:num>
                              <m:sSub>
                                <m:sSubPr>
                                  <m:ctrlPr>
                                    <a:rPr lang="en-US" sz="1500" i="1">
                                      <a:solidFill>
                                        <a:schemeClr val="accent1"/>
                                      </a:solidFill>
                                      <a:latin typeface="Cambria Math" panose="02040503050406030204" pitchFamily="18" charset="0"/>
                                    </a:rPr>
                                  </m:ctrlPr>
                                </m:sSubPr>
                                <m:e>
                                  <m:r>
                                    <a:rPr lang="en-US" sz="1500" i="1">
                                      <a:solidFill>
                                        <a:schemeClr val="accent1"/>
                                      </a:solidFill>
                                      <a:latin typeface="Cambria Math" panose="02040503050406030204" pitchFamily="18" charset="0"/>
                                    </a:rPr>
                                    <m:t>𝐷</m:t>
                                  </m:r>
                                </m:e>
                                <m:sub>
                                  <m:r>
                                    <a:rPr lang="en-US" sz="1500" i="1">
                                      <a:solidFill>
                                        <a:schemeClr val="accent1"/>
                                      </a:solidFill>
                                      <a:latin typeface="Cambria Math" panose="02040503050406030204" pitchFamily="18" charset="0"/>
                                    </a:rPr>
                                    <m:t>𝑣</m:t>
                                  </m:r>
                                </m:sub>
                              </m:sSub>
                              <m:r>
                                <a:rPr lang="en-US" sz="1500" i="1">
                                  <a:solidFill>
                                    <a:schemeClr val="accent1"/>
                                  </a:solidFill>
                                  <a:latin typeface="Cambria Math" panose="02040503050406030204" pitchFamily="18" charset="0"/>
                                  <a:ea typeface="Cambria Math" panose="02040503050406030204" pitchFamily="18" charset="0"/>
                                </a:rPr>
                                <m:t>∆</m:t>
                              </m:r>
                              <m:sSub>
                                <m:sSubPr>
                                  <m:ctrlPr>
                                    <a:rPr lang="en-US" sz="1500" i="1">
                                      <a:solidFill>
                                        <a:schemeClr val="accent1"/>
                                      </a:solidFill>
                                      <a:latin typeface="Cambria Math" panose="02040503050406030204" pitchFamily="18" charset="0"/>
                                      <a:ea typeface="Cambria Math" panose="02040503050406030204" pitchFamily="18" charset="0"/>
                                    </a:rPr>
                                  </m:ctrlPr>
                                </m:sSubPr>
                                <m:e>
                                  <m:r>
                                    <a:rPr lang="en-US" sz="1500" i="1">
                                      <a:solidFill>
                                        <a:schemeClr val="accent1"/>
                                      </a:solidFill>
                                      <a:latin typeface="Cambria Math" panose="02040503050406030204" pitchFamily="18" charset="0"/>
                                      <a:ea typeface="Cambria Math" panose="02040503050406030204" pitchFamily="18" charset="0"/>
                                    </a:rPr>
                                    <m:t>𝜌</m:t>
                                  </m:r>
                                </m:e>
                                <m:sub>
                                  <m:r>
                                    <a:rPr lang="en-US" sz="1500" i="1">
                                      <a:solidFill>
                                        <a:schemeClr val="accent1"/>
                                      </a:solidFill>
                                      <a:latin typeface="Cambria Math" panose="02040503050406030204" pitchFamily="18" charset="0"/>
                                      <a:ea typeface="Cambria Math" panose="02040503050406030204" pitchFamily="18" charset="0"/>
                                    </a:rPr>
                                    <m:t>𝑣</m:t>
                                  </m:r>
                                </m:sub>
                              </m:sSub>
                            </m:num>
                            <m:den>
                              <m:r>
                                <a:rPr lang="en-US" sz="1500" i="1">
                                  <a:solidFill>
                                    <a:schemeClr val="accent1"/>
                                  </a:solidFill>
                                  <a:latin typeface="Cambria Math" panose="02040503050406030204" pitchFamily="18" charset="0"/>
                                  <a:ea typeface="Cambria Math" panose="02040503050406030204" pitchFamily="18" charset="0"/>
                                </a:rPr>
                                <m:t>𝑐</m:t>
                              </m:r>
                            </m:den>
                          </m:f>
                          <m:sSub>
                            <m:sSubPr>
                              <m:ctrlPr>
                                <a:rPr lang="en-US" sz="1500" i="1">
                                  <a:solidFill>
                                    <a:schemeClr val="accent1"/>
                                  </a:solidFill>
                                  <a:latin typeface="Cambria Math" panose="02040503050406030204" pitchFamily="18" charset="0"/>
                                </a:rPr>
                              </m:ctrlPr>
                            </m:sSubPr>
                            <m:e>
                              <m:r>
                                <a:rPr lang="en-US" sz="1500" i="1">
                                  <a:solidFill>
                                    <a:schemeClr val="accent1"/>
                                  </a:solidFill>
                                  <a:latin typeface="Cambria Math" panose="02040503050406030204" pitchFamily="18" charset="0"/>
                                </a:rPr>
                                <m:t>𝑓</m:t>
                              </m:r>
                            </m:e>
                            <m:sub>
                              <m:r>
                                <a:rPr lang="en-US" sz="1500" i="1">
                                  <a:solidFill>
                                    <a:schemeClr val="accent1"/>
                                  </a:solidFill>
                                  <a:latin typeface="Cambria Math" panose="02040503050406030204" pitchFamily="18" charset="0"/>
                                </a:rPr>
                                <m:t>𝑜𝑏</m:t>
                              </m:r>
                            </m:sub>
                          </m:sSub>
                          <m:r>
                            <a:rPr lang="en-US" sz="1500" i="1">
                              <a:solidFill>
                                <a:schemeClr val="accent1"/>
                              </a:solidFill>
                              <a:latin typeface="Cambria Math" panose="02040503050406030204" pitchFamily="18" charset="0"/>
                            </a:rPr>
                            <m:t>(</m:t>
                          </m:r>
                          <m:r>
                            <a:rPr lang="en-US" sz="1500" i="1">
                              <a:solidFill>
                                <a:schemeClr val="accent1"/>
                              </a:solidFill>
                              <a:latin typeface="Cambria Math" panose="02040503050406030204" pitchFamily="18" charset="0"/>
                            </a:rPr>
                            <m:t>𝜙</m:t>
                          </m:r>
                          <m:r>
                            <a:rPr lang="en-US" sz="1500" i="1">
                              <a:solidFill>
                                <a:schemeClr val="accent1"/>
                              </a:solidFill>
                              <a:latin typeface="Cambria Math" panose="02040503050406030204" pitchFamily="18" charset="0"/>
                            </a:rPr>
                            <m:t>)</m:t>
                          </m:r>
                          <m:r>
                            <m:rPr>
                              <m:nor/>
                            </m:rPr>
                            <a:rPr lang="en-US" sz="1500">
                              <a:solidFill>
                                <a:schemeClr val="accent1"/>
                              </a:solidFill>
                              <a:latin typeface="Cambria Math" panose="02040503050406030204" pitchFamily="18" charset="0"/>
                            </a:rPr>
                            <m:t> </m:t>
                          </m:r>
                          <m:r>
                            <m:rPr>
                              <m:nor/>
                            </m:rPr>
                            <a:rPr lang="en-US" sz="1500" dirty="0">
                              <a:solidFill>
                                <a:schemeClr val="accent2"/>
                              </a:solidFill>
                            </a:rPr>
                            <m:t>+ </m:t>
                          </m:r>
                          <m:f>
                            <m:fPr>
                              <m:ctrlPr>
                                <a:rPr lang="en-US" sz="1500" i="1">
                                  <a:solidFill>
                                    <a:schemeClr val="accent2"/>
                                  </a:solidFill>
                                  <a:latin typeface="Cambria Math" panose="02040503050406030204" pitchFamily="18" charset="0"/>
                                </a:rPr>
                              </m:ctrlPr>
                            </m:fPr>
                            <m:num>
                              <m:r>
                                <a:rPr lang="en-US" sz="1500" i="1">
                                  <a:solidFill>
                                    <a:schemeClr val="accent2"/>
                                  </a:solidFill>
                                  <a:latin typeface="Cambria Math" panose="02040503050406030204" pitchFamily="18" charset="0"/>
                                </a:rPr>
                                <m:t>1</m:t>
                              </m:r>
                            </m:num>
                            <m:den>
                              <m:r>
                                <a:rPr lang="en-US" sz="1500" i="1">
                                  <a:solidFill>
                                    <a:schemeClr val="accent2"/>
                                  </a:solidFill>
                                  <a:latin typeface="Cambria Math" panose="02040503050406030204" pitchFamily="18" charset="0"/>
                                </a:rPr>
                                <m:t>3</m:t>
                              </m:r>
                            </m:den>
                          </m:f>
                          <m:sSup>
                            <m:sSupPr>
                              <m:ctrlPr>
                                <a:rPr lang="en-US" sz="1500" i="1">
                                  <a:solidFill>
                                    <a:schemeClr val="accent2"/>
                                  </a:solidFill>
                                  <a:latin typeface="Cambria Math" panose="02040503050406030204" pitchFamily="18" charset="0"/>
                                </a:rPr>
                              </m:ctrlPr>
                            </m:sSupPr>
                            <m:e>
                              <m:r>
                                <a:rPr lang="en-US" sz="1500" i="1">
                                  <a:solidFill>
                                    <a:schemeClr val="accent2"/>
                                  </a:solidFill>
                                  <a:latin typeface="Cambria Math" panose="02040503050406030204" pitchFamily="18" charset="0"/>
                                </a:rPr>
                                <m:t>𝑎</m:t>
                              </m:r>
                            </m:e>
                            <m:sup>
                              <m:r>
                                <a:rPr lang="en-US" sz="1500" i="1">
                                  <a:solidFill>
                                    <a:schemeClr val="accent2"/>
                                  </a:solidFill>
                                  <a:latin typeface="Cambria Math" panose="02040503050406030204" pitchFamily="18" charset="0"/>
                                </a:rPr>
                                <m:t>2</m:t>
                              </m:r>
                            </m:sup>
                          </m:sSup>
                          <m:f>
                            <m:fPr>
                              <m:ctrlPr>
                                <a:rPr lang="en-US" sz="1500" i="1">
                                  <a:solidFill>
                                    <a:schemeClr val="accent1"/>
                                  </a:solidFill>
                                  <a:latin typeface="Cambria Math" panose="02040503050406030204" pitchFamily="18" charset="0"/>
                                </a:rPr>
                              </m:ctrlPr>
                            </m:fPr>
                            <m:num>
                              <m:sSub>
                                <m:sSubPr>
                                  <m:ctrlPr>
                                    <a:rPr lang="en-US" sz="1500" i="1">
                                      <a:solidFill>
                                        <a:schemeClr val="accent1"/>
                                      </a:solidFill>
                                      <a:latin typeface="Cambria Math" panose="02040503050406030204" pitchFamily="18" charset="0"/>
                                    </a:rPr>
                                  </m:ctrlPr>
                                </m:sSubPr>
                                <m:e>
                                  <m:r>
                                    <a:rPr lang="en-US" sz="1500" i="1">
                                      <a:solidFill>
                                        <a:schemeClr val="accent1"/>
                                      </a:solidFill>
                                      <a:latin typeface="Cambria Math" panose="02040503050406030204" pitchFamily="18" charset="0"/>
                                    </a:rPr>
                                    <m:t>𝐷</m:t>
                                  </m:r>
                                </m:e>
                                <m:sub>
                                  <m:r>
                                    <a:rPr lang="en-US" sz="1500" i="1">
                                      <a:solidFill>
                                        <a:schemeClr val="accent1"/>
                                      </a:solidFill>
                                      <a:latin typeface="Cambria Math" panose="02040503050406030204" pitchFamily="18" charset="0"/>
                                    </a:rPr>
                                    <m:t>𝑣</m:t>
                                  </m:r>
                                </m:sub>
                              </m:sSub>
                              <m:r>
                                <a:rPr lang="en-US" sz="1500" i="1">
                                  <a:solidFill>
                                    <a:schemeClr val="accent1"/>
                                  </a:solidFill>
                                  <a:latin typeface="Cambria Math" panose="02040503050406030204" pitchFamily="18" charset="0"/>
                                  <a:ea typeface="Cambria Math" panose="02040503050406030204" pitchFamily="18" charset="0"/>
                                </a:rPr>
                                <m:t>∆</m:t>
                              </m:r>
                              <m:sSub>
                                <m:sSubPr>
                                  <m:ctrlPr>
                                    <a:rPr lang="en-US" sz="1500" i="1">
                                      <a:solidFill>
                                        <a:schemeClr val="accent1"/>
                                      </a:solidFill>
                                      <a:latin typeface="Cambria Math" panose="02040503050406030204" pitchFamily="18" charset="0"/>
                                      <a:ea typeface="Cambria Math" panose="02040503050406030204" pitchFamily="18" charset="0"/>
                                    </a:rPr>
                                  </m:ctrlPr>
                                </m:sSubPr>
                                <m:e>
                                  <m:r>
                                    <a:rPr lang="en-US" sz="1500" i="1">
                                      <a:solidFill>
                                        <a:schemeClr val="accent1"/>
                                      </a:solidFill>
                                      <a:latin typeface="Cambria Math" panose="02040503050406030204" pitchFamily="18" charset="0"/>
                                      <a:ea typeface="Cambria Math" panose="02040503050406030204" pitchFamily="18" charset="0"/>
                                    </a:rPr>
                                    <m:t>𝜌</m:t>
                                  </m:r>
                                </m:e>
                                <m:sub>
                                  <m:r>
                                    <a:rPr lang="en-US" sz="1500" i="1">
                                      <a:solidFill>
                                        <a:schemeClr val="accent1"/>
                                      </a:solidFill>
                                      <a:latin typeface="Cambria Math" panose="02040503050406030204" pitchFamily="18" charset="0"/>
                                      <a:ea typeface="Cambria Math" panose="02040503050406030204" pitchFamily="18" charset="0"/>
                                    </a:rPr>
                                    <m:t>𝑣</m:t>
                                  </m:r>
                                </m:sub>
                              </m:sSub>
                            </m:num>
                            <m:den>
                              <m:r>
                                <a:rPr lang="en-US" sz="1500" i="1">
                                  <a:solidFill>
                                    <a:schemeClr val="accent1"/>
                                  </a:solidFill>
                                  <a:latin typeface="Cambria Math" panose="02040503050406030204" pitchFamily="18" charset="0"/>
                                  <a:ea typeface="Cambria Math" panose="02040503050406030204" pitchFamily="18" charset="0"/>
                                </a:rPr>
                                <m:t>𝑎</m:t>
                              </m:r>
                            </m:den>
                          </m:f>
                          <m:sSub>
                            <m:sSubPr>
                              <m:ctrlPr>
                                <a:rPr lang="en-US" sz="1500" i="1">
                                  <a:solidFill>
                                    <a:schemeClr val="accent1"/>
                                  </a:solidFill>
                                  <a:latin typeface="Cambria Math" panose="02040503050406030204" pitchFamily="18" charset="0"/>
                                </a:rPr>
                              </m:ctrlPr>
                            </m:sSubPr>
                            <m:e>
                              <m:r>
                                <a:rPr lang="en-US" sz="1500" i="1">
                                  <a:solidFill>
                                    <a:schemeClr val="accent1"/>
                                  </a:solidFill>
                                  <a:latin typeface="Cambria Math" panose="02040503050406030204" pitchFamily="18" charset="0"/>
                                </a:rPr>
                                <m:t>𝑓</m:t>
                              </m:r>
                            </m:e>
                            <m:sub>
                              <m:r>
                                <a:rPr lang="en-US" sz="1500" i="1">
                                  <a:solidFill>
                                    <a:schemeClr val="accent1"/>
                                  </a:solidFill>
                                  <a:latin typeface="Cambria Math" panose="02040503050406030204" pitchFamily="18" charset="0"/>
                                </a:rPr>
                                <m:t>𝑜𝑏</m:t>
                              </m:r>
                            </m:sub>
                          </m:sSub>
                          <m:r>
                            <a:rPr lang="en-US" sz="1500" i="1">
                              <a:solidFill>
                                <a:schemeClr val="accent1"/>
                              </a:solidFill>
                              <a:latin typeface="Cambria Math" panose="02040503050406030204" pitchFamily="18" charset="0"/>
                            </a:rPr>
                            <m:t>(</m:t>
                          </m:r>
                          <m:r>
                            <a:rPr lang="en-US" sz="1500" i="1">
                              <a:solidFill>
                                <a:schemeClr val="accent1"/>
                              </a:solidFill>
                              <a:latin typeface="Cambria Math" panose="02040503050406030204" pitchFamily="18" charset="0"/>
                            </a:rPr>
                            <m:t>𝜙</m:t>
                          </m:r>
                          <m:r>
                            <a:rPr lang="en-US" sz="1500" i="1">
                              <a:solidFill>
                                <a:schemeClr val="accent1"/>
                              </a:solidFill>
                              <a:latin typeface="Cambria Math" panose="02040503050406030204" pitchFamily="18" charset="0"/>
                            </a:rPr>
                            <m:t>)</m:t>
                          </m:r>
                        </m:e>
                      </m:d>
                    </m:oMath>
                  </m:oMathPara>
                </a14:m>
                <a:endParaRPr lang="en-US" sz="1500" dirty="0">
                  <a:solidFill>
                    <a:schemeClr val="accent2"/>
                  </a:solidFill>
                </a:endParaRPr>
              </a:p>
            </p:txBody>
          </p:sp>
        </mc:Choice>
        <mc:Fallback xmlns="">
          <p:sp>
            <p:nvSpPr>
              <p:cNvPr id="28" name="Rounded Rectangle 27">
                <a:extLst>
                  <a:ext uri="{FF2B5EF4-FFF2-40B4-BE49-F238E27FC236}">
                    <a16:creationId xmlns:a16="http://schemas.microsoft.com/office/drawing/2014/main" id="{58D08F02-E6F8-D84B-84CC-904B1B222FC8}"/>
                  </a:ext>
                </a:extLst>
              </p:cNvPr>
              <p:cNvSpPr>
                <a:spLocks noRot="1" noChangeAspect="1" noMove="1" noResize="1" noEditPoints="1" noAdjustHandles="1" noChangeArrowheads="1" noChangeShapeType="1" noTextEdit="1"/>
              </p:cNvSpPr>
              <p:nvPr/>
            </p:nvSpPr>
            <p:spPr>
              <a:xfrm>
                <a:off x="2999194" y="2289469"/>
                <a:ext cx="4504265" cy="548193"/>
              </a:xfrm>
              <a:prstGeom prst="roundRect">
                <a:avLst/>
              </a:prstGeom>
              <a:blipFill>
                <a:blip r:embed="rId9"/>
                <a:stretch>
                  <a:fillRect/>
                </a:stretch>
              </a:blipFill>
              <a:ln>
                <a:solidFill>
                  <a:schemeClr val="accent2"/>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B1D9E777-D6A1-0146-8EE8-1D16A50E2964}"/>
                  </a:ext>
                </a:extLst>
              </p:cNvPr>
              <p:cNvSpPr/>
              <p:nvPr/>
            </p:nvSpPr>
            <p:spPr>
              <a:xfrm>
                <a:off x="2999193" y="4687041"/>
                <a:ext cx="4675716" cy="548193"/>
              </a:xfrm>
              <a:prstGeom prst="roundRect">
                <a:avLst/>
              </a:prstGeom>
              <a:noFill/>
              <a:ln>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500" i="1">
                              <a:solidFill>
                                <a:schemeClr val="accent2"/>
                              </a:solidFill>
                              <a:latin typeface="Cambria Math" panose="02040503050406030204" pitchFamily="18" charset="0"/>
                            </a:rPr>
                          </m:ctrlPr>
                        </m:fPr>
                        <m:num>
                          <m:r>
                            <a:rPr lang="en-US" sz="1500" i="1">
                              <a:solidFill>
                                <a:schemeClr val="accent2"/>
                              </a:solidFill>
                              <a:latin typeface="Cambria Math" panose="02040503050406030204" pitchFamily="18" charset="0"/>
                            </a:rPr>
                            <m:t>𝑑𝑚</m:t>
                          </m:r>
                        </m:num>
                        <m:den>
                          <m:r>
                            <a:rPr lang="en-US" sz="1500" i="1">
                              <a:solidFill>
                                <a:schemeClr val="accent2"/>
                              </a:solidFill>
                              <a:latin typeface="Cambria Math" panose="02040503050406030204" pitchFamily="18" charset="0"/>
                            </a:rPr>
                            <m:t>𝑑𝑡</m:t>
                          </m:r>
                        </m:den>
                      </m:f>
                      <m:r>
                        <a:rPr lang="en-US" sz="1500" i="1">
                          <a:solidFill>
                            <a:schemeClr val="accent2"/>
                          </a:solidFill>
                          <a:latin typeface="Cambria Math" panose="02040503050406030204" pitchFamily="18" charset="0"/>
                        </a:rPr>
                        <m:t>=4</m:t>
                      </m:r>
                      <m:r>
                        <a:rPr lang="en-US" sz="1500" i="1">
                          <a:solidFill>
                            <a:schemeClr val="accent2"/>
                          </a:solidFill>
                          <a:latin typeface="Cambria Math" panose="02040503050406030204" pitchFamily="18" charset="0"/>
                        </a:rPr>
                        <m:t>𝜋</m:t>
                      </m:r>
                      <m:d>
                        <m:dPr>
                          <m:begChr m:val="["/>
                          <m:endChr m:val="]"/>
                          <m:ctrlPr>
                            <a:rPr lang="en-US" sz="1500" i="1">
                              <a:solidFill>
                                <a:schemeClr val="accent2"/>
                              </a:solidFill>
                              <a:latin typeface="Cambria Math" panose="02040503050406030204" pitchFamily="18" charset="0"/>
                            </a:rPr>
                          </m:ctrlPr>
                        </m:dPr>
                        <m:e>
                          <m:f>
                            <m:fPr>
                              <m:ctrlPr>
                                <a:rPr lang="en-US" sz="1500" i="1">
                                  <a:solidFill>
                                    <a:schemeClr val="accent2"/>
                                  </a:solidFill>
                                  <a:latin typeface="Cambria Math" panose="02040503050406030204" pitchFamily="18" charset="0"/>
                                </a:rPr>
                              </m:ctrlPr>
                            </m:fPr>
                            <m:num>
                              <m:r>
                                <a:rPr lang="en-US" sz="1500" i="1">
                                  <a:solidFill>
                                    <a:schemeClr val="accent2"/>
                                  </a:solidFill>
                                  <a:latin typeface="Cambria Math" panose="02040503050406030204" pitchFamily="18" charset="0"/>
                                </a:rPr>
                                <m:t>2</m:t>
                              </m:r>
                            </m:num>
                            <m:den>
                              <m:r>
                                <a:rPr lang="en-US" sz="1500" i="1">
                                  <a:solidFill>
                                    <a:schemeClr val="accent2"/>
                                  </a:solidFill>
                                  <a:latin typeface="Cambria Math" panose="02040503050406030204" pitchFamily="18" charset="0"/>
                                </a:rPr>
                                <m:t>3</m:t>
                              </m:r>
                            </m:den>
                          </m:f>
                          <m:r>
                            <a:rPr lang="en-US" sz="1500" i="1">
                              <a:solidFill>
                                <a:schemeClr val="accent2"/>
                              </a:solidFill>
                              <a:latin typeface="Cambria Math" panose="02040503050406030204" pitchFamily="18" charset="0"/>
                            </a:rPr>
                            <m:t>𝑎𝑐</m:t>
                          </m:r>
                          <m:f>
                            <m:fPr>
                              <m:ctrlPr>
                                <a:rPr lang="en-US" sz="1500" i="1">
                                  <a:solidFill>
                                    <a:schemeClr val="accent1"/>
                                  </a:solidFill>
                                  <a:latin typeface="Cambria Math" panose="02040503050406030204" pitchFamily="18" charset="0"/>
                                </a:rPr>
                              </m:ctrlPr>
                            </m:fPr>
                            <m:num>
                              <m:sSub>
                                <m:sSubPr>
                                  <m:ctrlPr>
                                    <a:rPr lang="en-US" sz="1500" i="1">
                                      <a:solidFill>
                                        <a:schemeClr val="accent1"/>
                                      </a:solidFill>
                                      <a:latin typeface="Cambria Math" panose="02040503050406030204" pitchFamily="18" charset="0"/>
                                    </a:rPr>
                                  </m:ctrlPr>
                                </m:sSubPr>
                                <m:e>
                                  <m:r>
                                    <a:rPr lang="en-US" sz="1500" i="1">
                                      <a:solidFill>
                                        <a:schemeClr val="accent1"/>
                                      </a:solidFill>
                                      <a:latin typeface="Cambria Math" panose="02040503050406030204" pitchFamily="18" charset="0"/>
                                    </a:rPr>
                                    <m:t>𝐷</m:t>
                                  </m:r>
                                </m:e>
                                <m:sub>
                                  <m:r>
                                    <a:rPr lang="en-US" sz="1500" i="1">
                                      <a:solidFill>
                                        <a:schemeClr val="accent1"/>
                                      </a:solidFill>
                                      <a:latin typeface="Cambria Math" panose="02040503050406030204" pitchFamily="18" charset="0"/>
                                    </a:rPr>
                                    <m:t>𝑣</m:t>
                                  </m:r>
                                </m:sub>
                              </m:sSub>
                              <m:r>
                                <a:rPr lang="en-US" sz="1500" i="1">
                                  <a:solidFill>
                                    <a:schemeClr val="accent1"/>
                                  </a:solidFill>
                                  <a:latin typeface="Cambria Math" panose="02040503050406030204" pitchFamily="18" charset="0"/>
                                  <a:ea typeface="Cambria Math" panose="02040503050406030204" pitchFamily="18" charset="0"/>
                                </a:rPr>
                                <m:t>∆</m:t>
                              </m:r>
                              <m:sSub>
                                <m:sSubPr>
                                  <m:ctrlPr>
                                    <a:rPr lang="en-US" sz="1500" i="1">
                                      <a:solidFill>
                                        <a:schemeClr val="accent1"/>
                                      </a:solidFill>
                                      <a:latin typeface="Cambria Math" panose="02040503050406030204" pitchFamily="18" charset="0"/>
                                      <a:ea typeface="Cambria Math" panose="02040503050406030204" pitchFamily="18" charset="0"/>
                                    </a:rPr>
                                  </m:ctrlPr>
                                </m:sSubPr>
                                <m:e>
                                  <m:r>
                                    <a:rPr lang="en-US" sz="1500" i="1">
                                      <a:solidFill>
                                        <a:schemeClr val="accent1"/>
                                      </a:solidFill>
                                      <a:latin typeface="Cambria Math" panose="02040503050406030204" pitchFamily="18" charset="0"/>
                                      <a:ea typeface="Cambria Math" panose="02040503050406030204" pitchFamily="18" charset="0"/>
                                    </a:rPr>
                                    <m:t>𝜌</m:t>
                                  </m:r>
                                </m:e>
                                <m:sub>
                                  <m:r>
                                    <a:rPr lang="en-US" sz="1500" i="1">
                                      <a:solidFill>
                                        <a:schemeClr val="accent1"/>
                                      </a:solidFill>
                                      <a:latin typeface="Cambria Math" panose="02040503050406030204" pitchFamily="18" charset="0"/>
                                      <a:ea typeface="Cambria Math" panose="02040503050406030204" pitchFamily="18" charset="0"/>
                                    </a:rPr>
                                    <m:t>𝑣</m:t>
                                  </m:r>
                                </m:sub>
                              </m:sSub>
                            </m:num>
                            <m:den>
                              <m:r>
                                <a:rPr lang="en-US" sz="1500" i="1">
                                  <a:solidFill>
                                    <a:schemeClr val="accent1"/>
                                  </a:solidFill>
                                  <a:latin typeface="Cambria Math" panose="02040503050406030204" pitchFamily="18" charset="0"/>
                                  <a:ea typeface="Cambria Math" panose="02040503050406030204" pitchFamily="18" charset="0"/>
                                </a:rPr>
                                <m:t>𝑐</m:t>
                              </m:r>
                            </m:den>
                          </m:f>
                          <m:r>
                            <a:rPr lang="en-US" sz="1500" i="1">
                              <a:solidFill>
                                <a:schemeClr val="accent1"/>
                              </a:solidFill>
                              <a:latin typeface="Cambria Math" panose="02040503050406030204" pitchFamily="18" charset="0"/>
                            </a:rPr>
                            <m:t>𝜙</m:t>
                          </m:r>
                          <m:r>
                            <a:rPr lang="en-US" sz="1500" i="1">
                              <a:solidFill>
                                <a:schemeClr val="accent1"/>
                              </a:solidFill>
                              <a:latin typeface="Cambria Math" panose="02040503050406030204" pitchFamily="18" charset="0"/>
                            </a:rPr>
                            <m:t> </m:t>
                          </m:r>
                          <m:sSub>
                            <m:sSubPr>
                              <m:ctrlPr>
                                <a:rPr lang="en-US" sz="1500" i="1">
                                  <a:solidFill>
                                    <a:schemeClr val="accent1"/>
                                  </a:solidFill>
                                  <a:latin typeface="Cambria Math" panose="02040503050406030204" pitchFamily="18" charset="0"/>
                                </a:rPr>
                              </m:ctrlPr>
                            </m:sSubPr>
                            <m:e>
                              <m:r>
                                <a:rPr lang="en-US" sz="1500" i="1">
                                  <a:solidFill>
                                    <a:schemeClr val="accent1"/>
                                  </a:solidFill>
                                  <a:latin typeface="Cambria Math" panose="02040503050406030204" pitchFamily="18" charset="0"/>
                                </a:rPr>
                                <m:t>𝑓</m:t>
                              </m:r>
                            </m:e>
                            <m:sub>
                              <m:r>
                                <a:rPr lang="en-US" sz="1500" i="1">
                                  <a:solidFill>
                                    <a:schemeClr val="accent1"/>
                                  </a:solidFill>
                                  <a:latin typeface="Cambria Math" panose="02040503050406030204" pitchFamily="18" charset="0"/>
                                </a:rPr>
                                <m:t>𝑝𝑟</m:t>
                              </m:r>
                            </m:sub>
                          </m:sSub>
                          <m:r>
                            <a:rPr lang="en-US" sz="1500" i="1">
                              <a:solidFill>
                                <a:schemeClr val="accent1"/>
                              </a:solidFill>
                              <a:latin typeface="Cambria Math" panose="02040503050406030204" pitchFamily="18" charset="0"/>
                            </a:rPr>
                            <m:t>(</m:t>
                          </m:r>
                          <m:r>
                            <a:rPr lang="en-US" sz="1500" i="1">
                              <a:solidFill>
                                <a:schemeClr val="accent1"/>
                              </a:solidFill>
                              <a:latin typeface="Cambria Math" panose="02040503050406030204" pitchFamily="18" charset="0"/>
                            </a:rPr>
                            <m:t>𝜙</m:t>
                          </m:r>
                          <m:r>
                            <a:rPr lang="en-US" sz="1500" i="1">
                              <a:solidFill>
                                <a:schemeClr val="accent1"/>
                              </a:solidFill>
                              <a:latin typeface="Cambria Math" panose="02040503050406030204" pitchFamily="18" charset="0"/>
                            </a:rPr>
                            <m:t>)</m:t>
                          </m:r>
                          <m:r>
                            <m:rPr>
                              <m:nor/>
                            </m:rPr>
                            <a:rPr lang="en-US" sz="1500">
                              <a:solidFill>
                                <a:schemeClr val="accent1"/>
                              </a:solidFill>
                              <a:latin typeface="Cambria Math" panose="02040503050406030204" pitchFamily="18" charset="0"/>
                            </a:rPr>
                            <m:t> </m:t>
                          </m:r>
                          <m:r>
                            <m:rPr>
                              <m:nor/>
                            </m:rPr>
                            <a:rPr lang="en-US" sz="1500" dirty="0">
                              <a:solidFill>
                                <a:schemeClr val="accent2"/>
                              </a:solidFill>
                            </a:rPr>
                            <m:t>+ </m:t>
                          </m:r>
                          <m:f>
                            <m:fPr>
                              <m:ctrlPr>
                                <a:rPr lang="en-US" sz="1500" i="1">
                                  <a:solidFill>
                                    <a:schemeClr val="accent2"/>
                                  </a:solidFill>
                                  <a:latin typeface="Cambria Math" panose="02040503050406030204" pitchFamily="18" charset="0"/>
                                </a:rPr>
                              </m:ctrlPr>
                            </m:fPr>
                            <m:num>
                              <m:r>
                                <a:rPr lang="en-US" sz="1500" i="1">
                                  <a:solidFill>
                                    <a:schemeClr val="accent2"/>
                                  </a:solidFill>
                                  <a:latin typeface="Cambria Math" panose="02040503050406030204" pitchFamily="18" charset="0"/>
                                </a:rPr>
                                <m:t>1</m:t>
                              </m:r>
                            </m:num>
                            <m:den>
                              <m:r>
                                <a:rPr lang="en-US" sz="1500" i="1">
                                  <a:solidFill>
                                    <a:schemeClr val="accent2"/>
                                  </a:solidFill>
                                  <a:latin typeface="Cambria Math" panose="02040503050406030204" pitchFamily="18" charset="0"/>
                                </a:rPr>
                                <m:t>3</m:t>
                              </m:r>
                            </m:den>
                          </m:f>
                          <m:sSup>
                            <m:sSupPr>
                              <m:ctrlPr>
                                <a:rPr lang="en-US" sz="1500" i="1">
                                  <a:solidFill>
                                    <a:schemeClr val="accent2"/>
                                  </a:solidFill>
                                  <a:latin typeface="Cambria Math" panose="02040503050406030204" pitchFamily="18" charset="0"/>
                                </a:rPr>
                              </m:ctrlPr>
                            </m:sSupPr>
                            <m:e>
                              <m:r>
                                <a:rPr lang="en-US" sz="1500" i="1">
                                  <a:solidFill>
                                    <a:schemeClr val="accent2"/>
                                  </a:solidFill>
                                  <a:latin typeface="Cambria Math" panose="02040503050406030204" pitchFamily="18" charset="0"/>
                                </a:rPr>
                                <m:t>𝑎</m:t>
                              </m:r>
                            </m:e>
                            <m:sup>
                              <m:r>
                                <a:rPr lang="en-US" sz="1500" i="1">
                                  <a:solidFill>
                                    <a:schemeClr val="accent2"/>
                                  </a:solidFill>
                                  <a:latin typeface="Cambria Math" panose="02040503050406030204" pitchFamily="18" charset="0"/>
                                </a:rPr>
                                <m:t>2</m:t>
                              </m:r>
                            </m:sup>
                          </m:sSup>
                          <m:f>
                            <m:fPr>
                              <m:ctrlPr>
                                <a:rPr lang="en-US" sz="1500" i="1">
                                  <a:solidFill>
                                    <a:schemeClr val="accent1"/>
                                  </a:solidFill>
                                  <a:latin typeface="Cambria Math" panose="02040503050406030204" pitchFamily="18" charset="0"/>
                                </a:rPr>
                              </m:ctrlPr>
                            </m:fPr>
                            <m:num>
                              <m:sSub>
                                <m:sSubPr>
                                  <m:ctrlPr>
                                    <a:rPr lang="en-US" sz="1500" i="1">
                                      <a:solidFill>
                                        <a:schemeClr val="accent1"/>
                                      </a:solidFill>
                                      <a:latin typeface="Cambria Math" panose="02040503050406030204" pitchFamily="18" charset="0"/>
                                    </a:rPr>
                                  </m:ctrlPr>
                                </m:sSubPr>
                                <m:e>
                                  <m:r>
                                    <a:rPr lang="en-US" sz="1500" i="1">
                                      <a:solidFill>
                                        <a:schemeClr val="accent1"/>
                                      </a:solidFill>
                                      <a:latin typeface="Cambria Math" panose="02040503050406030204" pitchFamily="18" charset="0"/>
                                    </a:rPr>
                                    <m:t>𝐷</m:t>
                                  </m:r>
                                </m:e>
                                <m:sub>
                                  <m:r>
                                    <a:rPr lang="en-US" sz="1500" i="1">
                                      <a:solidFill>
                                        <a:schemeClr val="accent1"/>
                                      </a:solidFill>
                                      <a:latin typeface="Cambria Math" panose="02040503050406030204" pitchFamily="18" charset="0"/>
                                    </a:rPr>
                                    <m:t>𝑣</m:t>
                                  </m:r>
                                </m:sub>
                              </m:sSub>
                              <m:r>
                                <a:rPr lang="en-US" sz="1500" i="1">
                                  <a:solidFill>
                                    <a:schemeClr val="accent1"/>
                                  </a:solidFill>
                                  <a:latin typeface="Cambria Math" panose="02040503050406030204" pitchFamily="18" charset="0"/>
                                  <a:ea typeface="Cambria Math" panose="02040503050406030204" pitchFamily="18" charset="0"/>
                                </a:rPr>
                                <m:t>∆</m:t>
                              </m:r>
                              <m:sSub>
                                <m:sSubPr>
                                  <m:ctrlPr>
                                    <a:rPr lang="en-US" sz="1500" i="1">
                                      <a:solidFill>
                                        <a:schemeClr val="accent1"/>
                                      </a:solidFill>
                                      <a:latin typeface="Cambria Math" panose="02040503050406030204" pitchFamily="18" charset="0"/>
                                      <a:ea typeface="Cambria Math" panose="02040503050406030204" pitchFamily="18" charset="0"/>
                                    </a:rPr>
                                  </m:ctrlPr>
                                </m:sSubPr>
                                <m:e>
                                  <m:r>
                                    <a:rPr lang="en-US" sz="1500" i="1">
                                      <a:solidFill>
                                        <a:schemeClr val="accent1"/>
                                      </a:solidFill>
                                      <a:latin typeface="Cambria Math" panose="02040503050406030204" pitchFamily="18" charset="0"/>
                                      <a:ea typeface="Cambria Math" panose="02040503050406030204" pitchFamily="18" charset="0"/>
                                    </a:rPr>
                                    <m:t>𝜌</m:t>
                                  </m:r>
                                </m:e>
                                <m:sub>
                                  <m:r>
                                    <a:rPr lang="en-US" sz="1500" i="1">
                                      <a:solidFill>
                                        <a:schemeClr val="accent1"/>
                                      </a:solidFill>
                                      <a:latin typeface="Cambria Math" panose="02040503050406030204" pitchFamily="18" charset="0"/>
                                      <a:ea typeface="Cambria Math" panose="02040503050406030204" pitchFamily="18" charset="0"/>
                                    </a:rPr>
                                    <m:t>𝑣</m:t>
                                  </m:r>
                                </m:sub>
                              </m:sSub>
                            </m:num>
                            <m:den>
                              <m:r>
                                <a:rPr lang="en-US" sz="1500" i="1">
                                  <a:solidFill>
                                    <a:schemeClr val="accent1"/>
                                  </a:solidFill>
                                  <a:latin typeface="Cambria Math" panose="02040503050406030204" pitchFamily="18" charset="0"/>
                                  <a:ea typeface="Cambria Math" panose="02040503050406030204" pitchFamily="18" charset="0"/>
                                </a:rPr>
                                <m:t>𝑎</m:t>
                              </m:r>
                            </m:den>
                          </m:f>
                          <m:r>
                            <a:rPr lang="en-US" sz="1500" i="1">
                              <a:solidFill>
                                <a:schemeClr val="accent1"/>
                              </a:solidFill>
                              <a:latin typeface="Cambria Math" panose="02040503050406030204" pitchFamily="18" charset="0"/>
                            </a:rPr>
                            <m:t>𝜙</m:t>
                          </m:r>
                          <m:r>
                            <a:rPr lang="en-US" sz="1500" i="1">
                              <a:solidFill>
                                <a:schemeClr val="accent1"/>
                              </a:solidFill>
                              <a:latin typeface="Cambria Math" panose="02040503050406030204" pitchFamily="18" charset="0"/>
                            </a:rPr>
                            <m:t> </m:t>
                          </m:r>
                          <m:sSub>
                            <m:sSubPr>
                              <m:ctrlPr>
                                <a:rPr lang="en-US" sz="1500" i="1">
                                  <a:solidFill>
                                    <a:schemeClr val="accent1"/>
                                  </a:solidFill>
                                  <a:latin typeface="Cambria Math" panose="02040503050406030204" pitchFamily="18" charset="0"/>
                                </a:rPr>
                              </m:ctrlPr>
                            </m:sSubPr>
                            <m:e>
                              <m:r>
                                <a:rPr lang="en-US" sz="1500" i="1">
                                  <a:solidFill>
                                    <a:schemeClr val="accent1"/>
                                  </a:solidFill>
                                  <a:latin typeface="Cambria Math" panose="02040503050406030204" pitchFamily="18" charset="0"/>
                                </a:rPr>
                                <m:t>𝑓</m:t>
                              </m:r>
                            </m:e>
                            <m:sub>
                              <m:r>
                                <a:rPr lang="en-US" sz="1500" i="1">
                                  <a:solidFill>
                                    <a:schemeClr val="accent1"/>
                                  </a:solidFill>
                                  <a:latin typeface="Cambria Math" panose="02040503050406030204" pitchFamily="18" charset="0"/>
                                </a:rPr>
                                <m:t>𝑝𝑟</m:t>
                              </m:r>
                            </m:sub>
                          </m:sSub>
                          <m:r>
                            <a:rPr lang="en-US" sz="1500" i="1">
                              <a:solidFill>
                                <a:schemeClr val="accent1"/>
                              </a:solidFill>
                              <a:latin typeface="Cambria Math" panose="02040503050406030204" pitchFamily="18" charset="0"/>
                            </a:rPr>
                            <m:t>(</m:t>
                          </m:r>
                          <m:r>
                            <a:rPr lang="en-US" sz="1500" i="1">
                              <a:solidFill>
                                <a:schemeClr val="accent1"/>
                              </a:solidFill>
                              <a:latin typeface="Cambria Math" panose="02040503050406030204" pitchFamily="18" charset="0"/>
                            </a:rPr>
                            <m:t>𝜙</m:t>
                          </m:r>
                          <m:r>
                            <a:rPr lang="en-US" sz="1500" i="1">
                              <a:solidFill>
                                <a:schemeClr val="accent1"/>
                              </a:solidFill>
                              <a:latin typeface="Cambria Math" panose="02040503050406030204" pitchFamily="18" charset="0"/>
                            </a:rPr>
                            <m:t>)</m:t>
                          </m:r>
                        </m:e>
                      </m:d>
                    </m:oMath>
                  </m:oMathPara>
                </a14:m>
                <a:endParaRPr lang="en-US" sz="1500" dirty="0">
                  <a:solidFill>
                    <a:schemeClr val="accent2"/>
                  </a:solidFill>
                </a:endParaRPr>
              </a:p>
            </p:txBody>
          </p:sp>
        </mc:Choice>
        <mc:Fallback xmlns="">
          <p:sp>
            <p:nvSpPr>
              <p:cNvPr id="29" name="Rounded Rectangle 28">
                <a:extLst>
                  <a:ext uri="{FF2B5EF4-FFF2-40B4-BE49-F238E27FC236}">
                    <a16:creationId xmlns:a16="http://schemas.microsoft.com/office/drawing/2014/main" id="{B1D9E777-D6A1-0146-8EE8-1D16A50E2964}"/>
                  </a:ext>
                </a:extLst>
              </p:cNvPr>
              <p:cNvSpPr>
                <a:spLocks noRot="1" noChangeAspect="1" noMove="1" noResize="1" noEditPoints="1" noAdjustHandles="1" noChangeArrowheads="1" noChangeShapeType="1" noTextEdit="1"/>
              </p:cNvSpPr>
              <p:nvPr/>
            </p:nvSpPr>
            <p:spPr>
              <a:xfrm>
                <a:off x="2999193" y="4687041"/>
                <a:ext cx="4675716" cy="548193"/>
              </a:xfrm>
              <a:prstGeom prst="roundRect">
                <a:avLst/>
              </a:prstGeom>
              <a:blipFill>
                <a:blip r:embed="rId10"/>
                <a:stretch>
                  <a:fillRect/>
                </a:stretch>
              </a:blipFill>
              <a:ln>
                <a:solidFill>
                  <a:schemeClr val="accent3"/>
                </a:solidFill>
                <a:prstDash val="sysDot"/>
              </a:ln>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D9648342-3176-814C-9CA1-D6549D3826CD}"/>
              </a:ext>
            </a:extLst>
          </p:cNvPr>
          <p:cNvCxnSpPr/>
          <p:nvPr/>
        </p:nvCxnSpPr>
        <p:spPr>
          <a:xfrm flipV="1">
            <a:off x="4572000" y="2658816"/>
            <a:ext cx="208430" cy="151585"/>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7EE0416-8617-464D-A729-A356A991CA9F}"/>
              </a:ext>
            </a:extLst>
          </p:cNvPr>
          <p:cNvCxnSpPr/>
          <p:nvPr/>
        </p:nvCxnSpPr>
        <p:spPr>
          <a:xfrm flipV="1">
            <a:off x="4209694" y="2537514"/>
            <a:ext cx="208430" cy="151585"/>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4C1F8F1-66C9-DB4E-AC1F-C1CB4C8747B4}"/>
              </a:ext>
            </a:extLst>
          </p:cNvPr>
          <p:cNvCxnSpPr/>
          <p:nvPr/>
        </p:nvCxnSpPr>
        <p:spPr>
          <a:xfrm flipV="1">
            <a:off x="6249022" y="2658815"/>
            <a:ext cx="208430" cy="151585"/>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198B785-E3C3-044D-9764-03B61D9456B4}"/>
              </a:ext>
            </a:extLst>
          </p:cNvPr>
          <p:cNvCxnSpPr>
            <a:cxnSpLocks/>
          </p:cNvCxnSpPr>
          <p:nvPr/>
        </p:nvCxnSpPr>
        <p:spPr>
          <a:xfrm flipV="1">
            <a:off x="5987303" y="2507257"/>
            <a:ext cx="58255" cy="42368"/>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37BFE51-09A7-3F49-BB8A-0EE37D4D1A70}"/>
              </a:ext>
            </a:extLst>
          </p:cNvPr>
          <p:cNvCxnSpPr/>
          <p:nvPr/>
        </p:nvCxnSpPr>
        <p:spPr>
          <a:xfrm flipV="1">
            <a:off x="4518079" y="5042160"/>
            <a:ext cx="208430" cy="151585"/>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1696312-1107-7B4B-B60D-C89DC637206B}"/>
              </a:ext>
            </a:extLst>
          </p:cNvPr>
          <p:cNvCxnSpPr/>
          <p:nvPr/>
        </p:nvCxnSpPr>
        <p:spPr>
          <a:xfrm flipV="1">
            <a:off x="4155772" y="4920858"/>
            <a:ext cx="208430" cy="151585"/>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C1CFCAD-E72C-7648-A70E-D0B2D73C9877}"/>
              </a:ext>
            </a:extLst>
          </p:cNvPr>
          <p:cNvCxnSpPr/>
          <p:nvPr/>
        </p:nvCxnSpPr>
        <p:spPr>
          <a:xfrm flipV="1">
            <a:off x="6353236" y="5030047"/>
            <a:ext cx="208430" cy="151585"/>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F7BD58D-2FD2-2244-83C1-51AB617442DB}"/>
              </a:ext>
            </a:extLst>
          </p:cNvPr>
          <p:cNvCxnSpPr>
            <a:cxnSpLocks/>
          </p:cNvCxnSpPr>
          <p:nvPr/>
        </p:nvCxnSpPr>
        <p:spPr>
          <a:xfrm flipV="1">
            <a:off x="6091518" y="4878490"/>
            <a:ext cx="58255" cy="42368"/>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99EA063-EADF-E04A-BBC8-C04B8903D67E}"/>
              </a:ext>
            </a:extLst>
          </p:cNvPr>
          <p:cNvCxnSpPr/>
          <p:nvPr/>
        </p:nvCxnSpPr>
        <p:spPr>
          <a:xfrm>
            <a:off x="3741644" y="2837662"/>
            <a:ext cx="0" cy="3079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9557441-8979-9341-8EA4-BA14D5CC5222}"/>
              </a:ext>
            </a:extLst>
          </p:cNvPr>
          <p:cNvCxnSpPr/>
          <p:nvPr/>
        </p:nvCxnSpPr>
        <p:spPr>
          <a:xfrm>
            <a:off x="3741645" y="3145626"/>
            <a:ext cx="6663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BA3CDEF-8524-944E-A9FF-CAEE9D1B113C}"/>
              </a:ext>
            </a:extLst>
          </p:cNvPr>
          <p:cNvCxnSpPr/>
          <p:nvPr/>
        </p:nvCxnSpPr>
        <p:spPr>
          <a:xfrm>
            <a:off x="3741644" y="4379077"/>
            <a:ext cx="0" cy="3079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2764612-13AF-6841-8D3B-80E16F3D46B2}"/>
              </a:ext>
            </a:extLst>
          </p:cNvPr>
          <p:cNvCxnSpPr/>
          <p:nvPr/>
        </p:nvCxnSpPr>
        <p:spPr>
          <a:xfrm>
            <a:off x="3741645" y="4379077"/>
            <a:ext cx="6663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Rounded Rectangle 47">
                <a:extLst>
                  <a:ext uri="{FF2B5EF4-FFF2-40B4-BE49-F238E27FC236}">
                    <a16:creationId xmlns:a16="http://schemas.microsoft.com/office/drawing/2014/main" id="{A3384E8B-CC57-FB47-900B-6150204510F5}"/>
                  </a:ext>
                </a:extLst>
              </p:cNvPr>
              <p:cNvSpPr/>
              <p:nvPr/>
            </p:nvSpPr>
            <p:spPr>
              <a:xfrm>
                <a:off x="4418123" y="2868290"/>
                <a:ext cx="2245069" cy="583359"/>
              </a:xfrm>
              <a:prstGeom prst="roundRect">
                <a:avLst/>
              </a:prstGeom>
              <a:noFill/>
              <a:ln>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500" i="1">
                              <a:solidFill>
                                <a:schemeClr val="accent3"/>
                              </a:solidFill>
                              <a:latin typeface="Cambria Math" panose="02040503050406030204" pitchFamily="18" charset="0"/>
                            </a:rPr>
                          </m:ctrlPr>
                        </m:fPr>
                        <m:num>
                          <m:r>
                            <a:rPr lang="en-US" sz="1500" i="1">
                              <a:solidFill>
                                <a:schemeClr val="accent3"/>
                              </a:solidFill>
                              <a:latin typeface="Cambria Math" panose="02040503050406030204" pitchFamily="18" charset="0"/>
                            </a:rPr>
                            <m:t>𝑑𝑚</m:t>
                          </m:r>
                        </m:num>
                        <m:den>
                          <m:r>
                            <a:rPr lang="en-US" sz="1500" i="1">
                              <a:solidFill>
                                <a:schemeClr val="accent3"/>
                              </a:solidFill>
                              <a:latin typeface="Cambria Math" panose="02040503050406030204" pitchFamily="18" charset="0"/>
                            </a:rPr>
                            <m:t>𝑑𝑡</m:t>
                          </m:r>
                        </m:den>
                      </m:f>
                      <m:r>
                        <a:rPr lang="en-US" sz="1500" i="1">
                          <a:solidFill>
                            <a:schemeClr val="accent3"/>
                          </a:solidFill>
                          <a:latin typeface="Cambria Math" panose="02040503050406030204" pitchFamily="18" charset="0"/>
                        </a:rPr>
                        <m:t>=4</m:t>
                      </m:r>
                      <m:r>
                        <a:rPr lang="en-US" sz="1500" i="1">
                          <a:solidFill>
                            <a:schemeClr val="accent3"/>
                          </a:solidFill>
                          <a:latin typeface="Cambria Math" panose="02040503050406030204" pitchFamily="18" charset="0"/>
                        </a:rPr>
                        <m:t>𝜋</m:t>
                      </m:r>
                      <m:sSub>
                        <m:sSubPr>
                          <m:ctrlPr>
                            <a:rPr lang="en-US" sz="1500" i="1">
                              <a:solidFill>
                                <a:schemeClr val="accent3"/>
                              </a:solidFill>
                              <a:latin typeface="Cambria Math" panose="02040503050406030204" pitchFamily="18" charset="0"/>
                            </a:rPr>
                          </m:ctrlPr>
                        </m:sSubPr>
                        <m:e>
                          <m:r>
                            <a:rPr lang="en-US" sz="1500" i="1">
                              <a:solidFill>
                                <a:schemeClr val="accent3"/>
                              </a:solidFill>
                              <a:latin typeface="Cambria Math" panose="02040503050406030204" pitchFamily="18" charset="0"/>
                            </a:rPr>
                            <m:t>𝑎𝑓</m:t>
                          </m:r>
                        </m:e>
                        <m:sub>
                          <m:r>
                            <a:rPr lang="en-US" sz="1500" i="1">
                              <a:solidFill>
                                <a:schemeClr val="accent3"/>
                              </a:solidFill>
                              <a:latin typeface="Cambria Math" panose="02040503050406030204" pitchFamily="18" charset="0"/>
                            </a:rPr>
                            <m:t>𝑜𝑏</m:t>
                          </m:r>
                        </m:sub>
                      </m:sSub>
                      <m:d>
                        <m:dPr>
                          <m:ctrlPr>
                            <a:rPr lang="en-US" sz="1500" i="1">
                              <a:solidFill>
                                <a:schemeClr val="accent3"/>
                              </a:solidFill>
                              <a:latin typeface="Cambria Math" panose="02040503050406030204" pitchFamily="18" charset="0"/>
                            </a:rPr>
                          </m:ctrlPr>
                        </m:dPr>
                        <m:e>
                          <m:r>
                            <a:rPr lang="en-US" sz="1500" i="1">
                              <a:solidFill>
                                <a:schemeClr val="accent3"/>
                              </a:solidFill>
                              <a:latin typeface="Cambria Math" panose="02040503050406030204" pitchFamily="18" charset="0"/>
                            </a:rPr>
                            <m:t>𝜙</m:t>
                          </m:r>
                        </m:e>
                      </m:d>
                      <m:sSub>
                        <m:sSubPr>
                          <m:ctrlPr>
                            <a:rPr lang="en-US" sz="1500" i="1">
                              <a:solidFill>
                                <a:schemeClr val="accent3"/>
                              </a:solidFill>
                              <a:latin typeface="Cambria Math" panose="02040503050406030204" pitchFamily="18" charset="0"/>
                            </a:rPr>
                          </m:ctrlPr>
                        </m:sSubPr>
                        <m:e>
                          <m:r>
                            <a:rPr lang="en-US" sz="1500" i="1">
                              <a:solidFill>
                                <a:schemeClr val="accent3"/>
                              </a:solidFill>
                              <a:latin typeface="Cambria Math" panose="02040503050406030204" pitchFamily="18" charset="0"/>
                            </a:rPr>
                            <m:t>𝐷</m:t>
                          </m:r>
                        </m:e>
                        <m:sub>
                          <m:r>
                            <a:rPr lang="en-US" sz="1500" i="1">
                              <a:solidFill>
                                <a:schemeClr val="accent3"/>
                              </a:solidFill>
                              <a:latin typeface="Cambria Math" panose="02040503050406030204" pitchFamily="18" charset="0"/>
                            </a:rPr>
                            <m:t>𝑣</m:t>
                          </m:r>
                        </m:sub>
                      </m:sSub>
                      <m:r>
                        <a:rPr lang="en-US" sz="1500" i="1">
                          <a:solidFill>
                            <a:schemeClr val="accent3"/>
                          </a:solidFill>
                          <a:latin typeface="Cambria Math" panose="02040503050406030204" pitchFamily="18" charset="0"/>
                          <a:ea typeface="Cambria Math" panose="02040503050406030204" pitchFamily="18" charset="0"/>
                        </a:rPr>
                        <m:t>∆</m:t>
                      </m:r>
                      <m:sSub>
                        <m:sSubPr>
                          <m:ctrlPr>
                            <a:rPr lang="en-US" sz="1500" i="1">
                              <a:solidFill>
                                <a:schemeClr val="accent3"/>
                              </a:solidFill>
                              <a:latin typeface="Cambria Math" panose="02040503050406030204" pitchFamily="18" charset="0"/>
                              <a:ea typeface="Cambria Math" panose="02040503050406030204" pitchFamily="18" charset="0"/>
                            </a:rPr>
                          </m:ctrlPr>
                        </m:sSubPr>
                        <m:e>
                          <m:r>
                            <a:rPr lang="en-US" sz="1500" i="1">
                              <a:solidFill>
                                <a:schemeClr val="accent3"/>
                              </a:solidFill>
                              <a:latin typeface="Cambria Math" panose="02040503050406030204" pitchFamily="18" charset="0"/>
                              <a:ea typeface="Cambria Math" panose="02040503050406030204" pitchFamily="18" charset="0"/>
                            </a:rPr>
                            <m:t>𝜌</m:t>
                          </m:r>
                        </m:e>
                        <m:sub>
                          <m:r>
                            <a:rPr lang="en-US" sz="1500" i="1">
                              <a:solidFill>
                                <a:schemeClr val="accent3"/>
                              </a:solidFill>
                              <a:latin typeface="Cambria Math" panose="02040503050406030204" pitchFamily="18" charset="0"/>
                              <a:ea typeface="Cambria Math" panose="02040503050406030204" pitchFamily="18" charset="0"/>
                            </a:rPr>
                            <m:t>𝑣</m:t>
                          </m:r>
                        </m:sub>
                      </m:sSub>
                    </m:oMath>
                  </m:oMathPara>
                </a14:m>
                <a:endParaRPr lang="en-US" sz="1500" dirty="0">
                  <a:solidFill>
                    <a:schemeClr val="accent3"/>
                  </a:solidFill>
                </a:endParaRPr>
              </a:p>
            </p:txBody>
          </p:sp>
        </mc:Choice>
        <mc:Fallback xmlns="">
          <p:sp>
            <p:nvSpPr>
              <p:cNvPr id="48" name="Rounded Rectangle 47">
                <a:extLst>
                  <a:ext uri="{FF2B5EF4-FFF2-40B4-BE49-F238E27FC236}">
                    <a16:creationId xmlns:a16="http://schemas.microsoft.com/office/drawing/2014/main" id="{A3384E8B-CC57-FB47-900B-6150204510F5}"/>
                  </a:ext>
                </a:extLst>
              </p:cNvPr>
              <p:cNvSpPr>
                <a:spLocks noRot="1" noChangeAspect="1" noMove="1" noResize="1" noEditPoints="1" noAdjustHandles="1" noChangeArrowheads="1" noChangeShapeType="1" noTextEdit="1"/>
              </p:cNvSpPr>
              <p:nvPr/>
            </p:nvSpPr>
            <p:spPr>
              <a:xfrm>
                <a:off x="4418123" y="2868290"/>
                <a:ext cx="2245069" cy="583359"/>
              </a:xfrm>
              <a:prstGeom prst="roundRect">
                <a:avLst/>
              </a:prstGeom>
              <a:blipFill>
                <a:blip r:embed="rId11"/>
                <a:stretch>
                  <a:fillRect/>
                </a:stretch>
              </a:blipFill>
              <a:ln>
                <a:solidFill>
                  <a:schemeClr val="accent3"/>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79C10121-484A-0647-871B-57812FB2EDA6}"/>
                  </a:ext>
                </a:extLst>
              </p:cNvPr>
              <p:cNvSpPr/>
              <p:nvPr/>
            </p:nvSpPr>
            <p:spPr>
              <a:xfrm>
                <a:off x="4408038" y="4076046"/>
                <a:ext cx="2152137" cy="548193"/>
              </a:xfrm>
              <a:prstGeom prst="roundRect">
                <a:avLst/>
              </a:prstGeom>
              <a:noFill/>
              <a:ln>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500" i="1">
                              <a:solidFill>
                                <a:schemeClr val="accent3"/>
                              </a:solidFill>
                              <a:latin typeface="Cambria Math" panose="02040503050406030204" pitchFamily="18" charset="0"/>
                            </a:rPr>
                          </m:ctrlPr>
                        </m:fPr>
                        <m:num>
                          <m:r>
                            <a:rPr lang="en-US" sz="1500" i="1">
                              <a:solidFill>
                                <a:schemeClr val="accent3"/>
                              </a:solidFill>
                              <a:latin typeface="Cambria Math" panose="02040503050406030204" pitchFamily="18" charset="0"/>
                            </a:rPr>
                            <m:t>𝑑𝑚</m:t>
                          </m:r>
                        </m:num>
                        <m:den>
                          <m:r>
                            <a:rPr lang="en-US" sz="1500" i="1">
                              <a:solidFill>
                                <a:schemeClr val="accent3"/>
                              </a:solidFill>
                              <a:latin typeface="Cambria Math" panose="02040503050406030204" pitchFamily="18" charset="0"/>
                            </a:rPr>
                            <m:t>𝑑𝑡</m:t>
                          </m:r>
                        </m:den>
                      </m:f>
                      <m:r>
                        <a:rPr lang="en-US" sz="1500" i="1">
                          <a:solidFill>
                            <a:schemeClr val="accent3"/>
                          </a:solidFill>
                          <a:latin typeface="Cambria Math" panose="02040503050406030204" pitchFamily="18" charset="0"/>
                        </a:rPr>
                        <m:t>=4</m:t>
                      </m:r>
                      <m:r>
                        <a:rPr lang="en-US" sz="1500" i="1">
                          <a:solidFill>
                            <a:schemeClr val="accent3"/>
                          </a:solidFill>
                          <a:latin typeface="Cambria Math" panose="02040503050406030204" pitchFamily="18" charset="0"/>
                        </a:rPr>
                        <m:t>𝜋</m:t>
                      </m:r>
                      <m:sSub>
                        <m:sSubPr>
                          <m:ctrlPr>
                            <a:rPr lang="en-US" sz="1500" i="1">
                              <a:solidFill>
                                <a:schemeClr val="accent3"/>
                              </a:solidFill>
                              <a:latin typeface="Cambria Math" panose="02040503050406030204" pitchFamily="18" charset="0"/>
                            </a:rPr>
                          </m:ctrlPr>
                        </m:sSubPr>
                        <m:e>
                          <m:r>
                            <a:rPr lang="en-US" sz="1500" i="1">
                              <a:solidFill>
                                <a:schemeClr val="accent3"/>
                              </a:solidFill>
                              <a:latin typeface="Cambria Math" panose="02040503050406030204" pitchFamily="18" charset="0"/>
                            </a:rPr>
                            <m:t>𝑐𝑓</m:t>
                          </m:r>
                        </m:e>
                        <m:sub>
                          <m:r>
                            <a:rPr lang="en-US" sz="1500" i="1">
                              <a:solidFill>
                                <a:schemeClr val="accent3"/>
                              </a:solidFill>
                              <a:latin typeface="Cambria Math" panose="02040503050406030204" pitchFamily="18" charset="0"/>
                            </a:rPr>
                            <m:t>𝑝𝑟</m:t>
                          </m:r>
                        </m:sub>
                      </m:sSub>
                      <m:d>
                        <m:dPr>
                          <m:ctrlPr>
                            <a:rPr lang="en-US" sz="1500" i="1">
                              <a:solidFill>
                                <a:schemeClr val="accent3"/>
                              </a:solidFill>
                              <a:latin typeface="Cambria Math" panose="02040503050406030204" pitchFamily="18" charset="0"/>
                            </a:rPr>
                          </m:ctrlPr>
                        </m:dPr>
                        <m:e>
                          <m:r>
                            <a:rPr lang="en-US" sz="1500" i="1">
                              <a:solidFill>
                                <a:schemeClr val="accent3"/>
                              </a:solidFill>
                              <a:latin typeface="Cambria Math" panose="02040503050406030204" pitchFamily="18" charset="0"/>
                            </a:rPr>
                            <m:t>𝜙</m:t>
                          </m:r>
                        </m:e>
                      </m:d>
                      <m:sSub>
                        <m:sSubPr>
                          <m:ctrlPr>
                            <a:rPr lang="en-US" sz="1500" i="1">
                              <a:solidFill>
                                <a:schemeClr val="accent3"/>
                              </a:solidFill>
                              <a:latin typeface="Cambria Math" panose="02040503050406030204" pitchFamily="18" charset="0"/>
                            </a:rPr>
                          </m:ctrlPr>
                        </m:sSubPr>
                        <m:e>
                          <m:r>
                            <a:rPr lang="en-US" sz="1500" i="1">
                              <a:solidFill>
                                <a:schemeClr val="accent3"/>
                              </a:solidFill>
                              <a:latin typeface="Cambria Math" panose="02040503050406030204" pitchFamily="18" charset="0"/>
                            </a:rPr>
                            <m:t>𝐷</m:t>
                          </m:r>
                        </m:e>
                        <m:sub>
                          <m:r>
                            <a:rPr lang="en-US" sz="1500" i="1">
                              <a:solidFill>
                                <a:schemeClr val="accent3"/>
                              </a:solidFill>
                              <a:latin typeface="Cambria Math" panose="02040503050406030204" pitchFamily="18" charset="0"/>
                            </a:rPr>
                            <m:t>𝑣</m:t>
                          </m:r>
                        </m:sub>
                      </m:sSub>
                      <m:r>
                        <a:rPr lang="en-US" sz="1500" i="1">
                          <a:solidFill>
                            <a:schemeClr val="accent3"/>
                          </a:solidFill>
                          <a:latin typeface="Cambria Math" panose="02040503050406030204" pitchFamily="18" charset="0"/>
                          <a:ea typeface="Cambria Math" panose="02040503050406030204" pitchFamily="18" charset="0"/>
                        </a:rPr>
                        <m:t>∆</m:t>
                      </m:r>
                      <m:sSub>
                        <m:sSubPr>
                          <m:ctrlPr>
                            <a:rPr lang="en-US" sz="1500" i="1">
                              <a:solidFill>
                                <a:schemeClr val="accent3"/>
                              </a:solidFill>
                              <a:latin typeface="Cambria Math" panose="02040503050406030204" pitchFamily="18" charset="0"/>
                              <a:ea typeface="Cambria Math" panose="02040503050406030204" pitchFamily="18" charset="0"/>
                            </a:rPr>
                          </m:ctrlPr>
                        </m:sSubPr>
                        <m:e>
                          <m:r>
                            <a:rPr lang="en-US" sz="1500" i="1">
                              <a:solidFill>
                                <a:schemeClr val="accent3"/>
                              </a:solidFill>
                              <a:latin typeface="Cambria Math" panose="02040503050406030204" pitchFamily="18" charset="0"/>
                              <a:ea typeface="Cambria Math" panose="02040503050406030204" pitchFamily="18" charset="0"/>
                            </a:rPr>
                            <m:t>𝜌</m:t>
                          </m:r>
                        </m:e>
                        <m:sub>
                          <m:r>
                            <a:rPr lang="en-US" sz="1500" i="1">
                              <a:solidFill>
                                <a:schemeClr val="accent3"/>
                              </a:solidFill>
                              <a:latin typeface="Cambria Math" panose="02040503050406030204" pitchFamily="18" charset="0"/>
                              <a:ea typeface="Cambria Math" panose="02040503050406030204" pitchFamily="18" charset="0"/>
                            </a:rPr>
                            <m:t>𝑣</m:t>
                          </m:r>
                        </m:sub>
                      </m:sSub>
                    </m:oMath>
                  </m:oMathPara>
                </a14:m>
                <a:endParaRPr lang="en-US" sz="1500" dirty="0">
                  <a:solidFill>
                    <a:schemeClr val="accent3"/>
                  </a:solidFill>
                </a:endParaRPr>
              </a:p>
            </p:txBody>
          </p:sp>
        </mc:Choice>
        <mc:Fallback xmlns="">
          <p:sp>
            <p:nvSpPr>
              <p:cNvPr id="49" name="Rounded Rectangle 48">
                <a:extLst>
                  <a:ext uri="{FF2B5EF4-FFF2-40B4-BE49-F238E27FC236}">
                    <a16:creationId xmlns:a16="http://schemas.microsoft.com/office/drawing/2014/main" id="{79C10121-484A-0647-871B-57812FB2EDA6}"/>
                  </a:ext>
                </a:extLst>
              </p:cNvPr>
              <p:cNvSpPr>
                <a:spLocks noRot="1" noChangeAspect="1" noMove="1" noResize="1" noEditPoints="1" noAdjustHandles="1" noChangeArrowheads="1" noChangeShapeType="1" noTextEdit="1"/>
              </p:cNvSpPr>
              <p:nvPr/>
            </p:nvSpPr>
            <p:spPr>
              <a:xfrm>
                <a:off x="4408038" y="4076046"/>
                <a:ext cx="2152137" cy="548193"/>
              </a:xfrm>
              <a:prstGeom prst="roundRect">
                <a:avLst/>
              </a:prstGeom>
              <a:blipFill>
                <a:blip r:embed="rId12"/>
                <a:stretch>
                  <a:fillRect/>
                </a:stretch>
              </a:blipFill>
              <a:ln>
                <a:solidFill>
                  <a:schemeClr val="accent3"/>
                </a:solidFill>
                <a:prstDash val="sysDot"/>
              </a:ln>
            </p:spPr>
            <p:txBody>
              <a:bodyPr/>
              <a:lstStyle/>
              <a:p>
                <a:r>
                  <a:rPr lang="en-US">
                    <a:noFill/>
                  </a:rPr>
                  <a:t> </a:t>
                </a:r>
              </a:p>
            </p:txBody>
          </p:sp>
        </mc:Fallback>
      </mc:AlternateContent>
      <p:cxnSp>
        <p:nvCxnSpPr>
          <p:cNvPr id="51" name="Straight Connector 50">
            <a:extLst>
              <a:ext uri="{FF2B5EF4-FFF2-40B4-BE49-F238E27FC236}">
                <a16:creationId xmlns:a16="http://schemas.microsoft.com/office/drawing/2014/main" id="{029AFE5C-D761-7749-8897-DE6D348464B9}"/>
              </a:ext>
            </a:extLst>
          </p:cNvPr>
          <p:cNvCxnSpPr>
            <a:cxnSpLocks/>
          </p:cNvCxnSpPr>
          <p:nvPr/>
        </p:nvCxnSpPr>
        <p:spPr>
          <a:xfrm flipH="1">
            <a:off x="5490679" y="3404359"/>
            <a:ext cx="5789" cy="659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76517B1-673B-2E41-946B-6DD06203CAA7}"/>
              </a:ext>
            </a:extLst>
          </p:cNvPr>
          <p:cNvCxnSpPr>
            <a:cxnSpLocks/>
          </p:cNvCxnSpPr>
          <p:nvPr/>
        </p:nvCxnSpPr>
        <p:spPr>
          <a:xfrm>
            <a:off x="5489522" y="3745154"/>
            <a:ext cx="3296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F27E0F81-6988-A944-AB36-1734C732EB5A}"/>
                  </a:ext>
                </a:extLst>
              </p:cNvPr>
              <p:cNvSpPr/>
              <p:nvPr/>
            </p:nvSpPr>
            <p:spPr>
              <a:xfrm>
                <a:off x="6731355" y="2927116"/>
                <a:ext cx="2087562" cy="540880"/>
              </a:xfrm>
              <a:prstGeom prst="round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200" i="1">
                          <a:solidFill>
                            <a:schemeClr val="accent6"/>
                          </a:solidFill>
                          <a:latin typeface="Cambria Math" panose="02040503050406030204" pitchFamily="18" charset="0"/>
                        </a:rPr>
                        <m:t>𝐶</m:t>
                      </m:r>
                      <m:d>
                        <m:dPr>
                          <m:ctrlPr>
                            <a:rPr lang="en-US" sz="1200" i="1">
                              <a:solidFill>
                                <a:schemeClr val="accent6"/>
                              </a:solidFill>
                              <a:latin typeface="Cambria Math" panose="02040503050406030204" pitchFamily="18" charset="0"/>
                            </a:rPr>
                          </m:ctrlPr>
                        </m:dPr>
                        <m:e>
                          <m:r>
                            <a:rPr lang="en-US" sz="1200" i="1">
                              <a:solidFill>
                                <a:schemeClr val="accent6"/>
                              </a:solidFill>
                              <a:latin typeface="Cambria Math" panose="02040503050406030204" pitchFamily="18" charset="0"/>
                            </a:rPr>
                            <m:t>𝑐</m:t>
                          </m:r>
                          <m:r>
                            <a:rPr lang="en-US" sz="1200" i="1">
                              <a:solidFill>
                                <a:schemeClr val="accent6"/>
                              </a:solidFill>
                              <a:latin typeface="Cambria Math" panose="02040503050406030204" pitchFamily="18" charset="0"/>
                            </a:rPr>
                            <m:t>,</m:t>
                          </m:r>
                          <m:r>
                            <a:rPr lang="en-US" sz="1200" i="1">
                              <a:solidFill>
                                <a:schemeClr val="accent6"/>
                              </a:solidFill>
                              <a:latin typeface="Cambria Math" panose="02040503050406030204" pitchFamily="18" charset="0"/>
                            </a:rPr>
                            <m:t>𝑎</m:t>
                          </m:r>
                        </m:e>
                      </m:d>
                      <m:r>
                        <a:rPr lang="en-US" sz="1200" i="1">
                          <a:solidFill>
                            <a:schemeClr val="accent6"/>
                          </a:solidFill>
                          <a:latin typeface="Cambria Math" panose="02040503050406030204" pitchFamily="18" charset="0"/>
                        </a:rPr>
                        <m:t>= </m:t>
                      </m:r>
                      <m:d>
                        <m:dPr>
                          <m:begChr m:val="{"/>
                          <m:endChr m:val=""/>
                          <m:ctrlPr>
                            <a:rPr lang="en-US" sz="1200" i="1">
                              <a:solidFill>
                                <a:schemeClr val="accent6"/>
                              </a:solidFill>
                              <a:latin typeface="Cambria Math" panose="02040503050406030204" pitchFamily="18" charset="0"/>
                            </a:rPr>
                          </m:ctrlPr>
                        </m:dPr>
                        <m:e>
                          <m:eqArr>
                            <m:eqArrPr>
                              <m:ctrlPr>
                                <a:rPr lang="en-US" sz="1200" i="1">
                                  <a:solidFill>
                                    <a:schemeClr val="accent6"/>
                                  </a:solidFill>
                                  <a:latin typeface="Cambria Math" panose="02040503050406030204" pitchFamily="18" charset="0"/>
                                </a:rPr>
                              </m:ctrlPr>
                            </m:eqArrPr>
                            <m:e>
                              <m:sSub>
                                <m:sSubPr>
                                  <m:ctrlPr>
                                    <a:rPr lang="en-US" sz="1200" i="1">
                                      <a:solidFill>
                                        <a:schemeClr val="accent6"/>
                                      </a:solidFill>
                                      <a:latin typeface="Cambria Math" panose="02040503050406030204" pitchFamily="18" charset="0"/>
                                    </a:rPr>
                                  </m:ctrlPr>
                                </m:sSubPr>
                                <m:e>
                                  <m:r>
                                    <a:rPr lang="en-US" sz="1200" i="1">
                                      <a:solidFill>
                                        <a:schemeClr val="accent6"/>
                                      </a:solidFill>
                                      <a:latin typeface="Cambria Math" panose="02040503050406030204" pitchFamily="18" charset="0"/>
                                    </a:rPr>
                                    <m:t>𝑎𝑓</m:t>
                                  </m:r>
                                </m:e>
                                <m:sub>
                                  <m:r>
                                    <a:rPr lang="en-US" sz="1200" i="1">
                                      <a:solidFill>
                                        <a:schemeClr val="accent6"/>
                                      </a:solidFill>
                                      <a:latin typeface="Cambria Math" panose="02040503050406030204" pitchFamily="18" charset="0"/>
                                    </a:rPr>
                                    <m:t>𝑜𝑏</m:t>
                                  </m:r>
                                </m:sub>
                              </m:sSub>
                              <m:d>
                                <m:dPr>
                                  <m:ctrlPr>
                                    <a:rPr lang="en-US" sz="1200" i="1">
                                      <a:solidFill>
                                        <a:schemeClr val="accent6"/>
                                      </a:solidFill>
                                      <a:latin typeface="Cambria Math" panose="02040503050406030204" pitchFamily="18" charset="0"/>
                                    </a:rPr>
                                  </m:ctrlPr>
                                </m:dPr>
                                <m:e>
                                  <m:r>
                                    <a:rPr lang="en-US" sz="1200" i="1">
                                      <a:solidFill>
                                        <a:schemeClr val="accent6"/>
                                      </a:solidFill>
                                      <a:latin typeface="Cambria Math" panose="02040503050406030204" pitchFamily="18" charset="0"/>
                                    </a:rPr>
                                    <m:t>𝜙</m:t>
                                  </m:r>
                                </m:e>
                              </m:d>
                              <m:r>
                                <a:rPr lang="en-US" sz="1200" i="1">
                                  <a:solidFill>
                                    <a:schemeClr val="accent6"/>
                                  </a:solidFill>
                                  <a:latin typeface="Cambria Math" panose="02040503050406030204" pitchFamily="18" charset="0"/>
                                </a:rPr>
                                <m:t> , </m:t>
                              </m:r>
                              <m:r>
                                <a:rPr lang="en-US" sz="1200" i="1">
                                  <a:solidFill>
                                    <a:schemeClr val="accent6"/>
                                  </a:solidFill>
                                  <a:latin typeface="Cambria Math" panose="02040503050406030204" pitchFamily="18" charset="0"/>
                                </a:rPr>
                                <m:t>𝑝𝑙𝑎𝑡𝑒</m:t>
                              </m:r>
                            </m:e>
                            <m:e>
                              <m:sSub>
                                <m:sSubPr>
                                  <m:ctrlPr>
                                    <a:rPr lang="en-US" sz="1200" i="1">
                                      <a:solidFill>
                                        <a:schemeClr val="accent6"/>
                                      </a:solidFill>
                                      <a:latin typeface="Cambria Math" panose="02040503050406030204" pitchFamily="18" charset="0"/>
                                    </a:rPr>
                                  </m:ctrlPr>
                                </m:sSubPr>
                                <m:e>
                                  <m:r>
                                    <a:rPr lang="en-US" sz="1200" i="1">
                                      <a:solidFill>
                                        <a:schemeClr val="accent6"/>
                                      </a:solidFill>
                                      <a:latin typeface="Cambria Math" panose="02040503050406030204" pitchFamily="18" charset="0"/>
                                    </a:rPr>
                                    <m:t>𝑐𝑓</m:t>
                                  </m:r>
                                </m:e>
                                <m:sub>
                                  <m:r>
                                    <a:rPr lang="en-US" sz="1200" i="1">
                                      <a:solidFill>
                                        <a:schemeClr val="accent6"/>
                                      </a:solidFill>
                                      <a:latin typeface="Cambria Math" panose="02040503050406030204" pitchFamily="18" charset="0"/>
                                    </a:rPr>
                                    <m:t>𝑝𝑟</m:t>
                                  </m:r>
                                </m:sub>
                              </m:sSub>
                              <m:d>
                                <m:dPr>
                                  <m:ctrlPr>
                                    <a:rPr lang="en-US" sz="1200" i="1">
                                      <a:solidFill>
                                        <a:schemeClr val="accent6"/>
                                      </a:solidFill>
                                      <a:latin typeface="Cambria Math" panose="02040503050406030204" pitchFamily="18" charset="0"/>
                                    </a:rPr>
                                  </m:ctrlPr>
                                </m:dPr>
                                <m:e>
                                  <m:r>
                                    <a:rPr lang="en-US" sz="1200" i="1">
                                      <a:solidFill>
                                        <a:schemeClr val="accent6"/>
                                      </a:solidFill>
                                      <a:latin typeface="Cambria Math" panose="02040503050406030204" pitchFamily="18" charset="0"/>
                                    </a:rPr>
                                    <m:t>𝜙</m:t>
                                  </m:r>
                                </m:e>
                              </m:d>
                              <m:r>
                                <a:rPr lang="en-US" sz="1200" i="1">
                                  <a:solidFill>
                                    <a:schemeClr val="accent6"/>
                                  </a:solidFill>
                                  <a:latin typeface="Cambria Math" panose="02040503050406030204" pitchFamily="18" charset="0"/>
                                </a:rPr>
                                <m:t>, </m:t>
                              </m:r>
                              <m:r>
                                <a:rPr lang="en-US" sz="1200" i="1">
                                  <a:solidFill>
                                    <a:schemeClr val="accent6"/>
                                  </a:solidFill>
                                  <a:latin typeface="Cambria Math" panose="02040503050406030204" pitchFamily="18" charset="0"/>
                                </a:rPr>
                                <m:t>𝑐𝑜𝑙𝑢𝑚𝑛</m:t>
                              </m:r>
                            </m:e>
                          </m:eqArr>
                        </m:e>
                      </m:d>
                    </m:oMath>
                  </m:oMathPara>
                </a14:m>
                <a:endParaRPr lang="en-US" sz="1500" dirty="0">
                  <a:solidFill>
                    <a:schemeClr val="accent6"/>
                  </a:solidFill>
                </a:endParaRPr>
              </a:p>
            </p:txBody>
          </p:sp>
        </mc:Choice>
        <mc:Fallback xmlns="">
          <p:sp>
            <p:nvSpPr>
              <p:cNvPr id="55" name="Rounded Rectangle 54">
                <a:extLst>
                  <a:ext uri="{FF2B5EF4-FFF2-40B4-BE49-F238E27FC236}">
                    <a16:creationId xmlns:a16="http://schemas.microsoft.com/office/drawing/2014/main" id="{F27E0F81-6988-A944-AB36-1734C732EB5A}"/>
                  </a:ext>
                </a:extLst>
              </p:cNvPr>
              <p:cNvSpPr>
                <a:spLocks noRot="1" noChangeAspect="1" noMove="1" noResize="1" noEditPoints="1" noAdjustHandles="1" noChangeArrowheads="1" noChangeShapeType="1" noTextEdit="1"/>
              </p:cNvSpPr>
              <p:nvPr/>
            </p:nvSpPr>
            <p:spPr>
              <a:xfrm>
                <a:off x="6731355" y="2927116"/>
                <a:ext cx="2087562" cy="540880"/>
              </a:xfrm>
              <a:prstGeom prst="roundRect">
                <a:avLst/>
              </a:prstGeom>
              <a:blipFill>
                <a:blip r:embed="rId13"/>
                <a:stretch>
                  <a:fillRect l="-4348" t="-192308" b="-278022"/>
                </a:stretch>
              </a:blipFill>
              <a:ln>
                <a:solidFill>
                  <a:schemeClr val="accent6"/>
                </a:solidFill>
                <a:prstDash val="sysDot"/>
              </a:ln>
            </p:spPr>
            <p:txBody>
              <a:bodyPr/>
              <a:lstStyle/>
              <a:p>
                <a:r>
                  <a:rPr lang="en-US">
                    <a:noFill/>
                  </a:rPr>
                  <a:t> </a:t>
                </a:r>
              </a:p>
            </p:txBody>
          </p:sp>
        </mc:Fallback>
      </mc:AlternateContent>
      <p:sp>
        <p:nvSpPr>
          <p:cNvPr id="56" name="Rectangle 55">
            <a:extLst>
              <a:ext uri="{FF2B5EF4-FFF2-40B4-BE49-F238E27FC236}">
                <a16:creationId xmlns:a16="http://schemas.microsoft.com/office/drawing/2014/main" id="{723A750A-922B-D843-A839-ED1C19403A8C}"/>
              </a:ext>
            </a:extLst>
          </p:cNvPr>
          <p:cNvSpPr/>
          <p:nvPr/>
        </p:nvSpPr>
        <p:spPr>
          <a:xfrm>
            <a:off x="7729705" y="2507258"/>
            <a:ext cx="1089212" cy="273617"/>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6"/>
                </a:solidFill>
              </a:rPr>
              <a:t>Capacitance</a:t>
            </a:r>
          </a:p>
        </p:txBody>
      </p:sp>
      <p:cxnSp>
        <p:nvCxnSpPr>
          <p:cNvPr id="58" name="Straight Connector 57">
            <a:extLst>
              <a:ext uri="{FF2B5EF4-FFF2-40B4-BE49-F238E27FC236}">
                <a16:creationId xmlns:a16="http://schemas.microsoft.com/office/drawing/2014/main" id="{A441D4DF-A05D-0B44-8592-D63F3F0BAF98}"/>
              </a:ext>
            </a:extLst>
          </p:cNvPr>
          <p:cNvCxnSpPr/>
          <p:nvPr/>
        </p:nvCxnSpPr>
        <p:spPr>
          <a:xfrm flipV="1">
            <a:off x="8513496" y="2780875"/>
            <a:ext cx="0" cy="14624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Rounded Rectangle 58">
                <a:extLst>
                  <a:ext uri="{FF2B5EF4-FFF2-40B4-BE49-F238E27FC236}">
                    <a16:creationId xmlns:a16="http://schemas.microsoft.com/office/drawing/2014/main" id="{01814EA4-464F-9741-B452-D6971A6AC740}"/>
                  </a:ext>
                </a:extLst>
              </p:cNvPr>
              <p:cNvSpPr/>
              <p:nvPr/>
            </p:nvSpPr>
            <p:spPr>
              <a:xfrm>
                <a:off x="5819215" y="3505251"/>
                <a:ext cx="1855694" cy="558672"/>
              </a:xfrm>
              <a:prstGeom prst="roundRect">
                <a:avLst/>
              </a:prstGeom>
              <a:noFill/>
              <a:ln>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200" i="1">
                              <a:solidFill>
                                <a:schemeClr val="accent5"/>
                              </a:solidFill>
                              <a:latin typeface="Cambria Math" panose="02040503050406030204" pitchFamily="18" charset="0"/>
                            </a:rPr>
                          </m:ctrlPr>
                        </m:fPr>
                        <m:num>
                          <m:r>
                            <a:rPr lang="en-US" sz="1200" i="1">
                              <a:solidFill>
                                <a:schemeClr val="accent5"/>
                              </a:solidFill>
                              <a:latin typeface="Cambria Math" panose="02040503050406030204" pitchFamily="18" charset="0"/>
                            </a:rPr>
                            <m:t>𝑑𝑚</m:t>
                          </m:r>
                        </m:num>
                        <m:den>
                          <m:r>
                            <a:rPr lang="en-US" sz="1200" i="1">
                              <a:solidFill>
                                <a:schemeClr val="accent5"/>
                              </a:solidFill>
                              <a:latin typeface="Cambria Math" panose="02040503050406030204" pitchFamily="18" charset="0"/>
                            </a:rPr>
                            <m:t>𝑑𝑡</m:t>
                          </m:r>
                        </m:den>
                      </m:f>
                      <m:r>
                        <a:rPr lang="en-US" sz="1200" i="1">
                          <a:solidFill>
                            <a:schemeClr val="accent5"/>
                          </a:solidFill>
                          <a:latin typeface="Cambria Math" panose="02040503050406030204" pitchFamily="18" charset="0"/>
                        </a:rPr>
                        <m:t>=4</m:t>
                      </m:r>
                      <m:r>
                        <a:rPr lang="en-US" sz="1200" i="1">
                          <a:solidFill>
                            <a:schemeClr val="accent5"/>
                          </a:solidFill>
                          <a:latin typeface="Cambria Math" panose="02040503050406030204" pitchFamily="18" charset="0"/>
                        </a:rPr>
                        <m:t>𝜋</m:t>
                      </m:r>
                      <m:r>
                        <a:rPr lang="en-US" sz="1200" i="1">
                          <a:solidFill>
                            <a:schemeClr val="accent5"/>
                          </a:solidFill>
                          <a:latin typeface="Cambria Math" panose="02040503050406030204" pitchFamily="18" charset="0"/>
                        </a:rPr>
                        <m:t>𝐶</m:t>
                      </m:r>
                      <m:r>
                        <a:rPr lang="en-US" sz="1200" i="1">
                          <a:solidFill>
                            <a:schemeClr val="accent5"/>
                          </a:solidFill>
                          <a:latin typeface="Cambria Math" panose="02040503050406030204" pitchFamily="18" charset="0"/>
                        </a:rPr>
                        <m:t>(</m:t>
                      </m:r>
                      <m:r>
                        <a:rPr lang="en-US" sz="1200" i="1">
                          <a:solidFill>
                            <a:schemeClr val="accent5"/>
                          </a:solidFill>
                          <a:latin typeface="Cambria Math" panose="02040503050406030204" pitchFamily="18" charset="0"/>
                        </a:rPr>
                        <m:t>𝑐</m:t>
                      </m:r>
                      <m:r>
                        <a:rPr lang="en-US" sz="1200" i="1">
                          <a:solidFill>
                            <a:schemeClr val="accent5"/>
                          </a:solidFill>
                          <a:latin typeface="Cambria Math" panose="02040503050406030204" pitchFamily="18" charset="0"/>
                        </a:rPr>
                        <m:t>,</m:t>
                      </m:r>
                      <m:r>
                        <a:rPr lang="en-US" sz="1200" i="1">
                          <a:solidFill>
                            <a:schemeClr val="accent5"/>
                          </a:solidFill>
                          <a:latin typeface="Cambria Math" panose="02040503050406030204" pitchFamily="18" charset="0"/>
                        </a:rPr>
                        <m:t>𝑎</m:t>
                      </m:r>
                      <m:r>
                        <a:rPr lang="en-US" sz="1200" i="1">
                          <a:solidFill>
                            <a:schemeClr val="accent5"/>
                          </a:solidFill>
                          <a:latin typeface="Cambria Math" panose="02040503050406030204" pitchFamily="18" charset="0"/>
                        </a:rPr>
                        <m:t>)</m:t>
                      </m:r>
                      <m:sSub>
                        <m:sSubPr>
                          <m:ctrlPr>
                            <a:rPr lang="en-US" sz="1200" i="1">
                              <a:solidFill>
                                <a:schemeClr val="accent5"/>
                              </a:solidFill>
                              <a:latin typeface="Cambria Math" panose="02040503050406030204" pitchFamily="18" charset="0"/>
                            </a:rPr>
                          </m:ctrlPr>
                        </m:sSubPr>
                        <m:e>
                          <m:r>
                            <a:rPr lang="en-US" sz="1200" i="1">
                              <a:solidFill>
                                <a:schemeClr val="accent5"/>
                              </a:solidFill>
                              <a:latin typeface="Cambria Math" panose="02040503050406030204" pitchFamily="18" charset="0"/>
                            </a:rPr>
                            <m:t>𝐷</m:t>
                          </m:r>
                        </m:e>
                        <m:sub>
                          <m:r>
                            <a:rPr lang="en-US" sz="1200" i="1">
                              <a:solidFill>
                                <a:schemeClr val="accent5"/>
                              </a:solidFill>
                              <a:latin typeface="Cambria Math" panose="02040503050406030204" pitchFamily="18" charset="0"/>
                            </a:rPr>
                            <m:t>𝑣</m:t>
                          </m:r>
                        </m:sub>
                      </m:sSub>
                      <m:r>
                        <a:rPr lang="en-US" sz="1200" i="1">
                          <a:solidFill>
                            <a:schemeClr val="accent5"/>
                          </a:solidFill>
                          <a:latin typeface="Cambria Math" panose="02040503050406030204" pitchFamily="18" charset="0"/>
                          <a:ea typeface="Cambria Math" panose="02040503050406030204" pitchFamily="18" charset="0"/>
                        </a:rPr>
                        <m:t>∆</m:t>
                      </m:r>
                      <m:sSub>
                        <m:sSubPr>
                          <m:ctrlPr>
                            <a:rPr lang="en-US" sz="1200" i="1">
                              <a:solidFill>
                                <a:schemeClr val="accent5"/>
                              </a:solidFill>
                              <a:latin typeface="Cambria Math" panose="02040503050406030204" pitchFamily="18" charset="0"/>
                              <a:ea typeface="Cambria Math" panose="02040503050406030204" pitchFamily="18" charset="0"/>
                            </a:rPr>
                          </m:ctrlPr>
                        </m:sSubPr>
                        <m:e>
                          <m:r>
                            <a:rPr lang="en-US" sz="1200" i="1">
                              <a:solidFill>
                                <a:schemeClr val="accent5"/>
                              </a:solidFill>
                              <a:latin typeface="Cambria Math" panose="02040503050406030204" pitchFamily="18" charset="0"/>
                              <a:ea typeface="Cambria Math" panose="02040503050406030204" pitchFamily="18" charset="0"/>
                            </a:rPr>
                            <m:t>𝜌</m:t>
                          </m:r>
                        </m:e>
                        <m:sub>
                          <m:r>
                            <a:rPr lang="en-US" sz="1200" i="1">
                              <a:solidFill>
                                <a:schemeClr val="accent5"/>
                              </a:solidFill>
                              <a:latin typeface="Cambria Math" panose="02040503050406030204" pitchFamily="18" charset="0"/>
                              <a:ea typeface="Cambria Math" panose="02040503050406030204" pitchFamily="18" charset="0"/>
                            </a:rPr>
                            <m:t>𝑣</m:t>
                          </m:r>
                        </m:sub>
                      </m:sSub>
                    </m:oMath>
                  </m:oMathPara>
                </a14:m>
                <a:endParaRPr lang="en-US" sz="1500" dirty="0">
                  <a:solidFill>
                    <a:schemeClr val="accent5"/>
                  </a:solidFill>
                </a:endParaRPr>
              </a:p>
            </p:txBody>
          </p:sp>
        </mc:Choice>
        <mc:Fallback xmlns="">
          <p:sp>
            <p:nvSpPr>
              <p:cNvPr id="59" name="Rounded Rectangle 58">
                <a:extLst>
                  <a:ext uri="{FF2B5EF4-FFF2-40B4-BE49-F238E27FC236}">
                    <a16:creationId xmlns:a16="http://schemas.microsoft.com/office/drawing/2014/main" id="{01814EA4-464F-9741-B452-D6971A6AC740}"/>
                  </a:ext>
                </a:extLst>
              </p:cNvPr>
              <p:cNvSpPr>
                <a:spLocks noRot="1" noChangeAspect="1" noMove="1" noResize="1" noEditPoints="1" noAdjustHandles="1" noChangeArrowheads="1" noChangeShapeType="1" noTextEdit="1"/>
              </p:cNvSpPr>
              <p:nvPr/>
            </p:nvSpPr>
            <p:spPr>
              <a:xfrm>
                <a:off x="5819215" y="3505251"/>
                <a:ext cx="1855694" cy="558672"/>
              </a:xfrm>
              <a:prstGeom prst="roundRect">
                <a:avLst/>
              </a:prstGeom>
              <a:blipFill>
                <a:blip r:embed="rId14"/>
                <a:stretch>
                  <a:fillRect/>
                </a:stretch>
              </a:blipFill>
              <a:ln>
                <a:solidFill>
                  <a:schemeClr val="accent5"/>
                </a:solidFill>
                <a:prstDash val="sysDot"/>
              </a:ln>
            </p:spPr>
            <p:txBody>
              <a:bodyPr/>
              <a:lstStyle/>
              <a:p>
                <a:r>
                  <a:rPr lang="en-US">
                    <a:noFill/>
                  </a:rPr>
                  <a:t> </a:t>
                </a:r>
              </a:p>
            </p:txBody>
          </p:sp>
        </mc:Fallback>
      </mc:AlternateContent>
      <p:cxnSp>
        <p:nvCxnSpPr>
          <p:cNvPr id="11" name="Straight Connector 10"/>
          <p:cNvCxnSpPr/>
          <p:nvPr/>
        </p:nvCxnSpPr>
        <p:spPr>
          <a:xfrm flipH="1">
            <a:off x="6663192" y="3291840"/>
            <a:ext cx="206735" cy="453314"/>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64376768"/>
      </p:ext>
    </p:extLst>
  </p:cSld>
  <p:clrMapOvr>
    <a:masterClrMapping/>
  </p:clrMapOvr>
  <mc:AlternateContent xmlns:mc="http://schemas.openxmlformats.org/markup-compatibility/2006" xmlns:p14="http://schemas.microsoft.com/office/powerpoint/2010/main">
    <mc:Choice Requires="p14">
      <p:transition spd="slow" p14:dur="2000" advTm="49967"/>
    </mc:Choice>
    <mc:Fallback xmlns="">
      <p:transition spd="slow" advTm="4996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EE0A9-799C-1D4A-A33B-0DF279600ACB}"/>
              </a:ext>
            </a:extLst>
          </p:cNvPr>
          <p:cNvSpPr>
            <a:spLocks noGrp="1"/>
          </p:cNvSpPr>
          <p:nvPr>
            <p:ph type="title"/>
          </p:nvPr>
        </p:nvSpPr>
        <p:spPr/>
        <p:txBody>
          <a:bodyPr/>
          <a:lstStyle/>
          <a:p>
            <a:r>
              <a:rPr lang="en-US" dirty="0"/>
              <a:t>Mass Growth, Cont.</a:t>
            </a:r>
          </a:p>
        </p:txBody>
      </p:sp>
      <p:sp>
        <p:nvSpPr>
          <p:cNvPr id="4" name="Rectangle 3">
            <a:extLst>
              <a:ext uri="{FF2B5EF4-FFF2-40B4-BE49-F238E27FC236}">
                <a16:creationId xmlns:a16="http://schemas.microsoft.com/office/drawing/2014/main" id="{D6056161-BD70-974B-96B4-0014142F407A}"/>
              </a:ext>
            </a:extLst>
          </p:cNvPr>
          <p:cNvSpPr/>
          <p:nvPr/>
        </p:nvSpPr>
        <p:spPr>
          <a:xfrm>
            <a:off x="800100" y="2228850"/>
            <a:ext cx="1549774" cy="524436"/>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5"/>
                </a:solidFill>
              </a:rPr>
              <a:t>Thermal Diffusion</a:t>
            </a:r>
          </a:p>
          <a:p>
            <a:pPr algn="ctr"/>
            <a:r>
              <a:rPr lang="en-US" sz="1050" dirty="0">
                <a:solidFill>
                  <a:schemeClr val="accent5"/>
                </a:solidFill>
              </a:rPr>
              <a:t>(Just as in drop growth)</a:t>
            </a:r>
          </a:p>
        </p:txBody>
      </p:sp>
      <p:cxnSp>
        <p:nvCxnSpPr>
          <p:cNvPr id="6" name="Straight Connector 5">
            <a:extLst>
              <a:ext uri="{FF2B5EF4-FFF2-40B4-BE49-F238E27FC236}">
                <a16:creationId xmlns:a16="http://schemas.microsoft.com/office/drawing/2014/main" id="{3F188957-D089-604C-B65C-61A971299215}"/>
              </a:ext>
            </a:extLst>
          </p:cNvPr>
          <p:cNvCxnSpPr>
            <a:cxnSpLocks/>
            <a:stCxn id="4" idx="3"/>
          </p:cNvCxnSpPr>
          <p:nvPr/>
        </p:nvCxnSpPr>
        <p:spPr>
          <a:xfrm>
            <a:off x="2349874" y="2491068"/>
            <a:ext cx="352985" cy="0"/>
          </a:xfrm>
          <a:prstGeom prst="line">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40F52B82-543C-2E48-90B6-561E034C36C6}"/>
                  </a:ext>
                </a:extLst>
              </p:cNvPr>
              <p:cNvSpPr/>
              <p:nvPr/>
            </p:nvSpPr>
            <p:spPr>
              <a:xfrm>
                <a:off x="2702859" y="2309533"/>
                <a:ext cx="1869141" cy="36307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ea typeface="Cambria Math" panose="02040503050406030204" pitchFamily="18" charset="0"/>
                        </a:rPr>
                        <m:t>∆</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𝜌</m:t>
                          </m:r>
                        </m:e>
                        <m:sub>
                          <m:r>
                            <a:rPr lang="en-US" sz="1350" i="1">
                              <a:latin typeface="Cambria Math" panose="02040503050406030204" pitchFamily="18" charset="0"/>
                              <a:ea typeface="Cambria Math" panose="02040503050406030204" pitchFamily="18" charset="0"/>
                            </a:rPr>
                            <m:t>𝑣</m:t>
                          </m:r>
                        </m:sub>
                      </m:sSub>
                      <m:r>
                        <a:rPr lang="en-US" sz="1350" i="1">
                          <a:latin typeface="Cambria Math" panose="02040503050406030204" pitchFamily="18" charset="0"/>
                          <a:ea typeface="Cambria Math" panose="02040503050406030204" pitchFamily="18" charset="0"/>
                        </a:rPr>
                        <m:t>=</m:t>
                      </m:r>
                      <m:d>
                        <m:dPr>
                          <m:begChr m:val="["/>
                          <m:endChr m:val="]"/>
                          <m:ctrlPr>
                            <a:rPr lang="en-US" sz="1350" i="1">
                              <a:latin typeface="Cambria Math" panose="02040503050406030204" pitchFamily="18" charset="0"/>
                              <a:ea typeface="Cambria Math" panose="02040503050406030204" pitchFamily="18" charset="0"/>
                            </a:rPr>
                          </m:ctrlPr>
                        </m:dPr>
                        <m:e>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𝜌</m:t>
                              </m:r>
                            </m:e>
                            <m:sub>
                              <m:r>
                                <a:rPr lang="en-US" sz="1350" i="1">
                                  <a:latin typeface="Cambria Math" panose="02040503050406030204" pitchFamily="18" charset="0"/>
                                  <a:ea typeface="Cambria Math" panose="02040503050406030204" pitchFamily="18" charset="0"/>
                                </a:rPr>
                                <m:t>𝑣</m:t>
                              </m:r>
                              <m:r>
                                <a:rPr lang="en-US" sz="1350" i="1">
                                  <a:latin typeface="Cambria Math" panose="02040503050406030204" pitchFamily="18" charset="0"/>
                                  <a:ea typeface="Cambria Math" panose="02040503050406030204" pitchFamily="18" charset="0"/>
                                </a:rPr>
                                <m:t>∞</m:t>
                              </m:r>
                            </m:sub>
                          </m:sSub>
                          <m:r>
                            <a:rPr lang="en-US" sz="1350" i="1">
                              <a:latin typeface="Cambria Math" panose="02040503050406030204" pitchFamily="18" charset="0"/>
                              <a:ea typeface="Cambria Math" panose="02040503050406030204" pitchFamily="18" charset="0"/>
                            </a:rPr>
                            <m:t>−</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𝜌</m:t>
                              </m:r>
                            </m:e>
                            <m:sub>
                              <m:r>
                                <a:rPr lang="en-US" sz="1350" i="1">
                                  <a:latin typeface="Cambria Math" panose="02040503050406030204" pitchFamily="18" charset="0"/>
                                  <a:ea typeface="Cambria Math" panose="02040503050406030204" pitchFamily="18" charset="0"/>
                                </a:rPr>
                                <m:t>𝑣𝑖</m:t>
                              </m:r>
                            </m:sub>
                          </m:sSub>
                          <m:r>
                            <a:rPr lang="en-US" sz="1350" i="1">
                              <a:latin typeface="Cambria Math" panose="02040503050406030204" pitchFamily="18" charset="0"/>
                              <a:ea typeface="Cambria Math" panose="02040503050406030204" pitchFamily="18" charset="0"/>
                            </a:rPr>
                            <m:t>(</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𝑇</m:t>
                              </m:r>
                            </m:e>
                            <m:sub>
                              <m:r>
                                <a:rPr lang="en-US" sz="1350" i="1">
                                  <a:latin typeface="Cambria Math" panose="02040503050406030204" pitchFamily="18" charset="0"/>
                                  <a:ea typeface="Cambria Math" panose="02040503050406030204" pitchFamily="18" charset="0"/>
                                </a:rPr>
                                <m:t>𝑖</m:t>
                              </m:r>
                            </m:sub>
                          </m:sSub>
                          <m:r>
                            <a:rPr lang="en-US" sz="1350" i="1">
                              <a:latin typeface="Cambria Math" panose="02040503050406030204" pitchFamily="18" charset="0"/>
                              <a:ea typeface="Cambria Math" panose="02040503050406030204" pitchFamily="18" charset="0"/>
                            </a:rPr>
                            <m:t>)</m:t>
                          </m:r>
                        </m:e>
                      </m:d>
                    </m:oMath>
                  </m:oMathPara>
                </a14:m>
                <a:endParaRPr lang="en-US" sz="1350" dirty="0"/>
              </a:p>
            </p:txBody>
          </p:sp>
        </mc:Choice>
        <mc:Fallback xmlns="">
          <p:sp>
            <p:nvSpPr>
              <p:cNvPr id="8" name="Rounded Rectangle 7">
                <a:extLst>
                  <a:ext uri="{FF2B5EF4-FFF2-40B4-BE49-F238E27FC236}">
                    <a16:creationId xmlns:a16="http://schemas.microsoft.com/office/drawing/2014/main" id="{40F52B82-543C-2E48-90B6-561E034C36C6}"/>
                  </a:ext>
                </a:extLst>
              </p:cNvPr>
              <p:cNvSpPr>
                <a:spLocks noRot="1" noChangeAspect="1" noMove="1" noResize="1" noEditPoints="1" noAdjustHandles="1" noChangeArrowheads="1" noChangeShapeType="1" noTextEdit="1"/>
              </p:cNvSpPr>
              <p:nvPr/>
            </p:nvSpPr>
            <p:spPr>
              <a:xfrm>
                <a:off x="2702859" y="2309533"/>
                <a:ext cx="1869141" cy="363071"/>
              </a:xfrm>
              <a:prstGeom prst="roundRect">
                <a:avLst/>
              </a:prstGeom>
              <a:blipFill>
                <a:blip r:embed="rId3"/>
                <a:stretch>
                  <a:fillRect/>
                </a:stretch>
              </a:blipFill>
              <a:ln>
                <a:solidFill>
                  <a:schemeClr val="accent5"/>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C71BAF5-029F-7841-A455-92C81C4A089A}"/>
                  </a:ext>
                </a:extLst>
              </p:cNvPr>
              <p:cNvSpPr/>
              <p:nvPr/>
            </p:nvSpPr>
            <p:spPr>
              <a:xfrm>
                <a:off x="2702860" y="2874308"/>
                <a:ext cx="2986928" cy="363071"/>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5"/>
                    </a:solidFill>
                  </a:rPr>
                  <a:t>Equilibrium Vapor Density over Ice: </a:t>
                </a:r>
                <a14:m>
                  <m:oMath xmlns:m="http://schemas.openxmlformats.org/officeDocument/2006/math">
                    <m:sSub>
                      <m:sSubPr>
                        <m:ctrlPr>
                          <a:rPr lang="en-US" sz="1050" i="1">
                            <a:solidFill>
                              <a:schemeClr val="accent5"/>
                            </a:solidFill>
                            <a:latin typeface="Cambria Math" panose="02040503050406030204" pitchFamily="18" charset="0"/>
                          </a:rPr>
                        </m:ctrlPr>
                      </m:sSubPr>
                      <m:e>
                        <m:r>
                          <a:rPr lang="en-US" sz="1050" i="1">
                            <a:solidFill>
                              <a:schemeClr val="accent5"/>
                            </a:solidFill>
                            <a:latin typeface="Cambria Math" panose="02040503050406030204" pitchFamily="18" charset="0"/>
                          </a:rPr>
                          <m:t>𝜌</m:t>
                        </m:r>
                      </m:e>
                      <m:sub>
                        <m:r>
                          <a:rPr lang="en-US" sz="1050" i="1">
                            <a:solidFill>
                              <a:schemeClr val="accent5"/>
                            </a:solidFill>
                            <a:latin typeface="Cambria Math" panose="02040503050406030204" pitchFamily="18" charset="0"/>
                          </a:rPr>
                          <m:t>𝑣𝑖</m:t>
                        </m:r>
                      </m:sub>
                    </m:sSub>
                    <m:d>
                      <m:dPr>
                        <m:ctrlPr>
                          <a:rPr lang="en-US" sz="1050" i="1">
                            <a:solidFill>
                              <a:schemeClr val="accent5"/>
                            </a:solidFill>
                            <a:latin typeface="Cambria Math" panose="02040503050406030204" pitchFamily="18" charset="0"/>
                          </a:rPr>
                        </m:ctrlPr>
                      </m:dPr>
                      <m:e>
                        <m:sSub>
                          <m:sSubPr>
                            <m:ctrlPr>
                              <a:rPr lang="en-US" sz="1050" i="1">
                                <a:solidFill>
                                  <a:schemeClr val="accent5"/>
                                </a:solidFill>
                                <a:latin typeface="Cambria Math" panose="02040503050406030204" pitchFamily="18" charset="0"/>
                              </a:rPr>
                            </m:ctrlPr>
                          </m:sSubPr>
                          <m:e>
                            <m:r>
                              <a:rPr lang="en-US" sz="1050" i="1">
                                <a:solidFill>
                                  <a:schemeClr val="accent5"/>
                                </a:solidFill>
                                <a:latin typeface="Cambria Math" panose="02040503050406030204" pitchFamily="18" charset="0"/>
                              </a:rPr>
                              <m:t>𝑇</m:t>
                            </m:r>
                          </m:e>
                          <m:sub>
                            <m:r>
                              <a:rPr lang="en-US" sz="1050" i="1">
                                <a:solidFill>
                                  <a:schemeClr val="accent5"/>
                                </a:solidFill>
                                <a:latin typeface="Cambria Math" panose="02040503050406030204" pitchFamily="18" charset="0"/>
                              </a:rPr>
                              <m:t>𝑖</m:t>
                            </m:r>
                          </m:sub>
                        </m:sSub>
                      </m:e>
                    </m:d>
                    <m:r>
                      <a:rPr lang="en-US" sz="1050" i="1">
                        <a:solidFill>
                          <a:schemeClr val="accent5"/>
                        </a:solidFill>
                        <a:latin typeface="Cambria Math" panose="02040503050406030204" pitchFamily="18" charset="0"/>
                      </a:rPr>
                      <m:t>=</m:t>
                    </m:r>
                    <m:f>
                      <m:fPr>
                        <m:ctrlPr>
                          <a:rPr lang="en-US" sz="1050" i="1">
                            <a:solidFill>
                              <a:schemeClr val="accent5"/>
                            </a:solidFill>
                            <a:latin typeface="Cambria Math" panose="02040503050406030204" pitchFamily="18" charset="0"/>
                          </a:rPr>
                        </m:ctrlPr>
                      </m:fPr>
                      <m:num>
                        <m:sSub>
                          <m:sSubPr>
                            <m:ctrlPr>
                              <a:rPr lang="en-US" sz="1050" i="1">
                                <a:solidFill>
                                  <a:schemeClr val="accent5"/>
                                </a:solidFill>
                                <a:latin typeface="Cambria Math" panose="02040503050406030204" pitchFamily="18" charset="0"/>
                              </a:rPr>
                            </m:ctrlPr>
                          </m:sSubPr>
                          <m:e>
                            <m:r>
                              <a:rPr lang="en-US" sz="1050" i="1">
                                <a:solidFill>
                                  <a:schemeClr val="accent5"/>
                                </a:solidFill>
                                <a:latin typeface="Cambria Math" panose="02040503050406030204" pitchFamily="18" charset="0"/>
                              </a:rPr>
                              <m:t>𝑒</m:t>
                            </m:r>
                          </m:e>
                          <m:sub>
                            <m:r>
                              <a:rPr lang="en-US" sz="1050" i="1">
                                <a:solidFill>
                                  <a:schemeClr val="accent5"/>
                                </a:solidFill>
                                <a:latin typeface="Cambria Math" panose="02040503050406030204" pitchFamily="18" charset="0"/>
                              </a:rPr>
                              <m:t>𝑖</m:t>
                            </m:r>
                          </m:sub>
                        </m:sSub>
                        <m:d>
                          <m:dPr>
                            <m:ctrlPr>
                              <a:rPr lang="en-US" sz="1050" i="1">
                                <a:solidFill>
                                  <a:schemeClr val="accent5"/>
                                </a:solidFill>
                                <a:latin typeface="Cambria Math" panose="02040503050406030204" pitchFamily="18" charset="0"/>
                              </a:rPr>
                            </m:ctrlPr>
                          </m:dPr>
                          <m:e>
                            <m:sSub>
                              <m:sSubPr>
                                <m:ctrlPr>
                                  <a:rPr lang="en-US" sz="1050" i="1">
                                    <a:solidFill>
                                      <a:schemeClr val="accent5"/>
                                    </a:solidFill>
                                    <a:latin typeface="Cambria Math" panose="02040503050406030204" pitchFamily="18" charset="0"/>
                                  </a:rPr>
                                </m:ctrlPr>
                              </m:sSubPr>
                              <m:e>
                                <m:r>
                                  <a:rPr lang="en-US" sz="1050" i="1">
                                    <a:solidFill>
                                      <a:schemeClr val="accent5"/>
                                    </a:solidFill>
                                    <a:latin typeface="Cambria Math" panose="02040503050406030204" pitchFamily="18" charset="0"/>
                                  </a:rPr>
                                  <m:t>𝑇</m:t>
                                </m:r>
                              </m:e>
                              <m:sub>
                                <m:r>
                                  <a:rPr lang="en-US" sz="1050" i="1">
                                    <a:solidFill>
                                      <a:schemeClr val="accent5"/>
                                    </a:solidFill>
                                    <a:latin typeface="Cambria Math" panose="02040503050406030204" pitchFamily="18" charset="0"/>
                                  </a:rPr>
                                  <m:t>𝑖</m:t>
                                </m:r>
                              </m:sub>
                            </m:sSub>
                          </m:e>
                        </m:d>
                      </m:num>
                      <m:den>
                        <m:sSub>
                          <m:sSubPr>
                            <m:ctrlPr>
                              <a:rPr lang="en-US" sz="1050" i="1">
                                <a:solidFill>
                                  <a:schemeClr val="accent5"/>
                                </a:solidFill>
                                <a:latin typeface="Cambria Math" panose="02040503050406030204" pitchFamily="18" charset="0"/>
                              </a:rPr>
                            </m:ctrlPr>
                          </m:sSubPr>
                          <m:e>
                            <m:r>
                              <a:rPr lang="en-US" sz="1050" i="1">
                                <a:solidFill>
                                  <a:schemeClr val="accent5"/>
                                </a:solidFill>
                                <a:latin typeface="Cambria Math" panose="02040503050406030204" pitchFamily="18" charset="0"/>
                              </a:rPr>
                              <m:t>𝑅</m:t>
                            </m:r>
                          </m:e>
                          <m:sub>
                            <m:r>
                              <a:rPr lang="en-US" sz="1050" i="1">
                                <a:solidFill>
                                  <a:schemeClr val="accent5"/>
                                </a:solidFill>
                                <a:latin typeface="Cambria Math" panose="02040503050406030204" pitchFamily="18" charset="0"/>
                              </a:rPr>
                              <m:t>𝑣</m:t>
                            </m:r>
                          </m:sub>
                        </m:sSub>
                        <m:sSub>
                          <m:sSubPr>
                            <m:ctrlPr>
                              <a:rPr lang="en-US" sz="1050" i="1">
                                <a:solidFill>
                                  <a:schemeClr val="accent5"/>
                                </a:solidFill>
                                <a:latin typeface="Cambria Math" panose="02040503050406030204" pitchFamily="18" charset="0"/>
                              </a:rPr>
                            </m:ctrlPr>
                          </m:sSubPr>
                          <m:e>
                            <m:r>
                              <a:rPr lang="en-US" sz="1050" i="1">
                                <a:solidFill>
                                  <a:schemeClr val="accent5"/>
                                </a:solidFill>
                                <a:latin typeface="Cambria Math" panose="02040503050406030204" pitchFamily="18" charset="0"/>
                              </a:rPr>
                              <m:t>𝑇</m:t>
                            </m:r>
                          </m:e>
                          <m:sub>
                            <m:r>
                              <a:rPr lang="en-US" sz="1050" i="1">
                                <a:solidFill>
                                  <a:schemeClr val="accent5"/>
                                </a:solidFill>
                                <a:latin typeface="Cambria Math" panose="02040503050406030204" pitchFamily="18" charset="0"/>
                              </a:rPr>
                              <m:t>𝑖</m:t>
                            </m:r>
                          </m:sub>
                        </m:sSub>
                      </m:den>
                    </m:f>
                  </m:oMath>
                </a14:m>
                <a:endParaRPr lang="en-US" sz="825" dirty="0">
                  <a:solidFill>
                    <a:schemeClr val="accent5"/>
                  </a:solidFill>
                </a:endParaRPr>
              </a:p>
            </p:txBody>
          </p:sp>
        </mc:Choice>
        <mc:Fallback xmlns="">
          <p:sp>
            <p:nvSpPr>
              <p:cNvPr id="9" name="Rectangle 8">
                <a:extLst>
                  <a:ext uri="{FF2B5EF4-FFF2-40B4-BE49-F238E27FC236}">
                    <a16:creationId xmlns:a16="http://schemas.microsoft.com/office/drawing/2014/main" id="{6C71BAF5-029F-7841-A455-92C81C4A089A}"/>
                  </a:ext>
                </a:extLst>
              </p:cNvPr>
              <p:cNvSpPr>
                <a:spLocks noRot="1" noChangeAspect="1" noMove="1" noResize="1" noEditPoints="1" noAdjustHandles="1" noChangeArrowheads="1" noChangeShapeType="1" noTextEdit="1"/>
              </p:cNvSpPr>
              <p:nvPr/>
            </p:nvSpPr>
            <p:spPr>
              <a:xfrm>
                <a:off x="2702860" y="2874308"/>
                <a:ext cx="2986928" cy="363071"/>
              </a:xfrm>
              <a:prstGeom prst="rect">
                <a:avLst/>
              </a:prstGeom>
              <a:blipFill>
                <a:blip r:embed="rId4"/>
                <a:stretch>
                  <a:fillRect/>
                </a:stretch>
              </a:blipFill>
              <a:ln>
                <a:solidFill>
                  <a:schemeClr val="accent5"/>
                </a:solidFill>
              </a:ln>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57622923-8E37-574A-B465-7E11AAF36E2D}"/>
              </a:ext>
            </a:extLst>
          </p:cNvPr>
          <p:cNvCxnSpPr>
            <a:cxnSpLocks/>
          </p:cNvCxnSpPr>
          <p:nvPr/>
        </p:nvCxnSpPr>
        <p:spPr>
          <a:xfrm flipV="1">
            <a:off x="4105556" y="2672603"/>
            <a:ext cx="0" cy="184898"/>
          </a:xfrm>
          <a:prstGeom prst="line">
            <a:avLst/>
          </a:prstGeom>
          <a:ln>
            <a:solidFill>
              <a:schemeClr val="accent5"/>
            </a:solidFill>
            <a:head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F827863-E415-144E-8D36-048A1CF8B527}"/>
              </a:ext>
            </a:extLst>
          </p:cNvPr>
          <p:cNvSpPr/>
          <p:nvPr/>
        </p:nvSpPr>
        <p:spPr>
          <a:xfrm>
            <a:off x="5038446" y="2322979"/>
            <a:ext cx="2986928" cy="363071"/>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5"/>
                </a:solidFill>
              </a:rPr>
              <a:t>…follow same procedure as for drop growth…</a:t>
            </a:r>
            <a:endParaRPr lang="en-US" sz="825" dirty="0">
              <a:solidFill>
                <a:schemeClr val="accent5"/>
              </a:solidFill>
            </a:endParaRPr>
          </a:p>
        </p:txBody>
      </p:sp>
      <p:cxnSp>
        <p:nvCxnSpPr>
          <p:cNvPr id="13" name="Straight Connector 12">
            <a:extLst>
              <a:ext uri="{FF2B5EF4-FFF2-40B4-BE49-F238E27FC236}">
                <a16:creationId xmlns:a16="http://schemas.microsoft.com/office/drawing/2014/main" id="{742E2447-039D-DB45-8FF2-251552171EF2}"/>
              </a:ext>
            </a:extLst>
          </p:cNvPr>
          <p:cNvCxnSpPr>
            <a:cxnSpLocks/>
          </p:cNvCxnSpPr>
          <p:nvPr/>
        </p:nvCxnSpPr>
        <p:spPr>
          <a:xfrm flipV="1">
            <a:off x="5288897" y="2689411"/>
            <a:ext cx="0" cy="184898"/>
          </a:xfrm>
          <a:prstGeom prst="line">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F5D4EF23-7492-104C-8305-7E0F5936B5D0}"/>
                  </a:ext>
                </a:extLst>
              </p:cNvPr>
              <p:cNvSpPr/>
              <p:nvPr/>
            </p:nvSpPr>
            <p:spPr>
              <a:xfrm>
                <a:off x="6472237" y="2874308"/>
                <a:ext cx="2110346" cy="665631"/>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AutoNum type="arabicPeriod"/>
                </a:pPr>
                <a:r>
                  <a:rPr lang="en-US" sz="1050" dirty="0">
                    <a:solidFill>
                      <a:schemeClr val="accent5"/>
                    </a:solidFill>
                  </a:rPr>
                  <a:t>Replace </a:t>
                </a:r>
                <a14:m>
                  <m:oMath xmlns:m="http://schemas.openxmlformats.org/officeDocument/2006/math">
                    <m:sSub>
                      <m:sSubPr>
                        <m:ctrlPr>
                          <a:rPr lang="en-US" sz="1050" i="1">
                            <a:solidFill>
                              <a:schemeClr val="accent5"/>
                            </a:solidFill>
                            <a:latin typeface="Cambria Math" panose="02040503050406030204" pitchFamily="18" charset="0"/>
                          </a:rPr>
                        </m:ctrlPr>
                      </m:sSubPr>
                      <m:e>
                        <m:r>
                          <a:rPr lang="en-US" sz="1050" i="1">
                            <a:solidFill>
                              <a:schemeClr val="accent5"/>
                            </a:solidFill>
                            <a:latin typeface="Cambria Math" panose="02040503050406030204" pitchFamily="18" charset="0"/>
                          </a:rPr>
                          <m:t>𝑇</m:t>
                        </m:r>
                      </m:e>
                      <m:sub>
                        <m:r>
                          <a:rPr lang="en-US" sz="1050" i="1">
                            <a:solidFill>
                              <a:schemeClr val="accent5"/>
                            </a:solidFill>
                            <a:latin typeface="Cambria Math" panose="02040503050406030204" pitchFamily="18" charset="0"/>
                          </a:rPr>
                          <m:t>𝑖</m:t>
                        </m:r>
                      </m:sub>
                    </m:sSub>
                  </m:oMath>
                </a14:m>
                <a:r>
                  <a:rPr lang="en-US" sz="1050" dirty="0">
                    <a:solidFill>
                      <a:schemeClr val="accent5"/>
                    </a:solidFill>
                  </a:rPr>
                  <a:t> with </a:t>
                </a:r>
                <a14:m>
                  <m:oMath xmlns:m="http://schemas.openxmlformats.org/officeDocument/2006/math">
                    <m:sSub>
                      <m:sSubPr>
                        <m:ctrlPr>
                          <a:rPr lang="en-US" sz="1050" i="1">
                            <a:solidFill>
                              <a:schemeClr val="accent5"/>
                            </a:solidFill>
                            <a:latin typeface="Cambria Math" panose="02040503050406030204" pitchFamily="18" charset="0"/>
                          </a:rPr>
                        </m:ctrlPr>
                      </m:sSubPr>
                      <m:e>
                        <m:r>
                          <a:rPr lang="en-US" sz="1050" i="1">
                            <a:solidFill>
                              <a:schemeClr val="accent5"/>
                            </a:solidFill>
                            <a:latin typeface="Cambria Math" panose="02040503050406030204" pitchFamily="18" charset="0"/>
                          </a:rPr>
                          <m:t>𝑇</m:t>
                        </m:r>
                      </m:e>
                      <m:sub>
                        <m:r>
                          <a:rPr lang="en-US" sz="1050" i="1">
                            <a:solidFill>
                              <a:schemeClr val="accent5"/>
                            </a:solidFill>
                            <a:latin typeface="Cambria Math" panose="02040503050406030204" pitchFamily="18" charset="0"/>
                            <a:ea typeface="Cambria Math" panose="02040503050406030204" pitchFamily="18" charset="0"/>
                          </a:rPr>
                          <m:t>∞</m:t>
                        </m:r>
                      </m:sub>
                    </m:sSub>
                    <m:r>
                      <a:rPr lang="en-US" sz="1050" i="1">
                        <a:solidFill>
                          <a:schemeClr val="accent5"/>
                        </a:solidFill>
                        <a:latin typeface="Cambria Math" panose="02040503050406030204" pitchFamily="18" charset="0"/>
                      </a:rPr>
                      <m:t>=</m:t>
                    </m:r>
                    <m:r>
                      <a:rPr lang="en-US" sz="1050" i="1">
                        <a:solidFill>
                          <a:schemeClr val="accent5"/>
                        </a:solidFill>
                        <a:latin typeface="Cambria Math" panose="02040503050406030204" pitchFamily="18" charset="0"/>
                      </a:rPr>
                      <m:t>𝑇</m:t>
                    </m:r>
                  </m:oMath>
                </a14:m>
                <a:endParaRPr lang="en-US" sz="1050" dirty="0">
                  <a:solidFill>
                    <a:schemeClr val="accent5"/>
                  </a:solidFill>
                </a:endParaRPr>
              </a:p>
              <a:p>
                <a:pPr marL="257175" indent="-257175">
                  <a:buAutoNum type="arabicPeriod"/>
                </a:pPr>
                <a:r>
                  <a:rPr lang="en-US" sz="1050" dirty="0">
                    <a:solidFill>
                      <a:schemeClr val="accent5"/>
                    </a:solidFill>
                  </a:rPr>
                  <a:t>Expand </a:t>
                </a:r>
                <a14:m>
                  <m:oMath xmlns:m="http://schemas.openxmlformats.org/officeDocument/2006/math">
                    <m:sSub>
                      <m:sSubPr>
                        <m:ctrlPr>
                          <a:rPr lang="en-US" sz="1050" i="1">
                            <a:solidFill>
                              <a:schemeClr val="accent5"/>
                            </a:solidFill>
                            <a:latin typeface="Cambria Math" panose="02040503050406030204" pitchFamily="18" charset="0"/>
                          </a:rPr>
                        </m:ctrlPr>
                      </m:sSubPr>
                      <m:e>
                        <m:r>
                          <a:rPr lang="en-US" sz="1050" i="1">
                            <a:solidFill>
                              <a:schemeClr val="accent5"/>
                            </a:solidFill>
                            <a:latin typeface="Cambria Math" panose="02040503050406030204" pitchFamily="18" charset="0"/>
                          </a:rPr>
                          <m:t>𝜌</m:t>
                        </m:r>
                      </m:e>
                      <m:sub>
                        <m:r>
                          <a:rPr lang="en-US" sz="1050" i="1">
                            <a:solidFill>
                              <a:schemeClr val="accent5"/>
                            </a:solidFill>
                            <a:latin typeface="Cambria Math" panose="02040503050406030204" pitchFamily="18" charset="0"/>
                          </a:rPr>
                          <m:t>𝑣</m:t>
                        </m:r>
                      </m:sub>
                    </m:sSub>
                    <m:sSub>
                      <m:sSubPr>
                        <m:ctrlPr>
                          <a:rPr lang="en-US" sz="1050" i="1">
                            <a:solidFill>
                              <a:schemeClr val="accent5"/>
                            </a:solidFill>
                            <a:latin typeface="Cambria Math" panose="02040503050406030204" pitchFamily="18" charset="0"/>
                          </a:rPr>
                        </m:ctrlPr>
                      </m:sSubPr>
                      <m:e>
                        <m:r>
                          <a:rPr lang="en-US" sz="1050" i="1">
                            <a:solidFill>
                              <a:schemeClr val="accent5"/>
                            </a:solidFill>
                            <a:latin typeface="Cambria Math" panose="02040503050406030204" pitchFamily="18" charset="0"/>
                          </a:rPr>
                          <m:t>(</m:t>
                        </m:r>
                        <m:r>
                          <a:rPr lang="en-US" sz="1050" i="1">
                            <a:solidFill>
                              <a:schemeClr val="accent5"/>
                            </a:solidFill>
                            <a:latin typeface="Cambria Math" panose="02040503050406030204" pitchFamily="18" charset="0"/>
                          </a:rPr>
                          <m:t>𝑇</m:t>
                        </m:r>
                      </m:e>
                      <m:sub>
                        <m:r>
                          <a:rPr lang="en-US" sz="1050" i="1">
                            <a:solidFill>
                              <a:schemeClr val="accent5"/>
                            </a:solidFill>
                            <a:latin typeface="Cambria Math" panose="02040503050406030204" pitchFamily="18" charset="0"/>
                          </a:rPr>
                          <m:t>𝑖</m:t>
                        </m:r>
                      </m:sub>
                    </m:sSub>
                    <m:r>
                      <a:rPr lang="en-US" sz="1050" i="1">
                        <a:solidFill>
                          <a:schemeClr val="accent5"/>
                        </a:solidFill>
                        <a:latin typeface="Cambria Math" panose="02040503050406030204" pitchFamily="18" charset="0"/>
                      </a:rPr>
                      <m:t>)</m:t>
                    </m:r>
                  </m:oMath>
                </a14:m>
                <a:r>
                  <a:rPr lang="en-US" sz="1050" dirty="0">
                    <a:solidFill>
                      <a:schemeClr val="accent5"/>
                    </a:solidFill>
                  </a:rPr>
                  <a:t> in Taylor Series</a:t>
                </a:r>
              </a:p>
              <a:p>
                <a:pPr marL="257175" indent="-257175">
                  <a:buAutoNum type="arabicPeriod"/>
                </a:pPr>
                <a:r>
                  <a:rPr lang="en-US" sz="1050" dirty="0">
                    <a:solidFill>
                      <a:schemeClr val="accent5"/>
                    </a:solidFill>
                  </a:rPr>
                  <a:t>Use </a:t>
                </a:r>
                <a14:m>
                  <m:oMath xmlns:m="http://schemas.openxmlformats.org/officeDocument/2006/math">
                    <m:sSub>
                      <m:sSubPr>
                        <m:ctrlPr>
                          <a:rPr lang="en-US" sz="1050" i="1">
                            <a:solidFill>
                              <a:schemeClr val="accent5"/>
                            </a:solidFill>
                            <a:latin typeface="Cambria Math" panose="02040503050406030204" pitchFamily="18" charset="0"/>
                          </a:rPr>
                        </m:ctrlPr>
                      </m:sSubPr>
                      <m:e>
                        <m:r>
                          <a:rPr lang="en-US" sz="1050" i="1">
                            <a:solidFill>
                              <a:schemeClr val="accent5"/>
                            </a:solidFill>
                            <a:latin typeface="Cambria Math" panose="02040503050406030204" pitchFamily="18" charset="0"/>
                          </a:rPr>
                          <m:t>𝐿</m:t>
                        </m:r>
                      </m:e>
                      <m:sub>
                        <m:r>
                          <a:rPr lang="en-US" sz="1050" i="1">
                            <a:solidFill>
                              <a:schemeClr val="accent5"/>
                            </a:solidFill>
                            <a:latin typeface="Cambria Math" panose="02040503050406030204" pitchFamily="18" charset="0"/>
                          </a:rPr>
                          <m:t>𝑠</m:t>
                        </m:r>
                      </m:sub>
                    </m:sSub>
                    <m:f>
                      <m:fPr>
                        <m:ctrlPr>
                          <a:rPr lang="en-US" sz="1050" i="1">
                            <a:solidFill>
                              <a:schemeClr val="accent5"/>
                            </a:solidFill>
                            <a:latin typeface="Cambria Math" panose="02040503050406030204" pitchFamily="18" charset="0"/>
                          </a:rPr>
                        </m:ctrlPr>
                      </m:fPr>
                      <m:num>
                        <m:r>
                          <a:rPr lang="en-US" sz="1050" i="1">
                            <a:solidFill>
                              <a:schemeClr val="accent5"/>
                            </a:solidFill>
                            <a:latin typeface="Cambria Math" panose="02040503050406030204" pitchFamily="18" charset="0"/>
                          </a:rPr>
                          <m:t>𝑑𝑚</m:t>
                        </m:r>
                      </m:num>
                      <m:den>
                        <m:r>
                          <a:rPr lang="en-US" sz="1050" i="1">
                            <a:solidFill>
                              <a:schemeClr val="accent5"/>
                            </a:solidFill>
                            <a:latin typeface="Cambria Math" panose="02040503050406030204" pitchFamily="18" charset="0"/>
                          </a:rPr>
                          <m:t>𝑑𝑡</m:t>
                        </m:r>
                      </m:den>
                    </m:f>
                    <m:r>
                      <a:rPr lang="en-US" sz="1050" i="1">
                        <a:solidFill>
                          <a:schemeClr val="accent5"/>
                        </a:solidFill>
                        <a:latin typeface="Cambria Math" panose="02040503050406030204" pitchFamily="18" charset="0"/>
                      </a:rPr>
                      <m:t>=4</m:t>
                    </m:r>
                    <m:r>
                      <a:rPr lang="en-US" sz="1050" i="1">
                        <a:solidFill>
                          <a:schemeClr val="accent5"/>
                        </a:solidFill>
                        <a:latin typeface="Cambria Math" panose="02040503050406030204" pitchFamily="18" charset="0"/>
                      </a:rPr>
                      <m:t>𝜋</m:t>
                    </m:r>
                    <m:r>
                      <a:rPr lang="en-US" sz="1050" i="1">
                        <a:solidFill>
                          <a:schemeClr val="accent5"/>
                        </a:solidFill>
                        <a:latin typeface="Cambria Math" panose="02040503050406030204" pitchFamily="18" charset="0"/>
                      </a:rPr>
                      <m:t>𝐶</m:t>
                    </m:r>
                    <m:d>
                      <m:dPr>
                        <m:ctrlPr>
                          <a:rPr lang="en-US" sz="1050" i="1">
                            <a:solidFill>
                              <a:schemeClr val="accent5"/>
                            </a:solidFill>
                            <a:latin typeface="Cambria Math" panose="02040503050406030204" pitchFamily="18" charset="0"/>
                          </a:rPr>
                        </m:ctrlPr>
                      </m:dPr>
                      <m:e>
                        <m:r>
                          <a:rPr lang="en-US" sz="1050" i="1">
                            <a:solidFill>
                              <a:schemeClr val="accent5"/>
                            </a:solidFill>
                            <a:latin typeface="Cambria Math" panose="02040503050406030204" pitchFamily="18" charset="0"/>
                          </a:rPr>
                          <m:t>𝑐</m:t>
                        </m:r>
                        <m:r>
                          <a:rPr lang="en-US" sz="1050" i="1">
                            <a:solidFill>
                              <a:schemeClr val="accent5"/>
                            </a:solidFill>
                            <a:latin typeface="Cambria Math" panose="02040503050406030204" pitchFamily="18" charset="0"/>
                          </a:rPr>
                          <m:t>,</m:t>
                        </m:r>
                        <m:r>
                          <a:rPr lang="en-US" sz="1050" i="1">
                            <a:solidFill>
                              <a:schemeClr val="accent5"/>
                            </a:solidFill>
                            <a:latin typeface="Cambria Math" panose="02040503050406030204" pitchFamily="18" charset="0"/>
                          </a:rPr>
                          <m:t>𝑎</m:t>
                        </m:r>
                      </m:e>
                    </m:d>
                    <m:sSub>
                      <m:sSubPr>
                        <m:ctrlPr>
                          <a:rPr lang="en-US" sz="1050" i="1">
                            <a:solidFill>
                              <a:schemeClr val="accent5"/>
                            </a:solidFill>
                            <a:latin typeface="Cambria Math" panose="02040503050406030204" pitchFamily="18" charset="0"/>
                          </a:rPr>
                        </m:ctrlPr>
                      </m:sSubPr>
                      <m:e>
                        <m:r>
                          <a:rPr lang="en-US" sz="1050" i="1">
                            <a:solidFill>
                              <a:schemeClr val="accent5"/>
                            </a:solidFill>
                            <a:latin typeface="Cambria Math" panose="02040503050406030204" pitchFamily="18" charset="0"/>
                          </a:rPr>
                          <m:t>𝐾</m:t>
                        </m:r>
                      </m:e>
                      <m:sub>
                        <m:r>
                          <a:rPr lang="en-US" sz="1050" i="1">
                            <a:solidFill>
                              <a:schemeClr val="accent5"/>
                            </a:solidFill>
                            <a:latin typeface="Cambria Math" panose="02040503050406030204" pitchFamily="18" charset="0"/>
                          </a:rPr>
                          <m:t>𝑇</m:t>
                        </m:r>
                      </m:sub>
                    </m:sSub>
                    <m:r>
                      <a:rPr lang="en-US" sz="1050" i="1">
                        <a:solidFill>
                          <a:schemeClr val="accent5"/>
                        </a:solidFill>
                        <a:latin typeface="Cambria Math" panose="02040503050406030204" pitchFamily="18" charset="0"/>
                        <a:ea typeface="Cambria Math" panose="02040503050406030204" pitchFamily="18" charset="0"/>
                      </a:rPr>
                      <m:t>∆</m:t>
                    </m:r>
                    <m:r>
                      <a:rPr lang="en-US" sz="1050" i="1">
                        <a:solidFill>
                          <a:schemeClr val="accent5"/>
                        </a:solidFill>
                        <a:latin typeface="Cambria Math" panose="02040503050406030204" pitchFamily="18" charset="0"/>
                        <a:ea typeface="Cambria Math" panose="02040503050406030204" pitchFamily="18" charset="0"/>
                      </a:rPr>
                      <m:t>𝑇</m:t>
                    </m:r>
                  </m:oMath>
                </a14:m>
                <a:r>
                  <a:rPr lang="en-US" sz="1050" dirty="0">
                    <a:solidFill>
                      <a:schemeClr val="accent5"/>
                    </a:solidFill>
                  </a:rPr>
                  <a:t> </a:t>
                </a:r>
                <a:endParaRPr lang="en-US" sz="825" dirty="0">
                  <a:solidFill>
                    <a:schemeClr val="accent5"/>
                  </a:solidFill>
                </a:endParaRPr>
              </a:p>
            </p:txBody>
          </p:sp>
        </mc:Choice>
        <mc:Fallback xmlns="">
          <p:sp>
            <p:nvSpPr>
              <p:cNvPr id="14" name="Rectangle 13">
                <a:extLst>
                  <a:ext uri="{FF2B5EF4-FFF2-40B4-BE49-F238E27FC236}">
                    <a16:creationId xmlns:a16="http://schemas.microsoft.com/office/drawing/2014/main" id="{F5D4EF23-7492-104C-8305-7E0F5936B5D0}"/>
                  </a:ext>
                </a:extLst>
              </p:cNvPr>
              <p:cNvSpPr>
                <a:spLocks noRot="1" noChangeAspect="1" noMove="1" noResize="1" noEditPoints="1" noAdjustHandles="1" noChangeArrowheads="1" noChangeShapeType="1" noTextEdit="1"/>
              </p:cNvSpPr>
              <p:nvPr/>
            </p:nvSpPr>
            <p:spPr>
              <a:xfrm>
                <a:off x="6472237" y="2874308"/>
                <a:ext cx="2110346" cy="665631"/>
              </a:xfrm>
              <a:prstGeom prst="rect">
                <a:avLst/>
              </a:prstGeom>
              <a:blipFill>
                <a:blip r:embed="rId5"/>
                <a:stretch>
                  <a:fillRect/>
                </a:stretch>
              </a:blipFill>
              <a:ln>
                <a:solidFill>
                  <a:schemeClr val="accent5"/>
                </a:solidFill>
              </a:ln>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9D71FE73-1323-7E48-9D39-C8B008902022}"/>
              </a:ext>
            </a:extLst>
          </p:cNvPr>
          <p:cNvCxnSpPr>
            <a:cxnSpLocks/>
          </p:cNvCxnSpPr>
          <p:nvPr/>
        </p:nvCxnSpPr>
        <p:spPr>
          <a:xfrm flipV="1">
            <a:off x="7559768" y="2682688"/>
            <a:ext cx="0" cy="184898"/>
          </a:xfrm>
          <a:prstGeom prst="line">
            <a:avLst/>
          </a:prstGeom>
          <a:ln>
            <a:solidFill>
              <a:schemeClr val="accent5"/>
            </a:solidFill>
            <a:head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07AABA1-ABF0-8548-972E-EC0A91F65D9D}"/>
              </a:ext>
            </a:extLst>
          </p:cNvPr>
          <p:cNvCxnSpPr>
            <a:cxnSpLocks/>
          </p:cNvCxnSpPr>
          <p:nvPr/>
        </p:nvCxnSpPr>
        <p:spPr>
          <a:xfrm flipV="1">
            <a:off x="7548842" y="3539938"/>
            <a:ext cx="0" cy="184898"/>
          </a:xfrm>
          <a:prstGeom prst="line">
            <a:avLst/>
          </a:prstGeom>
          <a:ln>
            <a:solidFill>
              <a:schemeClr val="accent5"/>
            </a:solidFill>
            <a:head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C29E89-EF99-7943-AE4B-17D998CB0E80}"/>
              </a:ext>
            </a:extLst>
          </p:cNvPr>
          <p:cNvCxnSpPr>
            <a:cxnSpLocks/>
          </p:cNvCxnSpPr>
          <p:nvPr/>
        </p:nvCxnSpPr>
        <p:spPr>
          <a:xfrm>
            <a:off x="5980580" y="3724836"/>
            <a:ext cx="1568263" cy="0"/>
          </a:xfrm>
          <a:prstGeom prst="line">
            <a:avLst/>
          </a:prstGeom>
          <a:ln>
            <a:solidFill>
              <a:schemeClr val="accent5"/>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214311DF-13E1-334E-96E5-4A44663A0F00}"/>
                  </a:ext>
                </a:extLst>
              </p:cNvPr>
              <p:cNvSpPr/>
              <p:nvPr/>
            </p:nvSpPr>
            <p:spPr>
              <a:xfrm>
                <a:off x="3086103" y="3439084"/>
                <a:ext cx="2894476" cy="642094"/>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i="1" smtClean="0">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rPr>
                            <m:t>𝑑𝑚</m:t>
                          </m:r>
                        </m:num>
                        <m:den>
                          <m:r>
                            <a:rPr lang="en-US" i="1">
                              <a:solidFill>
                                <a:schemeClr val="bg1"/>
                              </a:solidFill>
                              <a:latin typeface="Cambria Math" panose="02040503050406030204" pitchFamily="18" charset="0"/>
                            </a:rPr>
                            <m:t>𝑑𝑡</m:t>
                          </m:r>
                        </m:den>
                      </m:f>
                      <m:r>
                        <a:rPr lang="en-US" i="1">
                          <a:solidFill>
                            <a:schemeClr val="bg1"/>
                          </a:solidFill>
                          <a:latin typeface="Cambria Math" panose="02040503050406030204" pitchFamily="18" charset="0"/>
                        </a:rPr>
                        <m:t>=4</m:t>
                      </m:r>
                      <m:r>
                        <a:rPr lang="en-US" i="1">
                          <a:solidFill>
                            <a:schemeClr val="bg1"/>
                          </a:solidFill>
                          <a:latin typeface="Cambria Math" panose="02040503050406030204" pitchFamily="18" charset="0"/>
                        </a:rPr>
                        <m:t>𝜋</m:t>
                      </m:r>
                      <m:r>
                        <a:rPr lang="en-US" i="1">
                          <a:solidFill>
                            <a:schemeClr val="bg1"/>
                          </a:solidFill>
                          <a:latin typeface="Cambria Math" panose="02040503050406030204" pitchFamily="18" charset="0"/>
                        </a:rPr>
                        <m:t>𝐶</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𝑐</m:t>
                          </m:r>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𝑎</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𝐺</m:t>
                          </m:r>
                        </m:e>
                        <m:sub>
                          <m:r>
                            <a:rPr lang="en-US" i="1">
                              <a:solidFill>
                                <a:schemeClr val="bg1"/>
                              </a:solidFill>
                              <a:latin typeface="Cambria Math" panose="02040503050406030204" pitchFamily="18" charset="0"/>
                            </a:rPr>
                            <m:t>𝑖</m:t>
                          </m:r>
                        </m:sub>
                      </m:sSub>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𝑇</m:t>
                      </m:r>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𝑃</m:t>
                      </m:r>
                      <m: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smtClean="0">
                              <a:solidFill>
                                <a:schemeClr val="bg1"/>
                              </a:solidFill>
                              <a:latin typeface="Cambria Math" panose="02040503050406030204" pitchFamily="18" charset="0"/>
                            </a:rPr>
                            <m:t>𝑆</m:t>
                          </m:r>
                        </m:e>
                        <m:sub>
                          <m:r>
                            <a:rPr lang="en-US" i="1">
                              <a:solidFill>
                                <a:schemeClr val="bg1"/>
                              </a:solidFill>
                              <a:latin typeface="Cambria Math" panose="02040503050406030204" pitchFamily="18" charset="0"/>
                            </a:rPr>
                            <m:t>𝑖</m:t>
                          </m:r>
                        </m:sub>
                      </m:sSub>
                    </m:oMath>
                  </m:oMathPara>
                </a14:m>
                <a:endParaRPr lang="en-US" dirty="0">
                  <a:solidFill>
                    <a:schemeClr val="bg1"/>
                  </a:solidFill>
                </a:endParaRPr>
              </a:p>
            </p:txBody>
          </p:sp>
        </mc:Choice>
        <mc:Fallback xmlns="">
          <p:sp>
            <p:nvSpPr>
              <p:cNvPr id="19" name="Rounded Rectangle 18">
                <a:extLst>
                  <a:ext uri="{FF2B5EF4-FFF2-40B4-BE49-F238E27FC236}">
                    <a16:creationId xmlns:a16="http://schemas.microsoft.com/office/drawing/2014/main" id="{214311DF-13E1-334E-96E5-4A44663A0F00}"/>
                  </a:ext>
                </a:extLst>
              </p:cNvPr>
              <p:cNvSpPr>
                <a:spLocks noRot="1" noChangeAspect="1" noMove="1" noResize="1" noEditPoints="1" noAdjustHandles="1" noChangeArrowheads="1" noChangeShapeType="1" noTextEdit="1"/>
              </p:cNvSpPr>
              <p:nvPr/>
            </p:nvSpPr>
            <p:spPr>
              <a:xfrm>
                <a:off x="3086103" y="3439084"/>
                <a:ext cx="2894476" cy="642094"/>
              </a:xfrm>
              <a:prstGeom prst="roundRect">
                <a:avLst/>
              </a:prstGeom>
              <a:blipFill>
                <a:blip r:embed="rId6"/>
                <a:stretch>
                  <a:fillRect/>
                </a:stretch>
              </a:blipFill>
              <a:ln>
                <a:solidFill>
                  <a:schemeClr val="accent5"/>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9DD4CF70-6906-CD45-884C-E5C9C5F1EFFE}"/>
                  </a:ext>
                </a:extLst>
              </p:cNvPr>
              <p:cNvSpPr/>
              <p:nvPr/>
            </p:nvSpPr>
            <p:spPr>
              <a:xfrm>
                <a:off x="5639360" y="4262712"/>
                <a:ext cx="1018720" cy="36307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sSub>
                      <m:sSubPr>
                        <m:ctrlPr>
                          <a:rPr lang="en-US" sz="1200" i="1">
                            <a:solidFill>
                              <a:schemeClr val="accent5"/>
                            </a:solidFill>
                            <a:latin typeface="Cambria Math" panose="02040503050406030204" pitchFamily="18" charset="0"/>
                            <a:ea typeface="Cambria Math" panose="02040503050406030204" pitchFamily="18" charset="0"/>
                          </a:rPr>
                        </m:ctrlPr>
                      </m:sSubPr>
                      <m:e>
                        <m:r>
                          <a:rPr lang="en-US" sz="1200" i="1">
                            <a:solidFill>
                              <a:schemeClr val="accent5"/>
                            </a:solidFill>
                            <a:latin typeface="Cambria Math" panose="02040503050406030204" pitchFamily="18" charset="0"/>
                            <a:ea typeface="Cambria Math" panose="02040503050406030204" pitchFamily="18" charset="0"/>
                          </a:rPr>
                          <m:t>𝑆</m:t>
                        </m:r>
                      </m:e>
                      <m:sub>
                        <m:r>
                          <a:rPr lang="en-US" sz="1200" i="1">
                            <a:solidFill>
                              <a:schemeClr val="accent5"/>
                            </a:solidFill>
                            <a:latin typeface="Cambria Math" panose="02040503050406030204" pitchFamily="18" charset="0"/>
                            <a:ea typeface="Cambria Math" panose="02040503050406030204" pitchFamily="18" charset="0"/>
                          </a:rPr>
                          <m:t>𝑖</m:t>
                        </m:r>
                      </m:sub>
                    </m:sSub>
                    <m:r>
                      <a:rPr lang="en-US" sz="1200" i="1">
                        <a:solidFill>
                          <a:schemeClr val="accent5"/>
                        </a:solidFill>
                        <a:latin typeface="Cambria Math" panose="02040503050406030204" pitchFamily="18" charset="0"/>
                        <a:ea typeface="Cambria Math" panose="02040503050406030204" pitchFamily="18" charset="0"/>
                      </a:rPr>
                      <m:t>=</m:t>
                    </m:r>
                    <m:f>
                      <m:fPr>
                        <m:ctrlPr>
                          <a:rPr lang="en-US" sz="1200" i="1">
                            <a:solidFill>
                              <a:schemeClr val="accent5"/>
                            </a:solidFill>
                            <a:latin typeface="Cambria Math" panose="02040503050406030204" pitchFamily="18" charset="0"/>
                            <a:ea typeface="Cambria Math" panose="02040503050406030204" pitchFamily="18" charset="0"/>
                          </a:rPr>
                        </m:ctrlPr>
                      </m:fPr>
                      <m:num>
                        <m:r>
                          <a:rPr lang="en-US" sz="1200" i="1">
                            <a:solidFill>
                              <a:schemeClr val="accent5"/>
                            </a:solidFill>
                            <a:latin typeface="Cambria Math" panose="02040503050406030204" pitchFamily="18" charset="0"/>
                            <a:ea typeface="Cambria Math" panose="02040503050406030204" pitchFamily="18" charset="0"/>
                          </a:rPr>
                          <m:t>𝑒</m:t>
                        </m:r>
                      </m:num>
                      <m:den>
                        <m:sSub>
                          <m:sSubPr>
                            <m:ctrlPr>
                              <a:rPr lang="en-US" sz="1200" i="1">
                                <a:solidFill>
                                  <a:schemeClr val="accent5"/>
                                </a:solidFill>
                                <a:latin typeface="Cambria Math" panose="02040503050406030204" pitchFamily="18" charset="0"/>
                                <a:ea typeface="Cambria Math" panose="02040503050406030204" pitchFamily="18" charset="0"/>
                              </a:rPr>
                            </m:ctrlPr>
                          </m:sSubPr>
                          <m:e>
                            <m:r>
                              <a:rPr lang="en-US" sz="1200" i="1">
                                <a:solidFill>
                                  <a:schemeClr val="accent5"/>
                                </a:solidFill>
                                <a:latin typeface="Cambria Math" panose="02040503050406030204" pitchFamily="18" charset="0"/>
                                <a:ea typeface="Cambria Math" panose="02040503050406030204" pitchFamily="18" charset="0"/>
                              </a:rPr>
                              <m:t>𝑒</m:t>
                            </m:r>
                          </m:e>
                          <m:sub>
                            <m:r>
                              <a:rPr lang="en-US" sz="1200" i="1">
                                <a:solidFill>
                                  <a:schemeClr val="accent5"/>
                                </a:solidFill>
                                <a:latin typeface="Cambria Math" panose="02040503050406030204" pitchFamily="18" charset="0"/>
                                <a:ea typeface="Cambria Math" panose="02040503050406030204" pitchFamily="18" charset="0"/>
                              </a:rPr>
                              <m:t>𝑖</m:t>
                            </m:r>
                          </m:sub>
                        </m:sSub>
                      </m:den>
                    </m:f>
                    <m:r>
                      <a:rPr lang="en-US" sz="1200" i="1">
                        <a:solidFill>
                          <a:schemeClr val="accent5"/>
                        </a:solidFill>
                        <a:latin typeface="Cambria Math" panose="02040503050406030204" pitchFamily="18" charset="0"/>
                        <a:ea typeface="Cambria Math" panose="02040503050406030204" pitchFamily="18" charset="0"/>
                      </a:rPr>
                      <m:t>−1</m:t>
                    </m:r>
                  </m:oMath>
                </a14:m>
                <a:r>
                  <a:rPr lang="en-US" sz="1200" dirty="0">
                    <a:solidFill>
                      <a:schemeClr val="accent5"/>
                    </a:solidFill>
                  </a:rPr>
                  <a:t> </a:t>
                </a:r>
                <a:endParaRPr lang="en-US" sz="900" dirty="0">
                  <a:solidFill>
                    <a:schemeClr val="accent5"/>
                  </a:solidFill>
                </a:endParaRPr>
              </a:p>
            </p:txBody>
          </p:sp>
        </mc:Choice>
        <mc:Fallback xmlns="">
          <p:sp>
            <p:nvSpPr>
              <p:cNvPr id="20" name="Rectangle 19">
                <a:extLst>
                  <a:ext uri="{FF2B5EF4-FFF2-40B4-BE49-F238E27FC236}">
                    <a16:creationId xmlns:a16="http://schemas.microsoft.com/office/drawing/2014/main" id="{9DD4CF70-6906-CD45-884C-E5C9C5F1EFFE}"/>
                  </a:ext>
                </a:extLst>
              </p:cNvPr>
              <p:cNvSpPr>
                <a:spLocks noRot="1" noChangeAspect="1" noMove="1" noResize="1" noEditPoints="1" noAdjustHandles="1" noChangeArrowheads="1" noChangeShapeType="1" noTextEdit="1"/>
              </p:cNvSpPr>
              <p:nvPr/>
            </p:nvSpPr>
            <p:spPr>
              <a:xfrm>
                <a:off x="5639360" y="4262712"/>
                <a:ext cx="1018720" cy="363070"/>
              </a:xfrm>
              <a:prstGeom prst="rect">
                <a:avLst/>
              </a:prstGeom>
              <a:blipFill>
                <a:blip r:embed="rId7"/>
                <a:stretch>
                  <a:fillRect/>
                </a:stretch>
              </a:blipFill>
              <a:ln>
                <a:solidFill>
                  <a:schemeClr val="accent5"/>
                </a:solidFill>
              </a:ln>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AEA06C4E-D009-B147-AB78-02340F99FF9D}"/>
              </a:ext>
            </a:extLst>
          </p:cNvPr>
          <p:cNvCxnSpPr>
            <a:cxnSpLocks/>
          </p:cNvCxnSpPr>
          <p:nvPr/>
        </p:nvCxnSpPr>
        <p:spPr>
          <a:xfrm flipV="1">
            <a:off x="5689787" y="4081177"/>
            <a:ext cx="0" cy="184898"/>
          </a:xfrm>
          <a:prstGeom prst="line">
            <a:avLst/>
          </a:prstGeom>
          <a:ln>
            <a:solidFill>
              <a:schemeClr val="accent5"/>
            </a:solidFill>
            <a:head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162DEB87-8E0B-F64F-A6D7-38F1B28A01EB}"/>
                  </a:ext>
                </a:extLst>
              </p:cNvPr>
              <p:cNvSpPr/>
              <p:nvPr/>
            </p:nvSpPr>
            <p:spPr>
              <a:xfrm>
                <a:off x="3146505" y="4978760"/>
                <a:ext cx="2543282" cy="5715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1200" i="1">
                              <a:solidFill>
                                <a:schemeClr val="accent5"/>
                              </a:solidFill>
                              <a:latin typeface="Cambria Math" panose="02040503050406030204" pitchFamily="18" charset="0"/>
                              <a:ea typeface="Cambria Math" panose="02040503050406030204" pitchFamily="18" charset="0"/>
                            </a:rPr>
                          </m:ctrlPr>
                        </m:sSubPr>
                        <m:e>
                          <m:r>
                            <a:rPr lang="en-US" sz="1200" i="1">
                              <a:solidFill>
                                <a:schemeClr val="accent5"/>
                              </a:solidFill>
                              <a:latin typeface="Cambria Math" panose="02040503050406030204" pitchFamily="18" charset="0"/>
                              <a:ea typeface="Cambria Math" panose="02040503050406030204" pitchFamily="18" charset="0"/>
                            </a:rPr>
                            <m:t>𝐺</m:t>
                          </m:r>
                        </m:e>
                        <m:sub>
                          <m:r>
                            <a:rPr lang="en-US" sz="1200" i="1">
                              <a:solidFill>
                                <a:schemeClr val="accent5"/>
                              </a:solidFill>
                              <a:latin typeface="Cambria Math" panose="02040503050406030204" pitchFamily="18" charset="0"/>
                              <a:ea typeface="Cambria Math" panose="02040503050406030204" pitchFamily="18" charset="0"/>
                            </a:rPr>
                            <m:t>𝑖</m:t>
                          </m:r>
                        </m:sub>
                      </m:sSub>
                      <m:r>
                        <a:rPr lang="en-US" sz="1200" i="1">
                          <a:solidFill>
                            <a:schemeClr val="accent5"/>
                          </a:solidFill>
                          <a:latin typeface="Cambria Math" panose="02040503050406030204" pitchFamily="18" charset="0"/>
                          <a:ea typeface="Cambria Math" panose="02040503050406030204" pitchFamily="18" charset="0"/>
                        </a:rPr>
                        <m:t>(</m:t>
                      </m:r>
                      <m:r>
                        <a:rPr lang="en-US" sz="1200" i="1">
                          <a:solidFill>
                            <a:schemeClr val="accent5"/>
                          </a:solidFill>
                          <a:latin typeface="Cambria Math" panose="02040503050406030204" pitchFamily="18" charset="0"/>
                          <a:ea typeface="Cambria Math" panose="02040503050406030204" pitchFamily="18" charset="0"/>
                        </a:rPr>
                        <m:t>𝑇</m:t>
                      </m:r>
                      <m:r>
                        <a:rPr lang="en-US" sz="1200" i="1">
                          <a:solidFill>
                            <a:schemeClr val="accent5"/>
                          </a:solidFill>
                          <a:latin typeface="Cambria Math" panose="02040503050406030204" pitchFamily="18" charset="0"/>
                          <a:ea typeface="Cambria Math" panose="02040503050406030204" pitchFamily="18" charset="0"/>
                        </a:rPr>
                        <m:t>,</m:t>
                      </m:r>
                      <m:r>
                        <a:rPr lang="en-US" sz="1200" i="1">
                          <a:solidFill>
                            <a:schemeClr val="accent5"/>
                          </a:solidFill>
                          <a:latin typeface="Cambria Math" panose="02040503050406030204" pitchFamily="18" charset="0"/>
                          <a:ea typeface="Cambria Math" panose="02040503050406030204" pitchFamily="18" charset="0"/>
                        </a:rPr>
                        <m:t>𝑃</m:t>
                      </m:r>
                      <m:r>
                        <a:rPr lang="en-US" sz="1200" i="1">
                          <a:solidFill>
                            <a:schemeClr val="accent5"/>
                          </a:solidFill>
                          <a:latin typeface="Cambria Math" panose="02040503050406030204" pitchFamily="18" charset="0"/>
                          <a:ea typeface="Cambria Math" panose="02040503050406030204" pitchFamily="18" charset="0"/>
                        </a:rPr>
                        <m:t>)=</m:t>
                      </m:r>
                      <m:d>
                        <m:dPr>
                          <m:begChr m:val="["/>
                          <m:endChr m:val="]"/>
                          <m:ctrlPr>
                            <a:rPr lang="en-US" sz="1200" i="1">
                              <a:solidFill>
                                <a:schemeClr val="accent5"/>
                              </a:solidFill>
                              <a:latin typeface="Cambria Math" panose="02040503050406030204" pitchFamily="18" charset="0"/>
                              <a:ea typeface="Cambria Math" panose="02040503050406030204" pitchFamily="18" charset="0"/>
                            </a:rPr>
                          </m:ctrlPr>
                        </m:dPr>
                        <m:e>
                          <m:f>
                            <m:fPr>
                              <m:ctrlPr>
                                <a:rPr lang="en-US" sz="1200" i="1">
                                  <a:solidFill>
                                    <a:schemeClr val="accent5"/>
                                  </a:solidFill>
                                  <a:latin typeface="Cambria Math" panose="02040503050406030204" pitchFamily="18" charset="0"/>
                                  <a:ea typeface="Cambria Math" panose="02040503050406030204" pitchFamily="18" charset="0"/>
                                </a:rPr>
                              </m:ctrlPr>
                            </m:fPr>
                            <m:num>
                              <m:sSub>
                                <m:sSubPr>
                                  <m:ctrlPr>
                                    <a:rPr lang="en-US" sz="1200" i="1">
                                      <a:solidFill>
                                        <a:schemeClr val="accent5"/>
                                      </a:solidFill>
                                      <a:latin typeface="Cambria Math" panose="02040503050406030204" pitchFamily="18" charset="0"/>
                                      <a:ea typeface="Cambria Math" panose="02040503050406030204" pitchFamily="18" charset="0"/>
                                    </a:rPr>
                                  </m:ctrlPr>
                                </m:sSubPr>
                                <m:e>
                                  <m:r>
                                    <a:rPr lang="en-US" sz="1200" i="1">
                                      <a:solidFill>
                                        <a:schemeClr val="accent5"/>
                                      </a:solidFill>
                                      <a:latin typeface="Cambria Math" panose="02040503050406030204" pitchFamily="18" charset="0"/>
                                      <a:ea typeface="Cambria Math" panose="02040503050406030204" pitchFamily="18" charset="0"/>
                                    </a:rPr>
                                    <m:t>𝑅</m:t>
                                  </m:r>
                                </m:e>
                                <m:sub>
                                  <m:r>
                                    <a:rPr lang="en-US" sz="1200" i="1">
                                      <a:solidFill>
                                        <a:schemeClr val="accent5"/>
                                      </a:solidFill>
                                      <a:latin typeface="Cambria Math" panose="02040503050406030204" pitchFamily="18" charset="0"/>
                                      <a:ea typeface="Cambria Math" panose="02040503050406030204" pitchFamily="18" charset="0"/>
                                    </a:rPr>
                                    <m:t>𝑣</m:t>
                                  </m:r>
                                </m:sub>
                              </m:sSub>
                              <m:r>
                                <a:rPr lang="en-US" sz="1200" i="1">
                                  <a:solidFill>
                                    <a:schemeClr val="accent5"/>
                                  </a:solidFill>
                                  <a:latin typeface="Cambria Math" panose="02040503050406030204" pitchFamily="18" charset="0"/>
                                  <a:ea typeface="Cambria Math" panose="02040503050406030204" pitchFamily="18" charset="0"/>
                                </a:rPr>
                                <m:t>𝑇</m:t>
                              </m:r>
                            </m:num>
                            <m:den>
                              <m:sSub>
                                <m:sSubPr>
                                  <m:ctrlPr>
                                    <a:rPr lang="en-US" sz="1200" i="1">
                                      <a:solidFill>
                                        <a:schemeClr val="accent5"/>
                                      </a:solidFill>
                                      <a:latin typeface="Cambria Math" panose="02040503050406030204" pitchFamily="18" charset="0"/>
                                      <a:ea typeface="Cambria Math" panose="02040503050406030204" pitchFamily="18" charset="0"/>
                                    </a:rPr>
                                  </m:ctrlPr>
                                </m:sSubPr>
                                <m:e>
                                  <m:r>
                                    <a:rPr lang="en-US" sz="1200" i="1">
                                      <a:solidFill>
                                        <a:schemeClr val="accent5"/>
                                      </a:solidFill>
                                      <a:latin typeface="Cambria Math" panose="02040503050406030204" pitchFamily="18" charset="0"/>
                                      <a:ea typeface="Cambria Math" panose="02040503050406030204" pitchFamily="18" charset="0"/>
                                    </a:rPr>
                                    <m:t>𝐷</m:t>
                                  </m:r>
                                </m:e>
                                <m:sub>
                                  <m:r>
                                    <a:rPr lang="en-US" sz="1200" i="1">
                                      <a:solidFill>
                                        <a:schemeClr val="accent5"/>
                                      </a:solidFill>
                                      <a:latin typeface="Cambria Math" panose="02040503050406030204" pitchFamily="18" charset="0"/>
                                      <a:ea typeface="Cambria Math" panose="02040503050406030204" pitchFamily="18" charset="0"/>
                                    </a:rPr>
                                    <m:t>𝑣</m:t>
                                  </m:r>
                                </m:sub>
                              </m:sSub>
                              <m:sSub>
                                <m:sSubPr>
                                  <m:ctrlPr>
                                    <a:rPr lang="en-US" sz="1200" i="1">
                                      <a:solidFill>
                                        <a:schemeClr val="accent5"/>
                                      </a:solidFill>
                                      <a:latin typeface="Cambria Math" panose="02040503050406030204" pitchFamily="18" charset="0"/>
                                      <a:ea typeface="Cambria Math" panose="02040503050406030204" pitchFamily="18" charset="0"/>
                                    </a:rPr>
                                  </m:ctrlPr>
                                </m:sSubPr>
                                <m:e>
                                  <m:r>
                                    <a:rPr lang="en-US" sz="1200" i="1">
                                      <a:solidFill>
                                        <a:schemeClr val="accent5"/>
                                      </a:solidFill>
                                      <a:latin typeface="Cambria Math" panose="02040503050406030204" pitchFamily="18" charset="0"/>
                                      <a:ea typeface="Cambria Math" panose="02040503050406030204" pitchFamily="18" charset="0"/>
                                    </a:rPr>
                                    <m:t>𝑒</m:t>
                                  </m:r>
                                </m:e>
                                <m:sub>
                                  <m:r>
                                    <a:rPr lang="en-US" sz="1200" i="1">
                                      <a:solidFill>
                                        <a:schemeClr val="accent5"/>
                                      </a:solidFill>
                                      <a:latin typeface="Cambria Math" panose="02040503050406030204" pitchFamily="18" charset="0"/>
                                      <a:ea typeface="Cambria Math" panose="02040503050406030204" pitchFamily="18" charset="0"/>
                                    </a:rPr>
                                    <m:t>𝑖</m:t>
                                  </m:r>
                                </m:sub>
                              </m:sSub>
                            </m:den>
                          </m:f>
                          <m:r>
                            <a:rPr lang="en-US" sz="1200" i="1">
                              <a:solidFill>
                                <a:schemeClr val="accent5"/>
                              </a:solidFill>
                              <a:latin typeface="Cambria Math" panose="02040503050406030204" pitchFamily="18" charset="0"/>
                              <a:ea typeface="Cambria Math" panose="02040503050406030204" pitchFamily="18" charset="0"/>
                            </a:rPr>
                            <m:t>+</m:t>
                          </m:r>
                          <m:f>
                            <m:fPr>
                              <m:ctrlPr>
                                <a:rPr lang="en-US" sz="1200" i="1">
                                  <a:solidFill>
                                    <a:schemeClr val="accent5"/>
                                  </a:solidFill>
                                  <a:latin typeface="Cambria Math" panose="02040503050406030204" pitchFamily="18" charset="0"/>
                                  <a:ea typeface="Cambria Math" panose="02040503050406030204" pitchFamily="18" charset="0"/>
                                </a:rPr>
                              </m:ctrlPr>
                            </m:fPr>
                            <m:num>
                              <m:sSub>
                                <m:sSubPr>
                                  <m:ctrlPr>
                                    <a:rPr lang="en-US" sz="1200" i="1">
                                      <a:solidFill>
                                        <a:schemeClr val="accent5"/>
                                      </a:solidFill>
                                      <a:latin typeface="Cambria Math" panose="02040503050406030204" pitchFamily="18" charset="0"/>
                                      <a:ea typeface="Cambria Math" panose="02040503050406030204" pitchFamily="18" charset="0"/>
                                    </a:rPr>
                                  </m:ctrlPr>
                                </m:sSubPr>
                                <m:e>
                                  <m:r>
                                    <a:rPr lang="en-US" sz="1200" i="1">
                                      <a:solidFill>
                                        <a:schemeClr val="accent5"/>
                                      </a:solidFill>
                                      <a:latin typeface="Cambria Math" panose="02040503050406030204" pitchFamily="18" charset="0"/>
                                      <a:ea typeface="Cambria Math" panose="02040503050406030204" pitchFamily="18" charset="0"/>
                                    </a:rPr>
                                    <m:t>𝐿</m:t>
                                  </m:r>
                                </m:e>
                                <m:sub>
                                  <m:r>
                                    <a:rPr lang="en-US" sz="1200" i="1">
                                      <a:solidFill>
                                        <a:schemeClr val="accent5"/>
                                      </a:solidFill>
                                      <a:latin typeface="Cambria Math" panose="02040503050406030204" pitchFamily="18" charset="0"/>
                                      <a:ea typeface="Cambria Math" panose="02040503050406030204" pitchFamily="18" charset="0"/>
                                    </a:rPr>
                                    <m:t>𝑠</m:t>
                                  </m:r>
                                </m:sub>
                              </m:sSub>
                            </m:num>
                            <m:den>
                              <m:sSub>
                                <m:sSubPr>
                                  <m:ctrlPr>
                                    <a:rPr lang="en-US" sz="1200" i="1">
                                      <a:solidFill>
                                        <a:schemeClr val="accent5"/>
                                      </a:solidFill>
                                      <a:latin typeface="Cambria Math" panose="02040503050406030204" pitchFamily="18" charset="0"/>
                                      <a:ea typeface="Cambria Math" panose="02040503050406030204" pitchFamily="18" charset="0"/>
                                    </a:rPr>
                                  </m:ctrlPr>
                                </m:sSubPr>
                                <m:e>
                                  <m:r>
                                    <a:rPr lang="en-US" sz="1200" i="1">
                                      <a:solidFill>
                                        <a:schemeClr val="accent5"/>
                                      </a:solidFill>
                                      <a:latin typeface="Cambria Math" panose="02040503050406030204" pitchFamily="18" charset="0"/>
                                      <a:ea typeface="Cambria Math" panose="02040503050406030204" pitchFamily="18" charset="0"/>
                                    </a:rPr>
                                    <m:t>𝐾</m:t>
                                  </m:r>
                                </m:e>
                                <m:sub>
                                  <m:r>
                                    <a:rPr lang="en-US" sz="1200" i="1">
                                      <a:solidFill>
                                        <a:schemeClr val="accent5"/>
                                      </a:solidFill>
                                      <a:latin typeface="Cambria Math" panose="02040503050406030204" pitchFamily="18" charset="0"/>
                                      <a:ea typeface="Cambria Math" panose="02040503050406030204" pitchFamily="18" charset="0"/>
                                    </a:rPr>
                                    <m:t>𝑇</m:t>
                                  </m:r>
                                </m:sub>
                              </m:sSub>
                            </m:den>
                          </m:f>
                          <m:d>
                            <m:dPr>
                              <m:ctrlPr>
                                <a:rPr lang="en-US" sz="1200" i="1">
                                  <a:solidFill>
                                    <a:schemeClr val="accent5"/>
                                  </a:solidFill>
                                  <a:latin typeface="Cambria Math" panose="02040503050406030204" pitchFamily="18" charset="0"/>
                                  <a:ea typeface="Cambria Math" panose="02040503050406030204" pitchFamily="18" charset="0"/>
                                </a:rPr>
                              </m:ctrlPr>
                            </m:dPr>
                            <m:e>
                              <m:f>
                                <m:fPr>
                                  <m:ctrlPr>
                                    <a:rPr lang="en-US" sz="1200" i="1">
                                      <a:solidFill>
                                        <a:schemeClr val="accent5"/>
                                      </a:solidFill>
                                      <a:latin typeface="Cambria Math" panose="02040503050406030204" pitchFamily="18" charset="0"/>
                                      <a:ea typeface="Cambria Math" panose="02040503050406030204" pitchFamily="18" charset="0"/>
                                    </a:rPr>
                                  </m:ctrlPr>
                                </m:fPr>
                                <m:num>
                                  <m:sSub>
                                    <m:sSubPr>
                                      <m:ctrlPr>
                                        <a:rPr lang="en-US" sz="1200" i="1">
                                          <a:solidFill>
                                            <a:schemeClr val="accent5"/>
                                          </a:solidFill>
                                          <a:latin typeface="Cambria Math" panose="02040503050406030204" pitchFamily="18" charset="0"/>
                                          <a:ea typeface="Cambria Math" panose="02040503050406030204" pitchFamily="18" charset="0"/>
                                        </a:rPr>
                                      </m:ctrlPr>
                                    </m:sSubPr>
                                    <m:e>
                                      <m:r>
                                        <a:rPr lang="en-US" sz="1200" i="1">
                                          <a:solidFill>
                                            <a:schemeClr val="accent5"/>
                                          </a:solidFill>
                                          <a:latin typeface="Cambria Math" panose="02040503050406030204" pitchFamily="18" charset="0"/>
                                          <a:ea typeface="Cambria Math" panose="02040503050406030204" pitchFamily="18" charset="0"/>
                                        </a:rPr>
                                        <m:t>𝐿</m:t>
                                      </m:r>
                                    </m:e>
                                    <m:sub>
                                      <m:r>
                                        <a:rPr lang="en-US" sz="1200" i="1">
                                          <a:solidFill>
                                            <a:schemeClr val="accent5"/>
                                          </a:solidFill>
                                          <a:latin typeface="Cambria Math" panose="02040503050406030204" pitchFamily="18" charset="0"/>
                                          <a:ea typeface="Cambria Math" panose="02040503050406030204" pitchFamily="18" charset="0"/>
                                        </a:rPr>
                                        <m:t>𝑠</m:t>
                                      </m:r>
                                    </m:sub>
                                  </m:sSub>
                                </m:num>
                                <m:den>
                                  <m:sSub>
                                    <m:sSubPr>
                                      <m:ctrlPr>
                                        <a:rPr lang="en-US" sz="1200" i="1">
                                          <a:solidFill>
                                            <a:schemeClr val="accent5"/>
                                          </a:solidFill>
                                          <a:latin typeface="Cambria Math" panose="02040503050406030204" pitchFamily="18" charset="0"/>
                                          <a:ea typeface="Cambria Math" panose="02040503050406030204" pitchFamily="18" charset="0"/>
                                        </a:rPr>
                                      </m:ctrlPr>
                                    </m:sSubPr>
                                    <m:e>
                                      <m:r>
                                        <a:rPr lang="en-US" sz="1200" i="1">
                                          <a:solidFill>
                                            <a:schemeClr val="accent5"/>
                                          </a:solidFill>
                                          <a:latin typeface="Cambria Math" panose="02040503050406030204" pitchFamily="18" charset="0"/>
                                          <a:ea typeface="Cambria Math" panose="02040503050406030204" pitchFamily="18" charset="0"/>
                                        </a:rPr>
                                        <m:t>𝑅</m:t>
                                      </m:r>
                                    </m:e>
                                    <m:sub>
                                      <m:r>
                                        <a:rPr lang="en-US" sz="1200" i="1">
                                          <a:solidFill>
                                            <a:schemeClr val="accent5"/>
                                          </a:solidFill>
                                          <a:latin typeface="Cambria Math" panose="02040503050406030204" pitchFamily="18" charset="0"/>
                                          <a:ea typeface="Cambria Math" panose="02040503050406030204" pitchFamily="18" charset="0"/>
                                        </a:rPr>
                                        <m:t>𝑣</m:t>
                                      </m:r>
                                    </m:sub>
                                  </m:sSub>
                                  <m:sSup>
                                    <m:sSupPr>
                                      <m:ctrlPr>
                                        <a:rPr lang="en-US" sz="1200" i="1">
                                          <a:solidFill>
                                            <a:schemeClr val="accent5"/>
                                          </a:solidFill>
                                          <a:latin typeface="Cambria Math" panose="02040503050406030204" pitchFamily="18" charset="0"/>
                                          <a:ea typeface="Cambria Math" panose="02040503050406030204" pitchFamily="18" charset="0"/>
                                        </a:rPr>
                                      </m:ctrlPr>
                                    </m:sSupPr>
                                    <m:e>
                                      <m:r>
                                        <a:rPr lang="en-US" sz="1200" i="1">
                                          <a:solidFill>
                                            <a:schemeClr val="accent5"/>
                                          </a:solidFill>
                                          <a:latin typeface="Cambria Math" panose="02040503050406030204" pitchFamily="18" charset="0"/>
                                          <a:ea typeface="Cambria Math" panose="02040503050406030204" pitchFamily="18" charset="0"/>
                                        </a:rPr>
                                        <m:t>𝑇</m:t>
                                      </m:r>
                                    </m:e>
                                    <m:sup>
                                      <m:r>
                                        <a:rPr lang="en-US" sz="1200" i="1">
                                          <a:solidFill>
                                            <a:schemeClr val="accent5"/>
                                          </a:solidFill>
                                          <a:latin typeface="Cambria Math" panose="02040503050406030204" pitchFamily="18" charset="0"/>
                                          <a:ea typeface="Cambria Math" panose="02040503050406030204" pitchFamily="18" charset="0"/>
                                        </a:rPr>
                                        <m:t>2</m:t>
                                      </m:r>
                                    </m:sup>
                                  </m:sSup>
                                </m:den>
                              </m:f>
                              <m:r>
                                <a:rPr lang="en-US" sz="1200" i="1">
                                  <a:solidFill>
                                    <a:schemeClr val="accent5"/>
                                  </a:solidFill>
                                  <a:latin typeface="Cambria Math" panose="02040503050406030204" pitchFamily="18" charset="0"/>
                                  <a:ea typeface="Cambria Math" panose="02040503050406030204" pitchFamily="18" charset="0"/>
                                </a:rPr>
                                <m:t>−</m:t>
                              </m:r>
                              <m:f>
                                <m:fPr>
                                  <m:ctrlPr>
                                    <a:rPr lang="en-US" sz="1200" i="1">
                                      <a:solidFill>
                                        <a:schemeClr val="accent5"/>
                                      </a:solidFill>
                                      <a:latin typeface="Cambria Math" panose="02040503050406030204" pitchFamily="18" charset="0"/>
                                      <a:ea typeface="Cambria Math" panose="02040503050406030204" pitchFamily="18" charset="0"/>
                                    </a:rPr>
                                  </m:ctrlPr>
                                </m:fPr>
                                <m:num>
                                  <m:r>
                                    <a:rPr lang="en-US" sz="1200" i="1">
                                      <a:solidFill>
                                        <a:schemeClr val="accent5"/>
                                      </a:solidFill>
                                      <a:latin typeface="Cambria Math" panose="02040503050406030204" pitchFamily="18" charset="0"/>
                                      <a:ea typeface="Cambria Math" panose="02040503050406030204" pitchFamily="18" charset="0"/>
                                    </a:rPr>
                                    <m:t>1</m:t>
                                  </m:r>
                                </m:num>
                                <m:den>
                                  <m:r>
                                    <a:rPr lang="en-US" sz="1200" i="1">
                                      <a:solidFill>
                                        <a:schemeClr val="accent5"/>
                                      </a:solidFill>
                                      <a:latin typeface="Cambria Math" panose="02040503050406030204" pitchFamily="18" charset="0"/>
                                      <a:ea typeface="Cambria Math" panose="02040503050406030204" pitchFamily="18" charset="0"/>
                                    </a:rPr>
                                    <m:t>𝑇</m:t>
                                  </m:r>
                                </m:den>
                              </m:f>
                            </m:e>
                          </m:d>
                        </m:e>
                      </m:d>
                    </m:oMath>
                  </m:oMathPara>
                </a14:m>
                <a:endParaRPr lang="en-US" sz="900" dirty="0">
                  <a:solidFill>
                    <a:schemeClr val="accent5"/>
                  </a:solidFill>
                </a:endParaRPr>
              </a:p>
            </p:txBody>
          </p:sp>
        </mc:Choice>
        <mc:Fallback xmlns="">
          <p:sp>
            <p:nvSpPr>
              <p:cNvPr id="22" name="Rectangle 21">
                <a:extLst>
                  <a:ext uri="{FF2B5EF4-FFF2-40B4-BE49-F238E27FC236}">
                    <a16:creationId xmlns:a16="http://schemas.microsoft.com/office/drawing/2014/main" id="{162DEB87-8E0B-F64F-A6D7-38F1B28A01EB}"/>
                  </a:ext>
                </a:extLst>
              </p:cNvPr>
              <p:cNvSpPr>
                <a:spLocks noRot="1" noChangeAspect="1" noMove="1" noResize="1" noEditPoints="1" noAdjustHandles="1" noChangeArrowheads="1" noChangeShapeType="1" noTextEdit="1"/>
              </p:cNvSpPr>
              <p:nvPr/>
            </p:nvSpPr>
            <p:spPr>
              <a:xfrm>
                <a:off x="3146505" y="4978760"/>
                <a:ext cx="2543282" cy="571500"/>
              </a:xfrm>
              <a:prstGeom prst="rect">
                <a:avLst/>
              </a:prstGeom>
              <a:blipFill>
                <a:blip r:embed="rId8"/>
                <a:stretch>
                  <a:fillRect/>
                </a:stretch>
              </a:blipFill>
              <a:ln>
                <a:solidFill>
                  <a:schemeClr val="accent5"/>
                </a:solidFill>
              </a:ln>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4D52373A-BFC2-3A41-8845-76B1C63F2ED5}"/>
              </a:ext>
            </a:extLst>
          </p:cNvPr>
          <p:cNvCxnSpPr>
            <a:cxnSpLocks/>
          </p:cNvCxnSpPr>
          <p:nvPr/>
        </p:nvCxnSpPr>
        <p:spPr>
          <a:xfrm flipV="1">
            <a:off x="5138458" y="4081178"/>
            <a:ext cx="0" cy="897582"/>
          </a:xfrm>
          <a:prstGeom prst="line">
            <a:avLst/>
          </a:prstGeom>
          <a:ln>
            <a:solidFill>
              <a:schemeClr val="accent5"/>
            </a:solidFill>
            <a:head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6240D9FC-713A-7F47-A30D-090EB8A37D72}"/>
                  </a:ext>
                </a:extLst>
              </p:cNvPr>
              <p:cNvSpPr/>
              <p:nvPr/>
            </p:nvSpPr>
            <p:spPr>
              <a:xfrm>
                <a:off x="398050" y="4134961"/>
                <a:ext cx="2457665" cy="897578"/>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accent5"/>
                    </a:solidFill>
                  </a:rPr>
                  <a:t>Capacitance: </a:t>
                </a:r>
              </a:p>
              <a:p>
                <a:pPr marL="171450" indent="-171450">
                  <a:buAutoNum type="arabicPeriod"/>
                </a:pPr>
                <a:r>
                  <a:rPr lang="en-US" sz="900" dirty="0">
                    <a:solidFill>
                      <a:schemeClr val="accent5"/>
                    </a:solidFill>
                  </a:rPr>
                  <a:t>For a particle with the same volume, </a:t>
                </a:r>
                <a14:m>
                  <m:oMath xmlns:m="http://schemas.openxmlformats.org/officeDocument/2006/math">
                    <m:r>
                      <a:rPr lang="en-US" sz="900" i="1">
                        <a:solidFill>
                          <a:schemeClr val="accent5"/>
                        </a:solidFill>
                        <a:latin typeface="Cambria Math" panose="02040503050406030204" pitchFamily="18" charset="0"/>
                      </a:rPr>
                      <m:t>𝐶</m:t>
                    </m:r>
                    <m:r>
                      <a:rPr lang="en-US" sz="900" i="1">
                        <a:solidFill>
                          <a:schemeClr val="accent5"/>
                        </a:solidFill>
                        <a:latin typeface="Cambria Math" panose="02040503050406030204" pitchFamily="18" charset="0"/>
                      </a:rPr>
                      <m:t>&gt;</m:t>
                    </m:r>
                    <m:r>
                      <a:rPr lang="en-US" sz="900" i="1">
                        <a:solidFill>
                          <a:schemeClr val="accent5"/>
                        </a:solidFill>
                        <a:latin typeface="Cambria Math" panose="02040503050406030204" pitchFamily="18" charset="0"/>
                      </a:rPr>
                      <m:t>𝑟</m:t>
                    </m:r>
                  </m:oMath>
                </a14:m>
                <a:r>
                  <a:rPr lang="en-US" sz="900" dirty="0">
                    <a:solidFill>
                      <a:schemeClr val="accent5"/>
                    </a:solidFill>
                  </a:rPr>
                  <a:t> for plates and columns</a:t>
                </a:r>
              </a:p>
              <a:p>
                <a:pPr marL="171450" indent="-171450">
                  <a:buAutoNum type="arabicPeriod"/>
                </a:pPr>
                <a:r>
                  <a:rPr lang="en-US" sz="900" dirty="0">
                    <a:solidFill>
                      <a:schemeClr val="accent5"/>
                    </a:solidFill>
                  </a:rPr>
                  <a:t> </a:t>
                </a:r>
                <a14:m>
                  <m:oMath xmlns:m="http://schemas.openxmlformats.org/officeDocument/2006/math">
                    <m:r>
                      <a:rPr lang="en-US" sz="900" i="1">
                        <a:solidFill>
                          <a:schemeClr val="accent5"/>
                        </a:solidFill>
                        <a:latin typeface="Cambria Math" panose="02040503050406030204" pitchFamily="18" charset="0"/>
                      </a:rPr>
                      <m:t>𝐶</m:t>
                    </m:r>
                  </m:oMath>
                </a14:m>
                <a:r>
                  <a:rPr lang="en-US" sz="900" dirty="0">
                    <a:solidFill>
                      <a:schemeClr val="accent5"/>
                    </a:solidFill>
                  </a:rPr>
                  <a:t> increases as </a:t>
                </a:r>
                <a14:m>
                  <m:oMath xmlns:m="http://schemas.openxmlformats.org/officeDocument/2006/math">
                    <m:r>
                      <a:rPr lang="en-US" sz="900" i="1">
                        <a:solidFill>
                          <a:schemeClr val="accent5"/>
                        </a:solidFill>
                        <a:latin typeface="Cambria Math" panose="02040503050406030204" pitchFamily="18" charset="0"/>
                      </a:rPr>
                      <m:t>𝜙</m:t>
                    </m:r>
                  </m:oMath>
                </a14:m>
                <a:r>
                  <a:rPr lang="en-US" sz="900" dirty="0">
                    <a:solidFill>
                      <a:schemeClr val="accent5"/>
                    </a:solidFill>
                  </a:rPr>
                  <a:t> deviates further from 1.</a:t>
                </a:r>
              </a:p>
              <a:p>
                <a:pPr marL="171450" indent="-171450">
                  <a:buAutoNum type="arabicPeriod"/>
                </a:pPr>
                <a:r>
                  <a:rPr lang="en-US" sz="900" dirty="0">
                    <a:solidFill>
                      <a:schemeClr val="accent5"/>
                    </a:solidFill>
                  </a:rPr>
                  <a:t>Growth of a non-sphere is much larger than for a sphere</a:t>
                </a:r>
              </a:p>
            </p:txBody>
          </p:sp>
        </mc:Choice>
        <mc:Fallback xmlns="">
          <p:sp>
            <p:nvSpPr>
              <p:cNvPr id="24" name="Rectangle 23">
                <a:extLst>
                  <a:ext uri="{FF2B5EF4-FFF2-40B4-BE49-F238E27FC236}">
                    <a16:creationId xmlns:a16="http://schemas.microsoft.com/office/drawing/2014/main" id="{6240D9FC-713A-7F47-A30D-090EB8A37D72}"/>
                  </a:ext>
                </a:extLst>
              </p:cNvPr>
              <p:cNvSpPr>
                <a:spLocks noRot="1" noChangeAspect="1" noMove="1" noResize="1" noEditPoints="1" noAdjustHandles="1" noChangeArrowheads="1" noChangeShapeType="1" noTextEdit="1"/>
              </p:cNvSpPr>
              <p:nvPr/>
            </p:nvSpPr>
            <p:spPr>
              <a:xfrm>
                <a:off x="398050" y="4134961"/>
                <a:ext cx="2457665" cy="897578"/>
              </a:xfrm>
              <a:prstGeom prst="rect">
                <a:avLst/>
              </a:prstGeom>
              <a:blipFill>
                <a:blip r:embed="rId9"/>
                <a:stretch>
                  <a:fillRect b="-2667"/>
                </a:stretch>
              </a:blipFill>
              <a:ln>
                <a:solidFill>
                  <a:schemeClr val="accent5"/>
                </a:solidFill>
              </a:ln>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90946088-7D8C-0E4F-9CF9-A8E2EF02F39B}"/>
              </a:ext>
            </a:extLst>
          </p:cNvPr>
          <p:cNvCxnSpPr>
            <a:cxnSpLocks/>
          </p:cNvCxnSpPr>
          <p:nvPr/>
        </p:nvCxnSpPr>
        <p:spPr>
          <a:xfrm flipV="1">
            <a:off x="4375337" y="4081178"/>
            <a:ext cx="0" cy="494172"/>
          </a:xfrm>
          <a:prstGeom prst="line">
            <a:avLst/>
          </a:prstGeom>
          <a:ln>
            <a:solidFill>
              <a:schemeClr val="accent5"/>
            </a:solidFill>
            <a:head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8E1BFF9-F727-A647-9E98-D0F6DF49BA04}"/>
              </a:ext>
            </a:extLst>
          </p:cNvPr>
          <p:cNvCxnSpPr>
            <a:cxnSpLocks/>
            <a:stCxn id="24" idx="3"/>
          </p:cNvCxnSpPr>
          <p:nvPr/>
        </p:nvCxnSpPr>
        <p:spPr>
          <a:xfrm flipV="1">
            <a:off x="2855714" y="4575346"/>
            <a:ext cx="1519623" cy="8405"/>
          </a:xfrm>
          <a:prstGeom prst="line">
            <a:avLst/>
          </a:prstGeom>
          <a:ln>
            <a:solidFill>
              <a:schemeClr val="accent5"/>
            </a:solidFill>
            <a:head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73173003"/>
      </p:ext>
    </p:extLst>
  </p:cSld>
  <p:clrMapOvr>
    <a:masterClrMapping/>
  </p:clrMapOvr>
  <mc:AlternateContent xmlns:mc="http://schemas.openxmlformats.org/markup-compatibility/2006" xmlns:p14="http://schemas.microsoft.com/office/powerpoint/2010/main">
    <mc:Choice Requires="p14">
      <p:transition spd="slow" p14:dur="2000" advTm="138342"/>
    </mc:Choice>
    <mc:Fallback xmlns="">
      <p:transition spd="slow" advTm="13834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7AA6-20E3-BB4B-9A1C-90A7476A395A}"/>
              </a:ext>
            </a:extLst>
          </p:cNvPr>
          <p:cNvSpPr>
            <a:spLocks noGrp="1"/>
          </p:cNvSpPr>
          <p:nvPr>
            <p:ph type="title"/>
          </p:nvPr>
        </p:nvSpPr>
        <p:spPr/>
        <p:txBody>
          <a:bodyPr/>
          <a:lstStyle/>
          <a:p>
            <a:r>
              <a:rPr lang="en-US" dirty="0"/>
              <a:t>Bergeron Process</a:t>
            </a:r>
          </a:p>
        </p:txBody>
      </p:sp>
      <p:sp>
        <p:nvSpPr>
          <p:cNvPr id="4" name="Cloud 3">
            <a:extLst>
              <a:ext uri="{FF2B5EF4-FFF2-40B4-BE49-F238E27FC236}">
                <a16:creationId xmlns:a16="http://schemas.microsoft.com/office/drawing/2014/main" id="{4665707B-EF4A-C74F-B4BB-AF74516F9FE0}"/>
              </a:ext>
            </a:extLst>
          </p:cNvPr>
          <p:cNvSpPr/>
          <p:nvPr/>
        </p:nvSpPr>
        <p:spPr>
          <a:xfrm rot="5956846">
            <a:off x="584886" y="2699905"/>
            <a:ext cx="3015886" cy="2291789"/>
          </a:xfrm>
          <a:prstGeom prst="cloud">
            <a:avLst/>
          </a:prstGeom>
          <a:solidFill>
            <a:schemeClr val="accent6">
              <a:alpha val="41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Arrow Connector 5">
            <a:extLst>
              <a:ext uri="{FF2B5EF4-FFF2-40B4-BE49-F238E27FC236}">
                <a16:creationId xmlns:a16="http://schemas.microsoft.com/office/drawing/2014/main" id="{F599049D-8922-DE42-93C2-7F664FB1079B}"/>
              </a:ext>
            </a:extLst>
          </p:cNvPr>
          <p:cNvCxnSpPr/>
          <p:nvPr/>
        </p:nvCxnSpPr>
        <p:spPr>
          <a:xfrm flipV="1">
            <a:off x="887506" y="2272492"/>
            <a:ext cx="0" cy="31466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FDF7B3-3D84-0C45-AC89-9033164A0B9E}"/>
              </a:ext>
            </a:extLst>
          </p:cNvPr>
          <p:cNvCxnSpPr>
            <a:cxnSpLocks/>
          </p:cNvCxnSpPr>
          <p:nvPr/>
        </p:nvCxnSpPr>
        <p:spPr>
          <a:xfrm>
            <a:off x="915055" y="4830856"/>
            <a:ext cx="2493754"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8687DEB-190B-5D4D-8296-8F7BA81299E3}"/>
                  </a:ext>
                </a:extLst>
              </p:cNvPr>
              <p:cNvSpPr txBox="1"/>
              <p:nvPr/>
            </p:nvSpPr>
            <p:spPr>
              <a:xfrm>
                <a:off x="431922" y="4692356"/>
                <a:ext cx="476412"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0</m:t>
                      </m:r>
                      <m:r>
                        <a:rPr lang="en-US" sz="1350" i="1">
                          <a:latin typeface="Cambria Math" panose="02040503050406030204" pitchFamily="18" charset="0"/>
                          <a:ea typeface="Cambria Math" panose="02040503050406030204" pitchFamily="18" charset="0"/>
                        </a:rPr>
                        <m:t>℃</m:t>
                      </m:r>
                    </m:oMath>
                  </m:oMathPara>
                </a14:m>
                <a:endParaRPr lang="en-US" sz="1350" dirty="0"/>
              </a:p>
            </p:txBody>
          </p:sp>
        </mc:Choice>
        <mc:Fallback xmlns="">
          <p:sp>
            <p:nvSpPr>
              <p:cNvPr id="10" name="TextBox 9">
                <a:extLst>
                  <a:ext uri="{FF2B5EF4-FFF2-40B4-BE49-F238E27FC236}">
                    <a16:creationId xmlns:a16="http://schemas.microsoft.com/office/drawing/2014/main" id="{28687DEB-190B-5D4D-8296-8F7BA81299E3}"/>
                  </a:ext>
                </a:extLst>
              </p:cNvPr>
              <p:cNvSpPr txBox="1">
                <a:spLocks noRot="1" noChangeAspect="1" noMove="1" noResize="1" noEditPoints="1" noAdjustHandles="1" noChangeArrowheads="1" noChangeShapeType="1" noTextEdit="1"/>
              </p:cNvSpPr>
              <p:nvPr/>
            </p:nvSpPr>
            <p:spPr>
              <a:xfrm>
                <a:off x="431922" y="4692356"/>
                <a:ext cx="476412" cy="300082"/>
              </a:xfrm>
              <a:prstGeom prst="rect">
                <a:avLst/>
              </a:prstGeom>
              <a:blipFill>
                <a:blip r:embed="rId3"/>
                <a:stretch>
                  <a:fillRect/>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80C75328-CC33-3748-A5F5-AF454C06B054}"/>
              </a:ext>
            </a:extLst>
          </p:cNvPr>
          <p:cNvCxnSpPr>
            <a:cxnSpLocks/>
          </p:cNvCxnSpPr>
          <p:nvPr/>
        </p:nvCxnSpPr>
        <p:spPr>
          <a:xfrm>
            <a:off x="915055" y="4676228"/>
            <a:ext cx="2493754"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185EF8B-81AC-304D-AD57-38A1DC4BB385}"/>
                  </a:ext>
                </a:extLst>
              </p:cNvPr>
              <p:cNvSpPr txBox="1"/>
              <p:nvPr/>
            </p:nvSpPr>
            <p:spPr>
              <a:xfrm>
                <a:off x="371411" y="4545793"/>
                <a:ext cx="606256"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−5</m:t>
                      </m:r>
                      <m:r>
                        <a:rPr lang="en-US" sz="1350" i="1">
                          <a:latin typeface="Cambria Math" panose="02040503050406030204" pitchFamily="18" charset="0"/>
                          <a:ea typeface="Cambria Math" panose="02040503050406030204" pitchFamily="18" charset="0"/>
                        </a:rPr>
                        <m:t>℃</m:t>
                      </m:r>
                    </m:oMath>
                  </m:oMathPara>
                </a14:m>
                <a:endParaRPr lang="en-US" sz="1350" dirty="0"/>
              </a:p>
            </p:txBody>
          </p:sp>
        </mc:Choice>
        <mc:Fallback xmlns="">
          <p:sp>
            <p:nvSpPr>
              <p:cNvPr id="12" name="TextBox 11">
                <a:extLst>
                  <a:ext uri="{FF2B5EF4-FFF2-40B4-BE49-F238E27FC236}">
                    <a16:creationId xmlns:a16="http://schemas.microsoft.com/office/drawing/2014/main" id="{5185EF8B-81AC-304D-AD57-38A1DC4BB385}"/>
                  </a:ext>
                </a:extLst>
              </p:cNvPr>
              <p:cNvSpPr txBox="1">
                <a:spLocks noRot="1" noChangeAspect="1" noMove="1" noResize="1" noEditPoints="1" noAdjustHandles="1" noChangeArrowheads="1" noChangeShapeType="1" noTextEdit="1"/>
              </p:cNvSpPr>
              <p:nvPr/>
            </p:nvSpPr>
            <p:spPr>
              <a:xfrm>
                <a:off x="371411" y="4545793"/>
                <a:ext cx="606256" cy="300082"/>
              </a:xfrm>
              <a:prstGeom prst="rect">
                <a:avLst/>
              </a:prstGeom>
              <a:blipFill>
                <a:blip r:embed="rId4"/>
                <a:stretch>
                  <a:fillRect/>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5B7ED91E-8675-274B-AC01-1704A6F3399A}"/>
              </a:ext>
            </a:extLst>
          </p:cNvPr>
          <p:cNvCxnSpPr>
            <a:cxnSpLocks/>
          </p:cNvCxnSpPr>
          <p:nvPr/>
        </p:nvCxnSpPr>
        <p:spPr>
          <a:xfrm>
            <a:off x="915055" y="2994885"/>
            <a:ext cx="2493754"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CB62302-E009-6F40-ABB5-3C00A6398091}"/>
                  </a:ext>
                </a:extLst>
              </p:cNvPr>
              <p:cNvSpPr txBox="1"/>
              <p:nvPr/>
            </p:nvSpPr>
            <p:spPr>
              <a:xfrm>
                <a:off x="294467" y="2856385"/>
                <a:ext cx="702436"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−38</m:t>
                      </m:r>
                      <m:r>
                        <a:rPr lang="en-US" sz="1350" i="1">
                          <a:latin typeface="Cambria Math" panose="02040503050406030204" pitchFamily="18" charset="0"/>
                          <a:ea typeface="Cambria Math" panose="02040503050406030204" pitchFamily="18" charset="0"/>
                        </a:rPr>
                        <m:t>℃</m:t>
                      </m:r>
                    </m:oMath>
                  </m:oMathPara>
                </a14:m>
                <a:endParaRPr lang="en-US" sz="1350" dirty="0"/>
              </a:p>
            </p:txBody>
          </p:sp>
        </mc:Choice>
        <mc:Fallback xmlns="">
          <p:sp>
            <p:nvSpPr>
              <p:cNvPr id="14" name="TextBox 13">
                <a:extLst>
                  <a:ext uri="{FF2B5EF4-FFF2-40B4-BE49-F238E27FC236}">
                    <a16:creationId xmlns:a16="http://schemas.microsoft.com/office/drawing/2014/main" id="{2CB62302-E009-6F40-ABB5-3C00A6398091}"/>
                  </a:ext>
                </a:extLst>
              </p:cNvPr>
              <p:cNvSpPr txBox="1">
                <a:spLocks noRot="1" noChangeAspect="1" noMove="1" noResize="1" noEditPoints="1" noAdjustHandles="1" noChangeArrowheads="1" noChangeShapeType="1" noTextEdit="1"/>
              </p:cNvSpPr>
              <p:nvPr/>
            </p:nvSpPr>
            <p:spPr>
              <a:xfrm>
                <a:off x="294467" y="2856385"/>
                <a:ext cx="702436" cy="300082"/>
              </a:xfrm>
              <a:prstGeom prst="rect">
                <a:avLst/>
              </a:prstGeom>
              <a:blipFill>
                <a:blip r:embed="rId5"/>
                <a:stretch>
                  <a:fillRect/>
                </a:stretch>
              </a:blipFill>
            </p:spPr>
            <p:txBody>
              <a:bodyPr/>
              <a:lstStyle/>
              <a:p>
                <a:r>
                  <a:rPr lang="en-US">
                    <a:noFill/>
                  </a:rPr>
                  <a:t> </a:t>
                </a:r>
              </a:p>
            </p:txBody>
          </p:sp>
        </mc:Fallback>
      </mc:AlternateContent>
      <p:sp>
        <p:nvSpPr>
          <p:cNvPr id="15" name="Oval 14">
            <a:extLst>
              <a:ext uri="{FF2B5EF4-FFF2-40B4-BE49-F238E27FC236}">
                <a16:creationId xmlns:a16="http://schemas.microsoft.com/office/drawing/2014/main" id="{A9C4BEB5-8E0E-4643-873D-C8F0F308E2E4}"/>
              </a:ext>
            </a:extLst>
          </p:cNvPr>
          <p:cNvSpPr/>
          <p:nvPr/>
        </p:nvSpPr>
        <p:spPr>
          <a:xfrm>
            <a:off x="2854139" y="490165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CAE4CC24-4E3B-7D4F-A010-220FF66578E0}"/>
              </a:ext>
            </a:extLst>
          </p:cNvPr>
          <p:cNvSpPr/>
          <p:nvPr/>
        </p:nvSpPr>
        <p:spPr>
          <a:xfrm>
            <a:off x="2565027" y="500438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215EC1C8-5C16-DD47-9A21-11876F6F23DA}"/>
              </a:ext>
            </a:extLst>
          </p:cNvPr>
          <p:cNvSpPr/>
          <p:nvPr/>
        </p:nvSpPr>
        <p:spPr>
          <a:xfrm>
            <a:off x="2322046" y="4886527"/>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FF2B5EF4-FFF2-40B4-BE49-F238E27FC236}">
                <a16:creationId xmlns:a16="http://schemas.microsoft.com/office/drawing/2014/main" id="{AAB470C3-34C9-924C-8C80-0E21D54F7A5F}"/>
              </a:ext>
            </a:extLst>
          </p:cNvPr>
          <p:cNvSpPr/>
          <p:nvPr/>
        </p:nvSpPr>
        <p:spPr>
          <a:xfrm>
            <a:off x="2773456" y="471138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29F1181E-F7C6-1640-B773-446EE5409025}"/>
              </a:ext>
            </a:extLst>
          </p:cNvPr>
          <p:cNvSpPr/>
          <p:nvPr/>
        </p:nvSpPr>
        <p:spPr>
          <a:xfrm>
            <a:off x="2549362" y="473491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66DC945E-E9C6-104D-90DC-DFB7AEC76549}"/>
              </a:ext>
            </a:extLst>
          </p:cNvPr>
          <p:cNvSpPr/>
          <p:nvPr/>
        </p:nvSpPr>
        <p:spPr>
          <a:xfrm>
            <a:off x="2096527" y="477188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9D9E97D1-D38E-B14C-92C5-F0DEEA7DA7F1}"/>
              </a:ext>
            </a:extLst>
          </p:cNvPr>
          <p:cNvSpPr/>
          <p:nvPr/>
        </p:nvSpPr>
        <p:spPr>
          <a:xfrm>
            <a:off x="2281704" y="513133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ABC10E8D-C043-AC40-ADD7-C395C115B30D}"/>
              </a:ext>
            </a:extLst>
          </p:cNvPr>
          <p:cNvSpPr/>
          <p:nvPr/>
        </p:nvSpPr>
        <p:spPr>
          <a:xfrm>
            <a:off x="1830481" y="5215158"/>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254F94A8-6693-FC41-BA9C-2A63F681E785}"/>
              </a:ext>
            </a:extLst>
          </p:cNvPr>
          <p:cNvSpPr/>
          <p:nvPr/>
        </p:nvSpPr>
        <p:spPr>
          <a:xfrm>
            <a:off x="2042661" y="5025562"/>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AF7D9329-A5EF-D345-BEB4-A2F9B6AD86EA}"/>
              </a:ext>
            </a:extLst>
          </p:cNvPr>
          <p:cNvSpPr/>
          <p:nvPr/>
        </p:nvSpPr>
        <p:spPr>
          <a:xfrm>
            <a:off x="1811076" y="4953424"/>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AE46490C-723A-DC47-AD5A-894E96FCE085}"/>
              </a:ext>
            </a:extLst>
          </p:cNvPr>
          <p:cNvSpPr/>
          <p:nvPr/>
        </p:nvSpPr>
        <p:spPr>
          <a:xfrm>
            <a:off x="1689141" y="472780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a:extLst>
              <a:ext uri="{FF2B5EF4-FFF2-40B4-BE49-F238E27FC236}">
                <a16:creationId xmlns:a16="http://schemas.microsoft.com/office/drawing/2014/main" id="{3F5ABA18-7D06-204A-9A9B-2BA07FED4B8C}"/>
              </a:ext>
            </a:extLst>
          </p:cNvPr>
          <p:cNvSpPr/>
          <p:nvPr/>
        </p:nvSpPr>
        <p:spPr>
          <a:xfrm>
            <a:off x="1665685" y="5089421"/>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813B02D2-CD52-1A44-81C9-480608C9444F}"/>
              </a:ext>
            </a:extLst>
          </p:cNvPr>
          <p:cNvSpPr/>
          <p:nvPr/>
        </p:nvSpPr>
        <p:spPr>
          <a:xfrm>
            <a:off x="1402038" y="4744961"/>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A18BB70E-5BCB-F240-A2AA-70E97ADB4A6E}"/>
              </a:ext>
            </a:extLst>
          </p:cNvPr>
          <p:cNvSpPr/>
          <p:nvPr/>
        </p:nvSpPr>
        <p:spPr>
          <a:xfrm>
            <a:off x="1560776" y="492500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a:extLst>
              <a:ext uri="{FF2B5EF4-FFF2-40B4-BE49-F238E27FC236}">
                <a16:creationId xmlns:a16="http://schemas.microsoft.com/office/drawing/2014/main" id="{ACB4D36A-AF34-A64D-96C1-D272550E746F}"/>
              </a:ext>
            </a:extLst>
          </p:cNvPr>
          <p:cNvSpPr/>
          <p:nvPr/>
        </p:nvSpPr>
        <p:spPr>
          <a:xfrm>
            <a:off x="2281704" y="381650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Oval 46">
            <a:extLst>
              <a:ext uri="{FF2B5EF4-FFF2-40B4-BE49-F238E27FC236}">
                <a16:creationId xmlns:a16="http://schemas.microsoft.com/office/drawing/2014/main" id="{791DBCF3-88F8-684E-AB42-8CBA87CA9DE4}"/>
              </a:ext>
            </a:extLst>
          </p:cNvPr>
          <p:cNvSpPr/>
          <p:nvPr/>
        </p:nvSpPr>
        <p:spPr>
          <a:xfrm>
            <a:off x="2038723" y="369864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Oval 47">
            <a:extLst>
              <a:ext uri="{FF2B5EF4-FFF2-40B4-BE49-F238E27FC236}">
                <a16:creationId xmlns:a16="http://schemas.microsoft.com/office/drawing/2014/main" id="{26A3574D-FCA1-F14D-9497-976AB6FBC47B}"/>
              </a:ext>
            </a:extLst>
          </p:cNvPr>
          <p:cNvSpPr/>
          <p:nvPr/>
        </p:nvSpPr>
        <p:spPr>
          <a:xfrm>
            <a:off x="2490133" y="3523507"/>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Oval 48">
            <a:extLst>
              <a:ext uri="{FF2B5EF4-FFF2-40B4-BE49-F238E27FC236}">
                <a16:creationId xmlns:a16="http://schemas.microsoft.com/office/drawing/2014/main" id="{5DD992F0-C39F-154A-A28B-2BC92152CFCB}"/>
              </a:ext>
            </a:extLst>
          </p:cNvPr>
          <p:cNvSpPr/>
          <p:nvPr/>
        </p:nvSpPr>
        <p:spPr>
          <a:xfrm>
            <a:off x="2266039" y="3547040"/>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Oval 49">
            <a:extLst>
              <a:ext uri="{FF2B5EF4-FFF2-40B4-BE49-F238E27FC236}">
                <a16:creationId xmlns:a16="http://schemas.microsoft.com/office/drawing/2014/main" id="{BF310ABD-F9A7-7240-BFD2-D7DCF95699F0}"/>
              </a:ext>
            </a:extLst>
          </p:cNvPr>
          <p:cNvSpPr/>
          <p:nvPr/>
        </p:nvSpPr>
        <p:spPr>
          <a:xfrm>
            <a:off x="1813204" y="358400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29F96B69-3F7B-114D-B219-77E8AA0C4FE3}"/>
              </a:ext>
            </a:extLst>
          </p:cNvPr>
          <p:cNvSpPr/>
          <p:nvPr/>
        </p:nvSpPr>
        <p:spPr>
          <a:xfrm>
            <a:off x="1998381" y="394345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a:extLst>
              <a:ext uri="{FF2B5EF4-FFF2-40B4-BE49-F238E27FC236}">
                <a16:creationId xmlns:a16="http://schemas.microsoft.com/office/drawing/2014/main" id="{A43C7D24-1F8E-8C4F-AE05-D204DF1AB850}"/>
              </a:ext>
            </a:extLst>
          </p:cNvPr>
          <p:cNvSpPr/>
          <p:nvPr/>
        </p:nvSpPr>
        <p:spPr>
          <a:xfrm>
            <a:off x="1759338" y="383768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766B2249-A626-3A42-A531-B0E9DCD620C5}"/>
              </a:ext>
            </a:extLst>
          </p:cNvPr>
          <p:cNvSpPr/>
          <p:nvPr/>
        </p:nvSpPr>
        <p:spPr>
          <a:xfrm>
            <a:off x="1527753" y="376554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54">
            <a:extLst>
              <a:ext uri="{FF2B5EF4-FFF2-40B4-BE49-F238E27FC236}">
                <a16:creationId xmlns:a16="http://schemas.microsoft.com/office/drawing/2014/main" id="{382E25BF-8871-014A-B7D2-1879222D7A38}"/>
              </a:ext>
            </a:extLst>
          </p:cNvPr>
          <p:cNvSpPr/>
          <p:nvPr/>
        </p:nvSpPr>
        <p:spPr>
          <a:xfrm>
            <a:off x="1405818" y="353992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Oval 55">
            <a:extLst>
              <a:ext uri="{FF2B5EF4-FFF2-40B4-BE49-F238E27FC236}">
                <a16:creationId xmlns:a16="http://schemas.microsoft.com/office/drawing/2014/main" id="{57B0DDB3-6709-A64F-B047-098C81B9E813}"/>
              </a:ext>
            </a:extLst>
          </p:cNvPr>
          <p:cNvSpPr/>
          <p:nvPr/>
        </p:nvSpPr>
        <p:spPr>
          <a:xfrm>
            <a:off x="1382362" y="390154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a:extLst>
              <a:ext uri="{FF2B5EF4-FFF2-40B4-BE49-F238E27FC236}">
                <a16:creationId xmlns:a16="http://schemas.microsoft.com/office/drawing/2014/main" id="{8A2196DC-5675-1A46-8AD0-45ACCBA20AEB}"/>
              </a:ext>
            </a:extLst>
          </p:cNvPr>
          <p:cNvSpPr/>
          <p:nvPr/>
        </p:nvSpPr>
        <p:spPr>
          <a:xfrm>
            <a:off x="1277453" y="3737128"/>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58">
            <a:extLst>
              <a:ext uri="{FF2B5EF4-FFF2-40B4-BE49-F238E27FC236}">
                <a16:creationId xmlns:a16="http://schemas.microsoft.com/office/drawing/2014/main" id="{79612D49-FDBA-FF47-8745-1D004762C647}"/>
              </a:ext>
            </a:extLst>
          </p:cNvPr>
          <p:cNvSpPr/>
          <p:nvPr/>
        </p:nvSpPr>
        <p:spPr>
          <a:xfrm>
            <a:off x="2819239" y="400062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Oval 59">
            <a:extLst>
              <a:ext uri="{FF2B5EF4-FFF2-40B4-BE49-F238E27FC236}">
                <a16:creationId xmlns:a16="http://schemas.microsoft.com/office/drawing/2014/main" id="{3F319E1B-B661-2E4D-8605-914759EFE1BF}"/>
              </a:ext>
            </a:extLst>
          </p:cNvPr>
          <p:cNvSpPr/>
          <p:nvPr/>
        </p:nvSpPr>
        <p:spPr>
          <a:xfrm>
            <a:off x="3016137" y="4356931"/>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Oval 60">
            <a:extLst>
              <a:ext uri="{FF2B5EF4-FFF2-40B4-BE49-F238E27FC236}">
                <a16:creationId xmlns:a16="http://schemas.microsoft.com/office/drawing/2014/main" id="{D113A846-CAA6-DF49-BD30-FE239A38FBA1}"/>
              </a:ext>
            </a:extLst>
          </p:cNvPr>
          <p:cNvSpPr/>
          <p:nvPr/>
        </p:nvSpPr>
        <p:spPr>
          <a:xfrm>
            <a:off x="2773155" y="423907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61">
            <a:extLst>
              <a:ext uri="{FF2B5EF4-FFF2-40B4-BE49-F238E27FC236}">
                <a16:creationId xmlns:a16="http://schemas.microsoft.com/office/drawing/2014/main" id="{4ECC06BE-9985-A94F-B623-03DA4F5214B0}"/>
              </a:ext>
            </a:extLst>
          </p:cNvPr>
          <p:cNvSpPr/>
          <p:nvPr/>
        </p:nvSpPr>
        <p:spPr>
          <a:xfrm>
            <a:off x="2910554" y="3776448"/>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a:extLst>
              <a:ext uri="{FF2B5EF4-FFF2-40B4-BE49-F238E27FC236}">
                <a16:creationId xmlns:a16="http://schemas.microsoft.com/office/drawing/2014/main" id="{E04B7A4C-B5F9-E743-B831-059EFB2FC355}"/>
              </a:ext>
            </a:extLst>
          </p:cNvPr>
          <p:cNvSpPr/>
          <p:nvPr/>
        </p:nvSpPr>
        <p:spPr>
          <a:xfrm>
            <a:off x="2547636" y="392944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63">
            <a:extLst>
              <a:ext uri="{FF2B5EF4-FFF2-40B4-BE49-F238E27FC236}">
                <a16:creationId xmlns:a16="http://schemas.microsoft.com/office/drawing/2014/main" id="{DA662EBB-606D-4242-8CE5-E5AE3EE7AFA5}"/>
              </a:ext>
            </a:extLst>
          </p:cNvPr>
          <p:cNvSpPr/>
          <p:nvPr/>
        </p:nvSpPr>
        <p:spPr>
          <a:xfrm>
            <a:off x="2547636" y="4124432"/>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4">
            <a:extLst>
              <a:ext uri="{FF2B5EF4-FFF2-40B4-BE49-F238E27FC236}">
                <a16:creationId xmlns:a16="http://schemas.microsoft.com/office/drawing/2014/main" id="{212AB387-3856-4B43-ABA9-B9078F55EDB9}"/>
              </a:ext>
            </a:extLst>
          </p:cNvPr>
          <p:cNvSpPr/>
          <p:nvPr/>
        </p:nvSpPr>
        <p:spPr>
          <a:xfrm>
            <a:off x="2732814" y="4483881"/>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Oval 65">
            <a:extLst>
              <a:ext uri="{FF2B5EF4-FFF2-40B4-BE49-F238E27FC236}">
                <a16:creationId xmlns:a16="http://schemas.microsoft.com/office/drawing/2014/main" id="{C6CCCF61-F866-EF48-9856-D9629EF859E2}"/>
              </a:ext>
            </a:extLst>
          </p:cNvPr>
          <p:cNvSpPr/>
          <p:nvPr/>
        </p:nvSpPr>
        <p:spPr>
          <a:xfrm>
            <a:off x="2281590" y="456770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Oval 66">
            <a:extLst>
              <a:ext uri="{FF2B5EF4-FFF2-40B4-BE49-F238E27FC236}">
                <a16:creationId xmlns:a16="http://schemas.microsoft.com/office/drawing/2014/main" id="{7F2D00E0-F386-F846-8690-E9DF9173D71C}"/>
              </a:ext>
            </a:extLst>
          </p:cNvPr>
          <p:cNvSpPr/>
          <p:nvPr/>
        </p:nvSpPr>
        <p:spPr>
          <a:xfrm>
            <a:off x="2493770" y="437810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A8ED42AC-DFA8-F244-9608-24BA9D8B4C26}"/>
              </a:ext>
            </a:extLst>
          </p:cNvPr>
          <p:cNvSpPr/>
          <p:nvPr/>
        </p:nvSpPr>
        <p:spPr>
          <a:xfrm>
            <a:off x="2140251" y="4080352"/>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Oval 69">
            <a:extLst>
              <a:ext uri="{FF2B5EF4-FFF2-40B4-BE49-F238E27FC236}">
                <a16:creationId xmlns:a16="http://schemas.microsoft.com/office/drawing/2014/main" id="{C33E820B-C4A1-FC41-A9D9-3118DDA42D49}"/>
              </a:ext>
            </a:extLst>
          </p:cNvPr>
          <p:cNvSpPr/>
          <p:nvPr/>
        </p:nvSpPr>
        <p:spPr>
          <a:xfrm>
            <a:off x="2116794" y="444196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Oval 70">
            <a:extLst>
              <a:ext uri="{FF2B5EF4-FFF2-40B4-BE49-F238E27FC236}">
                <a16:creationId xmlns:a16="http://schemas.microsoft.com/office/drawing/2014/main" id="{6A2F00CD-44C2-5542-8829-EB9175CA444F}"/>
              </a:ext>
            </a:extLst>
          </p:cNvPr>
          <p:cNvSpPr/>
          <p:nvPr/>
        </p:nvSpPr>
        <p:spPr>
          <a:xfrm>
            <a:off x="1853147" y="409750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Oval 71">
            <a:extLst>
              <a:ext uri="{FF2B5EF4-FFF2-40B4-BE49-F238E27FC236}">
                <a16:creationId xmlns:a16="http://schemas.microsoft.com/office/drawing/2014/main" id="{48678874-A0AB-D44D-B1AB-9D1D880D5C55}"/>
              </a:ext>
            </a:extLst>
          </p:cNvPr>
          <p:cNvSpPr/>
          <p:nvPr/>
        </p:nvSpPr>
        <p:spPr>
          <a:xfrm>
            <a:off x="2011885" y="4277554"/>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CC4DE3AC-3687-5E42-A46D-45FF77E4A637}"/>
              </a:ext>
            </a:extLst>
          </p:cNvPr>
          <p:cNvSpPr/>
          <p:nvPr/>
        </p:nvSpPr>
        <p:spPr>
          <a:xfrm>
            <a:off x="2547636" y="312313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6FC5AFBA-F980-6E48-AD22-743C29C05F2F}"/>
              </a:ext>
            </a:extLst>
          </p:cNvPr>
          <p:cNvSpPr/>
          <p:nvPr/>
        </p:nvSpPr>
        <p:spPr>
          <a:xfrm>
            <a:off x="2015544" y="310800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Oval 75">
            <a:extLst>
              <a:ext uri="{FF2B5EF4-FFF2-40B4-BE49-F238E27FC236}">
                <a16:creationId xmlns:a16="http://schemas.microsoft.com/office/drawing/2014/main" id="{FB84FBD1-BB7C-2644-A068-317D58BD6F3F}"/>
              </a:ext>
            </a:extLst>
          </p:cNvPr>
          <p:cNvSpPr/>
          <p:nvPr/>
        </p:nvSpPr>
        <p:spPr>
          <a:xfrm>
            <a:off x="2763563" y="3432290"/>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Oval 76">
            <a:extLst>
              <a:ext uri="{FF2B5EF4-FFF2-40B4-BE49-F238E27FC236}">
                <a16:creationId xmlns:a16="http://schemas.microsoft.com/office/drawing/2014/main" id="{2AF99DBC-135D-B640-82D6-A6C62A6B18DB}"/>
              </a:ext>
            </a:extLst>
          </p:cNvPr>
          <p:cNvSpPr/>
          <p:nvPr/>
        </p:nvSpPr>
        <p:spPr>
          <a:xfrm>
            <a:off x="2853838" y="316925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Oval 77">
            <a:extLst>
              <a:ext uri="{FF2B5EF4-FFF2-40B4-BE49-F238E27FC236}">
                <a16:creationId xmlns:a16="http://schemas.microsoft.com/office/drawing/2014/main" id="{C5A1530D-0B91-204A-B607-EEBC99B8DF8A}"/>
              </a:ext>
            </a:extLst>
          </p:cNvPr>
          <p:cNvSpPr/>
          <p:nvPr/>
        </p:nvSpPr>
        <p:spPr>
          <a:xfrm>
            <a:off x="1850420" y="445951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Oval 78">
            <a:extLst>
              <a:ext uri="{FF2B5EF4-FFF2-40B4-BE49-F238E27FC236}">
                <a16:creationId xmlns:a16="http://schemas.microsoft.com/office/drawing/2014/main" id="{BB684B17-76CE-954B-96FF-82EB3CC58154}"/>
              </a:ext>
            </a:extLst>
          </p:cNvPr>
          <p:cNvSpPr/>
          <p:nvPr/>
        </p:nvSpPr>
        <p:spPr>
          <a:xfrm>
            <a:off x="1975202" y="335280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Oval 79">
            <a:extLst>
              <a:ext uri="{FF2B5EF4-FFF2-40B4-BE49-F238E27FC236}">
                <a16:creationId xmlns:a16="http://schemas.microsoft.com/office/drawing/2014/main" id="{B181989B-A5B0-D34A-9E04-6AF9C92FA752}"/>
              </a:ext>
            </a:extLst>
          </p:cNvPr>
          <p:cNvSpPr/>
          <p:nvPr/>
        </p:nvSpPr>
        <p:spPr>
          <a:xfrm>
            <a:off x="1419509" y="452579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Oval 80">
            <a:extLst>
              <a:ext uri="{FF2B5EF4-FFF2-40B4-BE49-F238E27FC236}">
                <a16:creationId xmlns:a16="http://schemas.microsoft.com/office/drawing/2014/main" id="{1AB7D9B3-68A1-8941-8A73-F5D8C969B445}"/>
              </a:ext>
            </a:extLst>
          </p:cNvPr>
          <p:cNvSpPr/>
          <p:nvPr/>
        </p:nvSpPr>
        <p:spPr>
          <a:xfrm>
            <a:off x="1631688" y="4336197"/>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Oval 81">
            <a:extLst>
              <a:ext uri="{FF2B5EF4-FFF2-40B4-BE49-F238E27FC236}">
                <a16:creationId xmlns:a16="http://schemas.microsoft.com/office/drawing/2014/main" id="{A3494768-E205-1346-B3E0-F4F97FD3C72C}"/>
              </a:ext>
            </a:extLst>
          </p:cNvPr>
          <p:cNvSpPr/>
          <p:nvPr/>
        </p:nvSpPr>
        <p:spPr>
          <a:xfrm>
            <a:off x="1400103" y="4264060"/>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Oval 82">
            <a:extLst>
              <a:ext uri="{FF2B5EF4-FFF2-40B4-BE49-F238E27FC236}">
                <a16:creationId xmlns:a16="http://schemas.microsoft.com/office/drawing/2014/main" id="{B20BA263-A575-DA43-827F-93C23DECCCAD}"/>
              </a:ext>
            </a:extLst>
          </p:cNvPr>
          <p:cNvSpPr/>
          <p:nvPr/>
        </p:nvSpPr>
        <p:spPr>
          <a:xfrm>
            <a:off x="1078373" y="390105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Oval 83">
            <a:extLst>
              <a:ext uri="{FF2B5EF4-FFF2-40B4-BE49-F238E27FC236}">
                <a16:creationId xmlns:a16="http://schemas.microsoft.com/office/drawing/2014/main" id="{A87BE4AF-C4FE-B044-AF71-0B6903962CFE}"/>
              </a:ext>
            </a:extLst>
          </p:cNvPr>
          <p:cNvSpPr/>
          <p:nvPr/>
        </p:nvSpPr>
        <p:spPr>
          <a:xfrm>
            <a:off x="1254713" y="440005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Oval 85">
            <a:extLst>
              <a:ext uri="{FF2B5EF4-FFF2-40B4-BE49-F238E27FC236}">
                <a16:creationId xmlns:a16="http://schemas.microsoft.com/office/drawing/2014/main" id="{B5A8A1EA-EFDF-2F46-9C2A-F17205F64894}"/>
              </a:ext>
            </a:extLst>
          </p:cNvPr>
          <p:cNvSpPr/>
          <p:nvPr/>
        </p:nvSpPr>
        <p:spPr>
          <a:xfrm>
            <a:off x="1254273" y="3146482"/>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Oval 90">
            <a:extLst>
              <a:ext uri="{FF2B5EF4-FFF2-40B4-BE49-F238E27FC236}">
                <a16:creationId xmlns:a16="http://schemas.microsoft.com/office/drawing/2014/main" id="{F43A92C1-07BD-C14D-926C-C2D0105210E2}"/>
              </a:ext>
            </a:extLst>
          </p:cNvPr>
          <p:cNvSpPr/>
          <p:nvPr/>
        </p:nvSpPr>
        <p:spPr>
          <a:xfrm>
            <a:off x="1472238" y="3000761"/>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Oval 91">
            <a:extLst>
              <a:ext uri="{FF2B5EF4-FFF2-40B4-BE49-F238E27FC236}">
                <a16:creationId xmlns:a16="http://schemas.microsoft.com/office/drawing/2014/main" id="{909741CB-5D96-0448-8967-9A87EDAFC73D}"/>
              </a:ext>
            </a:extLst>
          </p:cNvPr>
          <p:cNvSpPr/>
          <p:nvPr/>
        </p:nvSpPr>
        <p:spPr>
          <a:xfrm>
            <a:off x="1704851" y="310681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Oval 96">
            <a:extLst>
              <a:ext uri="{FF2B5EF4-FFF2-40B4-BE49-F238E27FC236}">
                <a16:creationId xmlns:a16="http://schemas.microsoft.com/office/drawing/2014/main" id="{16F4876A-D469-AD42-9239-DD3CD4335C10}"/>
              </a:ext>
            </a:extLst>
          </p:cNvPr>
          <p:cNvSpPr/>
          <p:nvPr/>
        </p:nvSpPr>
        <p:spPr>
          <a:xfrm>
            <a:off x="1414227" y="333701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Oval 98">
            <a:extLst>
              <a:ext uri="{FF2B5EF4-FFF2-40B4-BE49-F238E27FC236}">
                <a16:creationId xmlns:a16="http://schemas.microsoft.com/office/drawing/2014/main" id="{F641ED70-41AB-F24E-BEDB-D895F3B6EB5A}"/>
              </a:ext>
            </a:extLst>
          </p:cNvPr>
          <p:cNvSpPr/>
          <p:nvPr/>
        </p:nvSpPr>
        <p:spPr>
          <a:xfrm>
            <a:off x="2281590" y="301866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Up Arrow 100">
            <a:extLst>
              <a:ext uri="{FF2B5EF4-FFF2-40B4-BE49-F238E27FC236}">
                <a16:creationId xmlns:a16="http://schemas.microsoft.com/office/drawing/2014/main" id="{B4CDA86E-3A4F-7B47-ADEF-9B5BA76A0CEC}"/>
              </a:ext>
            </a:extLst>
          </p:cNvPr>
          <p:cNvSpPr/>
          <p:nvPr/>
        </p:nvSpPr>
        <p:spPr>
          <a:xfrm>
            <a:off x="950118" y="4689759"/>
            <a:ext cx="203929" cy="742877"/>
          </a:xfrm>
          <a:prstGeom prst="up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25" dirty="0"/>
              <a:t>LIQUID</a:t>
            </a:r>
          </a:p>
        </p:txBody>
      </p:sp>
      <p:sp>
        <p:nvSpPr>
          <p:cNvPr id="102" name="Up Arrow 101">
            <a:extLst>
              <a:ext uri="{FF2B5EF4-FFF2-40B4-BE49-F238E27FC236}">
                <a16:creationId xmlns:a16="http://schemas.microsoft.com/office/drawing/2014/main" id="{92A6E5E8-1D9E-AC44-91B9-93EF163D37E1}"/>
              </a:ext>
            </a:extLst>
          </p:cNvPr>
          <p:cNvSpPr/>
          <p:nvPr/>
        </p:nvSpPr>
        <p:spPr>
          <a:xfrm>
            <a:off x="949039" y="2259502"/>
            <a:ext cx="203929" cy="734178"/>
          </a:xfrm>
          <a:prstGeom prst="up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25" dirty="0"/>
              <a:t>ICE</a:t>
            </a:r>
          </a:p>
        </p:txBody>
      </p:sp>
      <p:sp>
        <p:nvSpPr>
          <p:cNvPr id="103" name="Up-Down Arrow 102">
            <a:extLst>
              <a:ext uri="{FF2B5EF4-FFF2-40B4-BE49-F238E27FC236}">
                <a16:creationId xmlns:a16="http://schemas.microsoft.com/office/drawing/2014/main" id="{AB019A61-C953-6B43-A6AD-BA402527A993}"/>
              </a:ext>
            </a:extLst>
          </p:cNvPr>
          <p:cNvSpPr/>
          <p:nvPr/>
        </p:nvSpPr>
        <p:spPr>
          <a:xfrm>
            <a:off x="948250" y="2997262"/>
            <a:ext cx="190255" cy="169509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900" dirty="0"/>
              <a:t>Mixed-Phase</a:t>
            </a:r>
          </a:p>
        </p:txBody>
      </p:sp>
      <p:sp>
        <p:nvSpPr>
          <p:cNvPr id="105" name="TextBox 104">
            <a:extLst>
              <a:ext uri="{FF2B5EF4-FFF2-40B4-BE49-F238E27FC236}">
                <a16:creationId xmlns:a16="http://schemas.microsoft.com/office/drawing/2014/main" id="{726196A7-D53D-8148-9F57-CB73AF0B220A}"/>
              </a:ext>
            </a:extLst>
          </p:cNvPr>
          <p:cNvSpPr txBox="1"/>
          <p:nvPr/>
        </p:nvSpPr>
        <p:spPr>
          <a:xfrm>
            <a:off x="1466024" y="2621395"/>
            <a:ext cx="413896" cy="646331"/>
          </a:xfrm>
          <a:prstGeom prst="rect">
            <a:avLst/>
          </a:prstGeom>
          <a:noFill/>
        </p:spPr>
        <p:txBody>
          <a:bodyPr wrap="none" rtlCol="0">
            <a:spAutoFit/>
          </a:bodyPr>
          <a:lstStyle/>
          <a:p>
            <a:r>
              <a:rPr lang="en-US" sz="3600" dirty="0">
                <a:solidFill>
                  <a:srgbClr val="0070C0"/>
                </a:solidFill>
              </a:rPr>
              <a:t>*</a:t>
            </a:r>
          </a:p>
        </p:txBody>
      </p:sp>
      <p:sp>
        <p:nvSpPr>
          <p:cNvPr id="106" name="TextBox 105">
            <a:extLst>
              <a:ext uri="{FF2B5EF4-FFF2-40B4-BE49-F238E27FC236}">
                <a16:creationId xmlns:a16="http://schemas.microsoft.com/office/drawing/2014/main" id="{051C7DC8-6550-DF4A-AF93-19D05B23A70B}"/>
              </a:ext>
            </a:extLst>
          </p:cNvPr>
          <p:cNvSpPr txBox="1"/>
          <p:nvPr/>
        </p:nvSpPr>
        <p:spPr>
          <a:xfrm>
            <a:off x="1751793" y="2419538"/>
            <a:ext cx="413896" cy="646331"/>
          </a:xfrm>
          <a:prstGeom prst="rect">
            <a:avLst/>
          </a:prstGeom>
          <a:noFill/>
        </p:spPr>
        <p:txBody>
          <a:bodyPr wrap="none" rtlCol="0">
            <a:spAutoFit/>
          </a:bodyPr>
          <a:lstStyle/>
          <a:p>
            <a:r>
              <a:rPr lang="en-US" sz="3600" dirty="0">
                <a:solidFill>
                  <a:srgbClr val="0070C0"/>
                </a:solidFill>
              </a:rPr>
              <a:t>*</a:t>
            </a:r>
          </a:p>
        </p:txBody>
      </p:sp>
      <p:sp>
        <p:nvSpPr>
          <p:cNvPr id="107" name="TextBox 106">
            <a:extLst>
              <a:ext uri="{FF2B5EF4-FFF2-40B4-BE49-F238E27FC236}">
                <a16:creationId xmlns:a16="http://schemas.microsoft.com/office/drawing/2014/main" id="{E94BFBFD-3488-4641-A043-87282BC04CE9}"/>
              </a:ext>
            </a:extLst>
          </p:cNvPr>
          <p:cNvSpPr txBox="1"/>
          <p:nvPr/>
        </p:nvSpPr>
        <p:spPr>
          <a:xfrm>
            <a:off x="1935438" y="2662375"/>
            <a:ext cx="413896" cy="646331"/>
          </a:xfrm>
          <a:prstGeom prst="rect">
            <a:avLst/>
          </a:prstGeom>
          <a:noFill/>
        </p:spPr>
        <p:txBody>
          <a:bodyPr wrap="none" rtlCol="0">
            <a:spAutoFit/>
          </a:bodyPr>
          <a:lstStyle/>
          <a:p>
            <a:r>
              <a:rPr lang="en-US" sz="3600" dirty="0">
                <a:solidFill>
                  <a:srgbClr val="0070C0"/>
                </a:solidFill>
              </a:rPr>
              <a:t>*</a:t>
            </a:r>
          </a:p>
        </p:txBody>
      </p:sp>
      <p:sp>
        <p:nvSpPr>
          <p:cNvPr id="108" name="TextBox 107">
            <a:extLst>
              <a:ext uri="{FF2B5EF4-FFF2-40B4-BE49-F238E27FC236}">
                <a16:creationId xmlns:a16="http://schemas.microsoft.com/office/drawing/2014/main" id="{F0E5D11A-5271-4340-95C6-644E2BE5C941}"/>
              </a:ext>
            </a:extLst>
          </p:cNvPr>
          <p:cNvSpPr txBox="1"/>
          <p:nvPr/>
        </p:nvSpPr>
        <p:spPr>
          <a:xfrm>
            <a:off x="2259879" y="2317377"/>
            <a:ext cx="413896" cy="646331"/>
          </a:xfrm>
          <a:prstGeom prst="rect">
            <a:avLst/>
          </a:prstGeom>
          <a:noFill/>
        </p:spPr>
        <p:txBody>
          <a:bodyPr wrap="none" rtlCol="0">
            <a:spAutoFit/>
          </a:bodyPr>
          <a:lstStyle/>
          <a:p>
            <a:r>
              <a:rPr lang="en-US" sz="3600" dirty="0">
                <a:solidFill>
                  <a:srgbClr val="0070C0"/>
                </a:solidFill>
              </a:rPr>
              <a:t>*</a:t>
            </a:r>
          </a:p>
        </p:txBody>
      </p:sp>
      <p:sp>
        <p:nvSpPr>
          <p:cNvPr id="109" name="TextBox 108">
            <a:extLst>
              <a:ext uri="{FF2B5EF4-FFF2-40B4-BE49-F238E27FC236}">
                <a16:creationId xmlns:a16="http://schemas.microsoft.com/office/drawing/2014/main" id="{4E691169-4779-2247-B52F-1D60A73AE38C}"/>
              </a:ext>
            </a:extLst>
          </p:cNvPr>
          <p:cNvSpPr txBox="1"/>
          <p:nvPr/>
        </p:nvSpPr>
        <p:spPr>
          <a:xfrm>
            <a:off x="2513436" y="2618662"/>
            <a:ext cx="413896" cy="646331"/>
          </a:xfrm>
          <a:prstGeom prst="rect">
            <a:avLst/>
          </a:prstGeom>
          <a:noFill/>
        </p:spPr>
        <p:txBody>
          <a:bodyPr wrap="none" rtlCol="0">
            <a:spAutoFit/>
          </a:bodyPr>
          <a:lstStyle/>
          <a:p>
            <a:r>
              <a:rPr lang="en-US" sz="3600" dirty="0">
                <a:solidFill>
                  <a:srgbClr val="0070C0"/>
                </a:solidFill>
              </a:rPr>
              <a:t>*</a:t>
            </a:r>
          </a:p>
        </p:txBody>
      </p:sp>
      <p:sp>
        <p:nvSpPr>
          <p:cNvPr id="110" name="TextBox 109">
            <a:extLst>
              <a:ext uri="{FF2B5EF4-FFF2-40B4-BE49-F238E27FC236}">
                <a16:creationId xmlns:a16="http://schemas.microsoft.com/office/drawing/2014/main" id="{73858AE4-46F8-1349-ACD8-CB30C4022E7B}"/>
              </a:ext>
            </a:extLst>
          </p:cNvPr>
          <p:cNvSpPr txBox="1"/>
          <p:nvPr/>
        </p:nvSpPr>
        <p:spPr>
          <a:xfrm>
            <a:off x="1585894" y="3188140"/>
            <a:ext cx="413896" cy="646331"/>
          </a:xfrm>
          <a:prstGeom prst="rect">
            <a:avLst/>
          </a:prstGeom>
          <a:noFill/>
        </p:spPr>
        <p:txBody>
          <a:bodyPr wrap="none" rtlCol="0">
            <a:spAutoFit/>
          </a:bodyPr>
          <a:lstStyle/>
          <a:p>
            <a:r>
              <a:rPr lang="en-US" sz="3600" dirty="0">
                <a:solidFill>
                  <a:srgbClr val="0070C0"/>
                </a:solidFill>
              </a:rPr>
              <a:t>*</a:t>
            </a:r>
          </a:p>
        </p:txBody>
      </p:sp>
      <p:sp>
        <p:nvSpPr>
          <p:cNvPr id="111" name="TextBox 110">
            <a:extLst>
              <a:ext uri="{FF2B5EF4-FFF2-40B4-BE49-F238E27FC236}">
                <a16:creationId xmlns:a16="http://schemas.microsoft.com/office/drawing/2014/main" id="{E37383DC-9C56-9641-BE18-D58AE2A37D52}"/>
              </a:ext>
            </a:extLst>
          </p:cNvPr>
          <p:cNvSpPr txBox="1"/>
          <p:nvPr/>
        </p:nvSpPr>
        <p:spPr>
          <a:xfrm>
            <a:off x="2560754" y="3531187"/>
            <a:ext cx="413896" cy="646331"/>
          </a:xfrm>
          <a:prstGeom prst="rect">
            <a:avLst/>
          </a:prstGeom>
          <a:noFill/>
        </p:spPr>
        <p:txBody>
          <a:bodyPr wrap="none" rtlCol="0">
            <a:spAutoFit/>
          </a:bodyPr>
          <a:lstStyle/>
          <a:p>
            <a:r>
              <a:rPr lang="en-US" sz="3600" dirty="0">
                <a:solidFill>
                  <a:srgbClr val="0070C0"/>
                </a:solidFill>
              </a:rPr>
              <a:t>*</a:t>
            </a:r>
          </a:p>
        </p:txBody>
      </p:sp>
      <p:sp>
        <p:nvSpPr>
          <p:cNvPr id="112" name="TextBox 111">
            <a:extLst>
              <a:ext uri="{FF2B5EF4-FFF2-40B4-BE49-F238E27FC236}">
                <a16:creationId xmlns:a16="http://schemas.microsoft.com/office/drawing/2014/main" id="{B651650C-A121-AA4C-8412-83D12075D8DE}"/>
              </a:ext>
            </a:extLst>
          </p:cNvPr>
          <p:cNvSpPr txBox="1"/>
          <p:nvPr/>
        </p:nvSpPr>
        <p:spPr>
          <a:xfrm>
            <a:off x="1492070" y="3862420"/>
            <a:ext cx="413896" cy="646331"/>
          </a:xfrm>
          <a:prstGeom prst="rect">
            <a:avLst/>
          </a:prstGeom>
          <a:noFill/>
        </p:spPr>
        <p:txBody>
          <a:bodyPr wrap="none" rtlCol="0">
            <a:spAutoFit/>
          </a:bodyPr>
          <a:lstStyle/>
          <a:p>
            <a:r>
              <a:rPr lang="en-US" sz="3600" dirty="0">
                <a:solidFill>
                  <a:srgbClr val="0070C0"/>
                </a:solidFill>
              </a:rPr>
              <a:t>*</a:t>
            </a:r>
          </a:p>
        </p:txBody>
      </p:sp>
      <p:sp>
        <p:nvSpPr>
          <p:cNvPr id="113" name="TextBox 112">
            <a:extLst>
              <a:ext uri="{FF2B5EF4-FFF2-40B4-BE49-F238E27FC236}">
                <a16:creationId xmlns:a16="http://schemas.microsoft.com/office/drawing/2014/main" id="{1B5EBC87-929A-BD44-839E-BFA276018F5B}"/>
              </a:ext>
            </a:extLst>
          </p:cNvPr>
          <p:cNvSpPr txBox="1"/>
          <p:nvPr/>
        </p:nvSpPr>
        <p:spPr>
          <a:xfrm>
            <a:off x="2170119" y="4153702"/>
            <a:ext cx="413896" cy="646331"/>
          </a:xfrm>
          <a:prstGeom prst="rect">
            <a:avLst/>
          </a:prstGeom>
          <a:noFill/>
        </p:spPr>
        <p:txBody>
          <a:bodyPr wrap="none" rtlCol="0">
            <a:spAutoFit/>
          </a:bodyPr>
          <a:lstStyle/>
          <a:p>
            <a:r>
              <a:rPr lang="en-US" sz="3600" dirty="0">
                <a:solidFill>
                  <a:srgbClr val="0070C0"/>
                </a:solidFill>
              </a:rPr>
              <a:t>*</a:t>
            </a:r>
          </a:p>
        </p:txBody>
      </p:sp>
      <p:sp>
        <p:nvSpPr>
          <p:cNvPr id="114" name="TextBox 113">
            <a:extLst>
              <a:ext uri="{FF2B5EF4-FFF2-40B4-BE49-F238E27FC236}">
                <a16:creationId xmlns:a16="http://schemas.microsoft.com/office/drawing/2014/main" id="{0A721779-D438-DA4E-9968-02A3E6808885}"/>
              </a:ext>
            </a:extLst>
          </p:cNvPr>
          <p:cNvSpPr txBox="1"/>
          <p:nvPr/>
        </p:nvSpPr>
        <p:spPr>
          <a:xfrm>
            <a:off x="2341268" y="3105868"/>
            <a:ext cx="413896" cy="646331"/>
          </a:xfrm>
          <a:prstGeom prst="rect">
            <a:avLst/>
          </a:prstGeom>
          <a:noFill/>
        </p:spPr>
        <p:txBody>
          <a:bodyPr wrap="none" rtlCol="0">
            <a:spAutoFit/>
          </a:bodyPr>
          <a:lstStyle/>
          <a:p>
            <a:r>
              <a:rPr lang="en-US" sz="3600" dirty="0">
                <a:solidFill>
                  <a:srgbClr val="0070C0"/>
                </a:solidFill>
              </a:rPr>
              <a:t>*</a:t>
            </a:r>
          </a:p>
        </p:txBody>
      </p:sp>
      <p:sp>
        <p:nvSpPr>
          <p:cNvPr id="115" name="TextBox 114">
            <a:extLst>
              <a:ext uri="{FF2B5EF4-FFF2-40B4-BE49-F238E27FC236}">
                <a16:creationId xmlns:a16="http://schemas.microsoft.com/office/drawing/2014/main" id="{2AEEDE78-BCA9-AD41-8874-13F735C0136B}"/>
              </a:ext>
            </a:extLst>
          </p:cNvPr>
          <p:cNvSpPr txBox="1"/>
          <p:nvPr/>
        </p:nvSpPr>
        <p:spPr>
          <a:xfrm>
            <a:off x="1072883" y="3323571"/>
            <a:ext cx="413896" cy="646331"/>
          </a:xfrm>
          <a:prstGeom prst="rect">
            <a:avLst/>
          </a:prstGeom>
          <a:noFill/>
        </p:spPr>
        <p:txBody>
          <a:bodyPr wrap="none" rtlCol="0">
            <a:spAutoFit/>
          </a:bodyPr>
          <a:lstStyle/>
          <a:p>
            <a:r>
              <a:rPr lang="en-US" sz="3600" dirty="0">
                <a:solidFill>
                  <a:srgbClr val="0070C0"/>
                </a:solidFill>
              </a:rPr>
              <a:t>*</a:t>
            </a:r>
          </a:p>
        </p:txBody>
      </p:sp>
      <p:sp>
        <p:nvSpPr>
          <p:cNvPr id="116" name="Right Brace 115">
            <a:extLst>
              <a:ext uri="{FF2B5EF4-FFF2-40B4-BE49-F238E27FC236}">
                <a16:creationId xmlns:a16="http://schemas.microsoft.com/office/drawing/2014/main" id="{D2D83116-AD71-FE46-AAEE-FF9DE0A7A385}"/>
              </a:ext>
            </a:extLst>
          </p:cNvPr>
          <p:cNvSpPr/>
          <p:nvPr/>
        </p:nvSpPr>
        <p:spPr>
          <a:xfrm>
            <a:off x="3360420" y="2993680"/>
            <a:ext cx="336042" cy="1682548"/>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03A8FB6E-BF69-5647-AEE9-BD55ADCF919E}"/>
                  </a:ext>
                </a:extLst>
              </p:cNvPr>
              <p:cNvSpPr txBox="1"/>
              <p:nvPr/>
            </p:nvSpPr>
            <p:spPr>
              <a:xfrm>
                <a:off x="4198752" y="1432990"/>
                <a:ext cx="3052821" cy="785087"/>
              </a:xfrm>
              <a:prstGeom prst="rect">
                <a:avLst/>
              </a:prstGeom>
              <a:noFill/>
              <a:ln>
                <a:solidFill>
                  <a:schemeClr val="accent1"/>
                </a:solidFill>
                <a:prstDash val="sysDot"/>
              </a:ln>
            </p:spPr>
            <p:txBody>
              <a:bodyPr wrap="square" rtlCol="0">
                <a:spAutoFit/>
              </a:bodyPr>
              <a:lstStyle/>
              <a:p>
                <a:r>
                  <a:rPr lang="en-US" sz="1350" dirty="0"/>
                  <a:t>Mixed-Phase Region</a:t>
                </a:r>
              </a:p>
              <a:p>
                <a:pPr marL="214313" indent="-214313">
                  <a:buFont typeface="Arial" panose="020B0604020202020204" pitchFamily="34" charset="0"/>
                  <a:buChar char="•"/>
                </a:pPr>
                <a:r>
                  <a:rPr lang="en-US" sz="788" dirty="0"/>
                  <a:t>Ice typically forms in clouds that contain some liquid if T &gt; -38</a:t>
                </a:r>
                <a14:m>
                  <m:oMath xmlns:m="http://schemas.openxmlformats.org/officeDocument/2006/math">
                    <m:r>
                      <a:rPr lang="en-US" sz="788" i="1">
                        <a:latin typeface="Cambria Math" panose="02040503050406030204" pitchFamily="18" charset="0"/>
                        <a:ea typeface="Cambria Math" panose="02040503050406030204" pitchFamily="18" charset="0"/>
                      </a:rPr>
                      <m:t>℃</m:t>
                    </m:r>
                  </m:oMath>
                </a14:m>
                <a:endParaRPr lang="en-US" sz="788" dirty="0"/>
              </a:p>
              <a:p>
                <a:pPr marL="214313" indent="-214313">
                  <a:buFont typeface="Arial" panose="020B0604020202020204" pitchFamily="34" charset="0"/>
                  <a:buChar char="•"/>
                </a:pPr>
                <a:r>
                  <a:rPr lang="en-US" sz="788" dirty="0"/>
                  <a:t>Many smaller drops (</a:t>
                </a:r>
                <a14:m>
                  <m:oMath xmlns:m="http://schemas.openxmlformats.org/officeDocument/2006/math">
                    <m:sSub>
                      <m:sSubPr>
                        <m:ctrlPr>
                          <a:rPr lang="en-US" sz="788" i="1">
                            <a:latin typeface="Cambria Math" panose="02040503050406030204" pitchFamily="18" charset="0"/>
                          </a:rPr>
                        </m:ctrlPr>
                      </m:sSubPr>
                      <m:e>
                        <m:r>
                          <a:rPr lang="en-US" sz="788" i="1">
                            <a:latin typeface="Cambria Math" panose="02040503050406030204" pitchFamily="18" charset="0"/>
                          </a:rPr>
                          <m:t>𝑁</m:t>
                        </m:r>
                      </m:e>
                      <m:sub>
                        <m:r>
                          <a:rPr lang="en-US" sz="788" i="1">
                            <a:latin typeface="Cambria Math" panose="02040503050406030204" pitchFamily="18" charset="0"/>
                          </a:rPr>
                          <m:t>𝑑</m:t>
                        </m:r>
                      </m:sub>
                    </m:sSub>
                    <m:r>
                      <a:rPr lang="en-US" sz="788" i="1">
                        <a:latin typeface="Cambria Math" panose="02040503050406030204" pitchFamily="18" charset="0"/>
                        <a:ea typeface="Cambria Math" panose="02040503050406030204" pitchFamily="18" charset="0"/>
                      </a:rPr>
                      <m:t>~100−1000 </m:t>
                    </m:r>
                    <m:r>
                      <a:rPr lang="en-US" sz="788" i="1">
                        <a:latin typeface="Cambria Math" panose="02040503050406030204" pitchFamily="18" charset="0"/>
                        <a:ea typeface="Cambria Math" panose="02040503050406030204" pitchFamily="18" charset="0"/>
                      </a:rPr>
                      <m:t>𝑐</m:t>
                    </m:r>
                    <m:sSup>
                      <m:sSupPr>
                        <m:ctrlPr>
                          <a:rPr lang="en-US" sz="788" i="1">
                            <a:latin typeface="Cambria Math" panose="02040503050406030204" pitchFamily="18" charset="0"/>
                            <a:ea typeface="Cambria Math" panose="02040503050406030204" pitchFamily="18" charset="0"/>
                          </a:rPr>
                        </m:ctrlPr>
                      </m:sSupPr>
                      <m:e>
                        <m:r>
                          <a:rPr lang="en-US" sz="788" i="1">
                            <a:latin typeface="Cambria Math" panose="02040503050406030204" pitchFamily="18" charset="0"/>
                            <a:ea typeface="Cambria Math" panose="02040503050406030204" pitchFamily="18" charset="0"/>
                          </a:rPr>
                          <m:t>𝑚</m:t>
                        </m:r>
                      </m:e>
                      <m:sup>
                        <m:r>
                          <a:rPr lang="en-US" sz="788" i="1">
                            <a:latin typeface="Cambria Math" panose="02040503050406030204" pitchFamily="18" charset="0"/>
                            <a:ea typeface="Cambria Math" panose="02040503050406030204" pitchFamily="18" charset="0"/>
                          </a:rPr>
                          <m:t>−3</m:t>
                        </m:r>
                      </m:sup>
                    </m:sSup>
                  </m:oMath>
                </a14:m>
                <a:r>
                  <a:rPr lang="en-US" sz="788" dirty="0"/>
                  <a:t> / </a:t>
                </a:r>
                <a14:m>
                  <m:oMath xmlns:m="http://schemas.openxmlformats.org/officeDocument/2006/math">
                    <m:sSub>
                      <m:sSubPr>
                        <m:ctrlPr>
                          <a:rPr lang="en-US" sz="788" i="1">
                            <a:latin typeface="Cambria Math" panose="02040503050406030204" pitchFamily="18" charset="0"/>
                          </a:rPr>
                        </m:ctrlPr>
                      </m:sSubPr>
                      <m:e>
                        <m:r>
                          <a:rPr lang="en-US" sz="788" i="1">
                            <a:latin typeface="Cambria Math" panose="02040503050406030204" pitchFamily="18" charset="0"/>
                          </a:rPr>
                          <m:t>𝑟</m:t>
                        </m:r>
                      </m:e>
                      <m:sub>
                        <m:r>
                          <a:rPr lang="en-US" sz="788" i="1">
                            <a:latin typeface="Cambria Math" panose="02040503050406030204" pitchFamily="18" charset="0"/>
                          </a:rPr>
                          <m:t>𝑑</m:t>
                        </m:r>
                      </m:sub>
                    </m:sSub>
                    <m:r>
                      <a:rPr lang="en-US" sz="788" i="1">
                        <a:latin typeface="Cambria Math" panose="02040503050406030204" pitchFamily="18" charset="0"/>
                      </a:rPr>
                      <m:t> </m:t>
                    </m:r>
                    <m:r>
                      <a:rPr lang="en-US" sz="788" i="1">
                        <a:latin typeface="Cambria Math" panose="02040503050406030204" pitchFamily="18" charset="0"/>
                        <a:ea typeface="Cambria Math" panose="02040503050406030204" pitchFamily="18" charset="0"/>
                      </a:rPr>
                      <m:t>~ 10−20</m:t>
                    </m:r>
                    <m:r>
                      <a:rPr lang="en-US" sz="788" i="1">
                        <a:latin typeface="Cambria Math" panose="02040503050406030204" pitchFamily="18" charset="0"/>
                        <a:ea typeface="Cambria Math" panose="02040503050406030204" pitchFamily="18" charset="0"/>
                      </a:rPr>
                      <m:t>𝜇</m:t>
                    </m:r>
                    <m:r>
                      <a:rPr lang="en-US" sz="788" i="1">
                        <a:latin typeface="Cambria Math" panose="02040503050406030204" pitchFamily="18" charset="0"/>
                        <a:ea typeface="Cambria Math" panose="02040503050406030204" pitchFamily="18" charset="0"/>
                      </a:rPr>
                      <m:t>𝑚</m:t>
                    </m:r>
                  </m:oMath>
                </a14:m>
                <a:r>
                  <a:rPr lang="en-US" sz="788" dirty="0"/>
                  <a:t>)</a:t>
                </a:r>
              </a:p>
              <a:p>
                <a:pPr marL="214313" indent="-214313">
                  <a:buFont typeface="Arial" panose="020B0604020202020204" pitchFamily="34" charset="0"/>
                  <a:buChar char="•"/>
                </a:pPr>
                <a:r>
                  <a:rPr lang="en-US" sz="788" dirty="0"/>
                  <a:t>Few crystals (</a:t>
                </a:r>
                <a14:m>
                  <m:oMath xmlns:m="http://schemas.openxmlformats.org/officeDocument/2006/math">
                    <m:sSub>
                      <m:sSubPr>
                        <m:ctrlPr>
                          <a:rPr lang="en-US" sz="788" i="1">
                            <a:latin typeface="Cambria Math" panose="02040503050406030204" pitchFamily="18" charset="0"/>
                          </a:rPr>
                        </m:ctrlPr>
                      </m:sSubPr>
                      <m:e>
                        <m:r>
                          <a:rPr lang="en-US" sz="788" i="1">
                            <a:latin typeface="Cambria Math" panose="02040503050406030204" pitchFamily="18" charset="0"/>
                          </a:rPr>
                          <m:t>𝑁</m:t>
                        </m:r>
                      </m:e>
                      <m:sub>
                        <m:r>
                          <a:rPr lang="en-US" sz="788" i="1">
                            <a:latin typeface="Cambria Math" panose="02040503050406030204" pitchFamily="18" charset="0"/>
                          </a:rPr>
                          <m:t>𝑖</m:t>
                        </m:r>
                      </m:sub>
                    </m:sSub>
                    <m:r>
                      <a:rPr lang="en-US" sz="788" i="1">
                        <a:latin typeface="Cambria Math" panose="02040503050406030204" pitchFamily="18" charset="0"/>
                        <a:ea typeface="Cambria Math" panose="02040503050406030204" pitchFamily="18" charset="0"/>
                      </a:rPr>
                      <m:t>~ 1−1000 </m:t>
                    </m:r>
                    <m:sSup>
                      <m:sSupPr>
                        <m:ctrlPr>
                          <a:rPr lang="en-US" sz="788" i="1">
                            <a:latin typeface="Cambria Math" panose="02040503050406030204" pitchFamily="18" charset="0"/>
                            <a:ea typeface="Cambria Math" panose="02040503050406030204" pitchFamily="18" charset="0"/>
                          </a:rPr>
                        </m:ctrlPr>
                      </m:sSupPr>
                      <m:e>
                        <m:r>
                          <a:rPr lang="en-US" sz="788" i="1">
                            <a:latin typeface="Cambria Math" panose="02040503050406030204" pitchFamily="18" charset="0"/>
                            <a:ea typeface="Cambria Math" panose="02040503050406030204" pitchFamily="18" charset="0"/>
                          </a:rPr>
                          <m:t>𝐿</m:t>
                        </m:r>
                      </m:e>
                      <m:sup>
                        <m:r>
                          <a:rPr lang="en-US" sz="788" i="1">
                            <a:latin typeface="Cambria Math" panose="02040503050406030204" pitchFamily="18" charset="0"/>
                            <a:ea typeface="Cambria Math" panose="02040503050406030204" pitchFamily="18" charset="0"/>
                          </a:rPr>
                          <m:t>−1</m:t>
                        </m:r>
                      </m:sup>
                    </m:sSup>
                  </m:oMath>
                </a14:m>
                <a:r>
                  <a:rPr lang="en-US" sz="788" dirty="0"/>
                  <a:t> / </a:t>
                </a:r>
                <a14:m>
                  <m:oMath xmlns:m="http://schemas.openxmlformats.org/officeDocument/2006/math">
                    <m:sSub>
                      <m:sSubPr>
                        <m:ctrlPr>
                          <a:rPr lang="en-US" sz="788" i="1">
                            <a:latin typeface="Cambria Math" panose="02040503050406030204" pitchFamily="18" charset="0"/>
                          </a:rPr>
                        </m:ctrlPr>
                      </m:sSubPr>
                      <m:e>
                        <m:r>
                          <a:rPr lang="en-US" sz="788" i="1">
                            <a:latin typeface="Cambria Math" panose="02040503050406030204" pitchFamily="18" charset="0"/>
                          </a:rPr>
                          <m:t>𝑟</m:t>
                        </m:r>
                      </m:e>
                      <m:sub>
                        <m:r>
                          <a:rPr lang="en-US" sz="788" i="1">
                            <a:latin typeface="Cambria Math" panose="02040503050406030204" pitchFamily="18" charset="0"/>
                          </a:rPr>
                          <m:t>𝑖</m:t>
                        </m:r>
                      </m:sub>
                    </m:sSub>
                    <m:r>
                      <a:rPr lang="en-US" sz="788" i="1">
                        <a:latin typeface="Cambria Math" panose="02040503050406030204" pitchFamily="18" charset="0"/>
                      </a:rPr>
                      <m:t> </m:t>
                    </m:r>
                    <m:r>
                      <a:rPr lang="en-US" sz="788" i="1">
                        <a:latin typeface="Cambria Math" panose="02040503050406030204" pitchFamily="18" charset="0"/>
                        <a:ea typeface="Cambria Math" panose="02040503050406030204" pitchFamily="18" charset="0"/>
                      </a:rPr>
                      <m:t>~ 100−1000</m:t>
                    </m:r>
                    <m:r>
                      <a:rPr lang="en-US" sz="788" i="1">
                        <a:latin typeface="Cambria Math" panose="02040503050406030204" pitchFamily="18" charset="0"/>
                        <a:ea typeface="Cambria Math" panose="02040503050406030204" pitchFamily="18" charset="0"/>
                      </a:rPr>
                      <m:t>𝜇</m:t>
                    </m:r>
                    <m:r>
                      <a:rPr lang="en-US" sz="788" i="1">
                        <a:latin typeface="Cambria Math" panose="02040503050406030204" pitchFamily="18" charset="0"/>
                        <a:ea typeface="Cambria Math" panose="02040503050406030204" pitchFamily="18" charset="0"/>
                      </a:rPr>
                      <m:t>𝑚</m:t>
                    </m:r>
                  </m:oMath>
                </a14:m>
                <a:r>
                  <a:rPr lang="en-US" sz="788" dirty="0"/>
                  <a:t>)</a:t>
                </a:r>
              </a:p>
              <a:p>
                <a:pPr marL="214313" indent="-214313">
                  <a:buFont typeface="Arial" panose="020B0604020202020204" pitchFamily="34" charset="0"/>
                  <a:buChar char="•"/>
                </a:pPr>
                <a:endParaRPr lang="en-US" sz="788" dirty="0"/>
              </a:p>
            </p:txBody>
          </p:sp>
        </mc:Choice>
        <mc:Fallback xmlns="">
          <p:sp>
            <p:nvSpPr>
              <p:cNvPr id="117" name="TextBox 116">
                <a:extLst>
                  <a:ext uri="{FF2B5EF4-FFF2-40B4-BE49-F238E27FC236}">
                    <a16:creationId xmlns:a16="http://schemas.microsoft.com/office/drawing/2014/main" id="{03A8FB6E-BF69-5647-AEE9-BD55ADCF919E}"/>
                  </a:ext>
                </a:extLst>
              </p:cNvPr>
              <p:cNvSpPr txBox="1">
                <a:spLocks noRot="1" noChangeAspect="1" noMove="1" noResize="1" noEditPoints="1" noAdjustHandles="1" noChangeArrowheads="1" noChangeShapeType="1" noTextEdit="1"/>
              </p:cNvSpPr>
              <p:nvPr/>
            </p:nvSpPr>
            <p:spPr>
              <a:xfrm>
                <a:off x="4198752" y="1432990"/>
                <a:ext cx="3052821" cy="785087"/>
              </a:xfrm>
              <a:prstGeom prst="rect">
                <a:avLst/>
              </a:prstGeom>
              <a:blipFill>
                <a:blip r:embed="rId6"/>
                <a:stretch>
                  <a:fillRect l="-398"/>
                </a:stretch>
              </a:blipFill>
              <a:ln>
                <a:solidFill>
                  <a:schemeClr val="accent1"/>
                </a:solidFill>
                <a:prstDash val="sysDot"/>
              </a:ln>
            </p:spPr>
            <p:txBody>
              <a:bodyPr/>
              <a:lstStyle/>
              <a:p>
                <a:r>
                  <a:rPr lang="en-US">
                    <a:noFill/>
                  </a:rPr>
                  <a:t> </a:t>
                </a:r>
              </a:p>
            </p:txBody>
          </p:sp>
        </mc:Fallback>
      </mc:AlternateContent>
      <p:cxnSp>
        <p:nvCxnSpPr>
          <p:cNvPr id="119" name="Straight Connector 118">
            <a:extLst>
              <a:ext uri="{FF2B5EF4-FFF2-40B4-BE49-F238E27FC236}">
                <a16:creationId xmlns:a16="http://schemas.microsoft.com/office/drawing/2014/main" id="{1BD63742-32CB-1447-AA3C-5938E559581D}"/>
              </a:ext>
            </a:extLst>
          </p:cNvPr>
          <p:cNvCxnSpPr>
            <a:cxnSpLocks/>
          </p:cNvCxnSpPr>
          <p:nvPr/>
        </p:nvCxnSpPr>
        <p:spPr>
          <a:xfrm>
            <a:off x="3753122" y="3845039"/>
            <a:ext cx="219882"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DD008D1-0538-D244-8393-6A981EFD7625}"/>
              </a:ext>
            </a:extLst>
          </p:cNvPr>
          <p:cNvCxnSpPr>
            <a:cxnSpLocks/>
          </p:cNvCxnSpPr>
          <p:nvPr/>
        </p:nvCxnSpPr>
        <p:spPr>
          <a:xfrm flipV="1">
            <a:off x="3973496" y="1813864"/>
            <a:ext cx="0" cy="202894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09A43DC5-F533-6040-AECA-EE6C0654CCEF}"/>
              </a:ext>
            </a:extLst>
          </p:cNvPr>
          <p:cNvCxnSpPr>
            <a:cxnSpLocks/>
            <a:endCxn id="117" idx="1"/>
          </p:cNvCxnSpPr>
          <p:nvPr/>
        </p:nvCxnSpPr>
        <p:spPr>
          <a:xfrm>
            <a:off x="3973497" y="1813864"/>
            <a:ext cx="225256"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Rounded Rectangle 123">
                <a:extLst>
                  <a:ext uri="{FF2B5EF4-FFF2-40B4-BE49-F238E27FC236}">
                    <a16:creationId xmlns:a16="http://schemas.microsoft.com/office/drawing/2014/main" id="{50A11C50-A06F-7D4E-9E30-80B9C65568B1}"/>
                  </a:ext>
                </a:extLst>
              </p:cNvPr>
              <p:cNvSpPr/>
              <p:nvPr/>
            </p:nvSpPr>
            <p:spPr>
              <a:xfrm>
                <a:off x="4198752" y="2426181"/>
                <a:ext cx="2461955" cy="47012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500" i="1">
                              <a:solidFill>
                                <a:schemeClr val="bg1"/>
                              </a:solidFill>
                              <a:latin typeface="Cambria Math" panose="02040503050406030204" pitchFamily="18" charset="0"/>
                            </a:rPr>
                          </m:ctrlPr>
                        </m:fPr>
                        <m:num>
                          <m:r>
                            <a:rPr lang="en-US" sz="1500" i="1">
                              <a:solidFill>
                                <a:schemeClr val="bg1"/>
                              </a:solidFill>
                              <a:latin typeface="Cambria Math" panose="02040503050406030204" pitchFamily="18" charset="0"/>
                            </a:rPr>
                            <m:t>𝑑𝑚</m:t>
                          </m:r>
                        </m:num>
                        <m:den>
                          <m:r>
                            <a:rPr lang="en-US" sz="1500" i="1">
                              <a:solidFill>
                                <a:schemeClr val="bg1"/>
                              </a:solidFill>
                              <a:latin typeface="Cambria Math" panose="02040503050406030204" pitchFamily="18" charset="0"/>
                            </a:rPr>
                            <m:t>𝑑𝑡</m:t>
                          </m:r>
                        </m:den>
                      </m:f>
                      <m:r>
                        <a:rPr lang="en-US" sz="1500" i="1">
                          <a:solidFill>
                            <a:schemeClr val="bg1"/>
                          </a:solidFill>
                          <a:latin typeface="Cambria Math" panose="02040503050406030204" pitchFamily="18" charset="0"/>
                        </a:rPr>
                        <m:t>=4</m:t>
                      </m:r>
                      <m:r>
                        <a:rPr lang="en-US" sz="1500" i="1">
                          <a:solidFill>
                            <a:schemeClr val="bg1"/>
                          </a:solidFill>
                          <a:latin typeface="Cambria Math" panose="02040503050406030204" pitchFamily="18" charset="0"/>
                        </a:rPr>
                        <m:t>𝜋</m:t>
                      </m:r>
                      <m:r>
                        <a:rPr lang="en-US" sz="1500" i="1">
                          <a:solidFill>
                            <a:schemeClr val="bg1"/>
                          </a:solidFill>
                          <a:latin typeface="Cambria Math" panose="02040503050406030204" pitchFamily="18" charset="0"/>
                        </a:rPr>
                        <m:t>𝐶</m:t>
                      </m:r>
                      <m:d>
                        <m:dPr>
                          <m:ctrlPr>
                            <a:rPr lang="en-US" sz="1500" i="1">
                              <a:solidFill>
                                <a:schemeClr val="bg1"/>
                              </a:solidFill>
                              <a:latin typeface="Cambria Math" panose="02040503050406030204" pitchFamily="18" charset="0"/>
                            </a:rPr>
                          </m:ctrlPr>
                        </m:dPr>
                        <m:e>
                          <m:r>
                            <a:rPr lang="en-US" sz="1500" i="1">
                              <a:solidFill>
                                <a:schemeClr val="bg1"/>
                              </a:solidFill>
                              <a:latin typeface="Cambria Math" panose="02040503050406030204" pitchFamily="18" charset="0"/>
                            </a:rPr>
                            <m:t>𝑐</m:t>
                          </m:r>
                          <m:r>
                            <a:rPr lang="en-US" sz="1500" i="1">
                              <a:solidFill>
                                <a:schemeClr val="bg1"/>
                              </a:solidFill>
                              <a:latin typeface="Cambria Math" panose="02040503050406030204" pitchFamily="18" charset="0"/>
                            </a:rPr>
                            <m:t>,</m:t>
                          </m:r>
                          <m:r>
                            <a:rPr lang="en-US" sz="1500" i="1">
                              <a:solidFill>
                                <a:schemeClr val="bg1"/>
                              </a:solidFill>
                              <a:latin typeface="Cambria Math" panose="02040503050406030204" pitchFamily="18" charset="0"/>
                            </a:rPr>
                            <m:t>𝑎</m:t>
                          </m:r>
                        </m:e>
                      </m:d>
                      <m:sSub>
                        <m:sSubPr>
                          <m:ctrlPr>
                            <a:rPr lang="en-US" sz="1500" i="1">
                              <a:solidFill>
                                <a:schemeClr val="bg1"/>
                              </a:solidFill>
                              <a:latin typeface="Cambria Math" panose="02040503050406030204" pitchFamily="18" charset="0"/>
                            </a:rPr>
                          </m:ctrlPr>
                        </m:sSubPr>
                        <m:e>
                          <m:r>
                            <a:rPr lang="en-US" sz="1500" i="1">
                              <a:solidFill>
                                <a:schemeClr val="bg1"/>
                              </a:solidFill>
                              <a:latin typeface="Cambria Math" panose="02040503050406030204" pitchFamily="18" charset="0"/>
                            </a:rPr>
                            <m:t>𝐺</m:t>
                          </m:r>
                        </m:e>
                        <m:sub>
                          <m:r>
                            <a:rPr lang="en-US" sz="1500" i="1">
                              <a:solidFill>
                                <a:schemeClr val="bg1"/>
                              </a:solidFill>
                              <a:latin typeface="Cambria Math" panose="02040503050406030204" pitchFamily="18" charset="0"/>
                            </a:rPr>
                            <m:t>𝑖</m:t>
                          </m:r>
                        </m:sub>
                      </m:sSub>
                      <m:r>
                        <a:rPr lang="en-US" sz="1500" i="1">
                          <a:solidFill>
                            <a:schemeClr val="bg1"/>
                          </a:solidFill>
                          <a:latin typeface="Cambria Math" panose="02040503050406030204" pitchFamily="18" charset="0"/>
                        </a:rPr>
                        <m:t>(</m:t>
                      </m:r>
                      <m:r>
                        <a:rPr lang="en-US" sz="1500" i="1">
                          <a:solidFill>
                            <a:schemeClr val="bg1"/>
                          </a:solidFill>
                          <a:latin typeface="Cambria Math" panose="02040503050406030204" pitchFamily="18" charset="0"/>
                        </a:rPr>
                        <m:t>𝑇</m:t>
                      </m:r>
                      <m:r>
                        <a:rPr lang="en-US" sz="1500" i="1">
                          <a:solidFill>
                            <a:schemeClr val="bg1"/>
                          </a:solidFill>
                          <a:latin typeface="Cambria Math" panose="02040503050406030204" pitchFamily="18" charset="0"/>
                        </a:rPr>
                        <m:t>,</m:t>
                      </m:r>
                      <m:r>
                        <a:rPr lang="en-US" sz="1500" i="1">
                          <a:solidFill>
                            <a:schemeClr val="bg1"/>
                          </a:solidFill>
                          <a:latin typeface="Cambria Math" panose="02040503050406030204" pitchFamily="18" charset="0"/>
                        </a:rPr>
                        <m:t>𝑃</m:t>
                      </m:r>
                      <m:r>
                        <a:rPr lang="en-US" sz="1500" i="1">
                          <a:solidFill>
                            <a:schemeClr val="bg1"/>
                          </a:solidFill>
                          <a:latin typeface="Cambria Math" panose="02040503050406030204" pitchFamily="18" charset="0"/>
                        </a:rPr>
                        <m:t>)</m:t>
                      </m:r>
                      <m:sSub>
                        <m:sSubPr>
                          <m:ctrlPr>
                            <a:rPr lang="en-US" sz="1500" i="1">
                              <a:solidFill>
                                <a:schemeClr val="bg1"/>
                              </a:solidFill>
                              <a:latin typeface="Cambria Math" panose="02040503050406030204" pitchFamily="18" charset="0"/>
                            </a:rPr>
                          </m:ctrlPr>
                        </m:sSubPr>
                        <m:e>
                          <m:r>
                            <a:rPr lang="en-US" sz="1500" i="1">
                              <a:solidFill>
                                <a:schemeClr val="bg1"/>
                              </a:solidFill>
                              <a:latin typeface="Cambria Math" panose="02040503050406030204" pitchFamily="18" charset="0"/>
                            </a:rPr>
                            <m:t> </m:t>
                          </m:r>
                          <m:r>
                            <a:rPr lang="en-US" sz="1500" i="1">
                              <a:solidFill>
                                <a:schemeClr val="bg1"/>
                              </a:solidFill>
                              <a:latin typeface="Cambria Math" panose="02040503050406030204" pitchFamily="18" charset="0"/>
                            </a:rPr>
                            <m:t>𝑆</m:t>
                          </m:r>
                        </m:e>
                        <m:sub>
                          <m:r>
                            <a:rPr lang="en-US" sz="1500" i="1">
                              <a:solidFill>
                                <a:schemeClr val="bg1"/>
                              </a:solidFill>
                              <a:latin typeface="Cambria Math" panose="02040503050406030204" pitchFamily="18" charset="0"/>
                            </a:rPr>
                            <m:t>𝑢𝑖</m:t>
                          </m:r>
                        </m:sub>
                      </m:sSub>
                    </m:oMath>
                  </m:oMathPara>
                </a14:m>
                <a:endParaRPr lang="en-US" sz="1500" dirty="0">
                  <a:solidFill>
                    <a:schemeClr val="bg1"/>
                  </a:solidFill>
                </a:endParaRPr>
              </a:p>
            </p:txBody>
          </p:sp>
        </mc:Choice>
        <mc:Fallback xmlns="">
          <p:sp>
            <p:nvSpPr>
              <p:cNvPr id="124" name="Rounded Rectangle 123">
                <a:extLst>
                  <a:ext uri="{FF2B5EF4-FFF2-40B4-BE49-F238E27FC236}">
                    <a16:creationId xmlns:a16="http://schemas.microsoft.com/office/drawing/2014/main" id="{50A11C50-A06F-7D4E-9E30-80B9C65568B1}"/>
                  </a:ext>
                </a:extLst>
              </p:cNvPr>
              <p:cNvSpPr>
                <a:spLocks noRot="1" noChangeAspect="1" noMove="1" noResize="1" noEditPoints="1" noAdjustHandles="1" noChangeArrowheads="1" noChangeShapeType="1" noTextEdit="1"/>
              </p:cNvSpPr>
              <p:nvPr/>
            </p:nvSpPr>
            <p:spPr>
              <a:xfrm>
                <a:off x="4198752" y="2426181"/>
                <a:ext cx="2461955" cy="470122"/>
              </a:xfrm>
              <a:prstGeom prst="roundRect">
                <a:avLst/>
              </a:prstGeom>
              <a:blipFill>
                <a:blip r:embed="rId7"/>
                <a:stretch>
                  <a:fillRect/>
                </a:stretch>
              </a:blipFill>
              <a:ln>
                <a:solidFill>
                  <a:schemeClr val="accent1"/>
                </a:solidFill>
              </a:ln>
            </p:spPr>
            <p:txBody>
              <a:bodyPr/>
              <a:lstStyle/>
              <a:p>
                <a:r>
                  <a:rPr lang="en-US">
                    <a:noFill/>
                  </a:rPr>
                  <a:t> </a:t>
                </a:r>
              </a:p>
            </p:txBody>
          </p:sp>
        </mc:Fallback>
      </mc:AlternateContent>
      <p:sp>
        <p:nvSpPr>
          <p:cNvPr id="125" name="TextBox 124">
            <a:extLst>
              <a:ext uri="{FF2B5EF4-FFF2-40B4-BE49-F238E27FC236}">
                <a16:creationId xmlns:a16="http://schemas.microsoft.com/office/drawing/2014/main" id="{BDA9178D-9571-6F48-AF61-543572D335BA}"/>
              </a:ext>
            </a:extLst>
          </p:cNvPr>
          <p:cNvSpPr txBox="1"/>
          <p:nvPr/>
        </p:nvSpPr>
        <p:spPr>
          <a:xfrm>
            <a:off x="4278375" y="2244072"/>
            <a:ext cx="1752403" cy="230832"/>
          </a:xfrm>
          <a:prstGeom prst="rect">
            <a:avLst/>
          </a:prstGeom>
          <a:noFill/>
        </p:spPr>
        <p:txBody>
          <a:bodyPr wrap="none" rtlCol="0">
            <a:spAutoFit/>
          </a:bodyPr>
          <a:lstStyle/>
          <a:p>
            <a:r>
              <a:rPr lang="en-US" sz="900" dirty="0"/>
              <a:t>Ice growth in mixed-phase clouds</a:t>
            </a:r>
          </a:p>
        </p:txBody>
      </p:sp>
      <mc:AlternateContent xmlns:mc="http://schemas.openxmlformats.org/markup-compatibility/2006" xmlns:a14="http://schemas.microsoft.com/office/drawing/2010/main">
        <mc:Choice Requires="a14">
          <p:sp>
            <p:nvSpPr>
              <p:cNvPr id="126" name="Rounded Rectangle 125">
                <a:extLst>
                  <a:ext uri="{FF2B5EF4-FFF2-40B4-BE49-F238E27FC236}">
                    <a16:creationId xmlns:a16="http://schemas.microsoft.com/office/drawing/2014/main" id="{EFD3D78B-6C9F-2044-858B-DD2D5828B739}"/>
                  </a:ext>
                </a:extLst>
              </p:cNvPr>
              <p:cNvSpPr/>
              <p:nvPr/>
            </p:nvSpPr>
            <p:spPr>
              <a:xfrm>
                <a:off x="4322339" y="2992294"/>
                <a:ext cx="2338368" cy="390406"/>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200" i="1">
                              <a:solidFill>
                                <a:schemeClr val="accent1"/>
                              </a:solidFill>
                              <a:latin typeface="Cambria Math" panose="02040503050406030204" pitchFamily="18" charset="0"/>
                            </a:rPr>
                          </m:ctrlPr>
                        </m:fPr>
                        <m:num>
                          <m:r>
                            <a:rPr lang="en-US" sz="1200" i="1">
                              <a:solidFill>
                                <a:schemeClr val="accent1"/>
                              </a:solidFill>
                              <a:latin typeface="Cambria Math" panose="02040503050406030204" pitchFamily="18" charset="0"/>
                            </a:rPr>
                            <m:t>𝑑𝑚</m:t>
                          </m:r>
                        </m:num>
                        <m:den>
                          <m:r>
                            <a:rPr lang="en-US" sz="1200" i="1">
                              <a:solidFill>
                                <a:schemeClr val="accent1"/>
                              </a:solidFill>
                              <a:latin typeface="Cambria Math" panose="02040503050406030204" pitchFamily="18" charset="0"/>
                            </a:rPr>
                            <m:t>𝑑𝑡</m:t>
                          </m:r>
                        </m:den>
                      </m:f>
                      <m:r>
                        <a:rPr lang="en-US" sz="1200" i="1">
                          <a:solidFill>
                            <a:schemeClr val="accent1"/>
                          </a:solidFill>
                          <a:latin typeface="Cambria Math" panose="02040503050406030204" pitchFamily="18" charset="0"/>
                        </a:rPr>
                        <m:t>=4</m:t>
                      </m:r>
                      <m:r>
                        <a:rPr lang="en-US" sz="1200" i="1">
                          <a:solidFill>
                            <a:schemeClr val="accent1"/>
                          </a:solidFill>
                          <a:latin typeface="Cambria Math" panose="02040503050406030204" pitchFamily="18" charset="0"/>
                        </a:rPr>
                        <m:t>𝜋</m:t>
                      </m:r>
                      <m:r>
                        <a:rPr lang="en-US" sz="1200" i="1">
                          <a:solidFill>
                            <a:schemeClr val="accent1"/>
                          </a:solidFill>
                          <a:latin typeface="Cambria Math" panose="02040503050406030204" pitchFamily="18" charset="0"/>
                        </a:rPr>
                        <m:t>𝐶</m:t>
                      </m:r>
                      <m:d>
                        <m:dPr>
                          <m:ctrlPr>
                            <a:rPr lang="en-US" sz="1200" i="1">
                              <a:solidFill>
                                <a:schemeClr val="accent1"/>
                              </a:solidFill>
                              <a:latin typeface="Cambria Math" panose="02040503050406030204" pitchFamily="18" charset="0"/>
                            </a:rPr>
                          </m:ctrlPr>
                        </m:dPr>
                        <m:e>
                          <m:r>
                            <a:rPr lang="en-US" sz="1200" i="1">
                              <a:solidFill>
                                <a:schemeClr val="accent1"/>
                              </a:solidFill>
                              <a:latin typeface="Cambria Math" panose="02040503050406030204" pitchFamily="18" charset="0"/>
                            </a:rPr>
                            <m:t>𝑐</m:t>
                          </m:r>
                          <m:r>
                            <a:rPr lang="en-US" sz="1200" i="1">
                              <a:solidFill>
                                <a:schemeClr val="accent1"/>
                              </a:solidFill>
                              <a:latin typeface="Cambria Math" panose="02040503050406030204" pitchFamily="18" charset="0"/>
                            </a:rPr>
                            <m:t>,</m:t>
                          </m:r>
                          <m:r>
                            <a:rPr lang="en-US" sz="1200" i="1">
                              <a:solidFill>
                                <a:schemeClr val="accent1"/>
                              </a:solidFill>
                              <a:latin typeface="Cambria Math" panose="02040503050406030204" pitchFamily="18" charset="0"/>
                            </a:rPr>
                            <m:t>𝑎</m:t>
                          </m:r>
                        </m:e>
                      </m:d>
                      <m:sSub>
                        <m:sSubPr>
                          <m:ctrlPr>
                            <a:rPr lang="en-US" sz="1200" i="1">
                              <a:solidFill>
                                <a:schemeClr val="accent1"/>
                              </a:solidFill>
                              <a:latin typeface="Cambria Math" panose="02040503050406030204" pitchFamily="18" charset="0"/>
                            </a:rPr>
                          </m:ctrlPr>
                        </m:sSubPr>
                        <m:e>
                          <m:r>
                            <a:rPr lang="en-US" sz="1200" i="1">
                              <a:solidFill>
                                <a:schemeClr val="accent1"/>
                              </a:solidFill>
                              <a:latin typeface="Cambria Math" panose="02040503050406030204" pitchFamily="18" charset="0"/>
                            </a:rPr>
                            <m:t>𝐺</m:t>
                          </m:r>
                        </m:e>
                        <m:sub>
                          <m:r>
                            <a:rPr lang="en-US" sz="1200" i="1">
                              <a:solidFill>
                                <a:schemeClr val="accent1"/>
                              </a:solidFill>
                              <a:latin typeface="Cambria Math" panose="02040503050406030204" pitchFamily="18" charset="0"/>
                            </a:rPr>
                            <m:t>𝑖</m:t>
                          </m:r>
                        </m:sub>
                      </m:sSub>
                      <m:d>
                        <m:dPr>
                          <m:ctrlPr>
                            <a:rPr lang="en-US" sz="1200" i="1">
                              <a:solidFill>
                                <a:schemeClr val="accent1"/>
                              </a:solidFill>
                              <a:latin typeface="Cambria Math" panose="02040503050406030204" pitchFamily="18" charset="0"/>
                            </a:rPr>
                          </m:ctrlPr>
                        </m:dPr>
                        <m:e>
                          <m:r>
                            <a:rPr lang="en-US" sz="1200" i="1">
                              <a:solidFill>
                                <a:schemeClr val="accent1"/>
                              </a:solidFill>
                              <a:latin typeface="Cambria Math" panose="02040503050406030204" pitchFamily="18" charset="0"/>
                            </a:rPr>
                            <m:t>𝑇</m:t>
                          </m:r>
                          <m:r>
                            <a:rPr lang="en-US" sz="1200" i="1">
                              <a:solidFill>
                                <a:schemeClr val="accent1"/>
                              </a:solidFill>
                              <a:latin typeface="Cambria Math" panose="02040503050406030204" pitchFamily="18" charset="0"/>
                            </a:rPr>
                            <m:t>,</m:t>
                          </m:r>
                          <m:r>
                            <a:rPr lang="en-US" sz="1200" i="1">
                              <a:solidFill>
                                <a:schemeClr val="accent1"/>
                              </a:solidFill>
                              <a:latin typeface="Cambria Math" panose="02040503050406030204" pitchFamily="18" charset="0"/>
                            </a:rPr>
                            <m:t>𝑃</m:t>
                          </m:r>
                        </m:e>
                      </m:d>
                      <m:sSub>
                        <m:sSubPr>
                          <m:ctrlPr>
                            <a:rPr lang="en-US" sz="1200" i="1">
                              <a:solidFill>
                                <a:schemeClr val="accent1"/>
                              </a:solidFill>
                              <a:latin typeface="Cambria Math" panose="02040503050406030204" pitchFamily="18" charset="0"/>
                            </a:rPr>
                          </m:ctrlPr>
                        </m:sSubPr>
                        <m:e>
                          <m:r>
                            <a:rPr lang="en-US" sz="1200" i="1">
                              <a:solidFill>
                                <a:schemeClr val="accent1"/>
                              </a:solidFill>
                              <a:latin typeface="Cambria Math" panose="02040503050406030204" pitchFamily="18" charset="0"/>
                            </a:rPr>
                            <m:t>(</m:t>
                          </m:r>
                          <m:r>
                            <a:rPr lang="en-US" sz="1200" i="1">
                              <a:solidFill>
                                <a:schemeClr val="accent1"/>
                              </a:solidFill>
                              <a:latin typeface="Cambria Math" panose="02040503050406030204" pitchFamily="18" charset="0"/>
                            </a:rPr>
                            <m:t>𝑆</m:t>
                          </m:r>
                        </m:e>
                        <m:sub>
                          <m:r>
                            <a:rPr lang="en-US" sz="1200" i="1">
                              <a:solidFill>
                                <a:schemeClr val="accent1"/>
                              </a:solidFill>
                              <a:latin typeface="Cambria Math" panose="02040503050406030204" pitchFamily="18" charset="0"/>
                            </a:rPr>
                            <m:t>𝑖</m:t>
                          </m:r>
                        </m:sub>
                      </m:sSub>
                      <m:r>
                        <a:rPr lang="en-US" sz="1200" i="1">
                          <a:solidFill>
                            <a:schemeClr val="accent1"/>
                          </a:solidFill>
                          <a:latin typeface="Cambria Math" panose="02040503050406030204" pitchFamily="18" charset="0"/>
                        </a:rPr>
                        <m:t>−1)</m:t>
                      </m:r>
                    </m:oMath>
                  </m:oMathPara>
                </a14:m>
                <a:endParaRPr lang="en-US" sz="1200" dirty="0">
                  <a:solidFill>
                    <a:schemeClr val="accent1"/>
                  </a:solidFill>
                </a:endParaRPr>
              </a:p>
            </p:txBody>
          </p:sp>
        </mc:Choice>
        <mc:Fallback xmlns="">
          <p:sp>
            <p:nvSpPr>
              <p:cNvPr id="126" name="Rounded Rectangle 125">
                <a:extLst>
                  <a:ext uri="{FF2B5EF4-FFF2-40B4-BE49-F238E27FC236}">
                    <a16:creationId xmlns:a16="http://schemas.microsoft.com/office/drawing/2014/main" id="{EFD3D78B-6C9F-2044-858B-DD2D5828B739}"/>
                  </a:ext>
                </a:extLst>
              </p:cNvPr>
              <p:cNvSpPr>
                <a:spLocks noRot="1" noChangeAspect="1" noMove="1" noResize="1" noEditPoints="1" noAdjustHandles="1" noChangeArrowheads="1" noChangeShapeType="1" noTextEdit="1"/>
              </p:cNvSpPr>
              <p:nvPr/>
            </p:nvSpPr>
            <p:spPr>
              <a:xfrm>
                <a:off x="4322339" y="2992294"/>
                <a:ext cx="2338368" cy="390406"/>
              </a:xfrm>
              <a:prstGeom prst="roundRect">
                <a:avLst/>
              </a:prstGeom>
              <a:blipFill>
                <a:blip r:embed="rId8"/>
                <a:stretch>
                  <a:fillRect b="-7576"/>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ounded Rectangle 126">
                <a:extLst>
                  <a:ext uri="{FF2B5EF4-FFF2-40B4-BE49-F238E27FC236}">
                    <a16:creationId xmlns:a16="http://schemas.microsoft.com/office/drawing/2014/main" id="{B2326AF4-FEC9-914E-9585-05D5A224FF67}"/>
                  </a:ext>
                </a:extLst>
              </p:cNvPr>
              <p:cNvSpPr/>
              <p:nvPr/>
            </p:nvSpPr>
            <p:spPr>
              <a:xfrm>
                <a:off x="4236100" y="3495982"/>
                <a:ext cx="2424607" cy="390407"/>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200" i="1">
                              <a:solidFill>
                                <a:schemeClr val="accent1"/>
                              </a:solidFill>
                              <a:latin typeface="Cambria Math" panose="02040503050406030204" pitchFamily="18" charset="0"/>
                            </a:rPr>
                          </m:ctrlPr>
                        </m:fPr>
                        <m:num>
                          <m:r>
                            <a:rPr lang="en-US" sz="1200" i="1">
                              <a:solidFill>
                                <a:schemeClr val="accent1"/>
                              </a:solidFill>
                              <a:latin typeface="Cambria Math" panose="02040503050406030204" pitchFamily="18" charset="0"/>
                            </a:rPr>
                            <m:t>𝑑𝑚</m:t>
                          </m:r>
                        </m:num>
                        <m:den>
                          <m:r>
                            <a:rPr lang="en-US" sz="1200" i="1">
                              <a:solidFill>
                                <a:schemeClr val="accent1"/>
                              </a:solidFill>
                              <a:latin typeface="Cambria Math" panose="02040503050406030204" pitchFamily="18" charset="0"/>
                            </a:rPr>
                            <m:t>𝑑𝑡</m:t>
                          </m:r>
                        </m:den>
                      </m:f>
                      <m:r>
                        <a:rPr lang="en-US" sz="1200" i="1">
                          <a:solidFill>
                            <a:schemeClr val="accent1"/>
                          </a:solidFill>
                          <a:latin typeface="Cambria Math" panose="02040503050406030204" pitchFamily="18" charset="0"/>
                        </a:rPr>
                        <m:t>=4</m:t>
                      </m:r>
                      <m:r>
                        <a:rPr lang="en-US" sz="1200" i="1">
                          <a:solidFill>
                            <a:schemeClr val="accent1"/>
                          </a:solidFill>
                          <a:latin typeface="Cambria Math" panose="02040503050406030204" pitchFamily="18" charset="0"/>
                        </a:rPr>
                        <m:t>𝜋</m:t>
                      </m:r>
                      <m:r>
                        <a:rPr lang="en-US" sz="1200" i="1">
                          <a:solidFill>
                            <a:schemeClr val="accent1"/>
                          </a:solidFill>
                          <a:latin typeface="Cambria Math" panose="02040503050406030204" pitchFamily="18" charset="0"/>
                        </a:rPr>
                        <m:t>𝐶</m:t>
                      </m:r>
                      <m:d>
                        <m:dPr>
                          <m:ctrlPr>
                            <a:rPr lang="en-US" sz="1200" i="1">
                              <a:solidFill>
                                <a:schemeClr val="accent1"/>
                              </a:solidFill>
                              <a:latin typeface="Cambria Math" panose="02040503050406030204" pitchFamily="18" charset="0"/>
                            </a:rPr>
                          </m:ctrlPr>
                        </m:dPr>
                        <m:e>
                          <m:r>
                            <a:rPr lang="en-US" sz="1200" i="1">
                              <a:solidFill>
                                <a:schemeClr val="accent1"/>
                              </a:solidFill>
                              <a:latin typeface="Cambria Math" panose="02040503050406030204" pitchFamily="18" charset="0"/>
                            </a:rPr>
                            <m:t>𝑐</m:t>
                          </m:r>
                          <m:r>
                            <a:rPr lang="en-US" sz="1200" i="1">
                              <a:solidFill>
                                <a:schemeClr val="accent1"/>
                              </a:solidFill>
                              <a:latin typeface="Cambria Math" panose="02040503050406030204" pitchFamily="18" charset="0"/>
                            </a:rPr>
                            <m:t>,</m:t>
                          </m:r>
                          <m:r>
                            <a:rPr lang="en-US" sz="1200" i="1">
                              <a:solidFill>
                                <a:schemeClr val="accent1"/>
                              </a:solidFill>
                              <a:latin typeface="Cambria Math" panose="02040503050406030204" pitchFamily="18" charset="0"/>
                            </a:rPr>
                            <m:t>𝑎</m:t>
                          </m:r>
                        </m:e>
                      </m:d>
                      <m:sSub>
                        <m:sSubPr>
                          <m:ctrlPr>
                            <a:rPr lang="en-US" sz="1200" i="1">
                              <a:solidFill>
                                <a:schemeClr val="accent1"/>
                              </a:solidFill>
                              <a:latin typeface="Cambria Math" panose="02040503050406030204" pitchFamily="18" charset="0"/>
                            </a:rPr>
                          </m:ctrlPr>
                        </m:sSubPr>
                        <m:e>
                          <m:r>
                            <a:rPr lang="en-US" sz="1200" i="1">
                              <a:solidFill>
                                <a:schemeClr val="accent1"/>
                              </a:solidFill>
                              <a:latin typeface="Cambria Math" panose="02040503050406030204" pitchFamily="18" charset="0"/>
                            </a:rPr>
                            <m:t>𝐺</m:t>
                          </m:r>
                        </m:e>
                        <m:sub>
                          <m:r>
                            <a:rPr lang="en-US" sz="1200" i="1">
                              <a:solidFill>
                                <a:schemeClr val="accent1"/>
                              </a:solidFill>
                              <a:latin typeface="Cambria Math" panose="02040503050406030204" pitchFamily="18" charset="0"/>
                            </a:rPr>
                            <m:t>𝑖</m:t>
                          </m:r>
                        </m:sub>
                      </m:sSub>
                      <m:r>
                        <a:rPr lang="en-US" sz="1200" i="1">
                          <a:solidFill>
                            <a:schemeClr val="accent1"/>
                          </a:solidFill>
                          <a:latin typeface="Cambria Math" panose="02040503050406030204" pitchFamily="18" charset="0"/>
                        </a:rPr>
                        <m:t>(</m:t>
                      </m:r>
                      <m:r>
                        <a:rPr lang="en-US" sz="1200" i="1">
                          <a:solidFill>
                            <a:schemeClr val="accent1"/>
                          </a:solidFill>
                          <a:latin typeface="Cambria Math" panose="02040503050406030204" pitchFamily="18" charset="0"/>
                        </a:rPr>
                        <m:t>𝑇</m:t>
                      </m:r>
                      <m:r>
                        <a:rPr lang="en-US" sz="1200" i="1">
                          <a:solidFill>
                            <a:schemeClr val="accent1"/>
                          </a:solidFill>
                          <a:latin typeface="Cambria Math" panose="02040503050406030204" pitchFamily="18" charset="0"/>
                        </a:rPr>
                        <m:t>,</m:t>
                      </m:r>
                      <m:r>
                        <a:rPr lang="en-US" sz="1200" i="1">
                          <a:solidFill>
                            <a:schemeClr val="accent1"/>
                          </a:solidFill>
                          <a:latin typeface="Cambria Math" panose="02040503050406030204" pitchFamily="18" charset="0"/>
                        </a:rPr>
                        <m:t>𝑃</m:t>
                      </m:r>
                      <m:r>
                        <a:rPr lang="en-US" sz="1200" i="1">
                          <a:solidFill>
                            <a:schemeClr val="accent1"/>
                          </a:solidFill>
                          <a:latin typeface="Cambria Math" panose="02040503050406030204" pitchFamily="18" charset="0"/>
                        </a:rPr>
                        <m:t>)</m:t>
                      </m:r>
                      <m:d>
                        <m:dPr>
                          <m:ctrlPr>
                            <a:rPr lang="en-US" sz="1200" i="1">
                              <a:solidFill>
                                <a:schemeClr val="accent1"/>
                              </a:solidFill>
                              <a:latin typeface="Cambria Math" panose="02040503050406030204" pitchFamily="18" charset="0"/>
                            </a:rPr>
                          </m:ctrlPr>
                        </m:dPr>
                        <m:e>
                          <m:f>
                            <m:fPr>
                              <m:ctrlPr>
                                <a:rPr lang="en-US" sz="1200" i="1">
                                  <a:solidFill>
                                    <a:schemeClr val="accent1"/>
                                  </a:solidFill>
                                  <a:latin typeface="Cambria Math" panose="02040503050406030204" pitchFamily="18" charset="0"/>
                                </a:rPr>
                              </m:ctrlPr>
                            </m:fPr>
                            <m:num>
                              <m:r>
                                <a:rPr lang="en-US" sz="1200" i="1">
                                  <a:solidFill>
                                    <a:schemeClr val="accent1"/>
                                  </a:solidFill>
                                  <a:latin typeface="Cambria Math" panose="02040503050406030204" pitchFamily="18" charset="0"/>
                                </a:rPr>
                                <m:t>𝑒</m:t>
                              </m:r>
                              <m:r>
                                <a:rPr lang="en-US" sz="1200" i="1">
                                  <a:solidFill>
                                    <a:schemeClr val="accent1"/>
                                  </a:solidFill>
                                  <a:latin typeface="Cambria Math" panose="02040503050406030204" pitchFamily="18" charset="0"/>
                                </a:rPr>
                                <m:t>−</m:t>
                              </m:r>
                              <m:sSub>
                                <m:sSubPr>
                                  <m:ctrlPr>
                                    <a:rPr lang="en-US" sz="1200" i="1">
                                      <a:solidFill>
                                        <a:schemeClr val="accent1"/>
                                      </a:solidFill>
                                      <a:latin typeface="Cambria Math" panose="02040503050406030204" pitchFamily="18" charset="0"/>
                                    </a:rPr>
                                  </m:ctrlPr>
                                </m:sSubPr>
                                <m:e>
                                  <m:r>
                                    <a:rPr lang="en-US" sz="1200" i="1">
                                      <a:solidFill>
                                        <a:schemeClr val="accent1"/>
                                      </a:solidFill>
                                      <a:latin typeface="Cambria Math" panose="02040503050406030204" pitchFamily="18" charset="0"/>
                                    </a:rPr>
                                    <m:t>𝑒</m:t>
                                  </m:r>
                                </m:e>
                                <m:sub>
                                  <m:r>
                                    <a:rPr lang="en-US" sz="1200" i="1">
                                      <a:solidFill>
                                        <a:schemeClr val="accent1"/>
                                      </a:solidFill>
                                      <a:latin typeface="Cambria Math" panose="02040503050406030204" pitchFamily="18" charset="0"/>
                                    </a:rPr>
                                    <m:t>𝑖</m:t>
                                  </m:r>
                                </m:sub>
                              </m:sSub>
                            </m:num>
                            <m:den>
                              <m:sSub>
                                <m:sSubPr>
                                  <m:ctrlPr>
                                    <a:rPr lang="en-US" sz="1200" i="1">
                                      <a:solidFill>
                                        <a:schemeClr val="accent1"/>
                                      </a:solidFill>
                                      <a:latin typeface="Cambria Math" panose="02040503050406030204" pitchFamily="18" charset="0"/>
                                    </a:rPr>
                                  </m:ctrlPr>
                                </m:sSubPr>
                                <m:e>
                                  <m:r>
                                    <a:rPr lang="en-US" sz="1200" i="1">
                                      <a:solidFill>
                                        <a:schemeClr val="accent1"/>
                                      </a:solidFill>
                                      <a:latin typeface="Cambria Math" panose="02040503050406030204" pitchFamily="18" charset="0"/>
                                    </a:rPr>
                                    <m:t>𝑒</m:t>
                                  </m:r>
                                </m:e>
                                <m:sub>
                                  <m:r>
                                    <a:rPr lang="en-US" sz="1200" i="1">
                                      <a:solidFill>
                                        <a:schemeClr val="accent1"/>
                                      </a:solidFill>
                                      <a:latin typeface="Cambria Math" panose="02040503050406030204" pitchFamily="18" charset="0"/>
                                    </a:rPr>
                                    <m:t>𝑖</m:t>
                                  </m:r>
                                </m:sub>
                              </m:sSub>
                            </m:den>
                          </m:f>
                        </m:e>
                      </m:d>
                    </m:oMath>
                  </m:oMathPara>
                </a14:m>
                <a:endParaRPr lang="en-US" sz="1200" dirty="0">
                  <a:solidFill>
                    <a:schemeClr val="accent1"/>
                  </a:solidFill>
                </a:endParaRPr>
              </a:p>
            </p:txBody>
          </p:sp>
        </mc:Choice>
        <mc:Fallback xmlns="">
          <p:sp>
            <p:nvSpPr>
              <p:cNvPr id="127" name="Rounded Rectangle 126">
                <a:extLst>
                  <a:ext uri="{FF2B5EF4-FFF2-40B4-BE49-F238E27FC236}">
                    <a16:creationId xmlns:a16="http://schemas.microsoft.com/office/drawing/2014/main" id="{B2326AF4-FEC9-914E-9585-05D5A224FF67}"/>
                  </a:ext>
                </a:extLst>
              </p:cNvPr>
              <p:cNvSpPr>
                <a:spLocks noRot="1" noChangeAspect="1" noMove="1" noResize="1" noEditPoints="1" noAdjustHandles="1" noChangeArrowheads="1" noChangeShapeType="1" noTextEdit="1"/>
              </p:cNvSpPr>
              <p:nvPr/>
            </p:nvSpPr>
            <p:spPr>
              <a:xfrm>
                <a:off x="4236100" y="3495982"/>
                <a:ext cx="2424607" cy="390407"/>
              </a:xfrm>
              <a:prstGeom prst="roundRect">
                <a:avLst/>
              </a:prstGeom>
              <a:blipFill>
                <a:blip r:embed="rId9"/>
                <a:stretch>
                  <a:fillRect b="-7463"/>
                </a:stretch>
              </a:blipFill>
              <a:ln>
                <a:solidFill>
                  <a:schemeClr val="accent1"/>
                </a:solidFill>
              </a:ln>
            </p:spPr>
            <p:txBody>
              <a:bodyPr/>
              <a:lstStyle/>
              <a:p>
                <a:r>
                  <a:rPr lang="en-US">
                    <a:noFill/>
                  </a:rPr>
                  <a:t> </a:t>
                </a:r>
              </a:p>
            </p:txBody>
          </p:sp>
        </mc:Fallback>
      </mc:AlternateContent>
      <p:cxnSp>
        <p:nvCxnSpPr>
          <p:cNvPr id="129" name="Straight Connector 128">
            <a:extLst>
              <a:ext uri="{FF2B5EF4-FFF2-40B4-BE49-F238E27FC236}">
                <a16:creationId xmlns:a16="http://schemas.microsoft.com/office/drawing/2014/main" id="{328AE47B-D5A3-D540-A712-A2FE7DB29A00}"/>
              </a:ext>
            </a:extLst>
          </p:cNvPr>
          <p:cNvCxnSpPr>
            <a:cxnSpLocks/>
            <a:stCxn id="124" idx="2"/>
            <a:endCxn id="126" idx="0"/>
          </p:cNvCxnSpPr>
          <p:nvPr/>
        </p:nvCxnSpPr>
        <p:spPr>
          <a:xfrm flipH="1">
            <a:off x="5428831" y="2896302"/>
            <a:ext cx="899" cy="959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784CCD3-3512-584B-9199-5FB3DCB477D4}"/>
              </a:ext>
            </a:extLst>
          </p:cNvPr>
          <p:cNvCxnSpPr>
            <a:cxnSpLocks/>
            <a:stCxn id="126" idx="2"/>
            <a:endCxn id="127" idx="0"/>
          </p:cNvCxnSpPr>
          <p:nvPr/>
        </p:nvCxnSpPr>
        <p:spPr>
          <a:xfrm>
            <a:off x="5428830" y="3382700"/>
            <a:ext cx="3186" cy="113283"/>
          </a:xfrm>
          <a:prstGeom prst="line">
            <a:avLst/>
          </a:prstGeom>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F7AAAD5C-610E-4649-AD38-E93630851A1C}"/>
              </a:ext>
            </a:extLst>
          </p:cNvPr>
          <p:cNvGrpSpPr/>
          <p:nvPr/>
        </p:nvGrpSpPr>
        <p:grpSpPr>
          <a:xfrm>
            <a:off x="5582475" y="1180372"/>
            <a:ext cx="3351984" cy="2694022"/>
            <a:chOff x="7443300" y="430828"/>
            <a:chExt cx="4469312" cy="3592030"/>
          </a:xfrm>
        </p:grpSpPr>
        <p:grpSp>
          <p:nvGrpSpPr>
            <p:cNvPr id="155" name="Group 154">
              <a:extLst>
                <a:ext uri="{FF2B5EF4-FFF2-40B4-BE49-F238E27FC236}">
                  <a16:creationId xmlns:a16="http://schemas.microsoft.com/office/drawing/2014/main" id="{42B6A541-83A5-2D4A-924C-15C5AF381EAE}"/>
                </a:ext>
              </a:extLst>
            </p:cNvPr>
            <p:cNvGrpSpPr/>
            <p:nvPr/>
          </p:nvGrpSpPr>
          <p:grpSpPr>
            <a:xfrm>
              <a:off x="7443300" y="430828"/>
              <a:ext cx="4313388" cy="3549919"/>
              <a:chOff x="924728" y="-1659408"/>
              <a:chExt cx="10665416" cy="8777640"/>
            </a:xfrm>
          </p:grpSpPr>
          <p:cxnSp>
            <p:nvCxnSpPr>
              <p:cNvPr id="145" name="Straight Arrow Connector 144">
                <a:extLst>
                  <a:ext uri="{FF2B5EF4-FFF2-40B4-BE49-F238E27FC236}">
                    <a16:creationId xmlns:a16="http://schemas.microsoft.com/office/drawing/2014/main" id="{3AFAA013-11B3-1C47-B46A-D91B7A76D12A}"/>
                  </a:ext>
                </a:extLst>
              </p:cNvPr>
              <p:cNvCxnSpPr>
                <a:cxnSpLocks/>
              </p:cNvCxnSpPr>
              <p:nvPr/>
            </p:nvCxnSpPr>
            <p:spPr>
              <a:xfrm>
                <a:off x="6218953" y="3424039"/>
                <a:ext cx="0" cy="3694193"/>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31D1542B-4CB1-EB4F-9D39-D0CA50A2E39F}"/>
                  </a:ext>
                </a:extLst>
              </p:cNvPr>
              <p:cNvCxnSpPr>
                <a:cxnSpLocks/>
              </p:cNvCxnSpPr>
              <p:nvPr/>
            </p:nvCxnSpPr>
            <p:spPr>
              <a:xfrm>
                <a:off x="6218953" y="6858000"/>
                <a:ext cx="4960460"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49" name="Arc 148">
                <a:extLst>
                  <a:ext uri="{FF2B5EF4-FFF2-40B4-BE49-F238E27FC236}">
                    <a16:creationId xmlns:a16="http://schemas.microsoft.com/office/drawing/2014/main" id="{FFB83AAE-5740-9348-B3E9-60A154ECB275}"/>
                  </a:ext>
                </a:extLst>
              </p:cNvPr>
              <p:cNvSpPr/>
              <p:nvPr/>
            </p:nvSpPr>
            <p:spPr>
              <a:xfrm rot="5400000">
                <a:off x="2043934" y="-2778614"/>
                <a:ext cx="8427004" cy="10665416"/>
              </a:xfrm>
              <a:prstGeom prst="arc">
                <a:avLst>
                  <a:gd name="adj1" fmla="val 17032244"/>
                  <a:gd name="adj2"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51" name="Arc 150">
                <a:extLst>
                  <a:ext uri="{FF2B5EF4-FFF2-40B4-BE49-F238E27FC236}">
                    <a16:creationId xmlns:a16="http://schemas.microsoft.com/office/drawing/2014/main" id="{6ED08DB4-CEB5-1847-9708-E93E9B25C1E1}"/>
                  </a:ext>
                </a:extLst>
              </p:cNvPr>
              <p:cNvSpPr/>
              <p:nvPr/>
            </p:nvSpPr>
            <p:spPr>
              <a:xfrm rot="6101552">
                <a:off x="3425096" y="281490"/>
                <a:ext cx="4535046" cy="8322739"/>
              </a:xfrm>
              <a:prstGeom prst="arc">
                <a:avLst>
                  <a:gd name="adj1" fmla="val 16886662"/>
                  <a:gd name="adj2" fmla="val 20047450"/>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sp>
          <p:nvSpPr>
            <p:cNvPr id="161" name="TextBox 160">
              <a:extLst>
                <a:ext uri="{FF2B5EF4-FFF2-40B4-BE49-F238E27FC236}">
                  <a16:creationId xmlns:a16="http://schemas.microsoft.com/office/drawing/2014/main" id="{ED0697DE-8016-0040-8BE9-F3AD1651AD5C}"/>
                </a:ext>
              </a:extLst>
            </p:cNvPr>
            <p:cNvSpPr txBox="1"/>
            <p:nvPr/>
          </p:nvSpPr>
          <p:spPr>
            <a:xfrm>
              <a:off x="9453625" y="2198845"/>
              <a:ext cx="323165" cy="307776"/>
            </a:xfrm>
            <a:prstGeom prst="rect">
              <a:avLst/>
            </a:prstGeom>
            <a:noFill/>
          </p:spPr>
          <p:txBody>
            <a:bodyPr wrap="none" rtlCol="0">
              <a:spAutoFit/>
            </a:bodyPr>
            <a:lstStyle/>
            <a:p>
              <a:r>
                <a:rPr lang="en-US" sz="900" b="1" dirty="0">
                  <a:solidFill>
                    <a:schemeClr val="accent1"/>
                  </a:solidFill>
                </a:rPr>
                <a:t>e</a:t>
              </a:r>
            </a:p>
          </p:txBody>
        </p:sp>
        <p:sp>
          <p:nvSpPr>
            <p:cNvPr id="162" name="TextBox 161">
              <a:extLst>
                <a:ext uri="{FF2B5EF4-FFF2-40B4-BE49-F238E27FC236}">
                  <a16:creationId xmlns:a16="http://schemas.microsoft.com/office/drawing/2014/main" id="{6D905C4E-4FD2-CC44-8C19-FD5BDA2EC5DE}"/>
                </a:ext>
              </a:extLst>
            </p:cNvPr>
            <p:cNvSpPr txBox="1"/>
            <p:nvPr/>
          </p:nvSpPr>
          <p:spPr>
            <a:xfrm>
              <a:off x="11589447" y="3715082"/>
              <a:ext cx="323165" cy="307776"/>
            </a:xfrm>
            <a:prstGeom prst="rect">
              <a:avLst/>
            </a:prstGeom>
            <a:noFill/>
          </p:spPr>
          <p:txBody>
            <a:bodyPr wrap="none" rtlCol="0">
              <a:spAutoFit/>
            </a:bodyPr>
            <a:lstStyle/>
            <a:p>
              <a:r>
                <a:rPr lang="en-US" sz="900" b="1" dirty="0">
                  <a:solidFill>
                    <a:schemeClr val="accent1"/>
                  </a:solidFill>
                </a:rPr>
                <a:t>T</a:t>
              </a:r>
            </a:p>
          </p:txBody>
        </p:sp>
      </p:grpSp>
      <p:cxnSp>
        <p:nvCxnSpPr>
          <p:cNvPr id="166" name="Straight Connector 165">
            <a:extLst>
              <a:ext uri="{FF2B5EF4-FFF2-40B4-BE49-F238E27FC236}">
                <a16:creationId xmlns:a16="http://schemas.microsoft.com/office/drawing/2014/main" id="{62CA4E39-AA87-3142-92DF-A40A4F68BA9E}"/>
              </a:ext>
            </a:extLst>
          </p:cNvPr>
          <p:cNvCxnSpPr>
            <a:cxnSpLocks/>
          </p:cNvCxnSpPr>
          <p:nvPr/>
        </p:nvCxnSpPr>
        <p:spPr>
          <a:xfrm>
            <a:off x="8150902" y="3495983"/>
            <a:ext cx="0" cy="161340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8AFACB0-3111-7E46-90A6-60B6DA9BCB64}"/>
              </a:ext>
            </a:extLst>
          </p:cNvPr>
          <p:cNvCxnSpPr>
            <a:cxnSpLocks/>
          </p:cNvCxnSpPr>
          <p:nvPr/>
        </p:nvCxnSpPr>
        <p:spPr>
          <a:xfrm>
            <a:off x="7714313" y="3677179"/>
            <a:ext cx="0" cy="1432208"/>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FAD480D1-0E73-4944-B0F2-3514064FFEC7}"/>
              </a:ext>
            </a:extLst>
          </p:cNvPr>
          <p:cNvSpPr txBox="1"/>
          <p:nvPr/>
        </p:nvSpPr>
        <p:spPr>
          <a:xfrm>
            <a:off x="8043180" y="5110967"/>
            <a:ext cx="258404" cy="196208"/>
          </a:xfrm>
          <a:prstGeom prst="rect">
            <a:avLst/>
          </a:prstGeom>
          <a:noFill/>
        </p:spPr>
        <p:txBody>
          <a:bodyPr wrap="none" rtlCol="0">
            <a:spAutoFit/>
          </a:bodyPr>
          <a:lstStyle/>
          <a:p>
            <a:r>
              <a:rPr lang="en-US" sz="675" b="1" dirty="0">
                <a:solidFill>
                  <a:schemeClr val="accent1"/>
                </a:solidFill>
              </a:rPr>
              <a:t>T</a:t>
            </a:r>
            <a:r>
              <a:rPr lang="en-US" sz="675" b="1" baseline="-25000" dirty="0">
                <a:solidFill>
                  <a:schemeClr val="accent1"/>
                </a:solidFill>
              </a:rPr>
              <a:t>o</a:t>
            </a:r>
          </a:p>
        </p:txBody>
      </p:sp>
      <p:sp>
        <p:nvSpPr>
          <p:cNvPr id="171" name="TextBox 170">
            <a:extLst>
              <a:ext uri="{FF2B5EF4-FFF2-40B4-BE49-F238E27FC236}">
                <a16:creationId xmlns:a16="http://schemas.microsoft.com/office/drawing/2014/main" id="{FE5C5E7B-7CA1-A247-A7D9-6FC6943942EC}"/>
              </a:ext>
            </a:extLst>
          </p:cNvPr>
          <p:cNvSpPr txBox="1"/>
          <p:nvPr/>
        </p:nvSpPr>
        <p:spPr>
          <a:xfrm>
            <a:off x="7478315" y="5109386"/>
            <a:ext cx="470000" cy="196208"/>
          </a:xfrm>
          <a:prstGeom prst="rect">
            <a:avLst/>
          </a:prstGeom>
          <a:noFill/>
        </p:spPr>
        <p:txBody>
          <a:bodyPr wrap="none" rtlCol="0">
            <a:spAutoFit/>
          </a:bodyPr>
          <a:lstStyle/>
          <a:p>
            <a:r>
              <a:rPr lang="en-US" sz="675" b="1" dirty="0">
                <a:solidFill>
                  <a:schemeClr val="accent1"/>
                </a:solidFill>
              </a:rPr>
              <a:t>T ~ -12C</a:t>
            </a:r>
            <a:endParaRPr lang="en-US" sz="675" b="1" baseline="-25000" dirty="0">
              <a:solidFill>
                <a:schemeClr val="accent1"/>
              </a:solidFill>
            </a:endParaRPr>
          </a:p>
        </p:txBody>
      </p:sp>
      <p:grpSp>
        <p:nvGrpSpPr>
          <p:cNvPr id="177" name="Group 176">
            <a:extLst>
              <a:ext uri="{FF2B5EF4-FFF2-40B4-BE49-F238E27FC236}">
                <a16:creationId xmlns:a16="http://schemas.microsoft.com/office/drawing/2014/main" id="{CAF44486-59DD-5947-ADC0-DB2ECF39CEFB}"/>
              </a:ext>
            </a:extLst>
          </p:cNvPr>
          <p:cNvGrpSpPr/>
          <p:nvPr/>
        </p:nvGrpSpPr>
        <p:grpSpPr>
          <a:xfrm>
            <a:off x="7006654" y="3813038"/>
            <a:ext cx="1927805" cy="1361366"/>
            <a:chOff x="9342205" y="3941051"/>
            <a:chExt cx="2570407" cy="1815154"/>
          </a:xfrm>
        </p:grpSpPr>
        <p:cxnSp>
          <p:nvCxnSpPr>
            <p:cNvPr id="159" name="Straight Arrow Connector 158">
              <a:extLst>
                <a:ext uri="{FF2B5EF4-FFF2-40B4-BE49-F238E27FC236}">
                  <a16:creationId xmlns:a16="http://schemas.microsoft.com/office/drawing/2014/main" id="{EB73711A-A4D2-0841-9630-B7E6750AE909}"/>
                </a:ext>
              </a:extLst>
            </p:cNvPr>
            <p:cNvCxnSpPr>
              <a:cxnSpLocks/>
            </p:cNvCxnSpPr>
            <p:nvPr/>
          </p:nvCxnSpPr>
          <p:spPr>
            <a:xfrm>
              <a:off x="9584430" y="4177164"/>
              <a:ext cx="0" cy="1494033"/>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F6F7A33D-140E-574F-A7E9-F9CE8D4146F5}"/>
                </a:ext>
              </a:extLst>
            </p:cNvPr>
            <p:cNvCxnSpPr>
              <a:cxnSpLocks/>
            </p:cNvCxnSpPr>
            <p:nvPr/>
          </p:nvCxnSpPr>
          <p:spPr>
            <a:xfrm>
              <a:off x="9584430" y="5565952"/>
              <a:ext cx="2006147"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13B7AB5F-2379-FD4B-B92F-9B46B98FADA6}"/>
                </a:ext>
              </a:extLst>
            </p:cNvPr>
            <p:cNvSpPr txBox="1"/>
            <p:nvPr/>
          </p:nvSpPr>
          <p:spPr>
            <a:xfrm>
              <a:off x="11589447" y="5448429"/>
              <a:ext cx="323165" cy="307776"/>
            </a:xfrm>
            <a:prstGeom prst="rect">
              <a:avLst/>
            </a:prstGeom>
            <a:noFill/>
          </p:spPr>
          <p:txBody>
            <a:bodyPr wrap="none" rtlCol="0">
              <a:spAutoFit/>
            </a:bodyPr>
            <a:lstStyle/>
            <a:p>
              <a:r>
                <a:rPr lang="en-US" sz="900" b="1" dirty="0">
                  <a:solidFill>
                    <a:schemeClr val="accent1"/>
                  </a:solidFill>
                </a:rPr>
                <a:t>T</a:t>
              </a:r>
            </a:p>
          </p:txBody>
        </p:sp>
        <p:sp>
          <p:nvSpPr>
            <p:cNvPr id="164" name="TextBox 163">
              <a:extLst>
                <a:ext uri="{FF2B5EF4-FFF2-40B4-BE49-F238E27FC236}">
                  <a16:creationId xmlns:a16="http://schemas.microsoft.com/office/drawing/2014/main" id="{F6985C85-DBB5-9543-8BF0-3F8151303154}"/>
                </a:ext>
              </a:extLst>
            </p:cNvPr>
            <p:cNvSpPr txBox="1"/>
            <p:nvPr/>
          </p:nvSpPr>
          <p:spPr>
            <a:xfrm>
              <a:off x="9342205" y="3941051"/>
              <a:ext cx="513389" cy="307776"/>
            </a:xfrm>
            <a:prstGeom prst="rect">
              <a:avLst/>
            </a:prstGeom>
            <a:noFill/>
          </p:spPr>
          <p:txBody>
            <a:bodyPr wrap="none" rtlCol="0">
              <a:spAutoFit/>
            </a:bodyPr>
            <a:lstStyle/>
            <a:p>
              <a:r>
                <a:rPr lang="en-US" sz="900" b="1" dirty="0">
                  <a:solidFill>
                    <a:schemeClr val="accent1"/>
                  </a:solidFill>
                </a:rPr>
                <a:t>e</a:t>
              </a:r>
              <a:r>
                <a:rPr lang="en-US" sz="900" b="1" baseline="-25000" dirty="0">
                  <a:solidFill>
                    <a:schemeClr val="accent1"/>
                  </a:solidFill>
                </a:rPr>
                <a:t>s</a:t>
              </a:r>
              <a:r>
                <a:rPr lang="en-US" sz="900" b="1" dirty="0">
                  <a:solidFill>
                    <a:schemeClr val="accent1"/>
                  </a:solidFill>
                </a:rPr>
                <a:t>-</a:t>
              </a:r>
              <a:r>
                <a:rPr lang="en-US" sz="900" b="1" dirty="0" err="1">
                  <a:solidFill>
                    <a:schemeClr val="accent1"/>
                  </a:solidFill>
                </a:rPr>
                <a:t>e</a:t>
              </a:r>
              <a:r>
                <a:rPr lang="en-US" sz="900" b="1" baseline="-25000" dirty="0" err="1">
                  <a:solidFill>
                    <a:schemeClr val="accent1"/>
                  </a:solidFill>
                </a:rPr>
                <a:t>i</a:t>
              </a:r>
              <a:endParaRPr lang="en-US" sz="900" b="1" baseline="-25000" dirty="0">
                <a:solidFill>
                  <a:schemeClr val="accent1"/>
                </a:solidFill>
              </a:endParaRPr>
            </a:p>
          </p:txBody>
        </p:sp>
        <p:sp>
          <p:nvSpPr>
            <p:cNvPr id="172" name="Freeform 171">
              <a:extLst>
                <a:ext uri="{FF2B5EF4-FFF2-40B4-BE49-F238E27FC236}">
                  <a16:creationId xmlns:a16="http://schemas.microsoft.com/office/drawing/2014/main" id="{1DAE12FE-7DAD-284A-90AB-777180640AFB}"/>
                </a:ext>
              </a:extLst>
            </p:cNvPr>
            <p:cNvSpPr/>
            <p:nvPr/>
          </p:nvSpPr>
          <p:spPr>
            <a:xfrm>
              <a:off x="9616190" y="4570907"/>
              <a:ext cx="1259174" cy="990444"/>
            </a:xfrm>
            <a:custGeom>
              <a:avLst/>
              <a:gdLst>
                <a:gd name="connsiteX0" fmla="*/ 0 w 1259174"/>
                <a:gd name="connsiteY0" fmla="*/ 975454 h 990444"/>
                <a:gd name="connsiteX1" fmla="*/ 74951 w 1259174"/>
                <a:gd name="connsiteY1" fmla="*/ 803067 h 990444"/>
                <a:gd name="connsiteX2" fmla="*/ 209862 w 1259174"/>
                <a:gd name="connsiteY2" fmla="*/ 533244 h 990444"/>
                <a:gd name="connsiteX3" fmla="*/ 329784 w 1259174"/>
                <a:gd name="connsiteY3" fmla="*/ 345867 h 990444"/>
                <a:gd name="connsiteX4" fmla="*/ 479685 w 1259174"/>
                <a:gd name="connsiteY4" fmla="*/ 136004 h 990444"/>
                <a:gd name="connsiteX5" fmla="*/ 592112 w 1259174"/>
                <a:gd name="connsiteY5" fmla="*/ 31073 h 990444"/>
                <a:gd name="connsiteX6" fmla="*/ 674558 w 1259174"/>
                <a:gd name="connsiteY6" fmla="*/ 1093 h 990444"/>
                <a:gd name="connsiteX7" fmla="*/ 801974 w 1259174"/>
                <a:gd name="connsiteY7" fmla="*/ 61054 h 990444"/>
                <a:gd name="connsiteX8" fmla="*/ 899410 w 1259174"/>
                <a:gd name="connsiteY8" fmla="*/ 180975 h 990444"/>
                <a:gd name="connsiteX9" fmla="*/ 1004341 w 1259174"/>
                <a:gd name="connsiteY9" fmla="*/ 405827 h 990444"/>
                <a:gd name="connsiteX10" fmla="*/ 1109272 w 1259174"/>
                <a:gd name="connsiteY10" fmla="*/ 668155 h 990444"/>
                <a:gd name="connsiteX11" fmla="*/ 1259174 w 1259174"/>
                <a:gd name="connsiteY11" fmla="*/ 990444 h 9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174" h="990444">
                  <a:moveTo>
                    <a:pt x="0" y="975454"/>
                  </a:moveTo>
                  <a:cubicBezTo>
                    <a:pt x="19987" y="926111"/>
                    <a:pt x="39974" y="876769"/>
                    <a:pt x="74951" y="803067"/>
                  </a:cubicBezTo>
                  <a:cubicBezTo>
                    <a:pt x="109928" y="729365"/>
                    <a:pt x="167390" y="609444"/>
                    <a:pt x="209862" y="533244"/>
                  </a:cubicBezTo>
                  <a:cubicBezTo>
                    <a:pt x="252334" y="457044"/>
                    <a:pt x="284813" y="412074"/>
                    <a:pt x="329784" y="345867"/>
                  </a:cubicBezTo>
                  <a:cubicBezTo>
                    <a:pt x="374755" y="279660"/>
                    <a:pt x="435964" y="188470"/>
                    <a:pt x="479685" y="136004"/>
                  </a:cubicBezTo>
                  <a:cubicBezTo>
                    <a:pt x="523406" y="83538"/>
                    <a:pt x="559633" y="53558"/>
                    <a:pt x="592112" y="31073"/>
                  </a:cubicBezTo>
                  <a:cubicBezTo>
                    <a:pt x="624591" y="8588"/>
                    <a:pt x="639581" y="-3904"/>
                    <a:pt x="674558" y="1093"/>
                  </a:cubicBezTo>
                  <a:cubicBezTo>
                    <a:pt x="709535" y="6090"/>
                    <a:pt x="764499" y="31074"/>
                    <a:pt x="801974" y="61054"/>
                  </a:cubicBezTo>
                  <a:cubicBezTo>
                    <a:pt x="839449" y="91034"/>
                    <a:pt x="865682" y="123513"/>
                    <a:pt x="899410" y="180975"/>
                  </a:cubicBezTo>
                  <a:cubicBezTo>
                    <a:pt x="933138" y="238437"/>
                    <a:pt x="969364" y="324630"/>
                    <a:pt x="1004341" y="405827"/>
                  </a:cubicBezTo>
                  <a:cubicBezTo>
                    <a:pt x="1039318" y="487024"/>
                    <a:pt x="1066800" y="570719"/>
                    <a:pt x="1109272" y="668155"/>
                  </a:cubicBezTo>
                  <a:cubicBezTo>
                    <a:pt x="1151744" y="765591"/>
                    <a:pt x="1205459" y="878017"/>
                    <a:pt x="1259174" y="99044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86D7E8C7-C515-F94F-AC52-A7D9FCFF646F}"/>
                  </a:ext>
                </a:extLst>
              </p:cNvPr>
              <p:cNvSpPr txBox="1"/>
              <p:nvPr/>
            </p:nvSpPr>
            <p:spPr>
              <a:xfrm>
                <a:off x="3301257" y="5510923"/>
                <a:ext cx="4090439" cy="769441"/>
              </a:xfrm>
              <a:prstGeom prst="rect">
                <a:avLst/>
              </a:prstGeom>
              <a:noFill/>
              <a:ln>
                <a:solidFill>
                  <a:schemeClr val="accent1"/>
                </a:solidFill>
                <a:prstDash val="sysDot"/>
              </a:ln>
            </p:spPr>
            <p:txBody>
              <a:bodyPr wrap="square" rtlCol="0">
                <a:spAutoFit/>
              </a:bodyPr>
              <a:lstStyle/>
              <a:p>
                <a:r>
                  <a:rPr lang="en-US" sz="1100" dirty="0"/>
                  <a:t>In mixed-phase clouds with many drops </a:t>
                </a:r>
                <a:r>
                  <a:rPr lang="en-US" sz="1100" dirty="0">
                    <a:sym typeface="Wingdings" pitchFamily="2" charset="2"/>
                  </a:rPr>
                  <a:t> </a:t>
                </a:r>
                <a14:m>
                  <m:oMath xmlns:m="http://schemas.openxmlformats.org/officeDocument/2006/math">
                    <m:r>
                      <m:rPr>
                        <m:sty m:val="p"/>
                      </m:rPr>
                      <a:rPr lang="en-US" sz="1100" dirty="0">
                        <a:latin typeface="Cambria Math" panose="02040503050406030204" pitchFamily="18" charset="0"/>
                      </a:rPr>
                      <m:t>e</m:t>
                    </m:r>
                    <m:r>
                      <a:rPr lang="en-US" sz="1100" dirty="0">
                        <a:latin typeface="Cambria Math" panose="02040503050406030204" pitchFamily="18" charset="0"/>
                      </a:rPr>
                      <m:t> ~ </m:t>
                    </m:r>
                    <m:sSub>
                      <m:sSubPr>
                        <m:ctrlPr>
                          <a:rPr lang="en-US" sz="1100" i="1" dirty="0">
                            <a:latin typeface="Cambria Math" panose="02040503050406030204" pitchFamily="18" charset="0"/>
                          </a:rPr>
                        </m:ctrlPr>
                      </m:sSubPr>
                      <m:e>
                        <m:r>
                          <m:rPr>
                            <m:sty m:val="p"/>
                          </m:rPr>
                          <a:rPr lang="en-US" sz="1100" dirty="0">
                            <a:latin typeface="Cambria Math" panose="02040503050406030204" pitchFamily="18" charset="0"/>
                          </a:rPr>
                          <m:t>e</m:t>
                        </m:r>
                      </m:e>
                      <m:sub>
                        <m:r>
                          <m:rPr>
                            <m:sty m:val="p"/>
                          </m:rPr>
                          <a:rPr lang="en-US" sz="1100" dirty="0">
                            <a:latin typeface="Cambria Math" panose="02040503050406030204" pitchFamily="18" charset="0"/>
                          </a:rPr>
                          <m:t>s</m:t>
                        </m:r>
                      </m:sub>
                    </m:sSub>
                    <m:r>
                      <a:rPr lang="en-US" sz="1100" dirty="0">
                        <a:latin typeface="Cambria Math" panose="02040503050406030204" pitchFamily="18" charset="0"/>
                      </a:rPr>
                      <m:t>(</m:t>
                    </m:r>
                    <m:r>
                      <m:rPr>
                        <m:sty m:val="p"/>
                      </m:rPr>
                      <a:rPr lang="en-US" sz="1100" dirty="0">
                        <a:latin typeface="Cambria Math" panose="02040503050406030204" pitchFamily="18" charset="0"/>
                      </a:rPr>
                      <m:t>T</m:t>
                    </m:r>
                    <m:r>
                      <a:rPr lang="en-US" sz="1100" dirty="0">
                        <a:latin typeface="Cambria Math" panose="02040503050406030204" pitchFamily="18" charset="0"/>
                      </a:rPr>
                      <m:t>)</m:t>
                    </m:r>
                  </m:oMath>
                </a14:m>
                <a:endParaRPr lang="en-US" sz="1100" dirty="0"/>
              </a:p>
              <a:p>
                <a:pPr marL="214313" indent="-214313">
                  <a:buFont typeface="Arial" panose="020B0604020202020204" pitchFamily="34" charset="0"/>
                  <a:buChar char="•"/>
                </a:pPr>
                <a:r>
                  <a:rPr lang="en-US" sz="1100" dirty="0"/>
                  <a:t>Since </a:t>
                </a:r>
                <a14:m>
                  <m:oMath xmlns:m="http://schemas.openxmlformats.org/officeDocument/2006/math">
                    <m:sSub>
                      <m:sSubPr>
                        <m:ctrlPr>
                          <a:rPr lang="en-US" sz="1100" i="1" dirty="0">
                            <a:latin typeface="Cambria Math" panose="02040503050406030204" pitchFamily="18" charset="0"/>
                          </a:rPr>
                        </m:ctrlPr>
                      </m:sSubPr>
                      <m:e>
                        <m:r>
                          <m:rPr>
                            <m:sty m:val="p"/>
                          </m:rPr>
                          <a:rPr lang="en-US" sz="1100" dirty="0">
                            <a:latin typeface="Cambria Math" panose="02040503050406030204" pitchFamily="18" charset="0"/>
                          </a:rPr>
                          <m:t>e</m:t>
                        </m:r>
                      </m:e>
                      <m:sub>
                        <m:r>
                          <m:rPr>
                            <m:sty m:val="p"/>
                          </m:rPr>
                          <a:rPr lang="en-US" sz="1100" dirty="0">
                            <a:latin typeface="Cambria Math" panose="02040503050406030204" pitchFamily="18" charset="0"/>
                          </a:rPr>
                          <m:t>s</m:t>
                        </m:r>
                      </m:sub>
                    </m:sSub>
                    <m:r>
                      <a:rPr lang="en-US" sz="1100" dirty="0">
                        <a:latin typeface="Cambria Math" panose="02040503050406030204" pitchFamily="18" charset="0"/>
                      </a:rPr>
                      <m:t>&gt;</m:t>
                    </m:r>
                    <m:sSub>
                      <m:sSubPr>
                        <m:ctrlPr>
                          <a:rPr lang="en-US" sz="1100" i="1" dirty="0">
                            <a:latin typeface="Cambria Math" panose="02040503050406030204" pitchFamily="18" charset="0"/>
                          </a:rPr>
                        </m:ctrlPr>
                      </m:sSubPr>
                      <m:e>
                        <m:r>
                          <m:rPr>
                            <m:sty m:val="p"/>
                          </m:rPr>
                          <a:rPr lang="en-US" sz="1100" dirty="0">
                            <a:latin typeface="Cambria Math" panose="02040503050406030204" pitchFamily="18" charset="0"/>
                          </a:rPr>
                          <m:t>e</m:t>
                        </m:r>
                      </m:e>
                      <m:sub>
                        <m:r>
                          <a:rPr lang="en-US" sz="1100" i="1" dirty="0">
                            <a:latin typeface="Cambria Math" panose="02040503050406030204" pitchFamily="18" charset="0"/>
                          </a:rPr>
                          <m:t>𝑖</m:t>
                        </m:r>
                      </m:sub>
                    </m:sSub>
                  </m:oMath>
                </a14:m>
                <a:r>
                  <a:rPr lang="en-US" sz="1100" dirty="0"/>
                  <a:t> </a:t>
                </a:r>
                <a:r>
                  <a:rPr lang="en-US" sz="1100" dirty="0">
                    <a:sym typeface="Wingdings" pitchFamily="2" charset="2"/>
                  </a:rPr>
                  <a:t> ice grows, drops evaporate, keeping </a:t>
                </a:r>
                <a14:m>
                  <m:oMath xmlns:m="http://schemas.openxmlformats.org/officeDocument/2006/math">
                    <m:r>
                      <m:rPr>
                        <m:sty m:val="p"/>
                      </m:rPr>
                      <a:rPr lang="en-US" sz="1100" dirty="0">
                        <a:latin typeface="Cambria Math" panose="02040503050406030204" pitchFamily="18" charset="0"/>
                      </a:rPr>
                      <m:t>e</m:t>
                    </m:r>
                    <m:r>
                      <a:rPr lang="en-US" sz="1100" dirty="0">
                        <a:latin typeface="Cambria Math" panose="02040503050406030204" pitchFamily="18" charset="0"/>
                      </a:rPr>
                      <m:t> ~ </m:t>
                    </m:r>
                    <m:sSub>
                      <m:sSubPr>
                        <m:ctrlPr>
                          <a:rPr lang="en-US" sz="1100" i="1" dirty="0">
                            <a:latin typeface="Cambria Math" panose="02040503050406030204" pitchFamily="18" charset="0"/>
                          </a:rPr>
                        </m:ctrlPr>
                      </m:sSubPr>
                      <m:e>
                        <m:r>
                          <m:rPr>
                            <m:sty m:val="p"/>
                          </m:rPr>
                          <a:rPr lang="en-US" sz="1100" dirty="0">
                            <a:latin typeface="Cambria Math" panose="02040503050406030204" pitchFamily="18" charset="0"/>
                          </a:rPr>
                          <m:t>e</m:t>
                        </m:r>
                      </m:e>
                      <m:sub>
                        <m:r>
                          <m:rPr>
                            <m:sty m:val="p"/>
                          </m:rPr>
                          <a:rPr lang="en-US" sz="1100" dirty="0">
                            <a:latin typeface="Cambria Math" panose="02040503050406030204" pitchFamily="18" charset="0"/>
                          </a:rPr>
                          <m:t>s</m:t>
                        </m:r>
                      </m:sub>
                    </m:sSub>
                    <m:r>
                      <a:rPr lang="en-US" sz="1100" dirty="0">
                        <a:latin typeface="Cambria Math" panose="02040503050406030204" pitchFamily="18" charset="0"/>
                      </a:rPr>
                      <m:t>(</m:t>
                    </m:r>
                    <m:r>
                      <m:rPr>
                        <m:sty m:val="p"/>
                      </m:rPr>
                      <a:rPr lang="en-US" sz="1100" dirty="0">
                        <a:latin typeface="Cambria Math" panose="02040503050406030204" pitchFamily="18" charset="0"/>
                      </a:rPr>
                      <m:t>T</m:t>
                    </m:r>
                    <m:r>
                      <a:rPr lang="en-US" sz="1100" dirty="0">
                        <a:latin typeface="Cambria Math" panose="02040503050406030204" pitchFamily="18" charset="0"/>
                      </a:rPr>
                      <m:t>)</m:t>
                    </m:r>
                  </m:oMath>
                </a14:m>
                <a:endParaRPr lang="en-US" sz="1100" dirty="0"/>
              </a:p>
              <a:p>
                <a:pPr marL="214313" indent="-214313">
                  <a:buFont typeface="Arial" panose="020B0604020202020204" pitchFamily="34" charset="0"/>
                  <a:buChar char="•"/>
                </a:pPr>
                <a:r>
                  <a:rPr lang="en-US" sz="1100" dirty="0"/>
                  <a:t>Ice growth most rapid where </a:t>
                </a:r>
                <a14:m>
                  <m:oMath xmlns:m="http://schemas.openxmlformats.org/officeDocument/2006/math">
                    <m:sSub>
                      <m:sSubPr>
                        <m:ctrlPr>
                          <a:rPr lang="en-US" sz="1100" i="1" dirty="0">
                            <a:latin typeface="Cambria Math" panose="02040503050406030204" pitchFamily="18" charset="0"/>
                          </a:rPr>
                        </m:ctrlPr>
                      </m:sSubPr>
                      <m:e>
                        <m:r>
                          <m:rPr>
                            <m:sty m:val="p"/>
                          </m:rPr>
                          <a:rPr lang="en-US" sz="1100" dirty="0">
                            <a:latin typeface="Cambria Math" panose="02040503050406030204" pitchFamily="18" charset="0"/>
                          </a:rPr>
                          <m:t>e</m:t>
                        </m:r>
                      </m:e>
                      <m:sub>
                        <m:r>
                          <m:rPr>
                            <m:sty m:val="p"/>
                          </m:rPr>
                          <a:rPr lang="en-US" sz="1100" dirty="0">
                            <a:latin typeface="Cambria Math" panose="02040503050406030204" pitchFamily="18" charset="0"/>
                          </a:rPr>
                          <m:t>s</m:t>
                        </m:r>
                      </m:sub>
                    </m:sSub>
                    <m:r>
                      <a:rPr lang="en-US" sz="1100" i="1" dirty="0">
                        <a:latin typeface="Cambria Math" panose="02040503050406030204" pitchFamily="18" charset="0"/>
                      </a:rPr>
                      <m:t>−</m:t>
                    </m:r>
                    <m:sSub>
                      <m:sSubPr>
                        <m:ctrlPr>
                          <a:rPr lang="en-US" sz="1100" i="1" dirty="0">
                            <a:latin typeface="Cambria Math" panose="02040503050406030204" pitchFamily="18" charset="0"/>
                          </a:rPr>
                        </m:ctrlPr>
                      </m:sSubPr>
                      <m:e>
                        <m:r>
                          <a:rPr lang="en-US" sz="1100" i="1" dirty="0">
                            <a:latin typeface="Cambria Math" panose="02040503050406030204" pitchFamily="18" charset="0"/>
                          </a:rPr>
                          <m:t>𝑒</m:t>
                        </m:r>
                      </m:e>
                      <m:sub>
                        <m:r>
                          <a:rPr lang="en-US" sz="1100" i="1" dirty="0">
                            <a:latin typeface="Cambria Math" panose="02040503050406030204" pitchFamily="18" charset="0"/>
                          </a:rPr>
                          <m:t>𝑖</m:t>
                        </m:r>
                      </m:sub>
                    </m:sSub>
                  </m:oMath>
                </a14:m>
                <a:r>
                  <a:rPr lang="en-US" sz="1100" dirty="0"/>
                  <a:t> maximizes at </a:t>
                </a:r>
                <a14:m>
                  <m:oMath xmlns:m="http://schemas.openxmlformats.org/officeDocument/2006/math">
                    <m:r>
                      <a:rPr lang="en-US" sz="1100" dirty="0">
                        <a:latin typeface="Cambria Math" panose="02040503050406030204" pitchFamily="18" charset="0"/>
                      </a:rPr>
                      <m:t>~ −12</m:t>
                    </m:r>
                    <m:r>
                      <a:rPr lang="en-US" sz="1100" i="1" dirty="0">
                        <a:latin typeface="Cambria Math" panose="02040503050406030204" pitchFamily="18" charset="0"/>
                        <a:ea typeface="Cambria Math" panose="02040503050406030204" pitchFamily="18" charset="0"/>
                      </a:rPr>
                      <m:t>℃</m:t>
                    </m:r>
                  </m:oMath>
                </a14:m>
                <a:endParaRPr lang="en-US" sz="1100" dirty="0"/>
              </a:p>
              <a:p>
                <a:pPr marL="214313" indent="-214313">
                  <a:buFont typeface="Arial" panose="020B0604020202020204" pitchFamily="34" charset="0"/>
                  <a:buChar char="•"/>
                </a:pPr>
                <a:endParaRPr lang="en-US" sz="1100" dirty="0"/>
              </a:p>
            </p:txBody>
          </p:sp>
        </mc:Choice>
        <mc:Fallback xmlns="">
          <p:sp>
            <p:nvSpPr>
              <p:cNvPr id="174" name="TextBox 173">
                <a:extLst>
                  <a:ext uri="{FF2B5EF4-FFF2-40B4-BE49-F238E27FC236}">
                    <a16:creationId xmlns:a16="http://schemas.microsoft.com/office/drawing/2014/main" id="{86D7E8C7-C515-F94F-AC52-A7D9FCFF646F}"/>
                  </a:ext>
                </a:extLst>
              </p:cNvPr>
              <p:cNvSpPr txBox="1">
                <a:spLocks noRot="1" noChangeAspect="1" noMove="1" noResize="1" noEditPoints="1" noAdjustHandles="1" noChangeArrowheads="1" noChangeShapeType="1" noTextEdit="1"/>
              </p:cNvSpPr>
              <p:nvPr/>
            </p:nvSpPr>
            <p:spPr>
              <a:xfrm>
                <a:off x="3301257" y="5510923"/>
                <a:ext cx="4090439" cy="769441"/>
              </a:xfrm>
              <a:prstGeom prst="rect">
                <a:avLst/>
              </a:prstGeom>
              <a:blipFill>
                <a:blip r:embed="rId10"/>
                <a:stretch>
                  <a:fillRect/>
                </a:stretch>
              </a:blipFill>
              <a:ln>
                <a:solidFill>
                  <a:schemeClr val="accent1"/>
                </a:solidFill>
                <a:prstDash val="sysDot"/>
              </a:ln>
            </p:spPr>
            <p:txBody>
              <a:bodyPr/>
              <a:lstStyle/>
              <a:p>
                <a:r>
                  <a:rPr lang="en-US">
                    <a:noFill/>
                  </a:rPr>
                  <a:t> </a:t>
                </a:r>
              </a:p>
            </p:txBody>
          </p:sp>
        </mc:Fallback>
      </mc:AlternateContent>
      <p:sp>
        <p:nvSpPr>
          <p:cNvPr id="175" name="TextBox 174">
            <a:extLst>
              <a:ext uri="{FF2B5EF4-FFF2-40B4-BE49-F238E27FC236}">
                <a16:creationId xmlns:a16="http://schemas.microsoft.com/office/drawing/2014/main" id="{133595EC-0467-2F4B-A7A6-90B71EC516DD}"/>
              </a:ext>
            </a:extLst>
          </p:cNvPr>
          <p:cNvSpPr txBox="1"/>
          <p:nvPr/>
        </p:nvSpPr>
        <p:spPr>
          <a:xfrm>
            <a:off x="3270837" y="5207490"/>
            <a:ext cx="1630575" cy="338554"/>
          </a:xfrm>
          <a:prstGeom prst="rect">
            <a:avLst/>
          </a:prstGeom>
          <a:noFill/>
        </p:spPr>
        <p:txBody>
          <a:bodyPr wrap="none" rtlCol="0">
            <a:spAutoFit/>
          </a:bodyPr>
          <a:lstStyle/>
          <a:p>
            <a:r>
              <a:rPr lang="en-US" sz="1600" dirty="0">
                <a:solidFill>
                  <a:schemeClr val="accent1"/>
                </a:solidFill>
              </a:rPr>
              <a:t>Bergeron Process</a:t>
            </a:r>
          </a:p>
        </p:txBody>
      </p:sp>
    </p:spTree>
    <p:custDataLst>
      <p:tags r:id="rId1"/>
    </p:custDataLst>
    <p:extLst>
      <p:ext uri="{BB962C8B-B14F-4D97-AF65-F5344CB8AC3E}">
        <p14:creationId xmlns:p14="http://schemas.microsoft.com/office/powerpoint/2010/main" val="2070511226"/>
      </p:ext>
    </p:extLst>
  </p:cSld>
  <p:clrMapOvr>
    <a:masterClrMapping/>
  </p:clrMapOvr>
  <mc:AlternateContent xmlns:mc="http://schemas.openxmlformats.org/markup-compatibility/2006" xmlns:p14="http://schemas.microsoft.com/office/powerpoint/2010/main">
    <mc:Choice Requires="p14">
      <p:transition spd="slow" p14:dur="2000" advTm="230360"/>
    </mc:Choice>
    <mc:Fallback xmlns="">
      <p:transition spd="slow" advTm="23036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a:srcRect b="65393"/>
          <a:stretch/>
        </p:blipFill>
        <p:spPr>
          <a:xfrm>
            <a:off x="6684361" y="5256708"/>
            <a:ext cx="2459638" cy="1340666"/>
          </a:xfrm>
          <a:prstGeom prst="rect">
            <a:avLst/>
          </a:prstGeom>
        </p:spPr>
      </p:pic>
      <mc:AlternateContent xmlns:mc="http://schemas.openxmlformats.org/markup-compatibility/2006" xmlns:a14="http://schemas.microsoft.com/office/drawing/2010/main">
        <mc:Choice Requires="a14">
          <p:sp>
            <p:nvSpPr>
              <p:cNvPr id="33" name="TextBox 32"/>
              <p:cNvSpPr txBox="1"/>
              <p:nvPr/>
            </p:nvSpPr>
            <p:spPr>
              <a:xfrm>
                <a:off x="498944" y="1735255"/>
                <a:ext cx="4073056" cy="2620717"/>
              </a:xfrm>
              <a:prstGeom prst="rect">
                <a:avLst/>
              </a:prstGeom>
              <a:noFill/>
            </p:spPr>
            <p:txBody>
              <a:bodyPr wrap="square" rtlCol="0">
                <a:spAutoFit/>
              </a:bodyPr>
              <a:lstStyle/>
              <a:p>
                <a:r>
                  <a:rPr lang="en-US" sz="1200" dirty="0">
                    <a:sym typeface="Wingdings" panose="05000000000000000000" pitchFamily="2" charset="2"/>
                  </a:rPr>
                  <a:t>Mass flux to a droplet (g/cm</a:t>
                </a:r>
                <a:r>
                  <a:rPr lang="en-US" sz="1200" baseline="30000" dirty="0">
                    <a:sym typeface="Wingdings" panose="05000000000000000000" pitchFamily="2" charset="2"/>
                  </a:rPr>
                  <a:t>2</a:t>
                </a:r>
                <a:r>
                  <a:rPr lang="en-US" sz="1200" dirty="0">
                    <a:sym typeface="Wingdings" panose="05000000000000000000" pitchFamily="2" charset="2"/>
                  </a:rPr>
                  <a:t>/s):  </a:t>
                </a:r>
                <a14:m>
                  <m:oMath xmlns:m="http://schemas.openxmlformats.org/officeDocument/2006/math">
                    <m:r>
                      <m:rPr>
                        <m:sty m:val="p"/>
                      </m:rPr>
                      <a:rPr lang="en-US" sz="1400" b="0" i="0" smtClean="0">
                        <a:latin typeface="Cambria Math" panose="02040503050406030204" pitchFamily="18" charset="0"/>
                        <a:sym typeface="Wingdings" panose="05000000000000000000" pitchFamily="2" charset="2"/>
                      </a:rPr>
                      <m:t>F</m:t>
                    </m:r>
                    <m:r>
                      <a:rPr lang="en-US" sz="1400" b="0" i="1" smtClean="0">
                        <a:latin typeface="Cambria Math" panose="02040503050406030204" pitchFamily="18" charset="0"/>
                        <a:sym typeface="Wingdings" panose="05000000000000000000" pitchFamily="2" charset="2"/>
                      </a:rPr>
                      <m:t>=</m:t>
                    </m:r>
                    <m:f>
                      <m:fPr>
                        <m:ctrlPr>
                          <a:rPr lang="en-US" sz="1400" b="0" i="1" smtClean="0">
                            <a:latin typeface="Cambria Math" panose="02040503050406030204" pitchFamily="18" charset="0"/>
                            <a:sym typeface="Wingdings" panose="05000000000000000000" pitchFamily="2" charset="2"/>
                          </a:rPr>
                        </m:ctrlPr>
                      </m:fPr>
                      <m:num>
                        <m:sSub>
                          <m:sSubPr>
                            <m:ctrlPr>
                              <a:rPr lang="en-US" sz="1400" i="1">
                                <a:latin typeface="Cambria Math" panose="02040503050406030204" pitchFamily="18" charset="0"/>
                                <a:sym typeface="Wingdings" panose="05000000000000000000" pitchFamily="2" charset="2"/>
                              </a:rPr>
                            </m:ctrlPr>
                          </m:sSubPr>
                          <m:e>
                            <m:r>
                              <a:rPr lang="en-US" sz="1400" i="1">
                                <a:latin typeface="Cambria Math" panose="02040503050406030204" pitchFamily="18" charset="0"/>
                                <a:sym typeface="Wingdings" panose="05000000000000000000" pitchFamily="2" charset="2"/>
                              </a:rPr>
                              <m:t>𝐷</m:t>
                            </m:r>
                          </m:e>
                          <m:sub>
                            <m:r>
                              <a:rPr lang="en-US" sz="1400" i="1">
                                <a:latin typeface="Cambria Math" panose="02040503050406030204" pitchFamily="18" charset="0"/>
                                <a:sym typeface="Wingdings" panose="05000000000000000000" pitchFamily="2" charset="2"/>
                              </a:rPr>
                              <m:t>𝑣</m:t>
                            </m:r>
                          </m:sub>
                        </m:sSub>
                        <m:r>
                          <a:rPr lang="en-US" sz="1400" b="0" i="1" smtClean="0">
                            <a:latin typeface="Cambria Math" panose="02040503050406030204" pitchFamily="18" charset="0"/>
                            <a:ea typeface="Cambria Math" panose="02040503050406030204" pitchFamily="18" charset="0"/>
                            <a:sym typeface="Wingdings" panose="05000000000000000000" pitchFamily="2" charset="2"/>
                          </a:rPr>
                          <m:t>∆</m:t>
                        </m:r>
                        <m:sSub>
                          <m:sSubPr>
                            <m:ctrlPr>
                              <a:rPr lang="en-US" sz="1400" i="1">
                                <a:latin typeface="Cambria Math" panose="02040503050406030204" pitchFamily="18" charset="0"/>
                                <a:ea typeface="Cambria Math" panose="02040503050406030204" pitchFamily="18" charset="0"/>
                                <a:sym typeface="Wingdings" panose="05000000000000000000" pitchFamily="2" charset="2"/>
                              </a:rPr>
                            </m:ctrlPr>
                          </m:sSubPr>
                          <m:e>
                            <m:r>
                              <a:rPr lang="en-US" sz="1400" i="1">
                                <a:latin typeface="Cambria Math" panose="02040503050406030204" pitchFamily="18" charset="0"/>
                                <a:ea typeface="Cambria Math" panose="02040503050406030204" pitchFamily="18" charset="0"/>
                                <a:sym typeface="Wingdings" panose="05000000000000000000" pitchFamily="2" charset="2"/>
                              </a:rPr>
                              <m:t>𝜌</m:t>
                            </m:r>
                          </m:e>
                          <m:sub>
                            <m:r>
                              <a:rPr lang="en-US" sz="1400" i="1">
                                <a:latin typeface="Cambria Math" panose="02040503050406030204" pitchFamily="18" charset="0"/>
                                <a:ea typeface="Cambria Math" panose="02040503050406030204" pitchFamily="18" charset="0"/>
                                <a:sym typeface="Wingdings" panose="05000000000000000000" pitchFamily="2" charset="2"/>
                              </a:rPr>
                              <m:t>𝑣</m:t>
                            </m:r>
                          </m:sub>
                        </m:sSub>
                      </m:num>
                      <m:den>
                        <m:sSub>
                          <m:sSubPr>
                            <m:ctrlPr>
                              <a:rPr lang="en-US" sz="1400" i="1" smtClean="0">
                                <a:latin typeface="Cambria Math" panose="02040503050406030204" pitchFamily="18" charset="0"/>
                                <a:ea typeface="Cambria Math" panose="02040503050406030204" pitchFamily="18" charset="0"/>
                                <a:sym typeface="Wingdings" panose="05000000000000000000" pitchFamily="2" charset="2"/>
                              </a:rPr>
                            </m:ctrlPr>
                          </m:sSubPr>
                          <m:e>
                            <m:r>
                              <a:rPr lang="en-US" sz="1400" b="0" i="1" smtClean="0">
                                <a:latin typeface="Cambria Math" panose="02040503050406030204" pitchFamily="18" charset="0"/>
                                <a:ea typeface="Cambria Math" panose="02040503050406030204" pitchFamily="18" charset="0"/>
                                <a:sym typeface="Wingdings" panose="05000000000000000000" pitchFamily="2" charset="2"/>
                              </a:rPr>
                              <m:t>(</m:t>
                            </m:r>
                            <m:r>
                              <a:rPr lang="en-US" sz="1400" b="0" i="1" smtClean="0">
                                <a:latin typeface="Cambria Math" panose="02040503050406030204" pitchFamily="18" charset="0"/>
                                <a:ea typeface="Cambria Math" panose="02040503050406030204" pitchFamily="18" charset="0"/>
                                <a:sym typeface="Wingdings" panose="05000000000000000000" pitchFamily="2" charset="2"/>
                              </a:rPr>
                              <m:t>𝐷</m:t>
                            </m:r>
                          </m:e>
                          <m:sub>
                            <m:r>
                              <a:rPr lang="en-US" sz="1400" b="0" i="1" smtClean="0">
                                <a:latin typeface="Cambria Math" panose="02040503050406030204" pitchFamily="18" charset="0"/>
                                <a:ea typeface="Cambria Math" panose="02040503050406030204" pitchFamily="18" charset="0"/>
                                <a:sym typeface="Wingdings" panose="05000000000000000000" pitchFamily="2" charset="2"/>
                              </a:rPr>
                              <m:t>𝑝</m:t>
                            </m:r>
                          </m:sub>
                        </m:sSub>
                        <m:r>
                          <a:rPr lang="en-US" sz="1400" b="0" i="1" smtClean="0">
                            <a:latin typeface="Cambria Math" panose="02040503050406030204" pitchFamily="18" charset="0"/>
                            <a:ea typeface="Cambria Math" panose="02040503050406030204" pitchFamily="18" charset="0"/>
                            <a:sym typeface="Wingdings" panose="05000000000000000000" pitchFamily="2" charset="2"/>
                          </a:rPr>
                          <m:t>/2)</m:t>
                        </m:r>
                      </m:den>
                    </m:f>
                    <m:r>
                      <a:rPr lang="en-US" sz="1400" b="0" i="0" smtClean="0">
                        <a:latin typeface="Cambria Math" panose="02040503050406030204" pitchFamily="18" charset="0"/>
                        <a:sym typeface="Wingdings" panose="05000000000000000000" pitchFamily="2" charset="2"/>
                      </a:rPr>
                      <m:t>=</m:t>
                    </m:r>
                    <m:f>
                      <m:fPr>
                        <m:ctrlPr>
                          <a:rPr lang="en-US" sz="1400" i="1">
                            <a:latin typeface="Cambria Math" panose="02040503050406030204" pitchFamily="18" charset="0"/>
                            <a:ea typeface="Cambria Math" panose="02040503050406030204" pitchFamily="18" charset="0"/>
                          </a:rPr>
                        </m:ctrlPr>
                      </m:fPr>
                      <m:num>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𝜌</m:t>
                            </m:r>
                          </m:e>
                          <m:sub>
                            <m:r>
                              <a:rPr lang="en-US" sz="1400" i="1">
                                <a:latin typeface="Cambria Math" panose="02040503050406030204" pitchFamily="18" charset="0"/>
                                <a:ea typeface="Cambria Math" panose="02040503050406030204" pitchFamily="18" charset="0"/>
                              </a:rPr>
                              <m:t>𝐿</m:t>
                            </m:r>
                          </m:sub>
                        </m:sSub>
                      </m:num>
                      <m:den>
                        <m:r>
                          <a:rPr lang="en-US" sz="1400" b="0" i="1" smtClean="0">
                            <a:latin typeface="Cambria Math" panose="02040503050406030204" pitchFamily="18" charset="0"/>
                            <a:ea typeface="Cambria Math" panose="02040503050406030204" pitchFamily="18" charset="0"/>
                          </a:rPr>
                          <m:t>2</m:t>
                        </m:r>
                      </m:den>
                    </m:f>
                    <m:f>
                      <m:fPr>
                        <m:ctrlPr>
                          <a:rPr lang="en-US" sz="1400" i="1">
                            <a:latin typeface="Cambria Math" panose="02040503050406030204" pitchFamily="18" charset="0"/>
                            <a:sym typeface="Wingdings" panose="05000000000000000000" pitchFamily="2" charset="2"/>
                          </a:rPr>
                        </m:ctrlPr>
                      </m:fPr>
                      <m:num>
                        <m:r>
                          <a:rPr lang="en-US" sz="1400" i="1">
                            <a:latin typeface="Cambria Math" panose="02040503050406030204" pitchFamily="18" charset="0"/>
                            <a:sym typeface="Wingdings" panose="05000000000000000000" pitchFamily="2" charset="2"/>
                          </a:rPr>
                          <m:t>𝑑</m:t>
                        </m:r>
                        <m:sSub>
                          <m:sSubPr>
                            <m:ctrlPr>
                              <a:rPr lang="en-US" sz="1400" i="1" smtClean="0">
                                <a:latin typeface="Cambria Math" panose="02040503050406030204" pitchFamily="18" charset="0"/>
                                <a:sym typeface="Wingdings" panose="05000000000000000000" pitchFamily="2" charset="2"/>
                              </a:rPr>
                            </m:ctrlPr>
                          </m:sSubPr>
                          <m:e>
                            <m:r>
                              <a:rPr lang="en-US" sz="1400" b="0" i="1" smtClean="0">
                                <a:latin typeface="Cambria Math" panose="02040503050406030204" pitchFamily="18" charset="0"/>
                                <a:sym typeface="Wingdings" panose="05000000000000000000" pitchFamily="2" charset="2"/>
                              </a:rPr>
                              <m:t>𝐷</m:t>
                            </m:r>
                          </m:e>
                          <m:sub>
                            <m:r>
                              <a:rPr lang="en-US" sz="1400" b="0" i="1" smtClean="0">
                                <a:latin typeface="Cambria Math" panose="02040503050406030204" pitchFamily="18" charset="0"/>
                                <a:sym typeface="Wingdings" panose="05000000000000000000" pitchFamily="2" charset="2"/>
                              </a:rPr>
                              <m:t>𝑝</m:t>
                            </m:r>
                          </m:sub>
                        </m:sSub>
                      </m:num>
                      <m:den>
                        <m:r>
                          <a:rPr lang="en-US" sz="1400" i="1">
                            <a:latin typeface="Cambria Math" panose="02040503050406030204" pitchFamily="18" charset="0"/>
                            <a:sym typeface="Wingdings" panose="05000000000000000000" pitchFamily="2" charset="2"/>
                          </a:rPr>
                          <m:t>𝑑𝑡</m:t>
                        </m:r>
                      </m:den>
                    </m:f>
                  </m:oMath>
                </a14:m>
                <a:endParaRPr lang="en-US" sz="1200" dirty="0">
                  <a:sym typeface="Wingdings" panose="05000000000000000000" pitchFamily="2" charset="2"/>
                </a:endParaRPr>
              </a:p>
              <a:p>
                <a:endParaRPr lang="en-US" sz="1200" dirty="0">
                  <a:sym typeface="Wingdings" panose="05000000000000000000" pitchFamily="2" charset="2"/>
                </a:endParaRPr>
              </a:p>
              <a:p>
                <a:r>
                  <a:rPr lang="en-US" sz="1200" dirty="0">
                    <a:sym typeface="Wingdings" panose="05000000000000000000" pitchFamily="2" charset="2"/>
                  </a:rPr>
                  <a:t>	</a:t>
                </a:r>
                <a14:m>
                  <m:oMath xmlns:m="http://schemas.openxmlformats.org/officeDocument/2006/math">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𝐷</m:t>
                        </m:r>
                      </m:e>
                      <m:sub>
                        <m:r>
                          <a:rPr lang="en-US" sz="1200" i="1">
                            <a:latin typeface="Cambria Math" panose="02040503050406030204" pitchFamily="18" charset="0"/>
                            <a:sym typeface="Wingdings" panose="05000000000000000000" pitchFamily="2" charset="2"/>
                          </a:rPr>
                          <m:t>𝑣</m:t>
                        </m:r>
                      </m:sub>
                    </m:sSub>
                  </m:oMath>
                </a14:m>
                <a:r>
                  <a:rPr lang="en-US" sz="1200" dirty="0">
                    <a:sym typeface="Wingdings" panose="05000000000000000000" pitchFamily="2" charset="2"/>
                  </a:rPr>
                  <a:t> = H</a:t>
                </a:r>
                <a:r>
                  <a:rPr lang="en-US" sz="1200" baseline="-25000" dirty="0">
                    <a:sym typeface="Wingdings" panose="05000000000000000000" pitchFamily="2" charset="2"/>
                  </a:rPr>
                  <a:t>2</a:t>
                </a:r>
                <a:r>
                  <a:rPr lang="en-US" sz="1200" dirty="0">
                    <a:sym typeface="Wingdings" panose="05000000000000000000" pitchFamily="2" charset="2"/>
                  </a:rPr>
                  <a:t>O vapor Diffusivity (m</a:t>
                </a:r>
                <a:r>
                  <a:rPr lang="en-US" sz="1200" baseline="30000" dirty="0">
                    <a:sym typeface="Wingdings" panose="05000000000000000000" pitchFamily="2" charset="2"/>
                  </a:rPr>
                  <a:t>2</a:t>
                </a:r>
                <a:r>
                  <a:rPr lang="en-US" sz="1200" dirty="0">
                    <a:sym typeface="Wingdings" panose="05000000000000000000" pitchFamily="2" charset="2"/>
                  </a:rPr>
                  <a:t>/s)</a:t>
                </a:r>
              </a:p>
              <a:p>
                <a:r>
                  <a:rPr lang="en-US" sz="1200" dirty="0">
                    <a:sym typeface="Wingdings" panose="05000000000000000000" pitchFamily="2" charset="2"/>
                  </a:rPr>
                  <a:t>	</a:t>
                </a:r>
                <a14:m>
                  <m:oMath xmlns:m="http://schemas.openxmlformats.org/officeDocument/2006/math">
                    <m:r>
                      <a:rPr lang="en-US" sz="1200" i="1">
                        <a:latin typeface="Cambria Math" panose="02040503050406030204" pitchFamily="18" charset="0"/>
                        <a:ea typeface="Cambria Math" panose="02040503050406030204" pitchFamily="18" charset="0"/>
                        <a:sym typeface="Wingdings" panose="05000000000000000000" pitchFamily="2" charset="2"/>
                      </a:rPr>
                      <m:t>∆</m:t>
                    </m:r>
                    <m:sSub>
                      <m:sSubPr>
                        <m:ctrlPr>
                          <a:rPr lang="en-US" sz="1200" i="1">
                            <a:latin typeface="Cambria Math" panose="02040503050406030204" pitchFamily="18" charset="0"/>
                            <a:ea typeface="Cambria Math" panose="02040503050406030204" pitchFamily="18" charset="0"/>
                            <a:sym typeface="Wingdings" panose="05000000000000000000" pitchFamily="2" charset="2"/>
                          </a:rPr>
                        </m:ctrlPr>
                      </m:sSubPr>
                      <m:e>
                        <m:r>
                          <a:rPr lang="en-US" sz="1200" i="1">
                            <a:latin typeface="Cambria Math" panose="02040503050406030204" pitchFamily="18" charset="0"/>
                            <a:ea typeface="Cambria Math" panose="02040503050406030204" pitchFamily="18" charset="0"/>
                            <a:sym typeface="Wingdings" panose="05000000000000000000" pitchFamily="2" charset="2"/>
                          </a:rPr>
                          <m:t>𝜌</m:t>
                        </m:r>
                      </m:e>
                      <m:sub>
                        <m:r>
                          <a:rPr lang="en-US" sz="1200" i="1">
                            <a:latin typeface="Cambria Math" panose="02040503050406030204" pitchFamily="18" charset="0"/>
                            <a:ea typeface="Cambria Math" panose="02040503050406030204" pitchFamily="18" charset="0"/>
                            <a:sym typeface="Wingdings" panose="05000000000000000000" pitchFamily="2" charset="2"/>
                          </a:rPr>
                          <m:t>𝑣</m:t>
                        </m:r>
                      </m:sub>
                    </m:sSub>
                  </m:oMath>
                </a14:m>
                <a:r>
                  <a:rPr lang="en-US" sz="1200" dirty="0">
                    <a:sym typeface="Wingdings" panose="05000000000000000000" pitchFamily="2" charset="2"/>
                  </a:rPr>
                  <a:t> = Mass density gradient (g/cm</a:t>
                </a:r>
                <a:r>
                  <a:rPr lang="en-US" sz="1200" baseline="30000" dirty="0">
                    <a:sym typeface="Wingdings" panose="05000000000000000000" pitchFamily="2" charset="2"/>
                  </a:rPr>
                  <a:t>3</a:t>
                </a:r>
                <a:r>
                  <a:rPr lang="en-US" sz="1200" dirty="0">
                    <a:sym typeface="Wingdings" panose="05000000000000000000" pitchFamily="2" charset="2"/>
                  </a:rPr>
                  <a:t>)</a:t>
                </a:r>
              </a:p>
              <a:p>
                <a:r>
                  <a:rPr lang="en-US" sz="1200" dirty="0">
                    <a:sym typeface="Wingdings" panose="05000000000000000000" pitchFamily="2" charset="2"/>
                  </a:rPr>
                  <a:t>	</a:t>
                </a:r>
                <a14:m>
                  <m:oMath xmlns:m="http://schemas.openxmlformats.org/officeDocument/2006/math">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𝐷</m:t>
                        </m:r>
                      </m:e>
                      <m:sub>
                        <m:r>
                          <a:rPr lang="en-US" sz="1200" b="0" i="1" smtClean="0">
                            <a:latin typeface="Cambria Math" panose="02040503050406030204" pitchFamily="18" charset="0"/>
                            <a:sym typeface="Wingdings" panose="05000000000000000000" pitchFamily="2" charset="2"/>
                          </a:rPr>
                          <m:t>𝑝</m:t>
                        </m:r>
                      </m:sub>
                    </m:sSub>
                  </m:oMath>
                </a14:m>
                <a:r>
                  <a:rPr lang="en-US" sz="1200" dirty="0">
                    <a:sym typeface="Wingdings" panose="05000000000000000000" pitchFamily="2" charset="2"/>
                  </a:rPr>
                  <a:t> = Droplet diameter (um)</a:t>
                </a:r>
              </a:p>
              <a:p>
                <a:endParaRPr lang="en-US" sz="1200" dirty="0">
                  <a:sym typeface="Wingdings" panose="05000000000000000000" pitchFamily="2" charset="2"/>
                </a:endParaRPr>
              </a:p>
              <a:p>
                <a:pPr/>
                <a14:m>
                  <m:oMathPara xmlns:m="http://schemas.openxmlformats.org/officeDocument/2006/math">
                    <m:oMathParaPr>
                      <m:jc m:val="left"/>
                    </m:oMathParaPr>
                    <m:oMath xmlns:m="http://schemas.openxmlformats.org/officeDocument/2006/math">
                      <m:f>
                        <m:fPr>
                          <m:ctrlPr>
                            <a:rPr lang="en-US" sz="1200" i="1">
                              <a:latin typeface="Cambria Math" panose="02040503050406030204" pitchFamily="18" charset="0"/>
                              <a:sym typeface="Wingdings" panose="05000000000000000000" pitchFamily="2" charset="2"/>
                            </a:rPr>
                          </m:ctrlPr>
                        </m:fPr>
                        <m:num>
                          <m:r>
                            <a:rPr lang="en-US" sz="1200" i="1">
                              <a:latin typeface="Cambria Math" panose="02040503050406030204" pitchFamily="18" charset="0"/>
                              <a:sym typeface="Wingdings" panose="05000000000000000000" pitchFamily="2" charset="2"/>
                            </a:rPr>
                            <m:t>𝑑𝑚</m:t>
                          </m:r>
                        </m:num>
                        <m:den>
                          <m:r>
                            <a:rPr lang="en-US" sz="1200" i="1">
                              <a:latin typeface="Cambria Math" panose="02040503050406030204" pitchFamily="18" charset="0"/>
                              <a:sym typeface="Wingdings" panose="05000000000000000000" pitchFamily="2" charset="2"/>
                            </a:rPr>
                            <m:t>𝑑𝑡</m:t>
                          </m:r>
                        </m:den>
                      </m:f>
                      <m:r>
                        <a:rPr lang="en-US" sz="1200" i="1">
                          <a:latin typeface="Cambria Math" panose="02040503050406030204" pitchFamily="18" charset="0"/>
                          <a:sym typeface="Wingdings" panose="05000000000000000000" pitchFamily="2" charset="2"/>
                        </a:rPr>
                        <m:t>=</m:t>
                      </m:r>
                      <m:r>
                        <a:rPr lang="en-US" sz="1200" b="0" i="1" smtClean="0">
                          <a:latin typeface="Cambria Math" panose="02040503050406030204" pitchFamily="18" charset="0"/>
                          <a:sym typeface="Wingdings" panose="05000000000000000000" pitchFamily="2" charset="2"/>
                        </a:rPr>
                        <m:t>𝐹𝑥𝐴</m:t>
                      </m:r>
                      <m:r>
                        <a:rPr lang="en-US" sz="1200" b="0" i="1" smtClean="0">
                          <a:latin typeface="Cambria Math" panose="02040503050406030204" pitchFamily="18" charset="0"/>
                          <a:sym typeface="Wingdings" panose="05000000000000000000" pitchFamily="2" charset="2"/>
                        </a:rPr>
                        <m:t>=</m:t>
                      </m:r>
                      <m:d>
                        <m:dPr>
                          <m:ctrlPr>
                            <a:rPr lang="en-US" sz="1200" i="1">
                              <a:latin typeface="Cambria Math" panose="02040503050406030204" pitchFamily="18" charset="0"/>
                              <a:ea typeface="Cambria Math" panose="02040503050406030204" pitchFamily="18" charset="0"/>
                              <a:sym typeface="Wingdings" panose="05000000000000000000" pitchFamily="2" charset="2"/>
                            </a:rPr>
                          </m:ctrlPr>
                        </m:dPr>
                        <m:e>
                          <m:f>
                            <m:fPr>
                              <m:ctrlPr>
                                <a:rPr lang="en-US" sz="1200" i="1">
                                  <a:latin typeface="Cambria Math" panose="02040503050406030204" pitchFamily="18" charset="0"/>
                                  <a:sym typeface="Wingdings" panose="05000000000000000000" pitchFamily="2" charset="2"/>
                                </a:rPr>
                              </m:ctrlPr>
                            </m:fPr>
                            <m:num>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𝐷</m:t>
                                  </m:r>
                                </m:e>
                                <m:sub>
                                  <m:r>
                                    <a:rPr lang="en-US" sz="1200" i="1">
                                      <a:latin typeface="Cambria Math" panose="02040503050406030204" pitchFamily="18" charset="0"/>
                                      <a:sym typeface="Wingdings" panose="05000000000000000000" pitchFamily="2" charset="2"/>
                                    </a:rPr>
                                    <m:t>𝑣</m:t>
                                  </m:r>
                                </m:sub>
                              </m:sSub>
                              <m:r>
                                <a:rPr lang="en-US" sz="1200" i="1">
                                  <a:latin typeface="Cambria Math" panose="02040503050406030204" pitchFamily="18" charset="0"/>
                                  <a:ea typeface="Cambria Math" panose="02040503050406030204" pitchFamily="18" charset="0"/>
                                  <a:sym typeface="Wingdings" panose="05000000000000000000" pitchFamily="2" charset="2"/>
                                </a:rPr>
                                <m:t>∆</m:t>
                              </m:r>
                              <m:sSub>
                                <m:sSubPr>
                                  <m:ctrlPr>
                                    <a:rPr lang="en-US" sz="1200" i="1">
                                      <a:latin typeface="Cambria Math" panose="02040503050406030204" pitchFamily="18" charset="0"/>
                                      <a:ea typeface="Cambria Math" panose="02040503050406030204" pitchFamily="18" charset="0"/>
                                      <a:sym typeface="Wingdings" panose="05000000000000000000" pitchFamily="2" charset="2"/>
                                    </a:rPr>
                                  </m:ctrlPr>
                                </m:sSubPr>
                                <m:e>
                                  <m:r>
                                    <a:rPr lang="en-US" sz="1200" i="1">
                                      <a:latin typeface="Cambria Math" panose="02040503050406030204" pitchFamily="18" charset="0"/>
                                      <a:ea typeface="Cambria Math" panose="02040503050406030204" pitchFamily="18" charset="0"/>
                                      <a:sym typeface="Wingdings" panose="05000000000000000000" pitchFamily="2" charset="2"/>
                                    </a:rPr>
                                    <m:t>𝜌</m:t>
                                  </m:r>
                                </m:e>
                                <m:sub>
                                  <m:r>
                                    <a:rPr lang="en-US" sz="1200" i="1">
                                      <a:latin typeface="Cambria Math" panose="02040503050406030204" pitchFamily="18" charset="0"/>
                                      <a:ea typeface="Cambria Math" panose="02040503050406030204" pitchFamily="18" charset="0"/>
                                      <a:sym typeface="Wingdings" panose="05000000000000000000" pitchFamily="2" charset="2"/>
                                    </a:rPr>
                                    <m:t>𝑣</m:t>
                                  </m:r>
                                </m:sub>
                              </m:sSub>
                            </m:num>
                            <m:den>
                              <m:r>
                                <a:rPr lang="en-US" sz="1200" b="0" i="1" smtClean="0">
                                  <a:latin typeface="Cambria Math" panose="02040503050406030204" pitchFamily="18" charset="0"/>
                                  <a:ea typeface="Cambria Math" panose="02040503050406030204" pitchFamily="18" charset="0"/>
                                  <a:sym typeface="Wingdings" panose="05000000000000000000" pitchFamily="2" charset="2"/>
                                </a:rPr>
                                <m:t>(</m:t>
                              </m:r>
                              <m:sSub>
                                <m:sSubPr>
                                  <m:ctrlPr>
                                    <a:rPr lang="en-US" sz="1200" i="1">
                                      <a:latin typeface="Cambria Math" panose="02040503050406030204" pitchFamily="18" charset="0"/>
                                      <a:ea typeface="Cambria Math" panose="02040503050406030204" pitchFamily="18" charset="0"/>
                                      <a:sym typeface="Wingdings" panose="05000000000000000000" pitchFamily="2" charset="2"/>
                                    </a:rPr>
                                  </m:ctrlPr>
                                </m:sSubPr>
                                <m:e>
                                  <m:r>
                                    <a:rPr lang="en-US" sz="1200" i="1">
                                      <a:latin typeface="Cambria Math" panose="02040503050406030204" pitchFamily="18" charset="0"/>
                                      <a:ea typeface="Cambria Math" panose="02040503050406030204" pitchFamily="18" charset="0"/>
                                      <a:sym typeface="Wingdings" panose="05000000000000000000" pitchFamily="2" charset="2"/>
                                    </a:rPr>
                                    <m:t>𝐷</m:t>
                                  </m:r>
                                </m:e>
                                <m:sub>
                                  <m:r>
                                    <a:rPr lang="en-US" sz="1200" i="1">
                                      <a:latin typeface="Cambria Math" panose="02040503050406030204" pitchFamily="18" charset="0"/>
                                      <a:ea typeface="Cambria Math" panose="02040503050406030204" pitchFamily="18" charset="0"/>
                                      <a:sym typeface="Wingdings" panose="05000000000000000000" pitchFamily="2" charset="2"/>
                                    </a:rPr>
                                    <m:t>𝑝</m:t>
                                  </m:r>
                                </m:sub>
                              </m:sSub>
                              <m:r>
                                <a:rPr lang="en-US" sz="1200" b="0" i="1" smtClean="0">
                                  <a:latin typeface="Cambria Math" panose="02040503050406030204" pitchFamily="18" charset="0"/>
                                  <a:ea typeface="Cambria Math" panose="02040503050406030204" pitchFamily="18" charset="0"/>
                                  <a:sym typeface="Wingdings" panose="05000000000000000000" pitchFamily="2" charset="2"/>
                                </a:rPr>
                                <m:t>/2)</m:t>
                              </m:r>
                            </m:den>
                          </m:f>
                        </m:e>
                      </m:d>
                      <m:d>
                        <m:dPr>
                          <m:ctrlPr>
                            <a:rPr lang="en-US" sz="1200" i="1">
                              <a:latin typeface="Cambria Math" panose="02040503050406030204" pitchFamily="18" charset="0"/>
                              <a:ea typeface="Cambria Math" panose="02040503050406030204" pitchFamily="18" charset="0"/>
                              <a:sym typeface="Wingdings" panose="05000000000000000000" pitchFamily="2" charset="2"/>
                            </a:rPr>
                          </m:ctrlPr>
                        </m:dPr>
                        <m:e>
                          <m:r>
                            <a:rPr lang="en-US" sz="1200" i="1">
                              <a:latin typeface="Cambria Math" panose="02040503050406030204" pitchFamily="18" charset="0"/>
                              <a:ea typeface="Cambria Math" panose="02040503050406030204" pitchFamily="18" charset="0"/>
                              <a:sym typeface="Wingdings" panose="05000000000000000000" pitchFamily="2" charset="2"/>
                            </a:rPr>
                            <m:t>𝜋</m:t>
                          </m:r>
                          <m:sSubSup>
                            <m:sSubSupPr>
                              <m:ctrlPr>
                                <a:rPr lang="en-US" sz="1200" i="1">
                                  <a:latin typeface="Cambria Math" panose="02040503050406030204" pitchFamily="18" charset="0"/>
                                  <a:ea typeface="Cambria Math" panose="02040503050406030204" pitchFamily="18" charset="0"/>
                                  <a:sym typeface="Wingdings" panose="05000000000000000000" pitchFamily="2" charset="2"/>
                                </a:rPr>
                              </m:ctrlPr>
                            </m:sSubSupPr>
                            <m:e>
                              <m:r>
                                <a:rPr lang="en-US" sz="1200" i="1">
                                  <a:latin typeface="Cambria Math" panose="02040503050406030204" pitchFamily="18" charset="0"/>
                                  <a:ea typeface="Cambria Math" panose="02040503050406030204" pitchFamily="18" charset="0"/>
                                  <a:sym typeface="Wingdings" panose="05000000000000000000" pitchFamily="2" charset="2"/>
                                </a:rPr>
                                <m:t>𝐷</m:t>
                              </m:r>
                            </m:e>
                            <m:sub>
                              <m:r>
                                <a:rPr lang="en-US" sz="1200" i="1">
                                  <a:latin typeface="Cambria Math" panose="02040503050406030204" pitchFamily="18" charset="0"/>
                                  <a:ea typeface="Cambria Math" panose="02040503050406030204" pitchFamily="18" charset="0"/>
                                  <a:sym typeface="Wingdings" panose="05000000000000000000" pitchFamily="2" charset="2"/>
                                </a:rPr>
                                <m:t>𝑝</m:t>
                              </m:r>
                            </m:sub>
                            <m:sup>
                              <m:r>
                                <a:rPr lang="en-US" sz="1200" i="1">
                                  <a:latin typeface="Cambria Math" panose="02040503050406030204" pitchFamily="18" charset="0"/>
                                  <a:ea typeface="Cambria Math" panose="02040503050406030204" pitchFamily="18" charset="0"/>
                                  <a:sym typeface="Wingdings" panose="05000000000000000000" pitchFamily="2" charset="2"/>
                                </a:rPr>
                                <m:t>2</m:t>
                              </m:r>
                            </m:sup>
                          </m:sSubSup>
                        </m:e>
                      </m:d>
                    </m:oMath>
                  </m:oMathPara>
                </a14:m>
                <a:endParaRPr lang="en-US" sz="1200" i="1" dirty="0">
                  <a:latin typeface="Cambria Math" panose="02040503050406030204" pitchFamily="18" charset="0"/>
                  <a:sym typeface="Wingdings" panose="05000000000000000000" pitchFamily="2" charset="2"/>
                </a:endParaRPr>
              </a:p>
              <a:p>
                <a:pPr/>
                <a14:m>
                  <m:oMathPara xmlns:m="http://schemas.openxmlformats.org/officeDocument/2006/math">
                    <m:oMathParaPr>
                      <m:jc m:val="left"/>
                    </m:oMathParaPr>
                    <m:oMath xmlns:m="http://schemas.openxmlformats.org/officeDocument/2006/math">
                      <m:f>
                        <m:fPr>
                          <m:ctrlPr>
                            <a:rPr lang="en-US" sz="1200" i="1" smtClean="0">
                              <a:solidFill>
                                <a:schemeClr val="tx1"/>
                              </a:solidFill>
                              <a:latin typeface="Cambria Math" panose="02040503050406030204" pitchFamily="18" charset="0"/>
                              <a:sym typeface="Wingdings" panose="05000000000000000000" pitchFamily="2" charset="2"/>
                            </a:rPr>
                          </m:ctrlPr>
                        </m:fPr>
                        <m:num>
                          <m:r>
                            <a:rPr lang="en-US" sz="1200" i="1">
                              <a:solidFill>
                                <a:schemeClr val="tx1"/>
                              </a:solidFill>
                              <a:latin typeface="Cambria Math" panose="02040503050406030204" pitchFamily="18" charset="0"/>
                              <a:sym typeface="Wingdings" panose="05000000000000000000" pitchFamily="2" charset="2"/>
                            </a:rPr>
                            <m:t>𝑑𝑚</m:t>
                          </m:r>
                        </m:num>
                        <m:den>
                          <m:r>
                            <a:rPr lang="en-US" sz="1200" i="1">
                              <a:solidFill>
                                <a:schemeClr val="tx1"/>
                              </a:solidFill>
                              <a:latin typeface="Cambria Math" panose="02040503050406030204" pitchFamily="18" charset="0"/>
                              <a:sym typeface="Wingdings" panose="05000000000000000000" pitchFamily="2" charset="2"/>
                            </a:rPr>
                            <m:t>𝑑𝑡</m:t>
                          </m:r>
                        </m:den>
                      </m:f>
                      <m:r>
                        <a:rPr lang="en-US" sz="1200" i="1">
                          <a:solidFill>
                            <a:schemeClr val="tx1"/>
                          </a:solidFill>
                          <a:latin typeface="Cambria Math" panose="02040503050406030204" pitchFamily="18" charset="0"/>
                          <a:sym typeface="Wingdings" panose="05000000000000000000" pitchFamily="2" charset="2"/>
                        </a:rPr>
                        <m:t>=</m:t>
                      </m:r>
                      <m:r>
                        <a:rPr lang="en-US" sz="1200" b="0" i="0" smtClean="0">
                          <a:solidFill>
                            <a:schemeClr val="tx1"/>
                          </a:solidFill>
                          <a:latin typeface="Cambria Math" panose="02040503050406030204" pitchFamily="18" charset="0"/>
                          <a:sym typeface="Wingdings" panose="05000000000000000000" pitchFamily="2" charset="2"/>
                        </a:rPr>
                        <m:t>2</m:t>
                      </m:r>
                      <m:r>
                        <a:rPr lang="en-US" sz="1200" i="1">
                          <a:solidFill>
                            <a:schemeClr val="tx1"/>
                          </a:solidFill>
                          <a:latin typeface="Cambria Math" panose="02040503050406030204" pitchFamily="18" charset="0"/>
                          <a:ea typeface="Cambria Math" panose="02040503050406030204" pitchFamily="18" charset="0"/>
                          <a:sym typeface="Wingdings" panose="05000000000000000000" pitchFamily="2" charset="2"/>
                        </a:rPr>
                        <m:t>𝜋</m:t>
                      </m:r>
                      <m:sSub>
                        <m:sSubPr>
                          <m:ctrlPr>
                            <a:rPr lang="en-US" sz="1200"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US" sz="1200" i="1">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US" sz="1200" i="1">
                              <a:solidFill>
                                <a:schemeClr val="tx1"/>
                              </a:solidFill>
                              <a:latin typeface="Cambria Math" panose="02040503050406030204" pitchFamily="18" charset="0"/>
                              <a:ea typeface="Cambria Math" panose="02040503050406030204" pitchFamily="18" charset="0"/>
                              <a:sym typeface="Wingdings" panose="05000000000000000000" pitchFamily="2" charset="2"/>
                            </a:rPr>
                            <m:t>𝑝</m:t>
                          </m:r>
                        </m:sub>
                      </m:sSub>
                      <m:sSub>
                        <m:sSubPr>
                          <m:ctrlPr>
                            <a:rPr lang="en-US" sz="1200" i="1">
                              <a:solidFill>
                                <a:schemeClr val="tx1"/>
                              </a:solidFill>
                              <a:latin typeface="Cambria Math" panose="02040503050406030204" pitchFamily="18" charset="0"/>
                              <a:sym typeface="Wingdings" panose="05000000000000000000" pitchFamily="2" charset="2"/>
                            </a:rPr>
                          </m:ctrlPr>
                        </m:sSubPr>
                        <m:e>
                          <m:r>
                            <a:rPr lang="en-US" sz="1200" i="1">
                              <a:solidFill>
                                <a:schemeClr val="tx1"/>
                              </a:solidFill>
                              <a:latin typeface="Cambria Math" panose="02040503050406030204" pitchFamily="18" charset="0"/>
                              <a:sym typeface="Wingdings" panose="05000000000000000000" pitchFamily="2" charset="2"/>
                            </a:rPr>
                            <m:t>𝐷</m:t>
                          </m:r>
                        </m:e>
                        <m:sub>
                          <m:r>
                            <a:rPr lang="en-US" sz="1200" i="1">
                              <a:solidFill>
                                <a:schemeClr val="tx1"/>
                              </a:solidFill>
                              <a:latin typeface="Cambria Math" panose="02040503050406030204" pitchFamily="18" charset="0"/>
                              <a:sym typeface="Wingdings" panose="05000000000000000000" pitchFamily="2" charset="2"/>
                            </a:rPr>
                            <m:t>𝑣</m:t>
                          </m:r>
                        </m:sub>
                      </m:sSub>
                      <m:d>
                        <m:dPr>
                          <m:begChr m:val="["/>
                          <m:endChr m:val="]"/>
                          <m:ctrlPr>
                            <a:rPr lang="en-US" sz="1200" i="1">
                              <a:solidFill>
                                <a:schemeClr val="tx1"/>
                              </a:solidFill>
                              <a:latin typeface="Cambria Math" panose="02040503050406030204" pitchFamily="18" charset="0"/>
                              <a:sym typeface="Wingdings" panose="05000000000000000000" pitchFamily="2" charset="2"/>
                            </a:rPr>
                          </m:ctrlPr>
                        </m:dPr>
                        <m:e>
                          <m:sSub>
                            <m:sSubPr>
                              <m:ctrlPr>
                                <a:rPr lang="en-US" sz="1200" i="1">
                                  <a:solidFill>
                                    <a:schemeClr val="tx1"/>
                                  </a:solidFill>
                                  <a:latin typeface="Cambria Math" panose="02040503050406030204" pitchFamily="18" charset="0"/>
                                  <a:sym typeface="Wingdings" panose="05000000000000000000" pitchFamily="2" charset="2"/>
                                </a:rPr>
                              </m:ctrlPr>
                            </m:sSubPr>
                            <m:e>
                              <m:r>
                                <a:rPr lang="en-US" sz="1200" i="1">
                                  <a:solidFill>
                                    <a:schemeClr val="tx1"/>
                                  </a:solidFill>
                                  <a:latin typeface="Cambria Math" panose="02040503050406030204" pitchFamily="18" charset="0"/>
                                  <a:ea typeface="Cambria Math" panose="02040503050406030204" pitchFamily="18" charset="0"/>
                                  <a:sym typeface="Wingdings" panose="05000000000000000000" pitchFamily="2" charset="2"/>
                                </a:rPr>
                                <m:t>𝜌</m:t>
                              </m:r>
                            </m:e>
                            <m:sub>
                              <m:r>
                                <a:rPr lang="en-US" sz="1200" i="1">
                                  <a:solidFill>
                                    <a:schemeClr val="tx1"/>
                                  </a:solidFill>
                                  <a:latin typeface="Cambria Math" panose="02040503050406030204" pitchFamily="18" charset="0"/>
                                  <a:sym typeface="Wingdings" panose="05000000000000000000" pitchFamily="2" charset="2"/>
                                </a:rPr>
                                <m:t>𝑣</m:t>
                              </m:r>
                            </m:sub>
                          </m:sSub>
                          <m:d>
                            <m:dPr>
                              <m:ctrlPr>
                                <a:rPr lang="en-US" sz="1200" i="1">
                                  <a:solidFill>
                                    <a:schemeClr val="tx1"/>
                                  </a:solidFill>
                                  <a:latin typeface="Cambria Math" panose="02040503050406030204" pitchFamily="18" charset="0"/>
                                  <a:sym typeface="Wingdings" panose="05000000000000000000" pitchFamily="2" charset="2"/>
                                </a:rPr>
                              </m:ctrlPr>
                            </m:dPr>
                            <m:e>
                              <m:r>
                                <a:rPr lang="en-US" sz="1200" i="1">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e>
                          </m:d>
                          <m:r>
                            <a:rPr lang="en-US" sz="1200" i="1">
                              <a:solidFill>
                                <a:schemeClr val="tx1"/>
                              </a:solidFill>
                              <a:latin typeface="Cambria Math" panose="02040503050406030204" pitchFamily="18" charset="0"/>
                              <a:sym typeface="Wingdings" panose="05000000000000000000" pitchFamily="2" charset="2"/>
                            </a:rPr>
                            <m:t>−</m:t>
                          </m:r>
                          <m:sSub>
                            <m:sSubPr>
                              <m:ctrlPr>
                                <a:rPr lang="en-US" sz="1200" i="1">
                                  <a:solidFill>
                                    <a:schemeClr val="tx1"/>
                                  </a:solidFill>
                                  <a:latin typeface="Cambria Math" panose="02040503050406030204" pitchFamily="18" charset="0"/>
                                  <a:sym typeface="Wingdings" panose="05000000000000000000" pitchFamily="2" charset="2"/>
                                </a:rPr>
                              </m:ctrlPr>
                            </m:sSubPr>
                            <m:e>
                              <m:r>
                                <a:rPr lang="en-US" sz="1200" i="1">
                                  <a:solidFill>
                                    <a:schemeClr val="tx1"/>
                                  </a:solidFill>
                                  <a:latin typeface="Cambria Math" panose="02040503050406030204" pitchFamily="18" charset="0"/>
                                  <a:ea typeface="Cambria Math" panose="02040503050406030204" pitchFamily="18" charset="0"/>
                                  <a:sym typeface="Wingdings" panose="05000000000000000000" pitchFamily="2" charset="2"/>
                                </a:rPr>
                                <m:t>𝜌</m:t>
                              </m:r>
                            </m:e>
                            <m:sub>
                              <m:r>
                                <a:rPr lang="en-US" sz="1200" i="1">
                                  <a:solidFill>
                                    <a:schemeClr val="tx1"/>
                                  </a:solidFill>
                                  <a:latin typeface="Cambria Math" panose="02040503050406030204" pitchFamily="18" charset="0"/>
                                  <a:sym typeface="Wingdings" panose="05000000000000000000" pitchFamily="2" charset="2"/>
                                </a:rPr>
                                <m:t>𝑣</m:t>
                              </m:r>
                            </m:sub>
                          </m:sSub>
                          <m:r>
                            <m:rPr>
                              <m:brk m:alnAt="23"/>
                            </m:rPr>
                            <a:rPr lang="en-US" sz="1200" i="1">
                              <a:solidFill>
                                <a:schemeClr val="tx1"/>
                              </a:solidFill>
                              <a:latin typeface="Cambria Math" panose="02040503050406030204" pitchFamily="18" charset="0"/>
                              <a:sym typeface="Wingdings" panose="05000000000000000000" pitchFamily="2" charset="2"/>
                            </a:rPr>
                            <m:t>(</m:t>
                          </m:r>
                          <m:sSub>
                            <m:sSubPr>
                              <m:ctrlPr>
                                <a:rPr lang="en-US" sz="1200" i="1">
                                  <a:solidFill>
                                    <a:schemeClr val="tx1"/>
                                  </a:solidFill>
                                  <a:latin typeface="Cambria Math" panose="02040503050406030204" pitchFamily="18" charset="0"/>
                                  <a:sym typeface="Wingdings" panose="05000000000000000000" pitchFamily="2" charset="2"/>
                                </a:rPr>
                              </m:ctrlPr>
                            </m:sSubPr>
                            <m:e>
                              <m:r>
                                <a:rPr lang="en-US" sz="1200" i="1">
                                  <a:solidFill>
                                    <a:schemeClr val="tx1"/>
                                  </a:solidFill>
                                  <a:latin typeface="Cambria Math" panose="02040503050406030204" pitchFamily="18" charset="0"/>
                                  <a:sym typeface="Wingdings" panose="05000000000000000000" pitchFamily="2" charset="2"/>
                                </a:rPr>
                                <m:t>𝐷</m:t>
                              </m:r>
                            </m:e>
                            <m:sub>
                              <m:r>
                                <a:rPr lang="en-US" sz="1200" i="1">
                                  <a:solidFill>
                                    <a:schemeClr val="tx1"/>
                                  </a:solidFill>
                                  <a:latin typeface="Cambria Math" panose="02040503050406030204" pitchFamily="18" charset="0"/>
                                  <a:sym typeface="Wingdings" panose="05000000000000000000" pitchFamily="2" charset="2"/>
                                </a:rPr>
                                <m:t>𝑝</m:t>
                              </m:r>
                            </m:sub>
                          </m:sSub>
                          <m:r>
                            <a:rPr lang="en-US" sz="1200" i="1">
                              <a:solidFill>
                                <a:schemeClr val="tx1"/>
                              </a:solidFill>
                              <a:latin typeface="Cambria Math" panose="02040503050406030204" pitchFamily="18" charset="0"/>
                              <a:sym typeface="Wingdings" panose="05000000000000000000" pitchFamily="2" charset="2"/>
                            </a:rPr>
                            <m:t>)</m:t>
                          </m:r>
                        </m:e>
                      </m:d>
                    </m:oMath>
                  </m:oMathPara>
                </a14:m>
                <a:endParaRPr lang="en-US" sz="1200" i="1" dirty="0">
                  <a:latin typeface="Cambria Math" panose="02040503050406030204" pitchFamily="18" charset="0"/>
                  <a:sym typeface="Wingdings" panose="05000000000000000000" pitchFamily="2" charset="2"/>
                </a:endParaRPr>
              </a:p>
              <a:p>
                <a:pPr/>
                <a14:m>
                  <m:oMathPara xmlns:m="http://schemas.openxmlformats.org/officeDocument/2006/math">
                    <m:oMathParaPr>
                      <m:jc m:val="left"/>
                    </m:oMathParaPr>
                    <m:oMath xmlns:m="http://schemas.openxmlformats.org/officeDocument/2006/math">
                      <m:f>
                        <m:fPr>
                          <m:ctrlPr>
                            <a:rPr lang="en-US" sz="1200" i="1">
                              <a:latin typeface="Cambria Math" panose="02040503050406030204" pitchFamily="18" charset="0"/>
                              <a:sym typeface="Wingdings" panose="05000000000000000000" pitchFamily="2" charset="2"/>
                            </a:rPr>
                          </m:ctrlPr>
                        </m:fPr>
                        <m:num>
                          <m:r>
                            <a:rPr lang="en-US" sz="1200" i="1">
                              <a:latin typeface="Cambria Math" panose="02040503050406030204" pitchFamily="18" charset="0"/>
                              <a:sym typeface="Wingdings" panose="05000000000000000000" pitchFamily="2" charset="2"/>
                            </a:rPr>
                            <m:t>𝑑</m:t>
                          </m:r>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𝐷</m:t>
                              </m:r>
                            </m:e>
                            <m:sub>
                              <m:r>
                                <a:rPr lang="en-US" sz="1200" i="1">
                                  <a:latin typeface="Cambria Math" panose="02040503050406030204" pitchFamily="18" charset="0"/>
                                  <a:sym typeface="Wingdings" panose="05000000000000000000" pitchFamily="2" charset="2"/>
                                </a:rPr>
                                <m:t>𝑝</m:t>
                              </m:r>
                            </m:sub>
                          </m:sSub>
                        </m:num>
                        <m:den>
                          <m:r>
                            <a:rPr lang="en-US" sz="1200" i="1">
                              <a:latin typeface="Cambria Math" panose="02040503050406030204" pitchFamily="18" charset="0"/>
                              <a:sym typeface="Wingdings" panose="05000000000000000000" pitchFamily="2" charset="2"/>
                            </a:rPr>
                            <m:t>𝑑𝑡</m:t>
                          </m:r>
                        </m:den>
                      </m:f>
                      <m:r>
                        <a:rPr lang="en-US" sz="1200" i="1">
                          <a:latin typeface="Cambria Math" panose="02040503050406030204" pitchFamily="18" charset="0"/>
                          <a:sym typeface="Wingdings" panose="05000000000000000000" pitchFamily="2" charset="2"/>
                        </a:rPr>
                        <m:t>=</m:t>
                      </m:r>
                      <m:f>
                        <m:fPr>
                          <m:ctrlPr>
                            <a:rPr lang="en-US" sz="1200" i="1">
                              <a:latin typeface="Cambria Math" panose="02040503050406030204" pitchFamily="18" charset="0"/>
                              <a:sym typeface="Wingdings" panose="05000000000000000000" pitchFamily="2" charset="2"/>
                            </a:rPr>
                          </m:ctrlPr>
                        </m:fPr>
                        <m:num>
                          <m:r>
                            <a:rPr lang="en-US" sz="1200" i="1">
                              <a:latin typeface="Cambria Math" panose="02040503050406030204" pitchFamily="18" charset="0"/>
                              <a:sym typeface="Wingdings" panose="05000000000000000000" pitchFamily="2" charset="2"/>
                            </a:rPr>
                            <m:t>𝑑𝑚</m:t>
                          </m:r>
                        </m:num>
                        <m:den>
                          <m:r>
                            <a:rPr lang="en-US" sz="1200" i="1">
                              <a:latin typeface="Cambria Math" panose="02040503050406030204" pitchFamily="18" charset="0"/>
                              <a:sym typeface="Wingdings" panose="05000000000000000000" pitchFamily="2" charset="2"/>
                            </a:rPr>
                            <m:t>𝑑𝑡</m:t>
                          </m:r>
                        </m:den>
                      </m:f>
                      <m:f>
                        <m:fPr>
                          <m:ctrlPr>
                            <a:rPr lang="en-US" sz="1200" i="1" smtClean="0">
                              <a:solidFill>
                                <a:srgbClr val="2323FF"/>
                              </a:solidFill>
                              <a:latin typeface="Cambria Math" panose="02040503050406030204" pitchFamily="18" charset="0"/>
                              <a:sym typeface="Wingdings" panose="05000000000000000000" pitchFamily="2" charset="2"/>
                            </a:rPr>
                          </m:ctrlPr>
                        </m:fPr>
                        <m:num>
                          <m:r>
                            <a:rPr lang="en-US" sz="1200" i="1">
                              <a:solidFill>
                                <a:srgbClr val="2323FF"/>
                              </a:solidFill>
                              <a:latin typeface="Cambria Math" panose="02040503050406030204" pitchFamily="18" charset="0"/>
                              <a:sym typeface="Wingdings" panose="05000000000000000000" pitchFamily="2" charset="2"/>
                            </a:rPr>
                            <m:t>𝑑</m:t>
                          </m:r>
                          <m:sSub>
                            <m:sSubPr>
                              <m:ctrlPr>
                                <a:rPr lang="en-US" sz="1200" i="1">
                                  <a:solidFill>
                                    <a:srgbClr val="2323FF"/>
                                  </a:solidFill>
                                  <a:latin typeface="Cambria Math" panose="02040503050406030204" pitchFamily="18" charset="0"/>
                                  <a:sym typeface="Wingdings" panose="05000000000000000000" pitchFamily="2" charset="2"/>
                                </a:rPr>
                              </m:ctrlPr>
                            </m:sSubPr>
                            <m:e>
                              <m:r>
                                <a:rPr lang="en-US" sz="1200" i="1">
                                  <a:solidFill>
                                    <a:srgbClr val="2323FF"/>
                                  </a:solidFill>
                                  <a:latin typeface="Cambria Math" panose="02040503050406030204" pitchFamily="18" charset="0"/>
                                  <a:sym typeface="Wingdings" panose="05000000000000000000" pitchFamily="2" charset="2"/>
                                </a:rPr>
                                <m:t>𝐷</m:t>
                              </m:r>
                            </m:e>
                            <m:sub>
                              <m:r>
                                <a:rPr lang="en-US" sz="1200" i="1">
                                  <a:solidFill>
                                    <a:srgbClr val="2323FF"/>
                                  </a:solidFill>
                                  <a:latin typeface="Cambria Math" panose="02040503050406030204" pitchFamily="18" charset="0"/>
                                  <a:sym typeface="Wingdings" panose="05000000000000000000" pitchFamily="2" charset="2"/>
                                </a:rPr>
                                <m:t>𝑝</m:t>
                              </m:r>
                            </m:sub>
                          </m:sSub>
                        </m:num>
                        <m:den>
                          <m:r>
                            <a:rPr lang="en-US" sz="1200" i="1">
                              <a:solidFill>
                                <a:srgbClr val="2323FF"/>
                              </a:solidFill>
                              <a:latin typeface="Cambria Math" panose="02040503050406030204" pitchFamily="18" charset="0"/>
                              <a:sym typeface="Wingdings" panose="05000000000000000000" pitchFamily="2" charset="2"/>
                            </a:rPr>
                            <m:t>𝑑𝑚</m:t>
                          </m:r>
                        </m:den>
                      </m:f>
                      <m:r>
                        <a:rPr lang="en-US" sz="1200" i="1">
                          <a:latin typeface="Cambria Math" panose="02040503050406030204" pitchFamily="18" charset="0"/>
                          <a:sym typeface="Wingdings" panose="05000000000000000000" pitchFamily="2" charset="2"/>
                        </a:rPr>
                        <m:t>=</m:t>
                      </m:r>
                      <m:f>
                        <m:fPr>
                          <m:ctrlPr>
                            <a:rPr lang="en-US" sz="1200" i="1">
                              <a:latin typeface="Cambria Math" panose="02040503050406030204" pitchFamily="18" charset="0"/>
                              <a:sym typeface="Wingdings" panose="05000000000000000000" pitchFamily="2" charset="2"/>
                            </a:rPr>
                          </m:ctrlPr>
                        </m:fPr>
                        <m:num>
                          <m:r>
                            <a:rPr lang="en-US" sz="1200" b="0" i="0" smtClean="0">
                              <a:latin typeface="Cambria Math" panose="02040503050406030204" pitchFamily="18" charset="0"/>
                              <a:sym typeface="Wingdings" panose="05000000000000000000" pitchFamily="2" charset="2"/>
                            </a:rPr>
                            <m:t>4</m:t>
                          </m:r>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𝐷</m:t>
                              </m:r>
                            </m:e>
                            <m:sub>
                              <m:r>
                                <a:rPr lang="en-US" sz="1200" i="1">
                                  <a:latin typeface="Cambria Math" panose="02040503050406030204" pitchFamily="18" charset="0"/>
                                  <a:sym typeface="Wingdings" panose="05000000000000000000" pitchFamily="2" charset="2"/>
                                </a:rPr>
                                <m:t>𝑣</m:t>
                              </m:r>
                            </m:sub>
                          </m:sSub>
                          <m:d>
                            <m:dPr>
                              <m:begChr m:val="["/>
                              <m:endChr m:val="]"/>
                              <m:ctrlPr>
                                <a:rPr lang="en-US" sz="1200" i="1">
                                  <a:latin typeface="Cambria Math" panose="02040503050406030204" pitchFamily="18" charset="0"/>
                                  <a:sym typeface="Wingdings" panose="05000000000000000000" pitchFamily="2" charset="2"/>
                                </a:rPr>
                              </m:ctrlPr>
                            </m:dPr>
                            <m:e>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ea typeface="Cambria Math" panose="02040503050406030204" pitchFamily="18" charset="0"/>
                                      <a:sym typeface="Wingdings" panose="05000000000000000000" pitchFamily="2" charset="2"/>
                                    </a:rPr>
                                    <m:t>𝜌</m:t>
                                  </m:r>
                                </m:e>
                                <m:sub>
                                  <m:r>
                                    <a:rPr lang="en-US" sz="1200" i="1">
                                      <a:latin typeface="Cambria Math" panose="02040503050406030204" pitchFamily="18" charset="0"/>
                                      <a:sym typeface="Wingdings" panose="05000000000000000000" pitchFamily="2" charset="2"/>
                                    </a:rPr>
                                    <m:t>𝑣</m:t>
                                  </m:r>
                                </m:sub>
                              </m:sSub>
                              <m:d>
                                <m:dPr>
                                  <m:ctrlPr>
                                    <a:rPr lang="en-US" sz="1200" i="1">
                                      <a:latin typeface="Cambria Math" panose="02040503050406030204" pitchFamily="18" charset="0"/>
                                      <a:sym typeface="Wingdings" panose="05000000000000000000" pitchFamily="2" charset="2"/>
                                    </a:rPr>
                                  </m:ctrlPr>
                                </m:dPr>
                                <m:e>
                                  <m:r>
                                    <a:rPr lang="en-US" sz="1200" i="1">
                                      <a:latin typeface="Cambria Math" panose="02040503050406030204" pitchFamily="18" charset="0"/>
                                      <a:ea typeface="Cambria Math" panose="02040503050406030204" pitchFamily="18" charset="0"/>
                                      <a:sym typeface="Wingdings" panose="05000000000000000000" pitchFamily="2" charset="2"/>
                                    </a:rPr>
                                    <m:t>∞</m:t>
                                  </m:r>
                                </m:e>
                              </m:d>
                              <m:r>
                                <a:rPr lang="en-US" sz="1200" i="1">
                                  <a:latin typeface="Cambria Math" panose="02040503050406030204" pitchFamily="18" charset="0"/>
                                  <a:sym typeface="Wingdings" panose="05000000000000000000" pitchFamily="2" charset="2"/>
                                </a:rPr>
                                <m:t>−</m:t>
                              </m:r>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ea typeface="Cambria Math" panose="02040503050406030204" pitchFamily="18" charset="0"/>
                                      <a:sym typeface="Wingdings" panose="05000000000000000000" pitchFamily="2" charset="2"/>
                                    </a:rPr>
                                    <m:t>𝜌</m:t>
                                  </m:r>
                                </m:e>
                                <m:sub>
                                  <m:r>
                                    <a:rPr lang="en-US" sz="1200" i="1">
                                      <a:latin typeface="Cambria Math" panose="02040503050406030204" pitchFamily="18" charset="0"/>
                                      <a:sym typeface="Wingdings" panose="05000000000000000000" pitchFamily="2" charset="2"/>
                                    </a:rPr>
                                    <m:t>𝑣</m:t>
                                  </m:r>
                                </m:sub>
                              </m:sSub>
                              <m:r>
                                <m:rPr>
                                  <m:brk m:alnAt="23"/>
                                </m:rPr>
                                <a:rPr lang="en-US" sz="1200" i="1">
                                  <a:latin typeface="Cambria Math" panose="02040503050406030204" pitchFamily="18" charset="0"/>
                                  <a:sym typeface="Wingdings" panose="05000000000000000000" pitchFamily="2" charset="2"/>
                                </a:rPr>
                                <m:t>(</m:t>
                              </m:r>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𝐷</m:t>
                                  </m:r>
                                </m:e>
                                <m:sub>
                                  <m:r>
                                    <a:rPr lang="en-US" sz="1200" i="1">
                                      <a:latin typeface="Cambria Math" panose="02040503050406030204" pitchFamily="18" charset="0"/>
                                      <a:sym typeface="Wingdings" panose="05000000000000000000" pitchFamily="2" charset="2"/>
                                    </a:rPr>
                                    <m:t>𝑝</m:t>
                                  </m:r>
                                </m:sub>
                              </m:sSub>
                              <m:r>
                                <a:rPr lang="en-US" sz="1200" i="1">
                                  <a:latin typeface="Cambria Math" panose="02040503050406030204" pitchFamily="18" charset="0"/>
                                  <a:sym typeface="Wingdings" panose="05000000000000000000" pitchFamily="2" charset="2"/>
                                </a:rPr>
                                <m:t>,</m:t>
                              </m:r>
                              <m:r>
                                <a:rPr lang="en-US" sz="1200" i="1">
                                  <a:latin typeface="Cambria Math" panose="02040503050406030204" pitchFamily="18" charset="0"/>
                                  <a:sym typeface="Wingdings" panose="05000000000000000000" pitchFamily="2" charset="2"/>
                                </a:rPr>
                                <m:t>𝑇</m:t>
                              </m:r>
                              <m:r>
                                <a:rPr lang="en-US" sz="1200" i="1">
                                  <a:latin typeface="Cambria Math" panose="02040503050406030204" pitchFamily="18" charset="0"/>
                                  <a:sym typeface="Wingdings" panose="05000000000000000000" pitchFamily="2" charset="2"/>
                                </a:rPr>
                                <m:t>,</m:t>
                              </m:r>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𝑥</m:t>
                                  </m:r>
                                </m:e>
                                <m:sub>
                                  <m:r>
                                    <a:rPr lang="en-US" sz="1200" i="1">
                                      <a:latin typeface="Cambria Math" panose="02040503050406030204" pitchFamily="18" charset="0"/>
                                      <a:sym typeface="Wingdings" panose="05000000000000000000" pitchFamily="2" charset="2"/>
                                    </a:rPr>
                                    <m:t>𝑠</m:t>
                                  </m:r>
                                </m:sub>
                              </m:sSub>
                              <m:r>
                                <a:rPr lang="en-US" sz="1200" i="1">
                                  <a:latin typeface="Cambria Math" panose="02040503050406030204" pitchFamily="18" charset="0"/>
                                  <a:sym typeface="Wingdings" panose="05000000000000000000" pitchFamily="2" charset="2"/>
                                </a:rPr>
                                <m:t>)</m:t>
                              </m:r>
                            </m:e>
                          </m:d>
                        </m:num>
                        <m:den>
                          <m:sSub>
                            <m:sSubPr>
                              <m:ctrlPr>
                                <a:rPr lang="en-US" sz="1200" i="1" smtClean="0">
                                  <a:latin typeface="Cambria Math" panose="02040503050406030204" pitchFamily="18" charset="0"/>
                                  <a:sym typeface="Wingdings" panose="05000000000000000000" pitchFamily="2" charset="2"/>
                                </a:rPr>
                              </m:ctrlPr>
                            </m:sSubPr>
                            <m:e>
                              <m:r>
                                <a:rPr lang="en-US" sz="1200" b="0" i="1" smtClean="0">
                                  <a:latin typeface="Cambria Math" panose="02040503050406030204" pitchFamily="18" charset="0"/>
                                  <a:sym typeface="Wingdings" panose="05000000000000000000" pitchFamily="2" charset="2"/>
                                </a:rPr>
                                <m:t>𝐷</m:t>
                              </m:r>
                            </m:e>
                            <m:sub>
                              <m:r>
                                <a:rPr lang="en-US" sz="1200" b="0" i="1" smtClean="0">
                                  <a:latin typeface="Cambria Math" panose="02040503050406030204" pitchFamily="18" charset="0"/>
                                  <a:sym typeface="Wingdings" panose="05000000000000000000" pitchFamily="2" charset="2"/>
                                </a:rPr>
                                <m:t>𝑝</m:t>
                              </m:r>
                            </m:sub>
                          </m:sSub>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𝐿</m:t>
                              </m:r>
                            </m:sub>
                          </m:sSub>
                        </m:den>
                      </m:f>
                    </m:oMath>
                  </m:oMathPara>
                </a14:m>
                <a:endParaRPr lang="en-US" sz="1200" i="1" dirty="0">
                  <a:latin typeface="Cambria Math" panose="02040503050406030204" pitchFamily="18" charset="0"/>
                  <a:sym typeface="Wingdings" panose="05000000000000000000" pitchFamily="2" charset="2"/>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498944" y="1735255"/>
                <a:ext cx="4073056" cy="2620717"/>
              </a:xfrm>
              <a:prstGeom prst="rect">
                <a:avLst/>
              </a:prstGeom>
              <a:blipFill>
                <a:blip r:embed="rId4"/>
                <a:stretch>
                  <a:fillRect l="-1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724020" y="5105448"/>
                <a:ext cx="1309333" cy="1178721"/>
              </a:xfrm>
              <a:prstGeom prst="rect">
                <a:avLst/>
              </a:prstGeom>
              <a:noFill/>
              <a:ln>
                <a:solidFill>
                  <a:schemeClr val="tx1"/>
                </a:solidFill>
              </a:ln>
            </p:spPr>
            <p:txBody>
              <a:bodyPr wrap="none" rtlCol="0">
                <a:spAutoFit/>
              </a:bodyPr>
              <a:lstStyle/>
              <a:p>
                <a:r>
                  <a:rPr lang="en-US" sz="1200" b="0" dirty="0">
                    <a:latin typeface="Cambria Math" panose="02040503050406030204" pitchFamily="18" charset="0"/>
                  </a:rPr>
                  <a:t>Mass of a sphere:</a:t>
                </a:r>
              </a:p>
              <a:p>
                <a:pPr/>
                <a14:m>
                  <m:oMathPara xmlns:m="http://schemas.openxmlformats.org/officeDocument/2006/math">
                    <m:oMathParaPr>
                      <m:jc m:val="left"/>
                    </m:oMathParaPr>
                    <m:oMath xmlns:m="http://schemas.openxmlformats.org/officeDocument/2006/math">
                      <m:r>
                        <a:rPr lang="en-US" sz="1200" b="0" i="1" smtClean="0">
                          <a:latin typeface="Cambria Math" panose="02040503050406030204" pitchFamily="18" charset="0"/>
                        </a:rPr>
                        <m:t>𝑚</m:t>
                      </m:r>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i="1">
                              <a:latin typeface="Cambria Math" panose="02040503050406030204" pitchFamily="18" charset="0"/>
                              <a:ea typeface="Cambria Math" panose="02040503050406030204" pitchFamily="18" charset="0"/>
                            </a:rPr>
                            <m:t>𝜋</m:t>
                          </m:r>
                        </m:num>
                        <m:den>
                          <m:r>
                            <a:rPr lang="en-US" sz="1200" b="0" i="1" smtClean="0">
                              <a:latin typeface="Cambria Math" panose="02040503050406030204" pitchFamily="18" charset="0"/>
                            </a:rPr>
                            <m:t>6</m:t>
                          </m:r>
                        </m:den>
                      </m:f>
                      <m:sSubSup>
                        <m:sSubSupPr>
                          <m:ctrlPr>
                            <a:rPr lang="en-US" sz="1200" b="0" i="1" smtClean="0">
                              <a:latin typeface="Cambria Math" panose="02040503050406030204" pitchFamily="18" charset="0"/>
                              <a:ea typeface="Cambria Math" panose="02040503050406030204" pitchFamily="18" charset="0"/>
                            </a:rPr>
                          </m:ctrlPr>
                        </m:sSubSupPr>
                        <m:e>
                          <m:r>
                            <a:rPr lang="en-US" sz="1200" b="0" i="1" smtClean="0">
                              <a:latin typeface="Cambria Math" panose="02040503050406030204" pitchFamily="18" charset="0"/>
                              <a:ea typeface="Cambria Math" panose="02040503050406030204" pitchFamily="18" charset="0"/>
                            </a:rPr>
                            <m:t>𝐷</m:t>
                          </m:r>
                        </m:e>
                        <m:sub>
                          <m:r>
                            <a:rPr lang="en-US" sz="1200" b="0" i="1" smtClean="0">
                              <a:latin typeface="Cambria Math" panose="02040503050406030204" pitchFamily="18" charset="0"/>
                              <a:ea typeface="Cambria Math" panose="02040503050406030204" pitchFamily="18" charset="0"/>
                            </a:rPr>
                            <m:t>𝑝</m:t>
                          </m:r>
                        </m:sub>
                        <m:sup>
                          <m:r>
                            <a:rPr lang="en-US" sz="1200" b="0" i="1" smtClean="0">
                              <a:latin typeface="Cambria Math" panose="02040503050406030204" pitchFamily="18" charset="0"/>
                              <a:ea typeface="Cambria Math" panose="02040503050406030204" pitchFamily="18" charset="0"/>
                            </a:rPr>
                            <m:t>3</m:t>
                          </m:r>
                        </m:sup>
                      </m:sSubSup>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𝐿</m:t>
                          </m:r>
                        </m:sub>
                      </m:sSub>
                    </m:oMath>
                  </m:oMathPara>
                </a14:m>
                <a:endParaRPr lang="en-US" sz="1200" dirty="0">
                  <a:sym typeface="Wingdings" panose="05000000000000000000" pitchFamily="2" charset="2"/>
                </a:endParaRPr>
              </a:p>
              <a:p>
                <a:endParaRPr lang="en-US" sz="1200" dirty="0"/>
              </a:p>
              <a:p>
                <a:pPr/>
                <a14:m>
                  <m:oMathPara xmlns:m="http://schemas.openxmlformats.org/officeDocument/2006/math">
                    <m:oMathParaPr>
                      <m:jc m:val="left"/>
                    </m:oMathParaPr>
                    <m:oMath xmlns:m="http://schemas.openxmlformats.org/officeDocument/2006/math">
                      <m:f>
                        <m:fPr>
                          <m:ctrlPr>
                            <a:rPr lang="en-US" sz="1200" i="1" smtClean="0">
                              <a:solidFill>
                                <a:srgbClr val="2323FF"/>
                              </a:solidFill>
                              <a:latin typeface="Cambria Math" panose="02040503050406030204" pitchFamily="18" charset="0"/>
                              <a:sym typeface="Wingdings" panose="05000000000000000000" pitchFamily="2" charset="2"/>
                            </a:rPr>
                          </m:ctrlPr>
                        </m:fPr>
                        <m:num>
                          <m:r>
                            <a:rPr lang="en-US" sz="1200" i="1">
                              <a:solidFill>
                                <a:srgbClr val="2323FF"/>
                              </a:solidFill>
                              <a:latin typeface="Cambria Math" panose="02040503050406030204" pitchFamily="18" charset="0"/>
                              <a:sym typeface="Wingdings" panose="05000000000000000000" pitchFamily="2" charset="2"/>
                            </a:rPr>
                            <m:t>𝑑𝑚</m:t>
                          </m:r>
                        </m:num>
                        <m:den>
                          <m:r>
                            <a:rPr lang="en-US" sz="1200" i="1">
                              <a:solidFill>
                                <a:srgbClr val="2323FF"/>
                              </a:solidFill>
                              <a:latin typeface="Cambria Math" panose="02040503050406030204" pitchFamily="18" charset="0"/>
                              <a:sym typeface="Wingdings" panose="05000000000000000000" pitchFamily="2" charset="2"/>
                            </a:rPr>
                            <m:t>𝑑</m:t>
                          </m:r>
                          <m:sSub>
                            <m:sSubPr>
                              <m:ctrlPr>
                                <a:rPr lang="en-US" sz="1200" i="1">
                                  <a:solidFill>
                                    <a:srgbClr val="2323FF"/>
                                  </a:solidFill>
                                  <a:latin typeface="Cambria Math" panose="02040503050406030204" pitchFamily="18" charset="0"/>
                                  <a:sym typeface="Wingdings" panose="05000000000000000000" pitchFamily="2" charset="2"/>
                                </a:rPr>
                              </m:ctrlPr>
                            </m:sSubPr>
                            <m:e>
                              <m:r>
                                <a:rPr lang="en-US" sz="1200" i="1">
                                  <a:solidFill>
                                    <a:srgbClr val="2323FF"/>
                                  </a:solidFill>
                                  <a:latin typeface="Cambria Math" panose="02040503050406030204" pitchFamily="18" charset="0"/>
                                  <a:sym typeface="Wingdings" panose="05000000000000000000" pitchFamily="2" charset="2"/>
                                </a:rPr>
                                <m:t>𝐷</m:t>
                              </m:r>
                            </m:e>
                            <m:sub>
                              <m:r>
                                <a:rPr lang="en-US" sz="1200" i="1">
                                  <a:solidFill>
                                    <a:srgbClr val="2323FF"/>
                                  </a:solidFill>
                                  <a:latin typeface="Cambria Math" panose="02040503050406030204" pitchFamily="18" charset="0"/>
                                  <a:sym typeface="Wingdings" panose="05000000000000000000" pitchFamily="2" charset="2"/>
                                </a:rPr>
                                <m:t>𝑝</m:t>
                              </m:r>
                            </m:sub>
                          </m:sSub>
                        </m:den>
                      </m:f>
                      <m:r>
                        <a:rPr lang="en-US" sz="1200" b="0" i="1" smtClean="0">
                          <a:solidFill>
                            <a:schemeClr val="tx1"/>
                          </a:solidFill>
                          <a:latin typeface="Cambria Math" panose="02040503050406030204" pitchFamily="18" charset="0"/>
                          <a:sym typeface="Wingdings" panose="05000000000000000000" pitchFamily="2" charset="2"/>
                        </a:rPr>
                        <m:t>=</m:t>
                      </m:r>
                      <m:f>
                        <m:fPr>
                          <m:ctrlPr>
                            <a:rPr lang="en-US" sz="1200" i="1">
                              <a:solidFill>
                                <a:schemeClr val="tx1"/>
                              </a:solidFill>
                              <a:latin typeface="Cambria Math" panose="02040503050406030204" pitchFamily="18" charset="0"/>
                            </a:rPr>
                          </m:ctrlPr>
                        </m:fPr>
                        <m:num>
                          <m:r>
                            <a:rPr lang="en-US" sz="1200" i="1">
                              <a:solidFill>
                                <a:schemeClr val="tx1"/>
                              </a:solidFill>
                              <a:latin typeface="Cambria Math" panose="02040503050406030204" pitchFamily="18" charset="0"/>
                              <a:ea typeface="Cambria Math" panose="02040503050406030204" pitchFamily="18" charset="0"/>
                            </a:rPr>
                            <m:t>𝜋</m:t>
                          </m:r>
                        </m:num>
                        <m:den>
                          <m:r>
                            <a:rPr lang="en-US" sz="1200" b="0" i="1" smtClean="0">
                              <a:solidFill>
                                <a:schemeClr val="tx1"/>
                              </a:solidFill>
                              <a:latin typeface="Cambria Math" panose="02040503050406030204" pitchFamily="18" charset="0"/>
                              <a:ea typeface="Cambria Math" panose="02040503050406030204" pitchFamily="18" charset="0"/>
                            </a:rPr>
                            <m:t>2</m:t>
                          </m:r>
                        </m:den>
                      </m:f>
                      <m:sSubSup>
                        <m:sSubSupPr>
                          <m:ctrlPr>
                            <a:rPr lang="en-US" sz="1200" i="1">
                              <a:solidFill>
                                <a:schemeClr val="tx1"/>
                              </a:solidFill>
                              <a:latin typeface="Cambria Math" panose="02040503050406030204" pitchFamily="18" charset="0"/>
                              <a:ea typeface="Cambria Math" panose="02040503050406030204" pitchFamily="18" charset="0"/>
                            </a:rPr>
                          </m:ctrlPr>
                        </m:sSubSupPr>
                        <m:e>
                          <m:r>
                            <a:rPr lang="en-US" sz="1200" i="1">
                              <a:solidFill>
                                <a:schemeClr val="tx1"/>
                              </a:solidFill>
                              <a:latin typeface="Cambria Math" panose="02040503050406030204" pitchFamily="18" charset="0"/>
                              <a:ea typeface="Cambria Math" panose="02040503050406030204" pitchFamily="18" charset="0"/>
                            </a:rPr>
                            <m:t>𝐷</m:t>
                          </m:r>
                        </m:e>
                        <m:sub>
                          <m:r>
                            <a:rPr lang="en-US" sz="1200" i="1">
                              <a:solidFill>
                                <a:schemeClr val="tx1"/>
                              </a:solidFill>
                              <a:latin typeface="Cambria Math" panose="02040503050406030204" pitchFamily="18" charset="0"/>
                              <a:ea typeface="Cambria Math" panose="02040503050406030204" pitchFamily="18" charset="0"/>
                            </a:rPr>
                            <m:t>𝑝</m:t>
                          </m:r>
                        </m:sub>
                        <m:sup>
                          <m:r>
                            <a:rPr lang="en-US" sz="1200" b="0" i="1" smtClean="0">
                              <a:solidFill>
                                <a:schemeClr val="tx1"/>
                              </a:solidFill>
                              <a:latin typeface="Cambria Math" panose="02040503050406030204" pitchFamily="18" charset="0"/>
                              <a:ea typeface="Cambria Math" panose="02040503050406030204" pitchFamily="18" charset="0"/>
                            </a:rPr>
                            <m:t>2</m:t>
                          </m:r>
                        </m:sup>
                      </m:sSubSup>
                      <m:sSub>
                        <m:sSubPr>
                          <m:ctrlPr>
                            <a:rPr lang="en-US" sz="1200" i="1">
                              <a:solidFill>
                                <a:schemeClr val="tx1"/>
                              </a:solidFill>
                              <a:latin typeface="Cambria Math" panose="02040503050406030204" pitchFamily="18" charset="0"/>
                              <a:ea typeface="Cambria Math" panose="02040503050406030204" pitchFamily="18" charset="0"/>
                            </a:rPr>
                          </m:ctrlPr>
                        </m:sSubPr>
                        <m:e>
                          <m:r>
                            <a:rPr lang="en-US" sz="1200" i="1">
                              <a:solidFill>
                                <a:schemeClr val="tx1"/>
                              </a:solidFill>
                              <a:latin typeface="Cambria Math" panose="02040503050406030204" pitchFamily="18" charset="0"/>
                              <a:ea typeface="Cambria Math" panose="02040503050406030204" pitchFamily="18" charset="0"/>
                            </a:rPr>
                            <m:t>𝜌</m:t>
                          </m:r>
                        </m:e>
                        <m:sub>
                          <m:r>
                            <a:rPr lang="en-US" sz="1200" i="1">
                              <a:solidFill>
                                <a:schemeClr val="tx1"/>
                              </a:solidFill>
                              <a:latin typeface="Cambria Math" panose="02040503050406030204" pitchFamily="18" charset="0"/>
                              <a:ea typeface="Cambria Math" panose="02040503050406030204" pitchFamily="18" charset="0"/>
                            </a:rPr>
                            <m:t>𝐿</m:t>
                          </m:r>
                        </m:sub>
                      </m:sSub>
                    </m:oMath>
                  </m:oMathPara>
                </a14:m>
                <a:endParaRPr lang="en-US" sz="1200" dirty="0"/>
              </a:p>
            </p:txBody>
          </p:sp>
        </mc:Choice>
        <mc:Fallback xmlns="">
          <p:sp>
            <p:nvSpPr>
              <p:cNvPr id="4" name="TextBox 3"/>
              <p:cNvSpPr txBox="1">
                <a:spLocks noRot="1" noChangeAspect="1" noMove="1" noResize="1" noEditPoints="1" noAdjustHandles="1" noChangeArrowheads="1" noChangeShapeType="1" noTextEdit="1"/>
              </p:cNvSpPr>
              <p:nvPr/>
            </p:nvSpPr>
            <p:spPr>
              <a:xfrm>
                <a:off x="724020" y="5105448"/>
                <a:ext cx="1309333" cy="1178721"/>
              </a:xfrm>
              <a:prstGeom prst="rect">
                <a:avLst/>
              </a:prstGeom>
              <a:blipFill>
                <a:blip r:embed="rId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856258" y="1735255"/>
                <a:ext cx="4287741" cy="3304494"/>
              </a:xfrm>
              <a:prstGeom prst="rect">
                <a:avLst/>
              </a:prstGeom>
              <a:noFill/>
            </p:spPr>
            <p:txBody>
              <a:bodyPr wrap="square" rtlCol="0">
                <a:spAutoFit/>
              </a:bodyPr>
              <a:lstStyle/>
              <a:p>
                <a:r>
                  <a:rPr lang="en-US" sz="1200" dirty="0">
                    <a:sym typeface="Wingdings" panose="05000000000000000000" pitchFamily="2" charset="2"/>
                  </a:rPr>
                  <a:t>Mass flux to a-axis (g/cm</a:t>
                </a:r>
                <a:r>
                  <a:rPr lang="en-US" sz="1200" baseline="30000" dirty="0">
                    <a:sym typeface="Wingdings" panose="05000000000000000000" pitchFamily="2" charset="2"/>
                  </a:rPr>
                  <a:t>2</a:t>
                </a:r>
                <a:r>
                  <a:rPr lang="en-US" sz="1200" dirty="0">
                    <a:sym typeface="Wingdings" panose="05000000000000000000" pitchFamily="2" charset="2"/>
                  </a:rPr>
                  <a:t>/s):	</a:t>
                </a:r>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𝐹</m:t>
                        </m:r>
                      </m:e>
                      <m:sub>
                        <m:r>
                          <a:rPr lang="en-US" sz="1400" i="1">
                            <a:solidFill>
                              <a:schemeClr val="tx1"/>
                            </a:solidFill>
                            <a:latin typeface="Cambria Math" panose="02040503050406030204" pitchFamily="18" charset="0"/>
                          </a:rPr>
                          <m:t>𝑎</m:t>
                        </m:r>
                      </m:sub>
                    </m:sSub>
                    <m:r>
                      <a:rPr lang="en-US" sz="1400" i="1">
                        <a:solidFill>
                          <a:schemeClr val="tx1"/>
                        </a:solidFill>
                        <a:latin typeface="Cambria Math" panose="02040503050406030204" pitchFamily="18" charset="0"/>
                      </a:rPr>
                      <m:t>=</m:t>
                    </m:r>
                    <m:f>
                      <m:fPr>
                        <m:ctrlPr>
                          <a:rPr lang="en-US" sz="1400" i="1">
                            <a:solidFill>
                              <a:schemeClr val="tx1"/>
                            </a:solidFill>
                            <a:latin typeface="Cambria Math" panose="02040503050406030204" pitchFamily="18" charset="0"/>
                          </a:rPr>
                        </m:ctrlPr>
                      </m:fPr>
                      <m:num>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𝐷</m:t>
                            </m:r>
                          </m:e>
                          <m:sub>
                            <m:r>
                              <a:rPr lang="en-US" sz="1400" i="1">
                                <a:solidFill>
                                  <a:schemeClr val="tx1"/>
                                </a:solidFill>
                                <a:latin typeface="Cambria Math" panose="02040503050406030204" pitchFamily="18" charset="0"/>
                              </a:rPr>
                              <m:t>𝑣</m:t>
                            </m:r>
                          </m:sub>
                        </m:sSub>
                        <m:r>
                          <a:rPr lang="en-US" sz="1400" i="1">
                            <a:solidFill>
                              <a:schemeClr val="tx1"/>
                            </a:solidFill>
                            <a:latin typeface="Cambria Math" panose="02040503050406030204" pitchFamily="18" charset="0"/>
                            <a:ea typeface="Cambria Math" panose="02040503050406030204" pitchFamily="18" charset="0"/>
                          </a:rPr>
                          <m:t>∆</m:t>
                        </m:r>
                        <m:sSub>
                          <m:sSubPr>
                            <m:ctrlPr>
                              <a:rPr lang="en-US" sz="1400" i="1">
                                <a:solidFill>
                                  <a:schemeClr val="tx1"/>
                                </a:solidFill>
                                <a:latin typeface="Cambria Math" panose="02040503050406030204" pitchFamily="18" charset="0"/>
                                <a:ea typeface="Cambria Math" panose="02040503050406030204" pitchFamily="18" charset="0"/>
                              </a:rPr>
                            </m:ctrlPr>
                          </m:sSubPr>
                          <m:e>
                            <m:r>
                              <a:rPr lang="en-US" sz="1400" i="1">
                                <a:solidFill>
                                  <a:schemeClr val="tx1"/>
                                </a:solidFill>
                                <a:latin typeface="Cambria Math" panose="02040503050406030204" pitchFamily="18" charset="0"/>
                                <a:ea typeface="Cambria Math" panose="02040503050406030204" pitchFamily="18" charset="0"/>
                              </a:rPr>
                              <m:t>𝜌</m:t>
                            </m:r>
                          </m:e>
                          <m:sub>
                            <m:r>
                              <a:rPr lang="en-US" sz="1400" i="1">
                                <a:solidFill>
                                  <a:schemeClr val="tx1"/>
                                </a:solidFill>
                                <a:latin typeface="Cambria Math" panose="02040503050406030204" pitchFamily="18" charset="0"/>
                                <a:ea typeface="Cambria Math" panose="02040503050406030204" pitchFamily="18" charset="0"/>
                              </a:rPr>
                              <m:t>𝑣</m:t>
                            </m:r>
                          </m:sub>
                        </m:sSub>
                      </m:num>
                      <m:den>
                        <m:r>
                          <a:rPr lang="en-US" sz="1400" i="1">
                            <a:solidFill>
                              <a:schemeClr val="tx1"/>
                            </a:solidFill>
                            <a:latin typeface="Cambria Math" panose="02040503050406030204" pitchFamily="18" charset="0"/>
                            <a:ea typeface="Cambria Math" panose="02040503050406030204" pitchFamily="18" charset="0"/>
                          </a:rPr>
                          <m:t>𝑐</m:t>
                        </m:r>
                      </m:den>
                    </m:f>
                    <m:r>
                      <a:rPr lang="en-US" sz="1400" b="0" i="1" smtClean="0">
                        <a:solidFill>
                          <a:schemeClr val="tx1"/>
                        </a:solidFill>
                        <a:latin typeface="Cambria Math" panose="02040503050406030204" pitchFamily="18" charset="0"/>
                        <a:ea typeface="Cambria Math" panose="02040503050406030204" pitchFamily="18" charset="0"/>
                      </a:rPr>
                      <m:t>𝑓</m:t>
                    </m:r>
                    <m:d>
                      <m:dPr>
                        <m:ctrlPr>
                          <a:rPr lang="en-US" sz="1400" i="1">
                            <a:solidFill>
                              <a:schemeClr val="tx1"/>
                            </a:solidFill>
                            <a:latin typeface="Cambria Math" panose="02040503050406030204" pitchFamily="18" charset="0"/>
                          </a:rPr>
                        </m:ctrlPr>
                      </m:dPr>
                      <m:e>
                        <m:r>
                          <a:rPr lang="en-US" sz="1400" i="1">
                            <a:solidFill>
                              <a:schemeClr val="tx1"/>
                            </a:solidFill>
                            <a:latin typeface="Cambria Math" panose="02040503050406030204" pitchFamily="18" charset="0"/>
                          </a:rPr>
                          <m:t>𝜙</m:t>
                        </m:r>
                      </m:e>
                    </m:d>
                  </m:oMath>
                </a14:m>
                <a:r>
                  <a:rPr lang="en-US" sz="1400" dirty="0">
                    <a:solidFill>
                      <a:schemeClr val="accent1"/>
                    </a:solidFill>
                  </a:rPr>
                  <a:t> </a:t>
                </a:r>
                <a14:m>
                  <m:oMath xmlns:m="http://schemas.openxmlformats.org/officeDocument/2006/math">
                    <m:r>
                      <a:rPr lang="en-US" sz="1400">
                        <a:latin typeface="Cambria Math" panose="02040503050406030204" pitchFamily="18" charset="0"/>
                        <a:sym typeface="Wingdings" panose="05000000000000000000" pitchFamily="2" charset="2"/>
                      </a:rPr>
                      <m:t>=</m:t>
                    </m:r>
                    <m:r>
                      <a:rPr lang="en-US" sz="1400" i="1">
                        <a:latin typeface="Cambria Math" panose="02040503050406030204" pitchFamily="18" charset="0"/>
                        <a:sym typeface="Wingdings" panose="05000000000000000000" pitchFamily="2" charset="2"/>
                      </a:rPr>
                      <m:t> </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𝜌</m:t>
                        </m:r>
                      </m:e>
                      <m:sub>
                        <m:r>
                          <a:rPr lang="en-US" sz="1400" b="0" i="1" smtClean="0">
                            <a:latin typeface="Cambria Math" panose="02040503050406030204" pitchFamily="18" charset="0"/>
                            <a:ea typeface="Cambria Math" panose="02040503050406030204" pitchFamily="18" charset="0"/>
                          </a:rPr>
                          <m:t>𝑖</m:t>
                        </m:r>
                      </m:sub>
                    </m:sSub>
                    <m:f>
                      <m:fPr>
                        <m:ctrlPr>
                          <a:rPr lang="en-US" sz="1400" i="1">
                            <a:latin typeface="Cambria Math" panose="02040503050406030204" pitchFamily="18" charset="0"/>
                            <a:sym typeface="Wingdings" panose="05000000000000000000" pitchFamily="2" charset="2"/>
                          </a:rPr>
                        </m:ctrlPr>
                      </m:fPr>
                      <m:num>
                        <m:r>
                          <a:rPr lang="en-US" sz="1400" i="1">
                            <a:latin typeface="Cambria Math" panose="02040503050406030204" pitchFamily="18" charset="0"/>
                            <a:sym typeface="Wingdings" panose="05000000000000000000" pitchFamily="2" charset="2"/>
                          </a:rPr>
                          <m:t>𝑑𝑎</m:t>
                        </m:r>
                      </m:num>
                      <m:den>
                        <m:r>
                          <a:rPr lang="en-US" sz="1400" i="1">
                            <a:latin typeface="Cambria Math" panose="02040503050406030204" pitchFamily="18" charset="0"/>
                            <a:sym typeface="Wingdings" panose="05000000000000000000" pitchFamily="2" charset="2"/>
                          </a:rPr>
                          <m:t>𝑑𝑡</m:t>
                        </m:r>
                      </m:den>
                    </m:f>
                  </m:oMath>
                </a14:m>
                <a:endParaRPr lang="en-US" sz="1400" dirty="0">
                  <a:solidFill>
                    <a:schemeClr val="accent1"/>
                  </a:solidFill>
                </a:endParaRPr>
              </a:p>
              <a:p>
                <a:r>
                  <a:rPr lang="en-US" sz="1200" dirty="0"/>
                  <a:t>Mass flux to c-axis </a:t>
                </a:r>
                <a:r>
                  <a:rPr lang="en-US" sz="1200" dirty="0">
                    <a:sym typeface="Wingdings" panose="05000000000000000000" pitchFamily="2" charset="2"/>
                  </a:rPr>
                  <a:t>(g/cm</a:t>
                </a:r>
                <a:r>
                  <a:rPr lang="en-US" sz="1200" baseline="30000" dirty="0">
                    <a:sym typeface="Wingdings" panose="05000000000000000000" pitchFamily="2" charset="2"/>
                  </a:rPr>
                  <a:t>2</a:t>
                </a:r>
                <a:r>
                  <a:rPr lang="en-US" sz="1200" dirty="0">
                    <a:sym typeface="Wingdings" panose="05000000000000000000" pitchFamily="2" charset="2"/>
                  </a:rPr>
                  <a:t>/s)</a:t>
                </a:r>
                <a:r>
                  <a:rPr lang="en-US" sz="1200" dirty="0"/>
                  <a:t>: </a:t>
                </a:r>
                <a:r>
                  <a:rPr lang="en-US" sz="1400" dirty="0"/>
                  <a:t>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𝐹</m:t>
                        </m:r>
                      </m:e>
                      <m:sub>
                        <m:r>
                          <a:rPr lang="en-US" sz="1400" b="0" i="1" smtClean="0">
                            <a:latin typeface="Cambria Math" panose="02040503050406030204" pitchFamily="18" charset="0"/>
                          </a:rPr>
                          <m:t>𝑐</m:t>
                        </m:r>
                      </m:sub>
                    </m:sSub>
                    <m:r>
                      <a:rPr lang="en-US" sz="1400" i="1">
                        <a:latin typeface="Cambria Math" panose="02040503050406030204" pitchFamily="18" charset="0"/>
                      </a:rPr>
                      <m:t>=</m:t>
                    </m:r>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𝐷</m:t>
                            </m:r>
                          </m:e>
                          <m:sub>
                            <m:r>
                              <a:rPr lang="en-US" sz="1400" i="1">
                                <a:latin typeface="Cambria Math" panose="02040503050406030204" pitchFamily="18" charset="0"/>
                              </a:rPr>
                              <m:t>𝑣</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𝜌</m:t>
                            </m:r>
                          </m:e>
                          <m:sub>
                            <m:r>
                              <a:rPr lang="en-US" sz="1400" i="1">
                                <a:latin typeface="Cambria Math" panose="02040503050406030204" pitchFamily="18" charset="0"/>
                                <a:ea typeface="Cambria Math" panose="02040503050406030204" pitchFamily="18" charset="0"/>
                              </a:rPr>
                              <m:t>𝑣</m:t>
                            </m:r>
                          </m:sub>
                        </m:sSub>
                      </m:num>
                      <m:den>
                        <m:r>
                          <a:rPr lang="en-US" sz="1400" b="0" i="1" smtClean="0">
                            <a:latin typeface="Cambria Math" panose="02040503050406030204" pitchFamily="18" charset="0"/>
                            <a:ea typeface="Cambria Math" panose="02040503050406030204" pitchFamily="18" charset="0"/>
                          </a:rPr>
                          <m:t>𝑎</m:t>
                        </m:r>
                      </m:den>
                    </m:f>
                    <m:r>
                      <a:rPr lang="en-US" sz="1400" b="0" i="1" smtClean="0">
                        <a:latin typeface="Cambria Math" panose="02040503050406030204" pitchFamily="18" charset="0"/>
                      </a:rPr>
                      <m:t>𝑓</m:t>
                    </m:r>
                    <m:d>
                      <m:dPr>
                        <m:ctrlPr>
                          <a:rPr lang="en-US" sz="1400" i="1">
                            <a:latin typeface="Cambria Math" panose="02040503050406030204" pitchFamily="18" charset="0"/>
                          </a:rPr>
                        </m:ctrlPr>
                      </m:dPr>
                      <m:e>
                        <m:r>
                          <a:rPr lang="en-US" sz="1400" i="1">
                            <a:latin typeface="Cambria Math" panose="02040503050406030204" pitchFamily="18" charset="0"/>
                          </a:rPr>
                          <m:t>𝜙</m:t>
                        </m:r>
                      </m:e>
                    </m:d>
                  </m:oMath>
                </a14:m>
                <a:r>
                  <a:rPr lang="en-US" sz="1400" dirty="0">
                    <a:solidFill>
                      <a:schemeClr val="accent1"/>
                    </a:solidFill>
                  </a:rPr>
                  <a:t> </a:t>
                </a:r>
                <a14:m>
                  <m:oMath xmlns:m="http://schemas.openxmlformats.org/officeDocument/2006/math">
                    <m:r>
                      <a:rPr lang="en-US" sz="1400">
                        <a:latin typeface="Cambria Math" panose="02040503050406030204" pitchFamily="18" charset="0"/>
                        <a:sym typeface="Wingdings" panose="05000000000000000000" pitchFamily="2" charset="2"/>
                      </a:rPr>
                      <m:t>=</m:t>
                    </m:r>
                  </m:oMath>
                </a14:m>
                <a:r>
                  <a:rPr lang="en-US" sz="1400" dirty="0">
                    <a:solidFill>
                      <a:schemeClr val="accent1"/>
                    </a:solidFill>
                  </a:rPr>
                  <a:t> </a:t>
                </a:r>
                <a14:m>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𝜌</m:t>
                        </m:r>
                      </m:e>
                      <m:sub>
                        <m:r>
                          <a:rPr lang="en-US" sz="1400" i="1">
                            <a:latin typeface="Cambria Math" panose="02040503050406030204" pitchFamily="18" charset="0"/>
                            <a:ea typeface="Cambria Math" panose="02040503050406030204" pitchFamily="18" charset="0"/>
                          </a:rPr>
                          <m:t>𝑖</m:t>
                        </m:r>
                      </m:sub>
                    </m:sSub>
                    <m:f>
                      <m:fPr>
                        <m:ctrlPr>
                          <a:rPr lang="en-US" sz="1400" i="1">
                            <a:latin typeface="Cambria Math" panose="02040503050406030204" pitchFamily="18" charset="0"/>
                            <a:sym typeface="Wingdings" panose="05000000000000000000" pitchFamily="2" charset="2"/>
                          </a:rPr>
                        </m:ctrlPr>
                      </m:fPr>
                      <m:num>
                        <m:r>
                          <a:rPr lang="en-US" sz="1400" i="1">
                            <a:latin typeface="Cambria Math" panose="02040503050406030204" pitchFamily="18" charset="0"/>
                            <a:sym typeface="Wingdings" panose="05000000000000000000" pitchFamily="2" charset="2"/>
                          </a:rPr>
                          <m:t>𝑑</m:t>
                        </m:r>
                        <m:r>
                          <a:rPr lang="en-US" sz="1400" b="0" i="1" smtClean="0">
                            <a:latin typeface="Cambria Math" panose="02040503050406030204" pitchFamily="18" charset="0"/>
                            <a:sym typeface="Wingdings" panose="05000000000000000000" pitchFamily="2" charset="2"/>
                          </a:rPr>
                          <m:t>𝑐</m:t>
                        </m:r>
                      </m:num>
                      <m:den>
                        <m:r>
                          <a:rPr lang="en-US" sz="1400" i="1">
                            <a:latin typeface="Cambria Math" panose="02040503050406030204" pitchFamily="18" charset="0"/>
                            <a:sym typeface="Wingdings" panose="05000000000000000000" pitchFamily="2" charset="2"/>
                          </a:rPr>
                          <m:t>𝑑𝑡</m:t>
                        </m:r>
                      </m:den>
                    </m:f>
                  </m:oMath>
                </a14:m>
                <a:endParaRPr lang="en-US" sz="1400" dirty="0">
                  <a:solidFill>
                    <a:schemeClr val="accent1"/>
                  </a:solidFill>
                </a:endParaRPr>
              </a:p>
              <a:p>
                <a:endParaRPr lang="en-US" sz="1200" dirty="0">
                  <a:sym typeface="Wingdings" panose="05000000000000000000" pitchFamily="2" charset="2"/>
                </a:endParaRPr>
              </a:p>
              <a:p>
                <a:r>
                  <a:rPr lang="en-US" sz="1200" dirty="0">
                    <a:sym typeface="Wingdings" panose="05000000000000000000" pitchFamily="2" charset="2"/>
                  </a:rPr>
                  <a:t>	</a:t>
                </a:r>
                <a14:m>
                  <m:oMath xmlns:m="http://schemas.openxmlformats.org/officeDocument/2006/math">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𝐷</m:t>
                        </m:r>
                      </m:e>
                      <m:sub>
                        <m:r>
                          <a:rPr lang="en-US" sz="1200" i="1">
                            <a:latin typeface="Cambria Math" panose="02040503050406030204" pitchFamily="18" charset="0"/>
                            <a:sym typeface="Wingdings" panose="05000000000000000000" pitchFamily="2" charset="2"/>
                          </a:rPr>
                          <m:t>𝑣</m:t>
                        </m:r>
                      </m:sub>
                    </m:sSub>
                  </m:oMath>
                </a14:m>
                <a:r>
                  <a:rPr lang="en-US" sz="1200" dirty="0">
                    <a:sym typeface="Wingdings" panose="05000000000000000000" pitchFamily="2" charset="2"/>
                  </a:rPr>
                  <a:t> = H</a:t>
                </a:r>
                <a:r>
                  <a:rPr lang="en-US" sz="1200" baseline="-25000" dirty="0">
                    <a:sym typeface="Wingdings" panose="05000000000000000000" pitchFamily="2" charset="2"/>
                  </a:rPr>
                  <a:t>2</a:t>
                </a:r>
                <a:r>
                  <a:rPr lang="en-US" sz="1200" dirty="0">
                    <a:sym typeface="Wingdings" panose="05000000000000000000" pitchFamily="2" charset="2"/>
                  </a:rPr>
                  <a:t>O vapor Diffusivity (m</a:t>
                </a:r>
                <a:r>
                  <a:rPr lang="en-US" sz="1200" baseline="30000" dirty="0">
                    <a:sym typeface="Wingdings" panose="05000000000000000000" pitchFamily="2" charset="2"/>
                  </a:rPr>
                  <a:t>2</a:t>
                </a:r>
                <a:r>
                  <a:rPr lang="en-US" sz="1200" dirty="0">
                    <a:sym typeface="Wingdings" panose="05000000000000000000" pitchFamily="2" charset="2"/>
                  </a:rPr>
                  <a:t>/s)</a:t>
                </a:r>
              </a:p>
              <a:p>
                <a:r>
                  <a:rPr lang="en-US" sz="1200" dirty="0">
                    <a:sym typeface="Wingdings" panose="05000000000000000000" pitchFamily="2" charset="2"/>
                  </a:rPr>
                  <a:t>	</a:t>
                </a:r>
                <a14:m>
                  <m:oMath xmlns:m="http://schemas.openxmlformats.org/officeDocument/2006/math">
                    <m:r>
                      <a:rPr lang="en-US" sz="1200" i="1">
                        <a:latin typeface="Cambria Math" panose="02040503050406030204" pitchFamily="18" charset="0"/>
                        <a:ea typeface="Cambria Math" panose="02040503050406030204" pitchFamily="18" charset="0"/>
                        <a:sym typeface="Wingdings" panose="05000000000000000000" pitchFamily="2" charset="2"/>
                      </a:rPr>
                      <m:t>∆</m:t>
                    </m:r>
                    <m:sSub>
                      <m:sSubPr>
                        <m:ctrlPr>
                          <a:rPr lang="en-US" sz="1200" i="1">
                            <a:latin typeface="Cambria Math" panose="02040503050406030204" pitchFamily="18" charset="0"/>
                            <a:ea typeface="Cambria Math" panose="02040503050406030204" pitchFamily="18" charset="0"/>
                            <a:sym typeface="Wingdings" panose="05000000000000000000" pitchFamily="2" charset="2"/>
                          </a:rPr>
                        </m:ctrlPr>
                      </m:sSubPr>
                      <m:e>
                        <m:r>
                          <a:rPr lang="en-US" sz="1200" i="1">
                            <a:latin typeface="Cambria Math" panose="02040503050406030204" pitchFamily="18" charset="0"/>
                            <a:ea typeface="Cambria Math" panose="02040503050406030204" pitchFamily="18" charset="0"/>
                            <a:sym typeface="Wingdings" panose="05000000000000000000" pitchFamily="2" charset="2"/>
                          </a:rPr>
                          <m:t>𝜌</m:t>
                        </m:r>
                      </m:e>
                      <m:sub>
                        <m:r>
                          <a:rPr lang="en-US" sz="1200" i="1">
                            <a:latin typeface="Cambria Math" panose="02040503050406030204" pitchFamily="18" charset="0"/>
                            <a:ea typeface="Cambria Math" panose="02040503050406030204" pitchFamily="18" charset="0"/>
                            <a:sym typeface="Wingdings" panose="05000000000000000000" pitchFamily="2" charset="2"/>
                          </a:rPr>
                          <m:t>𝑣</m:t>
                        </m:r>
                      </m:sub>
                    </m:sSub>
                  </m:oMath>
                </a14:m>
                <a:r>
                  <a:rPr lang="en-US" sz="1200" dirty="0">
                    <a:sym typeface="Wingdings" panose="05000000000000000000" pitchFamily="2" charset="2"/>
                  </a:rPr>
                  <a:t> = Mass density gradient (g/cm</a:t>
                </a:r>
                <a:r>
                  <a:rPr lang="en-US" sz="1200" baseline="30000" dirty="0">
                    <a:sym typeface="Wingdings" panose="05000000000000000000" pitchFamily="2" charset="2"/>
                  </a:rPr>
                  <a:t>3</a:t>
                </a:r>
                <a:r>
                  <a:rPr lang="en-US" sz="1200" dirty="0">
                    <a:sym typeface="Wingdings" panose="05000000000000000000" pitchFamily="2" charset="2"/>
                  </a:rPr>
                  <a:t>)</a:t>
                </a:r>
              </a:p>
              <a:p>
                <a:r>
                  <a:rPr lang="en-US" sz="1200" dirty="0">
                    <a:sym typeface="Wingdings" panose="05000000000000000000" pitchFamily="2" charset="2"/>
                  </a:rPr>
                  <a:t>	</a:t>
                </a:r>
                <a14:m>
                  <m:oMath xmlns:m="http://schemas.openxmlformats.org/officeDocument/2006/math">
                    <m:r>
                      <a:rPr lang="en-US" sz="1200" b="0" i="1" smtClean="0">
                        <a:latin typeface="Cambria Math" panose="02040503050406030204" pitchFamily="18" charset="0"/>
                        <a:sym typeface="Wingdings" panose="05000000000000000000" pitchFamily="2" charset="2"/>
                      </a:rPr>
                      <m:t>𝑎</m:t>
                    </m:r>
                  </m:oMath>
                </a14:m>
                <a:r>
                  <a:rPr lang="en-US" sz="1200" dirty="0">
                    <a:sym typeface="Wingdings" panose="05000000000000000000" pitchFamily="2" charset="2"/>
                  </a:rPr>
                  <a:t> = radius of basal face (hexagonal) (um)</a:t>
                </a:r>
              </a:p>
              <a:p>
                <a:r>
                  <a:rPr lang="en-US" sz="1200" dirty="0">
                    <a:sym typeface="Wingdings" panose="05000000000000000000" pitchFamily="2" charset="2"/>
                  </a:rPr>
                  <a:t>	</a:t>
                </a:r>
                <a14:m>
                  <m:oMath xmlns:m="http://schemas.openxmlformats.org/officeDocument/2006/math">
                    <m:r>
                      <a:rPr lang="en-US" sz="1200" b="0" i="1" smtClean="0">
                        <a:latin typeface="Cambria Math" panose="02040503050406030204" pitchFamily="18" charset="0"/>
                        <a:sym typeface="Wingdings" panose="05000000000000000000" pitchFamily="2" charset="2"/>
                      </a:rPr>
                      <m:t>𝑐</m:t>
                    </m:r>
                  </m:oMath>
                </a14:m>
                <a:r>
                  <a:rPr lang="en-US" sz="1200" dirty="0">
                    <a:sym typeface="Wingdings" panose="05000000000000000000" pitchFamily="2" charset="2"/>
                  </a:rPr>
                  <a:t> = radius of prism face (rectangular) (um)</a:t>
                </a:r>
              </a:p>
              <a:p>
                <a:r>
                  <a:rPr lang="en-US" sz="1200" dirty="0">
                    <a:sym typeface="Wingdings" panose="05000000000000000000" pitchFamily="2" charset="2"/>
                  </a:rPr>
                  <a:t>	</a:t>
                </a:r>
                <a14:m>
                  <m:oMath xmlns:m="http://schemas.openxmlformats.org/officeDocument/2006/math">
                    <m:r>
                      <a:rPr lang="en-US" sz="1200" b="0" i="1" smtClean="0">
                        <a:latin typeface="Cambria Math" panose="02040503050406030204" pitchFamily="18" charset="0"/>
                        <a:sym typeface="Wingdings" panose="05000000000000000000" pitchFamily="2" charset="2"/>
                      </a:rPr>
                      <m:t>𝑓</m:t>
                    </m:r>
                    <m:r>
                      <a:rPr lang="en-US" sz="1200" b="0" i="1" smtClean="0">
                        <a:latin typeface="Cambria Math" panose="02040503050406030204" pitchFamily="18" charset="0"/>
                        <a:sym typeface="Wingdings" panose="05000000000000000000" pitchFamily="2" charset="2"/>
                      </a:rPr>
                      <m:t>(</m:t>
                    </m:r>
                    <m:r>
                      <a:rPr lang="en-US" sz="1200" b="0" i="1" smtClean="0">
                        <a:latin typeface="Cambria Math" panose="02040503050406030204" pitchFamily="18" charset="0"/>
                        <a:ea typeface="Cambria Math" panose="02040503050406030204" pitchFamily="18" charset="0"/>
                        <a:sym typeface="Wingdings" panose="05000000000000000000" pitchFamily="2" charset="2"/>
                      </a:rPr>
                      <m:t>𝜙</m:t>
                    </m:r>
                    <m:r>
                      <a:rPr lang="en-US" sz="1200" b="0" i="1" smtClean="0">
                        <a:latin typeface="Cambria Math" panose="02040503050406030204" pitchFamily="18" charset="0"/>
                        <a:sym typeface="Wingdings" panose="05000000000000000000" pitchFamily="2" charset="2"/>
                      </a:rPr>
                      <m:t>)</m:t>
                    </m:r>
                    <m:r>
                      <a:rPr lang="en-US" sz="1200" i="1">
                        <a:latin typeface="Cambria Math" panose="02040503050406030204" pitchFamily="18" charset="0"/>
                        <a:sym typeface="Wingdings" panose="05000000000000000000" pitchFamily="2" charset="2"/>
                      </a:rPr>
                      <m:t> </m:t>
                    </m:r>
                  </m:oMath>
                </a14:m>
                <a:r>
                  <a:rPr lang="en-US" sz="1200" dirty="0">
                    <a:sym typeface="Wingdings" panose="05000000000000000000" pitchFamily="2" charset="2"/>
                  </a:rPr>
                  <a:t>= shape factor (accounts for lateral flux &amp; curvature)</a:t>
                </a:r>
              </a:p>
              <a:p>
                <a:endParaRPr lang="en-US" sz="1200" i="1" dirty="0">
                  <a:latin typeface="Cambria Math" panose="02040503050406030204" pitchFamily="18" charset="0"/>
                  <a:sym typeface="Wingdings" panose="05000000000000000000" pitchFamily="2" charset="2"/>
                </a:endParaRPr>
              </a:p>
              <a:p>
                <a:pPr/>
                <a14:m>
                  <m:oMathPara xmlns:m="http://schemas.openxmlformats.org/officeDocument/2006/math">
                    <m:oMathParaPr>
                      <m:jc m:val="left"/>
                    </m:oMathParaPr>
                    <m:oMath xmlns:m="http://schemas.openxmlformats.org/officeDocument/2006/math">
                      <m:f>
                        <m:fPr>
                          <m:ctrlPr>
                            <a:rPr lang="en-US" sz="1200" i="1">
                              <a:latin typeface="Cambria Math" panose="02040503050406030204" pitchFamily="18" charset="0"/>
                              <a:sym typeface="Wingdings" panose="05000000000000000000" pitchFamily="2" charset="2"/>
                            </a:rPr>
                          </m:ctrlPr>
                        </m:fPr>
                        <m:num>
                          <m:r>
                            <a:rPr lang="en-US" sz="1200" i="1">
                              <a:latin typeface="Cambria Math" panose="02040503050406030204" pitchFamily="18" charset="0"/>
                              <a:sym typeface="Wingdings" panose="05000000000000000000" pitchFamily="2" charset="2"/>
                            </a:rPr>
                            <m:t>𝑑𝑚</m:t>
                          </m:r>
                        </m:num>
                        <m:den>
                          <m:r>
                            <a:rPr lang="en-US" sz="1200" i="1">
                              <a:latin typeface="Cambria Math" panose="02040503050406030204" pitchFamily="18" charset="0"/>
                              <a:sym typeface="Wingdings" panose="05000000000000000000" pitchFamily="2" charset="2"/>
                            </a:rPr>
                            <m:t>𝑑𝑡</m:t>
                          </m:r>
                        </m:den>
                      </m:f>
                      <m:r>
                        <a:rPr lang="en-US" sz="1200" i="1">
                          <a:latin typeface="Cambria Math" panose="02040503050406030204" pitchFamily="18" charset="0"/>
                          <a:sym typeface="Wingdings" panose="05000000000000000000" pitchFamily="2" charset="2"/>
                        </a:rPr>
                        <m:t>=</m:t>
                      </m:r>
                      <m:f>
                        <m:fPr>
                          <m:ctrlPr>
                            <a:rPr lang="en-US" sz="1200" i="1" smtClean="0">
                              <a:solidFill>
                                <a:srgbClr val="00B050"/>
                              </a:solidFill>
                              <a:latin typeface="Cambria Math" panose="02040503050406030204" pitchFamily="18" charset="0"/>
                              <a:sym typeface="Wingdings" panose="05000000000000000000" pitchFamily="2" charset="2"/>
                            </a:rPr>
                          </m:ctrlPr>
                        </m:fPr>
                        <m:num>
                          <m:r>
                            <a:rPr lang="en-US" sz="1200" i="1">
                              <a:solidFill>
                                <a:srgbClr val="00B050"/>
                              </a:solidFill>
                              <a:latin typeface="Cambria Math" panose="02040503050406030204" pitchFamily="18" charset="0"/>
                              <a:sym typeface="Wingdings" panose="05000000000000000000" pitchFamily="2" charset="2"/>
                            </a:rPr>
                            <m:t>𝑑𝑚</m:t>
                          </m:r>
                        </m:num>
                        <m:den>
                          <m:r>
                            <a:rPr lang="en-US" sz="1200" i="1">
                              <a:solidFill>
                                <a:srgbClr val="00B050"/>
                              </a:solidFill>
                              <a:latin typeface="Cambria Math" panose="02040503050406030204" pitchFamily="18" charset="0"/>
                              <a:sym typeface="Wingdings" panose="05000000000000000000" pitchFamily="2" charset="2"/>
                            </a:rPr>
                            <m:t>𝑑</m:t>
                          </m:r>
                          <m:r>
                            <a:rPr lang="en-US" sz="1200" b="0" i="1" smtClean="0">
                              <a:solidFill>
                                <a:srgbClr val="00B050"/>
                              </a:solidFill>
                              <a:latin typeface="Cambria Math" panose="02040503050406030204" pitchFamily="18" charset="0"/>
                              <a:sym typeface="Wingdings" panose="05000000000000000000" pitchFamily="2" charset="2"/>
                            </a:rPr>
                            <m:t>𝑎</m:t>
                          </m:r>
                        </m:den>
                      </m:f>
                      <m:f>
                        <m:fPr>
                          <m:ctrlPr>
                            <a:rPr lang="en-US" sz="1200" i="1" smtClean="0">
                              <a:solidFill>
                                <a:schemeClr val="tx1"/>
                              </a:solidFill>
                              <a:latin typeface="Cambria Math" panose="02040503050406030204" pitchFamily="18" charset="0"/>
                              <a:sym typeface="Wingdings" panose="05000000000000000000" pitchFamily="2" charset="2"/>
                            </a:rPr>
                          </m:ctrlPr>
                        </m:fPr>
                        <m:num>
                          <m:r>
                            <a:rPr lang="en-US" sz="1200" i="1">
                              <a:solidFill>
                                <a:schemeClr val="tx1"/>
                              </a:solidFill>
                              <a:latin typeface="Cambria Math" panose="02040503050406030204" pitchFamily="18" charset="0"/>
                              <a:sym typeface="Wingdings" panose="05000000000000000000" pitchFamily="2" charset="2"/>
                            </a:rPr>
                            <m:t>𝑑</m:t>
                          </m:r>
                          <m:r>
                            <a:rPr lang="en-US" sz="1200" b="0" i="1" smtClean="0">
                              <a:solidFill>
                                <a:schemeClr val="tx1"/>
                              </a:solidFill>
                              <a:latin typeface="Cambria Math" panose="02040503050406030204" pitchFamily="18" charset="0"/>
                              <a:sym typeface="Wingdings" panose="05000000000000000000" pitchFamily="2" charset="2"/>
                            </a:rPr>
                            <m:t>𝑎</m:t>
                          </m:r>
                        </m:num>
                        <m:den>
                          <m:r>
                            <a:rPr lang="en-US" sz="1200" i="1">
                              <a:solidFill>
                                <a:schemeClr val="tx1"/>
                              </a:solidFill>
                              <a:latin typeface="Cambria Math" panose="02040503050406030204" pitchFamily="18" charset="0"/>
                              <a:sym typeface="Wingdings" panose="05000000000000000000" pitchFamily="2" charset="2"/>
                            </a:rPr>
                            <m:t>𝑑</m:t>
                          </m:r>
                          <m:r>
                            <a:rPr lang="en-US" sz="1200" b="0" i="1" smtClean="0">
                              <a:solidFill>
                                <a:schemeClr val="tx1"/>
                              </a:solidFill>
                              <a:latin typeface="Cambria Math" panose="02040503050406030204" pitchFamily="18" charset="0"/>
                              <a:sym typeface="Wingdings" panose="05000000000000000000" pitchFamily="2" charset="2"/>
                            </a:rPr>
                            <m:t>𝑡</m:t>
                          </m:r>
                        </m:den>
                      </m:f>
                      <m:r>
                        <a:rPr lang="en-US" sz="1200" b="0" i="1" smtClean="0">
                          <a:solidFill>
                            <a:schemeClr val="tx1"/>
                          </a:solidFill>
                          <a:latin typeface="Cambria Math" panose="02040503050406030204" pitchFamily="18" charset="0"/>
                          <a:sym typeface="Wingdings" panose="05000000000000000000" pitchFamily="2" charset="2"/>
                        </a:rPr>
                        <m:t>+</m:t>
                      </m:r>
                      <m:f>
                        <m:fPr>
                          <m:ctrlPr>
                            <a:rPr lang="en-US" sz="1200" i="1" smtClean="0">
                              <a:solidFill>
                                <a:srgbClr val="FF0000"/>
                              </a:solidFill>
                              <a:latin typeface="Cambria Math" panose="02040503050406030204" pitchFamily="18" charset="0"/>
                              <a:sym typeface="Wingdings" panose="05000000000000000000" pitchFamily="2" charset="2"/>
                            </a:rPr>
                          </m:ctrlPr>
                        </m:fPr>
                        <m:num>
                          <m:r>
                            <a:rPr lang="en-US" sz="1200" i="1" smtClean="0">
                              <a:solidFill>
                                <a:srgbClr val="FF0000"/>
                              </a:solidFill>
                              <a:latin typeface="Cambria Math" panose="02040503050406030204" pitchFamily="18" charset="0"/>
                              <a:sym typeface="Wingdings" panose="05000000000000000000" pitchFamily="2" charset="2"/>
                            </a:rPr>
                            <m:t>𝑑𝑚</m:t>
                          </m:r>
                        </m:num>
                        <m:den>
                          <m:r>
                            <a:rPr lang="en-US" sz="1200" i="1">
                              <a:solidFill>
                                <a:srgbClr val="FF0000"/>
                              </a:solidFill>
                              <a:latin typeface="Cambria Math" panose="02040503050406030204" pitchFamily="18" charset="0"/>
                              <a:sym typeface="Wingdings" panose="05000000000000000000" pitchFamily="2" charset="2"/>
                            </a:rPr>
                            <m:t>𝑑</m:t>
                          </m:r>
                          <m:r>
                            <a:rPr lang="en-US" sz="1200" b="0" i="1" smtClean="0">
                              <a:solidFill>
                                <a:srgbClr val="FF0000"/>
                              </a:solidFill>
                              <a:latin typeface="Cambria Math" panose="02040503050406030204" pitchFamily="18" charset="0"/>
                              <a:sym typeface="Wingdings" panose="05000000000000000000" pitchFamily="2" charset="2"/>
                            </a:rPr>
                            <m:t>𝑐</m:t>
                          </m:r>
                        </m:den>
                      </m:f>
                      <m:f>
                        <m:fPr>
                          <m:ctrlPr>
                            <a:rPr lang="en-US" sz="1200" i="1">
                              <a:solidFill>
                                <a:schemeClr val="tx1"/>
                              </a:solidFill>
                              <a:latin typeface="Cambria Math" panose="02040503050406030204" pitchFamily="18" charset="0"/>
                              <a:sym typeface="Wingdings" panose="05000000000000000000" pitchFamily="2" charset="2"/>
                            </a:rPr>
                          </m:ctrlPr>
                        </m:fPr>
                        <m:num>
                          <m:r>
                            <a:rPr lang="en-US" sz="1200" i="1">
                              <a:solidFill>
                                <a:schemeClr val="tx1"/>
                              </a:solidFill>
                              <a:latin typeface="Cambria Math" panose="02040503050406030204" pitchFamily="18" charset="0"/>
                              <a:sym typeface="Wingdings" panose="05000000000000000000" pitchFamily="2" charset="2"/>
                            </a:rPr>
                            <m:t>𝑑</m:t>
                          </m:r>
                          <m:r>
                            <a:rPr lang="en-US" sz="1200" b="0" i="1" smtClean="0">
                              <a:solidFill>
                                <a:schemeClr val="tx1"/>
                              </a:solidFill>
                              <a:latin typeface="Cambria Math" panose="02040503050406030204" pitchFamily="18" charset="0"/>
                              <a:sym typeface="Wingdings" panose="05000000000000000000" pitchFamily="2" charset="2"/>
                            </a:rPr>
                            <m:t>𝑐</m:t>
                          </m:r>
                        </m:num>
                        <m:den>
                          <m:r>
                            <a:rPr lang="en-US" sz="1200" i="1">
                              <a:solidFill>
                                <a:schemeClr val="tx1"/>
                              </a:solidFill>
                              <a:latin typeface="Cambria Math" panose="02040503050406030204" pitchFamily="18" charset="0"/>
                              <a:sym typeface="Wingdings" panose="05000000000000000000" pitchFamily="2" charset="2"/>
                            </a:rPr>
                            <m:t>𝑑</m:t>
                          </m:r>
                          <m:r>
                            <a:rPr lang="en-US" sz="1200" b="0" i="1" smtClean="0">
                              <a:solidFill>
                                <a:schemeClr val="tx1"/>
                              </a:solidFill>
                              <a:latin typeface="Cambria Math" panose="02040503050406030204" pitchFamily="18" charset="0"/>
                              <a:sym typeface="Wingdings" panose="05000000000000000000" pitchFamily="2" charset="2"/>
                            </a:rPr>
                            <m:t>𝑡</m:t>
                          </m:r>
                        </m:den>
                      </m:f>
                      <m:r>
                        <a:rPr lang="en-US" sz="1200" b="0" i="1" smtClean="0">
                          <a:solidFill>
                            <a:srgbClr val="2323FF"/>
                          </a:solidFill>
                          <a:latin typeface="Cambria Math" panose="02040503050406030204" pitchFamily="18" charset="0"/>
                          <a:sym typeface="Wingdings" panose="05000000000000000000" pitchFamily="2" charset="2"/>
                        </a:rPr>
                        <m:t>=</m:t>
                      </m:r>
                      <m:f>
                        <m:fPr>
                          <m:ctrlPr>
                            <a:rPr lang="en-US" sz="1200" i="1">
                              <a:latin typeface="Cambria Math" panose="02040503050406030204" pitchFamily="18" charset="0"/>
                            </a:rPr>
                          </m:ctrlPr>
                        </m:fPr>
                        <m:num>
                          <m:r>
                            <a:rPr lang="en-US" sz="1200" i="1">
                              <a:latin typeface="Cambria Math" panose="02040503050406030204" pitchFamily="18" charset="0"/>
                            </a:rPr>
                            <m:t>4</m:t>
                          </m:r>
                        </m:num>
                        <m:den>
                          <m:r>
                            <a:rPr lang="en-US" sz="1200" i="1">
                              <a:latin typeface="Cambria Math" panose="02040503050406030204" pitchFamily="18" charset="0"/>
                            </a:rPr>
                            <m:t>3</m:t>
                          </m:r>
                        </m:den>
                      </m:f>
                      <m:r>
                        <a:rPr lang="en-US" sz="1200" i="1">
                          <a:latin typeface="Cambria Math" panose="02040503050406030204" pitchFamily="18" charset="0"/>
                        </a:rPr>
                        <m:t>𝜋</m:t>
                      </m:r>
                      <m:sSub>
                        <m:sSubPr>
                          <m:ctrlPr>
                            <a:rPr lang="en-US" sz="1200" i="1">
                              <a:latin typeface="Cambria Math" panose="02040503050406030204" pitchFamily="18" charset="0"/>
                            </a:rPr>
                          </m:ctrlPr>
                        </m:sSubPr>
                        <m:e>
                          <m:r>
                            <a:rPr lang="en-US" sz="1200" i="1">
                              <a:latin typeface="Cambria Math" panose="02040503050406030204" pitchFamily="18" charset="0"/>
                            </a:rPr>
                            <m:t>𝜌</m:t>
                          </m:r>
                        </m:e>
                        <m:sub>
                          <m:r>
                            <a:rPr lang="en-US" sz="1200" i="1">
                              <a:latin typeface="Cambria Math" panose="02040503050406030204" pitchFamily="18" charset="0"/>
                            </a:rPr>
                            <m:t>𝑖</m:t>
                          </m:r>
                        </m:sub>
                      </m:sSub>
                      <m:r>
                        <a:rPr lang="en-US" sz="1200" i="1">
                          <a:latin typeface="Cambria Math" panose="02040503050406030204" pitchFamily="18" charset="0"/>
                        </a:rPr>
                        <m:t>(2</m:t>
                      </m:r>
                      <m:r>
                        <a:rPr lang="en-US" sz="1200" i="1">
                          <a:latin typeface="Cambria Math" panose="02040503050406030204" pitchFamily="18" charset="0"/>
                        </a:rPr>
                        <m:t>𝑎𝑐</m:t>
                      </m:r>
                      <m:r>
                        <a:rPr lang="en-US" sz="1200" i="1">
                          <a:latin typeface="Cambria Math" panose="02040503050406030204" pitchFamily="18" charset="0"/>
                        </a:rPr>
                        <m:t>)</m:t>
                      </m:r>
                      <m:f>
                        <m:fPr>
                          <m:ctrlPr>
                            <a:rPr lang="en-US" sz="1200" i="1">
                              <a:latin typeface="Cambria Math" panose="02040503050406030204" pitchFamily="18" charset="0"/>
                            </a:rPr>
                          </m:ctrlPr>
                        </m:fPr>
                        <m:num>
                          <m:r>
                            <a:rPr lang="en-US" sz="1200" i="1">
                              <a:latin typeface="Cambria Math" panose="02040503050406030204" pitchFamily="18" charset="0"/>
                            </a:rPr>
                            <m:t>𝑑𝑎</m:t>
                          </m:r>
                        </m:num>
                        <m:den>
                          <m:r>
                            <a:rPr lang="en-US" sz="1200" i="1">
                              <a:latin typeface="Cambria Math" panose="02040503050406030204" pitchFamily="18" charset="0"/>
                            </a:rPr>
                            <m:t>𝑑𝑡</m:t>
                          </m:r>
                        </m:den>
                      </m:f>
                      <m:r>
                        <m:rPr>
                          <m:nor/>
                        </m:rPr>
                        <a:rPr lang="en-US" sz="1200" dirty="0"/>
                        <m:t> + </m:t>
                      </m:r>
                      <m:f>
                        <m:fPr>
                          <m:ctrlPr>
                            <a:rPr lang="en-US" sz="1200" i="1">
                              <a:latin typeface="Cambria Math" panose="02040503050406030204" pitchFamily="18" charset="0"/>
                            </a:rPr>
                          </m:ctrlPr>
                        </m:fPr>
                        <m:num>
                          <m:r>
                            <a:rPr lang="en-US" sz="1200" i="1">
                              <a:latin typeface="Cambria Math" panose="02040503050406030204" pitchFamily="18" charset="0"/>
                            </a:rPr>
                            <m:t>4</m:t>
                          </m:r>
                        </m:num>
                        <m:den>
                          <m:r>
                            <a:rPr lang="en-US" sz="1200" i="1">
                              <a:latin typeface="Cambria Math" panose="02040503050406030204" pitchFamily="18" charset="0"/>
                            </a:rPr>
                            <m:t>3</m:t>
                          </m:r>
                        </m:den>
                      </m:f>
                      <m:r>
                        <a:rPr lang="en-US" sz="1200" i="1">
                          <a:latin typeface="Cambria Math" panose="02040503050406030204" pitchFamily="18" charset="0"/>
                        </a:rPr>
                        <m:t>𝜋</m:t>
                      </m:r>
                      <m:sSub>
                        <m:sSubPr>
                          <m:ctrlPr>
                            <a:rPr lang="en-US" sz="1200" i="1">
                              <a:latin typeface="Cambria Math" panose="02040503050406030204" pitchFamily="18" charset="0"/>
                            </a:rPr>
                          </m:ctrlPr>
                        </m:sSubPr>
                        <m:e>
                          <m:r>
                            <a:rPr lang="en-US" sz="1200" i="1">
                              <a:latin typeface="Cambria Math" panose="02040503050406030204" pitchFamily="18" charset="0"/>
                            </a:rPr>
                            <m:t>𝜌</m:t>
                          </m:r>
                        </m:e>
                        <m:sub>
                          <m:r>
                            <a:rPr lang="en-US" sz="1200" i="1">
                              <a:latin typeface="Cambria Math" panose="02040503050406030204" pitchFamily="18" charset="0"/>
                            </a:rPr>
                            <m:t>𝑖</m:t>
                          </m:r>
                        </m:sub>
                      </m:sSub>
                      <m:r>
                        <a:rPr lang="en-US" sz="1200" i="1">
                          <a:latin typeface="Cambria Math" panose="02040503050406030204" pitchFamily="18" charset="0"/>
                        </a:rPr>
                        <m:t>(</m:t>
                      </m:r>
                      <m:sSup>
                        <m:sSupPr>
                          <m:ctrlPr>
                            <a:rPr lang="en-US" sz="1200" i="1">
                              <a:latin typeface="Cambria Math" panose="02040503050406030204" pitchFamily="18" charset="0"/>
                            </a:rPr>
                          </m:ctrlPr>
                        </m:sSupPr>
                        <m:e>
                          <m:r>
                            <a:rPr lang="en-US" sz="1200" i="1">
                              <a:latin typeface="Cambria Math" panose="02040503050406030204" pitchFamily="18" charset="0"/>
                            </a:rPr>
                            <m:t>𝑎</m:t>
                          </m:r>
                        </m:e>
                        <m:sup>
                          <m:r>
                            <a:rPr lang="en-US" sz="1200" i="1">
                              <a:latin typeface="Cambria Math" panose="02040503050406030204" pitchFamily="18" charset="0"/>
                            </a:rPr>
                            <m:t>2</m:t>
                          </m:r>
                        </m:sup>
                      </m:sSup>
                      <m:r>
                        <a:rPr lang="en-US" sz="1200" i="1">
                          <a:latin typeface="Cambria Math" panose="02040503050406030204" pitchFamily="18" charset="0"/>
                        </a:rPr>
                        <m:t>)</m:t>
                      </m:r>
                      <m:f>
                        <m:fPr>
                          <m:ctrlPr>
                            <a:rPr lang="en-US" sz="1200" i="1">
                              <a:latin typeface="Cambria Math" panose="02040503050406030204" pitchFamily="18" charset="0"/>
                            </a:rPr>
                          </m:ctrlPr>
                        </m:fPr>
                        <m:num>
                          <m:r>
                            <a:rPr lang="en-US" sz="1200" i="1">
                              <a:latin typeface="Cambria Math" panose="02040503050406030204" pitchFamily="18" charset="0"/>
                            </a:rPr>
                            <m:t>𝑑𝑐</m:t>
                          </m:r>
                        </m:num>
                        <m:den>
                          <m:r>
                            <a:rPr lang="en-US" sz="1200" i="1">
                              <a:latin typeface="Cambria Math" panose="02040503050406030204" pitchFamily="18" charset="0"/>
                            </a:rPr>
                            <m:t>𝑑𝑡</m:t>
                          </m:r>
                        </m:den>
                      </m:f>
                    </m:oMath>
                  </m:oMathPara>
                </a14:m>
                <a:endParaRPr lang="en-US" sz="1200" dirty="0"/>
              </a:p>
              <a:p>
                <a:endParaRPr lang="en-US" sz="1200" i="1" dirty="0">
                  <a:latin typeface="Cambria Math" panose="02040503050406030204" pitchFamily="18" charset="0"/>
                  <a:sym typeface="Wingdings" panose="05000000000000000000" pitchFamily="2" charset="2"/>
                </a:endParaRPr>
              </a:p>
              <a:p>
                <a:pPr/>
                <a14:m>
                  <m:oMathPara xmlns:m="http://schemas.openxmlformats.org/officeDocument/2006/math">
                    <m:oMathParaPr>
                      <m:jc m:val="left"/>
                    </m:oMathParaPr>
                    <m:oMath xmlns:m="http://schemas.openxmlformats.org/officeDocument/2006/math">
                      <m:f>
                        <m:fPr>
                          <m:ctrlPr>
                            <a:rPr lang="en-US" sz="1200" i="1" smtClean="0">
                              <a:latin typeface="Cambria Math" panose="02040503050406030204" pitchFamily="18" charset="0"/>
                              <a:sym typeface="Wingdings" panose="05000000000000000000" pitchFamily="2" charset="2"/>
                            </a:rPr>
                          </m:ctrlPr>
                        </m:fPr>
                        <m:num>
                          <m:r>
                            <a:rPr lang="en-US" sz="1200" i="1">
                              <a:latin typeface="Cambria Math" panose="02040503050406030204" pitchFamily="18" charset="0"/>
                              <a:sym typeface="Wingdings" panose="05000000000000000000" pitchFamily="2" charset="2"/>
                            </a:rPr>
                            <m:t>𝑑𝑚</m:t>
                          </m:r>
                        </m:num>
                        <m:den>
                          <m:r>
                            <a:rPr lang="en-US" sz="1200" i="1">
                              <a:latin typeface="Cambria Math" panose="02040503050406030204" pitchFamily="18" charset="0"/>
                              <a:sym typeface="Wingdings" panose="05000000000000000000" pitchFamily="2" charset="2"/>
                            </a:rPr>
                            <m:t>𝑑𝑡</m:t>
                          </m:r>
                        </m:den>
                      </m:f>
                      <m:r>
                        <a:rPr lang="en-US" sz="1200" i="1">
                          <a:latin typeface="Cambria Math" panose="02040503050406030204" pitchFamily="18" charset="0"/>
                          <a:sym typeface="Wingdings" panose="05000000000000000000" pitchFamily="2" charset="2"/>
                        </a:rPr>
                        <m:t>=</m:t>
                      </m:r>
                      <m:r>
                        <a:rPr lang="en-US" sz="1200" i="1">
                          <a:latin typeface="Cambria Math" panose="02040503050406030204" pitchFamily="18" charset="0"/>
                        </a:rPr>
                        <m:t>4</m:t>
                      </m:r>
                      <m:r>
                        <a:rPr lang="en-US" sz="1200" i="1">
                          <a:latin typeface="Cambria Math" panose="02040503050406030204" pitchFamily="18" charset="0"/>
                        </a:rPr>
                        <m:t>𝜋</m:t>
                      </m:r>
                      <m:d>
                        <m:dPr>
                          <m:begChr m:val="["/>
                          <m:endChr m:val="]"/>
                          <m:ctrlPr>
                            <a:rPr lang="en-US" sz="1200" i="1">
                              <a:latin typeface="Cambria Math" panose="02040503050406030204" pitchFamily="18" charset="0"/>
                            </a:rPr>
                          </m:ctrlPr>
                        </m:dPr>
                        <m:e>
                          <m:f>
                            <m:fPr>
                              <m:ctrlPr>
                                <a:rPr lang="en-US" sz="1200" i="1">
                                  <a:latin typeface="Cambria Math" panose="02040503050406030204" pitchFamily="18" charset="0"/>
                                </a:rPr>
                              </m:ctrlPr>
                            </m:fPr>
                            <m:num>
                              <m:r>
                                <a:rPr lang="en-US" sz="1200" i="1">
                                  <a:latin typeface="Cambria Math" panose="02040503050406030204" pitchFamily="18" charset="0"/>
                                </a:rPr>
                                <m:t>2</m:t>
                              </m:r>
                            </m:num>
                            <m:den>
                              <m:r>
                                <a:rPr lang="en-US" sz="1200" i="1">
                                  <a:latin typeface="Cambria Math" panose="02040503050406030204" pitchFamily="18" charset="0"/>
                                </a:rPr>
                                <m:t>3</m:t>
                              </m:r>
                            </m:den>
                          </m:f>
                          <m:r>
                            <a:rPr lang="en-US" sz="1200" i="1">
                              <a:latin typeface="Cambria Math" panose="02040503050406030204" pitchFamily="18" charset="0"/>
                            </a:rPr>
                            <m:t>𝑎𝑐</m:t>
                          </m:r>
                          <m:sSub>
                            <m:sSubPr>
                              <m:ctrlPr>
                                <a:rPr lang="en-US" sz="1200" i="1">
                                  <a:latin typeface="Cambria Math" panose="02040503050406030204" pitchFamily="18" charset="0"/>
                                </a:rPr>
                              </m:ctrlPr>
                            </m:sSubPr>
                            <m:e>
                              <m:r>
                                <a:rPr lang="en-US" sz="1200" i="1">
                                  <a:latin typeface="Cambria Math" panose="02040503050406030204" pitchFamily="18" charset="0"/>
                                </a:rPr>
                                <m:t>𝐹</m:t>
                              </m:r>
                            </m:e>
                            <m:sub>
                              <m:r>
                                <a:rPr lang="en-US" sz="1200" i="1">
                                  <a:latin typeface="Cambria Math" panose="02040503050406030204" pitchFamily="18" charset="0"/>
                                </a:rPr>
                                <m:t>𝑎</m:t>
                              </m:r>
                            </m:sub>
                          </m:sSub>
                          <m:r>
                            <m:rPr>
                              <m:nor/>
                            </m:rPr>
                            <a:rPr lang="en-US" sz="1200" dirty="0"/>
                            <m:t>+ </m:t>
                          </m:r>
                          <m:f>
                            <m:fPr>
                              <m:ctrlPr>
                                <a:rPr lang="en-US" sz="1200" i="1">
                                  <a:latin typeface="Cambria Math" panose="02040503050406030204" pitchFamily="18" charset="0"/>
                                </a:rPr>
                              </m:ctrlPr>
                            </m:fPr>
                            <m:num>
                              <m:r>
                                <a:rPr lang="en-US" sz="1200" i="1">
                                  <a:latin typeface="Cambria Math" panose="02040503050406030204" pitchFamily="18" charset="0"/>
                                </a:rPr>
                                <m:t>1</m:t>
                              </m:r>
                            </m:num>
                            <m:den>
                              <m:r>
                                <a:rPr lang="en-US" sz="1200" i="1">
                                  <a:latin typeface="Cambria Math" panose="02040503050406030204" pitchFamily="18" charset="0"/>
                                </a:rPr>
                                <m:t>3</m:t>
                              </m:r>
                            </m:den>
                          </m:f>
                          <m:sSup>
                            <m:sSupPr>
                              <m:ctrlPr>
                                <a:rPr lang="en-US" sz="1200" i="1">
                                  <a:latin typeface="Cambria Math" panose="02040503050406030204" pitchFamily="18" charset="0"/>
                                </a:rPr>
                              </m:ctrlPr>
                            </m:sSupPr>
                            <m:e>
                              <m:r>
                                <a:rPr lang="en-US" sz="1200" i="1">
                                  <a:latin typeface="Cambria Math" panose="02040503050406030204" pitchFamily="18" charset="0"/>
                                </a:rPr>
                                <m:t>𝑎</m:t>
                              </m:r>
                            </m:e>
                            <m:sup>
                              <m:r>
                                <a:rPr lang="en-US" sz="1200" i="1">
                                  <a:latin typeface="Cambria Math" panose="02040503050406030204" pitchFamily="18" charset="0"/>
                                </a:rPr>
                                <m:t>2</m:t>
                              </m:r>
                            </m:sup>
                          </m:sSup>
                          <m:sSub>
                            <m:sSubPr>
                              <m:ctrlPr>
                                <a:rPr lang="en-US" sz="1200" i="1">
                                  <a:latin typeface="Cambria Math" panose="02040503050406030204" pitchFamily="18" charset="0"/>
                                </a:rPr>
                              </m:ctrlPr>
                            </m:sSubPr>
                            <m:e>
                              <m:r>
                                <a:rPr lang="en-US" sz="1200" i="1">
                                  <a:latin typeface="Cambria Math" panose="02040503050406030204" pitchFamily="18" charset="0"/>
                                </a:rPr>
                                <m:t>𝐹</m:t>
                              </m:r>
                            </m:e>
                            <m:sub>
                              <m:r>
                                <a:rPr lang="en-US" sz="1200" i="1">
                                  <a:latin typeface="Cambria Math" panose="02040503050406030204" pitchFamily="18" charset="0"/>
                                </a:rPr>
                                <m:t>𝑐</m:t>
                              </m:r>
                            </m:sub>
                          </m:sSub>
                          <m:r>
                            <a:rPr lang="en-US" sz="1200" i="1">
                              <a:latin typeface="Cambria Math" panose="02040503050406030204" pitchFamily="18" charset="0"/>
                            </a:rPr>
                            <m:t> </m:t>
                          </m:r>
                        </m:e>
                      </m:d>
                    </m:oMath>
                  </m:oMathPara>
                </a14:m>
                <a:endParaRPr lang="en-US" sz="1200" i="1" dirty="0">
                  <a:latin typeface="Cambria Math" panose="02040503050406030204" pitchFamily="18" charset="0"/>
                  <a:sym typeface="Wingdings" panose="05000000000000000000" pitchFamily="2" charset="2"/>
                </a:endParaRPr>
              </a:p>
              <a:p>
                <a:pPr/>
                <a14:m>
                  <m:oMathPara xmlns:m="http://schemas.openxmlformats.org/officeDocument/2006/math">
                    <m:oMathParaPr>
                      <m:jc m:val="left"/>
                    </m:oMathParaPr>
                    <m:oMath xmlns:m="http://schemas.openxmlformats.org/officeDocument/2006/math">
                      <m:f>
                        <m:fPr>
                          <m:ctrlPr>
                            <a:rPr lang="en-US" sz="1200" i="1" smtClean="0">
                              <a:solidFill>
                                <a:schemeClr val="tx1"/>
                              </a:solidFill>
                              <a:latin typeface="Cambria Math" panose="02040503050406030204" pitchFamily="18" charset="0"/>
                            </a:rPr>
                          </m:ctrlPr>
                        </m:fPr>
                        <m:num>
                          <m:r>
                            <a:rPr lang="en-US" sz="1200" i="1">
                              <a:solidFill>
                                <a:schemeClr val="tx1"/>
                              </a:solidFill>
                              <a:latin typeface="Cambria Math" panose="02040503050406030204" pitchFamily="18" charset="0"/>
                            </a:rPr>
                            <m:t>𝑑𝑚</m:t>
                          </m:r>
                        </m:num>
                        <m:den>
                          <m:r>
                            <a:rPr lang="en-US" sz="1200" i="1">
                              <a:solidFill>
                                <a:schemeClr val="tx1"/>
                              </a:solidFill>
                              <a:latin typeface="Cambria Math" panose="02040503050406030204" pitchFamily="18" charset="0"/>
                            </a:rPr>
                            <m:t>𝑑𝑡</m:t>
                          </m:r>
                        </m:den>
                      </m:f>
                      <m:r>
                        <a:rPr lang="en-US" sz="1200" i="1">
                          <a:solidFill>
                            <a:schemeClr val="tx1"/>
                          </a:solidFill>
                          <a:latin typeface="Cambria Math" panose="02040503050406030204" pitchFamily="18" charset="0"/>
                        </a:rPr>
                        <m:t>=4</m:t>
                      </m:r>
                      <m:r>
                        <a:rPr lang="en-US" sz="1200" i="1">
                          <a:solidFill>
                            <a:schemeClr val="tx1"/>
                          </a:solidFill>
                          <a:latin typeface="Cambria Math" panose="02040503050406030204" pitchFamily="18" charset="0"/>
                        </a:rPr>
                        <m:t>𝜋</m:t>
                      </m:r>
                      <m:sSub>
                        <m:sSubPr>
                          <m:ctrlPr>
                            <a:rPr lang="en-US" sz="1200" i="1">
                              <a:latin typeface="Cambria Math" panose="02040503050406030204" pitchFamily="18" charset="0"/>
                            </a:rPr>
                          </m:ctrlPr>
                        </m:sSubPr>
                        <m:e>
                          <m:r>
                            <a:rPr lang="en-US" sz="1200" i="1">
                              <a:latin typeface="Cambria Math" panose="02040503050406030204" pitchFamily="18" charset="0"/>
                            </a:rPr>
                            <m:t>𝐷</m:t>
                          </m:r>
                        </m:e>
                        <m:sub>
                          <m:r>
                            <a:rPr lang="en-US" sz="1200" i="1">
                              <a:latin typeface="Cambria Math" panose="02040503050406030204" pitchFamily="18" charset="0"/>
                            </a:rPr>
                            <m:t>𝑣</m:t>
                          </m:r>
                        </m:sub>
                      </m:sSub>
                      <m:r>
                        <a:rPr lang="en-US" sz="1200" i="1">
                          <a:latin typeface="Cambria Math" panose="02040503050406030204" pitchFamily="18" charset="0"/>
                        </a:rPr>
                        <m:t>𝑎</m:t>
                      </m:r>
                      <m:sSub>
                        <m:sSubPr>
                          <m:ctrlPr>
                            <a:rPr lang="en-US" sz="1200" i="1">
                              <a:latin typeface="Cambria Math" panose="02040503050406030204" pitchFamily="18" charset="0"/>
                            </a:rPr>
                          </m:ctrlPr>
                        </m:sSubPr>
                        <m:e>
                          <m:r>
                            <a:rPr lang="en-US" sz="1200" i="1">
                              <a:latin typeface="Cambria Math" panose="02040503050406030204" pitchFamily="18" charset="0"/>
                            </a:rPr>
                            <m:t>𝑓</m:t>
                          </m:r>
                        </m:e>
                        <m:sub>
                          <m:r>
                            <a:rPr lang="en-US" sz="1200" b="0" i="1" smtClean="0">
                              <a:latin typeface="Cambria Math" panose="02040503050406030204" pitchFamily="18" charset="0"/>
                            </a:rPr>
                            <m:t>𝑜𝑏</m:t>
                          </m:r>
                        </m:sub>
                      </m:sSub>
                      <m:d>
                        <m:dPr>
                          <m:ctrlPr>
                            <a:rPr lang="en-US" sz="1200" i="1">
                              <a:solidFill>
                                <a:schemeClr val="tx1"/>
                              </a:solidFill>
                              <a:latin typeface="Cambria Math" panose="02040503050406030204" pitchFamily="18" charset="0"/>
                            </a:rPr>
                          </m:ctrlPr>
                        </m:dPr>
                        <m:e>
                          <m:r>
                            <a:rPr lang="en-US" sz="1200" i="1">
                              <a:solidFill>
                                <a:schemeClr val="tx1"/>
                              </a:solidFill>
                              <a:latin typeface="Cambria Math" panose="02040503050406030204" pitchFamily="18" charset="0"/>
                            </a:rPr>
                            <m:t>𝜙</m:t>
                          </m:r>
                        </m:e>
                      </m:d>
                      <m:d>
                        <m:dPr>
                          <m:begChr m:val="["/>
                          <m:endChr m:val="]"/>
                          <m:ctrlPr>
                            <a:rPr lang="en-US" sz="1200" i="1">
                              <a:latin typeface="Cambria Math" panose="02040503050406030204" pitchFamily="18" charset="0"/>
                              <a:ea typeface="Cambria Math" panose="02040503050406030204" pitchFamily="18" charset="0"/>
                            </a:rPr>
                          </m:ctrlPr>
                        </m:dPr>
                        <m:e>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𝑣</m:t>
                              </m:r>
                              <m:r>
                                <a:rPr lang="en-US" sz="1200" i="1">
                                  <a:latin typeface="Cambria Math" panose="02040503050406030204" pitchFamily="18" charset="0"/>
                                  <a:ea typeface="Cambria Math" panose="02040503050406030204" pitchFamily="18" charset="0"/>
                                </a:rPr>
                                <m:t>∞</m:t>
                              </m:r>
                            </m:sub>
                          </m:sSub>
                          <m:r>
                            <a:rPr lang="en-US" sz="1200" i="1">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𝑣𝑖</m:t>
                              </m:r>
                            </m:sub>
                          </m:sSub>
                          <m:r>
                            <a:rPr lang="en-US" sz="1200" i="1">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𝑇</m:t>
                          </m:r>
                          <m:r>
                            <a:rPr lang="en-US" sz="1200" i="1">
                              <a:latin typeface="Cambria Math" panose="02040503050406030204" pitchFamily="18" charset="0"/>
                              <a:ea typeface="Cambria Math" panose="02040503050406030204" pitchFamily="18" charset="0"/>
                            </a:rPr>
                            <m:t>)</m:t>
                          </m:r>
                        </m:e>
                      </m:d>
                    </m:oMath>
                  </m:oMathPara>
                </a14:m>
                <a:endParaRPr lang="en-US" sz="1200" i="1" dirty="0">
                  <a:latin typeface="Cambria Math" panose="02040503050406030204" pitchFamily="18" charset="0"/>
                  <a:sym typeface="Wingdings" panose="05000000000000000000" pitchFamily="2" charset="2"/>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856258" y="1735255"/>
                <a:ext cx="4287741" cy="3304494"/>
              </a:xfrm>
              <a:prstGeom prst="rect">
                <a:avLst/>
              </a:prstGeom>
              <a:blipFill>
                <a:blip r:embed="rId6"/>
                <a:stretch>
                  <a:fillRect l="-1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972367" y="5105448"/>
                <a:ext cx="1443985" cy="1693797"/>
              </a:xfrm>
              <a:prstGeom prst="rect">
                <a:avLst/>
              </a:prstGeom>
              <a:noFill/>
              <a:ln>
                <a:solidFill>
                  <a:schemeClr val="tx1"/>
                </a:solidFill>
              </a:ln>
            </p:spPr>
            <p:txBody>
              <a:bodyPr wrap="none" rtlCol="0">
                <a:spAutoFit/>
              </a:bodyPr>
              <a:lstStyle/>
              <a:p>
                <a:r>
                  <a:rPr lang="en-US" sz="1200" b="0" dirty="0">
                    <a:latin typeface="Cambria Math" panose="02040503050406030204" pitchFamily="18" charset="0"/>
                  </a:rPr>
                  <a:t>Mass of a spheroid:</a:t>
                </a:r>
              </a:p>
              <a:p>
                <a:pPr/>
                <a14:m>
                  <m:oMathPara xmlns:m="http://schemas.openxmlformats.org/officeDocument/2006/math">
                    <m:oMathParaPr>
                      <m:jc m:val="left"/>
                    </m:oMathParaPr>
                    <m:oMath xmlns:m="http://schemas.openxmlformats.org/officeDocument/2006/math">
                      <m:r>
                        <a:rPr lang="en-US" sz="1200" b="0" i="1" smtClean="0">
                          <a:latin typeface="Cambria Math" panose="02040503050406030204" pitchFamily="18" charset="0"/>
                        </a:rPr>
                        <m:t>𝑚</m:t>
                      </m:r>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4</m:t>
                          </m:r>
                          <m:r>
                            <a:rPr lang="en-US" sz="1200" i="1">
                              <a:latin typeface="Cambria Math" panose="02040503050406030204" pitchFamily="18" charset="0"/>
                              <a:ea typeface="Cambria Math" panose="02040503050406030204" pitchFamily="18" charset="0"/>
                            </a:rPr>
                            <m:t>𝜋</m:t>
                          </m:r>
                        </m:num>
                        <m:den>
                          <m:r>
                            <a:rPr lang="en-US" sz="1200" b="0" i="1" smtClean="0">
                              <a:latin typeface="Cambria Math" panose="02040503050406030204" pitchFamily="18" charset="0"/>
                              <a:ea typeface="Cambria Math" panose="02040503050406030204" pitchFamily="18" charset="0"/>
                            </a:rPr>
                            <m:t>3</m:t>
                          </m:r>
                        </m:den>
                      </m:f>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𝑎</m:t>
                          </m:r>
                        </m:e>
                        <m:sup>
                          <m:r>
                            <a:rPr lang="en-US" sz="1200" b="0" i="1" smtClean="0">
                              <a:latin typeface="Cambria Math" panose="02040503050406030204" pitchFamily="18" charset="0"/>
                            </a:rPr>
                            <m:t>2</m:t>
                          </m:r>
                        </m:sup>
                      </m:sSup>
                      <m:r>
                        <a:rPr lang="en-US" sz="1200" b="0" i="1" smtClean="0">
                          <a:latin typeface="Cambria Math" panose="02040503050406030204" pitchFamily="18" charset="0"/>
                        </a:rPr>
                        <m:t>𝑐</m:t>
                      </m:r>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b="0" i="1" smtClean="0">
                              <a:latin typeface="Cambria Math" panose="02040503050406030204" pitchFamily="18" charset="0"/>
                              <a:ea typeface="Cambria Math" panose="02040503050406030204" pitchFamily="18" charset="0"/>
                            </a:rPr>
                            <m:t>𝑖</m:t>
                          </m:r>
                        </m:sub>
                      </m:sSub>
                    </m:oMath>
                  </m:oMathPara>
                </a14:m>
                <a:endParaRPr lang="en-US" sz="1200" dirty="0">
                  <a:sym typeface="Wingdings" panose="05000000000000000000" pitchFamily="2" charset="2"/>
                </a:endParaRPr>
              </a:p>
              <a:p>
                <a:endParaRPr lang="en-US" sz="1200" dirty="0"/>
              </a:p>
              <a:p>
                <a:pPr/>
                <a14:m>
                  <m:oMathPara xmlns:m="http://schemas.openxmlformats.org/officeDocument/2006/math">
                    <m:oMathParaPr>
                      <m:jc m:val="left"/>
                    </m:oMathParaPr>
                    <m:oMath xmlns:m="http://schemas.openxmlformats.org/officeDocument/2006/math">
                      <m:f>
                        <m:fPr>
                          <m:ctrlPr>
                            <a:rPr lang="en-US" sz="1200" i="1" smtClean="0">
                              <a:solidFill>
                                <a:srgbClr val="00B050"/>
                              </a:solidFill>
                              <a:latin typeface="Cambria Math" panose="02040503050406030204" pitchFamily="18" charset="0"/>
                              <a:sym typeface="Wingdings" panose="05000000000000000000" pitchFamily="2" charset="2"/>
                            </a:rPr>
                          </m:ctrlPr>
                        </m:fPr>
                        <m:num>
                          <m:r>
                            <a:rPr lang="en-US" sz="1200" i="1">
                              <a:solidFill>
                                <a:srgbClr val="00B050"/>
                              </a:solidFill>
                              <a:latin typeface="Cambria Math" panose="02040503050406030204" pitchFamily="18" charset="0"/>
                              <a:sym typeface="Wingdings" panose="05000000000000000000" pitchFamily="2" charset="2"/>
                            </a:rPr>
                            <m:t>𝑑𝑚</m:t>
                          </m:r>
                        </m:num>
                        <m:den>
                          <m:r>
                            <a:rPr lang="en-US" sz="1200" i="1">
                              <a:solidFill>
                                <a:srgbClr val="00B050"/>
                              </a:solidFill>
                              <a:latin typeface="Cambria Math" panose="02040503050406030204" pitchFamily="18" charset="0"/>
                              <a:sym typeface="Wingdings" panose="05000000000000000000" pitchFamily="2" charset="2"/>
                            </a:rPr>
                            <m:t>𝑑</m:t>
                          </m:r>
                          <m:r>
                            <a:rPr lang="en-US" sz="1200" b="0" i="1" smtClean="0">
                              <a:solidFill>
                                <a:srgbClr val="00B050"/>
                              </a:solidFill>
                              <a:latin typeface="Cambria Math" panose="02040503050406030204" pitchFamily="18" charset="0"/>
                              <a:sym typeface="Wingdings" panose="05000000000000000000" pitchFamily="2" charset="2"/>
                            </a:rPr>
                            <m:t>𝑎</m:t>
                          </m:r>
                        </m:den>
                      </m:f>
                      <m:r>
                        <a:rPr lang="en-US" sz="1200" b="0" i="1" smtClean="0">
                          <a:latin typeface="Cambria Math" panose="02040503050406030204" pitchFamily="18" charset="0"/>
                          <a:sym typeface="Wingdings" panose="05000000000000000000" pitchFamily="2" charset="2"/>
                        </a:rPr>
                        <m:t>=</m:t>
                      </m:r>
                      <m:f>
                        <m:fPr>
                          <m:ctrlPr>
                            <a:rPr lang="en-US" sz="1200" i="1">
                              <a:latin typeface="Cambria Math" panose="02040503050406030204" pitchFamily="18" charset="0"/>
                            </a:rPr>
                          </m:ctrlPr>
                        </m:fPr>
                        <m:num>
                          <m:r>
                            <a:rPr lang="en-US" sz="1200" i="1">
                              <a:latin typeface="Cambria Math" panose="02040503050406030204" pitchFamily="18" charset="0"/>
                            </a:rPr>
                            <m:t>4</m:t>
                          </m:r>
                          <m:r>
                            <a:rPr lang="en-US" sz="1200" i="1">
                              <a:latin typeface="Cambria Math" panose="02040503050406030204" pitchFamily="18" charset="0"/>
                              <a:ea typeface="Cambria Math" panose="02040503050406030204" pitchFamily="18" charset="0"/>
                            </a:rPr>
                            <m:t>𝜋</m:t>
                          </m:r>
                        </m:num>
                        <m:den>
                          <m:r>
                            <a:rPr lang="en-US" sz="1200" i="1">
                              <a:latin typeface="Cambria Math" panose="02040503050406030204" pitchFamily="18" charset="0"/>
                              <a:ea typeface="Cambria Math" panose="02040503050406030204" pitchFamily="18" charset="0"/>
                            </a:rPr>
                            <m:t>3</m:t>
                          </m:r>
                        </m:den>
                      </m:f>
                      <m:sSub>
                        <m:sSubPr>
                          <m:ctrlPr>
                            <a:rPr lang="en-US" sz="1200" i="1">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(2</m:t>
                          </m:r>
                          <m:r>
                            <a:rPr lang="en-US" sz="1200" b="0" i="1" smtClean="0">
                              <a:latin typeface="Cambria Math" panose="02040503050406030204" pitchFamily="18" charset="0"/>
                              <a:ea typeface="Cambria Math" panose="02040503050406030204" pitchFamily="18" charset="0"/>
                            </a:rPr>
                            <m:t>𝑎𝑐</m:t>
                          </m:r>
                          <m:r>
                            <a:rPr lang="en-US" sz="1200" b="0" i="1" smtClean="0">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𝑖</m:t>
                          </m:r>
                        </m:sub>
                      </m:sSub>
                    </m:oMath>
                  </m:oMathPara>
                </a14:m>
                <a:endParaRPr lang="en-US" sz="1200" dirty="0"/>
              </a:p>
              <a:p>
                <a:endParaRPr lang="en-US" sz="1200" dirty="0"/>
              </a:p>
              <a:p>
                <a:pPr/>
                <a14:m>
                  <m:oMathPara xmlns:m="http://schemas.openxmlformats.org/officeDocument/2006/math">
                    <m:oMathParaPr>
                      <m:jc m:val="left"/>
                    </m:oMathParaPr>
                    <m:oMath xmlns:m="http://schemas.openxmlformats.org/officeDocument/2006/math">
                      <m:f>
                        <m:fPr>
                          <m:ctrlPr>
                            <a:rPr lang="en-US" sz="1200" i="1" smtClean="0">
                              <a:solidFill>
                                <a:srgbClr val="FF0000"/>
                              </a:solidFill>
                              <a:latin typeface="Cambria Math" panose="02040503050406030204" pitchFamily="18" charset="0"/>
                              <a:sym typeface="Wingdings" panose="05000000000000000000" pitchFamily="2" charset="2"/>
                            </a:rPr>
                          </m:ctrlPr>
                        </m:fPr>
                        <m:num>
                          <m:r>
                            <a:rPr lang="en-US" sz="1200" i="1">
                              <a:solidFill>
                                <a:srgbClr val="FF0000"/>
                              </a:solidFill>
                              <a:latin typeface="Cambria Math" panose="02040503050406030204" pitchFamily="18" charset="0"/>
                              <a:sym typeface="Wingdings" panose="05000000000000000000" pitchFamily="2" charset="2"/>
                            </a:rPr>
                            <m:t>𝑑𝑚</m:t>
                          </m:r>
                        </m:num>
                        <m:den>
                          <m:r>
                            <a:rPr lang="en-US" sz="1200" i="1">
                              <a:solidFill>
                                <a:srgbClr val="FF0000"/>
                              </a:solidFill>
                              <a:latin typeface="Cambria Math" panose="02040503050406030204" pitchFamily="18" charset="0"/>
                              <a:sym typeface="Wingdings" panose="05000000000000000000" pitchFamily="2" charset="2"/>
                            </a:rPr>
                            <m:t>𝑑</m:t>
                          </m:r>
                          <m:r>
                            <a:rPr lang="en-US" sz="1200" b="0" i="1" smtClean="0">
                              <a:solidFill>
                                <a:srgbClr val="FF0000"/>
                              </a:solidFill>
                              <a:latin typeface="Cambria Math" panose="02040503050406030204" pitchFamily="18" charset="0"/>
                              <a:sym typeface="Wingdings" panose="05000000000000000000" pitchFamily="2" charset="2"/>
                            </a:rPr>
                            <m:t>𝑐</m:t>
                          </m:r>
                        </m:den>
                      </m:f>
                      <m:r>
                        <a:rPr lang="en-US" sz="1200" i="1">
                          <a:latin typeface="Cambria Math" panose="02040503050406030204" pitchFamily="18" charset="0"/>
                          <a:sym typeface="Wingdings" panose="05000000000000000000" pitchFamily="2" charset="2"/>
                        </a:rPr>
                        <m:t>=</m:t>
                      </m:r>
                      <m:f>
                        <m:fPr>
                          <m:ctrlPr>
                            <a:rPr lang="en-US" sz="1200" i="1">
                              <a:latin typeface="Cambria Math" panose="02040503050406030204" pitchFamily="18" charset="0"/>
                            </a:rPr>
                          </m:ctrlPr>
                        </m:fPr>
                        <m:num>
                          <m:r>
                            <a:rPr lang="en-US" sz="1200" b="0" i="1" smtClean="0">
                              <a:latin typeface="Cambria Math" panose="02040503050406030204" pitchFamily="18" charset="0"/>
                            </a:rPr>
                            <m:t>4</m:t>
                          </m:r>
                          <m:r>
                            <a:rPr lang="en-US" sz="1200" i="1">
                              <a:latin typeface="Cambria Math" panose="02040503050406030204" pitchFamily="18" charset="0"/>
                              <a:ea typeface="Cambria Math" panose="02040503050406030204" pitchFamily="18" charset="0"/>
                            </a:rPr>
                            <m:t>𝜋</m:t>
                          </m:r>
                        </m:num>
                        <m:den>
                          <m:r>
                            <a:rPr lang="en-US" sz="1200" b="0" i="1" smtClean="0">
                              <a:latin typeface="Cambria Math" panose="02040503050406030204" pitchFamily="18" charset="0"/>
                              <a:ea typeface="Cambria Math" panose="02040503050406030204" pitchFamily="18" charset="0"/>
                            </a:rPr>
                            <m:t>3</m:t>
                          </m:r>
                        </m:den>
                      </m:f>
                      <m:sSub>
                        <m:sSubPr>
                          <m:ctrlPr>
                            <a:rPr lang="en-US" sz="1200" i="1">
                              <a:latin typeface="Cambria Math" panose="02040503050406030204" pitchFamily="18" charset="0"/>
                              <a:ea typeface="Cambria Math" panose="02040503050406030204" pitchFamily="18" charset="0"/>
                            </a:rPr>
                          </m:ctrlPr>
                        </m:sSubPr>
                        <m:e>
                          <m:sSup>
                            <m:sSupPr>
                              <m:ctrlPr>
                                <a:rPr lang="en-US" sz="1200" i="1">
                                  <a:latin typeface="Cambria Math" panose="02040503050406030204" pitchFamily="18" charset="0"/>
                                </a:rPr>
                              </m:ctrlPr>
                            </m:sSupPr>
                            <m:e>
                              <m:r>
                                <a:rPr lang="en-US" sz="1200" i="1">
                                  <a:latin typeface="Cambria Math" panose="02040503050406030204" pitchFamily="18" charset="0"/>
                                </a:rPr>
                                <m:t>𝑎</m:t>
                              </m:r>
                            </m:e>
                            <m:sup>
                              <m:r>
                                <a:rPr lang="en-US" sz="1200" i="1">
                                  <a:latin typeface="Cambria Math" panose="02040503050406030204" pitchFamily="18" charset="0"/>
                                </a:rPr>
                                <m:t>2</m:t>
                              </m:r>
                            </m:sup>
                          </m:sSup>
                          <m:r>
                            <a:rPr lang="en-US" sz="1200" i="1">
                              <a:latin typeface="Cambria Math" panose="02040503050406030204" pitchFamily="18" charset="0"/>
                              <a:ea typeface="Cambria Math" panose="02040503050406030204" pitchFamily="18" charset="0"/>
                            </a:rPr>
                            <m:t>𝜌</m:t>
                          </m:r>
                        </m:e>
                        <m:sub>
                          <m:r>
                            <a:rPr lang="en-US" sz="1200" b="0" i="1" smtClean="0">
                              <a:latin typeface="Cambria Math" panose="02040503050406030204" pitchFamily="18" charset="0"/>
                              <a:ea typeface="Cambria Math" panose="02040503050406030204" pitchFamily="18" charset="0"/>
                            </a:rPr>
                            <m:t>𝑖</m:t>
                          </m:r>
                        </m:sub>
                      </m:sSub>
                    </m:oMath>
                  </m:oMathPara>
                </a14:m>
                <a:endParaRPr lang="en-US" sz="1200" dirty="0"/>
              </a:p>
            </p:txBody>
          </p:sp>
        </mc:Choice>
        <mc:Fallback xmlns="">
          <p:sp>
            <p:nvSpPr>
              <p:cNvPr id="6" name="TextBox 5"/>
              <p:cNvSpPr txBox="1">
                <a:spLocks noRot="1" noChangeAspect="1" noMove="1" noResize="1" noEditPoints="1" noAdjustHandles="1" noChangeArrowheads="1" noChangeShapeType="1" noTextEdit="1"/>
              </p:cNvSpPr>
              <p:nvPr/>
            </p:nvSpPr>
            <p:spPr>
              <a:xfrm>
                <a:off x="4972367" y="5105448"/>
                <a:ext cx="1443985" cy="1693797"/>
              </a:xfrm>
              <a:prstGeom prst="rect">
                <a:avLst/>
              </a:prstGeom>
              <a:blipFill>
                <a:blip r:embed="rId7"/>
                <a:stretch>
                  <a:fillRect/>
                </a:stretch>
              </a:blipFill>
              <a:ln>
                <a:solidFill>
                  <a:schemeClr val="tx1"/>
                </a:solidFill>
              </a:ln>
            </p:spPr>
            <p:txBody>
              <a:bodyPr/>
              <a:lstStyle/>
              <a:p>
                <a:r>
                  <a:rPr lang="en-US">
                    <a:noFill/>
                  </a:rPr>
                  <a:t> </a:t>
                </a:r>
              </a:p>
            </p:txBody>
          </p:sp>
        </mc:Fallback>
      </mc:AlternateContent>
      <p:sp>
        <p:nvSpPr>
          <p:cNvPr id="2" name="TextBox 1"/>
          <p:cNvSpPr txBox="1"/>
          <p:nvPr/>
        </p:nvSpPr>
        <p:spPr>
          <a:xfrm>
            <a:off x="498944" y="1365923"/>
            <a:ext cx="2176301" cy="369332"/>
          </a:xfrm>
          <a:prstGeom prst="rect">
            <a:avLst/>
          </a:prstGeom>
          <a:noFill/>
        </p:spPr>
        <p:txBody>
          <a:bodyPr wrap="none" rtlCol="0">
            <a:spAutoFit/>
          </a:bodyPr>
          <a:lstStyle/>
          <a:p>
            <a:r>
              <a:rPr lang="en-US" u="sng" dirty="0"/>
              <a:t>Liquid water droplets</a:t>
            </a:r>
          </a:p>
        </p:txBody>
      </p:sp>
      <p:sp>
        <p:nvSpPr>
          <p:cNvPr id="8" name="TextBox 7"/>
          <p:cNvSpPr txBox="1"/>
          <p:nvPr/>
        </p:nvSpPr>
        <p:spPr>
          <a:xfrm>
            <a:off x="4856259" y="1365923"/>
            <a:ext cx="3040576" cy="369332"/>
          </a:xfrm>
          <a:prstGeom prst="rect">
            <a:avLst/>
          </a:prstGeom>
          <a:noFill/>
        </p:spPr>
        <p:txBody>
          <a:bodyPr wrap="none" rtlCol="0">
            <a:spAutoFit/>
          </a:bodyPr>
          <a:lstStyle/>
          <a:p>
            <a:r>
              <a:rPr lang="en-US" u="sng" dirty="0"/>
              <a:t>Oblate (plate-like) ice particles</a:t>
            </a:r>
          </a:p>
        </p:txBody>
      </p:sp>
      <p:sp>
        <p:nvSpPr>
          <p:cNvPr id="32" name="Title 1"/>
          <p:cNvSpPr>
            <a:spLocks noGrp="1"/>
          </p:cNvSpPr>
          <p:nvPr>
            <p:ph type="title"/>
          </p:nvPr>
        </p:nvSpPr>
        <p:spPr>
          <a:xfrm>
            <a:off x="411480" y="319407"/>
            <a:ext cx="8321040" cy="905890"/>
          </a:xfrm>
        </p:spPr>
        <p:txBody>
          <a:bodyPr>
            <a:normAutofit fontScale="90000"/>
          </a:bodyPr>
          <a:lstStyle/>
          <a:p>
            <a:r>
              <a:rPr lang="en-US" dirty="0"/>
              <a:t>Condensational Growth Equations</a:t>
            </a:r>
            <a:br>
              <a:rPr lang="en-US" dirty="0"/>
            </a:br>
            <a:r>
              <a:rPr lang="en-US" sz="3600" dirty="0"/>
              <a:t>Summary Sheet</a:t>
            </a:r>
            <a:endParaRPr lang="en-US" sz="2900" dirty="0"/>
          </a:p>
        </p:txBody>
      </p:sp>
    </p:spTree>
    <p:extLst>
      <p:ext uri="{BB962C8B-B14F-4D97-AF65-F5344CB8AC3E}">
        <p14:creationId xmlns:p14="http://schemas.microsoft.com/office/powerpoint/2010/main" val="1447580490"/>
      </p:ext>
    </p:extLst>
  </p:cSld>
  <p:clrMapOvr>
    <a:masterClrMapping/>
  </p:clrMapOvr>
  <mc:AlternateContent xmlns:mc="http://schemas.openxmlformats.org/markup-compatibility/2006" xmlns:p14="http://schemas.microsoft.com/office/powerpoint/2010/main">
    <mc:Choice Requires="p14">
      <p:transition spd="slow" p14:dur="2000" advTm="85087"/>
    </mc:Choice>
    <mc:Fallback xmlns="">
      <p:transition spd="slow" advTm="85087"/>
    </mc:Fallback>
  </mc:AlternateContent>
  <p:timing>
    <p:tnLst>
      <p:par>
        <p:cTn id="1" dur="indefinite" restart="never" nodeType="tmRoot">
          <p:childTnLst>
            <p:par>
              <p:cTn id="2"/>
            </p:par>
          </p:childTnLst>
        </p:cTn>
      </p:par>
    </p:tnLst>
  </p:timing>
  <p:extLst>
    <p:ext uri="{3A86A75C-4F4B-4683-9AE1-C65F6400EC91}">
      <p14:laserTraceLst xmlns:p14="http://schemas.microsoft.com/office/powerpoint/2010/main">
        <p14:tracePtLst>
          <p14:tracePt t="43921" x="8629650" y="5715000"/>
          <p14:tracePt t="43930" x="8655050" y="5715000"/>
          <p14:tracePt t="43943" x="8731250" y="5715000"/>
          <p14:tracePt t="43957" x="8845550" y="5708650"/>
          <p14:tracePt t="43971" x="8966200" y="5689600"/>
          <p14:tracePt t="43988" x="9086850" y="5664200"/>
          <p14:tracePt t="44674" x="8902700" y="6108700"/>
          <p14:tracePt t="44687" x="8534400" y="5969000"/>
          <p14:tracePt t="44699" x="8274050" y="5848350"/>
          <p14:tracePt t="44711" x="8134350" y="5784850"/>
          <p14:tracePt t="44726" x="8045450" y="5759450"/>
          <p14:tracePt t="44739" x="8013700" y="5727700"/>
          <p14:tracePt t="44754" x="7994650" y="5702300"/>
          <p14:tracePt t="45125" x="7975600" y="5702300"/>
          <p14:tracePt t="45138" x="7931150" y="5702300"/>
          <p14:tracePt t="45151" x="7791450" y="5645150"/>
          <p14:tracePt t="45164" x="7473950" y="5549900"/>
          <p14:tracePt t="45177" x="7181850" y="5448300"/>
          <p14:tracePt t="45190" x="6896100" y="5340350"/>
          <p14:tracePt t="45206" x="6572250" y="5232400"/>
          <p14:tracePt t="45221" x="6216650" y="5143500"/>
          <p14:tracePt t="45238" x="5708650" y="5048250"/>
          <p14:tracePt t="45253" x="5594350" y="5035550"/>
          <p14:tracePt t="45270" x="5530850" y="5022850"/>
          <p14:tracePt t="45288" x="5467350" y="5022850"/>
          <p14:tracePt t="47699" x="5461000" y="5022850"/>
          <p14:tracePt t="47712" x="5448300" y="5022850"/>
          <p14:tracePt t="47725" x="5441950" y="5022850"/>
          <p14:tracePt t="47737" x="5422900" y="5022850"/>
          <p14:tracePt t="47753" x="5403850" y="5035550"/>
          <p14:tracePt t="47770" x="5359400" y="5048250"/>
          <p14:tracePt t="47787" x="5200650" y="5162550"/>
          <p14:tracePt t="47803" x="5124450" y="5238750"/>
          <p14:tracePt t="47820" x="5054600" y="5308600"/>
          <p14:tracePt t="47837" x="4959350" y="5429250"/>
          <p14:tracePt t="47853" x="4902200" y="5499100"/>
          <p14:tracePt t="47870" x="4851400" y="5568950"/>
          <p14:tracePt t="47887" x="4806950" y="5676900"/>
          <p14:tracePt t="47903" x="4730750" y="5880100"/>
          <p14:tracePt t="47920" x="4718050" y="5943600"/>
          <p14:tracePt t="47937" x="4692650" y="5994400"/>
          <p14:tracePt t="47953" x="4692650" y="6026150"/>
          <p14:tracePt t="47970" x="4679950" y="6089650"/>
          <p14:tracePt t="47987" x="4679950" y="6146800"/>
          <p14:tracePt t="48003" x="4679950" y="6203950"/>
          <p14:tracePt t="48020" x="4679950" y="6324600"/>
          <p14:tracePt t="48354" x="4673600" y="6324600"/>
          <p14:tracePt t="48366" x="4667250" y="6318250"/>
          <p14:tracePt t="48376" x="4654550" y="6305550"/>
          <p14:tracePt t="48390" x="4641850" y="6286500"/>
          <p14:tracePt t="48404" x="4616450" y="6229350"/>
          <p14:tracePt t="48420" x="4540250" y="6140450"/>
          <p14:tracePt t="48436" x="4445000" y="5994400"/>
          <p14:tracePt t="48454" x="4292600" y="5772150"/>
          <p14:tracePt t="48470" x="4064000" y="5187950"/>
          <p14:tracePt t="48487" x="3949700" y="4826000"/>
          <p14:tracePt t="48504" x="3867150" y="4508500"/>
          <p14:tracePt t="48520" x="3746500" y="3930650"/>
          <p14:tracePt t="48536" x="3702050" y="3752850"/>
          <p14:tracePt t="48553" x="3670300" y="3568700"/>
          <p14:tracePt t="48570" x="3657600" y="3524250"/>
          <p14:tracePt t="48774" x="3657600" y="3511550"/>
          <p14:tracePt t="48790" x="3657600" y="3505200"/>
          <p14:tracePt t="48814" x="3657600" y="3486150"/>
          <p14:tracePt t="48826" x="3657600" y="3467100"/>
          <p14:tracePt t="48840" x="3657600" y="3422650"/>
          <p14:tracePt t="48852" x="3657600" y="3333750"/>
          <p14:tracePt t="48866" x="3632200" y="3213100"/>
          <p14:tracePt t="48878" x="3613150" y="3073400"/>
          <p14:tracePt t="48892" x="3581400" y="2914650"/>
          <p14:tracePt t="48903" x="3568700" y="2762250"/>
          <p14:tracePt t="48919" x="3549650" y="2641600"/>
          <p14:tracePt t="48935" x="3549650" y="2559050"/>
          <p14:tracePt t="48953" x="3524250" y="2432050"/>
          <p14:tracePt t="48969" x="3524250" y="2400300"/>
          <p14:tracePt t="48987" x="3517900" y="2381250"/>
          <p14:tracePt t="49003" x="3511550" y="2368550"/>
          <p14:tracePt t="49019" x="3511550" y="2355850"/>
          <p14:tracePt t="49052" x="3511550" y="2349500"/>
          <p14:tracePt t="49198" x="3511550" y="2343150"/>
          <p14:tracePt t="49211" x="3498850" y="2330450"/>
          <p14:tracePt t="49224" x="3498850" y="2317750"/>
          <p14:tracePt t="49236" x="3498850" y="2305050"/>
          <p14:tracePt t="49252" x="3492500" y="2279650"/>
          <p14:tracePt t="49269" x="3492500" y="2260600"/>
          <p14:tracePt t="49286" x="3479800" y="2197100"/>
          <p14:tracePt t="49302" x="3479800" y="2178050"/>
          <p14:tracePt t="49318" x="3479800" y="2159000"/>
          <p14:tracePt t="49337" x="3479800" y="2139950"/>
          <p14:tracePt t="49353" x="3479800" y="2133600"/>
          <p14:tracePt t="49361" x="3479800" y="2127250"/>
          <p14:tracePt t="49393" x="3479800" y="2114550"/>
          <p14:tracePt t="49415" x="3479800" y="2108200"/>
          <p14:tracePt t="49938" x="3479800" y="2101850"/>
          <p14:tracePt t="49950" x="3479800" y="2082800"/>
          <p14:tracePt t="49963" x="3492500" y="2063750"/>
          <p14:tracePt t="49977" x="3511550" y="2044700"/>
          <p14:tracePt t="49987" x="3536950" y="2019300"/>
          <p14:tracePt t="50001" x="3556000" y="2000250"/>
          <p14:tracePt t="50019" x="3562350" y="1993900"/>
          <p14:tracePt t="50036" x="3575050" y="1981200"/>
          <p14:tracePt t="50052" x="3575050" y="1974850"/>
          <p14:tracePt t="50068" x="3581400" y="1974850"/>
          <p14:tracePt t="50099" x="3581400" y="1993900"/>
          <p14:tracePt t="50111" x="3594100" y="2038350"/>
          <p14:tracePt t="50121" x="3594100" y="2139950"/>
          <p14:tracePt t="50135" x="3606800" y="2292350"/>
          <p14:tracePt t="50151" x="3606800" y="2451100"/>
          <p14:tracePt t="50169" x="3619500" y="2667000"/>
          <p14:tracePt t="50186" x="3632200" y="2749550"/>
          <p14:tracePt t="50201" x="3632200" y="2851150"/>
          <p14:tracePt t="50218" x="3651250" y="2971800"/>
          <p14:tracePt t="50236" x="3651250" y="3003550"/>
          <p14:tracePt t="50253" x="3651250" y="3022600"/>
          <p14:tracePt t="50269" x="3644900" y="3041650"/>
          <p14:tracePt t="50286" x="3619500" y="3054350"/>
          <p14:tracePt t="50301" x="3600450" y="3041650"/>
          <p14:tracePt t="50319" x="3562350" y="3003550"/>
          <p14:tracePt t="50336" x="3479800" y="2870200"/>
          <p14:tracePt t="50351" x="3454400" y="2800350"/>
          <p14:tracePt t="50368" x="3441700" y="2679700"/>
          <p14:tracePt t="50387" x="3441700" y="2546350"/>
          <p14:tracePt t="50402" x="3556000" y="2317750"/>
          <p14:tracePt t="50418" x="3625850" y="2241550"/>
          <p14:tracePt t="50434" x="3733800" y="2216150"/>
          <p14:tracePt t="50453" x="3898900" y="2184400"/>
          <p14:tracePt t="50469" x="3975100" y="2184400"/>
          <p14:tracePt t="50486" x="4038600" y="2209800"/>
          <p14:tracePt t="50501" x="4146550" y="2298700"/>
          <p14:tracePt t="50518" x="4184650" y="2349500"/>
          <p14:tracePt t="50537" x="4210050" y="2393950"/>
          <p14:tracePt t="50552" x="4222750" y="2520950"/>
          <p14:tracePt t="50569" x="4222750" y="2597150"/>
          <p14:tracePt t="50586" x="4197350" y="2686050"/>
          <p14:tracePt t="50603" x="4140200" y="2774950"/>
          <p14:tracePt t="50618" x="4051300" y="2863850"/>
          <p14:tracePt t="50634" x="3981450" y="2901950"/>
          <p14:tracePt t="50652" x="3917950" y="2927350"/>
          <p14:tracePt t="50670" x="3854450" y="2927350"/>
          <p14:tracePt t="50685" x="3708400" y="2908300"/>
          <p14:tracePt t="50701" x="3657600" y="2857500"/>
          <p14:tracePt t="50719" x="3632200" y="2768600"/>
          <p14:tracePt t="50736" x="3600450" y="2552700"/>
          <p14:tracePt t="50751" x="3638550" y="2413000"/>
          <p14:tracePt t="50769" x="3689350" y="2286000"/>
          <p14:tracePt t="50786" x="3829050" y="2159000"/>
          <p14:tracePt t="50801" x="3898900" y="2120900"/>
          <p14:tracePt t="50818" x="3962400" y="2108200"/>
          <p14:tracePt t="50835" x="4108450" y="2101850"/>
          <p14:tracePt t="50852" x="4165600" y="2190750"/>
          <p14:tracePt t="50858" x="4210050" y="2292350"/>
          <p14:tracePt t="50871" x="4254500" y="2381250"/>
          <p14:tracePt t="50884" x="4267200" y="2444750"/>
          <p14:tracePt t="50902" x="4267200" y="2482850"/>
          <p14:tracePt t="50919" x="4267200" y="2514600"/>
          <p14:tracePt t="50935" x="4260850" y="2546350"/>
          <p14:tracePt t="50951" x="4165600" y="2597150"/>
          <p14:tracePt t="50968" x="4121150" y="2609850"/>
          <p14:tracePt t="50985" x="4038600" y="2622550"/>
          <p14:tracePt t="51003" x="3994150" y="2622550"/>
          <p14:tracePt t="51019" x="3854450" y="2571750"/>
          <p14:tracePt t="51035" x="3790950" y="2463800"/>
          <p14:tracePt t="51051" x="3746500" y="2343150"/>
          <p14:tracePt t="51068" x="3714750" y="2101850"/>
          <p14:tracePt t="51085" x="3714750" y="2006600"/>
          <p14:tracePt t="51101" x="3714750" y="1924050"/>
          <p14:tracePt t="51118" x="3733800" y="1860550"/>
          <p14:tracePt t="51672" x="3733800" y="1879600"/>
          <p14:tracePt t="51683" x="3746500" y="1924050"/>
          <p14:tracePt t="51696" x="3771900" y="2006600"/>
          <p14:tracePt t="51706" x="3822700" y="2171700"/>
          <p14:tracePt t="51718" x="3905250" y="2330450"/>
          <p14:tracePt t="51734" x="3975100" y="2559050"/>
          <p14:tracePt t="51751" x="4108450" y="2895600"/>
          <p14:tracePt t="51768" x="4248150" y="3263900"/>
          <p14:tracePt t="51786" x="4356100" y="3587750"/>
          <p14:tracePt t="51802" x="4591050" y="4210050"/>
          <p14:tracePt t="51817" x="4819650" y="4794250"/>
          <p14:tracePt t="51834" x="4902200" y="4972050"/>
          <p14:tracePt t="51852" x="4965700" y="5137150"/>
          <p14:tracePt t="51858" x="5010150" y="5257800"/>
          <p14:tracePt t="51874" x="5041900" y="5340350"/>
          <p14:tracePt t="51884" x="5054600" y="5384800"/>
          <p14:tracePt t="51901" x="5054600" y="5403850"/>
          <p14:tracePt t="52089" x="5048250" y="5416550"/>
          <p14:tracePt t="52103" x="5041900" y="5416550"/>
          <p14:tracePt t="52114" x="5035550" y="5429250"/>
          <p14:tracePt t="52125" x="4997450" y="5480050"/>
          <p14:tracePt t="52138" x="4902200" y="5626100"/>
          <p14:tracePt t="52157" x="4819650" y="5784850"/>
          <p14:tracePt t="52169" x="4737100" y="5969000"/>
          <p14:tracePt t="52184" x="4654550" y="6146800"/>
          <p14:tracePt t="52200" x="4591050" y="6292850"/>
          <p14:tracePt t="52218" x="4540250" y="6432550"/>
          <p14:tracePt t="52235" x="4470400" y="6661150"/>
          <p14:tracePt t="52251" x="4438650" y="6762750"/>
          <p14:tracePt t="52267" x="4413250" y="6807200"/>
          <p14:tracePt t="52284" x="4400550" y="6851650"/>
          <p14:tracePt t="52301" x="4394200" y="6851650"/>
          <p14:tracePt t="52346" x="4387850" y="6851650"/>
          <p14:tracePt t="52414" x="4381500" y="6851650"/>
          <p14:tracePt t="52426" x="4381500" y="6838950"/>
          <p14:tracePt t="52441" x="4381500" y="6819900"/>
          <p14:tracePt t="52450" x="4368800" y="6800850"/>
          <p14:tracePt t="52467" x="4368800" y="6769100"/>
          <p14:tracePt t="52484" x="4349750" y="6718300"/>
          <p14:tracePt t="52502" x="4349750" y="6711950"/>
          <p14:tracePt t="52517" x="4337050" y="6699250"/>
          <p14:tracePt t="52534" x="4337050" y="6692900"/>
          <p14:tracePt t="52551" x="4330700" y="6686550"/>
          <p14:tracePt t="52585" x="4330700" y="6680200"/>
          <p14:tracePt t="52600" x="4425950" y="6680200"/>
          <p14:tracePt t="52617" x="4584700" y="6680200"/>
          <p14:tracePt t="52635" x="4775200" y="6680200"/>
          <p14:tracePt t="52651" x="5010150" y="6680200"/>
          <p14:tracePt t="52668" x="5359400" y="6680200"/>
          <p14:tracePt t="52685" x="5518150" y="6680200"/>
          <p14:tracePt t="52701" x="5632450" y="6680200"/>
          <p14:tracePt t="52718" x="5715000" y="6686550"/>
          <p14:tracePt t="52735" x="5765800" y="6686550"/>
          <p14:tracePt t="52975" x="5765800" y="6680200"/>
          <p14:tracePt t="52989" x="5772150" y="6673850"/>
          <p14:tracePt t="53001" x="5791200" y="6667500"/>
          <p14:tracePt t="53015" x="5835650" y="6654800"/>
          <p14:tracePt t="53029" x="5943600" y="6610350"/>
          <p14:tracePt t="53042" x="6083300" y="6559550"/>
          <p14:tracePt t="53054" x="6223000" y="6527800"/>
          <p14:tracePt t="53067" x="6362700" y="6515100"/>
          <p14:tracePt t="53083" x="6477000" y="6515100"/>
          <p14:tracePt t="53100" x="6578600" y="6502400"/>
          <p14:tracePt t="53118" x="6699250" y="6502400"/>
          <p14:tracePt t="53135" x="6743700" y="6502400"/>
          <p14:tracePt t="53151" x="6775450" y="6502400"/>
          <p14:tracePt t="53167" x="6813550" y="6502400"/>
          <p14:tracePt t="53183" x="6819900" y="6515100"/>
          <p14:tracePt t="53218" x="6832600" y="6515100"/>
          <p14:tracePt t="53240" x="6838950" y="6521450"/>
          <p14:tracePt t="53269" x="6845300" y="6521450"/>
          <p14:tracePt t="53297" x="6864350" y="6527800"/>
          <p14:tracePt t="53309" x="6877050" y="6527800"/>
          <p14:tracePt t="53319" x="6883400" y="6540500"/>
          <p14:tracePt t="53333" x="6902450" y="6540500"/>
          <p14:tracePt t="53351" x="6934200" y="6540500"/>
          <p14:tracePt t="53368" x="6965950" y="6546850"/>
          <p14:tracePt t="53383" x="7048500" y="6546850"/>
          <p14:tracePt t="53400" x="7086600" y="6559550"/>
          <p14:tracePt t="53418" x="7112000" y="6559550"/>
          <p14:tracePt t="53435" x="7143750" y="6559550"/>
          <p14:tracePt t="53450" x="7194550" y="6559550"/>
          <p14:tracePt t="53468" x="7213600" y="6559550"/>
          <p14:tracePt t="53484" x="7219950" y="6559550"/>
          <p14:tracePt t="53500" x="7251700" y="6559550"/>
          <p14:tracePt t="53516" x="7258050" y="6559550"/>
          <p14:tracePt t="55050" x="7239000" y="6559550"/>
          <p14:tracePt t="55063" x="7194550" y="6553200"/>
          <p14:tracePt t="55076" x="7016750" y="6521450"/>
          <p14:tracePt t="55088" x="6819900" y="6489700"/>
          <p14:tracePt t="55101" x="6623050" y="6438900"/>
          <p14:tracePt t="55116" x="6464300" y="6426200"/>
          <p14:tracePt t="55133" x="6330950" y="6426200"/>
          <p14:tracePt t="55149" x="6191250" y="6426200"/>
          <p14:tracePt t="55166" x="5911850" y="6496050"/>
          <p14:tracePt t="55183" x="5829300" y="6527800"/>
          <p14:tracePt t="55200" x="5715000" y="6546850"/>
          <p14:tracePt t="55217" x="5683250" y="6546850"/>
          <p14:tracePt t="55234" x="5664200" y="6559550"/>
          <p14:tracePt t="55250" x="5657850" y="6559550"/>
          <p14:tracePt t="55881" x="5638800" y="6559550"/>
          <p14:tracePt t="55893" x="5607050" y="6559550"/>
          <p14:tracePt t="55904" x="5549900" y="6559550"/>
          <p14:tracePt t="55918" x="5454650" y="6559550"/>
          <p14:tracePt t="55935" x="5353050" y="6572250"/>
          <p14:tracePt t="55950" x="5251450" y="6572250"/>
          <p14:tracePt t="55965" x="5149850" y="6584950"/>
          <p14:tracePt t="55982" x="5092700" y="6584950"/>
          <p14:tracePt t="56000" x="4991100" y="6584950"/>
          <p14:tracePt t="56017" x="4959350" y="6584950"/>
          <p14:tracePt t="56033" x="4908550" y="6584950"/>
          <p14:tracePt t="56049" x="4895850" y="6584950"/>
          <p14:tracePt t="56065" x="4889500" y="6584950"/>
          <p14:tracePt t="56083" x="4870450" y="6584950"/>
          <p14:tracePt t="56100" x="4857750" y="6584950"/>
          <p14:tracePt t="56115" x="4838700" y="6584950"/>
          <p14:tracePt t="56132" x="4832350" y="6584950"/>
          <p14:tracePt t="56150" x="4800600" y="6584950"/>
          <p14:tracePt t="56166" x="4794250" y="6578600"/>
          <p14:tracePt t="56183" x="4787900" y="6578600"/>
          <p14:tracePt t="56256" x="4800600" y="6565900"/>
          <p14:tracePt t="56269" x="4857750" y="6540500"/>
          <p14:tracePt t="56282" x="5003800" y="6464300"/>
          <p14:tracePt t="56292" x="5245100" y="6330950"/>
          <p14:tracePt t="56303" x="5473700" y="6216650"/>
          <p14:tracePt t="56317" x="5746750" y="6051550"/>
          <p14:tracePt t="56332" x="6051550" y="5899150"/>
          <p14:tracePt t="56350" x="6369050" y="5695950"/>
          <p14:tracePt t="56367" x="6705600" y="5537200"/>
          <p14:tracePt t="56382" x="7162800" y="5372100"/>
          <p14:tracePt t="56398" x="7346950" y="5308600"/>
          <p14:tracePt t="56416" x="7467600" y="5257800"/>
          <p14:tracePt t="56433" x="7620000" y="5187950"/>
          <p14:tracePt t="56450" x="7670800" y="5149850"/>
          <p14:tracePt t="56467" x="7702550" y="5130800"/>
          <p14:tracePt t="56483" x="7759700" y="5067300"/>
          <p14:tracePt t="56499" x="7778750" y="5041900"/>
          <p14:tracePt t="56515" x="7791450" y="5022850"/>
          <p14:tracePt t="56534" x="7797800" y="5016500"/>
          <p14:tracePt t="56550" x="7810500" y="4997450"/>
          <p14:tracePt t="56565" x="7810500" y="4991100"/>
          <p14:tracePt t="56599" x="7753350" y="4991100"/>
          <p14:tracePt t="56616" x="7632700" y="5048250"/>
          <p14:tracePt t="56633" x="7410450" y="5175250"/>
          <p14:tracePt t="56649" x="7162800" y="5270500"/>
          <p14:tracePt t="56665" x="6584950" y="5473700"/>
          <p14:tracePt t="56683" x="6267450" y="5562600"/>
          <p14:tracePt t="56700" x="5981700" y="5664200"/>
          <p14:tracePt t="56715" x="5429250" y="5886450"/>
          <p14:tracePt t="56732" x="5251450" y="5969000"/>
          <p14:tracePt t="56750" x="5124450" y="6032500"/>
          <p14:tracePt t="56766" x="4895850" y="6172200"/>
          <p14:tracePt t="56783" x="4826000" y="6229350"/>
          <p14:tracePt t="56799" x="4756150" y="6267450"/>
          <p14:tracePt t="56815" x="4654550" y="6356350"/>
          <p14:tracePt t="56833" x="4603750" y="6394450"/>
          <p14:tracePt t="56850" x="4546600" y="6451600"/>
          <p14:tracePt t="56856" x="4514850" y="6470650"/>
          <p14:tracePt t="56865" x="4495800" y="6502400"/>
          <p14:tracePt t="56882" x="4464050" y="6527800"/>
          <p14:tracePt t="56899" x="4451350" y="6534150"/>
          <p14:tracePt t="56916" x="4432300" y="6540500"/>
          <p14:tracePt t="56932" x="4432300" y="6553200"/>
          <p14:tracePt t="56964" x="4432300" y="6546850"/>
          <p14:tracePt t="56976" x="4483100" y="6502400"/>
          <p14:tracePt t="56983" x="4629150" y="6375400"/>
          <p14:tracePt t="56998" x="4851400" y="6229350"/>
          <p14:tracePt t="57016" x="5099050" y="6038850"/>
          <p14:tracePt t="57033" x="5422900" y="5810250"/>
          <p14:tracePt t="57048" x="6038850" y="5454650"/>
          <p14:tracePt t="57065" x="6375400" y="5321300"/>
          <p14:tracePt t="57083" x="6635750" y="5200650"/>
          <p14:tracePt t="57098" x="7200900" y="5016500"/>
          <p14:tracePt t="57115" x="7359650" y="4965700"/>
          <p14:tracePt t="57134" x="7461250" y="4940300"/>
          <p14:tracePt t="57149" x="7550150" y="4914900"/>
          <p14:tracePt t="57165" x="7569200" y="4902200"/>
          <p14:tracePt t="57182" x="7575550" y="4902200"/>
          <p14:tracePt t="57200" x="7581900" y="4902200"/>
          <p14:tracePt t="57241" x="7594600" y="4902200"/>
          <p14:tracePt t="57332" x="7600950" y="4895850"/>
          <p14:tracePt t="57371" x="7600950" y="4883150"/>
          <p14:tracePt t="57383" x="7600950" y="4876800"/>
          <p14:tracePt t="57395" x="7600950" y="4870450"/>
          <p14:tracePt t="57406" x="7600950" y="4857750"/>
          <p14:tracePt t="57419" x="7600950" y="4845050"/>
          <p14:tracePt t="57432" x="7600950" y="4826000"/>
          <p14:tracePt t="57450" x="7600950" y="4806950"/>
          <p14:tracePt t="57465" x="7600950" y="4787900"/>
          <p14:tracePt t="57481" x="7550150" y="4705350"/>
          <p14:tracePt t="57499" x="7480300" y="4635500"/>
          <p14:tracePt t="57516" x="7404100" y="4578350"/>
          <p14:tracePt t="57533" x="7245350" y="4552950"/>
          <p14:tracePt t="57548" x="7156450" y="4572000"/>
          <p14:tracePt t="57565" x="7054850" y="4635500"/>
          <p14:tracePt t="57582" x="6965950" y="4692650"/>
          <p14:tracePt t="57599" x="6877050" y="4781550"/>
          <p14:tracePt t="57616" x="6858000" y="4813300"/>
          <p14:tracePt t="57632" x="6845300" y="4845050"/>
          <p14:tracePt t="57648" x="6845300" y="4902200"/>
          <p14:tracePt t="57665" x="6864350" y="5067300"/>
          <p14:tracePt t="57682" x="6908800" y="5168900"/>
          <p14:tracePt t="57698" x="6972300" y="5276850"/>
          <p14:tracePt t="57715" x="7207250" y="5480050"/>
          <p14:tracePt t="57733" x="7353300" y="5575300"/>
          <p14:tracePt t="57749" x="7658100" y="5670550"/>
          <p14:tracePt t="57765" x="7791450" y="5689600"/>
          <p14:tracePt t="57781" x="7988300" y="5702300"/>
          <p14:tracePt t="57800" x="8140700" y="5702300"/>
          <p14:tracePt t="57816" x="8439150" y="5683250"/>
          <p14:tracePt t="57832" x="8578850" y="5619750"/>
          <p14:tracePt t="57849" x="8686800" y="5537200"/>
          <p14:tracePt t="57857" x="8782050" y="5448300"/>
          <p14:tracePt t="57871" x="8826500" y="5346700"/>
          <p14:tracePt t="57881" x="8858250" y="5168900"/>
          <p14:tracePt t="57898" x="8858250" y="4972050"/>
          <p14:tracePt t="57914" x="8832850" y="4756150"/>
          <p14:tracePt t="57931" x="8648700" y="4222750"/>
          <p14:tracePt t="57949" x="8572500" y="4057650"/>
          <p14:tracePt t="57966" x="8458200" y="3911600"/>
          <p14:tracePt t="57981" x="8185150" y="3721100"/>
          <p14:tracePt t="57999" x="8007350" y="3689350"/>
          <p14:tracePt t="58016" x="7816850" y="3689350"/>
          <p14:tracePt t="58031" x="7461250" y="3886200"/>
          <p14:tracePt t="58048" x="7289800" y="4038600"/>
          <p14:tracePt t="58066" x="7156450" y="4184650"/>
          <p14:tracePt t="58082" x="7080250" y="4311650"/>
          <p14:tracePt t="58099" x="7016750" y="4502150"/>
          <p14:tracePt t="58116" x="7042150" y="4622800"/>
          <p14:tracePt t="58131" x="7150100" y="4832350"/>
          <p14:tracePt t="58149" x="7251700" y="5022850"/>
          <p14:tracePt t="58166" x="7727950" y="5543550"/>
          <p14:tracePt t="58181" x="7874000" y="5676900"/>
          <p14:tracePt t="58198" x="8020050" y="5791200"/>
          <p14:tracePt t="58215" x="8286750" y="5867400"/>
          <p14:tracePt t="58232" x="8343900" y="5867400"/>
          <p14:tracePt t="58248" x="8413750" y="5816600"/>
          <p14:tracePt t="58264" x="8477250" y="5689600"/>
          <p14:tracePt t="59202" x="8477250" y="5695950"/>
          <p14:tracePt t="59214" x="8464550" y="5702300"/>
          <p14:tracePt t="59226" x="8445500" y="5721350"/>
          <p14:tracePt t="59237" x="8413750" y="5740400"/>
          <p14:tracePt t="59250" x="8369300" y="5765800"/>
          <p14:tracePt t="59264" x="8324850" y="5778500"/>
          <p14:tracePt t="59281" x="8280400" y="5791200"/>
          <p14:tracePt t="59298" x="8235950" y="5797550"/>
          <p14:tracePt t="59315" x="8172450" y="5810250"/>
          <p14:tracePt t="59332" x="8026400" y="5822950"/>
          <p14:tracePt t="59347" x="7943850" y="5842000"/>
          <p14:tracePt t="59364" x="7823200" y="5842000"/>
          <p14:tracePt t="59381" x="7766050" y="5842000"/>
          <p14:tracePt t="59398" x="7702550" y="5842000"/>
          <p14:tracePt t="59414" x="7556500" y="5803900"/>
          <p14:tracePt t="59430" x="7473950" y="5778500"/>
          <p14:tracePt t="59448" x="7423150" y="5753100"/>
          <p14:tracePt t="59466" x="7334250" y="5695950"/>
          <p14:tracePt t="59482" x="7175500" y="5562600"/>
          <p14:tracePt t="59497" x="7105650" y="5492750"/>
          <p14:tracePt t="59514" x="7048500" y="5435600"/>
          <p14:tracePt t="59532" x="6997700" y="5397500"/>
          <p14:tracePt t="59548" x="6934200" y="5346700"/>
          <p14:tracePt t="59564" x="6915150" y="5321300"/>
          <p14:tracePt t="59580" x="6889750" y="5302250"/>
          <p14:tracePt t="59598" x="6883400" y="5283200"/>
          <p14:tracePt t="59615" x="6864350" y="5257800"/>
          <p14:tracePt t="59630" x="6851650" y="5238750"/>
          <p14:tracePt t="59648" x="6832600" y="5181600"/>
          <p14:tracePt t="59665" x="6832600" y="5149850"/>
          <p14:tracePt t="59680" x="6832600" y="5105400"/>
          <p14:tracePt t="59697" x="6832600" y="5003800"/>
          <p14:tracePt t="59715" x="6832600" y="4946650"/>
          <p14:tracePt t="59732" x="6832600" y="4902200"/>
          <p14:tracePt t="59747" x="6851650" y="4826000"/>
          <p14:tracePt t="59764" x="6858000" y="4794250"/>
          <p14:tracePt t="59782" x="6883400" y="4749800"/>
          <p14:tracePt t="59798" x="6902450" y="4718050"/>
          <p14:tracePt t="59815" x="6991350" y="4616450"/>
          <p14:tracePt t="59830" x="7048500" y="4559300"/>
          <p14:tracePt t="59847" x="7112000" y="4521200"/>
          <p14:tracePt t="59865" x="7200900" y="4495800"/>
          <p14:tracePt t="59881" x="7366000" y="4451350"/>
          <p14:tracePt t="59898" x="7429500" y="4438650"/>
          <p14:tracePt t="59915" x="7493000" y="4445000"/>
          <p14:tracePt t="59930" x="7556500" y="4502150"/>
          <p14:tracePt t="59948" x="7581900" y="4546600"/>
          <p14:tracePt t="59965" x="7607300" y="4629150"/>
          <p14:tracePt t="59980" x="7607300" y="4660900"/>
          <p14:tracePt t="59997" x="7607300" y="4686300"/>
          <p14:tracePt t="60016" x="7607300" y="4718050"/>
          <p14:tracePt t="60031" x="7569200" y="4787900"/>
          <p14:tracePt t="60048" x="7531100" y="4819650"/>
          <p14:tracePt t="60065" x="7486650" y="4845050"/>
          <p14:tracePt t="60080" x="7372350" y="4883150"/>
          <p14:tracePt t="60098" x="7327900" y="4889500"/>
          <p14:tracePt t="60115" x="7283450" y="4889500"/>
          <p14:tracePt t="60130" x="7251700" y="4889500"/>
          <p14:tracePt t="60147" x="7213600" y="4876800"/>
          <p14:tracePt t="60165" x="7200900" y="4857750"/>
          <p14:tracePt t="60181" x="7194550" y="4813300"/>
          <p14:tracePt t="60197" x="7194550" y="4737100"/>
          <p14:tracePt t="60750" x="7200900" y="4737100"/>
          <p14:tracePt t="60762" x="7213600" y="4737100"/>
          <p14:tracePt t="60777" x="7219950" y="4737100"/>
          <p14:tracePt t="60787" x="7226300" y="4737100"/>
          <p14:tracePt t="60799" x="7258050" y="4743450"/>
          <p14:tracePt t="60813" x="7302500" y="4762500"/>
          <p14:tracePt t="60831" x="7334250" y="4800600"/>
          <p14:tracePt t="60848" x="7385050" y="4838700"/>
          <p14:tracePt t="60864" x="7410450" y="4870450"/>
          <p14:tracePt t="60880" x="7448550" y="4908550"/>
          <p14:tracePt t="60896" x="7461250" y="4933950"/>
          <p14:tracePt t="60915" x="7473950" y="4953000"/>
          <p14:tracePt t="60931" x="7473950" y="5003800"/>
          <p14:tracePt t="60946" x="7473950" y="5016500"/>
          <p14:tracePt t="60963" x="7473950" y="5048250"/>
          <p14:tracePt t="60981" x="7467600" y="5067300"/>
          <p14:tracePt t="60998" x="7448550" y="5073650"/>
          <p14:tracePt t="62030" x="7442200" y="5073650"/>
          <p14:tracePt t="62055" x="7429500" y="5073650"/>
          <p14:tracePt t="62069" x="7423150" y="5073650"/>
          <p14:tracePt t="62079" x="7416800" y="5086350"/>
          <p14:tracePt t="62092" x="7404100" y="5086350"/>
          <p14:tracePt t="62105" x="7391400" y="5092700"/>
          <p14:tracePt t="62123" x="7359650" y="5092700"/>
          <p14:tracePt t="62136" x="7334250" y="5105400"/>
          <p14:tracePt t="62146" x="7308850" y="5105400"/>
          <p14:tracePt t="62163" x="7296150" y="5111750"/>
          <p14:tracePt t="62181" x="7277100" y="5111750"/>
          <p14:tracePt t="62197" x="7264400" y="5111750"/>
          <p14:tracePt t="62214" x="7258050" y="5111750"/>
          <p14:tracePt t="62246" x="7258050" y="5092700"/>
          <p14:tracePt t="62263" x="7289800" y="5035550"/>
          <p14:tracePt t="62280" x="7340600" y="4997450"/>
          <p14:tracePt t="62296" x="7493000" y="4927600"/>
          <p14:tracePt t="62313" x="7543800" y="4908550"/>
          <p14:tracePt t="62330" x="7588250" y="4895850"/>
          <p14:tracePt t="62348" x="7607300" y="4895850"/>
          <p14:tracePt t="62363" x="7632700" y="4895850"/>
          <p14:tracePt t="62379" x="7645400" y="4895850"/>
          <p14:tracePt t="62396" x="7651750" y="4902200"/>
          <p14:tracePt t="62414" x="7658100" y="4921250"/>
          <p14:tracePt t="62430" x="7670800" y="4953000"/>
          <p14:tracePt t="62446" x="7670800" y="4972050"/>
          <p14:tracePt t="62462" x="7670800" y="4991100"/>
          <p14:tracePt t="62480" x="7658100" y="4997450"/>
          <p14:tracePt t="65614" x="7651750" y="4997450"/>
          <p14:tracePt t="65627" x="7632700" y="4997450"/>
          <p14:tracePt t="65639" x="7613650" y="4997450"/>
          <p14:tracePt t="65652" x="7556500" y="4997450"/>
          <p14:tracePt t="65667" x="7454900" y="4997450"/>
          <p14:tracePt t="65678" x="7334250" y="5029200"/>
          <p14:tracePt t="65695" x="7175500" y="5073650"/>
          <p14:tracePt t="65712" x="7035800" y="5124450"/>
          <p14:tracePt t="65728" x="6908800" y="5200650"/>
          <p14:tracePt t="65745" x="6597650" y="5378450"/>
          <p14:tracePt t="65762" x="6470650" y="5473700"/>
          <p14:tracePt t="65778" x="6362700" y="5568950"/>
          <p14:tracePt t="65795" x="6235700" y="5664200"/>
          <p14:tracePt t="65812" x="6026150" y="5937250"/>
          <p14:tracePt t="65828" x="5930900" y="6064250"/>
          <p14:tracePt t="65844" x="5873750" y="6172200"/>
          <p14:tracePt t="65847" x="5810250" y="6273800"/>
          <p14:tracePt t="66155" x="5803900" y="6273800"/>
          <p14:tracePt t="66168" x="5778500" y="6273800"/>
          <p14:tracePt t="66182" x="5702300" y="6273800"/>
          <p14:tracePt t="66195" x="5524500" y="6273800"/>
          <p14:tracePt t="66207" x="5314950" y="6273800"/>
          <p14:tracePt t="66219" x="5143500" y="6273800"/>
          <p14:tracePt t="66234" x="4965700" y="6273800"/>
          <p14:tracePt t="66246" x="4832350" y="6273800"/>
          <p14:tracePt t="66262" x="4711700" y="6292850"/>
          <p14:tracePt t="66278" x="4610100" y="6305550"/>
          <p14:tracePt t="66295" x="4502150" y="6330950"/>
          <p14:tracePt t="66311" x="4470400" y="6350000"/>
          <p14:tracePt t="66328" x="4445000" y="6362700"/>
          <p14:tracePt t="66345" x="4432300" y="6369050"/>
          <p14:tracePt t="66372" x="4425950" y="6375400"/>
          <p14:tracePt t="66424" x="4445000" y="6375400"/>
          <p14:tracePt t="66438" x="4476750" y="6388100"/>
          <p14:tracePt t="66450" x="4521200" y="6388100"/>
          <p14:tracePt t="66463" x="4578350" y="6388100"/>
          <p14:tracePt t="66478" x="4654550" y="6388100"/>
          <p14:tracePt t="66494" x="4737100" y="6388100"/>
          <p14:tracePt t="66511" x="4794250" y="6388100"/>
          <p14:tracePt t="66528" x="4883150" y="6400800"/>
          <p14:tracePt t="66545" x="4902200" y="6407150"/>
          <p14:tracePt t="66561" x="4921250" y="6407150"/>
          <p14:tracePt t="66577" x="4940300" y="6419850"/>
          <p14:tracePt t="66594" x="4940300" y="6426200"/>
          <p14:tracePt t="66629" x="4946650" y="6426200"/>
          <p14:tracePt t="66644" x="4946650" y="6432550"/>
          <p14:tracePt t="66668" x="4908550" y="6445250"/>
          <p14:tracePt t="66679" x="4845050" y="6445250"/>
          <p14:tracePt t="66695" x="4749800" y="6445250"/>
          <p14:tracePt t="66712" x="4648200" y="6457950"/>
          <p14:tracePt t="66727" x="4527550" y="6457950"/>
          <p14:tracePt t="66744" x="4495800" y="6457950"/>
          <p14:tracePt t="66761" x="4483100" y="6457950"/>
          <p14:tracePt t="66779" x="4470400" y="6457950"/>
          <p14:tracePt t="66794" x="4457700" y="6457950"/>
          <p14:tracePt t="66828" x="4464050" y="6457950"/>
          <p14:tracePt t="66845" x="4502150" y="6470650"/>
          <p14:tracePt t="66861" x="4819650" y="6565900"/>
          <p14:tracePt t="66878" x="4997450" y="6597650"/>
          <p14:tracePt t="66895" x="5118100" y="6642100"/>
          <p14:tracePt t="66910" x="5378450" y="6686550"/>
          <p14:tracePt t="66927" x="5441950" y="6699250"/>
          <p14:tracePt t="66944" x="5486400" y="6711950"/>
          <p14:tracePt t="66961" x="5524500" y="6724650"/>
          <p14:tracePt t="66977" x="5537200" y="6724650"/>
          <p14:tracePt t="67011" x="5543550" y="6724650"/>
          <p14:tracePt t="67037" x="5549900" y="6724650"/>
          <p14:tracePt t="67090" x="5543550" y="6724650"/>
          <p14:tracePt t="67103" x="5511800" y="6711950"/>
          <p14:tracePt t="67117" x="5467350" y="6673850"/>
          <p14:tracePt t="67129" x="5391150" y="6604000"/>
          <p14:tracePt t="67144" x="5321300" y="6527800"/>
          <p14:tracePt t="67161" x="5289550" y="6496050"/>
          <p14:tracePt t="67179" x="5251450" y="6464300"/>
          <p14:tracePt t="67195" x="5213350" y="6432550"/>
          <p14:tracePt t="67641" x="5213350" y="6413500"/>
          <p14:tracePt t="67656" x="5213350" y="6394450"/>
          <p14:tracePt t="67669" x="5226050" y="6375400"/>
          <p14:tracePt t="67678" x="5251450" y="6311900"/>
          <p14:tracePt t="67694" x="5295900" y="6242050"/>
          <p14:tracePt t="67711" x="5314950" y="6197600"/>
          <p14:tracePt t="67728" x="5365750" y="6115050"/>
          <p14:tracePt t="67745" x="5372100" y="6083300"/>
          <p14:tracePt t="67760" x="5384800" y="6064250"/>
          <p14:tracePt t="67778" x="5384800" y="6051550"/>
          <p14:tracePt t="67795" x="5384800" y="6045200"/>
          <p14:tracePt t="67850" x="5391150" y="6076950"/>
          <p14:tracePt t="67862" x="5391150" y="6108700"/>
          <p14:tracePt t="67874" x="5391150" y="6127750"/>
          <p14:tracePt t="67887" x="5391150" y="6159500"/>
          <p14:tracePt t="67898" x="5391150" y="6165850"/>
          <p14:tracePt t="67910" x="5391150" y="6172200"/>
          <p14:tracePt t="67927" x="5391150" y="6178550"/>
          <p14:tracePt t="67943" x="5391150" y="6191250"/>
          <p14:tracePt t="67961" x="5429250" y="6191250"/>
          <p14:tracePt t="67977" x="5473700" y="6191250"/>
          <p14:tracePt t="67995" x="5518150" y="6172200"/>
          <p14:tracePt t="68011" x="5638800" y="6076950"/>
          <p14:tracePt t="68027" x="5676900" y="6026150"/>
          <p14:tracePt t="68043" x="5715000" y="6007100"/>
          <p14:tracePt t="68062" x="5734050" y="5988050"/>
          <p14:tracePt t="68078" x="5759450" y="5969000"/>
          <p14:tracePt t="68094" x="5778500" y="5969000"/>
          <p14:tracePt t="68110" x="5810250" y="5969000"/>
          <p14:tracePt t="68127" x="5873750" y="5969000"/>
          <p14:tracePt t="68144" x="5905500" y="5969000"/>
          <p14:tracePt t="68161" x="5924550" y="5969000"/>
          <p14:tracePt t="68177" x="5943600" y="5969000"/>
          <p14:tracePt t="68193" x="5962650" y="5969000"/>
          <p14:tracePt t="68211" x="5969000" y="5969000"/>
          <p14:tracePt t="68228" x="5975350" y="5969000"/>
          <p14:tracePt t="68248" x="5988050" y="5969000"/>
          <p14:tracePt t="68268" x="5994400" y="5969000"/>
          <p14:tracePt t="68310" x="6000750" y="5962650"/>
          <p14:tracePt t="68323" x="6000750" y="5943600"/>
          <p14:tracePt t="68333" x="6000750" y="5937250"/>
          <p14:tracePt t="68345" x="6000750" y="5924550"/>
          <p14:tracePt t="68360" x="6000750" y="5918200"/>
          <p14:tracePt t="68384" x="6000750" y="5911850"/>
          <p14:tracePt t="68462" x="6000750" y="5918200"/>
          <p14:tracePt t="68476" x="6000750" y="5930900"/>
          <p14:tracePt t="68489" x="6000750" y="5949950"/>
          <p14:tracePt t="68499" x="6000750" y="5956300"/>
          <p14:tracePt t="68512" x="6000750" y="5975350"/>
          <p14:tracePt t="68527" x="6000750" y="5994400"/>
          <p14:tracePt t="68544" x="5981700" y="6013450"/>
          <p14:tracePt t="68560" x="5943600" y="6032500"/>
          <p14:tracePt t="68576" x="5848350" y="6083300"/>
          <p14:tracePt t="68594" x="5816600" y="6102350"/>
          <p14:tracePt t="68611" x="5759450" y="6115050"/>
          <p14:tracePt t="68626" x="5670550" y="6140450"/>
          <p14:tracePt t="68643" x="5607050" y="6153150"/>
          <p14:tracePt t="68662" x="5575300" y="6153150"/>
          <p14:tracePt t="68677" x="5511800" y="6153150"/>
          <p14:tracePt t="68694" x="5499100" y="6153150"/>
          <p14:tracePt t="68710" x="5492750" y="6153150"/>
          <p14:tracePt t="68726" x="5486400" y="6153150"/>
          <p14:tracePt t="69668" x="5492750" y="6153150"/>
          <p14:tracePt t="69682" x="5505450" y="6153150"/>
          <p14:tracePt t="69693" x="5524500" y="6153150"/>
          <p14:tracePt t="69710" x="5530850" y="6153150"/>
          <p14:tracePt t="69721" x="5549900" y="6153150"/>
          <p14:tracePt t="69733" x="5556250" y="6153150"/>
          <p14:tracePt t="69744" x="5575300" y="6153150"/>
          <p14:tracePt t="69759" x="5581650" y="6153150"/>
          <p14:tracePt t="69776" x="5600700" y="6153150"/>
          <p14:tracePt t="69793" x="5607050" y="6153150"/>
          <p14:tracePt t="69810" x="5613400" y="6153150"/>
          <p14:tracePt t="69826" x="5626100" y="6153150"/>
          <p14:tracePt t="69846" x="5632450" y="6153150"/>
          <p14:tracePt t="69885" x="5638800" y="6153150"/>
          <p14:tracePt t="71010" x="5638800" y="6140450"/>
          <p14:tracePt t="71022" x="5638800" y="6121400"/>
          <p14:tracePt t="71035" x="5638800" y="6108700"/>
          <p14:tracePt t="71048" x="5638800" y="6076950"/>
          <p14:tracePt t="71058" x="5638800" y="6032500"/>
          <p14:tracePt t="71075" x="5638800" y="5988050"/>
          <p14:tracePt t="71093" x="5638800" y="5956300"/>
          <p14:tracePt t="71110" x="5638800" y="5924550"/>
          <p14:tracePt t="71127" x="5638800" y="5899150"/>
          <p14:tracePt t="71142" x="5638800" y="5880100"/>
          <p14:tracePt t="71159" x="5632450" y="5867400"/>
          <p14:tracePt t="71177" x="5613400" y="5854700"/>
          <p14:tracePt t="71193" x="5568950" y="5822950"/>
          <p14:tracePt t="71210" x="5549900" y="5797550"/>
          <p14:tracePt t="71227" x="5530850" y="5791200"/>
          <p14:tracePt t="71242" x="5486400" y="5759450"/>
          <p14:tracePt t="71260" x="5467350" y="5746750"/>
          <p14:tracePt t="71277" x="5461000" y="5746750"/>
          <p14:tracePt t="71292" x="5441950" y="5734050"/>
          <p14:tracePt t="71309" x="5435600" y="5734050"/>
          <p14:tracePt t="71327" x="5429250" y="5721350"/>
          <p14:tracePt t="71343" x="5416550" y="5715000"/>
          <p14:tracePt t="71359" x="5416550" y="5708650"/>
          <p14:tracePt t="71375" x="5410200" y="5702300"/>
          <p14:tracePt t="71394" x="5410200" y="5689600"/>
          <p14:tracePt t="71408" x="5391150" y="5683250"/>
          <p14:tracePt t="71425" x="5391150" y="5676900"/>
          <p14:tracePt t="71443" x="5384800" y="5664200"/>
          <p14:tracePt t="71459" x="5378450" y="5657850"/>
          <p14:tracePt t="71475" x="5378450" y="5651500"/>
          <p14:tracePt t="71492" x="5378450" y="5638800"/>
          <p14:tracePt t="71509" x="5372100" y="5632450"/>
          <p14:tracePt t="71525" x="5359400" y="5613400"/>
          <p14:tracePt t="71543" x="5353050" y="5607050"/>
          <p14:tracePt t="71559" x="5353050" y="5588000"/>
          <p14:tracePt t="71576" x="5340350" y="5568950"/>
          <p14:tracePt t="71592" x="5340350" y="5562600"/>
          <p14:tracePt t="71609" x="5334000" y="5556250"/>
          <p14:tracePt t="71626" x="5334000" y="5543550"/>
          <p14:tracePt t="71643" x="5334000" y="5537200"/>
          <p14:tracePt t="71678" x="5334000" y="5530850"/>
          <p14:tracePt t="74880" x="5346700" y="5530850"/>
          <p14:tracePt t="74894" x="5359400" y="5530850"/>
          <p14:tracePt t="74906" x="5372100" y="5530850"/>
          <p14:tracePt t="74919" x="5391150" y="5530850"/>
          <p14:tracePt t="74930" x="5403850" y="5530850"/>
          <p14:tracePt t="74945" x="5416550" y="5530850"/>
          <p14:tracePt t="74957" x="5422900" y="5530850"/>
          <p14:tracePt t="74974" x="5429250" y="5530850"/>
          <p14:tracePt t="74990" x="5448300" y="5537200"/>
          <p14:tracePt t="75031" x="5454650" y="5537200"/>
          <p14:tracePt t="75057" x="5454650" y="5549900"/>
          <p14:tracePt t="75110" x="5454650" y="5556250"/>
          <p14:tracePt t="75175" x="5448300" y="5556250"/>
          <p14:tracePt t="75201" x="5435600" y="5556250"/>
          <p14:tracePt t="75230" x="5429250" y="5556250"/>
          <p14:tracePt t="75239" x="5422900" y="5556250"/>
          <p14:tracePt t="75262" x="5410200" y="5556250"/>
          <p14:tracePt t="75287" x="5403850" y="5556250"/>
          <p14:tracePt t="75351" x="5403850" y="5562600"/>
          <p14:tracePt t="75392" x="5403850" y="5575300"/>
          <p14:tracePt t="75404" x="5416550" y="5575300"/>
          <p14:tracePt t="75430" x="5422900" y="5575300"/>
          <p14:tracePt t="75445" x="5422900" y="5581650"/>
          <p14:tracePt t="75457" x="5429250" y="5581650"/>
          <p14:tracePt t="75585" x="5422900" y="5581650"/>
          <p14:tracePt t="75601" x="5410200" y="5581650"/>
          <p14:tracePt t="75612" x="5403850" y="5581650"/>
          <p14:tracePt t="75624" x="5397500" y="5581650"/>
          <p14:tracePt t="75640" x="5391150" y="5581650"/>
          <p14:tracePt t="75684" x="5378450" y="5581650"/>
          <p14:tracePt t="75712" x="5378450" y="5588000"/>
          <p14:tracePt t="75750" x="5378450" y="5594350"/>
          <p14:tracePt t="75777" x="5384800" y="5607050"/>
          <p14:tracePt t="75790" x="5391150" y="5607050"/>
          <p14:tracePt t="75840" x="5397500" y="5607050"/>
          <p14:tracePt t="76083" x="5391150" y="5607050"/>
          <p14:tracePt t="76096" x="5391150" y="5600700"/>
          <p14:tracePt t="76135" x="5378450" y="5600700"/>
          <p14:tracePt t="76149" x="5378450" y="5594350"/>
          <p14:tracePt t="76188" x="5378450" y="5588000"/>
          <p14:tracePt t="76354" x="5378450" y="5581650"/>
          <p14:tracePt t="77212" x="5372100" y="5581650"/>
          <p14:tracePt t="77299" x="5372100" y="5568950"/>
          <p14:tracePt t="77325" x="5403850" y="5562600"/>
          <p14:tracePt t="77336" x="5461000" y="5562600"/>
          <p14:tracePt t="77347" x="5594350" y="5562600"/>
          <p14:tracePt t="77361" x="5734050" y="5543550"/>
          <p14:tracePt t="77376" x="5854700" y="5543550"/>
          <p14:tracePt t="77389" x="5988050" y="5530850"/>
          <p14:tracePt t="77406" x="6108700" y="5530850"/>
          <p14:tracePt t="77423" x="6242050" y="5530850"/>
          <p14:tracePt t="77441" x="6381750" y="5530850"/>
          <p14:tracePt t="77457" x="6635750" y="5530850"/>
          <p14:tracePt t="77472" x="6769100" y="5530850"/>
          <p14:tracePt t="77489" x="6870700" y="5530850"/>
          <p14:tracePt t="77507" x="7029450" y="5530850"/>
          <p14:tracePt t="77523" x="7105650" y="5530850"/>
          <p14:tracePt t="77540" x="7169150" y="5530850"/>
          <p14:tracePt t="77556" x="7245350" y="5530850"/>
          <p14:tracePt t="77573" x="7366000" y="5530850"/>
          <p14:tracePt t="77591" x="7429500" y="5530850"/>
          <p14:tracePt t="77606" x="7505700" y="5530850"/>
          <p14:tracePt t="77622" x="7524750" y="5530850"/>
          <p14:tracePt t="77639" x="7531100" y="5530850"/>
          <p14:tracePt t="77656" x="7550150" y="5530850"/>
          <p14:tracePt t="77913" x="7556500" y="5530850"/>
          <p14:tracePt t="77927" x="7575550" y="5530850"/>
          <p14:tracePt t="77939" x="7620000" y="5530850"/>
          <p14:tracePt t="77952" x="7677150" y="5530850"/>
          <p14:tracePt t="77965" x="7753350" y="5530850"/>
          <p14:tracePt t="77978" x="7816850" y="5530850"/>
          <p14:tracePt t="77989" x="7848600" y="5530850"/>
          <p14:tracePt t="78005" x="7880350" y="5530850"/>
          <p14:tracePt t="78023" x="7893050" y="5530850"/>
          <p14:tracePt t="78040" x="7905750" y="5530850"/>
          <p14:tracePt t="78056" x="7918450" y="5530850"/>
          <p14:tracePt t="78072" x="7931150" y="5530850"/>
          <p14:tracePt t="78106" x="7937500" y="5530850"/>
          <p14:tracePt t="78251" x="7943850" y="5530850"/>
          <p14:tracePt t="79221" x="7937500" y="5530850"/>
          <p14:tracePt t="79234" x="7924800" y="5530850"/>
          <p14:tracePt t="79248" x="7912100" y="5543550"/>
          <p14:tracePt t="79262" x="7899400" y="5543550"/>
          <p14:tracePt t="79272" x="7880350" y="5543550"/>
          <p14:tracePt t="79288" x="7861300" y="5543550"/>
          <p14:tracePt t="79306" x="7835900" y="5543550"/>
          <p14:tracePt t="79322" x="7785100" y="5543550"/>
          <p14:tracePt t="79339" x="7766050" y="5543550"/>
          <p14:tracePt t="79356" x="7747000" y="5543550"/>
          <p14:tracePt t="79646" x="7715250" y="5543550"/>
          <p14:tracePt t="79660" x="7639050" y="5543550"/>
          <p14:tracePt t="79674" x="7480300" y="5530850"/>
          <p14:tracePt t="79685" x="7264400" y="5499100"/>
          <p14:tracePt t="79697" x="7067550" y="5467350"/>
          <p14:tracePt t="79709" x="6845300" y="5429250"/>
          <p14:tracePt t="79722" x="6597650" y="5416550"/>
          <p14:tracePt t="79738" x="6419850" y="5416550"/>
          <p14:tracePt t="79755" x="6229350" y="5416550"/>
          <p14:tracePt t="79773" x="6051550" y="5416550"/>
          <p14:tracePt t="79788" x="5759450" y="5422900"/>
          <p14:tracePt t="79805" x="5657850" y="5454650"/>
          <p14:tracePt t="79822" x="5524500" y="5492750"/>
          <p14:tracePt t="79838" x="5480050" y="5499100"/>
          <p14:tracePt t="79855" x="5448300" y="5511800"/>
          <p14:tracePt t="79873" x="5441950" y="5518150"/>
          <p14:tracePt t="79889" x="5435600" y="5530850"/>
          <p14:tracePt t="80531" x="5454650" y="5530850"/>
          <p14:tracePt t="80544" x="5461000" y="5530850"/>
          <p14:tracePt t="80560" x="5480050" y="5530850"/>
          <p14:tracePt t="80572" x="5499100" y="5537200"/>
          <p14:tracePt t="80588" x="5530850" y="5537200"/>
          <p14:tracePt t="80604" x="5562600" y="5537200"/>
          <p14:tracePt t="80622" x="5626100" y="5537200"/>
          <p14:tracePt t="80639" x="5651500" y="5537200"/>
          <p14:tracePt t="80655" x="5676900" y="5537200"/>
          <p14:tracePt t="80672" x="5727700" y="5524500"/>
          <p14:tracePt t="80687" x="5759450" y="5511800"/>
          <p14:tracePt t="80704" x="5791200" y="5511800"/>
          <p14:tracePt t="80722" x="5911850" y="5486400"/>
          <p14:tracePt t="80739" x="5975350" y="5486400"/>
          <p14:tracePt t="80757" x="6057900" y="5473700"/>
          <p14:tracePt t="80771" x="6197600" y="5448300"/>
          <p14:tracePt t="80787" x="6242050" y="5448300"/>
          <p14:tracePt t="80805" x="6286500" y="5435600"/>
          <p14:tracePt t="80822" x="6318250" y="5435600"/>
          <p14:tracePt t="80839" x="6362700" y="5416550"/>
          <p14:tracePt t="80856" x="6369050" y="5416550"/>
          <p14:tracePt t="80871" x="6375400" y="5410200"/>
          <p14:tracePt t="80889" x="6388100" y="5397500"/>
          <p14:tracePt t="80905" x="6400800" y="5372100"/>
          <p14:tracePt t="80921" x="6413500" y="5365750"/>
          <p14:tracePt t="80938" x="6432550" y="5359400"/>
          <p14:tracePt t="80955" x="6457950" y="5340350"/>
          <p14:tracePt t="80972" x="6489700" y="5340350"/>
          <p14:tracePt t="80987" x="6508750" y="5327650"/>
          <p14:tracePt t="81004" x="6559550" y="5327650"/>
          <p14:tracePt t="81022" x="6578600" y="5327650"/>
          <p14:tracePt t="81039" x="6597650" y="5327650"/>
          <p14:tracePt t="81055" x="6623050" y="5327650"/>
          <p14:tracePt t="81071" x="6629400" y="5327650"/>
          <p14:tracePt t="81087" x="6635750" y="5327650"/>
          <p14:tracePt t="81105" x="6648450" y="5327650"/>
          <p14:tracePt t="81146" x="6654800" y="5327650"/>
          <p14:tracePt t="81185" x="6654800" y="5334000"/>
          <p14:tracePt t="81199" x="6654800" y="5340350"/>
          <p14:tracePt t="81211" x="6654800" y="5346700"/>
          <p14:tracePt t="81220" x="6654800" y="5365750"/>
          <p14:tracePt t="81237" x="6623050" y="5378450"/>
          <p14:tracePt t="81255" x="6572250" y="5397500"/>
          <p14:tracePt t="81272" x="6470650" y="5416550"/>
          <p14:tracePt t="81287" x="6235700" y="5429250"/>
          <p14:tracePt t="81304" x="6121400" y="5429250"/>
          <p14:tracePt t="81322" x="6000750" y="5429250"/>
          <p14:tracePt t="81338" x="5784850" y="5429250"/>
          <p14:tracePt t="81355" x="5689600" y="5429250"/>
          <p14:tracePt t="81363" x="5588000" y="5429250"/>
          <p14:tracePt t="81376" x="5473700" y="5429250"/>
          <p14:tracePt t="81387" x="5372100" y="5429250"/>
          <p14:tracePt t="81404" x="5270500" y="5441950"/>
          <p14:tracePt t="81420" x="5213350" y="5441950"/>
          <p14:tracePt t="81438" x="5124450" y="5454650"/>
          <p14:tracePt t="81455" x="5080000" y="5467350"/>
          <p14:tracePt t="81472" x="5048250" y="5467350"/>
          <p14:tracePt t="81487" x="5016500" y="5480050"/>
          <p14:tracePt t="81504" x="4953000" y="5486400"/>
          <p14:tracePt t="81521" x="4908550" y="5499100"/>
          <p14:tracePt t="81537" x="4883150" y="5511800"/>
          <p14:tracePt t="81555" x="4845050" y="5518150"/>
          <p14:tracePt t="81571" x="4826000" y="5524500"/>
          <p14:tracePt t="81604" x="4819650" y="5524500"/>
          <p14:tracePt t="81623" x="4813300" y="5524500"/>
          <p14:tracePt t="81695" x="4851400" y="5524500"/>
          <p14:tracePt t="81711" x="4940300" y="5524500"/>
          <p14:tracePt t="81721" x="5080000" y="5518150"/>
          <p14:tracePt t="81730" x="5219700" y="5499100"/>
          <p14:tracePt t="81743" x="5340350" y="5486400"/>
          <p14:tracePt t="81758" x="5454650" y="5486400"/>
          <p14:tracePt t="81774" x="5537200" y="5486400"/>
          <p14:tracePt t="81788" x="5619750" y="5473700"/>
          <p14:tracePt t="81805" x="5676900" y="5473700"/>
          <p14:tracePt t="81820" x="5759450" y="5473700"/>
          <p14:tracePt t="81837" x="5861050" y="5473700"/>
          <p14:tracePt t="81855" x="5905500" y="5473700"/>
          <p14:tracePt t="81862" x="5937250" y="5473700"/>
          <p14:tracePt t="81874" x="5969000" y="5473700"/>
          <p14:tracePt t="81887" x="5988050" y="5480050"/>
          <p14:tracePt t="81904" x="6019800" y="5480050"/>
          <p14:tracePt t="81921" x="6038850" y="5480050"/>
          <p14:tracePt t="81939" x="6045200" y="5486400"/>
          <p14:tracePt t="81955" x="6083300" y="5486400"/>
          <p14:tracePt t="81970" x="6089650" y="5486400"/>
          <p14:tracePt t="81987" x="6108700" y="5486400"/>
          <p14:tracePt t="82005" x="6134100" y="5486400"/>
          <p14:tracePt t="82022" x="6140450" y="5486400"/>
          <p14:tracePt t="82037" x="6153150" y="5486400"/>
          <p14:tracePt t="82054" x="6159500" y="5486400"/>
          <p14:tracePt t="82182" x="6140450" y="5486400"/>
          <p14:tracePt t="82195" x="6121400" y="5486400"/>
          <p14:tracePt t="82208" x="6045200" y="5499100"/>
          <p14:tracePt t="82220" x="5930900" y="5499100"/>
          <p14:tracePt t="82238" x="5791200" y="5499100"/>
          <p14:tracePt t="82255" x="5689600" y="5511800"/>
          <p14:tracePt t="82270" x="5588000" y="5543550"/>
          <p14:tracePt t="82287" x="5435600" y="5594350"/>
          <p14:tracePt t="82304" x="5372100" y="561975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37514"/>
          <a:stretch/>
        </p:blipFill>
        <p:spPr>
          <a:xfrm>
            <a:off x="6892787" y="4371021"/>
            <a:ext cx="2459638" cy="2420718"/>
          </a:xfrm>
          <a:prstGeom prst="rect">
            <a:avLst/>
          </a:prstGeom>
        </p:spPr>
      </p:pic>
      <mc:AlternateContent xmlns:mc="http://schemas.openxmlformats.org/markup-compatibility/2006" xmlns:a14="http://schemas.microsoft.com/office/drawing/2010/main">
        <mc:Choice Requires="a14">
          <p:sp>
            <p:nvSpPr>
              <p:cNvPr id="33" name="TextBox 32"/>
              <p:cNvSpPr txBox="1"/>
              <p:nvPr/>
            </p:nvSpPr>
            <p:spPr>
              <a:xfrm>
                <a:off x="498944" y="1735255"/>
                <a:ext cx="4073056" cy="2620717"/>
              </a:xfrm>
              <a:prstGeom prst="rect">
                <a:avLst/>
              </a:prstGeom>
              <a:noFill/>
            </p:spPr>
            <p:txBody>
              <a:bodyPr wrap="square" rtlCol="0">
                <a:spAutoFit/>
              </a:bodyPr>
              <a:lstStyle/>
              <a:p>
                <a:r>
                  <a:rPr lang="en-US" sz="1200" dirty="0">
                    <a:sym typeface="Wingdings" panose="05000000000000000000" pitchFamily="2" charset="2"/>
                  </a:rPr>
                  <a:t>Mass flux to a droplet (g/cm</a:t>
                </a:r>
                <a:r>
                  <a:rPr lang="en-US" sz="1200" baseline="30000" dirty="0">
                    <a:sym typeface="Wingdings" panose="05000000000000000000" pitchFamily="2" charset="2"/>
                  </a:rPr>
                  <a:t>2</a:t>
                </a:r>
                <a:r>
                  <a:rPr lang="en-US" sz="1200" dirty="0">
                    <a:sym typeface="Wingdings" panose="05000000000000000000" pitchFamily="2" charset="2"/>
                  </a:rPr>
                  <a:t>/s):  </a:t>
                </a:r>
                <a14:m>
                  <m:oMath xmlns:m="http://schemas.openxmlformats.org/officeDocument/2006/math">
                    <m:r>
                      <m:rPr>
                        <m:sty m:val="p"/>
                      </m:rPr>
                      <a:rPr lang="en-US" sz="1400" b="0" i="0" smtClean="0">
                        <a:latin typeface="Cambria Math" panose="02040503050406030204" pitchFamily="18" charset="0"/>
                        <a:sym typeface="Wingdings" panose="05000000000000000000" pitchFamily="2" charset="2"/>
                      </a:rPr>
                      <m:t>F</m:t>
                    </m:r>
                    <m:r>
                      <a:rPr lang="en-US" sz="1400" b="0" i="1" smtClean="0">
                        <a:latin typeface="Cambria Math" panose="02040503050406030204" pitchFamily="18" charset="0"/>
                        <a:sym typeface="Wingdings" panose="05000000000000000000" pitchFamily="2" charset="2"/>
                      </a:rPr>
                      <m:t>=</m:t>
                    </m:r>
                    <m:f>
                      <m:fPr>
                        <m:ctrlPr>
                          <a:rPr lang="en-US" sz="1400" i="1">
                            <a:latin typeface="Cambria Math" panose="02040503050406030204" pitchFamily="18" charset="0"/>
                            <a:sym typeface="Wingdings" panose="05000000000000000000" pitchFamily="2" charset="2"/>
                          </a:rPr>
                        </m:ctrlPr>
                      </m:fPr>
                      <m:num>
                        <m:sSub>
                          <m:sSubPr>
                            <m:ctrlPr>
                              <a:rPr lang="en-US" sz="1400" i="1">
                                <a:latin typeface="Cambria Math" panose="02040503050406030204" pitchFamily="18" charset="0"/>
                                <a:sym typeface="Wingdings" panose="05000000000000000000" pitchFamily="2" charset="2"/>
                              </a:rPr>
                            </m:ctrlPr>
                          </m:sSubPr>
                          <m:e>
                            <m:r>
                              <a:rPr lang="en-US" sz="1400" i="1">
                                <a:latin typeface="Cambria Math" panose="02040503050406030204" pitchFamily="18" charset="0"/>
                                <a:sym typeface="Wingdings" panose="05000000000000000000" pitchFamily="2" charset="2"/>
                              </a:rPr>
                              <m:t>𝐷</m:t>
                            </m:r>
                          </m:e>
                          <m:sub>
                            <m:r>
                              <a:rPr lang="en-US" sz="1400" i="1">
                                <a:latin typeface="Cambria Math" panose="02040503050406030204" pitchFamily="18" charset="0"/>
                                <a:sym typeface="Wingdings" panose="05000000000000000000" pitchFamily="2" charset="2"/>
                              </a:rPr>
                              <m:t>𝑣</m:t>
                            </m:r>
                          </m:sub>
                        </m:sSub>
                        <m:r>
                          <a:rPr lang="en-US" sz="1400" i="1">
                            <a:latin typeface="Cambria Math" panose="02040503050406030204" pitchFamily="18" charset="0"/>
                            <a:ea typeface="Cambria Math" panose="02040503050406030204" pitchFamily="18" charset="0"/>
                            <a:sym typeface="Wingdings" panose="05000000000000000000" pitchFamily="2" charset="2"/>
                          </a:rPr>
                          <m:t>∆</m:t>
                        </m:r>
                        <m:sSub>
                          <m:sSubPr>
                            <m:ctrlPr>
                              <a:rPr lang="en-US" sz="1400" i="1">
                                <a:latin typeface="Cambria Math" panose="02040503050406030204" pitchFamily="18" charset="0"/>
                                <a:ea typeface="Cambria Math" panose="02040503050406030204" pitchFamily="18" charset="0"/>
                                <a:sym typeface="Wingdings" panose="05000000000000000000" pitchFamily="2" charset="2"/>
                              </a:rPr>
                            </m:ctrlPr>
                          </m:sSubPr>
                          <m:e>
                            <m:r>
                              <a:rPr lang="en-US" sz="1400" i="1">
                                <a:latin typeface="Cambria Math" panose="02040503050406030204" pitchFamily="18" charset="0"/>
                                <a:ea typeface="Cambria Math" panose="02040503050406030204" pitchFamily="18" charset="0"/>
                                <a:sym typeface="Wingdings" panose="05000000000000000000" pitchFamily="2" charset="2"/>
                              </a:rPr>
                              <m:t>𝜌</m:t>
                            </m:r>
                          </m:e>
                          <m:sub>
                            <m:r>
                              <a:rPr lang="en-US" sz="1400" i="1">
                                <a:latin typeface="Cambria Math" panose="02040503050406030204" pitchFamily="18" charset="0"/>
                                <a:ea typeface="Cambria Math" panose="02040503050406030204" pitchFamily="18" charset="0"/>
                                <a:sym typeface="Wingdings" panose="05000000000000000000" pitchFamily="2" charset="2"/>
                              </a:rPr>
                              <m:t>𝑣</m:t>
                            </m:r>
                          </m:sub>
                        </m:sSub>
                      </m:num>
                      <m:den>
                        <m:sSub>
                          <m:sSubPr>
                            <m:ctrlPr>
                              <a:rPr lang="en-US" sz="1400" i="1">
                                <a:latin typeface="Cambria Math" panose="02040503050406030204" pitchFamily="18" charset="0"/>
                                <a:ea typeface="Cambria Math" panose="02040503050406030204" pitchFamily="18" charset="0"/>
                                <a:sym typeface="Wingdings" panose="05000000000000000000" pitchFamily="2" charset="2"/>
                              </a:rPr>
                            </m:ctrlPr>
                          </m:sSubPr>
                          <m:e>
                            <m:r>
                              <a:rPr lang="en-US" sz="1400" i="1">
                                <a:latin typeface="Cambria Math" panose="02040503050406030204" pitchFamily="18" charset="0"/>
                                <a:ea typeface="Cambria Math" panose="02040503050406030204" pitchFamily="18" charset="0"/>
                                <a:sym typeface="Wingdings" panose="05000000000000000000" pitchFamily="2" charset="2"/>
                              </a:rPr>
                              <m:t>(</m:t>
                            </m:r>
                            <m:r>
                              <a:rPr lang="en-US" sz="1400" i="1">
                                <a:latin typeface="Cambria Math" panose="02040503050406030204" pitchFamily="18" charset="0"/>
                                <a:ea typeface="Cambria Math" panose="02040503050406030204" pitchFamily="18" charset="0"/>
                                <a:sym typeface="Wingdings" panose="05000000000000000000" pitchFamily="2" charset="2"/>
                              </a:rPr>
                              <m:t>𝐷</m:t>
                            </m:r>
                          </m:e>
                          <m:sub>
                            <m:r>
                              <a:rPr lang="en-US" sz="1400" i="1">
                                <a:latin typeface="Cambria Math" panose="02040503050406030204" pitchFamily="18" charset="0"/>
                                <a:ea typeface="Cambria Math" panose="02040503050406030204" pitchFamily="18" charset="0"/>
                                <a:sym typeface="Wingdings" panose="05000000000000000000" pitchFamily="2" charset="2"/>
                              </a:rPr>
                              <m:t>𝑝</m:t>
                            </m:r>
                          </m:sub>
                        </m:sSub>
                        <m:r>
                          <a:rPr lang="en-US" sz="1400" i="1">
                            <a:latin typeface="Cambria Math" panose="02040503050406030204" pitchFamily="18" charset="0"/>
                            <a:ea typeface="Cambria Math" panose="02040503050406030204" pitchFamily="18" charset="0"/>
                            <a:sym typeface="Wingdings" panose="05000000000000000000" pitchFamily="2" charset="2"/>
                          </a:rPr>
                          <m:t>/2)</m:t>
                        </m:r>
                      </m:den>
                    </m:f>
                    <m:r>
                      <a:rPr lang="en-US" sz="1400" b="0" i="0" smtClean="0">
                        <a:latin typeface="Cambria Math" panose="02040503050406030204" pitchFamily="18" charset="0"/>
                        <a:sym typeface="Wingdings" panose="05000000000000000000" pitchFamily="2" charset="2"/>
                      </a:rPr>
                      <m:t>=</m:t>
                    </m:r>
                    <m:f>
                      <m:fPr>
                        <m:ctrlPr>
                          <a:rPr lang="en-US" sz="1400" i="1">
                            <a:latin typeface="Cambria Math" panose="02040503050406030204" pitchFamily="18" charset="0"/>
                            <a:ea typeface="Cambria Math" panose="02040503050406030204" pitchFamily="18" charset="0"/>
                          </a:rPr>
                        </m:ctrlPr>
                      </m:fPr>
                      <m:num>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𝜌</m:t>
                            </m:r>
                          </m:e>
                          <m:sub>
                            <m:r>
                              <a:rPr lang="en-US" sz="1400" i="1">
                                <a:latin typeface="Cambria Math" panose="02040503050406030204" pitchFamily="18" charset="0"/>
                                <a:ea typeface="Cambria Math" panose="02040503050406030204" pitchFamily="18" charset="0"/>
                              </a:rPr>
                              <m:t>𝐿</m:t>
                            </m:r>
                          </m:sub>
                        </m:sSub>
                      </m:num>
                      <m:den>
                        <m:r>
                          <a:rPr lang="en-US" sz="1400" b="0" i="1" smtClean="0">
                            <a:latin typeface="Cambria Math" panose="02040503050406030204" pitchFamily="18" charset="0"/>
                            <a:ea typeface="Cambria Math" panose="02040503050406030204" pitchFamily="18" charset="0"/>
                          </a:rPr>
                          <m:t>2</m:t>
                        </m:r>
                      </m:den>
                    </m:f>
                    <m:f>
                      <m:fPr>
                        <m:ctrlPr>
                          <a:rPr lang="en-US" sz="1400" i="1">
                            <a:latin typeface="Cambria Math" panose="02040503050406030204" pitchFamily="18" charset="0"/>
                            <a:sym typeface="Wingdings" panose="05000000000000000000" pitchFamily="2" charset="2"/>
                          </a:rPr>
                        </m:ctrlPr>
                      </m:fPr>
                      <m:num>
                        <m:r>
                          <a:rPr lang="en-US" sz="1400" i="1">
                            <a:latin typeface="Cambria Math" panose="02040503050406030204" pitchFamily="18" charset="0"/>
                            <a:sym typeface="Wingdings" panose="05000000000000000000" pitchFamily="2" charset="2"/>
                          </a:rPr>
                          <m:t>𝑑</m:t>
                        </m:r>
                        <m:sSub>
                          <m:sSubPr>
                            <m:ctrlPr>
                              <a:rPr lang="en-US" sz="1400" i="1" smtClean="0">
                                <a:latin typeface="Cambria Math" panose="02040503050406030204" pitchFamily="18" charset="0"/>
                                <a:sym typeface="Wingdings" panose="05000000000000000000" pitchFamily="2" charset="2"/>
                              </a:rPr>
                            </m:ctrlPr>
                          </m:sSubPr>
                          <m:e>
                            <m:r>
                              <a:rPr lang="en-US" sz="1400" b="0" i="1" smtClean="0">
                                <a:latin typeface="Cambria Math" panose="02040503050406030204" pitchFamily="18" charset="0"/>
                                <a:sym typeface="Wingdings" panose="05000000000000000000" pitchFamily="2" charset="2"/>
                              </a:rPr>
                              <m:t>𝐷</m:t>
                            </m:r>
                          </m:e>
                          <m:sub>
                            <m:r>
                              <a:rPr lang="en-US" sz="1400" b="0" i="1" smtClean="0">
                                <a:latin typeface="Cambria Math" panose="02040503050406030204" pitchFamily="18" charset="0"/>
                                <a:sym typeface="Wingdings" panose="05000000000000000000" pitchFamily="2" charset="2"/>
                              </a:rPr>
                              <m:t>𝑝</m:t>
                            </m:r>
                          </m:sub>
                        </m:sSub>
                      </m:num>
                      <m:den>
                        <m:r>
                          <a:rPr lang="en-US" sz="1400" i="1">
                            <a:latin typeface="Cambria Math" panose="02040503050406030204" pitchFamily="18" charset="0"/>
                            <a:sym typeface="Wingdings" panose="05000000000000000000" pitchFamily="2" charset="2"/>
                          </a:rPr>
                          <m:t>𝑑𝑡</m:t>
                        </m:r>
                      </m:den>
                    </m:f>
                  </m:oMath>
                </a14:m>
                <a:endParaRPr lang="en-US" sz="1200" dirty="0">
                  <a:sym typeface="Wingdings" panose="05000000000000000000" pitchFamily="2" charset="2"/>
                </a:endParaRPr>
              </a:p>
              <a:p>
                <a:endParaRPr lang="en-US" sz="1200" dirty="0">
                  <a:sym typeface="Wingdings" panose="05000000000000000000" pitchFamily="2" charset="2"/>
                </a:endParaRPr>
              </a:p>
              <a:p>
                <a:r>
                  <a:rPr lang="en-US" sz="1200" dirty="0">
                    <a:sym typeface="Wingdings" panose="05000000000000000000" pitchFamily="2" charset="2"/>
                  </a:rPr>
                  <a:t>	</a:t>
                </a:r>
                <a14:m>
                  <m:oMath xmlns:m="http://schemas.openxmlformats.org/officeDocument/2006/math">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𝐷</m:t>
                        </m:r>
                      </m:e>
                      <m:sub>
                        <m:r>
                          <a:rPr lang="en-US" sz="1200" i="1">
                            <a:latin typeface="Cambria Math" panose="02040503050406030204" pitchFamily="18" charset="0"/>
                            <a:sym typeface="Wingdings" panose="05000000000000000000" pitchFamily="2" charset="2"/>
                          </a:rPr>
                          <m:t>𝑣</m:t>
                        </m:r>
                      </m:sub>
                    </m:sSub>
                  </m:oMath>
                </a14:m>
                <a:r>
                  <a:rPr lang="en-US" sz="1200" dirty="0">
                    <a:sym typeface="Wingdings" panose="05000000000000000000" pitchFamily="2" charset="2"/>
                  </a:rPr>
                  <a:t> = H</a:t>
                </a:r>
                <a:r>
                  <a:rPr lang="en-US" sz="1200" baseline="-25000" dirty="0">
                    <a:sym typeface="Wingdings" panose="05000000000000000000" pitchFamily="2" charset="2"/>
                  </a:rPr>
                  <a:t>2</a:t>
                </a:r>
                <a:r>
                  <a:rPr lang="en-US" sz="1200" dirty="0">
                    <a:sym typeface="Wingdings" panose="05000000000000000000" pitchFamily="2" charset="2"/>
                  </a:rPr>
                  <a:t>O vapor Diffusivity (m</a:t>
                </a:r>
                <a:r>
                  <a:rPr lang="en-US" sz="1200" baseline="30000" dirty="0">
                    <a:sym typeface="Wingdings" panose="05000000000000000000" pitchFamily="2" charset="2"/>
                  </a:rPr>
                  <a:t>2</a:t>
                </a:r>
                <a:r>
                  <a:rPr lang="en-US" sz="1200" dirty="0">
                    <a:sym typeface="Wingdings" panose="05000000000000000000" pitchFamily="2" charset="2"/>
                  </a:rPr>
                  <a:t>/s)</a:t>
                </a:r>
              </a:p>
              <a:p>
                <a:r>
                  <a:rPr lang="en-US" sz="1200" dirty="0">
                    <a:sym typeface="Wingdings" panose="05000000000000000000" pitchFamily="2" charset="2"/>
                  </a:rPr>
                  <a:t>	</a:t>
                </a:r>
                <a14:m>
                  <m:oMath xmlns:m="http://schemas.openxmlformats.org/officeDocument/2006/math">
                    <m:r>
                      <a:rPr lang="en-US" sz="1200" i="1">
                        <a:latin typeface="Cambria Math" panose="02040503050406030204" pitchFamily="18" charset="0"/>
                        <a:ea typeface="Cambria Math" panose="02040503050406030204" pitchFamily="18" charset="0"/>
                        <a:sym typeface="Wingdings" panose="05000000000000000000" pitchFamily="2" charset="2"/>
                      </a:rPr>
                      <m:t>∆</m:t>
                    </m:r>
                    <m:sSub>
                      <m:sSubPr>
                        <m:ctrlPr>
                          <a:rPr lang="en-US" sz="1200" i="1">
                            <a:latin typeface="Cambria Math" panose="02040503050406030204" pitchFamily="18" charset="0"/>
                            <a:ea typeface="Cambria Math" panose="02040503050406030204" pitchFamily="18" charset="0"/>
                            <a:sym typeface="Wingdings" panose="05000000000000000000" pitchFamily="2" charset="2"/>
                          </a:rPr>
                        </m:ctrlPr>
                      </m:sSubPr>
                      <m:e>
                        <m:r>
                          <a:rPr lang="en-US" sz="1200" i="1">
                            <a:latin typeface="Cambria Math" panose="02040503050406030204" pitchFamily="18" charset="0"/>
                            <a:ea typeface="Cambria Math" panose="02040503050406030204" pitchFamily="18" charset="0"/>
                            <a:sym typeface="Wingdings" panose="05000000000000000000" pitchFamily="2" charset="2"/>
                          </a:rPr>
                          <m:t>𝜌</m:t>
                        </m:r>
                      </m:e>
                      <m:sub>
                        <m:r>
                          <a:rPr lang="en-US" sz="1200" i="1">
                            <a:latin typeface="Cambria Math" panose="02040503050406030204" pitchFamily="18" charset="0"/>
                            <a:ea typeface="Cambria Math" panose="02040503050406030204" pitchFamily="18" charset="0"/>
                            <a:sym typeface="Wingdings" panose="05000000000000000000" pitchFamily="2" charset="2"/>
                          </a:rPr>
                          <m:t>𝑣</m:t>
                        </m:r>
                      </m:sub>
                    </m:sSub>
                  </m:oMath>
                </a14:m>
                <a:r>
                  <a:rPr lang="en-US" sz="1200" dirty="0">
                    <a:sym typeface="Wingdings" panose="05000000000000000000" pitchFamily="2" charset="2"/>
                  </a:rPr>
                  <a:t> = Mass density gradient (g/cm</a:t>
                </a:r>
                <a:r>
                  <a:rPr lang="en-US" sz="1200" baseline="30000" dirty="0">
                    <a:sym typeface="Wingdings" panose="05000000000000000000" pitchFamily="2" charset="2"/>
                  </a:rPr>
                  <a:t>3</a:t>
                </a:r>
                <a:r>
                  <a:rPr lang="en-US" sz="1200" dirty="0">
                    <a:sym typeface="Wingdings" panose="05000000000000000000" pitchFamily="2" charset="2"/>
                  </a:rPr>
                  <a:t>)</a:t>
                </a:r>
              </a:p>
              <a:p>
                <a:r>
                  <a:rPr lang="en-US" sz="1200" dirty="0">
                    <a:sym typeface="Wingdings" panose="05000000000000000000" pitchFamily="2" charset="2"/>
                  </a:rPr>
                  <a:t>	</a:t>
                </a:r>
                <a14:m>
                  <m:oMath xmlns:m="http://schemas.openxmlformats.org/officeDocument/2006/math">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𝐷</m:t>
                        </m:r>
                      </m:e>
                      <m:sub>
                        <m:r>
                          <a:rPr lang="en-US" sz="1200" b="0" i="1" smtClean="0">
                            <a:latin typeface="Cambria Math" panose="02040503050406030204" pitchFamily="18" charset="0"/>
                            <a:sym typeface="Wingdings" panose="05000000000000000000" pitchFamily="2" charset="2"/>
                          </a:rPr>
                          <m:t>𝑝</m:t>
                        </m:r>
                      </m:sub>
                    </m:sSub>
                  </m:oMath>
                </a14:m>
                <a:r>
                  <a:rPr lang="en-US" sz="1200" dirty="0">
                    <a:sym typeface="Wingdings" panose="05000000000000000000" pitchFamily="2" charset="2"/>
                  </a:rPr>
                  <a:t> = Droplet diameter (um)</a:t>
                </a:r>
              </a:p>
              <a:p>
                <a:endParaRPr lang="en-US" sz="1200" dirty="0">
                  <a:sym typeface="Wingdings" panose="05000000000000000000" pitchFamily="2" charset="2"/>
                </a:endParaRPr>
              </a:p>
              <a:p>
                <a:pPr/>
                <a14:m>
                  <m:oMathPara xmlns:m="http://schemas.openxmlformats.org/officeDocument/2006/math">
                    <m:oMathParaPr>
                      <m:jc m:val="left"/>
                    </m:oMathParaPr>
                    <m:oMath xmlns:m="http://schemas.openxmlformats.org/officeDocument/2006/math">
                      <m:f>
                        <m:fPr>
                          <m:ctrlPr>
                            <a:rPr lang="en-US" sz="1200" i="1">
                              <a:latin typeface="Cambria Math" panose="02040503050406030204" pitchFamily="18" charset="0"/>
                              <a:sym typeface="Wingdings" panose="05000000000000000000" pitchFamily="2" charset="2"/>
                            </a:rPr>
                          </m:ctrlPr>
                        </m:fPr>
                        <m:num>
                          <m:r>
                            <a:rPr lang="en-US" sz="1200" i="1">
                              <a:latin typeface="Cambria Math" panose="02040503050406030204" pitchFamily="18" charset="0"/>
                              <a:sym typeface="Wingdings" panose="05000000000000000000" pitchFamily="2" charset="2"/>
                            </a:rPr>
                            <m:t>𝑑𝑚</m:t>
                          </m:r>
                        </m:num>
                        <m:den>
                          <m:r>
                            <a:rPr lang="en-US" sz="1200" i="1">
                              <a:latin typeface="Cambria Math" panose="02040503050406030204" pitchFamily="18" charset="0"/>
                              <a:sym typeface="Wingdings" panose="05000000000000000000" pitchFamily="2" charset="2"/>
                            </a:rPr>
                            <m:t>𝑑𝑡</m:t>
                          </m:r>
                        </m:den>
                      </m:f>
                      <m:r>
                        <a:rPr lang="en-US" sz="1200" i="1">
                          <a:latin typeface="Cambria Math" panose="02040503050406030204" pitchFamily="18" charset="0"/>
                          <a:sym typeface="Wingdings" panose="05000000000000000000" pitchFamily="2" charset="2"/>
                        </a:rPr>
                        <m:t>=</m:t>
                      </m:r>
                      <m:r>
                        <a:rPr lang="en-US" sz="1200" b="0" i="1" smtClean="0">
                          <a:latin typeface="Cambria Math" panose="02040503050406030204" pitchFamily="18" charset="0"/>
                          <a:sym typeface="Wingdings" panose="05000000000000000000" pitchFamily="2" charset="2"/>
                        </a:rPr>
                        <m:t>𝐹𝑥𝐴</m:t>
                      </m:r>
                      <m:r>
                        <a:rPr lang="en-US" sz="1200" b="0" i="1" smtClean="0">
                          <a:latin typeface="Cambria Math" panose="02040503050406030204" pitchFamily="18" charset="0"/>
                          <a:sym typeface="Wingdings" panose="05000000000000000000" pitchFamily="2" charset="2"/>
                        </a:rPr>
                        <m:t>=</m:t>
                      </m:r>
                      <m:d>
                        <m:dPr>
                          <m:ctrlPr>
                            <a:rPr lang="en-US" sz="1200" i="1">
                              <a:latin typeface="Cambria Math" panose="02040503050406030204" pitchFamily="18" charset="0"/>
                              <a:ea typeface="Cambria Math" panose="02040503050406030204" pitchFamily="18" charset="0"/>
                              <a:sym typeface="Wingdings" panose="05000000000000000000" pitchFamily="2" charset="2"/>
                            </a:rPr>
                          </m:ctrlPr>
                        </m:dPr>
                        <m:e>
                          <m:f>
                            <m:fPr>
                              <m:ctrlPr>
                                <a:rPr lang="en-US" sz="1200" i="1">
                                  <a:latin typeface="Cambria Math" panose="02040503050406030204" pitchFamily="18" charset="0"/>
                                  <a:sym typeface="Wingdings" panose="05000000000000000000" pitchFamily="2" charset="2"/>
                                </a:rPr>
                              </m:ctrlPr>
                            </m:fPr>
                            <m:num>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𝐷</m:t>
                                  </m:r>
                                </m:e>
                                <m:sub>
                                  <m:r>
                                    <a:rPr lang="en-US" sz="1200" i="1">
                                      <a:latin typeface="Cambria Math" panose="02040503050406030204" pitchFamily="18" charset="0"/>
                                      <a:sym typeface="Wingdings" panose="05000000000000000000" pitchFamily="2" charset="2"/>
                                    </a:rPr>
                                    <m:t>𝑣</m:t>
                                  </m:r>
                                </m:sub>
                              </m:sSub>
                              <m:r>
                                <a:rPr lang="en-US" sz="1200" i="1">
                                  <a:latin typeface="Cambria Math" panose="02040503050406030204" pitchFamily="18" charset="0"/>
                                  <a:ea typeface="Cambria Math" panose="02040503050406030204" pitchFamily="18" charset="0"/>
                                  <a:sym typeface="Wingdings" panose="05000000000000000000" pitchFamily="2" charset="2"/>
                                </a:rPr>
                                <m:t>∆</m:t>
                              </m:r>
                              <m:sSub>
                                <m:sSubPr>
                                  <m:ctrlPr>
                                    <a:rPr lang="en-US" sz="1200" i="1">
                                      <a:latin typeface="Cambria Math" panose="02040503050406030204" pitchFamily="18" charset="0"/>
                                      <a:ea typeface="Cambria Math" panose="02040503050406030204" pitchFamily="18" charset="0"/>
                                      <a:sym typeface="Wingdings" panose="05000000000000000000" pitchFamily="2" charset="2"/>
                                    </a:rPr>
                                  </m:ctrlPr>
                                </m:sSubPr>
                                <m:e>
                                  <m:r>
                                    <a:rPr lang="en-US" sz="1200" i="1">
                                      <a:latin typeface="Cambria Math" panose="02040503050406030204" pitchFamily="18" charset="0"/>
                                      <a:ea typeface="Cambria Math" panose="02040503050406030204" pitchFamily="18" charset="0"/>
                                      <a:sym typeface="Wingdings" panose="05000000000000000000" pitchFamily="2" charset="2"/>
                                    </a:rPr>
                                    <m:t>𝜌</m:t>
                                  </m:r>
                                </m:e>
                                <m:sub>
                                  <m:r>
                                    <a:rPr lang="en-US" sz="1200" i="1">
                                      <a:latin typeface="Cambria Math" panose="02040503050406030204" pitchFamily="18" charset="0"/>
                                      <a:ea typeface="Cambria Math" panose="02040503050406030204" pitchFamily="18" charset="0"/>
                                      <a:sym typeface="Wingdings" panose="05000000000000000000" pitchFamily="2" charset="2"/>
                                    </a:rPr>
                                    <m:t>𝑣</m:t>
                                  </m:r>
                                </m:sub>
                              </m:sSub>
                            </m:num>
                            <m:den>
                              <m:r>
                                <a:rPr lang="en-US" sz="1200" b="0" i="1" smtClean="0">
                                  <a:latin typeface="Cambria Math" panose="02040503050406030204" pitchFamily="18" charset="0"/>
                                  <a:ea typeface="Cambria Math" panose="02040503050406030204" pitchFamily="18" charset="0"/>
                                  <a:sym typeface="Wingdings" panose="05000000000000000000" pitchFamily="2" charset="2"/>
                                </a:rPr>
                                <m:t>(</m:t>
                              </m:r>
                              <m:sSub>
                                <m:sSubPr>
                                  <m:ctrlPr>
                                    <a:rPr lang="en-US" sz="1200" i="1">
                                      <a:latin typeface="Cambria Math" panose="02040503050406030204" pitchFamily="18" charset="0"/>
                                      <a:ea typeface="Cambria Math" panose="02040503050406030204" pitchFamily="18" charset="0"/>
                                      <a:sym typeface="Wingdings" panose="05000000000000000000" pitchFamily="2" charset="2"/>
                                    </a:rPr>
                                  </m:ctrlPr>
                                </m:sSubPr>
                                <m:e>
                                  <m:r>
                                    <a:rPr lang="en-US" sz="1200" i="1">
                                      <a:latin typeface="Cambria Math" panose="02040503050406030204" pitchFamily="18" charset="0"/>
                                      <a:ea typeface="Cambria Math" panose="02040503050406030204" pitchFamily="18" charset="0"/>
                                      <a:sym typeface="Wingdings" panose="05000000000000000000" pitchFamily="2" charset="2"/>
                                    </a:rPr>
                                    <m:t>𝐷</m:t>
                                  </m:r>
                                </m:e>
                                <m:sub>
                                  <m:r>
                                    <a:rPr lang="en-US" sz="1200" i="1">
                                      <a:latin typeface="Cambria Math" panose="02040503050406030204" pitchFamily="18" charset="0"/>
                                      <a:ea typeface="Cambria Math" panose="02040503050406030204" pitchFamily="18" charset="0"/>
                                      <a:sym typeface="Wingdings" panose="05000000000000000000" pitchFamily="2" charset="2"/>
                                    </a:rPr>
                                    <m:t>𝑝</m:t>
                                  </m:r>
                                </m:sub>
                              </m:sSub>
                              <m:r>
                                <a:rPr lang="en-US" sz="1200" b="0" i="1" smtClean="0">
                                  <a:latin typeface="Cambria Math" panose="02040503050406030204" pitchFamily="18" charset="0"/>
                                  <a:ea typeface="Cambria Math" panose="02040503050406030204" pitchFamily="18" charset="0"/>
                                  <a:sym typeface="Wingdings" panose="05000000000000000000" pitchFamily="2" charset="2"/>
                                </a:rPr>
                                <m:t>/2)</m:t>
                              </m:r>
                            </m:den>
                          </m:f>
                        </m:e>
                      </m:d>
                      <m:d>
                        <m:dPr>
                          <m:ctrlPr>
                            <a:rPr lang="en-US" sz="1200" i="1">
                              <a:latin typeface="Cambria Math" panose="02040503050406030204" pitchFamily="18" charset="0"/>
                              <a:ea typeface="Cambria Math" panose="02040503050406030204" pitchFamily="18" charset="0"/>
                              <a:sym typeface="Wingdings" panose="05000000000000000000" pitchFamily="2" charset="2"/>
                            </a:rPr>
                          </m:ctrlPr>
                        </m:dPr>
                        <m:e>
                          <m:r>
                            <a:rPr lang="en-US" sz="1200" i="1">
                              <a:latin typeface="Cambria Math" panose="02040503050406030204" pitchFamily="18" charset="0"/>
                              <a:ea typeface="Cambria Math" panose="02040503050406030204" pitchFamily="18" charset="0"/>
                              <a:sym typeface="Wingdings" panose="05000000000000000000" pitchFamily="2" charset="2"/>
                            </a:rPr>
                            <m:t>𝜋</m:t>
                          </m:r>
                          <m:sSubSup>
                            <m:sSubSupPr>
                              <m:ctrlPr>
                                <a:rPr lang="en-US" sz="1200" i="1">
                                  <a:latin typeface="Cambria Math" panose="02040503050406030204" pitchFamily="18" charset="0"/>
                                  <a:ea typeface="Cambria Math" panose="02040503050406030204" pitchFamily="18" charset="0"/>
                                  <a:sym typeface="Wingdings" panose="05000000000000000000" pitchFamily="2" charset="2"/>
                                </a:rPr>
                              </m:ctrlPr>
                            </m:sSubSupPr>
                            <m:e>
                              <m:r>
                                <a:rPr lang="en-US" sz="1200" i="1">
                                  <a:latin typeface="Cambria Math" panose="02040503050406030204" pitchFamily="18" charset="0"/>
                                  <a:ea typeface="Cambria Math" panose="02040503050406030204" pitchFamily="18" charset="0"/>
                                  <a:sym typeface="Wingdings" panose="05000000000000000000" pitchFamily="2" charset="2"/>
                                </a:rPr>
                                <m:t>𝐷</m:t>
                              </m:r>
                            </m:e>
                            <m:sub>
                              <m:r>
                                <a:rPr lang="en-US" sz="1200" i="1">
                                  <a:latin typeface="Cambria Math" panose="02040503050406030204" pitchFamily="18" charset="0"/>
                                  <a:ea typeface="Cambria Math" panose="02040503050406030204" pitchFamily="18" charset="0"/>
                                  <a:sym typeface="Wingdings" panose="05000000000000000000" pitchFamily="2" charset="2"/>
                                </a:rPr>
                                <m:t>𝑝</m:t>
                              </m:r>
                            </m:sub>
                            <m:sup>
                              <m:r>
                                <a:rPr lang="en-US" sz="1200" i="1">
                                  <a:latin typeface="Cambria Math" panose="02040503050406030204" pitchFamily="18" charset="0"/>
                                  <a:ea typeface="Cambria Math" panose="02040503050406030204" pitchFamily="18" charset="0"/>
                                  <a:sym typeface="Wingdings" panose="05000000000000000000" pitchFamily="2" charset="2"/>
                                </a:rPr>
                                <m:t>2</m:t>
                              </m:r>
                            </m:sup>
                          </m:sSubSup>
                        </m:e>
                      </m:d>
                    </m:oMath>
                  </m:oMathPara>
                </a14:m>
                <a:endParaRPr lang="en-US" sz="1200" i="1" dirty="0">
                  <a:latin typeface="Cambria Math" panose="02040503050406030204" pitchFamily="18" charset="0"/>
                  <a:sym typeface="Wingdings" panose="05000000000000000000" pitchFamily="2" charset="2"/>
                </a:endParaRPr>
              </a:p>
              <a:p>
                <a:pPr/>
                <a14:m>
                  <m:oMathPara xmlns:m="http://schemas.openxmlformats.org/officeDocument/2006/math">
                    <m:oMathParaPr>
                      <m:jc m:val="left"/>
                    </m:oMathParaPr>
                    <m:oMath xmlns:m="http://schemas.openxmlformats.org/officeDocument/2006/math">
                      <m:f>
                        <m:fPr>
                          <m:ctrlPr>
                            <a:rPr lang="en-US" sz="1200" i="1" smtClean="0">
                              <a:solidFill>
                                <a:schemeClr val="tx1"/>
                              </a:solidFill>
                              <a:latin typeface="Cambria Math" panose="02040503050406030204" pitchFamily="18" charset="0"/>
                              <a:sym typeface="Wingdings" panose="05000000000000000000" pitchFamily="2" charset="2"/>
                            </a:rPr>
                          </m:ctrlPr>
                        </m:fPr>
                        <m:num>
                          <m:r>
                            <a:rPr lang="en-US" sz="1200" i="1">
                              <a:solidFill>
                                <a:schemeClr val="tx1"/>
                              </a:solidFill>
                              <a:latin typeface="Cambria Math" panose="02040503050406030204" pitchFamily="18" charset="0"/>
                              <a:sym typeface="Wingdings" panose="05000000000000000000" pitchFamily="2" charset="2"/>
                            </a:rPr>
                            <m:t>𝑑𝑚</m:t>
                          </m:r>
                        </m:num>
                        <m:den>
                          <m:r>
                            <a:rPr lang="en-US" sz="1200" i="1">
                              <a:solidFill>
                                <a:schemeClr val="tx1"/>
                              </a:solidFill>
                              <a:latin typeface="Cambria Math" panose="02040503050406030204" pitchFamily="18" charset="0"/>
                              <a:sym typeface="Wingdings" panose="05000000000000000000" pitchFamily="2" charset="2"/>
                            </a:rPr>
                            <m:t>𝑑𝑡</m:t>
                          </m:r>
                        </m:den>
                      </m:f>
                      <m:r>
                        <a:rPr lang="en-US" sz="1200" i="1">
                          <a:solidFill>
                            <a:schemeClr val="tx1"/>
                          </a:solidFill>
                          <a:latin typeface="Cambria Math" panose="02040503050406030204" pitchFamily="18" charset="0"/>
                          <a:sym typeface="Wingdings" panose="05000000000000000000" pitchFamily="2" charset="2"/>
                        </a:rPr>
                        <m:t>=</m:t>
                      </m:r>
                      <m:r>
                        <a:rPr lang="en-US" sz="1200" b="0" i="0" smtClean="0">
                          <a:solidFill>
                            <a:schemeClr val="tx1"/>
                          </a:solidFill>
                          <a:latin typeface="Cambria Math" panose="02040503050406030204" pitchFamily="18" charset="0"/>
                          <a:sym typeface="Wingdings" panose="05000000000000000000" pitchFamily="2" charset="2"/>
                        </a:rPr>
                        <m:t>2</m:t>
                      </m:r>
                      <m:r>
                        <a:rPr lang="en-US" sz="1200" i="1">
                          <a:solidFill>
                            <a:schemeClr val="tx1"/>
                          </a:solidFill>
                          <a:latin typeface="Cambria Math" panose="02040503050406030204" pitchFamily="18" charset="0"/>
                          <a:ea typeface="Cambria Math" panose="02040503050406030204" pitchFamily="18" charset="0"/>
                          <a:sym typeface="Wingdings" panose="05000000000000000000" pitchFamily="2" charset="2"/>
                        </a:rPr>
                        <m:t>𝜋</m:t>
                      </m:r>
                      <m:sSub>
                        <m:sSubPr>
                          <m:ctrlPr>
                            <a:rPr lang="en-US" sz="1200"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US" sz="1200" i="1">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US" sz="1200" i="1">
                              <a:solidFill>
                                <a:schemeClr val="tx1"/>
                              </a:solidFill>
                              <a:latin typeface="Cambria Math" panose="02040503050406030204" pitchFamily="18" charset="0"/>
                              <a:ea typeface="Cambria Math" panose="02040503050406030204" pitchFamily="18" charset="0"/>
                              <a:sym typeface="Wingdings" panose="05000000000000000000" pitchFamily="2" charset="2"/>
                            </a:rPr>
                            <m:t>𝑝</m:t>
                          </m:r>
                        </m:sub>
                      </m:sSub>
                      <m:sSub>
                        <m:sSubPr>
                          <m:ctrlPr>
                            <a:rPr lang="en-US" sz="1200" i="1">
                              <a:solidFill>
                                <a:schemeClr val="tx1"/>
                              </a:solidFill>
                              <a:latin typeface="Cambria Math" panose="02040503050406030204" pitchFamily="18" charset="0"/>
                              <a:sym typeface="Wingdings" panose="05000000000000000000" pitchFamily="2" charset="2"/>
                            </a:rPr>
                          </m:ctrlPr>
                        </m:sSubPr>
                        <m:e>
                          <m:r>
                            <a:rPr lang="en-US" sz="1200" i="1">
                              <a:solidFill>
                                <a:schemeClr val="tx1"/>
                              </a:solidFill>
                              <a:latin typeface="Cambria Math" panose="02040503050406030204" pitchFamily="18" charset="0"/>
                              <a:sym typeface="Wingdings" panose="05000000000000000000" pitchFamily="2" charset="2"/>
                            </a:rPr>
                            <m:t>𝐷</m:t>
                          </m:r>
                        </m:e>
                        <m:sub>
                          <m:r>
                            <a:rPr lang="en-US" sz="1200" i="1">
                              <a:solidFill>
                                <a:schemeClr val="tx1"/>
                              </a:solidFill>
                              <a:latin typeface="Cambria Math" panose="02040503050406030204" pitchFamily="18" charset="0"/>
                              <a:sym typeface="Wingdings" panose="05000000000000000000" pitchFamily="2" charset="2"/>
                            </a:rPr>
                            <m:t>𝑣</m:t>
                          </m:r>
                        </m:sub>
                      </m:sSub>
                      <m:d>
                        <m:dPr>
                          <m:begChr m:val="["/>
                          <m:endChr m:val="]"/>
                          <m:ctrlPr>
                            <a:rPr lang="en-US" sz="1200" i="1">
                              <a:solidFill>
                                <a:schemeClr val="tx1"/>
                              </a:solidFill>
                              <a:latin typeface="Cambria Math" panose="02040503050406030204" pitchFamily="18" charset="0"/>
                              <a:sym typeface="Wingdings" panose="05000000000000000000" pitchFamily="2" charset="2"/>
                            </a:rPr>
                          </m:ctrlPr>
                        </m:dPr>
                        <m:e>
                          <m:sSub>
                            <m:sSubPr>
                              <m:ctrlPr>
                                <a:rPr lang="en-US" sz="1200" i="1">
                                  <a:solidFill>
                                    <a:schemeClr val="tx1"/>
                                  </a:solidFill>
                                  <a:latin typeface="Cambria Math" panose="02040503050406030204" pitchFamily="18" charset="0"/>
                                  <a:sym typeface="Wingdings" panose="05000000000000000000" pitchFamily="2" charset="2"/>
                                </a:rPr>
                              </m:ctrlPr>
                            </m:sSubPr>
                            <m:e>
                              <m:r>
                                <a:rPr lang="en-US" sz="1200" i="1">
                                  <a:solidFill>
                                    <a:schemeClr val="tx1"/>
                                  </a:solidFill>
                                  <a:latin typeface="Cambria Math" panose="02040503050406030204" pitchFamily="18" charset="0"/>
                                  <a:ea typeface="Cambria Math" panose="02040503050406030204" pitchFamily="18" charset="0"/>
                                  <a:sym typeface="Wingdings" panose="05000000000000000000" pitchFamily="2" charset="2"/>
                                </a:rPr>
                                <m:t>𝜌</m:t>
                              </m:r>
                            </m:e>
                            <m:sub>
                              <m:r>
                                <a:rPr lang="en-US" sz="1200" i="1">
                                  <a:solidFill>
                                    <a:schemeClr val="tx1"/>
                                  </a:solidFill>
                                  <a:latin typeface="Cambria Math" panose="02040503050406030204" pitchFamily="18" charset="0"/>
                                  <a:sym typeface="Wingdings" panose="05000000000000000000" pitchFamily="2" charset="2"/>
                                </a:rPr>
                                <m:t>𝑣</m:t>
                              </m:r>
                            </m:sub>
                          </m:sSub>
                          <m:d>
                            <m:dPr>
                              <m:ctrlPr>
                                <a:rPr lang="en-US" sz="1200" i="1">
                                  <a:solidFill>
                                    <a:schemeClr val="tx1"/>
                                  </a:solidFill>
                                  <a:latin typeface="Cambria Math" panose="02040503050406030204" pitchFamily="18" charset="0"/>
                                  <a:sym typeface="Wingdings" panose="05000000000000000000" pitchFamily="2" charset="2"/>
                                </a:rPr>
                              </m:ctrlPr>
                            </m:dPr>
                            <m:e>
                              <m:r>
                                <a:rPr lang="en-US" sz="1200" i="1">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e>
                          </m:d>
                          <m:r>
                            <a:rPr lang="en-US" sz="1200" i="1">
                              <a:solidFill>
                                <a:schemeClr val="tx1"/>
                              </a:solidFill>
                              <a:latin typeface="Cambria Math" panose="02040503050406030204" pitchFamily="18" charset="0"/>
                              <a:sym typeface="Wingdings" panose="05000000000000000000" pitchFamily="2" charset="2"/>
                            </a:rPr>
                            <m:t>−</m:t>
                          </m:r>
                          <m:sSub>
                            <m:sSubPr>
                              <m:ctrlPr>
                                <a:rPr lang="en-US" sz="1200" i="1">
                                  <a:solidFill>
                                    <a:schemeClr val="tx1"/>
                                  </a:solidFill>
                                  <a:latin typeface="Cambria Math" panose="02040503050406030204" pitchFamily="18" charset="0"/>
                                  <a:sym typeface="Wingdings" panose="05000000000000000000" pitchFamily="2" charset="2"/>
                                </a:rPr>
                              </m:ctrlPr>
                            </m:sSubPr>
                            <m:e>
                              <m:r>
                                <a:rPr lang="en-US" sz="1200" i="1">
                                  <a:solidFill>
                                    <a:schemeClr val="tx1"/>
                                  </a:solidFill>
                                  <a:latin typeface="Cambria Math" panose="02040503050406030204" pitchFamily="18" charset="0"/>
                                  <a:ea typeface="Cambria Math" panose="02040503050406030204" pitchFamily="18" charset="0"/>
                                  <a:sym typeface="Wingdings" panose="05000000000000000000" pitchFamily="2" charset="2"/>
                                </a:rPr>
                                <m:t>𝜌</m:t>
                              </m:r>
                            </m:e>
                            <m:sub>
                              <m:r>
                                <a:rPr lang="en-US" sz="1200" i="1">
                                  <a:solidFill>
                                    <a:schemeClr val="tx1"/>
                                  </a:solidFill>
                                  <a:latin typeface="Cambria Math" panose="02040503050406030204" pitchFamily="18" charset="0"/>
                                  <a:sym typeface="Wingdings" panose="05000000000000000000" pitchFamily="2" charset="2"/>
                                </a:rPr>
                                <m:t>𝑣</m:t>
                              </m:r>
                            </m:sub>
                          </m:sSub>
                          <m:r>
                            <m:rPr>
                              <m:brk m:alnAt="23"/>
                            </m:rPr>
                            <a:rPr lang="en-US" sz="1200" i="1">
                              <a:solidFill>
                                <a:schemeClr val="tx1"/>
                              </a:solidFill>
                              <a:latin typeface="Cambria Math" panose="02040503050406030204" pitchFamily="18" charset="0"/>
                              <a:sym typeface="Wingdings" panose="05000000000000000000" pitchFamily="2" charset="2"/>
                            </a:rPr>
                            <m:t>(</m:t>
                          </m:r>
                          <m:sSub>
                            <m:sSubPr>
                              <m:ctrlPr>
                                <a:rPr lang="en-US" sz="1200" i="1">
                                  <a:solidFill>
                                    <a:schemeClr val="tx1"/>
                                  </a:solidFill>
                                  <a:latin typeface="Cambria Math" panose="02040503050406030204" pitchFamily="18" charset="0"/>
                                  <a:sym typeface="Wingdings" panose="05000000000000000000" pitchFamily="2" charset="2"/>
                                </a:rPr>
                              </m:ctrlPr>
                            </m:sSubPr>
                            <m:e>
                              <m:r>
                                <a:rPr lang="en-US" sz="1200" i="1">
                                  <a:solidFill>
                                    <a:schemeClr val="tx1"/>
                                  </a:solidFill>
                                  <a:latin typeface="Cambria Math" panose="02040503050406030204" pitchFamily="18" charset="0"/>
                                  <a:sym typeface="Wingdings" panose="05000000000000000000" pitchFamily="2" charset="2"/>
                                </a:rPr>
                                <m:t>𝐷</m:t>
                              </m:r>
                            </m:e>
                            <m:sub>
                              <m:r>
                                <a:rPr lang="en-US" sz="1200" i="1">
                                  <a:solidFill>
                                    <a:schemeClr val="tx1"/>
                                  </a:solidFill>
                                  <a:latin typeface="Cambria Math" panose="02040503050406030204" pitchFamily="18" charset="0"/>
                                  <a:sym typeface="Wingdings" panose="05000000000000000000" pitchFamily="2" charset="2"/>
                                </a:rPr>
                                <m:t>𝑝</m:t>
                              </m:r>
                            </m:sub>
                          </m:sSub>
                          <m:r>
                            <a:rPr lang="en-US" sz="1200" i="1">
                              <a:solidFill>
                                <a:schemeClr val="tx1"/>
                              </a:solidFill>
                              <a:latin typeface="Cambria Math" panose="02040503050406030204" pitchFamily="18" charset="0"/>
                              <a:sym typeface="Wingdings" panose="05000000000000000000" pitchFamily="2" charset="2"/>
                            </a:rPr>
                            <m:t>)</m:t>
                          </m:r>
                        </m:e>
                      </m:d>
                    </m:oMath>
                  </m:oMathPara>
                </a14:m>
                <a:endParaRPr lang="en-US" sz="1200" i="1" dirty="0">
                  <a:latin typeface="Cambria Math" panose="02040503050406030204" pitchFamily="18" charset="0"/>
                  <a:sym typeface="Wingdings" panose="05000000000000000000" pitchFamily="2" charset="2"/>
                </a:endParaRPr>
              </a:p>
              <a:p>
                <a:pPr/>
                <a14:m>
                  <m:oMathPara xmlns:m="http://schemas.openxmlformats.org/officeDocument/2006/math">
                    <m:oMathParaPr>
                      <m:jc m:val="left"/>
                    </m:oMathParaPr>
                    <m:oMath xmlns:m="http://schemas.openxmlformats.org/officeDocument/2006/math">
                      <m:f>
                        <m:fPr>
                          <m:ctrlPr>
                            <a:rPr lang="en-US" sz="1200" i="1">
                              <a:latin typeface="Cambria Math" panose="02040503050406030204" pitchFamily="18" charset="0"/>
                              <a:sym typeface="Wingdings" panose="05000000000000000000" pitchFamily="2" charset="2"/>
                            </a:rPr>
                          </m:ctrlPr>
                        </m:fPr>
                        <m:num>
                          <m:r>
                            <a:rPr lang="en-US" sz="1200" i="1">
                              <a:latin typeface="Cambria Math" panose="02040503050406030204" pitchFamily="18" charset="0"/>
                              <a:sym typeface="Wingdings" panose="05000000000000000000" pitchFamily="2" charset="2"/>
                            </a:rPr>
                            <m:t>𝑑</m:t>
                          </m:r>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𝐷</m:t>
                              </m:r>
                            </m:e>
                            <m:sub>
                              <m:r>
                                <a:rPr lang="en-US" sz="1200" i="1">
                                  <a:latin typeface="Cambria Math" panose="02040503050406030204" pitchFamily="18" charset="0"/>
                                  <a:sym typeface="Wingdings" panose="05000000000000000000" pitchFamily="2" charset="2"/>
                                </a:rPr>
                                <m:t>𝑝</m:t>
                              </m:r>
                            </m:sub>
                          </m:sSub>
                        </m:num>
                        <m:den>
                          <m:r>
                            <a:rPr lang="en-US" sz="1200" i="1">
                              <a:latin typeface="Cambria Math" panose="02040503050406030204" pitchFamily="18" charset="0"/>
                              <a:sym typeface="Wingdings" panose="05000000000000000000" pitchFamily="2" charset="2"/>
                            </a:rPr>
                            <m:t>𝑑𝑡</m:t>
                          </m:r>
                        </m:den>
                      </m:f>
                      <m:r>
                        <a:rPr lang="en-US" sz="1200" i="1">
                          <a:latin typeface="Cambria Math" panose="02040503050406030204" pitchFamily="18" charset="0"/>
                          <a:sym typeface="Wingdings" panose="05000000000000000000" pitchFamily="2" charset="2"/>
                        </a:rPr>
                        <m:t>=</m:t>
                      </m:r>
                      <m:f>
                        <m:fPr>
                          <m:ctrlPr>
                            <a:rPr lang="en-US" sz="1200" i="1">
                              <a:latin typeface="Cambria Math" panose="02040503050406030204" pitchFamily="18" charset="0"/>
                              <a:sym typeface="Wingdings" panose="05000000000000000000" pitchFamily="2" charset="2"/>
                            </a:rPr>
                          </m:ctrlPr>
                        </m:fPr>
                        <m:num>
                          <m:r>
                            <a:rPr lang="en-US" sz="1200" i="1">
                              <a:latin typeface="Cambria Math" panose="02040503050406030204" pitchFamily="18" charset="0"/>
                              <a:sym typeface="Wingdings" panose="05000000000000000000" pitchFamily="2" charset="2"/>
                            </a:rPr>
                            <m:t>𝑑𝑚</m:t>
                          </m:r>
                        </m:num>
                        <m:den>
                          <m:r>
                            <a:rPr lang="en-US" sz="1200" i="1">
                              <a:latin typeface="Cambria Math" panose="02040503050406030204" pitchFamily="18" charset="0"/>
                              <a:sym typeface="Wingdings" panose="05000000000000000000" pitchFamily="2" charset="2"/>
                            </a:rPr>
                            <m:t>𝑑𝑡</m:t>
                          </m:r>
                        </m:den>
                      </m:f>
                      <m:f>
                        <m:fPr>
                          <m:ctrlPr>
                            <a:rPr lang="en-US" sz="1200" i="1" smtClean="0">
                              <a:solidFill>
                                <a:srgbClr val="2323FF"/>
                              </a:solidFill>
                              <a:latin typeface="Cambria Math" panose="02040503050406030204" pitchFamily="18" charset="0"/>
                              <a:sym typeface="Wingdings" panose="05000000000000000000" pitchFamily="2" charset="2"/>
                            </a:rPr>
                          </m:ctrlPr>
                        </m:fPr>
                        <m:num>
                          <m:r>
                            <a:rPr lang="en-US" sz="1200" i="1">
                              <a:solidFill>
                                <a:srgbClr val="2323FF"/>
                              </a:solidFill>
                              <a:latin typeface="Cambria Math" panose="02040503050406030204" pitchFamily="18" charset="0"/>
                              <a:sym typeface="Wingdings" panose="05000000000000000000" pitchFamily="2" charset="2"/>
                            </a:rPr>
                            <m:t>𝑑</m:t>
                          </m:r>
                          <m:sSub>
                            <m:sSubPr>
                              <m:ctrlPr>
                                <a:rPr lang="en-US" sz="1200" i="1">
                                  <a:solidFill>
                                    <a:srgbClr val="2323FF"/>
                                  </a:solidFill>
                                  <a:latin typeface="Cambria Math" panose="02040503050406030204" pitchFamily="18" charset="0"/>
                                  <a:sym typeface="Wingdings" panose="05000000000000000000" pitchFamily="2" charset="2"/>
                                </a:rPr>
                              </m:ctrlPr>
                            </m:sSubPr>
                            <m:e>
                              <m:r>
                                <a:rPr lang="en-US" sz="1200" i="1">
                                  <a:solidFill>
                                    <a:srgbClr val="2323FF"/>
                                  </a:solidFill>
                                  <a:latin typeface="Cambria Math" panose="02040503050406030204" pitchFamily="18" charset="0"/>
                                  <a:sym typeface="Wingdings" panose="05000000000000000000" pitchFamily="2" charset="2"/>
                                </a:rPr>
                                <m:t>𝐷</m:t>
                              </m:r>
                            </m:e>
                            <m:sub>
                              <m:r>
                                <a:rPr lang="en-US" sz="1200" i="1">
                                  <a:solidFill>
                                    <a:srgbClr val="2323FF"/>
                                  </a:solidFill>
                                  <a:latin typeface="Cambria Math" panose="02040503050406030204" pitchFamily="18" charset="0"/>
                                  <a:sym typeface="Wingdings" panose="05000000000000000000" pitchFamily="2" charset="2"/>
                                </a:rPr>
                                <m:t>𝑝</m:t>
                              </m:r>
                            </m:sub>
                          </m:sSub>
                        </m:num>
                        <m:den>
                          <m:r>
                            <a:rPr lang="en-US" sz="1200" i="1">
                              <a:solidFill>
                                <a:srgbClr val="2323FF"/>
                              </a:solidFill>
                              <a:latin typeface="Cambria Math" panose="02040503050406030204" pitchFamily="18" charset="0"/>
                              <a:sym typeface="Wingdings" panose="05000000000000000000" pitchFamily="2" charset="2"/>
                            </a:rPr>
                            <m:t>𝑑𝑚</m:t>
                          </m:r>
                        </m:den>
                      </m:f>
                      <m:r>
                        <a:rPr lang="en-US" sz="1200" i="1">
                          <a:latin typeface="Cambria Math" panose="02040503050406030204" pitchFamily="18" charset="0"/>
                          <a:sym typeface="Wingdings" panose="05000000000000000000" pitchFamily="2" charset="2"/>
                        </a:rPr>
                        <m:t>=</m:t>
                      </m:r>
                      <m:f>
                        <m:fPr>
                          <m:ctrlPr>
                            <a:rPr lang="en-US" sz="1200" i="1">
                              <a:latin typeface="Cambria Math" panose="02040503050406030204" pitchFamily="18" charset="0"/>
                              <a:sym typeface="Wingdings" panose="05000000000000000000" pitchFamily="2" charset="2"/>
                            </a:rPr>
                          </m:ctrlPr>
                        </m:fPr>
                        <m:num>
                          <m:r>
                            <a:rPr lang="en-US" sz="1200" b="0" i="0" smtClean="0">
                              <a:latin typeface="Cambria Math" panose="02040503050406030204" pitchFamily="18" charset="0"/>
                              <a:sym typeface="Wingdings" panose="05000000000000000000" pitchFamily="2" charset="2"/>
                            </a:rPr>
                            <m:t>4</m:t>
                          </m:r>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𝐷</m:t>
                              </m:r>
                            </m:e>
                            <m:sub>
                              <m:r>
                                <a:rPr lang="en-US" sz="1200" i="1">
                                  <a:latin typeface="Cambria Math" panose="02040503050406030204" pitchFamily="18" charset="0"/>
                                  <a:sym typeface="Wingdings" panose="05000000000000000000" pitchFamily="2" charset="2"/>
                                </a:rPr>
                                <m:t>𝑣</m:t>
                              </m:r>
                            </m:sub>
                          </m:sSub>
                          <m:d>
                            <m:dPr>
                              <m:begChr m:val="["/>
                              <m:endChr m:val="]"/>
                              <m:ctrlPr>
                                <a:rPr lang="en-US" sz="1200" i="1">
                                  <a:latin typeface="Cambria Math" panose="02040503050406030204" pitchFamily="18" charset="0"/>
                                  <a:sym typeface="Wingdings" panose="05000000000000000000" pitchFamily="2" charset="2"/>
                                </a:rPr>
                              </m:ctrlPr>
                            </m:dPr>
                            <m:e>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ea typeface="Cambria Math" panose="02040503050406030204" pitchFamily="18" charset="0"/>
                                      <a:sym typeface="Wingdings" panose="05000000000000000000" pitchFamily="2" charset="2"/>
                                    </a:rPr>
                                    <m:t>𝜌</m:t>
                                  </m:r>
                                </m:e>
                                <m:sub>
                                  <m:r>
                                    <a:rPr lang="en-US" sz="1200" i="1">
                                      <a:latin typeface="Cambria Math" panose="02040503050406030204" pitchFamily="18" charset="0"/>
                                      <a:sym typeface="Wingdings" panose="05000000000000000000" pitchFamily="2" charset="2"/>
                                    </a:rPr>
                                    <m:t>𝑣</m:t>
                                  </m:r>
                                </m:sub>
                              </m:sSub>
                              <m:d>
                                <m:dPr>
                                  <m:ctrlPr>
                                    <a:rPr lang="en-US" sz="1200" i="1">
                                      <a:latin typeface="Cambria Math" panose="02040503050406030204" pitchFamily="18" charset="0"/>
                                      <a:sym typeface="Wingdings" panose="05000000000000000000" pitchFamily="2" charset="2"/>
                                    </a:rPr>
                                  </m:ctrlPr>
                                </m:dPr>
                                <m:e>
                                  <m:r>
                                    <a:rPr lang="en-US" sz="1200" i="1">
                                      <a:latin typeface="Cambria Math" panose="02040503050406030204" pitchFamily="18" charset="0"/>
                                      <a:ea typeface="Cambria Math" panose="02040503050406030204" pitchFamily="18" charset="0"/>
                                      <a:sym typeface="Wingdings" panose="05000000000000000000" pitchFamily="2" charset="2"/>
                                    </a:rPr>
                                    <m:t>∞</m:t>
                                  </m:r>
                                </m:e>
                              </m:d>
                              <m:r>
                                <a:rPr lang="en-US" sz="1200" i="1">
                                  <a:latin typeface="Cambria Math" panose="02040503050406030204" pitchFamily="18" charset="0"/>
                                  <a:sym typeface="Wingdings" panose="05000000000000000000" pitchFamily="2" charset="2"/>
                                </a:rPr>
                                <m:t>−</m:t>
                              </m:r>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ea typeface="Cambria Math" panose="02040503050406030204" pitchFamily="18" charset="0"/>
                                      <a:sym typeface="Wingdings" panose="05000000000000000000" pitchFamily="2" charset="2"/>
                                    </a:rPr>
                                    <m:t>𝜌</m:t>
                                  </m:r>
                                </m:e>
                                <m:sub>
                                  <m:r>
                                    <a:rPr lang="en-US" sz="1200" i="1">
                                      <a:latin typeface="Cambria Math" panose="02040503050406030204" pitchFamily="18" charset="0"/>
                                      <a:sym typeface="Wingdings" panose="05000000000000000000" pitchFamily="2" charset="2"/>
                                    </a:rPr>
                                    <m:t>𝑣</m:t>
                                  </m:r>
                                </m:sub>
                              </m:sSub>
                              <m:r>
                                <m:rPr>
                                  <m:brk m:alnAt="23"/>
                                </m:rPr>
                                <a:rPr lang="en-US" sz="1200" i="1">
                                  <a:latin typeface="Cambria Math" panose="02040503050406030204" pitchFamily="18" charset="0"/>
                                  <a:sym typeface="Wingdings" panose="05000000000000000000" pitchFamily="2" charset="2"/>
                                </a:rPr>
                                <m:t>(</m:t>
                              </m:r>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𝐷</m:t>
                                  </m:r>
                                </m:e>
                                <m:sub>
                                  <m:r>
                                    <a:rPr lang="en-US" sz="1200" i="1">
                                      <a:latin typeface="Cambria Math" panose="02040503050406030204" pitchFamily="18" charset="0"/>
                                      <a:sym typeface="Wingdings" panose="05000000000000000000" pitchFamily="2" charset="2"/>
                                    </a:rPr>
                                    <m:t>𝑝</m:t>
                                  </m:r>
                                </m:sub>
                              </m:sSub>
                              <m:r>
                                <a:rPr lang="en-US" sz="1200" b="0" i="1" smtClean="0">
                                  <a:latin typeface="Cambria Math" panose="02040503050406030204" pitchFamily="18" charset="0"/>
                                  <a:sym typeface="Wingdings" panose="05000000000000000000" pitchFamily="2" charset="2"/>
                                </a:rPr>
                                <m:t>,</m:t>
                              </m:r>
                              <m:r>
                                <a:rPr lang="en-US" sz="1200" b="0" i="1" smtClean="0">
                                  <a:latin typeface="Cambria Math" panose="02040503050406030204" pitchFamily="18" charset="0"/>
                                  <a:sym typeface="Wingdings" panose="05000000000000000000" pitchFamily="2" charset="2"/>
                                </a:rPr>
                                <m:t>𝑇</m:t>
                              </m:r>
                              <m:r>
                                <a:rPr lang="en-US" sz="1200" b="0" i="1" smtClean="0">
                                  <a:latin typeface="Cambria Math" panose="02040503050406030204" pitchFamily="18" charset="0"/>
                                  <a:sym typeface="Wingdings" panose="05000000000000000000" pitchFamily="2" charset="2"/>
                                </a:rPr>
                                <m:t>,</m:t>
                              </m:r>
                              <m:sSub>
                                <m:sSubPr>
                                  <m:ctrlPr>
                                    <a:rPr lang="en-US" sz="1200" b="0" i="1" smtClean="0">
                                      <a:latin typeface="Cambria Math" panose="02040503050406030204" pitchFamily="18" charset="0"/>
                                      <a:sym typeface="Wingdings" panose="05000000000000000000" pitchFamily="2" charset="2"/>
                                    </a:rPr>
                                  </m:ctrlPr>
                                </m:sSubPr>
                                <m:e>
                                  <m:r>
                                    <a:rPr lang="en-US" sz="1200" b="0" i="1" smtClean="0">
                                      <a:latin typeface="Cambria Math" panose="02040503050406030204" pitchFamily="18" charset="0"/>
                                      <a:sym typeface="Wingdings" panose="05000000000000000000" pitchFamily="2" charset="2"/>
                                    </a:rPr>
                                    <m:t>𝑥</m:t>
                                  </m:r>
                                </m:e>
                                <m:sub>
                                  <m:r>
                                    <a:rPr lang="en-US" sz="1200" b="0" i="1" smtClean="0">
                                      <a:latin typeface="Cambria Math" panose="02040503050406030204" pitchFamily="18" charset="0"/>
                                      <a:sym typeface="Wingdings" panose="05000000000000000000" pitchFamily="2" charset="2"/>
                                    </a:rPr>
                                    <m:t>𝑠</m:t>
                                  </m:r>
                                </m:sub>
                              </m:sSub>
                              <m:r>
                                <a:rPr lang="en-US" sz="1200" i="1">
                                  <a:latin typeface="Cambria Math" panose="02040503050406030204" pitchFamily="18" charset="0"/>
                                  <a:sym typeface="Wingdings" panose="05000000000000000000" pitchFamily="2" charset="2"/>
                                </a:rPr>
                                <m:t>)</m:t>
                              </m:r>
                            </m:e>
                          </m:d>
                        </m:num>
                        <m:den>
                          <m:sSub>
                            <m:sSubPr>
                              <m:ctrlPr>
                                <a:rPr lang="en-US" sz="1200" i="1" smtClean="0">
                                  <a:latin typeface="Cambria Math" panose="02040503050406030204" pitchFamily="18" charset="0"/>
                                  <a:sym typeface="Wingdings" panose="05000000000000000000" pitchFamily="2" charset="2"/>
                                </a:rPr>
                              </m:ctrlPr>
                            </m:sSubPr>
                            <m:e>
                              <m:r>
                                <a:rPr lang="en-US" sz="1200" b="0" i="1" smtClean="0">
                                  <a:latin typeface="Cambria Math" panose="02040503050406030204" pitchFamily="18" charset="0"/>
                                  <a:sym typeface="Wingdings" panose="05000000000000000000" pitchFamily="2" charset="2"/>
                                </a:rPr>
                                <m:t>𝐷</m:t>
                              </m:r>
                            </m:e>
                            <m:sub>
                              <m:r>
                                <a:rPr lang="en-US" sz="1200" b="0" i="1" smtClean="0">
                                  <a:latin typeface="Cambria Math" panose="02040503050406030204" pitchFamily="18" charset="0"/>
                                  <a:sym typeface="Wingdings" panose="05000000000000000000" pitchFamily="2" charset="2"/>
                                </a:rPr>
                                <m:t>𝑝</m:t>
                              </m:r>
                            </m:sub>
                          </m:sSub>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𝐿</m:t>
                              </m:r>
                            </m:sub>
                          </m:sSub>
                        </m:den>
                      </m:f>
                    </m:oMath>
                  </m:oMathPara>
                </a14:m>
                <a:endParaRPr lang="en-US" sz="1200" i="1" dirty="0">
                  <a:latin typeface="Cambria Math" panose="02040503050406030204" pitchFamily="18" charset="0"/>
                  <a:sym typeface="Wingdings" panose="05000000000000000000" pitchFamily="2" charset="2"/>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498944" y="1735255"/>
                <a:ext cx="4073056" cy="2620717"/>
              </a:xfrm>
              <a:prstGeom prst="rect">
                <a:avLst/>
              </a:prstGeom>
              <a:blipFill>
                <a:blip r:embed="rId4"/>
                <a:stretch>
                  <a:fillRect l="-150"/>
                </a:stretch>
              </a:blipFill>
            </p:spPr>
            <p:txBody>
              <a:bodyPr/>
              <a:lstStyle/>
              <a:p>
                <a:r>
                  <a:rPr lang="en-US">
                    <a:noFill/>
                  </a:rPr>
                  <a:t> </a:t>
                </a:r>
              </a:p>
            </p:txBody>
          </p:sp>
        </mc:Fallback>
      </mc:AlternateContent>
      <p:sp>
        <p:nvSpPr>
          <p:cNvPr id="25" name="Title 1"/>
          <p:cNvSpPr>
            <a:spLocks noGrp="1"/>
          </p:cNvSpPr>
          <p:nvPr>
            <p:ph type="title"/>
          </p:nvPr>
        </p:nvSpPr>
        <p:spPr>
          <a:xfrm>
            <a:off x="411480" y="319407"/>
            <a:ext cx="8321040" cy="905890"/>
          </a:xfrm>
        </p:spPr>
        <p:txBody>
          <a:bodyPr>
            <a:normAutofit fontScale="90000"/>
          </a:bodyPr>
          <a:lstStyle/>
          <a:p>
            <a:r>
              <a:rPr lang="en-US" dirty="0"/>
              <a:t>Condensational Growth Equations</a:t>
            </a:r>
            <a:br>
              <a:rPr lang="en-US" dirty="0"/>
            </a:br>
            <a:r>
              <a:rPr lang="en-US" sz="3600" dirty="0"/>
              <a:t>Summary Sheet</a:t>
            </a:r>
            <a:endParaRPr lang="en-US" sz="2900" dirty="0"/>
          </a:p>
        </p:txBody>
      </p:sp>
      <mc:AlternateContent xmlns:mc="http://schemas.openxmlformats.org/markup-compatibility/2006" xmlns:a14="http://schemas.microsoft.com/office/drawing/2010/main">
        <mc:Choice Requires="a14">
          <p:sp>
            <p:nvSpPr>
              <p:cNvPr id="4" name="TextBox 3"/>
              <p:cNvSpPr txBox="1"/>
              <p:nvPr/>
            </p:nvSpPr>
            <p:spPr>
              <a:xfrm>
                <a:off x="724020" y="5105448"/>
                <a:ext cx="1309333" cy="1178721"/>
              </a:xfrm>
              <a:prstGeom prst="rect">
                <a:avLst/>
              </a:prstGeom>
              <a:noFill/>
              <a:ln>
                <a:solidFill>
                  <a:schemeClr val="tx1"/>
                </a:solidFill>
              </a:ln>
            </p:spPr>
            <p:txBody>
              <a:bodyPr wrap="none" rtlCol="0">
                <a:spAutoFit/>
              </a:bodyPr>
              <a:lstStyle/>
              <a:p>
                <a:r>
                  <a:rPr lang="en-US" sz="1200" b="0" dirty="0">
                    <a:latin typeface="Cambria Math" panose="02040503050406030204" pitchFamily="18" charset="0"/>
                  </a:rPr>
                  <a:t>Mass of a sphere:</a:t>
                </a:r>
              </a:p>
              <a:p>
                <a:pPr/>
                <a14:m>
                  <m:oMathPara xmlns:m="http://schemas.openxmlformats.org/officeDocument/2006/math">
                    <m:oMathParaPr>
                      <m:jc m:val="left"/>
                    </m:oMathParaPr>
                    <m:oMath xmlns:m="http://schemas.openxmlformats.org/officeDocument/2006/math">
                      <m:r>
                        <a:rPr lang="en-US" sz="1200" b="0" i="1" smtClean="0">
                          <a:latin typeface="Cambria Math" panose="02040503050406030204" pitchFamily="18" charset="0"/>
                        </a:rPr>
                        <m:t>𝑚</m:t>
                      </m:r>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i="1">
                              <a:latin typeface="Cambria Math" panose="02040503050406030204" pitchFamily="18" charset="0"/>
                              <a:ea typeface="Cambria Math" panose="02040503050406030204" pitchFamily="18" charset="0"/>
                            </a:rPr>
                            <m:t>𝜋</m:t>
                          </m:r>
                        </m:num>
                        <m:den>
                          <m:r>
                            <a:rPr lang="en-US" sz="1200" b="0" i="1" smtClean="0">
                              <a:latin typeface="Cambria Math" panose="02040503050406030204" pitchFamily="18" charset="0"/>
                            </a:rPr>
                            <m:t>6</m:t>
                          </m:r>
                        </m:den>
                      </m:f>
                      <m:sSubSup>
                        <m:sSubSupPr>
                          <m:ctrlPr>
                            <a:rPr lang="en-US" sz="1200" b="0" i="1" smtClean="0">
                              <a:latin typeface="Cambria Math" panose="02040503050406030204" pitchFamily="18" charset="0"/>
                              <a:ea typeface="Cambria Math" panose="02040503050406030204" pitchFamily="18" charset="0"/>
                            </a:rPr>
                          </m:ctrlPr>
                        </m:sSubSupPr>
                        <m:e>
                          <m:r>
                            <a:rPr lang="en-US" sz="1200" b="0" i="1" smtClean="0">
                              <a:latin typeface="Cambria Math" panose="02040503050406030204" pitchFamily="18" charset="0"/>
                              <a:ea typeface="Cambria Math" panose="02040503050406030204" pitchFamily="18" charset="0"/>
                            </a:rPr>
                            <m:t>𝐷</m:t>
                          </m:r>
                        </m:e>
                        <m:sub>
                          <m:r>
                            <a:rPr lang="en-US" sz="1200" b="0" i="1" smtClean="0">
                              <a:latin typeface="Cambria Math" panose="02040503050406030204" pitchFamily="18" charset="0"/>
                              <a:ea typeface="Cambria Math" panose="02040503050406030204" pitchFamily="18" charset="0"/>
                            </a:rPr>
                            <m:t>𝑝</m:t>
                          </m:r>
                        </m:sub>
                        <m:sup>
                          <m:r>
                            <a:rPr lang="en-US" sz="1200" b="0" i="1" smtClean="0">
                              <a:latin typeface="Cambria Math" panose="02040503050406030204" pitchFamily="18" charset="0"/>
                              <a:ea typeface="Cambria Math" panose="02040503050406030204" pitchFamily="18" charset="0"/>
                            </a:rPr>
                            <m:t>3</m:t>
                          </m:r>
                        </m:sup>
                      </m:sSubSup>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𝐿</m:t>
                          </m:r>
                        </m:sub>
                      </m:sSub>
                    </m:oMath>
                  </m:oMathPara>
                </a14:m>
                <a:endParaRPr lang="en-US" sz="1200" dirty="0">
                  <a:sym typeface="Wingdings" panose="05000000000000000000" pitchFamily="2" charset="2"/>
                </a:endParaRPr>
              </a:p>
              <a:p>
                <a:endParaRPr lang="en-US" sz="1200" dirty="0"/>
              </a:p>
              <a:p>
                <a:pPr/>
                <a14:m>
                  <m:oMathPara xmlns:m="http://schemas.openxmlformats.org/officeDocument/2006/math">
                    <m:oMathParaPr>
                      <m:jc m:val="left"/>
                    </m:oMathParaPr>
                    <m:oMath xmlns:m="http://schemas.openxmlformats.org/officeDocument/2006/math">
                      <m:f>
                        <m:fPr>
                          <m:ctrlPr>
                            <a:rPr lang="en-US" sz="1200" i="1" smtClean="0">
                              <a:solidFill>
                                <a:srgbClr val="2323FF"/>
                              </a:solidFill>
                              <a:latin typeface="Cambria Math" panose="02040503050406030204" pitchFamily="18" charset="0"/>
                              <a:sym typeface="Wingdings" panose="05000000000000000000" pitchFamily="2" charset="2"/>
                            </a:rPr>
                          </m:ctrlPr>
                        </m:fPr>
                        <m:num>
                          <m:r>
                            <a:rPr lang="en-US" sz="1200" i="1">
                              <a:solidFill>
                                <a:srgbClr val="2323FF"/>
                              </a:solidFill>
                              <a:latin typeface="Cambria Math" panose="02040503050406030204" pitchFamily="18" charset="0"/>
                              <a:sym typeface="Wingdings" panose="05000000000000000000" pitchFamily="2" charset="2"/>
                            </a:rPr>
                            <m:t>𝑑𝑚</m:t>
                          </m:r>
                        </m:num>
                        <m:den>
                          <m:r>
                            <a:rPr lang="en-US" sz="1200" i="1">
                              <a:solidFill>
                                <a:srgbClr val="2323FF"/>
                              </a:solidFill>
                              <a:latin typeface="Cambria Math" panose="02040503050406030204" pitchFamily="18" charset="0"/>
                              <a:sym typeface="Wingdings" panose="05000000000000000000" pitchFamily="2" charset="2"/>
                            </a:rPr>
                            <m:t>𝑑</m:t>
                          </m:r>
                          <m:sSub>
                            <m:sSubPr>
                              <m:ctrlPr>
                                <a:rPr lang="en-US" sz="1200" i="1">
                                  <a:solidFill>
                                    <a:srgbClr val="2323FF"/>
                                  </a:solidFill>
                                  <a:latin typeface="Cambria Math" panose="02040503050406030204" pitchFamily="18" charset="0"/>
                                  <a:sym typeface="Wingdings" panose="05000000000000000000" pitchFamily="2" charset="2"/>
                                </a:rPr>
                              </m:ctrlPr>
                            </m:sSubPr>
                            <m:e>
                              <m:r>
                                <a:rPr lang="en-US" sz="1200" i="1">
                                  <a:solidFill>
                                    <a:srgbClr val="2323FF"/>
                                  </a:solidFill>
                                  <a:latin typeface="Cambria Math" panose="02040503050406030204" pitchFamily="18" charset="0"/>
                                  <a:sym typeface="Wingdings" panose="05000000000000000000" pitchFamily="2" charset="2"/>
                                </a:rPr>
                                <m:t>𝐷</m:t>
                              </m:r>
                            </m:e>
                            <m:sub>
                              <m:r>
                                <a:rPr lang="en-US" sz="1200" i="1">
                                  <a:solidFill>
                                    <a:srgbClr val="2323FF"/>
                                  </a:solidFill>
                                  <a:latin typeface="Cambria Math" panose="02040503050406030204" pitchFamily="18" charset="0"/>
                                  <a:sym typeface="Wingdings" panose="05000000000000000000" pitchFamily="2" charset="2"/>
                                </a:rPr>
                                <m:t>𝑝</m:t>
                              </m:r>
                            </m:sub>
                          </m:sSub>
                        </m:den>
                      </m:f>
                      <m:r>
                        <a:rPr lang="en-US" sz="1200" b="0" i="1" smtClean="0">
                          <a:solidFill>
                            <a:schemeClr val="tx1"/>
                          </a:solidFill>
                          <a:latin typeface="Cambria Math" panose="02040503050406030204" pitchFamily="18" charset="0"/>
                          <a:sym typeface="Wingdings" panose="05000000000000000000" pitchFamily="2" charset="2"/>
                        </a:rPr>
                        <m:t>=</m:t>
                      </m:r>
                      <m:f>
                        <m:fPr>
                          <m:ctrlPr>
                            <a:rPr lang="en-US" sz="1200" i="1">
                              <a:solidFill>
                                <a:schemeClr val="tx1"/>
                              </a:solidFill>
                              <a:latin typeface="Cambria Math" panose="02040503050406030204" pitchFamily="18" charset="0"/>
                            </a:rPr>
                          </m:ctrlPr>
                        </m:fPr>
                        <m:num>
                          <m:r>
                            <a:rPr lang="en-US" sz="1200" i="1">
                              <a:solidFill>
                                <a:schemeClr val="tx1"/>
                              </a:solidFill>
                              <a:latin typeface="Cambria Math" panose="02040503050406030204" pitchFamily="18" charset="0"/>
                              <a:ea typeface="Cambria Math" panose="02040503050406030204" pitchFamily="18" charset="0"/>
                            </a:rPr>
                            <m:t>𝜋</m:t>
                          </m:r>
                        </m:num>
                        <m:den>
                          <m:r>
                            <a:rPr lang="en-US" sz="1200" b="0" i="1" smtClean="0">
                              <a:solidFill>
                                <a:schemeClr val="tx1"/>
                              </a:solidFill>
                              <a:latin typeface="Cambria Math" panose="02040503050406030204" pitchFamily="18" charset="0"/>
                              <a:ea typeface="Cambria Math" panose="02040503050406030204" pitchFamily="18" charset="0"/>
                            </a:rPr>
                            <m:t>2</m:t>
                          </m:r>
                        </m:den>
                      </m:f>
                      <m:sSubSup>
                        <m:sSubSupPr>
                          <m:ctrlPr>
                            <a:rPr lang="en-US" sz="1200" i="1">
                              <a:solidFill>
                                <a:schemeClr val="tx1"/>
                              </a:solidFill>
                              <a:latin typeface="Cambria Math" panose="02040503050406030204" pitchFamily="18" charset="0"/>
                              <a:ea typeface="Cambria Math" panose="02040503050406030204" pitchFamily="18" charset="0"/>
                            </a:rPr>
                          </m:ctrlPr>
                        </m:sSubSupPr>
                        <m:e>
                          <m:r>
                            <a:rPr lang="en-US" sz="1200" i="1">
                              <a:solidFill>
                                <a:schemeClr val="tx1"/>
                              </a:solidFill>
                              <a:latin typeface="Cambria Math" panose="02040503050406030204" pitchFamily="18" charset="0"/>
                              <a:ea typeface="Cambria Math" panose="02040503050406030204" pitchFamily="18" charset="0"/>
                            </a:rPr>
                            <m:t>𝐷</m:t>
                          </m:r>
                        </m:e>
                        <m:sub>
                          <m:r>
                            <a:rPr lang="en-US" sz="1200" i="1">
                              <a:solidFill>
                                <a:schemeClr val="tx1"/>
                              </a:solidFill>
                              <a:latin typeface="Cambria Math" panose="02040503050406030204" pitchFamily="18" charset="0"/>
                              <a:ea typeface="Cambria Math" panose="02040503050406030204" pitchFamily="18" charset="0"/>
                            </a:rPr>
                            <m:t>𝑝</m:t>
                          </m:r>
                        </m:sub>
                        <m:sup>
                          <m:r>
                            <a:rPr lang="en-US" sz="1200" b="0" i="1" smtClean="0">
                              <a:solidFill>
                                <a:schemeClr val="tx1"/>
                              </a:solidFill>
                              <a:latin typeface="Cambria Math" panose="02040503050406030204" pitchFamily="18" charset="0"/>
                              <a:ea typeface="Cambria Math" panose="02040503050406030204" pitchFamily="18" charset="0"/>
                            </a:rPr>
                            <m:t>2</m:t>
                          </m:r>
                        </m:sup>
                      </m:sSubSup>
                      <m:sSub>
                        <m:sSubPr>
                          <m:ctrlPr>
                            <a:rPr lang="en-US" sz="1200" i="1">
                              <a:solidFill>
                                <a:schemeClr val="tx1"/>
                              </a:solidFill>
                              <a:latin typeface="Cambria Math" panose="02040503050406030204" pitchFamily="18" charset="0"/>
                              <a:ea typeface="Cambria Math" panose="02040503050406030204" pitchFamily="18" charset="0"/>
                            </a:rPr>
                          </m:ctrlPr>
                        </m:sSubPr>
                        <m:e>
                          <m:r>
                            <a:rPr lang="en-US" sz="1200" i="1">
                              <a:solidFill>
                                <a:schemeClr val="tx1"/>
                              </a:solidFill>
                              <a:latin typeface="Cambria Math" panose="02040503050406030204" pitchFamily="18" charset="0"/>
                              <a:ea typeface="Cambria Math" panose="02040503050406030204" pitchFamily="18" charset="0"/>
                            </a:rPr>
                            <m:t>𝜌</m:t>
                          </m:r>
                        </m:e>
                        <m:sub>
                          <m:r>
                            <a:rPr lang="en-US" sz="1200" i="1">
                              <a:solidFill>
                                <a:schemeClr val="tx1"/>
                              </a:solidFill>
                              <a:latin typeface="Cambria Math" panose="02040503050406030204" pitchFamily="18" charset="0"/>
                              <a:ea typeface="Cambria Math" panose="02040503050406030204" pitchFamily="18" charset="0"/>
                            </a:rPr>
                            <m:t>𝐿</m:t>
                          </m:r>
                        </m:sub>
                      </m:sSub>
                    </m:oMath>
                  </m:oMathPara>
                </a14:m>
                <a:endParaRPr lang="en-US" sz="1200" dirty="0"/>
              </a:p>
            </p:txBody>
          </p:sp>
        </mc:Choice>
        <mc:Fallback xmlns="">
          <p:sp>
            <p:nvSpPr>
              <p:cNvPr id="4" name="TextBox 3"/>
              <p:cNvSpPr txBox="1">
                <a:spLocks noRot="1" noChangeAspect="1" noMove="1" noResize="1" noEditPoints="1" noAdjustHandles="1" noChangeArrowheads="1" noChangeShapeType="1" noTextEdit="1"/>
              </p:cNvSpPr>
              <p:nvPr/>
            </p:nvSpPr>
            <p:spPr>
              <a:xfrm>
                <a:off x="724020" y="5105448"/>
                <a:ext cx="1309333" cy="1178721"/>
              </a:xfrm>
              <a:prstGeom prst="rect">
                <a:avLst/>
              </a:prstGeom>
              <a:blipFill>
                <a:blip r:embed="rId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856258" y="1735255"/>
                <a:ext cx="4287741" cy="3355149"/>
              </a:xfrm>
              <a:prstGeom prst="rect">
                <a:avLst/>
              </a:prstGeom>
              <a:noFill/>
            </p:spPr>
            <p:txBody>
              <a:bodyPr wrap="square" rtlCol="0">
                <a:spAutoFit/>
              </a:bodyPr>
              <a:lstStyle/>
              <a:p>
                <a:r>
                  <a:rPr lang="en-US" sz="1200" dirty="0">
                    <a:sym typeface="Wingdings" panose="05000000000000000000" pitchFamily="2" charset="2"/>
                  </a:rPr>
                  <a:t>Mass flux to a-axis (g/cm</a:t>
                </a:r>
                <a:r>
                  <a:rPr lang="en-US" sz="1200" baseline="30000" dirty="0">
                    <a:sym typeface="Wingdings" panose="05000000000000000000" pitchFamily="2" charset="2"/>
                  </a:rPr>
                  <a:t>2</a:t>
                </a:r>
                <a:r>
                  <a:rPr lang="en-US" sz="1200" dirty="0">
                    <a:sym typeface="Wingdings" panose="05000000000000000000" pitchFamily="2" charset="2"/>
                  </a:rPr>
                  <a:t>/s):	</a:t>
                </a:r>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𝐹</m:t>
                        </m:r>
                      </m:e>
                      <m:sub>
                        <m:r>
                          <a:rPr lang="en-US" sz="1400" i="1">
                            <a:solidFill>
                              <a:schemeClr val="tx1"/>
                            </a:solidFill>
                            <a:latin typeface="Cambria Math" panose="02040503050406030204" pitchFamily="18" charset="0"/>
                          </a:rPr>
                          <m:t>𝑎</m:t>
                        </m:r>
                      </m:sub>
                    </m:sSub>
                    <m:r>
                      <a:rPr lang="en-US" sz="1400" i="1">
                        <a:solidFill>
                          <a:schemeClr val="tx1"/>
                        </a:solidFill>
                        <a:latin typeface="Cambria Math" panose="02040503050406030204" pitchFamily="18" charset="0"/>
                      </a:rPr>
                      <m:t>=</m:t>
                    </m:r>
                    <m:f>
                      <m:fPr>
                        <m:ctrlPr>
                          <a:rPr lang="en-US" sz="1400" i="1">
                            <a:solidFill>
                              <a:schemeClr val="tx1"/>
                            </a:solidFill>
                            <a:latin typeface="Cambria Math" panose="02040503050406030204" pitchFamily="18" charset="0"/>
                          </a:rPr>
                        </m:ctrlPr>
                      </m:fPr>
                      <m:num>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𝐷</m:t>
                            </m:r>
                          </m:e>
                          <m:sub>
                            <m:r>
                              <a:rPr lang="en-US" sz="1400" i="1">
                                <a:solidFill>
                                  <a:schemeClr val="tx1"/>
                                </a:solidFill>
                                <a:latin typeface="Cambria Math" panose="02040503050406030204" pitchFamily="18" charset="0"/>
                              </a:rPr>
                              <m:t>𝑣</m:t>
                            </m:r>
                          </m:sub>
                        </m:sSub>
                        <m:r>
                          <a:rPr lang="en-US" sz="1400" i="1">
                            <a:solidFill>
                              <a:schemeClr val="tx1"/>
                            </a:solidFill>
                            <a:latin typeface="Cambria Math" panose="02040503050406030204" pitchFamily="18" charset="0"/>
                            <a:ea typeface="Cambria Math" panose="02040503050406030204" pitchFamily="18" charset="0"/>
                          </a:rPr>
                          <m:t>∆</m:t>
                        </m:r>
                        <m:sSub>
                          <m:sSubPr>
                            <m:ctrlPr>
                              <a:rPr lang="en-US" sz="1400" i="1">
                                <a:solidFill>
                                  <a:schemeClr val="tx1"/>
                                </a:solidFill>
                                <a:latin typeface="Cambria Math" panose="02040503050406030204" pitchFamily="18" charset="0"/>
                                <a:ea typeface="Cambria Math" panose="02040503050406030204" pitchFamily="18" charset="0"/>
                              </a:rPr>
                            </m:ctrlPr>
                          </m:sSubPr>
                          <m:e>
                            <m:r>
                              <a:rPr lang="en-US" sz="1400" i="1">
                                <a:solidFill>
                                  <a:schemeClr val="tx1"/>
                                </a:solidFill>
                                <a:latin typeface="Cambria Math" panose="02040503050406030204" pitchFamily="18" charset="0"/>
                                <a:ea typeface="Cambria Math" panose="02040503050406030204" pitchFamily="18" charset="0"/>
                              </a:rPr>
                              <m:t>𝜌</m:t>
                            </m:r>
                          </m:e>
                          <m:sub>
                            <m:r>
                              <a:rPr lang="en-US" sz="1400" i="1">
                                <a:solidFill>
                                  <a:schemeClr val="tx1"/>
                                </a:solidFill>
                                <a:latin typeface="Cambria Math" panose="02040503050406030204" pitchFamily="18" charset="0"/>
                                <a:ea typeface="Cambria Math" panose="02040503050406030204" pitchFamily="18" charset="0"/>
                              </a:rPr>
                              <m:t>𝑣</m:t>
                            </m:r>
                          </m:sub>
                        </m:sSub>
                      </m:num>
                      <m:den>
                        <m:r>
                          <a:rPr lang="en-US" sz="1400" i="1">
                            <a:solidFill>
                              <a:schemeClr val="tx1"/>
                            </a:solidFill>
                            <a:latin typeface="Cambria Math" panose="02040503050406030204" pitchFamily="18" charset="0"/>
                            <a:ea typeface="Cambria Math" panose="02040503050406030204" pitchFamily="18" charset="0"/>
                          </a:rPr>
                          <m:t>𝑐</m:t>
                        </m:r>
                      </m:den>
                    </m:f>
                    <m:r>
                      <a:rPr lang="en-US" sz="1400" b="0" i="1" smtClean="0">
                        <a:solidFill>
                          <a:schemeClr val="tx1"/>
                        </a:solidFill>
                        <a:latin typeface="Cambria Math" panose="02040503050406030204" pitchFamily="18" charset="0"/>
                        <a:ea typeface="Cambria Math" panose="02040503050406030204" pitchFamily="18" charset="0"/>
                      </a:rPr>
                      <m:t>𝑓</m:t>
                    </m:r>
                    <m:d>
                      <m:dPr>
                        <m:ctrlPr>
                          <a:rPr lang="en-US" sz="1400" i="1">
                            <a:solidFill>
                              <a:schemeClr val="tx1"/>
                            </a:solidFill>
                            <a:latin typeface="Cambria Math" panose="02040503050406030204" pitchFamily="18" charset="0"/>
                          </a:rPr>
                        </m:ctrlPr>
                      </m:dPr>
                      <m:e>
                        <m:r>
                          <a:rPr lang="en-US" sz="1400" i="1">
                            <a:solidFill>
                              <a:schemeClr val="tx1"/>
                            </a:solidFill>
                            <a:latin typeface="Cambria Math" panose="02040503050406030204" pitchFamily="18" charset="0"/>
                          </a:rPr>
                          <m:t>𝜙</m:t>
                        </m:r>
                      </m:e>
                    </m:d>
                  </m:oMath>
                </a14:m>
                <a:r>
                  <a:rPr lang="en-US" sz="1400" dirty="0">
                    <a:solidFill>
                      <a:schemeClr val="accent1"/>
                    </a:solidFill>
                  </a:rPr>
                  <a:t> </a:t>
                </a:r>
                <a14:m>
                  <m:oMath xmlns:m="http://schemas.openxmlformats.org/officeDocument/2006/math">
                    <m:r>
                      <a:rPr lang="en-US" sz="1400">
                        <a:latin typeface="Cambria Math" panose="02040503050406030204" pitchFamily="18" charset="0"/>
                        <a:sym typeface="Wingdings" panose="05000000000000000000" pitchFamily="2" charset="2"/>
                      </a:rPr>
                      <m:t>=</m:t>
                    </m:r>
                    <m:r>
                      <a:rPr lang="en-US" sz="1400" i="1">
                        <a:latin typeface="Cambria Math" panose="02040503050406030204" pitchFamily="18" charset="0"/>
                        <a:sym typeface="Wingdings" panose="05000000000000000000" pitchFamily="2" charset="2"/>
                      </a:rPr>
                      <m:t> </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𝜌</m:t>
                        </m:r>
                      </m:e>
                      <m:sub>
                        <m:r>
                          <a:rPr lang="en-US" sz="1400" b="0" i="1" smtClean="0">
                            <a:latin typeface="Cambria Math" panose="02040503050406030204" pitchFamily="18" charset="0"/>
                            <a:ea typeface="Cambria Math" panose="02040503050406030204" pitchFamily="18" charset="0"/>
                          </a:rPr>
                          <m:t>𝑖</m:t>
                        </m:r>
                      </m:sub>
                    </m:sSub>
                    <m:f>
                      <m:fPr>
                        <m:ctrlPr>
                          <a:rPr lang="en-US" sz="1400" i="1">
                            <a:latin typeface="Cambria Math" panose="02040503050406030204" pitchFamily="18" charset="0"/>
                            <a:sym typeface="Wingdings" panose="05000000000000000000" pitchFamily="2" charset="2"/>
                          </a:rPr>
                        </m:ctrlPr>
                      </m:fPr>
                      <m:num>
                        <m:r>
                          <a:rPr lang="en-US" sz="1400" i="1">
                            <a:latin typeface="Cambria Math" panose="02040503050406030204" pitchFamily="18" charset="0"/>
                            <a:sym typeface="Wingdings" panose="05000000000000000000" pitchFamily="2" charset="2"/>
                          </a:rPr>
                          <m:t>𝑑𝑎</m:t>
                        </m:r>
                      </m:num>
                      <m:den>
                        <m:r>
                          <a:rPr lang="en-US" sz="1400" i="1">
                            <a:latin typeface="Cambria Math" panose="02040503050406030204" pitchFamily="18" charset="0"/>
                            <a:sym typeface="Wingdings" panose="05000000000000000000" pitchFamily="2" charset="2"/>
                          </a:rPr>
                          <m:t>𝑑𝑡</m:t>
                        </m:r>
                      </m:den>
                    </m:f>
                  </m:oMath>
                </a14:m>
                <a:endParaRPr lang="en-US" sz="1400" dirty="0">
                  <a:solidFill>
                    <a:schemeClr val="accent1"/>
                  </a:solidFill>
                </a:endParaRPr>
              </a:p>
              <a:p>
                <a:r>
                  <a:rPr lang="en-US" sz="1200" dirty="0"/>
                  <a:t>Mass flux to c-axis </a:t>
                </a:r>
                <a:r>
                  <a:rPr lang="en-US" sz="1200" dirty="0">
                    <a:sym typeface="Wingdings" panose="05000000000000000000" pitchFamily="2" charset="2"/>
                  </a:rPr>
                  <a:t>(g/cm</a:t>
                </a:r>
                <a:r>
                  <a:rPr lang="en-US" sz="1200" baseline="30000" dirty="0">
                    <a:sym typeface="Wingdings" panose="05000000000000000000" pitchFamily="2" charset="2"/>
                  </a:rPr>
                  <a:t>2</a:t>
                </a:r>
                <a:r>
                  <a:rPr lang="en-US" sz="1200" dirty="0">
                    <a:sym typeface="Wingdings" panose="05000000000000000000" pitchFamily="2" charset="2"/>
                  </a:rPr>
                  <a:t>/s)</a:t>
                </a:r>
                <a:r>
                  <a:rPr lang="en-US" sz="1200" dirty="0"/>
                  <a:t>: </a:t>
                </a:r>
                <a:r>
                  <a:rPr lang="en-US" sz="1400" dirty="0"/>
                  <a:t>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𝐹</m:t>
                        </m:r>
                      </m:e>
                      <m:sub>
                        <m:r>
                          <a:rPr lang="en-US" sz="1400" b="0" i="1" smtClean="0">
                            <a:latin typeface="Cambria Math" panose="02040503050406030204" pitchFamily="18" charset="0"/>
                          </a:rPr>
                          <m:t>𝑐</m:t>
                        </m:r>
                      </m:sub>
                    </m:sSub>
                    <m:r>
                      <a:rPr lang="en-US" sz="1400" i="1">
                        <a:latin typeface="Cambria Math" panose="02040503050406030204" pitchFamily="18" charset="0"/>
                      </a:rPr>
                      <m:t>=</m:t>
                    </m:r>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𝐷</m:t>
                            </m:r>
                          </m:e>
                          <m:sub>
                            <m:r>
                              <a:rPr lang="en-US" sz="1400" i="1">
                                <a:latin typeface="Cambria Math" panose="02040503050406030204" pitchFamily="18" charset="0"/>
                              </a:rPr>
                              <m:t>𝑣</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𝜌</m:t>
                            </m:r>
                          </m:e>
                          <m:sub>
                            <m:r>
                              <a:rPr lang="en-US" sz="1400" i="1">
                                <a:latin typeface="Cambria Math" panose="02040503050406030204" pitchFamily="18" charset="0"/>
                                <a:ea typeface="Cambria Math" panose="02040503050406030204" pitchFamily="18" charset="0"/>
                              </a:rPr>
                              <m:t>𝑣</m:t>
                            </m:r>
                          </m:sub>
                        </m:sSub>
                      </m:num>
                      <m:den>
                        <m:r>
                          <a:rPr lang="en-US" sz="1400" b="0" i="1" smtClean="0">
                            <a:latin typeface="Cambria Math" panose="02040503050406030204" pitchFamily="18" charset="0"/>
                            <a:ea typeface="Cambria Math" panose="02040503050406030204" pitchFamily="18" charset="0"/>
                          </a:rPr>
                          <m:t>𝑎</m:t>
                        </m:r>
                      </m:den>
                    </m:f>
                    <m:r>
                      <a:rPr lang="en-US" sz="1400" b="0" i="1" smtClean="0">
                        <a:latin typeface="Cambria Math" panose="02040503050406030204" pitchFamily="18" charset="0"/>
                      </a:rPr>
                      <m:t>𝑓</m:t>
                    </m:r>
                    <m:d>
                      <m:dPr>
                        <m:ctrlPr>
                          <a:rPr lang="en-US" sz="1400" i="1">
                            <a:latin typeface="Cambria Math" panose="02040503050406030204" pitchFamily="18" charset="0"/>
                          </a:rPr>
                        </m:ctrlPr>
                      </m:dPr>
                      <m:e>
                        <m:r>
                          <a:rPr lang="en-US" sz="1400" i="1">
                            <a:latin typeface="Cambria Math" panose="02040503050406030204" pitchFamily="18" charset="0"/>
                          </a:rPr>
                          <m:t>𝜙</m:t>
                        </m:r>
                      </m:e>
                    </m:d>
                  </m:oMath>
                </a14:m>
                <a:r>
                  <a:rPr lang="en-US" sz="1400" dirty="0">
                    <a:solidFill>
                      <a:schemeClr val="accent1"/>
                    </a:solidFill>
                  </a:rPr>
                  <a:t> </a:t>
                </a:r>
                <a14:m>
                  <m:oMath xmlns:m="http://schemas.openxmlformats.org/officeDocument/2006/math">
                    <m:r>
                      <a:rPr lang="en-US" sz="1400">
                        <a:latin typeface="Cambria Math" panose="02040503050406030204" pitchFamily="18" charset="0"/>
                        <a:sym typeface="Wingdings" panose="05000000000000000000" pitchFamily="2" charset="2"/>
                      </a:rPr>
                      <m:t>=</m:t>
                    </m:r>
                  </m:oMath>
                </a14:m>
                <a:r>
                  <a:rPr lang="en-US" sz="1400" dirty="0">
                    <a:solidFill>
                      <a:schemeClr val="accent1"/>
                    </a:solidFill>
                  </a:rPr>
                  <a:t> </a:t>
                </a:r>
                <a14:m>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𝜌</m:t>
                        </m:r>
                      </m:e>
                      <m:sub>
                        <m:r>
                          <a:rPr lang="en-US" sz="1400" i="1">
                            <a:latin typeface="Cambria Math" panose="02040503050406030204" pitchFamily="18" charset="0"/>
                            <a:ea typeface="Cambria Math" panose="02040503050406030204" pitchFamily="18" charset="0"/>
                          </a:rPr>
                          <m:t>𝑖</m:t>
                        </m:r>
                      </m:sub>
                    </m:sSub>
                    <m:f>
                      <m:fPr>
                        <m:ctrlPr>
                          <a:rPr lang="en-US" sz="1400" i="1">
                            <a:latin typeface="Cambria Math" panose="02040503050406030204" pitchFamily="18" charset="0"/>
                            <a:sym typeface="Wingdings" panose="05000000000000000000" pitchFamily="2" charset="2"/>
                          </a:rPr>
                        </m:ctrlPr>
                      </m:fPr>
                      <m:num>
                        <m:r>
                          <a:rPr lang="en-US" sz="1400" i="1">
                            <a:latin typeface="Cambria Math" panose="02040503050406030204" pitchFamily="18" charset="0"/>
                            <a:sym typeface="Wingdings" panose="05000000000000000000" pitchFamily="2" charset="2"/>
                          </a:rPr>
                          <m:t>𝑑</m:t>
                        </m:r>
                        <m:r>
                          <a:rPr lang="en-US" sz="1400" b="0" i="1" smtClean="0">
                            <a:latin typeface="Cambria Math" panose="02040503050406030204" pitchFamily="18" charset="0"/>
                            <a:sym typeface="Wingdings" panose="05000000000000000000" pitchFamily="2" charset="2"/>
                          </a:rPr>
                          <m:t>𝑐</m:t>
                        </m:r>
                      </m:num>
                      <m:den>
                        <m:r>
                          <a:rPr lang="en-US" sz="1400" i="1">
                            <a:latin typeface="Cambria Math" panose="02040503050406030204" pitchFamily="18" charset="0"/>
                            <a:sym typeface="Wingdings" panose="05000000000000000000" pitchFamily="2" charset="2"/>
                          </a:rPr>
                          <m:t>𝑑𝑡</m:t>
                        </m:r>
                      </m:den>
                    </m:f>
                  </m:oMath>
                </a14:m>
                <a:endParaRPr lang="en-US" sz="1400" dirty="0">
                  <a:solidFill>
                    <a:schemeClr val="accent1"/>
                  </a:solidFill>
                </a:endParaRPr>
              </a:p>
              <a:p>
                <a:endParaRPr lang="en-US" sz="1200" dirty="0">
                  <a:sym typeface="Wingdings" panose="05000000000000000000" pitchFamily="2" charset="2"/>
                </a:endParaRPr>
              </a:p>
              <a:p>
                <a:r>
                  <a:rPr lang="en-US" sz="1200" dirty="0">
                    <a:sym typeface="Wingdings" panose="05000000000000000000" pitchFamily="2" charset="2"/>
                  </a:rPr>
                  <a:t>	</a:t>
                </a:r>
                <a14:m>
                  <m:oMath xmlns:m="http://schemas.openxmlformats.org/officeDocument/2006/math">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𝐷</m:t>
                        </m:r>
                      </m:e>
                      <m:sub>
                        <m:r>
                          <a:rPr lang="en-US" sz="1200" i="1">
                            <a:latin typeface="Cambria Math" panose="02040503050406030204" pitchFamily="18" charset="0"/>
                            <a:sym typeface="Wingdings" panose="05000000000000000000" pitchFamily="2" charset="2"/>
                          </a:rPr>
                          <m:t>𝑣</m:t>
                        </m:r>
                      </m:sub>
                    </m:sSub>
                  </m:oMath>
                </a14:m>
                <a:r>
                  <a:rPr lang="en-US" sz="1200" dirty="0">
                    <a:sym typeface="Wingdings" panose="05000000000000000000" pitchFamily="2" charset="2"/>
                  </a:rPr>
                  <a:t> = H</a:t>
                </a:r>
                <a:r>
                  <a:rPr lang="en-US" sz="1200" baseline="-25000" dirty="0">
                    <a:sym typeface="Wingdings" panose="05000000000000000000" pitchFamily="2" charset="2"/>
                  </a:rPr>
                  <a:t>2</a:t>
                </a:r>
                <a:r>
                  <a:rPr lang="en-US" sz="1200" dirty="0">
                    <a:sym typeface="Wingdings" panose="05000000000000000000" pitchFamily="2" charset="2"/>
                  </a:rPr>
                  <a:t>O vapor Diffusivity (m</a:t>
                </a:r>
                <a:r>
                  <a:rPr lang="en-US" sz="1200" baseline="30000" dirty="0">
                    <a:sym typeface="Wingdings" panose="05000000000000000000" pitchFamily="2" charset="2"/>
                  </a:rPr>
                  <a:t>2</a:t>
                </a:r>
                <a:r>
                  <a:rPr lang="en-US" sz="1200" dirty="0">
                    <a:sym typeface="Wingdings" panose="05000000000000000000" pitchFamily="2" charset="2"/>
                  </a:rPr>
                  <a:t>/s)</a:t>
                </a:r>
              </a:p>
              <a:p>
                <a:r>
                  <a:rPr lang="en-US" sz="1200" dirty="0">
                    <a:sym typeface="Wingdings" panose="05000000000000000000" pitchFamily="2" charset="2"/>
                  </a:rPr>
                  <a:t>	</a:t>
                </a:r>
                <a14:m>
                  <m:oMath xmlns:m="http://schemas.openxmlformats.org/officeDocument/2006/math">
                    <m:r>
                      <a:rPr lang="en-US" sz="1200" i="1">
                        <a:latin typeface="Cambria Math" panose="02040503050406030204" pitchFamily="18" charset="0"/>
                        <a:ea typeface="Cambria Math" panose="02040503050406030204" pitchFamily="18" charset="0"/>
                        <a:sym typeface="Wingdings" panose="05000000000000000000" pitchFamily="2" charset="2"/>
                      </a:rPr>
                      <m:t>∆</m:t>
                    </m:r>
                    <m:sSub>
                      <m:sSubPr>
                        <m:ctrlPr>
                          <a:rPr lang="en-US" sz="1200" i="1">
                            <a:latin typeface="Cambria Math" panose="02040503050406030204" pitchFamily="18" charset="0"/>
                            <a:ea typeface="Cambria Math" panose="02040503050406030204" pitchFamily="18" charset="0"/>
                            <a:sym typeface="Wingdings" panose="05000000000000000000" pitchFamily="2" charset="2"/>
                          </a:rPr>
                        </m:ctrlPr>
                      </m:sSubPr>
                      <m:e>
                        <m:r>
                          <a:rPr lang="en-US" sz="1200" i="1">
                            <a:latin typeface="Cambria Math" panose="02040503050406030204" pitchFamily="18" charset="0"/>
                            <a:ea typeface="Cambria Math" panose="02040503050406030204" pitchFamily="18" charset="0"/>
                            <a:sym typeface="Wingdings" panose="05000000000000000000" pitchFamily="2" charset="2"/>
                          </a:rPr>
                          <m:t>𝜌</m:t>
                        </m:r>
                      </m:e>
                      <m:sub>
                        <m:r>
                          <a:rPr lang="en-US" sz="1200" i="1">
                            <a:latin typeface="Cambria Math" panose="02040503050406030204" pitchFamily="18" charset="0"/>
                            <a:ea typeface="Cambria Math" panose="02040503050406030204" pitchFamily="18" charset="0"/>
                            <a:sym typeface="Wingdings" panose="05000000000000000000" pitchFamily="2" charset="2"/>
                          </a:rPr>
                          <m:t>𝑣</m:t>
                        </m:r>
                      </m:sub>
                    </m:sSub>
                  </m:oMath>
                </a14:m>
                <a:r>
                  <a:rPr lang="en-US" sz="1200" dirty="0">
                    <a:sym typeface="Wingdings" panose="05000000000000000000" pitchFamily="2" charset="2"/>
                  </a:rPr>
                  <a:t> = Mass density gradient (g/cm</a:t>
                </a:r>
                <a:r>
                  <a:rPr lang="en-US" sz="1200" baseline="30000" dirty="0">
                    <a:sym typeface="Wingdings" panose="05000000000000000000" pitchFamily="2" charset="2"/>
                  </a:rPr>
                  <a:t>3</a:t>
                </a:r>
                <a:r>
                  <a:rPr lang="en-US" sz="1200" dirty="0">
                    <a:sym typeface="Wingdings" panose="05000000000000000000" pitchFamily="2" charset="2"/>
                  </a:rPr>
                  <a:t>)</a:t>
                </a:r>
              </a:p>
              <a:p>
                <a:r>
                  <a:rPr lang="en-US" sz="1200" dirty="0">
                    <a:sym typeface="Wingdings" panose="05000000000000000000" pitchFamily="2" charset="2"/>
                  </a:rPr>
                  <a:t>	</a:t>
                </a:r>
                <a14:m>
                  <m:oMath xmlns:m="http://schemas.openxmlformats.org/officeDocument/2006/math">
                    <m:r>
                      <a:rPr lang="en-US" sz="1200" b="0" i="1" smtClean="0">
                        <a:latin typeface="Cambria Math" panose="02040503050406030204" pitchFamily="18" charset="0"/>
                        <a:sym typeface="Wingdings" panose="05000000000000000000" pitchFamily="2" charset="2"/>
                      </a:rPr>
                      <m:t>𝑎</m:t>
                    </m:r>
                  </m:oMath>
                </a14:m>
                <a:r>
                  <a:rPr lang="en-US" sz="1200" dirty="0">
                    <a:sym typeface="Wingdings" panose="05000000000000000000" pitchFamily="2" charset="2"/>
                  </a:rPr>
                  <a:t> = radius of basal face (hexagonal) (um)</a:t>
                </a:r>
              </a:p>
              <a:p>
                <a:r>
                  <a:rPr lang="en-US" sz="1200" dirty="0">
                    <a:sym typeface="Wingdings" panose="05000000000000000000" pitchFamily="2" charset="2"/>
                  </a:rPr>
                  <a:t>	</a:t>
                </a:r>
                <a14:m>
                  <m:oMath xmlns:m="http://schemas.openxmlformats.org/officeDocument/2006/math">
                    <m:r>
                      <a:rPr lang="en-US" sz="1200" b="0" i="1" smtClean="0">
                        <a:latin typeface="Cambria Math" panose="02040503050406030204" pitchFamily="18" charset="0"/>
                        <a:sym typeface="Wingdings" panose="05000000000000000000" pitchFamily="2" charset="2"/>
                      </a:rPr>
                      <m:t>𝑐</m:t>
                    </m:r>
                  </m:oMath>
                </a14:m>
                <a:r>
                  <a:rPr lang="en-US" sz="1200" dirty="0">
                    <a:sym typeface="Wingdings" panose="05000000000000000000" pitchFamily="2" charset="2"/>
                  </a:rPr>
                  <a:t> = radius of prism face (rectangular) (um)</a:t>
                </a:r>
              </a:p>
              <a:p>
                <a:r>
                  <a:rPr lang="en-US" sz="1200" dirty="0">
                    <a:sym typeface="Wingdings" panose="05000000000000000000" pitchFamily="2" charset="2"/>
                  </a:rPr>
                  <a:t>	</a:t>
                </a:r>
                <a14:m>
                  <m:oMath xmlns:m="http://schemas.openxmlformats.org/officeDocument/2006/math">
                    <m:r>
                      <a:rPr lang="en-US" sz="1200" b="0" i="1" smtClean="0">
                        <a:latin typeface="Cambria Math" panose="02040503050406030204" pitchFamily="18" charset="0"/>
                        <a:sym typeface="Wingdings" panose="05000000000000000000" pitchFamily="2" charset="2"/>
                      </a:rPr>
                      <m:t>𝑓</m:t>
                    </m:r>
                    <m:r>
                      <a:rPr lang="en-US" sz="1200" b="0" i="1" smtClean="0">
                        <a:latin typeface="Cambria Math" panose="02040503050406030204" pitchFamily="18" charset="0"/>
                        <a:sym typeface="Wingdings" panose="05000000000000000000" pitchFamily="2" charset="2"/>
                      </a:rPr>
                      <m:t>(</m:t>
                    </m:r>
                    <m:r>
                      <a:rPr lang="en-US" sz="1200" b="0" i="1" smtClean="0">
                        <a:latin typeface="Cambria Math" panose="02040503050406030204" pitchFamily="18" charset="0"/>
                        <a:ea typeface="Cambria Math" panose="02040503050406030204" pitchFamily="18" charset="0"/>
                        <a:sym typeface="Wingdings" panose="05000000000000000000" pitchFamily="2" charset="2"/>
                      </a:rPr>
                      <m:t>𝜙</m:t>
                    </m:r>
                    <m:r>
                      <a:rPr lang="en-US" sz="1200" b="0" i="1" smtClean="0">
                        <a:latin typeface="Cambria Math" panose="02040503050406030204" pitchFamily="18" charset="0"/>
                        <a:sym typeface="Wingdings" panose="05000000000000000000" pitchFamily="2" charset="2"/>
                      </a:rPr>
                      <m:t>)</m:t>
                    </m:r>
                    <m:r>
                      <a:rPr lang="en-US" sz="1200" i="1">
                        <a:latin typeface="Cambria Math" panose="02040503050406030204" pitchFamily="18" charset="0"/>
                        <a:sym typeface="Wingdings" panose="05000000000000000000" pitchFamily="2" charset="2"/>
                      </a:rPr>
                      <m:t> </m:t>
                    </m:r>
                  </m:oMath>
                </a14:m>
                <a:r>
                  <a:rPr lang="en-US" sz="1200" dirty="0">
                    <a:sym typeface="Wingdings" panose="05000000000000000000" pitchFamily="2" charset="2"/>
                  </a:rPr>
                  <a:t>= shape factor (accounts for lateral flux &amp; curvature)</a:t>
                </a:r>
              </a:p>
              <a:p>
                <a:endParaRPr lang="en-US" sz="1200" i="1" dirty="0">
                  <a:latin typeface="Cambria Math" panose="02040503050406030204" pitchFamily="18" charset="0"/>
                  <a:sym typeface="Wingdings" panose="05000000000000000000" pitchFamily="2" charset="2"/>
                </a:endParaRPr>
              </a:p>
              <a:p>
                <a:pPr/>
                <a14:m>
                  <m:oMathPara xmlns:m="http://schemas.openxmlformats.org/officeDocument/2006/math">
                    <m:oMathParaPr>
                      <m:jc m:val="left"/>
                    </m:oMathParaPr>
                    <m:oMath xmlns:m="http://schemas.openxmlformats.org/officeDocument/2006/math">
                      <m:f>
                        <m:fPr>
                          <m:ctrlPr>
                            <a:rPr lang="en-US" sz="1200" i="1">
                              <a:latin typeface="Cambria Math" panose="02040503050406030204" pitchFamily="18" charset="0"/>
                              <a:sym typeface="Wingdings" panose="05000000000000000000" pitchFamily="2" charset="2"/>
                            </a:rPr>
                          </m:ctrlPr>
                        </m:fPr>
                        <m:num>
                          <m:r>
                            <a:rPr lang="en-US" sz="1200" i="1">
                              <a:latin typeface="Cambria Math" panose="02040503050406030204" pitchFamily="18" charset="0"/>
                              <a:sym typeface="Wingdings" panose="05000000000000000000" pitchFamily="2" charset="2"/>
                            </a:rPr>
                            <m:t>𝑑𝑚</m:t>
                          </m:r>
                        </m:num>
                        <m:den>
                          <m:r>
                            <a:rPr lang="en-US" sz="1200" i="1">
                              <a:latin typeface="Cambria Math" panose="02040503050406030204" pitchFamily="18" charset="0"/>
                              <a:sym typeface="Wingdings" panose="05000000000000000000" pitchFamily="2" charset="2"/>
                            </a:rPr>
                            <m:t>𝑑𝑡</m:t>
                          </m:r>
                        </m:den>
                      </m:f>
                      <m:r>
                        <a:rPr lang="en-US" sz="1200" i="1">
                          <a:latin typeface="Cambria Math" panose="02040503050406030204" pitchFamily="18" charset="0"/>
                          <a:sym typeface="Wingdings" panose="05000000000000000000" pitchFamily="2" charset="2"/>
                        </a:rPr>
                        <m:t>=</m:t>
                      </m:r>
                      <m:f>
                        <m:fPr>
                          <m:ctrlPr>
                            <a:rPr lang="en-US" sz="1200" i="1" smtClean="0">
                              <a:solidFill>
                                <a:srgbClr val="00B050"/>
                              </a:solidFill>
                              <a:latin typeface="Cambria Math" panose="02040503050406030204" pitchFamily="18" charset="0"/>
                              <a:sym typeface="Wingdings" panose="05000000000000000000" pitchFamily="2" charset="2"/>
                            </a:rPr>
                          </m:ctrlPr>
                        </m:fPr>
                        <m:num>
                          <m:r>
                            <a:rPr lang="en-US" sz="1200" i="1">
                              <a:solidFill>
                                <a:srgbClr val="00B050"/>
                              </a:solidFill>
                              <a:latin typeface="Cambria Math" panose="02040503050406030204" pitchFamily="18" charset="0"/>
                              <a:sym typeface="Wingdings" panose="05000000000000000000" pitchFamily="2" charset="2"/>
                            </a:rPr>
                            <m:t>𝑑𝑚</m:t>
                          </m:r>
                        </m:num>
                        <m:den>
                          <m:r>
                            <a:rPr lang="en-US" sz="1200" i="1">
                              <a:solidFill>
                                <a:srgbClr val="00B050"/>
                              </a:solidFill>
                              <a:latin typeface="Cambria Math" panose="02040503050406030204" pitchFamily="18" charset="0"/>
                              <a:sym typeface="Wingdings" panose="05000000000000000000" pitchFamily="2" charset="2"/>
                            </a:rPr>
                            <m:t>𝑑</m:t>
                          </m:r>
                          <m:r>
                            <a:rPr lang="en-US" sz="1200" b="0" i="1" smtClean="0">
                              <a:solidFill>
                                <a:srgbClr val="00B050"/>
                              </a:solidFill>
                              <a:latin typeface="Cambria Math" panose="02040503050406030204" pitchFamily="18" charset="0"/>
                              <a:sym typeface="Wingdings" panose="05000000000000000000" pitchFamily="2" charset="2"/>
                            </a:rPr>
                            <m:t>𝑎</m:t>
                          </m:r>
                        </m:den>
                      </m:f>
                      <m:f>
                        <m:fPr>
                          <m:ctrlPr>
                            <a:rPr lang="en-US" sz="1200" i="1" smtClean="0">
                              <a:solidFill>
                                <a:schemeClr val="tx1"/>
                              </a:solidFill>
                              <a:latin typeface="Cambria Math" panose="02040503050406030204" pitchFamily="18" charset="0"/>
                              <a:sym typeface="Wingdings" panose="05000000000000000000" pitchFamily="2" charset="2"/>
                            </a:rPr>
                          </m:ctrlPr>
                        </m:fPr>
                        <m:num>
                          <m:r>
                            <a:rPr lang="en-US" sz="1200" i="1">
                              <a:solidFill>
                                <a:schemeClr val="tx1"/>
                              </a:solidFill>
                              <a:latin typeface="Cambria Math" panose="02040503050406030204" pitchFamily="18" charset="0"/>
                              <a:sym typeface="Wingdings" panose="05000000000000000000" pitchFamily="2" charset="2"/>
                            </a:rPr>
                            <m:t>𝑑</m:t>
                          </m:r>
                          <m:r>
                            <a:rPr lang="en-US" sz="1200" b="0" i="1" smtClean="0">
                              <a:solidFill>
                                <a:schemeClr val="tx1"/>
                              </a:solidFill>
                              <a:latin typeface="Cambria Math" panose="02040503050406030204" pitchFamily="18" charset="0"/>
                              <a:sym typeface="Wingdings" panose="05000000000000000000" pitchFamily="2" charset="2"/>
                            </a:rPr>
                            <m:t>𝑎</m:t>
                          </m:r>
                        </m:num>
                        <m:den>
                          <m:r>
                            <a:rPr lang="en-US" sz="1200" i="1">
                              <a:solidFill>
                                <a:schemeClr val="tx1"/>
                              </a:solidFill>
                              <a:latin typeface="Cambria Math" panose="02040503050406030204" pitchFamily="18" charset="0"/>
                              <a:sym typeface="Wingdings" panose="05000000000000000000" pitchFamily="2" charset="2"/>
                            </a:rPr>
                            <m:t>𝑑</m:t>
                          </m:r>
                          <m:r>
                            <a:rPr lang="en-US" sz="1200" b="0" i="1" smtClean="0">
                              <a:solidFill>
                                <a:schemeClr val="tx1"/>
                              </a:solidFill>
                              <a:latin typeface="Cambria Math" panose="02040503050406030204" pitchFamily="18" charset="0"/>
                              <a:sym typeface="Wingdings" panose="05000000000000000000" pitchFamily="2" charset="2"/>
                            </a:rPr>
                            <m:t>𝑡</m:t>
                          </m:r>
                        </m:den>
                      </m:f>
                      <m:r>
                        <a:rPr lang="en-US" sz="1200" b="0" i="1" smtClean="0">
                          <a:solidFill>
                            <a:schemeClr val="tx1"/>
                          </a:solidFill>
                          <a:latin typeface="Cambria Math" panose="02040503050406030204" pitchFamily="18" charset="0"/>
                          <a:sym typeface="Wingdings" panose="05000000000000000000" pitchFamily="2" charset="2"/>
                        </a:rPr>
                        <m:t>+</m:t>
                      </m:r>
                      <m:f>
                        <m:fPr>
                          <m:ctrlPr>
                            <a:rPr lang="en-US" sz="1200" i="1" smtClean="0">
                              <a:solidFill>
                                <a:srgbClr val="FF0000"/>
                              </a:solidFill>
                              <a:latin typeface="Cambria Math" panose="02040503050406030204" pitchFamily="18" charset="0"/>
                              <a:sym typeface="Wingdings" panose="05000000000000000000" pitchFamily="2" charset="2"/>
                            </a:rPr>
                          </m:ctrlPr>
                        </m:fPr>
                        <m:num>
                          <m:r>
                            <a:rPr lang="en-US" sz="1200" i="1" smtClean="0">
                              <a:solidFill>
                                <a:srgbClr val="FF0000"/>
                              </a:solidFill>
                              <a:latin typeface="Cambria Math" panose="02040503050406030204" pitchFamily="18" charset="0"/>
                              <a:sym typeface="Wingdings" panose="05000000000000000000" pitchFamily="2" charset="2"/>
                            </a:rPr>
                            <m:t>𝑑𝑚</m:t>
                          </m:r>
                        </m:num>
                        <m:den>
                          <m:r>
                            <a:rPr lang="en-US" sz="1200" i="1">
                              <a:solidFill>
                                <a:srgbClr val="FF0000"/>
                              </a:solidFill>
                              <a:latin typeface="Cambria Math" panose="02040503050406030204" pitchFamily="18" charset="0"/>
                              <a:sym typeface="Wingdings" panose="05000000000000000000" pitchFamily="2" charset="2"/>
                            </a:rPr>
                            <m:t>𝑑</m:t>
                          </m:r>
                          <m:r>
                            <a:rPr lang="en-US" sz="1200" b="0" i="1" smtClean="0">
                              <a:solidFill>
                                <a:srgbClr val="FF0000"/>
                              </a:solidFill>
                              <a:latin typeface="Cambria Math" panose="02040503050406030204" pitchFamily="18" charset="0"/>
                              <a:sym typeface="Wingdings" panose="05000000000000000000" pitchFamily="2" charset="2"/>
                            </a:rPr>
                            <m:t>𝑐</m:t>
                          </m:r>
                        </m:den>
                      </m:f>
                      <m:f>
                        <m:fPr>
                          <m:ctrlPr>
                            <a:rPr lang="en-US" sz="1200" i="1">
                              <a:solidFill>
                                <a:schemeClr val="tx1"/>
                              </a:solidFill>
                              <a:latin typeface="Cambria Math" panose="02040503050406030204" pitchFamily="18" charset="0"/>
                              <a:sym typeface="Wingdings" panose="05000000000000000000" pitchFamily="2" charset="2"/>
                            </a:rPr>
                          </m:ctrlPr>
                        </m:fPr>
                        <m:num>
                          <m:r>
                            <a:rPr lang="en-US" sz="1200" i="1">
                              <a:solidFill>
                                <a:schemeClr val="tx1"/>
                              </a:solidFill>
                              <a:latin typeface="Cambria Math" panose="02040503050406030204" pitchFamily="18" charset="0"/>
                              <a:sym typeface="Wingdings" panose="05000000000000000000" pitchFamily="2" charset="2"/>
                            </a:rPr>
                            <m:t>𝑑</m:t>
                          </m:r>
                          <m:r>
                            <a:rPr lang="en-US" sz="1200" b="0" i="1" smtClean="0">
                              <a:solidFill>
                                <a:schemeClr val="tx1"/>
                              </a:solidFill>
                              <a:latin typeface="Cambria Math" panose="02040503050406030204" pitchFamily="18" charset="0"/>
                              <a:sym typeface="Wingdings" panose="05000000000000000000" pitchFamily="2" charset="2"/>
                            </a:rPr>
                            <m:t>𝑐</m:t>
                          </m:r>
                        </m:num>
                        <m:den>
                          <m:r>
                            <a:rPr lang="en-US" sz="1200" i="1">
                              <a:solidFill>
                                <a:schemeClr val="tx1"/>
                              </a:solidFill>
                              <a:latin typeface="Cambria Math" panose="02040503050406030204" pitchFamily="18" charset="0"/>
                              <a:sym typeface="Wingdings" panose="05000000000000000000" pitchFamily="2" charset="2"/>
                            </a:rPr>
                            <m:t>𝑑</m:t>
                          </m:r>
                          <m:r>
                            <a:rPr lang="en-US" sz="1200" b="0" i="1" smtClean="0">
                              <a:solidFill>
                                <a:schemeClr val="tx1"/>
                              </a:solidFill>
                              <a:latin typeface="Cambria Math" panose="02040503050406030204" pitchFamily="18" charset="0"/>
                              <a:sym typeface="Wingdings" panose="05000000000000000000" pitchFamily="2" charset="2"/>
                            </a:rPr>
                            <m:t>𝑡</m:t>
                          </m:r>
                        </m:den>
                      </m:f>
                      <m:r>
                        <a:rPr lang="en-US" sz="1200" b="0" i="1" smtClean="0">
                          <a:solidFill>
                            <a:srgbClr val="2323FF"/>
                          </a:solidFill>
                          <a:latin typeface="Cambria Math" panose="02040503050406030204" pitchFamily="18" charset="0"/>
                          <a:sym typeface="Wingdings" panose="05000000000000000000" pitchFamily="2" charset="2"/>
                        </a:rPr>
                        <m:t>=</m:t>
                      </m:r>
                      <m:f>
                        <m:fPr>
                          <m:ctrlPr>
                            <a:rPr lang="en-US" sz="1200" i="1">
                              <a:latin typeface="Cambria Math" panose="02040503050406030204" pitchFamily="18" charset="0"/>
                            </a:rPr>
                          </m:ctrlPr>
                        </m:fPr>
                        <m:num>
                          <m:r>
                            <a:rPr lang="en-US" sz="1200" i="1">
                              <a:latin typeface="Cambria Math" panose="02040503050406030204" pitchFamily="18" charset="0"/>
                            </a:rPr>
                            <m:t>4</m:t>
                          </m:r>
                        </m:num>
                        <m:den>
                          <m:r>
                            <a:rPr lang="en-US" sz="1200" i="1">
                              <a:latin typeface="Cambria Math" panose="02040503050406030204" pitchFamily="18" charset="0"/>
                            </a:rPr>
                            <m:t>3</m:t>
                          </m:r>
                        </m:den>
                      </m:f>
                      <m:r>
                        <a:rPr lang="en-US" sz="1200" i="1">
                          <a:latin typeface="Cambria Math" panose="02040503050406030204" pitchFamily="18" charset="0"/>
                        </a:rPr>
                        <m:t>𝜋</m:t>
                      </m:r>
                      <m:sSub>
                        <m:sSubPr>
                          <m:ctrlPr>
                            <a:rPr lang="en-US" sz="1200" i="1">
                              <a:latin typeface="Cambria Math" panose="02040503050406030204" pitchFamily="18" charset="0"/>
                            </a:rPr>
                          </m:ctrlPr>
                        </m:sSubPr>
                        <m:e>
                          <m:r>
                            <a:rPr lang="en-US" sz="1200" i="1">
                              <a:latin typeface="Cambria Math" panose="02040503050406030204" pitchFamily="18" charset="0"/>
                            </a:rPr>
                            <m:t>𝜌</m:t>
                          </m:r>
                        </m:e>
                        <m:sub>
                          <m:r>
                            <a:rPr lang="en-US" sz="1200" i="1">
                              <a:latin typeface="Cambria Math" panose="02040503050406030204" pitchFamily="18" charset="0"/>
                            </a:rPr>
                            <m:t>𝑖</m:t>
                          </m:r>
                        </m:sub>
                      </m:sSub>
                      <m:r>
                        <a:rPr lang="en-US" sz="1200" i="1">
                          <a:latin typeface="Cambria Math" panose="02040503050406030204" pitchFamily="18" charset="0"/>
                        </a:rPr>
                        <m:t>(2</m:t>
                      </m:r>
                      <m:r>
                        <a:rPr lang="en-US" sz="1200" i="1">
                          <a:latin typeface="Cambria Math" panose="02040503050406030204" pitchFamily="18" charset="0"/>
                        </a:rPr>
                        <m:t>𝑎𝑐</m:t>
                      </m:r>
                      <m:r>
                        <a:rPr lang="en-US" sz="1200" i="1">
                          <a:latin typeface="Cambria Math" panose="02040503050406030204" pitchFamily="18" charset="0"/>
                        </a:rPr>
                        <m:t>)</m:t>
                      </m:r>
                      <m:f>
                        <m:fPr>
                          <m:ctrlPr>
                            <a:rPr lang="en-US" sz="1200" i="1">
                              <a:latin typeface="Cambria Math" panose="02040503050406030204" pitchFamily="18" charset="0"/>
                            </a:rPr>
                          </m:ctrlPr>
                        </m:fPr>
                        <m:num>
                          <m:r>
                            <a:rPr lang="en-US" sz="1200" i="1">
                              <a:latin typeface="Cambria Math" panose="02040503050406030204" pitchFamily="18" charset="0"/>
                            </a:rPr>
                            <m:t>𝑑𝑎</m:t>
                          </m:r>
                        </m:num>
                        <m:den>
                          <m:r>
                            <a:rPr lang="en-US" sz="1200" i="1">
                              <a:latin typeface="Cambria Math" panose="02040503050406030204" pitchFamily="18" charset="0"/>
                            </a:rPr>
                            <m:t>𝑑𝑡</m:t>
                          </m:r>
                        </m:den>
                      </m:f>
                      <m:r>
                        <m:rPr>
                          <m:nor/>
                        </m:rPr>
                        <a:rPr lang="en-US" sz="1200" dirty="0"/>
                        <m:t> + </m:t>
                      </m:r>
                      <m:f>
                        <m:fPr>
                          <m:ctrlPr>
                            <a:rPr lang="en-US" sz="1200" i="1">
                              <a:latin typeface="Cambria Math" panose="02040503050406030204" pitchFamily="18" charset="0"/>
                            </a:rPr>
                          </m:ctrlPr>
                        </m:fPr>
                        <m:num>
                          <m:r>
                            <a:rPr lang="en-US" sz="1200" i="1">
                              <a:latin typeface="Cambria Math" panose="02040503050406030204" pitchFamily="18" charset="0"/>
                            </a:rPr>
                            <m:t>4</m:t>
                          </m:r>
                        </m:num>
                        <m:den>
                          <m:r>
                            <a:rPr lang="en-US" sz="1200" i="1">
                              <a:latin typeface="Cambria Math" panose="02040503050406030204" pitchFamily="18" charset="0"/>
                            </a:rPr>
                            <m:t>3</m:t>
                          </m:r>
                        </m:den>
                      </m:f>
                      <m:r>
                        <a:rPr lang="en-US" sz="1200" i="1">
                          <a:latin typeface="Cambria Math" panose="02040503050406030204" pitchFamily="18" charset="0"/>
                        </a:rPr>
                        <m:t>𝜋</m:t>
                      </m:r>
                      <m:sSub>
                        <m:sSubPr>
                          <m:ctrlPr>
                            <a:rPr lang="en-US" sz="1200" i="1">
                              <a:latin typeface="Cambria Math" panose="02040503050406030204" pitchFamily="18" charset="0"/>
                            </a:rPr>
                          </m:ctrlPr>
                        </m:sSubPr>
                        <m:e>
                          <m:r>
                            <a:rPr lang="en-US" sz="1200" i="1">
                              <a:latin typeface="Cambria Math" panose="02040503050406030204" pitchFamily="18" charset="0"/>
                            </a:rPr>
                            <m:t>𝜌</m:t>
                          </m:r>
                        </m:e>
                        <m:sub>
                          <m:r>
                            <a:rPr lang="en-US" sz="1200" i="1">
                              <a:latin typeface="Cambria Math" panose="02040503050406030204" pitchFamily="18" charset="0"/>
                            </a:rPr>
                            <m:t>𝑖</m:t>
                          </m:r>
                        </m:sub>
                      </m:sSub>
                      <m:r>
                        <a:rPr lang="en-US" sz="1200" i="1">
                          <a:latin typeface="Cambria Math" panose="02040503050406030204" pitchFamily="18" charset="0"/>
                        </a:rPr>
                        <m:t>(</m:t>
                      </m:r>
                      <m:sSup>
                        <m:sSupPr>
                          <m:ctrlPr>
                            <a:rPr lang="en-US" sz="1200" i="1">
                              <a:latin typeface="Cambria Math" panose="02040503050406030204" pitchFamily="18" charset="0"/>
                            </a:rPr>
                          </m:ctrlPr>
                        </m:sSupPr>
                        <m:e>
                          <m:r>
                            <a:rPr lang="en-US" sz="1200" i="1">
                              <a:latin typeface="Cambria Math" panose="02040503050406030204" pitchFamily="18" charset="0"/>
                            </a:rPr>
                            <m:t>𝑎</m:t>
                          </m:r>
                        </m:e>
                        <m:sup>
                          <m:r>
                            <a:rPr lang="en-US" sz="1200" i="1">
                              <a:latin typeface="Cambria Math" panose="02040503050406030204" pitchFamily="18" charset="0"/>
                            </a:rPr>
                            <m:t>2</m:t>
                          </m:r>
                        </m:sup>
                      </m:sSup>
                      <m:r>
                        <a:rPr lang="en-US" sz="1200" i="1">
                          <a:latin typeface="Cambria Math" panose="02040503050406030204" pitchFamily="18" charset="0"/>
                        </a:rPr>
                        <m:t>)</m:t>
                      </m:r>
                      <m:f>
                        <m:fPr>
                          <m:ctrlPr>
                            <a:rPr lang="en-US" sz="1200" i="1">
                              <a:latin typeface="Cambria Math" panose="02040503050406030204" pitchFamily="18" charset="0"/>
                            </a:rPr>
                          </m:ctrlPr>
                        </m:fPr>
                        <m:num>
                          <m:r>
                            <a:rPr lang="en-US" sz="1200" i="1">
                              <a:latin typeface="Cambria Math" panose="02040503050406030204" pitchFamily="18" charset="0"/>
                            </a:rPr>
                            <m:t>𝑑𝑐</m:t>
                          </m:r>
                        </m:num>
                        <m:den>
                          <m:r>
                            <a:rPr lang="en-US" sz="1200" i="1">
                              <a:latin typeface="Cambria Math" panose="02040503050406030204" pitchFamily="18" charset="0"/>
                            </a:rPr>
                            <m:t>𝑑𝑡</m:t>
                          </m:r>
                        </m:den>
                      </m:f>
                    </m:oMath>
                  </m:oMathPara>
                </a14:m>
                <a:endParaRPr lang="en-US" sz="1200" dirty="0"/>
              </a:p>
              <a:p>
                <a:endParaRPr lang="en-US" sz="1200" i="1" dirty="0">
                  <a:latin typeface="Cambria Math" panose="02040503050406030204" pitchFamily="18" charset="0"/>
                  <a:sym typeface="Wingdings" panose="05000000000000000000" pitchFamily="2" charset="2"/>
                </a:endParaRPr>
              </a:p>
              <a:p>
                <a:pPr/>
                <a14:m>
                  <m:oMathPara xmlns:m="http://schemas.openxmlformats.org/officeDocument/2006/math">
                    <m:oMathParaPr>
                      <m:jc m:val="left"/>
                    </m:oMathParaPr>
                    <m:oMath xmlns:m="http://schemas.openxmlformats.org/officeDocument/2006/math">
                      <m:f>
                        <m:fPr>
                          <m:ctrlPr>
                            <a:rPr lang="en-US" sz="1200" i="1" smtClean="0">
                              <a:latin typeface="Cambria Math" panose="02040503050406030204" pitchFamily="18" charset="0"/>
                              <a:sym typeface="Wingdings" panose="05000000000000000000" pitchFamily="2" charset="2"/>
                            </a:rPr>
                          </m:ctrlPr>
                        </m:fPr>
                        <m:num>
                          <m:r>
                            <a:rPr lang="en-US" sz="1200" i="1">
                              <a:latin typeface="Cambria Math" panose="02040503050406030204" pitchFamily="18" charset="0"/>
                              <a:sym typeface="Wingdings" panose="05000000000000000000" pitchFamily="2" charset="2"/>
                            </a:rPr>
                            <m:t>𝑑𝑚</m:t>
                          </m:r>
                        </m:num>
                        <m:den>
                          <m:r>
                            <a:rPr lang="en-US" sz="1200" i="1">
                              <a:latin typeface="Cambria Math" panose="02040503050406030204" pitchFamily="18" charset="0"/>
                              <a:sym typeface="Wingdings" panose="05000000000000000000" pitchFamily="2" charset="2"/>
                            </a:rPr>
                            <m:t>𝑑𝑡</m:t>
                          </m:r>
                        </m:den>
                      </m:f>
                      <m:r>
                        <a:rPr lang="en-US" sz="1200" i="1">
                          <a:latin typeface="Cambria Math" panose="02040503050406030204" pitchFamily="18" charset="0"/>
                          <a:sym typeface="Wingdings" panose="05000000000000000000" pitchFamily="2" charset="2"/>
                        </a:rPr>
                        <m:t>=</m:t>
                      </m:r>
                      <m:r>
                        <a:rPr lang="en-US" sz="1200" i="1">
                          <a:latin typeface="Cambria Math" panose="02040503050406030204" pitchFamily="18" charset="0"/>
                        </a:rPr>
                        <m:t>4</m:t>
                      </m:r>
                      <m:r>
                        <a:rPr lang="en-US" sz="1200" i="1">
                          <a:latin typeface="Cambria Math" panose="02040503050406030204" pitchFamily="18" charset="0"/>
                        </a:rPr>
                        <m:t>𝜋</m:t>
                      </m:r>
                      <m:d>
                        <m:dPr>
                          <m:begChr m:val="["/>
                          <m:endChr m:val="]"/>
                          <m:ctrlPr>
                            <a:rPr lang="en-US" sz="1200" i="1">
                              <a:latin typeface="Cambria Math" panose="02040503050406030204" pitchFamily="18" charset="0"/>
                            </a:rPr>
                          </m:ctrlPr>
                        </m:dPr>
                        <m:e>
                          <m:f>
                            <m:fPr>
                              <m:ctrlPr>
                                <a:rPr lang="en-US" sz="1200" i="1">
                                  <a:latin typeface="Cambria Math" panose="02040503050406030204" pitchFamily="18" charset="0"/>
                                </a:rPr>
                              </m:ctrlPr>
                            </m:fPr>
                            <m:num>
                              <m:r>
                                <a:rPr lang="en-US" sz="1200" i="1">
                                  <a:latin typeface="Cambria Math" panose="02040503050406030204" pitchFamily="18" charset="0"/>
                                </a:rPr>
                                <m:t>2</m:t>
                              </m:r>
                            </m:num>
                            <m:den>
                              <m:r>
                                <a:rPr lang="en-US" sz="1200" i="1">
                                  <a:latin typeface="Cambria Math" panose="02040503050406030204" pitchFamily="18" charset="0"/>
                                </a:rPr>
                                <m:t>3</m:t>
                              </m:r>
                            </m:den>
                          </m:f>
                          <m:r>
                            <a:rPr lang="en-US" sz="1200" i="1">
                              <a:latin typeface="Cambria Math" panose="02040503050406030204" pitchFamily="18" charset="0"/>
                            </a:rPr>
                            <m:t>𝑎𝑐</m:t>
                          </m:r>
                          <m:sSub>
                            <m:sSubPr>
                              <m:ctrlPr>
                                <a:rPr lang="en-US" sz="1200" i="1">
                                  <a:latin typeface="Cambria Math" panose="02040503050406030204" pitchFamily="18" charset="0"/>
                                </a:rPr>
                              </m:ctrlPr>
                            </m:sSubPr>
                            <m:e>
                              <m:r>
                                <a:rPr lang="en-US" sz="1200" i="1">
                                  <a:latin typeface="Cambria Math" panose="02040503050406030204" pitchFamily="18" charset="0"/>
                                </a:rPr>
                                <m:t>𝐹</m:t>
                              </m:r>
                            </m:e>
                            <m:sub>
                              <m:r>
                                <a:rPr lang="en-US" sz="1200" i="1">
                                  <a:latin typeface="Cambria Math" panose="02040503050406030204" pitchFamily="18" charset="0"/>
                                </a:rPr>
                                <m:t>𝑎</m:t>
                              </m:r>
                            </m:sub>
                          </m:sSub>
                          <m:r>
                            <m:rPr>
                              <m:nor/>
                            </m:rPr>
                            <a:rPr lang="en-US" sz="1200" dirty="0"/>
                            <m:t>+ </m:t>
                          </m:r>
                          <m:f>
                            <m:fPr>
                              <m:ctrlPr>
                                <a:rPr lang="en-US" sz="1200" i="1">
                                  <a:latin typeface="Cambria Math" panose="02040503050406030204" pitchFamily="18" charset="0"/>
                                </a:rPr>
                              </m:ctrlPr>
                            </m:fPr>
                            <m:num>
                              <m:r>
                                <a:rPr lang="en-US" sz="1200" i="1">
                                  <a:latin typeface="Cambria Math" panose="02040503050406030204" pitchFamily="18" charset="0"/>
                                </a:rPr>
                                <m:t>1</m:t>
                              </m:r>
                            </m:num>
                            <m:den>
                              <m:r>
                                <a:rPr lang="en-US" sz="1200" i="1">
                                  <a:latin typeface="Cambria Math" panose="02040503050406030204" pitchFamily="18" charset="0"/>
                                </a:rPr>
                                <m:t>3</m:t>
                              </m:r>
                            </m:den>
                          </m:f>
                          <m:sSup>
                            <m:sSupPr>
                              <m:ctrlPr>
                                <a:rPr lang="en-US" sz="1200" i="1">
                                  <a:latin typeface="Cambria Math" panose="02040503050406030204" pitchFamily="18" charset="0"/>
                                </a:rPr>
                              </m:ctrlPr>
                            </m:sSupPr>
                            <m:e>
                              <m:r>
                                <a:rPr lang="en-US" sz="1200" i="1">
                                  <a:latin typeface="Cambria Math" panose="02040503050406030204" pitchFamily="18" charset="0"/>
                                </a:rPr>
                                <m:t>𝑎</m:t>
                              </m:r>
                            </m:e>
                            <m:sup>
                              <m:r>
                                <a:rPr lang="en-US" sz="1200" i="1">
                                  <a:latin typeface="Cambria Math" panose="02040503050406030204" pitchFamily="18" charset="0"/>
                                </a:rPr>
                                <m:t>2</m:t>
                              </m:r>
                            </m:sup>
                          </m:sSup>
                          <m:sSub>
                            <m:sSubPr>
                              <m:ctrlPr>
                                <a:rPr lang="en-US" sz="1200" i="1">
                                  <a:latin typeface="Cambria Math" panose="02040503050406030204" pitchFamily="18" charset="0"/>
                                </a:rPr>
                              </m:ctrlPr>
                            </m:sSubPr>
                            <m:e>
                              <m:r>
                                <a:rPr lang="en-US" sz="1200" i="1">
                                  <a:latin typeface="Cambria Math" panose="02040503050406030204" pitchFamily="18" charset="0"/>
                                </a:rPr>
                                <m:t>𝐹</m:t>
                              </m:r>
                            </m:e>
                            <m:sub>
                              <m:r>
                                <a:rPr lang="en-US" sz="1200" i="1">
                                  <a:latin typeface="Cambria Math" panose="02040503050406030204" pitchFamily="18" charset="0"/>
                                </a:rPr>
                                <m:t>𝑐</m:t>
                              </m:r>
                            </m:sub>
                          </m:sSub>
                          <m:r>
                            <a:rPr lang="en-US" sz="1200" i="1">
                              <a:latin typeface="Cambria Math" panose="02040503050406030204" pitchFamily="18" charset="0"/>
                            </a:rPr>
                            <m:t> </m:t>
                          </m:r>
                        </m:e>
                      </m:d>
                    </m:oMath>
                  </m:oMathPara>
                </a14:m>
                <a:endParaRPr lang="en-US" sz="1200" i="1" dirty="0">
                  <a:latin typeface="Cambria Math" panose="02040503050406030204" pitchFamily="18" charset="0"/>
                  <a:sym typeface="Wingdings" panose="05000000000000000000" pitchFamily="2" charset="2"/>
                </a:endParaRPr>
              </a:p>
              <a:p>
                <a:pPr/>
                <a14:m>
                  <m:oMathPara xmlns:m="http://schemas.openxmlformats.org/officeDocument/2006/math">
                    <m:oMathParaPr>
                      <m:jc m:val="left"/>
                    </m:oMathParaPr>
                    <m:oMath xmlns:m="http://schemas.openxmlformats.org/officeDocument/2006/math">
                      <m:f>
                        <m:fPr>
                          <m:ctrlPr>
                            <a:rPr lang="en-US" sz="1200" i="1" smtClean="0">
                              <a:solidFill>
                                <a:schemeClr val="tx1"/>
                              </a:solidFill>
                              <a:latin typeface="Cambria Math" panose="02040503050406030204" pitchFamily="18" charset="0"/>
                            </a:rPr>
                          </m:ctrlPr>
                        </m:fPr>
                        <m:num>
                          <m:r>
                            <a:rPr lang="en-US" sz="1200" i="1">
                              <a:solidFill>
                                <a:schemeClr val="tx1"/>
                              </a:solidFill>
                              <a:latin typeface="Cambria Math" panose="02040503050406030204" pitchFamily="18" charset="0"/>
                            </a:rPr>
                            <m:t>𝑑𝑚</m:t>
                          </m:r>
                        </m:num>
                        <m:den>
                          <m:r>
                            <a:rPr lang="en-US" sz="1200" i="1">
                              <a:solidFill>
                                <a:schemeClr val="tx1"/>
                              </a:solidFill>
                              <a:latin typeface="Cambria Math" panose="02040503050406030204" pitchFamily="18" charset="0"/>
                            </a:rPr>
                            <m:t>𝑑𝑡</m:t>
                          </m:r>
                        </m:den>
                      </m:f>
                      <m:r>
                        <a:rPr lang="en-US" sz="1200" i="1">
                          <a:solidFill>
                            <a:schemeClr val="tx1"/>
                          </a:solidFill>
                          <a:latin typeface="Cambria Math" panose="02040503050406030204" pitchFamily="18" charset="0"/>
                        </a:rPr>
                        <m:t>=4</m:t>
                      </m:r>
                      <m:r>
                        <a:rPr lang="en-US" sz="1200" i="1">
                          <a:solidFill>
                            <a:schemeClr val="tx1"/>
                          </a:solidFill>
                          <a:latin typeface="Cambria Math" panose="02040503050406030204" pitchFamily="18" charset="0"/>
                        </a:rPr>
                        <m:t>𝜋</m:t>
                      </m:r>
                      <m:sSub>
                        <m:sSubPr>
                          <m:ctrlPr>
                            <a:rPr lang="en-US" sz="1200" i="1">
                              <a:latin typeface="Cambria Math" panose="02040503050406030204" pitchFamily="18" charset="0"/>
                            </a:rPr>
                          </m:ctrlPr>
                        </m:sSubPr>
                        <m:e>
                          <m:r>
                            <a:rPr lang="en-US" sz="1200" i="1">
                              <a:latin typeface="Cambria Math" panose="02040503050406030204" pitchFamily="18" charset="0"/>
                            </a:rPr>
                            <m:t>𝐷</m:t>
                          </m:r>
                        </m:e>
                        <m:sub>
                          <m:r>
                            <a:rPr lang="en-US" sz="1200" i="1">
                              <a:latin typeface="Cambria Math" panose="02040503050406030204" pitchFamily="18" charset="0"/>
                            </a:rPr>
                            <m:t>𝑣</m:t>
                          </m:r>
                        </m:sub>
                      </m:sSub>
                      <m:r>
                        <a:rPr lang="en-US" sz="1200" b="0" i="1" smtClean="0">
                          <a:latin typeface="Cambria Math" panose="02040503050406030204" pitchFamily="18" charset="0"/>
                        </a:rPr>
                        <m:t>𝑐</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𝑓</m:t>
                          </m:r>
                        </m:e>
                        <m:sub>
                          <m:r>
                            <a:rPr lang="en-US" sz="1200" b="0" i="1" smtClean="0">
                              <a:latin typeface="Cambria Math" panose="02040503050406030204" pitchFamily="18" charset="0"/>
                            </a:rPr>
                            <m:t>𝑝𝑟</m:t>
                          </m:r>
                        </m:sub>
                      </m:sSub>
                      <m:d>
                        <m:dPr>
                          <m:ctrlPr>
                            <a:rPr lang="en-US" sz="1200" i="1">
                              <a:solidFill>
                                <a:schemeClr val="tx1"/>
                              </a:solidFill>
                              <a:latin typeface="Cambria Math" panose="02040503050406030204" pitchFamily="18" charset="0"/>
                            </a:rPr>
                          </m:ctrlPr>
                        </m:dPr>
                        <m:e>
                          <m:r>
                            <a:rPr lang="en-US" sz="1200" i="1">
                              <a:solidFill>
                                <a:schemeClr val="tx1"/>
                              </a:solidFill>
                              <a:latin typeface="Cambria Math" panose="02040503050406030204" pitchFamily="18" charset="0"/>
                            </a:rPr>
                            <m:t>𝜙</m:t>
                          </m:r>
                        </m:e>
                      </m:d>
                      <m:d>
                        <m:dPr>
                          <m:begChr m:val="["/>
                          <m:endChr m:val="]"/>
                          <m:ctrlPr>
                            <a:rPr lang="en-US" sz="1200" i="1">
                              <a:latin typeface="Cambria Math" panose="02040503050406030204" pitchFamily="18" charset="0"/>
                              <a:ea typeface="Cambria Math" panose="02040503050406030204" pitchFamily="18" charset="0"/>
                            </a:rPr>
                          </m:ctrlPr>
                        </m:dPr>
                        <m:e>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𝑣</m:t>
                              </m:r>
                              <m:r>
                                <a:rPr lang="en-US" sz="1200" i="1">
                                  <a:latin typeface="Cambria Math" panose="02040503050406030204" pitchFamily="18" charset="0"/>
                                  <a:ea typeface="Cambria Math" panose="02040503050406030204" pitchFamily="18" charset="0"/>
                                </a:rPr>
                                <m:t>∞</m:t>
                              </m:r>
                            </m:sub>
                          </m:sSub>
                          <m:r>
                            <a:rPr lang="en-US" sz="1200" i="1">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𝑣𝑖</m:t>
                              </m:r>
                            </m:sub>
                          </m:sSub>
                          <m:r>
                            <a:rPr lang="en-US" sz="120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𝑇</m:t>
                          </m:r>
                          <m:r>
                            <a:rPr lang="en-US" sz="1200" i="1" smtClean="0">
                              <a:latin typeface="Cambria Math" panose="02040503050406030204" pitchFamily="18" charset="0"/>
                              <a:ea typeface="Cambria Math" panose="02040503050406030204" pitchFamily="18" charset="0"/>
                            </a:rPr>
                            <m:t>)</m:t>
                          </m:r>
                        </m:e>
                      </m:d>
                    </m:oMath>
                  </m:oMathPara>
                </a14:m>
                <a:endParaRPr lang="en-US" sz="1200" i="1" dirty="0">
                  <a:latin typeface="Cambria Math" panose="02040503050406030204" pitchFamily="18" charset="0"/>
                  <a:sym typeface="Wingdings" panose="05000000000000000000" pitchFamily="2" charset="2"/>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856258" y="1735255"/>
                <a:ext cx="4287741" cy="3355149"/>
              </a:xfrm>
              <a:prstGeom prst="rect">
                <a:avLst/>
              </a:prstGeom>
              <a:blipFill>
                <a:blip r:embed="rId6"/>
                <a:stretch>
                  <a:fillRect l="-142"/>
                </a:stretch>
              </a:blipFill>
            </p:spPr>
            <p:txBody>
              <a:bodyPr/>
              <a:lstStyle/>
              <a:p>
                <a:r>
                  <a:rPr lang="en-US">
                    <a:noFill/>
                  </a:rPr>
                  <a:t> </a:t>
                </a:r>
              </a:p>
            </p:txBody>
          </p:sp>
        </mc:Fallback>
      </mc:AlternateContent>
      <p:sp>
        <p:nvSpPr>
          <p:cNvPr id="2" name="TextBox 1"/>
          <p:cNvSpPr txBox="1"/>
          <p:nvPr/>
        </p:nvSpPr>
        <p:spPr>
          <a:xfrm>
            <a:off x="498944" y="1365923"/>
            <a:ext cx="2176301" cy="369332"/>
          </a:xfrm>
          <a:prstGeom prst="rect">
            <a:avLst/>
          </a:prstGeom>
          <a:noFill/>
        </p:spPr>
        <p:txBody>
          <a:bodyPr wrap="none" rtlCol="0">
            <a:spAutoFit/>
          </a:bodyPr>
          <a:lstStyle/>
          <a:p>
            <a:r>
              <a:rPr lang="en-US" u="sng" dirty="0"/>
              <a:t>Liquid water droplets</a:t>
            </a:r>
          </a:p>
        </p:txBody>
      </p:sp>
      <p:sp>
        <p:nvSpPr>
          <p:cNvPr id="8" name="TextBox 7"/>
          <p:cNvSpPr txBox="1"/>
          <p:nvPr/>
        </p:nvSpPr>
        <p:spPr>
          <a:xfrm>
            <a:off x="4856259" y="1365923"/>
            <a:ext cx="3111108" cy="369332"/>
          </a:xfrm>
          <a:prstGeom prst="rect">
            <a:avLst/>
          </a:prstGeom>
          <a:noFill/>
        </p:spPr>
        <p:txBody>
          <a:bodyPr wrap="none" rtlCol="0">
            <a:spAutoFit/>
          </a:bodyPr>
          <a:lstStyle/>
          <a:p>
            <a:r>
              <a:rPr lang="en-US" u="sng" dirty="0" err="1"/>
              <a:t>Prolate</a:t>
            </a:r>
            <a:r>
              <a:rPr lang="en-US" u="sng" dirty="0"/>
              <a:t> (</a:t>
            </a:r>
            <a:r>
              <a:rPr lang="en-US" u="sng" dirty="0" err="1"/>
              <a:t>columner</a:t>
            </a:r>
            <a:r>
              <a:rPr lang="en-US" u="sng" dirty="0"/>
              <a:t>) ice particles</a:t>
            </a:r>
          </a:p>
        </p:txBody>
      </p:sp>
      <mc:AlternateContent xmlns:mc="http://schemas.openxmlformats.org/markup-compatibility/2006" xmlns:a14="http://schemas.microsoft.com/office/drawing/2010/main">
        <mc:Choice Requires="a14">
          <p:sp>
            <p:nvSpPr>
              <p:cNvPr id="11" name="TextBox 10"/>
              <p:cNvSpPr txBox="1"/>
              <p:nvPr/>
            </p:nvSpPr>
            <p:spPr>
              <a:xfrm>
                <a:off x="4972367" y="5105448"/>
                <a:ext cx="1443985" cy="1693797"/>
              </a:xfrm>
              <a:prstGeom prst="rect">
                <a:avLst/>
              </a:prstGeom>
              <a:noFill/>
              <a:ln>
                <a:solidFill>
                  <a:schemeClr val="tx1"/>
                </a:solidFill>
              </a:ln>
            </p:spPr>
            <p:txBody>
              <a:bodyPr wrap="none" rtlCol="0">
                <a:spAutoFit/>
              </a:bodyPr>
              <a:lstStyle/>
              <a:p>
                <a:r>
                  <a:rPr lang="en-US" sz="1200" b="0" dirty="0">
                    <a:latin typeface="Cambria Math" panose="02040503050406030204" pitchFamily="18" charset="0"/>
                  </a:rPr>
                  <a:t>Mass of a spheroid:</a:t>
                </a:r>
              </a:p>
              <a:p>
                <a:pPr/>
                <a14:m>
                  <m:oMathPara xmlns:m="http://schemas.openxmlformats.org/officeDocument/2006/math">
                    <m:oMathParaPr>
                      <m:jc m:val="left"/>
                    </m:oMathParaPr>
                    <m:oMath xmlns:m="http://schemas.openxmlformats.org/officeDocument/2006/math">
                      <m:r>
                        <a:rPr lang="en-US" sz="1200" b="0" i="1" smtClean="0">
                          <a:latin typeface="Cambria Math" panose="02040503050406030204" pitchFamily="18" charset="0"/>
                        </a:rPr>
                        <m:t>𝑚</m:t>
                      </m:r>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4</m:t>
                          </m:r>
                          <m:r>
                            <a:rPr lang="en-US" sz="1200" i="1">
                              <a:latin typeface="Cambria Math" panose="02040503050406030204" pitchFamily="18" charset="0"/>
                              <a:ea typeface="Cambria Math" panose="02040503050406030204" pitchFamily="18" charset="0"/>
                            </a:rPr>
                            <m:t>𝜋</m:t>
                          </m:r>
                        </m:num>
                        <m:den>
                          <m:r>
                            <a:rPr lang="en-US" sz="1200" b="0" i="1" smtClean="0">
                              <a:latin typeface="Cambria Math" panose="02040503050406030204" pitchFamily="18" charset="0"/>
                              <a:ea typeface="Cambria Math" panose="02040503050406030204" pitchFamily="18" charset="0"/>
                            </a:rPr>
                            <m:t>3</m:t>
                          </m:r>
                        </m:den>
                      </m:f>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𝑎</m:t>
                          </m:r>
                        </m:e>
                        <m:sup>
                          <m:r>
                            <a:rPr lang="en-US" sz="1200" b="0" i="1" smtClean="0">
                              <a:latin typeface="Cambria Math" panose="02040503050406030204" pitchFamily="18" charset="0"/>
                            </a:rPr>
                            <m:t>2</m:t>
                          </m:r>
                        </m:sup>
                      </m:sSup>
                      <m:r>
                        <a:rPr lang="en-US" sz="1200" b="0" i="1" smtClean="0">
                          <a:latin typeface="Cambria Math" panose="02040503050406030204" pitchFamily="18" charset="0"/>
                        </a:rPr>
                        <m:t>𝑐</m:t>
                      </m:r>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b="0" i="1" smtClean="0">
                              <a:latin typeface="Cambria Math" panose="02040503050406030204" pitchFamily="18" charset="0"/>
                              <a:ea typeface="Cambria Math" panose="02040503050406030204" pitchFamily="18" charset="0"/>
                            </a:rPr>
                            <m:t>𝑖</m:t>
                          </m:r>
                        </m:sub>
                      </m:sSub>
                    </m:oMath>
                  </m:oMathPara>
                </a14:m>
                <a:endParaRPr lang="en-US" sz="1200" dirty="0">
                  <a:sym typeface="Wingdings" panose="05000000000000000000" pitchFamily="2" charset="2"/>
                </a:endParaRPr>
              </a:p>
              <a:p>
                <a:endParaRPr lang="en-US" sz="1200" dirty="0"/>
              </a:p>
              <a:p>
                <a:pPr/>
                <a14:m>
                  <m:oMathPara xmlns:m="http://schemas.openxmlformats.org/officeDocument/2006/math">
                    <m:oMathParaPr>
                      <m:jc m:val="left"/>
                    </m:oMathParaPr>
                    <m:oMath xmlns:m="http://schemas.openxmlformats.org/officeDocument/2006/math">
                      <m:f>
                        <m:fPr>
                          <m:ctrlPr>
                            <a:rPr lang="en-US" sz="1200" i="1" smtClean="0">
                              <a:solidFill>
                                <a:srgbClr val="00B050"/>
                              </a:solidFill>
                              <a:latin typeface="Cambria Math" panose="02040503050406030204" pitchFamily="18" charset="0"/>
                              <a:sym typeface="Wingdings" panose="05000000000000000000" pitchFamily="2" charset="2"/>
                            </a:rPr>
                          </m:ctrlPr>
                        </m:fPr>
                        <m:num>
                          <m:r>
                            <a:rPr lang="en-US" sz="1200" i="1">
                              <a:solidFill>
                                <a:srgbClr val="00B050"/>
                              </a:solidFill>
                              <a:latin typeface="Cambria Math" panose="02040503050406030204" pitchFamily="18" charset="0"/>
                              <a:sym typeface="Wingdings" panose="05000000000000000000" pitchFamily="2" charset="2"/>
                            </a:rPr>
                            <m:t>𝑑𝑚</m:t>
                          </m:r>
                        </m:num>
                        <m:den>
                          <m:r>
                            <a:rPr lang="en-US" sz="1200" i="1">
                              <a:solidFill>
                                <a:srgbClr val="00B050"/>
                              </a:solidFill>
                              <a:latin typeface="Cambria Math" panose="02040503050406030204" pitchFamily="18" charset="0"/>
                              <a:sym typeface="Wingdings" panose="05000000000000000000" pitchFamily="2" charset="2"/>
                            </a:rPr>
                            <m:t>𝑑</m:t>
                          </m:r>
                          <m:r>
                            <a:rPr lang="en-US" sz="1200" b="0" i="1" smtClean="0">
                              <a:solidFill>
                                <a:srgbClr val="00B050"/>
                              </a:solidFill>
                              <a:latin typeface="Cambria Math" panose="02040503050406030204" pitchFamily="18" charset="0"/>
                              <a:sym typeface="Wingdings" panose="05000000000000000000" pitchFamily="2" charset="2"/>
                            </a:rPr>
                            <m:t>𝑎</m:t>
                          </m:r>
                        </m:den>
                      </m:f>
                      <m:r>
                        <a:rPr lang="en-US" sz="1200" b="0" i="1" smtClean="0">
                          <a:latin typeface="Cambria Math" panose="02040503050406030204" pitchFamily="18" charset="0"/>
                          <a:sym typeface="Wingdings" panose="05000000000000000000" pitchFamily="2" charset="2"/>
                        </a:rPr>
                        <m:t>=</m:t>
                      </m:r>
                      <m:f>
                        <m:fPr>
                          <m:ctrlPr>
                            <a:rPr lang="en-US" sz="1200" i="1">
                              <a:latin typeface="Cambria Math" panose="02040503050406030204" pitchFamily="18" charset="0"/>
                            </a:rPr>
                          </m:ctrlPr>
                        </m:fPr>
                        <m:num>
                          <m:r>
                            <a:rPr lang="en-US" sz="1200" i="1">
                              <a:latin typeface="Cambria Math" panose="02040503050406030204" pitchFamily="18" charset="0"/>
                            </a:rPr>
                            <m:t>4</m:t>
                          </m:r>
                          <m:r>
                            <a:rPr lang="en-US" sz="1200" i="1">
                              <a:latin typeface="Cambria Math" panose="02040503050406030204" pitchFamily="18" charset="0"/>
                              <a:ea typeface="Cambria Math" panose="02040503050406030204" pitchFamily="18" charset="0"/>
                            </a:rPr>
                            <m:t>𝜋</m:t>
                          </m:r>
                        </m:num>
                        <m:den>
                          <m:r>
                            <a:rPr lang="en-US" sz="1200" i="1">
                              <a:latin typeface="Cambria Math" panose="02040503050406030204" pitchFamily="18" charset="0"/>
                              <a:ea typeface="Cambria Math" panose="02040503050406030204" pitchFamily="18" charset="0"/>
                            </a:rPr>
                            <m:t>3</m:t>
                          </m:r>
                        </m:den>
                      </m:f>
                      <m:sSub>
                        <m:sSubPr>
                          <m:ctrlPr>
                            <a:rPr lang="en-US" sz="1200" i="1">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(2</m:t>
                          </m:r>
                          <m:r>
                            <a:rPr lang="en-US" sz="1200" b="0" i="1" smtClean="0">
                              <a:latin typeface="Cambria Math" panose="02040503050406030204" pitchFamily="18" charset="0"/>
                              <a:ea typeface="Cambria Math" panose="02040503050406030204" pitchFamily="18" charset="0"/>
                            </a:rPr>
                            <m:t>𝑎𝑐</m:t>
                          </m:r>
                          <m:r>
                            <a:rPr lang="en-US" sz="1200" b="0" i="1" smtClean="0">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𝑖</m:t>
                          </m:r>
                        </m:sub>
                      </m:sSub>
                    </m:oMath>
                  </m:oMathPara>
                </a14:m>
                <a:endParaRPr lang="en-US" sz="1200" dirty="0"/>
              </a:p>
              <a:p>
                <a:endParaRPr lang="en-US" sz="1200" dirty="0"/>
              </a:p>
              <a:p>
                <a:pPr/>
                <a14:m>
                  <m:oMathPara xmlns:m="http://schemas.openxmlformats.org/officeDocument/2006/math">
                    <m:oMathParaPr>
                      <m:jc m:val="left"/>
                    </m:oMathParaPr>
                    <m:oMath xmlns:m="http://schemas.openxmlformats.org/officeDocument/2006/math">
                      <m:f>
                        <m:fPr>
                          <m:ctrlPr>
                            <a:rPr lang="en-US" sz="1200" i="1" smtClean="0">
                              <a:solidFill>
                                <a:srgbClr val="FF0000"/>
                              </a:solidFill>
                              <a:latin typeface="Cambria Math" panose="02040503050406030204" pitchFamily="18" charset="0"/>
                              <a:sym typeface="Wingdings" panose="05000000000000000000" pitchFamily="2" charset="2"/>
                            </a:rPr>
                          </m:ctrlPr>
                        </m:fPr>
                        <m:num>
                          <m:r>
                            <a:rPr lang="en-US" sz="1200" i="1">
                              <a:solidFill>
                                <a:srgbClr val="FF0000"/>
                              </a:solidFill>
                              <a:latin typeface="Cambria Math" panose="02040503050406030204" pitchFamily="18" charset="0"/>
                              <a:sym typeface="Wingdings" panose="05000000000000000000" pitchFamily="2" charset="2"/>
                            </a:rPr>
                            <m:t>𝑑𝑚</m:t>
                          </m:r>
                        </m:num>
                        <m:den>
                          <m:r>
                            <a:rPr lang="en-US" sz="1200" i="1">
                              <a:solidFill>
                                <a:srgbClr val="FF0000"/>
                              </a:solidFill>
                              <a:latin typeface="Cambria Math" panose="02040503050406030204" pitchFamily="18" charset="0"/>
                              <a:sym typeface="Wingdings" panose="05000000000000000000" pitchFamily="2" charset="2"/>
                            </a:rPr>
                            <m:t>𝑑</m:t>
                          </m:r>
                          <m:r>
                            <a:rPr lang="en-US" sz="1200" b="0" i="1" smtClean="0">
                              <a:solidFill>
                                <a:srgbClr val="FF0000"/>
                              </a:solidFill>
                              <a:latin typeface="Cambria Math" panose="02040503050406030204" pitchFamily="18" charset="0"/>
                              <a:sym typeface="Wingdings" panose="05000000000000000000" pitchFamily="2" charset="2"/>
                            </a:rPr>
                            <m:t>𝑐</m:t>
                          </m:r>
                        </m:den>
                      </m:f>
                      <m:r>
                        <a:rPr lang="en-US" sz="1200" i="1">
                          <a:latin typeface="Cambria Math" panose="02040503050406030204" pitchFamily="18" charset="0"/>
                          <a:sym typeface="Wingdings" panose="05000000000000000000" pitchFamily="2" charset="2"/>
                        </a:rPr>
                        <m:t>=</m:t>
                      </m:r>
                      <m:f>
                        <m:fPr>
                          <m:ctrlPr>
                            <a:rPr lang="en-US" sz="1200" i="1">
                              <a:latin typeface="Cambria Math" panose="02040503050406030204" pitchFamily="18" charset="0"/>
                            </a:rPr>
                          </m:ctrlPr>
                        </m:fPr>
                        <m:num>
                          <m:r>
                            <a:rPr lang="en-US" sz="1200" b="0" i="1" smtClean="0">
                              <a:latin typeface="Cambria Math" panose="02040503050406030204" pitchFamily="18" charset="0"/>
                            </a:rPr>
                            <m:t>4</m:t>
                          </m:r>
                          <m:r>
                            <a:rPr lang="en-US" sz="1200" i="1">
                              <a:latin typeface="Cambria Math" panose="02040503050406030204" pitchFamily="18" charset="0"/>
                              <a:ea typeface="Cambria Math" panose="02040503050406030204" pitchFamily="18" charset="0"/>
                            </a:rPr>
                            <m:t>𝜋</m:t>
                          </m:r>
                        </m:num>
                        <m:den>
                          <m:r>
                            <a:rPr lang="en-US" sz="1200" b="0" i="1" smtClean="0">
                              <a:latin typeface="Cambria Math" panose="02040503050406030204" pitchFamily="18" charset="0"/>
                              <a:ea typeface="Cambria Math" panose="02040503050406030204" pitchFamily="18" charset="0"/>
                            </a:rPr>
                            <m:t>3</m:t>
                          </m:r>
                        </m:den>
                      </m:f>
                      <m:sSub>
                        <m:sSubPr>
                          <m:ctrlPr>
                            <a:rPr lang="en-US" sz="1200" i="1">
                              <a:latin typeface="Cambria Math" panose="02040503050406030204" pitchFamily="18" charset="0"/>
                              <a:ea typeface="Cambria Math" panose="02040503050406030204" pitchFamily="18" charset="0"/>
                            </a:rPr>
                          </m:ctrlPr>
                        </m:sSubPr>
                        <m:e>
                          <m:sSup>
                            <m:sSupPr>
                              <m:ctrlPr>
                                <a:rPr lang="en-US" sz="1200" i="1">
                                  <a:latin typeface="Cambria Math" panose="02040503050406030204" pitchFamily="18" charset="0"/>
                                </a:rPr>
                              </m:ctrlPr>
                            </m:sSupPr>
                            <m:e>
                              <m:r>
                                <a:rPr lang="en-US" sz="1200" i="1">
                                  <a:latin typeface="Cambria Math" panose="02040503050406030204" pitchFamily="18" charset="0"/>
                                </a:rPr>
                                <m:t>𝑎</m:t>
                              </m:r>
                            </m:e>
                            <m:sup>
                              <m:r>
                                <a:rPr lang="en-US" sz="1200" i="1">
                                  <a:latin typeface="Cambria Math" panose="02040503050406030204" pitchFamily="18" charset="0"/>
                                </a:rPr>
                                <m:t>2</m:t>
                              </m:r>
                            </m:sup>
                          </m:sSup>
                          <m:r>
                            <a:rPr lang="en-US" sz="1200" i="1">
                              <a:latin typeface="Cambria Math" panose="02040503050406030204" pitchFamily="18" charset="0"/>
                              <a:ea typeface="Cambria Math" panose="02040503050406030204" pitchFamily="18" charset="0"/>
                            </a:rPr>
                            <m:t>𝜌</m:t>
                          </m:r>
                        </m:e>
                        <m:sub>
                          <m:r>
                            <a:rPr lang="en-US" sz="1200" b="0" i="1" smtClean="0">
                              <a:latin typeface="Cambria Math" panose="02040503050406030204" pitchFamily="18" charset="0"/>
                              <a:ea typeface="Cambria Math" panose="02040503050406030204" pitchFamily="18" charset="0"/>
                            </a:rPr>
                            <m:t>𝑖</m:t>
                          </m:r>
                        </m:sub>
                      </m:sSub>
                    </m:oMath>
                  </m:oMathPara>
                </a14:m>
                <a:endParaRPr lang="en-US" sz="1200" dirty="0"/>
              </a:p>
            </p:txBody>
          </p:sp>
        </mc:Choice>
        <mc:Fallback xmlns="">
          <p:sp>
            <p:nvSpPr>
              <p:cNvPr id="11" name="TextBox 10"/>
              <p:cNvSpPr txBox="1">
                <a:spLocks noRot="1" noChangeAspect="1" noMove="1" noResize="1" noEditPoints="1" noAdjustHandles="1" noChangeArrowheads="1" noChangeShapeType="1" noTextEdit="1"/>
              </p:cNvSpPr>
              <p:nvPr/>
            </p:nvSpPr>
            <p:spPr>
              <a:xfrm>
                <a:off x="4972367" y="5105448"/>
                <a:ext cx="1443985" cy="1693797"/>
              </a:xfrm>
              <a:prstGeom prst="rect">
                <a:avLst/>
              </a:prstGeom>
              <a:blipFill>
                <a:blip r:embed="rId7"/>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586468133"/>
      </p:ext>
    </p:extLst>
  </p:cSld>
  <p:clrMapOvr>
    <a:masterClrMapping/>
  </p:clrMapOvr>
  <mc:AlternateContent xmlns:mc="http://schemas.openxmlformats.org/markup-compatibility/2006" xmlns:p14="http://schemas.microsoft.com/office/powerpoint/2010/main">
    <mc:Choice Requires="p14">
      <p:transition spd="slow" p14:dur="2000" advTm="85087"/>
    </mc:Choice>
    <mc:Fallback xmlns="">
      <p:transition spd="slow" advTm="85087"/>
    </mc:Fallback>
  </mc:AlternateContent>
  <p:timing>
    <p:tnLst>
      <p:par>
        <p:cTn id="1" dur="indefinite" restart="never" nodeType="tmRoot">
          <p:childTnLst>
            <p:par>
              <p:cTn id="2"/>
            </p:par>
          </p:childTnLst>
        </p:cTn>
      </p:par>
    </p:tnLst>
  </p:timing>
  <p:extLst>
    <p:ext uri="{3A86A75C-4F4B-4683-9AE1-C65F6400EC91}">
      <p14:laserTraceLst xmlns:p14="http://schemas.microsoft.com/office/powerpoint/2010/main">
        <p14:tracePtLst>
          <p14:tracePt t="43921" x="8629650" y="5715000"/>
          <p14:tracePt t="43930" x="8655050" y="5715000"/>
          <p14:tracePt t="43943" x="8731250" y="5715000"/>
          <p14:tracePt t="43957" x="8845550" y="5708650"/>
          <p14:tracePt t="43971" x="8966200" y="5689600"/>
          <p14:tracePt t="43988" x="9086850" y="5664200"/>
          <p14:tracePt t="44674" x="8902700" y="6108700"/>
          <p14:tracePt t="44687" x="8534400" y="5969000"/>
          <p14:tracePt t="44699" x="8274050" y="5848350"/>
          <p14:tracePt t="44711" x="8134350" y="5784850"/>
          <p14:tracePt t="44726" x="8045450" y="5759450"/>
          <p14:tracePt t="44739" x="8013700" y="5727700"/>
          <p14:tracePt t="44754" x="7994650" y="5702300"/>
          <p14:tracePt t="45125" x="7975600" y="5702300"/>
          <p14:tracePt t="45138" x="7931150" y="5702300"/>
          <p14:tracePt t="45151" x="7791450" y="5645150"/>
          <p14:tracePt t="45164" x="7473950" y="5549900"/>
          <p14:tracePt t="45177" x="7181850" y="5448300"/>
          <p14:tracePt t="45190" x="6896100" y="5340350"/>
          <p14:tracePt t="45206" x="6572250" y="5232400"/>
          <p14:tracePt t="45221" x="6216650" y="5143500"/>
          <p14:tracePt t="45238" x="5708650" y="5048250"/>
          <p14:tracePt t="45253" x="5594350" y="5035550"/>
          <p14:tracePt t="45270" x="5530850" y="5022850"/>
          <p14:tracePt t="45288" x="5467350" y="5022850"/>
          <p14:tracePt t="47699" x="5461000" y="5022850"/>
          <p14:tracePt t="47712" x="5448300" y="5022850"/>
          <p14:tracePt t="47725" x="5441950" y="5022850"/>
          <p14:tracePt t="47737" x="5422900" y="5022850"/>
          <p14:tracePt t="47753" x="5403850" y="5035550"/>
          <p14:tracePt t="47770" x="5359400" y="5048250"/>
          <p14:tracePt t="47787" x="5200650" y="5162550"/>
          <p14:tracePt t="47803" x="5124450" y="5238750"/>
          <p14:tracePt t="47820" x="5054600" y="5308600"/>
          <p14:tracePt t="47837" x="4959350" y="5429250"/>
          <p14:tracePt t="47853" x="4902200" y="5499100"/>
          <p14:tracePt t="47870" x="4851400" y="5568950"/>
          <p14:tracePt t="47887" x="4806950" y="5676900"/>
          <p14:tracePt t="47903" x="4730750" y="5880100"/>
          <p14:tracePt t="47920" x="4718050" y="5943600"/>
          <p14:tracePt t="47937" x="4692650" y="5994400"/>
          <p14:tracePt t="47953" x="4692650" y="6026150"/>
          <p14:tracePt t="47970" x="4679950" y="6089650"/>
          <p14:tracePt t="47987" x="4679950" y="6146800"/>
          <p14:tracePt t="48003" x="4679950" y="6203950"/>
          <p14:tracePt t="48020" x="4679950" y="6324600"/>
          <p14:tracePt t="48354" x="4673600" y="6324600"/>
          <p14:tracePt t="48366" x="4667250" y="6318250"/>
          <p14:tracePt t="48376" x="4654550" y="6305550"/>
          <p14:tracePt t="48390" x="4641850" y="6286500"/>
          <p14:tracePt t="48404" x="4616450" y="6229350"/>
          <p14:tracePt t="48420" x="4540250" y="6140450"/>
          <p14:tracePt t="48436" x="4445000" y="5994400"/>
          <p14:tracePt t="48454" x="4292600" y="5772150"/>
          <p14:tracePt t="48470" x="4064000" y="5187950"/>
          <p14:tracePt t="48487" x="3949700" y="4826000"/>
          <p14:tracePt t="48504" x="3867150" y="4508500"/>
          <p14:tracePt t="48520" x="3746500" y="3930650"/>
          <p14:tracePt t="48536" x="3702050" y="3752850"/>
          <p14:tracePt t="48553" x="3670300" y="3568700"/>
          <p14:tracePt t="48570" x="3657600" y="3524250"/>
          <p14:tracePt t="48774" x="3657600" y="3511550"/>
          <p14:tracePt t="48790" x="3657600" y="3505200"/>
          <p14:tracePt t="48814" x="3657600" y="3486150"/>
          <p14:tracePt t="48826" x="3657600" y="3467100"/>
          <p14:tracePt t="48840" x="3657600" y="3422650"/>
          <p14:tracePt t="48852" x="3657600" y="3333750"/>
          <p14:tracePt t="48866" x="3632200" y="3213100"/>
          <p14:tracePt t="48878" x="3613150" y="3073400"/>
          <p14:tracePt t="48892" x="3581400" y="2914650"/>
          <p14:tracePt t="48903" x="3568700" y="2762250"/>
          <p14:tracePt t="48919" x="3549650" y="2641600"/>
          <p14:tracePt t="48935" x="3549650" y="2559050"/>
          <p14:tracePt t="48953" x="3524250" y="2432050"/>
          <p14:tracePt t="48969" x="3524250" y="2400300"/>
          <p14:tracePt t="48987" x="3517900" y="2381250"/>
          <p14:tracePt t="49003" x="3511550" y="2368550"/>
          <p14:tracePt t="49019" x="3511550" y="2355850"/>
          <p14:tracePt t="49052" x="3511550" y="2349500"/>
          <p14:tracePt t="49198" x="3511550" y="2343150"/>
          <p14:tracePt t="49211" x="3498850" y="2330450"/>
          <p14:tracePt t="49224" x="3498850" y="2317750"/>
          <p14:tracePt t="49236" x="3498850" y="2305050"/>
          <p14:tracePt t="49252" x="3492500" y="2279650"/>
          <p14:tracePt t="49269" x="3492500" y="2260600"/>
          <p14:tracePt t="49286" x="3479800" y="2197100"/>
          <p14:tracePt t="49302" x="3479800" y="2178050"/>
          <p14:tracePt t="49318" x="3479800" y="2159000"/>
          <p14:tracePt t="49337" x="3479800" y="2139950"/>
          <p14:tracePt t="49353" x="3479800" y="2133600"/>
          <p14:tracePt t="49361" x="3479800" y="2127250"/>
          <p14:tracePt t="49393" x="3479800" y="2114550"/>
          <p14:tracePt t="49415" x="3479800" y="2108200"/>
          <p14:tracePt t="49938" x="3479800" y="2101850"/>
          <p14:tracePt t="49950" x="3479800" y="2082800"/>
          <p14:tracePt t="49963" x="3492500" y="2063750"/>
          <p14:tracePt t="49977" x="3511550" y="2044700"/>
          <p14:tracePt t="49987" x="3536950" y="2019300"/>
          <p14:tracePt t="50001" x="3556000" y="2000250"/>
          <p14:tracePt t="50019" x="3562350" y="1993900"/>
          <p14:tracePt t="50036" x="3575050" y="1981200"/>
          <p14:tracePt t="50052" x="3575050" y="1974850"/>
          <p14:tracePt t="50068" x="3581400" y="1974850"/>
          <p14:tracePt t="50099" x="3581400" y="1993900"/>
          <p14:tracePt t="50111" x="3594100" y="2038350"/>
          <p14:tracePt t="50121" x="3594100" y="2139950"/>
          <p14:tracePt t="50135" x="3606800" y="2292350"/>
          <p14:tracePt t="50151" x="3606800" y="2451100"/>
          <p14:tracePt t="50169" x="3619500" y="2667000"/>
          <p14:tracePt t="50186" x="3632200" y="2749550"/>
          <p14:tracePt t="50201" x="3632200" y="2851150"/>
          <p14:tracePt t="50218" x="3651250" y="2971800"/>
          <p14:tracePt t="50236" x="3651250" y="3003550"/>
          <p14:tracePt t="50253" x="3651250" y="3022600"/>
          <p14:tracePt t="50269" x="3644900" y="3041650"/>
          <p14:tracePt t="50286" x="3619500" y="3054350"/>
          <p14:tracePt t="50301" x="3600450" y="3041650"/>
          <p14:tracePt t="50319" x="3562350" y="3003550"/>
          <p14:tracePt t="50336" x="3479800" y="2870200"/>
          <p14:tracePt t="50351" x="3454400" y="2800350"/>
          <p14:tracePt t="50368" x="3441700" y="2679700"/>
          <p14:tracePt t="50387" x="3441700" y="2546350"/>
          <p14:tracePt t="50402" x="3556000" y="2317750"/>
          <p14:tracePt t="50418" x="3625850" y="2241550"/>
          <p14:tracePt t="50434" x="3733800" y="2216150"/>
          <p14:tracePt t="50453" x="3898900" y="2184400"/>
          <p14:tracePt t="50469" x="3975100" y="2184400"/>
          <p14:tracePt t="50486" x="4038600" y="2209800"/>
          <p14:tracePt t="50501" x="4146550" y="2298700"/>
          <p14:tracePt t="50518" x="4184650" y="2349500"/>
          <p14:tracePt t="50537" x="4210050" y="2393950"/>
          <p14:tracePt t="50552" x="4222750" y="2520950"/>
          <p14:tracePt t="50569" x="4222750" y="2597150"/>
          <p14:tracePt t="50586" x="4197350" y="2686050"/>
          <p14:tracePt t="50603" x="4140200" y="2774950"/>
          <p14:tracePt t="50618" x="4051300" y="2863850"/>
          <p14:tracePt t="50634" x="3981450" y="2901950"/>
          <p14:tracePt t="50652" x="3917950" y="2927350"/>
          <p14:tracePt t="50670" x="3854450" y="2927350"/>
          <p14:tracePt t="50685" x="3708400" y="2908300"/>
          <p14:tracePt t="50701" x="3657600" y="2857500"/>
          <p14:tracePt t="50719" x="3632200" y="2768600"/>
          <p14:tracePt t="50736" x="3600450" y="2552700"/>
          <p14:tracePt t="50751" x="3638550" y="2413000"/>
          <p14:tracePt t="50769" x="3689350" y="2286000"/>
          <p14:tracePt t="50786" x="3829050" y="2159000"/>
          <p14:tracePt t="50801" x="3898900" y="2120900"/>
          <p14:tracePt t="50818" x="3962400" y="2108200"/>
          <p14:tracePt t="50835" x="4108450" y="2101850"/>
          <p14:tracePt t="50852" x="4165600" y="2190750"/>
          <p14:tracePt t="50858" x="4210050" y="2292350"/>
          <p14:tracePt t="50871" x="4254500" y="2381250"/>
          <p14:tracePt t="50884" x="4267200" y="2444750"/>
          <p14:tracePt t="50902" x="4267200" y="2482850"/>
          <p14:tracePt t="50919" x="4267200" y="2514600"/>
          <p14:tracePt t="50935" x="4260850" y="2546350"/>
          <p14:tracePt t="50951" x="4165600" y="2597150"/>
          <p14:tracePt t="50968" x="4121150" y="2609850"/>
          <p14:tracePt t="50985" x="4038600" y="2622550"/>
          <p14:tracePt t="51003" x="3994150" y="2622550"/>
          <p14:tracePt t="51019" x="3854450" y="2571750"/>
          <p14:tracePt t="51035" x="3790950" y="2463800"/>
          <p14:tracePt t="51051" x="3746500" y="2343150"/>
          <p14:tracePt t="51068" x="3714750" y="2101850"/>
          <p14:tracePt t="51085" x="3714750" y="2006600"/>
          <p14:tracePt t="51101" x="3714750" y="1924050"/>
          <p14:tracePt t="51118" x="3733800" y="1860550"/>
          <p14:tracePt t="51672" x="3733800" y="1879600"/>
          <p14:tracePt t="51683" x="3746500" y="1924050"/>
          <p14:tracePt t="51696" x="3771900" y="2006600"/>
          <p14:tracePt t="51706" x="3822700" y="2171700"/>
          <p14:tracePt t="51718" x="3905250" y="2330450"/>
          <p14:tracePt t="51734" x="3975100" y="2559050"/>
          <p14:tracePt t="51751" x="4108450" y="2895600"/>
          <p14:tracePt t="51768" x="4248150" y="3263900"/>
          <p14:tracePt t="51786" x="4356100" y="3587750"/>
          <p14:tracePt t="51802" x="4591050" y="4210050"/>
          <p14:tracePt t="51817" x="4819650" y="4794250"/>
          <p14:tracePt t="51834" x="4902200" y="4972050"/>
          <p14:tracePt t="51852" x="4965700" y="5137150"/>
          <p14:tracePt t="51858" x="5010150" y="5257800"/>
          <p14:tracePt t="51874" x="5041900" y="5340350"/>
          <p14:tracePt t="51884" x="5054600" y="5384800"/>
          <p14:tracePt t="51901" x="5054600" y="5403850"/>
          <p14:tracePt t="52089" x="5048250" y="5416550"/>
          <p14:tracePt t="52103" x="5041900" y="5416550"/>
          <p14:tracePt t="52114" x="5035550" y="5429250"/>
          <p14:tracePt t="52125" x="4997450" y="5480050"/>
          <p14:tracePt t="52138" x="4902200" y="5626100"/>
          <p14:tracePt t="52157" x="4819650" y="5784850"/>
          <p14:tracePt t="52169" x="4737100" y="5969000"/>
          <p14:tracePt t="52184" x="4654550" y="6146800"/>
          <p14:tracePt t="52200" x="4591050" y="6292850"/>
          <p14:tracePt t="52218" x="4540250" y="6432550"/>
          <p14:tracePt t="52235" x="4470400" y="6661150"/>
          <p14:tracePt t="52251" x="4438650" y="6762750"/>
          <p14:tracePt t="52267" x="4413250" y="6807200"/>
          <p14:tracePt t="52284" x="4400550" y="6851650"/>
          <p14:tracePt t="52301" x="4394200" y="6851650"/>
          <p14:tracePt t="52346" x="4387850" y="6851650"/>
          <p14:tracePt t="52414" x="4381500" y="6851650"/>
          <p14:tracePt t="52426" x="4381500" y="6838950"/>
          <p14:tracePt t="52441" x="4381500" y="6819900"/>
          <p14:tracePt t="52450" x="4368800" y="6800850"/>
          <p14:tracePt t="52467" x="4368800" y="6769100"/>
          <p14:tracePt t="52484" x="4349750" y="6718300"/>
          <p14:tracePt t="52502" x="4349750" y="6711950"/>
          <p14:tracePt t="52517" x="4337050" y="6699250"/>
          <p14:tracePt t="52534" x="4337050" y="6692900"/>
          <p14:tracePt t="52551" x="4330700" y="6686550"/>
          <p14:tracePt t="52585" x="4330700" y="6680200"/>
          <p14:tracePt t="52600" x="4425950" y="6680200"/>
          <p14:tracePt t="52617" x="4584700" y="6680200"/>
          <p14:tracePt t="52635" x="4775200" y="6680200"/>
          <p14:tracePt t="52651" x="5010150" y="6680200"/>
          <p14:tracePt t="52668" x="5359400" y="6680200"/>
          <p14:tracePt t="52685" x="5518150" y="6680200"/>
          <p14:tracePt t="52701" x="5632450" y="6680200"/>
          <p14:tracePt t="52718" x="5715000" y="6686550"/>
          <p14:tracePt t="52735" x="5765800" y="6686550"/>
          <p14:tracePt t="52975" x="5765800" y="6680200"/>
          <p14:tracePt t="52989" x="5772150" y="6673850"/>
          <p14:tracePt t="53001" x="5791200" y="6667500"/>
          <p14:tracePt t="53015" x="5835650" y="6654800"/>
          <p14:tracePt t="53029" x="5943600" y="6610350"/>
          <p14:tracePt t="53042" x="6083300" y="6559550"/>
          <p14:tracePt t="53054" x="6223000" y="6527800"/>
          <p14:tracePt t="53067" x="6362700" y="6515100"/>
          <p14:tracePt t="53083" x="6477000" y="6515100"/>
          <p14:tracePt t="53100" x="6578600" y="6502400"/>
          <p14:tracePt t="53118" x="6699250" y="6502400"/>
          <p14:tracePt t="53135" x="6743700" y="6502400"/>
          <p14:tracePt t="53151" x="6775450" y="6502400"/>
          <p14:tracePt t="53167" x="6813550" y="6502400"/>
          <p14:tracePt t="53183" x="6819900" y="6515100"/>
          <p14:tracePt t="53218" x="6832600" y="6515100"/>
          <p14:tracePt t="53240" x="6838950" y="6521450"/>
          <p14:tracePt t="53269" x="6845300" y="6521450"/>
          <p14:tracePt t="53297" x="6864350" y="6527800"/>
          <p14:tracePt t="53309" x="6877050" y="6527800"/>
          <p14:tracePt t="53319" x="6883400" y="6540500"/>
          <p14:tracePt t="53333" x="6902450" y="6540500"/>
          <p14:tracePt t="53351" x="6934200" y="6540500"/>
          <p14:tracePt t="53368" x="6965950" y="6546850"/>
          <p14:tracePt t="53383" x="7048500" y="6546850"/>
          <p14:tracePt t="53400" x="7086600" y="6559550"/>
          <p14:tracePt t="53418" x="7112000" y="6559550"/>
          <p14:tracePt t="53435" x="7143750" y="6559550"/>
          <p14:tracePt t="53450" x="7194550" y="6559550"/>
          <p14:tracePt t="53468" x="7213600" y="6559550"/>
          <p14:tracePt t="53484" x="7219950" y="6559550"/>
          <p14:tracePt t="53500" x="7251700" y="6559550"/>
          <p14:tracePt t="53516" x="7258050" y="6559550"/>
          <p14:tracePt t="55050" x="7239000" y="6559550"/>
          <p14:tracePt t="55063" x="7194550" y="6553200"/>
          <p14:tracePt t="55076" x="7016750" y="6521450"/>
          <p14:tracePt t="55088" x="6819900" y="6489700"/>
          <p14:tracePt t="55101" x="6623050" y="6438900"/>
          <p14:tracePt t="55116" x="6464300" y="6426200"/>
          <p14:tracePt t="55133" x="6330950" y="6426200"/>
          <p14:tracePt t="55149" x="6191250" y="6426200"/>
          <p14:tracePt t="55166" x="5911850" y="6496050"/>
          <p14:tracePt t="55183" x="5829300" y="6527800"/>
          <p14:tracePt t="55200" x="5715000" y="6546850"/>
          <p14:tracePt t="55217" x="5683250" y="6546850"/>
          <p14:tracePt t="55234" x="5664200" y="6559550"/>
          <p14:tracePt t="55250" x="5657850" y="6559550"/>
          <p14:tracePt t="55881" x="5638800" y="6559550"/>
          <p14:tracePt t="55893" x="5607050" y="6559550"/>
          <p14:tracePt t="55904" x="5549900" y="6559550"/>
          <p14:tracePt t="55918" x="5454650" y="6559550"/>
          <p14:tracePt t="55935" x="5353050" y="6572250"/>
          <p14:tracePt t="55950" x="5251450" y="6572250"/>
          <p14:tracePt t="55965" x="5149850" y="6584950"/>
          <p14:tracePt t="55982" x="5092700" y="6584950"/>
          <p14:tracePt t="56000" x="4991100" y="6584950"/>
          <p14:tracePt t="56017" x="4959350" y="6584950"/>
          <p14:tracePt t="56033" x="4908550" y="6584950"/>
          <p14:tracePt t="56049" x="4895850" y="6584950"/>
          <p14:tracePt t="56065" x="4889500" y="6584950"/>
          <p14:tracePt t="56083" x="4870450" y="6584950"/>
          <p14:tracePt t="56100" x="4857750" y="6584950"/>
          <p14:tracePt t="56115" x="4838700" y="6584950"/>
          <p14:tracePt t="56132" x="4832350" y="6584950"/>
          <p14:tracePt t="56150" x="4800600" y="6584950"/>
          <p14:tracePt t="56166" x="4794250" y="6578600"/>
          <p14:tracePt t="56183" x="4787900" y="6578600"/>
          <p14:tracePt t="56256" x="4800600" y="6565900"/>
          <p14:tracePt t="56269" x="4857750" y="6540500"/>
          <p14:tracePt t="56282" x="5003800" y="6464300"/>
          <p14:tracePt t="56292" x="5245100" y="6330950"/>
          <p14:tracePt t="56303" x="5473700" y="6216650"/>
          <p14:tracePt t="56317" x="5746750" y="6051550"/>
          <p14:tracePt t="56332" x="6051550" y="5899150"/>
          <p14:tracePt t="56350" x="6369050" y="5695950"/>
          <p14:tracePt t="56367" x="6705600" y="5537200"/>
          <p14:tracePt t="56382" x="7162800" y="5372100"/>
          <p14:tracePt t="56398" x="7346950" y="5308600"/>
          <p14:tracePt t="56416" x="7467600" y="5257800"/>
          <p14:tracePt t="56433" x="7620000" y="5187950"/>
          <p14:tracePt t="56450" x="7670800" y="5149850"/>
          <p14:tracePt t="56467" x="7702550" y="5130800"/>
          <p14:tracePt t="56483" x="7759700" y="5067300"/>
          <p14:tracePt t="56499" x="7778750" y="5041900"/>
          <p14:tracePt t="56515" x="7791450" y="5022850"/>
          <p14:tracePt t="56534" x="7797800" y="5016500"/>
          <p14:tracePt t="56550" x="7810500" y="4997450"/>
          <p14:tracePt t="56565" x="7810500" y="4991100"/>
          <p14:tracePt t="56599" x="7753350" y="4991100"/>
          <p14:tracePt t="56616" x="7632700" y="5048250"/>
          <p14:tracePt t="56633" x="7410450" y="5175250"/>
          <p14:tracePt t="56649" x="7162800" y="5270500"/>
          <p14:tracePt t="56665" x="6584950" y="5473700"/>
          <p14:tracePt t="56683" x="6267450" y="5562600"/>
          <p14:tracePt t="56700" x="5981700" y="5664200"/>
          <p14:tracePt t="56715" x="5429250" y="5886450"/>
          <p14:tracePt t="56732" x="5251450" y="5969000"/>
          <p14:tracePt t="56750" x="5124450" y="6032500"/>
          <p14:tracePt t="56766" x="4895850" y="6172200"/>
          <p14:tracePt t="56783" x="4826000" y="6229350"/>
          <p14:tracePt t="56799" x="4756150" y="6267450"/>
          <p14:tracePt t="56815" x="4654550" y="6356350"/>
          <p14:tracePt t="56833" x="4603750" y="6394450"/>
          <p14:tracePt t="56850" x="4546600" y="6451600"/>
          <p14:tracePt t="56856" x="4514850" y="6470650"/>
          <p14:tracePt t="56865" x="4495800" y="6502400"/>
          <p14:tracePt t="56882" x="4464050" y="6527800"/>
          <p14:tracePt t="56899" x="4451350" y="6534150"/>
          <p14:tracePt t="56916" x="4432300" y="6540500"/>
          <p14:tracePt t="56932" x="4432300" y="6553200"/>
          <p14:tracePt t="56964" x="4432300" y="6546850"/>
          <p14:tracePt t="56976" x="4483100" y="6502400"/>
          <p14:tracePt t="56983" x="4629150" y="6375400"/>
          <p14:tracePt t="56998" x="4851400" y="6229350"/>
          <p14:tracePt t="57016" x="5099050" y="6038850"/>
          <p14:tracePt t="57033" x="5422900" y="5810250"/>
          <p14:tracePt t="57048" x="6038850" y="5454650"/>
          <p14:tracePt t="57065" x="6375400" y="5321300"/>
          <p14:tracePt t="57083" x="6635750" y="5200650"/>
          <p14:tracePt t="57098" x="7200900" y="5016500"/>
          <p14:tracePt t="57115" x="7359650" y="4965700"/>
          <p14:tracePt t="57134" x="7461250" y="4940300"/>
          <p14:tracePt t="57149" x="7550150" y="4914900"/>
          <p14:tracePt t="57165" x="7569200" y="4902200"/>
          <p14:tracePt t="57182" x="7575550" y="4902200"/>
          <p14:tracePt t="57200" x="7581900" y="4902200"/>
          <p14:tracePt t="57241" x="7594600" y="4902200"/>
          <p14:tracePt t="57332" x="7600950" y="4895850"/>
          <p14:tracePt t="57371" x="7600950" y="4883150"/>
          <p14:tracePt t="57383" x="7600950" y="4876800"/>
          <p14:tracePt t="57395" x="7600950" y="4870450"/>
          <p14:tracePt t="57406" x="7600950" y="4857750"/>
          <p14:tracePt t="57419" x="7600950" y="4845050"/>
          <p14:tracePt t="57432" x="7600950" y="4826000"/>
          <p14:tracePt t="57450" x="7600950" y="4806950"/>
          <p14:tracePt t="57465" x="7600950" y="4787900"/>
          <p14:tracePt t="57481" x="7550150" y="4705350"/>
          <p14:tracePt t="57499" x="7480300" y="4635500"/>
          <p14:tracePt t="57516" x="7404100" y="4578350"/>
          <p14:tracePt t="57533" x="7245350" y="4552950"/>
          <p14:tracePt t="57548" x="7156450" y="4572000"/>
          <p14:tracePt t="57565" x="7054850" y="4635500"/>
          <p14:tracePt t="57582" x="6965950" y="4692650"/>
          <p14:tracePt t="57599" x="6877050" y="4781550"/>
          <p14:tracePt t="57616" x="6858000" y="4813300"/>
          <p14:tracePt t="57632" x="6845300" y="4845050"/>
          <p14:tracePt t="57648" x="6845300" y="4902200"/>
          <p14:tracePt t="57665" x="6864350" y="5067300"/>
          <p14:tracePt t="57682" x="6908800" y="5168900"/>
          <p14:tracePt t="57698" x="6972300" y="5276850"/>
          <p14:tracePt t="57715" x="7207250" y="5480050"/>
          <p14:tracePt t="57733" x="7353300" y="5575300"/>
          <p14:tracePt t="57749" x="7658100" y="5670550"/>
          <p14:tracePt t="57765" x="7791450" y="5689600"/>
          <p14:tracePt t="57781" x="7988300" y="5702300"/>
          <p14:tracePt t="57800" x="8140700" y="5702300"/>
          <p14:tracePt t="57816" x="8439150" y="5683250"/>
          <p14:tracePt t="57832" x="8578850" y="5619750"/>
          <p14:tracePt t="57849" x="8686800" y="5537200"/>
          <p14:tracePt t="57857" x="8782050" y="5448300"/>
          <p14:tracePt t="57871" x="8826500" y="5346700"/>
          <p14:tracePt t="57881" x="8858250" y="5168900"/>
          <p14:tracePt t="57898" x="8858250" y="4972050"/>
          <p14:tracePt t="57914" x="8832850" y="4756150"/>
          <p14:tracePt t="57931" x="8648700" y="4222750"/>
          <p14:tracePt t="57949" x="8572500" y="4057650"/>
          <p14:tracePt t="57966" x="8458200" y="3911600"/>
          <p14:tracePt t="57981" x="8185150" y="3721100"/>
          <p14:tracePt t="57999" x="8007350" y="3689350"/>
          <p14:tracePt t="58016" x="7816850" y="3689350"/>
          <p14:tracePt t="58031" x="7461250" y="3886200"/>
          <p14:tracePt t="58048" x="7289800" y="4038600"/>
          <p14:tracePt t="58066" x="7156450" y="4184650"/>
          <p14:tracePt t="58082" x="7080250" y="4311650"/>
          <p14:tracePt t="58099" x="7016750" y="4502150"/>
          <p14:tracePt t="58116" x="7042150" y="4622800"/>
          <p14:tracePt t="58131" x="7150100" y="4832350"/>
          <p14:tracePt t="58149" x="7251700" y="5022850"/>
          <p14:tracePt t="58166" x="7727950" y="5543550"/>
          <p14:tracePt t="58181" x="7874000" y="5676900"/>
          <p14:tracePt t="58198" x="8020050" y="5791200"/>
          <p14:tracePt t="58215" x="8286750" y="5867400"/>
          <p14:tracePt t="58232" x="8343900" y="5867400"/>
          <p14:tracePt t="58248" x="8413750" y="5816600"/>
          <p14:tracePt t="58264" x="8477250" y="5689600"/>
          <p14:tracePt t="59202" x="8477250" y="5695950"/>
          <p14:tracePt t="59214" x="8464550" y="5702300"/>
          <p14:tracePt t="59226" x="8445500" y="5721350"/>
          <p14:tracePt t="59237" x="8413750" y="5740400"/>
          <p14:tracePt t="59250" x="8369300" y="5765800"/>
          <p14:tracePt t="59264" x="8324850" y="5778500"/>
          <p14:tracePt t="59281" x="8280400" y="5791200"/>
          <p14:tracePt t="59298" x="8235950" y="5797550"/>
          <p14:tracePt t="59315" x="8172450" y="5810250"/>
          <p14:tracePt t="59332" x="8026400" y="5822950"/>
          <p14:tracePt t="59347" x="7943850" y="5842000"/>
          <p14:tracePt t="59364" x="7823200" y="5842000"/>
          <p14:tracePt t="59381" x="7766050" y="5842000"/>
          <p14:tracePt t="59398" x="7702550" y="5842000"/>
          <p14:tracePt t="59414" x="7556500" y="5803900"/>
          <p14:tracePt t="59430" x="7473950" y="5778500"/>
          <p14:tracePt t="59448" x="7423150" y="5753100"/>
          <p14:tracePt t="59466" x="7334250" y="5695950"/>
          <p14:tracePt t="59482" x="7175500" y="5562600"/>
          <p14:tracePt t="59497" x="7105650" y="5492750"/>
          <p14:tracePt t="59514" x="7048500" y="5435600"/>
          <p14:tracePt t="59532" x="6997700" y="5397500"/>
          <p14:tracePt t="59548" x="6934200" y="5346700"/>
          <p14:tracePt t="59564" x="6915150" y="5321300"/>
          <p14:tracePt t="59580" x="6889750" y="5302250"/>
          <p14:tracePt t="59598" x="6883400" y="5283200"/>
          <p14:tracePt t="59615" x="6864350" y="5257800"/>
          <p14:tracePt t="59630" x="6851650" y="5238750"/>
          <p14:tracePt t="59648" x="6832600" y="5181600"/>
          <p14:tracePt t="59665" x="6832600" y="5149850"/>
          <p14:tracePt t="59680" x="6832600" y="5105400"/>
          <p14:tracePt t="59697" x="6832600" y="5003800"/>
          <p14:tracePt t="59715" x="6832600" y="4946650"/>
          <p14:tracePt t="59732" x="6832600" y="4902200"/>
          <p14:tracePt t="59747" x="6851650" y="4826000"/>
          <p14:tracePt t="59764" x="6858000" y="4794250"/>
          <p14:tracePt t="59782" x="6883400" y="4749800"/>
          <p14:tracePt t="59798" x="6902450" y="4718050"/>
          <p14:tracePt t="59815" x="6991350" y="4616450"/>
          <p14:tracePt t="59830" x="7048500" y="4559300"/>
          <p14:tracePt t="59847" x="7112000" y="4521200"/>
          <p14:tracePt t="59865" x="7200900" y="4495800"/>
          <p14:tracePt t="59881" x="7366000" y="4451350"/>
          <p14:tracePt t="59898" x="7429500" y="4438650"/>
          <p14:tracePt t="59915" x="7493000" y="4445000"/>
          <p14:tracePt t="59930" x="7556500" y="4502150"/>
          <p14:tracePt t="59948" x="7581900" y="4546600"/>
          <p14:tracePt t="59965" x="7607300" y="4629150"/>
          <p14:tracePt t="59980" x="7607300" y="4660900"/>
          <p14:tracePt t="59997" x="7607300" y="4686300"/>
          <p14:tracePt t="60016" x="7607300" y="4718050"/>
          <p14:tracePt t="60031" x="7569200" y="4787900"/>
          <p14:tracePt t="60048" x="7531100" y="4819650"/>
          <p14:tracePt t="60065" x="7486650" y="4845050"/>
          <p14:tracePt t="60080" x="7372350" y="4883150"/>
          <p14:tracePt t="60098" x="7327900" y="4889500"/>
          <p14:tracePt t="60115" x="7283450" y="4889500"/>
          <p14:tracePt t="60130" x="7251700" y="4889500"/>
          <p14:tracePt t="60147" x="7213600" y="4876800"/>
          <p14:tracePt t="60165" x="7200900" y="4857750"/>
          <p14:tracePt t="60181" x="7194550" y="4813300"/>
          <p14:tracePt t="60197" x="7194550" y="4737100"/>
          <p14:tracePt t="60750" x="7200900" y="4737100"/>
          <p14:tracePt t="60762" x="7213600" y="4737100"/>
          <p14:tracePt t="60777" x="7219950" y="4737100"/>
          <p14:tracePt t="60787" x="7226300" y="4737100"/>
          <p14:tracePt t="60799" x="7258050" y="4743450"/>
          <p14:tracePt t="60813" x="7302500" y="4762500"/>
          <p14:tracePt t="60831" x="7334250" y="4800600"/>
          <p14:tracePt t="60848" x="7385050" y="4838700"/>
          <p14:tracePt t="60864" x="7410450" y="4870450"/>
          <p14:tracePt t="60880" x="7448550" y="4908550"/>
          <p14:tracePt t="60896" x="7461250" y="4933950"/>
          <p14:tracePt t="60915" x="7473950" y="4953000"/>
          <p14:tracePt t="60931" x="7473950" y="5003800"/>
          <p14:tracePt t="60946" x="7473950" y="5016500"/>
          <p14:tracePt t="60963" x="7473950" y="5048250"/>
          <p14:tracePt t="60981" x="7467600" y="5067300"/>
          <p14:tracePt t="60998" x="7448550" y="5073650"/>
          <p14:tracePt t="62030" x="7442200" y="5073650"/>
          <p14:tracePt t="62055" x="7429500" y="5073650"/>
          <p14:tracePt t="62069" x="7423150" y="5073650"/>
          <p14:tracePt t="62079" x="7416800" y="5086350"/>
          <p14:tracePt t="62092" x="7404100" y="5086350"/>
          <p14:tracePt t="62105" x="7391400" y="5092700"/>
          <p14:tracePt t="62123" x="7359650" y="5092700"/>
          <p14:tracePt t="62136" x="7334250" y="5105400"/>
          <p14:tracePt t="62146" x="7308850" y="5105400"/>
          <p14:tracePt t="62163" x="7296150" y="5111750"/>
          <p14:tracePt t="62181" x="7277100" y="5111750"/>
          <p14:tracePt t="62197" x="7264400" y="5111750"/>
          <p14:tracePt t="62214" x="7258050" y="5111750"/>
          <p14:tracePt t="62246" x="7258050" y="5092700"/>
          <p14:tracePt t="62263" x="7289800" y="5035550"/>
          <p14:tracePt t="62280" x="7340600" y="4997450"/>
          <p14:tracePt t="62296" x="7493000" y="4927600"/>
          <p14:tracePt t="62313" x="7543800" y="4908550"/>
          <p14:tracePt t="62330" x="7588250" y="4895850"/>
          <p14:tracePt t="62348" x="7607300" y="4895850"/>
          <p14:tracePt t="62363" x="7632700" y="4895850"/>
          <p14:tracePt t="62379" x="7645400" y="4895850"/>
          <p14:tracePt t="62396" x="7651750" y="4902200"/>
          <p14:tracePt t="62414" x="7658100" y="4921250"/>
          <p14:tracePt t="62430" x="7670800" y="4953000"/>
          <p14:tracePt t="62446" x="7670800" y="4972050"/>
          <p14:tracePt t="62462" x="7670800" y="4991100"/>
          <p14:tracePt t="62480" x="7658100" y="4997450"/>
          <p14:tracePt t="65614" x="7651750" y="4997450"/>
          <p14:tracePt t="65627" x="7632700" y="4997450"/>
          <p14:tracePt t="65639" x="7613650" y="4997450"/>
          <p14:tracePt t="65652" x="7556500" y="4997450"/>
          <p14:tracePt t="65667" x="7454900" y="4997450"/>
          <p14:tracePt t="65678" x="7334250" y="5029200"/>
          <p14:tracePt t="65695" x="7175500" y="5073650"/>
          <p14:tracePt t="65712" x="7035800" y="5124450"/>
          <p14:tracePt t="65728" x="6908800" y="5200650"/>
          <p14:tracePt t="65745" x="6597650" y="5378450"/>
          <p14:tracePt t="65762" x="6470650" y="5473700"/>
          <p14:tracePt t="65778" x="6362700" y="5568950"/>
          <p14:tracePt t="65795" x="6235700" y="5664200"/>
          <p14:tracePt t="65812" x="6026150" y="5937250"/>
          <p14:tracePt t="65828" x="5930900" y="6064250"/>
          <p14:tracePt t="65844" x="5873750" y="6172200"/>
          <p14:tracePt t="65847" x="5810250" y="6273800"/>
          <p14:tracePt t="66155" x="5803900" y="6273800"/>
          <p14:tracePt t="66168" x="5778500" y="6273800"/>
          <p14:tracePt t="66182" x="5702300" y="6273800"/>
          <p14:tracePt t="66195" x="5524500" y="6273800"/>
          <p14:tracePt t="66207" x="5314950" y="6273800"/>
          <p14:tracePt t="66219" x="5143500" y="6273800"/>
          <p14:tracePt t="66234" x="4965700" y="6273800"/>
          <p14:tracePt t="66246" x="4832350" y="6273800"/>
          <p14:tracePt t="66262" x="4711700" y="6292850"/>
          <p14:tracePt t="66278" x="4610100" y="6305550"/>
          <p14:tracePt t="66295" x="4502150" y="6330950"/>
          <p14:tracePt t="66311" x="4470400" y="6350000"/>
          <p14:tracePt t="66328" x="4445000" y="6362700"/>
          <p14:tracePt t="66345" x="4432300" y="6369050"/>
          <p14:tracePt t="66372" x="4425950" y="6375400"/>
          <p14:tracePt t="66424" x="4445000" y="6375400"/>
          <p14:tracePt t="66438" x="4476750" y="6388100"/>
          <p14:tracePt t="66450" x="4521200" y="6388100"/>
          <p14:tracePt t="66463" x="4578350" y="6388100"/>
          <p14:tracePt t="66478" x="4654550" y="6388100"/>
          <p14:tracePt t="66494" x="4737100" y="6388100"/>
          <p14:tracePt t="66511" x="4794250" y="6388100"/>
          <p14:tracePt t="66528" x="4883150" y="6400800"/>
          <p14:tracePt t="66545" x="4902200" y="6407150"/>
          <p14:tracePt t="66561" x="4921250" y="6407150"/>
          <p14:tracePt t="66577" x="4940300" y="6419850"/>
          <p14:tracePt t="66594" x="4940300" y="6426200"/>
          <p14:tracePt t="66629" x="4946650" y="6426200"/>
          <p14:tracePt t="66644" x="4946650" y="6432550"/>
          <p14:tracePt t="66668" x="4908550" y="6445250"/>
          <p14:tracePt t="66679" x="4845050" y="6445250"/>
          <p14:tracePt t="66695" x="4749800" y="6445250"/>
          <p14:tracePt t="66712" x="4648200" y="6457950"/>
          <p14:tracePt t="66727" x="4527550" y="6457950"/>
          <p14:tracePt t="66744" x="4495800" y="6457950"/>
          <p14:tracePt t="66761" x="4483100" y="6457950"/>
          <p14:tracePt t="66779" x="4470400" y="6457950"/>
          <p14:tracePt t="66794" x="4457700" y="6457950"/>
          <p14:tracePt t="66828" x="4464050" y="6457950"/>
          <p14:tracePt t="66845" x="4502150" y="6470650"/>
          <p14:tracePt t="66861" x="4819650" y="6565900"/>
          <p14:tracePt t="66878" x="4997450" y="6597650"/>
          <p14:tracePt t="66895" x="5118100" y="6642100"/>
          <p14:tracePt t="66910" x="5378450" y="6686550"/>
          <p14:tracePt t="66927" x="5441950" y="6699250"/>
          <p14:tracePt t="66944" x="5486400" y="6711950"/>
          <p14:tracePt t="66961" x="5524500" y="6724650"/>
          <p14:tracePt t="66977" x="5537200" y="6724650"/>
          <p14:tracePt t="67011" x="5543550" y="6724650"/>
          <p14:tracePt t="67037" x="5549900" y="6724650"/>
          <p14:tracePt t="67090" x="5543550" y="6724650"/>
          <p14:tracePt t="67103" x="5511800" y="6711950"/>
          <p14:tracePt t="67117" x="5467350" y="6673850"/>
          <p14:tracePt t="67129" x="5391150" y="6604000"/>
          <p14:tracePt t="67144" x="5321300" y="6527800"/>
          <p14:tracePt t="67161" x="5289550" y="6496050"/>
          <p14:tracePt t="67179" x="5251450" y="6464300"/>
          <p14:tracePt t="67195" x="5213350" y="6432550"/>
          <p14:tracePt t="67641" x="5213350" y="6413500"/>
          <p14:tracePt t="67656" x="5213350" y="6394450"/>
          <p14:tracePt t="67669" x="5226050" y="6375400"/>
          <p14:tracePt t="67678" x="5251450" y="6311900"/>
          <p14:tracePt t="67694" x="5295900" y="6242050"/>
          <p14:tracePt t="67711" x="5314950" y="6197600"/>
          <p14:tracePt t="67728" x="5365750" y="6115050"/>
          <p14:tracePt t="67745" x="5372100" y="6083300"/>
          <p14:tracePt t="67760" x="5384800" y="6064250"/>
          <p14:tracePt t="67778" x="5384800" y="6051550"/>
          <p14:tracePt t="67795" x="5384800" y="6045200"/>
          <p14:tracePt t="67850" x="5391150" y="6076950"/>
          <p14:tracePt t="67862" x="5391150" y="6108700"/>
          <p14:tracePt t="67874" x="5391150" y="6127750"/>
          <p14:tracePt t="67887" x="5391150" y="6159500"/>
          <p14:tracePt t="67898" x="5391150" y="6165850"/>
          <p14:tracePt t="67910" x="5391150" y="6172200"/>
          <p14:tracePt t="67927" x="5391150" y="6178550"/>
          <p14:tracePt t="67943" x="5391150" y="6191250"/>
          <p14:tracePt t="67961" x="5429250" y="6191250"/>
          <p14:tracePt t="67977" x="5473700" y="6191250"/>
          <p14:tracePt t="67995" x="5518150" y="6172200"/>
          <p14:tracePt t="68011" x="5638800" y="6076950"/>
          <p14:tracePt t="68027" x="5676900" y="6026150"/>
          <p14:tracePt t="68043" x="5715000" y="6007100"/>
          <p14:tracePt t="68062" x="5734050" y="5988050"/>
          <p14:tracePt t="68078" x="5759450" y="5969000"/>
          <p14:tracePt t="68094" x="5778500" y="5969000"/>
          <p14:tracePt t="68110" x="5810250" y="5969000"/>
          <p14:tracePt t="68127" x="5873750" y="5969000"/>
          <p14:tracePt t="68144" x="5905500" y="5969000"/>
          <p14:tracePt t="68161" x="5924550" y="5969000"/>
          <p14:tracePt t="68177" x="5943600" y="5969000"/>
          <p14:tracePt t="68193" x="5962650" y="5969000"/>
          <p14:tracePt t="68211" x="5969000" y="5969000"/>
          <p14:tracePt t="68228" x="5975350" y="5969000"/>
          <p14:tracePt t="68248" x="5988050" y="5969000"/>
          <p14:tracePt t="68268" x="5994400" y="5969000"/>
          <p14:tracePt t="68310" x="6000750" y="5962650"/>
          <p14:tracePt t="68323" x="6000750" y="5943600"/>
          <p14:tracePt t="68333" x="6000750" y="5937250"/>
          <p14:tracePt t="68345" x="6000750" y="5924550"/>
          <p14:tracePt t="68360" x="6000750" y="5918200"/>
          <p14:tracePt t="68384" x="6000750" y="5911850"/>
          <p14:tracePt t="68462" x="6000750" y="5918200"/>
          <p14:tracePt t="68476" x="6000750" y="5930900"/>
          <p14:tracePt t="68489" x="6000750" y="5949950"/>
          <p14:tracePt t="68499" x="6000750" y="5956300"/>
          <p14:tracePt t="68512" x="6000750" y="5975350"/>
          <p14:tracePt t="68527" x="6000750" y="5994400"/>
          <p14:tracePt t="68544" x="5981700" y="6013450"/>
          <p14:tracePt t="68560" x="5943600" y="6032500"/>
          <p14:tracePt t="68576" x="5848350" y="6083300"/>
          <p14:tracePt t="68594" x="5816600" y="6102350"/>
          <p14:tracePt t="68611" x="5759450" y="6115050"/>
          <p14:tracePt t="68626" x="5670550" y="6140450"/>
          <p14:tracePt t="68643" x="5607050" y="6153150"/>
          <p14:tracePt t="68662" x="5575300" y="6153150"/>
          <p14:tracePt t="68677" x="5511800" y="6153150"/>
          <p14:tracePt t="68694" x="5499100" y="6153150"/>
          <p14:tracePt t="68710" x="5492750" y="6153150"/>
          <p14:tracePt t="68726" x="5486400" y="6153150"/>
          <p14:tracePt t="69668" x="5492750" y="6153150"/>
          <p14:tracePt t="69682" x="5505450" y="6153150"/>
          <p14:tracePt t="69693" x="5524500" y="6153150"/>
          <p14:tracePt t="69710" x="5530850" y="6153150"/>
          <p14:tracePt t="69721" x="5549900" y="6153150"/>
          <p14:tracePt t="69733" x="5556250" y="6153150"/>
          <p14:tracePt t="69744" x="5575300" y="6153150"/>
          <p14:tracePt t="69759" x="5581650" y="6153150"/>
          <p14:tracePt t="69776" x="5600700" y="6153150"/>
          <p14:tracePt t="69793" x="5607050" y="6153150"/>
          <p14:tracePt t="69810" x="5613400" y="6153150"/>
          <p14:tracePt t="69826" x="5626100" y="6153150"/>
          <p14:tracePt t="69846" x="5632450" y="6153150"/>
          <p14:tracePt t="69885" x="5638800" y="6153150"/>
          <p14:tracePt t="71010" x="5638800" y="6140450"/>
          <p14:tracePt t="71022" x="5638800" y="6121400"/>
          <p14:tracePt t="71035" x="5638800" y="6108700"/>
          <p14:tracePt t="71048" x="5638800" y="6076950"/>
          <p14:tracePt t="71058" x="5638800" y="6032500"/>
          <p14:tracePt t="71075" x="5638800" y="5988050"/>
          <p14:tracePt t="71093" x="5638800" y="5956300"/>
          <p14:tracePt t="71110" x="5638800" y="5924550"/>
          <p14:tracePt t="71127" x="5638800" y="5899150"/>
          <p14:tracePt t="71142" x="5638800" y="5880100"/>
          <p14:tracePt t="71159" x="5632450" y="5867400"/>
          <p14:tracePt t="71177" x="5613400" y="5854700"/>
          <p14:tracePt t="71193" x="5568950" y="5822950"/>
          <p14:tracePt t="71210" x="5549900" y="5797550"/>
          <p14:tracePt t="71227" x="5530850" y="5791200"/>
          <p14:tracePt t="71242" x="5486400" y="5759450"/>
          <p14:tracePt t="71260" x="5467350" y="5746750"/>
          <p14:tracePt t="71277" x="5461000" y="5746750"/>
          <p14:tracePt t="71292" x="5441950" y="5734050"/>
          <p14:tracePt t="71309" x="5435600" y="5734050"/>
          <p14:tracePt t="71327" x="5429250" y="5721350"/>
          <p14:tracePt t="71343" x="5416550" y="5715000"/>
          <p14:tracePt t="71359" x="5416550" y="5708650"/>
          <p14:tracePt t="71375" x="5410200" y="5702300"/>
          <p14:tracePt t="71394" x="5410200" y="5689600"/>
          <p14:tracePt t="71408" x="5391150" y="5683250"/>
          <p14:tracePt t="71425" x="5391150" y="5676900"/>
          <p14:tracePt t="71443" x="5384800" y="5664200"/>
          <p14:tracePt t="71459" x="5378450" y="5657850"/>
          <p14:tracePt t="71475" x="5378450" y="5651500"/>
          <p14:tracePt t="71492" x="5378450" y="5638800"/>
          <p14:tracePt t="71509" x="5372100" y="5632450"/>
          <p14:tracePt t="71525" x="5359400" y="5613400"/>
          <p14:tracePt t="71543" x="5353050" y="5607050"/>
          <p14:tracePt t="71559" x="5353050" y="5588000"/>
          <p14:tracePt t="71576" x="5340350" y="5568950"/>
          <p14:tracePt t="71592" x="5340350" y="5562600"/>
          <p14:tracePt t="71609" x="5334000" y="5556250"/>
          <p14:tracePt t="71626" x="5334000" y="5543550"/>
          <p14:tracePt t="71643" x="5334000" y="5537200"/>
          <p14:tracePt t="71678" x="5334000" y="5530850"/>
          <p14:tracePt t="74880" x="5346700" y="5530850"/>
          <p14:tracePt t="74894" x="5359400" y="5530850"/>
          <p14:tracePt t="74906" x="5372100" y="5530850"/>
          <p14:tracePt t="74919" x="5391150" y="5530850"/>
          <p14:tracePt t="74930" x="5403850" y="5530850"/>
          <p14:tracePt t="74945" x="5416550" y="5530850"/>
          <p14:tracePt t="74957" x="5422900" y="5530850"/>
          <p14:tracePt t="74974" x="5429250" y="5530850"/>
          <p14:tracePt t="74990" x="5448300" y="5537200"/>
          <p14:tracePt t="75031" x="5454650" y="5537200"/>
          <p14:tracePt t="75057" x="5454650" y="5549900"/>
          <p14:tracePt t="75110" x="5454650" y="5556250"/>
          <p14:tracePt t="75175" x="5448300" y="5556250"/>
          <p14:tracePt t="75201" x="5435600" y="5556250"/>
          <p14:tracePt t="75230" x="5429250" y="5556250"/>
          <p14:tracePt t="75239" x="5422900" y="5556250"/>
          <p14:tracePt t="75262" x="5410200" y="5556250"/>
          <p14:tracePt t="75287" x="5403850" y="5556250"/>
          <p14:tracePt t="75351" x="5403850" y="5562600"/>
          <p14:tracePt t="75392" x="5403850" y="5575300"/>
          <p14:tracePt t="75404" x="5416550" y="5575300"/>
          <p14:tracePt t="75430" x="5422900" y="5575300"/>
          <p14:tracePt t="75445" x="5422900" y="5581650"/>
          <p14:tracePt t="75457" x="5429250" y="5581650"/>
          <p14:tracePt t="75585" x="5422900" y="5581650"/>
          <p14:tracePt t="75601" x="5410200" y="5581650"/>
          <p14:tracePt t="75612" x="5403850" y="5581650"/>
          <p14:tracePt t="75624" x="5397500" y="5581650"/>
          <p14:tracePt t="75640" x="5391150" y="5581650"/>
          <p14:tracePt t="75684" x="5378450" y="5581650"/>
          <p14:tracePt t="75712" x="5378450" y="5588000"/>
          <p14:tracePt t="75750" x="5378450" y="5594350"/>
          <p14:tracePt t="75777" x="5384800" y="5607050"/>
          <p14:tracePt t="75790" x="5391150" y="5607050"/>
          <p14:tracePt t="75840" x="5397500" y="5607050"/>
          <p14:tracePt t="76083" x="5391150" y="5607050"/>
          <p14:tracePt t="76096" x="5391150" y="5600700"/>
          <p14:tracePt t="76135" x="5378450" y="5600700"/>
          <p14:tracePt t="76149" x="5378450" y="5594350"/>
          <p14:tracePt t="76188" x="5378450" y="5588000"/>
          <p14:tracePt t="76354" x="5378450" y="5581650"/>
          <p14:tracePt t="77212" x="5372100" y="5581650"/>
          <p14:tracePt t="77299" x="5372100" y="5568950"/>
          <p14:tracePt t="77325" x="5403850" y="5562600"/>
          <p14:tracePt t="77336" x="5461000" y="5562600"/>
          <p14:tracePt t="77347" x="5594350" y="5562600"/>
          <p14:tracePt t="77361" x="5734050" y="5543550"/>
          <p14:tracePt t="77376" x="5854700" y="5543550"/>
          <p14:tracePt t="77389" x="5988050" y="5530850"/>
          <p14:tracePt t="77406" x="6108700" y="5530850"/>
          <p14:tracePt t="77423" x="6242050" y="5530850"/>
          <p14:tracePt t="77441" x="6381750" y="5530850"/>
          <p14:tracePt t="77457" x="6635750" y="5530850"/>
          <p14:tracePt t="77472" x="6769100" y="5530850"/>
          <p14:tracePt t="77489" x="6870700" y="5530850"/>
          <p14:tracePt t="77507" x="7029450" y="5530850"/>
          <p14:tracePt t="77523" x="7105650" y="5530850"/>
          <p14:tracePt t="77540" x="7169150" y="5530850"/>
          <p14:tracePt t="77556" x="7245350" y="5530850"/>
          <p14:tracePt t="77573" x="7366000" y="5530850"/>
          <p14:tracePt t="77591" x="7429500" y="5530850"/>
          <p14:tracePt t="77606" x="7505700" y="5530850"/>
          <p14:tracePt t="77622" x="7524750" y="5530850"/>
          <p14:tracePt t="77639" x="7531100" y="5530850"/>
          <p14:tracePt t="77656" x="7550150" y="5530850"/>
          <p14:tracePt t="77913" x="7556500" y="5530850"/>
          <p14:tracePt t="77927" x="7575550" y="5530850"/>
          <p14:tracePt t="77939" x="7620000" y="5530850"/>
          <p14:tracePt t="77952" x="7677150" y="5530850"/>
          <p14:tracePt t="77965" x="7753350" y="5530850"/>
          <p14:tracePt t="77978" x="7816850" y="5530850"/>
          <p14:tracePt t="77989" x="7848600" y="5530850"/>
          <p14:tracePt t="78005" x="7880350" y="5530850"/>
          <p14:tracePt t="78023" x="7893050" y="5530850"/>
          <p14:tracePt t="78040" x="7905750" y="5530850"/>
          <p14:tracePt t="78056" x="7918450" y="5530850"/>
          <p14:tracePt t="78072" x="7931150" y="5530850"/>
          <p14:tracePt t="78106" x="7937500" y="5530850"/>
          <p14:tracePt t="78251" x="7943850" y="5530850"/>
          <p14:tracePt t="79221" x="7937500" y="5530850"/>
          <p14:tracePt t="79234" x="7924800" y="5530850"/>
          <p14:tracePt t="79248" x="7912100" y="5543550"/>
          <p14:tracePt t="79262" x="7899400" y="5543550"/>
          <p14:tracePt t="79272" x="7880350" y="5543550"/>
          <p14:tracePt t="79288" x="7861300" y="5543550"/>
          <p14:tracePt t="79306" x="7835900" y="5543550"/>
          <p14:tracePt t="79322" x="7785100" y="5543550"/>
          <p14:tracePt t="79339" x="7766050" y="5543550"/>
          <p14:tracePt t="79356" x="7747000" y="5543550"/>
          <p14:tracePt t="79646" x="7715250" y="5543550"/>
          <p14:tracePt t="79660" x="7639050" y="5543550"/>
          <p14:tracePt t="79674" x="7480300" y="5530850"/>
          <p14:tracePt t="79685" x="7264400" y="5499100"/>
          <p14:tracePt t="79697" x="7067550" y="5467350"/>
          <p14:tracePt t="79709" x="6845300" y="5429250"/>
          <p14:tracePt t="79722" x="6597650" y="5416550"/>
          <p14:tracePt t="79738" x="6419850" y="5416550"/>
          <p14:tracePt t="79755" x="6229350" y="5416550"/>
          <p14:tracePt t="79773" x="6051550" y="5416550"/>
          <p14:tracePt t="79788" x="5759450" y="5422900"/>
          <p14:tracePt t="79805" x="5657850" y="5454650"/>
          <p14:tracePt t="79822" x="5524500" y="5492750"/>
          <p14:tracePt t="79838" x="5480050" y="5499100"/>
          <p14:tracePt t="79855" x="5448300" y="5511800"/>
          <p14:tracePt t="79873" x="5441950" y="5518150"/>
          <p14:tracePt t="79889" x="5435600" y="5530850"/>
          <p14:tracePt t="80531" x="5454650" y="5530850"/>
          <p14:tracePt t="80544" x="5461000" y="5530850"/>
          <p14:tracePt t="80560" x="5480050" y="5530850"/>
          <p14:tracePt t="80572" x="5499100" y="5537200"/>
          <p14:tracePt t="80588" x="5530850" y="5537200"/>
          <p14:tracePt t="80604" x="5562600" y="5537200"/>
          <p14:tracePt t="80622" x="5626100" y="5537200"/>
          <p14:tracePt t="80639" x="5651500" y="5537200"/>
          <p14:tracePt t="80655" x="5676900" y="5537200"/>
          <p14:tracePt t="80672" x="5727700" y="5524500"/>
          <p14:tracePt t="80687" x="5759450" y="5511800"/>
          <p14:tracePt t="80704" x="5791200" y="5511800"/>
          <p14:tracePt t="80722" x="5911850" y="5486400"/>
          <p14:tracePt t="80739" x="5975350" y="5486400"/>
          <p14:tracePt t="80757" x="6057900" y="5473700"/>
          <p14:tracePt t="80771" x="6197600" y="5448300"/>
          <p14:tracePt t="80787" x="6242050" y="5448300"/>
          <p14:tracePt t="80805" x="6286500" y="5435600"/>
          <p14:tracePt t="80822" x="6318250" y="5435600"/>
          <p14:tracePt t="80839" x="6362700" y="5416550"/>
          <p14:tracePt t="80856" x="6369050" y="5416550"/>
          <p14:tracePt t="80871" x="6375400" y="5410200"/>
          <p14:tracePt t="80889" x="6388100" y="5397500"/>
          <p14:tracePt t="80905" x="6400800" y="5372100"/>
          <p14:tracePt t="80921" x="6413500" y="5365750"/>
          <p14:tracePt t="80938" x="6432550" y="5359400"/>
          <p14:tracePt t="80955" x="6457950" y="5340350"/>
          <p14:tracePt t="80972" x="6489700" y="5340350"/>
          <p14:tracePt t="80987" x="6508750" y="5327650"/>
          <p14:tracePt t="81004" x="6559550" y="5327650"/>
          <p14:tracePt t="81022" x="6578600" y="5327650"/>
          <p14:tracePt t="81039" x="6597650" y="5327650"/>
          <p14:tracePt t="81055" x="6623050" y="5327650"/>
          <p14:tracePt t="81071" x="6629400" y="5327650"/>
          <p14:tracePt t="81087" x="6635750" y="5327650"/>
          <p14:tracePt t="81105" x="6648450" y="5327650"/>
          <p14:tracePt t="81146" x="6654800" y="5327650"/>
          <p14:tracePt t="81185" x="6654800" y="5334000"/>
          <p14:tracePt t="81199" x="6654800" y="5340350"/>
          <p14:tracePt t="81211" x="6654800" y="5346700"/>
          <p14:tracePt t="81220" x="6654800" y="5365750"/>
          <p14:tracePt t="81237" x="6623050" y="5378450"/>
          <p14:tracePt t="81255" x="6572250" y="5397500"/>
          <p14:tracePt t="81272" x="6470650" y="5416550"/>
          <p14:tracePt t="81287" x="6235700" y="5429250"/>
          <p14:tracePt t="81304" x="6121400" y="5429250"/>
          <p14:tracePt t="81322" x="6000750" y="5429250"/>
          <p14:tracePt t="81338" x="5784850" y="5429250"/>
          <p14:tracePt t="81355" x="5689600" y="5429250"/>
          <p14:tracePt t="81363" x="5588000" y="5429250"/>
          <p14:tracePt t="81376" x="5473700" y="5429250"/>
          <p14:tracePt t="81387" x="5372100" y="5429250"/>
          <p14:tracePt t="81404" x="5270500" y="5441950"/>
          <p14:tracePt t="81420" x="5213350" y="5441950"/>
          <p14:tracePt t="81438" x="5124450" y="5454650"/>
          <p14:tracePt t="81455" x="5080000" y="5467350"/>
          <p14:tracePt t="81472" x="5048250" y="5467350"/>
          <p14:tracePt t="81487" x="5016500" y="5480050"/>
          <p14:tracePt t="81504" x="4953000" y="5486400"/>
          <p14:tracePt t="81521" x="4908550" y="5499100"/>
          <p14:tracePt t="81537" x="4883150" y="5511800"/>
          <p14:tracePt t="81555" x="4845050" y="5518150"/>
          <p14:tracePt t="81571" x="4826000" y="5524500"/>
          <p14:tracePt t="81604" x="4819650" y="5524500"/>
          <p14:tracePt t="81623" x="4813300" y="5524500"/>
          <p14:tracePt t="81695" x="4851400" y="5524500"/>
          <p14:tracePt t="81711" x="4940300" y="5524500"/>
          <p14:tracePt t="81721" x="5080000" y="5518150"/>
          <p14:tracePt t="81730" x="5219700" y="5499100"/>
          <p14:tracePt t="81743" x="5340350" y="5486400"/>
          <p14:tracePt t="81758" x="5454650" y="5486400"/>
          <p14:tracePt t="81774" x="5537200" y="5486400"/>
          <p14:tracePt t="81788" x="5619750" y="5473700"/>
          <p14:tracePt t="81805" x="5676900" y="5473700"/>
          <p14:tracePt t="81820" x="5759450" y="5473700"/>
          <p14:tracePt t="81837" x="5861050" y="5473700"/>
          <p14:tracePt t="81855" x="5905500" y="5473700"/>
          <p14:tracePt t="81862" x="5937250" y="5473700"/>
          <p14:tracePt t="81874" x="5969000" y="5473700"/>
          <p14:tracePt t="81887" x="5988050" y="5480050"/>
          <p14:tracePt t="81904" x="6019800" y="5480050"/>
          <p14:tracePt t="81921" x="6038850" y="5480050"/>
          <p14:tracePt t="81939" x="6045200" y="5486400"/>
          <p14:tracePt t="81955" x="6083300" y="5486400"/>
          <p14:tracePt t="81970" x="6089650" y="5486400"/>
          <p14:tracePt t="81987" x="6108700" y="5486400"/>
          <p14:tracePt t="82005" x="6134100" y="5486400"/>
          <p14:tracePt t="82022" x="6140450" y="5486400"/>
          <p14:tracePt t="82037" x="6153150" y="5486400"/>
          <p14:tracePt t="82054" x="6159500" y="5486400"/>
          <p14:tracePt t="82182" x="6140450" y="5486400"/>
          <p14:tracePt t="82195" x="6121400" y="5486400"/>
          <p14:tracePt t="82208" x="6045200" y="5499100"/>
          <p14:tracePt t="82220" x="5930900" y="5499100"/>
          <p14:tracePt t="82238" x="5791200" y="5499100"/>
          <p14:tracePt t="82255" x="5689600" y="5511800"/>
          <p14:tracePt t="82270" x="5588000" y="5543550"/>
          <p14:tracePt t="82287" x="5435600" y="5594350"/>
          <p14:tracePt t="82304" x="5372100" y="561975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CC933-F8E1-2A4B-800C-25A2D19DD1C8}"/>
              </a:ext>
            </a:extLst>
          </p:cNvPr>
          <p:cNvSpPr>
            <a:spLocks noGrp="1"/>
          </p:cNvSpPr>
          <p:nvPr>
            <p:ph type="title"/>
          </p:nvPr>
        </p:nvSpPr>
        <p:spPr>
          <a:xfrm>
            <a:off x="628650" y="365126"/>
            <a:ext cx="7886700" cy="798261"/>
          </a:xfrm>
        </p:spPr>
        <p:txBody>
          <a:bodyPr/>
          <a:lstStyle/>
          <a:p>
            <a:r>
              <a:rPr lang="en-US" dirty="0"/>
              <a:t>Shape Factor</a:t>
            </a: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10B069F6-D388-4647-AA5D-7DCACFC7840D}"/>
                  </a:ext>
                </a:extLst>
              </p:cNvPr>
              <p:cNvSpPr/>
              <p:nvPr/>
            </p:nvSpPr>
            <p:spPr>
              <a:xfrm>
                <a:off x="1231832" y="2297494"/>
                <a:ext cx="1667765" cy="1138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𝐹</m:t>
                          </m:r>
                        </m:e>
                        <m:sub>
                          <m:r>
                            <a:rPr lang="en-US" sz="2100" i="1">
                              <a:latin typeface="Cambria Math" panose="02040503050406030204" pitchFamily="18" charset="0"/>
                            </a:rPr>
                            <m:t>𝑣</m:t>
                          </m:r>
                        </m:sub>
                      </m:sSub>
                      <m:r>
                        <a:rPr lang="en-US" sz="2100" i="1">
                          <a:latin typeface="Cambria Math" panose="02040503050406030204" pitchFamily="18" charset="0"/>
                        </a:rPr>
                        <m:t>=</m:t>
                      </m:r>
                      <m:f>
                        <m:fPr>
                          <m:ctrlPr>
                            <a:rPr lang="en-US" sz="2100" i="1">
                              <a:latin typeface="Cambria Math" panose="02040503050406030204" pitchFamily="18" charset="0"/>
                            </a:rPr>
                          </m:ctrlPr>
                        </m:fPr>
                        <m:num>
                          <m:sSub>
                            <m:sSubPr>
                              <m:ctrlPr>
                                <a:rPr lang="en-US" sz="2100" i="1">
                                  <a:latin typeface="Cambria Math" panose="02040503050406030204" pitchFamily="18" charset="0"/>
                                </a:rPr>
                              </m:ctrlPr>
                            </m:sSubPr>
                            <m:e>
                              <m:r>
                                <a:rPr lang="en-US" sz="2100" i="1">
                                  <a:latin typeface="Cambria Math" panose="02040503050406030204" pitchFamily="18" charset="0"/>
                                </a:rPr>
                                <m:t>𝐷</m:t>
                              </m:r>
                            </m:e>
                            <m:sub>
                              <m:r>
                                <a:rPr lang="en-US" sz="2100" i="1">
                                  <a:latin typeface="Cambria Math" panose="02040503050406030204" pitchFamily="18" charset="0"/>
                                </a:rPr>
                                <m:t>𝑣</m:t>
                              </m:r>
                            </m:sub>
                          </m:sSub>
                          <m:r>
                            <a:rPr lang="en-US" sz="2100" i="1">
                              <a:latin typeface="Cambria Math" panose="02040503050406030204" pitchFamily="18" charset="0"/>
                              <a:ea typeface="Cambria Math" panose="02040503050406030204" pitchFamily="18" charset="0"/>
                            </a:rPr>
                            <m:t>∆</m:t>
                          </m:r>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𝜌</m:t>
                              </m:r>
                            </m:e>
                            <m:sub>
                              <m:r>
                                <a:rPr lang="en-US" sz="2100" i="1">
                                  <a:latin typeface="Cambria Math" panose="02040503050406030204" pitchFamily="18" charset="0"/>
                                  <a:ea typeface="Cambria Math" panose="02040503050406030204" pitchFamily="18" charset="0"/>
                                </a:rPr>
                                <m:t>𝑣</m:t>
                              </m:r>
                            </m:sub>
                          </m:sSub>
                        </m:num>
                        <m:den>
                          <m:r>
                            <a:rPr lang="en-US" sz="2100" i="1">
                              <a:latin typeface="Cambria Math" panose="02040503050406030204" pitchFamily="18" charset="0"/>
                            </a:rPr>
                            <m:t>𝑟</m:t>
                          </m:r>
                        </m:den>
                      </m:f>
                    </m:oMath>
                  </m:oMathPara>
                </a14:m>
                <a:endParaRPr lang="en-US" sz="2100" dirty="0"/>
              </a:p>
            </p:txBody>
          </p:sp>
        </mc:Choice>
        <mc:Fallback xmlns="">
          <p:sp>
            <p:nvSpPr>
              <p:cNvPr id="4" name="Rounded Rectangle 3">
                <a:extLst>
                  <a:ext uri="{FF2B5EF4-FFF2-40B4-BE49-F238E27FC236}">
                    <a16:creationId xmlns:a16="http://schemas.microsoft.com/office/drawing/2014/main" id="{10B069F6-D388-4647-AA5D-7DCACFC7840D}"/>
                  </a:ext>
                </a:extLst>
              </p:cNvPr>
              <p:cNvSpPr>
                <a:spLocks noRot="1" noChangeAspect="1" noMove="1" noResize="1" noEditPoints="1" noAdjustHandles="1" noChangeArrowheads="1" noChangeShapeType="1" noTextEdit="1"/>
              </p:cNvSpPr>
              <p:nvPr/>
            </p:nvSpPr>
            <p:spPr>
              <a:xfrm>
                <a:off x="1231832" y="2297494"/>
                <a:ext cx="1667765" cy="1138063"/>
              </a:xfrm>
              <a:prstGeom prst="roundRect">
                <a:avLst/>
              </a:prstGeom>
              <a:blipFill>
                <a:blip r:embed="rId5"/>
                <a:stretch>
                  <a:fillRect/>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F9383C65-169F-CB44-A0C6-B170A792F42A}"/>
              </a:ext>
            </a:extLst>
          </p:cNvPr>
          <p:cNvSpPr/>
          <p:nvPr/>
        </p:nvSpPr>
        <p:spPr>
          <a:xfrm>
            <a:off x="3601932" y="2199822"/>
            <a:ext cx="1657382" cy="13334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4"/>
              </a:solidFill>
            </a:endParaRPr>
          </a:p>
        </p:txBody>
      </p:sp>
      <p:sp>
        <p:nvSpPr>
          <p:cNvPr id="6" name="Rectangle 5">
            <a:extLst>
              <a:ext uri="{FF2B5EF4-FFF2-40B4-BE49-F238E27FC236}">
                <a16:creationId xmlns:a16="http://schemas.microsoft.com/office/drawing/2014/main" id="{27BD50C1-7FB4-2546-AFF3-D45FE0A33841}"/>
              </a:ext>
            </a:extLst>
          </p:cNvPr>
          <p:cNvSpPr/>
          <p:nvPr/>
        </p:nvSpPr>
        <p:spPr>
          <a:xfrm>
            <a:off x="1232625" y="3858846"/>
            <a:ext cx="1667020" cy="13334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B2C18A23-8646-7C47-A04B-F52A269AAD27}"/>
              </a:ext>
            </a:extLst>
          </p:cNvPr>
          <p:cNvSpPr txBox="1"/>
          <p:nvPr/>
        </p:nvSpPr>
        <p:spPr>
          <a:xfrm>
            <a:off x="3744468" y="2224890"/>
            <a:ext cx="1284519" cy="300082"/>
          </a:xfrm>
          <a:prstGeom prst="rect">
            <a:avLst/>
          </a:prstGeom>
          <a:noFill/>
        </p:spPr>
        <p:txBody>
          <a:bodyPr wrap="none" rtlCol="0">
            <a:spAutoFit/>
          </a:bodyPr>
          <a:lstStyle/>
          <a:p>
            <a:r>
              <a:rPr lang="en-US" sz="1350" dirty="0"/>
              <a:t>PLATE (OBLATE)</a:t>
            </a:r>
          </a:p>
        </p:txBody>
      </p:sp>
      <p:sp>
        <p:nvSpPr>
          <p:cNvPr id="9" name="TextBox 8">
            <a:extLst>
              <a:ext uri="{FF2B5EF4-FFF2-40B4-BE49-F238E27FC236}">
                <a16:creationId xmlns:a16="http://schemas.microsoft.com/office/drawing/2014/main" id="{F20E8226-6311-C14D-BE35-F077D6C4B95B}"/>
              </a:ext>
            </a:extLst>
          </p:cNvPr>
          <p:cNvSpPr txBox="1"/>
          <p:nvPr/>
        </p:nvSpPr>
        <p:spPr>
          <a:xfrm>
            <a:off x="1232626" y="3858845"/>
            <a:ext cx="1600503" cy="300082"/>
          </a:xfrm>
          <a:prstGeom prst="rect">
            <a:avLst/>
          </a:prstGeom>
          <a:noFill/>
        </p:spPr>
        <p:txBody>
          <a:bodyPr wrap="none" rtlCol="0">
            <a:spAutoFit/>
          </a:bodyPr>
          <a:lstStyle/>
          <a:p>
            <a:r>
              <a:rPr lang="en-US" sz="1350" dirty="0"/>
              <a:t>COLUMN (PROLATE)</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394639B-EE17-6A46-B35D-99F32F7B1E5F}"/>
                  </a:ext>
                </a:extLst>
              </p:cNvPr>
              <p:cNvSpPr/>
              <p:nvPr/>
            </p:nvSpPr>
            <p:spPr>
              <a:xfrm>
                <a:off x="3677054" y="2554509"/>
                <a:ext cx="1601400" cy="48276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𝐹</m:t>
                          </m:r>
                        </m:e>
                        <m:sub>
                          <m:r>
                            <a:rPr lang="en-US" sz="1350" i="1">
                              <a:solidFill>
                                <a:schemeClr val="accent1"/>
                              </a:solidFill>
                              <a:latin typeface="Cambria Math" panose="02040503050406030204" pitchFamily="18" charset="0"/>
                            </a:rPr>
                            <m:t>𝑎</m:t>
                          </m:r>
                        </m:sub>
                      </m:sSub>
                      <m:r>
                        <a:rPr lang="en-US" sz="1350" i="1">
                          <a:solidFill>
                            <a:schemeClr val="accent1"/>
                          </a:solidFill>
                          <a:latin typeface="Cambria Math" panose="02040503050406030204" pitchFamily="18" charset="0"/>
                        </a:rPr>
                        <m:t>=</m:t>
                      </m:r>
                      <m:f>
                        <m:fPr>
                          <m:ctrlPr>
                            <a:rPr lang="en-US" sz="1350" i="1">
                              <a:solidFill>
                                <a:schemeClr val="accent1"/>
                              </a:solidFill>
                              <a:latin typeface="Cambria Math" panose="02040503050406030204" pitchFamily="18" charset="0"/>
                            </a:rPr>
                          </m:ctrlPr>
                        </m:fPr>
                        <m:num>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𝐷</m:t>
                              </m:r>
                            </m:e>
                            <m:sub>
                              <m:r>
                                <a:rPr lang="en-US" sz="1350" i="1">
                                  <a:solidFill>
                                    <a:schemeClr val="accent1"/>
                                  </a:solidFill>
                                  <a:latin typeface="Cambria Math" panose="02040503050406030204" pitchFamily="18" charset="0"/>
                                </a:rPr>
                                <m:t>𝑣</m:t>
                              </m:r>
                            </m:sub>
                          </m:sSub>
                          <m:r>
                            <a:rPr lang="en-US" sz="1350" i="1">
                              <a:solidFill>
                                <a:schemeClr val="accent1"/>
                              </a:solidFill>
                              <a:latin typeface="Cambria Math" panose="02040503050406030204" pitchFamily="18" charset="0"/>
                              <a:ea typeface="Cambria Math" panose="02040503050406030204" pitchFamily="18" charset="0"/>
                            </a:rPr>
                            <m:t>∆</m:t>
                          </m:r>
                          <m:sSub>
                            <m:sSubPr>
                              <m:ctrlPr>
                                <a:rPr lang="en-US" sz="1350" i="1">
                                  <a:solidFill>
                                    <a:schemeClr val="accent1"/>
                                  </a:solidFill>
                                  <a:latin typeface="Cambria Math" panose="02040503050406030204" pitchFamily="18" charset="0"/>
                                  <a:ea typeface="Cambria Math" panose="02040503050406030204" pitchFamily="18" charset="0"/>
                                </a:rPr>
                              </m:ctrlPr>
                            </m:sSubPr>
                            <m:e>
                              <m:r>
                                <a:rPr lang="en-US" sz="1350" i="1">
                                  <a:solidFill>
                                    <a:schemeClr val="accent1"/>
                                  </a:solidFill>
                                  <a:latin typeface="Cambria Math" panose="02040503050406030204" pitchFamily="18" charset="0"/>
                                  <a:ea typeface="Cambria Math" panose="02040503050406030204" pitchFamily="18" charset="0"/>
                                </a:rPr>
                                <m:t>𝜌</m:t>
                              </m:r>
                            </m:e>
                            <m:sub>
                              <m:r>
                                <a:rPr lang="en-US" sz="1350" i="1">
                                  <a:solidFill>
                                    <a:schemeClr val="accent1"/>
                                  </a:solidFill>
                                  <a:latin typeface="Cambria Math" panose="02040503050406030204" pitchFamily="18" charset="0"/>
                                  <a:ea typeface="Cambria Math" panose="02040503050406030204" pitchFamily="18" charset="0"/>
                                </a:rPr>
                                <m:t>𝑣</m:t>
                              </m:r>
                            </m:sub>
                          </m:sSub>
                        </m:num>
                        <m:den>
                          <m:r>
                            <a:rPr lang="en-US" sz="1350" i="1">
                              <a:solidFill>
                                <a:schemeClr val="accent1"/>
                              </a:solidFill>
                              <a:latin typeface="Cambria Math" panose="02040503050406030204" pitchFamily="18" charset="0"/>
                              <a:ea typeface="Cambria Math" panose="02040503050406030204" pitchFamily="18" charset="0"/>
                            </a:rPr>
                            <m:t>𝑐</m:t>
                          </m:r>
                        </m:den>
                      </m:f>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𝑓</m:t>
                          </m:r>
                        </m:e>
                        <m:sub>
                          <m:r>
                            <a:rPr lang="en-US" sz="1350" i="1">
                              <a:solidFill>
                                <a:schemeClr val="accent1"/>
                              </a:solidFill>
                              <a:latin typeface="Cambria Math" panose="02040503050406030204" pitchFamily="18" charset="0"/>
                            </a:rPr>
                            <m:t>𝑜𝑏</m:t>
                          </m:r>
                        </m:sub>
                      </m:sSub>
                      <m:r>
                        <a:rPr lang="en-US" sz="1350" i="1">
                          <a:solidFill>
                            <a:schemeClr val="accent1"/>
                          </a:solidFill>
                          <a:latin typeface="Cambria Math" panose="02040503050406030204" pitchFamily="18" charset="0"/>
                        </a:rPr>
                        <m:t>(</m:t>
                      </m:r>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m:t>
                      </m:r>
                    </m:oMath>
                  </m:oMathPara>
                </a14:m>
                <a:endParaRPr lang="en-US" sz="1350" dirty="0">
                  <a:solidFill>
                    <a:schemeClr val="accent4"/>
                  </a:solidFill>
                </a:endParaRPr>
              </a:p>
            </p:txBody>
          </p:sp>
        </mc:Choice>
        <mc:Fallback xmlns="">
          <p:sp>
            <p:nvSpPr>
              <p:cNvPr id="10" name="Rectangle 9">
                <a:extLst>
                  <a:ext uri="{FF2B5EF4-FFF2-40B4-BE49-F238E27FC236}">
                    <a16:creationId xmlns:a16="http://schemas.microsoft.com/office/drawing/2014/main" id="{B394639B-EE17-6A46-B35D-99F32F7B1E5F}"/>
                  </a:ext>
                </a:extLst>
              </p:cNvPr>
              <p:cNvSpPr>
                <a:spLocks noRot="1" noChangeAspect="1" noMove="1" noResize="1" noEditPoints="1" noAdjustHandles="1" noChangeArrowheads="1" noChangeShapeType="1" noTextEdit="1"/>
              </p:cNvSpPr>
              <p:nvPr/>
            </p:nvSpPr>
            <p:spPr>
              <a:xfrm>
                <a:off x="3677054" y="2554509"/>
                <a:ext cx="1601400" cy="48276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69F2647-0092-B84F-BCC2-D56AF9361FBC}"/>
                  </a:ext>
                </a:extLst>
              </p:cNvPr>
              <p:cNvSpPr/>
              <p:nvPr/>
            </p:nvSpPr>
            <p:spPr>
              <a:xfrm>
                <a:off x="3683786" y="3014106"/>
                <a:ext cx="1587935" cy="48263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𝐹</m:t>
                          </m:r>
                        </m:e>
                        <m:sub>
                          <m:r>
                            <a:rPr lang="en-US" sz="1350" i="1">
                              <a:solidFill>
                                <a:schemeClr val="accent1"/>
                              </a:solidFill>
                              <a:latin typeface="Cambria Math" panose="02040503050406030204" pitchFamily="18" charset="0"/>
                            </a:rPr>
                            <m:t>𝑐</m:t>
                          </m:r>
                        </m:sub>
                      </m:sSub>
                      <m:r>
                        <a:rPr lang="en-US" sz="1350" i="1">
                          <a:solidFill>
                            <a:schemeClr val="accent1"/>
                          </a:solidFill>
                          <a:latin typeface="Cambria Math" panose="02040503050406030204" pitchFamily="18" charset="0"/>
                        </a:rPr>
                        <m:t>=</m:t>
                      </m:r>
                      <m:f>
                        <m:fPr>
                          <m:ctrlPr>
                            <a:rPr lang="en-US" sz="1350" i="1">
                              <a:solidFill>
                                <a:schemeClr val="accent1"/>
                              </a:solidFill>
                              <a:latin typeface="Cambria Math" panose="02040503050406030204" pitchFamily="18" charset="0"/>
                            </a:rPr>
                          </m:ctrlPr>
                        </m:fPr>
                        <m:num>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𝐷</m:t>
                              </m:r>
                            </m:e>
                            <m:sub>
                              <m:r>
                                <a:rPr lang="en-US" sz="1350" i="1">
                                  <a:solidFill>
                                    <a:schemeClr val="accent1"/>
                                  </a:solidFill>
                                  <a:latin typeface="Cambria Math" panose="02040503050406030204" pitchFamily="18" charset="0"/>
                                </a:rPr>
                                <m:t>𝑣</m:t>
                              </m:r>
                            </m:sub>
                          </m:sSub>
                          <m:r>
                            <a:rPr lang="en-US" sz="1350" i="1">
                              <a:solidFill>
                                <a:schemeClr val="accent1"/>
                              </a:solidFill>
                              <a:latin typeface="Cambria Math" panose="02040503050406030204" pitchFamily="18" charset="0"/>
                              <a:ea typeface="Cambria Math" panose="02040503050406030204" pitchFamily="18" charset="0"/>
                            </a:rPr>
                            <m:t>∆</m:t>
                          </m:r>
                          <m:sSub>
                            <m:sSubPr>
                              <m:ctrlPr>
                                <a:rPr lang="en-US" sz="1350" i="1">
                                  <a:solidFill>
                                    <a:schemeClr val="accent1"/>
                                  </a:solidFill>
                                  <a:latin typeface="Cambria Math" panose="02040503050406030204" pitchFamily="18" charset="0"/>
                                  <a:ea typeface="Cambria Math" panose="02040503050406030204" pitchFamily="18" charset="0"/>
                                </a:rPr>
                              </m:ctrlPr>
                            </m:sSubPr>
                            <m:e>
                              <m:r>
                                <a:rPr lang="en-US" sz="1350" i="1">
                                  <a:solidFill>
                                    <a:schemeClr val="accent1"/>
                                  </a:solidFill>
                                  <a:latin typeface="Cambria Math" panose="02040503050406030204" pitchFamily="18" charset="0"/>
                                  <a:ea typeface="Cambria Math" panose="02040503050406030204" pitchFamily="18" charset="0"/>
                                </a:rPr>
                                <m:t>𝜌</m:t>
                              </m:r>
                            </m:e>
                            <m:sub>
                              <m:r>
                                <a:rPr lang="en-US" sz="1350" i="1">
                                  <a:solidFill>
                                    <a:schemeClr val="accent1"/>
                                  </a:solidFill>
                                  <a:latin typeface="Cambria Math" panose="02040503050406030204" pitchFamily="18" charset="0"/>
                                  <a:ea typeface="Cambria Math" panose="02040503050406030204" pitchFamily="18" charset="0"/>
                                </a:rPr>
                                <m:t>𝑣</m:t>
                              </m:r>
                            </m:sub>
                          </m:sSub>
                        </m:num>
                        <m:den>
                          <m:r>
                            <a:rPr lang="en-US" sz="1350" i="1">
                              <a:solidFill>
                                <a:schemeClr val="accent1"/>
                              </a:solidFill>
                              <a:latin typeface="Cambria Math" panose="02040503050406030204" pitchFamily="18" charset="0"/>
                              <a:ea typeface="Cambria Math" panose="02040503050406030204" pitchFamily="18" charset="0"/>
                            </a:rPr>
                            <m:t>𝑎</m:t>
                          </m:r>
                        </m:den>
                      </m:f>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𝑓</m:t>
                          </m:r>
                        </m:e>
                        <m:sub>
                          <m:r>
                            <a:rPr lang="en-US" sz="1350" i="1">
                              <a:solidFill>
                                <a:schemeClr val="accent1"/>
                              </a:solidFill>
                              <a:latin typeface="Cambria Math" panose="02040503050406030204" pitchFamily="18" charset="0"/>
                            </a:rPr>
                            <m:t>𝑜𝑏</m:t>
                          </m:r>
                        </m:sub>
                      </m:sSub>
                      <m:r>
                        <a:rPr lang="en-US" sz="1350" i="1">
                          <a:solidFill>
                            <a:schemeClr val="accent1"/>
                          </a:solidFill>
                          <a:latin typeface="Cambria Math" panose="02040503050406030204" pitchFamily="18" charset="0"/>
                        </a:rPr>
                        <m:t>(</m:t>
                      </m:r>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m:t>
                      </m:r>
                    </m:oMath>
                  </m:oMathPara>
                </a14:m>
                <a:endParaRPr lang="en-US" sz="1350" dirty="0">
                  <a:solidFill>
                    <a:schemeClr val="accent4"/>
                  </a:solidFill>
                </a:endParaRPr>
              </a:p>
            </p:txBody>
          </p:sp>
        </mc:Choice>
        <mc:Fallback xmlns="">
          <p:sp>
            <p:nvSpPr>
              <p:cNvPr id="11" name="Rectangle 10">
                <a:extLst>
                  <a:ext uri="{FF2B5EF4-FFF2-40B4-BE49-F238E27FC236}">
                    <a16:creationId xmlns:a16="http://schemas.microsoft.com/office/drawing/2014/main" id="{C69F2647-0092-B84F-BCC2-D56AF9361FBC}"/>
                  </a:ext>
                </a:extLst>
              </p:cNvPr>
              <p:cNvSpPr>
                <a:spLocks noRot="1" noChangeAspect="1" noMove="1" noResize="1" noEditPoints="1" noAdjustHandles="1" noChangeArrowheads="1" noChangeShapeType="1" noTextEdit="1"/>
              </p:cNvSpPr>
              <p:nvPr/>
            </p:nvSpPr>
            <p:spPr>
              <a:xfrm>
                <a:off x="3683786" y="3014106"/>
                <a:ext cx="1587935" cy="48263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57DE25D2-BC67-3C4F-A88F-3D5C4DEF9523}"/>
                  </a:ext>
                </a:extLst>
              </p:cNvPr>
              <p:cNvSpPr/>
              <p:nvPr/>
            </p:nvSpPr>
            <p:spPr>
              <a:xfrm>
                <a:off x="1235622" y="4134861"/>
                <a:ext cx="1754519" cy="48276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𝐹</m:t>
                          </m:r>
                        </m:e>
                        <m:sub>
                          <m:r>
                            <a:rPr lang="en-US" sz="1350" i="1">
                              <a:solidFill>
                                <a:schemeClr val="accent1"/>
                              </a:solidFill>
                              <a:latin typeface="Cambria Math" panose="02040503050406030204" pitchFamily="18" charset="0"/>
                            </a:rPr>
                            <m:t>𝑎</m:t>
                          </m:r>
                        </m:sub>
                      </m:sSub>
                      <m:r>
                        <a:rPr lang="en-US" sz="1350" i="1">
                          <a:solidFill>
                            <a:schemeClr val="accent1"/>
                          </a:solidFill>
                          <a:latin typeface="Cambria Math" panose="02040503050406030204" pitchFamily="18" charset="0"/>
                        </a:rPr>
                        <m:t>=</m:t>
                      </m:r>
                      <m:f>
                        <m:fPr>
                          <m:ctrlPr>
                            <a:rPr lang="en-US" sz="1350" i="1">
                              <a:solidFill>
                                <a:schemeClr val="accent1"/>
                              </a:solidFill>
                              <a:latin typeface="Cambria Math" panose="02040503050406030204" pitchFamily="18" charset="0"/>
                            </a:rPr>
                          </m:ctrlPr>
                        </m:fPr>
                        <m:num>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𝐷</m:t>
                              </m:r>
                            </m:e>
                            <m:sub>
                              <m:r>
                                <a:rPr lang="en-US" sz="1350" i="1">
                                  <a:solidFill>
                                    <a:schemeClr val="accent1"/>
                                  </a:solidFill>
                                  <a:latin typeface="Cambria Math" panose="02040503050406030204" pitchFamily="18" charset="0"/>
                                </a:rPr>
                                <m:t>𝑣</m:t>
                              </m:r>
                            </m:sub>
                          </m:sSub>
                          <m:r>
                            <a:rPr lang="en-US" sz="1350" i="1">
                              <a:solidFill>
                                <a:schemeClr val="accent1"/>
                              </a:solidFill>
                              <a:latin typeface="Cambria Math" panose="02040503050406030204" pitchFamily="18" charset="0"/>
                              <a:ea typeface="Cambria Math" panose="02040503050406030204" pitchFamily="18" charset="0"/>
                            </a:rPr>
                            <m:t>∆</m:t>
                          </m:r>
                          <m:sSub>
                            <m:sSubPr>
                              <m:ctrlPr>
                                <a:rPr lang="en-US" sz="1350" i="1">
                                  <a:solidFill>
                                    <a:schemeClr val="accent1"/>
                                  </a:solidFill>
                                  <a:latin typeface="Cambria Math" panose="02040503050406030204" pitchFamily="18" charset="0"/>
                                  <a:ea typeface="Cambria Math" panose="02040503050406030204" pitchFamily="18" charset="0"/>
                                </a:rPr>
                              </m:ctrlPr>
                            </m:sSubPr>
                            <m:e>
                              <m:r>
                                <a:rPr lang="en-US" sz="1350" i="1">
                                  <a:solidFill>
                                    <a:schemeClr val="accent1"/>
                                  </a:solidFill>
                                  <a:latin typeface="Cambria Math" panose="02040503050406030204" pitchFamily="18" charset="0"/>
                                  <a:ea typeface="Cambria Math" panose="02040503050406030204" pitchFamily="18" charset="0"/>
                                </a:rPr>
                                <m:t>𝜌</m:t>
                              </m:r>
                            </m:e>
                            <m:sub>
                              <m:r>
                                <a:rPr lang="en-US" sz="1350" i="1">
                                  <a:solidFill>
                                    <a:schemeClr val="accent1"/>
                                  </a:solidFill>
                                  <a:latin typeface="Cambria Math" panose="02040503050406030204" pitchFamily="18" charset="0"/>
                                  <a:ea typeface="Cambria Math" panose="02040503050406030204" pitchFamily="18" charset="0"/>
                                </a:rPr>
                                <m:t>𝑣</m:t>
                              </m:r>
                            </m:sub>
                          </m:sSub>
                        </m:num>
                        <m:den>
                          <m:r>
                            <a:rPr lang="en-US" sz="1350" i="1">
                              <a:solidFill>
                                <a:schemeClr val="accent1"/>
                              </a:solidFill>
                              <a:latin typeface="Cambria Math" panose="02040503050406030204" pitchFamily="18" charset="0"/>
                              <a:ea typeface="Cambria Math" panose="02040503050406030204" pitchFamily="18" charset="0"/>
                            </a:rPr>
                            <m:t>𝑐</m:t>
                          </m:r>
                        </m:den>
                      </m:f>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 </m:t>
                      </m:r>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𝑓</m:t>
                          </m:r>
                        </m:e>
                        <m:sub>
                          <m:r>
                            <a:rPr lang="en-US" sz="1350" i="1">
                              <a:solidFill>
                                <a:schemeClr val="accent1"/>
                              </a:solidFill>
                              <a:latin typeface="Cambria Math" panose="02040503050406030204" pitchFamily="18" charset="0"/>
                            </a:rPr>
                            <m:t>𝑝𝑟</m:t>
                          </m:r>
                        </m:sub>
                      </m:sSub>
                      <m:r>
                        <a:rPr lang="en-US" sz="1350" i="1">
                          <a:solidFill>
                            <a:schemeClr val="accent1"/>
                          </a:solidFill>
                          <a:latin typeface="Cambria Math" panose="02040503050406030204" pitchFamily="18" charset="0"/>
                        </a:rPr>
                        <m:t>(</m:t>
                      </m:r>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m:t>
                      </m:r>
                    </m:oMath>
                  </m:oMathPara>
                </a14:m>
                <a:endParaRPr lang="en-US" sz="1350" dirty="0">
                  <a:solidFill>
                    <a:schemeClr val="accent4"/>
                  </a:solidFill>
                </a:endParaRPr>
              </a:p>
            </p:txBody>
          </p:sp>
        </mc:Choice>
        <mc:Fallback xmlns="">
          <p:sp>
            <p:nvSpPr>
              <p:cNvPr id="12" name="Rectangle 11">
                <a:extLst>
                  <a:ext uri="{FF2B5EF4-FFF2-40B4-BE49-F238E27FC236}">
                    <a16:creationId xmlns:a16="http://schemas.microsoft.com/office/drawing/2014/main" id="{57DE25D2-BC67-3C4F-A88F-3D5C4DEF9523}"/>
                  </a:ext>
                </a:extLst>
              </p:cNvPr>
              <p:cNvSpPr>
                <a:spLocks noRot="1" noChangeAspect="1" noMove="1" noResize="1" noEditPoints="1" noAdjustHandles="1" noChangeArrowheads="1" noChangeShapeType="1" noTextEdit="1"/>
              </p:cNvSpPr>
              <p:nvPr/>
            </p:nvSpPr>
            <p:spPr>
              <a:xfrm>
                <a:off x="1235622" y="4134861"/>
                <a:ext cx="1754519" cy="48276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9D0E3C7A-27C5-F349-A254-3E77D2BAEA76}"/>
                  </a:ext>
                </a:extLst>
              </p:cNvPr>
              <p:cNvSpPr/>
              <p:nvPr/>
            </p:nvSpPr>
            <p:spPr>
              <a:xfrm>
                <a:off x="1242355" y="4594458"/>
                <a:ext cx="1741054" cy="48263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𝐹</m:t>
                          </m:r>
                        </m:e>
                        <m:sub>
                          <m:r>
                            <a:rPr lang="en-US" sz="1350" i="1">
                              <a:solidFill>
                                <a:schemeClr val="accent1"/>
                              </a:solidFill>
                              <a:latin typeface="Cambria Math" panose="02040503050406030204" pitchFamily="18" charset="0"/>
                            </a:rPr>
                            <m:t>𝑐</m:t>
                          </m:r>
                        </m:sub>
                      </m:sSub>
                      <m:r>
                        <a:rPr lang="en-US" sz="1350" i="1">
                          <a:solidFill>
                            <a:schemeClr val="accent1"/>
                          </a:solidFill>
                          <a:latin typeface="Cambria Math" panose="02040503050406030204" pitchFamily="18" charset="0"/>
                        </a:rPr>
                        <m:t>=</m:t>
                      </m:r>
                      <m:f>
                        <m:fPr>
                          <m:ctrlPr>
                            <a:rPr lang="en-US" sz="1350" i="1">
                              <a:solidFill>
                                <a:schemeClr val="accent1"/>
                              </a:solidFill>
                              <a:latin typeface="Cambria Math" panose="02040503050406030204" pitchFamily="18" charset="0"/>
                            </a:rPr>
                          </m:ctrlPr>
                        </m:fPr>
                        <m:num>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𝐷</m:t>
                              </m:r>
                            </m:e>
                            <m:sub>
                              <m:r>
                                <a:rPr lang="en-US" sz="1350" i="1">
                                  <a:solidFill>
                                    <a:schemeClr val="accent1"/>
                                  </a:solidFill>
                                  <a:latin typeface="Cambria Math" panose="02040503050406030204" pitchFamily="18" charset="0"/>
                                </a:rPr>
                                <m:t>𝑣</m:t>
                              </m:r>
                            </m:sub>
                          </m:sSub>
                          <m:r>
                            <a:rPr lang="en-US" sz="1350" i="1">
                              <a:solidFill>
                                <a:schemeClr val="accent1"/>
                              </a:solidFill>
                              <a:latin typeface="Cambria Math" panose="02040503050406030204" pitchFamily="18" charset="0"/>
                              <a:ea typeface="Cambria Math" panose="02040503050406030204" pitchFamily="18" charset="0"/>
                            </a:rPr>
                            <m:t>∆</m:t>
                          </m:r>
                          <m:sSub>
                            <m:sSubPr>
                              <m:ctrlPr>
                                <a:rPr lang="en-US" sz="1350" i="1">
                                  <a:solidFill>
                                    <a:schemeClr val="accent1"/>
                                  </a:solidFill>
                                  <a:latin typeface="Cambria Math" panose="02040503050406030204" pitchFamily="18" charset="0"/>
                                  <a:ea typeface="Cambria Math" panose="02040503050406030204" pitchFamily="18" charset="0"/>
                                </a:rPr>
                              </m:ctrlPr>
                            </m:sSubPr>
                            <m:e>
                              <m:r>
                                <a:rPr lang="en-US" sz="1350" i="1">
                                  <a:solidFill>
                                    <a:schemeClr val="accent1"/>
                                  </a:solidFill>
                                  <a:latin typeface="Cambria Math" panose="02040503050406030204" pitchFamily="18" charset="0"/>
                                  <a:ea typeface="Cambria Math" panose="02040503050406030204" pitchFamily="18" charset="0"/>
                                </a:rPr>
                                <m:t>𝜌</m:t>
                              </m:r>
                            </m:e>
                            <m:sub>
                              <m:r>
                                <a:rPr lang="en-US" sz="1350" i="1">
                                  <a:solidFill>
                                    <a:schemeClr val="accent1"/>
                                  </a:solidFill>
                                  <a:latin typeface="Cambria Math" panose="02040503050406030204" pitchFamily="18" charset="0"/>
                                  <a:ea typeface="Cambria Math" panose="02040503050406030204" pitchFamily="18" charset="0"/>
                                </a:rPr>
                                <m:t>𝑣</m:t>
                              </m:r>
                            </m:sub>
                          </m:sSub>
                        </m:num>
                        <m:den>
                          <m:r>
                            <a:rPr lang="en-US" sz="1350" i="1">
                              <a:solidFill>
                                <a:schemeClr val="accent1"/>
                              </a:solidFill>
                              <a:latin typeface="Cambria Math" panose="02040503050406030204" pitchFamily="18" charset="0"/>
                              <a:ea typeface="Cambria Math" panose="02040503050406030204" pitchFamily="18" charset="0"/>
                            </a:rPr>
                            <m:t>𝑎</m:t>
                          </m:r>
                        </m:den>
                      </m:f>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 </m:t>
                      </m:r>
                      <m:sSub>
                        <m:sSubPr>
                          <m:ctrlPr>
                            <a:rPr lang="en-US" sz="1350" i="1">
                              <a:solidFill>
                                <a:schemeClr val="accent1"/>
                              </a:solidFill>
                              <a:latin typeface="Cambria Math" panose="02040503050406030204" pitchFamily="18" charset="0"/>
                            </a:rPr>
                          </m:ctrlPr>
                        </m:sSubPr>
                        <m:e>
                          <m:r>
                            <a:rPr lang="en-US" sz="1350" i="1">
                              <a:solidFill>
                                <a:schemeClr val="accent1"/>
                              </a:solidFill>
                              <a:latin typeface="Cambria Math" panose="02040503050406030204" pitchFamily="18" charset="0"/>
                            </a:rPr>
                            <m:t>𝑓</m:t>
                          </m:r>
                        </m:e>
                        <m:sub>
                          <m:r>
                            <a:rPr lang="en-US" sz="1350" i="1">
                              <a:solidFill>
                                <a:schemeClr val="accent1"/>
                              </a:solidFill>
                              <a:latin typeface="Cambria Math" panose="02040503050406030204" pitchFamily="18" charset="0"/>
                            </a:rPr>
                            <m:t>𝑝𝑟</m:t>
                          </m:r>
                        </m:sub>
                      </m:sSub>
                      <m:r>
                        <a:rPr lang="en-US" sz="1350" i="1">
                          <a:solidFill>
                            <a:schemeClr val="accent1"/>
                          </a:solidFill>
                          <a:latin typeface="Cambria Math" panose="02040503050406030204" pitchFamily="18" charset="0"/>
                        </a:rPr>
                        <m:t>(</m:t>
                      </m:r>
                      <m:r>
                        <a:rPr lang="en-US" sz="1350" i="1">
                          <a:solidFill>
                            <a:schemeClr val="accent1"/>
                          </a:solidFill>
                          <a:latin typeface="Cambria Math" panose="02040503050406030204" pitchFamily="18" charset="0"/>
                        </a:rPr>
                        <m:t>𝜙</m:t>
                      </m:r>
                      <m:r>
                        <a:rPr lang="en-US" sz="1350" i="1">
                          <a:solidFill>
                            <a:schemeClr val="accent1"/>
                          </a:solidFill>
                          <a:latin typeface="Cambria Math" panose="02040503050406030204" pitchFamily="18" charset="0"/>
                        </a:rPr>
                        <m:t>)</m:t>
                      </m:r>
                    </m:oMath>
                  </m:oMathPara>
                </a14:m>
                <a:endParaRPr lang="en-US" sz="1350" dirty="0">
                  <a:solidFill>
                    <a:schemeClr val="accent4"/>
                  </a:solidFill>
                </a:endParaRPr>
              </a:p>
            </p:txBody>
          </p:sp>
        </mc:Choice>
        <mc:Fallback xmlns="">
          <p:sp>
            <p:nvSpPr>
              <p:cNvPr id="13" name="Rectangle 12">
                <a:extLst>
                  <a:ext uri="{FF2B5EF4-FFF2-40B4-BE49-F238E27FC236}">
                    <a16:creationId xmlns:a16="http://schemas.microsoft.com/office/drawing/2014/main" id="{9D0E3C7A-27C5-F349-A254-3E77D2BAEA76}"/>
                  </a:ext>
                </a:extLst>
              </p:cNvPr>
              <p:cNvSpPr>
                <a:spLocks noRot="1" noChangeAspect="1" noMove="1" noResize="1" noEditPoints="1" noAdjustHandles="1" noChangeArrowheads="1" noChangeShapeType="1" noTextEdit="1"/>
              </p:cNvSpPr>
              <p:nvPr/>
            </p:nvSpPr>
            <p:spPr>
              <a:xfrm>
                <a:off x="1242355" y="4594458"/>
                <a:ext cx="1741054" cy="482633"/>
              </a:xfrm>
              <a:prstGeom prst="rect">
                <a:avLst/>
              </a:prstGeom>
              <a:blipFill>
                <a:blip r:embed="rId9"/>
                <a:stretch>
                  <a:fillRect/>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70235360-8DF9-3C44-A045-3B6FC90992ED}"/>
              </a:ext>
            </a:extLst>
          </p:cNvPr>
          <p:cNvCxnSpPr>
            <a:cxnSpLocks/>
            <a:stCxn id="4" idx="3"/>
            <a:endCxn id="5" idx="1"/>
          </p:cNvCxnSpPr>
          <p:nvPr/>
        </p:nvCxnSpPr>
        <p:spPr>
          <a:xfrm>
            <a:off x="2899597" y="2866526"/>
            <a:ext cx="702335"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14354F-81BE-FD4F-9869-DA05B6716641}"/>
              </a:ext>
            </a:extLst>
          </p:cNvPr>
          <p:cNvCxnSpPr>
            <a:cxnSpLocks/>
            <a:stCxn id="4" idx="2"/>
            <a:endCxn id="9" idx="0"/>
          </p:cNvCxnSpPr>
          <p:nvPr/>
        </p:nvCxnSpPr>
        <p:spPr>
          <a:xfrm>
            <a:off x="2065715" y="3435557"/>
            <a:ext cx="793" cy="423289"/>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B82AA06-C0C9-7740-BED2-C3345F081516}"/>
              </a:ext>
            </a:extLst>
          </p:cNvPr>
          <p:cNvSpPr/>
          <p:nvPr/>
        </p:nvSpPr>
        <p:spPr>
          <a:xfrm>
            <a:off x="2329703" y="4266080"/>
            <a:ext cx="504265" cy="308208"/>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DE42BAFD-9F2B-C242-BAFC-D880AED59384}"/>
              </a:ext>
            </a:extLst>
          </p:cNvPr>
          <p:cNvSpPr/>
          <p:nvPr/>
        </p:nvSpPr>
        <p:spPr>
          <a:xfrm>
            <a:off x="2329703" y="4716370"/>
            <a:ext cx="504265" cy="308208"/>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28500AFF-EB69-3245-B2FF-F2BE717E4AC1}"/>
              </a:ext>
            </a:extLst>
          </p:cNvPr>
          <p:cNvSpPr/>
          <p:nvPr/>
        </p:nvSpPr>
        <p:spPr>
          <a:xfrm>
            <a:off x="4643175" y="2670502"/>
            <a:ext cx="504265" cy="308208"/>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2A0A4890-705F-C74F-8705-A2068E4424B3}"/>
              </a:ext>
            </a:extLst>
          </p:cNvPr>
          <p:cNvSpPr/>
          <p:nvPr/>
        </p:nvSpPr>
        <p:spPr>
          <a:xfrm>
            <a:off x="4643175" y="3120792"/>
            <a:ext cx="504265" cy="308208"/>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6" name="Straight Connector 25">
            <a:extLst>
              <a:ext uri="{FF2B5EF4-FFF2-40B4-BE49-F238E27FC236}">
                <a16:creationId xmlns:a16="http://schemas.microsoft.com/office/drawing/2014/main" id="{95538514-8C14-B945-9AB4-99251B647BCF}"/>
              </a:ext>
            </a:extLst>
          </p:cNvPr>
          <p:cNvCxnSpPr>
            <a:stCxn id="22" idx="0"/>
            <a:endCxn id="21" idx="2"/>
          </p:cNvCxnSpPr>
          <p:nvPr/>
        </p:nvCxnSpPr>
        <p:spPr>
          <a:xfrm flipV="1">
            <a:off x="2581835" y="4574288"/>
            <a:ext cx="0" cy="142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1471BAD-CC3C-0640-AAA6-3C86CF72F2C8}"/>
              </a:ext>
            </a:extLst>
          </p:cNvPr>
          <p:cNvCxnSpPr>
            <a:stCxn id="23" idx="2"/>
            <a:endCxn id="24" idx="0"/>
          </p:cNvCxnSpPr>
          <p:nvPr/>
        </p:nvCxnSpPr>
        <p:spPr>
          <a:xfrm>
            <a:off x="4895308" y="2978710"/>
            <a:ext cx="0" cy="142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CB43AB9-8074-6F49-8BF6-A63F711C4BEC}"/>
              </a:ext>
            </a:extLst>
          </p:cNvPr>
          <p:cNvCxnSpPr/>
          <p:nvPr/>
        </p:nvCxnSpPr>
        <p:spPr>
          <a:xfrm>
            <a:off x="2833968" y="4881281"/>
            <a:ext cx="9609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FCD160E-7F5C-5645-B4E6-2133DCC349C7}"/>
              </a:ext>
            </a:extLst>
          </p:cNvPr>
          <p:cNvCxnSpPr>
            <a:cxnSpLocks/>
          </p:cNvCxnSpPr>
          <p:nvPr/>
        </p:nvCxnSpPr>
        <p:spPr>
          <a:xfrm>
            <a:off x="4895308" y="3533230"/>
            <a:ext cx="0" cy="92172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2DA814C4-5A67-7F4D-9580-D7480F567977}"/>
                  </a:ext>
                </a:extLst>
              </p:cNvPr>
              <p:cNvSpPr txBox="1"/>
              <p:nvPr/>
            </p:nvSpPr>
            <p:spPr>
              <a:xfrm>
                <a:off x="3907466" y="4478821"/>
                <a:ext cx="1263359" cy="300082"/>
              </a:xfrm>
              <a:prstGeom prst="rect">
                <a:avLst/>
              </a:prstGeom>
              <a:noFill/>
            </p:spPr>
            <p:txBody>
              <a:bodyPr wrap="none" rtlCol="0">
                <a:spAutoFit/>
              </a:bodyPr>
              <a:lstStyle/>
              <a:p>
                <a:r>
                  <a:rPr lang="en-US" sz="1350" dirty="0"/>
                  <a:t>Shape Factor, </a:t>
                </a:r>
                <a14:m>
                  <m:oMath xmlns:m="http://schemas.openxmlformats.org/officeDocument/2006/math">
                    <m:r>
                      <a:rPr lang="en-US" sz="1350" i="1">
                        <a:latin typeface="Cambria Math" panose="02040503050406030204" pitchFamily="18" charset="0"/>
                      </a:rPr>
                      <m:t>𝑓</m:t>
                    </m:r>
                  </m:oMath>
                </a14:m>
                <a:endParaRPr lang="en-US" sz="1350" dirty="0"/>
              </a:p>
            </p:txBody>
          </p:sp>
        </mc:Choice>
        <mc:Fallback xmlns="">
          <p:sp>
            <p:nvSpPr>
              <p:cNvPr id="33" name="TextBox 32">
                <a:extLst>
                  <a:ext uri="{FF2B5EF4-FFF2-40B4-BE49-F238E27FC236}">
                    <a16:creationId xmlns:a16="http://schemas.microsoft.com/office/drawing/2014/main" id="{2DA814C4-5A67-7F4D-9580-D7480F567977}"/>
                  </a:ext>
                </a:extLst>
              </p:cNvPr>
              <p:cNvSpPr txBox="1">
                <a:spLocks noRot="1" noChangeAspect="1" noMove="1" noResize="1" noEditPoints="1" noAdjustHandles="1" noChangeArrowheads="1" noChangeShapeType="1" noTextEdit="1"/>
              </p:cNvSpPr>
              <p:nvPr/>
            </p:nvSpPr>
            <p:spPr>
              <a:xfrm>
                <a:off x="3907466" y="4478821"/>
                <a:ext cx="1263359" cy="300082"/>
              </a:xfrm>
              <a:prstGeom prst="rect">
                <a:avLst/>
              </a:prstGeom>
              <a:blipFill>
                <a:blip r:embed="rId10"/>
                <a:stretch>
                  <a:fillRect l="-1449" t="-4082" b="-20408"/>
                </a:stretch>
              </a:blipFill>
            </p:spPr>
            <p:txBody>
              <a:bodyPr/>
              <a:lstStyle/>
              <a:p>
                <a:r>
                  <a:rPr lang="en-US">
                    <a:noFill/>
                  </a:rPr>
                  <a:t> </a:t>
                </a:r>
              </a:p>
            </p:txBody>
          </p:sp>
        </mc:Fallback>
      </mc:AlternateContent>
      <p:sp>
        <p:nvSpPr>
          <p:cNvPr id="34" name="Rounded Rectangle 33">
            <a:extLst>
              <a:ext uri="{FF2B5EF4-FFF2-40B4-BE49-F238E27FC236}">
                <a16:creationId xmlns:a16="http://schemas.microsoft.com/office/drawing/2014/main" id="{B2C6946D-3594-364D-9045-793009ACA6DA}"/>
              </a:ext>
            </a:extLst>
          </p:cNvPr>
          <p:cNvSpPr/>
          <p:nvPr/>
        </p:nvSpPr>
        <p:spPr>
          <a:xfrm>
            <a:off x="3809293" y="4454950"/>
            <a:ext cx="4534607" cy="992855"/>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4D6FF539-C757-4F4E-BB79-893445219666}"/>
                  </a:ext>
                </a:extLst>
              </p:cNvPr>
              <p:cNvSpPr/>
              <p:nvPr/>
            </p:nvSpPr>
            <p:spPr>
              <a:xfrm>
                <a:off x="3871153" y="4779692"/>
                <a:ext cx="1943417" cy="63081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𝑓</m:t>
                          </m:r>
                        </m:e>
                        <m:sub>
                          <m:r>
                            <a:rPr lang="en-US" sz="1350" i="1">
                              <a:latin typeface="Cambria Math" panose="02040503050406030204" pitchFamily="18" charset="0"/>
                            </a:rPr>
                            <m:t>𝑜𝑏</m:t>
                          </m:r>
                        </m:sub>
                      </m:sSub>
                      <m:r>
                        <a:rPr lang="en-US" sz="1350" i="1">
                          <a:latin typeface="Cambria Math" panose="02040503050406030204" pitchFamily="18" charset="0"/>
                        </a:rPr>
                        <m:t>(</m:t>
                      </m:r>
                      <m:r>
                        <a:rPr lang="en-US" sz="1350" i="1">
                          <a:latin typeface="Cambria Math" panose="02040503050406030204" pitchFamily="18" charset="0"/>
                        </a:rPr>
                        <m:t>𝜙</m:t>
                      </m:r>
                      <m:r>
                        <a:rPr lang="en-US" sz="1350" i="1">
                          <a:latin typeface="Cambria Math" panose="02040503050406030204" pitchFamily="18" charset="0"/>
                        </a:rPr>
                        <m:t>)=</m:t>
                      </m:r>
                      <m:f>
                        <m:fPr>
                          <m:ctrlPr>
                            <a:rPr lang="en-US" sz="1350" i="1">
                              <a:latin typeface="Cambria Math" panose="02040503050406030204" pitchFamily="18" charset="0"/>
                            </a:rPr>
                          </m:ctrlPr>
                        </m:fPr>
                        <m:num>
                          <m:rad>
                            <m:radPr>
                              <m:degHide m:val="on"/>
                              <m:ctrlPr>
                                <a:rPr lang="en-US" sz="1350" i="1">
                                  <a:latin typeface="Cambria Math" panose="02040503050406030204" pitchFamily="18" charset="0"/>
                                </a:rPr>
                              </m:ctrlPr>
                            </m:radPr>
                            <m:deg/>
                            <m:e>
                              <m:r>
                                <a:rPr lang="en-US" sz="1350" i="1">
                                  <a:latin typeface="Cambria Math" panose="02040503050406030204" pitchFamily="18" charset="0"/>
                                </a:rPr>
                                <m:t>1−</m:t>
                              </m:r>
                              <m:sSup>
                                <m:sSupPr>
                                  <m:ctrlPr>
                                    <a:rPr lang="en-US" sz="1350" i="1">
                                      <a:latin typeface="Cambria Math" panose="02040503050406030204" pitchFamily="18" charset="0"/>
                                    </a:rPr>
                                  </m:ctrlPr>
                                </m:sSupPr>
                                <m:e>
                                  <m:r>
                                    <a:rPr lang="en-US" sz="1350" i="1">
                                      <a:latin typeface="Cambria Math" panose="02040503050406030204" pitchFamily="18" charset="0"/>
                                    </a:rPr>
                                    <m:t>𝜙</m:t>
                                  </m:r>
                                </m:e>
                                <m:sup>
                                  <m:r>
                                    <a:rPr lang="en-US" sz="1350" i="1">
                                      <a:latin typeface="Cambria Math" panose="02040503050406030204" pitchFamily="18" charset="0"/>
                                    </a:rPr>
                                    <m:t>2</m:t>
                                  </m:r>
                                </m:sup>
                              </m:sSup>
                            </m:e>
                          </m:rad>
                        </m:num>
                        <m:den>
                          <m:func>
                            <m:funcPr>
                              <m:ctrlPr>
                                <a:rPr lang="en-US" sz="1350" i="1">
                                  <a:latin typeface="Cambria Math" panose="02040503050406030204" pitchFamily="18" charset="0"/>
                                  <a:ea typeface="Cambria Math" panose="02040503050406030204" pitchFamily="18" charset="0"/>
                                </a:rPr>
                              </m:ctrlPr>
                            </m:funcPr>
                            <m:fName>
                              <m:r>
                                <m:rPr>
                                  <m:sty m:val="p"/>
                                </m:rPr>
                                <a:rPr lang="en-US" sz="1350">
                                  <a:latin typeface="Cambria Math" panose="02040503050406030204" pitchFamily="18" charset="0"/>
                                  <a:ea typeface="Cambria Math" panose="02040503050406030204" pitchFamily="18" charset="0"/>
                                </a:rPr>
                                <m:t>sin</m:t>
                              </m:r>
                            </m:fName>
                            <m:e>
                              <m:r>
                                <a:rPr lang="en-US" sz="1350" i="1">
                                  <a:latin typeface="Cambria Math" panose="02040503050406030204" pitchFamily="18" charset="0"/>
                                  <a:ea typeface="Cambria Math" panose="02040503050406030204" pitchFamily="18" charset="0"/>
                                </a:rPr>
                                <m:t>(</m:t>
                              </m:r>
                              <m:rad>
                                <m:radPr>
                                  <m:degHide m:val="on"/>
                                  <m:ctrlPr>
                                    <a:rPr lang="en-US" sz="1350" i="1">
                                      <a:latin typeface="Cambria Math" panose="02040503050406030204" pitchFamily="18" charset="0"/>
                                      <a:ea typeface="Cambria Math" panose="02040503050406030204" pitchFamily="18" charset="0"/>
                                    </a:rPr>
                                  </m:ctrlPr>
                                </m:radPr>
                                <m:deg/>
                                <m:e>
                                  <m:r>
                                    <a:rPr lang="en-US" sz="1350" i="1">
                                      <a:latin typeface="Cambria Math" panose="02040503050406030204" pitchFamily="18" charset="0"/>
                                      <a:ea typeface="Cambria Math" panose="02040503050406030204" pitchFamily="18" charset="0"/>
                                    </a:rPr>
                                    <m:t>1−</m:t>
                                  </m:r>
                                  <m:sSup>
                                    <m:sSupPr>
                                      <m:ctrlPr>
                                        <a:rPr lang="en-US" sz="1350" i="1">
                                          <a:latin typeface="Cambria Math" panose="02040503050406030204" pitchFamily="18" charset="0"/>
                                          <a:ea typeface="Cambria Math" panose="02040503050406030204" pitchFamily="18" charset="0"/>
                                        </a:rPr>
                                      </m:ctrlPr>
                                    </m:sSupPr>
                                    <m:e>
                                      <m:r>
                                        <a:rPr lang="en-US" sz="1350" i="1">
                                          <a:latin typeface="Cambria Math" panose="02040503050406030204" pitchFamily="18" charset="0"/>
                                          <a:ea typeface="Cambria Math" panose="02040503050406030204" pitchFamily="18" charset="0"/>
                                        </a:rPr>
                                        <m:t>𝜙</m:t>
                                      </m:r>
                                    </m:e>
                                    <m:sup>
                                      <m:r>
                                        <a:rPr lang="en-US" sz="1350" i="1">
                                          <a:latin typeface="Cambria Math" panose="02040503050406030204" pitchFamily="18" charset="0"/>
                                          <a:ea typeface="Cambria Math" panose="02040503050406030204" pitchFamily="18" charset="0"/>
                                        </a:rPr>
                                        <m:t>2</m:t>
                                      </m:r>
                                    </m:sup>
                                  </m:sSup>
                                </m:e>
                              </m:rad>
                              <m:r>
                                <a:rPr lang="en-US" sz="1350" i="1">
                                  <a:latin typeface="Cambria Math" panose="02040503050406030204" pitchFamily="18" charset="0"/>
                                  <a:ea typeface="Cambria Math" panose="02040503050406030204" pitchFamily="18" charset="0"/>
                                </a:rPr>
                                <m:t>)</m:t>
                              </m:r>
                            </m:e>
                          </m:func>
                        </m:den>
                      </m:f>
                    </m:oMath>
                  </m:oMathPara>
                </a14:m>
                <a:endParaRPr lang="en-US" sz="1350" dirty="0"/>
              </a:p>
            </p:txBody>
          </p:sp>
        </mc:Choice>
        <mc:Fallback xmlns="">
          <p:sp>
            <p:nvSpPr>
              <p:cNvPr id="35" name="Rectangle 34">
                <a:extLst>
                  <a:ext uri="{FF2B5EF4-FFF2-40B4-BE49-F238E27FC236}">
                    <a16:creationId xmlns:a16="http://schemas.microsoft.com/office/drawing/2014/main" id="{4D6FF539-C757-4F4E-BB79-893445219666}"/>
                  </a:ext>
                </a:extLst>
              </p:cNvPr>
              <p:cNvSpPr>
                <a:spLocks noRot="1" noChangeAspect="1" noMove="1" noResize="1" noEditPoints="1" noAdjustHandles="1" noChangeArrowheads="1" noChangeShapeType="1" noTextEdit="1"/>
              </p:cNvSpPr>
              <p:nvPr/>
            </p:nvSpPr>
            <p:spPr>
              <a:xfrm>
                <a:off x="3871153" y="4779692"/>
                <a:ext cx="1943417" cy="63081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E158A01B-F2B9-5A4B-A610-5162B1637DE7}"/>
                  </a:ext>
                </a:extLst>
              </p:cNvPr>
              <p:cNvSpPr/>
              <p:nvPr/>
            </p:nvSpPr>
            <p:spPr>
              <a:xfrm>
                <a:off x="5789927" y="4478822"/>
                <a:ext cx="2531975" cy="1011687"/>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𝑓</m:t>
                          </m:r>
                        </m:e>
                        <m:sub>
                          <m:r>
                            <a:rPr lang="en-US" sz="1350" i="1">
                              <a:latin typeface="Cambria Math" panose="02040503050406030204" pitchFamily="18" charset="0"/>
                            </a:rPr>
                            <m:t>𝑝𝑟</m:t>
                          </m:r>
                        </m:sub>
                      </m:sSub>
                      <m:r>
                        <a:rPr lang="en-US" sz="1350" i="1">
                          <a:latin typeface="Cambria Math" panose="02040503050406030204" pitchFamily="18" charset="0"/>
                        </a:rPr>
                        <m:t>(</m:t>
                      </m:r>
                      <m:r>
                        <a:rPr lang="en-US" sz="1350" i="1">
                          <a:latin typeface="Cambria Math" panose="02040503050406030204" pitchFamily="18" charset="0"/>
                        </a:rPr>
                        <m:t>𝜙</m:t>
                      </m:r>
                      <m:r>
                        <a:rPr lang="en-US" sz="1350" i="1">
                          <a:latin typeface="Cambria Math" panose="02040503050406030204" pitchFamily="18" charset="0"/>
                        </a:rPr>
                        <m:t>)=</m:t>
                      </m:r>
                      <m:f>
                        <m:fPr>
                          <m:ctrlPr>
                            <a:rPr lang="en-US" sz="1350" i="1">
                              <a:latin typeface="Cambria Math" panose="02040503050406030204" pitchFamily="18" charset="0"/>
                            </a:rPr>
                          </m:ctrlPr>
                        </m:fPr>
                        <m:num>
                          <m:rad>
                            <m:radPr>
                              <m:degHide m:val="on"/>
                              <m:ctrlPr>
                                <a:rPr lang="en-US" sz="1350" i="1">
                                  <a:latin typeface="Cambria Math" panose="02040503050406030204" pitchFamily="18" charset="0"/>
                                </a:rPr>
                              </m:ctrlPr>
                            </m:radPr>
                            <m:deg/>
                            <m:e>
                              <m:r>
                                <a:rPr lang="en-US" sz="1350" i="1">
                                  <a:latin typeface="Cambria Math" panose="02040503050406030204" pitchFamily="18" charset="0"/>
                                </a:rPr>
                                <m:t>1−</m:t>
                              </m:r>
                              <m:f>
                                <m:fPr>
                                  <m:ctrlPr>
                                    <a:rPr lang="en-US" sz="1350" i="1">
                                      <a:latin typeface="Cambria Math" panose="02040503050406030204" pitchFamily="18" charset="0"/>
                                    </a:rPr>
                                  </m:ctrlPr>
                                </m:fPr>
                                <m:num>
                                  <m:r>
                                    <a:rPr lang="en-US" sz="1350" i="1">
                                      <a:latin typeface="Cambria Math" panose="02040503050406030204" pitchFamily="18" charset="0"/>
                                    </a:rPr>
                                    <m:t>1</m:t>
                                  </m:r>
                                </m:num>
                                <m:den>
                                  <m:sSup>
                                    <m:sSupPr>
                                      <m:ctrlPr>
                                        <a:rPr lang="en-US" sz="1350" i="1">
                                          <a:latin typeface="Cambria Math" panose="02040503050406030204" pitchFamily="18" charset="0"/>
                                        </a:rPr>
                                      </m:ctrlPr>
                                    </m:sSupPr>
                                    <m:e>
                                      <m:r>
                                        <a:rPr lang="en-US" sz="1350" i="1">
                                          <a:latin typeface="Cambria Math" panose="02040503050406030204" pitchFamily="18" charset="0"/>
                                        </a:rPr>
                                        <m:t>𝜙</m:t>
                                      </m:r>
                                    </m:e>
                                    <m:sup>
                                      <m:r>
                                        <a:rPr lang="en-US" sz="1350" i="1">
                                          <a:latin typeface="Cambria Math" panose="02040503050406030204" pitchFamily="18" charset="0"/>
                                        </a:rPr>
                                        <m:t>2</m:t>
                                      </m:r>
                                    </m:sup>
                                  </m:sSup>
                                </m:den>
                              </m:f>
                            </m:e>
                          </m:rad>
                        </m:num>
                        <m:den>
                          <m:func>
                            <m:funcPr>
                              <m:ctrlPr>
                                <a:rPr lang="en-US" sz="1350" i="1">
                                  <a:latin typeface="Cambria Math" panose="02040503050406030204" pitchFamily="18" charset="0"/>
                                  <a:ea typeface="Cambria Math" panose="02040503050406030204" pitchFamily="18" charset="0"/>
                                </a:rPr>
                              </m:ctrlPr>
                            </m:funcPr>
                            <m:fName>
                              <m:r>
                                <m:rPr>
                                  <m:sty m:val="p"/>
                                </m:rPr>
                                <a:rPr lang="en-US" sz="1350">
                                  <a:latin typeface="Cambria Math" panose="02040503050406030204" pitchFamily="18" charset="0"/>
                                  <a:ea typeface="Cambria Math" panose="02040503050406030204" pitchFamily="18" charset="0"/>
                                </a:rPr>
                                <m:t>ln</m:t>
                              </m:r>
                            </m:fName>
                            <m:e>
                              <m:d>
                                <m:dPr>
                                  <m:begChr m:val="["/>
                                  <m:endChr m:val="]"/>
                                  <m:ctrlPr>
                                    <a:rPr lang="en-US" sz="1350" i="1">
                                      <a:latin typeface="Cambria Math" panose="02040503050406030204" pitchFamily="18" charset="0"/>
                                      <a:ea typeface="Cambria Math" panose="02040503050406030204" pitchFamily="18" charset="0"/>
                                    </a:rPr>
                                  </m:ctrlPr>
                                </m:dPr>
                                <m:e>
                                  <m:d>
                                    <m:dPr>
                                      <m:ctrlPr>
                                        <a:rPr lang="en-US" sz="1350" i="1">
                                          <a:latin typeface="Cambria Math" panose="02040503050406030204" pitchFamily="18" charset="0"/>
                                          <a:ea typeface="Cambria Math" panose="02040503050406030204" pitchFamily="18" charset="0"/>
                                        </a:rPr>
                                      </m:ctrlPr>
                                    </m:dPr>
                                    <m:e>
                                      <m:r>
                                        <a:rPr lang="en-US" sz="1350" i="1">
                                          <a:latin typeface="Cambria Math" panose="02040503050406030204" pitchFamily="18" charset="0"/>
                                          <a:ea typeface="Cambria Math" panose="02040503050406030204" pitchFamily="18" charset="0"/>
                                        </a:rPr>
                                        <m:t>1+</m:t>
                                      </m:r>
                                      <m:rad>
                                        <m:radPr>
                                          <m:degHide m:val="on"/>
                                          <m:ctrlPr>
                                            <a:rPr lang="en-US" sz="1350" i="1">
                                              <a:latin typeface="Cambria Math" panose="02040503050406030204" pitchFamily="18" charset="0"/>
                                            </a:rPr>
                                          </m:ctrlPr>
                                        </m:radPr>
                                        <m:deg/>
                                        <m:e>
                                          <m:r>
                                            <a:rPr lang="en-US" sz="1350" i="1">
                                              <a:latin typeface="Cambria Math" panose="02040503050406030204" pitchFamily="18" charset="0"/>
                                            </a:rPr>
                                            <m:t>1−</m:t>
                                          </m:r>
                                          <m:f>
                                            <m:fPr>
                                              <m:ctrlPr>
                                                <a:rPr lang="en-US" sz="1350" i="1">
                                                  <a:latin typeface="Cambria Math" panose="02040503050406030204" pitchFamily="18" charset="0"/>
                                                </a:rPr>
                                              </m:ctrlPr>
                                            </m:fPr>
                                            <m:num>
                                              <m:r>
                                                <a:rPr lang="en-US" sz="1350" i="1">
                                                  <a:latin typeface="Cambria Math" panose="02040503050406030204" pitchFamily="18" charset="0"/>
                                                </a:rPr>
                                                <m:t>1</m:t>
                                              </m:r>
                                            </m:num>
                                            <m:den>
                                              <m:sSup>
                                                <m:sSupPr>
                                                  <m:ctrlPr>
                                                    <a:rPr lang="en-US" sz="1350" i="1">
                                                      <a:latin typeface="Cambria Math" panose="02040503050406030204" pitchFamily="18" charset="0"/>
                                                    </a:rPr>
                                                  </m:ctrlPr>
                                                </m:sSupPr>
                                                <m:e>
                                                  <m:r>
                                                    <a:rPr lang="en-US" sz="1350" i="1">
                                                      <a:latin typeface="Cambria Math" panose="02040503050406030204" pitchFamily="18" charset="0"/>
                                                    </a:rPr>
                                                    <m:t>𝜙</m:t>
                                                  </m:r>
                                                </m:e>
                                                <m:sup>
                                                  <m:r>
                                                    <a:rPr lang="en-US" sz="1350" i="1">
                                                      <a:latin typeface="Cambria Math" panose="02040503050406030204" pitchFamily="18" charset="0"/>
                                                    </a:rPr>
                                                    <m:t>2</m:t>
                                                  </m:r>
                                                </m:sup>
                                              </m:sSup>
                                            </m:den>
                                          </m:f>
                                        </m:e>
                                      </m:rad>
                                    </m:e>
                                  </m:d>
                                  <m:r>
                                    <a:rPr lang="en-US" sz="1350" i="1">
                                      <a:latin typeface="Cambria Math" panose="02040503050406030204" pitchFamily="18" charset="0"/>
                                      <a:ea typeface="Cambria Math" panose="02040503050406030204" pitchFamily="18" charset="0"/>
                                    </a:rPr>
                                    <m:t>𝜙</m:t>
                                  </m:r>
                                </m:e>
                              </m:d>
                            </m:e>
                          </m:func>
                        </m:den>
                      </m:f>
                    </m:oMath>
                  </m:oMathPara>
                </a14:m>
                <a:endParaRPr lang="en-US" sz="1350" dirty="0"/>
              </a:p>
            </p:txBody>
          </p:sp>
        </mc:Choice>
        <mc:Fallback xmlns="">
          <p:sp>
            <p:nvSpPr>
              <p:cNvPr id="36" name="Rectangle 35">
                <a:extLst>
                  <a:ext uri="{FF2B5EF4-FFF2-40B4-BE49-F238E27FC236}">
                    <a16:creationId xmlns:a16="http://schemas.microsoft.com/office/drawing/2014/main" id="{E158A01B-F2B9-5A4B-A610-5162B1637DE7}"/>
                  </a:ext>
                </a:extLst>
              </p:cNvPr>
              <p:cNvSpPr>
                <a:spLocks noRot="1" noChangeAspect="1" noMove="1" noResize="1" noEditPoints="1" noAdjustHandles="1" noChangeArrowheads="1" noChangeShapeType="1" noTextEdit="1"/>
              </p:cNvSpPr>
              <p:nvPr/>
            </p:nvSpPr>
            <p:spPr>
              <a:xfrm>
                <a:off x="5789927" y="4478822"/>
                <a:ext cx="2531975" cy="1011687"/>
              </a:xfrm>
              <a:prstGeom prst="rect">
                <a:avLst/>
              </a:prstGeom>
              <a:blipFill>
                <a:blip r:embed="rId12"/>
                <a:stretch>
                  <a:fillRect/>
                </a:stretch>
              </a:blipFill>
            </p:spPr>
            <p:txBody>
              <a:bodyPr/>
              <a:lstStyle/>
              <a:p>
                <a:r>
                  <a:rPr lang="en-US">
                    <a:noFill/>
                  </a:rPr>
                  <a:t> </a:t>
                </a:r>
              </a:p>
            </p:txBody>
          </p:sp>
        </mc:Fallback>
      </mc:AlternateContent>
      <p:pic>
        <p:nvPicPr>
          <p:cNvPr id="37" name="Picture 36" descr="Screen Shot 2017-04-06 at 6.29.12 PM.png">
            <a:extLst>
              <a:ext uri="{FF2B5EF4-FFF2-40B4-BE49-F238E27FC236}">
                <a16:creationId xmlns:a16="http://schemas.microsoft.com/office/drawing/2014/main" id="{B586077C-C1B8-4D4A-AB73-1DED2D29CDC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33585" y="1504606"/>
            <a:ext cx="2887815" cy="2639999"/>
          </a:xfrm>
          <a:prstGeom prst="rect">
            <a:avLst/>
          </a:prstGeom>
          <a:ln cap="rnd">
            <a:solidFill>
              <a:schemeClr val="accent1"/>
            </a:solidFill>
          </a:ln>
        </p:spPr>
      </p:pic>
      <p:sp>
        <p:nvSpPr>
          <p:cNvPr id="39" name="TextBox 38">
            <a:extLst>
              <a:ext uri="{FF2B5EF4-FFF2-40B4-BE49-F238E27FC236}">
                <a16:creationId xmlns:a16="http://schemas.microsoft.com/office/drawing/2014/main" id="{CA3C6200-D11E-B74C-9E1D-01A841AF3FC8}"/>
              </a:ext>
            </a:extLst>
          </p:cNvPr>
          <p:cNvSpPr txBox="1"/>
          <p:nvPr/>
        </p:nvSpPr>
        <p:spPr>
          <a:xfrm>
            <a:off x="1647236" y="2302540"/>
            <a:ext cx="804964" cy="300082"/>
          </a:xfrm>
          <a:prstGeom prst="rect">
            <a:avLst/>
          </a:prstGeom>
          <a:noFill/>
        </p:spPr>
        <p:txBody>
          <a:bodyPr wrap="none" rtlCol="0">
            <a:spAutoFit/>
          </a:bodyPr>
          <a:lstStyle/>
          <a:p>
            <a:r>
              <a:rPr lang="en-US" sz="1350" dirty="0"/>
              <a:t>SPHERES</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2A6CAA1-F1DE-C14F-B749-3AC07DB1B1BF}"/>
                  </a:ext>
                </a:extLst>
              </p:cNvPr>
              <p:cNvSpPr txBox="1"/>
              <p:nvPr/>
            </p:nvSpPr>
            <p:spPr>
              <a:xfrm>
                <a:off x="5477447" y="1192924"/>
                <a:ext cx="3371692" cy="300082"/>
              </a:xfrm>
              <a:prstGeom prst="rect">
                <a:avLst/>
              </a:prstGeom>
              <a:noFill/>
              <a:ln>
                <a:solidFill>
                  <a:schemeClr val="accent6">
                    <a:lumMod val="50000"/>
                  </a:schemeClr>
                </a:solidFill>
              </a:ln>
            </p:spPr>
            <p:txBody>
              <a:bodyPr wrap="none" rtlCol="0">
                <a:spAutoFit/>
              </a:bodyPr>
              <a:lstStyle/>
              <a:p>
                <a:r>
                  <a:rPr lang="en-US" sz="1350" b="1" dirty="0">
                    <a:solidFill>
                      <a:schemeClr val="accent6">
                        <a:lumMod val="50000"/>
                      </a:schemeClr>
                    </a:solidFill>
                  </a:rPr>
                  <a:t>When </a:t>
                </a:r>
                <a14:m>
                  <m:oMath xmlns:m="http://schemas.openxmlformats.org/officeDocument/2006/math">
                    <m:r>
                      <a:rPr lang="en-US" sz="1350" b="1" i="1">
                        <a:solidFill>
                          <a:schemeClr val="accent6">
                            <a:lumMod val="50000"/>
                          </a:schemeClr>
                        </a:solidFill>
                        <a:latin typeface="Cambria Math" panose="02040503050406030204" pitchFamily="18" charset="0"/>
                      </a:rPr>
                      <m:t>𝒄</m:t>
                    </m:r>
                    <m:r>
                      <a:rPr lang="en-US" sz="1350" b="1" i="1">
                        <a:solidFill>
                          <a:schemeClr val="accent6">
                            <a:lumMod val="50000"/>
                          </a:schemeClr>
                        </a:solidFill>
                        <a:latin typeface="Cambria Math" panose="02040503050406030204" pitchFamily="18" charset="0"/>
                      </a:rPr>
                      <m:t>=</m:t>
                    </m:r>
                    <m:r>
                      <a:rPr lang="en-US" sz="1350" b="1" i="1">
                        <a:solidFill>
                          <a:schemeClr val="accent6">
                            <a:lumMod val="50000"/>
                          </a:schemeClr>
                        </a:solidFill>
                        <a:latin typeface="Cambria Math" panose="02040503050406030204" pitchFamily="18" charset="0"/>
                      </a:rPr>
                      <m:t>𝒂</m:t>
                    </m:r>
                    <m:r>
                      <a:rPr lang="en-US" sz="1350" b="1" i="1">
                        <a:solidFill>
                          <a:schemeClr val="accent6">
                            <a:lumMod val="50000"/>
                          </a:schemeClr>
                        </a:solidFill>
                        <a:latin typeface="Cambria Math" panose="02040503050406030204" pitchFamily="18" charset="0"/>
                      </a:rPr>
                      <m:t>=</m:t>
                    </m:r>
                    <m:r>
                      <a:rPr lang="en-US" sz="1350" b="1" i="1">
                        <a:solidFill>
                          <a:schemeClr val="accent6">
                            <a:lumMod val="50000"/>
                          </a:schemeClr>
                        </a:solidFill>
                        <a:latin typeface="Cambria Math" panose="02040503050406030204" pitchFamily="18" charset="0"/>
                      </a:rPr>
                      <m:t>𝒓</m:t>
                    </m:r>
                    <m:r>
                      <a:rPr lang="en-US" sz="1350" b="1" i="1">
                        <a:solidFill>
                          <a:schemeClr val="accent6">
                            <a:lumMod val="50000"/>
                          </a:schemeClr>
                        </a:solidFill>
                        <a:latin typeface="Cambria Math" panose="02040503050406030204" pitchFamily="18" charset="0"/>
                      </a:rPr>
                      <m:t>,  </m:t>
                    </m:r>
                    <m:r>
                      <a:rPr lang="en-US" sz="1350" b="1" i="1">
                        <a:solidFill>
                          <a:schemeClr val="accent6">
                            <a:lumMod val="50000"/>
                          </a:schemeClr>
                        </a:solidFill>
                        <a:latin typeface="Cambria Math" panose="02040503050406030204" pitchFamily="18" charset="0"/>
                      </a:rPr>
                      <m:t>𝒇</m:t>
                    </m:r>
                    <m:r>
                      <a:rPr lang="en-US" sz="1350" b="1" i="1">
                        <a:solidFill>
                          <a:schemeClr val="accent6">
                            <a:lumMod val="50000"/>
                          </a:schemeClr>
                        </a:solidFill>
                        <a:latin typeface="Cambria Math" panose="02040503050406030204" pitchFamily="18" charset="0"/>
                      </a:rPr>
                      <m:t>=</m:t>
                    </m:r>
                    <m:r>
                      <a:rPr lang="en-US" sz="1350" b="1" i="1">
                        <a:solidFill>
                          <a:schemeClr val="accent6">
                            <a:lumMod val="50000"/>
                          </a:schemeClr>
                        </a:solidFill>
                        <a:latin typeface="Cambria Math" panose="02040503050406030204" pitchFamily="18" charset="0"/>
                      </a:rPr>
                      <m:t>𝟏</m:t>
                    </m:r>
                    <m:r>
                      <a:rPr lang="en-US" sz="1350" b="1" i="1">
                        <a:solidFill>
                          <a:schemeClr val="accent6">
                            <a:lumMod val="50000"/>
                          </a:schemeClr>
                        </a:solidFill>
                        <a:latin typeface="Cambria Math" panose="02040503050406030204" pitchFamily="18" charset="0"/>
                        <a:ea typeface="Cambria Math" panose="02040503050406030204" pitchFamily="18" charset="0"/>
                      </a:rPr>
                      <m:t>→</m:t>
                    </m:r>
                  </m:oMath>
                </a14:m>
                <a:r>
                  <a:rPr lang="en-US" sz="1350" b="1" dirty="0">
                    <a:solidFill>
                      <a:schemeClr val="accent6">
                        <a:lumMod val="50000"/>
                      </a:schemeClr>
                    </a:solidFill>
                  </a:rPr>
                  <a:t> spherical growth</a:t>
                </a:r>
              </a:p>
            </p:txBody>
          </p:sp>
        </mc:Choice>
        <mc:Fallback xmlns="">
          <p:sp>
            <p:nvSpPr>
              <p:cNvPr id="45" name="TextBox 44">
                <a:extLst>
                  <a:ext uri="{FF2B5EF4-FFF2-40B4-BE49-F238E27FC236}">
                    <a16:creationId xmlns:a16="http://schemas.microsoft.com/office/drawing/2014/main" id="{C2A6CAA1-F1DE-C14F-B749-3AC07DB1B1BF}"/>
                  </a:ext>
                </a:extLst>
              </p:cNvPr>
              <p:cNvSpPr txBox="1">
                <a:spLocks noRot="1" noChangeAspect="1" noMove="1" noResize="1" noEditPoints="1" noAdjustHandles="1" noChangeArrowheads="1" noChangeShapeType="1" noTextEdit="1"/>
              </p:cNvSpPr>
              <p:nvPr/>
            </p:nvSpPr>
            <p:spPr>
              <a:xfrm>
                <a:off x="5477447" y="1192924"/>
                <a:ext cx="3371692" cy="300082"/>
              </a:xfrm>
              <a:prstGeom prst="rect">
                <a:avLst/>
              </a:prstGeom>
              <a:blipFill>
                <a:blip r:embed="rId14"/>
                <a:stretch>
                  <a:fillRect l="-360" t="-1961" b="-17647"/>
                </a:stretch>
              </a:blipFill>
              <a:ln>
                <a:solidFill>
                  <a:schemeClr val="accent6">
                    <a:lumMod val="50000"/>
                  </a:schemeClr>
                </a:solidFill>
              </a:ln>
            </p:spPr>
            <p:txBody>
              <a:bodyPr/>
              <a:lstStyle/>
              <a:p>
                <a:r>
                  <a:rPr lang="en-US">
                    <a:noFill/>
                  </a:rPr>
                  <a:t> </a:t>
                </a:r>
              </a:p>
            </p:txBody>
          </p:sp>
        </mc:Fallback>
      </mc:AlternateContent>
      <p:cxnSp>
        <p:nvCxnSpPr>
          <p:cNvPr id="47" name="Straight Arrow Connector 46">
            <a:extLst>
              <a:ext uri="{FF2B5EF4-FFF2-40B4-BE49-F238E27FC236}">
                <a16:creationId xmlns:a16="http://schemas.microsoft.com/office/drawing/2014/main" id="{AC05EFE6-D0C0-C641-BD9B-D73D5D851CC5}"/>
              </a:ext>
            </a:extLst>
          </p:cNvPr>
          <p:cNvCxnSpPr>
            <a:cxnSpLocks/>
          </p:cNvCxnSpPr>
          <p:nvPr/>
        </p:nvCxnSpPr>
        <p:spPr>
          <a:xfrm>
            <a:off x="7256901" y="1469923"/>
            <a:ext cx="0" cy="310345"/>
          </a:xfrm>
          <a:prstGeom prst="straightConnector1">
            <a:avLst/>
          </a:prstGeom>
          <a:ln w="317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D0EF52-7310-5440-A405-6EAB124ED1FC}"/>
              </a:ext>
            </a:extLst>
          </p:cNvPr>
          <p:cNvCxnSpPr/>
          <p:nvPr/>
        </p:nvCxnSpPr>
        <p:spPr>
          <a:xfrm flipH="1" flipV="1">
            <a:off x="5177525" y="1853546"/>
            <a:ext cx="1740987" cy="509844"/>
          </a:xfrm>
          <a:prstGeom prst="line">
            <a:avLst/>
          </a:prstGeom>
          <a:ln w="9525">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C893678-F9C2-644E-AAEA-7F8526F87B60}"/>
              </a:ext>
            </a:extLst>
          </p:cNvPr>
          <p:cNvCxnSpPr>
            <a:cxnSpLocks/>
          </p:cNvCxnSpPr>
          <p:nvPr/>
        </p:nvCxnSpPr>
        <p:spPr>
          <a:xfrm flipH="1" flipV="1">
            <a:off x="5177524" y="1853637"/>
            <a:ext cx="2384633" cy="1213088"/>
          </a:xfrm>
          <a:prstGeom prst="line">
            <a:avLst/>
          </a:prstGeom>
          <a:ln w="9525">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BB028C9D-1493-3E42-84AB-6BD6D605CC39}"/>
                  </a:ext>
                </a:extLst>
              </p:cNvPr>
              <p:cNvSpPr txBox="1"/>
              <p:nvPr/>
            </p:nvSpPr>
            <p:spPr>
              <a:xfrm>
                <a:off x="3864726" y="1256560"/>
                <a:ext cx="1312799" cy="941925"/>
              </a:xfrm>
              <a:prstGeom prst="rect">
                <a:avLst/>
              </a:prstGeom>
              <a:noFill/>
              <a:ln>
                <a:solidFill>
                  <a:schemeClr val="accent6">
                    <a:lumMod val="50000"/>
                  </a:schemeClr>
                </a:solidFill>
              </a:ln>
            </p:spPr>
            <p:txBody>
              <a:bodyPr wrap="square" rtlCol="0">
                <a:spAutoFit/>
              </a:bodyPr>
              <a:lstStyle/>
              <a:p>
                <a14:m>
                  <m:oMath xmlns:m="http://schemas.openxmlformats.org/officeDocument/2006/math">
                    <m:sSub>
                      <m:sSubPr>
                        <m:ctrlPr>
                          <a:rPr lang="en-US" sz="1350" b="1" i="1">
                            <a:solidFill>
                              <a:schemeClr val="accent6">
                                <a:lumMod val="50000"/>
                              </a:schemeClr>
                            </a:solidFill>
                            <a:latin typeface="Cambria Math" panose="02040503050406030204" pitchFamily="18" charset="0"/>
                          </a:rPr>
                        </m:ctrlPr>
                      </m:sSubPr>
                      <m:e>
                        <m:r>
                          <a:rPr lang="en-US" sz="1350" b="1" i="1">
                            <a:solidFill>
                              <a:schemeClr val="accent6">
                                <a:lumMod val="50000"/>
                              </a:schemeClr>
                            </a:solidFill>
                            <a:latin typeface="Cambria Math" panose="02040503050406030204" pitchFamily="18" charset="0"/>
                          </a:rPr>
                          <m:t>𝒇</m:t>
                        </m:r>
                      </m:e>
                      <m:sub>
                        <m:r>
                          <a:rPr lang="en-US" sz="1350" b="1" i="1">
                            <a:solidFill>
                              <a:schemeClr val="accent6">
                                <a:lumMod val="50000"/>
                              </a:schemeClr>
                            </a:solidFill>
                            <a:latin typeface="Cambria Math" panose="02040503050406030204" pitchFamily="18" charset="0"/>
                          </a:rPr>
                          <m:t>𝒐𝒃</m:t>
                        </m:r>
                      </m:sub>
                    </m:sSub>
                    <m:r>
                      <a:rPr lang="en-US" sz="1350" b="1" i="1">
                        <a:solidFill>
                          <a:schemeClr val="accent6">
                            <a:lumMod val="50000"/>
                          </a:schemeClr>
                        </a:solidFill>
                        <a:latin typeface="Cambria Math" panose="02040503050406030204" pitchFamily="18" charset="0"/>
                      </a:rPr>
                      <m:t> &amp; </m:t>
                    </m:r>
                    <m:sSub>
                      <m:sSubPr>
                        <m:ctrlPr>
                          <a:rPr lang="en-US" sz="1350" b="1" i="1">
                            <a:solidFill>
                              <a:schemeClr val="accent6">
                                <a:lumMod val="50000"/>
                              </a:schemeClr>
                            </a:solidFill>
                            <a:latin typeface="Cambria Math" panose="02040503050406030204" pitchFamily="18" charset="0"/>
                          </a:rPr>
                        </m:ctrlPr>
                      </m:sSubPr>
                      <m:e>
                        <m:r>
                          <a:rPr lang="en-US" sz="1350" b="1" i="1">
                            <a:solidFill>
                              <a:schemeClr val="accent6">
                                <a:lumMod val="50000"/>
                              </a:schemeClr>
                            </a:solidFill>
                            <a:latin typeface="Cambria Math" panose="02040503050406030204" pitchFamily="18" charset="0"/>
                          </a:rPr>
                          <m:t>𝒇</m:t>
                        </m:r>
                      </m:e>
                      <m:sub>
                        <m:r>
                          <a:rPr lang="en-US" sz="1350" b="1" i="1">
                            <a:solidFill>
                              <a:schemeClr val="accent6">
                                <a:lumMod val="50000"/>
                              </a:schemeClr>
                            </a:solidFill>
                            <a:latin typeface="Cambria Math" panose="02040503050406030204" pitchFamily="18" charset="0"/>
                          </a:rPr>
                          <m:t>𝒑𝒓</m:t>
                        </m:r>
                      </m:sub>
                    </m:sSub>
                  </m:oMath>
                </a14:m>
                <a:r>
                  <a:rPr lang="en-US" sz="1350" b="1" dirty="0">
                    <a:solidFill>
                      <a:schemeClr val="accent6">
                        <a:lumMod val="50000"/>
                      </a:schemeClr>
                    </a:solidFill>
                  </a:rPr>
                  <a:t> fall as habit becomes more extreme</a:t>
                </a:r>
              </a:p>
            </p:txBody>
          </p:sp>
        </mc:Choice>
        <mc:Fallback xmlns="">
          <p:sp>
            <p:nvSpPr>
              <p:cNvPr id="53" name="TextBox 52">
                <a:extLst>
                  <a:ext uri="{FF2B5EF4-FFF2-40B4-BE49-F238E27FC236}">
                    <a16:creationId xmlns:a16="http://schemas.microsoft.com/office/drawing/2014/main" id="{BB028C9D-1493-3E42-84AB-6BD6D605CC39}"/>
                  </a:ext>
                </a:extLst>
              </p:cNvPr>
              <p:cNvSpPr txBox="1">
                <a:spLocks noRot="1" noChangeAspect="1" noMove="1" noResize="1" noEditPoints="1" noAdjustHandles="1" noChangeArrowheads="1" noChangeShapeType="1" noTextEdit="1"/>
              </p:cNvSpPr>
              <p:nvPr/>
            </p:nvSpPr>
            <p:spPr>
              <a:xfrm>
                <a:off x="3864726" y="1256560"/>
                <a:ext cx="1312799" cy="941925"/>
              </a:xfrm>
              <a:prstGeom prst="rect">
                <a:avLst/>
              </a:prstGeom>
              <a:blipFill>
                <a:blip r:embed="rId15"/>
                <a:stretch>
                  <a:fillRect l="-922" b="-5096"/>
                </a:stretch>
              </a:blipFill>
              <a:ln>
                <a:solidFill>
                  <a:schemeClr val="accent6">
                    <a:lumMod val="50000"/>
                  </a:schemeClr>
                </a:solidFill>
              </a:ln>
            </p:spPr>
            <p:txBody>
              <a:bodyPr/>
              <a:lstStyle/>
              <a:p>
                <a:r>
                  <a:rPr lang="en-US">
                    <a:noFill/>
                  </a:rPr>
                  <a:t> </a:t>
                </a:r>
              </a:p>
            </p:txBody>
          </p:sp>
        </mc:Fallback>
      </mc:AlternateContent>
      <p:pic>
        <p:nvPicPr>
          <p:cNvPr id="57" name="Audio 56">
            <a:hlinkClick r:id="" action="ppaction://media"/>
            <a:extLst>
              <a:ext uri="{FF2B5EF4-FFF2-40B4-BE49-F238E27FC236}">
                <a16:creationId xmlns:a16="http://schemas.microsoft.com/office/drawing/2014/main" id="{90D2AA3E-8BDD-B94D-82B4-BA6D2A8AB14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29244" y="5834634"/>
            <a:ext cx="609600" cy="60960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741751" y="5731264"/>
                <a:ext cx="834844" cy="5666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𝜙</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𝑐</m:t>
                          </m:r>
                        </m:num>
                        <m:den>
                          <m:r>
                            <a:rPr lang="en-US" i="1">
                              <a:latin typeface="Cambria Math" panose="02040503050406030204" pitchFamily="18" charset="0"/>
                              <a:ea typeface="Cambria Math" panose="02040503050406030204" pitchFamily="18" charset="0"/>
                            </a:rPr>
                            <m:t>𝑎</m:t>
                          </m:r>
                        </m:den>
                      </m:f>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2741751" y="5731264"/>
                <a:ext cx="834844" cy="566630"/>
              </a:xfrm>
              <a:prstGeom prst="rect">
                <a:avLst/>
              </a:prstGeom>
              <a:blipFill>
                <a:blip r:embed="rId17"/>
                <a:stretch>
                  <a:fillRect/>
                </a:stretch>
              </a:blipFill>
            </p:spPr>
            <p:txBody>
              <a:bodyPr/>
              <a:lstStyle/>
              <a:p>
                <a:r>
                  <a:rPr lang="en-US">
                    <a:noFill/>
                  </a:rPr>
                  <a:t> </a:t>
                </a:r>
              </a:p>
            </p:txBody>
          </p:sp>
        </mc:Fallback>
      </mc:AlternateContent>
      <p:cxnSp>
        <p:nvCxnSpPr>
          <p:cNvPr id="14" name="Straight Connector 13"/>
          <p:cNvCxnSpPr/>
          <p:nvPr/>
        </p:nvCxnSpPr>
        <p:spPr>
          <a:xfrm flipH="1" flipV="1">
            <a:off x="2329703" y="5006844"/>
            <a:ext cx="503426" cy="958829"/>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34563881"/>
      </p:ext>
    </p:extLst>
  </p:cSld>
  <p:clrMapOvr>
    <a:masterClrMapping/>
  </p:clrMapOvr>
  <mc:AlternateContent xmlns:mc="http://schemas.openxmlformats.org/markup-compatibility/2006" xmlns:p14="http://schemas.microsoft.com/office/powerpoint/2010/main">
    <mc:Choice Requires="p14">
      <p:transition spd="slow" p14:dur="2000" advTm="112658"/>
    </mc:Choice>
    <mc:Fallback xmlns="">
      <p:transition spd="slow" advTm="112658"/>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5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9862"/>
          </a:xfrm>
        </p:spPr>
        <p:txBody>
          <a:bodyPr/>
          <a:lstStyle/>
          <a:p>
            <a:r>
              <a:rPr lang="en-US" dirty="0"/>
              <a:t>Last two Homework Questions</a:t>
            </a:r>
          </a:p>
        </p:txBody>
      </p:sp>
      <p:pic>
        <p:nvPicPr>
          <p:cNvPr id="4" name="Picture 3"/>
          <p:cNvPicPr>
            <a:picLocks noChangeAspect="1"/>
          </p:cNvPicPr>
          <p:nvPr/>
        </p:nvPicPr>
        <p:blipFill>
          <a:blip r:embed="rId2"/>
          <a:stretch>
            <a:fillRect/>
          </a:stretch>
        </p:blipFill>
        <p:spPr>
          <a:xfrm>
            <a:off x="515964" y="1340623"/>
            <a:ext cx="4486275" cy="5067300"/>
          </a:xfrm>
          <a:prstGeom prst="rect">
            <a:avLst/>
          </a:prstGeom>
        </p:spPr>
      </p:pic>
    </p:spTree>
    <p:extLst>
      <p:ext uri="{BB962C8B-B14F-4D97-AF65-F5344CB8AC3E}">
        <p14:creationId xmlns:p14="http://schemas.microsoft.com/office/powerpoint/2010/main" val="1265119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9862"/>
          </a:xfrm>
        </p:spPr>
        <p:txBody>
          <a:bodyPr/>
          <a:lstStyle/>
          <a:p>
            <a:r>
              <a:rPr lang="en-US" dirty="0"/>
              <a:t>Last two Homework Questions</a:t>
            </a:r>
          </a:p>
        </p:txBody>
      </p:sp>
      <p:pic>
        <p:nvPicPr>
          <p:cNvPr id="4" name="Picture 3"/>
          <p:cNvPicPr>
            <a:picLocks noChangeAspect="1"/>
          </p:cNvPicPr>
          <p:nvPr/>
        </p:nvPicPr>
        <p:blipFill>
          <a:blip r:embed="rId2"/>
          <a:stretch>
            <a:fillRect/>
          </a:stretch>
        </p:blipFill>
        <p:spPr>
          <a:xfrm>
            <a:off x="104484" y="1144989"/>
            <a:ext cx="4883726" cy="5516226"/>
          </a:xfrm>
          <a:prstGeom prst="rect">
            <a:avLst/>
          </a:prstGeom>
        </p:spPr>
      </p:pic>
      <mc:AlternateContent xmlns:mc="http://schemas.openxmlformats.org/markup-compatibility/2006" xmlns:a14="http://schemas.microsoft.com/office/drawing/2010/main">
        <mc:Choice Requires="a14">
          <p:sp>
            <p:nvSpPr>
              <p:cNvPr id="13" name="Title 1"/>
              <p:cNvSpPr txBox="1">
                <a:spLocks/>
              </p:cNvSpPr>
              <p:nvPr/>
            </p:nvSpPr>
            <p:spPr>
              <a:xfrm>
                <a:off x="5138194" y="1555481"/>
                <a:ext cx="3556221" cy="8143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Supersaturation with respect to ice, </a:t>
                </a:r>
                <a14:m>
                  <m:oMath xmlns:m="http://schemas.openxmlformats.org/officeDocument/2006/math">
                    <m:sSub>
                      <m:sSubPr>
                        <m:ctrlPr>
                          <a:rPr lang="en-US" sz="2400" i="1" dirty="0" smtClean="0">
                            <a:latin typeface="Cambria Math" panose="02040503050406030204" pitchFamily="18" charset="0"/>
                          </a:rPr>
                        </m:ctrlPr>
                      </m:sSubPr>
                      <m:e>
                        <m:r>
                          <a:rPr lang="en-US" sz="2400" b="0" i="1" dirty="0" smtClean="0">
                            <a:latin typeface="Cambria Math" panose="02040503050406030204" pitchFamily="18" charset="0"/>
                          </a:rPr>
                          <m:t>𝑠</m:t>
                        </m:r>
                      </m:e>
                      <m:sub>
                        <m:r>
                          <a:rPr lang="en-US" sz="2400" b="0" i="1" dirty="0" smtClean="0">
                            <a:latin typeface="Cambria Math" panose="02040503050406030204" pitchFamily="18" charset="0"/>
                          </a:rPr>
                          <m:t>𝑢𝑖</m:t>
                        </m:r>
                      </m:sub>
                    </m:sSub>
                  </m:oMath>
                </a14:m>
                <a:endParaRPr lang="en-US" sz="2400" dirty="0"/>
              </a:p>
            </p:txBody>
          </p:sp>
        </mc:Choice>
        <mc:Fallback xmlns="">
          <p:sp>
            <p:nvSpPr>
              <p:cNvPr id="13" name="Title 1"/>
              <p:cNvSpPr txBox="1">
                <a:spLocks noRot="1" noChangeAspect="1" noMove="1" noResize="1" noEditPoints="1" noAdjustHandles="1" noChangeArrowheads="1" noChangeShapeType="1" noTextEdit="1"/>
              </p:cNvSpPr>
              <p:nvPr/>
            </p:nvSpPr>
            <p:spPr>
              <a:xfrm>
                <a:off x="5138194" y="1555481"/>
                <a:ext cx="3556221" cy="814317"/>
              </a:xfrm>
              <a:prstGeom prst="rect">
                <a:avLst/>
              </a:prstGeom>
              <a:blipFill>
                <a:blip r:embed="rId3"/>
                <a:stretch>
                  <a:fillRect l="-2744" t="-6716" b="-126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367350" y="2616396"/>
                <a:ext cx="3551485" cy="1800493"/>
              </a:xfrm>
              <a:prstGeom prst="rect">
                <a:avLst/>
              </a:prstGeom>
            </p:spPr>
            <p:txBody>
              <a:bodyPr wrap="none">
                <a:spAutoFit/>
              </a:bodyPr>
              <a:lstStyle/>
              <a:p>
                <a:pPr marL="0" lvl="2"/>
                <a14:m>
                  <m:oMath xmlns:m="http://schemas.openxmlformats.org/officeDocument/2006/math">
                    <m:r>
                      <m:rPr>
                        <m:nor/>
                      </m:rPr>
                      <a:rPr lang="en-US" sz="1600" dirty="0" smtClean="0"/>
                      <m:t>(</m:t>
                    </m:r>
                    <m:r>
                      <m:rPr>
                        <m:nor/>
                      </m:rPr>
                      <a:rPr lang="en-US" sz="1600" dirty="0" smtClean="0"/>
                      <m:t>Saturation</m:t>
                    </m:r>
                    <m:r>
                      <m:rPr>
                        <m:nor/>
                      </m:rPr>
                      <a:rPr lang="en-US" sz="1600" dirty="0" smtClean="0"/>
                      <m:t> </m:t>
                    </m:r>
                    <m:r>
                      <m:rPr>
                        <m:nor/>
                      </m:rPr>
                      <a:rPr lang="en-US" sz="1600" dirty="0" smtClean="0"/>
                      <m:t>ratio</m:t>
                    </m:r>
                    <m:r>
                      <m:rPr>
                        <m:nor/>
                      </m:rPr>
                      <a:rPr lang="en-US" sz="1600" dirty="0" smtClean="0"/>
                      <m:t>)</m:t>
                    </m:r>
                    <m:r>
                      <a:rPr lang="en-US" sz="1600" b="0" i="1" dirty="0" smtClean="0">
                        <a:latin typeface="Cambria Math" panose="02040503050406030204" pitchFamily="18" charset="0"/>
                      </a:rPr>
                      <m:t> </m:t>
                    </m:r>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𝑆</m:t>
                        </m:r>
                      </m:e>
                      <m:sub>
                        <m:r>
                          <a:rPr lang="en-US" sz="1600" i="1">
                            <a:latin typeface="Cambria Math" panose="02040503050406030204" pitchFamily="18" charset="0"/>
                          </a:rPr>
                          <m:t>𝑢𝑖</m:t>
                        </m:r>
                      </m:sub>
                    </m:sSub>
                    <m:r>
                      <a:rPr lang="en-US" sz="1600" i="1">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𝑒</m:t>
                            </m:r>
                          </m:e>
                          <m:sub>
                            <m:r>
                              <a:rPr lang="en-US" sz="1600" i="1">
                                <a:latin typeface="Cambria Math" panose="02040503050406030204" pitchFamily="18" charset="0"/>
                                <a:ea typeface="Cambria Math" panose="02040503050406030204" pitchFamily="18" charset="0"/>
                              </a:rPr>
                              <m:t>∞</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𝑒</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m:t>
                        </m:r>
                        <m:r>
                          <a:rPr lang="en-US" sz="1600" b="0" i="1" smtClean="0">
                            <a:latin typeface="Cambria Math" panose="02040503050406030204" pitchFamily="18" charset="0"/>
                          </a:rPr>
                          <m:t>𝑇</m:t>
                        </m:r>
                        <m:r>
                          <a:rPr lang="en-US" sz="1600" b="0" i="1" smtClean="0">
                            <a:latin typeface="Cambria Math" panose="02040503050406030204" pitchFamily="18" charset="0"/>
                          </a:rPr>
                          <m:t>)</m:t>
                        </m:r>
                      </m:den>
                    </m:f>
                  </m:oMath>
                </a14:m>
                <a:r>
                  <a:rPr lang="en-US" sz="1600" i="1" dirty="0">
                    <a:latin typeface="Cambria Math" panose="02040503050406030204" pitchFamily="18" charset="0"/>
                  </a:rPr>
                  <a:t> </a:t>
                </a:r>
              </a:p>
              <a:p>
                <a:pPr marL="0" lvl="2"/>
                <a:endParaRPr lang="en-US" sz="1600" i="1" dirty="0">
                  <a:latin typeface="Cambria Math" panose="02040503050406030204" pitchFamily="18" charset="0"/>
                </a:endParaRPr>
              </a:p>
              <a:p>
                <a:pPr marL="0" lvl="2"/>
                <a14:m>
                  <m:oMath xmlns:m="http://schemas.openxmlformats.org/officeDocument/2006/math">
                    <m:r>
                      <m:rPr>
                        <m:nor/>
                      </m:rPr>
                      <a:rPr lang="en-US" sz="1600" dirty="0"/>
                      <m:t>(</m:t>
                    </m:r>
                    <m:r>
                      <m:rPr>
                        <m:nor/>
                      </m:rPr>
                      <a:rPr lang="en-US" sz="1600" b="0" i="0" dirty="0" smtClean="0"/>
                      <m:t>S</m:t>
                    </m:r>
                    <m:r>
                      <m:rPr>
                        <m:nor/>
                      </m:rPr>
                      <a:rPr lang="en-US" sz="1600" dirty="0"/>
                      <m:t>upersaturation</m:t>
                    </m:r>
                    <m:r>
                      <m:rPr>
                        <m:nor/>
                      </m:rPr>
                      <a:rPr lang="en-US" sz="1600" dirty="0"/>
                      <m:t>)</m:t>
                    </m:r>
                    <m:r>
                      <a:rPr lang="en-US" sz="1600" b="0" i="1" dirty="0" smtClean="0">
                        <a:latin typeface="Cambria Math" panose="02040503050406030204" pitchFamily="18" charset="0"/>
                      </a:rPr>
                      <m:t> </m:t>
                    </m:r>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𝑠</m:t>
                        </m:r>
                      </m:e>
                      <m:sub>
                        <m:r>
                          <a:rPr lang="en-US" sz="1600" b="0" i="1" smtClean="0">
                            <a:latin typeface="Cambria Math" panose="02040503050406030204" pitchFamily="18" charset="0"/>
                          </a:rPr>
                          <m:t>𝑢</m:t>
                        </m:r>
                        <m:r>
                          <a:rPr lang="en-US" sz="1600" i="1">
                            <a:latin typeface="Cambria Math" panose="02040503050406030204" pitchFamily="18" charset="0"/>
                          </a:rPr>
                          <m:t>𝑖</m:t>
                        </m:r>
                      </m:sub>
                    </m:sSub>
                    <m:r>
                      <a:rPr lang="en-US" sz="1600" i="1">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𝑒</m:t>
                            </m:r>
                          </m:e>
                          <m:sub>
                            <m:r>
                              <a:rPr lang="en-US" sz="1600" i="1" smtClean="0">
                                <a:latin typeface="Cambria Math" panose="02040503050406030204" pitchFamily="18" charset="0"/>
                                <a:ea typeface="Cambria Math" panose="02040503050406030204" pitchFamily="18" charset="0"/>
                              </a:rPr>
                              <m:t>∞</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𝑒</m:t>
                            </m:r>
                          </m:e>
                          <m:sub>
                            <m:r>
                              <a:rPr lang="en-US" sz="1600" i="1">
                                <a:latin typeface="Cambria Math" panose="02040503050406030204" pitchFamily="18" charset="0"/>
                              </a:rPr>
                              <m:t>𝑖</m:t>
                            </m:r>
                          </m:sub>
                        </m:sSub>
                        <m:r>
                          <a:rPr lang="en-US" sz="1600" b="0" i="1" smtClean="0">
                            <a:latin typeface="Cambria Math" panose="02040503050406030204" pitchFamily="18" charset="0"/>
                          </a:rPr>
                          <m:t>(</m:t>
                        </m:r>
                        <m:r>
                          <a:rPr lang="en-US" sz="1600" b="0" i="1" smtClean="0">
                            <a:latin typeface="Cambria Math" panose="02040503050406030204" pitchFamily="18" charset="0"/>
                          </a:rPr>
                          <m:t>𝑇</m:t>
                        </m:r>
                        <m:r>
                          <a:rPr lang="en-US" sz="1600" b="0" i="1" smtClean="0">
                            <a:latin typeface="Cambria Math" panose="02040503050406030204" pitchFamily="18" charset="0"/>
                          </a:rPr>
                          <m:t>)</m:t>
                        </m:r>
                      </m:den>
                    </m:f>
                    <m:r>
                      <a:rPr lang="en-US" sz="1600" i="1">
                        <a:latin typeface="Cambria Math" panose="02040503050406030204" pitchFamily="18" charset="0"/>
                      </a:rPr>
                      <m:t>−1</m:t>
                    </m:r>
                  </m:oMath>
                </a14:m>
                <a:r>
                  <a:rPr lang="en-US" sz="1600" dirty="0"/>
                  <a:t> </a:t>
                </a:r>
              </a:p>
              <a:p>
                <a:pPr marL="0" lvl="2"/>
                <a:endParaRPr lang="en-US" sz="1600" dirty="0"/>
              </a:p>
              <a:p>
                <a:pPr marL="0" lvl="2"/>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𝑒</m:t>
                        </m:r>
                      </m:e>
                      <m:sub>
                        <m:r>
                          <a:rPr lang="en-US" sz="1600" i="1">
                            <a:latin typeface="Cambria Math" panose="02040503050406030204" pitchFamily="18" charset="0"/>
                          </a:rPr>
                          <m:t>𝑖</m:t>
                        </m:r>
                      </m:sub>
                    </m:sSub>
                  </m:oMath>
                </a14:m>
                <a:r>
                  <a:rPr lang="en-US" sz="1600" dirty="0"/>
                  <a:t>(T) = saturated vapor pressure over ice</a:t>
                </a:r>
              </a:p>
              <a:p>
                <a:pPr marL="0" lvl="2"/>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𝑒</m:t>
                        </m:r>
                      </m:e>
                      <m:sub>
                        <m:r>
                          <a:rPr lang="en-US" sz="1600" i="1">
                            <a:latin typeface="Cambria Math" panose="02040503050406030204" pitchFamily="18" charset="0"/>
                            <a:ea typeface="Cambria Math" panose="02040503050406030204" pitchFamily="18" charset="0"/>
                          </a:rPr>
                          <m:t>∞</m:t>
                        </m:r>
                      </m:sub>
                    </m:sSub>
                  </m:oMath>
                </a14:m>
                <a:r>
                  <a:rPr lang="en-US" sz="1600" dirty="0"/>
                  <a:t> = H</a:t>
                </a:r>
                <a:r>
                  <a:rPr lang="en-US" sz="1600" baseline="-25000" dirty="0"/>
                  <a:t>2</a:t>
                </a:r>
                <a:r>
                  <a:rPr lang="en-US" sz="1600" dirty="0"/>
                  <a:t>O vapor partial pressure </a:t>
                </a:r>
              </a:p>
            </p:txBody>
          </p:sp>
        </mc:Choice>
        <mc:Fallback xmlns="">
          <p:sp>
            <p:nvSpPr>
              <p:cNvPr id="5" name="Rectangle 4"/>
              <p:cNvSpPr>
                <a:spLocks noRot="1" noChangeAspect="1" noMove="1" noResize="1" noEditPoints="1" noAdjustHandles="1" noChangeArrowheads="1" noChangeShapeType="1" noTextEdit="1"/>
              </p:cNvSpPr>
              <p:nvPr/>
            </p:nvSpPr>
            <p:spPr>
              <a:xfrm>
                <a:off x="5367350" y="2616396"/>
                <a:ext cx="3551485" cy="1800493"/>
              </a:xfrm>
              <a:prstGeom prst="rect">
                <a:avLst/>
              </a:prstGeom>
              <a:blipFill>
                <a:blip r:embed="rId4"/>
                <a:stretch>
                  <a:fillRect b="-3378"/>
                </a:stretch>
              </a:blipFill>
            </p:spPr>
            <p:txBody>
              <a:bodyPr/>
              <a:lstStyle/>
              <a:p>
                <a:r>
                  <a:rPr lang="en-US">
                    <a:noFill/>
                  </a:rPr>
                  <a:t> </a:t>
                </a:r>
              </a:p>
            </p:txBody>
          </p:sp>
        </mc:Fallback>
      </mc:AlternateContent>
      <p:cxnSp>
        <p:nvCxnSpPr>
          <p:cNvPr id="7" name="Straight Connector 6"/>
          <p:cNvCxnSpPr/>
          <p:nvPr/>
        </p:nvCxnSpPr>
        <p:spPr>
          <a:xfrm flipH="1">
            <a:off x="3364992" y="3419856"/>
            <a:ext cx="2029968" cy="34747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310128" y="3429000"/>
            <a:ext cx="2057222" cy="1018290"/>
          </a:xfrm>
          <a:prstGeom prst="line">
            <a:avLst/>
          </a:prstGeom>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108960" y="3666744"/>
            <a:ext cx="173736" cy="246888"/>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108960" y="4432890"/>
            <a:ext cx="173736" cy="246888"/>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0172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9862"/>
          </a:xfrm>
        </p:spPr>
        <p:txBody>
          <a:bodyPr/>
          <a:lstStyle/>
          <a:p>
            <a:r>
              <a:rPr lang="en-US" dirty="0"/>
              <a:t>Last two Homework Questions</a:t>
            </a:r>
          </a:p>
        </p:txBody>
      </p:sp>
      <p:pic>
        <p:nvPicPr>
          <p:cNvPr id="4" name="Picture 3"/>
          <p:cNvPicPr>
            <a:picLocks noChangeAspect="1"/>
          </p:cNvPicPr>
          <p:nvPr/>
        </p:nvPicPr>
        <p:blipFill>
          <a:blip r:embed="rId2"/>
          <a:stretch>
            <a:fillRect/>
          </a:stretch>
        </p:blipFill>
        <p:spPr>
          <a:xfrm>
            <a:off x="104484" y="1144989"/>
            <a:ext cx="4883726" cy="5516226"/>
          </a:xfrm>
          <a:prstGeom prst="rect">
            <a:avLst/>
          </a:prstGeom>
        </p:spPr>
      </p:pic>
      <p:pic>
        <p:nvPicPr>
          <p:cNvPr id="3" name="Picture 2"/>
          <p:cNvPicPr>
            <a:picLocks noChangeAspect="1"/>
          </p:cNvPicPr>
          <p:nvPr/>
        </p:nvPicPr>
        <p:blipFill rotWithShape="1">
          <a:blip r:embed="rId3"/>
          <a:srcRect l="1370" t="1834" r="23518" b="79286"/>
          <a:stretch/>
        </p:blipFill>
        <p:spPr>
          <a:xfrm>
            <a:off x="5129438" y="2438184"/>
            <a:ext cx="3589894" cy="561048"/>
          </a:xfrm>
          <a:prstGeom prst="rect">
            <a:avLst/>
          </a:prstGeom>
        </p:spPr>
      </p:pic>
      <p:sp>
        <p:nvSpPr>
          <p:cNvPr id="13" name="Title 1"/>
          <p:cNvSpPr txBox="1">
            <a:spLocks/>
          </p:cNvSpPr>
          <p:nvPr/>
        </p:nvSpPr>
        <p:spPr>
          <a:xfrm>
            <a:off x="5129438" y="1407542"/>
            <a:ext cx="3556221" cy="8143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What is this G parameter?</a:t>
            </a:r>
          </a:p>
        </p:txBody>
      </p:sp>
      <mc:AlternateContent xmlns:mc="http://schemas.openxmlformats.org/markup-compatibility/2006" xmlns:a14="http://schemas.microsoft.com/office/drawing/2010/main">
        <mc:Choice Requires="a14">
          <p:sp>
            <p:nvSpPr>
              <p:cNvPr id="14" name="Rectangle 13"/>
              <p:cNvSpPr/>
              <p:nvPr/>
            </p:nvSpPr>
            <p:spPr>
              <a:xfrm>
                <a:off x="5129438" y="4251325"/>
                <a:ext cx="3589894" cy="1901546"/>
              </a:xfrm>
              <a:prstGeom prst="rect">
                <a:avLst/>
              </a:prstGeom>
            </p:spPr>
            <p:txBody>
              <a:bodyPr wrap="square">
                <a:spAutoFit/>
              </a:bodyPr>
              <a:lstStyle/>
              <a:p>
                <a:pPr marL="284163" indent="-284163"/>
                <a:r>
                  <a:rPr lang="en-US" sz="1600" u="sng" dirty="0">
                    <a:sym typeface="Wingdings" panose="05000000000000000000" pitchFamily="2" charset="2"/>
                  </a:rPr>
                  <a:t>Recall from our summary sheet</a:t>
                </a:r>
              </a:p>
              <a:p>
                <a:pPr marL="284163" indent="-284163"/>
                <a:r>
                  <a:rPr lang="en-US" sz="1600" i="1" dirty="0">
                    <a:sym typeface="Wingdings" panose="05000000000000000000" pitchFamily="2" charset="2"/>
                  </a:rPr>
                  <a:t>for a plate: </a:t>
                </a:r>
              </a:p>
              <a:p>
                <a:pPr marL="284163" indent="-284163"/>
                <a14:m>
                  <m:oMathPara xmlns:m="http://schemas.openxmlformats.org/officeDocument/2006/math">
                    <m:oMathParaPr>
                      <m:jc m:val="left"/>
                    </m:oMathParaPr>
                    <m:oMath xmlns:m="http://schemas.openxmlformats.org/officeDocument/2006/math">
                      <m:f>
                        <m:fPr>
                          <m:ctrlPr>
                            <a:rPr lang="en-US" sz="1200" i="1" smtClean="0">
                              <a:latin typeface="Cambria Math" panose="02040503050406030204" pitchFamily="18" charset="0"/>
                              <a:sym typeface="Wingdings" panose="05000000000000000000" pitchFamily="2" charset="2"/>
                            </a:rPr>
                          </m:ctrlPr>
                        </m:fPr>
                        <m:num>
                          <m:r>
                            <a:rPr lang="en-US" sz="1200" i="1">
                              <a:latin typeface="Cambria Math" panose="02040503050406030204" pitchFamily="18" charset="0"/>
                              <a:sym typeface="Wingdings" panose="05000000000000000000" pitchFamily="2" charset="2"/>
                            </a:rPr>
                            <m:t>𝑑</m:t>
                          </m:r>
                          <m:r>
                            <a:rPr lang="en-US" sz="1200" b="0" i="1" smtClean="0">
                              <a:latin typeface="Cambria Math" panose="02040503050406030204" pitchFamily="18" charset="0"/>
                              <a:sym typeface="Wingdings" panose="05000000000000000000" pitchFamily="2" charset="2"/>
                            </a:rPr>
                            <m:t>𝑚</m:t>
                          </m:r>
                        </m:num>
                        <m:den>
                          <m:r>
                            <a:rPr lang="en-US" sz="1200" i="1">
                              <a:latin typeface="Cambria Math" panose="02040503050406030204" pitchFamily="18" charset="0"/>
                              <a:sym typeface="Wingdings" panose="05000000000000000000" pitchFamily="2" charset="2"/>
                            </a:rPr>
                            <m:t>𝑑𝑡</m:t>
                          </m:r>
                        </m:den>
                      </m:f>
                      <m:r>
                        <a:rPr lang="en-US" sz="1200" i="1">
                          <a:latin typeface="Cambria Math" panose="02040503050406030204" pitchFamily="18" charset="0"/>
                          <a:sym typeface="Wingdings" panose="05000000000000000000" pitchFamily="2" charset="2"/>
                        </a:rPr>
                        <m:t>=</m:t>
                      </m:r>
                      <m:r>
                        <a:rPr lang="en-US" sz="1200" i="1">
                          <a:latin typeface="Cambria Math" panose="02040503050406030204" pitchFamily="18" charset="0"/>
                        </a:rPr>
                        <m:t>4</m:t>
                      </m:r>
                      <m:r>
                        <a:rPr lang="en-US" sz="1200" i="1">
                          <a:latin typeface="Cambria Math" panose="02040503050406030204" pitchFamily="18" charset="0"/>
                        </a:rPr>
                        <m:t>𝜋</m:t>
                      </m:r>
                      <m:r>
                        <a:rPr lang="en-US" sz="1200" b="0" i="1" smtClean="0">
                          <a:latin typeface="Cambria Math" panose="02040503050406030204" pitchFamily="18" charset="0"/>
                        </a:rPr>
                        <m:t>𝑎</m:t>
                      </m:r>
                      <m:sSub>
                        <m:sSubPr>
                          <m:ctrlPr>
                            <a:rPr lang="en-US" sz="1200" i="1">
                              <a:latin typeface="Cambria Math" panose="02040503050406030204" pitchFamily="18" charset="0"/>
                            </a:rPr>
                          </m:ctrlPr>
                        </m:sSubPr>
                        <m:e>
                          <m:r>
                            <a:rPr lang="en-US" sz="1200" i="1">
                              <a:latin typeface="Cambria Math" panose="02040503050406030204" pitchFamily="18" charset="0"/>
                            </a:rPr>
                            <m:t>𝑓</m:t>
                          </m:r>
                        </m:e>
                        <m:sub>
                          <m:r>
                            <a:rPr lang="en-US" sz="1200" b="0" i="1" smtClean="0">
                              <a:latin typeface="Cambria Math" panose="02040503050406030204" pitchFamily="18" charset="0"/>
                            </a:rPr>
                            <m:t>𝑜𝑏</m:t>
                          </m:r>
                        </m:sub>
                      </m:sSub>
                      <m:d>
                        <m:dPr>
                          <m:ctrlPr>
                            <a:rPr lang="en-US" sz="1200" i="1">
                              <a:latin typeface="Cambria Math" panose="02040503050406030204" pitchFamily="18" charset="0"/>
                            </a:rPr>
                          </m:ctrlPr>
                        </m:dPr>
                        <m:e>
                          <m:r>
                            <a:rPr lang="en-US" sz="1200" i="1">
                              <a:latin typeface="Cambria Math" panose="02040503050406030204" pitchFamily="18" charset="0"/>
                            </a:rPr>
                            <m:t>𝜙</m:t>
                          </m:r>
                        </m:e>
                      </m:d>
                      <m:sSub>
                        <m:sSubPr>
                          <m:ctrlPr>
                            <a:rPr lang="en-US" sz="1200" i="1">
                              <a:latin typeface="Cambria Math" panose="02040503050406030204" pitchFamily="18" charset="0"/>
                            </a:rPr>
                          </m:ctrlPr>
                        </m:sSubPr>
                        <m:e>
                          <m:r>
                            <a:rPr lang="en-US" sz="1200" i="1">
                              <a:latin typeface="Cambria Math" panose="02040503050406030204" pitchFamily="18" charset="0"/>
                            </a:rPr>
                            <m:t>𝐷</m:t>
                          </m:r>
                        </m:e>
                        <m:sub>
                          <m:r>
                            <a:rPr lang="en-US" sz="1200" i="1">
                              <a:latin typeface="Cambria Math" panose="02040503050406030204" pitchFamily="18" charset="0"/>
                            </a:rPr>
                            <m:t>𝑣</m:t>
                          </m:r>
                        </m:sub>
                      </m:sSub>
                      <m:d>
                        <m:dPr>
                          <m:begChr m:val="["/>
                          <m:endChr m:val="]"/>
                          <m:ctrlPr>
                            <a:rPr lang="en-US" sz="1200" i="1">
                              <a:latin typeface="Cambria Math" panose="02040503050406030204" pitchFamily="18" charset="0"/>
                              <a:ea typeface="Cambria Math" panose="02040503050406030204" pitchFamily="18" charset="0"/>
                            </a:rPr>
                          </m:ctrlPr>
                        </m:dPr>
                        <m:e>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𝑣</m:t>
                              </m:r>
                              <m:r>
                                <a:rPr lang="en-US" sz="1200" i="1">
                                  <a:latin typeface="Cambria Math" panose="02040503050406030204" pitchFamily="18" charset="0"/>
                                  <a:ea typeface="Cambria Math" panose="02040503050406030204" pitchFamily="18" charset="0"/>
                                </a:rPr>
                                <m:t>∞</m:t>
                              </m:r>
                            </m:sub>
                          </m:sSub>
                          <m:r>
                            <a:rPr lang="en-US" sz="1200" i="1">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𝑣𝑖</m:t>
                              </m:r>
                            </m:sub>
                          </m:sSub>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𝑇</m:t>
                          </m:r>
                          <m:r>
                            <a:rPr lang="en-US" sz="1200" i="1">
                              <a:latin typeface="Cambria Math" panose="02040503050406030204" pitchFamily="18" charset="0"/>
                              <a:ea typeface="Cambria Math" panose="02040503050406030204" pitchFamily="18" charset="0"/>
                            </a:rPr>
                            <m:t>)</m:t>
                          </m:r>
                        </m:e>
                      </m:d>
                    </m:oMath>
                  </m:oMathPara>
                </a14:m>
                <a:endParaRPr lang="en-US" sz="1200" dirty="0"/>
              </a:p>
              <a:p>
                <a:pPr marL="284163" indent="-284163"/>
                <a:endParaRPr lang="en-US" sz="1200" dirty="0"/>
              </a:p>
              <a:p>
                <a:pPr marL="284163" indent="-284163"/>
                <a:r>
                  <a:rPr lang="en-US" sz="1600" i="1" dirty="0">
                    <a:sym typeface="Wingdings" panose="05000000000000000000" pitchFamily="2" charset="2"/>
                  </a:rPr>
                  <a:t>for a columns</a:t>
                </a:r>
              </a:p>
              <a:p>
                <a:pPr marL="284163" indent="-284163"/>
                <a14:m>
                  <m:oMathPara xmlns:m="http://schemas.openxmlformats.org/officeDocument/2006/math">
                    <m:oMathParaPr>
                      <m:jc m:val="left"/>
                    </m:oMathParaPr>
                    <m:oMath xmlns:m="http://schemas.openxmlformats.org/officeDocument/2006/math">
                      <m:f>
                        <m:fPr>
                          <m:ctrlPr>
                            <a:rPr lang="en-US" sz="1200" i="1">
                              <a:latin typeface="Cambria Math" panose="02040503050406030204" pitchFamily="18" charset="0"/>
                              <a:sym typeface="Wingdings" panose="05000000000000000000" pitchFamily="2" charset="2"/>
                            </a:rPr>
                          </m:ctrlPr>
                        </m:fPr>
                        <m:num>
                          <m:r>
                            <a:rPr lang="en-US" sz="1200" i="1">
                              <a:latin typeface="Cambria Math" panose="02040503050406030204" pitchFamily="18" charset="0"/>
                              <a:sym typeface="Wingdings" panose="05000000000000000000" pitchFamily="2" charset="2"/>
                            </a:rPr>
                            <m:t>𝑑𝑚</m:t>
                          </m:r>
                        </m:num>
                        <m:den>
                          <m:r>
                            <a:rPr lang="en-US" sz="1200" i="1">
                              <a:latin typeface="Cambria Math" panose="02040503050406030204" pitchFamily="18" charset="0"/>
                              <a:sym typeface="Wingdings" panose="05000000000000000000" pitchFamily="2" charset="2"/>
                            </a:rPr>
                            <m:t>𝑑𝑡</m:t>
                          </m:r>
                        </m:den>
                      </m:f>
                      <m:r>
                        <a:rPr lang="en-US" sz="1200" i="1">
                          <a:latin typeface="Cambria Math" panose="02040503050406030204" pitchFamily="18" charset="0"/>
                          <a:sym typeface="Wingdings" panose="05000000000000000000" pitchFamily="2" charset="2"/>
                        </a:rPr>
                        <m:t>=</m:t>
                      </m:r>
                      <m:r>
                        <a:rPr lang="en-US" sz="1200" i="1">
                          <a:latin typeface="Cambria Math" panose="02040503050406030204" pitchFamily="18" charset="0"/>
                        </a:rPr>
                        <m:t>4</m:t>
                      </m:r>
                      <m:r>
                        <a:rPr lang="en-US" sz="1200" i="1">
                          <a:latin typeface="Cambria Math" panose="02040503050406030204" pitchFamily="18" charset="0"/>
                        </a:rPr>
                        <m:t>𝜋</m:t>
                      </m:r>
                      <m:r>
                        <a:rPr lang="en-US" sz="1200" i="1">
                          <a:latin typeface="Cambria Math" panose="02040503050406030204" pitchFamily="18" charset="0"/>
                        </a:rPr>
                        <m:t>𝑐</m:t>
                      </m:r>
                      <m:sSub>
                        <m:sSubPr>
                          <m:ctrlPr>
                            <a:rPr lang="en-US" sz="1200" i="1">
                              <a:latin typeface="Cambria Math" panose="02040503050406030204" pitchFamily="18" charset="0"/>
                            </a:rPr>
                          </m:ctrlPr>
                        </m:sSubPr>
                        <m:e>
                          <m:r>
                            <a:rPr lang="en-US" sz="1200" i="1">
                              <a:latin typeface="Cambria Math" panose="02040503050406030204" pitchFamily="18" charset="0"/>
                            </a:rPr>
                            <m:t>𝑓</m:t>
                          </m:r>
                        </m:e>
                        <m:sub>
                          <m:r>
                            <a:rPr lang="en-US" sz="1200" i="1">
                              <a:latin typeface="Cambria Math" panose="02040503050406030204" pitchFamily="18" charset="0"/>
                            </a:rPr>
                            <m:t>𝑝𝑟</m:t>
                          </m:r>
                        </m:sub>
                      </m:sSub>
                      <m:d>
                        <m:dPr>
                          <m:ctrlPr>
                            <a:rPr lang="en-US" sz="1200" i="1">
                              <a:latin typeface="Cambria Math" panose="02040503050406030204" pitchFamily="18" charset="0"/>
                            </a:rPr>
                          </m:ctrlPr>
                        </m:dPr>
                        <m:e>
                          <m:r>
                            <a:rPr lang="en-US" sz="1200" i="1">
                              <a:latin typeface="Cambria Math" panose="02040503050406030204" pitchFamily="18" charset="0"/>
                            </a:rPr>
                            <m:t>𝜙</m:t>
                          </m:r>
                        </m:e>
                      </m:d>
                      <m:sSub>
                        <m:sSubPr>
                          <m:ctrlPr>
                            <a:rPr lang="en-US" sz="1200" i="1">
                              <a:latin typeface="Cambria Math" panose="02040503050406030204" pitchFamily="18" charset="0"/>
                            </a:rPr>
                          </m:ctrlPr>
                        </m:sSubPr>
                        <m:e>
                          <m:r>
                            <a:rPr lang="en-US" sz="1200" i="1">
                              <a:latin typeface="Cambria Math" panose="02040503050406030204" pitchFamily="18" charset="0"/>
                            </a:rPr>
                            <m:t>𝐷</m:t>
                          </m:r>
                        </m:e>
                        <m:sub>
                          <m:r>
                            <a:rPr lang="en-US" sz="1200" i="1">
                              <a:latin typeface="Cambria Math" panose="02040503050406030204" pitchFamily="18" charset="0"/>
                            </a:rPr>
                            <m:t>𝑣</m:t>
                          </m:r>
                        </m:sub>
                      </m:sSub>
                      <m:d>
                        <m:dPr>
                          <m:begChr m:val="["/>
                          <m:endChr m:val="]"/>
                          <m:ctrlPr>
                            <a:rPr lang="en-US" sz="1200" i="1">
                              <a:latin typeface="Cambria Math" panose="02040503050406030204" pitchFamily="18" charset="0"/>
                              <a:ea typeface="Cambria Math" panose="02040503050406030204" pitchFamily="18" charset="0"/>
                            </a:rPr>
                          </m:ctrlPr>
                        </m:dPr>
                        <m:e>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𝑣</m:t>
                              </m:r>
                              <m:r>
                                <a:rPr lang="en-US" sz="1200" i="1">
                                  <a:latin typeface="Cambria Math" panose="02040503050406030204" pitchFamily="18" charset="0"/>
                                  <a:ea typeface="Cambria Math" panose="02040503050406030204" pitchFamily="18" charset="0"/>
                                </a:rPr>
                                <m:t>∞</m:t>
                              </m:r>
                            </m:sub>
                          </m:sSub>
                          <m:r>
                            <a:rPr lang="en-US" sz="1200" i="1">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𝑣𝑖</m:t>
                              </m:r>
                            </m:sub>
                          </m:sSub>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𝑇</m:t>
                          </m:r>
                          <m:r>
                            <a:rPr lang="en-US" sz="1200" i="1">
                              <a:latin typeface="Cambria Math" panose="02040503050406030204" pitchFamily="18" charset="0"/>
                              <a:ea typeface="Cambria Math" panose="02040503050406030204" pitchFamily="18" charset="0"/>
                            </a:rPr>
                            <m:t>)</m:t>
                          </m:r>
                        </m:e>
                      </m:d>
                    </m:oMath>
                  </m:oMathPara>
                </a14:m>
                <a:endParaRPr lang="en-US" sz="1200" dirty="0"/>
              </a:p>
              <a:p>
                <a:pPr marL="284163" indent="-284163"/>
                <a:endParaRPr lang="en-US" sz="1200" i="1" dirty="0">
                  <a:latin typeface="Cambria Math" panose="02040503050406030204" pitchFamily="18" charset="0"/>
                  <a:sym typeface="Wingdings" panose="05000000000000000000" pitchFamily="2" charset="2"/>
                </a:endParaRPr>
              </a:p>
            </p:txBody>
          </p:sp>
        </mc:Choice>
        <mc:Fallback xmlns="">
          <p:sp>
            <p:nvSpPr>
              <p:cNvPr id="14" name="Rectangle 13"/>
              <p:cNvSpPr>
                <a:spLocks noRot="1" noChangeAspect="1" noMove="1" noResize="1" noEditPoints="1" noAdjustHandles="1" noChangeArrowheads="1" noChangeShapeType="1" noTextEdit="1"/>
              </p:cNvSpPr>
              <p:nvPr/>
            </p:nvSpPr>
            <p:spPr>
              <a:xfrm>
                <a:off x="5129438" y="4251325"/>
                <a:ext cx="3589894" cy="1901546"/>
              </a:xfrm>
              <a:prstGeom prst="rect">
                <a:avLst/>
              </a:prstGeom>
              <a:blipFill>
                <a:blip r:embed="rId4"/>
                <a:stretch>
                  <a:fillRect l="-849" t="-962"/>
                </a:stretch>
              </a:blipFill>
            </p:spPr>
            <p:txBody>
              <a:bodyPr/>
              <a:lstStyle/>
              <a:p>
                <a:r>
                  <a:rPr lang="en-US">
                    <a:noFill/>
                  </a:rPr>
                  <a:t> </a:t>
                </a:r>
              </a:p>
            </p:txBody>
          </p:sp>
        </mc:Fallback>
      </mc:AlternateContent>
      <p:sp>
        <p:nvSpPr>
          <p:cNvPr id="15" name="Oval 14"/>
          <p:cNvSpPr/>
          <p:nvPr/>
        </p:nvSpPr>
        <p:spPr>
          <a:xfrm>
            <a:off x="2935224" y="3666744"/>
            <a:ext cx="173736" cy="246888"/>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V="1">
            <a:off x="3200400" y="3319272"/>
            <a:ext cx="2926080" cy="384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108960" y="3328416"/>
            <a:ext cx="3035808" cy="1133856"/>
          </a:xfrm>
          <a:prstGeom prst="line">
            <a:avLst/>
          </a:prstGeom>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2935224" y="4432890"/>
            <a:ext cx="173736" cy="246888"/>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Rectangle 21"/>
              <p:cNvSpPr/>
              <p:nvPr/>
            </p:nvSpPr>
            <p:spPr>
              <a:xfrm>
                <a:off x="5880643" y="2999232"/>
                <a:ext cx="2743200" cy="50577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100" i="1" smtClean="0">
                          <a:solidFill>
                            <a:schemeClr val="tx1"/>
                          </a:solidFill>
                          <a:latin typeface="Cambria Math" panose="02040503050406030204" pitchFamily="18" charset="0"/>
                        </a:rPr>
                        <m:t>𝐺</m:t>
                      </m:r>
                      <m:r>
                        <a:rPr lang="en-US" sz="1100" i="1" smtClean="0">
                          <a:solidFill>
                            <a:schemeClr val="tx1"/>
                          </a:solidFill>
                          <a:latin typeface="Cambria Math" panose="02040503050406030204" pitchFamily="18" charset="0"/>
                        </a:rPr>
                        <m:t>=</m:t>
                      </m:r>
                      <m:sSup>
                        <m:sSupPr>
                          <m:ctrlPr>
                            <a:rPr lang="en-US" sz="1100" i="1">
                              <a:solidFill>
                                <a:schemeClr val="tx1"/>
                              </a:solidFill>
                              <a:latin typeface="Cambria Math" panose="02040503050406030204" pitchFamily="18" charset="0"/>
                            </a:rPr>
                          </m:ctrlPr>
                        </m:sSupPr>
                        <m:e>
                          <m:d>
                            <m:dPr>
                              <m:begChr m:val="["/>
                              <m:endChr m:val="]"/>
                              <m:ctrlPr>
                                <a:rPr lang="en-US" sz="1100" i="1">
                                  <a:solidFill>
                                    <a:schemeClr val="tx1"/>
                                  </a:solidFill>
                                  <a:latin typeface="Cambria Math" panose="02040503050406030204" pitchFamily="18" charset="0"/>
                                </a:rPr>
                              </m:ctrlPr>
                            </m:dPr>
                            <m:e>
                              <m:f>
                                <m:fPr>
                                  <m:ctrlPr>
                                    <a:rPr lang="en-US" sz="1100" i="1">
                                      <a:solidFill>
                                        <a:schemeClr val="tx1"/>
                                      </a:solidFill>
                                      <a:latin typeface="Cambria Math" panose="02040503050406030204" pitchFamily="18" charset="0"/>
                                    </a:rPr>
                                  </m:ctrlPr>
                                </m:fPr>
                                <m:num>
                                  <m:sSub>
                                    <m:sSubPr>
                                      <m:ctrlPr>
                                        <a:rPr lang="en-US" sz="1100" i="1">
                                          <a:solidFill>
                                            <a:schemeClr val="tx1"/>
                                          </a:solidFill>
                                          <a:latin typeface="Cambria Math" panose="02040503050406030204" pitchFamily="18" charset="0"/>
                                        </a:rPr>
                                      </m:ctrlPr>
                                    </m:sSubPr>
                                    <m:e>
                                      <m:r>
                                        <a:rPr lang="en-US" sz="1100" i="1">
                                          <a:solidFill>
                                            <a:schemeClr val="tx1"/>
                                          </a:solidFill>
                                          <a:latin typeface="Cambria Math" panose="02040503050406030204" pitchFamily="18" charset="0"/>
                                        </a:rPr>
                                        <m:t>𝑅</m:t>
                                      </m:r>
                                    </m:e>
                                    <m:sub>
                                      <m:r>
                                        <a:rPr lang="en-US" sz="1100" i="1">
                                          <a:solidFill>
                                            <a:schemeClr val="tx1"/>
                                          </a:solidFill>
                                          <a:latin typeface="Cambria Math" panose="02040503050406030204" pitchFamily="18" charset="0"/>
                                        </a:rPr>
                                        <m:t>𝑣</m:t>
                                      </m:r>
                                    </m:sub>
                                  </m:sSub>
                                  <m:r>
                                    <a:rPr lang="en-US" sz="1100" i="1">
                                      <a:solidFill>
                                        <a:schemeClr val="tx1"/>
                                      </a:solidFill>
                                      <a:latin typeface="Cambria Math" panose="02040503050406030204" pitchFamily="18" charset="0"/>
                                    </a:rPr>
                                    <m:t>𝑇</m:t>
                                  </m:r>
                                </m:num>
                                <m:den>
                                  <m:sSub>
                                    <m:sSubPr>
                                      <m:ctrlPr>
                                        <a:rPr lang="en-US" sz="1100" i="1">
                                          <a:solidFill>
                                            <a:schemeClr val="tx1"/>
                                          </a:solidFill>
                                          <a:latin typeface="Cambria Math" panose="02040503050406030204" pitchFamily="18" charset="0"/>
                                          <a:ea typeface="Cambria Math" panose="02040503050406030204" pitchFamily="18" charset="0"/>
                                        </a:rPr>
                                      </m:ctrlPr>
                                    </m:sSubPr>
                                    <m:e>
                                      <m:r>
                                        <a:rPr lang="en-US" sz="1100" i="1">
                                          <a:solidFill>
                                            <a:schemeClr val="tx1"/>
                                          </a:solidFill>
                                          <a:latin typeface="Cambria Math" panose="02040503050406030204" pitchFamily="18" charset="0"/>
                                          <a:ea typeface="Cambria Math" panose="02040503050406030204" pitchFamily="18" charset="0"/>
                                        </a:rPr>
                                        <m:t>𝐷</m:t>
                                      </m:r>
                                    </m:e>
                                    <m:sub>
                                      <m:r>
                                        <a:rPr lang="en-US" sz="1100" i="1">
                                          <a:solidFill>
                                            <a:schemeClr val="tx1"/>
                                          </a:solidFill>
                                          <a:latin typeface="Cambria Math" panose="02040503050406030204" pitchFamily="18" charset="0"/>
                                          <a:ea typeface="Cambria Math" panose="02040503050406030204" pitchFamily="18" charset="0"/>
                                        </a:rPr>
                                        <m:t>𝑣</m:t>
                                      </m:r>
                                    </m:sub>
                                  </m:sSub>
                                  <m:sSub>
                                    <m:sSubPr>
                                      <m:ctrlPr>
                                        <a:rPr lang="en-US" sz="1100" i="1">
                                          <a:solidFill>
                                            <a:schemeClr val="tx1"/>
                                          </a:solidFill>
                                          <a:latin typeface="Cambria Math" panose="02040503050406030204" pitchFamily="18" charset="0"/>
                                        </a:rPr>
                                      </m:ctrlPr>
                                    </m:sSubPr>
                                    <m:e>
                                      <m:r>
                                        <a:rPr lang="en-US" sz="1100" i="1">
                                          <a:solidFill>
                                            <a:schemeClr val="tx1"/>
                                          </a:solidFill>
                                          <a:latin typeface="Cambria Math" panose="02040503050406030204" pitchFamily="18" charset="0"/>
                                        </a:rPr>
                                        <m:t>𝑒</m:t>
                                      </m:r>
                                    </m:e>
                                    <m:sub>
                                      <m:r>
                                        <a:rPr lang="en-US" sz="1100" i="1">
                                          <a:solidFill>
                                            <a:schemeClr val="tx1"/>
                                          </a:solidFill>
                                          <a:latin typeface="Cambria Math" panose="02040503050406030204" pitchFamily="18" charset="0"/>
                                        </a:rPr>
                                        <m:t>𝑠𝑎𝑡</m:t>
                                      </m:r>
                                    </m:sub>
                                  </m:sSub>
                                  <m:r>
                                    <a:rPr lang="en-US" sz="1100" i="1">
                                      <a:solidFill>
                                        <a:schemeClr val="tx1"/>
                                      </a:solidFill>
                                      <a:latin typeface="Cambria Math" panose="02040503050406030204" pitchFamily="18" charset="0"/>
                                    </a:rPr>
                                    <m:t>(</m:t>
                                  </m:r>
                                  <m:r>
                                    <a:rPr lang="en-US" sz="1100" i="1">
                                      <a:solidFill>
                                        <a:schemeClr val="tx1"/>
                                      </a:solidFill>
                                      <a:latin typeface="Cambria Math" panose="02040503050406030204" pitchFamily="18" charset="0"/>
                                    </a:rPr>
                                    <m:t>𝑇</m:t>
                                  </m:r>
                                  <m:r>
                                    <a:rPr lang="en-US" sz="1100" i="1">
                                      <a:solidFill>
                                        <a:schemeClr val="tx1"/>
                                      </a:solidFill>
                                      <a:latin typeface="Cambria Math" panose="02040503050406030204" pitchFamily="18" charset="0"/>
                                    </a:rPr>
                                    <m:t>)</m:t>
                                  </m:r>
                                </m:den>
                              </m:f>
                              <m:r>
                                <a:rPr lang="en-US" sz="1100" i="1">
                                  <a:solidFill>
                                    <a:schemeClr val="tx1"/>
                                  </a:solidFill>
                                  <a:latin typeface="Cambria Math" panose="02040503050406030204" pitchFamily="18" charset="0"/>
                                </a:rPr>
                                <m:t>+</m:t>
                              </m:r>
                              <m:d>
                                <m:dPr>
                                  <m:ctrlPr>
                                    <a:rPr lang="en-US" sz="1100" i="1">
                                      <a:solidFill>
                                        <a:schemeClr val="tx1"/>
                                      </a:solidFill>
                                      <a:latin typeface="Cambria Math" panose="02040503050406030204" pitchFamily="18" charset="0"/>
                                    </a:rPr>
                                  </m:ctrlPr>
                                </m:dPr>
                                <m:e>
                                  <m:f>
                                    <m:fPr>
                                      <m:ctrlPr>
                                        <a:rPr lang="en-US" sz="1100" i="1">
                                          <a:solidFill>
                                            <a:schemeClr val="tx1"/>
                                          </a:solidFill>
                                          <a:latin typeface="Cambria Math" panose="02040503050406030204" pitchFamily="18" charset="0"/>
                                        </a:rPr>
                                      </m:ctrlPr>
                                    </m:fPr>
                                    <m:num>
                                      <m:sSub>
                                        <m:sSubPr>
                                          <m:ctrlPr>
                                            <a:rPr lang="en-US" sz="1100" i="1">
                                              <a:solidFill>
                                                <a:schemeClr val="tx1"/>
                                              </a:solidFill>
                                              <a:latin typeface="Cambria Math" panose="02040503050406030204" pitchFamily="18" charset="0"/>
                                            </a:rPr>
                                          </m:ctrlPr>
                                        </m:sSubPr>
                                        <m:e>
                                          <m:r>
                                            <a:rPr lang="en-US" sz="1100" i="1">
                                              <a:solidFill>
                                                <a:schemeClr val="tx1"/>
                                              </a:solidFill>
                                              <a:latin typeface="Cambria Math" panose="02040503050406030204" pitchFamily="18" charset="0"/>
                                            </a:rPr>
                                            <m:t>𝐿</m:t>
                                          </m:r>
                                        </m:e>
                                        <m:sub>
                                          <m:r>
                                            <a:rPr lang="en-US" sz="1100" i="1">
                                              <a:solidFill>
                                                <a:schemeClr val="tx1"/>
                                              </a:solidFill>
                                              <a:latin typeface="Cambria Math" panose="02040503050406030204" pitchFamily="18" charset="0"/>
                                            </a:rPr>
                                            <m:t>𝑣</m:t>
                                          </m:r>
                                        </m:sub>
                                      </m:sSub>
                                    </m:num>
                                    <m:den>
                                      <m:sSub>
                                        <m:sSubPr>
                                          <m:ctrlPr>
                                            <a:rPr lang="en-US" sz="1100" i="1">
                                              <a:solidFill>
                                                <a:schemeClr val="tx1"/>
                                              </a:solidFill>
                                              <a:latin typeface="Cambria Math" panose="02040503050406030204" pitchFamily="18" charset="0"/>
                                            </a:rPr>
                                          </m:ctrlPr>
                                        </m:sSubPr>
                                        <m:e>
                                          <m:r>
                                            <a:rPr lang="en-US" sz="1100" i="1">
                                              <a:solidFill>
                                                <a:schemeClr val="tx1"/>
                                              </a:solidFill>
                                              <a:latin typeface="Cambria Math" panose="02040503050406030204" pitchFamily="18" charset="0"/>
                                            </a:rPr>
                                            <m:t>𝑅</m:t>
                                          </m:r>
                                        </m:e>
                                        <m:sub>
                                          <m:r>
                                            <a:rPr lang="en-US" sz="1100" i="1">
                                              <a:solidFill>
                                                <a:schemeClr val="tx1"/>
                                              </a:solidFill>
                                              <a:latin typeface="Cambria Math" panose="02040503050406030204" pitchFamily="18" charset="0"/>
                                            </a:rPr>
                                            <m:t>𝑣</m:t>
                                          </m:r>
                                        </m:sub>
                                      </m:sSub>
                                      <m:sSup>
                                        <m:sSupPr>
                                          <m:ctrlPr>
                                            <a:rPr lang="en-US" sz="1100" i="1">
                                              <a:solidFill>
                                                <a:schemeClr val="tx1"/>
                                              </a:solidFill>
                                              <a:latin typeface="Cambria Math" panose="02040503050406030204" pitchFamily="18" charset="0"/>
                                            </a:rPr>
                                          </m:ctrlPr>
                                        </m:sSupPr>
                                        <m:e>
                                          <m:r>
                                            <a:rPr lang="en-US" sz="1100" i="1">
                                              <a:solidFill>
                                                <a:schemeClr val="tx1"/>
                                              </a:solidFill>
                                              <a:latin typeface="Cambria Math" panose="02040503050406030204" pitchFamily="18" charset="0"/>
                                            </a:rPr>
                                            <m:t>𝑇</m:t>
                                          </m:r>
                                        </m:e>
                                        <m:sup>
                                          <m:r>
                                            <a:rPr lang="en-US" sz="1100" i="1">
                                              <a:solidFill>
                                                <a:schemeClr val="tx1"/>
                                              </a:solidFill>
                                              <a:latin typeface="Cambria Math" panose="02040503050406030204" pitchFamily="18" charset="0"/>
                                            </a:rPr>
                                            <m:t>2</m:t>
                                          </m:r>
                                        </m:sup>
                                      </m:sSup>
                                    </m:den>
                                  </m:f>
                                  <m:r>
                                    <a:rPr lang="en-US" sz="1100" i="1">
                                      <a:solidFill>
                                        <a:schemeClr val="tx1"/>
                                      </a:solidFill>
                                      <a:latin typeface="Cambria Math" panose="02040503050406030204" pitchFamily="18" charset="0"/>
                                    </a:rPr>
                                    <m:t>−</m:t>
                                  </m:r>
                                  <m:f>
                                    <m:fPr>
                                      <m:ctrlPr>
                                        <a:rPr lang="en-US" sz="1100" i="1">
                                          <a:solidFill>
                                            <a:schemeClr val="tx1"/>
                                          </a:solidFill>
                                          <a:latin typeface="Cambria Math" panose="02040503050406030204" pitchFamily="18" charset="0"/>
                                        </a:rPr>
                                      </m:ctrlPr>
                                    </m:fPr>
                                    <m:num>
                                      <m:r>
                                        <a:rPr lang="en-US" sz="1100" i="1">
                                          <a:solidFill>
                                            <a:schemeClr val="tx1"/>
                                          </a:solidFill>
                                          <a:latin typeface="Cambria Math" panose="02040503050406030204" pitchFamily="18" charset="0"/>
                                        </a:rPr>
                                        <m:t>1</m:t>
                                      </m:r>
                                    </m:num>
                                    <m:den>
                                      <m:r>
                                        <a:rPr lang="en-US" sz="1100" i="1">
                                          <a:solidFill>
                                            <a:schemeClr val="tx1"/>
                                          </a:solidFill>
                                          <a:latin typeface="Cambria Math" panose="02040503050406030204" pitchFamily="18" charset="0"/>
                                        </a:rPr>
                                        <m:t>𝑇</m:t>
                                      </m:r>
                                    </m:den>
                                  </m:f>
                                </m:e>
                              </m:d>
                              <m:f>
                                <m:fPr>
                                  <m:ctrlPr>
                                    <a:rPr lang="en-US" sz="1100" i="1">
                                      <a:solidFill>
                                        <a:schemeClr val="tx1"/>
                                      </a:solidFill>
                                      <a:latin typeface="Cambria Math" panose="02040503050406030204" pitchFamily="18" charset="0"/>
                                    </a:rPr>
                                  </m:ctrlPr>
                                </m:fPr>
                                <m:num>
                                  <m:sSub>
                                    <m:sSubPr>
                                      <m:ctrlPr>
                                        <a:rPr lang="en-US" sz="1100" i="1">
                                          <a:solidFill>
                                            <a:schemeClr val="tx1"/>
                                          </a:solidFill>
                                          <a:latin typeface="Cambria Math" panose="02040503050406030204" pitchFamily="18" charset="0"/>
                                        </a:rPr>
                                      </m:ctrlPr>
                                    </m:sSubPr>
                                    <m:e>
                                      <m:r>
                                        <a:rPr lang="en-US" sz="1100" i="1">
                                          <a:solidFill>
                                            <a:schemeClr val="tx1"/>
                                          </a:solidFill>
                                          <a:latin typeface="Cambria Math" panose="02040503050406030204" pitchFamily="18" charset="0"/>
                                        </a:rPr>
                                        <m:t>𝐿</m:t>
                                      </m:r>
                                    </m:e>
                                    <m:sub>
                                      <m:r>
                                        <a:rPr lang="en-US" sz="1100" i="1">
                                          <a:solidFill>
                                            <a:schemeClr val="tx1"/>
                                          </a:solidFill>
                                          <a:latin typeface="Cambria Math" panose="02040503050406030204" pitchFamily="18" charset="0"/>
                                        </a:rPr>
                                        <m:t>𝑣</m:t>
                                      </m:r>
                                    </m:sub>
                                  </m:sSub>
                                </m:num>
                                <m:den>
                                  <m:sSub>
                                    <m:sSubPr>
                                      <m:ctrlPr>
                                        <a:rPr lang="en-US" sz="1100" i="1">
                                          <a:solidFill>
                                            <a:schemeClr val="tx1"/>
                                          </a:solidFill>
                                          <a:latin typeface="Cambria Math" panose="02040503050406030204" pitchFamily="18" charset="0"/>
                                        </a:rPr>
                                      </m:ctrlPr>
                                    </m:sSubPr>
                                    <m:e>
                                      <m:r>
                                        <a:rPr lang="en-US" sz="1100" i="1">
                                          <a:solidFill>
                                            <a:schemeClr val="tx1"/>
                                          </a:solidFill>
                                          <a:latin typeface="Cambria Math" panose="02040503050406030204" pitchFamily="18" charset="0"/>
                                        </a:rPr>
                                        <m:t>𝐾</m:t>
                                      </m:r>
                                    </m:e>
                                    <m:sub>
                                      <m:r>
                                        <a:rPr lang="en-US" sz="1100" i="1">
                                          <a:solidFill>
                                            <a:schemeClr val="tx1"/>
                                          </a:solidFill>
                                          <a:latin typeface="Cambria Math" panose="02040503050406030204" pitchFamily="18" charset="0"/>
                                        </a:rPr>
                                        <m:t>𝑇</m:t>
                                      </m:r>
                                    </m:sub>
                                  </m:sSub>
                                </m:den>
                              </m:f>
                            </m:e>
                          </m:d>
                        </m:e>
                        <m:sup>
                          <m:r>
                            <a:rPr lang="en-US" sz="1100" i="1">
                              <a:solidFill>
                                <a:schemeClr val="tx1"/>
                              </a:solidFill>
                              <a:latin typeface="Cambria Math" panose="02040503050406030204" pitchFamily="18" charset="0"/>
                            </a:rPr>
                            <m:t>−1</m:t>
                          </m:r>
                        </m:sup>
                      </m:sSup>
                    </m:oMath>
                  </m:oMathPara>
                </a14:m>
                <a:endParaRPr lang="en-US" sz="1100" dirty="0">
                  <a:solidFill>
                    <a:schemeClr val="tx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5880643" y="2999232"/>
                <a:ext cx="2743200" cy="505779"/>
              </a:xfrm>
              <a:prstGeom prst="rect">
                <a:avLst/>
              </a:prstGeom>
              <a:blipFill>
                <a:blip r:embed="rId5"/>
                <a:stretch>
                  <a:fillRect/>
                </a:stretch>
              </a:blipFill>
            </p:spPr>
            <p:txBody>
              <a:bodyPr/>
              <a:lstStyle/>
              <a:p>
                <a:r>
                  <a:rPr lang="en-US">
                    <a:noFill/>
                  </a:rPr>
                  <a:t> </a:t>
                </a:r>
              </a:p>
            </p:txBody>
          </p:sp>
        </mc:Fallback>
      </mc:AlternateContent>
      <p:pic>
        <p:nvPicPr>
          <p:cNvPr id="23" name="Picture 22"/>
          <p:cNvPicPr>
            <a:picLocks noChangeAspect="1"/>
          </p:cNvPicPr>
          <p:nvPr/>
        </p:nvPicPr>
        <p:blipFill rotWithShape="1">
          <a:blip r:embed="rId3"/>
          <a:srcRect l="22040" t="44441" r="27259" b="42635"/>
          <a:stretch/>
        </p:blipFill>
        <p:spPr>
          <a:xfrm>
            <a:off x="6117336" y="3694176"/>
            <a:ext cx="2423160" cy="384049"/>
          </a:xfrm>
          <a:prstGeom prst="rect">
            <a:avLst/>
          </a:prstGeom>
        </p:spPr>
      </p:pic>
      <p:cxnSp>
        <p:nvCxnSpPr>
          <p:cNvPr id="26" name="Straight Connector 25"/>
          <p:cNvCxnSpPr/>
          <p:nvPr/>
        </p:nvCxnSpPr>
        <p:spPr>
          <a:xfrm flipH="1">
            <a:off x="6510528" y="3477579"/>
            <a:ext cx="36576" cy="19830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070723" y="3477579"/>
            <a:ext cx="113157" cy="25031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6460236" y="3262225"/>
            <a:ext cx="173736" cy="246888"/>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971021" y="3262225"/>
            <a:ext cx="173736" cy="246888"/>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Rectangle 30"/>
              <p:cNvSpPr/>
              <p:nvPr/>
            </p:nvSpPr>
            <p:spPr>
              <a:xfrm>
                <a:off x="6795042" y="6016753"/>
                <a:ext cx="2226588" cy="482248"/>
              </a:xfrm>
              <a:prstGeom prst="rect">
                <a:avLst/>
              </a:prstGeom>
            </p:spPr>
            <p:txBody>
              <a:bodyPr wrap="square">
                <a:spAutoFit/>
              </a:bodyPr>
              <a:lstStyle/>
              <a:p>
                <a:pPr marL="284163" indent="-284163"/>
                <a14:m>
                  <m:oMathPara xmlns:m="http://schemas.openxmlformats.org/officeDocument/2006/math">
                    <m:oMathParaPr>
                      <m:jc m:val="left"/>
                    </m:oMathParaPr>
                    <m:oMath xmlns:m="http://schemas.openxmlformats.org/officeDocument/2006/math">
                      <m:f>
                        <m:fPr>
                          <m:ctrlPr>
                            <a:rPr lang="en-US" sz="1200" i="1" smtClean="0">
                              <a:latin typeface="Cambria Math" panose="02040503050406030204" pitchFamily="18" charset="0"/>
                              <a:sym typeface="Wingdings" panose="05000000000000000000" pitchFamily="2" charset="2"/>
                            </a:rPr>
                          </m:ctrlPr>
                        </m:fPr>
                        <m:num>
                          <m:d>
                            <m:dPr>
                              <m:begChr m:val="["/>
                              <m:endChr m:val="]"/>
                              <m:ctrlPr>
                                <a:rPr lang="en-US" sz="1200" i="1">
                                  <a:latin typeface="Cambria Math" panose="02040503050406030204" pitchFamily="18" charset="0"/>
                                  <a:sym typeface="Wingdings" panose="05000000000000000000" pitchFamily="2" charset="2"/>
                                </a:rPr>
                              </m:ctrlPr>
                            </m:dPr>
                            <m:e>
                              <m:sSub>
                                <m:sSubPr>
                                  <m:ctrlPr>
                                    <a:rPr lang="en-US" sz="1200" i="1" dirty="0">
                                      <a:latin typeface="Cambria Math" panose="02040503050406030204" pitchFamily="18" charset="0"/>
                                      <a:sym typeface="Wingdings" panose="05000000000000000000" pitchFamily="2" charset="2"/>
                                    </a:rPr>
                                  </m:ctrlPr>
                                </m:sSubPr>
                                <m:e>
                                  <m:r>
                                    <a:rPr lang="en-US" sz="1200" b="0" i="1" dirty="0" smtClean="0">
                                      <a:latin typeface="Cambria Math" panose="02040503050406030204" pitchFamily="18" charset="0"/>
                                      <a:sym typeface="Wingdings" panose="05000000000000000000" pitchFamily="2" charset="2"/>
                                    </a:rPr>
                                    <m:t>𝑒</m:t>
                                  </m:r>
                                </m:e>
                                <m:sub>
                                  <m:r>
                                    <a:rPr lang="en-US" sz="1200" i="1">
                                      <a:latin typeface="Cambria Math" panose="02040503050406030204" pitchFamily="18" charset="0"/>
                                      <a:ea typeface="Cambria Math" panose="02040503050406030204" pitchFamily="18" charset="0"/>
                                      <a:sym typeface="Wingdings" panose="05000000000000000000" pitchFamily="2" charset="2"/>
                                    </a:rPr>
                                    <m:t>∞</m:t>
                                  </m:r>
                                </m:sub>
                              </m:sSub>
                              <m:r>
                                <a:rPr lang="en-US" sz="1200" i="1">
                                  <a:latin typeface="Cambria Math" panose="02040503050406030204" pitchFamily="18" charset="0"/>
                                  <a:sym typeface="Wingdings" panose="05000000000000000000" pitchFamily="2" charset="2"/>
                                </a:rPr>
                                <m:t>−</m:t>
                              </m:r>
                              <m:sSub>
                                <m:sSubPr>
                                  <m:ctrlPr>
                                    <a:rPr lang="en-US" sz="1200" i="1">
                                      <a:latin typeface="Cambria Math" panose="02040503050406030204" pitchFamily="18" charset="0"/>
                                      <a:sym typeface="Wingdings" panose="05000000000000000000" pitchFamily="2" charset="2"/>
                                    </a:rPr>
                                  </m:ctrlPr>
                                </m:sSubPr>
                                <m:e>
                                  <m:r>
                                    <a:rPr lang="en-US" sz="1200" b="0" i="1" smtClean="0">
                                      <a:latin typeface="Cambria Math" panose="02040503050406030204" pitchFamily="18" charset="0"/>
                                      <a:sym typeface="Wingdings" panose="05000000000000000000" pitchFamily="2" charset="2"/>
                                    </a:rPr>
                                    <m:t>𝑒</m:t>
                                  </m:r>
                                </m:e>
                                <m:sub>
                                  <m:r>
                                    <a:rPr lang="en-US" sz="1200" b="0" i="1" smtClean="0">
                                      <a:latin typeface="Cambria Math" panose="02040503050406030204" pitchFamily="18" charset="0"/>
                                      <a:sym typeface="Wingdings" panose="05000000000000000000" pitchFamily="2" charset="2"/>
                                    </a:rPr>
                                    <m:t>𝑖</m:t>
                                  </m:r>
                                </m:sub>
                              </m:sSub>
                              <m:r>
                                <a:rPr lang="en-US" sz="1200" b="0" i="1" smtClean="0">
                                  <a:latin typeface="Cambria Math" panose="02040503050406030204" pitchFamily="18" charset="0"/>
                                  <a:sym typeface="Wingdings" panose="05000000000000000000" pitchFamily="2" charset="2"/>
                                </a:rPr>
                                <m:t>(</m:t>
                              </m:r>
                              <m:r>
                                <a:rPr lang="en-US" sz="1200" b="0" i="1" smtClean="0">
                                  <a:latin typeface="Cambria Math" panose="02040503050406030204" pitchFamily="18" charset="0"/>
                                  <a:sym typeface="Wingdings" panose="05000000000000000000" pitchFamily="2" charset="2"/>
                                </a:rPr>
                                <m:t>𝑇</m:t>
                              </m:r>
                              <m:r>
                                <a:rPr lang="en-US" sz="1200" b="0" i="1" smtClean="0">
                                  <a:latin typeface="Cambria Math" panose="02040503050406030204" pitchFamily="18" charset="0"/>
                                  <a:sym typeface="Wingdings" panose="05000000000000000000" pitchFamily="2" charset="2"/>
                                </a:rPr>
                                <m:t>)</m:t>
                              </m:r>
                            </m:e>
                          </m:d>
                        </m:num>
                        <m:den>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𝑅</m:t>
                              </m:r>
                            </m:e>
                            <m:sub>
                              <m:r>
                                <a:rPr lang="en-US" sz="1200" i="1">
                                  <a:latin typeface="Cambria Math" panose="02040503050406030204" pitchFamily="18" charset="0"/>
                                  <a:sym typeface="Wingdings" panose="05000000000000000000" pitchFamily="2" charset="2"/>
                                </a:rPr>
                                <m:t>𝑣</m:t>
                              </m:r>
                            </m:sub>
                          </m:sSub>
                          <m:r>
                            <a:rPr lang="en-US" sz="1200" i="1">
                              <a:latin typeface="Cambria Math" panose="02040503050406030204" pitchFamily="18" charset="0"/>
                              <a:sym typeface="Wingdings" panose="05000000000000000000" pitchFamily="2" charset="2"/>
                            </a:rPr>
                            <m:t>𝑇</m:t>
                          </m:r>
                        </m:den>
                      </m:f>
                      <m:r>
                        <a:rPr lang="en-US" sz="1200" b="0" i="1" smtClean="0">
                          <a:latin typeface="Cambria Math" panose="02040503050406030204" pitchFamily="18" charset="0"/>
                          <a:sym typeface="Wingdings" panose="05000000000000000000" pitchFamily="2" charset="2"/>
                        </a:rPr>
                        <m:t>= </m:t>
                      </m:r>
                      <m:f>
                        <m:fPr>
                          <m:ctrlPr>
                            <a:rPr lang="en-US" sz="1200" i="1" smtClean="0">
                              <a:latin typeface="Cambria Math" panose="02040503050406030204" pitchFamily="18" charset="0"/>
                              <a:sym typeface="Wingdings" panose="05000000000000000000" pitchFamily="2" charset="2"/>
                            </a:rPr>
                          </m:ctrlPr>
                        </m:fPr>
                        <m:num>
                          <m:sSub>
                            <m:sSubPr>
                              <m:ctrlPr>
                                <a:rPr lang="en-US" sz="1200" i="1" dirty="0" smtClean="0">
                                  <a:latin typeface="Cambria Math" panose="02040503050406030204" pitchFamily="18" charset="0"/>
                                  <a:sym typeface="Wingdings" panose="05000000000000000000" pitchFamily="2" charset="2"/>
                                </a:rPr>
                              </m:ctrlPr>
                            </m:sSubPr>
                            <m:e>
                              <m:r>
                                <a:rPr lang="en-US" sz="1200" i="1" dirty="0">
                                  <a:latin typeface="Cambria Math" panose="02040503050406030204" pitchFamily="18" charset="0"/>
                                  <a:sym typeface="Wingdings" panose="05000000000000000000" pitchFamily="2" charset="2"/>
                                </a:rPr>
                                <m:t>𝑒</m:t>
                              </m:r>
                            </m:e>
                            <m:sub>
                              <m:r>
                                <a:rPr lang="en-US" sz="1200" b="0" i="1" dirty="0" smtClean="0">
                                  <a:latin typeface="Cambria Math" panose="02040503050406030204" pitchFamily="18" charset="0"/>
                                  <a:sym typeface="Wingdings" panose="05000000000000000000" pitchFamily="2" charset="2"/>
                                </a:rPr>
                                <m:t>𝑖</m:t>
                              </m:r>
                            </m:sub>
                          </m:sSub>
                          <m:d>
                            <m:dPr>
                              <m:ctrlPr>
                                <a:rPr lang="en-US" sz="1200" i="1" dirty="0">
                                  <a:latin typeface="Cambria Math" panose="02040503050406030204" pitchFamily="18" charset="0"/>
                                  <a:sym typeface="Wingdings" panose="05000000000000000000" pitchFamily="2" charset="2"/>
                                </a:rPr>
                              </m:ctrlPr>
                            </m:dPr>
                            <m:e>
                              <m:r>
                                <a:rPr lang="en-US" sz="1200" i="1" dirty="0">
                                  <a:latin typeface="Cambria Math" panose="02040503050406030204" pitchFamily="18" charset="0"/>
                                  <a:sym typeface="Wingdings" panose="05000000000000000000" pitchFamily="2" charset="2"/>
                                </a:rPr>
                                <m:t>𝑇</m:t>
                              </m:r>
                            </m:e>
                          </m:d>
                          <m:d>
                            <m:dPr>
                              <m:begChr m:val="["/>
                              <m:endChr m:val="]"/>
                              <m:ctrlPr>
                                <a:rPr lang="en-US" sz="1200" i="1">
                                  <a:latin typeface="Cambria Math" panose="02040503050406030204" pitchFamily="18" charset="0"/>
                                  <a:sym typeface="Wingdings" panose="05000000000000000000" pitchFamily="2" charset="2"/>
                                </a:rPr>
                              </m:ctrlPr>
                            </m:dPr>
                            <m:e>
                              <m:sSub>
                                <m:sSubPr>
                                  <m:ctrlPr>
                                    <a:rPr lang="en-US" sz="1200" i="1" dirty="0">
                                      <a:latin typeface="Cambria Math" panose="02040503050406030204" pitchFamily="18" charset="0"/>
                                      <a:sym typeface="Wingdings" panose="05000000000000000000" pitchFamily="2" charset="2"/>
                                    </a:rPr>
                                  </m:ctrlPr>
                                </m:sSubPr>
                                <m:e>
                                  <m:r>
                                    <a:rPr lang="en-US" sz="1200" i="1" dirty="0">
                                      <a:latin typeface="Cambria Math" panose="02040503050406030204" pitchFamily="18" charset="0"/>
                                      <a:sym typeface="Wingdings" panose="05000000000000000000" pitchFamily="2" charset="2"/>
                                    </a:rPr>
                                    <m:t>𝑆</m:t>
                                  </m:r>
                                </m:e>
                                <m:sub>
                                  <m:r>
                                    <a:rPr lang="en-US" sz="1200" i="1">
                                      <a:latin typeface="Cambria Math" panose="02040503050406030204" pitchFamily="18" charset="0"/>
                                      <a:ea typeface="Cambria Math" panose="02040503050406030204" pitchFamily="18" charset="0"/>
                                      <a:sym typeface="Wingdings" panose="05000000000000000000" pitchFamily="2" charset="2"/>
                                    </a:rPr>
                                    <m:t>∞</m:t>
                                  </m:r>
                                </m:sub>
                              </m:sSub>
                              <m:r>
                                <a:rPr lang="en-US" sz="1200" i="1">
                                  <a:latin typeface="Cambria Math" panose="02040503050406030204" pitchFamily="18" charset="0"/>
                                  <a:sym typeface="Wingdings" panose="05000000000000000000" pitchFamily="2" charset="2"/>
                                </a:rPr>
                                <m:t>−</m:t>
                              </m:r>
                              <m:r>
                                <a:rPr lang="en-US" sz="1200" b="0" i="1" smtClean="0">
                                  <a:latin typeface="Cambria Math" panose="02040503050406030204" pitchFamily="18" charset="0"/>
                                  <a:sym typeface="Wingdings" panose="05000000000000000000" pitchFamily="2" charset="2"/>
                                </a:rPr>
                                <m:t>1</m:t>
                              </m:r>
                            </m:e>
                          </m:d>
                        </m:num>
                        <m:den>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𝑅</m:t>
                              </m:r>
                            </m:e>
                            <m:sub>
                              <m:r>
                                <a:rPr lang="en-US" sz="1200" i="1">
                                  <a:latin typeface="Cambria Math" panose="02040503050406030204" pitchFamily="18" charset="0"/>
                                  <a:sym typeface="Wingdings" panose="05000000000000000000" pitchFamily="2" charset="2"/>
                                </a:rPr>
                                <m:t>𝑣</m:t>
                              </m:r>
                            </m:sub>
                          </m:sSub>
                          <m:r>
                            <a:rPr lang="en-US" sz="1200" i="1">
                              <a:latin typeface="Cambria Math" panose="02040503050406030204" pitchFamily="18" charset="0"/>
                              <a:sym typeface="Wingdings" panose="05000000000000000000" pitchFamily="2" charset="2"/>
                            </a:rPr>
                            <m:t>𝑇</m:t>
                          </m:r>
                        </m:den>
                      </m:f>
                    </m:oMath>
                  </m:oMathPara>
                </a14:m>
                <a:endParaRPr lang="en-US" sz="1200" dirty="0"/>
              </a:p>
            </p:txBody>
          </p:sp>
        </mc:Choice>
        <mc:Fallback xmlns="">
          <p:sp>
            <p:nvSpPr>
              <p:cNvPr id="31" name="Rectangle 30"/>
              <p:cNvSpPr>
                <a:spLocks noRot="1" noChangeAspect="1" noMove="1" noResize="1" noEditPoints="1" noAdjustHandles="1" noChangeArrowheads="1" noChangeShapeType="1" noTextEdit="1"/>
              </p:cNvSpPr>
              <p:nvPr/>
            </p:nvSpPr>
            <p:spPr>
              <a:xfrm>
                <a:off x="6795042" y="6016753"/>
                <a:ext cx="2226588" cy="482248"/>
              </a:xfrm>
              <a:prstGeom prst="rect">
                <a:avLst/>
              </a:prstGeom>
              <a:blipFill>
                <a:blip r:embed="rId6"/>
                <a:stretch>
                  <a:fillRect/>
                </a:stretch>
              </a:blipFill>
            </p:spPr>
            <p:txBody>
              <a:bodyPr/>
              <a:lstStyle/>
              <a:p>
                <a:r>
                  <a:rPr lang="en-US">
                    <a:noFill/>
                  </a:rPr>
                  <a:t> </a:t>
                </a:r>
              </a:p>
            </p:txBody>
          </p:sp>
        </mc:Fallback>
      </mc:AlternateContent>
      <p:sp>
        <p:nvSpPr>
          <p:cNvPr id="32" name="Right Brace 31"/>
          <p:cNvSpPr/>
          <p:nvPr/>
        </p:nvSpPr>
        <p:spPr>
          <a:xfrm rot="5400000">
            <a:off x="7178565" y="5514358"/>
            <a:ext cx="118872" cy="885917"/>
          </a:xfrm>
          <a:prstGeom prst="rightBrace">
            <a:avLst>
              <a:gd name="adj1" fmla="val 13276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91915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494" y="1281656"/>
            <a:ext cx="8160026" cy="674343"/>
          </a:xfrm>
        </p:spPr>
        <p:txBody>
          <a:bodyPr>
            <a:noAutofit/>
          </a:bodyPr>
          <a:lstStyle/>
          <a:p>
            <a:pPr marL="0" indent="0">
              <a:buNone/>
            </a:pPr>
            <a:r>
              <a:rPr lang="en-US" sz="1400" i="1" dirty="0">
                <a:latin typeface="+mj-lt"/>
              </a:rPr>
              <a:t>Chen et al., “Impact of aerosols and turbulence on cloud droplet growth: an in-cloud seeding case study using a parcel–DNS (direct numerical simulation) approach” 2020</a:t>
            </a:r>
          </a:p>
        </p:txBody>
      </p:sp>
      <p:pic>
        <p:nvPicPr>
          <p:cNvPr id="6" name="Picture 5"/>
          <p:cNvPicPr>
            <a:picLocks noChangeAspect="1"/>
          </p:cNvPicPr>
          <p:nvPr/>
        </p:nvPicPr>
        <p:blipFill>
          <a:blip r:embed="rId2"/>
          <a:stretch>
            <a:fillRect/>
          </a:stretch>
        </p:blipFill>
        <p:spPr>
          <a:xfrm>
            <a:off x="5327373" y="1805095"/>
            <a:ext cx="3637597" cy="4835432"/>
          </a:xfrm>
          <a:prstGeom prst="rect">
            <a:avLst/>
          </a:prstGeom>
        </p:spPr>
      </p:pic>
      <p:pic>
        <p:nvPicPr>
          <p:cNvPr id="7" name="Picture 6"/>
          <p:cNvPicPr>
            <a:picLocks noChangeAspect="1"/>
          </p:cNvPicPr>
          <p:nvPr/>
        </p:nvPicPr>
        <p:blipFill>
          <a:blip r:embed="rId3"/>
          <a:stretch>
            <a:fillRect/>
          </a:stretch>
        </p:blipFill>
        <p:spPr>
          <a:xfrm>
            <a:off x="411480" y="1743055"/>
            <a:ext cx="4566272" cy="2846602"/>
          </a:xfrm>
          <a:prstGeom prst="rect">
            <a:avLst/>
          </a:prstGeom>
        </p:spPr>
      </p:pic>
      <p:sp>
        <p:nvSpPr>
          <p:cNvPr id="8" name="Title 1"/>
          <p:cNvSpPr txBox="1">
            <a:spLocks/>
          </p:cNvSpPr>
          <p:nvPr/>
        </p:nvSpPr>
        <p:spPr>
          <a:xfrm>
            <a:off x="411480" y="319406"/>
            <a:ext cx="8321040" cy="111315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Droplet growth by collision-coalescence</a:t>
            </a:r>
            <a:endParaRPr lang="en-US" sz="2900" dirty="0"/>
          </a:p>
        </p:txBody>
      </p:sp>
      <p:sp>
        <p:nvSpPr>
          <p:cNvPr id="11" name="TextBox 10"/>
          <p:cNvSpPr txBox="1"/>
          <p:nvPr/>
        </p:nvSpPr>
        <p:spPr>
          <a:xfrm>
            <a:off x="302151" y="4957763"/>
            <a:ext cx="4532244" cy="1569660"/>
          </a:xfrm>
          <a:prstGeom prst="rect">
            <a:avLst/>
          </a:prstGeom>
          <a:noFill/>
        </p:spPr>
        <p:txBody>
          <a:bodyPr wrap="square" rtlCol="0">
            <a:spAutoFit/>
          </a:bodyPr>
          <a:lstStyle/>
          <a:p>
            <a:r>
              <a:rPr lang="en-US" sz="1600" dirty="0">
                <a:latin typeface="+mj-lt"/>
              </a:rPr>
              <a:t>The droplet growth equation derived in previous lecture is a simplification. Latent heating of the air surrounding the droplet during condensation and drag of the droplets on the upward air motions are important processes that are not always included because of the computational cost.</a:t>
            </a:r>
          </a:p>
        </p:txBody>
      </p:sp>
    </p:spTree>
    <p:extLst>
      <p:ext uri="{BB962C8B-B14F-4D97-AF65-F5344CB8AC3E}">
        <p14:creationId xmlns:p14="http://schemas.microsoft.com/office/powerpoint/2010/main" val="3281129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9862"/>
          </a:xfrm>
        </p:spPr>
        <p:txBody>
          <a:bodyPr/>
          <a:lstStyle/>
          <a:p>
            <a:r>
              <a:rPr lang="en-US" dirty="0"/>
              <a:t>Last two Homework Questions</a:t>
            </a:r>
          </a:p>
        </p:txBody>
      </p:sp>
      <p:pic>
        <p:nvPicPr>
          <p:cNvPr id="4" name="Picture 3"/>
          <p:cNvPicPr>
            <a:picLocks noChangeAspect="1"/>
          </p:cNvPicPr>
          <p:nvPr/>
        </p:nvPicPr>
        <p:blipFill>
          <a:blip r:embed="rId2"/>
          <a:stretch>
            <a:fillRect/>
          </a:stretch>
        </p:blipFill>
        <p:spPr>
          <a:xfrm>
            <a:off x="104484" y="1144989"/>
            <a:ext cx="4883726" cy="5516226"/>
          </a:xfrm>
          <a:prstGeom prst="rect">
            <a:avLst/>
          </a:prstGeom>
        </p:spPr>
      </p:pic>
      <p:pic>
        <p:nvPicPr>
          <p:cNvPr id="3" name="Picture 2"/>
          <p:cNvPicPr>
            <a:picLocks noChangeAspect="1"/>
          </p:cNvPicPr>
          <p:nvPr/>
        </p:nvPicPr>
        <p:blipFill rotWithShape="1">
          <a:blip r:embed="rId3"/>
          <a:srcRect l="1370" t="1834" r="23518" b="79286"/>
          <a:stretch/>
        </p:blipFill>
        <p:spPr>
          <a:xfrm>
            <a:off x="5129438" y="2438184"/>
            <a:ext cx="3589894" cy="561048"/>
          </a:xfrm>
          <a:prstGeom prst="rect">
            <a:avLst/>
          </a:prstGeom>
        </p:spPr>
      </p:pic>
      <p:sp>
        <p:nvSpPr>
          <p:cNvPr id="13" name="Title 1"/>
          <p:cNvSpPr txBox="1">
            <a:spLocks/>
          </p:cNvSpPr>
          <p:nvPr/>
        </p:nvSpPr>
        <p:spPr>
          <a:xfrm>
            <a:off x="5129438" y="1407542"/>
            <a:ext cx="3556221" cy="8143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What is this G parameter?</a:t>
            </a:r>
          </a:p>
        </p:txBody>
      </p:sp>
      <mc:AlternateContent xmlns:mc="http://schemas.openxmlformats.org/markup-compatibility/2006" xmlns:a14="http://schemas.microsoft.com/office/drawing/2010/main">
        <mc:Choice Requires="a14">
          <p:sp>
            <p:nvSpPr>
              <p:cNvPr id="14" name="Rectangle 13"/>
              <p:cNvSpPr/>
              <p:nvPr/>
            </p:nvSpPr>
            <p:spPr>
              <a:xfrm>
                <a:off x="5129438" y="4251325"/>
                <a:ext cx="3589894" cy="1901546"/>
              </a:xfrm>
              <a:prstGeom prst="rect">
                <a:avLst/>
              </a:prstGeom>
            </p:spPr>
            <p:txBody>
              <a:bodyPr wrap="square">
                <a:spAutoFit/>
              </a:bodyPr>
              <a:lstStyle/>
              <a:p>
                <a:pPr marL="284163" indent="-284163"/>
                <a:r>
                  <a:rPr lang="en-US" sz="1600" u="sng" dirty="0">
                    <a:sym typeface="Wingdings" panose="05000000000000000000" pitchFamily="2" charset="2"/>
                  </a:rPr>
                  <a:t>Recall from our summary sheet</a:t>
                </a:r>
              </a:p>
              <a:p>
                <a:pPr marL="284163" indent="-284163"/>
                <a:r>
                  <a:rPr lang="en-US" sz="1600" i="1" dirty="0">
                    <a:sym typeface="Wingdings" panose="05000000000000000000" pitchFamily="2" charset="2"/>
                  </a:rPr>
                  <a:t>for a plate: </a:t>
                </a:r>
              </a:p>
              <a:p>
                <a:pPr marL="284163" indent="-284163"/>
                <a14:m>
                  <m:oMathPara xmlns:m="http://schemas.openxmlformats.org/officeDocument/2006/math">
                    <m:oMathParaPr>
                      <m:jc m:val="left"/>
                    </m:oMathParaPr>
                    <m:oMath xmlns:m="http://schemas.openxmlformats.org/officeDocument/2006/math">
                      <m:f>
                        <m:fPr>
                          <m:ctrlPr>
                            <a:rPr lang="en-US" sz="1200" i="1" smtClean="0">
                              <a:latin typeface="Cambria Math" panose="02040503050406030204" pitchFamily="18" charset="0"/>
                              <a:sym typeface="Wingdings" panose="05000000000000000000" pitchFamily="2" charset="2"/>
                            </a:rPr>
                          </m:ctrlPr>
                        </m:fPr>
                        <m:num>
                          <m:r>
                            <a:rPr lang="en-US" sz="1200" i="1">
                              <a:latin typeface="Cambria Math" panose="02040503050406030204" pitchFamily="18" charset="0"/>
                              <a:sym typeface="Wingdings" panose="05000000000000000000" pitchFamily="2" charset="2"/>
                            </a:rPr>
                            <m:t>𝑑</m:t>
                          </m:r>
                          <m:r>
                            <a:rPr lang="en-US" sz="1200" b="0" i="1" smtClean="0">
                              <a:latin typeface="Cambria Math" panose="02040503050406030204" pitchFamily="18" charset="0"/>
                              <a:sym typeface="Wingdings" panose="05000000000000000000" pitchFamily="2" charset="2"/>
                            </a:rPr>
                            <m:t>𝑚</m:t>
                          </m:r>
                        </m:num>
                        <m:den>
                          <m:r>
                            <a:rPr lang="en-US" sz="1200" i="1">
                              <a:latin typeface="Cambria Math" panose="02040503050406030204" pitchFamily="18" charset="0"/>
                              <a:sym typeface="Wingdings" panose="05000000000000000000" pitchFamily="2" charset="2"/>
                            </a:rPr>
                            <m:t>𝑑𝑡</m:t>
                          </m:r>
                        </m:den>
                      </m:f>
                      <m:r>
                        <a:rPr lang="en-US" sz="1200" i="1">
                          <a:latin typeface="Cambria Math" panose="02040503050406030204" pitchFamily="18" charset="0"/>
                          <a:sym typeface="Wingdings" panose="05000000000000000000" pitchFamily="2" charset="2"/>
                        </a:rPr>
                        <m:t>=</m:t>
                      </m:r>
                      <m:r>
                        <a:rPr lang="en-US" sz="1200" i="1">
                          <a:latin typeface="Cambria Math" panose="02040503050406030204" pitchFamily="18" charset="0"/>
                        </a:rPr>
                        <m:t>4</m:t>
                      </m:r>
                      <m:r>
                        <a:rPr lang="en-US" sz="1200" i="1">
                          <a:latin typeface="Cambria Math" panose="02040503050406030204" pitchFamily="18" charset="0"/>
                        </a:rPr>
                        <m:t>𝜋</m:t>
                      </m:r>
                      <m:r>
                        <a:rPr lang="en-US" sz="1200" b="0" i="1" smtClean="0">
                          <a:latin typeface="Cambria Math" panose="02040503050406030204" pitchFamily="18" charset="0"/>
                        </a:rPr>
                        <m:t>𝑎</m:t>
                      </m:r>
                      <m:sSub>
                        <m:sSubPr>
                          <m:ctrlPr>
                            <a:rPr lang="en-US" sz="1200" i="1">
                              <a:latin typeface="Cambria Math" panose="02040503050406030204" pitchFamily="18" charset="0"/>
                            </a:rPr>
                          </m:ctrlPr>
                        </m:sSubPr>
                        <m:e>
                          <m:r>
                            <a:rPr lang="en-US" sz="1200" i="1">
                              <a:latin typeface="Cambria Math" panose="02040503050406030204" pitchFamily="18" charset="0"/>
                            </a:rPr>
                            <m:t>𝑓</m:t>
                          </m:r>
                        </m:e>
                        <m:sub>
                          <m:r>
                            <a:rPr lang="en-US" sz="1200" b="0" i="1" smtClean="0">
                              <a:latin typeface="Cambria Math" panose="02040503050406030204" pitchFamily="18" charset="0"/>
                            </a:rPr>
                            <m:t>𝑜𝑏</m:t>
                          </m:r>
                        </m:sub>
                      </m:sSub>
                      <m:d>
                        <m:dPr>
                          <m:ctrlPr>
                            <a:rPr lang="en-US" sz="1200" i="1">
                              <a:latin typeface="Cambria Math" panose="02040503050406030204" pitchFamily="18" charset="0"/>
                            </a:rPr>
                          </m:ctrlPr>
                        </m:dPr>
                        <m:e>
                          <m:r>
                            <a:rPr lang="en-US" sz="1200" i="1">
                              <a:latin typeface="Cambria Math" panose="02040503050406030204" pitchFamily="18" charset="0"/>
                            </a:rPr>
                            <m:t>𝜙</m:t>
                          </m:r>
                        </m:e>
                      </m:d>
                      <m:sSub>
                        <m:sSubPr>
                          <m:ctrlPr>
                            <a:rPr lang="en-US" sz="1200" i="1">
                              <a:latin typeface="Cambria Math" panose="02040503050406030204" pitchFamily="18" charset="0"/>
                            </a:rPr>
                          </m:ctrlPr>
                        </m:sSubPr>
                        <m:e>
                          <m:r>
                            <a:rPr lang="en-US" sz="1200" i="1">
                              <a:latin typeface="Cambria Math" panose="02040503050406030204" pitchFamily="18" charset="0"/>
                            </a:rPr>
                            <m:t>𝐷</m:t>
                          </m:r>
                        </m:e>
                        <m:sub>
                          <m:r>
                            <a:rPr lang="en-US" sz="1200" i="1">
                              <a:latin typeface="Cambria Math" panose="02040503050406030204" pitchFamily="18" charset="0"/>
                            </a:rPr>
                            <m:t>𝑣</m:t>
                          </m:r>
                        </m:sub>
                      </m:sSub>
                      <m:d>
                        <m:dPr>
                          <m:begChr m:val="["/>
                          <m:endChr m:val="]"/>
                          <m:ctrlPr>
                            <a:rPr lang="en-US" sz="1200" i="1">
                              <a:latin typeface="Cambria Math" panose="02040503050406030204" pitchFamily="18" charset="0"/>
                              <a:ea typeface="Cambria Math" panose="02040503050406030204" pitchFamily="18" charset="0"/>
                            </a:rPr>
                          </m:ctrlPr>
                        </m:dPr>
                        <m:e>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𝑣</m:t>
                              </m:r>
                              <m:r>
                                <a:rPr lang="en-US" sz="1200" i="1">
                                  <a:latin typeface="Cambria Math" panose="02040503050406030204" pitchFamily="18" charset="0"/>
                                  <a:ea typeface="Cambria Math" panose="02040503050406030204" pitchFamily="18" charset="0"/>
                                </a:rPr>
                                <m:t>∞</m:t>
                              </m:r>
                            </m:sub>
                          </m:sSub>
                          <m:r>
                            <a:rPr lang="en-US" sz="1200" i="1">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𝑣𝑖</m:t>
                              </m:r>
                            </m:sub>
                          </m:sSub>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𝑇</m:t>
                          </m:r>
                          <m:r>
                            <a:rPr lang="en-US" sz="1200" i="1">
                              <a:latin typeface="Cambria Math" panose="02040503050406030204" pitchFamily="18" charset="0"/>
                              <a:ea typeface="Cambria Math" panose="02040503050406030204" pitchFamily="18" charset="0"/>
                            </a:rPr>
                            <m:t>)</m:t>
                          </m:r>
                        </m:e>
                      </m:d>
                    </m:oMath>
                  </m:oMathPara>
                </a14:m>
                <a:endParaRPr lang="en-US" sz="1200" dirty="0"/>
              </a:p>
              <a:p>
                <a:pPr marL="284163" indent="-284163"/>
                <a:endParaRPr lang="en-US" sz="1200" dirty="0"/>
              </a:p>
              <a:p>
                <a:pPr marL="284163" indent="-284163"/>
                <a:r>
                  <a:rPr lang="en-US" sz="1600" i="1" dirty="0">
                    <a:sym typeface="Wingdings" panose="05000000000000000000" pitchFamily="2" charset="2"/>
                  </a:rPr>
                  <a:t>for a columns</a:t>
                </a:r>
              </a:p>
              <a:p>
                <a:pPr marL="284163" indent="-284163"/>
                <a14:m>
                  <m:oMathPara xmlns:m="http://schemas.openxmlformats.org/officeDocument/2006/math">
                    <m:oMathParaPr>
                      <m:jc m:val="left"/>
                    </m:oMathParaPr>
                    <m:oMath xmlns:m="http://schemas.openxmlformats.org/officeDocument/2006/math">
                      <m:f>
                        <m:fPr>
                          <m:ctrlPr>
                            <a:rPr lang="en-US" sz="1200" i="1">
                              <a:latin typeface="Cambria Math" panose="02040503050406030204" pitchFamily="18" charset="0"/>
                              <a:sym typeface="Wingdings" panose="05000000000000000000" pitchFamily="2" charset="2"/>
                            </a:rPr>
                          </m:ctrlPr>
                        </m:fPr>
                        <m:num>
                          <m:r>
                            <a:rPr lang="en-US" sz="1200" i="1">
                              <a:latin typeface="Cambria Math" panose="02040503050406030204" pitchFamily="18" charset="0"/>
                              <a:sym typeface="Wingdings" panose="05000000000000000000" pitchFamily="2" charset="2"/>
                            </a:rPr>
                            <m:t>𝑑𝑚</m:t>
                          </m:r>
                        </m:num>
                        <m:den>
                          <m:r>
                            <a:rPr lang="en-US" sz="1200" i="1">
                              <a:latin typeface="Cambria Math" panose="02040503050406030204" pitchFamily="18" charset="0"/>
                              <a:sym typeface="Wingdings" panose="05000000000000000000" pitchFamily="2" charset="2"/>
                            </a:rPr>
                            <m:t>𝑑𝑡</m:t>
                          </m:r>
                        </m:den>
                      </m:f>
                      <m:r>
                        <a:rPr lang="en-US" sz="1200" i="1">
                          <a:latin typeface="Cambria Math" panose="02040503050406030204" pitchFamily="18" charset="0"/>
                          <a:sym typeface="Wingdings" panose="05000000000000000000" pitchFamily="2" charset="2"/>
                        </a:rPr>
                        <m:t>=</m:t>
                      </m:r>
                      <m:r>
                        <a:rPr lang="en-US" sz="1200" i="1">
                          <a:latin typeface="Cambria Math" panose="02040503050406030204" pitchFamily="18" charset="0"/>
                        </a:rPr>
                        <m:t>4</m:t>
                      </m:r>
                      <m:r>
                        <a:rPr lang="en-US" sz="1200" i="1">
                          <a:latin typeface="Cambria Math" panose="02040503050406030204" pitchFamily="18" charset="0"/>
                        </a:rPr>
                        <m:t>𝜋</m:t>
                      </m:r>
                      <m:r>
                        <a:rPr lang="en-US" sz="1200" i="1">
                          <a:latin typeface="Cambria Math" panose="02040503050406030204" pitchFamily="18" charset="0"/>
                        </a:rPr>
                        <m:t>𝑐</m:t>
                      </m:r>
                      <m:sSub>
                        <m:sSubPr>
                          <m:ctrlPr>
                            <a:rPr lang="en-US" sz="1200" i="1">
                              <a:latin typeface="Cambria Math" panose="02040503050406030204" pitchFamily="18" charset="0"/>
                            </a:rPr>
                          </m:ctrlPr>
                        </m:sSubPr>
                        <m:e>
                          <m:r>
                            <a:rPr lang="en-US" sz="1200" i="1">
                              <a:latin typeface="Cambria Math" panose="02040503050406030204" pitchFamily="18" charset="0"/>
                            </a:rPr>
                            <m:t>𝑓</m:t>
                          </m:r>
                        </m:e>
                        <m:sub>
                          <m:r>
                            <a:rPr lang="en-US" sz="1200" i="1">
                              <a:latin typeface="Cambria Math" panose="02040503050406030204" pitchFamily="18" charset="0"/>
                            </a:rPr>
                            <m:t>𝑝𝑟</m:t>
                          </m:r>
                        </m:sub>
                      </m:sSub>
                      <m:d>
                        <m:dPr>
                          <m:ctrlPr>
                            <a:rPr lang="en-US" sz="1200" i="1">
                              <a:latin typeface="Cambria Math" panose="02040503050406030204" pitchFamily="18" charset="0"/>
                            </a:rPr>
                          </m:ctrlPr>
                        </m:dPr>
                        <m:e>
                          <m:r>
                            <a:rPr lang="en-US" sz="1200" i="1">
                              <a:latin typeface="Cambria Math" panose="02040503050406030204" pitchFamily="18" charset="0"/>
                            </a:rPr>
                            <m:t>𝜙</m:t>
                          </m:r>
                        </m:e>
                      </m:d>
                      <m:sSub>
                        <m:sSubPr>
                          <m:ctrlPr>
                            <a:rPr lang="en-US" sz="1200" i="1">
                              <a:latin typeface="Cambria Math" panose="02040503050406030204" pitchFamily="18" charset="0"/>
                            </a:rPr>
                          </m:ctrlPr>
                        </m:sSubPr>
                        <m:e>
                          <m:r>
                            <a:rPr lang="en-US" sz="1200" i="1">
                              <a:latin typeface="Cambria Math" panose="02040503050406030204" pitchFamily="18" charset="0"/>
                            </a:rPr>
                            <m:t>𝐷</m:t>
                          </m:r>
                        </m:e>
                        <m:sub>
                          <m:r>
                            <a:rPr lang="en-US" sz="1200" i="1">
                              <a:latin typeface="Cambria Math" panose="02040503050406030204" pitchFamily="18" charset="0"/>
                            </a:rPr>
                            <m:t>𝑣</m:t>
                          </m:r>
                        </m:sub>
                      </m:sSub>
                      <m:d>
                        <m:dPr>
                          <m:begChr m:val="["/>
                          <m:endChr m:val="]"/>
                          <m:ctrlPr>
                            <a:rPr lang="en-US" sz="1200" i="1">
                              <a:latin typeface="Cambria Math" panose="02040503050406030204" pitchFamily="18" charset="0"/>
                              <a:ea typeface="Cambria Math" panose="02040503050406030204" pitchFamily="18" charset="0"/>
                            </a:rPr>
                          </m:ctrlPr>
                        </m:dPr>
                        <m:e>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𝑣</m:t>
                              </m:r>
                              <m:r>
                                <a:rPr lang="en-US" sz="1200" i="1">
                                  <a:latin typeface="Cambria Math" panose="02040503050406030204" pitchFamily="18" charset="0"/>
                                  <a:ea typeface="Cambria Math" panose="02040503050406030204" pitchFamily="18" charset="0"/>
                                </a:rPr>
                                <m:t>∞</m:t>
                              </m:r>
                            </m:sub>
                          </m:sSub>
                          <m:r>
                            <a:rPr lang="en-US" sz="1200" i="1">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ea typeface="Cambria Math" panose="02040503050406030204" pitchFamily="18" charset="0"/>
                                </a:rPr>
                                <m:t>𝑣𝑖</m:t>
                              </m:r>
                            </m:sub>
                          </m:sSub>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𝑇</m:t>
                          </m:r>
                          <m:r>
                            <a:rPr lang="en-US" sz="1200" i="1">
                              <a:latin typeface="Cambria Math" panose="02040503050406030204" pitchFamily="18" charset="0"/>
                              <a:ea typeface="Cambria Math" panose="02040503050406030204" pitchFamily="18" charset="0"/>
                            </a:rPr>
                            <m:t>)</m:t>
                          </m:r>
                        </m:e>
                      </m:d>
                    </m:oMath>
                  </m:oMathPara>
                </a14:m>
                <a:endParaRPr lang="en-US" sz="1200" dirty="0"/>
              </a:p>
              <a:p>
                <a:pPr marL="284163" indent="-284163"/>
                <a:endParaRPr lang="en-US" sz="1200" i="1" dirty="0">
                  <a:latin typeface="Cambria Math" panose="02040503050406030204" pitchFamily="18" charset="0"/>
                  <a:sym typeface="Wingdings" panose="05000000000000000000" pitchFamily="2" charset="2"/>
                </a:endParaRPr>
              </a:p>
            </p:txBody>
          </p:sp>
        </mc:Choice>
        <mc:Fallback xmlns="">
          <p:sp>
            <p:nvSpPr>
              <p:cNvPr id="14" name="Rectangle 13"/>
              <p:cNvSpPr>
                <a:spLocks noRot="1" noChangeAspect="1" noMove="1" noResize="1" noEditPoints="1" noAdjustHandles="1" noChangeArrowheads="1" noChangeShapeType="1" noTextEdit="1"/>
              </p:cNvSpPr>
              <p:nvPr/>
            </p:nvSpPr>
            <p:spPr>
              <a:xfrm>
                <a:off x="5129438" y="4251325"/>
                <a:ext cx="3589894" cy="1901546"/>
              </a:xfrm>
              <a:prstGeom prst="rect">
                <a:avLst/>
              </a:prstGeom>
              <a:blipFill>
                <a:blip r:embed="rId4"/>
                <a:stretch>
                  <a:fillRect l="-849" t="-962"/>
                </a:stretch>
              </a:blipFill>
            </p:spPr>
            <p:txBody>
              <a:bodyPr/>
              <a:lstStyle/>
              <a:p>
                <a:r>
                  <a:rPr lang="en-US">
                    <a:noFill/>
                  </a:rPr>
                  <a:t> </a:t>
                </a:r>
              </a:p>
            </p:txBody>
          </p:sp>
        </mc:Fallback>
      </mc:AlternateContent>
      <p:sp>
        <p:nvSpPr>
          <p:cNvPr id="15" name="Oval 14"/>
          <p:cNvSpPr/>
          <p:nvPr/>
        </p:nvSpPr>
        <p:spPr>
          <a:xfrm>
            <a:off x="2935224" y="3666744"/>
            <a:ext cx="173736" cy="246888"/>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V="1">
            <a:off x="3200400" y="3319272"/>
            <a:ext cx="2926080" cy="384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108960" y="3328416"/>
            <a:ext cx="3035808" cy="1133856"/>
          </a:xfrm>
          <a:prstGeom prst="line">
            <a:avLst/>
          </a:prstGeom>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2935224" y="4432890"/>
            <a:ext cx="173736" cy="246888"/>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Rectangle 21"/>
              <p:cNvSpPr/>
              <p:nvPr/>
            </p:nvSpPr>
            <p:spPr>
              <a:xfrm>
                <a:off x="5880643" y="2999232"/>
                <a:ext cx="2743200" cy="50577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100" i="1" smtClean="0">
                          <a:solidFill>
                            <a:schemeClr val="tx1"/>
                          </a:solidFill>
                          <a:latin typeface="Cambria Math" panose="02040503050406030204" pitchFamily="18" charset="0"/>
                        </a:rPr>
                        <m:t>𝐺</m:t>
                      </m:r>
                      <m:r>
                        <a:rPr lang="en-US" sz="1100" i="1" smtClean="0">
                          <a:solidFill>
                            <a:schemeClr val="tx1"/>
                          </a:solidFill>
                          <a:latin typeface="Cambria Math" panose="02040503050406030204" pitchFamily="18" charset="0"/>
                        </a:rPr>
                        <m:t>=</m:t>
                      </m:r>
                      <m:sSup>
                        <m:sSupPr>
                          <m:ctrlPr>
                            <a:rPr lang="en-US" sz="1100" i="1">
                              <a:solidFill>
                                <a:schemeClr val="tx1"/>
                              </a:solidFill>
                              <a:latin typeface="Cambria Math" panose="02040503050406030204" pitchFamily="18" charset="0"/>
                            </a:rPr>
                          </m:ctrlPr>
                        </m:sSupPr>
                        <m:e>
                          <m:d>
                            <m:dPr>
                              <m:begChr m:val="["/>
                              <m:endChr m:val="]"/>
                              <m:ctrlPr>
                                <a:rPr lang="en-US" sz="1100" i="1">
                                  <a:solidFill>
                                    <a:schemeClr val="tx1"/>
                                  </a:solidFill>
                                  <a:latin typeface="Cambria Math" panose="02040503050406030204" pitchFamily="18" charset="0"/>
                                </a:rPr>
                              </m:ctrlPr>
                            </m:dPr>
                            <m:e>
                              <m:f>
                                <m:fPr>
                                  <m:ctrlPr>
                                    <a:rPr lang="en-US" sz="1100" i="1">
                                      <a:solidFill>
                                        <a:schemeClr val="tx1"/>
                                      </a:solidFill>
                                      <a:latin typeface="Cambria Math" panose="02040503050406030204" pitchFamily="18" charset="0"/>
                                    </a:rPr>
                                  </m:ctrlPr>
                                </m:fPr>
                                <m:num>
                                  <m:sSub>
                                    <m:sSubPr>
                                      <m:ctrlPr>
                                        <a:rPr lang="en-US" sz="1100" i="1">
                                          <a:solidFill>
                                            <a:schemeClr val="tx1"/>
                                          </a:solidFill>
                                          <a:latin typeface="Cambria Math" panose="02040503050406030204" pitchFamily="18" charset="0"/>
                                        </a:rPr>
                                      </m:ctrlPr>
                                    </m:sSubPr>
                                    <m:e>
                                      <m:r>
                                        <a:rPr lang="en-US" sz="1100" i="1">
                                          <a:solidFill>
                                            <a:schemeClr val="tx1"/>
                                          </a:solidFill>
                                          <a:latin typeface="Cambria Math" panose="02040503050406030204" pitchFamily="18" charset="0"/>
                                        </a:rPr>
                                        <m:t>𝑅</m:t>
                                      </m:r>
                                    </m:e>
                                    <m:sub>
                                      <m:r>
                                        <a:rPr lang="en-US" sz="1100" i="1">
                                          <a:solidFill>
                                            <a:schemeClr val="tx1"/>
                                          </a:solidFill>
                                          <a:latin typeface="Cambria Math" panose="02040503050406030204" pitchFamily="18" charset="0"/>
                                        </a:rPr>
                                        <m:t>𝑣</m:t>
                                      </m:r>
                                    </m:sub>
                                  </m:sSub>
                                  <m:r>
                                    <a:rPr lang="en-US" sz="1100" i="1">
                                      <a:solidFill>
                                        <a:schemeClr val="tx1"/>
                                      </a:solidFill>
                                      <a:latin typeface="Cambria Math" panose="02040503050406030204" pitchFamily="18" charset="0"/>
                                    </a:rPr>
                                    <m:t>𝑇</m:t>
                                  </m:r>
                                </m:num>
                                <m:den>
                                  <m:sSub>
                                    <m:sSubPr>
                                      <m:ctrlPr>
                                        <a:rPr lang="en-US" sz="1100" i="1">
                                          <a:solidFill>
                                            <a:schemeClr val="tx1"/>
                                          </a:solidFill>
                                          <a:latin typeface="Cambria Math" panose="02040503050406030204" pitchFamily="18" charset="0"/>
                                          <a:ea typeface="Cambria Math" panose="02040503050406030204" pitchFamily="18" charset="0"/>
                                        </a:rPr>
                                      </m:ctrlPr>
                                    </m:sSubPr>
                                    <m:e>
                                      <m:r>
                                        <a:rPr lang="en-US" sz="1100" i="1">
                                          <a:solidFill>
                                            <a:schemeClr val="tx1"/>
                                          </a:solidFill>
                                          <a:latin typeface="Cambria Math" panose="02040503050406030204" pitchFamily="18" charset="0"/>
                                          <a:ea typeface="Cambria Math" panose="02040503050406030204" pitchFamily="18" charset="0"/>
                                        </a:rPr>
                                        <m:t>𝐷</m:t>
                                      </m:r>
                                    </m:e>
                                    <m:sub>
                                      <m:r>
                                        <a:rPr lang="en-US" sz="1100" i="1">
                                          <a:solidFill>
                                            <a:schemeClr val="tx1"/>
                                          </a:solidFill>
                                          <a:latin typeface="Cambria Math" panose="02040503050406030204" pitchFamily="18" charset="0"/>
                                          <a:ea typeface="Cambria Math" panose="02040503050406030204" pitchFamily="18" charset="0"/>
                                        </a:rPr>
                                        <m:t>𝑣</m:t>
                                      </m:r>
                                    </m:sub>
                                  </m:sSub>
                                  <m:sSub>
                                    <m:sSubPr>
                                      <m:ctrlPr>
                                        <a:rPr lang="en-US" sz="1100" i="1">
                                          <a:solidFill>
                                            <a:schemeClr val="tx1"/>
                                          </a:solidFill>
                                          <a:latin typeface="Cambria Math" panose="02040503050406030204" pitchFamily="18" charset="0"/>
                                        </a:rPr>
                                      </m:ctrlPr>
                                    </m:sSubPr>
                                    <m:e>
                                      <m:r>
                                        <a:rPr lang="en-US" sz="1100" i="1">
                                          <a:solidFill>
                                            <a:schemeClr val="tx1"/>
                                          </a:solidFill>
                                          <a:latin typeface="Cambria Math" panose="02040503050406030204" pitchFamily="18" charset="0"/>
                                        </a:rPr>
                                        <m:t>𝑒</m:t>
                                      </m:r>
                                    </m:e>
                                    <m:sub>
                                      <m:r>
                                        <a:rPr lang="en-US" sz="1100" i="1">
                                          <a:solidFill>
                                            <a:schemeClr val="tx1"/>
                                          </a:solidFill>
                                          <a:latin typeface="Cambria Math" panose="02040503050406030204" pitchFamily="18" charset="0"/>
                                        </a:rPr>
                                        <m:t>𝑠𝑎𝑡</m:t>
                                      </m:r>
                                    </m:sub>
                                  </m:sSub>
                                  <m:r>
                                    <a:rPr lang="en-US" sz="1100" i="1">
                                      <a:solidFill>
                                        <a:schemeClr val="tx1"/>
                                      </a:solidFill>
                                      <a:latin typeface="Cambria Math" panose="02040503050406030204" pitchFamily="18" charset="0"/>
                                    </a:rPr>
                                    <m:t>(</m:t>
                                  </m:r>
                                  <m:r>
                                    <a:rPr lang="en-US" sz="1100" i="1">
                                      <a:solidFill>
                                        <a:schemeClr val="tx1"/>
                                      </a:solidFill>
                                      <a:latin typeface="Cambria Math" panose="02040503050406030204" pitchFamily="18" charset="0"/>
                                    </a:rPr>
                                    <m:t>𝑇</m:t>
                                  </m:r>
                                  <m:r>
                                    <a:rPr lang="en-US" sz="1100" i="1">
                                      <a:solidFill>
                                        <a:schemeClr val="tx1"/>
                                      </a:solidFill>
                                      <a:latin typeface="Cambria Math" panose="02040503050406030204" pitchFamily="18" charset="0"/>
                                    </a:rPr>
                                    <m:t>)</m:t>
                                  </m:r>
                                </m:den>
                              </m:f>
                              <m:r>
                                <a:rPr lang="en-US" sz="1100" i="1">
                                  <a:solidFill>
                                    <a:schemeClr val="tx1"/>
                                  </a:solidFill>
                                  <a:latin typeface="Cambria Math" panose="02040503050406030204" pitchFamily="18" charset="0"/>
                                </a:rPr>
                                <m:t>+</m:t>
                              </m:r>
                              <m:d>
                                <m:dPr>
                                  <m:ctrlPr>
                                    <a:rPr lang="en-US" sz="1100" i="1">
                                      <a:solidFill>
                                        <a:schemeClr val="tx1"/>
                                      </a:solidFill>
                                      <a:latin typeface="Cambria Math" panose="02040503050406030204" pitchFamily="18" charset="0"/>
                                    </a:rPr>
                                  </m:ctrlPr>
                                </m:dPr>
                                <m:e>
                                  <m:f>
                                    <m:fPr>
                                      <m:ctrlPr>
                                        <a:rPr lang="en-US" sz="1100" i="1">
                                          <a:solidFill>
                                            <a:schemeClr val="tx1"/>
                                          </a:solidFill>
                                          <a:latin typeface="Cambria Math" panose="02040503050406030204" pitchFamily="18" charset="0"/>
                                        </a:rPr>
                                      </m:ctrlPr>
                                    </m:fPr>
                                    <m:num>
                                      <m:sSub>
                                        <m:sSubPr>
                                          <m:ctrlPr>
                                            <a:rPr lang="en-US" sz="1100" i="1">
                                              <a:solidFill>
                                                <a:schemeClr val="tx1"/>
                                              </a:solidFill>
                                              <a:latin typeface="Cambria Math" panose="02040503050406030204" pitchFamily="18" charset="0"/>
                                            </a:rPr>
                                          </m:ctrlPr>
                                        </m:sSubPr>
                                        <m:e>
                                          <m:r>
                                            <a:rPr lang="en-US" sz="1100" i="1">
                                              <a:solidFill>
                                                <a:schemeClr val="tx1"/>
                                              </a:solidFill>
                                              <a:latin typeface="Cambria Math" panose="02040503050406030204" pitchFamily="18" charset="0"/>
                                            </a:rPr>
                                            <m:t>𝐿</m:t>
                                          </m:r>
                                        </m:e>
                                        <m:sub>
                                          <m:r>
                                            <a:rPr lang="en-US" sz="1100" i="1">
                                              <a:solidFill>
                                                <a:schemeClr val="tx1"/>
                                              </a:solidFill>
                                              <a:latin typeface="Cambria Math" panose="02040503050406030204" pitchFamily="18" charset="0"/>
                                            </a:rPr>
                                            <m:t>𝑣</m:t>
                                          </m:r>
                                        </m:sub>
                                      </m:sSub>
                                    </m:num>
                                    <m:den>
                                      <m:sSub>
                                        <m:sSubPr>
                                          <m:ctrlPr>
                                            <a:rPr lang="en-US" sz="1100" i="1">
                                              <a:solidFill>
                                                <a:schemeClr val="tx1"/>
                                              </a:solidFill>
                                              <a:latin typeface="Cambria Math" panose="02040503050406030204" pitchFamily="18" charset="0"/>
                                            </a:rPr>
                                          </m:ctrlPr>
                                        </m:sSubPr>
                                        <m:e>
                                          <m:r>
                                            <a:rPr lang="en-US" sz="1100" i="1">
                                              <a:solidFill>
                                                <a:schemeClr val="tx1"/>
                                              </a:solidFill>
                                              <a:latin typeface="Cambria Math" panose="02040503050406030204" pitchFamily="18" charset="0"/>
                                            </a:rPr>
                                            <m:t>𝑅</m:t>
                                          </m:r>
                                        </m:e>
                                        <m:sub>
                                          <m:r>
                                            <a:rPr lang="en-US" sz="1100" i="1">
                                              <a:solidFill>
                                                <a:schemeClr val="tx1"/>
                                              </a:solidFill>
                                              <a:latin typeface="Cambria Math" panose="02040503050406030204" pitchFamily="18" charset="0"/>
                                            </a:rPr>
                                            <m:t>𝑣</m:t>
                                          </m:r>
                                        </m:sub>
                                      </m:sSub>
                                      <m:sSup>
                                        <m:sSupPr>
                                          <m:ctrlPr>
                                            <a:rPr lang="en-US" sz="1100" i="1">
                                              <a:solidFill>
                                                <a:schemeClr val="tx1"/>
                                              </a:solidFill>
                                              <a:latin typeface="Cambria Math" panose="02040503050406030204" pitchFamily="18" charset="0"/>
                                            </a:rPr>
                                          </m:ctrlPr>
                                        </m:sSupPr>
                                        <m:e>
                                          <m:r>
                                            <a:rPr lang="en-US" sz="1100" i="1">
                                              <a:solidFill>
                                                <a:schemeClr val="tx1"/>
                                              </a:solidFill>
                                              <a:latin typeface="Cambria Math" panose="02040503050406030204" pitchFamily="18" charset="0"/>
                                            </a:rPr>
                                            <m:t>𝑇</m:t>
                                          </m:r>
                                        </m:e>
                                        <m:sup>
                                          <m:r>
                                            <a:rPr lang="en-US" sz="1100" i="1">
                                              <a:solidFill>
                                                <a:schemeClr val="tx1"/>
                                              </a:solidFill>
                                              <a:latin typeface="Cambria Math" panose="02040503050406030204" pitchFamily="18" charset="0"/>
                                            </a:rPr>
                                            <m:t>2</m:t>
                                          </m:r>
                                        </m:sup>
                                      </m:sSup>
                                    </m:den>
                                  </m:f>
                                  <m:r>
                                    <a:rPr lang="en-US" sz="1100" i="1">
                                      <a:solidFill>
                                        <a:schemeClr val="tx1"/>
                                      </a:solidFill>
                                      <a:latin typeface="Cambria Math" panose="02040503050406030204" pitchFamily="18" charset="0"/>
                                    </a:rPr>
                                    <m:t>−</m:t>
                                  </m:r>
                                  <m:f>
                                    <m:fPr>
                                      <m:ctrlPr>
                                        <a:rPr lang="en-US" sz="1100" i="1">
                                          <a:solidFill>
                                            <a:schemeClr val="tx1"/>
                                          </a:solidFill>
                                          <a:latin typeface="Cambria Math" panose="02040503050406030204" pitchFamily="18" charset="0"/>
                                        </a:rPr>
                                      </m:ctrlPr>
                                    </m:fPr>
                                    <m:num>
                                      <m:r>
                                        <a:rPr lang="en-US" sz="1100" i="1">
                                          <a:solidFill>
                                            <a:schemeClr val="tx1"/>
                                          </a:solidFill>
                                          <a:latin typeface="Cambria Math" panose="02040503050406030204" pitchFamily="18" charset="0"/>
                                        </a:rPr>
                                        <m:t>1</m:t>
                                      </m:r>
                                    </m:num>
                                    <m:den>
                                      <m:r>
                                        <a:rPr lang="en-US" sz="1100" i="1">
                                          <a:solidFill>
                                            <a:schemeClr val="tx1"/>
                                          </a:solidFill>
                                          <a:latin typeface="Cambria Math" panose="02040503050406030204" pitchFamily="18" charset="0"/>
                                        </a:rPr>
                                        <m:t>𝑇</m:t>
                                      </m:r>
                                    </m:den>
                                  </m:f>
                                </m:e>
                              </m:d>
                              <m:f>
                                <m:fPr>
                                  <m:ctrlPr>
                                    <a:rPr lang="en-US" sz="1100" i="1">
                                      <a:solidFill>
                                        <a:schemeClr val="tx1"/>
                                      </a:solidFill>
                                      <a:latin typeface="Cambria Math" panose="02040503050406030204" pitchFamily="18" charset="0"/>
                                    </a:rPr>
                                  </m:ctrlPr>
                                </m:fPr>
                                <m:num>
                                  <m:sSub>
                                    <m:sSubPr>
                                      <m:ctrlPr>
                                        <a:rPr lang="en-US" sz="1100" i="1">
                                          <a:solidFill>
                                            <a:schemeClr val="tx1"/>
                                          </a:solidFill>
                                          <a:latin typeface="Cambria Math" panose="02040503050406030204" pitchFamily="18" charset="0"/>
                                        </a:rPr>
                                      </m:ctrlPr>
                                    </m:sSubPr>
                                    <m:e>
                                      <m:r>
                                        <a:rPr lang="en-US" sz="1100" i="1">
                                          <a:solidFill>
                                            <a:schemeClr val="tx1"/>
                                          </a:solidFill>
                                          <a:latin typeface="Cambria Math" panose="02040503050406030204" pitchFamily="18" charset="0"/>
                                        </a:rPr>
                                        <m:t>𝐿</m:t>
                                      </m:r>
                                    </m:e>
                                    <m:sub>
                                      <m:r>
                                        <a:rPr lang="en-US" sz="1100" i="1">
                                          <a:solidFill>
                                            <a:schemeClr val="tx1"/>
                                          </a:solidFill>
                                          <a:latin typeface="Cambria Math" panose="02040503050406030204" pitchFamily="18" charset="0"/>
                                        </a:rPr>
                                        <m:t>𝑣</m:t>
                                      </m:r>
                                    </m:sub>
                                  </m:sSub>
                                </m:num>
                                <m:den>
                                  <m:sSub>
                                    <m:sSubPr>
                                      <m:ctrlPr>
                                        <a:rPr lang="en-US" sz="1100" i="1">
                                          <a:solidFill>
                                            <a:schemeClr val="tx1"/>
                                          </a:solidFill>
                                          <a:latin typeface="Cambria Math" panose="02040503050406030204" pitchFamily="18" charset="0"/>
                                        </a:rPr>
                                      </m:ctrlPr>
                                    </m:sSubPr>
                                    <m:e>
                                      <m:r>
                                        <a:rPr lang="en-US" sz="1100" i="1">
                                          <a:solidFill>
                                            <a:schemeClr val="tx1"/>
                                          </a:solidFill>
                                          <a:latin typeface="Cambria Math" panose="02040503050406030204" pitchFamily="18" charset="0"/>
                                        </a:rPr>
                                        <m:t>𝐾</m:t>
                                      </m:r>
                                    </m:e>
                                    <m:sub>
                                      <m:r>
                                        <a:rPr lang="en-US" sz="1100" i="1">
                                          <a:solidFill>
                                            <a:schemeClr val="tx1"/>
                                          </a:solidFill>
                                          <a:latin typeface="Cambria Math" panose="02040503050406030204" pitchFamily="18" charset="0"/>
                                        </a:rPr>
                                        <m:t>𝑇</m:t>
                                      </m:r>
                                    </m:sub>
                                  </m:sSub>
                                </m:den>
                              </m:f>
                            </m:e>
                          </m:d>
                        </m:e>
                        <m:sup>
                          <m:r>
                            <a:rPr lang="en-US" sz="1100" i="1">
                              <a:solidFill>
                                <a:schemeClr val="tx1"/>
                              </a:solidFill>
                              <a:latin typeface="Cambria Math" panose="02040503050406030204" pitchFamily="18" charset="0"/>
                            </a:rPr>
                            <m:t>−1</m:t>
                          </m:r>
                        </m:sup>
                      </m:sSup>
                    </m:oMath>
                  </m:oMathPara>
                </a14:m>
                <a:endParaRPr lang="en-US" sz="1100" dirty="0">
                  <a:solidFill>
                    <a:schemeClr val="tx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5880643" y="2999232"/>
                <a:ext cx="2743200" cy="505779"/>
              </a:xfrm>
              <a:prstGeom prst="rect">
                <a:avLst/>
              </a:prstGeom>
              <a:blipFill>
                <a:blip r:embed="rId5"/>
                <a:stretch>
                  <a:fillRect/>
                </a:stretch>
              </a:blipFill>
            </p:spPr>
            <p:txBody>
              <a:bodyPr/>
              <a:lstStyle/>
              <a:p>
                <a:r>
                  <a:rPr lang="en-US">
                    <a:noFill/>
                  </a:rPr>
                  <a:t> </a:t>
                </a:r>
              </a:p>
            </p:txBody>
          </p:sp>
        </mc:Fallback>
      </mc:AlternateContent>
      <p:pic>
        <p:nvPicPr>
          <p:cNvPr id="23" name="Picture 22"/>
          <p:cNvPicPr>
            <a:picLocks noChangeAspect="1"/>
          </p:cNvPicPr>
          <p:nvPr/>
        </p:nvPicPr>
        <p:blipFill rotWithShape="1">
          <a:blip r:embed="rId3"/>
          <a:srcRect l="22040" t="44441" r="27259" b="42635"/>
          <a:stretch/>
        </p:blipFill>
        <p:spPr>
          <a:xfrm>
            <a:off x="6117336" y="3694176"/>
            <a:ext cx="2423160" cy="384049"/>
          </a:xfrm>
          <a:prstGeom prst="rect">
            <a:avLst/>
          </a:prstGeom>
        </p:spPr>
      </p:pic>
      <p:cxnSp>
        <p:nvCxnSpPr>
          <p:cNvPr id="26" name="Straight Connector 25"/>
          <p:cNvCxnSpPr/>
          <p:nvPr/>
        </p:nvCxnSpPr>
        <p:spPr>
          <a:xfrm flipH="1">
            <a:off x="6510528" y="3477579"/>
            <a:ext cx="36576" cy="19830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070723" y="3477579"/>
            <a:ext cx="113157" cy="25031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6460236" y="3262225"/>
            <a:ext cx="173736" cy="246888"/>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971021" y="3262225"/>
            <a:ext cx="173736" cy="246888"/>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Rectangle 30"/>
              <p:cNvSpPr/>
              <p:nvPr/>
            </p:nvSpPr>
            <p:spPr>
              <a:xfrm>
                <a:off x="6795042" y="6016753"/>
                <a:ext cx="2226588" cy="482248"/>
              </a:xfrm>
              <a:prstGeom prst="rect">
                <a:avLst/>
              </a:prstGeom>
            </p:spPr>
            <p:txBody>
              <a:bodyPr wrap="square">
                <a:spAutoFit/>
              </a:bodyPr>
              <a:lstStyle/>
              <a:p>
                <a:pPr marL="284163" indent="-284163"/>
                <a14:m>
                  <m:oMathPara xmlns:m="http://schemas.openxmlformats.org/officeDocument/2006/math">
                    <m:oMathParaPr>
                      <m:jc m:val="left"/>
                    </m:oMathParaPr>
                    <m:oMath xmlns:m="http://schemas.openxmlformats.org/officeDocument/2006/math">
                      <m:f>
                        <m:fPr>
                          <m:ctrlPr>
                            <a:rPr lang="en-US" sz="1200" i="1" smtClean="0">
                              <a:latin typeface="Cambria Math" panose="02040503050406030204" pitchFamily="18" charset="0"/>
                              <a:sym typeface="Wingdings" panose="05000000000000000000" pitchFamily="2" charset="2"/>
                            </a:rPr>
                          </m:ctrlPr>
                        </m:fPr>
                        <m:num>
                          <m:d>
                            <m:dPr>
                              <m:begChr m:val="["/>
                              <m:endChr m:val="]"/>
                              <m:ctrlPr>
                                <a:rPr lang="en-US" sz="1200" i="1">
                                  <a:latin typeface="Cambria Math" panose="02040503050406030204" pitchFamily="18" charset="0"/>
                                  <a:sym typeface="Wingdings" panose="05000000000000000000" pitchFamily="2" charset="2"/>
                                </a:rPr>
                              </m:ctrlPr>
                            </m:dPr>
                            <m:e>
                              <m:sSub>
                                <m:sSubPr>
                                  <m:ctrlPr>
                                    <a:rPr lang="en-US" sz="1200" i="1" dirty="0">
                                      <a:latin typeface="Cambria Math" panose="02040503050406030204" pitchFamily="18" charset="0"/>
                                      <a:sym typeface="Wingdings" panose="05000000000000000000" pitchFamily="2" charset="2"/>
                                    </a:rPr>
                                  </m:ctrlPr>
                                </m:sSubPr>
                                <m:e>
                                  <m:r>
                                    <a:rPr lang="en-US" sz="1200" b="0" i="1" dirty="0" smtClean="0">
                                      <a:latin typeface="Cambria Math" panose="02040503050406030204" pitchFamily="18" charset="0"/>
                                      <a:sym typeface="Wingdings" panose="05000000000000000000" pitchFamily="2" charset="2"/>
                                    </a:rPr>
                                    <m:t>𝑒</m:t>
                                  </m:r>
                                </m:e>
                                <m:sub>
                                  <m:r>
                                    <a:rPr lang="en-US" sz="1200" i="1">
                                      <a:latin typeface="Cambria Math" panose="02040503050406030204" pitchFamily="18" charset="0"/>
                                      <a:ea typeface="Cambria Math" panose="02040503050406030204" pitchFamily="18" charset="0"/>
                                      <a:sym typeface="Wingdings" panose="05000000000000000000" pitchFamily="2" charset="2"/>
                                    </a:rPr>
                                    <m:t>∞</m:t>
                                  </m:r>
                                </m:sub>
                              </m:sSub>
                              <m:r>
                                <a:rPr lang="en-US" sz="1200" i="1">
                                  <a:latin typeface="Cambria Math" panose="02040503050406030204" pitchFamily="18" charset="0"/>
                                  <a:sym typeface="Wingdings" panose="05000000000000000000" pitchFamily="2" charset="2"/>
                                </a:rPr>
                                <m:t>−</m:t>
                              </m:r>
                              <m:sSub>
                                <m:sSubPr>
                                  <m:ctrlPr>
                                    <a:rPr lang="en-US" sz="1200" i="1">
                                      <a:latin typeface="Cambria Math" panose="02040503050406030204" pitchFamily="18" charset="0"/>
                                      <a:sym typeface="Wingdings" panose="05000000000000000000" pitchFamily="2" charset="2"/>
                                    </a:rPr>
                                  </m:ctrlPr>
                                </m:sSubPr>
                                <m:e>
                                  <m:r>
                                    <a:rPr lang="en-US" sz="1200" b="0" i="1" smtClean="0">
                                      <a:latin typeface="Cambria Math" panose="02040503050406030204" pitchFamily="18" charset="0"/>
                                      <a:sym typeface="Wingdings" panose="05000000000000000000" pitchFamily="2" charset="2"/>
                                    </a:rPr>
                                    <m:t>𝑒</m:t>
                                  </m:r>
                                </m:e>
                                <m:sub>
                                  <m:r>
                                    <a:rPr lang="en-US" sz="1200" b="0" i="1" smtClean="0">
                                      <a:latin typeface="Cambria Math" panose="02040503050406030204" pitchFamily="18" charset="0"/>
                                      <a:sym typeface="Wingdings" panose="05000000000000000000" pitchFamily="2" charset="2"/>
                                    </a:rPr>
                                    <m:t>𝑖</m:t>
                                  </m:r>
                                </m:sub>
                              </m:sSub>
                              <m:r>
                                <a:rPr lang="en-US" sz="1200" b="0" i="1" smtClean="0">
                                  <a:latin typeface="Cambria Math" panose="02040503050406030204" pitchFamily="18" charset="0"/>
                                  <a:sym typeface="Wingdings" panose="05000000000000000000" pitchFamily="2" charset="2"/>
                                </a:rPr>
                                <m:t>(</m:t>
                              </m:r>
                              <m:r>
                                <a:rPr lang="en-US" sz="1200" b="0" i="1" smtClean="0">
                                  <a:latin typeface="Cambria Math" panose="02040503050406030204" pitchFamily="18" charset="0"/>
                                  <a:sym typeface="Wingdings" panose="05000000000000000000" pitchFamily="2" charset="2"/>
                                </a:rPr>
                                <m:t>𝑇</m:t>
                              </m:r>
                              <m:r>
                                <a:rPr lang="en-US" sz="1200" b="0" i="1" smtClean="0">
                                  <a:latin typeface="Cambria Math" panose="02040503050406030204" pitchFamily="18" charset="0"/>
                                  <a:sym typeface="Wingdings" panose="05000000000000000000" pitchFamily="2" charset="2"/>
                                </a:rPr>
                                <m:t>)</m:t>
                              </m:r>
                            </m:e>
                          </m:d>
                        </m:num>
                        <m:den>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𝑅</m:t>
                              </m:r>
                            </m:e>
                            <m:sub>
                              <m:r>
                                <a:rPr lang="en-US" sz="1200" i="1">
                                  <a:latin typeface="Cambria Math" panose="02040503050406030204" pitchFamily="18" charset="0"/>
                                  <a:sym typeface="Wingdings" panose="05000000000000000000" pitchFamily="2" charset="2"/>
                                </a:rPr>
                                <m:t>𝑣</m:t>
                              </m:r>
                            </m:sub>
                          </m:sSub>
                          <m:r>
                            <a:rPr lang="en-US" sz="1200" i="1">
                              <a:latin typeface="Cambria Math" panose="02040503050406030204" pitchFamily="18" charset="0"/>
                              <a:sym typeface="Wingdings" panose="05000000000000000000" pitchFamily="2" charset="2"/>
                            </a:rPr>
                            <m:t>𝑇</m:t>
                          </m:r>
                        </m:den>
                      </m:f>
                      <m:r>
                        <a:rPr lang="en-US" sz="1200" b="0" i="1" smtClean="0">
                          <a:latin typeface="Cambria Math" panose="02040503050406030204" pitchFamily="18" charset="0"/>
                          <a:sym typeface="Wingdings" panose="05000000000000000000" pitchFamily="2" charset="2"/>
                        </a:rPr>
                        <m:t>= </m:t>
                      </m:r>
                      <m:f>
                        <m:fPr>
                          <m:ctrlPr>
                            <a:rPr lang="en-US" sz="1200" i="1" smtClean="0">
                              <a:latin typeface="Cambria Math" panose="02040503050406030204" pitchFamily="18" charset="0"/>
                              <a:sym typeface="Wingdings" panose="05000000000000000000" pitchFamily="2" charset="2"/>
                            </a:rPr>
                          </m:ctrlPr>
                        </m:fPr>
                        <m:num>
                          <m:sSub>
                            <m:sSubPr>
                              <m:ctrlPr>
                                <a:rPr lang="en-US" sz="1200" i="1" dirty="0" smtClean="0">
                                  <a:latin typeface="Cambria Math" panose="02040503050406030204" pitchFamily="18" charset="0"/>
                                  <a:sym typeface="Wingdings" panose="05000000000000000000" pitchFamily="2" charset="2"/>
                                </a:rPr>
                              </m:ctrlPr>
                            </m:sSubPr>
                            <m:e>
                              <m:r>
                                <a:rPr lang="en-US" sz="1200" i="1" dirty="0">
                                  <a:latin typeface="Cambria Math" panose="02040503050406030204" pitchFamily="18" charset="0"/>
                                  <a:sym typeface="Wingdings" panose="05000000000000000000" pitchFamily="2" charset="2"/>
                                </a:rPr>
                                <m:t>𝑒</m:t>
                              </m:r>
                            </m:e>
                            <m:sub>
                              <m:r>
                                <a:rPr lang="en-US" sz="1200" b="0" i="1" dirty="0" smtClean="0">
                                  <a:latin typeface="Cambria Math" panose="02040503050406030204" pitchFamily="18" charset="0"/>
                                  <a:sym typeface="Wingdings" panose="05000000000000000000" pitchFamily="2" charset="2"/>
                                </a:rPr>
                                <m:t>𝑖</m:t>
                              </m:r>
                            </m:sub>
                          </m:sSub>
                          <m:d>
                            <m:dPr>
                              <m:ctrlPr>
                                <a:rPr lang="en-US" sz="1200" i="1" dirty="0">
                                  <a:latin typeface="Cambria Math" panose="02040503050406030204" pitchFamily="18" charset="0"/>
                                  <a:sym typeface="Wingdings" panose="05000000000000000000" pitchFamily="2" charset="2"/>
                                </a:rPr>
                              </m:ctrlPr>
                            </m:dPr>
                            <m:e>
                              <m:r>
                                <a:rPr lang="en-US" sz="1200" i="1" dirty="0">
                                  <a:latin typeface="Cambria Math" panose="02040503050406030204" pitchFamily="18" charset="0"/>
                                  <a:sym typeface="Wingdings" panose="05000000000000000000" pitchFamily="2" charset="2"/>
                                </a:rPr>
                                <m:t>𝑇</m:t>
                              </m:r>
                            </m:e>
                          </m:d>
                          <m:d>
                            <m:dPr>
                              <m:begChr m:val="["/>
                              <m:endChr m:val="]"/>
                              <m:ctrlPr>
                                <a:rPr lang="en-US" sz="1200" i="1">
                                  <a:latin typeface="Cambria Math" panose="02040503050406030204" pitchFamily="18" charset="0"/>
                                  <a:sym typeface="Wingdings" panose="05000000000000000000" pitchFamily="2" charset="2"/>
                                </a:rPr>
                              </m:ctrlPr>
                            </m:dPr>
                            <m:e>
                              <m:sSub>
                                <m:sSubPr>
                                  <m:ctrlPr>
                                    <a:rPr lang="en-US" sz="1200" i="1" dirty="0">
                                      <a:latin typeface="Cambria Math" panose="02040503050406030204" pitchFamily="18" charset="0"/>
                                      <a:sym typeface="Wingdings" panose="05000000000000000000" pitchFamily="2" charset="2"/>
                                    </a:rPr>
                                  </m:ctrlPr>
                                </m:sSubPr>
                                <m:e>
                                  <m:r>
                                    <a:rPr lang="en-US" sz="1200" i="1" dirty="0">
                                      <a:latin typeface="Cambria Math" panose="02040503050406030204" pitchFamily="18" charset="0"/>
                                      <a:sym typeface="Wingdings" panose="05000000000000000000" pitchFamily="2" charset="2"/>
                                    </a:rPr>
                                    <m:t>𝑆</m:t>
                                  </m:r>
                                </m:e>
                                <m:sub>
                                  <m:r>
                                    <a:rPr lang="en-US" sz="1200" i="1">
                                      <a:latin typeface="Cambria Math" panose="02040503050406030204" pitchFamily="18" charset="0"/>
                                      <a:ea typeface="Cambria Math" panose="02040503050406030204" pitchFamily="18" charset="0"/>
                                      <a:sym typeface="Wingdings" panose="05000000000000000000" pitchFamily="2" charset="2"/>
                                    </a:rPr>
                                    <m:t>∞</m:t>
                                  </m:r>
                                </m:sub>
                              </m:sSub>
                              <m:r>
                                <a:rPr lang="en-US" sz="1200" i="1">
                                  <a:latin typeface="Cambria Math" panose="02040503050406030204" pitchFamily="18" charset="0"/>
                                  <a:sym typeface="Wingdings" panose="05000000000000000000" pitchFamily="2" charset="2"/>
                                </a:rPr>
                                <m:t>−</m:t>
                              </m:r>
                              <m:r>
                                <a:rPr lang="en-US" sz="1200" b="0" i="1" smtClean="0">
                                  <a:latin typeface="Cambria Math" panose="02040503050406030204" pitchFamily="18" charset="0"/>
                                  <a:sym typeface="Wingdings" panose="05000000000000000000" pitchFamily="2" charset="2"/>
                                </a:rPr>
                                <m:t>1</m:t>
                              </m:r>
                            </m:e>
                          </m:d>
                        </m:num>
                        <m:den>
                          <m:sSub>
                            <m:sSubPr>
                              <m:ctrlPr>
                                <a:rPr lang="en-US" sz="1200" i="1">
                                  <a:latin typeface="Cambria Math" panose="02040503050406030204" pitchFamily="18" charset="0"/>
                                  <a:sym typeface="Wingdings" panose="05000000000000000000" pitchFamily="2" charset="2"/>
                                </a:rPr>
                              </m:ctrlPr>
                            </m:sSubPr>
                            <m:e>
                              <m:r>
                                <a:rPr lang="en-US" sz="1200" i="1">
                                  <a:latin typeface="Cambria Math" panose="02040503050406030204" pitchFamily="18" charset="0"/>
                                  <a:sym typeface="Wingdings" panose="05000000000000000000" pitchFamily="2" charset="2"/>
                                </a:rPr>
                                <m:t>𝑅</m:t>
                              </m:r>
                            </m:e>
                            <m:sub>
                              <m:r>
                                <a:rPr lang="en-US" sz="1200" i="1">
                                  <a:latin typeface="Cambria Math" panose="02040503050406030204" pitchFamily="18" charset="0"/>
                                  <a:sym typeface="Wingdings" panose="05000000000000000000" pitchFamily="2" charset="2"/>
                                </a:rPr>
                                <m:t>𝑣</m:t>
                              </m:r>
                            </m:sub>
                          </m:sSub>
                          <m:r>
                            <a:rPr lang="en-US" sz="1200" i="1">
                              <a:latin typeface="Cambria Math" panose="02040503050406030204" pitchFamily="18" charset="0"/>
                              <a:sym typeface="Wingdings" panose="05000000000000000000" pitchFamily="2" charset="2"/>
                            </a:rPr>
                            <m:t>𝑇</m:t>
                          </m:r>
                        </m:den>
                      </m:f>
                    </m:oMath>
                  </m:oMathPara>
                </a14:m>
                <a:endParaRPr lang="en-US" sz="1200" dirty="0"/>
              </a:p>
            </p:txBody>
          </p:sp>
        </mc:Choice>
        <mc:Fallback xmlns="">
          <p:sp>
            <p:nvSpPr>
              <p:cNvPr id="31" name="Rectangle 30"/>
              <p:cNvSpPr>
                <a:spLocks noRot="1" noChangeAspect="1" noMove="1" noResize="1" noEditPoints="1" noAdjustHandles="1" noChangeArrowheads="1" noChangeShapeType="1" noTextEdit="1"/>
              </p:cNvSpPr>
              <p:nvPr/>
            </p:nvSpPr>
            <p:spPr>
              <a:xfrm>
                <a:off x="6795042" y="6016753"/>
                <a:ext cx="2226588" cy="482248"/>
              </a:xfrm>
              <a:prstGeom prst="rect">
                <a:avLst/>
              </a:prstGeom>
              <a:blipFill>
                <a:blip r:embed="rId6"/>
                <a:stretch>
                  <a:fillRect/>
                </a:stretch>
              </a:blipFill>
            </p:spPr>
            <p:txBody>
              <a:bodyPr/>
              <a:lstStyle/>
              <a:p>
                <a:r>
                  <a:rPr lang="en-US">
                    <a:noFill/>
                  </a:rPr>
                  <a:t> </a:t>
                </a:r>
              </a:p>
            </p:txBody>
          </p:sp>
        </mc:Fallback>
      </mc:AlternateContent>
      <p:sp>
        <p:nvSpPr>
          <p:cNvPr id="32" name="Right Brace 31"/>
          <p:cNvSpPr/>
          <p:nvPr/>
        </p:nvSpPr>
        <p:spPr>
          <a:xfrm rot="5400000">
            <a:off x="7178565" y="5514358"/>
            <a:ext cx="118872" cy="885917"/>
          </a:xfrm>
          <a:prstGeom prst="rightBrace">
            <a:avLst>
              <a:gd name="adj1" fmla="val 13276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ectangle 4"/>
              <p:cNvSpPr/>
              <p:nvPr/>
            </p:nvSpPr>
            <p:spPr>
              <a:xfrm>
                <a:off x="2392885" y="4783537"/>
                <a:ext cx="2508299" cy="1077218"/>
              </a:xfrm>
              <a:prstGeom prst="rect">
                <a:avLst/>
              </a:prstGeom>
              <a:solidFill>
                <a:schemeClr val="bg1"/>
              </a:solidFill>
              <a:ln>
                <a:solidFill>
                  <a:srgbClr val="FF0000"/>
                </a:solidFill>
              </a:ln>
            </p:spPr>
            <p:txBody>
              <a:bodyPr wrap="square">
                <a:spAutoFit/>
              </a:bodyPr>
              <a:lstStyle/>
              <a:p>
                <a:pPr algn="ctr"/>
                <a:r>
                  <a:rPr lang="en-US" sz="1600" dirty="0">
                    <a:sym typeface="Wingdings" panose="05000000000000000000" pitchFamily="2" charset="2"/>
                  </a:rPr>
                  <a:t>When accounting for both heat and mass transfer, </a:t>
                </a:r>
              </a:p>
              <a:p>
                <a:pPr algn="ctr"/>
                <a14:m>
                  <m:oMath xmlns:m="http://schemas.openxmlformats.org/officeDocument/2006/math">
                    <m:sSub>
                      <m:sSubPr>
                        <m:ctrlPr>
                          <a:rPr lang="en-US" sz="1600" i="1" dirty="0" smtClean="0">
                            <a:latin typeface="Cambria Math" panose="02040503050406030204" pitchFamily="18" charset="0"/>
                            <a:sym typeface="Wingdings" panose="05000000000000000000" pitchFamily="2" charset="2"/>
                          </a:rPr>
                        </m:ctrlPr>
                      </m:sSubPr>
                      <m:e>
                        <m:r>
                          <a:rPr lang="en-US" sz="1600" b="0" i="1" dirty="0" smtClean="0">
                            <a:latin typeface="Cambria Math" panose="02040503050406030204" pitchFamily="18" charset="0"/>
                            <a:sym typeface="Wingdings" panose="05000000000000000000" pitchFamily="2" charset="2"/>
                          </a:rPr>
                          <m:t>𝐺</m:t>
                        </m:r>
                      </m:e>
                      <m:sub>
                        <m:r>
                          <a:rPr lang="en-US" sz="1600" i="1" dirty="0">
                            <a:latin typeface="Cambria Math" panose="02040503050406030204" pitchFamily="18" charset="0"/>
                            <a:sym typeface="Wingdings" panose="05000000000000000000" pitchFamily="2" charset="2"/>
                          </a:rPr>
                          <m:t>𝑖</m:t>
                        </m:r>
                      </m:sub>
                    </m:sSub>
                  </m:oMath>
                </a14:m>
                <a:r>
                  <a:rPr lang="en-US" sz="1600" dirty="0">
                    <a:sym typeface="Wingdings" panose="05000000000000000000" pitchFamily="2" charset="2"/>
                  </a:rPr>
                  <a:t> replaces </a:t>
                </a:r>
                <a14:m>
                  <m:oMath xmlns:m="http://schemas.openxmlformats.org/officeDocument/2006/math">
                    <m:sSub>
                      <m:sSubPr>
                        <m:ctrlPr>
                          <a:rPr lang="en-US" sz="1600" i="1" dirty="0" smtClean="0">
                            <a:latin typeface="Cambria Math" panose="02040503050406030204" pitchFamily="18" charset="0"/>
                            <a:sym typeface="Wingdings" panose="05000000000000000000" pitchFamily="2" charset="2"/>
                          </a:rPr>
                        </m:ctrlPr>
                      </m:sSubPr>
                      <m:e>
                        <m:r>
                          <a:rPr lang="en-US" sz="1600" i="1" dirty="0">
                            <a:latin typeface="Cambria Math" panose="02040503050406030204" pitchFamily="18" charset="0"/>
                            <a:sym typeface="Wingdings" panose="05000000000000000000" pitchFamily="2" charset="2"/>
                          </a:rPr>
                          <m:t>𝑒</m:t>
                        </m:r>
                      </m:e>
                      <m:sub>
                        <m:r>
                          <a:rPr lang="en-US" sz="1600" i="1" dirty="0">
                            <a:latin typeface="Cambria Math" panose="02040503050406030204" pitchFamily="18" charset="0"/>
                            <a:sym typeface="Wingdings" panose="05000000000000000000" pitchFamily="2" charset="2"/>
                          </a:rPr>
                          <m:t>𝑖</m:t>
                        </m:r>
                      </m:sub>
                    </m:sSub>
                    <m:d>
                      <m:dPr>
                        <m:ctrlPr>
                          <a:rPr lang="en-US" sz="1600" i="1" dirty="0">
                            <a:latin typeface="Cambria Math" panose="02040503050406030204" pitchFamily="18" charset="0"/>
                            <a:sym typeface="Wingdings" panose="05000000000000000000" pitchFamily="2" charset="2"/>
                          </a:rPr>
                        </m:ctrlPr>
                      </m:dPr>
                      <m:e>
                        <m:r>
                          <a:rPr lang="en-US" sz="1600" i="1" dirty="0">
                            <a:latin typeface="Cambria Math" panose="02040503050406030204" pitchFamily="18" charset="0"/>
                            <a:sym typeface="Wingdings" panose="05000000000000000000" pitchFamily="2" charset="2"/>
                          </a:rPr>
                          <m:t>𝑇</m:t>
                        </m:r>
                      </m:e>
                    </m:d>
                    <m:sSub>
                      <m:sSubPr>
                        <m:ctrlPr>
                          <a:rPr lang="en-US" sz="1600" i="1" dirty="0">
                            <a:latin typeface="Cambria Math" panose="02040503050406030204" pitchFamily="18" charset="0"/>
                            <a:sym typeface="Wingdings" panose="05000000000000000000" pitchFamily="2" charset="2"/>
                          </a:rPr>
                        </m:ctrlPr>
                      </m:sSubPr>
                      <m:e>
                        <m:r>
                          <a:rPr lang="en-US" sz="1600" i="1" dirty="0">
                            <a:latin typeface="Cambria Math" panose="02040503050406030204" pitchFamily="18" charset="0"/>
                            <a:sym typeface="Wingdings" panose="05000000000000000000" pitchFamily="2" charset="2"/>
                          </a:rPr>
                          <m:t>𝐷</m:t>
                        </m:r>
                      </m:e>
                      <m:sub>
                        <m:r>
                          <a:rPr lang="en-US" sz="1600" i="1" dirty="0">
                            <a:latin typeface="Cambria Math" panose="02040503050406030204" pitchFamily="18" charset="0"/>
                            <a:sym typeface="Wingdings" panose="05000000000000000000" pitchFamily="2" charset="2"/>
                          </a:rPr>
                          <m:t>𝑣</m:t>
                        </m:r>
                      </m:sub>
                    </m:sSub>
                    <m:r>
                      <a:rPr lang="en-US" sz="1600" b="0" i="1" dirty="0" smtClean="0">
                        <a:latin typeface="Cambria Math" panose="02040503050406030204" pitchFamily="18" charset="0"/>
                        <a:sym typeface="Wingdings" panose="05000000000000000000" pitchFamily="2" charset="2"/>
                      </a:rPr>
                      <m:t>/</m:t>
                    </m:r>
                    <m:sSub>
                      <m:sSubPr>
                        <m:ctrlPr>
                          <a:rPr lang="en-US" sz="1600" b="0" i="1" dirty="0" smtClean="0">
                            <a:latin typeface="Cambria Math" panose="02040503050406030204" pitchFamily="18" charset="0"/>
                            <a:sym typeface="Wingdings" panose="05000000000000000000" pitchFamily="2" charset="2"/>
                          </a:rPr>
                        </m:ctrlPr>
                      </m:sSubPr>
                      <m:e>
                        <m:r>
                          <a:rPr lang="en-US" sz="1600" b="0" i="1" dirty="0" smtClean="0">
                            <a:latin typeface="Cambria Math" panose="02040503050406030204" pitchFamily="18" charset="0"/>
                            <a:sym typeface="Wingdings" panose="05000000000000000000" pitchFamily="2" charset="2"/>
                          </a:rPr>
                          <m:t>𝑅</m:t>
                        </m:r>
                      </m:e>
                      <m:sub>
                        <m:r>
                          <a:rPr lang="en-US" sz="1600" b="0" i="1" dirty="0" smtClean="0">
                            <a:latin typeface="Cambria Math" panose="02040503050406030204" pitchFamily="18" charset="0"/>
                            <a:sym typeface="Wingdings" panose="05000000000000000000" pitchFamily="2" charset="2"/>
                          </a:rPr>
                          <m:t>𝑣</m:t>
                        </m:r>
                      </m:sub>
                    </m:sSub>
                    <m:r>
                      <a:rPr lang="en-US" sz="1600" b="0" i="1" dirty="0" smtClean="0">
                        <a:latin typeface="Cambria Math" panose="02040503050406030204" pitchFamily="18" charset="0"/>
                        <a:sym typeface="Wingdings" panose="05000000000000000000" pitchFamily="2" charset="2"/>
                      </a:rPr>
                      <m:t>𝑇</m:t>
                    </m:r>
                  </m:oMath>
                </a14:m>
                <a:r>
                  <a:rPr lang="en-US" sz="1600" dirty="0"/>
                  <a:t> in the mass growth equation</a:t>
                </a:r>
              </a:p>
            </p:txBody>
          </p:sp>
        </mc:Choice>
        <mc:Fallback xmlns="">
          <p:sp>
            <p:nvSpPr>
              <p:cNvPr id="5" name="Rectangle 4"/>
              <p:cNvSpPr>
                <a:spLocks noRot="1" noChangeAspect="1" noMove="1" noResize="1" noEditPoints="1" noAdjustHandles="1" noChangeArrowheads="1" noChangeShapeType="1" noTextEdit="1"/>
              </p:cNvSpPr>
              <p:nvPr/>
            </p:nvSpPr>
            <p:spPr>
              <a:xfrm>
                <a:off x="2392885" y="4783537"/>
                <a:ext cx="2508299" cy="1077218"/>
              </a:xfrm>
              <a:prstGeom prst="rect">
                <a:avLst/>
              </a:prstGeom>
              <a:blipFill>
                <a:blip r:embed="rId7"/>
                <a:stretch>
                  <a:fillRect t="-1124" r="-2179" b="-6180"/>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1022863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547652" cy="814317"/>
          </a:xfrm>
        </p:spPr>
        <p:txBody>
          <a:bodyPr>
            <a:normAutofit/>
          </a:bodyPr>
          <a:lstStyle/>
          <a:p>
            <a:r>
              <a:rPr lang="en-US" sz="4000" dirty="0"/>
              <a:t>So what is this G parameter in the </a:t>
            </a:r>
            <a:r>
              <a:rPr lang="en-US" sz="4000" dirty="0" err="1"/>
              <a:t>hw</a:t>
            </a:r>
            <a:r>
              <a:rPr lang="en-US" sz="4000" dirty="0"/>
              <a:t>?</a:t>
            </a:r>
          </a:p>
        </p:txBody>
      </p:sp>
      <p:sp>
        <p:nvSpPr>
          <p:cNvPr id="3" name="Content Placeholder 2"/>
          <p:cNvSpPr>
            <a:spLocks noGrp="1"/>
          </p:cNvSpPr>
          <p:nvPr>
            <p:ph idx="1"/>
          </p:nvPr>
        </p:nvSpPr>
        <p:spPr>
          <a:xfrm>
            <a:off x="628650" y="1338469"/>
            <a:ext cx="7886700" cy="4876801"/>
          </a:xfrm>
        </p:spPr>
        <p:txBody>
          <a:bodyPr>
            <a:normAutofit/>
          </a:bodyPr>
          <a:lstStyle/>
          <a:p>
            <a:pPr marL="0" indent="0">
              <a:buNone/>
            </a:pPr>
            <a:r>
              <a:rPr lang="en-US" u="sng" dirty="0"/>
              <a:t>Diffusivity of vapor and heat</a:t>
            </a:r>
          </a:p>
          <a:p>
            <a:pPr marL="0" indent="0">
              <a:buNone/>
            </a:pPr>
            <a:r>
              <a:rPr lang="en-US" sz="2400" i="1" dirty="0"/>
              <a:t>For a water drop:</a:t>
            </a:r>
          </a:p>
          <a:p>
            <a:pPr marL="0" indent="0">
              <a:buNone/>
            </a:pPr>
            <a:endParaRPr lang="en-US" sz="2400" i="1" dirty="0"/>
          </a:p>
          <a:p>
            <a:pPr marL="0" indent="0">
              <a:buNone/>
            </a:pPr>
            <a:endParaRPr lang="en-US" sz="2400" i="1" dirty="0"/>
          </a:p>
          <a:p>
            <a:pPr marL="0" indent="0">
              <a:buNone/>
            </a:pPr>
            <a:endParaRPr lang="en-US" sz="2400" i="1" dirty="0"/>
          </a:p>
          <a:p>
            <a:pPr marL="0" indent="0">
              <a:buNone/>
            </a:pPr>
            <a:endParaRPr lang="en-US" sz="2400" i="1" dirty="0"/>
          </a:p>
          <a:p>
            <a:pPr marL="0" indent="0">
              <a:buNone/>
            </a:pPr>
            <a:endParaRPr lang="en-US" sz="2400" i="1" dirty="0"/>
          </a:p>
          <a:p>
            <a:pPr marL="0" indent="0">
              <a:buNone/>
            </a:pPr>
            <a:r>
              <a:rPr lang="en-US" sz="2400" i="1" dirty="0"/>
              <a:t>For an ice particle:</a:t>
            </a: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DB613553-E7F6-5D4F-8486-268D36556E65}"/>
                  </a:ext>
                </a:extLst>
              </p:cNvPr>
              <p:cNvSpPr/>
              <p:nvPr/>
            </p:nvSpPr>
            <p:spPr>
              <a:xfrm>
                <a:off x="1948068" y="2332384"/>
                <a:ext cx="4426227" cy="7951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𝐺</m:t>
                      </m:r>
                      <m:r>
                        <a:rPr lang="en-US" b="0" i="1" smtClean="0">
                          <a:solidFill>
                            <a:schemeClr val="tx1"/>
                          </a:solidFill>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d>
                            <m:dPr>
                              <m:begChr m:val="["/>
                              <m:endChr m:val="]"/>
                              <m:ctrlPr>
                                <a:rPr lang="en-US" i="1" smtClean="0">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𝑅</m:t>
                                      </m:r>
                                    </m:e>
                                    <m:sub>
                                      <m:r>
                                        <a:rPr lang="en-US" i="1">
                                          <a:solidFill>
                                            <a:schemeClr val="tx1"/>
                                          </a:solidFill>
                                          <a:latin typeface="Cambria Math" panose="02040503050406030204" pitchFamily="18" charset="0"/>
                                        </a:rPr>
                                        <m:t>𝑣</m:t>
                                      </m:r>
                                    </m:sub>
                                  </m:sSub>
                                  <m:r>
                                    <a:rPr lang="en-US" i="1">
                                      <a:solidFill>
                                        <a:schemeClr val="tx1"/>
                                      </a:solidFill>
                                      <a:latin typeface="Cambria Math" panose="02040503050406030204" pitchFamily="18" charset="0"/>
                                    </a:rPr>
                                    <m:t>𝑇</m:t>
                                  </m:r>
                                </m:num>
                                <m:den>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𝐷</m:t>
                                      </m:r>
                                    </m:e>
                                    <m:sub>
                                      <m:r>
                                        <a:rPr lang="en-US" i="1">
                                          <a:solidFill>
                                            <a:schemeClr val="tx1"/>
                                          </a:solidFill>
                                          <a:latin typeface="Cambria Math" panose="02040503050406030204" pitchFamily="18" charset="0"/>
                                          <a:ea typeface="Cambria Math" panose="02040503050406030204" pitchFamily="18" charset="0"/>
                                        </a:rPr>
                                        <m:t>𝑣</m:t>
                                      </m:r>
                                    </m:sub>
                                  </m:sSub>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𝑒</m:t>
                                      </m:r>
                                    </m:e>
                                    <m:sub>
                                      <m:r>
                                        <a:rPr lang="en-US" i="1">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𝑎𝑡</m:t>
                                      </m:r>
                                    </m:sub>
                                  </m:sSub>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𝑇</m:t>
                                  </m:r>
                                  <m:r>
                                    <a:rPr lang="en-US" b="0" i="1" smtClean="0">
                                      <a:solidFill>
                                        <a:srgbClr val="FF0000"/>
                                      </a:solidFill>
                                      <a:latin typeface="Cambria Math" panose="02040503050406030204" pitchFamily="18" charset="0"/>
                                    </a:rPr>
                                    <m:t>)</m:t>
                                  </m:r>
                                </m:den>
                              </m:f>
                              <m:r>
                                <a:rPr lang="en-US" i="1">
                                  <a:solidFill>
                                    <a:schemeClr val="tx1"/>
                                  </a:solidFill>
                                  <a:latin typeface="Cambria Math" panose="02040503050406030204" pitchFamily="18" charset="0"/>
                                </a:rPr>
                                <m:t>+</m:t>
                              </m:r>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sSub>
                                        <m:sSubPr>
                                          <m:ctrlPr>
                                            <a:rPr lang="en-US" i="1" smtClean="0">
                                              <a:solidFill>
                                                <a:srgbClr val="2323FF"/>
                                              </a:solidFill>
                                              <a:latin typeface="Cambria Math" panose="02040503050406030204" pitchFamily="18" charset="0"/>
                                            </a:rPr>
                                          </m:ctrlPr>
                                        </m:sSubPr>
                                        <m:e>
                                          <m:r>
                                            <a:rPr lang="en-US" i="1">
                                              <a:solidFill>
                                                <a:srgbClr val="2323FF"/>
                                              </a:solidFill>
                                              <a:latin typeface="Cambria Math" panose="02040503050406030204" pitchFamily="18" charset="0"/>
                                            </a:rPr>
                                            <m:t>𝐿</m:t>
                                          </m:r>
                                        </m:e>
                                        <m:sub>
                                          <m:r>
                                            <a:rPr lang="en-US" i="1">
                                              <a:solidFill>
                                                <a:srgbClr val="2323FF"/>
                                              </a:solidFill>
                                              <a:latin typeface="Cambria Math" panose="02040503050406030204" pitchFamily="18" charset="0"/>
                                            </a:rPr>
                                            <m:t>𝑣</m:t>
                                          </m:r>
                                        </m:sub>
                                      </m:sSub>
                                    </m:num>
                                    <m:den>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𝑅</m:t>
                                          </m:r>
                                        </m:e>
                                        <m:sub>
                                          <m:r>
                                            <a:rPr lang="en-US" i="1">
                                              <a:solidFill>
                                                <a:schemeClr val="tx1"/>
                                              </a:solidFill>
                                              <a:latin typeface="Cambria Math" panose="02040503050406030204" pitchFamily="18" charset="0"/>
                                            </a:rPr>
                                            <m:t>𝑣</m:t>
                                          </m:r>
                                        </m:sub>
                                      </m:sSub>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𝑇</m:t>
                                          </m:r>
                                        </m:e>
                                        <m:sup>
                                          <m:r>
                                            <a:rPr lang="en-US" i="1">
                                              <a:solidFill>
                                                <a:schemeClr val="tx1"/>
                                              </a:solidFill>
                                              <a:latin typeface="Cambria Math" panose="02040503050406030204" pitchFamily="18" charset="0"/>
                                            </a:rPr>
                                            <m:t>2</m:t>
                                          </m:r>
                                        </m:sup>
                                      </m:sSup>
                                    </m:den>
                                  </m:f>
                                  <m:r>
                                    <a:rPr lang="en-US" i="1">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1</m:t>
                                      </m:r>
                                    </m:num>
                                    <m:den>
                                      <m:r>
                                        <a:rPr lang="en-US" i="1">
                                          <a:solidFill>
                                            <a:schemeClr val="tx1"/>
                                          </a:solidFill>
                                          <a:latin typeface="Cambria Math" panose="02040503050406030204" pitchFamily="18" charset="0"/>
                                        </a:rPr>
                                        <m:t>𝑇</m:t>
                                      </m:r>
                                    </m:den>
                                  </m:f>
                                </m:e>
                              </m:d>
                              <m:f>
                                <m:fPr>
                                  <m:ctrlPr>
                                    <a:rPr lang="en-US" i="1">
                                      <a:solidFill>
                                        <a:schemeClr val="tx1"/>
                                      </a:solidFill>
                                      <a:latin typeface="Cambria Math" panose="02040503050406030204" pitchFamily="18" charset="0"/>
                                    </a:rPr>
                                  </m:ctrlPr>
                                </m:fPr>
                                <m:num>
                                  <m:sSub>
                                    <m:sSubPr>
                                      <m:ctrlPr>
                                        <a:rPr lang="en-US" i="1" smtClean="0">
                                          <a:solidFill>
                                            <a:srgbClr val="2323FF"/>
                                          </a:solidFill>
                                          <a:latin typeface="Cambria Math" panose="02040503050406030204" pitchFamily="18" charset="0"/>
                                        </a:rPr>
                                      </m:ctrlPr>
                                    </m:sSubPr>
                                    <m:e>
                                      <m:r>
                                        <a:rPr lang="en-US" i="1">
                                          <a:solidFill>
                                            <a:srgbClr val="2323FF"/>
                                          </a:solidFill>
                                          <a:latin typeface="Cambria Math" panose="02040503050406030204" pitchFamily="18" charset="0"/>
                                        </a:rPr>
                                        <m:t>𝐿</m:t>
                                      </m:r>
                                    </m:e>
                                    <m:sub>
                                      <m:r>
                                        <a:rPr lang="en-US" i="1">
                                          <a:solidFill>
                                            <a:srgbClr val="2323FF"/>
                                          </a:solidFill>
                                          <a:latin typeface="Cambria Math" panose="02040503050406030204" pitchFamily="18" charset="0"/>
                                        </a:rPr>
                                        <m:t>𝑣</m:t>
                                      </m:r>
                                    </m:sub>
                                  </m:sSub>
                                </m:num>
                                <m:den>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𝑇</m:t>
                                      </m:r>
                                    </m:sub>
                                  </m:sSub>
                                </m:den>
                              </m:f>
                            </m:e>
                          </m:d>
                        </m:e>
                        <m:sup>
                          <m:r>
                            <a:rPr lang="en-US" b="0" i="1" smtClean="0">
                              <a:solidFill>
                                <a:schemeClr val="tx1"/>
                              </a:solidFill>
                              <a:latin typeface="Cambria Math" panose="02040503050406030204" pitchFamily="18" charset="0"/>
                            </a:rPr>
                            <m:t>−1</m:t>
                          </m:r>
                        </m:sup>
                      </m:sSup>
                    </m:oMath>
                  </m:oMathPara>
                </a14:m>
                <a:endParaRPr lang="en-US" b="0" dirty="0">
                  <a:solidFill>
                    <a:schemeClr val="tx1"/>
                  </a:solidFill>
                </a:endParaRPr>
              </a:p>
            </p:txBody>
          </p:sp>
        </mc:Choice>
        <mc:Fallback xmlns="">
          <p:sp>
            <p:nvSpPr>
              <p:cNvPr id="4" name="Rounded Rectangle 3">
                <a:extLst>
                  <a:ext uri="{FF2B5EF4-FFF2-40B4-BE49-F238E27FC236}">
                    <a16:creationId xmlns:a16="http://schemas.microsoft.com/office/drawing/2014/main" id="{DB613553-E7F6-5D4F-8486-268D36556E65}"/>
                  </a:ext>
                </a:extLst>
              </p:cNvPr>
              <p:cNvSpPr>
                <a:spLocks noRot="1" noChangeAspect="1" noMove="1" noResize="1" noEditPoints="1" noAdjustHandles="1" noChangeArrowheads="1" noChangeShapeType="1" noTextEdit="1"/>
              </p:cNvSpPr>
              <p:nvPr/>
            </p:nvSpPr>
            <p:spPr>
              <a:xfrm>
                <a:off x="1948068" y="2332384"/>
                <a:ext cx="4426227" cy="795128"/>
              </a:xfrm>
              <a:prstGeom prst="round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DB613553-E7F6-5D4F-8486-268D36556E65}"/>
                  </a:ext>
                </a:extLst>
              </p:cNvPr>
              <p:cNvSpPr/>
              <p:nvPr/>
            </p:nvSpPr>
            <p:spPr>
              <a:xfrm>
                <a:off x="1948068" y="5093809"/>
                <a:ext cx="4426227" cy="7951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𝐺</m:t>
                      </m:r>
                      <m:r>
                        <a:rPr lang="en-US" b="0" i="1" smtClean="0">
                          <a:solidFill>
                            <a:schemeClr val="tx1"/>
                          </a:solidFill>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d>
                            <m:dPr>
                              <m:begChr m:val="["/>
                              <m:endChr m:val="]"/>
                              <m:ctrlPr>
                                <a:rPr lang="en-US" i="1" smtClean="0">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𝑅</m:t>
                                      </m:r>
                                    </m:e>
                                    <m:sub>
                                      <m:r>
                                        <a:rPr lang="en-US" i="1">
                                          <a:solidFill>
                                            <a:schemeClr val="tx1"/>
                                          </a:solidFill>
                                          <a:latin typeface="Cambria Math" panose="02040503050406030204" pitchFamily="18" charset="0"/>
                                        </a:rPr>
                                        <m:t>𝑣</m:t>
                                      </m:r>
                                    </m:sub>
                                  </m:sSub>
                                  <m:r>
                                    <a:rPr lang="en-US" i="1">
                                      <a:solidFill>
                                        <a:schemeClr val="tx1"/>
                                      </a:solidFill>
                                      <a:latin typeface="Cambria Math" panose="02040503050406030204" pitchFamily="18" charset="0"/>
                                    </a:rPr>
                                    <m:t>𝑇</m:t>
                                  </m:r>
                                </m:num>
                                <m:den>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𝐷</m:t>
                                      </m:r>
                                    </m:e>
                                    <m:sub>
                                      <m:r>
                                        <a:rPr lang="en-US" i="1">
                                          <a:solidFill>
                                            <a:schemeClr val="tx1"/>
                                          </a:solidFill>
                                          <a:latin typeface="Cambria Math" panose="02040503050406030204" pitchFamily="18" charset="0"/>
                                          <a:ea typeface="Cambria Math" panose="02040503050406030204" pitchFamily="18" charset="0"/>
                                        </a:rPr>
                                        <m:t>𝑣</m:t>
                                      </m:r>
                                    </m:sub>
                                  </m:sSub>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𝑒</m:t>
                                      </m:r>
                                    </m:e>
                                    <m:sub>
                                      <m:r>
                                        <a:rPr lang="en-US" b="0" i="1" smtClean="0">
                                          <a:solidFill>
                                            <a:srgbClr val="C00000"/>
                                          </a:solidFill>
                                          <a:latin typeface="Cambria Math" panose="02040503050406030204" pitchFamily="18" charset="0"/>
                                        </a:rPr>
                                        <m:t>𝑖</m:t>
                                      </m:r>
                                    </m:sub>
                                  </m:sSub>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𝑇</m:t>
                                  </m:r>
                                  <m:r>
                                    <a:rPr lang="en-US" b="0" i="1" smtClean="0">
                                      <a:solidFill>
                                        <a:srgbClr val="C00000"/>
                                      </a:solidFill>
                                      <a:latin typeface="Cambria Math" panose="02040503050406030204" pitchFamily="18" charset="0"/>
                                    </a:rPr>
                                    <m:t>)</m:t>
                                  </m:r>
                                </m:den>
                              </m:f>
                              <m:r>
                                <a:rPr lang="en-US" i="1">
                                  <a:solidFill>
                                    <a:schemeClr val="tx1"/>
                                  </a:solidFill>
                                  <a:latin typeface="Cambria Math" panose="02040503050406030204" pitchFamily="18" charset="0"/>
                                </a:rPr>
                                <m:t>+</m:t>
                              </m:r>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sSub>
                                        <m:sSubPr>
                                          <m:ctrlPr>
                                            <a:rPr lang="en-US" i="1" smtClean="0">
                                              <a:solidFill>
                                                <a:srgbClr val="3DBEFF"/>
                                              </a:solidFill>
                                              <a:latin typeface="Cambria Math" panose="02040503050406030204" pitchFamily="18" charset="0"/>
                                            </a:rPr>
                                          </m:ctrlPr>
                                        </m:sSubPr>
                                        <m:e>
                                          <m:r>
                                            <a:rPr lang="en-US" i="1">
                                              <a:solidFill>
                                                <a:srgbClr val="3DBEFF"/>
                                              </a:solidFill>
                                              <a:latin typeface="Cambria Math" panose="02040503050406030204" pitchFamily="18" charset="0"/>
                                            </a:rPr>
                                            <m:t>𝐿</m:t>
                                          </m:r>
                                        </m:e>
                                        <m:sub>
                                          <m:r>
                                            <a:rPr lang="en-US" b="0" i="1" smtClean="0">
                                              <a:solidFill>
                                                <a:srgbClr val="3DBEFF"/>
                                              </a:solidFill>
                                              <a:latin typeface="Cambria Math" panose="02040503050406030204" pitchFamily="18" charset="0"/>
                                            </a:rPr>
                                            <m:t>𝑠</m:t>
                                          </m:r>
                                        </m:sub>
                                      </m:sSub>
                                    </m:num>
                                    <m:den>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𝑅</m:t>
                                          </m:r>
                                        </m:e>
                                        <m:sub>
                                          <m:r>
                                            <a:rPr lang="en-US" i="1">
                                              <a:solidFill>
                                                <a:schemeClr val="tx1"/>
                                              </a:solidFill>
                                              <a:latin typeface="Cambria Math" panose="02040503050406030204" pitchFamily="18" charset="0"/>
                                            </a:rPr>
                                            <m:t>𝑣</m:t>
                                          </m:r>
                                        </m:sub>
                                      </m:sSub>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𝑇</m:t>
                                          </m:r>
                                        </m:e>
                                        <m:sup>
                                          <m:r>
                                            <a:rPr lang="en-US" i="1">
                                              <a:solidFill>
                                                <a:schemeClr val="tx1"/>
                                              </a:solidFill>
                                              <a:latin typeface="Cambria Math" panose="02040503050406030204" pitchFamily="18" charset="0"/>
                                            </a:rPr>
                                            <m:t>2</m:t>
                                          </m:r>
                                        </m:sup>
                                      </m:sSup>
                                    </m:den>
                                  </m:f>
                                  <m:r>
                                    <a:rPr lang="en-US" i="1">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1</m:t>
                                      </m:r>
                                    </m:num>
                                    <m:den>
                                      <m:r>
                                        <a:rPr lang="en-US" i="1">
                                          <a:solidFill>
                                            <a:schemeClr val="tx1"/>
                                          </a:solidFill>
                                          <a:latin typeface="Cambria Math" panose="02040503050406030204" pitchFamily="18" charset="0"/>
                                        </a:rPr>
                                        <m:t>𝑇</m:t>
                                      </m:r>
                                    </m:den>
                                  </m:f>
                                </m:e>
                              </m:d>
                              <m:f>
                                <m:fPr>
                                  <m:ctrlPr>
                                    <a:rPr lang="en-US" i="1">
                                      <a:solidFill>
                                        <a:schemeClr val="tx1"/>
                                      </a:solidFill>
                                      <a:latin typeface="Cambria Math" panose="02040503050406030204" pitchFamily="18" charset="0"/>
                                    </a:rPr>
                                  </m:ctrlPr>
                                </m:fPr>
                                <m:num>
                                  <m:sSub>
                                    <m:sSubPr>
                                      <m:ctrlPr>
                                        <a:rPr lang="en-US" i="1" smtClean="0">
                                          <a:solidFill>
                                            <a:srgbClr val="3DBEFF"/>
                                          </a:solidFill>
                                          <a:latin typeface="Cambria Math" panose="02040503050406030204" pitchFamily="18" charset="0"/>
                                        </a:rPr>
                                      </m:ctrlPr>
                                    </m:sSubPr>
                                    <m:e>
                                      <m:r>
                                        <a:rPr lang="en-US" i="1">
                                          <a:solidFill>
                                            <a:srgbClr val="3DBEFF"/>
                                          </a:solidFill>
                                          <a:latin typeface="Cambria Math" panose="02040503050406030204" pitchFamily="18" charset="0"/>
                                        </a:rPr>
                                        <m:t>𝐿</m:t>
                                      </m:r>
                                    </m:e>
                                    <m:sub>
                                      <m:r>
                                        <a:rPr lang="en-US" b="0" i="1" smtClean="0">
                                          <a:solidFill>
                                            <a:srgbClr val="3DBEFF"/>
                                          </a:solidFill>
                                          <a:latin typeface="Cambria Math" panose="02040503050406030204" pitchFamily="18" charset="0"/>
                                        </a:rPr>
                                        <m:t>𝑠</m:t>
                                      </m:r>
                                    </m:sub>
                                  </m:sSub>
                                </m:num>
                                <m:den>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𝑇</m:t>
                                      </m:r>
                                    </m:sub>
                                  </m:sSub>
                                </m:den>
                              </m:f>
                            </m:e>
                          </m:d>
                        </m:e>
                        <m:sup>
                          <m:r>
                            <a:rPr lang="en-US" b="0" i="1" smtClean="0">
                              <a:solidFill>
                                <a:schemeClr val="tx1"/>
                              </a:solidFill>
                              <a:latin typeface="Cambria Math" panose="02040503050406030204" pitchFamily="18" charset="0"/>
                            </a:rPr>
                            <m:t>−1</m:t>
                          </m:r>
                        </m:sup>
                      </m:sSup>
                    </m:oMath>
                  </m:oMathPara>
                </a14:m>
                <a:endParaRPr lang="en-US" b="0" dirty="0">
                  <a:solidFill>
                    <a:schemeClr val="tx1"/>
                  </a:solidFill>
                </a:endParaRPr>
              </a:p>
            </p:txBody>
          </p:sp>
        </mc:Choice>
        <mc:Fallback xmlns="">
          <p:sp>
            <p:nvSpPr>
              <p:cNvPr id="5" name="Rounded Rectangle 4">
                <a:extLst>
                  <a:ext uri="{FF2B5EF4-FFF2-40B4-BE49-F238E27FC236}">
                    <a16:creationId xmlns:a16="http://schemas.microsoft.com/office/drawing/2014/main" id="{DB613553-E7F6-5D4F-8486-268D36556E65}"/>
                  </a:ext>
                </a:extLst>
              </p:cNvPr>
              <p:cNvSpPr>
                <a:spLocks noRot="1" noChangeAspect="1" noMove="1" noResize="1" noEditPoints="1" noAdjustHandles="1" noChangeArrowheads="1" noChangeShapeType="1" noTextEdit="1"/>
              </p:cNvSpPr>
              <p:nvPr/>
            </p:nvSpPr>
            <p:spPr>
              <a:xfrm>
                <a:off x="1948068" y="5093809"/>
                <a:ext cx="4426227" cy="795128"/>
              </a:xfrm>
              <a:prstGeom prst="roundRect">
                <a:avLst/>
              </a:prstGeom>
              <a:blipFill>
                <a:blip r:embed="rId3"/>
                <a:stretch>
                  <a:fillRect/>
                </a:stretch>
              </a:blipFill>
              <a:ln>
                <a:noFill/>
              </a:ln>
            </p:spPr>
            <p:txBody>
              <a:bodyPr/>
              <a:lstStyle/>
              <a:p>
                <a:r>
                  <a:rPr lang="en-US">
                    <a:noFill/>
                  </a:rPr>
                  <a:t> </a:t>
                </a:r>
              </a:p>
            </p:txBody>
          </p:sp>
        </mc:Fallback>
      </mc:AlternateContent>
      <p:sp>
        <p:nvSpPr>
          <p:cNvPr id="6" name="TextBox 5"/>
          <p:cNvSpPr txBox="1"/>
          <p:nvPr/>
        </p:nvSpPr>
        <p:spPr>
          <a:xfrm>
            <a:off x="5764695" y="1664013"/>
            <a:ext cx="3108415" cy="369332"/>
          </a:xfrm>
          <a:prstGeom prst="rect">
            <a:avLst/>
          </a:prstGeom>
          <a:noFill/>
        </p:spPr>
        <p:txBody>
          <a:bodyPr wrap="none" rtlCol="0">
            <a:spAutoFit/>
          </a:bodyPr>
          <a:lstStyle/>
          <a:p>
            <a:r>
              <a:rPr lang="en-US" dirty="0">
                <a:solidFill>
                  <a:srgbClr val="2323FF"/>
                </a:solidFill>
              </a:rPr>
              <a:t>Latent enthalpy of </a:t>
            </a:r>
            <a:r>
              <a:rPr lang="en-US" u="sng" dirty="0">
                <a:solidFill>
                  <a:srgbClr val="2323FF"/>
                </a:solidFill>
              </a:rPr>
              <a:t>vaporization</a:t>
            </a:r>
          </a:p>
        </p:txBody>
      </p:sp>
      <p:sp>
        <p:nvSpPr>
          <p:cNvPr id="7" name="TextBox 6"/>
          <p:cNvSpPr txBox="1"/>
          <p:nvPr/>
        </p:nvSpPr>
        <p:spPr>
          <a:xfrm>
            <a:off x="5623592" y="4658716"/>
            <a:ext cx="3056350" cy="369332"/>
          </a:xfrm>
          <a:prstGeom prst="rect">
            <a:avLst/>
          </a:prstGeom>
          <a:noFill/>
        </p:spPr>
        <p:txBody>
          <a:bodyPr wrap="none" rtlCol="0">
            <a:spAutoFit/>
          </a:bodyPr>
          <a:lstStyle/>
          <a:p>
            <a:r>
              <a:rPr lang="en-US" dirty="0">
                <a:solidFill>
                  <a:srgbClr val="3DBEFF"/>
                </a:solidFill>
              </a:rPr>
              <a:t>Latent enthalpy of </a:t>
            </a:r>
            <a:r>
              <a:rPr lang="en-US" u="sng" dirty="0">
                <a:solidFill>
                  <a:srgbClr val="3DBEFF"/>
                </a:solidFill>
              </a:rPr>
              <a:t>sublimation</a:t>
            </a:r>
          </a:p>
        </p:txBody>
      </p:sp>
      <p:cxnSp>
        <p:nvCxnSpPr>
          <p:cNvPr id="9" name="Straight Connector 8"/>
          <p:cNvCxnSpPr>
            <a:stCxn id="6" idx="1"/>
          </p:cNvCxnSpPr>
          <p:nvPr/>
        </p:nvCxnSpPr>
        <p:spPr>
          <a:xfrm flipH="1">
            <a:off x="4545495" y="1848679"/>
            <a:ext cx="1219200" cy="629478"/>
          </a:xfrm>
          <a:prstGeom prst="line">
            <a:avLst/>
          </a:prstGeom>
          <a:ln>
            <a:solidFill>
              <a:srgbClr val="2323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6" idx="1"/>
          </p:cNvCxnSpPr>
          <p:nvPr/>
        </p:nvCxnSpPr>
        <p:spPr>
          <a:xfrm flipH="1">
            <a:off x="5367130" y="1848679"/>
            <a:ext cx="397565" cy="629478"/>
          </a:xfrm>
          <a:prstGeom prst="line">
            <a:avLst/>
          </a:prstGeom>
          <a:ln>
            <a:solidFill>
              <a:srgbClr val="2323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487701" y="4858284"/>
            <a:ext cx="1135891" cy="337134"/>
          </a:xfrm>
          <a:prstGeom prst="line">
            <a:avLst/>
          </a:prstGeom>
          <a:ln>
            <a:solidFill>
              <a:srgbClr val="3DBE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309338" y="4858284"/>
            <a:ext cx="314254" cy="337134"/>
          </a:xfrm>
          <a:prstGeom prst="line">
            <a:avLst/>
          </a:prstGeom>
          <a:ln>
            <a:solidFill>
              <a:srgbClr val="3DBEFF"/>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572000" y="6118039"/>
            <a:ext cx="3298532" cy="369332"/>
          </a:xfrm>
          <a:prstGeom prst="rect">
            <a:avLst/>
          </a:prstGeom>
          <a:noFill/>
        </p:spPr>
        <p:txBody>
          <a:bodyPr wrap="none" rtlCol="0">
            <a:spAutoFit/>
          </a:bodyPr>
          <a:lstStyle/>
          <a:p>
            <a:r>
              <a:rPr lang="en-US" dirty="0">
                <a:solidFill>
                  <a:srgbClr val="C00000"/>
                </a:solidFill>
              </a:rPr>
              <a:t>Saturation vapor pressure </a:t>
            </a:r>
            <a:r>
              <a:rPr lang="en-US" dirty="0" err="1">
                <a:solidFill>
                  <a:srgbClr val="C00000"/>
                </a:solidFill>
              </a:rPr>
              <a:t>wrt</a:t>
            </a:r>
            <a:r>
              <a:rPr lang="en-US" dirty="0">
                <a:solidFill>
                  <a:srgbClr val="C00000"/>
                </a:solidFill>
              </a:rPr>
              <a:t> </a:t>
            </a:r>
            <a:r>
              <a:rPr lang="en-US" u="sng" dirty="0">
                <a:solidFill>
                  <a:srgbClr val="C00000"/>
                </a:solidFill>
              </a:rPr>
              <a:t>ice</a:t>
            </a:r>
          </a:p>
        </p:txBody>
      </p:sp>
      <p:cxnSp>
        <p:nvCxnSpPr>
          <p:cNvPr id="15" name="Straight Connector 14"/>
          <p:cNvCxnSpPr/>
          <p:nvPr/>
        </p:nvCxnSpPr>
        <p:spPr>
          <a:xfrm flipH="1" flipV="1">
            <a:off x="3590398" y="5874458"/>
            <a:ext cx="911616" cy="40455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0" y="3389999"/>
            <a:ext cx="3573479" cy="369332"/>
          </a:xfrm>
          <a:prstGeom prst="rect">
            <a:avLst/>
          </a:prstGeom>
          <a:noFill/>
        </p:spPr>
        <p:txBody>
          <a:bodyPr wrap="none" rtlCol="0">
            <a:spAutoFit/>
          </a:bodyPr>
          <a:lstStyle/>
          <a:p>
            <a:r>
              <a:rPr lang="en-US" dirty="0">
                <a:solidFill>
                  <a:srgbClr val="FF0000"/>
                </a:solidFill>
              </a:rPr>
              <a:t>Saturation vapor pressure </a:t>
            </a:r>
            <a:r>
              <a:rPr lang="en-US" dirty="0" err="1">
                <a:solidFill>
                  <a:srgbClr val="FF0000"/>
                </a:solidFill>
              </a:rPr>
              <a:t>wrt</a:t>
            </a:r>
            <a:r>
              <a:rPr lang="en-US" dirty="0">
                <a:solidFill>
                  <a:srgbClr val="FF0000"/>
                </a:solidFill>
              </a:rPr>
              <a:t> </a:t>
            </a:r>
            <a:r>
              <a:rPr lang="en-US" u="sng" dirty="0">
                <a:solidFill>
                  <a:srgbClr val="FF0000"/>
                </a:solidFill>
              </a:rPr>
              <a:t>water</a:t>
            </a:r>
          </a:p>
        </p:txBody>
      </p:sp>
      <p:cxnSp>
        <p:nvCxnSpPr>
          <p:cNvPr id="20" name="Straight Connector 19"/>
          <p:cNvCxnSpPr/>
          <p:nvPr/>
        </p:nvCxnSpPr>
        <p:spPr>
          <a:xfrm flipH="1" flipV="1">
            <a:off x="3590398" y="3146418"/>
            <a:ext cx="911616" cy="40455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57809" y="4081670"/>
            <a:ext cx="854765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190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5F30A-81E2-7A48-A2A4-FABBCD3B8BF2}"/>
              </a:ext>
            </a:extLst>
          </p:cNvPr>
          <p:cNvSpPr>
            <a:spLocks noGrp="1"/>
          </p:cNvSpPr>
          <p:nvPr>
            <p:ph type="title"/>
          </p:nvPr>
        </p:nvSpPr>
        <p:spPr/>
        <p:txBody>
          <a:bodyPr>
            <a:noAutofit/>
          </a:bodyPr>
          <a:lstStyle/>
          <a:p>
            <a:r>
              <a:rPr lang="en-US" sz="3300" dirty="0"/>
              <a:t>Quantify steady-state diffusional growth</a:t>
            </a: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C9CF96CE-FB32-FF4B-9EA9-4A14D27B2FDA}"/>
                  </a:ext>
                </a:extLst>
              </p:cNvPr>
              <p:cNvSpPr/>
              <p:nvPr/>
            </p:nvSpPr>
            <p:spPr>
              <a:xfrm>
                <a:off x="625115" y="2306248"/>
                <a:ext cx="1590773" cy="7423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𝑑𝑚</m:t>
                          </m:r>
                        </m:num>
                        <m:den>
                          <m:r>
                            <a:rPr lang="en-US" i="1">
                              <a:latin typeface="Cambria Math" panose="02040503050406030204" pitchFamily="18" charset="0"/>
                            </a:rPr>
                            <m:t>𝑑𝑡</m:t>
                          </m:r>
                        </m:den>
                      </m:f>
                      <m:r>
                        <a:rPr lang="en-US" i="1">
                          <a:latin typeface="Cambria Math" panose="02040503050406030204" pitchFamily="18" charset="0"/>
                        </a:rPr>
                        <m:t>=4</m:t>
                      </m:r>
                      <m:r>
                        <a:rPr lang="en-US" i="1">
                          <a:latin typeface="Cambria Math" panose="02040503050406030204" pitchFamily="18" charset="0"/>
                          <a:ea typeface="Cambria Math" panose="02040503050406030204" pitchFamily="18" charset="0"/>
                        </a:rPr>
                        <m:t>𝜋</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𝑟</m:t>
                          </m:r>
                        </m:e>
                        <m:sup>
                          <m:r>
                            <a:rPr lang="en-US" i="1">
                              <a:latin typeface="Cambria Math" panose="02040503050406030204" pitchFamily="18" charset="0"/>
                              <a:ea typeface="Cambria Math" panose="02040503050406030204" pitchFamily="18" charset="0"/>
                            </a:rPr>
                            <m:t>2</m:t>
                          </m:r>
                        </m:sup>
                      </m:sSup>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𝐹</m:t>
                          </m:r>
                        </m:e>
                        <m:sub>
                          <m:r>
                            <a:rPr lang="en-US" i="1">
                              <a:latin typeface="Cambria Math" panose="02040503050406030204" pitchFamily="18" charset="0"/>
                              <a:ea typeface="Cambria Math" panose="02040503050406030204" pitchFamily="18" charset="0"/>
                            </a:rPr>
                            <m:t>𝑣</m:t>
                          </m:r>
                        </m:sub>
                      </m:sSub>
                    </m:oMath>
                  </m:oMathPara>
                </a14:m>
                <a:endParaRPr lang="en-US" dirty="0"/>
              </a:p>
            </p:txBody>
          </p:sp>
        </mc:Choice>
        <mc:Fallback xmlns="">
          <p:sp>
            <p:nvSpPr>
              <p:cNvPr id="4" name="Rounded Rectangle 3">
                <a:extLst>
                  <a:ext uri="{FF2B5EF4-FFF2-40B4-BE49-F238E27FC236}">
                    <a16:creationId xmlns:a16="http://schemas.microsoft.com/office/drawing/2014/main" id="{C9CF96CE-FB32-FF4B-9EA9-4A14D27B2FDA}"/>
                  </a:ext>
                </a:extLst>
              </p:cNvPr>
              <p:cNvSpPr>
                <a:spLocks noRot="1" noChangeAspect="1" noMove="1" noResize="1" noEditPoints="1" noAdjustHandles="1" noChangeArrowheads="1" noChangeShapeType="1" noTextEdit="1"/>
              </p:cNvSpPr>
              <p:nvPr/>
            </p:nvSpPr>
            <p:spPr>
              <a:xfrm>
                <a:off x="625115" y="2306248"/>
                <a:ext cx="1590773" cy="742361"/>
              </a:xfrm>
              <a:prstGeom prst="roundRect">
                <a:avLst/>
              </a:prstGeom>
              <a:blipFill>
                <a:blip r:embed="rId4"/>
                <a:stretch>
                  <a:fillRect/>
                </a:stretch>
              </a:blipFill>
            </p:spPr>
            <p:txBody>
              <a:bodyPr/>
              <a:lstStyle/>
              <a:p>
                <a:r>
                  <a:rPr lang="en-US">
                    <a:noFill/>
                  </a:rPr>
                  <a:t> </a:t>
                </a:r>
              </a:p>
            </p:txBody>
          </p:sp>
        </mc:Fallback>
      </mc:AlternateContent>
      <p:sp>
        <p:nvSpPr>
          <p:cNvPr id="6" name="Right Brace 5">
            <a:extLst>
              <a:ext uri="{FF2B5EF4-FFF2-40B4-BE49-F238E27FC236}">
                <a16:creationId xmlns:a16="http://schemas.microsoft.com/office/drawing/2014/main" id="{139C3FE3-5A29-B944-839E-323140C0FA58}"/>
              </a:ext>
            </a:extLst>
          </p:cNvPr>
          <p:cNvSpPr/>
          <p:nvPr/>
        </p:nvSpPr>
        <p:spPr>
          <a:xfrm rot="5400000">
            <a:off x="848411" y="2774576"/>
            <a:ext cx="120192" cy="400342"/>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7" name="Right Brace 6">
            <a:extLst>
              <a:ext uri="{FF2B5EF4-FFF2-40B4-BE49-F238E27FC236}">
                <a16:creationId xmlns:a16="http://schemas.microsoft.com/office/drawing/2014/main" id="{6C92CD2B-6C9E-3441-A7F9-57DA246B9891}"/>
              </a:ext>
            </a:extLst>
          </p:cNvPr>
          <p:cNvSpPr/>
          <p:nvPr/>
        </p:nvSpPr>
        <p:spPr>
          <a:xfrm rot="5400000">
            <a:off x="1455153" y="2672607"/>
            <a:ext cx="254151" cy="497855"/>
          </a:xfrm>
          <a:prstGeom prst="rightBrace">
            <a:avLst>
              <a:gd name="adj1" fmla="val 8333"/>
              <a:gd name="adj2" fmla="val 4858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8" name="Right Brace 7">
            <a:extLst>
              <a:ext uri="{FF2B5EF4-FFF2-40B4-BE49-F238E27FC236}">
                <a16:creationId xmlns:a16="http://schemas.microsoft.com/office/drawing/2014/main" id="{086CB23A-BF72-2B40-837D-C49CA0F61DE1}"/>
              </a:ext>
            </a:extLst>
          </p:cNvPr>
          <p:cNvSpPr/>
          <p:nvPr/>
        </p:nvSpPr>
        <p:spPr>
          <a:xfrm rot="5400000">
            <a:off x="1816392" y="2817845"/>
            <a:ext cx="254151" cy="224623"/>
          </a:xfrm>
          <a:prstGeom prst="rightBrace">
            <a:avLst>
              <a:gd name="adj1" fmla="val 8333"/>
              <a:gd name="adj2" fmla="val 4858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Rectangle 8">
            <a:extLst>
              <a:ext uri="{FF2B5EF4-FFF2-40B4-BE49-F238E27FC236}">
                <a16:creationId xmlns:a16="http://schemas.microsoft.com/office/drawing/2014/main" id="{1B78DB8A-DDBE-DD48-9FAC-B30C5EC1530D}"/>
              </a:ext>
            </a:extLst>
          </p:cNvPr>
          <p:cNvSpPr/>
          <p:nvPr/>
        </p:nvSpPr>
        <p:spPr>
          <a:xfrm>
            <a:off x="352756" y="3219943"/>
            <a:ext cx="711161" cy="671341"/>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solidFill>
                  <a:schemeClr val="tx1"/>
                </a:solidFill>
              </a:rPr>
              <a:t>Mass growth rate of particle</a:t>
            </a:r>
          </a:p>
          <a:p>
            <a:pPr algn="ctr"/>
            <a:r>
              <a:rPr lang="en-US" sz="825" dirty="0">
                <a:solidFill>
                  <a:schemeClr val="tx1"/>
                </a:solidFill>
              </a:rPr>
              <a:t>[kg s</a:t>
            </a:r>
            <a:r>
              <a:rPr lang="en-US" sz="825" baseline="30000" dirty="0">
                <a:solidFill>
                  <a:schemeClr val="tx1"/>
                </a:solidFill>
              </a:rPr>
              <a:t>-1</a:t>
            </a:r>
            <a:r>
              <a:rPr lang="en-US" sz="825" dirty="0">
                <a:solidFill>
                  <a:schemeClr val="tx1"/>
                </a:solidFill>
              </a:rPr>
              <a:t>]</a:t>
            </a:r>
          </a:p>
        </p:txBody>
      </p:sp>
      <p:sp>
        <p:nvSpPr>
          <p:cNvPr id="10" name="Rectangle 9">
            <a:extLst>
              <a:ext uri="{FF2B5EF4-FFF2-40B4-BE49-F238E27FC236}">
                <a16:creationId xmlns:a16="http://schemas.microsoft.com/office/drawing/2014/main" id="{07233FB3-0AF5-6448-A440-4939E818FCB9}"/>
              </a:ext>
            </a:extLst>
          </p:cNvPr>
          <p:cNvSpPr/>
          <p:nvPr/>
        </p:nvSpPr>
        <p:spPr>
          <a:xfrm>
            <a:off x="1108679" y="3219944"/>
            <a:ext cx="679799" cy="671340"/>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solidFill>
                  <a:schemeClr val="tx1"/>
                </a:solidFill>
              </a:rPr>
              <a:t>Particle surface area</a:t>
            </a:r>
          </a:p>
          <a:p>
            <a:pPr algn="ctr"/>
            <a:r>
              <a:rPr lang="en-US" sz="825" dirty="0">
                <a:solidFill>
                  <a:schemeClr val="tx1"/>
                </a:solidFill>
              </a:rPr>
              <a:t>[m</a:t>
            </a:r>
            <a:r>
              <a:rPr lang="en-US" sz="825" baseline="30000" dirty="0">
                <a:solidFill>
                  <a:schemeClr val="tx1"/>
                </a:solidFill>
              </a:rPr>
              <a:t>2</a:t>
            </a:r>
            <a:r>
              <a:rPr lang="en-US" sz="825" dirty="0">
                <a:solidFill>
                  <a:schemeClr val="tx1"/>
                </a:solidFill>
              </a:rPr>
              <a:t>]</a:t>
            </a:r>
          </a:p>
        </p:txBody>
      </p:sp>
      <p:sp>
        <p:nvSpPr>
          <p:cNvPr id="11" name="Rectangle 10">
            <a:extLst>
              <a:ext uri="{FF2B5EF4-FFF2-40B4-BE49-F238E27FC236}">
                <a16:creationId xmlns:a16="http://schemas.microsoft.com/office/drawing/2014/main" id="{83A7EB0E-6861-3247-960D-2226D97651FF}"/>
              </a:ext>
            </a:extLst>
          </p:cNvPr>
          <p:cNvSpPr/>
          <p:nvPr/>
        </p:nvSpPr>
        <p:spPr>
          <a:xfrm>
            <a:off x="1831156" y="3219943"/>
            <a:ext cx="679799" cy="671341"/>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solidFill>
                  <a:schemeClr val="tx1"/>
                </a:solidFill>
              </a:rPr>
              <a:t>Mass flux onto particle</a:t>
            </a:r>
          </a:p>
          <a:p>
            <a:pPr algn="ctr"/>
            <a:r>
              <a:rPr lang="en-US" sz="825" dirty="0">
                <a:solidFill>
                  <a:schemeClr val="tx1"/>
                </a:solidFill>
              </a:rPr>
              <a:t>[kg m</a:t>
            </a:r>
            <a:r>
              <a:rPr lang="en-US" sz="825" baseline="30000" dirty="0">
                <a:solidFill>
                  <a:schemeClr val="tx1"/>
                </a:solidFill>
              </a:rPr>
              <a:t>-2 </a:t>
            </a:r>
            <a:r>
              <a:rPr lang="en-US" sz="825" dirty="0">
                <a:solidFill>
                  <a:schemeClr val="tx1"/>
                </a:solidFill>
              </a:rPr>
              <a:t>s</a:t>
            </a:r>
            <a:r>
              <a:rPr lang="en-US" sz="825" baseline="30000" dirty="0">
                <a:solidFill>
                  <a:schemeClr val="tx1"/>
                </a:solidFill>
              </a:rPr>
              <a:t>-1</a:t>
            </a:r>
            <a:r>
              <a:rPr lang="en-US" sz="825" dirty="0">
                <a:solidFill>
                  <a:schemeClr val="tx1"/>
                </a:solidFill>
              </a:rPr>
              <a:t>]</a:t>
            </a:r>
          </a:p>
        </p:txBody>
      </p:sp>
      <p:cxnSp>
        <p:nvCxnSpPr>
          <p:cNvPr id="13" name="Straight Connector 12">
            <a:extLst>
              <a:ext uri="{FF2B5EF4-FFF2-40B4-BE49-F238E27FC236}">
                <a16:creationId xmlns:a16="http://schemas.microsoft.com/office/drawing/2014/main" id="{E8F30FA1-ABFF-DB40-B44C-8BF3D945CE0A}"/>
              </a:ext>
            </a:extLst>
          </p:cNvPr>
          <p:cNvCxnSpPr/>
          <p:nvPr/>
        </p:nvCxnSpPr>
        <p:spPr>
          <a:xfrm>
            <a:off x="912044" y="3057232"/>
            <a:ext cx="0" cy="162711"/>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BDBD6D-80DE-4D40-8DAF-7353386AD875}"/>
              </a:ext>
            </a:extLst>
          </p:cNvPr>
          <p:cNvCxnSpPr/>
          <p:nvPr/>
        </p:nvCxnSpPr>
        <p:spPr>
          <a:xfrm>
            <a:off x="1591952" y="3057232"/>
            <a:ext cx="0" cy="162711"/>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4B7BEF6-A5FE-5D4F-956D-5A89788DEC27}"/>
              </a:ext>
            </a:extLst>
          </p:cNvPr>
          <p:cNvCxnSpPr/>
          <p:nvPr/>
        </p:nvCxnSpPr>
        <p:spPr>
          <a:xfrm>
            <a:off x="1946636" y="3057232"/>
            <a:ext cx="0" cy="162711"/>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56D782D-C99F-554A-BDCB-DA8EDED11154}"/>
                  </a:ext>
                </a:extLst>
              </p:cNvPr>
              <p:cNvSpPr txBox="1"/>
              <p:nvPr/>
            </p:nvSpPr>
            <p:spPr>
              <a:xfrm>
                <a:off x="3369445" y="2309902"/>
                <a:ext cx="5452030" cy="461665"/>
              </a:xfrm>
              <a:prstGeom prst="rect">
                <a:avLst/>
              </a:prstGeom>
              <a:noFill/>
            </p:spPr>
            <p:txBody>
              <a:bodyPr wrap="square" rtlCol="0">
                <a:spAutoFit/>
              </a:bodyPr>
              <a:lstStyle/>
              <a:p>
                <a:pPr algn="ct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𝐹</m:t>
                        </m:r>
                      </m:e>
                      <m:sub>
                        <m:r>
                          <a:rPr lang="en-US" sz="1200" i="1">
                            <a:latin typeface="Cambria Math" panose="02040503050406030204" pitchFamily="18" charset="0"/>
                          </a:rPr>
                          <m:t>𝑣</m:t>
                        </m:r>
                      </m:sub>
                    </m:sSub>
                  </m:oMath>
                </a14:m>
                <a:r>
                  <a:rPr lang="en-US" sz="1200" dirty="0"/>
                  <a:t> depends on how quickly diffusion can transport vapor to the surface following the gradient in vapor density,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𝜌</m:t>
                        </m:r>
                      </m:e>
                      <m:sub>
                        <m:r>
                          <a:rPr lang="en-US" sz="1200" i="1">
                            <a:latin typeface="Cambria Math" panose="02040503050406030204" pitchFamily="18" charset="0"/>
                          </a:rPr>
                          <m:t>𝑣</m:t>
                        </m:r>
                      </m:sub>
                    </m:sSub>
                  </m:oMath>
                </a14:m>
                <a:endParaRPr lang="en-US" sz="1200" dirty="0"/>
              </a:p>
            </p:txBody>
          </p:sp>
        </mc:Choice>
        <mc:Fallback xmlns="">
          <p:sp>
            <p:nvSpPr>
              <p:cNvPr id="16" name="TextBox 15">
                <a:extLst>
                  <a:ext uri="{FF2B5EF4-FFF2-40B4-BE49-F238E27FC236}">
                    <a16:creationId xmlns:a16="http://schemas.microsoft.com/office/drawing/2014/main" id="{156D782D-C99F-554A-BDCB-DA8EDED11154}"/>
                  </a:ext>
                </a:extLst>
              </p:cNvPr>
              <p:cNvSpPr txBox="1">
                <a:spLocks noRot="1" noChangeAspect="1" noMove="1" noResize="1" noEditPoints="1" noAdjustHandles="1" noChangeArrowheads="1" noChangeShapeType="1" noTextEdit="1"/>
              </p:cNvSpPr>
              <p:nvPr/>
            </p:nvSpPr>
            <p:spPr>
              <a:xfrm>
                <a:off x="3369445" y="2309902"/>
                <a:ext cx="5452030" cy="461665"/>
              </a:xfrm>
              <a:prstGeom prst="rect">
                <a:avLst/>
              </a:prstGeom>
              <a:blipFill>
                <a:blip r:embed="rId5"/>
                <a:stretch>
                  <a:fillRect t="-1316" r="-336"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11CA2E4-9C4B-314B-8285-DA22E9C0D0AF}"/>
                  </a:ext>
                </a:extLst>
              </p:cNvPr>
              <p:cNvSpPr txBox="1"/>
              <p:nvPr/>
            </p:nvSpPr>
            <p:spPr>
              <a:xfrm>
                <a:off x="5446389" y="2905512"/>
                <a:ext cx="1519134" cy="3218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𝐹</m:t>
                          </m:r>
                        </m:e>
                        <m:sub>
                          <m:r>
                            <a:rPr lang="en-US" sz="1100" i="1">
                              <a:latin typeface="Cambria Math" panose="02040503050406030204" pitchFamily="18" charset="0"/>
                            </a:rPr>
                            <m:t>𝑣</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𝐷</m:t>
                          </m:r>
                        </m:e>
                        <m:sub>
                          <m:r>
                            <a:rPr lang="en-US" sz="1100" i="1">
                              <a:latin typeface="Cambria Math" panose="02040503050406030204" pitchFamily="18" charset="0"/>
                            </a:rPr>
                            <m:t>𝑣</m:t>
                          </m:r>
                        </m:sub>
                      </m:sSub>
                      <m:r>
                        <a:rPr lang="en-US" sz="1100" i="1">
                          <a:latin typeface="Cambria Math" panose="02040503050406030204" pitchFamily="18" charset="0"/>
                          <a:ea typeface="Cambria Math" panose="02040503050406030204" pitchFamily="18" charset="0"/>
                        </a:rPr>
                        <m:t>𝛻</m:t>
                      </m:r>
                      <m:sSub>
                        <m:sSubPr>
                          <m:ctrlPr>
                            <a:rPr lang="en-US" sz="1100" i="1">
                              <a:latin typeface="Cambria Math" panose="02040503050406030204" pitchFamily="18" charset="0"/>
                              <a:ea typeface="Cambria Math" panose="02040503050406030204" pitchFamily="18" charset="0"/>
                            </a:rPr>
                          </m:ctrlPr>
                        </m:sSubPr>
                        <m:e>
                          <m:r>
                            <a:rPr lang="en-US" sz="1100" i="1">
                              <a:latin typeface="Cambria Math" panose="02040503050406030204" pitchFamily="18" charset="0"/>
                              <a:ea typeface="Cambria Math" panose="02040503050406030204" pitchFamily="18" charset="0"/>
                            </a:rPr>
                            <m:t>𝜌</m:t>
                          </m:r>
                        </m:e>
                        <m:sub>
                          <m:r>
                            <a:rPr lang="en-US" sz="1100" i="1">
                              <a:latin typeface="Cambria Math" panose="02040503050406030204" pitchFamily="18" charset="0"/>
                              <a:ea typeface="Cambria Math" panose="02040503050406030204" pitchFamily="18" charset="0"/>
                            </a:rPr>
                            <m:t>𝑣</m:t>
                          </m:r>
                        </m:sub>
                      </m:sSub>
                      <m:r>
                        <a:rPr lang="en-US" sz="1100" i="1">
                          <a:latin typeface="Cambria Math" panose="02040503050406030204" pitchFamily="18" charset="0"/>
                          <a:ea typeface="Cambria Math" panose="02040503050406030204" pitchFamily="18" charset="0"/>
                        </a:rPr>
                        <m:t>=</m:t>
                      </m:r>
                      <m:sSub>
                        <m:sSubPr>
                          <m:ctrlPr>
                            <a:rPr lang="en-US" sz="1100" i="1">
                              <a:latin typeface="Cambria Math" panose="02040503050406030204" pitchFamily="18" charset="0"/>
                              <a:ea typeface="Cambria Math" panose="02040503050406030204" pitchFamily="18" charset="0"/>
                            </a:rPr>
                          </m:ctrlPr>
                        </m:sSubPr>
                        <m:e>
                          <m:r>
                            <a:rPr lang="en-US" sz="1100" i="1">
                              <a:latin typeface="Cambria Math" panose="02040503050406030204" pitchFamily="18" charset="0"/>
                              <a:ea typeface="Cambria Math" panose="02040503050406030204" pitchFamily="18" charset="0"/>
                            </a:rPr>
                            <m:t>−</m:t>
                          </m:r>
                          <m:r>
                            <a:rPr lang="en-US" sz="1100" i="1">
                              <a:latin typeface="Cambria Math" panose="02040503050406030204" pitchFamily="18" charset="0"/>
                              <a:ea typeface="Cambria Math" panose="02040503050406030204" pitchFamily="18" charset="0"/>
                            </a:rPr>
                            <m:t>𝐷</m:t>
                          </m:r>
                        </m:e>
                        <m:sub>
                          <m:r>
                            <a:rPr lang="en-US" sz="1100" i="1">
                              <a:latin typeface="Cambria Math" panose="02040503050406030204" pitchFamily="18" charset="0"/>
                              <a:ea typeface="Cambria Math" panose="02040503050406030204" pitchFamily="18" charset="0"/>
                            </a:rPr>
                            <m:t>𝑣</m:t>
                          </m:r>
                        </m:sub>
                      </m:sSub>
                      <m:f>
                        <m:fPr>
                          <m:ctrlPr>
                            <a:rPr lang="en-US" sz="1100" i="1">
                              <a:latin typeface="Cambria Math" panose="02040503050406030204" pitchFamily="18" charset="0"/>
                              <a:ea typeface="Cambria Math" panose="02040503050406030204" pitchFamily="18" charset="0"/>
                            </a:rPr>
                          </m:ctrlPr>
                        </m:fPr>
                        <m:num>
                          <m:r>
                            <a:rPr lang="en-US" sz="1100" i="1">
                              <a:latin typeface="Cambria Math" panose="02040503050406030204" pitchFamily="18" charset="0"/>
                              <a:ea typeface="Cambria Math" panose="02040503050406030204" pitchFamily="18" charset="0"/>
                            </a:rPr>
                            <m:t>𝜕</m:t>
                          </m:r>
                          <m:sSub>
                            <m:sSubPr>
                              <m:ctrlPr>
                                <a:rPr lang="en-US" sz="1100" i="1">
                                  <a:latin typeface="Cambria Math" panose="02040503050406030204" pitchFamily="18" charset="0"/>
                                  <a:ea typeface="Cambria Math" panose="02040503050406030204" pitchFamily="18" charset="0"/>
                                </a:rPr>
                              </m:ctrlPr>
                            </m:sSubPr>
                            <m:e>
                              <m:r>
                                <a:rPr lang="en-US" sz="1100" i="1">
                                  <a:latin typeface="Cambria Math" panose="02040503050406030204" pitchFamily="18" charset="0"/>
                                  <a:ea typeface="Cambria Math" panose="02040503050406030204" pitchFamily="18" charset="0"/>
                                </a:rPr>
                                <m:t>𝜌</m:t>
                              </m:r>
                            </m:e>
                            <m:sub>
                              <m:r>
                                <a:rPr lang="en-US" sz="1100" i="1">
                                  <a:latin typeface="Cambria Math" panose="02040503050406030204" pitchFamily="18" charset="0"/>
                                  <a:ea typeface="Cambria Math" panose="02040503050406030204" pitchFamily="18" charset="0"/>
                                </a:rPr>
                                <m:t>𝑣</m:t>
                              </m:r>
                            </m:sub>
                          </m:sSub>
                        </m:num>
                        <m:den>
                          <m:r>
                            <a:rPr lang="en-US" sz="1100" i="1">
                              <a:latin typeface="Cambria Math" panose="02040503050406030204" pitchFamily="18" charset="0"/>
                              <a:ea typeface="Cambria Math" panose="02040503050406030204" pitchFamily="18" charset="0"/>
                            </a:rPr>
                            <m:t>𝜕</m:t>
                          </m:r>
                          <m:r>
                            <a:rPr lang="en-US" sz="1100" i="1">
                              <a:latin typeface="Cambria Math" panose="02040503050406030204" pitchFamily="18" charset="0"/>
                              <a:ea typeface="Cambria Math" panose="02040503050406030204" pitchFamily="18" charset="0"/>
                            </a:rPr>
                            <m:t>𝑅</m:t>
                          </m:r>
                        </m:den>
                      </m:f>
                    </m:oMath>
                  </m:oMathPara>
                </a14:m>
                <a:endParaRPr lang="en-US" sz="1100" dirty="0"/>
              </a:p>
            </p:txBody>
          </p:sp>
        </mc:Choice>
        <mc:Fallback xmlns="">
          <p:sp>
            <p:nvSpPr>
              <p:cNvPr id="17" name="TextBox 16">
                <a:extLst>
                  <a:ext uri="{FF2B5EF4-FFF2-40B4-BE49-F238E27FC236}">
                    <a16:creationId xmlns:a16="http://schemas.microsoft.com/office/drawing/2014/main" id="{911CA2E4-9C4B-314B-8285-DA22E9C0D0AF}"/>
                  </a:ext>
                </a:extLst>
              </p:cNvPr>
              <p:cNvSpPr txBox="1">
                <a:spLocks noRot="1" noChangeAspect="1" noMove="1" noResize="1" noEditPoints="1" noAdjustHandles="1" noChangeArrowheads="1" noChangeShapeType="1" noTextEdit="1"/>
              </p:cNvSpPr>
              <p:nvPr/>
            </p:nvSpPr>
            <p:spPr>
              <a:xfrm>
                <a:off x="5446389" y="2905512"/>
                <a:ext cx="1519134" cy="321883"/>
              </a:xfrm>
              <a:prstGeom prst="rect">
                <a:avLst/>
              </a:prstGeom>
              <a:blipFill>
                <a:blip r:embed="rId6"/>
                <a:stretch>
                  <a:fillRect l="-1600" t="-1923"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14503E9-7EAD-E745-9777-E1F8D1A12DDF}"/>
                  </a:ext>
                </a:extLst>
              </p:cNvPr>
              <p:cNvSpPr txBox="1"/>
              <p:nvPr/>
            </p:nvSpPr>
            <p:spPr>
              <a:xfrm>
                <a:off x="3288600" y="3229020"/>
                <a:ext cx="3504422" cy="553998"/>
              </a:xfrm>
              <a:prstGeom prst="rect">
                <a:avLst/>
              </a:prstGeom>
              <a:noFill/>
            </p:spPr>
            <p:txBody>
              <a:bodyPr wrap="none" rtlCol="0">
                <a:spAutoFit/>
              </a:bodyPr>
              <a:lstStyle/>
              <a:p>
                <a14:m>
                  <m:oMath xmlns:m="http://schemas.openxmlformats.org/officeDocument/2006/math">
                    <m:sSub>
                      <m:sSubPr>
                        <m:ctrlPr>
                          <a:rPr lang="en-US" sz="1000" i="1">
                            <a:latin typeface="Cambria Math" panose="02040503050406030204" pitchFamily="18" charset="0"/>
                          </a:rPr>
                        </m:ctrlPr>
                      </m:sSubPr>
                      <m:e>
                        <m:r>
                          <a:rPr lang="en-US" sz="1000" i="1">
                            <a:latin typeface="Cambria Math" panose="02040503050406030204" pitchFamily="18" charset="0"/>
                          </a:rPr>
                          <m:t>𝐷</m:t>
                        </m:r>
                      </m:e>
                      <m:sub>
                        <m:r>
                          <a:rPr lang="en-US" sz="1000" i="1">
                            <a:latin typeface="Cambria Math" panose="02040503050406030204" pitchFamily="18" charset="0"/>
                          </a:rPr>
                          <m:t>𝑣</m:t>
                        </m:r>
                      </m:sub>
                    </m:sSub>
                    <m:r>
                      <a:rPr lang="en-US" sz="1000" i="1">
                        <a:latin typeface="Cambria Math" panose="02040503050406030204" pitchFamily="18" charset="0"/>
                        <a:ea typeface="Cambria Math" panose="02040503050406030204" pitchFamily="18" charset="0"/>
                      </a:rPr>
                      <m:t>→</m:t>
                    </m:r>
                  </m:oMath>
                </a14:m>
                <a:r>
                  <a:rPr lang="en-US" sz="1000" dirty="0"/>
                  <a:t> VAPOR DIFFUSIVITY </a:t>
                </a:r>
                <a:endParaRPr lang="en-US" sz="1000" i="1" dirty="0">
                  <a:latin typeface="Cambria Math" panose="02040503050406030204" pitchFamily="18" charset="0"/>
                  <a:ea typeface="Cambria Math" panose="02040503050406030204" pitchFamily="18" charset="0"/>
                </a:endParaRPr>
              </a:p>
              <a:p>
                <a:pPr algn="ctr"/>
                <a14:m>
                  <m:oMath xmlns:m="http://schemas.openxmlformats.org/officeDocument/2006/math">
                    <m:r>
                      <a:rPr lang="en-US" sz="1000" i="1">
                        <a:latin typeface="Cambria Math" panose="02040503050406030204" pitchFamily="18" charset="0"/>
                        <a:ea typeface="Cambria Math" panose="02040503050406030204" pitchFamily="18" charset="0"/>
                      </a:rPr>
                      <m:t>→</m:t>
                    </m:r>
                  </m:oMath>
                </a14:m>
                <a:r>
                  <a:rPr lang="en-US" sz="1000" dirty="0"/>
                  <a:t> measure of how quickly molecules move in a gas (</a:t>
                </a:r>
                <a14:m>
                  <m:oMath xmlns:m="http://schemas.openxmlformats.org/officeDocument/2006/math">
                    <m:r>
                      <a:rPr lang="en-US" sz="1000" i="1">
                        <a:latin typeface="Cambria Math" panose="02040503050406030204" pitchFamily="18" charset="0"/>
                      </a:rPr>
                      <m:t>𝑇</m:t>
                    </m:r>
                  </m:oMath>
                </a14:m>
                <a:r>
                  <a:rPr lang="en-US" sz="1000" dirty="0"/>
                  <a:t>) </a:t>
                </a:r>
                <a:endParaRPr lang="en-US" sz="1000" i="1" dirty="0">
                  <a:latin typeface="Cambria Math" panose="02040503050406030204" pitchFamily="18" charset="0"/>
                  <a:ea typeface="Cambria Math" panose="02040503050406030204" pitchFamily="18" charset="0"/>
                </a:endParaRPr>
              </a:p>
              <a:p>
                <a:pPr algn="ctr"/>
                <a:r>
                  <a:rPr lang="en-US" sz="1000" dirty="0">
                    <a:ea typeface="Cambria Math" panose="02040503050406030204" pitchFamily="18" charset="0"/>
                  </a:rPr>
                  <a:t>       </a:t>
                </a:r>
                <a14:m>
                  <m:oMath xmlns:m="http://schemas.openxmlformats.org/officeDocument/2006/math">
                    <m:r>
                      <a:rPr lang="en-US" sz="1000" i="1">
                        <a:latin typeface="Cambria Math" panose="02040503050406030204" pitchFamily="18" charset="0"/>
                        <a:ea typeface="Cambria Math" panose="02040503050406030204" pitchFamily="18" charset="0"/>
                      </a:rPr>
                      <m:t>→</m:t>
                    </m:r>
                  </m:oMath>
                </a14:m>
                <a:r>
                  <a:rPr lang="en-US" sz="1000" dirty="0"/>
                  <a:t> air molecules can collide, changing the transport rate (</a:t>
                </a:r>
                <a14:m>
                  <m:oMath xmlns:m="http://schemas.openxmlformats.org/officeDocument/2006/math">
                    <m:r>
                      <a:rPr lang="en-US" sz="1000" i="1">
                        <a:latin typeface="Cambria Math" panose="02040503050406030204" pitchFamily="18" charset="0"/>
                      </a:rPr>
                      <m:t>𝑃</m:t>
                    </m:r>
                  </m:oMath>
                </a14:m>
                <a:r>
                  <a:rPr lang="en-US" sz="1000" dirty="0"/>
                  <a:t>) </a:t>
                </a:r>
              </a:p>
            </p:txBody>
          </p:sp>
        </mc:Choice>
        <mc:Fallback xmlns="">
          <p:sp>
            <p:nvSpPr>
              <p:cNvPr id="18" name="TextBox 17">
                <a:extLst>
                  <a:ext uri="{FF2B5EF4-FFF2-40B4-BE49-F238E27FC236}">
                    <a16:creationId xmlns:a16="http://schemas.microsoft.com/office/drawing/2014/main" id="{914503E9-7EAD-E745-9777-E1F8D1A12DDF}"/>
                  </a:ext>
                </a:extLst>
              </p:cNvPr>
              <p:cNvSpPr txBox="1">
                <a:spLocks noRot="1" noChangeAspect="1" noMove="1" noResize="1" noEditPoints="1" noAdjustHandles="1" noChangeArrowheads="1" noChangeShapeType="1" noTextEdit="1"/>
              </p:cNvSpPr>
              <p:nvPr/>
            </p:nvSpPr>
            <p:spPr>
              <a:xfrm>
                <a:off x="3288600" y="3229020"/>
                <a:ext cx="3504422" cy="553998"/>
              </a:xfrm>
              <a:prstGeom prst="rect">
                <a:avLst/>
              </a:prstGeom>
              <a:blipFill>
                <a:blip r:embed="rId7"/>
                <a:stretch>
                  <a:fillRect b="-54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89908EF-459F-2248-9EFC-EEA5F4969949}"/>
                  </a:ext>
                </a:extLst>
              </p:cNvPr>
              <p:cNvSpPr txBox="1"/>
              <p:nvPr/>
            </p:nvSpPr>
            <p:spPr>
              <a:xfrm>
                <a:off x="6965523" y="3303194"/>
                <a:ext cx="1792041" cy="400110"/>
              </a:xfrm>
              <a:prstGeom prst="rect">
                <a:avLst/>
              </a:prstGeom>
              <a:noFill/>
            </p:spPr>
            <p:txBody>
              <a:bodyPr wrap="square" rtlCol="0">
                <a:spAutoFit/>
              </a:bodyPr>
              <a:lstStyle/>
              <a:p>
                <a:pPr algn="r"/>
                <a:r>
                  <a:rPr lang="en-US" sz="1000" dirty="0"/>
                  <a:t>Determining </a:t>
                </a:r>
                <a14:m>
                  <m:oMath xmlns:m="http://schemas.openxmlformats.org/officeDocument/2006/math">
                    <m:sSub>
                      <m:sSubPr>
                        <m:ctrlPr>
                          <a:rPr lang="en-US" sz="1000" i="1">
                            <a:latin typeface="Cambria Math" panose="02040503050406030204" pitchFamily="18" charset="0"/>
                          </a:rPr>
                        </m:ctrlPr>
                      </m:sSubPr>
                      <m:e>
                        <m:r>
                          <a:rPr lang="en-US" sz="1000" i="1">
                            <a:latin typeface="Cambria Math" panose="02040503050406030204" pitchFamily="18" charset="0"/>
                          </a:rPr>
                          <m:t>𝐹</m:t>
                        </m:r>
                      </m:e>
                      <m:sub>
                        <m:r>
                          <a:rPr lang="en-US" sz="1000" i="1">
                            <a:latin typeface="Cambria Math" panose="02040503050406030204" pitchFamily="18" charset="0"/>
                          </a:rPr>
                          <m:t>𝑣</m:t>
                        </m:r>
                      </m:sub>
                    </m:sSub>
                  </m:oMath>
                </a14:m>
                <a:r>
                  <a:rPr lang="en-US" sz="1000" dirty="0"/>
                  <a:t> requires knowing </a:t>
                </a:r>
                <a14:m>
                  <m:oMath xmlns:m="http://schemas.openxmlformats.org/officeDocument/2006/math">
                    <m:sSub>
                      <m:sSubPr>
                        <m:ctrlPr>
                          <a:rPr lang="en-US" sz="1000" i="1">
                            <a:latin typeface="Cambria Math" panose="02040503050406030204" pitchFamily="18" charset="0"/>
                            <a:ea typeface="Cambria Math" panose="02040503050406030204" pitchFamily="18" charset="0"/>
                          </a:rPr>
                        </m:ctrlPr>
                      </m:sSubPr>
                      <m:e>
                        <m:r>
                          <a:rPr lang="en-US" sz="1000" i="1">
                            <a:latin typeface="Cambria Math" panose="02040503050406030204" pitchFamily="18" charset="0"/>
                            <a:ea typeface="Cambria Math" panose="02040503050406030204" pitchFamily="18" charset="0"/>
                          </a:rPr>
                          <m:t>𝜌</m:t>
                        </m:r>
                      </m:e>
                      <m:sub>
                        <m:r>
                          <a:rPr lang="en-US" sz="1000" i="1">
                            <a:latin typeface="Cambria Math" panose="02040503050406030204" pitchFamily="18" charset="0"/>
                            <a:ea typeface="Cambria Math" panose="02040503050406030204" pitchFamily="18" charset="0"/>
                          </a:rPr>
                          <m:t>𝑣</m:t>
                        </m:r>
                      </m:sub>
                    </m:sSub>
                  </m:oMath>
                </a14:m>
                <a:r>
                  <a:rPr lang="en-US" sz="1000" i="1" dirty="0">
                    <a:latin typeface="Cambria Math" panose="02040503050406030204" pitchFamily="18" charset="0"/>
                    <a:ea typeface="Cambria Math" panose="02040503050406030204" pitchFamily="18" charset="0"/>
                  </a:rPr>
                  <a:t> </a:t>
                </a:r>
                <a:r>
                  <a:rPr lang="en-US" sz="1000" dirty="0"/>
                  <a:t>at some distance </a:t>
                </a:r>
                <a14:m>
                  <m:oMath xmlns:m="http://schemas.openxmlformats.org/officeDocument/2006/math">
                    <m:r>
                      <a:rPr lang="en-US" sz="1000" i="1">
                        <a:latin typeface="Cambria Math" panose="02040503050406030204" pitchFamily="18" charset="0"/>
                        <a:ea typeface="Cambria Math" panose="02040503050406030204" pitchFamily="18" charset="0"/>
                      </a:rPr>
                      <m:t>𝑅</m:t>
                    </m:r>
                  </m:oMath>
                </a14:m>
                <a:endParaRPr lang="en-US" sz="1000" i="1" dirty="0">
                  <a:latin typeface="Cambria Math" panose="02040503050406030204" pitchFamily="18" charset="0"/>
                  <a:ea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689908EF-459F-2248-9EFC-EEA5F4969949}"/>
                  </a:ext>
                </a:extLst>
              </p:cNvPr>
              <p:cNvSpPr txBox="1">
                <a:spLocks noRot="1" noChangeAspect="1" noMove="1" noResize="1" noEditPoints="1" noAdjustHandles="1" noChangeArrowheads="1" noChangeShapeType="1" noTextEdit="1"/>
              </p:cNvSpPr>
              <p:nvPr/>
            </p:nvSpPr>
            <p:spPr>
              <a:xfrm>
                <a:off x="6965523" y="3303194"/>
                <a:ext cx="1792041" cy="400110"/>
              </a:xfrm>
              <a:prstGeom prst="rect">
                <a:avLst/>
              </a:prstGeom>
              <a:blipFill>
                <a:blip r:embed="rId8"/>
                <a:stretch>
                  <a:fillRect r="-1361" b="-9231"/>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D4999AF4-0CBD-D748-AAF1-26A023501A6B}"/>
              </a:ext>
            </a:extLst>
          </p:cNvPr>
          <p:cNvSpPr/>
          <p:nvPr/>
        </p:nvSpPr>
        <p:spPr>
          <a:xfrm>
            <a:off x="3259318" y="2191581"/>
            <a:ext cx="5518922" cy="1699703"/>
          </a:xfrm>
          <a:prstGeom prst="rect">
            <a:avLst/>
          </a:prstGeom>
          <a:noFill/>
          <a:ln>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2" name="Straight Connector 21">
            <a:extLst>
              <a:ext uri="{FF2B5EF4-FFF2-40B4-BE49-F238E27FC236}">
                <a16:creationId xmlns:a16="http://schemas.microsoft.com/office/drawing/2014/main" id="{89CF5985-3B02-324C-A956-A449A54B9F7B}"/>
              </a:ext>
            </a:extLst>
          </p:cNvPr>
          <p:cNvCxnSpPr>
            <a:stCxn id="11" idx="3"/>
          </p:cNvCxnSpPr>
          <p:nvPr/>
        </p:nvCxnSpPr>
        <p:spPr>
          <a:xfrm flipV="1">
            <a:off x="2510954" y="3555612"/>
            <a:ext cx="748364" cy="2"/>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C5C5F28-053E-E841-9F20-0269A798B815}"/>
              </a:ext>
            </a:extLst>
          </p:cNvPr>
          <p:cNvSpPr/>
          <p:nvPr/>
        </p:nvSpPr>
        <p:spPr>
          <a:xfrm>
            <a:off x="2159624" y="4614151"/>
            <a:ext cx="762878" cy="76455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9EF9A1D6-2B04-AF47-A5DE-F62B959A8992}"/>
              </a:ext>
            </a:extLst>
          </p:cNvPr>
          <p:cNvSpPr/>
          <p:nvPr/>
        </p:nvSpPr>
        <p:spPr>
          <a:xfrm>
            <a:off x="2012210" y="4458910"/>
            <a:ext cx="1057706" cy="1060037"/>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9658B28B-804A-FE4D-920C-A54B6931796A}"/>
              </a:ext>
            </a:extLst>
          </p:cNvPr>
          <p:cNvSpPr/>
          <p:nvPr/>
        </p:nvSpPr>
        <p:spPr>
          <a:xfrm>
            <a:off x="1766728" y="4226953"/>
            <a:ext cx="1548669" cy="1552081"/>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7" name="Straight Arrow Connector 26">
            <a:extLst>
              <a:ext uri="{FF2B5EF4-FFF2-40B4-BE49-F238E27FC236}">
                <a16:creationId xmlns:a16="http://schemas.microsoft.com/office/drawing/2014/main" id="{7D51109A-831C-8E45-9E22-89D33A26D687}"/>
              </a:ext>
            </a:extLst>
          </p:cNvPr>
          <p:cNvCxnSpPr>
            <a:endCxn id="23" idx="7"/>
          </p:cNvCxnSpPr>
          <p:nvPr/>
        </p:nvCxnSpPr>
        <p:spPr>
          <a:xfrm flipV="1">
            <a:off x="2541810" y="4726117"/>
            <a:ext cx="268971" cy="2570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42390C7-603C-AB47-A6B6-A3F474DF9ECA}"/>
              </a:ext>
            </a:extLst>
          </p:cNvPr>
          <p:cNvCxnSpPr>
            <a:cxnSpLocks/>
            <a:endCxn id="24" idx="6"/>
          </p:cNvCxnSpPr>
          <p:nvPr/>
        </p:nvCxnSpPr>
        <p:spPr>
          <a:xfrm>
            <a:off x="2541810" y="4983212"/>
            <a:ext cx="528106" cy="5717"/>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C80804BC-A192-7640-97D5-18F6082E2E8B}"/>
                  </a:ext>
                </a:extLst>
              </p:cNvPr>
              <p:cNvSpPr/>
              <p:nvPr/>
            </p:nvSpPr>
            <p:spPr>
              <a:xfrm>
                <a:off x="2709471" y="4747104"/>
                <a:ext cx="407676"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350" i="1">
                              <a:solidFill>
                                <a:schemeClr val="accent6">
                                  <a:lumMod val="50000"/>
                                </a:schemeClr>
                              </a:solidFill>
                              <a:latin typeface="Cambria Math" panose="02040503050406030204" pitchFamily="18" charset="0"/>
                              <a:ea typeface="Cambria Math" panose="02040503050406030204" pitchFamily="18" charset="0"/>
                            </a:rPr>
                          </m:ctrlPr>
                        </m:sSubPr>
                        <m:e>
                          <m:r>
                            <a:rPr lang="en-US" sz="1350" i="1">
                              <a:solidFill>
                                <a:schemeClr val="accent6">
                                  <a:lumMod val="50000"/>
                                </a:schemeClr>
                              </a:solidFill>
                              <a:latin typeface="Cambria Math" panose="02040503050406030204" pitchFamily="18" charset="0"/>
                              <a:ea typeface="Cambria Math" panose="02040503050406030204" pitchFamily="18" charset="0"/>
                            </a:rPr>
                            <m:t>𝑅</m:t>
                          </m:r>
                        </m:e>
                        <m:sub>
                          <m:r>
                            <a:rPr lang="en-US" sz="1350" i="1">
                              <a:solidFill>
                                <a:schemeClr val="accent6">
                                  <a:lumMod val="50000"/>
                                </a:schemeClr>
                              </a:solidFill>
                              <a:latin typeface="Cambria Math" panose="02040503050406030204" pitchFamily="18" charset="0"/>
                              <a:ea typeface="Cambria Math" panose="02040503050406030204" pitchFamily="18" charset="0"/>
                            </a:rPr>
                            <m:t>1</m:t>
                          </m:r>
                        </m:sub>
                      </m:sSub>
                    </m:oMath>
                  </m:oMathPara>
                </a14:m>
                <a:endParaRPr lang="en-US" sz="1350" dirty="0">
                  <a:solidFill>
                    <a:schemeClr val="accent6">
                      <a:lumMod val="50000"/>
                    </a:schemeClr>
                  </a:solidFill>
                </a:endParaRPr>
              </a:p>
            </p:txBody>
          </p:sp>
        </mc:Choice>
        <mc:Fallback xmlns="">
          <p:sp>
            <p:nvSpPr>
              <p:cNvPr id="31" name="Rectangle 30">
                <a:extLst>
                  <a:ext uri="{FF2B5EF4-FFF2-40B4-BE49-F238E27FC236}">
                    <a16:creationId xmlns:a16="http://schemas.microsoft.com/office/drawing/2014/main" id="{C80804BC-A192-7640-97D5-18F6082E2E8B}"/>
                  </a:ext>
                </a:extLst>
              </p:cNvPr>
              <p:cNvSpPr>
                <a:spLocks noRot="1" noChangeAspect="1" noMove="1" noResize="1" noEditPoints="1" noAdjustHandles="1" noChangeArrowheads="1" noChangeShapeType="1" noTextEdit="1"/>
              </p:cNvSpPr>
              <p:nvPr/>
            </p:nvSpPr>
            <p:spPr>
              <a:xfrm>
                <a:off x="2709471" y="4747104"/>
                <a:ext cx="407676" cy="30008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F7C38453-4553-A34F-9C6D-6B5E46BC6BF9}"/>
                  </a:ext>
                </a:extLst>
              </p:cNvPr>
              <p:cNvSpPr/>
              <p:nvPr/>
            </p:nvSpPr>
            <p:spPr>
              <a:xfrm>
                <a:off x="2487052" y="4680477"/>
                <a:ext cx="308674"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ea typeface="Cambria Math" panose="02040503050406030204" pitchFamily="18" charset="0"/>
                        </a:rPr>
                        <m:t>𝑟</m:t>
                      </m:r>
                    </m:oMath>
                  </m:oMathPara>
                </a14:m>
                <a:endParaRPr lang="en-US" sz="1350" dirty="0"/>
              </a:p>
            </p:txBody>
          </p:sp>
        </mc:Choice>
        <mc:Fallback xmlns="">
          <p:sp>
            <p:nvSpPr>
              <p:cNvPr id="32" name="Rectangle 31">
                <a:extLst>
                  <a:ext uri="{FF2B5EF4-FFF2-40B4-BE49-F238E27FC236}">
                    <a16:creationId xmlns:a16="http://schemas.microsoft.com/office/drawing/2014/main" id="{F7C38453-4553-A34F-9C6D-6B5E46BC6BF9}"/>
                  </a:ext>
                </a:extLst>
              </p:cNvPr>
              <p:cNvSpPr>
                <a:spLocks noRot="1" noChangeAspect="1" noMove="1" noResize="1" noEditPoints="1" noAdjustHandles="1" noChangeArrowheads="1" noChangeShapeType="1" noTextEdit="1"/>
              </p:cNvSpPr>
              <p:nvPr/>
            </p:nvSpPr>
            <p:spPr>
              <a:xfrm>
                <a:off x="2487052" y="4680477"/>
                <a:ext cx="308674" cy="300082"/>
              </a:xfrm>
              <a:prstGeom prst="rect">
                <a:avLst/>
              </a:prstGeom>
              <a:blipFill>
                <a:blip r:embed="rId10"/>
                <a:stretch>
                  <a:fillRect/>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56B5F7B2-FC58-3C43-BCE6-24B2CD9B6657}"/>
              </a:ext>
            </a:extLst>
          </p:cNvPr>
          <p:cNvCxnSpPr>
            <a:cxnSpLocks/>
          </p:cNvCxnSpPr>
          <p:nvPr/>
        </p:nvCxnSpPr>
        <p:spPr>
          <a:xfrm flipH="1">
            <a:off x="1766728" y="4983213"/>
            <a:ext cx="798437" cy="152246"/>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BBAD5231-3EDA-B642-82DE-1670730FE735}"/>
                  </a:ext>
                </a:extLst>
              </p:cNvPr>
              <p:cNvSpPr/>
              <p:nvPr/>
            </p:nvSpPr>
            <p:spPr>
              <a:xfrm>
                <a:off x="1822072" y="4818976"/>
                <a:ext cx="411716"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350" i="1">
                              <a:solidFill>
                                <a:srgbClr val="477C96"/>
                              </a:solidFill>
                              <a:latin typeface="Cambria Math" panose="02040503050406030204" pitchFamily="18" charset="0"/>
                              <a:ea typeface="Cambria Math" panose="02040503050406030204" pitchFamily="18" charset="0"/>
                            </a:rPr>
                          </m:ctrlPr>
                        </m:sSubPr>
                        <m:e>
                          <m:r>
                            <a:rPr lang="en-US" sz="1350" i="1">
                              <a:solidFill>
                                <a:srgbClr val="477C96"/>
                              </a:solidFill>
                              <a:latin typeface="Cambria Math" panose="02040503050406030204" pitchFamily="18" charset="0"/>
                              <a:ea typeface="Cambria Math" panose="02040503050406030204" pitchFamily="18" charset="0"/>
                            </a:rPr>
                            <m:t>𝑅</m:t>
                          </m:r>
                        </m:e>
                        <m:sub>
                          <m:r>
                            <a:rPr lang="en-US" sz="1350" i="1">
                              <a:solidFill>
                                <a:srgbClr val="477C96"/>
                              </a:solidFill>
                              <a:latin typeface="Cambria Math" panose="02040503050406030204" pitchFamily="18" charset="0"/>
                              <a:ea typeface="Cambria Math" panose="02040503050406030204" pitchFamily="18" charset="0"/>
                            </a:rPr>
                            <m:t>2</m:t>
                          </m:r>
                        </m:sub>
                      </m:sSub>
                    </m:oMath>
                  </m:oMathPara>
                </a14:m>
                <a:endParaRPr lang="en-US" sz="1350" dirty="0">
                  <a:solidFill>
                    <a:srgbClr val="477C96"/>
                  </a:solidFill>
                </a:endParaRPr>
              </a:p>
            </p:txBody>
          </p:sp>
        </mc:Choice>
        <mc:Fallback xmlns="">
          <p:sp>
            <p:nvSpPr>
              <p:cNvPr id="35" name="Rectangle 34">
                <a:extLst>
                  <a:ext uri="{FF2B5EF4-FFF2-40B4-BE49-F238E27FC236}">
                    <a16:creationId xmlns:a16="http://schemas.microsoft.com/office/drawing/2014/main" id="{BBAD5231-3EDA-B642-82DE-1670730FE735}"/>
                  </a:ext>
                </a:extLst>
              </p:cNvPr>
              <p:cNvSpPr>
                <a:spLocks noRot="1" noChangeAspect="1" noMove="1" noResize="1" noEditPoints="1" noAdjustHandles="1" noChangeArrowheads="1" noChangeShapeType="1" noTextEdit="1"/>
              </p:cNvSpPr>
              <p:nvPr/>
            </p:nvSpPr>
            <p:spPr>
              <a:xfrm>
                <a:off x="1822072" y="4818976"/>
                <a:ext cx="411716" cy="300082"/>
              </a:xfrm>
              <a:prstGeom prst="rect">
                <a:avLst/>
              </a:prstGeom>
              <a:blipFill>
                <a:blip r:embed="rId11"/>
                <a:stretch>
                  <a:fillRect/>
                </a:stretch>
              </a:blipFill>
            </p:spPr>
            <p:txBody>
              <a:bodyPr/>
              <a:lstStyle/>
              <a:p>
                <a:r>
                  <a:rPr lang="en-US">
                    <a:noFill/>
                  </a:rPr>
                  <a:t> </a:t>
                </a:r>
              </a:p>
            </p:txBody>
          </p:sp>
        </mc:Fallback>
      </mc:AlternateContent>
      <p:sp>
        <p:nvSpPr>
          <p:cNvPr id="38" name="Rectangle 37">
            <a:extLst>
              <a:ext uri="{FF2B5EF4-FFF2-40B4-BE49-F238E27FC236}">
                <a16:creationId xmlns:a16="http://schemas.microsoft.com/office/drawing/2014/main" id="{7DF8D785-08CB-DA4C-86DE-59D78B8F982C}"/>
              </a:ext>
            </a:extLst>
          </p:cNvPr>
          <p:cNvSpPr/>
          <p:nvPr/>
        </p:nvSpPr>
        <p:spPr>
          <a:xfrm>
            <a:off x="4032267" y="4321743"/>
            <a:ext cx="2709332" cy="1343239"/>
          </a:xfrm>
          <a:prstGeom prst="rect">
            <a:avLst/>
          </a:prstGeom>
          <a:noFill/>
          <a:ln>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1" name="Straight Connector 40">
            <a:extLst>
              <a:ext uri="{FF2B5EF4-FFF2-40B4-BE49-F238E27FC236}">
                <a16:creationId xmlns:a16="http://schemas.microsoft.com/office/drawing/2014/main" id="{4A8120B7-8DF3-B140-977E-E5DDE02E1200}"/>
              </a:ext>
            </a:extLst>
          </p:cNvPr>
          <p:cNvCxnSpPr>
            <a:cxnSpLocks/>
          </p:cNvCxnSpPr>
          <p:nvPr/>
        </p:nvCxnSpPr>
        <p:spPr>
          <a:xfrm>
            <a:off x="3583975" y="4257169"/>
            <a:ext cx="416654" cy="780929"/>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210C0FE-150E-D745-B0E9-5905BA3E94B4}"/>
              </a:ext>
            </a:extLst>
          </p:cNvPr>
          <p:cNvCxnSpPr>
            <a:cxnSpLocks/>
          </p:cNvCxnSpPr>
          <p:nvPr/>
        </p:nvCxnSpPr>
        <p:spPr>
          <a:xfrm flipV="1">
            <a:off x="3552337" y="5038097"/>
            <a:ext cx="451130" cy="641618"/>
          </a:xfrm>
          <a:prstGeom prst="line">
            <a:avLst/>
          </a:prstGeom>
          <a:ln w="22225"/>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FCBBAEE-97A9-B143-A21A-1A4288CA13EE}"/>
                  </a:ext>
                </a:extLst>
              </p:cNvPr>
              <p:cNvSpPr txBox="1"/>
              <p:nvPr/>
            </p:nvSpPr>
            <p:spPr>
              <a:xfrm>
                <a:off x="4032267" y="4323945"/>
                <a:ext cx="2762361" cy="1064009"/>
              </a:xfrm>
              <a:prstGeom prst="rect">
                <a:avLst/>
              </a:prstGeom>
              <a:noFill/>
            </p:spPr>
            <p:txBody>
              <a:bodyPr wrap="square" rtlCol="0">
                <a:spAutoFit/>
              </a:bodyPr>
              <a:lstStyle/>
              <a:p>
                <a:pPr algn="ctr"/>
                <a:r>
                  <a:rPr lang="en-US" sz="1050" dirty="0"/>
                  <a:t>Assuming steady-state &amp; mass conservation, </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𝐹</m:t>
                        </m:r>
                      </m:e>
                      <m:sub>
                        <m:r>
                          <a:rPr lang="en-US" sz="1050" i="1">
                            <a:latin typeface="Cambria Math" panose="02040503050406030204" pitchFamily="18" charset="0"/>
                          </a:rPr>
                          <m:t>𝑣</m:t>
                        </m:r>
                      </m:sub>
                    </m:sSub>
                  </m:oMath>
                </a14:m>
                <a:r>
                  <a:rPr lang="en-US" sz="1050" dirty="0"/>
                  <a:t> through </a:t>
                </a:r>
                <a14:m>
                  <m:oMath xmlns:m="http://schemas.openxmlformats.org/officeDocument/2006/math">
                    <m:sSubSup>
                      <m:sSubSupPr>
                        <m:ctrlPr>
                          <a:rPr lang="en-US" sz="1050" i="1">
                            <a:latin typeface="Cambria Math" panose="02040503050406030204" pitchFamily="18" charset="0"/>
                          </a:rPr>
                        </m:ctrlPr>
                      </m:sSubSupPr>
                      <m:e>
                        <m:r>
                          <a:rPr lang="en-US" sz="1050" i="1">
                            <a:latin typeface="Cambria Math" panose="02040503050406030204" pitchFamily="18" charset="0"/>
                          </a:rPr>
                          <m:t>4</m:t>
                        </m:r>
                        <m:r>
                          <a:rPr lang="en-US" sz="1050" i="1">
                            <a:latin typeface="Cambria Math" panose="02040503050406030204" pitchFamily="18" charset="0"/>
                          </a:rPr>
                          <m:t>𝜋</m:t>
                        </m:r>
                        <m:r>
                          <a:rPr lang="en-US" sz="1050" i="1">
                            <a:latin typeface="Cambria Math" panose="02040503050406030204" pitchFamily="18" charset="0"/>
                          </a:rPr>
                          <m:t>𝑅</m:t>
                        </m:r>
                      </m:e>
                      <m:sub>
                        <m:r>
                          <a:rPr lang="en-US" sz="1050" i="1">
                            <a:latin typeface="Cambria Math" panose="02040503050406030204" pitchFamily="18" charset="0"/>
                          </a:rPr>
                          <m:t>1</m:t>
                        </m:r>
                      </m:sub>
                      <m:sup>
                        <m:r>
                          <a:rPr lang="en-US" sz="1050" i="1">
                            <a:latin typeface="Cambria Math" panose="02040503050406030204" pitchFamily="18" charset="0"/>
                          </a:rPr>
                          <m:t>2</m:t>
                        </m:r>
                      </m:sup>
                    </m:sSubSup>
                  </m:oMath>
                </a14:m>
                <a:r>
                  <a:rPr lang="en-US" sz="1050" dirty="0"/>
                  <a:t> must equal </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𝐹</m:t>
                        </m:r>
                      </m:e>
                      <m:sub>
                        <m:r>
                          <a:rPr lang="en-US" sz="1050" i="1">
                            <a:latin typeface="Cambria Math" panose="02040503050406030204" pitchFamily="18" charset="0"/>
                          </a:rPr>
                          <m:t>𝑣</m:t>
                        </m:r>
                      </m:sub>
                    </m:sSub>
                  </m:oMath>
                </a14:m>
                <a:r>
                  <a:rPr lang="en-US" sz="1050" dirty="0"/>
                  <a:t> through </a:t>
                </a:r>
                <a14:m>
                  <m:oMath xmlns:m="http://schemas.openxmlformats.org/officeDocument/2006/math">
                    <m:sSubSup>
                      <m:sSubSupPr>
                        <m:ctrlPr>
                          <a:rPr lang="en-US" sz="1050" i="1">
                            <a:latin typeface="Cambria Math" panose="02040503050406030204" pitchFamily="18" charset="0"/>
                          </a:rPr>
                        </m:ctrlPr>
                      </m:sSubSupPr>
                      <m:e>
                        <m:r>
                          <a:rPr lang="en-US" sz="1050" i="1">
                            <a:latin typeface="Cambria Math" panose="02040503050406030204" pitchFamily="18" charset="0"/>
                          </a:rPr>
                          <m:t>4</m:t>
                        </m:r>
                        <m:r>
                          <a:rPr lang="en-US" sz="1050" i="1">
                            <a:latin typeface="Cambria Math" panose="02040503050406030204" pitchFamily="18" charset="0"/>
                          </a:rPr>
                          <m:t>𝜋</m:t>
                        </m:r>
                        <m:r>
                          <a:rPr lang="en-US" sz="1050" i="1">
                            <a:latin typeface="Cambria Math" panose="02040503050406030204" pitchFamily="18" charset="0"/>
                          </a:rPr>
                          <m:t>𝑅</m:t>
                        </m:r>
                      </m:e>
                      <m:sub>
                        <m:r>
                          <a:rPr lang="en-US" sz="1050" i="1">
                            <a:latin typeface="Cambria Math" panose="02040503050406030204" pitchFamily="18" charset="0"/>
                          </a:rPr>
                          <m:t>2</m:t>
                        </m:r>
                      </m:sub>
                      <m:sup>
                        <m:r>
                          <a:rPr lang="en-US" sz="1050" i="1">
                            <a:latin typeface="Cambria Math" panose="02040503050406030204" pitchFamily="18" charset="0"/>
                          </a:rPr>
                          <m:t>2</m:t>
                        </m:r>
                      </m:sup>
                    </m:sSubSup>
                  </m:oMath>
                </a14:m>
                <a:r>
                  <a:rPr lang="en-US" sz="1050" dirty="0"/>
                  <a:t>:</a:t>
                </a:r>
              </a:p>
              <a:p>
                <a:pPr algn="ctr"/>
                <a:endParaRPr lang="en-US" sz="1050" dirty="0">
                  <a:ea typeface="Cambria Math" panose="02040503050406030204" pitchFamily="18" charset="0"/>
                </a:endParaRPr>
              </a:p>
              <a:p>
                <a:pPr algn="ctr"/>
                <a:endParaRPr lang="en-US" sz="1050" dirty="0"/>
              </a:p>
              <a:p>
                <a:pPr algn="ctr"/>
                <a:endParaRPr lang="en-US" sz="1050" dirty="0"/>
              </a:p>
              <a:p>
                <a:pPr algn="ctr"/>
                <a:r>
                  <a:rPr lang="en-US" sz="1050" dirty="0"/>
                  <a:t> </a:t>
                </a:r>
              </a:p>
            </p:txBody>
          </p:sp>
        </mc:Choice>
        <mc:Fallback xmlns="">
          <p:sp>
            <p:nvSpPr>
              <p:cNvPr id="46" name="TextBox 45">
                <a:extLst>
                  <a:ext uri="{FF2B5EF4-FFF2-40B4-BE49-F238E27FC236}">
                    <a16:creationId xmlns:a16="http://schemas.microsoft.com/office/drawing/2014/main" id="{3FCBBAEE-97A9-B143-A21A-1A4288CA13EE}"/>
                  </a:ext>
                </a:extLst>
              </p:cNvPr>
              <p:cNvSpPr txBox="1">
                <a:spLocks noRot="1" noChangeAspect="1" noMove="1" noResize="1" noEditPoints="1" noAdjustHandles="1" noChangeArrowheads="1" noChangeShapeType="1" noTextEdit="1"/>
              </p:cNvSpPr>
              <p:nvPr/>
            </p:nvSpPr>
            <p:spPr>
              <a:xfrm>
                <a:off x="4032267" y="4323945"/>
                <a:ext cx="2762361" cy="106400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AF2B0FE0-85E2-9748-A2D2-446C93ABEC33}"/>
                  </a:ext>
                </a:extLst>
              </p:cNvPr>
              <p:cNvSpPr/>
              <p:nvPr/>
            </p:nvSpPr>
            <p:spPr>
              <a:xfrm>
                <a:off x="4230656" y="4824837"/>
                <a:ext cx="2563972" cy="455061"/>
              </a:xfrm>
              <a:prstGeom prst="rect">
                <a:avLst/>
              </a:prstGeom>
            </p:spPr>
            <p:txBody>
              <a:bodyPr wrap="none">
                <a:spAutoFit/>
              </a:bodyPr>
              <a:lstStyle/>
              <a:p>
                <a14:m>
                  <m:oMath xmlns:m="http://schemas.openxmlformats.org/officeDocument/2006/math">
                    <m:sSubSup>
                      <m:sSubSupPr>
                        <m:ctrlPr>
                          <a:rPr lang="en-US" sz="1350" i="1">
                            <a:solidFill>
                              <a:srgbClr val="0070C0"/>
                            </a:solidFill>
                            <a:latin typeface="Cambria Math" panose="02040503050406030204" pitchFamily="18" charset="0"/>
                          </a:rPr>
                        </m:ctrlPr>
                      </m:sSubSupPr>
                      <m:e>
                        <m:r>
                          <a:rPr lang="en-US" sz="1350" i="1">
                            <a:solidFill>
                              <a:srgbClr val="0070C0"/>
                            </a:solidFill>
                            <a:latin typeface="Cambria Math" panose="02040503050406030204" pitchFamily="18" charset="0"/>
                          </a:rPr>
                          <m:t>4</m:t>
                        </m:r>
                        <m:r>
                          <a:rPr lang="en-US" sz="1350" i="1">
                            <a:solidFill>
                              <a:srgbClr val="0070C0"/>
                            </a:solidFill>
                            <a:latin typeface="Cambria Math" panose="02040503050406030204" pitchFamily="18" charset="0"/>
                          </a:rPr>
                          <m:t>𝜋</m:t>
                        </m:r>
                        <m:r>
                          <a:rPr lang="en-US" sz="1350" i="1">
                            <a:solidFill>
                              <a:srgbClr val="0070C0"/>
                            </a:solidFill>
                            <a:latin typeface="Cambria Math" panose="02040503050406030204" pitchFamily="18" charset="0"/>
                          </a:rPr>
                          <m:t>𝑅</m:t>
                        </m:r>
                      </m:e>
                      <m:sub>
                        <m:r>
                          <a:rPr lang="en-US" sz="1350" i="1">
                            <a:solidFill>
                              <a:srgbClr val="0070C0"/>
                            </a:solidFill>
                            <a:latin typeface="Cambria Math" panose="02040503050406030204" pitchFamily="18" charset="0"/>
                          </a:rPr>
                          <m:t>1</m:t>
                        </m:r>
                      </m:sub>
                      <m:sup>
                        <m:r>
                          <a:rPr lang="en-US" sz="1350" i="1">
                            <a:solidFill>
                              <a:srgbClr val="0070C0"/>
                            </a:solidFill>
                            <a:latin typeface="Cambria Math" panose="02040503050406030204" pitchFamily="18" charset="0"/>
                          </a:rPr>
                          <m:t>2</m:t>
                        </m:r>
                      </m:sup>
                    </m:sSubSup>
                    <m:sSub>
                      <m:sSubPr>
                        <m:ctrlPr>
                          <a:rPr lang="en-US" sz="1350" i="1">
                            <a:solidFill>
                              <a:srgbClr val="0070C0"/>
                            </a:solidFill>
                            <a:latin typeface="Cambria Math" panose="02040503050406030204" pitchFamily="18" charset="0"/>
                          </a:rPr>
                        </m:ctrlPr>
                      </m:sSubPr>
                      <m:e>
                        <m:r>
                          <a:rPr lang="en-US" sz="1350" i="1">
                            <a:solidFill>
                              <a:srgbClr val="0070C0"/>
                            </a:solidFill>
                            <a:latin typeface="Cambria Math" panose="02040503050406030204" pitchFamily="18" charset="0"/>
                          </a:rPr>
                          <m:t>𝐷</m:t>
                        </m:r>
                      </m:e>
                      <m:sub>
                        <m:r>
                          <a:rPr lang="en-US" sz="1350" i="1">
                            <a:solidFill>
                              <a:srgbClr val="0070C0"/>
                            </a:solidFill>
                            <a:latin typeface="Cambria Math" panose="02040503050406030204" pitchFamily="18" charset="0"/>
                          </a:rPr>
                          <m:t>𝑣</m:t>
                        </m:r>
                      </m:sub>
                    </m:sSub>
                  </m:oMath>
                </a14:m>
                <a:r>
                  <a:rPr lang="en-US" sz="1350" dirty="0">
                    <a:solidFill>
                      <a:srgbClr val="0070C0"/>
                    </a:solidFill>
                    <a:ea typeface="Cambria Math" panose="02040503050406030204" pitchFamily="18" charset="0"/>
                  </a:rPr>
                  <a:t> </a:t>
                </a:r>
                <a14:m>
                  <m:oMath xmlns:m="http://schemas.openxmlformats.org/officeDocument/2006/math">
                    <m:sSub>
                      <m:sSubPr>
                        <m:ctrlPr>
                          <a:rPr lang="en-US" sz="1350" i="1">
                            <a:solidFill>
                              <a:srgbClr val="0070C0"/>
                            </a:solidFill>
                            <a:latin typeface="Cambria Math" panose="02040503050406030204" pitchFamily="18" charset="0"/>
                            <a:ea typeface="Cambria Math" panose="02040503050406030204" pitchFamily="18" charset="0"/>
                          </a:rPr>
                        </m:ctrlPr>
                      </m:sSubPr>
                      <m:e>
                        <m:d>
                          <m:dPr>
                            <m:begChr m:val=""/>
                            <m:endChr m:val="|"/>
                            <m:ctrlPr>
                              <a:rPr lang="en-US" sz="1350" i="1">
                                <a:solidFill>
                                  <a:srgbClr val="0070C0"/>
                                </a:solidFill>
                                <a:latin typeface="Cambria Math" panose="02040503050406030204" pitchFamily="18" charset="0"/>
                                <a:ea typeface="Cambria Math" panose="02040503050406030204" pitchFamily="18" charset="0"/>
                              </a:rPr>
                            </m:ctrlPr>
                          </m:dPr>
                          <m:e>
                            <m:f>
                              <m:fPr>
                                <m:ctrlPr>
                                  <a:rPr lang="en-US" sz="1350" i="1">
                                    <a:solidFill>
                                      <a:srgbClr val="0070C0"/>
                                    </a:solidFill>
                                    <a:latin typeface="Cambria Math" panose="02040503050406030204" pitchFamily="18" charset="0"/>
                                    <a:ea typeface="Cambria Math" panose="02040503050406030204" pitchFamily="18" charset="0"/>
                                  </a:rPr>
                                </m:ctrlPr>
                              </m:fPr>
                              <m:num>
                                <m:r>
                                  <a:rPr lang="en-US" sz="1350" i="1">
                                    <a:solidFill>
                                      <a:srgbClr val="0070C0"/>
                                    </a:solidFill>
                                    <a:latin typeface="Cambria Math" panose="02040503050406030204" pitchFamily="18" charset="0"/>
                                    <a:ea typeface="Cambria Math" panose="02040503050406030204" pitchFamily="18" charset="0"/>
                                  </a:rPr>
                                  <m:t>𝜕</m:t>
                                </m:r>
                                <m:sSub>
                                  <m:sSubPr>
                                    <m:ctrlPr>
                                      <a:rPr lang="en-US" sz="1350" i="1">
                                        <a:solidFill>
                                          <a:srgbClr val="0070C0"/>
                                        </a:solidFill>
                                        <a:latin typeface="Cambria Math" panose="02040503050406030204" pitchFamily="18" charset="0"/>
                                        <a:ea typeface="Cambria Math" panose="02040503050406030204" pitchFamily="18" charset="0"/>
                                      </a:rPr>
                                    </m:ctrlPr>
                                  </m:sSubPr>
                                  <m:e>
                                    <m:r>
                                      <a:rPr lang="en-US" sz="1350" i="1">
                                        <a:solidFill>
                                          <a:srgbClr val="0070C0"/>
                                        </a:solidFill>
                                        <a:latin typeface="Cambria Math" panose="02040503050406030204" pitchFamily="18" charset="0"/>
                                        <a:ea typeface="Cambria Math" panose="02040503050406030204" pitchFamily="18" charset="0"/>
                                      </a:rPr>
                                      <m:t>𝜌</m:t>
                                    </m:r>
                                  </m:e>
                                  <m:sub>
                                    <m:r>
                                      <a:rPr lang="en-US" sz="1350" i="1">
                                        <a:solidFill>
                                          <a:srgbClr val="0070C0"/>
                                        </a:solidFill>
                                        <a:latin typeface="Cambria Math" panose="02040503050406030204" pitchFamily="18" charset="0"/>
                                        <a:ea typeface="Cambria Math" panose="02040503050406030204" pitchFamily="18" charset="0"/>
                                      </a:rPr>
                                      <m:t>𝑣</m:t>
                                    </m:r>
                                  </m:sub>
                                </m:sSub>
                              </m:num>
                              <m:den>
                                <m:r>
                                  <a:rPr lang="en-US" sz="1350" i="1">
                                    <a:solidFill>
                                      <a:srgbClr val="0070C0"/>
                                    </a:solidFill>
                                    <a:latin typeface="Cambria Math" panose="02040503050406030204" pitchFamily="18" charset="0"/>
                                    <a:ea typeface="Cambria Math" panose="02040503050406030204" pitchFamily="18" charset="0"/>
                                  </a:rPr>
                                  <m:t>𝜕</m:t>
                                </m:r>
                                <m:r>
                                  <a:rPr lang="en-US" sz="1350" i="1">
                                    <a:solidFill>
                                      <a:srgbClr val="0070C0"/>
                                    </a:solidFill>
                                    <a:latin typeface="Cambria Math" panose="02040503050406030204" pitchFamily="18" charset="0"/>
                                    <a:ea typeface="Cambria Math" panose="02040503050406030204" pitchFamily="18" charset="0"/>
                                  </a:rPr>
                                  <m:t>𝑅</m:t>
                                </m:r>
                              </m:den>
                            </m:f>
                          </m:e>
                        </m:d>
                      </m:e>
                      <m:sub>
                        <m:sSub>
                          <m:sSubPr>
                            <m:ctrlPr>
                              <a:rPr lang="en-US" sz="1350" i="1">
                                <a:solidFill>
                                  <a:srgbClr val="0070C0"/>
                                </a:solidFill>
                                <a:latin typeface="Cambria Math" panose="02040503050406030204" pitchFamily="18" charset="0"/>
                                <a:ea typeface="Cambria Math" panose="02040503050406030204" pitchFamily="18" charset="0"/>
                              </a:rPr>
                            </m:ctrlPr>
                          </m:sSubPr>
                          <m:e>
                            <m:r>
                              <a:rPr lang="en-US" sz="1350" i="1">
                                <a:solidFill>
                                  <a:srgbClr val="0070C0"/>
                                </a:solidFill>
                                <a:latin typeface="Cambria Math" panose="02040503050406030204" pitchFamily="18" charset="0"/>
                                <a:ea typeface="Cambria Math" panose="02040503050406030204" pitchFamily="18" charset="0"/>
                              </a:rPr>
                              <m:t>𝑅</m:t>
                            </m:r>
                          </m:e>
                          <m:sub>
                            <m:r>
                              <a:rPr lang="en-US" sz="1350" i="1">
                                <a:solidFill>
                                  <a:srgbClr val="0070C0"/>
                                </a:solidFill>
                                <a:latin typeface="Cambria Math" panose="02040503050406030204" pitchFamily="18" charset="0"/>
                                <a:ea typeface="Cambria Math" panose="02040503050406030204" pitchFamily="18" charset="0"/>
                              </a:rPr>
                              <m:t>1</m:t>
                            </m:r>
                          </m:sub>
                        </m:sSub>
                      </m:sub>
                    </m:sSub>
                    <m:r>
                      <a:rPr lang="en-US" sz="1350" i="1">
                        <a:solidFill>
                          <a:srgbClr val="0070C0"/>
                        </a:solidFill>
                        <a:latin typeface="Cambria Math" panose="02040503050406030204" pitchFamily="18" charset="0"/>
                        <a:ea typeface="Cambria Math" panose="02040503050406030204" pitchFamily="18" charset="0"/>
                      </a:rPr>
                      <m:t>=</m:t>
                    </m:r>
                    <m:sSubSup>
                      <m:sSubSupPr>
                        <m:ctrlPr>
                          <a:rPr lang="en-US" sz="1350" i="1">
                            <a:solidFill>
                              <a:srgbClr val="0070C0"/>
                            </a:solidFill>
                            <a:latin typeface="Cambria Math" panose="02040503050406030204" pitchFamily="18" charset="0"/>
                          </a:rPr>
                        </m:ctrlPr>
                      </m:sSubSupPr>
                      <m:e>
                        <m:r>
                          <a:rPr lang="en-US" sz="1350" i="1">
                            <a:solidFill>
                              <a:srgbClr val="0070C0"/>
                            </a:solidFill>
                            <a:latin typeface="Cambria Math" panose="02040503050406030204" pitchFamily="18" charset="0"/>
                          </a:rPr>
                          <m:t>4</m:t>
                        </m:r>
                        <m:r>
                          <a:rPr lang="en-US" sz="1350" i="1">
                            <a:solidFill>
                              <a:srgbClr val="0070C0"/>
                            </a:solidFill>
                            <a:latin typeface="Cambria Math" panose="02040503050406030204" pitchFamily="18" charset="0"/>
                          </a:rPr>
                          <m:t>𝜋</m:t>
                        </m:r>
                        <m:r>
                          <a:rPr lang="en-US" sz="1350" i="1">
                            <a:solidFill>
                              <a:srgbClr val="0070C0"/>
                            </a:solidFill>
                            <a:latin typeface="Cambria Math" panose="02040503050406030204" pitchFamily="18" charset="0"/>
                          </a:rPr>
                          <m:t>𝑅</m:t>
                        </m:r>
                      </m:e>
                      <m:sub>
                        <m:r>
                          <a:rPr lang="en-US" sz="1350" i="1">
                            <a:solidFill>
                              <a:srgbClr val="0070C0"/>
                            </a:solidFill>
                            <a:latin typeface="Cambria Math" panose="02040503050406030204" pitchFamily="18" charset="0"/>
                          </a:rPr>
                          <m:t>2</m:t>
                        </m:r>
                      </m:sub>
                      <m:sup>
                        <m:r>
                          <a:rPr lang="en-US" sz="1350" i="1">
                            <a:solidFill>
                              <a:srgbClr val="0070C0"/>
                            </a:solidFill>
                            <a:latin typeface="Cambria Math" panose="02040503050406030204" pitchFamily="18" charset="0"/>
                          </a:rPr>
                          <m:t>2</m:t>
                        </m:r>
                      </m:sup>
                    </m:sSubSup>
                    <m:sSub>
                      <m:sSubPr>
                        <m:ctrlPr>
                          <a:rPr lang="en-US" sz="1350" i="1">
                            <a:solidFill>
                              <a:srgbClr val="0070C0"/>
                            </a:solidFill>
                            <a:latin typeface="Cambria Math" panose="02040503050406030204" pitchFamily="18" charset="0"/>
                          </a:rPr>
                        </m:ctrlPr>
                      </m:sSubPr>
                      <m:e>
                        <m:r>
                          <a:rPr lang="en-US" sz="1350" i="1">
                            <a:solidFill>
                              <a:srgbClr val="0070C0"/>
                            </a:solidFill>
                            <a:latin typeface="Cambria Math" panose="02040503050406030204" pitchFamily="18" charset="0"/>
                          </a:rPr>
                          <m:t>𝐷</m:t>
                        </m:r>
                      </m:e>
                      <m:sub>
                        <m:r>
                          <a:rPr lang="en-US" sz="1350" i="1">
                            <a:solidFill>
                              <a:srgbClr val="0070C0"/>
                            </a:solidFill>
                            <a:latin typeface="Cambria Math" panose="02040503050406030204" pitchFamily="18" charset="0"/>
                          </a:rPr>
                          <m:t>𝑣</m:t>
                        </m:r>
                      </m:sub>
                    </m:sSub>
                    <m:r>
                      <m:rPr>
                        <m:nor/>
                      </m:rPr>
                      <a:rPr lang="en-US" sz="1350" dirty="0">
                        <a:solidFill>
                          <a:srgbClr val="0070C0"/>
                        </a:solidFill>
                        <a:ea typeface="Cambria Math" panose="02040503050406030204" pitchFamily="18" charset="0"/>
                      </a:rPr>
                      <m:t> </m:t>
                    </m:r>
                    <m:sSub>
                      <m:sSubPr>
                        <m:ctrlPr>
                          <a:rPr lang="en-US" sz="1350" i="1">
                            <a:solidFill>
                              <a:srgbClr val="0070C0"/>
                            </a:solidFill>
                            <a:latin typeface="Cambria Math" panose="02040503050406030204" pitchFamily="18" charset="0"/>
                            <a:ea typeface="Cambria Math" panose="02040503050406030204" pitchFamily="18" charset="0"/>
                          </a:rPr>
                        </m:ctrlPr>
                      </m:sSubPr>
                      <m:e>
                        <m:d>
                          <m:dPr>
                            <m:begChr m:val=""/>
                            <m:endChr m:val="|"/>
                            <m:ctrlPr>
                              <a:rPr lang="en-US" sz="1350" i="1">
                                <a:solidFill>
                                  <a:srgbClr val="0070C0"/>
                                </a:solidFill>
                                <a:latin typeface="Cambria Math" panose="02040503050406030204" pitchFamily="18" charset="0"/>
                                <a:ea typeface="Cambria Math" panose="02040503050406030204" pitchFamily="18" charset="0"/>
                              </a:rPr>
                            </m:ctrlPr>
                          </m:dPr>
                          <m:e>
                            <m:f>
                              <m:fPr>
                                <m:ctrlPr>
                                  <a:rPr lang="en-US" sz="1350" i="1">
                                    <a:solidFill>
                                      <a:srgbClr val="0070C0"/>
                                    </a:solidFill>
                                    <a:latin typeface="Cambria Math" panose="02040503050406030204" pitchFamily="18" charset="0"/>
                                    <a:ea typeface="Cambria Math" panose="02040503050406030204" pitchFamily="18" charset="0"/>
                                  </a:rPr>
                                </m:ctrlPr>
                              </m:fPr>
                              <m:num>
                                <m:r>
                                  <a:rPr lang="en-US" sz="1350" i="1">
                                    <a:solidFill>
                                      <a:srgbClr val="0070C0"/>
                                    </a:solidFill>
                                    <a:latin typeface="Cambria Math" panose="02040503050406030204" pitchFamily="18" charset="0"/>
                                    <a:ea typeface="Cambria Math" panose="02040503050406030204" pitchFamily="18" charset="0"/>
                                  </a:rPr>
                                  <m:t>𝜕</m:t>
                                </m:r>
                                <m:sSub>
                                  <m:sSubPr>
                                    <m:ctrlPr>
                                      <a:rPr lang="en-US" sz="1350" i="1">
                                        <a:solidFill>
                                          <a:srgbClr val="0070C0"/>
                                        </a:solidFill>
                                        <a:latin typeface="Cambria Math" panose="02040503050406030204" pitchFamily="18" charset="0"/>
                                        <a:ea typeface="Cambria Math" panose="02040503050406030204" pitchFamily="18" charset="0"/>
                                      </a:rPr>
                                    </m:ctrlPr>
                                  </m:sSubPr>
                                  <m:e>
                                    <m:r>
                                      <a:rPr lang="en-US" sz="1350" i="1">
                                        <a:solidFill>
                                          <a:srgbClr val="0070C0"/>
                                        </a:solidFill>
                                        <a:latin typeface="Cambria Math" panose="02040503050406030204" pitchFamily="18" charset="0"/>
                                        <a:ea typeface="Cambria Math" panose="02040503050406030204" pitchFamily="18" charset="0"/>
                                      </a:rPr>
                                      <m:t>𝜌</m:t>
                                    </m:r>
                                  </m:e>
                                  <m:sub>
                                    <m:r>
                                      <a:rPr lang="en-US" sz="1350" i="1">
                                        <a:solidFill>
                                          <a:srgbClr val="0070C0"/>
                                        </a:solidFill>
                                        <a:latin typeface="Cambria Math" panose="02040503050406030204" pitchFamily="18" charset="0"/>
                                        <a:ea typeface="Cambria Math" panose="02040503050406030204" pitchFamily="18" charset="0"/>
                                      </a:rPr>
                                      <m:t>𝑣</m:t>
                                    </m:r>
                                  </m:sub>
                                </m:sSub>
                              </m:num>
                              <m:den>
                                <m:r>
                                  <a:rPr lang="en-US" sz="1350" i="1">
                                    <a:solidFill>
                                      <a:srgbClr val="0070C0"/>
                                    </a:solidFill>
                                    <a:latin typeface="Cambria Math" panose="02040503050406030204" pitchFamily="18" charset="0"/>
                                    <a:ea typeface="Cambria Math" panose="02040503050406030204" pitchFamily="18" charset="0"/>
                                  </a:rPr>
                                  <m:t>𝜕</m:t>
                                </m:r>
                                <m:r>
                                  <a:rPr lang="en-US" sz="1350" i="1">
                                    <a:solidFill>
                                      <a:srgbClr val="0070C0"/>
                                    </a:solidFill>
                                    <a:latin typeface="Cambria Math" panose="02040503050406030204" pitchFamily="18" charset="0"/>
                                    <a:ea typeface="Cambria Math" panose="02040503050406030204" pitchFamily="18" charset="0"/>
                                  </a:rPr>
                                  <m:t>𝑅</m:t>
                                </m:r>
                              </m:den>
                            </m:f>
                          </m:e>
                        </m:d>
                      </m:e>
                      <m:sub>
                        <m:sSub>
                          <m:sSubPr>
                            <m:ctrlPr>
                              <a:rPr lang="en-US" sz="1350" i="1">
                                <a:solidFill>
                                  <a:srgbClr val="0070C0"/>
                                </a:solidFill>
                                <a:latin typeface="Cambria Math" panose="02040503050406030204" pitchFamily="18" charset="0"/>
                                <a:ea typeface="Cambria Math" panose="02040503050406030204" pitchFamily="18" charset="0"/>
                              </a:rPr>
                            </m:ctrlPr>
                          </m:sSubPr>
                          <m:e>
                            <m:r>
                              <a:rPr lang="en-US" sz="1350" i="1">
                                <a:solidFill>
                                  <a:srgbClr val="0070C0"/>
                                </a:solidFill>
                                <a:latin typeface="Cambria Math" panose="02040503050406030204" pitchFamily="18" charset="0"/>
                                <a:ea typeface="Cambria Math" panose="02040503050406030204" pitchFamily="18" charset="0"/>
                              </a:rPr>
                              <m:t>𝑅</m:t>
                            </m:r>
                          </m:e>
                          <m:sub>
                            <m:r>
                              <a:rPr lang="en-US" sz="1350" i="1">
                                <a:solidFill>
                                  <a:srgbClr val="0070C0"/>
                                </a:solidFill>
                                <a:latin typeface="Cambria Math" panose="02040503050406030204" pitchFamily="18" charset="0"/>
                                <a:ea typeface="Cambria Math" panose="02040503050406030204" pitchFamily="18" charset="0"/>
                              </a:rPr>
                              <m:t>2</m:t>
                            </m:r>
                          </m:sub>
                        </m:sSub>
                      </m:sub>
                    </m:sSub>
                  </m:oMath>
                </a14:m>
                <a:endParaRPr lang="en-US" sz="1350" dirty="0"/>
              </a:p>
            </p:txBody>
          </p:sp>
        </mc:Choice>
        <mc:Fallback xmlns="">
          <p:sp>
            <p:nvSpPr>
              <p:cNvPr id="47" name="Rectangle 46">
                <a:extLst>
                  <a:ext uri="{FF2B5EF4-FFF2-40B4-BE49-F238E27FC236}">
                    <a16:creationId xmlns:a16="http://schemas.microsoft.com/office/drawing/2014/main" id="{AF2B0FE0-85E2-9748-A2D2-446C93ABEC33}"/>
                  </a:ext>
                </a:extLst>
              </p:cNvPr>
              <p:cNvSpPr>
                <a:spLocks noRot="1" noChangeAspect="1" noMove="1" noResize="1" noEditPoints="1" noAdjustHandles="1" noChangeArrowheads="1" noChangeShapeType="1" noTextEdit="1"/>
              </p:cNvSpPr>
              <p:nvPr/>
            </p:nvSpPr>
            <p:spPr>
              <a:xfrm>
                <a:off x="4230656" y="4824837"/>
                <a:ext cx="2563972" cy="455061"/>
              </a:xfrm>
              <a:prstGeom prst="rect">
                <a:avLst/>
              </a:prstGeom>
              <a:blipFill>
                <a:blip r:embed="rId13"/>
                <a:stretch>
                  <a:fillRect t="-138667" r="-11164" b="-192000"/>
                </a:stretch>
              </a:blipFill>
            </p:spPr>
            <p:txBody>
              <a:bodyPr/>
              <a:lstStyle/>
              <a:p>
                <a:r>
                  <a:rPr lang="en-US">
                    <a:noFill/>
                  </a:rPr>
                  <a:t> </a:t>
                </a:r>
              </a:p>
            </p:txBody>
          </p:sp>
        </mc:Fallback>
      </mc:AlternateContent>
      <p:cxnSp>
        <p:nvCxnSpPr>
          <p:cNvPr id="49" name="Straight Connector 48">
            <a:extLst>
              <a:ext uri="{FF2B5EF4-FFF2-40B4-BE49-F238E27FC236}">
                <a16:creationId xmlns:a16="http://schemas.microsoft.com/office/drawing/2014/main" id="{58FA327B-7EB2-B04A-A50B-A93B262C3E55}"/>
              </a:ext>
            </a:extLst>
          </p:cNvPr>
          <p:cNvCxnSpPr/>
          <p:nvPr/>
        </p:nvCxnSpPr>
        <p:spPr>
          <a:xfrm flipH="1">
            <a:off x="4118411" y="5040761"/>
            <a:ext cx="155543"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2E3394-7429-934A-9410-1A194D37037D}"/>
              </a:ext>
            </a:extLst>
          </p:cNvPr>
          <p:cNvCxnSpPr/>
          <p:nvPr/>
        </p:nvCxnSpPr>
        <p:spPr>
          <a:xfrm>
            <a:off x="4118411" y="5040761"/>
            <a:ext cx="0" cy="44541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EB733B9-6B42-9F43-97C1-B588AE04D31D}"/>
              </a:ext>
            </a:extLst>
          </p:cNvPr>
          <p:cNvCxnSpPr/>
          <p:nvPr/>
        </p:nvCxnSpPr>
        <p:spPr>
          <a:xfrm>
            <a:off x="4118411" y="5486177"/>
            <a:ext cx="417137"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D033FD07-CF4F-9F44-8598-C2B7B5F54D8F}"/>
                  </a:ext>
                </a:extLst>
              </p:cNvPr>
              <p:cNvSpPr/>
              <p:nvPr/>
            </p:nvSpPr>
            <p:spPr>
              <a:xfrm>
                <a:off x="4528352" y="5290311"/>
                <a:ext cx="1721882" cy="397801"/>
              </a:xfrm>
              <a:prstGeom prst="rect">
                <a:avLst/>
              </a:prstGeom>
            </p:spPr>
            <p:txBody>
              <a:bodyPr wrap="none">
                <a:spAutoFit/>
              </a:bodyPr>
              <a:lstStyle/>
              <a:p>
                <a14:m>
                  <m:oMath xmlns:m="http://schemas.openxmlformats.org/officeDocument/2006/math">
                    <m:sSup>
                      <m:sSupPr>
                        <m:ctrlPr>
                          <a:rPr lang="en-US" sz="1350" i="1">
                            <a:solidFill>
                              <a:srgbClr val="0070C0"/>
                            </a:solidFill>
                            <a:latin typeface="Cambria Math" panose="02040503050406030204" pitchFamily="18" charset="0"/>
                            <a:ea typeface="Cambria Math" panose="02040503050406030204" pitchFamily="18" charset="0"/>
                          </a:rPr>
                        </m:ctrlPr>
                      </m:sSupPr>
                      <m:e>
                        <m:r>
                          <a:rPr lang="en-US" sz="1350" i="1">
                            <a:solidFill>
                              <a:srgbClr val="0070C0"/>
                            </a:solidFill>
                            <a:latin typeface="Cambria Math" panose="02040503050406030204" pitchFamily="18" charset="0"/>
                            <a:ea typeface="Cambria Math" panose="02040503050406030204" pitchFamily="18" charset="0"/>
                          </a:rPr>
                          <m:t>𝑅</m:t>
                        </m:r>
                      </m:e>
                      <m:sup>
                        <m:r>
                          <a:rPr lang="en-US" sz="1350" i="1">
                            <a:solidFill>
                              <a:srgbClr val="0070C0"/>
                            </a:solidFill>
                            <a:latin typeface="Cambria Math" panose="02040503050406030204" pitchFamily="18" charset="0"/>
                            <a:ea typeface="Cambria Math" panose="02040503050406030204" pitchFamily="18" charset="0"/>
                          </a:rPr>
                          <m:t>2</m:t>
                        </m:r>
                      </m:sup>
                    </m:sSup>
                    <m:f>
                      <m:fPr>
                        <m:ctrlPr>
                          <a:rPr lang="en-US" sz="1350" i="1">
                            <a:solidFill>
                              <a:srgbClr val="0070C0"/>
                            </a:solidFill>
                            <a:latin typeface="Cambria Math" panose="02040503050406030204" pitchFamily="18" charset="0"/>
                            <a:ea typeface="Cambria Math" panose="02040503050406030204" pitchFamily="18" charset="0"/>
                          </a:rPr>
                        </m:ctrlPr>
                      </m:fPr>
                      <m:num>
                        <m:r>
                          <a:rPr lang="en-US" sz="1350" i="1">
                            <a:solidFill>
                              <a:srgbClr val="0070C0"/>
                            </a:solidFill>
                            <a:latin typeface="Cambria Math" panose="02040503050406030204" pitchFamily="18" charset="0"/>
                            <a:ea typeface="Cambria Math" panose="02040503050406030204" pitchFamily="18" charset="0"/>
                          </a:rPr>
                          <m:t>𝜕</m:t>
                        </m:r>
                        <m:sSub>
                          <m:sSubPr>
                            <m:ctrlPr>
                              <a:rPr lang="en-US" sz="1350" i="1">
                                <a:solidFill>
                                  <a:srgbClr val="0070C0"/>
                                </a:solidFill>
                                <a:latin typeface="Cambria Math" panose="02040503050406030204" pitchFamily="18" charset="0"/>
                                <a:ea typeface="Cambria Math" panose="02040503050406030204" pitchFamily="18" charset="0"/>
                              </a:rPr>
                            </m:ctrlPr>
                          </m:sSubPr>
                          <m:e>
                            <m:r>
                              <a:rPr lang="en-US" sz="1350" i="1">
                                <a:solidFill>
                                  <a:srgbClr val="0070C0"/>
                                </a:solidFill>
                                <a:latin typeface="Cambria Math" panose="02040503050406030204" pitchFamily="18" charset="0"/>
                                <a:ea typeface="Cambria Math" panose="02040503050406030204" pitchFamily="18" charset="0"/>
                              </a:rPr>
                              <m:t>𝜌</m:t>
                            </m:r>
                          </m:e>
                          <m:sub>
                            <m:r>
                              <a:rPr lang="en-US" sz="1350" i="1">
                                <a:solidFill>
                                  <a:srgbClr val="0070C0"/>
                                </a:solidFill>
                                <a:latin typeface="Cambria Math" panose="02040503050406030204" pitchFamily="18" charset="0"/>
                                <a:ea typeface="Cambria Math" panose="02040503050406030204" pitchFamily="18" charset="0"/>
                              </a:rPr>
                              <m:t>𝑣</m:t>
                            </m:r>
                          </m:sub>
                        </m:sSub>
                      </m:num>
                      <m:den>
                        <m:r>
                          <a:rPr lang="en-US" sz="1350" i="1">
                            <a:solidFill>
                              <a:srgbClr val="0070C0"/>
                            </a:solidFill>
                            <a:latin typeface="Cambria Math" panose="02040503050406030204" pitchFamily="18" charset="0"/>
                            <a:ea typeface="Cambria Math" panose="02040503050406030204" pitchFamily="18" charset="0"/>
                          </a:rPr>
                          <m:t>𝜕</m:t>
                        </m:r>
                        <m:r>
                          <a:rPr lang="en-US" sz="1350" i="1">
                            <a:solidFill>
                              <a:srgbClr val="0070C0"/>
                            </a:solidFill>
                            <a:latin typeface="Cambria Math" panose="02040503050406030204" pitchFamily="18" charset="0"/>
                            <a:ea typeface="Cambria Math" panose="02040503050406030204" pitchFamily="18" charset="0"/>
                          </a:rPr>
                          <m:t>𝑅</m:t>
                        </m:r>
                      </m:den>
                    </m:f>
                    <m:r>
                      <a:rPr lang="en-US" sz="1350" i="1">
                        <a:solidFill>
                          <a:srgbClr val="0070C0"/>
                        </a:solidFill>
                        <a:latin typeface="Cambria Math" panose="02040503050406030204" pitchFamily="18" charset="0"/>
                        <a:ea typeface="Cambria Math" panose="02040503050406030204" pitchFamily="18" charset="0"/>
                      </a:rPr>
                      <m:t>=</m:t>
                    </m:r>
                    <m:r>
                      <a:rPr lang="en-US" sz="1350" i="1">
                        <a:solidFill>
                          <a:srgbClr val="0070C0"/>
                        </a:solidFill>
                        <a:latin typeface="Cambria Math" panose="02040503050406030204" pitchFamily="18" charset="0"/>
                      </a:rPr>
                      <m:t>𝐶</m:t>
                    </m:r>
                  </m:oMath>
                </a14:m>
                <a:r>
                  <a:rPr lang="en-US" sz="1350" dirty="0">
                    <a:solidFill>
                      <a:srgbClr val="0070C0"/>
                    </a:solidFill>
                  </a:rPr>
                  <a:t> (constant)</a:t>
                </a:r>
                <a:endParaRPr lang="en-US" sz="1350" dirty="0"/>
              </a:p>
            </p:txBody>
          </p:sp>
        </mc:Choice>
        <mc:Fallback xmlns="">
          <p:sp>
            <p:nvSpPr>
              <p:cNvPr id="54" name="Rectangle 53">
                <a:extLst>
                  <a:ext uri="{FF2B5EF4-FFF2-40B4-BE49-F238E27FC236}">
                    <a16:creationId xmlns:a16="http://schemas.microsoft.com/office/drawing/2014/main" id="{D033FD07-CF4F-9F44-8598-C2B7B5F54D8F}"/>
                  </a:ext>
                </a:extLst>
              </p:cNvPr>
              <p:cNvSpPr>
                <a:spLocks noRot="1" noChangeAspect="1" noMove="1" noResize="1" noEditPoints="1" noAdjustHandles="1" noChangeArrowheads="1" noChangeShapeType="1" noTextEdit="1"/>
              </p:cNvSpPr>
              <p:nvPr/>
            </p:nvSpPr>
            <p:spPr>
              <a:xfrm>
                <a:off x="4528352" y="5290311"/>
                <a:ext cx="1721882" cy="397801"/>
              </a:xfrm>
              <a:prstGeom prst="rect">
                <a:avLst/>
              </a:prstGeom>
              <a:blipFill>
                <a:blip r:embed="rId14"/>
                <a:stretch>
                  <a:fillRect b="-4615"/>
                </a:stretch>
              </a:blipFill>
            </p:spPr>
            <p:txBody>
              <a:bodyPr/>
              <a:lstStyle/>
              <a:p>
                <a:r>
                  <a:rPr lang="en-US">
                    <a:noFill/>
                  </a:rPr>
                  <a:t> </a:t>
                </a:r>
              </a:p>
            </p:txBody>
          </p:sp>
        </mc:Fallback>
      </mc:AlternateContent>
      <p:cxnSp>
        <p:nvCxnSpPr>
          <p:cNvPr id="62" name="Straight Arrow Connector 61">
            <a:extLst>
              <a:ext uri="{FF2B5EF4-FFF2-40B4-BE49-F238E27FC236}">
                <a16:creationId xmlns:a16="http://schemas.microsoft.com/office/drawing/2014/main" id="{8CD8EFE5-8BE5-9D4C-B20F-915A8A2011B3}"/>
              </a:ext>
            </a:extLst>
          </p:cNvPr>
          <p:cNvCxnSpPr>
            <a:cxnSpLocks/>
          </p:cNvCxnSpPr>
          <p:nvPr/>
        </p:nvCxnSpPr>
        <p:spPr>
          <a:xfrm>
            <a:off x="5485221" y="5641869"/>
            <a:ext cx="1102176" cy="484855"/>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9644E18-8BA9-0D4D-9648-42EAB874115B}"/>
              </a:ext>
            </a:extLst>
          </p:cNvPr>
          <p:cNvSpPr txBox="1"/>
          <p:nvPr/>
        </p:nvSpPr>
        <p:spPr>
          <a:xfrm>
            <a:off x="6587397" y="5935041"/>
            <a:ext cx="1502655" cy="461665"/>
          </a:xfrm>
          <a:prstGeom prst="rect">
            <a:avLst/>
          </a:prstGeom>
          <a:noFill/>
        </p:spPr>
        <p:txBody>
          <a:bodyPr wrap="none" rtlCol="0">
            <a:spAutoFit/>
          </a:bodyPr>
          <a:lstStyle/>
          <a:p>
            <a:r>
              <a:rPr lang="en-US" sz="2400" dirty="0"/>
              <a:t>What is C?</a:t>
            </a:r>
          </a:p>
        </p:txBody>
      </p:sp>
      <p:cxnSp>
        <p:nvCxnSpPr>
          <p:cNvPr id="66" name="Straight Connector 65">
            <a:extLst>
              <a:ext uri="{FF2B5EF4-FFF2-40B4-BE49-F238E27FC236}">
                <a16:creationId xmlns:a16="http://schemas.microsoft.com/office/drawing/2014/main" id="{BE5021B1-BD62-0B46-84BE-31AAA7CA0B59}"/>
              </a:ext>
            </a:extLst>
          </p:cNvPr>
          <p:cNvCxnSpPr>
            <a:cxnSpLocks/>
          </p:cNvCxnSpPr>
          <p:nvPr/>
        </p:nvCxnSpPr>
        <p:spPr>
          <a:xfrm>
            <a:off x="7861542" y="3898118"/>
            <a:ext cx="0" cy="204309"/>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67" name="Right Brace 66">
            <a:extLst>
              <a:ext uri="{FF2B5EF4-FFF2-40B4-BE49-F238E27FC236}">
                <a16:creationId xmlns:a16="http://schemas.microsoft.com/office/drawing/2014/main" id="{F53B4B14-4F7E-6E46-B7C5-1AE37E74FC96}"/>
              </a:ext>
            </a:extLst>
          </p:cNvPr>
          <p:cNvSpPr/>
          <p:nvPr/>
        </p:nvSpPr>
        <p:spPr>
          <a:xfrm rot="5400000">
            <a:off x="7776408" y="3077543"/>
            <a:ext cx="133693" cy="1492938"/>
          </a:xfrm>
          <a:prstGeom prst="rightBrace">
            <a:avLst>
              <a:gd name="adj1" fmla="val 8333"/>
              <a:gd name="adj2" fmla="val 48580"/>
            </a:avLst>
          </a:prstGeom>
          <a:ln w="12700">
            <a:solidFill>
              <a:srgbClr val="64AAC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71" name="Straight Connector 70">
            <a:extLst>
              <a:ext uri="{FF2B5EF4-FFF2-40B4-BE49-F238E27FC236}">
                <a16:creationId xmlns:a16="http://schemas.microsoft.com/office/drawing/2014/main" id="{6F611742-EEDB-4542-8923-DD6A84015F75}"/>
              </a:ext>
            </a:extLst>
          </p:cNvPr>
          <p:cNvCxnSpPr/>
          <p:nvPr/>
        </p:nvCxnSpPr>
        <p:spPr>
          <a:xfrm flipH="1">
            <a:off x="1180708" y="4102427"/>
            <a:ext cx="6680834"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116B89A-FCD2-2A41-A63F-BC41B6F0F04B}"/>
              </a:ext>
            </a:extLst>
          </p:cNvPr>
          <p:cNvCxnSpPr/>
          <p:nvPr/>
        </p:nvCxnSpPr>
        <p:spPr>
          <a:xfrm>
            <a:off x="1187777" y="4102427"/>
            <a:ext cx="0" cy="886502"/>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867DF85B-C425-0241-BAE9-1864C21F2E70}"/>
              </a:ext>
            </a:extLst>
          </p:cNvPr>
          <p:cNvCxnSpPr/>
          <p:nvPr/>
        </p:nvCxnSpPr>
        <p:spPr>
          <a:xfrm>
            <a:off x="1180707" y="4988929"/>
            <a:ext cx="401522"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54745819"/>
      </p:ext>
    </p:extLst>
  </p:cSld>
  <p:clrMapOvr>
    <a:masterClrMapping/>
  </p:clrMapOvr>
  <mc:AlternateContent xmlns:mc="http://schemas.openxmlformats.org/markup-compatibility/2006" xmlns:p14="http://schemas.microsoft.com/office/powerpoint/2010/main">
    <mc:Choice Requires="p14">
      <p:transition spd="slow" p14:dur="2000" advTm="148232"/>
    </mc:Choice>
    <mc:Fallback xmlns="">
      <p:transition spd="slow" advTm="148232"/>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09E4AF5-3971-5843-BB07-E9541A594B58}"/>
                  </a:ext>
                </a:extLst>
              </p:cNvPr>
              <p:cNvSpPr>
                <a:spLocks noGrp="1"/>
              </p:cNvSpPr>
              <p:nvPr>
                <p:ph type="title"/>
              </p:nvPr>
            </p:nvSpPr>
            <p:spPr>
              <a:xfrm>
                <a:off x="630936" y="945442"/>
                <a:ext cx="2733367" cy="1481372"/>
              </a:xfrm>
            </p:spPr>
            <p:txBody>
              <a:bodyPr anchor="t">
                <a:normAutofit/>
              </a:bodyPr>
              <a:lstStyle/>
              <a:p>
                <a:pPr/>
                <a14:m>
                  <m:oMathPara xmlns:m="http://schemas.openxmlformats.org/officeDocument/2006/math">
                    <m:oMathParaPr>
                      <m:jc m:val="left"/>
                    </m:oMathParaPr>
                    <m:oMath xmlns:m="http://schemas.openxmlformats.org/officeDocument/2006/math">
                      <m:sSub>
                        <m:sSubPr>
                          <m:ctrlPr>
                            <a:rPr lang="en-US" sz="7200" i="1" smtClean="0">
                              <a:solidFill>
                                <a:schemeClr val="tx1"/>
                              </a:solidFill>
                              <a:latin typeface="Cambria Math" panose="02040503050406030204" pitchFamily="18" charset="0"/>
                            </a:rPr>
                          </m:ctrlPr>
                        </m:sSubPr>
                        <m:e>
                          <m:r>
                            <a:rPr lang="en-US" sz="7200" i="1">
                              <a:solidFill>
                                <a:schemeClr val="tx1"/>
                              </a:solidFill>
                              <a:latin typeface="Cambria Math" panose="02040503050406030204" pitchFamily="18" charset="0"/>
                            </a:rPr>
                            <m:t>𝐹</m:t>
                          </m:r>
                        </m:e>
                        <m:sub>
                          <m:r>
                            <a:rPr lang="en-US" sz="7200" i="1">
                              <a:solidFill>
                                <a:schemeClr val="tx1"/>
                              </a:solidFill>
                              <a:latin typeface="Cambria Math" panose="02040503050406030204" pitchFamily="18" charset="0"/>
                            </a:rPr>
                            <m:t>𝑣</m:t>
                          </m:r>
                        </m:sub>
                      </m:sSub>
                      <m:r>
                        <a:rPr lang="en-US" sz="7200" i="1">
                          <a:solidFill>
                            <a:schemeClr val="tx1"/>
                          </a:solidFill>
                          <a:latin typeface="Cambria Math" panose="02040503050406030204" pitchFamily="18" charset="0"/>
                        </a:rPr>
                        <m:t>= ?</m:t>
                      </m:r>
                    </m:oMath>
                  </m:oMathPara>
                </a14:m>
                <a:br>
                  <a:rPr lang="en-US" sz="7200" dirty="0">
                    <a:solidFill>
                      <a:schemeClr val="tx1"/>
                    </a:solidFill>
                  </a:rPr>
                </a:br>
                <a:endParaRPr lang="en-US" sz="7200" dirty="0">
                  <a:solidFill>
                    <a:schemeClr val="tx1"/>
                  </a:solidFill>
                </a:endParaRPr>
              </a:p>
            </p:txBody>
          </p:sp>
        </mc:Choice>
        <mc:Fallback xmlns="">
          <p:sp>
            <p:nvSpPr>
              <p:cNvPr id="2" name="Title 1">
                <a:extLst>
                  <a:ext uri="{FF2B5EF4-FFF2-40B4-BE49-F238E27FC236}">
                    <a16:creationId xmlns:a16="http://schemas.microsoft.com/office/drawing/2014/main" id="{E09E4AF5-3971-5843-BB07-E9541A594B58}"/>
                  </a:ext>
                </a:extLst>
              </p:cNvPr>
              <p:cNvSpPr>
                <a:spLocks noGrp="1" noRot="1" noChangeAspect="1" noMove="1" noResize="1" noEditPoints="1" noAdjustHandles="1" noChangeArrowheads="1" noChangeShapeType="1" noTextEdit="1"/>
              </p:cNvSpPr>
              <p:nvPr>
                <p:ph type="title"/>
              </p:nvPr>
            </p:nvSpPr>
            <p:spPr>
              <a:xfrm>
                <a:off x="630936" y="945442"/>
                <a:ext cx="2733367" cy="1481372"/>
              </a:xfr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val 3">
                <a:extLst>
                  <a:ext uri="{FF2B5EF4-FFF2-40B4-BE49-F238E27FC236}">
                    <a16:creationId xmlns:a16="http://schemas.microsoft.com/office/drawing/2014/main" id="{04CFAEE3-2ECE-C84E-8BA2-6E56BA13CDBB}"/>
                  </a:ext>
                </a:extLst>
              </p:cNvPr>
              <p:cNvSpPr/>
              <p:nvPr/>
            </p:nvSpPr>
            <p:spPr>
              <a:xfrm>
                <a:off x="699940" y="2515005"/>
                <a:ext cx="2509886" cy="1276339"/>
              </a:xfrm>
              <a:custGeom>
                <a:avLst/>
                <a:gdLst>
                  <a:gd name="connsiteX0" fmla="*/ 0 w 3346515"/>
                  <a:gd name="connsiteY0" fmla="*/ 850893 h 1701785"/>
                  <a:gd name="connsiteX1" fmla="*/ 1673258 w 3346515"/>
                  <a:gd name="connsiteY1" fmla="*/ 0 h 1701785"/>
                  <a:gd name="connsiteX2" fmla="*/ 3346516 w 3346515"/>
                  <a:gd name="connsiteY2" fmla="*/ 850893 h 1701785"/>
                  <a:gd name="connsiteX3" fmla="*/ 1673258 w 3346515"/>
                  <a:gd name="connsiteY3" fmla="*/ 1701786 h 1701785"/>
                  <a:gd name="connsiteX4" fmla="*/ 0 w 3346515"/>
                  <a:gd name="connsiteY4" fmla="*/ 850893 h 1701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515" h="1701785" fill="none" extrusionOk="0">
                    <a:moveTo>
                      <a:pt x="0" y="850893"/>
                    </a:moveTo>
                    <a:cubicBezTo>
                      <a:pt x="179569" y="402260"/>
                      <a:pt x="837501" y="-181840"/>
                      <a:pt x="1673258" y="0"/>
                    </a:cubicBezTo>
                    <a:cubicBezTo>
                      <a:pt x="2521458" y="-11625"/>
                      <a:pt x="3317209" y="408550"/>
                      <a:pt x="3346516" y="850893"/>
                    </a:cubicBezTo>
                    <a:cubicBezTo>
                      <a:pt x="3344326" y="1299944"/>
                      <a:pt x="2489436" y="1851788"/>
                      <a:pt x="1673258" y="1701786"/>
                    </a:cubicBezTo>
                    <a:cubicBezTo>
                      <a:pt x="847868" y="1757056"/>
                      <a:pt x="39568" y="1330342"/>
                      <a:pt x="0" y="850893"/>
                    </a:cubicBezTo>
                    <a:close/>
                  </a:path>
                  <a:path w="3346515" h="1701785" stroke="0" extrusionOk="0">
                    <a:moveTo>
                      <a:pt x="0" y="850893"/>
                    </a:moveTo>
                    <a:cubicBezTo>
                      <a:pt x="-155679" y="284932"/>
                      <a:pt x="623294" y="47233"/>
                      <a:pt x="1673258" y="0"/>
                    </a:cubicBezTo>
                    <a:cubicBezTo>
                      <a:pt x="2688418" y="19167"/>
                      <a:pt x="3284527" y="382929"/>
                      <a:pt x="3346516" y="850893"/>
                    </a:cubicBezTo>
                    <a:cubicBezTo>
                      <a:pt x="3311296" y="1355223"/>
                      <a:pt x="2562876" y="1892462"/>
                      <a:pt x="1673258" y="1701786"/>
                    </a:cubicBezTo>
                    <a:cubicBezTo>
                      <a:pt x="669292" y="1658097"/>
                      <a:pt x="67481" y="1353071"/>
                      <a:pt x="0" y="850893"/>
                    </a:cubicBezTo>
                    <a:close/>
                  </a:path>
                </a:pathLst>
              </a:custGeom>
              <a:solidFill>
                <a:schemeClr val="bg1"/>
              </a:solidFill>
              <a:ln w="12700">
                <a:no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477C96"/>
                    </a:solidFill>
                  </a:rPr>
                  <a:t>Assumptions:</a:t>
                </a:r>
              </a:p>
              <a:p>
                <a:pPr algn="ctr"/>
                <a14:m>
                  <m:oMathPara xmlns:m="http://schemas.openxmlformats.org/officeDocument/2006/math">
                    <m:oMathParaPr>
                      <m:jc m:val="centerGroup"/>
                    </m:oMathParaPr>
                    <m:oMath xmlns:m="http://schemas.openxmlformats.org/officeDocument/2006/math">
                      <m:sSub>
                        <m:sSubPr>
                          <m:ctrlPr>
                            <a:rPr lang="en-US" sz="1350" b="1" i="1">
                              <a:solidFill>
                                <a:srgbClr val="477C96"/>
                              </a:solidFill>
                              <a:latin typeface="Cambria Math" panose="02040503050406030204" pitchFamily="18" charset="0"/>
                            </a:rPr>
                          </m:ctrlPr>
                        </m:sSubPr>
                        <m:e>
                          <m:r>
                            <a:rPr lang="en-US" sz="1350" b="1" i="1">
                              <a:solidFill>
                                <a:srgbClr val="477C96"/>
                              </a:solidFill>
                              <a:latin typeface="Cambria Math" panose="02040503050406030204" pitchFamily="18" charset="0"/>
                            </a:rPr>
                            <m:t>𝝆</m:t>
                          </m:r>
                        </m:e>
                        <m:sub>
                          <m:r>
                            <a:rPr lang="en-US" sz="1350" b="1" i="1">
                              <a:solidFill>
                                <a:srgbClr val="477C96"/>
                              </a:solidFill>
                              <a:latin typeface="Cambria Math" panose="02040503050406030204" pitchFamily="18" charset="0"/>
                            </a:rPr>
                            <m:t>𝒗</m:t>
                          </m:r>
                        </m:sub>
                      </m:sSub>
                      <m:d>
                        <m:dPr>
                          <m:ctrlPr>
                            <a:rPr lang="en-US" sz="1350" b="1" i="1">
                              <a:solidFill>
                                <a:srgbClr val="477C96"/>
                              </a:solidFill>
                              <a:latin typeface="Cambria Math" panose="02040503050406030204" pitchFamily="18" charset="0"/>
                            </a:rPr>
                          </m:ctrlPr>
                        </m:dPr>
                        <m:e>
                          <m:r>
                            <a:rPr lang="en-US" sz="1350" b="1" i="1">
                              <a:solidFill>
                                <a:srgbClr val="477C96"/>
                              </a:solidFill>
                              <a:latin typeface="Cambria Math" panose="02040503050406030204" pitchFamily="18" charset="0"/>
                            </a:rPr>
                            <m:t>𝑹</m:t>
                          </m:r>
                          <m:r>
                            <a:rPr lang="en-US" sz="1350" b="1" i="1">
                              <a:solidFill>
                                <a:srgbClr val="477C96"/>
                              </a:solidFill>
                              <a:latin typeface="Cambria Math" panose="02040503050406030204" pitchFamily="18" charset="0"/>
                            </a:rPr>
                            <m:t>=</m:t>
                          </m:r>
                          <m:r>
                            <a:rPr lang="en-US" sz="1350" b="1" i="1">
                              <a:solidFill>
                                <a:srgbClr val="477C96"/>
                              </a:solidFill>
                              <a:latin typeface="Cambria Math" panose="02040503050406030204" pitchFamily="18" charset="0"/>
                            </a:rPr>
                            <m:t>𝒓</m:t>
                          </m:r>
                        </m:e>
                      </m:d>
                      <m:r>
                        <a:rPr lang="en-US" sz="1350" b="1" i="1">
                          <a:solidFill>
                            <a:srgbClr val="477C96"/>
                          </a:solidFill>
                          <a:latin typeface="Cambria Math" panose="02040503050406030204" pitchFamily="18" charset="0"/>
                        </a:rPr>
                        <m:t>=</m:t>
                      </m:r>
                      <m:sSub>
                        <m:sSubPr>
                          <m:ctrlPr>
                            <a:rPr lang="en-US" sz="1350" b="1" i="1">
                              <a:solidFill>
                                <a:srgbClr val="477C96"/>
                              </a:solidFill>
                              <a:latin typeface="Cambria Math" panose="02040503050406030204" pitchFamily="18" charset="0"/>
                            </a:rPr>
                          </m:ctrlPr>
                        </m:sSubPr>
                        <m:e>
                          <m:r>
                            <a:rPr lang="en-US" sz="1350" b="1" i="1">
                              <a:solidFill>
                                <a:srgbClr val="477C96"/>
                              </a:solidFill>
                              <a:latin typeface="Cambria Math" panose="02040503050406030204" pitchFamily="18" charset="0"/>
                            </a:rPr>
                            <m:t>𝝆</m:t>
                          </m:r>
                        </m:e>
                        <m:sub>
                          <m:r>
                            <a:rPr lang="en-US" sz="1350" b="1" i="1">
                              <a:solidFill>
                                <a:srgbClr val="477C96"/>
                              </a:solidFill>
                              <a:latin typeface="Cambria Math" panose="02040503050406030204" pitchFamily="18" charset="0"/>
                            </a:rPr>
                            <m:t>𝒗𝒔</m:t>
                          </m:r>
                        </m:sub>
                      </m:sSub>
                      <m:r>
                        <a:rPr lang="en-US" sz="1350" b="1" i="1">
                          <a:solidFill>
                            <a:srgbClr val="477C96"/>
                          </a:solidFill>
                          <a:latin typeface="Cambria Math" panose="02040503050406030204" pitchFamily="18" charset="0"/>
                        </a:rPr>
                        <m:t>(</m:t>
                      </m:r>
                      <m:sSub>
                        <m:sSubPr>
                          <m:ctrlPr>
                            <a:rPr lang="en-US" sz="1350" b="1" i="1">
                              <a:solidFill>
                                <a:srgbClr val="477C96"/>
                              </a:solidFill>
                              <a:latin typeface="Cambria Math" panose="02040503050406030204" pitchFamily="18" charset="0"/>
                            </a:rPr>
                          </m:ctrlPr>
                        </m:sSubPr>
                        <m:e>
                          <m:r>
                            <a:rPr lang="en-US" sz="1350" b="1" i="1">
                              <a:solidFill>
                                <a:srgbClr val="477C96"/>
                              </a:solidFill>
                              <a:latin typeface="Cambria Math" panose="02040503050406030204" pitchFamily="18" charset="0"/>
                            </a:rPr>
                            <m:t>𝑻</m:t>
                          </m:r>
                        </m:e>
                        <m:sub>
                          <m:r>
                            <a:rPr lang="en-US" sz="1350" b="1" i="1">
                              <a:solidFill>
                                <a:srgbClr val="477C96"/>
                              </a:solidFill>
                              <a:latin typeface="Cambria Math" panose="02040503050406030204" pitchFamily="18" charset="0"/>
                            </a:rPr>
                            <m:t>𝒅</m:t>
                          </m:r>
                        </m:sub>
                      </m:sSub>
                      <m:r>
                        <a:rPr lang="en-US" sz="1350" b="1" i="1">
                          <a:solidFill>
                            <a:srgbClr val="477C96"/>
                          </a:solidFill>
                          <a:latin typeface="Cambria Math" panose="02040503050406030204" pitchFamily="18" charset="0"/>
                        </a:rPr>
                        <m:t>)</m:t>
                      </m:r>
                    </m:oMath>
                  </m:oMathPara>
                </a14:m>
                <a:endParaRPr lang="en-US" sz="1350" b="1" dirty="0">
                  <a:solidFill>
                    <a:srgbClr val="477C96"/>
                  </a:solidFill>
                </a:endParaRPr>
              </a:p>
              <a:p>
                <a:pPr algn="ctr"/>
                <a14:m>
                  <m:oMathPara xmlns:m="http://schemas.openxmlformats.org/officeDocument/2006/math">
                    <m:oMathParaPr>
                      <m:jc m:val="centerGroup"/>
                    </m:oMathParaPr>
                    <m:oMath xmlns:m="http://schemas.openxmlformats.org/officeDocument/2006/math">
                      <m:sSub>
                        <m:sSubPr>
                          <m:ctrlPr>
                            <a:rPr lang="en-US" sz="1350" b="1" i="1">
                              <a:solidFill>
                                <a:srgbClr val="477C96"/>
                              </a:solidFill>
                              <a:latin typeface="Cambria Math" panose="02040503050406030204" pitchFamily="18" charset="0"/>
                            </a:rPr>
                          </m:ctrlPr>
                        </m:sSubPr>
                        <m:e>
                          <m:r>
                            <a:rPr lang="en-US" sz="1350" b="1" i="1">
                              <a:solidFill>
                                <a:srgbClr val="477C96"/>
                              </a:solidFill>
                              <a:latin typeface="Cambria Math" panose="02040503050406030204" pitchFamily="18" charset="0"/>
                            </a:rPr>
                            <m:t>𝝆</m:t>
                          </m:r>
                        </m:e>
                        <m:sub>
                          <m:r>
                            <a:rPr lang="en-US" sz="1350" b="1" i="1">
                              <a:solidFill>
                                <a:srgbClr val="477C96"/>
                              </a:solidFill>
                              <a:latin typeface="Cambria Math" panose="02040503050406030204" pitchFamily="18" charset="0"/>
                            </a:rPr>
                            <m:t>𝒗</m:t>
                          </m:r>
                        </m:sub>
                      </m:sSub>
                      <m:r>
                        <a:rPr lang="en-US" sz="1350" b="1" i="1">
                          <a:solidFill>
                            <a:srgbClr val="477C96"/>
                          </a:solidFill>
                          <a:latin typeface="Cambria Math" panose="02040503050406030204" pitchFamily="18" charset="0"/>
                        </a:rPr>
                        <m:t> </m:t>
                      </m:r>
                      <m:d>
                        <m:dPr>
                          <m:ctrlPr>
                            <a:rPr lang="en-US" sz="1350" b="1" i="1">
                              <a:solidFill>
                                <a:srgbClr val="477C96"/>
                              </a:solidFill>
                              <a:latin typeface="Cambria Math" panose="02040503050406030204" pitchFamily="18" charset="0"/>
                            </a:rPr>
                          </m:ctrlPr>
                        </m:dPr>
                        <m:e>
                          <m:r>
                            <a:rPr lang="en-US" sz="1350" b="1" i="1">
                              <a:solidFill>
                                <a:srgbClr val="477C96"/>
                              </a:solidFill>
                              <a:latin typeface="Cambria Math" panose="02040503050406030204" pitchFamily="18" charset="0"/>
                            </a:rPr>
                            <m:t>𝑹</m:t>
                          </m:r>
                          <m:r>
                            <a:rPr lang="en-US" sz="1350" b="1" i="1">
                              <a:solidFill>
                                <a:srgbClr val="477C96"/>
                              </a:solidFill>
                              <a:latin typeface="Cambria Math" panose="02040503050406030204" pitchFamily="18" charset="0"/>
                              <a:ea typeface="Cambria Math" panose="02040503050406030204" pitchFamily="18" charset="0"/>
                            </a:rPr>
                            <m:t>→∞</m:t>
                          </m:r>
                        </m:e>
                      </m:d>
                      <m:r>
                        <a:rPr lang="en-US" sz="1350" b="1" i="1">
                          <a:solidFill>
                            <a:srgbClr val="477C96"/>
                          </a:solidFill>
                          <a:latin typeface="Cambria Math" panose="02040503050406030204" pitchFamily="18" charset="0"/>
                        </a:rPr>
                        <m:t>=</m:t>
                      </m:r>
                      <m:sSub>
                        <m:sSubPr>
                          <m:ctrlPr>
                            <a:rPr lang="en-US" sz="1350" b="1" i="1">
                              <a:solidFill>
                                <a:srgbClr val="477C96"/>
                              </a:solidFill>
                              <a:latin typeface="Cambria Math" panose="02040503050406030204" pitchFamily="18" charset="0"/>
                            </a:rPr>
                          </m:ctrlPr>
                        </m:sSubPr>
                        <m:e>
                          <m:r>
                            <a:rPr lang="en-US" sz="1350" b="1" i="1">
                              <a:solidFill>
                                <a:srgbClr val="477C96"/>
                              </a:solidFill>
                              <a:latin typeface="Cambria Math" panose="02040503050406030204" pitchFamily="18" charset="0"/>
                            </a:rPr>
                            <m:t>𝝆</m:t>
                          </m:r>
                        </m:e>
                        <m:sub>
                          <m:r>
                            <a:rPr lang="en-US" sz="1350" b="1" i="1">
                              <a:solidFill>
                                <a:srgbClr val="477C96"/>
                              </a:solidFill>
                              <a:latin typeface="Cambria Math" panose="02040503050406030204" pitchFamily="18" charset="0"/>
                            </a:rPr>
                            <m:t>𝒗</m:t>
                          </m:r>
                          <m:r>
                            <a:rPr lang="en-US" sz="1350" b="1" i="1">
                              <a:solidFill>
                                <a:srgbClr val="477C96"/>
                              </a:solidFill>
                              <a:latin typeface="Cambria Math" panose="02040503050406030204" pitchFamily="18" charset="0"/>
                              <a:ea typeface="Cambria Math" panose="02040503050406030204" pitchFamily="18" charset="0"/>
                            </a:rPr>
                            <m:t>∞</m:t>
                          </m:r>
                        </m:sub>
                      </m:sSub>
                    </m:oMath>
                  </m:oMathPara>
                </a14:m>
                <a:endParaRPr lang="en-US" sz="1350" b="1" dirty="0">
                  <a:solidFill>
                    <a:srgbClr val="477C96"/>
                  </a:solidFill>
                </a:endParaRPr>
              </a:p>
              <a:p>
                <a:pPr algn="ctr"/>
                <a:r>
                  <a:rPr lang="en-US" sz="1350" b="1" dirty="0">
                    <a:solidFill>
                      <a:srgbClr val="477C96"/>
                    </a:solidFill>
                  </a:rPr>
                  <a:t>Derive on your own as we go…</a:t>
                </a:r>
                <a:endParaRPr lang="en-US" sz="1350" dirty="0"/>
              </a:p>
            </p:txBody>
          </p:sp>
        </mc:Choice>
        <mc:Fallback xmlns="">
          <p:sp>
            <p:nvSpPr>
              <p:cNvPr id="4" name="Oval 3">
                <a:extLst>
                  <a:ext uri="{FF2B5EF4-FFF2-40B4-BE49-F238E27FC236}">
                    <a16:creationId xmlns:a16="http://schemas.microsoft.com/office/drawing/2014/main" id="{04CFAEE3-2ECE-C84E-8BA2-6E56BA13CDBB}"/>
                  </a:ext>
                </a:extLst>
              </p:cNvPr>
              <p:cNvSpPr>
                <a:spLocks noRot="1" noChangeAspect="1" noMove="1" noResize="1" noEditPoints="1" noAdjustHandles="1" noChangeArrowheads="1" noChangeShapeType="1" noTextEdit="1"/>
              </p:cNvSpPr>
              <p:nvPr/>
            </p:nvSpPr>
            <p:spPr>
              <a:xfrm>
                <a:off x="699940" y="2515005"/>
                <a:ext cx="2509886" cy="1276339"/>
              </a:xfrm>
              <a:custGeom>
                <a:avLst/>
                <a:gdLst>
                  <a:gd name="connsiteX0" fmla="*/ 0 w 3346515"/>
                  <a:gd name="connsiteY0" fmla="*/ 850893 h 1701785"/>
                  <a:gd name="connsiteX1" fmla="*/ 1673258 w 3346515"/>
                  <a:gd name="connsiteY1" fmla="*/ 0 h 1701785"/>
                  <a:gd name="connsiteX2" fmla="*/ 3346516 w 3346515"/>
                  <a:gd name="connsiteY2" fmla="*/ 850893 h 1701785"/>
                  <a:gd name="connsiteX3" fmla="*/ 1673258 w 3346515"/>
                  <a:gd name="connsiteY3" fmla="*/ 1701786 h 1701785"/>
                  <a:gd name="connsiteX4" fmla="*/ 0 w 3346515"/>
                  <a:gd name="connsiteY4" fmla="*/ 850893 h 1701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515" h="1701785" fill="none" extrusionOk="0">
                    <a:moveTo>
                      <a:pt x="0" y="850893"/>
                    </a:moveTo>
                    <a:cubicBezTo>
                      <a:pt x="179569" y="402260"/>
                      <a:pt x="837501" y="-181840"/>
                      <a:pt x="1673258" y="0"/>
                    </a:cubicBezTo>
                    <a:cubicBezTo>
                      <a:pt x="2521458" y="-11625"/>
                      <a:pt x="3317209" y="408550"/>
                      <a:pt x="3346516" y="850893"/>
                    </a:cubicBezTo>
                    <a:cubicBezTo>
                      <a:pt x="3344326" y="1299944"/>
                      <a:pt x="2489436" y="1851788"/>
                      <a:pt x="1673258" y="1701786"/>
                    </a:cubicBezTo>
                    <a:cubicBezTo>
                      <a:pt x="847868" y="1757056"/>
                      <a:pt x="39568" y="1330342"/>
                      <a:pt x="0" y="850893"/>
                    </a:cubicBezTo>
                    <a:close/>
                  </a:path>
                  <a:path w="3346515" h="1701785" stroke="0" extrusionOk="0">
                    <a:moveTo>
                      <a:pt x="0" y="850893"/>
                    </a:moveTo>
                    <a:cubicBezTo>
                      <a:pt x="-155679" y="284932"/>
                      <a:pt x="623294" y="47233"/>
                      <a:pt x="1673258" y="0"/>
                    </a:cubicBezTo>
                    <a:cubicBezTo>
                      <a:pt x="2688418" y="19167"/>
                      <a:pt x="3284527" y="382929"/>
                      <a:pt x="3346516" y="850893"/>
                    </a:cubicBezTo>
                    <a:cubicBezTo>
                      <a:pt x="3311296" y="1355223"/>
                      <a:pt x="2562876" y="1892462"/>
                      <a:pt x="1673258" y="1701786"/>
                    </a:cubicBezTo>
                    <a:cubicBezTo>
                      <a:pt x="669292" y="1658097"/>
                      <a:pt x="67481" y="1353071"/>
                      <a:pt x="0" y="850893"/>
                    </a:cubicBezTo>
                    <a:close/>
                  </a:path>
                </a:pathLst>
              </a:custGeom>
              <a:blipFill>
                <a:blip r:embed="rId4"/>
                <a:stretch>
                  <a:fillRect/>
                </a:stretch>
              </a:blipFill>
              <a:ln w="12700">
                <a:noFill/>
                <a:extLst>
                  <a:ext uri="{C807C97D-BFC1-408E-A445-0C87EB9F89A2}">
                    <ask:lineSketchStyleProps xmlns:ask="http://schemas.microsoft.com/office/drawing/2018/sketchyshapes" xmlns:a14="http://schemas.microsoft.com/office/drawing/2010/main" xmlns="" sd="1219033472">
                      <a:prstGeom prst="ellipse">
                        <a:avLst/>
                      </a:prstGeom>
                      <ask:type>
                        <ask:lineSketchFreehand/>
                      </ask:type>
                    </ask:lineSketchStyleProps>
                  </a:ext>
                </a:extLs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itle 1">
                <a:extLst>
                  <a:ext uri="{FF2B5EF4-FFF2-40B4-BE49-F238E27FC236}">
                    <a16:creationId xmlns:a16="http://schemas.microsoft.com/office/drawing/2014/main" id="{9B08CB6B-F039-B14A-A599-5A4225CFC920}"/>
                  </a:ext>
                </a:extLst>
              </p:cNvPr>
              <p:cNvSpPr txBox="1">
                <a:spLocks/>
              </p:cNvSpPr>
              <p:nvPr/>
            </p:nvSpPr>
            <p:spPr>
              <a:xfrm>
                <a:off x="4566269" y="913440"/>
                <a:ext cx="1460637" cy="808534"/>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p>
                        <m:sSupPr>
                          <m:ctrlPr>
                            <a:rPr lang="en-US" sz="1350" i="1">
                              <a:solidFill>
                                <a:srgbClr val="477C96"/>
                              </a:solidFill>
                              <a:latin typeface="Cambria Math" panose="02040503050406030204" pitchFamily="18" charset="0"/>
                            </a:rPr>
                          </m:ctrlPr>
                        </m:sSupPr>
                        <m:e>
                          <m:r>
                            <a:rPr lang="en-US" sz="1350" i="1">
                              <a:solidFill>
                                <a:srgbClr val="477C96"/>
                              </a:solidFill>
                              <a:latin typeface="Cambria Math" panose="02040503050406030204" pitchFamily="18" charset="0"/>
                            </a:rPr>
                            <m:t>𝑅</m:t>
                          </m:r>
                        </m:e>
                        <m:sup>
                          <m:r>
                            <a:rPr lang="en-US" sz="1350" i="1">
                              <a:solidFill>
                                <a:srgbClr val="477C96"/>
                              </a:solidFill>
                              <a:latin typeface="Cambria Math" panose="02040503050406030204" pitchFamily="18" charset="0"/>
                            </a:rPr>
                            <m:t>2</m:t>
                          </m:r>
                        </m:sup>
                      </m:sSup>
                      <m:f>
                        <m:fPr>
                          <m:ctrlPr>
                            <a:rPr lang="en-US" sz="1350" i="1">
                              <a:solidFill>
                                <a:srgbClr val="477C96"/>
                              </a:solidFill>
                              <a:latin typeface="Cambria Math" panose="02040503050406030204" pitchFamily="18" charset="0"/>
                            </a:rPr>
                          </m:ctrlPr>
                        </m:fPr>
                        <m:num>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m:t>
                              </m:r>
                            </m:sub>
                          </m:sSub>
                        </m:num>
                        <m:den>
                          <m:r>
                            <a:rPr lang="en-US" sz="1350" i="1">
                              <a:solidFill>
                                <a:srgbClr val="477C96"/>
                              </a:solidFill>
                              <a:latin typeface="Cambria Math" panose="02040503050406030204" pitchFamily="18" charset="0"/>
                            </a:rPr>
                            <m:t>𝜕</m:t>
                          </m:r>
                          <m:r>
                            <m:rPr>
                              <m:sty m:val="p"/>
                            </m:rPr>
                            <a:rPr lang="en-US" sz="1350" i="1">
                              <a:solidFill>
                                <a:srgbClr val="477C96"/>
                              </a:solidFill>
                              <a:latin typeface="Cambria Math" panose="02040503050406030204" pitchFamily="18" charset="0"/>
                            </a:rPr>
                            <m:t>R</m:t>
                          </m:r>
                        </m:den>
                      </m:f>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𝐶</m:t>
                      </m:r>
                    </m:oMath>
                  </m:oMathPara>
                </a14:m>
                <a:br>
                  <a:rPr lang="en-US" sz="2100" dirty="0">
                    <a:solidFill>
                      <a:srgbClr val="477C96"/>
                    </a:solidFill>
                  </a:rPr>
                </a:br>
                <a:endParaRPr lang="en-US" sz="2100" dirty="0">
                  <a:solidFill>
                    <a:srgbClr val="477C96"/>
                  </a:solidFill>
                </a:endParaRPr>
              </a:p>
            </p:txBody>
          </p:sp>
        </mc:Choice>
        <mc:Fallback xmlns="">
          <p:sp>
            <p:nvSpPr>
              <p:cNvPr id="7" name="Title 1">
                <a:extLst>
                  <a:ext uri="{FF2B5EF4-FFF2-40B4-BE49-F238E27FC236}">
                    <a16:creationId xmlns:a16="http://schemas.microsoft.com/office/drawing/2014/main" id="{9B08CB6B-F039-B14A-A599-5A4225CFC920}"/>
                  </a:ext>
                </a:extLst>
              </p:cNvPr>
              <p:cNvSpPr txBox="1">
                <a:spLocks noRot="1" noChangeAspect="1" noMove="1" noResize="1" noEditPoints="1" noAdjustHandles="1" noChangeArrowheads="1" noChangeShapeType="1" noTextEdit="1"/>
              </p:cNvSpPr>
              <p:nvPr/>
            </p:nvSpPr>
            <p:spPr>
              <a:xfrm>
                <a:off x="4566269" y="913440"/>
                <a:ext cx="1460637" cy="80853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itle 1">
                <a:extLst>
                  <a:ext uri="{FF2B5EF4-FFF2-40B4-BE49-F238E27FC236}">
                    <a16:creationId xmlns:a16="http://schemas.microsoft.com/office/drawing/2014/main" id="{75FF52EB-1422-B843-A123-B4CCED56E2F5}"/>
                  </a:ext>
                </a:extLst>
              </p:cNvPr>
              <p:cNvSpPr txBox="1">
                <a:spLocks/>
              </p:cNvSpPr>
              <p:nvPr/>
            </p:nvSpPr>
            <p:spPr>
              <a:xfrm>
                <a:off x="4745139" y="1519528"/>
                <a:ext cx="1257855" cy="370151"/>
              </a:xfrm>
              <a:prstGeom prst="rect">
                <a:avLst/>
              </a:prstGeom>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m:t>
                          </m:r>
                        </m:sub>
                      </m:sSub>
                      <m:r>
                        <a:rPr lang="en-US" sz="1350" i="1">
                          <a:solidFill>
                            <a:srgbClr val="477C96"/>
                          </a:solidFill>
                          <a:latin typeface="Cambria Math" panose="02040503050406030204" pitchFamily="18" charset="0"/>
                        </a:rPr>
                        <m:t>=    </m:t>
                      </m:r>
                      <m:f>
                        <m:fPr>
                          <m:ctrlPr>
                            <a:rPr lang="en-US" sz="1350" i="1">
                              <a:solidFill>
                                <a:srgbClr val="477C96"/>
                              </a:solidFill>
                              <a:latin typeface="Cambria Math" panose="02040503050406030204" pitchFamily="18" charset="0"/>
                            </a:rPr>
                          </m:ctrlPr>
                        </m:fPr>
                        <m:num>
                          <m:r>
                            <a:rPr lang="en-US" sz="1350" i="1">
                              <a:solidFill>
                                <a:srgbClr val="477C96"/>
                              </a:solidFill>
                              <a:latin typeface="Cambria Math" panose="02040503050406030204" pitchFamily="18" charset="0"/>
                            </a:rPr>
                            <m:t>𝐶</m:t>
                          </m:r>
                        </m:num>
                        <m:den>
                          <m:sSup>
                            <m:sSupPr>
                              <m:ctrlPr>
                                <a:rPr lang="en-US" sz="1350" i="1">
                                  <a:solidFill>
                                    <a:srgbClr val="477C96"/>
                                  </a:solidFill>
                                  <a:latin typeface="Cambria Math" panose="02040503050406030204" pitchFamily="18" charset="0"/>
                                </a:rPr>
                              </m:ctrlPr>
                            </m:sSupPr>
                            <m:e>
                              <m:r>
                                <a:rPr lang="en-US" sz="1350" i="1">
                                  <a:solidFill>
                                    <a:srgbClr val="477C96"/>
                                  </a:solidFill>
                                  <a:latin typeface="Cambria Math" panose="02040503050406030204" pitchFamily="18" charset="0"/>
                                </a:rPr>
                                <m:t>𝑅</m:t>
                              </m:r>
                            </m:e>
                            <m:sup>
                              <m:r>
                                <a:rPr lang="en-US" sz="1350" i="1">
                                  <a:solidFill>
                                    <a:srgbClr val="477C96"/>
                                  </a:solidFill>
                                  <a:latin typeface="Cambria Math" panose="02040503050406030204" pitchFamily="18" charset="0"/>
                                </a:rPr>
                                <m:t>2</m:t>
                              </m:r>
                            </m:sup>
                          </m:sSup>
                        </m:den>
                      </m:f>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𝑅</m:t>
                      </m:r>
                    </m:oMath>
                  </m:oMathPara>
                </a14:m>
                <a:br>
                  <a:rPr lang="en-US" sz="1350" dirty="0">
                    <a:solidFill>
                      <a:srgbClr val="477C96"/>
                    </a:solidFill>
                  </a:rPr>
                </a:br>
                <a:endParaRPr lang="en-US" sz="1350" dirty="0">
                  <a:solidFill>
                    <a:srgbClr val="477C96"/>
                  </a:solidFill>
                </a:endParaRPr>
              </a:p>
            </p:txBody>
          </p:sp>
        </mc:Choice>
        <mc:Fallback xmlns="">
          <p:sp>
            <p:nvSpPr>
              <p:cNvPr id="9" name="Title 1">
                <a:extLst>
                  <a:ext uri="{FF2B5EF4-FFF2-40B4-BE49-F238E27FC236}">
                    <a16:creationId xmlns:a16="http://schemas.microsoft.com/office/drawing/2014/main" id="{75FF52EB-1422-B843-A123-B4CCED56E2F5}"/>
                  </a:ext>
                </a:extLst>
              </p:cNvPr>
              <p:cNvSpPr txBox="1">
                <a:spLocks noRot="1" noChangeAspect="1" noMove="1" noResize="1" noEditPoints="1" noAdjustHandles="1" noChangeArrowheads="1" noChangeShapeType="1" noTextEdit="1"/>
              </p:cNvSpPr>
              <p:nvPr/>
            </p:nvSpPr>
            <p:spPr>
              <a:xfrm>
                <a:off x="4745139" y="1519528"/>
                <a:ext cx="1257855" cy="370151"/>
              </a:xfrm>
              <a:prstGeom prst="rect">
                <a:avLst/>
              </a:prstGeom>
              <a:blipFill>
                <a:blip r:embed="rId6"/>
                <a:stretch>
                  <a:fillRect b="-29508"/>
                </a:stretch>
              </a:blipFill>
            </p:spPr>
            <p:txBody>
              <a:bodyPr/>
              <a:lstStyle/>
              <a:p>
                <a:r>
                  <a:rPr lang="en-US">
                    <a:noFill/>
                  </a:rPr>
                  <a:t> </a:t>
                </a:r>
              </a:p>
            </p:txBody>
          </p:sp>
        </mc:Fallback>
      </mc:AlternateContent>
      <p:sp>
        <p:nvSpPr>
          <p:cNvPr id="14" name="Right Brace 13">
            <a:extLst>
              <a:ext uri="{FF2B5EF4-FFF2-40B4-BE49-F238E27FC236}">
                <a16:creationId xmlns:a16="http://schemas.microsoft.com/office/drawing/2014/main" id="{CC9AD7DC-6094-EE45-9B71-2255707D8325}"/>
              </a:ext>
            </a:extLst>
          </p:cNvPr>
          <p:cNvSpPr/>
          <p:nvPr/>
        </p:nvSpPr>
        <p:spPr>
          <a:xfrm rot="5400000">
            <a:off x="4907996" y="893332"/>
            <a:ext cx="261399" cy="984508"/>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0734DB1-2873-914F-8544-2DE6D9A7D2F7}"/>
                  </a:ext>
                </a:extLst>
              </p:cNvPr>
              <p:cNvSpPr txBox="1"/>
              <p:nvPr/>
            </p:nvSpPr>
            <p:spPr>
              <a:xfrm>
                <a:off x="4171416" y="1438222"/>
                <a:ext cx="1067585" cy="66197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US" sz="1350" i="1">
                              <a:solidFill>
                                <a:srgbClr val="477C96"/>
                              </a:solidFill>
                              <a:latin typeface="Cambria Math" panose="02040503050406030204" pitchFamily="18" charset="0"/>
                            </a:rPr>
                          </m:ctrlPr>
                        </m:naryPr>
                        <m:sub>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𝑣𝑠</m:t>
                              </m:r>
                            </m:sub>
                          </m:sSub>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𝑇</m:t>
                              </m:r>
                            </m:e>
                            <m:sub>
                              <m:r>
                                <a:rPr lang="en-US" sz="1350" i="1">
                                  <a:solidFill>
                                    <a:srgbClr val="477C96"/>
                                  </a:solidFill>
                                  <a:latin typeface="Cambria Math" panose="02040503050406030204" pitchFamily="18" charset="0"/>
                                </a:rPr>
                                <m:t>𝑑</m:t>
                              </m:r>
                            </m:sub>
                          </m:sSub>
                          <m:r>
                            <a:rPr lang="en-US" sz="1350" i="1">
                              <a:solidFill>
                                <a:srgbClr val="477C96"/>
                              </a:solidFill>
                              <a:latin typeface="Cambria Math" panose="02040503050406030204" pitchFamily="18" charset="0"/>
                            </a:rPr>
                            <m:t>)</m:t>
                          </m:r>
                        </m:sub>
                        <m:sup>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m:t>
                              </m:r>
                            </m:sub>
                          </m:sSub>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𝑅</m:t>
                          </m:r>
                          <m:r>
                            <a:rPr lang="en-US" sz="1350" i="1">
                              <a:solidFill>
                                <a:srgbClr val="477C96"/>
                              </a:solidFill>
                              <a:latin typeface="Cambria Math" panose="02040503050406030204" pitchFamily="18" charset="0"/>
                            </a:rPr>
                            <m:t>)</m:t>
                          </m:r>
                        </m:sup>
                        <m:e>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m:t>
                              </m:r>
                            </m:sub>
                          </m:sSub>
                        </m:e>
                      </m:nary>
                    </m:oMath>
                  </m:oMathPara>
                </a14:m>
                <a:endParaRPr lang="en-US" sz="1350" dirty="0">
                  <a:solidFill>
                    <a:srgbClr val="477C96"/>
                  </a:solidFill>
                </a:endParaRPr>
              </a:p>
            </p:txBody>
          </p:sp>
        </mc:Choice>
        <mc:Fallback xmlns="">
          <p:sp>
            <p:nvSpPr>
              <p:cNvPr id="15" name="TextBox 14">
                <a:extLst>
                  <a:ext uri="{FF2B5EF4-FFF2-40B4-BE49-F238E27FC236}">
                    <a16:creationId xmlns:a16="http://schemas.microsoft.com/office/drawing/2014/main" id="{E0734DB1-2873-914F-8544-2DE6D9A7D2F7}"/>
                  </a:ext>
                </a:extLst>
              </p:cNvPr>
              <p:cNvSpPr txBox="1">
                <a:spLocks noRot="1" noChangeAspect="1" noMove="1" noResize="1" noEditPoints="1" noAdjustHandles="1" noChangeArrowheads="1" noChangeShapeType="1" noTextEdit="1"/>
              </p:cNvSpPr>
              <p:nvPr/>
            </p:nvSpPr>
            <p:spPr>
              <a:xfrm>
                <a:off x="4171416" y="1438222"/>
                <a:ext cx="1067585" cy="66197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EE4F37C-2C21-D046-AE33-59D66AEFDDD8}"/>
                  </a:ext>
                </a:extLst>
              </p:cNvPr>
              <p:cNvSpPr txBox="1"/>
              <p:nvPr/>
            </p:nvSpPr>
            <p:spPr>
              <a:xfrm>
                <a:off x="5004228" y="1442550"/>
                <a:ext cx="1067585" cy="6249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US" sz="1350" i="1">
                              <a:solidFill>
                                <a:srgbClr val="477C96"/>
                              </a:solidFill>
                              <a:latin typeface="Cambria Math" panose="02040503050406030204" pitchFamily="18" charset="0"/>
                            </a:rPr>
                          </m:ctrlPr>
                        </m:naryPr>
                        <m:sub>
                          <m:r>
                            <a:rPr lang="en-US" sz="1350" i="1">
                              <a:solidFill>
                                <a:srgbClr val="477C96"/>
                              </a:solidFill>
                              <a:latin typeface="Cambria Math" panose="02040503050406030204" pitchFamily="18" charset="0"/>
                            </a:rPr>
                            <m:t>𝑅</m:t>
                          </m:r>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𝑟</m:t>
                          </m:r>
                        </m:sub>
                        <m:sup>
                          <m:r>
                            <a:rPr lang="en-US" sz="1350" i="1">
                              <a:solidFill>
                                <a:srgbClr val="477C96"/>
                              </a:solidFill>
                              <a:latin typeface="Cambria Math" panose="02040503050406030204" pitchFamily="18" charset="0"/>
                            </a:rPr>
                            <m:t>𝑅</m:t>
                          </m:r>
                        </m:sup>
                        <m:e>
                          <m:f>
                            <m:fPr>
                              <m:ctrlPr>
                                <a:rPr lang="en-US" sz="1350" i="1">
                                  <a:solidFill>
                                    <a:srgbClr val="477C96"/>
                                  </a:solidFill>
                                  <a:latin typeface="Cambria Math" panose="02040503050406030204" pitchFamily="18" charset="0"/>
                                </a:rPr>
                              </m:ctrlPr>
                            </m:fPr>
                            <m:num>
                              <m:r>
                                <a:rPr lang="en-US" sz="1350" i="1">
                                  <a:solidFill>
                                    <a:srgbClr val="477C96"/>
                                  </a:solidFill>
                                  <a:latin typeface="Cambria Math" panose="02040503050406030204" pitchFamily="18" charset="0"/>
                                </a:rPr>
                                <m:t>𝐶</m:t>
                              </m:r>
                            </m:num>
                            <m:den>
                              <m:sSup>
                                <m:sSupPr>
                                  <m:ctrlPr>
                                    <a:rPr lang="en-US" sz="1350" i="1">
                                      <a:solidFill>
                                        <a:srgbClr val="477C96"/>
                                      </a:solidFill>
                                      <a:latin typeface="Cambria Math" panose="02040503050406030204" pitchFamily="18" charset="0"/>
                                    </a:rPr>
                                  </m:ctrlPr>
                                </m:sSupPr>
                                <m:e>
                                  <m:r>
                                    <a:rPr lang="en-US" sz="1350" i="1">
                                      <a:solidFill>
                                        <a:srgbClr val="477C96"/>
                                      </a:solidFill>
                                      <a:latin typeface="Cambria Math" panose="02040503050406030204" pitchFamily="18" charset="0"/>
                                    </a:rPr>
                                    <m:t>𝑅</m:t>
                                  </m:r>
                                </m:e>
                                <m:sup>
                                  <m:r>
                                    <a:rPr lang="en-US" sz="1350" i="1">
                                      <a:solidFill>
                                        <a:srgbClr val="477C96"/>
                                      </a:solidFill>
                                      <a:latin typeface="Cambria Math" panose="02040503050406030204" pitchFamily="18" charset="0"/>
                                    </a:rPr>
                                    <m:t>2</m:t>
                                  </m:r>
                                </m:sup>
                              </m:sSup>
                            </m:den>
                          </m:f>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𝑅</m:t>
                          </m:r>
                        </m:e>
                      </m:nary>
                    </m:oMath>
                  </m:oMathPara>
                </a14:m>
                <a:endParaRPr lang="en-US" sz="1350" dirty="0">
                  <a:solidFill>
                    <a:srgbClr val="477C96"/>
                  </a:solidFill>
                </a:endParaRPr>
              </a:p>
            </p:txBody>
          </p:sp>
        </mc:Choice>
        <mc:Fallback xmlns="">
          <p:sp>
            <p:nvSpPr>
              <p:cNvPr id="16" name="TextBox 15">
                <a:extLst>
                  <a:ext uri="{FF2B5EF4-FFF2-40B4-BE49-F238E27FC236}">
                    <a16:creationId xmlns:a16="http://schemas.microsoft.com/office/drawing/2014/main" id="{6EE4F37C-2C21-D046-AE33-59D66AEFDDD8}"/>
                  </a:ext>
                </a:extLst>
              </p:cNvPr>
              <p:cNvSpPr txBox="1">
                <a:spLocks noRot="1" noChangeAspect="1" noMove="1" noResize="1" noEditPoints="1" noAdjustHandles="1" noChangeArrowheads="1" noChangeShapeType="1" noTextEdit="1"/>
              </p:cNvSpPr>
              <p:nvPr/>
            </p:nvSpPr>
            <p:spPr>
              <a:xfrm>
                <a:off x="5004228" y="1442550"/>
                <a:ext cx="1067585" cy="624915"/>
              </a:xfrm>
              <a:prstGeom prst="rect">
                <a:avLst/>
              </a:prstGeom>
              <a:blipFill>
                <a:blip r:embed="rId8"/>
                <a:stretch>
                  <a:fillRect/>
                </a:stretch>
              </a:blipFill>
            </p:spPr>
            <p:txBody>
              <a:bodyPr/>
              <a:lstStyle/>
              <a:p>
                <a:r>
                  <a:rPr lang="en-US">
                    <a:noFill/>
                  </a:rPr>
                  <a:t> </a:t>
                </a:r>
              </a:p>
            </p:txBody>
          </p:sp>
        </mc:Fallback>
      </mc:AlternateContent>
      <p:sp>
        <p:nvSpPr>
          <p:cNvPr id="17" name="Right Brace 16">
            <a:extLst>
              <a:ext uri="{FF2B5EF4-FFF2-40B4-BE49-F238E27FC236}">
                <a16:creationId xmlns:a16="http://schemas.microsoft.com/office/drawing/2014/main" id="{4E76F2F7-438F-0F4F-A918-7325B22FF459}"/>
              </a:ext>
            </a:extLst>
          </p:cNvPr>
          <p:cNvSpPr/>
          <p:nvPr/>
        </p:nvSpPr>
        <p:spPr>
          <a:xfrm rot="5400000">
            <a:off x="4575786" y="1719198"/>
            <a:ext cx="261399" cy="838678"/>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p>
        </p:txBody>
      </p:sp>
      <p:sp>
        <p:nvSpPr>
          <p:cNvPr id="18" name="Right Brace 17">
            <a:extLst>
              <a:ext uri="{FF2B5EF4-FFF2-40B4-BE49-F238E27FC236}">
                <a16:creationId xmlns:a16="http://schemas.microsoft.com/office/drawing/2014/main" id="{1651588A-D628-7D49-9215-D3D09D053D80}"/>
              </a:ext>
            </a:extLst>
          </p:cNvPr>
          <p:cNvSpPr/>
          <p:nvPr/>
        </p:nvSpPr>
        <p:spPr>
          <a:xfrm rot="5400000">
            <a:off x="5398526" y="1738406"/>
            <a:ext cx="261401" cy="809898"/>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p>
        </p:txBody>
      </p:sp>
      <mc:AlternateContent xmlns:mc="http://schemas.openxmlformats.org/markup-compatibility/2006" xmlns:a14="http://schemas.microsoft.com/office/drawing/2010/main">
        <mc:Choice Requires="a14">
          <p:sp>
            <p:nvSpPr>
              <p:cNvPr id="19" name="Title 1">
                <a:extLst>
                  <a:ext uri="{FF2B5EF4-FFF2-40B4-BE49-F238E27FC236}">
                    <a16:creationId xmlns:a16="http://schemas.microsoft.com/office/drawing/2014/main" id="{388AE331-75BB-0349-994A-8041092D1E08}"/>
                  </a:ext>
                </a:extLst>
              </p:cNvPr>
              <p:cNvSpPr txBox="1">
                <a:spLocks/>
              </p:cNvSpPr>
              <p:nvPr/>
            </p:nvSpPr>
            <p:spPr>
              <a:xfrm>
                <a:off x="4161213" y="2374551"/>
                <a:ext cx="1461827" cy="357080"/>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𝑇</m:t>
                          </m:r>
                        </m:e>
                        <m:sub>
                          <m:r>
                            <a:rPr lang="en-US" sz="1050" i="1">
                              <a:solidFill>
                                <a:srgbClr val="477C96"/>
                              </a:solidFill>
                              <a:latin typeface="Cambria Math" panose="02040503050406030204" pitchFamily="18" charset="0"/>
                            </a:rPr>
                            <m:t>𝑑</m:t>
                          </m:r>
                        </m:sub>
                      </m:sSub>
                      <m:r>
                        <a:rPr lang="en-US" sz="1050" i="1">
                          <a:solidFill>
                            <a:srgbClr val="477C96"/>
                          </a:solidFill>
                          <a:latin typeface="Cambria Math" panose="02040503050406030204" pitchFamily="18" charset="0"/>
                        </a:rPr>
                        <m:t>)</m:t>
                      </m:r>
                    </m:oMath>
                  </m:oMathPara>
                </a14:m>
                <a:endParaRPr lang="en-US" sz="1050" dirty="0">
                  <a:solidFill>
                    <a:srgbClr val="477C96"/>
                  </a:solidFill>
                </a:endParaRPr>
              </a:p>
            </p:txBody>
          </p:sp>
        </mc:Choice>
        <mc:Fallback xmlns="">
          <p:sp>
            <p:nvSpPr>
              <p:cNvPr id="19" name="Title 1">
                <a:extLst>
                  <a:ext uri="{FF2B5EF4-FFF2-40B4-BE49-F238E27FC236}">
                    <a16:creationId xmlns:a16="http://schemas.microsoft.com/office/drawing/2014/main" id="{388AE331-75BB-0349-994A-8041092D1E08}"/>
                  </a:ext>
                </a:extLst>
              </p:cNvPr>
              <p:cNvSpPr txBox="1">
                <a:spLocks noRot="1" noChangeAspect="1" noMove="1" noResize="1" noEditPoints="1" noAdjustHandles="1" noChangeArrowheads="1" noChangeShapeType="1" noTextEdit="1"/>
              </p:cNvSpPr>
              <p:nvPr/>
            </p:nvSpPr>
            <p:spPr>
              <a:xfrm>
                <a:off x="4161213" y="2374551"/>
                <a:ext cx="1461827" cy="35708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itle 1">
                <a:extLst>
                  <a:ext uri="{FF2B5EF4-FFF2-40B4-BE49-F238E27FC236}">
                    <a16:creationId xmlns:a16="http://schemas.microsoft.com/office/drawing/2014/main" id="{DB0AEBE6-6139-A441-82D2-584DBBCBD6CD}"/>
                  </a:ext>
                </a:extLst>
              </p:cNvPr>
              <p:cNvSpPr txBox="1">
                <a:spLocks/>
              </p:cNvSpPr>
              <p:nvPr/>
            </p:nvSpPr>
            <p:spPr>
              <a:xfrm>
                <a:off x="5141991" y="2303691"/>
                <a:ext cx="861004" cy="565676"/>
              </a:xfrm>
              <a:prstGeom prst="rect">
                <a:avLst/>
              </a:prstGeom>
            </p:spPr>
            <p:txBody>
              <a:bodyPr vert="horz" lIns="68580" tIns="34290" rIns="68580" bIns="34290" rtlCol="0" anchor="t">
                <a:norm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𝐶</m:t>
                          </m:r>
                        </m:num>
                        <m:den>
                          <m:r>
                            <a:rPr lang="en-US" sz="1050" i="1">
                              <a:solidFill>
                                <a:srgbClr val="477C96"/>
                              </a:solidFill>
                              <a:latin typeface="Cambria Math" panose="02040503050406030204" pitchFamily="18" charset="0"/>
                            </a:rPr>
                            <m:t>𝑟</m:t>
                          </m:r>
                        </m:den>
                      </m:f>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𝐶</m:t>
                          </m:r>
                        </m:num>
                        <m:den>
                          <m:r>
                            <a:rPr lang="en-US" sz="1050" i="1">
                              <a:solidFill>
                                <a:srgbClr val="477C96"/>
                              </a:solidFill>
                              <a:latin typeface="Cambria Math" panose="02040503050406030204" pitchFamily="18" charset="0"/>
                            </a:rPr>
                            <m:t>𝑅</m:t>
                          </m:r>
                        </m:den>
                      </m:f>
                    </m:oMath>
                  </m:oMathPara>
                </a14:m>
                <a:endParaRPr lang="en-US" sz="1050" dirty="0">
                  <a:solidFill>
                    <a:srgbClr val="477C96"/>
                  </a:solidFill>
                </a:endParaRPr>
              </a:p>
            </p:txBody>
          </p:sp>
        </mc:Choice>
        <mc:Fallback xmlns="">
          <p:sp>
            <p:nvSpPr>
              <p:cNvPr id="20" name="Title 1">
                <a:extLst>
                  <a:ext uri="{FF2B5EF4-FFF2-40B4-BE49-F238E27FC236}">
                    <a16:creationId xmlns:a16="http://schemas.microsoft.com/office/drawing/2014/main" id="{DB0AEBE6-6139-A441-82D2-584DBBCBD6CD}"/>
                  </a:ext>
                </a:extLst>
              </p:cNvPr>
              <p:cNvSpPr txBox="1">
                <a:spLocks noRot="1" noChangeAspect="1" noMove="1" noResize="1" noEditPoints="1" noAdjustHandles="1" noChangeArrowheads="1" noChangeShapeType="1" noTextEdit="1"/>
              </p:cNvSpPr>
              <p:nvPr/>
            </p:nvSpPr>
            <p:spPr>
              <a:xfrm>
                <a:off x="5141991" y="2303691"/>
                <a:ext cx="861004" cy="56567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itle 1">
                <a:extLst>
                  <a:ext uri="{FF2B5EF4-FFF2-40B4-BE49-F238E27FC236}">
                    <a16:creationId xmlns:a16="http://schemas.microsoft.com/office/drawing/2014/main" id="{A2F4C2D2-E186-8A49-8F65-0B048E4F5016}"/>
                  </a:ext>
                </a:extLst>
              </p:cNvPr>
              <p:cNvSpPr txBox="1">
                <a:spLocks/>
              </p:cNvSpPr>
              <p:nvPr/>
            </p:nvSpPr>
            <p:spPr>
              <a:xfrm>
                <a:off x="4161211" y="2794520"/>
                <a:ext cx="1636273" cy="357080"/>
              </a:xfrm>
              <a:custGeom>
                <a:avLst/>
                <a:gdLst>
                  <a:gd name="connsiteX0" fmla="*/ 0 w 2181697"/>
                  <a:gd name="connsiteY0" fmla="*/ 0 h 476106"/>
                  <a:gd name="connsiteX1" fmla="*/ 523607 w 2181697"/>
                  <a:gd name="connsiteY1" fmla="*/ 0 h 476106"/>
                  <a:gd name="connsiteX2" fmla="*/ 1069032 w 2181697"/>
                  <a:gd name="connsiteY2" fmla="*/ 0 h 476106"/>
                  <a:gd name="connsiteX3" fmla="*/ 1614456 w 2181697"/>
                  <a:gd name="connsiteY3" fmla="*/ 0 h 476106"/>
                  <a:gd name="connsiteX4" fmla="*/ 2181697 w 2181697"/>
                  <a:gd name="connsiteY4" fmla="*/ 0 h 476106"/>
                  <a:gd name="connsiteX5" fmla="*/ 2181697 w 2181697"/>
                  <a:gd name="connsiteY5" fmla="*/ 476106 h 476106"/>
                  <a:gd name="connsiteX6" fmla="*/ 1636273 w 2181697"/>
                  <a:gd name="connsiteY6" fmla="*/ 476106 h 476106"/>
                  <a:gd name="connsiteX7" fmla="*/ 1134482 w 2181697"/>
                  <a:gd name="connsiteY7" fmla="*/ 476106 h 476106"/>
                  <a:gd name="connsiteX8" fmla="*/ 632692 w 2181697"/>
                  <a:gd name="connsiteY8" fmla="*/ 476106 h 476106"/>
                  <a:gd name="connsiteX9" fmla="*/ 0 w 2181697"/>
                  <a:gd name="connsiteY9" fmla="*/ 476106 h 476106"/>
                  <a:gd name="connsiteX10" fmla="*/ 0 w 2181697"/>
                  <a:gd name="connsiteY10"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1697" h="476106" fill="none" extrusionOk="0">
                    <a:moveTo>
                      <a:pt x="0" y="0"/>
                    </a:moveTo>
                    <a:cubicBezTo>
                      <a:pt x="129737" y="-8513"/>
                      <a:pt x="371122" y="8450"/>
                      <a:pt x="523607" y="0"/>
                    </a:cubicBezTo>
                    <a:cubicBezTo>
                      <a:pt x="676092" y="-8450"/>
                      <a:pt x="866273" y="38558"/>
                      <a:pt x="1069032" y="0"/>
                    </a:cubicBezTo>
                    <a:cubicBezTo>
                      <a:pt x="1271792" y="-38558"/>
                      <a:pt x="1391152" y="50767"/>
                      <a:pt x="1614456" y="0"/>
                    </a:cubicBezTo>
                    <a:cubicBezTo>
                      <a:pt x="1837760" y="-50767"/>
                      <a:pt x="1984566" y="32341"/>
                      <a:pt x="2181697" y="0"/>
                    </a:cubicBezTo>
                    <a:cubicBezTo>
                      <a:pt x="2217905" y="99568"/>
                      <a:pt x="2166069" y="348597"/>
                      <a:pt x="2181697" y="476106"/>
                    </a:cubicBezTo>
                    <a:cubicBezTo>
                      <a:pt x="1944862" y="481214"/>
                      <a:pt x="1774660" y="470167"/>
                      <a:pt x="1636273" y="476106"/>
                    </a:cubicBezTo>
                    <a:cubicBezTo>
                      <a:pt x="1497886" y="482045"/>
                      <a:pt x="1237073" y="445329"/>
                      <a:pt x="1134482" y="476106"/>
                    </a:cubicBezTo>
                    <a:cubicBezTo>
                      <a:pt x="1031891" y="506883"/>
                      <a:pt x="739018" y="434559"/>
                      <a:pt x="632692" y="476106"/>
                    </a:cubicBezTo>
                    <a:cubicBezTo>
                      <a:pt x="526366" y="517653"/>
                      <a:pt x="256921" y="410504"/>
                      <a:pt x="0" y="476106"/>
                    </a:cubicBezTo>
                    <a:cubicBezTo>
                      <a:pt x="-3993" y="359911"/>
                      <a:pt x="47885" y="227103"/>
                      <a:pt x="0" y="0"/>
                    </a:cubicBezTo>
                    <a:close/>
                  </a:path>
                  <a:path w="2181697" h="476106" stroke="0" extrusionOk="0">
                    <a:moveTo>
                      <a:pt x="0" y="0"/>
                    </a:moveTo>
                    <a:cubicBezTo>
                      <a:pt x="142303" y="-27368"/>
                      <a:pt x="337719" y="59279"/>
                      <a:pt x="523607" y="0"/>
                    </a:cubicBezTo>
                    <a:cubicBezTo>
                      <a:pt x="709495" y="-59279"/>
                      <a:pt x="802294" y="14469"/>
                      <a:pt x="1003581" y="0"/>
                    </a:cubicBezTo>
                    <a:cubicBezTo>
                      <a:pt x="1204868" y="-14469"/>
                      <a:pt x="1455448" y="7106"/>
                      <a:pt x="1592639" y="0"/>
                    </a:cubicBezTo>
                    <a:cubicBezTo>
                      <a:pt x="1729830" y="-7106"/>
                      <a:pt x="1909887" y="16082"/>
                      <a:pt x="2181697" y="0"/>
                    </a:cubicBezTo>
                    <a:cubicBezTo>
                      <a:pt x="2237319" y="218221"/>
                      <a:pt x="2125600" y="331114"/>
                      <a:pt x="2181697" y="476106"/>
                    </a:cubicBezTo>
                    <a:cubicBezTo>
                      <a:pt x="1994452" y="482961"/>
                      <a:pt x="1808713" y="430226"/>
                      <a:pt x="1679907" y="476106"/>
                    </a:cubicBezTo>
                    <a:cubicBezTo>
                      <a:pt x="1551101" y="521986"/>
                      <a:pt x="1333741" y="474622"/>
                      <a:pt x="1178116" y="476106"/>
                    </a:cubicBezTo>
                    <a:cubicBezTo>
                      <a:pt x="1022491" y="477590"/>
                      <a:pt x="719681" y="455126"/>
                      <a:pt x="589058" y="476106"/>
                    </a:cubicBezTo>
                    <a:cubicBezTo>
                      <a:pt x="458435" y="497086"/>
                      <a:pt x="125244" y="410899"/>
                      <a:pt x="0" y="476106"/>
                    </a:cubicBezTo>
                    <a:cubicBezTo>
                      <a:pt x="-14262" y="291295"/>
                      <a:pt x="9538" y="146996"/>
                      <a:pt x="0" y="0"/>
                    </a:cubicBezTo>
                    <a:close/>
                  </a:path>
                </a:pathLst>
              </a:custGeom>
              <a:ln w="22225">
                <a:solidFill>
                  <a:schemeClr val="accent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d>
                        <m:dPr>
                          <m:ctrlPr>
                            <a:rPr lang="en-US" sz="1050" i="1">
                              <a:solidFill>
                                <a:srgbClr val="477C96"/>
                              </a:solidFill>
                              <a:latin typeface="Cambria Math" panose="02040503050406030204" pitchFamily="18" charset="0"/>
                            </a:rPr>
                          </m:ctrlPr>
                        </m:dPr>
                        <m:e>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𝑇</m:t>
                              </m:r>
                            </m:e>
                            <m:sub>
                              <m:r>
                                <a:rPr lang="en-US" sz="1050" i="1">
                                  <a:solidFill>
                                    <a:srgbClr val="477C96"/>
                                  </a:solidFill>
                                  <a:latin typeface="Cambria Math" panose="02040503050406030204" pitchFamily="18" charset="0"/>
                                </a:rPr>
                                <m:t>𝑑</m:t>
                              </m:r>
                            </m:sub>
                          </m:sSub>
                        </m:e>
                      </m:d>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𝐶</m:t>
                          </m:r>
                        </m:num>
                        <m:den>
                          <m:r>
                            <a:rPr lang="en-US" sz="1050" i="1">
                              <a:solidFill>
                                <a:srgbClr val="477C96"/>
                              </a:solidFill>
                              <a:latin typeface="Cambria Math" panose="02040503050406030204" pitchFamily="18" charset="0"/>
                            </a:rPr>
                            <m:t>𝑟</m:t>
                          </m:r>
                        </m:den>
                      </m:f>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𝐶</m:t>
                          </m:r>
                        </m:num>
                        <m:den>
                          <m:r>
                            <a:rPr lang="en-US" sz="1050" i="1">
                              <a:solidFill>
                                <a:srgbClr val="477C96"/>
                              </a:solidFill>
                              <a:latin typeface="Cambria Math" panose="02040503050406030204" pitchFamily="18" charset="0"/>
                            </a:rPr>
                            <m:t>𝑅</m:t>
                          </m:r>
                        </m:den>
                      </m:f>
                    </m:oMath>
                  </m:oMathPara>
                </a14:m>
                <a:endParaRPr lang="en-US" sz="1050" dirty="0">
                  <a:solidFill>
                    <a:srgbClr val="477C96"/>
                  </a:solidFill>
                </a:endParaRPr>
              </a:p>
            </p:txBody>
          </p:sp>
        </mc:Choice>
        <mc:Fallback xmlns="">
          <p:sp>
            <p:nvSpPr>
              <p:cNvPr id="21" name="Title 1">
                <a:extLst>
                  <a:ext uri="{FF2B5EF4-FFF2-40B4-BE49-F238E27FC236}">
                    <a16:creationId xmlns:a16="http://schemas.microsoft.com/office/drawing/2014/main" id="{A2F4C2D2-E186-8A49-8F65-0B048E4F5016}"/>
                  </a:ext>
                </a:extLst>
              </p:cNvPr>
              <p:cNvSpPr txBox="1">
                <a:spLocks noRot="1" noChangeAspect="1" noMove="1" noResize="1" noEditPoints="1" noAdjustHandles="1" noChangeArrowheads="1" noChangeShapeType="1" noTextEdit="1"/>
              </p:cNvSpPr>
              <p:nvPr/>
            </p:nvSpPr>
            <p:spPr>
              <a:xfrm>
                <a:off x="4161211" y="2794520"/>
                <a:ext cx="1636273" cy="357080"/>
              </a:xfrm>
              <a:custGeom>
                <a:avLst/>
                <a:gdLst>
                  <a:gd name="connsiteX0" fmla="*/ 0 w 2181697"/>
                  <a:gd name="connsiteY0" fmla="*/ 0 h 476106"/>
                  <a:gd name="connsiteX1" fmla="*/ 523607 w 2181697"/>
                  <a:gd name="connsiteY1" fmla="*/ 0 h 476106"/>
                  <a:gd name="connsiteX2" fmla="*/ 1069032 w 2181697"/>
                  <a:gd name="connsiteY2" fmla="*/ 0 h 476106"/>
                  <a:gd name="connsiteX3" fmla="*/ 1614456 w 2181697"/>
                  <a:gd name="connsiteY3" fmla="*/ 0 h 476106"/>
                  <a:gd name="connsiteX4" fmla="*/ 2181697 w 2181697"/>
                  <a:gd name="connsiteY4" fmla="*/ 0 h 476106"/>
                  <a:gd name="connsiteX5" fmla="*/ 2181697 w 2181697"/>
                  <a:gd name="connsiteY5" fmla="*/ 476106 h 476106"/>
                  <a:gd name="connsiteX6" fmla="*/ 1636273 w 2181697"/>
                  <a:gd name="connsiteY6" fmla="*/ 476106 h 476106"/>
                  <a:gd name="connsiteX7" fmla="*/ 1134482 w 2181697"/>
                  <a:gd name="connsiteY7" fmla="*/ 476106 h 476106"/>
                  <a:gd name="connsiteX8" fmla="*/ 632692 w 2181697"/>
                  <a:gd name="connsiteY8" fmla="*/ 476106 h 476106"/>
                  <a:gd name="connsiteX9" fmla="*/ 0 w 2181697"/>
                  <a:gd name="connsiteY9" fmla="*/ 476106 h 476106"/>
                  <a:gd name="connsiteX10" fmla="*/ 0 w 2181697"/>
                  <a:gd name="connsiteY10"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1697" h="476106" fill="none" extrusionOk="0">
                    <a:moveTo>
                      <a:pt x="0" y="0"/>
                    </a:moveTo>
                    <a:cubicBezTo>
                      <a:pt x="129737" y="-8513"/>
                      <a:pt x="371122" y="8450"/>
                      <a:pt x="523607" y="0"/>
                    </a:cubicBezTo>
                    <a:cubicBezTo>
                      <a:pt x="676092" y="-8450"/>
                      <a:pt x="866273" y="38558"/>
                      <a:pt x="1069032" y="0"/>
                    </a:cubicBezTo>
                    <a:cubicBezTo>
                      <a:pt x="1271792" y="-38558"/>
                      <a:pt x="1391152" y="50767"/>
                      <a:pt x="1614456" y="0"/>
                    </a:cubicBezTo>
                    <a:cubicBezTo>
                      <a:pt x="1837760" y="-50767"/>
                      <a:pt x="1984566" y="32341"/>
                      <a:pt x="2181697" y="0"/>
                    </a:cubicBezTo>
                    <a:cubicBezTo>
                      <a:pt x="2217905" y="99568"/>
                      <a:pt x="2166069" y="348597"/>
                      <a:pt x="2181697" y="476106"/>
                    </a:cubicBezTo>
                    <a:cubicBezTo>
                      <a:pt x="1944862" y="481214"/>
                      <a:pt x="1774660" y="470167"/>
                      <a:pt x="1636273" y="476106"/>
                    </a:cubicBezTo>
                    <a:cubicBezTo>
                      <a:pt x="1497886" y="482045"/>
                      <a:pt x="1237073" y="445329"/>
                      <a:pt x="1134482" y="476106"/>
                    </a:cubicBezTo>
                    <a:cubicBezTo>
                      <a:pt x="1031891" y="506883"/>
                      <a:pt x="739018" y="434559"/>
                      <a:pt x="632692" y="476106"/>
                    </a:cubicBezTo>
                    <a:cubicBezTo>
                      <a:pt x="526366" y="517653"/>
                      <a:pt x="256921" y="410504"/>
                      <a:pt x="0" y="476106"/>
                    </a:cubicBezTo>
                    <a:cubicBezTo>
                      <a:pt x="-3993" y="359911"/>
                      <a:pt x="47885" y="227103"/>
                      <a:pt x="0" y="0"/>
                    </a:cubicBezTo>
                    <a:close/>
                  </a:path>
                  <a:path w="2181697" h="476106" stroke="0" extrusionOk="0">
                    <a:moveTo>
                      <a:pt x="0" y="0"/>
                    </a:moveTo>
                    <a:cubicBezTo>
                      <a:pt x="142303" y="-27368"/>
                      <a:pt x="337719" y="59279"/>
                      <a:pt x="523607" y="0"/>
                    </a:cubicBezTo>
                    <a:cubicBezTo>
                      <a:pt x="709495" y="-59279"/>
                      <a:pt x="802294" y="14469"/>
                      <a:pt x="1003581" y="0"/>
                    </a:cubicBezTo>
                    <a:cubicBezTo>
                      <a:pt x="1204868" y="-14469"/>
                      <a:pt x="1455448" y="7106"/>
                      <a:pt x="1592639" y="0"/>
                    </a:cubicBezTo>
                    <a:cubicBezTo>
                      <a:pt x="1729830" y="-7106"/>
                      <a:pt x="1909887" y="16082"/>
                      <a:pt x="2181697" y="0"/>
                    </a:cubicBezTo>
                    <a:cubicBezTo>
                      <a:pt x="2237319" y="218221"/>
                      <a:pt x="2125600" y="331114"/>
                      <a:pt x="2181697" y="476106"/>
                    </a:cubicBezTo>
                    <a:cubicBezTo>
                      <a:pt x="1994452" y="482961"/>
                      <a:pt x="1808713" y="430226"/>
                      <a:pt x="1679907" y="476106"/>
                    </a:cubicBezTo>
                    <a:cubicBezTo>
                      <a:pt x="1551101" y="521986"/>
                      <a:pt x="1333741" y="474622"/>
                      <a:pt x="1178116" y="476106"/>
                    </a:cubicBezTo>
                    <a:cubicBezTo>
                      <a:pt x="1022491" y="477590"/>
                      <a:pt x="719681" y="455126"/>
                      <a:pt x="589058" y="476106"/>
                    </a:cubicBezTo>
                    <a:cubicBezTo>
                      <a:pt x="458435" y="497086"/>
                      <a:pt x="125244" y="410899"/>
                      <a:pt x="0" y="476106"/>
                    </a:cubicBezTo>
                    <a:cubicBezTo>
                      <a:pt x="-14262" y="291295"/>
                      <a:pt x="9538" y="146996"/>
                      <a:pt x="0" y="0"/>
                    </a:cubicBezTo>
                    <a:close/>
                  </a:path>
                </a:pathLst>
              </a:custGeom>
              <a:blipFill>
                <a:blip r:embed="rId11"/>
                <a:stretch>
                  <a:fillRect b="-1471"/>
                </a:stretch>
              </a:blipFill>
              <a:ln w="22225">
                <a:solidFill>
                  <a:schemeClr val="accent4"/>
                </a:solid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p:sp>
        <p:nvSpPr>
          <p:cNvPr id="22" name="Right Brace 21">
            <a:extLst>
              <a:ext uri="{FF2B5EF4-FFF2-40B4-BE49-F238E27FC236}">
                <a16:creationId xmlns:a16="http://schemas.microsoft.com/office/drawing/2014/main" id="{F2D42F4E-F040-EC46-9BCA-73EB08A10C11}"/>
              </a:ext>
            </a:extLst>
          </p:cNvPr>
          <p:cNvSpPr/>
          <p:nvPr/>
        </p:nvSpPr>
        <p:spPr>
          <a:xfrm rot="5400000">
            <a:off x="4848648" y="1828761"/>
            <a:ext cx="261400" cy="1636272"/>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cxnSp>
        <p:nvCxnSpPr>
          <p:cNvPr id="26" name="Straight Connector 25">
            <a:extLst>
              <a:ext uri="{FF2B5EF4-FFF2-40B4-BE49-F238E27FC236}">
                <a16:creationId xmlns:a16="http://schemas.microsoft.com/office/drawing/2014/main" id="{09E6C197-3E22-BF49-A9C0-0741206D90F0}"/>
              </a:ext>
            </a:extLst>
          </p:cNvPr>
          <p:cNvCxnSpPr>
            <a:cxnSpLocks/>
          </p:cNvCxnSpPr>
          <p:nvPr/>
        </p:nvCxnSpPr>
        <p:spPr>
          <a:xfrm>
            <a:off x="5822597" y="2891301"/>
            <a:ext cx="294752"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EF5330-9DFB-2B4B-B6BF-1F9B4C840588}"/>
              </a:ext>
            </a:extLst>
          </p:cNvPr>
          <p:cNvCxnSpPr>
            <a:cxnSpLocks/>
          </p:cNvCxnSpPr>
          <p:nvPr/>
        </p:nvCxnSpPr>
        <p:spPr>
          <a:xfrm flipV="1">
            <a:off x="6117349" y="1254886"/>
            <a:ext cx="0" cy="1629017"/>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DEC3037-58CE-684F-B237-B6815C549C98}"/>
              </a:ext>
            </a:extLst>
          </p:cNvPr>
          <p:cNvCxnSpPr>
            <a:cxnSpLocks/>
          </p:cNvCxnSpPr>
          <p:nvPr/>
        </p:nvCxnSpPr>
        <p:spPr>
          <a:xfrm>
            <a:off x="6111940" y="1254886"/>
            <a:ext cx="369440" cy="0"/>
          </a:xfrm>
          <a:prstGeom prst="straightConnector1">
            <a:avLst/>
          </a:prstGeom>
          <a:ln w="190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itle 1">
                <a:extLst>
                  <a:ext uri="{FF2B5EF4-FFF2-40B4-BE49-F238E27FC236}">
                    <a16:creationId xmlns:a16="http://schemas.microsoft.com/office/drawing/2014/main" id="{CF15C5E8-8AF9-CD41-804A-857424D72031}"/>
                  </a:ext>
                </a:extLst>
              </p:cNvPr>
              <p:cNvSpPr txBox="1">
                <a:spLocks/>
              </p:cNvSpPr>
              <p:nvPr/>
            </p:nvSpPr>
            <p:spPr>
              <a:xfrm>
                <a:off x="6766174" y="1051473"/>
                <a:ext cx="1636273" cy="357080"/>
              </a:xfrm>
              <a:custGeom>
                <a:avLst/>
                <a:gdLst>
                  <a:gd name="connsiteX0" fmla="*/ 0 w 2181697"/>
                  <a:gd name="connsiteY0" fmla="*/ 0 h 476106"/>
                  <a:gd name="connsiteX1" fmla="*/ 523607 w 2181697"/>
                  <a:gd name="connsiteY1" fmla="*/ 0 h 476106"/>
                  <a:gd name="connsiteX2" fmla="*/ 1069032 w 2181697"/>
                  <a:gd name="connsiteY2" fmla="*/ 0 h 476106"/>
                  <a:gd name="connsiteX3" fmla="*/ 1614456 w 2181697"/>
                  <a:gd name="connsiteY3" fmla="*/ 0 h 476106"/>
                  <a:gd name="connsiteX4" fmla="*/ 2181697 w 2181697"/>
                  <a:gd name="connsiteY4" fmla="*/ 0 h 476106"/>
                  <a:gd name="connsiteX5" fmla="*/ 2181697 w 2181697"/>
                  <a:gd name="connsiteY5" fmla="*/ 476106 h 476106"/>
                  <a:gd name="connsiteX6" fmla="*/ 1636273 w 2181697"/>
                  <a:gd name="connsiteY6" fmla="*/ 476106 h 476106"/>
                  <a:gd name="connsiteX7" fmla="*/ 1134482 w 2181697"/>
                  <a:gd name="connsiteY7" fmla="*/ 476106 h 476106"/>
                  <a:gd name="connsiteX8" fmla="*/ 632692 w 2181697"/>
                  <a:gd name="connsiteY8" fmla="*/ 476106 h 476106"/>
                  <a:gd name="connsiteX9" fmla="*/ 0 w 2181697"/>
                  <a:gd name="connsiteY9" fmla="*/ 476106 h 476106"/>
                  <a:gd name="connsiteX10" fmla="*/ 0 w 2181697"/>
                  <a:gd name="connsiteY10"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1697" h="476106" fill="none" extrusionOk="0">
                    <a:moveTo>
                      <a:pt x="0" y="0"/>
                    </a:moveTo>
                    <a:cubicBezTo>
                      <a:pt x="129737" y="-8513"/>
                      <a:pt x="371122" y="8450"/>
                      <a:pt x="523607" y="0"/>
                    </a:cubicBezTo>
                    <a:cubicBezTo>
                      <a:pt x="676092" y="-8450"/>
                      <a:pt x="866273" y="38558"/>
                      <a:pt x="1069032" y="0"/>
                    </a:cubicBezTo>
                    <a:cubicBezTo>
                      <a:pt x="1271792" y="-38558"/>
                      <a:pt x="1391152" y="50767"/>
                      <a:pt x="1614456" y="0"/>
                    </a:cubicBezTo>
                    <a:cubicBezTo>
                      <a:pt x="1837760" y="-50767"/>
                      <a:pt x="1984566" y="32341"/>
                      <a:pt x="2181697" y="0"/>
                    </a:cubicBezTo>
                    <a:cubicBezTo>
                      <a:pt x="2217905" y="99568"/>
                      <a:pt x="2166069" y="348597"/>
                      <a:pt x="2181697" y="476106"/>
                    </a:cubicBezTo>
                    <a:cubicBezTo>
                      <a:pt x="1944862" y="481214"/>
                      <a:pt x="1774660" y="470167"/>
                      <a:pt x="1636273" y="476106"/>
                    </a:cubicBezTo>
                    <a:cubicBezTo>
                      <a:pt x="1497886" y="482045"/>
                      <a:pt x="1237073" y="445329"/>
                      <a:pt x="1134482" y="476106"/>
                    </a:cubicBezTo>
                    <a:cubicBezTo>
                      <a:pt x="1031891" y="506883"/>
                      <a:pt x="739018" y="434559"/>
                      <a:pt x="632692" y="476106"/>
                    </a:cubicBezTo>
                    <a:cubicBezTo>
                      <a:pt x="526366" y="517653"/>
                      <a:pt x="256921" y="410504"/>
                      <a:pt x="0" y="476106"/>
                    </a:cubicBezTo>
                    <a:cubicBezTo>
                      <a:pt x="-3993" y="359911"/>
                      <a:pt x="47885" y="227103"/>
                      <a:pt x="0" y="0"/>
                    </a:cubicBezTo>
                    <a:close/>
                  </a:path>
                  <a:path w="2181697" h="476106" stroke="0" extrusionOk="0">
                    <a:moveTo>
                      <a:pt x="0" y="0"/>
                    </a:moveTo>
                    <a:cubicBezTo>
                      <a:pt x="142303" y="-27368"/>
                      <a:pt x="337719" y="59279"/>
                      <a:pt x="523607" y="0"/>
                    </a:cubicBezTo>
                    <a:cubicBezTo>
                      <a:pt x="709495" y="-59279"/>
                      <a:pt x="802294" y="14469"/>
                      <a:pt x="1003581" y="0"/>
                    </a:cubicBezTo>
                    <a:cubicBezTo>
                      <a:pt x="1204868" y="-14469"/>
                      <a:pt x="1455448" y="7106"/>
                      <a:pt x="1592639" y="0"/>
                    </a:cubicBezTo>
                    <a:cubicBezTo>
                      <a:pt x="1729830" y="-7106"/>
                      <a:pt x="1909887" y="16082"/>
                      <a:pt x="2181697" y="0"/>
                    </a:cubicBezTo>
                    <a:cubicBezTo>
                      <a:pt x="2237319" y="218221"/>
                      <a:pt x="2125600" y="331114"/>
                      <a:pt x="2181697" y="476106"/>
                    </a:cubicBezTo>
                    <a:cubicBezTo>
                      <a:pt x="1994452" y="482961"/>
                      <a:pt x="1808713" y="430226"/>
                      <a:pt x="1679907" y="476106"/>
                    </a:cubicBezTo>
                    <a:cubicBezTo>
                      <a:pt x="1551101" y="521986"/>
                      <a:pt x="1333741" y="474622"/>
                      <a:pt x="1178116" y="476106"/>
                    </a:cubicBezTo>
                    <a:cubicBezTo>
                      <a:pt x="1022491" y="477590"/>
                      <a:pt x="719681" y="455126"/>
                      <a:pt x="589058" y="476106"/>
                    </a:cubicBezTo>
                    <a:cubicBezTo>
                      <a:pt x="458435" y="497086"/>
                      <a:pt x="125244" y="410899"/>
                      <a:pt x="0" y="476106"/>
                    </a:cubicBezTo>
                    <a:cubicBezTo>
                      <a:pt x="-14262" y="291295"/>
                      <a:pt x="9538" y="146996"/>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d>
                        <m:dPr>
                          <m:ctrlPr>
                            <a:rPr lang="en-US" sz="1050" i="1">
                              <a:solidFill>
                                <a:srgbClr val="477C96"/>
                              </a:solidFill>
                              <a:latin typeface="Cambria Math" panose="02040503050406030204" pitchFamily="18" charset="0"/>
                            </a:rPr>
                          </m:ctrlPr>
                        </m:dPr>
                        <m:e>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𝑇</m:t>
                              </m:r>
                            </m:e>
                            <m:sub>
                              <m:r>
                                <a:rPr lang="en-US" sz="1050" i="1">
                                  <a:solidFill>
                                    <a:srgbClr val="477C96"/>
                                  </a:solidFill>
                                  <a:latin typeface="Cambria Math" panose="02040503050406030204" pitchFamily="18" charset="0"/>
                                </a:rPr>
                                <m:t>𝑑</m:t>
                              </m:r>
                            </m:sub>
                          </m:sSub>
                        </m:e>
                      </m:d>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𝐶</m:t>
                          </m:r>
                        </m:num>
                        <m:den>
                          <m:r>
                            <a:rPr lang="en-US" sz="1050" i="1">
                              <a:solidFill>
                                <a:srgbClr val="477C96"/>
                              </a:solidFill>
                              <a:latin typeface="Cambria Math" panose="02040503050406030204" pitchFamily="18" charset="0"/>
                            </a:rPr>
                            <m:t>𝑟</m:t>
                          </m:r>
                        </m:den>
                      </m:f>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𝐶</m:t>
                          </m:r>
                        </m:num>
                        <m:den>
                          <m:r>
                            <a:rPr lang="en-US" sz="1050" i="1">
                              <a:solidFill>
                                <a:srgbClr val="477C96"/>
                              </a:solidFill>
                              <a:latin typeface="Cambria Math" panose="02040503050406030204" pitchFamily="18" charset="0"/>
                            </a:rPr>
                            <m:t>𝑅</m:t>
                          </m:r>
                        </m:den>
                      </m:f>
                    </m:oMath>
                  </m:oMathPara>
                </a14:m>
                <a:endParaRPr lang="en-US" sz="1050" dirty="0">
                  <a:solidFill>
                    <a:srgbClr val="477C96"/>
                  </a:solidFill>
                </a:endParaRPr>
              </a:p>
            </p:txBody>
          </p:sp>
        </mc:Choice>
        <mc:Fallback xmlns="">
          <p:sp>
            <p:nvSpPr>
              <p:cNvPr id="31" name="Title 1">
                <a:extLst>
                  <a:ext uri="{FF2B5EF4-FFF2-40B4-BE49-F238E27FC236}">
                    <a16:creationId xmlns:a16="http://schemas.microsoft.com/office/drawing/2014/main" id="{CF15C5E8-8AF9-CD41-804A-857424D72031}"/>
                  </a:ext>
                </a:extLst>
              </p:cNvPr>
              <p:cNvSpPr txBox="1">
                <a:spLocks noRot="1" noChangeAspect="1" noMove="1" noResize="1" noEditPoints="1" noAdjustHandles="1" noChangeArrowheads="1" noChangeShapeType="1" noTextEdit="1"/>
              </p:cNvSpPr>
              <p:nvPr/>
            </p:nvSpPr>
            <p:spPr>
              <a:xfrm>
                <a:off x="6766174" y="1051473"/>
                <a:ext cx="1636273" cy="357080"/>
              </a:xfrm>
              <a:custGeom>
                <a:avLst/>
                <a:gdLst>
                  <a:gd name="connsiteX0" fmla="*/ 0 w 2181697"/>
                  <a:gd name="connsiteY0" fmla="*/ 0 h 476106"/>
                  <a:gd name="connsiteX1" fmla="*/ 523607 w 2181697"/>
                  <a:gd name="connsiteY1" fmla="*/ 0 h 476106"/>
                  <a:gd name="connsiteX2" fmla="*/ 1069032 w 2181697"/>
                  <a:gd name="connsiteY2" fmla="*/ 0 h 476106"/>
                  <a:gd name="connsiteX3" fmla="*/ 1614456 w 2181697"/>
                  <a:gd name="connsiteY3" fmla="*/ 0 h 476106"/>
                  <a:gd name="connsiteX4" fmla="*/ 2181697 w 2181697"/>
                  <a:gd name="connsiteY4" fmla="*/ 0 h 476106"/>
                  <a:gd name="connsiteX5" fmla="*/ 2181697 w 2181697"/>
                  <a:gd name="connsiteY5" fmla="*/ 476106 h 476106"/>
                  <a:gd name="connsiteX6" fmla="*/ 1636273 w 2181697"/>
                  <a:gd name="connsiteY6" fmla="*/ 476106 h 476106"/>
                  <a:gd name="connsiteX7" fmla="*/ 1134482 w 2181697"/>
                  <a:gd name="connsiteY7" fmla="*/ 476106 h 476106"/>
                  <a:gd name="connsiteX8" fmla="*/ 632692 w 2181697"/>
                  <a:gd name="connsiteY8" fmla="*/ 476106 h 476106"/>
                  <a:gd name="connsiteX9" fmla="*/ 0 w 2181697"/>
                  <a:gd name="connsiteY9" fmla="*/ 476106 h 476106"/>
                  <a:gd name="connsiteX10" fmla="*/ 0 w 2181697"/>
                  <a:gd name="connsiteY10"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1697" h="476106" fill="none" extrusionOk="0">
                    <a:moveTo>
                      <a:pt x="0" y="0"/>
                    </a:moveTo>
                    <a:cubicBezTo>
                      <a:pt x="129737" y="-8513"/>
                      <a:pt x="371122" y="8450"/>
                      <a:pt x="523607" y="0"/>
                    </a:cubicBezTo>
                    <a:cubicBezTo>
                      <a:pt x="676092" y="-8450"/>
                      <a:pt x="866273" y="38558"/>
                      <a:pt x="1069032" y="0"/>
                    </a:cubicBezTo>
                    <a:cubicBezTo>
                      <a:pt x="1271792" y="-38558"/>
                      <a:pt x="1391152" y="50767"/>
                      <a:pt x="1614456" y="0"/>
                    </a:cubicBezTo>
                    <a:cubicBezTo>
                      <a:pt x="1837760" y="-50767"/>
                      <a:pt x="1984566" y="32341"/>
                      <a:pt x="2181697" y="0"/>
                    </a:cubicBezTo>
                    <a:cubicBezTo>
                      <a:pt x="2217905" y="99568"/>
                      <a:pt x="2166069" y="348597"/>
                      <a:pt x="2181697" y="476106"/>
                    </a:cubicBezTo>
                    <a:cubicBezTo>
                      <a:pt x="1944862" y="481214"/>
                      <a:pt x="1774660" y="470167"/>
                      <a:pt x="1636273" y="476106"/>
                    </a:cubicBezTo>
                    <a:cubicBezTo>
                      <a:pt x="1497886" y="482045"/>
                      <a:pt x="1237073" y="445329"/>
                      <a:pt x="1134482" y="476106"/>
                    </a:cubicBezTo>
                    <a:cubicBezTo>
                      <a:pt x="1031891" y="506883"/>
                      <a:pt x="739018" y="434559"/>
                      <a:pt x="632692" y="476106"/>
                    </a:cubicBezTo>
                    <a:cubicBezTo>
                      <a:pt x="526366" y="517653"/>
                      <a:pt x="256921" y="410504"/>
                      <a:pt x="0" y="476106"/>
                    </a:cubicBezTo>
                    <a:cubicBezTo>
                      <a:pt x="-3993" y="359911"/>
                      <a:pt x="47885" y="227103"/>
                      <a:pt x="0" y="0"/>
                    </a:cubicBezTo>
                    <a:close/>
                  </a:path>
                  <a:path w="2181697" h="476106" stroke="0" extrusionOk="0">
                    <a:moveTo>
                      <a:pt x="0" y="0"/>
                    </a:moveTo>
                    <a:cubicBezTo>
                      <a:pt x="142303" y="-27368"/>
                      <a:pt x="337719" y="59279"/>
                      <a:pt x="523607" y="0"/>
                    </a:cubicBezTo>
                    <a:cubicBezTo>
                      <a:pt x="709495" y="-59279"/>
                      <a:pt x="802294" y="14469"/>
                      <a:pt x="1003581" y="0"/>
                    </a:cubicBezTo>
                    <a:cubicBezTo>
                      <a:pt x="1204868" y="-14469"/>
                      <a:pt x="1455448" y="7106"/>
                      <a:pt x="1592639" y="0"/>
                    </a:cubicBezTo>
                    <a:cubicBezTo>
                      <a:pt x="1729830" y="-7106"/>
                      <a:pt x="1909887" y="16082"/>
                      <a:pt x="2181697" y="0"/>
                    </a:cubicBezTo>
                    <a:cubicBezTo>
                      <a:pt x="2237319" y="218221"/>
                      <a:pt x="2125600" y="331114"/>
                      <a:pt x="2181697" y="476106"/>
                    </a:cubicBezTo>
                    <a:cubicBezTo>
                      <a:pt x="1994452" y="482961"/>
                      <a:pt x="1808713" y="430226"/>
                      <a:pt x="1679907" y="476106"/>
                    </a:cubicBezTo>
                    <a:cubicBezTo>
                      <a:pt x="1551101" y="521986"/>
                      <a:pt x="1333741" y="474622"/>
                      <a:pt x="1178116" y="476106"/>
                    </a:cubicBezTo>
                    <a:cubicBezTo>
                      <a:pt x="1022491" y="477590"/>
                      <a:pt x="719681" y="455126"/>
                      <a:pt x="589058" y="476106"/>
                    </a:cubicBezTo>
                    <a:cubicBezTo>
                      <a:pt x="458435" y="497086"/>
                      <a:pt x="125244" y="410899"/>
                      <a:pt x="0" y="476106"/>
                    </a:cubicBezTo>
                    <a:cubicBezTo>
                      <a:pt x="-14262" y="291295"/>
                      <a:pt x="9538" y="146996"/>
                      <a:pt x="0" y="0"/>
                    </a:cubicBezTo>
                    <a:close/>
                  </a:path>
                </a:pathLst>
              </a:custGeom>
              <a:blipFill>
                <a:blip r:embed="rId12"/>
                <a:stretch>
                  <a:fillRect b="-4688"/>
                </a:stretch>
              </a:blipFill>
              <a:ln w="22225">
                <a:no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AA39F7B-07C1-9B4F-8431-C3C7E43AD131}"/>
                  </a:ext>
                </a:extLst>
              </p:cNvPr>
              <p:cNvSpPr txBox="1"/>
              <p:nvPr/>
            </p:nvSpPr>
            <p:spPr>
              <a:xfrm>
                <a:off x="6574721" y="1171356"/>
                <a:ext cx="375476" cy="20941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1050" i="1">
                              <a:solidFill>
                                <a:srgbClr val="477C96"/>
                              </a:solidFill>
                              <a:latin typeface="Cambria Math" panose="02040503050406030204" pitchFamily="18" charset="0"/>
                            </a:rPr>
                          </m:ctrlPr>
                        </m:funcPr>
                        <m:fName>
                          <m:limLow>
                            <m:limLowPr>
                              <m:ctrlPr>
                                <a:rPr lang="en-US" sz="1050" i="1">
                                  <a:solidFill>
                                    <a:srgbClr val="477C96"/>
                                  </a:solidFill>
                                  <a:latin typeface="Cambria Math" panose="02040503050406030204" pitchFamily="18" charset="0"/>
                                </a:rPr>
                              </m:ctrlPr>
                            </m:limLowPr>
                            <m:e>
                              <m:r>
                                <m:rPr>
                                  <m:sty m:val="p"/>
                                </m:rPr>
                                <a:rPr lang="en-US" sz="1050">
                                  <a:solidFill>
                                    <a:srgbClr val="477C96"/>
                                  </a:solidFill>
                                  <a:latin typeface="Cambria Math" panose="02040503050406030204" pitchFamily="18" charset="0"/>
                                </a:rPr>
                                <m:t>lim</m:t>
                              </m:r>
                            </m:e>
                            <m:lim>
                              <m:r>
                                <a:rPr lang="en-US" sz="1050" i="1">
                                  <a:solidFill>
                                    <a:srgbClr val="477C96"/>
                                  </a:solidFill>
                                  <a:latin typeface="Cambria Math" panose="02040503050406030204" pitchFamily="18" charset="0"/>
                                </a:rPr>
                                <m:t>𝑅</m:t>
                              </m:r>
                              <m:r>
                                <a:rPr lang="en-US" sz="1050" i="1">
                                  <a:solidFill>
                                    <a:srgbClr val="477C96"/>
                                  </a:solidFill>
                                  <a:latin typeface="Cambria Math" panose="02040503050406030204" pitchFamily="18" charset="0"/>
                                  <a:ea typeface="Cambria Math" panose="02040503050406030204" pitchFamily="18" charset="0"/>
                                </a:rPr>
                                <m:t>→∞</m:t>
                              </m:r>
                            </m:lim>
                          </m:limLow>
                        </m:fName>
                        <m:e>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e>
                      </m:func>
                    </m:oMath>
                  </m:oMathPara>
                </a14:m>
                <a:endParaRPr lang="en-US" sz="1050" dirty="0">
                  <a:solidFill>
                    <a:srgbClr val="477C96"/>
                  </a:solidFill>
                </a:endParaRPr>
              </a:p>
            </p:txBody>
          </p:sp>
        </mc:Choice>
        <mc:Fallback xmlns="">
          <p:sp>
            <p:nvSpPr>
              <p:cNvPr id="32" name="TextBox 31">
                <a:extLst>
                  <a:ext uri="{FF2B5EF4-FFF2-40B4-BE49-F238E27FC236}">
                    <a16:creationId xmlns:a16="http://schemas.microsoft.com/office/drawing/2014/main" id="{9AA39F7B-07C1-9B4F-8431-C3C7E43AD131}"/>
                  </a:ext>
                </a:extLst>
              </p:cNvPr>
              <p:cNvSpPr txBox="1">
                <a:spLocks noRot="1" noChangeAspect="1" noMove="1" noResize="1" noEditPoints="1" noAdjustHandles="1" noChangeArrowheads="1" noChangeShapeType="1" noTextEdit="1"/>
              </p:cNvSpPr>
              <p:nvPr/>
            </p:nvSpPr>
            <p:spPr>
              <a:xfrm>
                <a:off x="6574721" y="1171356"/>
                <a:ext cx="375476" cy="209416"/>
              </a:xfrm>
              <a:prstGeom prst="rect">
                <a:avLst/>
              </a:prstGeom>
              <a:blipFill>
                <a:blip r:embed="rId13"/>
                <a:stretch>
                  <a:fillRect l="-9836" r="-55738" b="-14286"/>
                </a:stretch>
              </a:blipFill>
            </p:spPr>
            <p:txBody>
              <a:bodyPr/>
              <a:lstStyle/>
              <a:p>
                <a:r>
                  <a:rPr lang="en-US">
                    <a:noFill/>
                  </a:rPr>
                  <a:t> </a:t>
                </a:r>
              </a:p>
            </p:txBody>
          </p:sp>
        </mc:Fallback>
      </mc:AlternateContent>
      <p:cxnSp>
        <p:nvCxnSpPr>
          <p:cNvPr id="34" name="Straight Arrow Connector 33">
            <a:extLst>
              <a:ext uri="{FF2B5EF4-FFF2-40B4-BE49-F238E27FC236}">
                <a16:creationId xmlns:a16="http://schemas.microsoft.com/office/drawing/2014/main" id="{821104E7-938F-9948-A4B0-71AF9F4351FF}"/>
              </a:ext>
            </a:extLst>
          </p:cNvPr>
          <p:cNvCxnSpPr/>
          <p:nvPr/>
        </p:nvCxnSpPr>
        <p:spPr>
          <a:xfrm flipV="1">
            <a:off x="8095268" y="1051473"/>
            <a:ext cx="257688" cy="381953"/>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F193883-E7BC-E249-B44E-9ACC3D86F8BA}"/>
                  </a:ext>
                </a:extLst>
              </p:cNvPr>
              <p:cNvSpPr txBox="1"/>
              <p:nvPr/>
            </p:nvSpPr>
            <p:spPr>
              <a:xfrm>
                <a:off x="8376830" y="897975"/>
                <a:ext cx="134652"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50" i="1">
                          <a:solidFill>
                            <a:schemeClr val="accent6">
                              <a:lumMod val="50000"/>
                            </a:schemeClr>
                          </a:solidFill>
                          <a:latin typeface="Cambria Math" panose="02040503050406030204" pitchFamily="18" charset="0"/>
                        </a:rPr>
                        <m:t>0</m:t>
                      </m:r>
                    </m:oMath>
                  </m:oMathPara>
                </a14:m>
                <a:endParaRPr lang="en-US" sz="1350" dirty="0">
                  <a:solidFill>
                    <a:schemeClr val="accent6">
                      <a:lumMod val="50000"/>
                    </a:schemeClr>
                  </a:solidFill>
                </a:endParaRPr>
              </a:p>
            </p:txBody>
          </p:sp>
        </mc:Choice>
        <mc:Fallback xmlns="">
          <p:sp>
            <p:nvSpPr>
              <p:cNvPr id="36" name="TextBox 35">
                <a:extLst>
                  <a:ext uri="{FF2B5EF4-FFF2-40B4-BE49-F238E27FC236}">
                    <a16:creationId xmlns:a16="http://schemas.microsoft.com/office/drawing/2014/main" id="{1F193883-E7BC-E249-B44E-9ACC3D86F8BA}"/>
                  </a:ext>
                </a:extLst>
              </p:cNvPr>
              <p:cNvSpPr txBox="1">
                <a:spLocks noRot="1" noChangeAspect="1" noMove="1" noResize="1" noEditPoints="1" noAdjustHandles="1" noChangeArrowheads="1" noChangeShapeType="1" noTextEdit="1"/>
              </p:cNvSpPr>
              <p:nvPr/>
            </p:nvSpPr>
            <p:spPr>
              <a:xfrm>
                <a:off x="8376830" y="897975"/>
                <a:ext cx="134652" cy="207749"/>
              </a:xfrm>
              <a:prstGeom prst="rect">
                <a:avLst/>
              </a:prstGeom>
              <a:blipFill>
                <a:blip r:embed="rId14"/>
                <a:stretch>
                  <a:fillRect l="-31818" r="-31818" b="-5882"/>
                </a:stretch>
              </a:blipFill>
            </p:spPr>
            <p:txBody>
              <a:bodyPr/>
              <a:lstStyle/>
              <a:p>
                <a:r>
                  <a:rPr lang="en-US">
                    <a:noFill/>
                  </a:rPr>
                  <a:t> </a:t>
                </a:r>
              </a:p>
            </p:txBody>
          </p:sp>
        </mc:Fallback>
      </mc:AlternateContent>
      <p:sp>
        <p:nvSpPr>
          <p:cNvPr id="37" name="Right Brace 36">
            <a:extLst>
              <a:ext uri="{FF2B5EF4-FFF2-40B4-BE49-F238E27FC236}">
                <a16:creationId xmlns:a16="http://schemas.microsoft.com/office/drawing/2014/main" id="{E31A45E4-5C88-4D4F-934B-D9CF2F7A6FEB}"/>
              </a:ext>
            </a:extLst>
          </p:cNvPr>
          <p:cNvSpPr/>
          <p:nvPr/>
        </p:nvSpPr>
        <p:spPr>
          <a:xfrm rot="5400000">
            <a:off x="7301304" y="536627"/>
            <a:ext cx="261401" cy="1833093"/>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mc:AlternateContent xmlns:mc="http://schemas.openxmlformats.org/markup-compatibility/2006" xmlns:a14="http://schemas.microsoft.com/office/drawing/2010/main">
        <mc:Choice Requires="a14">
          <p:sp>
            <p:nvSpPr>
              <p:cNvPr id="38" name="Title 1">
                <a:extLst>
                  <a:ext uri="{FF2B5EF4-FFF2-40B4-BE49-F238E27FC236}">
                    <a16:creationId xmlns:a16="http://schemas.microsoft.com/office/drawing/2014/main" id="{132AA27E-D9D1-0449-98AF-209E7F289132}"/>
                  </a:ext>
                </a:extLst>
              </p:cNvPr>
              <p:cNvSpPr txBox="1">
                <a:spLocks/>
              </p:cNvSpPr>
              <p:nvPr/>
            </p:nvSpPr>
            <p:spPr>
              <a:xfrm>
                <a:off x="6507742" y="1460685"/>
                <a:ext cx="1226817" cy="357080"/>
              </a:xfrm>
              <a:custGeom>
                <a:avLst/>
                <a:gdLst>
                  <a:gd name="connsiteX0" fmla="*/ 0 w 1635756"/>
                  <a:gd name="connsiteY0" fmla="*/ 0 h 476106"/>
                  <a:gd name="connsiteX1" fmla="*/ 577967 w 1635756"/>
                  <a:gd name="connsiteY1" fmla="*/ 0 h 476106"/>
                  <a:gd name="connsiteX2" fmla="*/ 1139577 w 1635756"/>
                  <a:gd name="connsiteY2" fmla="*/ 0 h 476106"/>
                  <a:gd name="connsiteX3" fmla="*/ 1635756 w 1635756"/>
                  <a:gd name="connsiteY3" fmla="*/ 0 h 476106"/>
                  <a:gd name="connsiteX4" fmla="*/ 1635756 w 1635756"/>
                  <a:gd name="connsiteY4" fmla="*/ 476106 h 476106"/>
                  <a:gd name="connsiteX5" fmla="*/ 1123219 w 1635756"/>
                  <a:gd name="connsiteY5" fmla="*/ 476106 h 476106"/>
                  <a:gd name="connsiteX6" fmla="*/ 577967 w 1635756"/>
                  <a:gd name="connsiteY6" fmla="*/ 476106 h 476106"/>
                  <a:gd name="connsiteX7" fmla="*/ 0 w 1635756"/>
                  <a:gd name="connsiteY7" fmla="*/ 476106 h 476106"/>
                  <a:gd name="connsiteX8" fmla="*/ 0 w 1635756"/>
                  <a:gd name="connsiteY8"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5756" h="476106" fill="none" extrusionOk="0">
                    <a:moveTo>
                      <a:pt x="0" y="0"/>
                    </a:moveTo>
                    <a:cubicBezTo>
                      <a:pt x="214423" y="-66977"/>
                      <a:pt x="314309" y="48084"/>
                      <a:pt x="577967" y="0"/>
                    </a:cubicBezTo>
                    <a:cubicBezTo>
                      <a:pt x="841625" y="-48084"/>
                      <a:pt x="912006" y="52720"/>
                      <a:pt x="1139577" y="0"/>
                    </a:cubicBezTo>
                    <a:cubicBezTo>
                      <a:pt x="1367148" y="-52720"/>
                      <a:pt x="1449726" y="2113"/>
                      <a:pt x="1635756" y="0"/>
                    </a:cubicBezTo>
                    <a:cubicBezTo>
                      <a:pt x="1677665" y="179201"/>
                      <a:pt x="1634478" y="374568"/>
                      <a:pt x="1635756" y="476106"/>
                    </a:cubicBezTo>
                    <a:cubicBezTo>
                      <a:pt x="1522616" y="492899"/>
                      <a:pt x="1296966" y="441907"/>
                      <a:pt x="1123219" y="476106"/>
                    </a:cubicBezTo>
                    <a:cubicBezTo>
                      <a:pt x="949472" y="510305"/>
                      <a:pt x="759653" y="453446"/>
                      <a:pt x="577967" y="476106"/>
                    </a:cubicBezTo>
                    <a:cubicBezTo>
                      <a:pt x="396281" y="498766"/>
                      <a:pt x="192739" y="445084"/>
                      <a:pt x="0" y="476106"/>
                    </a:cubicBezTo>
                    <a:cubicBezTo>
                      <a:pt x="-22540" y="243107"/>
                      <a:pt x="4648" y="120491"/>
                      <a:pt x="0" y="0"/>
                    </a:cubicBezTo>
                    <a:close/>
                  </a:path>
                  <a:path w="1635756" h="476106" stroke="0" extrusionOk="0">
                    <a:moveTo>
                      <a:pt x="0" y="0"/>
                    </a:moveTo>
                    <a:cubicBezTo>
                      <a:pt x="238504" y="-45372"/>
                      <a:pt x="343288" y="41869"/>
                      <a:pt x="528894" y="0"/>
                    </a:cubicBezTo>
                    <a:cubicBezTo>
                      <a:pt x="714500" y="-41869"/>
                      <a:pt x="811462" y="18178"/>
                      <a:pt x="1025074" y="0"/>
                    </a:cubicBezTo>
                    <a:cubicBezTo>
                      <a:pt x="1238686" y="-18178"/>
                      <a:pt x="1363027" y="32619"/>
                      <a:pt x="1635756" y="0"/>
                    </a:cubicBezTo>
                    <a:cubicBezTo>
                      <a:pt x="1686894" y="165749"/>
                      <a:pt x="1619871" y="262879"/>
                      <a:pt x="1635756" y="476106"/>
                    </a:cubicBezTo>
                    <a:cubicBezTo>
                      <a:pt x="1390317" y="481528"/>
                      <a:pt x="1300918" y="452673"/>
                      <a:pt x="1123219" y="476106"/>
                    </a:cubicBezTo>
                    <a:cubicBezTo>
                      <a:pt x="945520" y="499539"/>
                      <a:pt x="774354" y="457815"/>
                      <a:pt x="545252" y="476106"/>
                    </a:cubicBezTo>
                    <a:cubicBezTo>
                      <a:pt x="316150" y="494397"/>
                      <a:pt x="126283" y="465261"/>
                      <a:pt x="0" y="476106"/>
                    </a:cubicBezTo>
                    <a:cubicBezTo>
                      <a:pt x="-21107" y="350931"/>
                      <a:pt x="15862" y="142560"/>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d>
                        <m:dPr>
                          <m:ctrlPr>
                            <a:rPr lang="en-US" sz="1050" i="1">
                              <a:solidFill>
                                <a:srgbClr val="477C96"/>
                              </a:solidFill>
                              <a:latin typeface="Cambria Math" panose="02040503050406030204" pitchFamily="18" charset="0"/>
                            </a:rPr>
                          </m:ctrlPr>
                        </m:dPr>
                        <m:e>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𝑇</m:t>
                              </m:r>
                            </m:e>
                            <m:sub>
                              <m:r>
                                <a:rPr lang="en-US" sz="1050" i="1">
                                  <a:solidFill>
                                    <a:srgbClr val="477C96"/>
                                  </a:solidFill>
                                  <a:latin typeface="Cambria Math" panose="02040503050406030204" pitchFamily="18" charset="0"/>
                                </a:rPr>
                                <m:t>𝑑</m:t>
                              </m:r>
                            </m:sub>
                          </m:sSub>
                        </m:e>
                      </m:d>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𝐶</m:t>
                          </m:r>
                        </m:num>
                        <m:den>
                          <m:r>
                            <a:rPr lang="en-US" sz="1050" i="1">
                              <a:solidFill>
                                <a:srgbClr val="477C96"/>
                              </a:solidFill>
                              <a:latin typeface="Cambria Math" panose="02040503050406030204" pitchFamily="18" charset="0"/>
                            </a:rPr>
                            <m:t>𝑟</m:t>
                          </m:r>
                        </m:den>
                      </m:f>
                    </m:oMath>
                  </m:oMathPara>
                </a14:m>
                <a:endParaRPr lang="en-US" sz="1050" dirty="0">
                  <a:solidFill>
                    <a:srgbClr val="477C96"/>
                  </a:solidFill>
                </a:endParaRPr>
              </a:p>
            </p:txBody>
          </p:sp>
        </mc:Choice>
        <mc:Fallback xmlns="">
          <p:sp>
            <p:nvSpPr>
              <p:cNvPr id="38" name="Title 1">
                <a:extLst>
                  <a:ext uri="{FF2B5EF4-FFF2-40B4-BE49-F238E27FC236}">
                    <a16:creationId xmlns:a16="http://schemas.microsoft.com/office/drawing/2014/main" id="{132AA27E-D9D1-0449-98AF-209E7F289132}"/>
                  </a:ext>
                </a:extLst>
              </p:cNvPr>
              <p:cNvSpPr txBox="1">
                <a:spLocks noRot="1" noChangeAspect="1" noMove="1" noResize="1" noEditPoints="1" noAdjustHandles="1" noChangeArrowheads="1" noChangeShapeType="1" noTextEdit="1"/>
              </p:cNvSpPr>
              <p:nvPr/>
            </p:nvSpPr>
            <p:spPr>
              <a:xfrm>
                <a:off x="6507742" y="1460685"/>
                <a:ext cx="1226817" cy="357080"/>
              </a:xfrm>
              <a:custGeom>
                <a:avLst/>
                <a:gdLst>
                  <a:gd name="connsiteX0" fmla="*/ 0 w 1635756"/>
                  <a:gd name="connsiteY0" fmla="*/ 0 h 476106"/>
                  <a:gd name="connsiteX1" fmla="*/ 577967 w 1635756"/>
                  <a:gd name="connsiteY1" fmla="*/ 0 h 476106"/>
                  <a:gd name="connsiteX2" fmla="*/ 1139577 w 1635756"/>
                  <a:gd name="connsiteY2" fmla="*/ 0 h 476106"/>
                  <a:gd name="connsiteX3" fmla="*/ 1635756 w 1635756"/>
                  <a:gd name="connsiteY3" fmla="*/ 0 h 476106"/>
                  <a:gd name="connsiteX4" fmla="*/ 1635756 w 1635756"/>
                  <a:gd name="connsiteY4" fmla="*/ 476106 h 476106"/>
                  <a:gd name="connsiteX5" fmla="*/ 1123219 w 1635756"/>
                  <a:gd name="connsiteY5" fmla="*/ 476106 h 476106"/>
                  <a:gd name="connsiteX6" fmla="*/ 577967 w 1635756"/>
                  <a:gd name="connsiteY6" fmla="*/ 476106 h 476106"/>
                  <a:gd name="connsiteX7" fmla="*/ 0 w 1635756"/>
                  <a:gd name="connsiteY7" fmla="*/ 476106 h 476106"/>
                  <a:gd name="connsiteX8" fmla="*/ 0 w 1635756"/>
                  <a:gd name="connsiteY8"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5756" h="476106" fill="none" extrusionOk="0">
                    <a:moveTo>
                      <a:pt x="0" y="0"/>
                    </a:moveTo>
                    <a:cubicBezTo>
                      <a:pt x="214423" y="-66977"/>
                      <a:pt x="314309" y="48084"/>
                      <a:pt x="577967" y="0"/>
                    </a:cubicBezTo>
                    <a:cubicBezTo>
                      <a:pt x="841625" y="-48084"/>
                      <a:pt x="912006" y="52720"/>
                      <a:pt x="1139577" y="0"/>
                    </a:cubicBezTo>
                    <a:cubicBezTo>
                      <a:pt x="1367148" y="-52720"/>
                      <a:pt x="1449726" y="2113"/>
                      <a:pt x="1635756" y="0"/>
                    </a:cubicBezTo>
                    <a:cubicBezTo>
                      <a:pt x="1677665" y="179201"/>
                      <a:pt x="1634478" y="374568"/>
                      <a:pt x="1635756" y="476106"/>
                    </a:cubicBezTo>
                    <a:cubicBezTo>
                      <a:pt x="1522616" y="492899"/>
                      <a:pt x="1296966" y="441907"/>
                      <a:pt x="1123219" y="476106"/>
                    </a:cubicBezTo>
                    <a:cubicBezTo>
                      <a:pt x="949472" y="510305"/>
                      <a:pt x="759653" y="453446"/>
                      <a:pt x="577967" y="476106"/>
                    </a:cubicBezTo>
                    <a:cubicBezTo>
                      <a:pt x="396281" y="498766"/>
                      <a:pt x="192739" y="445084"/>
                      <a:pt x="0" y="476106"/>
                    </a:cubicBezTo>
                    <a:cubicBezTo>
                      <a:pt x="-22540" y="243107"/>
                      <a:pt x="4648" y="120491"/>
                      <a:pt x="0" y="0"/>
                    </a:cubicBezTo>
                    <a:close/>
                  </a:path>
                  <a:path w="1635756" h="476106" stroke="0" extrusionOk="0">
                    <a:moveTo>
                      <a:pt x="0" y="0"/>
                    </a:moveTo>
                    <a:cubicBezTo>
                      <a:pt x="238504" y="-45372"/>
                      <a:pt x="343288" y="41869"/>
                      <a:pt x="528894" y="0"/>
                    </a:cubicBezTo>
                    <a:cubicBezTo>
                      <a:pt x="714500" y="-41869"/>
                      <a:pt x="811462" y="18178"/>
                      <a:pt x="1025074" y="0"/>
                    </a:cubicBezTo>
                    <a:cubicBezTo>
                      <a:pt x="1238686" y="-18178"/>
                      <a:pt x="1363027" y="32619"/>
                      <a:pt x="1635756" y="0"/>
                    </a:cubicBezTo>
                    <a:cubicBezTo>
                      <a:pt x="1686894" y="165749"/>
                      <a:pt x="1619871" y="262879"/>
                      <a:pt x="1635756" y="476106"/>
                    </a:cubicBezTo>
                    <a:cubicBezTo>
                      <a:pt x="1390317" y="481528"/>
                      <a:pt x="1300918" y="452673"/>
                      <a:pt x="1123219" y="476106"/>
                    </a:cubicBezTo>
                    <a:cubicBezTo>
                      <a:pt x="945520" y="499539"/>
                      <a:pt x="774354" y="457815"/>
                      <a:pt x="545252" y="476106"/>
                    </a:cubicBezTo>
                    <a:cubicBezTo>
                      <a:pt x="316150" y="494397"/>
                      <a:pt x="126283" y="465261"/>
                      <a:pt x="0" y="476106"/>
                    </a:cubicBezTo>
                    <a:cubicBezTo>
                      <a:pt x="-21107" y="350931"/>
                      <a:pt x="15862" y="142560"/>
                      <a:pt x="0" y="0"/>
                    </a:cubicBezTo>
                    <a:close/>
                  </a:path>
                </a:pathLst>
              </a:custGeom>
              <a:blipFill>
                <a:blip r:embed="rId15"/>
                <a:stretch>
                  <a:fillRect b="-1587"/>
                </a:stretch>
              </a:blipFill>
              <a:ln w="22225">
                <a:no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p:sp>
        <p:nvSpPr>
          <p:cNvPr id="39" name="Right Brace 38">
            <a:extLst>
              <a:ext uri="{FF2B5EF4-FFF2-40B4-BE49-F238E27FC236}">
                <a16:creationId xmlns:a16="http://schemas.microsoft.com/office/drawing/2014/main" id="{BFA1D749-2AB8-9D49-A97A-8D890F8F418B}"/>
              </a:ext>
            </a:extLst>
          </p:cNvPr>
          <p:cNvSpPr/>
          <p:nvPr/>
        </p:nvSpPr>
        <p:spPr>
          <a:xfrm>
            <a:off x="7742275" y="1526598"/>
            <a:ext cx="102608" cy="304782"/>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p>
        </p:txBody>
      </p:sp>
      <mc:AlternateContent xmlns:mc="http://schemas.openxmlformats.org/markup-compatibility/2006" xmlns:a14="http://schemas.microsoft.com/office/drawing/2010/main">
        <mc:Choice Requires="a14">
          <p:sp>
            <p:nvSpPr>
              <p:cNvPr id="40" name="Title 1">
                <a:extLst>
                  <a:ext uri="{FF2B5EF4-FFF2-40B4-BE49-F238E27FC236}">
                    <a16:creationId xmlns:a16="http://schemas.microsoft.com/office/drawing/2014/main" id="{35B1B6A2-B2B4-9C40-BF11-0780A60E3EEB}"/>
                  </a:ext>
                </a:extLst>
              </p:cNvPr>
              <p:cNvSpPr txBox="1">
                <a:spLocks/>
              </p:cNvSpPr>
              <p:nvPr/>
            </p:nvSpPr>
            <p:spPr>
              <a:xfrm>
                <a:off x="7844883" y="1554316"/>
                <a:ext cx="1148289" cy="243283"/>
              </a:xfrm>
              <a:custGeom>
                <a:avLst/>
                <a:gdLst>
                  <a:gd name="connsiteX0" fmla="*/ 0 w 1531052"/>
                  <a:gd name="connsiteY0" fmla="*/ 0 h 324377"/>
                  <a:gd name="connsiteX1" fmla="*/ 540972 w 1531052"/>
                  <a:gd name="connsiteY1" fmla="*/ 0 h 324377"/>
                  <a:gd name="connsiteX2" fmla="*/ 1066633 w 1531052"/>
                  <a:gd name="connsiteY2" fmla="*/ 0 h 324377"/>
                  <a:gd name="connsiteX3" fmla="*/ 1531052 w 1531052"/>
                  <a:gd name="connsiteY3" fmla="*/ 0 h 324377"/>
                  <a:gd name="connsiteX4" fmla="*/ 1531052 w 1531052"/>
                  <a:gd name="connsiteY4" fmla="*/ 324377 h 324377"/>
                  <a:gd name="connsiteX5" fmla="*/ 1051322 w 1531052"/>
                  <a:gd name="connsiteY5" fmla="*/ 324377 h 324377"/>
                  <a:gd name="connsiteX6" fmla="*/ 540972 w 1531052"/>
                  <a:gd name="connsiteY6" fmla="*/ 324377 h 324377"/>
                  <a:gd name="connsiteX7" fmla="*/ 0 w 1531052"/>
                  <a:gd name="connsiteY7" fmla="*/ 324377 h 324377"/>
                  <a:gd name="connsiteX8" fmla="*/ 0 w 1531052"/>
                  <a:gd name="connsiteY8" fmla="*/ 0 h 32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052" h="324377" fill="none" extrusionOk="0">
                    <a:moveTo>
                      <a:pt x="0" y="0"/>
                    </a:moveTo>
                    <a:cubicBezTo>
                      <a:pt x="195602" y="-18741"/>
                      <a:pt x="307348" y="4899"/>
                      <a:pt x="540972" y="0"/>
                    </a:cubicBezTo>
                    <a:cubicBezTo>
                      <a:pt x="774596" y="-4899"/>
                      <a:pt x="939416" y="51427"/>
                      <a:pt x="1066633" y="0"/>
                    </a:cubicBezTo>
                    <a:cubicBezTo>
                      <a:pt x="1193850" y="-51427"/>
                      <a:pt x="1347035" y="31709"/>
                      <a:pt x="1531052" y="0"/>
                    </a:cubicBezTo>
                    <a:cubicBezTo>
                      <a:pt x="1561345" y="140107"/>
                      <a:pt x="1499456" y="193236"/>
                      <a:pt x="1531052" y="324377"/>
                    </a:cubicBezTo>
                    <a:cubicBezTo>
                      <a:pt x="1375461" y="365356"/>
                      <a:pt x="1226228" y="317385"/>
                      <a:pt x="1051322" y="324377"/>
                    </a:cubicBezTo>
                    <a:cubicBezTo>
                      <a:pt x="876416" y="331369"/>
                      <a:pt x="649592" y="302299"/>
                      <a:pt x="540972" y="324377"/>
                    </a:cubicBezTo>
                    <a:cubicBezTo>
                      <a:pt x="432352" y="346455"/>
                      <a:pt x="155513" y="310647"/>
                      <a:pt x="0" y="324377"/>
                    </a:cubicBezTo>
                    <a:cubicBezTo>
                      <a:pt x="-26091" y="166800"/>
                      <a:pt x="1218" y="115180"/>
                      <a:pt x="0" y="0"/>
                    </a:cubicBezTo>
                    <a:close/>
                  </a:path>
                  <a:path w="1531052" h="324377" stroke="0" extrusionOk="0">
                    <a:moveTo>
                      <a:pt x="0" y="0"/>
                    </a:moveTo>
                    <a:cubicBezTo>
                      <a:pt x="189940" y="-13309"/>
                      <a:pt x="395884" y="13821"/>
                      <a:pt x="495040" y="0"/>
                    </a:cubicBezTo>
                    <a:cubicBezTo>
                      <a:pt x="594196" y="-13821"/>
                      <a:pt x="838513" y="9598"/>
                      <a:pt x="959459" y="0"/>
                    </a:cubicBezTo>
                    <a:cubicBezTo>
                      <a:pt x="1080405" y="-9598"/>
                      <a:pt x="1339994" y="40957"/>
                      <a:pt x="1531052" y="0"/>
                    </a:cubicBezTo>
                    <a:cubicBezTo>
                      <a:pt x="1545680" y="72959"/>
                      <a:pt x="1512904" y="247716"/>
                      <a:pt x="1531052" y="324377"/>
                    </a:cubicBezTo>
                    <a:cubicBezTo>
                      <a:pt x="1341119" y="369668"/>
                      <a:pt x="1212716" y="277865"/>
                      <a:pt x="1051322" y="324377"/>
                    </a:cubicBezTo>
                    <a:cubicBezTo>
                      <a:pt x="889928" y="370889"/>
                      <a:pt x="698276" y="268275"/>
                      <a:pt x="510351" y="324377"/>
                    </a:cubicBezTo>
                    <a:cubicBezTo>
                      <a:pt x="322426" y="380479"/>
                      <a:pt x="181775" y="306494"/>
                      <a:pt x="0" y="324377"/>
                    </a:cubicBezTo>
                    <a:cubicBezTo>
                      <a:pt x="-31617" y="218575"/>
                      <a:pt x="14329" y="110476"/>
                      <a:pt x="0" y="0"/>
                    </a:cubicBezTo>
                    <a:close/>
                  </a:path>
                </a:pathLst>
              </a:custGeom>
              <a:ln w="22225">
                <a:solidFill>
                  <a:schemeClr val="accent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𝐶</m:t>
                          </m:r>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𝑟</m:t>
                          </m:r>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r>
                        <a:rPr lang="en-US" sz="1050" i="1">
                          <a:solidFill>
                            <a:srgbClr val="477C96"/>
                          </a:solidFill>
                          <a:latin typeface="Cambria Math" panose="02040503050406030204" pitchFamily="18" charset="0"/>
                        </a:rPr>
                        <m:t>)</m:t>
                      </m:r>
                    </m:oMath>
                  </m:oMathPara>
                </a14:m>
                <a:endParaRPr lang="en-US" sz="1050" dirty="0">
                  <a:solidFill>
                    <a:srgbClr val="477C96"/>
                  </a:solidFill>
                </a:endParaRPr>
              </a:p>
            </p:txBody>
          </p:sp>
        </mc:Choice>
        <mc:Fallback xmlns="">
          <p:sp>
            <p:nvSpPr>
              <p:cNvPr id="40" name="Title 1">
                <a:extLst>
                  <a:ext uri="{FF2B5EF4-FFF2-40B4-BE49-F238E27FC236}">
                    <a16:creationId xmlns:a16="http://schemas.microsoft.com/office/drawing/2014/main" id="{35B1B6A2-B2B4-9C40-BF11-0780A60E3EEB}"/>
                  </a:ext>
                </a:extLst>
              </p:cNvPr>
              <p:cNvSpPr txBox="1">
                <a:spLocks noRot="1" noChangeAspect="1" noMove="1" noResize="1" noEditPoints="1" noAdjustHandles="1" noChangeArrowheads="1" noChangeShapeType="1" noTextEdit="1"/>
              </p:cNvSpPr>
              <p:nvPr/>
            </p:nvSpPr>
            <p:spPr>
              <a:xfrm>
                <a:off x="7844883" y="1554316"/>
                <a:ext cx="1148289" cy="243283"/>
              </a:xfrm>
              <a:custGeom>
                <a:avLst/>
                <a:gdLst>
                  <a:gd name="connsiteX0" fmla="*/ 0 w 1531052"/>
                  <a:gd name="connsiteY0" fmla="*/ 0 h 324377"/>
                  <a:gd name="connsiteX1" fmla="*/ 540972 w 1531052"/>
                  <a:gd name="connsiteY1" fmla="*/ 0 h 324377"/>
                  <a:gd name="connsiteX2" fmla="*/ 1066633 w 1531052"/>
                  <a:gd name="connsiteY2" fmla="*/ 0 h 324377"/>
                  <a:gd name="connsiteX3" fmla="*/ 1531052 w 1531052"/>
                  <a:gd name="connsiteY3" fmla="*/ 0 h 324377"/>
                  <a:gd name="connsiteX4" fmla="*/ 1531052 w 1531052"/>
                  <a:gd name="connsiteY4" fmla="*/ 324377 h 324377"/>
                  <a:gd name="connsiteX5" fmla="*/ 1051322 w 1531052"/>
                  <a:gd name="connsiteY5" fmla="*/ 324377 h 324377"/>
                  <a:gd name="connsiteX6" fmla="*/ 540972 w 1531052"/>
                  <a:gd name="connsiteY6" fmla="*/ 324377 h 324377"/>
                  <a:gd name="connsiteX7" fmla="*/ 0 w 1531052"/>
                  <a:gd name="connsiteY7" fmla="*/ 324377 h 324377"/>
                  <a:gd name="connsiteX8" fmla="*/ 0 w 1531052"/>
                  <a:gd name="connsiteY8" fmla="*/ 0 h 32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052" h="324377" fill="none" extrusionOk="0">
                    <a:moveTo>
                      <a:pt x="0" y="0"/>
                    </a:moveTo>
                    <a:cubicBezTo>
                      <a:pt x="195602" y="-18741"/>
                      <a:pt x="307348" y="4899"/>
                      <a:pt x="540972" y="0"/>
                    </a:cubicBezTo>
                    <a:cubicBezTo>
                      <a:pt x="774596" y="-4899"/>
                      <a:pt x="939416" y="51427"/>
                      <a:pt x="1066633" y="0"/>
                    </a:cubicBezTo>
                    <a:cubicBezTo>
                      <a:pt x="1193850" y="-51427"/>
                      <a:pt x="1347035" y="31709"/>
                      <a:pt x="1531052" y="0"/>
                    </a:cubicBezTo>
                    <a:cubicBezTo>
                      <a:pt x="1561345" y="140107"/>
                      <a:pt x="1499456" y="193236"/>
                      <a:pt x="1531052" y="324377"/>
                    </a:cubicBezTo>
                    <a:cubicBezTo>
                      <a:pt x="1375461" y="365356"/>
                      <a:pt x="1226228" y="317385"/>
                      <a:pt x="1051322" y="324377"/>
                    </a:cubicBezTo>
                    <a:cubicBezTo>
                      <a:pt x="876416" y="331369"/>
                      <a:pt x="649592" y="302299"/>
                      <a:pt x="540972" y="324377"/>
                    </a:cubicBezTo>
                    <a:cubicBezTo>
                      <a:pt x="432352" y="346455"/>
                      <a:pt x="155513" y="310647"/>
                      <a:pt x="0" y="324377"/>
                    </a:cubicBezTo>
                    <a:cubicBezTo>
                      <a:pt x="-26091" y="166800"/>
                      <a:pt x="1218" y="115180"/>
                      <a:pt x="0" y="0"/>
                    </a:cubicBezTo>
                    <a:close/>
                  </a:path>
                  <a:path w="1531052" h="324377" stroke="0" extrusionOk="0">
                    <a:moveTo>
                      <a:pt x="0" y="0"/>
                    </a:moveTo>
                    <a:cubicBezTo>
                      <a:pt x="189940" y="-13309"/>
                      <a:pt x="395884" y="13821"/>
                      <a:pt x="495040" y="0"/>
                    </a:cubicBezTo>
                    <a:cubicBezTo>
                      <a:pt x="594196" y="-13821"/>
                      <a:pt x="838513" y="9598"/>
                      <a:pt x="959459" y="0"/>
                    </a:cubicBezTo>
                    <a:cubicBezTo>
                      <a:pt x="1080405" y="-9598"/>
                      <a:pt x="1339994" y="40957"/>
                      <a:pt x="1531052" y="0"/>
                    </a:cubicBezTo>
                    <a:cubicBezTo>
                      <a:pt x="1545680" y="72959"/>
                      <a:pt x="1512904" y="247716"/>
                      <a:pt x="1531052" y="324377"/>
                    </a:cubicBezTo>
                    <a:cubicBezTo>
                      <a:pt x="1341119" y="369668"/>
                      <a:pt x="1212716" y="277865"/>
                      <a:pt x="1051322" y="324377"/>
                    </a:cubicBezTo>
                    <a:cubicBezTo>
                      <a:pt x="889928" y="370889"/>
                      <a:pt x="698276" y="268275"/>
                      <a:pt x="510351" y="324377"/>
                    </a:cubicBezTo>
                    <a:cubicBezTo>
                      <a:pt x="322426" y="380479"/>
                      <a:pt x="181775" y="306494"/>
                      <a:pt x="0" y="324377"/>
                    </a:cubicBezTo>
                    <a:cubicBezTo>
                      <a:pt x="-31617" y="218575"/>
                      <a:pt x="14329" y="110476"/>
                      <a:pt x="0" y="0"/>
                    </a:cubicBezTo>
                    <a:close/>
                  </a:path>
                </a:pathLst>
              </a:custGeom>
              <a:blipFill>
                <a:blip r:embed="rId16"/>
                <a:stretch>
                  <a:fillRect/>
                </a:stretch>
              </a:blipFill>
              <a:ln w="22225">
                <a:solidFill>
                  <a:schemeClr val="accent4"/>
                </a:solid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F4D35977-EC80-6F4A-A00F-F512CC1180A6}"/>
              </a:ext>
            </a:extLst>
          </p:cNvPr>
          <p:cNvCxnSpPr>
            <a:cxnSpLocks/>
          </p:cNvCxnSpPr>
          <p:nvPr/>
        </p:nvCxnSpPr>
        <p:spPr>
          <a:xfrm>
            <a:off x="5822598" y="3063216"/>
            <a:ext cx="366374"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5FFF26D-ABBC-FF4F-B4AC-E14A9082CB8E}"/>
              </a:ext>
            </a:extLst>
          </p:cNvPr>
          <p:cNvCxnSpPr>
            <a:cxnSpLocks/>
          </p:cNvCxnSpPr>
          <p:nvPr/>
        </p:nvCxnSpPr>
        <p:spPr>
          <a:xfrm flipH="1" flipV="1">
            <a:off x="6184831" y="2120408"/>
            <a:ext cx="4498" cy="939891"/>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676F81A-6AA8-EF4A-935D-AF9DC3F8AE4D}"/>
              </a:ext>
            </a:extLst>
          </p:cNvPr>
          <p:cNvCxnSpPr>
            <a:cxnSpLocks/>
          </p:cNvCxnSpPr>
          <p:nvPr/>
        </p:nvCxnSpPr>
        <p:spPr>
          <a:xfrm>
            <a:off x="6188971" y="2120408"/>
            <a:ext cx="371213" cy="0"/>
          </a:xfrm>
          <a:prstGeom prst="straightConnector1">
            <a:avLst/>
          </a:prstGeom>
          <a:ln w="190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itle 1">
                <a:extLst>
                  <a:ext uri="{FF2B5EF4-FFF2-40B4-BE49-F238E27FC236}">
                    <a16:creationId xmlns:a16="http://schemas.microsoft.com/office/drawing/2014/main" id="{B11B19CC-6DEF-044A-B036-326079CDEE65}"/>
                  </a:ext>
                </a:extLst>
              </p:cNvPr>
              <p:cNvSpPr txBox="1">
                <a:spLocks/>
              </p:cNvSpPr>
              <p:nvPr/>
            </p:nvSpPr>
            <p:spPr>
              <a:xfrm>
                <a:off x="6629644" y="1894743"/>
                <a:ext cx="2024162" cy="357080"/>
              </a:xfrm>
              <a:custGeom>
                <a:avLst/>
                <a:gdLst>
                  <a:gd name="connsiteX0" fmla="*/ 0 w 2698882"/>
                  <a:gd name="connsiteY0" fmla="*/ 0 h 476106"/>
                  <a:gd name="connsiteX1" fmla="*/ 512788 w 2698882"/>
                  <a:gd name="connsiteY1" fmla="*/ 0 h 476106"/>
                  <a:gd name="connsiteX2" fmla="*/ 1052564 w 2698882"/>
                  <a:gd name="connsiteY2" fmla="*/ 0 h 476106"/>
                  <a:gd name="connsiteX3" fmla="*/ 1619329 w 2698882"/>
                  <a:gd name="connsiteY3" fmla="*/ 0 h 476106"/>
                  <a:gd name="connsiteX4" fmla="*/ 2186094 w 2698882"/>
                  <a:gd name="connsiteY4" fmla="*/ 0 h 476106"/>
                  <a:gd name="connsiteX5" fmla="*/ 2698882 w 2698882"/>
                  <a:gd name="connsiteY5" fmla="*/ 0 h 476106"/>
                  <a:gd name="connsiteX6" fmla="*/ 2698882 w 2698882"/>
                  <a:gd name="connsiteY6" fmla="*/ 476106 h 476106"/>
                  <a:gd name="connsiteX7" fmla="*/ 2105128 w 2698882"/>
                  <a:gd name="connsiteY7" fmla="*/ 476106 h 476106"/>
                  <a:gd name="connsiteX8" fmla="*/ 1511374 w 2698882"/>
                  <a:gd name="connsiteY8" fmla="*/ 476106 h 476106"/>
                  <a:gd name="connsiteX9" fmla="*/ 971598 w 2698882"/>
                  <a:gd name="connsiteY9" fmla="*/ 476106 h 476106"/>
                  <a:gd name="connsiteX10" fmla="*/ 0 w 2698882"/>
                  <a:gd name="connsiteY10" fmla="*/ 476106 h 476106"/>
                  <a:gd name="connsiteX11" fmla="*/ 0 w 2698882"/>
                  <a:gd name="connsiteY11"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8882" h="476106" fill="none" extrusionOk="0">
                    <a:moveTo>
                      <a:pt x="0" y="0"/>
                    </a:moveTo>
                    <a:cubicBezTo>
                      <a:pt x="135035" y="-31472"/>
                      <a:pt x="381192" y="52049"/>
                      <a:pt x="512788" y="0"/>
                    </a:cubicBezTo>
                    <a:cubicBezTo>
                      <a:pt x="644384" y="-52049"/>
                      <a:pt x="791695" y="20688"/>
                      <a:pt x="1052564" y="0"/>
                    </a:cubicBezTo>
                    <a:cubicBezTo>
                      <a:pt x="1313433" y="-20688"/>
                      <a:pt x="1502086" y="58270"/>
                      <a:pt x="1619329" y="0"/>
                    </a:cubicBezTo>
                    <a:cubicBezTo>
                      <a:pt x="1736572" y="-58270"/>
                      <a:pt x="1975991" y="9715"/>
                      <a:pt x="2186094" y="0"/>
                    </a:cubicBezTo>
                    <a:cubicBezTo>
                      <a:pt x="2396197" y="-9715"/>
                      <a:pt x="2527868" y="48095"/>
                      <a:pt x="2698882" y="0"/>
                    </a:cubicBezTo>
                    <a:cubicBezTo>
                      <a:pt x="2751367" y="212783"/>
                      <a:pt x="2692018" y="238093"/>
                      <a:pt x="2698882" y="476106"/>
                    </a:cubicBezTo>
                    <a:cubicBezTo>
                      <a:pt x="2484438" y="490508"/>
                      <a:pt x="2401860" y="451321"/>
                      <a:pt x="2105128" y="476106"/>
                    </a:cubicBezTo>
                    <a:cubicBezTo>
                      <a:pt x="1808396" y="500891"/>
                      <a:pt x="1700424" y="411230"/>
                      <a:pt x="1511374" y="476106"/>
                    </a:cubicBezTo>
                    <a:cubicBezTo>
                      <a:pt x="1322324" y="540982"/>
                      <a:pt x="1173295" y="446192"/>
                      <a:pt x="971598" y="476106"/>
                    </a:cubicBezTo>
                    <a:cubicBezTo>
                      <a:pt x="769901" y="506020"/>
                      <a:pt x="441972" y="473819"/>
                      <a:pt x="0" y="476106"/>
                    </a:cubicBezTo>
                    <a:cubicBezTo>
                      <a:pt x="-39756" y="318244"/>
                      <a:pt x="32094" y="95638"/>
                      <a:pt x="0" y="0"/>
                    </a:cubicBezTo>
                    <a:close/>
                  </a:path>
                  <a:path w="2698882" h="476106" stroke="0" extrusionOk="0">
                    <a:moveTo>
                      <a:pt x="0" y="0"/>
                    </a:moveTo>
                    <a:cubicBezTo>
                      <a:pt x="229889" y="-52428"/>
                      <a:pt x="386795" y="27211"/>
                      <a:pt x="512788" y="0"/>
                    </a:cubicBezTo>
                    <a:cubicBezTo>
                      <a:pt x="638781" y="-27211"/>
                      <a:pt x="832160" y="35919"/>
                      <a:pt x="971598" y="0"/>
                    </a:cubicBezTo>
                    <a:cubicBezTo>
                      <a:pt x="1111036" y="-35919"/>
                      <a:pt x="1336845" y="17550"/>
                      <a:pt x="1565352" y="0"/>
                    </a:cubicBezTo>
                    <a:cubicBezTo>
                      <a:pt x="1793859" y="-17550"/>
                      <a:pt x="1896929" y="44355"/>
                      <a:pt x="2078139" y="0"/>
                    </a:cubicBezTo>
                    <a:cubicBezTo>
                      <a:pt x="2259349" y="-44355"/>
                      <a:pt x="2514163" y="41659"/>
                      <a:pt x="2698882" y="0"/>
                    </a:cubicBezTo>
                    <a:cubicBezTo>
                      <a:pt x="2738529" y="213838"/>
                      <a:pt x="2660261" y="266442"/>
                      <a:pt x="2698882" y="476106"/>
                    </a:cubicBezTo>
                    <a:cubicBezTo>
                      <a:pt x="2440760" y="507495"/>
                      <a:pt x="2395537" y="412107"/>
                      <a:pt x="2159106" y="476106"/>
                    </a:cubicBezTo>
                    <a:cubicBezTo>
                      <a:pt x="1922675" y="540105"/>
                      <a:pt x="1847934" y="471097"/>
                      <a:pt x="1565352" y="476106"/>
                    </a:cubicBezTo>
                    <a:cubicBezTo>
                      <a:pt x="1282770" y="481115"/>
                      <a:pt x="1200086" y="435332"/>
                      <a:pt x="1106542" y="476106"/>
                    </a:cubicBezTo>
                    <a:cubicBezTo>
                      <a:pt x="1012998" y="516880"/>
                      <a:pt x="769656" y="458964"/>
                      <a:pt x="566765" y="476106"/>
                    </a:cubicBezTo>
                    <a:cubicBezTo>
                      <a:pt x="363874" y="493248"/>
                      <a:pt x="253536" y="433100"/>
                      <a:pt x="0" y="476106"/>
                    </a:cubicBezTo>
                    <a:cubicBezTo>
                      <a:pt x="-1371" y="265110"/>
                      <a:pt x="37611" y="126278"/>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d>
                        <m:dPr>
                          <m:ctrlPr>
                            <a:rPr lang="en-US" sz="1050" i="1">
                              <a:solidFill>
                                <a:srgbClr val="477C96"/>
                              </a:solidFill>
                              <a:latin typeface="Cambria Math" panose="02040503050406030204" pitchFamily="18" charset="0"/>
                            </a:rPr>
                          </m:ctrlPr>
                        </m:dPr>
                        <m:e>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𝑇</m:t>
                              </m:r>
                            </m:e>
                            <m:sub>
                              <m:r>
                                <a:rPr lang="en-US" sz="1050" i="1">
                                  <a:solidFill>
                                    <a:srgbClr val="477C96"/>
                                  </a:solidFill>
                                  <a:latin typeface="Cambria Math" panose="02040503050406030204" pitchFamily="18" charset="0"/>
                                </a:rPr>
                                <m:t>𝑑</m:t>
                              </m:r>
                            </m:sub>
                          </m:sSub>
                        </m:e>
                      </m:d>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𝐶</m:t>
                      </m:r>
                      <m:d>
                        <m:dPr>
                          <m:ctrlPr>
                            <a:rPr lang="en-US" sz="1050" i="1">
                              <a:solidFill>
                                <a:srgbClr val="477C96"/>
                              </a:solidFill>
                              <a:latin typeface="Cambria Math" panose="02040503050406030204" pitchFamily="18" charset="0"/>
                            </a:rPr>
                          </m:ctrlPr>
                        </m:dPr>
                        <m:e>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1</m:t>
                              </m:r>
                            </m:num>
                            <m:den>
                              <m:r>
                                <a:rPr lang="en-US" sz="1050" i="1">
                                  <a:solidFill>
                                    <a:srgbClr val="477C96"/>
                                  </a:solidFill>
                                  <a:latin typeface="Cambria Math" panose="02040503050406030204" pitchFamily="18" charset="0"/>
                                </a:rPr>
                                <m:t>𝑟</m:t>
                              </m:r>
                            </m:den>
                          </m:f>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1</m:t>
                              </m:r>
                            </m:num>
                            <m:den>
                              <m:r>
                                <a:rPr lang="en-US" sz="1050" i="1">
                                  <a:solidFill>
                                    <a:srgbClr val="477C96"/>
                                  </a:solidFill>
                                  <a:latin typeface="Cambria Math" panose="02040503050406030204" pitchFamily="18" charset="0"/>
                                </a:rPr>
                                <m:t>𝑅</m:t>
                              </m:r>
                            </m:den>
                          </m:f>
                        </m:e>
                      </m:d>
                    </m:oMath>
                  </m:oMathPara>
                </a14:m>
                <a:endParaRPr lang="en-US" sz="1050" dirty="0">
                  <a:solidFill>
                    <a:srgbClr val="477C96"/>
                  </a:solidFill>
                </a:endParaRPr>
              </a:p>
            </p:txBody>
          </p:sp>
        </mc:Choice>
        <mc:Fallback xmlns="">
          <p:sp>
            <p:nvSpPr>
              <p:cNvPr id="46" name="Title 1">
                <a:extLst>
                  <a:ext uri="{FF2B5EF4-FFF2-40B4-BE49-F238E27FC236}">
                    <a16:creationId xmlns:a16="http://schemas.microsoft.com/office/drawing/2014/main" id="{B11B19CC-6DEF-044A-B036-326079CDEE65}"/>
                  </a:ext>
                </a:extLst>
              </p:cNvPr>
              <p:cNvSpPr txBox="1">
                <a:spLocks noRot="1" noChangeAspect="1" noMove="1" noResize="1" noEditPoints="1" noAdjustHandles="1" noChangeArrowheads="1" noChangeShapeType="1" noTextEdit="1"/>
              </p:cNvSpPr>
              <p:nvPr/>
            </p:nvSpPr>
            <p:spPr>
              <a:xfrm>
                <a:off x="6629644" y="1894743"/>
                <a:ext cx="2024162" cy="357080"/>
              </a:xfrm>
              <a:custGeom>
                <a:avLst/>
                <a:gdLst>
                  <a:gd name="connsiteX0" fmla="*/ 0 w 2698882"/>
                  <a:gd name="connsiteY0" fmla="*/ 0 h 476106"/>
                  <a:gd name="connsiteX1" fmla="*/ 512788 w 2698882"/>
                  <a:gd name="connsiteY1" fmla="*/ 0 h 476106"/>
                  <a:gd name="connsiteX2" fmla="*/ 1052564 w 2698882"/>
                  <a:gd name="connsiteY2" fmla="*/ 0 h 476106"/>
                  <a:gd name="connsiteX3" fmla="*/ 1619329 w 2698882"/>
                  <a:gd name="connsiteY3" fmla="*/ 0 h 476106"/>
                  <a:gd name="connsiteX4" fmla="*/ 2186094 w 2698882"/>
                  <a:gd name="connsiteY4" fmla="*/ 0 h 476106"/>
                  <a:gd name="connsiteX5" fmla="*/ 2698882 w 2698882"/>
                  <a:gd name="connsiteY5" fmla="*/ 0 h 476106"/>
                  <a:gd name="connsiteX6" fmla="*/ 2698882 w 2698882"/>
                  <a:gd name="connsiteY6" fmla="*/ 476106 h 476106"/>
                  <a:gd name="connsiteX7" fmla="*/ 2105128 w 2698882"/>
                  <a:gd name="connsiteY7" fmla="*/ 476106 h 476106"/>
                  <a:gd name="connsiteX8" fmla="*/ 1511374 w 2698882"/>
                  <a:gd name="connsiteY8" fmla="*/ 476106 h 476106"/>
                  <a:gd name="connsiteX9" fmla="*/ 971598 w 2698882"/>
                  <a:gd name="connsiteY9" fmla="*/ 476106 h 476106"/>
                  <a:gd name="connsiteX10" fmla="*/ 0 w 2698882"/>
                  <a:gd name="connsiteY10" fmla="*/ 476106 h 476106"/>
                  <a:gd name="connsiteX11" fmla="*/ 0 w 2698882"/>
                  <a:gd name="connsiteY11"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8882" h="476106" fill="none" extrusionOk="0">
                    <a:moveTo>
                      <a:pt x="0" y="0"/>
                    </a:moveTo>
                    <a:cubicBezTo>
                      <a:pt x="135035" y="-31472"/>
                      <a:pt x="381192" y="52049"/>
                      <a:pt x="512788" y="0"/>
                    </a:cubicBezTo>
                    <a:cubicBezTo>
                      <a:pt x="644384" y="-52049"/>
                      <a:pt x="791695" y="20688"/>
                      <a:pt x="1052564" y="0"/>
                    </a:cubicBezTo>
                    <a:cubicBezTo>
                      <a:pt x="1313433" y="-20688"/>
                      <a:pt x="1502086" y="58270"/>
                      <a:pt x="1619329" y="0"/>
                    </a:cubicBezTo>
                    <a:cubicBezTo>
                      <a:pt x="1736572" y="-58270"/>
                      <a:pt x="1975991" y="9715"/>
                      <a:pt x="2186094" y="0"/>
                    </a:cubicBezTo>
                    <a:cubicBezTo>
                      <a:pt x="2396197" y="-9715"/>
                      <a:pt x="2527868" y="48095"/>
                      <a:pt x="2698882" y="0"/>
                    </a:cubicBezTo>
                    <a:cubicBezTo>
                      <a:pt x="2751367" y="212783"/>
                      <a:pt x="2692018" y="238093"/>
                      <a:pt x="2698882" y="476106"/>
                    </a:cubicBezTo>
                    <a:cubicBezTo>
                      <a:pt x="2484438" y="490508"/>
                      <a:pt x="2401860" y="451321"/>
                      <a:pt x="2105128" y="476106"/>
                    </a:cubicBezTo>
                    <a:cubicBezTo>
                      <a:pt x="1808396" y="500891"/>
                      <a:pt x="1700424" y="411230"/>
                      <a:pt x="1511374" y="476106"/>
                    </a:cubicBezTo>
                    <a:cubicBezTo>
                      <a:pt x="1322324" y="540982"/>
                      <a:pt x="1173295" y="446192"/>
                      <a:pt x="971598" y="476106"/>
                    </a:cubicBezTo>
                    <a:cubicBezTo>
                      <a:pt x="769901" y="506020"/>
                      <a:pt x="441972" y="473819"/>
                      <a:pt x="0" y="476106"/>
                    </a:cubicBezTo>
                    <a:cubicBezTo>
                      <a:pt x="-39756" y="318244"/>
                      <a:pt x="32094" y="95638"/>
                      <a:pt x="0" y="0"/>
                    </a:cubicBezTo>
                    <a:close/>
                  </a:path>
                  <a:path w="2698882" h="476106" stroke="0" extrusionOk="0">
                    <a:moveTo>
                      <a:pt x="0" y="0"/>
                    </a:moveTo>
                    <a:cubicBezTo>
                      <a:pt x="229889" y="-52428"/>
                      <a:pt x="386795" y="27211"/>
                      <a:pt x="512788" y="0"/>
                    </a:cubicBezTo>
                    <a:cubicBezTo>
                      <a:pt x="638781" y="-27211"/>
                      <a:pt x="832160" y="35919"/>
                      <a:pt x="971598" y="0"/>
                    </a:cubicBezTo>
                    <a:cubicBezTo>
                      <a:pt x="1111036" y="-35919"/>
                      <a:pt x="1336845" y="17550"/>
                      <a:pt x="1565352" y="0"/>
                    </a:cubicBezTo>
                    <a:cubicBezTo>
                      <a:pt x="1793859" y="-17550"/>
                      <a:pt x="1896929" y="44355"/>
                      <a:pt x="2078139" y="0"/>
                    </a:cubicBezTo>
                    <a:cubicBezTo>
                      <a:pt x="2259349" y="-44355"/>
                      <a:pt x="2514163" y="41659"/>
                      <a:pt x="2698882" y="0"/>
                    </a:cubicBezTo>
                    <a:cubicBezTo>
                      <a:pt x="2738529" y="213838"/>
                      <a:pt x="2660261" y="266442"/>
                      <a:pt x="2698882" y="476106"/>
                    </a:cubicBezTo>
                    <a:cubicBezTo>
                      <a:pt x="2440760" y="507495"/>
                      <a:pt x="2395537" y="412107"/>
                      <a:pt x="2159106" y="476106"/>
                    </a:cubicBezTo>
                    <a:cubicBezTo>
                      <a:pt x="1922675" y="540105"/>
                      <a:pt x="1847934" y="471097"/>
                      <a:pt x="1565352" y="476106"/>
                    </a:cubicBezTo>
                    <a:cubicBezTo>
                      <a:pt x="1282770" y="481115"/>
                      <a:pt x="1200086" y="435332"/>
                      <a:pt x="1106542" y="476106"/>
                    </a:cubicBezTo>
                    <a:cubicBezTo>
                      <a:pt x="1012998" y="516880"/>
                      <a:pt x="769656" y="458964"/>
                      <a:pt x="566765" y="476106"/>
                    </a:cubicBezTo>
                    <a:cubicBezTo>
                      <a:pt x="363874" y="493248"/>
                      <a:pt x="253536" y="433100"/>
                      <a:pt x="0" y="476106"/>
                    </a:cubicBezTo>
                    <a:cubicBezTo>
                      <a:pt x="-1371" y="265110"/>
                      <a:pt x="37611" y="126278"/>
                      <a:pt x="0" y="0"/>
                    </a:cubicBezTo>
                    <a:close/>
                  </a:path>
                </a:pathLst>
              </a:custGeom>
              <a:blipFill>
                <a:blip r:embed="rId17"/>
                <a:stretch>
                  <a:fillRect b="-6250"/>
                </a:stretch>
              </a:blipFill>
              <a:ln w="22225">
                <a:no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p:sp>
        <p:nvSpPr>
          <p:cNvPr id="47" name="Right Brace 46">
            <a:extLst>
              <a:ext uri="{FF2B5EF4-FFF2-40B4-BE49-F238E27FC236}">
                <a16:creationId xmlns:a16="http://schemas.microsoft.com/office/drawing/2014/main" id="{DE136A50-CE3B-1241-B2CC-B7283E364135}"/>
              </a:ext>
            </a:extLst>
          </p:cNvPr>
          <p:cNvSpPr/>
          <p:nvPr/>
        </p:nvSpPr>
        <p:spPr>
          <a:xfrm rot="5400000">
            <a:off x="7419382" y="1404668"/>
            <a:ext cx="222279" cy="1729701"/>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cxnSp>
        <p:nvCxnSpPr>
          <p:cNvPr id="49" name="Straight Arrow Connector 48">
            <a:extLst>
              <a:ext uri="{FF2B5EF4-FFF2-40B4-BE49-F238E27FC236}">
                <a16:creationId xmlns:a16="http://schemas.microsoft.com/office/drawing/2014/main" id="{CBC4350C-C03B-E14C-8A71-A0A108E4947F}"/>
              </a:ext>
            </a:extLst>
          </p:cNvPr>
          <p:cNvCxnSpPr/>
          <p:nvPr/>
        </p:nvCxnSpPr>
        <p:spPr>
          <a:xfrm>
            <a:off x="7844882" y="1797598"/>
            <a:ext cx="0" cy="210239"/>
          </a:xfrm>
          <a:prstGeom prst="straightConnector1">
            <a:avLst/>
          </a:prstGeom>
          <a:ln w="12700">
            <a:solidFill>
              <a:srgbClr val="8B3FBE"/>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itle 1">
                <a:extLst>
                  <a:ext uri="{FF2B5EF4-FFF2-40B4-BE49-F238E27FC236}">
                    <a16:creationId xmlns:a16="http://schemas.microsoft.com/office/drawing/2014/main" id="{D4BDB462-180C-0847-90B7-F4960FBDFF23}"/>
                  </a:ext>
                </a:extLst>
              </p:cNvPr>
              <p:cNvSpPr txBox="1">
                <a:spLocks/>
              </p:cNvSpPr>
              <p:nvPr/>
            </p:nvSpPr>
            <p:spPr>
              <a:xfrm>
                <a:off x="6460170" y="2283849"/>
                <a:ext cx="2727263" cy="357080"/>
              </a:xfrm>
              <a:custGeom>
                <a:avLst/>
                <a:gdLst>
                  <a:gd name="connsiteX0" fmla="*/ 0 w 3636351"/>
                  <a:gd name="connsiteY0" fmla="*/ 0 h 476106"/>
                  <a:gd name="connsiteX1" fmla="*/ 483115 w 3636351"/>
                  <a:gd name="connsiteY1" fmla="*/ 0 h 476106"/>
                  <a:gd name="connsiteX2" fmla="*/ 893503 w 3636351"/>
                  <a:gd name="connsiteY2" fmla="*/ 0 h 476106"/>
                  <a:gd name="connsiteX3" fmla="*/ 1340255 w 3636351"/>
                  <a:gd name="connsiteY3" fmla="*/ 0 h 476106"/>
                  <a:gd name="connsiteX4" fmla="*/ 1896097 w 3636351"/>
                  <a:gd name="connsiteY4" fmla="*/ 0 h 476106"/>
                  <a:gd name="connsiteX5" fmla="*/ 2379213 w 3636351"/>
                  <a:gd name="connsiteY5" fmla="*/ 0 h 476106"/>
                  <a:gd name="connsiteX6" fmla="*/ 2825964 w 3636351"/>
                  <a:gd name="connsiteY6" fmla="*/ 0 h 476106"/>
                  <a:gd name="connsiteX7" fmla="*/ 3636351 w 3636351"/>
                  <a:gd name="connsiteY7" fmla="*/ 0 h 476106"/>
                  <a:gd name="connsiteX8" fmla="*/ 3636351 w 3636351"/>
                  <a:gd name="connsiteY8" fmla="*/ 476106 h 476106"/>
                  <a:gd name="connsiteX9" fmla="*/ 3116872 w 3636351"/>
                  <a:gd name="connsiteY9" fmla="*/ 476106 h 476106"/>
                  <a:gd name="connsiteX10" fmla="*/ 2670121 w 3636351"/>
                  <a:gd name="connsiteY10" fmla="*/ 476106 h 476106"/>
                  <a:gd name="connsiteX11" fmla="*/ 2077915 w 3636351"/>
                  <a:gd name="connsiteY11" fmla="*/ 476106 h 476106"/>
                  <a:gd name="connsiteX12" fmla="*/ 1594800 w 3636351"/>
                  <a:gd name="connsiteY12" fmla="*/ 476106 h 476106"/>
                  <a:gd name="connsiteX13" fmla="*/ 1184411 w 3636351"/>
                  <a:gd name="connsiteY13" fmla="*/ 476106 h 476106"/>
                  <a:gd name="connsiteX14" fmla="*/ 628569 w 3636351"/>
                  <a:gd name="connsiteY14" fmla="*/ 476106 h 476106"/>
                  <a:gd name="connsiteX15" fmla="*/ 0 w 3636351"/>
                  <a:gd name="connsiteY15" fmla="*/ 476106 h 476106"/>
                  <a:gd name="connsiteX16" fmla="*/ 0 w 3636351"/>
                  <a:gd name="connsiteY16"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6351" h="476106" fill="none" extrusionOk="0">
                    <a:moveTo>
                      <a:pt x="0" y="0"/>
                    </a:moveTo>
                    <a:cubicBezTo>
                      <a:pt x="155337" y="-12026"/>
                      <a:pt x="302942" y="35023"/>
                      <a:pt x="483115" y="0"/>
                    </a:cubicBezTo>
                    <a:cubicBezTo>
                      <a:pt x="663289" y="-35023"/>
                      <a:pt x="787819" y="15969"/>
                      <a:pt x="893503" y="0"/>
                    </a:cubicBezTo>
                    <a:cubicBezTo>
                      <a:pt x="999187" y="-15969"/>
                      <a:pt x="1176607" y="26794"/>
                      <a:pt x="1340255" y="0"/>
                    </a:cubicBezTo>
                    <a:cubicBezTo>
                      <a:pt x="1503903" y="-26794"/>
                      <a:pt x="1670731" y="54949"/>
                      <a:pt x="1896097" y="0"/>
                    </a:cubicBezTo>
                    <a:cubicBezTo>
                      <a:pt x="2121463" y="-54949"/>
                      <a:pt x="2199534" y="41854"/>
                      <a:pt x="2379213" y="0"/>
                    </a:cubicBezTo>
                    <a:cubicBezTo>
                      <a:pt x="2558892" y="-41854"/>
                      <a:pt x="2611789" y="12060"/>
                      <a:pt x="2825964" y="0"/>
                    </a:cubicBezTo>
                    <a:cubicBezTo>
                      <a:pt x="3040139" y="-12060"/>
                      <a:pt x="3322188" y="61077"/>
                      <a:pt x="3636351" y="0"/>
                    </a:cubicBezTo>
                    <a:cubicBezTo>
                      <a:pt x="3672582" y="122434"/>
                      <a:pt x="3597168" y="357291"/>
                      <a:pt x="3636351" y="476106"/>
                    </a:cubicBezTo>
                    <a:cubicBezTo>
                      <a:pt x="3441020" y="502688"/>
                      <a:pt x="3322851" y="431879"/>
                      <a:pt x="3116872" y="476106"/>
                    </a:cubicBezTo>
                    <a:cubicBezTo>
                      <a:pt x="2910893" y="520333"/>
                      <a:pt x="2772409" y="447574"/>
                      <a:pt x="2670121" y="476106"/>
                    </a:cubicBezTo>
                    <a:cubicBezTo>
                      <a:pt x="2567833" y="504638"/>
                      <a:pt x="2355437" y="436785"/>
                      <a:pt x="2077915" y="476106"/>
                    </a:cubicBezTo>
                    <a:cubicBezTo>
                      <a:pt x="1800393" y="515427"/>
                      <a:pt x="1807192" y="418263"/>
                      <a:pt x="1594800" y="476106"/>
                    </a:cubicBezTo>
                    <a:cubicBezTo>
                      <a:pt x="1382409" y="533949"/>
                      <a:pt x="1378178" y="458682"/>
                      <a:pt x="1184411" y="476106"/>
                    </a:cubicBezTo>
                    <a:cubicBezTo>
                      <a:pt x="990644" y="493530"/>
                      <a:pt x="827174" y="420910"/>
                      <a:pt x="628569" y="476106"/>
                    </a:cubicBezTo>
                    <a:cubicBezTo>
                      <a:pt x="429964" y="531302"/>
                      <a:pt x="209956" y="418727"/>
                      <a:pt x="0" y="476106"/>
                    </a:cubicBezTo>
                    <a:cubicBezTo>
                      <a:pt x="-8474" y="318002"/>
                      <a:pt x="8404" y="106293"/>
                      <a:pt x="0" y="0"/>
                    </a:cubicBezTo>
                    <a:close/>
                  </a:path>
                  <a:path w="3636351" h="476106" stroke="0" extrusionOk="0">
                    <a:moveTo>
                      <a:pt x="0" y="0"/>
                    </a:moveTo>
                    <a:cubicBezTo>
                      <a:pt x="240484" y="-42451"/>
                      <a:pt x="382712" y="20733"/>
                      <a:pt x="483115" y="0"/>
                    </a:cubicBezTo>
                    <a:cubicBezTo>
                      <a:pt x="583518" y="-20733"/>
                      <a:pt x="745687" y="25543"/>
                      <a:pt x="893503" y="0"/>
                    </a:cubicBezTo>
                    <a:cubicBezTo>
                      <a:pt x="1041319" y="-25543"/>
                      <a:pt x="1339984" y="56617"/>
                      <a:pt x="1485709" y="0"/>
                    </a:cubicBezTo>
                    <a:cubicBezTo>
                      <a:pt x="1631434" y="-56617"/>
                      <a:pt x="1824140" y="22634"/>
                      <a:pt x="1968824" y="0"/>
                    </a:cubicBezTo>
                    <a:cubicBezTo>
                      <a:pt x="2113508" y="-22634"/>
                      <a:pt x="2225319" y="55188"/>
                      <a:pt x="2451940" y="0"/>
                    </a:cubicBezTo>
                    <a:cubicBezTo>
                      <a:pt x="2678561" y="-55188"/>
                      <a:pt x="2847443" y="48994"/>
                      <a:pt x="3044145" y="0"/>
                    </a:cubicBezTo>
                    <a:cubicBezTo>
                      <a:pt x="3240847" y="-48994"/>
                      <a:pt x="3388863" y="41544"/>
                      <a:pt x="3636351" y="0"/>
                    </a:cubicBezTo>
                    <a:cubicBezTo>
                      <a:pt x="3665786" y="96707"/>
                      <a:pt x="3628817" y="270491"/>
                      <a:pt x="3636351" y="476106"/>
                    </a:cubicBezTo>
                    <a:cubicBezTo>
                      <a:pt x="3537256" y="515408"/>
                      <a:pt x="3297572" y="474724"/>
                      <a:pt x="3189599" y="476106"/>
                    </a:cubicBezTo>
                    <a:cubicBezTo>
                      <a:pt x="3081626" y="477488"/>
                      <a:pt x="2926150" y="450410"/>
                      <a:pt x="2670121" y="476106"/>
                    </a:cubicBezTo>
                    <a:cubicBezTo>
                      <a:pt x="2414092" y="501802"/>
                      <a:pt x="2263863" y="447066"/>
                      <a:pt x="2150642" y="476106"/>
                    </a:cubicBezTo>
                    <a:cubicBezTo>
                      <a:pt x="2037421" y="505146"/>
                      <a:pt x="1888184" y="450588"/>
                      <a:pt x="1667527" y="476106"/>
                    </a:cubicBezTo>
                    <a:cubicBezTo>
                      <a:pt x="1446870" y="501624"/>
                      <a:pt x="1304017" y="432966"/>
                      <a:pt x="1075321" y="476106"/>
                    </a:cubicBezTo>
                    <a:cubicBezTo>
                      <a:pt x="846625" y="519246"/>
                      <a:pt x="674563" y="437971"/>
                      <a:pt x="483115" y="476106"/>
                    </a:cubicBezTo>
                    <a:cubicBezTo>
                      <a:pt x="291667" y="514241"/>
                      <a:pt x="183846" y="439860"/>
                      <a:pt x="0" y="476106"/>
                    </a:cubicBezTo>
                    <a:cubicBezTo>
                      <a:pt x="-25516" y="320724"/>
                      <a:pt x="33090" y="107407"/>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d>
                        <m:dPr>
                          <m:ctrlPr>
                            <a:rPr lang="en-US" sz="1050" i="1">
                              <a:solidFill>
                                <a:srgbClr val="477C96"/>
                              </a:solidFill>
                              <a:latin typeface="Cambria Math" panose="02040503050406030204" pitchFamily="18" charset="0"/>
                            </a:rPr>
                          </m:ctrlPr>
                        </m:dPr>
                        <m:e>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𝑇</m:t>
                              </m:r>
                            </m:e>
                            <m:sub>
                              <m:r>
                                <a:rPr lang="en-US" sz="1050" i="1">
                                  <a:solidFill>
                                    <a:srgbClr val="477C96"/>
                                  </a:solidFill>
                                  <a:latin typeface="Cambria Math" panose="02040503050406030204" pitchFamily="18" charset="0"/>
                                </a:rPr>
                                <m:t>𝑑</m:t>
                              </m:r>
                            </m:sub>
                          </m:sSub>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𝑟</m:t>
                          </m:r>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r>
                        <a:rPr lang="en-US" sz="1050" i="1">
                          <a:solidFill>
                            <a:srgbClr val="477C96"/>
                          </a:solidFill>
                          <a:latin typeface="Cambria Math" panose="02040503050406030204" pitchFamily="18" charset="0"/>
                        </a:rPr>
                        <m:t>)</m:t>
                      </m:r>
                      <m:d>
                        <m:dPr>
                          <m:ctrlPr>
                            <a:rPr lang="en-US" sz="1050" i="1">
                              <a:solidFill>
                                <a:srgbClr val="477C96"/>
                              </a:solidFill>
                              <a:latin typeface="Cambria Math" panose="02040503050406030204" pitchFamily="18" charset="0"/>
                            </a:rPr>
                          </m:ctrlPr>
                        </m:dPr>
                        <m:e>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1</m:t>
                              </m:r>
                            </m:num>
                            <m:den>
                              <m:r>
                                <a:rPr lang="en-US" sz="1050" i="1">
                                  <a:solidFill>
                                    <a:srgbClr val="477C96"/>
                                  </a:solidFill>
                                  <a:latin typeface="Cambria Math" panose="02040503050406030204" pitchFamily="18" charset="0"/>
                                </a:rPr>
                                <m:t>𝑟</m:t>
                              </m:r>
                            </m:den>
                          </m:f>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1</m:t>
                              </m:r>
                            </m:num>
                            <m:den>
                              <m:r>
                                <a:rPr lang="en-US" sz="1050" i="1">
                                  <a:solidFill>
                                    <a:srgbClr val="477C96"/>
                                  </a:solidFill>
                                  <a:latin typeface="Cambria Math" panose="02040503050406030204" pitchFamily="18" charset="0"/>
                                </a:rPr>
                                <m:t>𝑅</m:t>
                              </m:r>
                            </m:den>
                          </m:f>
                        </m:e>
                      </m:d>
                    </m:oMath>
                  </m:oMathPara>
                </a14:m>
                <a:endParaRPr lang="en-US" sz="1050" dirty="0">
                  <a:solidFill>
                    <a:srgbClr val="477C96"/>
                  </a:solidFill>
                </a:endParaRPr>
              </a:p>
            </p:txBody>
          </p:sp>
        </mc:Choice>
        <mc:Fallback xmlns="">
          <p:sp>
            <p:nvSpPr>
              <p:cNvPr id="50" name="Title 1">
                <a:extLst>
                  <a:ext uri="{FF2B5EF4-FFF2-40B4-BE49-F238E27FC236}">
                    <a16:creationId xmlns:a16="http://schemas.microsoft.com/office/drawing/2014/main" id="{D4BDB462-180C-0847-90B7-F4960FBDFF23}"/>
                  </a:ext>
                </a:extLst>
              </p:cNvPr>
              <p:cNvSpPr txBox="1">
                <a:spLocks noRot="1" noChangeAspect="1" noMove="1" noResize="1" noEditPoints="1" noAdjustHandles="1" noChangeArrowheads="1" noChangeShapeType="1" noTextEdit="1"/>
              </p:cNvSpPr>
              <p:nvPr/>
            </p:nvSpPr>
            <p:spPr>
              <a:xfrm>
                <a:off x="6460170" y="2283849"/>
                <a:ext cx="2727263" cy="357080"/>
              </a:xfrm>
              <a:custGeom>
                <a:avLst/>
                <a:gdLst>
                  <a:gd name="connsiteX0" fmla="*/ 0 w 3636351"/>
                  <a:gd name="connsiteY0" fmla="*/ 0 h 476106"/>
                  <a:gd name="connsiteX1" fmla="*/ 483115 w 3636351"/>
                  <a:gd name="connsiteY1" fmla="*/ 0 h 476106"/>
                  <a:gd name="connsiteX2" fmla="*/ 893503 w 3636351"/>
                  <a:gd name="connsiteY2" fmla="*/ 0 h 476106"/>
                  <a:gd name="connsiteX3" fmla="*/ 1340255 w 3636351"/>
                  <a:gd name="connsiteY3" fmla="*/ 0 h 476106"/>
                  <a:gd name="connsiteX4" fmla="*/ 1896097 w 3636351"/>
                  <a:gd name="connsiteY4" fmla="*/ 0 h 476106"/>
                  <a:gd name="connsiteX5" fmla="*/ 2379213 w 3636351"/>
                  <a:gd name="connsiteY5" fmla="*/ 0 h 476106"/>
                  <a:gd name="connsiteX6" fmla="*/ 2825964 w 3636351"/>
                  <a:gd name="connsiteY6" fmla="*/ 0 h 476106"/>
                  <a:gd name="connsiteX7" fmla="*/ 3636351 w 3636351"/>
                  <a:gd name="connsiteY7" fmla="*/ 0 h 476106"/>
                  <a:gd name="connsiteX8" fmla="*/ 3636351 w 3636351"/>
                  <a:gd name="connsiteY8" fmla="*/ 476106 h 476106"/>
                  <a:gd name="connsiteX9" fmla="*/ 3116872 w 3636351"/>
                  <a:gd name="connsiteY9" fmla="*/ 476106 h 476106"/>
                  <a:gd name="connsiteX10" fmla="*/ 2670121 w 3636351"/>
                  <a:gd name="connsiteY10" fmla="*/ 476106 h 476106"/>
                  <a:gd name="connsiteX11" fmla="*/ 2077915 w 3636351"/>
                  <a:gd name="connsiteY11" fmla="*/ 476106 h 476106"/>
                  <a:gd name="connsiteX12" fmla="*/ 1594800 w 3636351"/>
                  <a:gd name="connsiteY12" fmla="*/ 476106 h 476106"/>
                  <a:gd name="connsiteX13" fmla="*/ 1184411 w 3636351"/>
                  <a:gd name="connsiteY13" fmla="*/ 476106 h 476106"/>
                  <a:gd name="connsiteX14" fmla="*/ 628569 w 3636351"/>
                  <a:gd name="connsiteY14" fmla="*/ 476106 h 476106"/>
                  <a:gd name="connsiteX15" fmla="*/ 0 w 3636351"/>
                  <a:gd name="connsiteY15" fmla="*/ 476106 h 476106"/>
                  <a:gd name="connsiteX16" fmla="*/ 0 w 3636351"/>
                  <a:gd name="connsiteY16"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6351" h="476106" fill="none" extrusionOk="0">
                    <a:moveTo>
                      <a:pt x="0" y="0"/>
                    </a:moveTo>
                    <a:cubicBezTo>
                      <a:pt x="155337" y="-12026"/>
                      <a:pt x="302942" y="35023"/>
                      <a:pt x="483115" y="0"/>
                    </a:cubicBezTo>
                    <a:cubicBezTo>
                      <a:pt x="663289" y="-35023"/>
                      <a:pt x="787819" y="15969"/>
                      <a:pt x="893503" y="0"/>
                    </a:cubicBezTo>
                    <a:cubicBezTo>
                      <a:pt x="999187" y="-15969"/>
                      <a:pt x="1176607" y="26794"/>
                      <a:pt x="1340255" y="0"/>
                    </a:cubicBezTo>
                    <a:cubicBezTo>
                      <a:pt x="1503903" y="-26794"/>
                      <a:pt x="1670731" y="54949"/>
                      <a:pt x="1896097" y="0"/>
                    </a:cubicBezTo>
                    <a:cubicBezTo>
                      <a:pt x="2121463" y="-54949"/>
                      <a:pt x="2199534" y="41854"/>
                      <a:pt x="2379213" y="0"/>
                    </a:cubicBezTo>
                    <a:cubicBezTo>
                      <a:pt x="2558892" y="-41854"/>
                      <a:pt x="2611789" y="12060"/>
                      <a:pt x="2825964" y="0"/>
                    </a:cubicBezTo>
                    <a:cubicBezTo>
                      <a:pt x="3040139" y="-12060"/>
                      <a:pt x="3322188" y="61077"/>
                      <a:pt x="3636351" y="0"/>
                    </a:cubicBezTo>
                    <a:cubicBezTo>
                      <a:pt x="3672582" y="122434"/>
                      <a:pt x="3597168" y="357291"/>
                      <a:pt x="3636351" y="476106"/>
                    </a:cubicBezTo>
                    <a:cubicBezTo>
                      <a:pt x="3441020" y="502688"/>
                      <a:pt x="3322851" y="431879"/>
                      <a:pt x="3116872" y="476106"/>
                    </a:cubicBezTo>
                    <a:cubicBezTo>
                      <a:pt x="2910893" y="520333"/>
                      <a:pt x="2772409" y="447574"/>
                      <a:pt x="2670121" y="476106"/>
                    </a:cubicBezTo>
                    <a:cubicBezTo>
                      <a:pt x="2567833" y="504638"/>
                      <a:pt x="2355437" y="436785"/>
                      <a:pt x="2077915" y="476106"/>
                    </a:cubicBezTo>
                    <a:cubicBezTo>
                      <a:pt x="1800393" y="515427"/>
                      <a:pt x="1807192" y="418263"/>
                      <a:pt x="1594800" y="476106"/>
                    </a:cubicBezTo>
                    <a:cubicBezTo>
                      <a:pt x="1382409" y="533949"/>
                      <a:pt x="1378178" y="458682"/>
                      <a:pt x="1184411" y="476106"/>
                    </a:cubicBezTo>
                    <a:cubicBezTo>
                      <a:pt x="990644" y="493530"/>
                      <a:pt x="827174" y="420910"/>
                      <a:pt x="628569" y="476106"/>
                    </a:cubicBezTo>
                    <a:cubicBezTo>
                      <a:pt x="429964" y="531302"/>
                      <a:pt x="209956" y="418727"/>
                      <a:pt x="0" y="476106"/>
                    </a:cubicBezTo>
                    <a:cubicBezTo>
                      <a:pt x="-8474" y="318002"/>
                      <a:pt x="8404" y="106293"/>
                      <a:pt x="0" y="0"/>
                    </a:cubicBezTo>
                    <a:close/>
                  </a:path>
                  <a:path w="3636351" h="476106" stroke="0" extrusionOk="0">
                    <a:moveTo>
                      <a:pt x="0" y="0"/>
                    </a:moveTo>
                    <a:cubicBezTo>
                      <a:pt x="240484" y="-42451"/>
                      <a:pt x="382712" y="20733"/>
                      <a:pt x="483115" y="0"/>
                    </a:cubicBezTo>
                    <a:cubicBezTo>
                      <a:pt x="583518" y="-20733"/>
                      <a:pt x="745687" y="25543"/>
                      <a:pt x="893503" y="0"/>
                    </a:cubicBezTo>
                    <a:cubicBezTo>
                      <a:pt x="1041319" y="-25543"/>
                      <a:pt x="1339984" y="56617"/>
                      <a:pt x="1485709" y="0"/>
                    </a:cubicBezTo>
                    <a:cubicBezTo>
                      <a:pt x="1631434" y="-56617"/>
                      <a:pt x="1824140" y="22634"/>
                      <a:pt x="1968824" y="0"/>
                    </a:cubicBezTo>
                    <a:cubicBezTo>
                      <a:pt x="2113508" y="-22634"/>
                      <a:pt x="2225319" y="55188"/>
                      <a:pt x="2451940" y="0"/>
                    </a:cubicBezTo>
                    <a:cubicBezTo>
                      <a:pt x="2678561" y="-55188"/>
                      <a:pt x="2847443" y="48994"/>
                      <a:pt x="3044145" y="0"/>
                    </a:cubicBezTo>
                    <a:cubicBezTo>
                      <a:pt x="3240847" y="-48994"/>
                      <a:pt x="3388863" y="41544"/>
                      <a:pt x="3636351" y="0"/>
                    </a:cubicBezTo>
                    <a:cubicBezTo>
                      <a:pt x="3665786" y="96707"/>
                      <a:pt x="3628817" y="270491"/>
                      <a:pt x="3636351" y="476106"/>
                    </a:cubicBezTo>
                    <a:cubicBezTo>
                      <a:pt x="3537256" y="515408"/>
                      <a:pt x="3297572" y="474724"/>
                      <a:pt x="3189599" y="476106"/>
                    </a:cubicBezTo>
                    <a:cubicBezTo>
                      <a:pt x="3081626" y="477488"/>
                      <a:pt x="2926150" y="450410"/>
                      <a:pt x="2670121" y="476106"/>
                    </a:cubicBezTo>
                    <a:cubicBezTo>
                      <a:pt x="2414092" y="501802"/>
                      <a:pt x="2263863" y="447066"/>
                      <a:pt x="2150642" y="476106"/>
                    </a:cubicBezTo>
                    <a:cubicBezTo>
                      <a:pt x="2037421" y="505146"/>
                      <a:pt x="1888184" y="450588"/>
                      <a:pt x="1667527" y="476106"/>
                    </a:cubicBezTo>
                    <a:cubicBezTo>
                      <a:pt x="1446870" y="501624"/>
                      <a:pt x="1304017" y="432966"/>
                      <a:pt x="1075321" y="476106"/>
                    </a:cubicBezTo>
                    <a:cubicBezTo>
                      <a:pt x="846625" y="519246"/>
                      <a:pt x="674563" y="437971"/>
                      <a:pt x="483115" y="476106"/>
                    </a:cubicBezTo>
                    <a:cubicBezTo>
                      <a:pt x="291667" y="514241"/>
                      <a:pt x="183846" y="439860"/>
                      <a:pt x="0" y="476106"/>
                    </a:cubicBezTo>
                    <a:cubicBezTo>
                      <a:pt x="-25516" y="320724"/>
                      <a:pt x="33090" y="107407"/>
                      <a:pt x="0" y="0"/>
                    </a:cubicBezTo>
                    <a:close/>
                  </a:path>
                </a:pathLst>
              </a:custGeom>
              <a:blipFill>
                <a:blip r:embed="rId18"/>
                <a:stretch>
                  <a:fillRect b="-6250"/>
                </a:stretch>
              </a:blipFill>
              <a:ln w="22225">
                <a:no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p:cxnSp>
        <p:nvCxnSpPr>
          <p:cNvPr id="51" name="Straight Arrow Connector 50">
            <a:extLst>
              <a:ext uri="{FF2B5EF4-FFF2-40B4-BE49-F238E27FC236}">
                <a16:creationId xmlns:a16="http://schemas.microsoft.com/office/drawing/2014/main" id="{D252442B-2DD8-4943-9FCF-1D2F44550AD7}"/>
              </a:ext>
            </a:extLst>
          </p:cNvPr>
          <p:cNvCxnSpPr/>
          <p:nvPr/>
        </p:nvCxnSpPr>
        <p:spPr>
          <a:xfrm>
            <a:off x="7823801" y="2159496"/>
            <a:ext cx="0" cy="210239"/>
          </a:xfrm>
          <a:prstGeom prst="straightConnector1">
            <a:avLst/>
          </a:prstGeom>
          <a:ln w="12700">
            <a:solidFill>
              <a:srgbClr val="8B3FBE"/>
            </a:solidFill>
            <a:tailEnd type="triangle"/>
          </a:ln>
        </p:spPr>
        <p:style>
          <a:lnRef idx="1">
            <a:schemeClr val="accent1"/>
          </a:lnRef>
          <a:fillRef idx="0">
            <a:schemeClr val="accent1"/>
          </a:fillRef>
          <a:effectRef idx="0">
            <a:schemeClr val="accent1"/>
          </a:effectRef>
          <a:fontRef idx="minor">
            <a:schemeClr val="tx1"/>
          </a:fontRef>
        </p:style>
      </p:cxnSp>
      <p:sp>
        <p:nvSpPr>
          <p:cNvPr id="54" name="Left Bracket 53">
            <a:extLst>
              <a:ext uri="{FF2B5EF4-FFF2-40B4-BE49-F238E27FC236}">
                <a16:creationId xmlns:a16="http://schemas.microsoft.com/office/drawing/2014/main" id="{31862301-17BE-ED48-9464-B5FFC2A443C0}"/>
              </a:ext>
            </a:extLst>
          </p:cNvPr>
          <p:cNvSpPr/>
          <p:nvPr/>
        </p:nvSpPr>
        <p:spPr>
          <a:xfrm rot="5400000">
            <a:off x="7962012" y="2032092"/>
            <a:ext cx="37972" cy="735107"/>
          </a:xfrm>
          <a:prstGeom prst="leftBracket">
            <a:avLst/>
          </a:prstGeom>
          <a:ln w="12700">
            <a:solidFill>
              <a:srgbClr val="8B3FB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5" name="Right Brace 54">
            <a:extLst>
              <a:ext uri="{FF2B5EF4-FFF2-40B4-BE49-F238E27FC236}">
                <a16:creationId xmlns:a16="http://schemas.microsoft.com/office/drawing/2014/main" id="{E96220B3-F9D1-6748-A6BD-1ED0493303FE}"/>
              </a:ext>
            </a:extLst>
          </p:cNvPr>
          <p:cNvSpPr/>
          <p:nvPr/>
        </p:nvSpPr>
        <p:spPr>
          <a:xfrm rot="5400000">
            <a:off x="7584101" y="1509929"/>
            <a:ext cx="164946" cy="2370386"/>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mc:AlternateContent xmlns:mc="http://schemas.openxmlformats.org/markup-compatibility/2006" xmlns:a14="http://schemas.microsoft.com/office/drawing/2010/main">
        <mc:Choice Requires="a14">
          <p:sp>
            <p:nvSpPr>
              <p:cNvPr id="56" name="Title 1">
                <a:extLst>
                  <a:ext uri="{FF2B5EF4-FFF2-40B4-BE49-F238E27FC236}">
                    <a16:creationId xmlns:a16="http://schemas.microsoft.com/office/drawing/2014/main" id="{67C0E696-12CE-E941-BB13-6796287E85CB}"/>
                  </a:ext>
                </a:extLst>
              </p:cNvPr>
              <p:cNvSpPr txBox="1">
                <a:spLocks/>
              </p:cNvSpPr>
              <p:nvPr/>
            </p:nvSpPr>
            <p:spPr>
              <a:xfrm>
                <a:off x="6404749" y="2689609"/>
                <a:ext cx="2727263" cy="357080"/>
              </a:xfrm>
              <a:custGeom>
                <a:avLst/>
                <a:gdLst>
                  <a:gd name="connsiteX0" fmla="*/ 0 w 3636351"/>
                  <a:gd name="connsiteY0" fmla="*/ 0 h 476106"/>
                  <a:gd name="connsiteX1" fmla="*/ 483115 w 3636351"/>
                  <a:gd name="connsiteY1" fmla="*/ 0 h 476106"/>
                  <a:gd name="connsiteX2" fmla="*/ 893503 w 3636351"/>
                  <a:gd name="connsiteY2" fmla="*/ 0 h 476106"/>
                  <a:gd name="connsiteX3" fmla="*/ 1340255 w 3636351"/>
                  <a:gd name="connsiteY3" fmla="*/ 0 h 476106"/>
                  <a:gd name="connsiteX4" fmla="*/ 1896097 w 3636351"/>
                  <a:gd name="connsiteY4" fmla="*/ 0 h 476106"/>
                  <a:gd name="connsiteX5" fmla="*/ 2379213 w 3636351"/>
                  <a:gd name="connsiteY5" fmla="*/ 0 h 476106"/>
                  <a:gd name="connsiteX6" fmla="*/ 2825964 w 3636351"/>
                  <a:gd name="connsiteY6" fmla="*/ 0 h 476106"/>
                  <a:gd name="connsiteX7" fmla="*/ 3636351 w 3636351"/>
                  <a:gd name="connsiteY7" fmla="*/ 0 h 476106"/>
                  <a:gd name="connsiteX8" fmla="*/ 3636351 w 3636351"/>
                  <a:gd name="connsiteY8" fmla="*/ 476106 h 476106"/>
                  <a:gd name="connsiteX9" fmla="*/ 3116872 w 3636351"/>
                  <a:gd name="connsiteY9" fmla="*/ 476106 h 476106"/>
                  <a:gd name="connsiteX10" fmla="*/ 2670121 w 3636351"/>
                  <a:gd name="connsiteY10" fmla="*/ 476106 h 476106"/>
                  <a:gd name="connsiteX11" fmla="*/ 2077915 w 3636351"/>
                  <a:gd name="connsiteY11" fmla="*/ 476106 h 476106"/>
                  <a:gd name="connsiteX12" fmla="*/ 1594800 w 3636351"/>
                  <a:gd name="connsiteY12" fmla="*/ 476106 h 476106"/>
                  <a:gd name="connsiteX13" fmla="*/ 1184411 w 3636351"/>
                  <a:gd name="connsiteY13" fmla="*/ 476106 h 476106"/>
                  <a:gd name="connsiteX14" fmla="*/ 628569 w 3636351"/>
                  <a:gd name="connsiteY14" fmla="*/ 476106 h 476106"/>
                  <a:gd name="connsiteX15" fmla="*/ 0 w 3636351"/>
                  <a:gd name="connsiteY15" fmla="*/ 476106 h 476106"/>
                  <a:gd name="connsiteX16" fmla="*/ 0 w 3636351"/>
                  <a:gd name="connsiteY16"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6351" h="476106" fill="none" extrusionOk="0">
                    <a:moveTo>
                      <a:pt x="0" y="0"/>
                    </a:moveTo>
                    <a:cubicBezTo>
                      <a:pt x="155337" y="-12026"/>
                      <a:pt x="302942" y="35023"/>
                      <a:pt x="483115" y="0"/>
                    </a:cubicBezTo>
                    <a:cubicBezTo>
                      <a:pt x="663289" y="-35023"/>
                      <a:pt x="787819" y="15969"/>
                      <a:pt x="893503" y="0"/>
                    </a:cubicBezTo>
                    <a:cubicBezTo>
                      <a:pt x="999187" y="-15969"/>
                      <a:pt x="1176607" y="26794"/>
                      <a:pt x="1340255" y="0"/>
                    </a:cubicBezTo>
                    <a:cubicBezTo>
                      <a:pt x="1503903" y="-26794"/>
                      <a:pt x="1670731" y="54949"/>
                      <a:pt x="1896097" y="0"/>
                    </a:cubicBezTo>
                    <a:cubicBezTo>
                      <a:pt x="2121463" y="-54949"/>
                      <a:pt x="2199534" y="41854"/>
                      <a:pt x="2379213" y="0"/>
                    </a:cubicBezTo>
                    <a:cubicBezTo>
                      <a:pt x="2558892" y="-41854"/>
                      <a:pt x="2611789" y="12060"/>
                      <a:pt x="2825964" y="0"/>
                    </a:cubicBezTo>
                    <a:cubicBezTo>
                      <a:pt x="3040139" y="-12060"/>
                      <a:pt x="3322188" y="61077"/>
                      <a:pt x="3636351" y="0"/>
                    </a:cubicBezTo>
                    <a:cubicBezTo>
                      <a:pt x="3672582" y="122434"/>
                      <a:pt x="3597168" y="357291"/>
                      <a:pt x="3636351" y="476106"/>
                    </a:cubicBezTo>
                    <a:cubicBezTo>
                      <a:pt x="3441020" y="502688"/>
                      <a:pt x="3322851" y="431879"/>
                      <a:pt x="3116872" y="476106"/>
                    </a:cubicBezTo>
                    <a:cubicBezTo>
                      <a:pt x="2910893" y="520333"/>
                      <a:pt x="2772409" y="447574"/>
                      <a:pt x="2670121" y="476106"/>
                    </a:cubicBezTo>
                    <a:cubicBezTo>
                      <a:pt x="2567833" y="504638"/>
                      <a:pt x="2355437" y="436785"/>
                      <a:pt x="2077915" y="476106"/>
                    </a:cubicBezTo>
                    <a:cubicBezTo>
                      <a:pt x="1800393" y="515427"/>
                      <a:pt x="1807192" y="418263"/>
                      <a:pt x="1594800" y="476106"/>
                    </a:cubicBezTo>
                    <a:cubicBezTo>
                      <a:pt x="1382409" y="533949"/>
                      <a:pt x="1378178" y="458682"/>
                      <a:pt x="1184411" y="476106"/>
                    </a:cubicBezTo>
                    <a:cubicBezTo>
                      <a:pt x="990644" y="493530"/>
                      <a:pt x="827174" y="420910"/>
                      <a:pt x="628569" y="476106"/>
                    </a:cubicBezTo>
                    <a:cubicBezTo>
                      <a:pt x="429964" y="531302"/>
                      <a:pt x="209956" y="418727"/>
                      <a:pt x="0" y="476106"/>
                    </a:cubicBezTo>
                    <a:cubicBezTo>
                      <a:pt x="-8474" y="318002"/>
                      <a:pt x="8404" y="106293"/>
                      <a:pt x="0" y="0"/>
                    </a:cubicBezTo>
                    <a:close/>
                  </a:path>
                  <a:path w="3636351" h="476106" stroke="0" extrusionOk="0">
                    <a:moveTo>
                      <a:pt x="0" y="0"/>
                    </a:moveTo>
                    <a:cubicBezTo>
                      <a:pt x="240484" y="-42451"/>
                      <a:pt x="382712" y="20733"/>
                      <a:pt x="483115" y="0"/>
                    </a:cubicBezTo>
                    <a:cubicBezTo>
                      <a:pt x="583518" y="-20733"/>
                      <a:pt x="745687" y="25543"/>
                      <a:pt x="893503" y="0"/>
                    </a:cubicBezTo>
                    <a:cubicBezTo>
                      <a:pt x="1041319" y="-25543"/>
                      <a:pt x="1339984" y="56617"/>
                      <a:pt x="1485709" y="0"/>
                    </a:cubicBezTo>
                    <a:cubicBezTo>
                      <a:pt x="1631434" y="-56617"/>
                      <a:pt x="1824140" y="22634"/>
                      <a:pt x="1968824" y="0"/>
                    </a:cubicBezTo>
                    <a:cubicBezTo>
                      <a:pt x="2113508" y="-22634"/>
                      <a:pt x="2225319" y="55188"/>
                      <a:pt x="2451940" y="0"/>
                    </a:cubicBezTo>
                    <a:cubicBezTo>
                      <a:pt x="2678561" y="-55188"/>
                      <a:pt x="2847443" y="48994"/>
                      <a:pt x="3044145" y="0"/>
                    </a:cubicBezTo>
                    <a:cubicBezTo>
                      <a:pt x="3240847" y="-48994"/>
                      <a:pt x="3388863" y="41544"/>
                      <a:pt x="3636351" y="0"/>
                    </a:cubicBezTo>
                    <a:cubicBezTo>
                      <a:pt x="3665786" y="96707"/>
                      <a:pt x="3628817" y="270491"/>
                      <a:pt x="3636351" y="476106"/>
                    </a:cubicBezTo>
                    <a:cubicBezTo>
                      <a:pt x="3537256" y="515408"/>
                      <a:pt x="3297572" y="474724"/>
                      <a:pt x="3189599" y="476106"/>
                    </a:cubicBezTo>
                    <a:cubicBezTo>
                      <a:pt x="3081626" y="477488"/>
                      <a:pt x="2926150" y="450410"/>
                      <a:pt x="2670121" y="476106"/>
                    </a:cubicBezTo>
                    <a:cubicBezTo>
                      <a:pt x="2414092" y="501802"/>
                      <a:pt x="2263863" y="447066"/>
                      <a:pt x="2150642" y="476106"/>
                    </a:cubicBezTo>
                    <a:cubicBezTo>
                      <a:pt x="2037421" y="505146"/>
                      <a:pt x="1888184" y="450588"/>
                      <a:pt x="1667527" y="476106"/>
                    </a:cubicBezTo>
                    <a:cubicBezTo>
                      <a:pt x="1446870" y="501624"/>
                      <a:pt x="1304017" y="432966"/>
                      <a:pt x="1075321" y="476106"/>
                    </a:cubicBezTo>
                    <a:cubicBezTo>
                      <a:pt x="846625" y="519246"/>
                      <a:pt x="674563" y="437971"/>
                      <a:pt x="483115" y="476106"/>
                    </a:cubicBezTo>
                    <a:cubicBezTo>
                      <a:pt x="291667" y="514241"/>
                      <a:pt x="183846" y="439860"/>
                      <a:pt x="0" y="476106"/>
                    </a:cubicBezTo>
                    <a:cubicBezTo>
                      <a:pt x="-25516" y="320724"/>
                      <a:pt x="33090" y="107407"/>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d>
                        <m:dPr>
                          <m:ctrlPr>
                            <a:rPr lang="en-US" sz="1050" i="1">
                              <a:solidFill>
                                <a:srgbClr val="477C96"/>
                              </a:solidFill>
                              <a:latin typeface="Cambria Math" panose="02040503050406030204" pitchFamily="18" charset="0"/>
                            </a:rPr>
                          </m:ctrlPr>
                        </m:dPr>
                        <m:e>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𝑇</m:t>
                              </m:r>
                            </m:e>
                            <m:sub>
                              <m:r>
                                <a:rPr lang="en-US" sz="1050" i="1">
                                  <a:solidFill>
                                    <a:srgbClr val="477C96"/>
                                  </a:solidFill>
                                  <a:latin typeface="Cambria Math" panose="02040503050406030204" pitchFamily="18" charset="0"/>
                                </a:rPr>
                                <m:t>𝑑</m:t>
                              </m:r>
                            </m:sub>
                          </m:sSub>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𝑟</m:t>
                          </m:r>
                        </m:num>
                        <m:den>
                          <m:r>
                            <a:rPr lang="en-US" sz="1050" i="1">
                              <a:solidFill>
                                <a:srgbClr val="477C96"/>
                              </a:solidFill>
                              <a:latin typeface="Cambria Math" panose="02040503050406030204" pitchFamily="18" charset="0"/>
                            </a:rPr>
                            <m:t>𝑅</m:t>
                          </m:r>
                        </m:den>
                      </m:f>
                    </m:oMath>
                  </m:oMathPara>
                </a14:m>
                <a:endParaRPr lang="en-US" sz="1050" dirty="0">
                  <a:solidFill>
                    <a:srgbClr val="477C96"/>
                  </a:solidFill>
                </a:endParaRPr>
              </a:p>
            </p:txBody>
          </p:sp>
        </mc:Choice>
        <mc:Fallback xmlns="">
          <p:sp>
            <p:nvSpPr>
              <p:cNvPr id="56" name="Title 1">
                <a:extLst>
                  <a:ext uri="{FF2B5EF4-FFF2-40B4-BE49-F238E27FC236}">
                    <a16:creationId xmlns:a16="http://schemas.microsoft.com/office/drawing/2014/main" id="{67C0E696-12CE-E941-BB13-6796287E85CB}"/>
                  </a:ext>
                </a:extLst>
              </p:cNvPr>
              <p:cNvSpPr txBox="1">
                <a:spLocks noRot="1" noChangeAspect="1" noMove="1" noResize="1" noEditPoints="1" noAdjustHandles="1" noChangeArrowheads="1" noChangeShapeType="1" noTextEdit="1"/>
              </p:cNvSpPr>
              <p:nvPr/>
            </p:nvSpPr>
            <p:spPr>
              <a:xfrm>
                <a:off x="6404749" y="2689609"/>
                <a:ext cx="2727263" cy="357080"/>
              </a:xfrm>
              <a:custGeom>
                <a:avLst/>
                <a:gdLst>
                  <a:gd name="connsiteX0" fmla="*/ 0 w 3636351"/>
                  <a:gd name="connsiteY0" fmla="*/ 0 h 476106"/>
                  <a:gd name="connsiteX1" fmla="*/ 483115 w 3636351"/>
                  <a:gd name="connsiteY1" fmla="*/ 0 h 476106"/>
                  <a:gd name="connsiteX2" fmla="*/ 893503 w 3636351"/>
                  <a:gd name="connsiteY2" fmla="*/ 0 h 476106"/>
                  <a:gd name="connsiteX3" fmla="*/ 1340255 w 3636351"/>
                  <a:gd name="connsiteY3" fmla="*/ 0 h 476106"/>
                  <a:gd name="connsiteX4" fmla="*/ 1896097 w 3636351"/>
                  <a:gd name="connsiteY4" fmla="*/ 0 h 476106"/>
                  <a:gd name="connsiteX5" fmla="*/ 2379213 w 3636351"/>
                  <a:gd name="connsiteY5" fmla="*/ 0 h 476106"/>
                  <a:gd name="connsiteX6" fmla="*/ 2825964 w 3636351"/>
                  <a:gd name="connsiteY6" fmla="*/ 0 h 476106"/>
                  <a:gd name="connsiteX7" fmla="*/ 3636351 w 3636351"/>
                  <a:gd name="connsiteY7" fmla="*/ 0 h 476106"/>
                  <a:gd name="connsiteX8" fmla="*/ 3636351 w 3636351"/>
                  <a:gd name="connsiteY8" fmla="*/ 476106 h 476106"/>
                  <a:gd name="connsiteX9" fmla="*/ 3116872 w 3636351"/>
                  <a:gd name="connsiteY9" fmla="*/ 476106 h 476106"/>
                  <a:gd name="connsiteX10" fmla="*/ 2670121 w 3636351"/>
                  <a:gd name="connsiteY10" fmla="*/ 476106 h 476106"/>
                  <a:gd name="connsiteX11" fmla="*/ 2077915 w 3636351"/>
                  <a:gd name="connsiteY11" fmla="*/ 476106 h 476106"/>
                  <a:gd name="connsiteX12" fmla="*/ 1594800 w 3636351"/>
                  <a:gd name="connsiteY12" fmla="*/ 476106 h 476106"/>
                  <a:gd name="connsiteX13" fmla="*/ 1184411 w 3636351"/>
                  <a:gd name="connsiteY13" fmla="*/ 476106 h 476106"/>
                  <a:gd name="connsiteX14" fmla="*/ 628569 w 3636351"/>
                  <a:gd name="connsiteY14" fmla="*/ 476106 h 476106"/>
                  <a:gd name="connsiteX15" fmla="*/ 0 w 3636351"/>
                  <a:gd name="connsiteY15" fmla="*/ 476106 h 476106"/>
                  <a:gd name="connsiteX16" fmla="*/ 0 w 3636351"/>
                  <a:gd name="connsiteY16"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6351" h="476106" fill="none" extrusionOk="0">
                    <a:moveTo>
                      <a:pt x="0" y="0"/>
                    </a:moveTo>
                    <a:cubicBezTo>
                      <a:pt x="155337" y="-12026"/>
                      <a:pt x="302942" y="35023"/>
                      <a:pt x="483115" y="0"/>
                    </a:cubicBezTo>
                    <a:cubicBezTo>
                      <a:pt x="663289" y="-35023"/>
                      <a:pt x="787819" y="15969"/>
                      <a:pt x="893503" y="0"/>
                    </a:cubicBezTo>
                    <a:cubicBezTo>
                      <a:pt x="999187" y="-15969"/>
                      <a:pt x="1176607" y="26794"/>
                      <a:pt x="1340255" y="0"/>
                    </a:cubicBezTo>
                    <a:cubicBezTo>
                      <a:pt x="1503903" y="-26794"/>
                      <a:pt x="1670731" y="54949"/>
                      <a:pt x="1896097" y="0"/>
                    </a:cubicBezTo>
                    <a:cubicBezTo>
                      <a:pt x="2121463" y="-54949"/>
                      <a:pt x="2199534" y="41854"/>
                      <a:pt x="2379213" y="0"/>
                    </a:cubicBezTo>
                    <a:cubicBezTo>
                      <a:pt x="2558892" y="-41854"/>
                      <a:pt x="2611789" y="12060"/>
                      <a:pt x="2825964" y="0"/>
                    </a:cubicBezTo>
                    <a:cubicBezTo>
                      <a:pt x="3040139" y="-12060"/>
                      <a:pt x="3322188" y="61077"/>
                      <a:pt x="3636351" y="0"/>
                    </a:cubicBezTo>
                    <a:cubicBezTo>
                      <a:pt x="3672582" y="122434"/>
                      <a:pt x="3597168" y="357291"/>
                      <a:pt x="3636351" y="476106"/>
                    </a:cubicBezTo>
                    <a:cubicBezTo>
                      <a:pt x="3441020" y="502688"/>
                      <a:pt x="3322851" y="431879"/>
                      <a:pt x="3116872" y="476106"/>
                    </a:cubicBezTo>
                    <a:cubicBezTo>
                      <a:pt x="2910893" y="520333"/>
                      <a:pt x="2772409" y="447574"/>
                      <a:pt x="2670121" y="476106"/>
                    </a:cubicBezTo>
                    <a:cubicBezTo>
                      <a:pt x="2567833" y="504638"/>
                      <a:pt x="2355437" y="436785"/>
                      <a:pt x="2077915" y="476106"/>
                    </a:cubicBezTo>
                    <a:cubicBezTo>
                      <a:pt x="1800393" y="515427"/>
                      <a:pt x="1807192" y="418263"/>
                      <a:pt x="1594800" y="476106"/>
                    </a:cubicBezTo>
                    <a:cubicBezTo>
                      <a:pt x="1382409" y="533949"/>
                      <a:pt x="1378178" y="458682"/>
                      <a:pt x="1184411" y="476106"/>
                    </a:cubicBezTo>
                    <a:cubicBezTo>
                      <a:pt x="990644" y="493530"/>
                      <a:pt x="827174" y="420910"/>
                      <a:pt x="628569" y="476106"/>
                    </a:cubicBezTo>
                    <a:cubicBezTo>
                      <a:pt x="429964" y="531302"/>
                      <a:pt x="209956" y="418727"/>
                      <a:pt x="0" y="476106"/>
                    </a:cubicBezTo>
                    <a:cubicBezTo>
                      <a:pt x="-8474" y="318002"/>
                      <a:pt x="8404" y="106293"/>
                      <a:pt x="0" y="0"/>
                    </a:cubicBezTo>
                    <a:close/>
                  </a:path>
                  <a:path w="3636351" h="476106" stroke="0" extrusionOk="0">
                    <a:moveTo>
                      <a:pt x="0" y="0"/>
                    </a:moveTo>
                    <a:cubicBezTo>
                      <a:pt x="240484" y="-42451"/>
                      <a:pt x="382712" y="20733"/>
                      <a:pt x="483115" y="0"/>
                    </a:cubicBezTo>
                    <a:cubicBezTo>
                      <a:pt x="583518" y="-20733"/>
                      <a:pt x="745687" y="25543"/>
                      <a:pt x="893503" y="0"/>
                    </a:cubicBezTo>
                    <a:cubicBezTo>
                      <a:pt x="1041319" y="-25543"/>
                      <a:pt x="1339984" y="56617"/>
                      <a:pt x="1485709" y="0"/>
                    </a:cubicBezTo>
                    <a:cubicBezTo>
                      <a:pt x="1631434" y="-56617"/>
                      <a:pt x="1824140" y="22634"/>
                      <a:pt x="1968824" y="0"/>
                    </a:cubicBezTo>
                    <a:cubicBezTo>
                      <a:pt x="2113508" y="-22634"/>
                      <a:pt x="2225319" y="55188"/>
                      <a:pt x="2451940" y="0"/>
                    </a:cubicBezTo>
                    <a:cubicBezTo>
                      <a:pt x="2678561" y="-55188"/>
                      <a:pt x="2847443" y="48994"/>
                      <a:pt x="3044145" y="0"/>
                    </a:cubicBezTo>
                    <a:cubicBezTo>
                      <a:pt x="3240847" y="-48994"/>
                      <a:pt x="3388863" y="41544"/>
                      <a:pt x="3636351" y="0"/>
                    </a:cubicBezTo>
                    <a:cubicBezTo>
                      <a:pt x="3665786" y="96707"/>
                      <a:pt x="3628817" y="270491"/>
                      <a:pt x="3636351" y="476106"/>
                    </a:cubicBezTo>
                    <a:cubicBezTo>
                      <a:pt x="3537256" y="515408"/>
                      <a:pt x="3297572" y="474724"/>
                      <a:pt x="3189599" y="476106"/>
                    </a:cubicBezTo>
                    <a:cubicBezTo>
                      <a:pt x="3081626" y="477488"/>
                      <a:pt x="2926150" y="450410"/>
                      <a:pt x="2670121" y="476106"/>
                    </a:cubicBezTo>
                    <a:cubicBezTo>
                      <a:pt x="2414092" y="501802"/>
                      <a:pt x="2263863" y="447066"/>
                      <a:pt x="2150642" y="476106"/>
                    </a:cubicBezTo>
                    <a:cubicBezTo>
                      <a:pt x="2037421" y="505146"/>
                      <a:pt x="1888184" y="450588"/>
                      <a:pt x="1667527" y="476106"/>
                    </a:cubicBezTo>
                    <a:cubicBezTo>
                      <a:pt x="1446870" y="501624"/>
                      <a:pt x="1304017" y="432966"/>
                      <a:pt x="1075321" y="476106"/>
                    </a:cubicBezTo>
                    <a:cubicBezTo>
                      <a:pt x="846625" y="519246"/>
                      <a:pt x="674563" y="437971"/>
                      <a:pt x="483115" y="476106"/>
                    </a:cubicBezTo>
                    <a:cubicBezTo>
                      <a:pt x="291667" y="514241"/>
                      <a:pt x="183846" y="439860"/>
                      <a:pt x="0" y="476106"/>
                    </a:cubicBezTo>
                    <a:cubicBezTo>
                      <a:pt x="-25516" y="320724"/>
                      <a:pt x="33090" y="107407"/>
                      <a:pt x="0" y="0"/>
                    </a:cubicBezTo>
                    <a:close/>
                  </a:path>
                </a:pathLst>
              </a:custGeom>
              <a:blipFill>
                <a:blip r:embed="rId19"/>
                <a:stretch>
                  <a:fillRect/>
                </a:stretch>
              </a:blipFill>
              <a:ln w="22225">
                <a:no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itle 1">
                <a:extLst>
                  <a:ext uri="{FF2B5EF4-FFF2-40B4-BE49-F238E27FC236}">
                    <a16:creationId xmlns:a16="http://schemas.microsoft.com/office/drawing/2014/main" id="{7AAB3243-4438-194A-BCBA-41EB36A881BD}"/>
                  </a:ext>
                </a:extLst>
              </p:cNvPr>
              <p:cNvSpPr txBox="1">
                <a:spLocks/>
              </p:cNvSpPr>
              <p:nvPr/>
            </p:nvSpPr>
            <p:spPr>
              <a:xfrm>
                <a:off x="6912371" y="3181564"/>
                <a:ext cx="1822859" cy="357080"/>
              </a:xfrm>
              <a:custGeom>
                <a:avLst/>
                <a:gdLst>
                  <a:gd name="connsiteX0" fmla="*/ 0 w 2430478"/>
                  <a:gd name="connsiteY0" fmla="*/ 0 h 476106"/>
                  <a:gd name="connsiteX1" fmla="*/ 461791 w 2430478"/>
                  <a:gd name="connsiteY1" fmla="*/ 0 h 476106"/>
                  <a:gd name="connsiteX2" fmla="*/ 947886 w 2430478"/>
                  <a:gd name="connsiteY2" fmla="*/ 0 h 476106"/>
                  <a:gd name="connsiteX3" fmla="*/ 1458287 w 2430478"/>
                  <a:gd name="connsiteY3" fmla="*/ 0 h 476106"/>
                  <a:gd name="connsiteX4" fmla="*/ 1968687 w 2430478"/>
                  <a:gd name="connsiteY4" fmla="*/ 0 h 476106"/>
                  <a:gd name="connsiteX5" fmla="*/ 2430478 w 2430478"/>
                  <a:gd name="connsiteY5" fmla="*/ 0 h 476106"/>
                  <a:gd name="connsiteX6" fmla="*/ 2430478 w 2430478"/>
                  <a:gd name="connsiteY6" fmla="*/ 476106 h 476106"/>
                  <a:gd name="connsiteX7" fmla="*/ 1895773 w 2430478"/>
                  <a:gd name="connsiteY7" fmla="*/ 476106 h 476106"/>
                  <a:gd name="connsiteX8" fmla="*/ 1361068 w 2430478"/>
                  <a:gd name="connsiteY8" fmla="*/ 476106 h 476106"/>
                  <a:gd name="connsiteX9" fmla="*/ 874972 w 2430478"/>
                  <a:gd name="connsiteY9" fmla="*/ 476106 h 476106"/>
                  <a:gd name="connsiteX10" fmla="*/ 0 w 2430478"/>
                  <a:gd name="connsiteY10" fmla="*/ 476106 h 476106"/>
                  <a:gd name="connsiteX11" fmla="*/ 0 w 2430478"/>
                  <a:gd name="connsiteY11"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0478" h="476106" fill="none" extrusionOk="0">
                    <a:moveTo>
                      <a:pt x="0" y="0"/>
                    </a:moveTo>
                    <a:cubicBezTo>
                      <a:pt x="146461" y="-1503"/>
                      <a:pt x="232231" y="30043"/>
                      <a:pt x="461791" y="0"/>
                    </a:cubicBezTo>
                    <a:cubicBezTo>
                      <a:pt x="691351" y="-30043"/>
                      <a:pt x="809750" y="54955"/>
                      <a:pt x="947886" y="0"/>
                    </a:cubicBezTo>
                    <a:cubicBezTo>
                      <a:pt x="1086022" y="-54955"/>
                      <a:pt x="1311381" y="55313"/>
                      <a:pt x="1458287" y="0"/>
                    </a:cubicBezTo>
                    <a:cubicBezTo>
                      <a:pt x="1605193" y="-55313"/>
                      <a:pt x="1752660" y="885"/>
                      <a:pt x="1968687" y="0"/>
                    </a:cubicBezTo>
                    <a:cubicBezTo>
                      <a:pt x="2184714" y="-885"/>
                      <a:pt x="2233349" y="44080"/>
                      <a:pt x="2430478" y="0"/>
                    </a:cubicBezTo>
                    <a:cubicBezTo>
                      <a:pt x="2482963" y="212783"/>
                      <a:pt x="2423614" y="238093"/>
                      <a:pt x="2430478" y="476106"/>
                    </a:cubicBezTo>
                    <a:cubicBezTo>
                      <a:pt x="2217651" y="482710"/>
                      <a:pt x="2150229" y="445481"/>
                      <a:pt x="1895773" y="476106"/>
                    </a:cubicBezTo>
                    <a:cubicBezTo>
                      <a:pt x="1641318" y="506731"/>
                      <a:pt x="1585911" y="430557"/>
                      <a:pt x="1361068" y="476106"/>
                    </a:cubicBezTo>
                    <a:cubicBezTo>
                      <a:pt x="1136225" y="521655"/>
                      <a:pt x="1117368" y="465237"/>
                      <a:pt x="874972" y="476106"/>
                    </a:cubicBezTo>
                    <a:cubicBezTo>
                      <a:pt x="632576" y="486975"/>
                      <a:pt x="245285" y="408149"/>
                      <a:pt x="0" y="476106"/>
                    </a:cubicBezTo>
                    <a:cubicBezTo>
                      <a:pt x="-39756" y="318244"/>
                      <a:pt x="32094" y="95638"/>
                      <a:pt x="0" y="0"/>
                    </a:cubicBezTo>
                    <a:close/>
                  </a:path>
                  <a:path w="2430478" h="476106" stroke="0" extrusionOk="0">
                    <a:moveTo>
                      <a:pt x="0" y="0"/>
                    </a:moveTo>
                    <a:cubicBezTo>
                      <a:pt x="165073" y="-44198"/>
                      <a:pt x="311025" y="30482"/>
                      <a:pt x="461791" y="0"/>
                    </a:cubicBezTo>
                    <a:cubicBezTo>
                      <a:pt x="612557" y="-30482"/>
                      <a:pt x="758168" y="30858"/>
                      <a:pt x="874972" y="0"/>
                    </a:cubicBezTo>
                    <a:cubicBezTo>
                      <a:pt x="991776" y="-30858"/>
                      <a:pt x="1201650" y="11435"/>
                      <a:pt x="1409677" y="0"/>
                    </a:cubicBezTo>
                    <a:cubicBezTo>
                      <a:pt x="1617705" y="-11435"/>
                      <a:pt x="1651171" y="50148"/>
                      <a:pt x="1871468" y="0"/>
                    </a:cubicBezTo>
                    <a:cubicBezTo>
                      <a:pt x="2091765" y="-50148"/>
                      <a:pt x="2211133" y="40025"/>
                      <a:pt x="2430478" y="0"/>
                    </a:cubicBezTo>
                    <a:cubicBezTo>
                      <a:pt x="2470125" y="213838"/>
                      <a:pt x="2391857" y="266442"/>
                      <a:pt x="2430478" y="476106"/>
                    </a:cubicBezTo>
                    <a:cubicBezTo>
                      <a:pt x="2293179" y="487425"/>
                      <a:pt x="2095798" y="454836"/>
                      <a:pt x="1944382" y="476106"/>
                    </a:cubicBezTo>
                    <a:cubicBezTo>
                      <a:pt x="1792966" y="497376"/>
                      <a:pt x="1595767" y="445564"/>
                      <a:pt x="1409677" y="476106"/>
                    </a:cubicBezTo>
                    <a:cubicBezTo>
                      <a:pt x="1223588" y="506648"/>
                      <a:pt x="1145189" y="428455"/>
                      <a:pt x="996496" y="476106"/>
                    </a:cubicBezTo>
                    <a:cubicBezTo>
                      <a:pt x="847803" y="523757"/>
                      <a:pt x="687886" y="457946"/>
                      <a:pt x="510400" y="476106"/>
                    </a:cubicBezTo>
                    <a:cubicBezTo>
                      <a:pt x="332914" y="494266"/>
                      <a:pt x="212647" y="474904"/>
                      <a:pt x="0" y="476106"/>
                    </a:cubicBezTo>
                    <a:cubicBezTo>
                      <a:pt x="-1371" y="265110"/>
                      <a:pt x="37611" y="126278"/>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𝑟</m:t>
                          </m:r>
                        </m:num>
                        <m:den>
                          <m:r>
                            <a:rPr lang="en-US" sz="1050" i="1">
                              <a:solidFill>
                                <a:srgbClr val="477C96"/>
                              </a:solidFill>
                              <a:latin typeface="Cambria Math" panose="02040503050406030204" pitchFamily="18" charset="0"/>
                            </a:rPr>
                            <m:t>𝑅</m:t>
                          </m:r>
                        </m:den>
                      </m:f>
                    </m:oMath>
                  </m:oMathPara>
                </a14:m>
                <a:endParaRPr lang="en-US" sz="1050" dirty="0">
                  <a:solidFill>
                    <a:srgbClr val="477C96"/>
                  </a:solidFill>
                </a:endParaRPr>
              </a:p>
            </p:txBody>
          </p:sp>
        </mc:Choice>
        <mc:Fallback xmlns="">
          <p:sp>
            <p:nvSpPr>
              <p:cNvPr id="57" name="Title 1">
                <a:extLst>
                  <a:ext uri="{FF2B5EF4-FFF2-40B4-BE49-F238E27FC236}">
                    <a16:creationId xmlns:a16="http://schemas.microsoft.com/office/drawing/2014/main" id="{7AAB3243-4438-194A-BCBA-41EB36A881BD}"/>
                  </a:ext>
                </a:extLst>
              </p:cNvPr>
              <p:cNvSpPr txBox="1">
                <a:spLocks noRot="1" noChangeAspect="1" noMove="1" noResize="1" noEditPoints="1" noAdjustHandles="1" noChangeArrowheads="1" noChangeShapeType="1" noTextEdit="1"/>
              </p:cNvSpPr>
              <p:nvPr/>
            </p:nvSpPr>
            <p:spPr>
              <a:xfrm>
                <a:off x="6912371" y="3181564"/>
                <a:ext cx="1822859" cy="357080"/>
              </a:xfrm>
              <a:custGeom>
                <a:avLst/>
                <a:gdLst>
                  <a:gd name="connsiteX0" fmla="*/ 0 w 2430478"/>
                  <a:gd name="connsiteY0" fmla="*/ 0 h 476106"/>
                  <a:gd name="connsiteX1" fmla="*/ 461791 w 2430478"/>
                  <a:gd name="connsiteY1" fmla="*/ 0 h 476106"/>
                  <a:gd name="connsiteX2" fmla="*/ 947886 w 2430478"/>
                  <a:gd name="connsiteY2" fmla="*/ 0 h 476106"/>
                  <a:gd name="connsiteX3" fmla="*/ 1458287 w 2430478"/>
                  <a:gd name="connsiteY3" fmla="*/ 0 h 476106"/>
                  <a:gd name="connsiteX4" fmla="*/ 1968687 w 2430478"/>
                  <a:gd name="connsiteY4" fmla="*/ 0 h 476106"/>
                  <a:gd name="connsiteX5" fmla="*/ 2430478 w 2430478"/>
                  <a:gd name="connsiteY5" fmla="*/ 0 h 476106"/>
                  <a:gd name="connsiteX6" fmla="*/ 2430478 w 2430478"/>
                  <a:gd name="connsiteY6" fmla="*/ 476106 h 476106"/>
                  <a:gd name="connsiteX7" fmla="*/ 1895773 w 2430478"/>
                  <a:gd name="connsiteY7" fmla="*/ 476106 h 476106"/>
                  <a:gd name="connsiteX8" fmla="*/ 1361068 w 2430478"/>
                  <a:gd name="connsiteY8" fmla="*/ 476106 h 476106"/>
                  <a:gd name="connsiteX9" fmla="*/ 874972 w 2430478"/>
                  <a:gd name="connsiteY9" fmla="*/ 476106 h 476106"/>
                  <a:gd name="connsiteX10" fmla="*/ 0 w 2430478"/>
                  <a:gd name="connsiteY10" fmla="*/ 476106 h 476106"/>
                  <a:gd name="connsiteX11" fmla="*/ 0 w 2430478"/>
                  <a:gd name="connsiteY11" fmla="*/ 0 h 47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0478" h="476106" fill="none" extrusionOk="0">
                    <a:moveTo>
                      <a:pt x="0" y="0"/>
                    </a:moveTo>
                    <a:cubicBezTo>
                      <a:pt x="146461" y="-1503"/>
                      <a:pt x="232231" y="30043"/>
                      <a:pt x="461791" y="0"/>
                    </a:cubicBezTo>
                    <a:cubicBezTo>
                      <a:pt x="691351" y="-30043"/>
                      <a:pt x="809750" y="54955"/>
                      <a:pt x="947886" y="0"/>
                    </a:cubicBezTo>
                    <a:cubicBezTo>
                      <a:pt x="1086022" y="-54955"/>
                      <a:pt x="1311381" y="55313"/>
                      <a:pt x="1458287" y="0"/>
                    </a:cubicBezTo>
                    <a:cubicBezTo>
                      <a:pt x="1605193" y="-55313"/>
                      <a:pt x="1752660" y="885"/>
                      <a:pt x="1968687" y="0"/>
                    </a:cubicBezTo>
                    <a:cubicBezTo>
                      <a:pt x="2184714" y="-885"/>
                      <a:pt x="2233349" y="44080"/>
                      <a:pt x="2430478" y="0"/>
                    </a:cubicBezTo>
                    <a:cubicBezTo>
                      <a:pt x="2482963" y="212783"/>
                      <a:pt x="2423614" y="238093"/>
                      <a:pt x="2430478" y="476106"/>
                    </a:cubicBezTo>
                    <a:cubicBezTo>
                      <a:pt x="2217651" y="482710"/>
                      <a:pt x="2150229" y="445481"/>
                      <a:pt x="1895773" y="476106"/>
                    </a:cubicBezTo>
                    <a:cubicBezTo>
                      <a:pt x="1641318" y="506731"/>
                      <a:pt x="1585911" y="430557"/>
                      <a:pt x="1361068" y="476106"/>
                    </a:cubicBezTo>
                    <a:cubicBezTo>
                      <a:pt x="1136225" y="521655"/>
                      <a:pt x="1117368" y="465237"/>
                      <a:pt x="874972" y="476106"/>
                    </a:cubicBezTo>
                    <a:cubicBezTo>
                      <a:pt x="632576" y="486975"/>
                      <a:pt x="245285" y="408149"/>
                      <a:pt x="0" y="476106"/>
                    </a:cubicBezTo>
                    <a:cubicBezTo>
                      <a:pt x="-39756" y="318244"/>
                      <a:pt x="32094" y="95638"/>
                      <a:pt x="0" y="0"/>
                    </a:cubicBezTo>
                    <a:close/>
                  </a:path>
                  <a:path w="2430478" h="476106" stroke="0" extrusionOk="0">
                    <a:moveTo>
                      <a:pt x="0" y="0"/>
                    </a:moveTo>
                    <a:cubicBezTo>
                      <a:pt x="165073" y="-44198"/>
                      <a:pt x="311025" y="30482"/>
                      <a:pt x="461791" y="0"/>
                    </a:cubicBezTo>
                    <a:cubicBezTo>
                      <a:pt x="612557" y="-30482"/>
                      <a:pt x="758168" y="30858"/>
                      <a:pt x="874972" y="0"/>
                    </a:cubicBezTo>
                    <a:cubicBezTo>
                      <a:pt x="991776" y="-30858"/>
                      <a:pt x="1201650" y="11435"/>
                      <a:pt x="1409677" y="0"/>
                    </a:cubicBezTo>
                    <a:cubicBezTo>
                      <a:pt x="1617705" y="-11435"/>
                      <a:pt x="1651171" y="50148"/>
                      <a:pt x="1871468" y="0"/>
                    </a:cubicBezTo>
                    <a:cubicBezTo>
                      <a:pt x="2091765" y="-50148"/>
                      <a:pt x="2211133" y="40025"/>
                      <a:pt x="2430478" y="0"/>
                    </a:cubicBezTo>
                    <a:cubicBezTo>
                      <a:pt x="2470125" y="213838"/>
                      <a:pt x="2391857" y="266442"/>
                      <a:pt x="2430478" y="476106"/>
                    </a:cubicBezTo>
                    <a:cubicBezTo>
                      <a:pt x="2293179" y="487425"/>
                      <a:pt x="2095798" y="454836"/>
                      <a:pt x="1944382" y="476106"/>
                    </a:cubicBezTo>
                    <a:cubicBezTo>
                      <a:pt x="1792966" y="497376"/>
                      <a:pt x="1595767" y="445564"/>
                      <a:pt x="1409677" y="476106"/>
                    </a:cubicBezTo>
                    <a:cubicBezTo>
                      <a:pt x="1223588" y="506648"/>
                      <a:pt x="1145189" y="428455"/>
                      <a:pt x="996496" y="476106"/>
                    </a:cubicBezTo>
                    <a:cubicBezTo>
                      <a:pt x="847803" y="523757"/>
                      <a:pt x="687886" y="457946"/>
                      <a:pt x="510400" y="476106"/>
                    </a:cubicBezTo>
                    <a:cubicBezTo>
                      <a:pt x="332914" y="494266"/>
                      <a:pt x="212647" y="474904"/>
                      <a:pt x="0" y="476106"/>
                    </a:cubicBezTo>
                    <a:cubicBezTo>
                      <a:pt x="-1371" y="265110"/>
                      <a:pt x="37611" y="126278"/>
                      <a:pt x="0" y="0"/>
                    </a:cubicBezTo>
                    <a:close/>
                  </a:path>
                </a:pathLst>
              </a:custGeom>
              <a:blipFill>
                <a:blip r:embed="rId20"/>
                <a:stretch>
                  <a:fillRect/>
                </a:stretch>
              </a:blipFill>
              <a:ln w="22225">
                <a:no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p:sp>
        <p:nvSpPr>
          <p:cNvPr id="58" name="Right Brace 57">
            <a:extLst>
              <a:ext uri="{FF2B5EF4-FFF2-40B4-BE49-F238E27FC236}">
                <a16:creationId xmlns:a16="http://schemas.microsoft.com/office/drawing/2014/main" id="{A20B4B1F-C7FD-4B4B-AABA-5170F251DF14}"/>
              </a:ext>
            </a:extLst>
          </p:cNvPr>
          <p:cNvSpPr/>
          <p:nvPr/>
        </p:nvSpPr>
        <p:spPr>
          <a:xfrm rot="5400000">
            <a:off x="7679921" y="1811755"/>
            <a:ext cx="171270" cy="2568350"/>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9" name="TextBox 58">
            <a:extLst>
              <a:ext uri="{FF2B5EF4-FFF2-40B4-BE49-F238E27FC236}">
                <a16:creationId xmlns:a16="http://schemas.microsoft.com/office/drawing/2014/main" id="{2627841F-BFC5-C64D-8949-019A8D9B6B5A}"/>
              </a:ext>
            </a:extLst>
          </p:cNvPr>
          <p:cNvSpPr txBox="1"/>
          <p:nvPr/>
        </p:nvSpPr>
        <p:spPr>
          <a:xfrm>
            <a:off x="7269851" y="3531198"/>
            <a:ext cx="2024272" cy="300082"/>
          </a:xfrm>
          <a:prstGeom prst="rect">
            <a:avLst/>
          </a:prstGeom>
          <a:noFill/>
        </p:spPr>
        <p:txBody>
          <a:bodyPr wrap="none" rtlCol="0">
            <a:spAutoFit/>
          </a:bodyPr>
          <a:lstStyle/>
          <a:p>
            <a:r>
              <a:rPr lang="en-US" sz="1350" dirty="0"/>
              <a:t>Steady-State Vapor Profile</a:t>
            </a:r>
          </a:p>
        </p:txBody>
      </p:sp>
      <p:cxnSp>
        <p:nvCxnSpPr>
          <p:cNvPr id="60" name="Straight Arrow Connector 59">
            <a:extLst>
              <a:ext uri="{FF2B5EF4-FFF2-40B4-BE49-F238E27FC236}">
                <a16:creationId xmlns:a16="http://schemas.microsoft.com/office/drawing/2014/main" id="{A60B5E95-4EE1-6C46-BA54-35D21C21ED12}"/>
              </a:ext>
            </a:extLst>
          </p:cNvPr>
          <p:cNvCxnSpPr>
            <a:cxnSpLocks/>
          </p:cNvCxnSpPr>
          <p:nvPr/>
        </p:nvCxnSpPr>
        <p:spPr>
          <a:xfrm flipV="1">
            <a:off x="6986791" y="2868867"/>
            <a:ext cx="231257" cy="88506"/>
          </a:xfrm>
          <a:prstGeom prst="straightConnector1">
            <a:avLst/>
          </a:prstGeom>
          <a:ln w="127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F616326-D26C-1247-9464-8950053AE17F}"/>
              </a:ext>
            </a:extLst>
          </p:cNvPr>
          <p:cNvCxnSpPr>
            <a:cxnSpLocks/>
          </p:cNvCxnSpPr>
          <p:nvPr/>
        </p:nvCxnSpPr>
        <p:spPr>
          <a:xfrm flipV="1">
            <a:off x="7902464" y="2822601"/>
            <a:ext cx="192804" cy="123797"/>
          </a:xfrm>
          <a:prstGeom prst="straightConnector1">
            <a:avLst/>
          </a:prstGeom>
          <a:ln w="127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2" name="Right Brace 81">
            <a:extLst>
              <a:ext uri="{FF2B5EF4-FFF2-40B4-BE49-F238E27FC236}">
                <a16:creationId xmlns:a16="http://schemas.microsoft.com/office/drawing/2014/main" id="{829539AE-72A3-7A4E-A5FA-B1F0383EAB06}"/>
              </a:ext>
            </a:extLst>
          </p:cNvPr>
          <p:cNvSpPr/>
          <p:nvPr/>
        </p:nvSpPr>
        <p:spPr>
          <a:xfrm rot="5400000">
            <a:off x="7704971" y="2990986"/>
            <a:ext cx="261400" cy="1636272"/>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mc:AlternateContent xmlns:mc="http://schemas.openxmlformats.org/markup-compatibility/2006" xmlns:a14="http://schemas.microsoft.com/office/drawing/2010/main">
        <mc:Choice Requires="a14">
          <p:sp>
            <p:nvSpPr>
              <p:cNvPr id="83" name="Title 1">
                <a:extLst>
                  <a:ext uri="{FF2B5EF4-FFF2-40B4-BE49-F238E27FC236}">
                    <a16:creationId xmlns:a16="http://schemas.microsoft.com/office/drawing/2014/main" id="{232A8681-D88C-F14C-A29D-29EE30F8F312}"/>
                  </a:ext>
                </a:extLst>
              </p:cNvPr>
              <p:cNvSpPr txBox="1">
                <a:spLocks/>
              </p:cNvSpPr>
              <p:nvPr/>
            </p:nvSpPr>
            <p:spPr>
              <a:xfrm>
                <a:off x="6755145" y="3993225"/>
                <a:ext cx="858299" cy="261401"/>
              </a:xfrm>
              <a:custGeom>
                <a:avLst/>
                <a:gdLst>
                  <a:gd name="connsiteX0" fmla="*/ 0 w 1144399"/>
                  <a:gd name="connsiteY0" fmla="*/ 0 h 348534"/>
                  <a:gd name="connsiteX1" fmla="*/ 595087 w 1144399"/>
                  <a:gd name="connsiteY1" fmla="*/ 0 h 348534"/>
                  <a:gd name="connsiteX2" fmla="*/ 1144399 w 1144399"/>
                  <a:gd name="connsiteY2" fmla="*/ 0 h 348534"/>
                  <a:gd name="connsiteX3" fmla="*/ 1144399 w 1144399"/>
                  <a:gd name="connsiteY3" fmla="*/ 348534 h 348534"/>
                  <a:gd name="connsiteX4" fmla="*/ 583643 w 1144399"/>
                  <a:gd name="connsiteY4" fmla="*/ 348534 h 348534"/>
                  <a:gd name="connsiteX5" fmla="*/ 0 w 1144399"/>
                  <a:gd name="connsiteY5" fmla="*/ 348534 h 348534"/>
                  <a:gd name="connsiteX6" fmla="*/ 0 w 1144399"/>
                  <a:gd name="connsiteY6" fmla="*/ 0 h 34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399" h="348534" fill="none" extrusionOk="0">
                    <a:moveTo>
                      <a:pt x="0" y="0"/>
                    </a:moveTo>
                    <a:cubicBezTo>
                      <a:pt x="276890" y="-44160"/>
                      <a:pt x="349863" y="19035"/>
                      <a:pt x="595087" y="0"/>
                    </a:cubicBezTo>
                    <a:cubicBezTo>
                      <a:pt x="840311" y="-19035"/>
                      <a:pt x="954018" y="26588"/>
                      <a:pt x="1144399" y="0"/>
                    </a:cubicBezTo>
                    <a:cubicBezTo>
                      <a:pt x="1168062" y="105585"/>
                      <a:pt x="1107411" y="270353"/>
                      <a:pt x="1144399" y="348534"/>
                    </a:cubicBezTo>
                    <a:cubicBezTo>
                      <a:pt x="963536" y="412398"/>
                      <a:pt x="764265" y="285266"/>
                      <a:pt x="583643" y="348534"/>
                    </a:cubicBezTo>
                    <a:cubicBezTo>
                      <a:pt x="403021" y="411802"/>
                      <a:pt x="287791" y="304390"/>
                      <a:pt x="0" y="348534"/>
                    </a:cubicBezTo>
                    <a:cubicBezTo>
                      <a:pt x="-868" y="278211"/>
                      <a:pt x="21713" y="88164"/>
                      <a:pt x="0" y="0"/>
                    </a:cubicBezTo>
                    <a:close/>
                  </a:path>
                  <a:path w="1144399" h="348534" stroke="0" extrusionOk="0">
                    <a:moveTo>
                      <a:pt x="0" y="0"/>
                    </a:moveTo>
                    <a:cubicBezTo>
                      <a:pt x="115204" y="-46257"/>
                      <a:pt x="443182" y="7692"/>
                      <a:pt x="560756" y="0"/>
                    </a:cubicBezTo>
                    <a:cubicBezTo>
                      <a:pt x="678330" y="-7692"/>
                      <a:pt x="999629" y="13169"/>
                      <a:pt x="1144399" y="0"/>
                    </a:cubicBezTo>
                    <a:cubicBezTo>
                      <a:pt x="1170024" y="113700"/>
                      <a:pt x="1114768" y="230409"/>
                      <a:pt x="1144399" y="348534"/>
                    </a:cubicBezTo>
                    <a:cubicBezTo>
                      <a:pt x="878111" y="414893"/>
                      <a:pt x="739193" y="290231"/>
                      <a:pt x="572200" y="348534"/>
                    </a:cubicBezTo>
                    <a:cubicBezTo>
                      <a:pt x="405207" y="406837"/>
                      <a:pt x="237603" y="316751"/>
                      <a:pt x="0" y="348534"/>
                    </a:cubicBezTo>
                    <a:cubicBezTo>
                      <a:pt x="-2971" y="244211"/>
                      <a:pt x="12976" y="139146"/>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68580" tIns="34290" rIns="68580" bIns="34290" rtlCol="0" anchor="t">
                <a:no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d>
                        <m:dPr>
                          <m:ctrlPr>
                            <a:rPr lang="en-US" sz="1050" i="1">
                              <a:solidFill>
                                <a:srgbClr val="477C96"/>
                              </a:solidFill>
                              <a:latin typeface="Cambria Math" panose="02040503050406030204" pitchFamily="18" charset="0"/>
                            </a:rPr>
                          </m:ctrlPr>
                        </m:dPr>
                        <m:e>
                          <m:r>
                            <a:rPr lang="en-US" sz="1050" i="1">
                              <a:solidFill>
                                <a:srgbClr val="477C96"/>
                              </a:solidFill>
                              <a:latin typeface="Cambria Math" panose="02040503050406030204" pitchFamily="18" charset="0"/>
                            </a:rPr>
                            <m:t>𝑅</m:t>
                          </m:r>
                        </m:e>
                      </m:d>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oMath>
                  </m:oMathPara>
                </a14:m>
                <a:endParaRPr lang="en-US" sz="1050" dirty="0">
                  <a:solidFill>
                    <a:srgbClr val="477C96"/>
                  </a:solidFill>
                </a:endParaRPr>
              </a:p>
            </p:txBody>
          </p:sp>
        </mc:Choice>
        <mc:Fallback xmlns="">
          <p:sp>
            <p:nvSpPr>
              <p:cNvPr id="83" name="Title 1">
                <a:extLst>
                  <a:ext uri="{FF2B5EF4-FFF2-40B4-BE49-F238E27FC236}">
                    <a16:creationId xmlns:a16="http://schemas.microsoft.com/office/drawing/2014/main" id="{232A8681-D88C-F14C-A29D-29EE30F8F312}"/>
                  </a:ext>
                </a:extLst>
              </p:cNvPr>
              <p:cNvSpPr txBox="1">
                <a:spLocks noRot="1" noChangeAspect="1" noMove="1" noResize="1" noEditPoints="1" noAdjustHandles="1" noChangeArrowheads="1" noChangeShapeType="1" noTextEdit="1"/>
              </p:cNvSpPr>
              <p:nvPr/>
            </p:nvSpPr>
            <p:spPr>
              <a:xfrm>
                <a:off x="6755145" y="3993225"/>
                <a:ext cx="858299" cy="261401"/>
              </a:xfrm>
              <a:custGeom>
                <a:avLst/>
                <a:gdLst>
                  <a:gd name="connsiteX0" fmla="*/ 0 w 1144399"/>
                  <a:gd name="connsiteY0" fmla="*/ 0 h 348534"/>
                  <a:gd name="connsiteX1" fmla="*/ 595087 w 1144399"/>
                  <a:gd name="connsiteY1" fmla="*/ 0 h 348534"/>
                  <a:gd name="connsiteX2" fmla="*/ 1144399 w 1144399"/>
                  <a:gd name="connsiteY2" fmla="*/ 0 h 348534"/>
                  <a:gd name="connsiteX3" fmla="*/ 1144399 w 1144399"/>
                  <a:gd name="connsiteY3" fmla="*/ 348534 h 348534"/>
                  <a:gd name="connsiteX4" fmla="*/ 583643 w 1144399"/>
                  <a:gd name="connsiteY4" fmla="*/ 348534 h 348534"/>
                  <a:gd name="connsiteX5" fmla="*/ 0 w 1144399"/>
                  <a:gd name="connsiteY5" fmla="*/ 348534 h 348534"/>
                  <a:gd name="connsiteX6" fmla="*/ 0 w 1144399"/>
                  <a:gd name="connsiteY6" fmla="*/ 0 h 34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399" h="348534" fill="none" extrusionOk="0">
                    <a:moveTo>
                      <a:pt x="0" y="0"/>
                    </a:moveTo>
                    <a:cubicBezTo>
                      <a:pt x="276890" y="-44160"/>
                      <a:pt x="349863" y="19035"/>
                      <a:pt x="595087" y="0"/>
                    </a:cubicBezTo>
                    <a:cubicBezTo>
                      <a:pt x="840311" y="-19035"/>
                      <a:pt x="954018" y="26588"/>
                      <a:pt x="1144399" y="0"/>
                    </a:cubicBezTo>
                    <a:cubicBezTo>
                      <a:pt x="1168062" y="105585"/>
                      <a:pt x="1107411" y="270353"/>
                      <a:pt x="1144399" y="348534"/>
                    </a:cubicBezTo>
                    <a:cubicBezTo>
                      <a:pt x="963536" y="412398"/>
                      <a:pt x="764265" y="285266"/>
                      <a:pt x="583643" y="348534"/>
                    </a:cubicBezTo>
                    <a:cubicBezTo>
                      <a:pt x="403021" y="411802"/>
                      <a:pt x="287791" y="304390"/>
                      <a:pt x="0" y="348534"/>
                    </a:cubicBezTo>
                    <a:cubicBezTo>
                      <a:pt x="-868" y="278211"/>
                      <a:pt x="21713" y="88164"/>
                      <a:pt x="0" y="0"/>
                    </a:cubicBezTo>
                    <a:close/>
                  </a:path>
                  <a:path w="1144399" h="348534" stroke="0" extrusionOk="0">
                    <a:moveTo>
                      <a:pt x="0" y="0"/>
                    </a:moveTo>
                    <a:cubicBezTo>
                      <a:pt x="115204" y="-46257"/>
                      <a:pt x="443182" y="7692"/>
                      <a:pt x="560756" y="0"/>
                    </a:cubicBezTo>
                    <a:cubicBezTo>
                      <a:pt x="678330" y="-7692"/>
                      <a:pt x="999629" y="13169"/>
                      <a:pt x="1144399" y="0"/>
                    </a:cubicBezTo>
                    <a:cubicBezTo>
                      <a:pt x="1170024" y="113700"/>
                      <a:pt x="1114768" y="230409"/>
                      <a:pt x="1144399" y="348534"/>
                    </a:cubicBezTo>
                    <a:cubicBezTo>
                      <a:pt x="878111" y="414893"/>
                      <a:pt x="739193" y="290231"/>
                      <a:pt x="572200" y="348534"/>
                    </a:cubicBezTo>
                    <a:cubicBezTo>
                      <a:pt x="405207" y="406837"/>
                      <a:pt x="237603" y="316751"/>
                      <a:pt x="0" y="348534"/>
                    </a:cubicBezTo>
                    <a:cubicBezTo>
                      <a:pt x="-2971" y="244211"/>
                      <a:pt x="12976" y="139146"/>
                      <a:pt x="0" y="0"/>
                    </a:cubicBezTo>
                    <a:close/>
                  </a:path>
                </a:pathLst>
              </a:custGeom>
              <a:blipFill>
                <a:blip r:embed="rId21"/>
                <a:stretch>
                  <a:fillRect/>
                </a:stretch>
              </a:blipFill>
              <a:ln w="22225">
                <a:noFill/>
                <a:extLst>
                  <a:ext uri="{C807C97D-BFC1-408E-A445-0C87EB9F89A2}">
                    <ask:lineSketchStyleProps xmlns:ask="http://schemas.microsoft.com/office/drawing/2018/sketchyshapes" xmlns:a14="http://schemas.microsoft.com/office/drawing/2010/main" xmlns="" sd="1219033472">
                      <a:prstGeom prst="rect">
                        <a:avLst/>
                      </a:prstGeom>
                      <ask:type>
                        <ask:lineSketchScribble/>
                      </ask:type>
                    </ask:lineSketchStyleProps>
                  </a:ext>
                </a:extLs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CAD5E7D3-CE4A-4043-AE99-EC89B7312242}"/>
                  </a:ext>
                </a:extLst>
              </p:cNvPr>
              <p:cNvSpPr/>
              <p:nvPr/>
            </p:nvSpPr>
            <p:spPr>
              <a:xfrm>
                <a:off x="7477434" y="3951474"/>
                <a:ext cx="1185646" cy="3680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r>
                            <a:rPr lang="en-US" sz="1050" i="1">
                              <a:solidFill>
                                <a:srgbClr val="477C96"/>
                              </a:solidFill>
                              <a:latin typeface="Cambria Math" panose="02040503050406030204" pitchFamily="18" charset="0"/>
                              <a:ea typeface="Cambria Math" panose="02040503050406030204" pitchFamily="18" charset="0"/>
                            </a:rPr>
                            <m:t>∞</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𝑣𝑠</m:t>
                          </m:r>
                        </m:sub>
                      </m:sSub>
                      <m:r>
                        <a:rPr lang="en-US" sz="1050" i="1">
                          <a:solidFill>
                            <a:srgbClr val="477C96"/>
                          </a:solidFill>
                          <a:latin typeface="Cambria Math" panose="02040503050406030204" pitchFamily="18" charset="0"/>
                        </a:rPr>
                        <m:t>)</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𝑟</m:t>
                          </m:r>
                        </m:num>
                        <m:den>
                          <m:r>
                            <a:rPr lang="en-US" sz="1050" i="1">
                              <a:solidFill>
                                <a:srgbClr val="477C96"/>
                              </a:solidFill>
                              <a:latin typeface="Cambria Math" panose="02040503050406030204" pitchFamily="18" charset="0"/>
                            </a:rPr>
                            <m:t>𝑅</m:t>
                          </m:r>
                        </m:den>
                      </m:f>
                    </m:oMath>
                  </m:oMathPara>
                </a14:m>
                <a:endParaRPr lang="en-US" sz="1050" dirty="0"/>
              </a:p>
            </p:txBody>
          </p:sp>
        </mc:Choice>
        <mc:Fallback xmlns="">
          <p:sp>
            <p:nvSpPr>
              <p:cNvPr id="84" name="Rectangle 83">
                <a:extLst>
                  <a:ext uri="{FF2B5EF4-FFF2-40B4-BE49-F238E27FC236}">
                    <a16:creationId xmlns:a16="http://schemas.microsoft.com/office/drawing/2014/main" id="{CAD5E7D3-CE4A-4043-AE99-EC89B7312242}"/>
                  </a:ext>
                </a:extLst>
              </p:cNvPr>
              <p:cNvSpPr>
                <a:spLocks noRot="1" noChangeAspect="1" noMove="1" noResize="1" noEditPoints="1" noAdjustHandles="1" noChangeArrowheads="1" noChangeShapeType="1" noTextEdit="1"/>
              </p:cNvSpPr>
              <p:nvPr/>
            </p:nvSpPr>
            <p:spPr>
              <a:xfrm>
                <a:off x="7477434" y="3951474"/>
                <a:ext cx="1185646" cy="368049"/>
              </a:xfrm>
              <a:prstGeom prst="rect">
                <a:avLst/>
              </a:prstGeom>
              <a:blipFill>
                <a:blip r:embed="rId22"/>
                <a:stretch>
                  <a:fillRect/>
                </a:stretch>
              </a:blipFill>
            </p:spPr>
            <p:txBody>
              <a:bodyPr/>
              <a:lstStyle/>
              <a:p>
                <a:r>
                  <a:rPr lang="en-US">
                    <a:noFill/>
                  </a:rPr>
                  <a:t> </a:t>
                </a:r>
              </a:p>
            </p:txBody>
          </p:sp>
        </mc:Fallback>
      </mc:AlternateContent>
      <p:sp>
        <p:nvSpPr>
          <p:cNvPr id="86" name="Rectangle 85">
            <a:extLst>
              <a:ext uri="{FF2B5EF4-FFF2-40B4-BE49-F238E27FC236}">
                <a16:creationId xmlns:a16="http://schemas.microsoft.com/office/drawing/2014/main" id="{4E224A13-3BB8-014A-BAD4-70EFA0CCD8CA}"/>
              </a:ext>
            </a:extLst>
          </p:cNvPr>
          <p:cNvSpPr/>
          <p:nvPr/>
        </p:nvSpPr>
        <p:spPr>
          <a:xfrm>
            <a:off x="7680714" y="3939822"/>
            <a:ext cx="1419735" cy="356554"/>
          </a:xfrm>
          <a:custGeom>
            <a:avLst/>
            <a:gdLst>
              <a:gd name="connsiteX0" fmla="*/ 0 w 1892980"/>
              <a:gd name="connsiteY0" fmla="*/ 0 h 475405"/>
              <a:gd name="connsiteX1" fmla="*/ 612064 w 1892980"/>
              <a:gd name="connsiteY1" fmla="*/ 0 h 475405"/>
              <a:gd name="connsiteX2" fmla="*/ 1186267 w 1892980"/>
              <a:gd name="connsiteY2" fmla="*/ 0 h 475405"/>
              <a:gd name="connsiteX3" fmla="*/ 1892980 w 1892980"/>
              <a:gd name="connsiteY3" fmla="*/ 0 h 475405"/>
              <a:gd name="connsiteX4" fmla="*/ 1892980 w 1892980"/>
              <a:gd name="connsiteY4" fmla="*/ 475405 h 475405"/>
              <a:gd name="connsiteX5" fmla="*/ 1299846 w 1892980"/>
              <a:gd name="connsiteY5" fmla="*/ 475405 h 475405"/>
              <a:gd name="connsiteX6" fmla="*/ 630993 w 1892980"/>
              <a:gd name="connsiteY6" fmla="*/ 475405 h 475405"/>
              <a:gd name="connsiteX7" fmla="*/ 0 w 1892980"/>
              <a:gd name="connsiteY7" fmla="*/ 475405 h 475405"/>
              <a:gd name="connsiteX8" fmla="*/ 0 w 1892980"/>
              <a:gd name="connsiteY8" fmla="*/ 0 h 47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980" h="475405" extrusionOk="0">
                <a:moveTo>
                  <a:pt x="0" y="0"/>
                </a:moveTo>
                <a:cubicBezTo>
                  <a:pt x="171799" y="-30453"/>
                  <a:pt x="407221" y="18849"/>
                  <a:pt x="612064" y="0"/>
                </a:cubicBezTo>
                <a:cubicBezTo>
                  <a:pt x="816907" y="-18849"/>
                  <a:pt x="964345" y="-5044"/>
                  <a:pt x="1186267" y="0"/>
                </a:cubicBezTo>
                <a:cubicBezTo>
                  <a:pt x="1408189" y="5044"/>
                  <a:pt x="1719460" y="17176"/>
                  <a:pt x="1892980" y="0"/>
                </a:cubicBezTo>
                <a:cubicBezTo>
                  <a:pt x="1876009" y="139997"/>
                  <a:pt x="1899332" y="377163"/>
                  <a:pt x="1892980" y="475405"/>
                </a:cubicBezTo>
                <a:cubicBezTo>
                  <a:pt x="1627561" y="479648"/>
                  <a:pt x="1529844" y="478221"/>
                  <a:pt x="1299846" y="475405"/>
                </a:cubicBezTo>
                <a:cubicBezTo>
                  <a:pt x="1069848" y="472589"/>
                  <a:pt x="936696" y="474787"/>
                  <a:pt x="630993" y="475405"/>
                </a:cubicBezTo>
                <a:cubicBezTo>
                  <a:pt x="325290" y="476023"/>
                  <a:pt x="139850" y="494139"/>
                  <a:pt x="0" y="475405"/>
                </a:cubicBezTo>
                <a:cubicBezTo>
                  <a:pt x="-6030" y="279181"/>
                  <a:pt x="19196" y="159840"/>
                  <a:pt x="0" y="0"/>
                </a:cubicBezTo>
                <a:close/>
              </a:path>
            </a:pathLst>
          </a:custGeom>
          <a:noFill/>
          <a:ln w="2540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87" name="Title 1">
                <a:extLst>
                  <a:ext uri="{FF2B5EF4-FFF2-40B4-BE49-F238E27FC236}">
                    <a16:creationId xmlns:a16="http://schemas.microsoft.com/office/drawing/2014/main" id="{FD4FA175-AE90-8B4F-B7B2-1815730DA2ED}"/>
                  </a:ext>
                </a:extLst>
              </p:cNvPr>
              <p:cNvSpPr txBox="1">
                <a:spLocks/>
              </p:cNvSpPr>
              <p:nvPr/>
            </p:nvSpPr>
            <p:spPr>
              <a:xfrm>
                <a:off x="570580" y="4372086"/>
                <a:ext cx="1925167" cy="418976"/>
              </a:xfrm>
              <a:prstGeom prst="rect">
                <a:avLst/>
              </a:prstGeom>
            </p:spPr>
            <p:txBody>
              <a:bodyPr vert="horz" lIns="68580" tIns="34290" rIns="68580" bIns="34290" rtlCol="0" anchor="t">
                <a:normAutofit fontScale="85000" lnSpcReduction="1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r>
                  <a:rPr lang="en-US" sz="1800" dirty="0">
                    <a:solidFill>
                      <a:srgbClr val="477C96"/>
                    </a:solidFill>
                  </a:rPr>
                  <a:t>RECALL:  </a:t>
                </a:r>
                <a14:m>
                  <m:oMath xmlns:m="http://schemas.openxmlformats.org/officeDocument/2006/math">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𝐹</m:t>
                        </m:r>
                      </m:e>
                      <m:sub>
                        <m:r>
                          <a:rPr lang="en-US" sz="1350" i="1">
                            <a:solidFill>
                              <a:srgbClr val="477C96"/>
                            </a:solidFill>
                            <a:latin typeface="Cambria Math" panose="02040503050406030204" pitchFamily="18" charset="0"/>
                          </a:rPr>
                          <m:t>𝑣</m:t>
                        </m:r>
                      </m:sub>
                    </m:sSub>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𝐷</m:t>
                        </m:r>
                      </m:e>
                      <m:sub>
                        <m:r>
                          <a:rPr lang="en-US" sz="1350" i="1">
                            <a:solidFill>
                              <a:srgbClr val="477C96"/>
                            </a:solidFill>
                            <a:latin typeface="Cambria Math" panose="02040503050406030204" pitchFamily="18" charset="0"/>
                          </a:rPr>
                          <m:t>𝑣</m:t>
                        </m:r>
                      </m:sub>
                    </m:sSub>
                    <m:sSub>
                      <m:sSubPr>
                        <m:ctrlPr>
                          <a:rPr lang="en-US" sz="1350" i="1">
                            <a:solidFill>
                              <a:srgbClr val="477C96"/>
                            </a:solidFill>
                            <a:latin typeface="Cambria Math" panose="02040503050406030204" pitchFamily="18" charset="0"/>
                          </a:rPr>
                        </m:ctrlPr>
                      </m:sSubPr>
                      <m:e>
                        <m:d>
                          <m:dPr>
                            <m:begChr m:val=""/>
                            <m:endChr m:val="|"/>
                            <m:ctrlPr>
                              <a:rPr lang="en-US" sz="1350" i="1">
                                <a:solidFill>
                                  <a:srgbClr val="477C96"/>
                                </a:solidFill>
                                <a:latin typeface="Cambria Math" panose="02040503050406030204" pitchFamily="18" charset="0"/>
                              </a:rPr>
                            </m:ctrlPr>
                          </m:dPr>
                          <m:e>
                            <m:f>
                              <m:fPr>
                                <m:ctrlPr>
                                  <a:rPr lang="en-US" sz="1350" i="1">
                                    <a:solidFill>
                                      <a:srgbClr val="477C96"/>
                                    </a:solidFill>
                                    <a:latin typeface="Cambria Math" panose="02040503050406030204" pitchFamily="18" charset="0"/>
                                  </a:rPr>
                                </m:ctrlPr>
                              </m:fPr>
                              <m:num>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m:t>
                                    </m:r>
                                  </m:sub>
                                </m:sSub>
                              </m:num>
                              <m:den>
                                <m:r>
                                  <a:rPr lang="en-US" sz="1350" i="1">
                                    <a:solidFill>
                                      <a:srgbClr val="477C96"/>
                                    </a:solidFill>
                                    <a:latin typeface="Cambria Math" panose="02040503050406030204" pitchFamily="18" charset="0"/>
                                  </a:rPr>
                                  <m:t>𝜕</m:t>
                                </m:r>
                                <m:r>
                                  <m:rPr>
                                    <m:sty m:val="p"/>
                                  </m:rPr>
                                  <a:rPr lang="en-US" sz="1350" i="1">
                                    <a:solidFill>
                                      <a:srgbClr val="477C96"/>
                                    </a:solidFill>
                                    <a:latin typeface="Cambria Math" panose="02040503050406030204" pitchFamily="18" charset="0"/>
                                  </a:rPr>
                                  <m:t>R</m:t>
                                </m:r>
                              </m:den>
                            </m:f>
                          </m:e>
                        </m:d>
                      </m:e>
                      <m:sub>
                        <m:r>
                          <a:rPr lang="en-US" sz="1350" i="1">
                            <a:solidFill>
                              <a:srgbClr val="477C96"/>
                            </a:solidFill>
                            <a:latin typeface="Cambria Math" panose="02040503050406030204" pitchFamily="18" charset="0"/>
                          </a:rPr>
                          <m:t>𝑅</m:t>
                        </m:r>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𝑟</m:t>
                        </m:r>
                      </m:sub>
                    </m:sSub>
                  </m:oMath>
                </a14:m>
                <a:endParaRPr lang="en-US" sz="1350" dirty="0">
                  <a:solidFill>
                    <a:srgbClr val="477C96"/>
                  </a:solidFill>
                </a:endParaRPr>
              </a:p>
              <a:p>
                <a:endParaRPr lang="en-US" sz="1350" dirty="0">
                  <a:solidFill>
                    <a:srgbClr val="477C96"/>
                  </a:solidFill>
                </a:endParaRPr>
              </a:p>
            </p:txBody>
          </p:sp>
        </mc:Choice>
        <mc:Fallback xmlns="">
          <p:sp>
            <p:nvSpPr>
              <p:cNvPr id="87" name="Title 1">
                <a:extLst>
                  <a:ext uri="{FF2B5EF4-FFF2-40B4-BE49-F238E27FC236}">
                    <a16:creationId xmlns:a16="http://schemas.microsoft.com/office/drawing/2014/main" id="{FD4FA175-AE90-8B4F-B7B2-1815730DA2ED}"/>
                  </a:ext>
                </a:extLst>
              </p:cNvPr>
              <p:cNvSpPr txBox="1">
                <a:spLocks noRot="1" noChangeAspect="1" noMove="1" noResize="1" noEditPoints="1" noAdjustHandles="1" noChangeArrowheads="1" noChangeShapeType="1" noTextEdit="1"/>
              </p:cNvSpPr>
              <p:nvPr/>
            </p:nvSpPr>
            <p:spPr>
              <a:xfrm>
                <a:off x="570580" y="4372086"/>
                <a:ext cx="1925167" cy="418976"/>
              </a:xfrm>
              <a:prstGeom prst="rect">
                <a:avLst/>
              </a:prstGeom>
              <a:blipFill>
                <a:blip r:embed="rId23"/>
                <a:stretch>
                  <a:fillRect l="-2540" t="-124638" r="-6349" b="-15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789CE3AB-D744-ED45-A163-5008E9D96A9C}"/>
                  </a:ext>
                </a:extLst>
              </p:cNvPr>
              <p:cNvSpPr/>
              <p:nvPr/>
            </p:nvSpPr>
            <p:spPr>
              <a:xfrm>
                <a:off x="2333535" y="4428934"/>
                <a:ext cx="2332946" cy="507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𝐷</m:t>
                          </m:r>
                        </m:e>
                        <m:sub>
                          <m:r>
                            <a:rPr lang="en-US" sz="1350" i="1">
                              <a:solidFill>
                                <a:srgbClr val="477C96"/>
                              </a:solidFill>
                              <a:latin typeface="Cambria Math" panose="02040503050406030204" pitchFamily="18" charset="0"/>
                            </a:rPr>
                            <m:t>𝑣</m:t>
                          </m:r>
                        </m:sub>
                      </m:sSub>
                      <m:sSub>
                        <m:sSubPr>
                          <m:ctrlPr>
                            <a:rPr lang="en-US" sz="1350" i="1">
                              <a:solidFill>
                                <a:srgbClr val="477C96"/>
                              </a:solidFill>
                              <a:latin typeface="Cambria Math" panose="02040503050406030204" pitchFamily="18" charset="0"/>
                            </a:rPr>
                          </m:ctrlPr>
                        </m:sSubPr>
                        <m:e>
                          <m:d>
                            <m:dPr>
                              <m:begChr m:val="["/>
                              <m:endChr m:val="]"/>
                              <m:ctrlPr>
                                <a:rPr lang="en-US" sz="1350" i="1">
                                  <a:solidFill>
                                    <a:srgbClr val="477C96"/>
                                  </a:solidFill>
                                  <a:latin typeface="Cambria Math" panose="02040503050406030204" pitchFamily="18" charset="0"/>
                                </a:rPr>
                              </m:ctrlPr>
                            </m:dPr>
                            <m:e>
                              <m:r>
                                <a:rPr lang="en-US" sz="1350" i="1">
                                  <a:solidFill>
                                    <a:srgbClr val="477C96"/>
                                  </a:solidFill>
                                  <a:latin typeface="Cambria Math" panose="02040503050406030204" pitchFamily="18" charset="0"/>
                                </a:rPr>
                                <m:t>                                </m:t>
                              </m:r>
                            </m:e>
                          </m:d>
                        </m:e>
                        <m:sub>
                          <m:r>
                            <a:rPr lang="en-US" sz="1350" i="1">
                              <a:solidFill>
                                <a:srgbClr val="477C96"/>
                              </a:solidFill>
                              <a:latin typeface="Cambria Math" panose="02040503050406030204" pitchFamily="18" charset="0"/>
                            </a:rPr>
                            <m:t>𝑅</m:t>
                          </m:r>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𝑟</m:t>
                          </m:r>
                        </m:sub>
                      </m:sSub>
                    </m:oMath>
                  </m:oMathPara>
                </a14:m>
                <a:endParaRPr lang="en-US" sz="1350" dirty="0">
                  <a:solidFill>
                    <a:srgbClr val="477C96"/>
                  </a:solidFill>
                </a:endParaRPr>
              </a:p>
              <a:p>
                <a:endParaRPr lang="en-US" sz="1350" dirty="0"/>
              </a:p>
            </p:txBody>
          </p:sp>
        </mc:Choice>
        <mc:Fallback xmlns="">
          <p:sp>
            <p:nvSpPr>
              <p:cNvPr id="88" name="Rectangle 87">
                <a:extLst>
                  <a:ext uri="{FF2B5EF4-FFF2-40B4-BE49-F238E27FC236}">
                    <a16:creationId xmlns:a16="http://schemas.microsoft.com/office/drawing/2014/main" id="{789CE3AB-D744-ED45-A163-5008E9D96A9C}"/>
                  </a:ext>
                </a:extLst>
              </p:cNvPr>
              <p:cNvSpPr>
                <a:spLocks noRot="1" noChangeAspect="1" noMove="1" noResize="1" noEditPoints="1" noAdjustHandles="1" noChangeArrowheads="1" noChangeShapeType="1" noTextEdit="1"/>
              </p:cNvSpPr>
              <p:nvPr/>
            </p:nvSpPr>
            <p:spPr>
              <a:xfrm>
                <a:off x="2333535" y="4428934"/>
                <a:ext cx="2332946" cy="507831"/>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Rectangle 88">
                <a:extLst>
                  <a:ext uri="{FF2B5EF4-FFF2-40B4-BE49-F238E27FC236}">
                    <a16:creationId xmlns:a16="http://schemas.microsoft.com/office/drawing/2014/main" id="{697E3A7F-E609-7B4B-9915-E6B5786C6579}"/>
                  </a:ext>
                </a:extLst>
              </p:cNvPr>
              <p:cNvSpPr/>
              <p:nvPr/>
            </p:nvSpPr>
            <p:spPr>
              <a:xfrm>
                <a:off x="2921455" y="4372086"/>
                <a:ext cx="1412246" cy="4467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m:t>
                          </m:r>
                          <m:r>
                            <a:rPr lang="en-US" sz="1350" i="1">
                              <a:solidFill>
                                <a:srgbClr val="477C96"/>
                              </a:solidFill>
                              <a:latin typeface="Cambria Math" panose="02040503050406030204" pitchFamily="18" charset="0"/>
                              <a:ea typeface="Cambria Math" panose="02040503050406030204" pitchFamily="18" charset="0"/>
                            </a:rPr>
                            <m:t>∞</m:t>
                          </m:r>
                        </m:sub>
                      </m:sSub>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𝑣𝑠</m:t>
                          </m:r>
                        </m:sub>
                      </m:sSub>
                      <m:r>
                        <a:rPr lang="en-US" sz="1350" i="1">
                          <a:solidFill>
                            <a:srgbClr val="477C96"/>
                          </a:solidFill>
                          <a:latin typeface="Cambria Math" panose="02040503050406030204" pitchFamily="18" charset="0"/>
                        </a:rPr>
                        <m:t>) </m:t>
                      </m:r>
                      <m:f>
                        <m:fPr>
                          <m:ctrlPr>
                            <a:rPr lang="en-US" sz="1350" i="1">
                              <a:solidFill>
                                <a:srgbClr val="477C96"/>
                              </a:solidFill>
                              <a:latin typeface="Cambria Math" panose="02040503050406030204" pitchFamily="18" charset="0"/>
                            </a:rPr>
                          </m:ctrlPr>
                        </m:fPr>
                        <m:num>
                          <m:r>
                            <a:rPr lang="en-US" sz="1350" i="1">
                              <a:solidFill>
                                <a:srgbClr val="477C96"/>
                              </a:solidFill>
                              <a:latin typeface="Cambria Math" panose="02040503050406030204" pitchFamily="18" charset="0"/>
                            </a:rPr>
                            <m:t>𝑟</m:t>
                          </m:r>
                        </m:num>
                        <m:den>
                          <m:sSup>
                            <m:sSupPr>
                              <m:ctrlPr>
                                <a:rPr lang="en-US" sz="1350" i="1">
                                  <a:solidFill>
                                    <a:srgbClr val="477C96"/>
                                  </a:solidFill>
                                  <a:latin typeface="Cambria Math" panose="02040503050406030204" pitchFamily="18" charset="0"/>
                                </a:rPr>
                              </m:ctrlPr>
                            </m:sSupPr>
                            <m:e>
                              <m:r>
                                <a:rPr lang="en-US" sz="1350" i="1">
                                  <a:solidFill>
                                    <a:srgbClr val="477C96"/>
                                  </a:solidFill>
                                  <a:latin typeface="Cambria Math" panose="02040503050406030204" pitchFamily="18" charset="0"/>
                                </a:rPr>
                                <m:t>𝑅</m:t>
                              </m:r>
                            </m:e>
                            <m:sup>
                              <m:r>
                                <a:rPr lang="en-US" sz="1350" i="1">
                                  <a:solidFill>
                                    <a:srgbClr val="477C96"/>
                                  </a:solidFill>
                                  <a:latin typeface="Cambria Math" panose="02040503050406030204" pitchFamily="18" charset="0"/>
                                </a:rPr>
                                <m:t>2</m:t>
                              </m:r>
                            </m:sup>
                          </m:sSup>
                        </m:den>
                      </m:f>
                    </m:oMath>
                  </m:oMathPara>
                </a14:m>
                <a:endParaRPr lang="en-US" sz="1350" dirty="0"/>
              </a:p>
            </p:txBody>
          </p:sp>
        </mc:Choice>
        <mc:Fallback xmlns="">
          <p:sp>
            <p:nvSpPr>
              <p:cNvPr id="89" name="Rectangle 88">
                <a:extLst>
                  <a:ext uri="{FF2B5EF4-FFF2-40B4-BE49-F238E27FC236}">
                    <a16:creationId xmlns:a16="http://schemas.microsoft.com/office/drawing/2014/main" id="{697E3A7F-E609-7B4B-9915-E6B5786C6579}"/>
                  </a:ext>
                </a:extLst>
              </p:cNvPr>
              <p:cNvSpPr>
                <a:spLocks noRot="1" noChangeAspect="1" noMove="1" noResize="1" noEditPoints="1" noAdjustHandles="1" noChangeArrowheads="1" noChangeShapeType="1" noTextEdit="1"/>
              </p:cNvSpPr>
              <p:nvPr/>
            </p:nvSpPr>
            <p:spPr>
              <a:xfrm>
                <a:off x="2921455" y="4372086"/>
                <a:ext cx="1412246" cy="446789"/>
              </a:xfrm>
              <a:prstGeom prst="rect">
                <a:avLst/>
              </a:prstGeom>
              <a:blipFill>
                <a:blip r:embed="rId25"/>
                <a:stretch>
                  <a:fillRect b="-4110"/>
                </a:stretch>
              </a:blipFill>
            </p:spPr>
            <p:txBody>
              <a:bodyPr/>
              <a:lstStyle/>
              <a:p>
                <a:r>
                  <a:rPr lang="en-US">
                    <a:noFill/>
                  </a:rPr>
                  <a:t> </a:t>
                </a:r>
              </a:p>
            </p:txBody>
          </p:sp>
        </mc:Fallback>
      </mc:AlternateContent>
      <p:cxnSp>
        <p:nvCxnSpPr>
          <p:cNvPr id="91" name="Straight Connector 90">
            <a:extLst>
              <a:ext uri="{FF2B5EF4-FFF2-40B4-BE49-F238E27FC236}">
                <a16:creationId xmlns:a16="http://schemas.microsoft.com/office/drawing/2014/main" id="{190BA40F-4940-6F46-A51D-4C36647EEF61}"/>
              </a:ext>
            </a:extLst>
          </p:cNvPr>
          <p:cNvCxnSpPr>
            <a:cxnSpLocks/>
          </p:cNvCxnSpPr>
          <p:nvPr/>
        </p:nvCxnSpPr>
        <p:spPr>
          <a:xfrm flipH="1">
            <a:off x="3768366" y="4254626"/>
            <a:ext cx="391234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9A68E2FD-E393-2E40-AF24-3A1079CDE929}"/>
              </a:ext>
            </a:extLst>
          </p:cNvPr>
          <p:cNvCxnSpPr/>
          <p:nvPr/>
        </p:nvCxnSpPr>
        <p:spPr>
          <a:xfrm>
            <a:off x="3775435" y="4254626"/>
            <a:ext cx="0" cy="17430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Right Brace 93">
            <a:extLst>
              <a:ext uri="{FF2B5EF4-FFF2-40B4-BE49-F238E27FC236}">
                <a16:creationId xmlns:a16="http://schemas.microsoft.com/office/drawing/2014/main" id="{5161A980-EEC6-2C4C-B28A-A33C8793C07C}"/>
              </a:ext>
            </a:extLst>
          </p:cNvPr>
          <p:cNvSpPr/>
          <p:nvPr/>
        </p:nvSpPr>
        <p:spPr>
          <a:xfrm rot="5400000">
            <a:off x="2708202" y="3114712"/>
            <a:ext cx="261400" cy="3454738"/>
          </a:xfrm>
          <a:prstGeom prst="rightBrac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mc:AlternateContent xmlns:mc="http://schemas.openxmlformats.org/markup-compatibility/2006" xmlns:a14="http://schemas.microsoft.com/office/drawing/2010/main">
        <mc:Choice Requires="a14">
          <p:sp>
            <p:nvSpPr>
              <p:cNvPr id="95" name="Title 1">
                <a:extLst>
                  <a:ext uri="{FF2B5EF4-FFF2-40B4-BE49-F238E27FC236}">
                    <a16:creationId xmlns:a16="http://schemas.microsoft.com/office/drawing/2014/main" id="{B1DAEE0D-D282-F542-A1F3-136D014B0F6B}"/>
                  </a:ext>
                </a:extLst>
              </p:cNvPr>
              <p:cNvSpPr txBox="1">
                <a:spLocks/>
              </p:cNvSpPr>
              <p:nvPr/>
            </p:nvSpPr>
            <p:spPr>
              <a:xfrm>
                <a:off x="2183005" y="4991602"/>
                <a:ext cx="1375418" cy="418976"/>
              </a:xfrm>
              <a:prstGeom prst="rect">
                <a:avLst/>
              </a:prstGeom>
              <a:ln w="19050">
                <a:solidFill>
                  <a:schemeClr val="accent6">
                    <a:lumMod val="50000"/>
                  </a:schemeClr>
                </a:solidFill>
              </a:ln>
            </p:spPr>
            <p:txBody>
              <a:bodyPr vert="horz" lIns="68580" tIns="34290" rIns="68580" bIns="34290" rtlCol="0" anchor="t">
                <a:normAutofit fontScale="925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𝐹</m:t>
                          </m:r>
                        </m:e>
                        <m:sub>
                          <m:r>
                            <a:rPr lang="en-US" sz="1350" i="1">
                              <a:solidFill>
                                <a:srgbClr val="477C96"/>
                              </a:solidFill>
                              <a:latin typeface="Cambria Math" panose="02040503050406030204" pitchFamily="18" charset="0"/>
                            </a:rPr>
                            <m:t>𝑣</m:t>
                          </m:r>
                        </m:sub>
                      </m:sSub>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𝐷</m:t>
                          </m:r>
                        </m:e>
                        <m:sub>
                          <m:r>
                            <a:rPr lang="en-US" sz="1350" i="1">
                              <a:solidFill>
                                <a:srgbClr val="477C96"/>
                              </a:solidFill>
                              <a:latin typeface="Cambria Math" panose="02040503050406030204" pitchFamily="18" charset="0"/>
                            </a:rPr>
                            <m:t>𝑣</m:t>
                          </m:r>
                        </m:sub>
                      </m:sSub>
                      <m:f>
                        <m:fPr>
                          <m:ctrlPr>
                            <a:rPr lang="en-US" sz="1350" i="1">
                              <a:solidFill>
                                <a:srgbClr val="477C96"/>
                              </a:solidFill>
                              <a:latin typeface="Cambria Math" panose="02040503050406030204" pitchFamily="18" charset="0"/>
                            </a:rPr>
                          </m:ctrlPr>
                        </m:fPr>
                        <m:num>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m:t>
                              </m:r>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m:t>
                              </m:r>
                              <m:r>
                                <a:rPr lang="en-US" sz="1350" i="1">
                                  <a:solidFill>
                                    <a:srgbClr val="477C96"/>
                                  </a:solidFill>
                                  <a:latin typeface="Cambria Math" panose="02040503050406030204" pitchFamily="18" charset="0"/>
                                  <a:ea typeface="Cambria Math" panose="02040503050406030204" pitchFamily="18" charset="0"/>
                                </a:rPr>
                                <m:t>∞</m:t>
                              </m:r>
                            </m:sub>
                          </m:sSub>
                          <m:r>
                            <a:rPr lang="en-US" sz="1350" i="1">
                              <a:solidFill>
                                <a:srgbClr val="477C96"/>
                              </a:solidFill>
                              <a:latin typeface="Cambria Math" panose="02040503050406030204" pitchFamily="18" charset="0"/>
                            </a:rPr>
                            <m:t>−</m:t>
                          </m:r>
                          <m:sSub>
                            <m:sSubPr>
                              <m:ctrlPr>
                                <a:rPr lang="en-US" sz="1350" i="1">
                                  <a:solidFill>
                                    <a:srgbClr val="477C96"/>
                                  </a:solidFill>
                                  <a:latin typeface="Cambria Math" panose="02040503050406030204" pitchFamily="18" charset="0"/>
                                </a:rPr>
                              </m:ctrlPr>
                            </m:sSubPr>
                            <m:e>
                              <m:r>
                                <a:rPr lang="en-US" sz="1350" i="1">
                                  <a:solidFill>
                                    <a:srgbClr val="477C96"/>
                                  </a:solidFill>
                                  <a:latin typeface="Cambria Math" panose="02040503050406030204" pitchFamily="18" charset="0"/>
                                </a:rPr>
                                <m:t>𝜌</m:t>
                              </m:r>
                            </m:e>
                            <m:sub>
                              <m:r>
                                <a:rPr lang="en-US" sz="1350" i="1">
                                  <a:solidFill>
                                    <a:srgbClr val="477C96"/>
                                  </a:solidFill>
                                  <a:latin typeface="Cambria Math" panose="02040503050406030204" pitchFamily="18" charset="0"/>
                                </a:rPr>
                                <m:t>𝑣𝑠</m:t>
                              </m:r>
                            </m:sub>
                          </m:sSub>
                          <m:r>
                            <a:rPr lang="en-US" sz="1350" i="1">
                              <a:solidFill>
                                <a:srgbClr val="477C96"/>
                              </a:solidFill>
                              <a:latin typeface="Cambria Math" panose="02040503050406030204" pitchFamily="18" charset="0"/>
                            </a:rPr>
                            <m:t>)</m:t>
                          </m:r>
                        </m:num>
                        <m:den>
                          <m:r>
                            <a:rPr lang="en-US" sz="1350" i="1">
                              <a:solidFill>
                                <a:srgbClr val="477C96"/>
                              </a:solidFill>
                              <a:latin typeface="Cambria Math" panose="02040503050406030204" pitchFamily="18" charset="0"/>
                            </a:rPr>
                            <m:t>𝑟</m:t>
                          </m:r>
                        </m:den>
                      </m:f>
                    </m:oMath>
                  </m:oMathPara>
                </a14:m>
                <a:endParaRPr lang="en-US" sz="1350" dirty="0">
                  <a:solidFill>
                    <a:srgbClr val="477C96"/>
                  </a:solidFill>
                </a:endParaRPr>
              </a:p>
              <a:p>
                <a:endParaRPr lang="en-US" sz="1350" dirty="0">
                  <a:solidFill>
                    <a:srgbClr val="477C96"/>
                  </a:solidFill>
                </a:endParaRPr>
              </a:p>
            </p:txBody>
          </p:sp>
        </mc:Choice>
        <mc:Fallback xmlns="">
          <p:sp>
            <p:nvSpPr>
              <p:cNvPr id="95" name="Title 1">
                <a:extLst>
                  <a:ext uri="{FF2B5EF4-FFF2-40B4-BE49-F238E27FC236}">
                    <a16:creationId xmlns:a16="http://schemas.microsoft.com/office/drawing/2014/main" id="{B1DAEE0D-D282-F542-A1F3-136D014B0F6B}"/>
                  </a:ext>
                </a:extLst>
              </p:cNvPr>
              <p:cNvSpPr txBox="1">
                <a:spLocks noRot="1" noChangeAspect="1" noMove="1" noResize="1" noEditPoints="1" noAdjustHandles="1" noChangeArrowheads="1" noChangeShapeType="1" noTextEdit="1"/>
              </p:cNvSpPr>
              <p:nvPr/>
            </p:nvSpPr>
            <p:spPr>
              <a:xfrm>
                <a:off x="2183005" y="4991602"/>
                <a:ext cx="1375418" cy="418976"/>
              </a:xfrm>
              <a:prstGeom prst="rect">
                <a:avLst/>
              </a:prstGeom>
              <a:blipFill>
                <a:blip r:embed="rId26"/>
                <a:stretch>
                  <a:fillRect/>
                </a:stretch>
              </a:blipFill>
              <a:ln w="19050">
                <a:solidFill>
                  <a:schemeClr val="accent6">
                    <a:lumMod val="50000"/>
                  </a:schemeClr>
                </a:solidFill>
              </a:ln>
            </p:spPr>
            <p:txBody>
              <a:bodyPr/>
              <a:lstStyle/>
              <a:p>
                <a:r>
                  <a:rPr lang="en-US">
                    <a:noFill/>
                  </a:rPr>
                  <a:t> </a:t>
                </a:r>
              </a:p>
            </p:txBody>
          </p:sp>
        </mc:Fallback>
      </mc:AlternateContent>
      <p:sp>
        <p:nvSpPr>
          <p:cNvPr id="96" name="TextBox 95">
            <a:extLst>
              <a:ext uri="{FF2B5EF4-FFF2-40B4-BE49-F238E27FC236}">
                <a16:creationId xmlns:a16="http://schemas.microsoft.com/office/drawing/2014/main" id="{88C7C8A7-918F-5848-B224-FE51E3557F6D}"/>
              </a:ext>
            </a:extLst>
          </p:cNvPr>
          <p:cNvSpPr txBox="1"/>
          <p:nvPr/>
        </p:nvSpPr>
        <p:spPr>
          <a:xfrm>
            <a:off x="2249317" y="5394547"/>
            <a:ext cx="2137958" cy="300082"/>
          </a:xfrm>
          <a:prstGeom prst="rect">
            <a:avLst/>
          </a:prstGeom>
          <a:noFill/>
        </p:spPr>
        <p:txBody>
          <a:bodyPr wrap="none" rtlCol="0">
            <a:spAutoFit/>
          </a:bodyPr>
          <a:lstStyle/>
          <a:p>
            <a:r>
              <a:rPr lang="en-US" sz="1350" dirty="0">
                <a:solidFill>
                  <a:schemeClr val="accent6">
                    <a:lumMod val="50000"/>
                  </a:schemeClr>
                </a:solidFill>
              </a:rPr>
              <a:t>Vapor Flux Toward the Drop</a:t>
            </a:r>
          </a:p>
        </p:txBody>
      </p:sp>
      <p:cxnSp>
        <p:nvCxnSpPr>
          <p:cNvPr id="100" name="Straight Connector 99">
            <a:extLst>
              <a:ext uri="{FF2B5EF4-FFF2-40B4-BE49-F238E27FC236}">
                <a16:creationId xmlns:a16="http://schemas.microsoft.com/office/drawing/2014/main" id="{31BB3A0E-ED06-D348-9860-0A044BDA0902}"/>
              </a:ext>
            </a:extLst>
          </p:cNvPr>
          <p:cNvCxnSpPr>
            <a:cxnSpLocks/>
          </p:cNvCxnSpPr>
          <p:nvPr/>
        </p:nvCxnSpPr>
        <p:spPr>
          <a:xfrm>
            <a:off x="3558423" y="5198294"/>
            <a:ext cx="1565855" cy="0"/>
          </a:xfrm>
          <a:prstGeom prst="line">
            <a:avLst/>
          </a:prstGeom>
          <a:ln w="1270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B533C786-6352-2646-90A4-7ADADCFE0D4F}"/>
              </a:ext>
            </a:extLst>
          </p:cNvPr>
          <p:cNvSpPr/>
          <p:nvPr/>
        </p:nvSpPr>
        <p:spPr>
          <a:xfrm>
            <a:off x="5135001" y="4516074"/>
            <a:ext cx="3516056" cy="1320827"/>
          </a:xfrm>
          <a:prstGeom prst="rect">
            <a:avLst/>
          </a:prstGeom>
          <a:noFill/>
          <a:ln>
            <a:solidFill>
              <a:schemeClr val="accent6">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p>
        </p:txBody>
      </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053F34DF-8BE4-0F45-A08F-3FC7536C5830}"/>
                  </a:ext>
                </a:extLst>
              </p:cNvPr>
              <p:cNvSpPr txBox="1"/>
              <p:nvPr/>
            </p:nvSpPr>
            <p:spPr>
              <a:xfrm>
                <a:off x="5168711" y="4558214"/>
                <a:ext cx="2891112" cy="219291"/>
              </a:xfrm>
              <a:prstGeom prst="rect">
                <a:avLst/>
              </a:prstGeom>
              <a:noFill/>
            </p:spPr>
            <p:txBody>
              <a:bodyPr wrap="none" rtlCol="0">
                <a:spAutoFit/>
              </a:bodyPr>
              <a:lstStyle/>
              <a:p>
                <a14:m>
                  <m:oMath xmlns:m="http://schemas.openxmlformats.org/officeDocument/2006/math">
                    <m:sSub>
                      <m:sSubPr>
                        <m:ctrlPr>
                          <a:rPr lang="en-US" sz="825" i="1">
                            <a:latin typeface="Cambria Math" panose="02040503050406030204" pitchFamily="18" charset="0"/>
                          </a:rPr>
                        </m:ctrlPr>
                      </m:sSubPr>
                      <m:e>
                        <m:r>
                          <a:rPr lang="en-US" sz="825" i="1">
                            <a:latin typeface="Cambria Math" panose="02040503050406030204" pitchFamily="18" charset="0"/>
                          </a:rPr>
                          <m:t>𝐷</m:t>
                        </m:r>
                      </m:e>
                      <m:sub>
                        <m:r>
                          <a:rPr lang="en-US" sz="825" i="1">
                            <a:latin typeface="Cambria Math" panose="02040503050406030204" pitchFamily="18" charset="0"/>
                          </a:rPr>
                          <m:t>𝑣</m:t>
                        </m:r>
                      </m:sub>
                    </m:sSub>
                    <m:r>
                      <a:rPr lang="en-US" sz="825" i="1">
                        <a:latin typeface="Cambria Math" panose="02040503050406030204" pitchFamily="18" charset="0"/>
                        <a:ea typeface="Cambria Math" panose="02040503050406030204" pitchFamily="18" charset="0"/>
                      </a:rPr>
                      <m:t>→</m:t>
                    </m:r>
                  </m:oMath>
                </a14:m>
                <a:r>
                  <a:rPr lang="en-US" sz="825" dirty="0"/>
                  <a:t> How quickly vapor molecules travel through the air (T, P)</a:t>
                </a:r>
              </a:p>
            </p:txBody>
          </p:sp>
        </mc:Choice>
        <mc:Fallback xmlns="">
          <p:sp>
            <p:nvSpPr>
              <p:cNvPr id="103" name="TextBox 102">
                <a:extLst>
                  <a:ext uri="{FF2B5EF4-FFF2-40B4-BE49-F238E27FC236}">
                    <a16:creationId xmlns:a16="http://schemas.microsoft.com/office/drawing/2014/main" id="{053F34DF-8BE4-0F45-A08F-3FC7536C5830}"/>
                  </a:ext>
                </a:extLst>
              </p:cNvPr>
              <p:cNvSpPr txBox="1">
                <a:spLocks noRot="1" noChangeAspect="1" noMove="1" noResize="1" noEditPoints="1" noAdjustHandles="1" noChangeArrowheads="1" noChangeShapeType="1" noTextEdit="1"/>
              </p:cNvSpPr>
              <p:nvPr/>
            </p:nvSpPr>
            <p:spPr>
              <a:xfrm>
                <a:off x="5168711" y="4558214"/>
                <a:ext cx="2891112" cy="219291"/>
              </a:xfrm>
              <a:prstGeom prst="rect">
                <a:avLst/>
              </a:prstGeom>
              <a:blipFill>
                <a:blip r:embed="rId27"/>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DBA2ED21-29F4-D347-8F85-852BF9F78832}"/>
                  </a:ext>
                </a:extLst>
              </p:cNvPr>
              <p:cNvSpPr txBox="1"/>
              <p:nvPr/>
            </p:nvSpPr>
            <p:spPr>
              <a:xfrm>
                <a:off x="5177826" y="4764498"/>
                <a:ext cx="3473231" cy="346249"/>
              </a:xfrm>
              <a:prstGeom prst="rect">
                <a:avLst/>
              </a:prstGeom>
              <a:noFill/>
            </p:spPr>
            <p:txBody>
              <a:bodyPr wrap="square" rtlCol="0">
                <a:spAutoFit/>
              </a:bodyPr>
              <a:lstStyle/>
              <a:p>
                <a14:m>
                  <m:oMath xmlns:m="http://schemas.openxmlformats.org/officeDocument/2006/math">
                    <m:sSub>
                      <m:sSubPr>
                        <m:ctrlPr>
                          <a:rPr lang="en-US" sz="825" i="1">
                            <a:latin typeface="Cambria Math" panose="02040503050406030204" pitchFamily="18" charset="0"/>
                          </a:rPr>
                        </m:ctrlPr>
                      </m:sSubPr>
                      <m:e>
                        <m:r>
                          <a:rPr lang="en-US" sz="825" i="1">
                            <a:latin typeface="Cambria Math" panose="02040503050406030204" pitchFamily="18" charset="0"/>
                          </a:rPr>
                          <m:t>𝜌</m:t>
                        </m:r>
                      </m:e>
                      <m:sub>
                        <m:r>
                          <a:rPr lang="en-US" sz="825" i="1">
                            <a:latin typeface="Cambria Math" panose="02040503050406030204" pitchFamily="18" charset="0"/>
                          </a:rPr>
                          <m:t>𝑣</m:t>
                        </m:r>
                        <m:r>
                          <a:rPr lang="en-US" sz="825" i="1">
                            <a:latin typeface="Cambria Math" panose="02040503050406030204" pitchFamily="18" charset="0"/>
                            <a:ea typeface="Cambria Math" panose="02040503050406030204" pitchFamily="18" charset="0"/>
                          </a:rPr>
                          <m:t>∞</m:t>
                        </m:r>
                      </m:sub>
                    </m:sSub>
                    <m:r>
                      <a:rPr lang="en-US" sz="825" i="1">
                        <a:latin typeface="Cambria Math" panose="02040503050406030204" pitchFamily="18" charset="0"/>
                      </a:rPr>
                      <m:t>−</m:t>
                    </m:r>
                    <m:sSub>
                      <m:sSubPr>
                        <m:ctrlPr>
                          <a:rPr lang="en-US" sz="825" i="1">
                            <a:latin typeface="Cambria Math" panose="02040503050406030204" pitchFamily="18" charset="0"/>
                          </a:rPr>
                        </m:ctrlPr>
                      </m:sSubPr>
                      <m:e>
                        <m:r>
                          <a:rPr lang="en-US" sz="825" i="1">
                            <a:latin typeface="Cambria Math" panose="02040503050406030204" pitchFamily="18" charset="0"/>
                          </a:rPr>
                          <m:t>𝜌</m:t>
                        </m:r>
                      </m:e>
                      <m:sub>
                        <m:r>
                          <a:rPr lang="en-US" sz="825" i="1">
                            <a:latin typeface="Cambria Math" panose="02040503050406030204" pitchFamily="18" charset="0"/>
                          </a:rPr>
                          <m:t>𝑣𝑠</m:t>
                        </m:r>
                      </m:sub>
                    </m:sSub>
                    <m:r>
                      <a:rPr lang="en-US" sz="825" i="1">
                        <a:latin typeface="Cambria Math" panose="02040503050406030204" pitchFamily="18" charset="0"/>
                        <a:ea typeface="Cambria Math" panose="02040503050406030204" pitchFamily="18" charset="0"/>
                      </a:rPr>
                      <m:t>→</m:t>
                    </m:r>
                  </m:oMath>
                </a14:m>
                <a:r>
                  <a:rPr lang="en-US" sz="825" dirty="0"/>
                  <a:t> vapor density gradient, controls the directional flow (and rate) at which molecules travel form one point (</a:t>
                </a:r>
                <a14:m>
                  <m:oMath xmlns:m="http://schemas.openxmlformats.org/officeDocument/2006/math">
                    <m:r>
                      <a:rPr lang="en-US" sz="825" i="1">
                        <a:latin typeface="Cambria Math" panose="02040503050406030204" pitchFamily="18" charset="0"/>
                        <a:ea typeface="Cambria Math" panose="02040503050406030204" pitchFamily="18" charset="0"/>
                      </a:rPr>
                      <m:t>∞</m:t>
                    </m:r>
                  </m:oMath>
                </a14:m>
                <a:r>
                  <a:rPr lang="en-US" sz="825" dirty="0"/>
                  <a:t>) to another (</a:t>
                </a:r>
                <a14:m>
                  <m:oMath xmlns:m="http://schemas.openxmlformats.org/officeDocument/2006/math">
                    <m:r>
                      <a:rPr lang="en-US" sz="825" i="1">
                        <a:latin typeface="Cambria Math" panose="02040503050406030204" pitchFamily="18" charset="0"/>
                      </a:rPr>
                      <m:t>𝑠</m:t>
                    </m:r>
                  </m:oMath>
                </a14:m>
                <a:r>
                  <a:rPr lang="en-US" sz="825" dirty="0"/>
                  <a:t>).</a:t>
                </a:r>
              </a:p>
            </p:txBody>
          </p:sp>
        </mc:Choice>
        <mc:Fallback xmlns="">
          <p:sp>
            <p:nvSpPr>
              <p:cNvPr id="104" name="TextBox 103">
                <a:extLst>
                  <a:ext uri="{FF2B5EF4-FFF2-40B4-BE49-F238E27FC236}">
                    <a16:creationId xmlns:a16="http://schemas.microsoft.com/office/drawing/2014/main" id="{DBA2ED21-29F4-D347-8F85-852BF9F78832}"/>
                  </a:ext>
                </a:extLst>
              </p:cNvPr>
              <p:cNvSpPr txBox="1">
                <a:spLocks noRot="1" noChangeAspect="1" noMove="1" noResize="1" noEditPoints="1" noAdjustHandles="1" noChangeArrowheads="1" noChangeShapeType="1" noTextEdit="1"/>
              </p:cNvSpPr>
              <p:nvPr/>
            </p:nvSpPr>
            <p:spPr>
              <a:xfrm>
                <a:off x="5177826" y="4764498"/>
                <a:ext cx="3473231" cy="346249"/>
              </a:xfrm>
              <a:prstGeom prst="rect">
                <a:avLst/>
              </a:prstGeom>
              <a:blipFill>
                <a:blip r:embed="rId28"/>
                <a:stretch>
                  <a:fillRect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FE70EBCE-3EFF-B246-AC1D-578160C35066}"/>
                  </a:ext>
                </a:extLst>
              </p:cNvPr>
              <p:cNvSpPr txBox="1"/>
              <p:nvPr/>
            </p:nvSpPr>
            <p:spPr>
              <a:xfrm>
                <a:off x="5190478" y="5147759"/>
                <a:ext cx="3473231" cy="346249"/>
              </a:xfrm>
              <a:prstGeom prst="rect">
                <a:avLst/>
              </a:prstGeom>
              <a:noFill/>
            </p:spPr>
            <p:txBody>
              <a:bodyPr wrap="square" rtlCol="0">
                <a:spAutoFit/>
              </a:bodyPr>
              <a:lstStyle/>
              <a:p>
                <a14:m>
                  <m:oMath xmlns:m="http://schemas.openxmlformats.org/officeDocument/2006/math">
                    <m:r>
                      <a:rPr lang="en-US" sz="825" i="1">
                        <a:latin typeface="Cambria Math" panose="02040503050406030204" pitchFamily="18" charset="0"/>
                      </a:rPr>
                      <m:t>𝑟</m:t>
                    </m:r>
                    <m:r>
                      <a:rPr lang="en-US" sz="825" i="1">
                        <a:latin typeface="Cambria Math" panose="02040503050406030204" pitchFamily="18" charset="0"/>
                        <a:ea typeface="Cambria Math" panose="02040503050406030204" pitchFamily="18" charset="0"/>
                      </a:rPr>
                      <m:t>→</m:t>
                    </m:r>
                  </m:oMath>
                </a14:m>
                <a:r>
                  <a:rPr lang="en-US" sz="825" dirty="0"/>
                  <a:t> the length (width or height) onto which traveled vapor molecules can attach. </a:t>
                </a:r>
              </a:p>
            </p:txBody>
          </p:sp>
        </mc:Choice>
        <mc:Fallback xmlns="">
          <p:sp>
            <p:nvSpPr>
              <p:cNvPr id="105" name="TextBox 104">
                <a:extLst>
                  <a:ext uri="{FF2B5EF4-FFF2-40B4-BE49-F238E27FC236}">
                    <a16:creationId xmlns:a16="http://schemas.microsoft.com/office/drawing/2014/main" id="{FE70EBCE-3EFF-B246-AC1D-578160C35066}"/>
                  </a:ext>
                </a:extLst>
              </p:cNvPr>
              <p:cNvSpPr txBox="1">
                <a:spLocks noRot="1" noChangeAspect="1" noMove="1" noResize="1" noEditPoints="1" noAdjustHandles="1" noChangeArrowheads="1" noChangeShapeType="1" noTextEdit="1"/>
              </p:cNvSpPr>
              <p:nvPr/>
            </p:nvSpPr>
            <p:spPr>
              <a:xfrm>
                <a:off x="5190478" y="5147759"/>
                <a:ext cx="3473231" cy="346249"/>
              </a:xfrm>
              <a:prstGeom prst="rect">
                <a:avLst/>
              </a:prstGeom>
              <a:blipFill>
                <a:blip r:embed="rId29"/>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E5B476E0-7800-414B-95C2-AB71276725FA}"/>
                  </a:ext>
                </a:extLst>
              </p:cNvPr>
              <p:cNvSpPr txBox="1"/>
              <p:nvPr/>
            </p:nvSpPr>
            <p:spPr>
              <a:xfrm>
                <a:off x="5210779" y="5432742"/>
                <a:ext cx="3473231" cy="271677"/>
              </a:xfrm>
              <a:prstGeom prst="rect">
                <a:avLst/>
              </a:prstGeom>
              <a:noFill/>
            </p:spPr>
            <p:txBody>
              <a:bodyPr wrap="square" rtlCol="0">
                <a:spAutoFit/>
              </a:bodyPr>
              <a:lstStyle/>
              <a:p>
                <a:r>
                  <a:rPr lang="en-US" sz="825" b="1" dirty="0"/>
                  <a:t>NOTE</a:t>
                </a:r>
                <a:r>
                  <a:rPr lang="en-US" sz="825" dirty="0"/>
                  <a:t>: </a:t>
                </a:r>
                <a14:m>
                  <m:oMath xmlns:m="http://schemas.openxmlformats.org/officeDocument/2006/math">
                    <m:sSub>
                      <m:sSubPr>
                        <m:ctrlPr>
                          <a:rPr lang="en-US" sz="825" i="1">
                            <a:latin typeface="Cambria Math" panose="02040503050406030204" pitchFamily="18" charset="0"/>
                          </a:rPr>
                        </m:ctrlPr>
                      </m:sSubPr>
                      <m:e>
                        <m:r>
                          <a:rPr lang="en-US" sz="825" i="1">
                            <a:latin typeface="Cambria Math" panose="02040503050406030204" pitchFamily="18" charset="0"/>
                          </a:rPr>
                          <m:t>𝐹</m:t>
                        </m:r>
                      </m:e>
                      <m:sub>
                        <m:r>
                          <a:rPr lang="en-US" sz="825" i="1">
                            <a:latin typeface="Cambria Math" panose="02040503050406030204" pitchFamily="18" charset="0"/>
                          </a:rPr>
                          <m:t>𝑣</m:t>
                        </m:r>
                      </m:sub>
                    </m:sSub>
                    <m:r>
                      <a:rPr lang="en-US" sz="825" i="1">
                        <a:latin typeface="Cambria Math" panose="02040503050406030204" pitchFamily="18" charset="0"/>
                        <a:ea typeface="Cambria Math" panose="02040503050406030204" pitchFamily="18" charset="0"/>
                      </a:rPr>
                      <m:t>∝</m:t>
                    </m:r>
                    <m:f>
                      <m:fPr>
                        <m:ctrlPr>
                          <a:rPr lang="en-US" sz="825" i="1">
                            <a:latin typeface="Cambria Math" panose="02040503050406030204" pitchFamily="18" charset="0"/>
                            <a:ea typeface="Cambria Math" panose="02040503050406030204" pitchFamily="18" charset="0"/>
                          </a:rPr>
                        </m:ctrlPr>
                      </m:fPr>
                      <m:num>
                        <m:r>
                          <a:rPr lang="en-US" sz="825" i="1">
                            <a:latin typeface="Cambria Math" panose="02040503050406030204" pitchFamily="18" charset="0"/>
                            <a:ea typeface="Cambria Math" panose="02040503050406030204" pitchFamily="18" charset="0"/>
                          </a:rPr>
                          <m:t>1</m:t>
                        </m:r>
                      </m:num>
                      <m:den>
                        <m:r>
                          <a:rPr lang="en-US" sz="825" i="1">
                            <a:latin typeface="Cambria Math" panose="02040503050406030204" pitchFamily="18" charset="0"/>
                            <a:ea typeface="Cambria Math" panose="02040503050406030204" pitchFamily="18" charset="0"/>
                          </a:rPr>
                          <m:t>𝑟</m:t>
                        </m:r>
                      </m:den>
                    </m:f>
                    <m:r>
                      <a:rPr lang="en-US" sz="825" i="1">
                        <a:latin typeface="Cambria Math" panose="02040503050406030204" pitchFamily="18" charset="0"/>
                        <a:ea typeface="Cambria Math" panose="02040503050406030204" pitchFamily="18" charset="0"/>
                      </a:rPr>
                      <m:t>→</m:t>
                    </m:r>
                    <m:r>
                      <a:rPr lang="en-US" sz="825" i="1">
                        <a:latin typeface="Cambria Math" panose="02040503050406030204" pitchFamily="18" charset="0"/>
                      </a:rPr>
                      <m:t> </m:t>
                    </m:r>
                  </m:oMath>
                </a14:m>
                <a:r>
                  <a:rPr lang="en-US" sz="825" dirty="0"/>
                  <a:t>vapor flux increases as size (</a:t>
                </a:r>
                <a14:m>
                  <m:oMath xmlns:m="http://schemas.openxmlformats.org/officeDocument/2006/math">
                    <m:r>
                      <a:rPr lang="en-US" sz="825" i="1">
                        <a:latin typeface="Cambria Math" panose="02040503050406030204" pitchFamily="18" charset="0"/>
                      </a:rPr>
                      <m:t>𝑟</m:t>
                    </m:r>
                  </m:oMath>
                </a14:m>
                <a:r>
                  <a:rPr lang="en-US" sz="825" dirty="0"/>
                  <a:t>) decreases</a:t>
                </a:r>
              </a:p>
            </p:txBody>
          </p:sp>
        </mc:Choice>
        <mc:Fallback xmlns="">
          <p:sp>
            <p:nvSpPr>
              <p:cNvPr id="106" name="TextBox 105">
                <a:extLst>
                  <a:ext uri="{FF2B5EF4-FFF2-40B4-BE49-F238E27FC236}">
                    <a16:creationId xmlns:a16="http://schemas.microsoft.com/office/drawing/2014/main" id="{E5B476E0-7800-414B-95C2-AB71276725FA}"/>
                  </a:ext>
                </a:extLst>
              </p:cNvPr>
              <p:cNvSpPr txBox="1">
                <a:spLocks noRot="1" noChangeAspect="1" noMove="1" noResize="1" noEditPoints="1" noAdjustHandles="1" noChangeArrowheads="1" noChangeShapeType="1" noTextEdit="1"/>
              </p:cNvSpPr>
              <p:nvPr/>
            </p:nvSpPr>
            <p:spPr>
              <a:xfrm>
                <a:off x="5210779" y="5432742"/>
                <a:ext cx="3473231" cy="271677"/>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CEC48CCF-3BBC-A341-9FD3-CAA90F6573CC}"/>
                  </a:ext>
                </a:extLst>
              </p:cNvPr>
              <p:cNvSpPr/>
              <p:nvPr/>
            </p:nvSpPr>
            <p:spPr>
              <a:xfrm>
                <a:off x="8505061" y="3933540"/>
                <a:ext cx="679481" cy="3995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𝑅</m:t>
                      </m:r>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𝜌</m:t>
                              </m:r>
                            </m:e>
                            <m:sub>
                              <m:r>
                                <a:rPr lang="en-US" sz="1050" i="1">
                                  <a:solidFill>
                                    <a:srgbClr val="477C96"/>
                                  </a:solidFill>
                                  <a:latin typeface="Cambria Math" panose="02040503050406030204" pitchFamily="18" charset="0"/>
                                </a:rPr>
                                <m:t>𝑣</m:t>
                              </m:r>
                            </m:sub>
                          </m:sSub>
                        </m:num>
                        <m:den>
                          <m:r>
                            <a:rPr lang="en-US" sz="1050" i="1">
                              <a:solidFill>
                                <a:srgbClr val="477C96"/>
                              </a:solidFill>
                              <a:latin typeface="Cambria Math" panose="02040503050406030204" pitchFamily="18" charset="0"/>
                            </a:rPr>
                            <m:t>𝜕</m:t>
                          </m:r>
                          <m:r>
                            <m:rPr>
                              <m:sty m:val="p"/>
                            </m:rPr>
                            <a:rPr lang="en-US" sz="1050" i="1">
                              <a:solidFill>
                                <a:srgbClr val="477C96"/>
                              </a:solidFill>
                              <a:latin typeface="Cambria Math" panose="02040503050406030204" pitchFamily="18" charset="0"/>
                            </a:rPr>
                            <m:t>R</m:t>
                          </m:r>
                        </m:den>
                      </m:f>
                    </m:oMath>
                  </m:oMathPara>
                </a14:m>
                <a:endParaRPr lang="en-US" sz="1050" dirty="0"/>
              </a:p>
            </p:txBody>
          </p:sp>
        </mc:Choice>
        <mc:Fallback xmlns="">
          <p:sp>
            <p:nvSpPr>
              <p:cNvPr id="67" name="Rectangle 66">
                <a:extLst>
                  <a:ext uri="{FF2B5EF4-FFF2-40B4-BE49-F238E27FC236}">
                    <a16:creationId xmlns:a16="http://schemas.microsoft.com/office/drawing/2014/main" id="{CEC48CCF-3BBC-A341-9FD3-CAA90F6573CC}"/>
                  </a:ext>
                </a:extLst>
              </p:cNvPr>
              <p:cNvSpPr>
                <a:spLocks noRot="1" noChangeAspect="1" noMove="1" noResize="1" noEditPoints="1" noAdjustHandles="1" noChangeArrowheads="1" noChangeShapeType="1" noTextEdit="1"/>
              </p:cNvSpPr>
              <p:nvPr/>
            </p:nvSpPr>
            <p:spPr>
              <a:xfrm>
                <a:off x="8505061" y="3933540"/>
                <a:ext cx="679481" cy="399597"/>
              </a:xfrm>
              <a:prstGeom prst="rect">
                <a:avLst/>
              </a:prstGeom>
              <a:blipFill>
                <a:blip r:embed="rId31"/>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81952768"/>
      </p:ext>
    </p:extLst>
  </p:cSld>
  <p:clrMapOvr>
    <a:masterClrMapping/>
  </p:clrMapOvr>
  <mc:AlternateContent xmlns:mc="http://schemas.openxmlformats.org/markup-compatibility/2006" xmlns:p14="http://schemas.microsoft.com/office/powerpoint/2010/main">
    <mc:Choice Requires="p14">
      <p:transition spd="slow" p14:dur="2000" advTm="345161"/>
    </mc:Choice>
    <mc:Fallback xmlns="">
      <p:transition spd="slow" advTm="345161"/>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B8F40-6564-504F-8013-82FF21A1E52C}"/>
              </a:ext>
            </a:extLst>
          </p:cNvPr>
          <p:cNvSpPr>
            <a:spLocks noGrp="1"/>
          </p:cNvSpPr>
          <p:nvPr>
            <p:ph type="title"/>
          </p:nvPr>
        </p:nvSpPr>
        <p:spPr/>
        <p:txBody>
          <a:bodyPr>
            <a:normAutofit/>
          </a:bodyPr>
          <a:lstStyle/>
          <a:p>
            <a:r>
              <a:rPr lang="en-US" sz="3600" dirty="0"/>
              <a:t>revisit mass growth equation </a:t>
            </a:r>
            <a:r>
              <a:rPr lang="en-US" sz="1800" dirty="0"/>
              <a:t>(Derive on your own…)</a:t>
            </a:r>
            <a:endParaRPr lang="en-US" sz="3600" dirty="0"/>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46B8EB89-E3F9-504D-AA3B-B4F51F0DF67F}"/>
                  </a:ext>
                </a:extLst>
              </p:cNvPr>
              <p:cNvSpPr/>
              <p:nvPr/>
            </p:nvSpPr>
            <p:spPr>
              <a:xfrm>
                <a:off x="632186" y="2306248"/>
                <a:ext cx="1609038" cy="7423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500" i="1">
                              <a:latin typeface="Cambria Math" panose="02040503050406030204" pitchFamily="18" charset="0"/>
                            </a:rPr>
                          </m:ctrlPr>
                        </m:fPr>
                        <m:num>
                          <m:r>
                            <a:rPr lang="en-US" sz="1500" i="1">
                              <a:latin typeface="Cambria Math" panose="02040503050406030204" pitchFamily="18" charset="0"/>
                            </a:rPr>
                            <m:t>𝑑𝑚</m:t>
                          </m:r>
                        </m:num>
                        <m:den>
                          <m:r>
                            <a:rPr lang="en-US" sz="1500" i="1">
                              <a:latin typeface="Cambria Math" panose="02040503050406030204" pitchFamily="18" charset="0"/>
                            </a:rPr>
                            <m:t>𝑑𝑡</m:t>
                          </m:r>
                        </m:den>
                      </m:f>
                      <m:r>
                        <a:rPr lang="en-US" sz="1500" i="1">
                          <a:latin typeface="Cambria Math" panose="02040503050406030204" pitchFamily="18" charset="0"/>
                        </a:rPr>
                        <m:t>=4</m:t>
                      </m:r>
                      <m:r>
                        <a:rPr lang="en-US" sz="1500" i="1">
                          <a:latin typeface="Cambria Math" panose="02040503050406030204" pitchFamily="18" charset="0"/>
                          <a:ea typeface="Cambria Math" panose="02040503050406030204" pitchFamily="18" charset="0"/>
                        </a:rPr>
                        <m:t>𝜋</m:t>
                      </m:r>
                      <m:sSup>
                        <m:sSupPr>
                          <m:ctrlPr>
                            <a:rPr lang="en-US" sz="1500" i="1">
                              <a:latin typeface="Cambria Math" panose="02040503050406030204" pitchFamily="18" charset="0"/>
                              <a:ea typeface="Cambria Math" panose="02040503050406030204" pitchFamily="18" charset="0"/>
                            </a:rPr>
                          </m:ctrlPr>
                        </m:sSupPr>
                        <m:e>
                          <m:r>
                            <a:rPr lang="en-US" sz="1500" i="1">
                              <a:latin typeface="Cambria Math" panose="02040503050406030204" pitchFamily="18" charset="0"/>
                              <a:ea typeface="Cambria Math" panose="02040503050406030204" pitchFamily="18" charset="0"/>
                            </a:rPr>
                            <m:t>𝑟</m:t>
                          </m:r>
                        </m:e>
                        <m:sup>
                          <m:r>
                            <a:rPr lang="en-US" sz="1500" i="1">
                              <a:latin typeface="Cambria Math" panose="02040503050406030204" pitchFamily="18" charset="0"/>
                              <a:ea typeface="Cambria Math" panose="02040503050406030204" pitchFamily="18" charset="0"/>
                            </a:rPr>
                            <m:t>2</m:t>
                          </m:r>
                        </m:sup>
                      </m:sSup>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𝐹</m:t>
                          </m:r>
                        </m:e>
                        <m:sub>
                          <m:r>
                            <a:rPr lang="en-US" sz="1500" i="1">
                              <a:latin typeface="Cambria Math" panose="02040503050406030204" pitchFamily="18" charset="0"/>
                              <a:ea typeface="Cambria Math" panose="02040503050406030204" pitchFamily="18" charset="0"/>
                            </a:rPr>
                            <m:t>𝑣</m:t>
                          </m:r>
                        </m:sub>
                      </m:sSub>
                    </m:oMath>
                  </m:oMathPara>
                </a14:m>
                <a:endParaRPr lang="en-US" sz="1500" dirty="0"/>
              </a:p>
            </p:txBody>
          </p:sp>
        </mc:Choice>
        <mc:Fallback xmlns="">
          <p:sp>
            <p:nvSpPr>
              <p:cNvPr id="4" name="Rounded Rectangle 3">
                <a:extLst>
                  <a:ext uri="{FF2B5EF4-FFF2-40B4-BE49-F238E27FC236}">
                    <a16:creationId xmlns:a16="http://schemas.microsoft.com/office/drawing/2014/main" id="{46B8EB89-E3F9-504D-AA3B-B4F51F0DF67F}"/>
                  </a:ext>
                </a:extLst>
              </p:cNvPr>
              <p:cNvSpPr>
                <a:spLocks noRot="1" noChangeAspect="1" noMove="1" noResize="1" noEditPoints="1" noAdjustHandles="1" noChangeArrowheads="1" noChangeShapeType="1" noTextEdit="1"/>
              </p:cNvSpPr>
              <p:nvPr/>
            </p:nvSpPr>
            <p:spPr>
              <a:xfrm>
                <a:off x="632186" y="2306248"/>
                <a:ext cx="1609038" cy="742361"/>
              </a:xfrm>
              <a:prstGeom prst="roundRect">
                <a:avLst/>
              </a:prstGeom>
              <a:blipFill>
                <a:blip r:embed="rId4"/>
                <a:stretch>
                  <a:fillRect/>
                </a:stretch>
              </a:blipFill>
            </p:spPr>
            <p:txBody>
              <a:bodyPr/>
              <a:lstStyle/>
              <a:p>
                <a:r>
                  <a:rPr lang="en-US">
                    <a:noFill/>
                  </a:rPr>
                  <a:t> </a:t>
                </a:r>
              </a:p>
            </p:txBody>
          </p:sp>
        </mc:Fallback>
      </mc:AlternateContent>
      <p:sp>
        <p:nvSpPr>
          <p:cNvPr id="5" name="Right Brace 4">
            <a:extLst>
              <a:ext uri="{FF2B5EF4-FFF2-40B4-BE49-F238E27FC236}">
                <a16:creationId xmlns:a16="http://schemas.microsoft.com/office/drawing/2014/main" id="{1FD1654B-CEBB-F044-9934-92449EA22576}"/>
              </a:ext>
            </a:extLst>
          </p:cNvPr>
          <p:cNvSpPr/>
          <p:nvPr/>
        </p:nvSpPr>
        <p:spPr>
          <a:xfrm rot="5400000">
            <a:off x="848411" y="2774576"/>
            <a:ext cx="120192" cy="400342"/>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6" name="Right Brace 5">
            <a:extLst>
              <a:ext uri="{FF2B5EF4-FFF2-40B4-BE49-F238E27FC236}">
                <a16:creationId xmlns:a16="http://schemas.microsoft.com/office/drawing/2014/main" id="{DA1CA979-99AE-E04D-94AF-51A9CE7E11DB}"/>
              </a:ext>
            </a:extLst>
          </p:cNvPr>
          <p:cNvSpPr/>
          <p:nvPr/>
        </p:nvSpPr>
        <p:spPr>
          <a:xfrm rot="5400000">
            <a:off x="1455153" y="2672607"/>
            <a:ext cx="254151" cy="497855"/>
          </a:xfrm>
          <a:prstGeom prst="rightBrace">
            <a:avLst>
              <a:gd name="adj1" fmla="val 8333"/>
              <a:gd name="adj2" fmla="val 4858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7" name="Right Brace 6">
            <a:extLst>
              <a:ext uri="{FF2B5EF4-FFF2-40B4-BE49-F238E27FC236}">
                <a16:creationId xmlns:a16="http://schemas.microsoft.com/office/drawing/2014/main" id="{8F336312-4BBB-8C4A-BE8F-D7DDB3E216BE}"/>
              </a:ext>
            </a:extLst>
          </p:cNvPr>
          <p:cNvSpPr/>
          <p:nvPr/>
        </p:nvSpPr>
        <p:spPr>
          <a:xfrm rot="5400000">
            <a:off x="1816392" y="2817845"/>
            <a:ext cx="254151" cy="224623"/>
          </a:xfrm>
          <a:prstGeom prst="rightBrace">
            <a:avLst>
              <a:gd name="adj1" fmla="val 8333"/>
              <a:gd name="adj2" fmla="val 4858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8" name="Rectangle 7">
            <a:extLst>
              <a:ext uri="{FF2B5EF4-FFF2-40B4-BE49-F238E27FC236}">
                <a16:creationId xmlns:a16="http://schemas.microsoft.com/office/drawing/2014/main" id="{D212DE91-EDE8-6141-8DB2-56381C5A7004}"/>
              </a:ext>
            </a:extLst>
          </p:cNvPr>
          <p:cNvSpPr/>
          <p:nvPr/>
        </p:nvSpPr>
        <p:spPr>
          <a:xfrm>
            <a:off x="352756" y="3219944"/>
            <a:ext cx="711161" cy="599418"/>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Mass growth rate of particle</a:t>
            </a:r>
          </a:p>
          <a:p>
            <a:pPr algn="ctr"/>
            <a:r>
              <a:rPr lang="en-US" sz="900" dirty="0">
                <a:solidFill>
                  <a:schemeClr val="tx1"/>
                </a:solidFill>
              </a:rPr>
              <a:t>[kg s</a:t>
            </a:r>
            <a:r>
              <a:rPr lang="en-US" sz="900" baseline="30000" dirty="0">
                <a:solidFill>
                  <a:schemeClr val="tx1"/>
                </a:solidFill>
              </a:rPr>
              <a:t>-1</a:t>
            </a:r>
            <a:r>
              <a:rPr lang="en-US" sz="900" dirty="0">
                <a:solidFill>
                  <a:schemeClr val="tx1"/>
                </a:solidFill>
              </a:rPr>
              <a:t>]</a:t>
            </a:r>
          </a:p>
        </p:txBody>
      </p:sp>
      <p:sp>
        <p:nvSpPr>
          <p:cNvPr id="9" name="Rectangle 8">
            <a:extLst>
              <a:ext uri="{FF2B5EF4-FFF2-40B4-BE49-F238E27FC236}">
                <a16:creationId xmlns:a16="http://schemas.microsoft.com/office/drawing/2014/main" id="{E7BDE0D0-1DCD-D745-9798-ECFFD9057A3A}"/>
              </a:ext>
            </a:extLst>
          </p:cNvPr>
          <p:cNvSpPr/>
          <p:nvPr/>
        </p:nvSpPr>
        <p:spPr>
          <a:xfrm>
            <a:off x="1108679" y="3219945"/>
            <a:ext cx="679799" cy="599417"/>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Particle surface area</a:t>
            </a:r>
          </a:p>
          <a:p>
            <a:pPr algn="ctr"/>
            <a:r>
              <a:rPr lang="en-US" sz="900" dirty="0">
                <a:solidFill>
                  <a:schemeClr val="tx1"/>
                </a:solidFill>
              </a:rPr>
              <a:t>[m</a:t>
            </a:r>
            <a:r>
              <a:rPr lang="en-US" sz="900" baseline="30000" dirty="0">
                <a:solidFill>
                  <a:schemeClr val="tx1"/>
                </a:solidFill>
              </a:rPr>
              <a:t>2</a:t>
            </a:r>
            <a:r>
              <a:rPr lang="en-US" sz="900" dirty="0">
                <a:solidFill>
                  <a:schemeClr val="tx1"/>
                </a:solidFill>
              </a:rPr>
              <a:t>]</a:t>
            </a:r>
          </a:p>
        </p:txBody>
      </p:sp>
      <p:sp>
        <p:nvSpPr>
          <p:cNvPr id="10" name="Rectangle 9">
            <a:extLst>
              <a:ext uri="{FF2B5EF4-FFF2-40B4-BE49-F238E27FC236}">
                <a16:creationId xmlns:a16="http://schemas.microsoft.com/office/drawing/2014/main" id="{4B6317BB-B58B-F948-94E6-AF4923F6F486}"/>
              </a:ext>
            </a:extLst>
          </p:cNvPr>
          <p:cNvSpPr/>
          <p:nvPr/>
        </p:nvSpPr>
        <p:spPr>
          <a:xfrm>
            <a:off x="1831156" y="3219944"/>
            <a:ext cx="679799" cy="599417"/>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Mass flux onto particle</a:t>
            </a:r>
          </a:p>
          <a:p>
            <a:pPr algn="ctr"/>
            <a:r>
              <a:rPr lang="en-US" sz="900" dirty="0">
                <a:solidFill>
                  <a:schemeClr val="tx1"/>
                </a:solidFill>
              </a:rPr>
              <a:t>[kg m</a:t>
            </a:r>
            <a:r>
              <a:rPr lang="en-US" sz="900" baseline="30000" dirty="0">
                <a:solidFill>
                  <a:schemeClr val="tx1"/>
                </a:solidFill>
              </a:rPr>
              <a:t>-2 </a:t>
            </a:r>
            <a:r>
              <a:rPr lang="en-US" sz="900" dirty="0">
                <a:solidFill>
                  <a:schemeClr val="tx1"/>
                </a:solidFill>
              </a:rPr>
              <a:t>s</a:t>
            </a:r>
            <a:r>
              <a:rPr lang="en-US" sz="900" baseline="30000" dirty="0">
                <a:solidFill>
                  <a:schemeClr val="tx1"/>
                </a:solidFill>
              </a:rPr>
              <a:t>-1</a:t>
            </a:r>
            <a:r>
              <a:rPr lang="en-US" sz="900" dirty="0">
                <a:solidFill>
                  <a:schemeClr val="tx1"/>
                </a:solidFill>
              </a:rPr>
              <a:t>]</a:t>
            </a:r>
          </a:p>
        </p:txBody>
      </p:sp>
      <p:cxnSp>
        <p:nvCxnSpPr>
          <p:cNvPr id="11" name="Straight Connector 10">
            <a:extLst>
              <a:ext uri="{FF2B5EF4-FFF2-40B4-BE49-F238E27FC236}">
                <a16:creationId xmlns:a16="http://schemas.microsoft.com/office/drawing/2014/main" id="{02AAC16A-E485-F34C-A705-F9C188825BF6}"/>
              </a:ext>
            </a:extLst>
          </p:cNvPr>
          <p:cNvCxnSpPr/>
          <p:nvPr/>
        </p:nvCxnSpPr>
        <p:spPr>
          <a:xfrm>
            <a:off x="912044" y="3057232"/>
            <a:ext cx="0" cy="162711"/>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5211CDA-379A-5F46-8A93-FBE71C54C922}"/>
              </a:ext>
            </a:extLst>
          </p:cNvPr>
          <p:cNvCxnSpPr/>
          <p:nvPr/>
        </p:nvCxnSpPr>
        <p:spPr>
          <a:xfrm>
            <a:off x="1591952" y="3057232"/>
            <a:ext cx="0" cy="162711"/>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CC9894-CAA7-9041-90E3-13CB71E0AE8F}"/>
              </a:ext>
            </a:extLst>
          </p:cNvPr>
          <p:cNvCxnSpPr/>
          <p:nvPr/>
        </p:nvCxnSpPr>
        <p:spPr>
          <a:xfrm>
            <a:off x="1946636" y="3057232"/>
            <a:ext cx="0" cy="162711"/>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0247580-4ACB-954D-9A7C-FF768DB5C294}"/>
              </a:ext>
            </a:extLst>
          </p:cNvPr>
          <p:cNvCxnSpPr>
            <a:cxnSpLocks/>
          </p:cNvCxnSpPr>
          <p:nvPr/>
        </p:nvCxnSpPr>
        <p:spPr>
          <a:xfrm flipH="1">
            <a:off x="2393231" y="2423230"/>
            <a:ext cx="2835" cy="78809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2CC82B-88CB-284F-92CA-F769372904CB}"/>
              </a:ext>
            </a:extLst>
          </p:cNvPr>
          <p:cNvCxnSpPr>
            <a:cxnSpLocks/>
          </p:cNvCxnSpPr>
          <p:nvPr/>
        </p:nvCxnSpPr>
        <p:spPr>
          <a:xfrm flipH="1">
            <a:off x="2396068" y="2423231"/>
            <a:ext cx="114887" cy="0"/>
          </a:xfrm>
          <a:prstGeom prst="line">
            <a:avLst/>
          </a:prstGeom>
          <a:ln w="19050">
            <a:prstDash val="sysDot"/>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137F2ED1-200E-B14E-BCA8-534FDE64F476}"/>
                  </a:ext>
                </a:extLst>
              </p:cNvPr>
              <p:cNvSpPr/>
              <p:nvPr/>
            </p:nvSpPr>
            <p:spPr>
              <a:xfrm>
                <a:off x="2519792" y="2232601"/>
                <a:ext cx="1518965" cy="3904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900" i="1">
                              <a:solidFill>
                                <a:srgbClr val="477C96"/>
                              </a:solidFill>
                              <a:latin typeface="Cambria Math" panose="02040503050406030204" pitchFamily="18" charset="0"/>
                            </a:rPr>
                          </m:ctrlPr>
                        </m:sSubPr>
                        <m:e>
                          <m:r>
                            <a:rPr lang="en-US" sz="900" i="1">
                              <a:solidFill>
                                <a:srgbClr val="477C96"/>
                              </a:solidFill>
                              <a:latin typeface="Cambria Math" panose="02040503050406030204" pitchFamily="18" charset="0"/>
                            </a:rPr>
                            <m:t>𝐹</m:t>
                          </m:r>
                        </m:e>
                        <m:sub>
                          <m:r>
                            <a:rPr lang="en-US" sz="900" i="1">
                              <a:solidFill>
                                <a:srgbClr val="477C96"/>
                              </a:solidFill>
                              <a:latin typeface="Cambria Math" panose="02040503050406030204" pitchFamily="18" charset="0"/>
                            </a:rPr>
                            <m:t>𝑣</m:t>
                          </m:r>
                        </m:sub>
                      </m:sSub>
                      <m:r>
                        <a:rPr lang="en-US" sz="900" i="1">
                          <a:solidFill>
                            <a:srgbClr val="477C96"/>
                          </a:solidFill>
                          <a:latin typeface="Cambria Math" panose="02040503050406030204" pitchFamily="18" charset="0"/>
                        </a:rPr>
                        <m:t>=</m:t>
                      </m:r>
                      <m:sSub>
                        <m:sSubPr>
                          <m:ctrlPr>
                            <a:rPr lang="en-US" sz="900" i="1">
                              <a:solidFill>
                                <a:srgbClr val="477C96"/>
                              </a:solidFill>
                              <a:latin typeface="Cambria Math" panose="02040503050406030204" pitchFamily="18" charset="0"/>
                            </a:rPr>
                          </m:ctrlPr>
                        </m:sSubPr>
                        <m:e>
                          <m:r>
                            <a:rPr lang="en-US" sz="900" i="1">
                              <a:solidFill>
                                <a:srgbClr val="477C96"/>
                              </a:solidFill>
                              <a:latin typeface="Cambria Math" panose="02040503050406030204" pitchFamily="18" charset="0"/>
                            </a:rPr>
                            <m:t>𝐷</m:t>
                          </m:r>
                        </m:e>
                        <m:sub>
                          <m:r>
                            <a:rPr lang="en-US" sz="900" i="1">
                              <a:solidFill>
                                <a:srgbClr val="477C96"/>
                              </a:solidFill>
                              <a:latin typeface="Cambria Math" panose="02040503050406030204" pitchFamily="18" charset="0"/>
                            </a:rPr>
                            <m:t>𝑣</m:t>
                          </m:r>
                        </m:sub>
                      </m:sSub>
                      <m:f>
                        <m:fPr>
                          <m:ctrlPr>
                            <a:rPr lang="en-US" sz="900" i="1">
                              <a:solidFill>
                                <a:srgbClr val="477C96"/>
                              </a:solidFill>
                              <a:latin typeface="Cambria Math" panose="02040503050406030204" pitchFamily="18" charset="0"/>
                            </a:rPr>
                          </m:ctrlPr>
                        </m:fPr>
                        <m:num>
                          <m:sSub>
                            <m:sSubPr>
                              <m:ctrlPr>
                                <a:rPr lang="en-US" sz="900" i="1">
                                  <a:solidFill>
                                    <a:srgbClr val="477C96"/>
                                  </a:solidFill>
                                  <a:latin typeface="Cambria Math" panose="02040503050406030204" pitchFamily="18" charset="0"/>
                                </a:rPr>
                              </m:ctrlPr>
                            </m:sSubPr>
                            <m:e>
                              <m:r>
                                <a:rPr lang="en-US" sz="900" i="1">
                                  <a:solidFill>
                                    <a:srgbClr val="477C96"/>
                                  </a:solidFill>
                                  <a:latin typeface="Cambria Math" panose="02040503050406030204" pitchFamily="18" charset="0"/>
                                </a:rPr>
                                <m:t>(</m:t>
                              </m:r>
                              <m:r>
                                <a:rPr lang="en-US" sz="900" i="1">
                                  <a:solidFill>
                                    <a:srgbClr val="477C96"/>
                                  </a:solidFill>
                                  <a:latin typeface="Cambria Math" panose="02040503050406030204" pitchFamily="18" charset="0"/>
                                </a:rPr>
                                <m:t>𝜌</m:t>
                              </m:r>
                            </m:e>
                            <m:sub>
                              <m:r>
                                <a:rPr lang="en-US" sz="900" i="1">
                                  <a:solidFill>
                                    <a:srgbClr val="477C96"/>
                                  </a:solidFill>
                                  <a:latin typeface="Cambria Math" panose="02040503050406030204" pitchFamily="18" charset="0"/>
                                </a:rPr>
                                <m:t>𝑣</m:t>
                              </m:r>
                              <m:r>
                                <a:rPr lang="en-US" sz="900" i="1">
                                  <a:solidFill>
                                    <a:srgbClr val="477C96"/>
                                  </a:solidFill>
                                  <a:latin typeface="Cambria Math" panose="02040503050406030204" pitchFamily="18" charset="0"/>
                                  <a:ea typeface="Cambria Math" panose="02040503050406030204" pitchFamily="18" charset="0"/>
                                </a:rPr>
                                <m:t>∞</m:t>
                              </m:r>
                            </m:sub>
                          </m:sSub>
                          <m:r>
                            <a:rPr lang="en-US" sz="900" i="1">
                              <a:solidFill>
                                <a:srgbClr val="477C96"/>
                              </a:solidFill>
                              <a:latin typeface="Cambria Math" panose="02040503050406030204" pitchFamily="18" charset="0"/>
                            </a:rPr>
                            <m:t>−</m:t>
                          </m:r>
                          <m:sSub>
                            <m:sSubPr>
                              <m:ctrlPr>
                                <a:rPr lang="en-US" sz="900" i="1">
                                  <a:solidFill>
                                    <a:srgbClr val="477C96"/>
                                  </a:solidFill>
                                  <a:latin typeface="Cambria Math" panose="02040503050406030204" pitchFamily="18" charset="0"/>
                                </a:rPr>
                              </m:ctrlPr>
                            </m:sSubPr>
                            <m:e>
                              <m:r>
                                <a:rPr lang="en-US" sz="900" i="1">
                                  <a:solidFill>
                                    <a:srgbClr val="477C96"/>
                                  </a:solidFill>
                                  <a:latin typeface="Cambria Math" panose="02040503050406030204" pitchFamily="18" charset="0"/>
                                </a:rPr>
                                <m:t>𝜌</m:t>
                              </m:r>
                            </m:e>
                            <m:sub>
                              <m:r>
                                <a:rPr lang="en-US" sz="900" i="1">
                                  <a:solidFill>
                                    <a:srgbClr val="477C96"/>
                                  </a:solidFill>
                                  <a:latin typeface="Cambria Math" panose="02040503050406030204" pitchFamily="18" charset="0"/>
                                </a:rPr>
                                <m:t>𝑣𝑠</m:t>
                              </m:r>
                            </m:sub>
                          </m:sSub>
                          <m:r>
                            <a:rPr lang="en-US" sz="900" i="1">
                              <a:solidFill>
                                <a:srgbClr val="477C96"/>
                              </a:solidFill>
                              <a:latin typeface="Cambria Math" panose="02040503050406030204" pitchFamily="18" charset="0"/>
                            </a:rPr>
                            <m:t>(</m:t>
                          </m:r>
                          <m:sSub>
                            <m:sSubPr>
                              <m:ctrlPr>
                                <a:rPr lang="en-US" sz="900" i="1">
                                  <a:solidFill>
                                    <a:srgbClr val="477C96"/>
                                  </a:solidFill>
                                  <a:latin typeface="Cambria Math" panose="02040503050406030204" pitchFamily="18" charset="0"/>
                                </a:rPr>
                              </m:ctrlPr>
                            </m:sSubPr>
                            <m:e>
                              <m:r>
                                <a:rPr lang="en-US" sz="900" i="1">
                                  <a:solidFill>
                                    <a:srgbClr val="477C96"/>
                                  </a:solidFill>
                                  <a:latin typeface="Cambria Math" panose="02040503050406030204" pitchFamily="18" charset="0"/>
                                </a:rPr>
                                <m:t>𝑇</m:t>
                              </m:r>
                            </m:e>
                            <m:sub>
                              <m:r>
                                <a:rPr lang="en-US" sz="900" i="1">
                                  <a:solidFill>
                                    <a:srgbClr val="477C96"/>
                                  </a:solidFill>
                                  <a:latin typeface="Cambria Math" panose="02040503050406030204" pitchFamily="18" charset="0"/>
                                </a:rPr>
                                <m:t>𝑑</m:t>
                              </m:r>
                            </m:sub>
                          </m:sSub>
                          <m:r>
                            <a:rPr lang="en-US" sz="900" i="1">
                              <a:solidFill>
                                <a:srgbClr val="477C96"/>
                              </a:solidFill>
                              <a:latin typeface="Cambria Math" panose="02040503050406030204" pitchFamily="18" charset="0"/>
                            </a:rPr>
                            <m:t>))</m:t>
                          </m:r>
                        </m:num>
                        <m:den>
                          <m:r>
                            <a:rPr lang="en-US" sz="900" i="1">
                              <a:solidFill>
                                <a:srgbClr val="477C96"/>
                              </a:solidFill>
                              <a:latin typeface="Cambria Math" panose="02040503050406030204" pitchFamily="18" charset="0"/>
                            </a:rPr>
                            <m:t>𝑟</m:t>
                          </m:r>
                        </m:den>
                      </m:f>
                    </m:oMath>
                  </m:oMathPara>
                </a14:m>
                <a:endParaRPr lang="en-US" sz="900" dirty="0">
                  <a:solidFill>
                    <a:srgbClr val="477C96"/>
                  </a:solidFill>
                </a:endParaRPr>
              </a:p>
            </p:txBody>
          </p:sp>
        </mc:Choice>
        <mc:Fallback xmlns="">
          <p:sp>
            <p:nvSpPr>
              <p:cNvPr id="20" name="Rounded Rectangle 19">
                <a:extLst>
                  <a:ext uri="{FF2B5EF4-FFF2-40B4-BE49-F238E27FC236}">
                    <a16:creationId xmlns:a16="http://schemas.microsoft.com/office/drawing/2014/main" id="{137F2ED1-200E-B14E-BCA8-534FDE64F476}"/>
                  </a:ext>
                </a:extLst>
              </p:cNvPr>
              <p:cNvSpPr>
                <a:spLocks noRot="1" noChangeAspect="1" noMove="1" noResize="1" noEditPoints="1" noAdjustHandles="1" noChangeArrowheads="1" noChangeShapeType="1" noTextEdit="1"/>
              </p:cNvSpPr>
              <p:nvPr/>
            </p:nvSpPr>
            <p:spPr>
              <a:xfrm>
                <a:off x="2519792" y="2232601"/>
                <a:ext cx="1518965" cy="390470"/>
              </a:xfrm>
              <a:prstGeom prst="roundRect">
                <a:avLst/>
              </a:prstGeom>
              <a:blipFill>
                <a:blip r:embed="rId5"/>
                <a:stretch>
                  <a:fillRect/>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E2B4828B-B8D8-4D47-A82E-0297FC551843}"/>
              </a:ext>
            </a:extLst>
          </p:cNvPr>
          <p:cNvCxnSpPr>
            <a:cxnSpLocks/>
          </p:cNvCxnSpPr>
          <p:nvPr/>
        </p:nvCxnSpPr>
        <p:spPr>
          <a:xfrm>
            <a:off x="2705493" y="2640371"/>
            <a:ext cx="0" cy="498216"/>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852A814-59BB-E542-BD58-CBDD1A620154}"/>
              </a:ext>
            </a:extLst>
          </p:cNvPr>
          <p:cNvCxnSpPr>
            <a:cxnSpLocks/>
          </p:cNvCxnSpPr>
          <p:nvPr/>
        </p:nvCxnSpPr>
        <p:spPr>
          <a:xfrm flipH="1">
            <a:off x="2705493" y="3138176"/>
            <a:ext cx="229777" cy="0"/>
          </a:xfrm>
          <a:prstGeom prst="line">
            <a:avLst/>
          </a:prstGeom>
          <a:ln w="19050">
            <a:prstDash val="sysDot"/>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CF62A919-4557-0545-87A8-72289B52F14B}"/>
                  </a:ext>
                </a:extLst>
              </p:cNvPr>
              <p:cNvSpPr/>
              <p:nvPr/>
            </p:nvSpPr>
            <p:spPr>
              <a:xfrm>
                <a:off x="2935270" y="2774429"/>
                <a:ext cx="2032178" cy="4982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ea typeface="Cambria Math" panose="02040503050406030204" pitchFamily="18" charset="0"/>
                        </a:rPr>
                        <m:t>𝑟</m:t>
                      </m:r>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m:t>
                          </m:r>
                          <m:r>
                            <a:rPr lang="en-US" sz="1050" i="1">
                              <a:solidFill>
                                <a:schemeClr val="bg1"/>
                              </a:solidFill>
                              <a:latin typeface="Cambria Math" panose="02040503050406030204" pitchFamily="18" charset="0"/>
                            </a:rPr>
                            <m:t>𝜌</m:t>
                          </m:r>
                        </m:e>
                        <m:sub>
                          <m:r>
                            <a:rPr lang="en-US" sz="1050" i="1">
                              <a:solidFill>
                                <a:schemeClr val="bg1"/>
                              </a:solidFill>
                              <a:latin typeface="Cambria Math" panose="02040503050406030204" pitchFamily="18" charset="0"/>
                            </a:rPr>
                            <m:t>𝑣</m:t>
                          </m:r>
                          <m:r>
                            <a:rPr lang="en-US" sz="1050" i="1">
                              <a:solidFill>
                                <a:schemeClr val="bg1"/>
                              </a:solidFill>
                              <a:latin typeface="Cambria Math" panose="02040503050406030204" pitchFamily="18" charset="0"/>
                              <a:ea typeface="Cambria Math" panose="02040503050406030204" pitchFamily="18" charset="0"/>
                            </a:rPr>
                            <m:t>∞</m:t>
                          </m:r>
                        </m:sub>
                      </m:sSub>
                      <m:r>
                        <a:rPr lang="en-US" sz="1050" i="1">
                          <a:solidFill>
                            <a:schemeClr val="bg1"/>
                          </a:solidFill>
                          <a:latin typeface="Cambria Math" panose="02040503050406030204" pitchFamily="18" charset="0"/>
                        </a:rPr>
                        <m:t>−</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𝜌</m:t>
                          </m:r>
                        </m:e>
                        <m:sub>
                          <m:r>
                            <a:rPr lang="en-US" sz="1050" i="1">
                              <a:solidFill>
                                <a:schemeClr val="bg1"/>
                              </a:solidFill>
                              <a:latin typeface="Cambria Math" panose="02040503050406030204" pitchFamily="18" charset="0"/>
                            </a:rPr>
                            <m:t>𝑣𝑠</m:t>
                          </m:r>
                        </m:sub>
                      </m:sSub>
                      <m:r>
                        <a:rPr lang="en-US" sz="1050" i="1">
                          <a:solidFill>
                            <a:schemeClr val="bg1"/>
                          </a:solidFill>
                          <a:latin typeface="Cambria Math" panose="02040503050406030204" pitchFamily="18" charset="0"/>
                        </a:rPr>
                        <m:t>(</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𝑇</m:t>
                          </m:r>
                        </m:e>
                        <m:sub>
                          <m:r>
                            <a:rPr lang="en-US" sz="1050" i="1">
                              <a:solidFill>
                                <a:schemeClr val="bg1"/>
                              </a:solidFill>
                              <a:latin typeface="Cambria Math" panose="02040503050406030204" pitchFamily="18" charset="0"/>
                            </a:rPr>
                            <m:t>𝑑</m:t>
                          </m:r>
                        </m:sub>
                      </m:sSub>
                      <m:r>
                        <a:rPr lang="en-US" sz="1050" i="1">
                          <a:solidFill>
                            <a:schemeClr val="bg1"/>
                          </a:solidFill>
                          <a:latin typeface="Cambria Math" panose="02040503050406030204" pitchFamily="18" charset="0"/>
                        </a:rPr>
                        <m:t>))</m:t>
                      </m:r>
                    </m:oMath>
                  </m:oMathPara>
                </a14:m>
                <a:endParaRPr lang="en-US" sz="1050" dirty="0">
                  <a:ea typeface="Cambria Math" panose="02040503050406030204" pitchFamily="18" charset="0"/>
                </a:endParaRPr>
              </a:p>
            </p:txBody>
          </p:sp>
        </mc:Choice>
        <mc:Fallback xmlns="">
          <p:sp>
            <p:nvSpPr>
              <p:cNvPr id="23" name="Rounded Rectangle 22">
                <a:extLst>
                  <a:ext uri="{FF2B5EF4-FFF2-40B4-BE49-F238E27FC236}">
                    <a16:creationId xmlns:a16="http://schemas.microsoft.com/office/drawing/2014/main" id="{CF62A919-4557-0545-87A8-72289B52F14B}"/>
                  </a:ext>
                </a:extLst>
              </p:cNvPr>
              <p:cNvSpPr>
                <a:spLocks noRot="1" noChangeAspect="1" noMove="1" noResize="1" noEditPoints="1" noAdjustHandles="1" noChangeArrowheads="1" noChangeShapeType="1" noTextEdit="1"/>
              </p:cNvSpPr>
              <p:nvPr/>
            </p:nvSpPr>
            <p:spPr>
              <a:xfrm>
                <a:off x="2935270" y="2774429"/>
                <a:ext cx="2032178" cy="498216"/>
              </a:xfrm>
              <a:prstGeom prst="roundRect">
                <a:avLst/>
              </a:prstGeom>
              <a:blipFill>
                <a:blip r:embed="rId6"/>
                <a:stretch>
                  <a:fillRect/>
                </a:stretch>
              </a:blipFill>
            </p:spPr>
            <p:txBody>
              <a:bodyPr/>
              <a:lstStyle/>
              <a:p>
                <a:r>
                  <a:rPr lang="en-US">
                    <a:noFill/>
                  </a:rPr>
                  <a:t> </a:t>
                </a:r>
              </a:p>
            </p:txBody>
          </p:sp>
        </mc:Fallback>
      </mc:AlternateContent>
      <p:sp>
        <p:nvSpPr>
          <p:cNvPr id="25" name="Right Brace 24">
            <a:extLst>
              <a:ext uri="{FF2B5EF4-FFF2-40B4-BE49-F238E27FC236}">
                <a16:creationId xmlns:a16="http://schemas.microsoft.com/office/drawing/2014/main" id="{8BD58D53-04EA-F542-B927-A3422B54BA4D}"/>
              </a:ext>
            </a:extLst>
          </p:cNvPr>
          <p:cNvSpPr/>
          <p:nvPr/>
        </p:nvSpPr>
        <p:spPr>
          <a:xfrm rot="5400000" flipH="1">
            <a:off x="4436436" y="2617909"/>
            <a:ext cx="165223" cy="478262"/>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cxnSp>
        <p:nvCxnSpPr>
          <p:cNvPr id="26" name="Straight Connector 25">
            <a:extLst>
              <a:ext uri="{FF2B5EF4-FFF2-40B4-BE49-F238E27FC236}">
                <a16:creationId xmlns:a16="http://schemas.microsoft.com/office/drawing/2014/main" id="{911F16A7-2E18-8342-BD76-AE3602875DDF}"/>
              </a:ext>
            </a:extLst>
          </p:cNvPr>
          <p:cNvCxnSpPr>
            <a:cxnSpLocks/>
          </p:cNvCxnSpPr>
          <p:nvPr/>
        </p:nvCxnSpPr>
        <p:spPr>
          <a:xfrm flipV="1">
            <a:off x="4519047" y="2628724"/>
            <a:ext cx="0" cy="145704"/>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4E1BFD95-62BA-384E-BEFD-100D58F30C9F}"/>
                  </a:ext>
                </a:extLst>
              </p:cNvPr>
              <p:cNvSpPr/>
              <p:nvPr/>
            </p:nvSpPr>
            <p:spPr>
              <a:xfrm>
                <a:off x="4078379" y="2232601"/>
                <a:ext cx="2100890" cy="390469"/>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Do not know </a:t>
                </a:r>
                <a14:m>
                  <m:oMath xmlns:m="http://schemas.openxmlformats.org/officeDocument/2006/math">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𝜌</m:t>
                        </m:r>
                      </m:e>
                      <m:sub>
                        <m:r>
                          <a:rPr lang="en-US" sz="788" i="1">
                            <a:solidFill>
                              <a:schemeClr val="tx1"/>
                            </a:solidFill>
                            <a:latin typeface="Cambria Math" panose="02040503050406030204" pitchFamily="18" charset="0"/>
                          </a:rPr>
                          <m:t>𝑣𝑠</m:t>
                        </m:r>
                      </m:sub>
                    </m:sSub>
                  </m:oMath>
                </a14:m>
                <a:r>
                  <a:rPr lang="en-US" sz="900" dirty="0">
                    <a:solidFill>
                      <a:schemeClr val="tx1"/>
                    </a:solidFill>
                  </a:rPr>
                  <a:t> because cannot measure </a:t>
                </a:r>
                <a14:m>
                  <m:oMath xmlns:m="http://schemas.openxmlformats.org/officeDocument/2006/math">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𝑇</m:t>
                        </m:r>
                      </m:e>
                      <m:sub>
                        <m:r>
                          <a:rPr lang="en-US" sz="788" i="1">
                            <a:solidFill>
                              <a:schemeClr val="tx1"/>
                            </a:solidFill>
                            <a:latin typeface="Cambria Math" panose="02040503050406030204" pitchFamily="18" charset="0"/>
                          </a:rPr>
                          <m:t>𝑑</m:t>
                        </m:r>
                      </m:sub>
                    </m:sSub>
                  </m:oMath>
                </a14:m>
                <a:r>
                  <a:rPr lang="en-US" sz="900" dirty="0">
                    <a:solidFill>
                      <a:schemeClr val="tx1"/>
                    </a:solidFill>
                  </a:rPr>
                  <a:t>, but can measure </a:t>
                </a:r>
                <a14:m>
                  <m:oMath xmlns:m="http://schemas.openxmlformats.org/officeDocument/2006/math">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𝑇</m:t>
                        </m:r>
                      </m:e>
                      <m:sub>
                        <m:r>
                          <a:rPr lang="en-US" sz="788" i="1">
                            <a:solidFill>
                              <a:schemeClr val="tx1"/>
                            </a:solidFill>
                            <a:latin typeface="Cambria Math" panose="02040503050406030204" pitchFamily="18" charset="0"/>
                            <a:ea typeface="Cambria Math" panose="02040503050406030204" pitchFamily="18" charset="0"/>
                          </a:rPr>
                          <m:t>∞</m:t>
                        </m:r>
                      </m:sub>
                    </m:sSub>
                  </m:oMath>
                </a14:m>
                <a:r>
                  <a:rPr lang="en-US" sz="900" dirty="0">
                    <a:solidFill>
                      <a:schemeClr val="tx1"/>
                    </a:solidFill>
                  </a:rPr>
                  <a:t> </a:t>
                </a:r>
                <a:r>
                  <a:rPr lang="en-US" sz="788" dirty="0">
                    <a:solidFill>
                      <a:schemeClr val="tx1"/>
                    </a:solidFill>
                  </a:rPr>
                  <a:t>(temperature of the environment)</a:t>
                </a:r>
                <a:endParaRPr lang="en-US" sz="900" dirty="0">
                  <a:solidFill>
                    <a:schemeClr val="tx1"/>
                  </a:solidFill>
                </a:endParaRPr>
              </a:p>
            </p:txBody>
          </p:sp>
        </mc:Choice>
        <mc:Fallback xmlns="">
          <p:sp>
            <p:nvSpPr>
              <p:cNvPr id="28" name="Rectangle 27">
                <a:extLst>
                  <a:ext uri="{FF2B5EF4-FFF2-40B4-BE49-F238E27FC236}">
                    <a16:creationId xmlns:a16="http://schemas.microsoft.com/office/drawing/2014/main" id="{4E1BFD95-62BA-384E-BEFD-100D58F30C9F}"/>
                  </a:ext>
                </a:extLst>
              </p:cNvPr>
              <p:cNvSpPr>
                <a:spLocks noRot="1" noChangeAspect="1" noMove="1" noResize="1" noEditPoints="1" noAdjustHandles="1" noChangeArrowheads="1" noChangeShapeType="1" noTextEdit="1"/>
              </p:cNvSpPr>
              <p:nvPr/>
            </p:nvSpPr>
            <p:spPr>
              <a:xfrm>
                <a:off x="4078379" y="2232601"/>
                <a:ext cx="2100890" cy="390469"/>
              </a:xfrm>
              <a:prstGeom prst="rect">
                <a:avLst/>
              </a:prstGeom>
              <a:blipFill>
                <a:blip r:embed="rId7"/>
                <a:stretch>
                  <a:fillRect t="-7576" b="-13636"/>
                </a:stretch>
              </a:blipFill>
              <a:ln>
                <a:solidFill>
                  <a:schemeClr val="tx1"/>
                </a:solidFill>
                <a:prstDash val="sysDot"/>
              </a:ln>
            </p:spPr>
            <p:txBody>
              <a:bodyPr/>
              <a:lstStyle/>
              <a:p>
                <a:r>
                  <a:rPr lang="en-US">
                    <a:noFill/>
                  </a:rPr>
                  <a:t> </a:t>
                </a:r>
              </a:p>
            </p:txBody>
          </p:sp>
        </mc:Fallback>
      </mc:AlternateContent>
      <p:cxnSp>
        <p:nvCxnSpPr>
          <p:cNvPr id="30" name="Straight Connector 29">
            <a:extLst>
              <a:ext uri="{FF2B5EF4-FFF2-40B4-BE49-F238E27FC236}">
                <a16:creationId xmlns:a16="http://schemas.microsoft.com/office/drawing/2014/main" id="{147F1C19-57BF-D346-BD90-F5BC77D33C52}"/>
              </a:ext>
            </a:extLst>
          </p:cNvPr>
          <p:cNvCxnSpPr>
            <a:cxnSpLocks/>
          </p:cNvCxnSpPr>
          <p:nvPr/>
        </p:nvCxnSpPr>
        <p:spPr>
          <a:xfrm flipH="1">
            <a:off x="6179269" y="2423230"/>
            <a:ext cx="229777" cy="0"/>
          </a:xfrm>
          <a:prstGeom prst="line">
            <a:avLst/>
          </a:prstGeom>
          <a:ln w="19050">
            <a:prstDash val="sysDot"/>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1E6CB937-007B-F54A-A8AE-D1F6C2B82F85}"/>
                  </a:ext>
                </a:extLst>
              </p:cNvPr>
              <p:cNvSpPr/>
              <p:nvPr/>
            </p:nvSpPr>
            <p:spPr>
              <a:xfrm>
                <a:off x="6396161" y="2238255"/>
                <a:ext cx="2100890" cy="390469"/>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To replace </a:t>
                </a:r>
                <a14:m>
                  <m:oMath xmlns:m="http://schemas.openxmlformats.org/officeDocument/2006/math">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𝑇</m:t>
                        </m:r>
                      </m:e>
                      <m:sub>
                        <m:r>
                          <a:rPr lang="en-US" sz="788" i="1">
                            <a:solidFill>
                              <a:schemeClr val="tx1"/>
                            </a:solidFill>
                            <a:latin typeface="Cambria Math" panose="02040503050406030204" pitchFamily="18" charset="0"/>
                          </a:rPr>
                          <m:t>𝑑</m:t>
                        </m:r>
                      </m:sub>
                    </m:sSub>
                  </m:oMath>
                </a14:m>
                <a:r>
                  <a:rPr lang="en-US" sz="788" dirty="0">
                    <a:solidFill>
                      <a:schemeClr val="tx1"/>
                    </a:solidFill>
                  </a:rPr>
                  <a:t> </a:t>
                </a:r>
                <a:r>
                  <a:rPr lang="en-US" sz="900" dirty="0">
                    <a:solidFill>
                      <a:schemeClr val="tx1"/>
                    </a:solidFill>
                  </a:rPr>
                  <a:t>with </a:t>
                </a:r>
                <a14:m>
                  <m:oMath xmlns:m="http://schemas.openxmlformats.org/officeDocument/2006/math">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𝑇</m:t>
                        </m:r>
                      </m:e>
                      <m:sub>
                        <m:r>
                          <a:rPr lang="en-US" sz="788" i="1">
                            <a:solidFill>
                              <a:schemeClr val="tx1"/>
                            </a:solidFill>
                            <a:latin typeface="Cambria Math" panose="02040503050406030204" pitchFamily="18" charset="0"/>
                            <a:ea typeface="Cambria Math" panose="02040503050406030204" pitchFamily="18" charset="0"/>
                          </a:rPr>
                          <m:t>∞</m:t>
                        </m:r>
                      </m:sub>
                    </m:sSub>
                  </m:oMath>
                </a14:m>
                <a:r>
                  <a:rPr lang="en-US" sz="788" dirty="0">
                    <a:solidFill>
                      <a:schemeClr val="tx1"/>
                    </a:solidFill>
                  </a:rPr>
                  <a:t> </a:t>
                </a:r>
                <a:r>
                  <a:rPr lang="en-US" sz="900" dirty="0">
                    <a:solidFill>
                      <a:schemeClr val="tx1"/>
                    </a:solidFill>
                  </a:rPr>
                  <a:t>, expand </a:t>
                </a:r>
                <a14:m>
                  <m:oMath xmlns:m="http://schemas.openxmlformats.org/officeDocument/2006/math">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𝜌</m:t>
                        </m:r>
                      </m:e>
                      <m:sub>
                        <m:r>
                          <a:rPr lang="en-US" sz="788" i="1">
                            <a:solidFill>
                              <a:schemeClr val="tx1"/>
                            </a:solidFill>
                            <a:latin typeface="Cambria Math" panose="02040503050406030204" pitchFamily="18" charset="0"/>
                          </a:rPr>
                          <m:t>𝑣𝑠</m:t>
                        </m:r>
                      </m:sub>
                    </m:sSub>
                    <m:r>
                      <a:rPr lang="en-US" sz="788" i="1">
                        <a:solidFill>
                          <a:schemeClr val="tx1"/>
                        </a:solidFill>
                        <a:latin typeface="Cambria Math" panose="02040503050406030204" pitchFamily="18" charset="0"/>
                      </a:rPr>
                      <m:t>(</m:t>
                    </m:r>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𝑇</m:t>
                        </m:r>
                      </m:e>
                      <m:sub>
                        <m:r>
                          <a:rPr lang="en-US" sz="788" i="1">
                            <a:solidFill>
                              <a:schemeClr val="tx1"/>
                            </a:solidFill>
                            <a:latin typeface="Cambria Math" panose="02040503050406030204" pitchFamily="18" charset="0"/>
                          </a:rPr>
                          <m:t>𝑑</m:t>
                        </m:r>
                      </m:sub>
                    </m:sSub>
                    <m:r>
                      <a:rPr lang="en-US" sz="788" i="1">
                        <a:solidFill>
                          <a:schemeClr val="tx1"/>
                        </a:solidFill>
                        <a:latin typeface="Cambria Math" panose="02040503050406030204" pitchFamily="18" charset="0"/>
                      </a:rPr>
                      <m:t>) </m:t>
                    </m:r>
                  </m:oMath>
                </a14:m>
                <a:r>
                  <a:rPr lang="en-US" sz="900" dirty="0">
                    <a:solidFill>
                      <a:schemeClr val="tx1"/>
                    </a:solidFill>
                  </a:rPr>
                  <a:t>in a Taylor series where </a:t>
                </a:r>
                <a14:m>
                  <m:oMath xmlns:m="http://schemas.openxmlformats.org/officeDocument/2006/math">
                    <m:r>
                      <a:rPr lang="en-US" sz="788" i="1">
                        <a:solidFill>
                          <a:schemeClr val="tx1"/>
                        </a:solidFill>
                        <a:latin typeface="Cambria Math" panose="02040503050406030204" pitchFamily="18" charset="0"/>
                        <a:ea typeface="Cambria Math" panose="02040503050406030204" pitchFamily="18" charset="0"/>
                      </a:rPr>
                      <m:t>∆</m:t>
                    </m:r>
                    <m:r>
                      <a:rPr lang="en-US" sz="788" i="1">
                        <a:solidFill>
                          <a:schemeClr val="tx1"/>
                        </a:solidFill>
                        <a:latin typeface="Cambria Math" panose="02040503050406030204" pitchFamily="18" charset="0"/>
                        <a:ea typeface="Cambria Math" panose="02040503050406030204" pitchFamily="18" charset="0"/>
                      </a:rPr>
                      <m:t>𝑇</m:t>
                    </m:r>
                    <m:r>
                      <a:rPr lang="en-US" sz="788" i="1">
                        <a:solidFill>
                          <a:schemeClr val="tx1"/>
                        </a:solidFill>
                        <a:latin typeface="Cambria Math" panose="02040503050406030204" pitchFamily="18" charset="0"/>
                        <a:ea typeface="Cambria Math" panose="02040503050406030204" pitchFamily="18" charset="0"/>
                      </a:rPr>
                      <m:t>=</m:t>
                    </m:r>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𝑇</m:t>
                        </m:r>
                      </m:e>
                      <m:sub>
                        <m:r>
                          <a:rPr lang="en-US" sz="788" i="1">
                            <a:solidFill>
                              <a:schemeClr val="tx1"/>
                            </a:solidFill>
                            <a:latin typeface="Cambria Math" panose="02040503050406030204" pitchFamily="18" charset="0"/>
                          </a:rPr>
                          <m:t>𝑑</m:t>
                        </m:r>
                      </m:sub>
                    </m:sSub>
                    <m:r>
                      <a:rPr lang="en-US" sz="788" i="1">
                        <a:solidFill>
                          <a:schemeClr val="tx1"/>
                        </a:solidFill>
                        <a:latin typeface="Cambria Math" panose="02040503050406030204" pitchFamily="18" charset="0"/>
                        <a:ea typeface="Cambria Math" panose="02040503050406030204" pitchFamily="18" charset="0"/>
                      </a:rPr>
                      <m:t>−</m:t>
                    </m:r>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𝑇</m:t>
                        </m:r>
                      </m:e>
                      <m:sub>
                        <m:r>
                          <a:rPr lang="en-US" sz="788" i="1">
                            <a:solidFill>
                              <a:schemeClr val="tx1"/>
                            </a:solidFill>
                            <a:latin typeface="Cambria Math" panose="02040503050406030204" pitchFamily="18" charset="0"/>
                            <a:ea typeface="Cambria Math" panose="02040503050406030204" pitchFamily="18" charset="0"/>
                          </a:rPr>
                          <m:t>∞</m:t>
                        </m:r>
                      </m:sub>
                    </m:sSub>
                  </m:oMath>
                </a14:m>
                <a:r>
                  <a:rPr lang="en-US" sz="788" dirty="0">
                    <a:solidFill>
                      <a:schemeClr val="tx1"/>
                    </a:solidFill>
                  </a:rPr>
                  <a:t> </a:t>
                </a:r>
                <a:endParaRPr lang="en-US" sz="900" dirty="0">
                  <a:solidFill>
                    <a:schemeClr val="tx1"/>
                  </a:solidFill>
                </a:endParaRPr>
              </a:p>
            </p:txBody>
          </p:sp>
        </mc:Choice>
        <mc:Fallback xmlns="">
          <p:sp>
            <p:nvSpPr>
              <p:cNvPr id="31" name="Rectangle 30">
                <a:extLst>
                  <a:ext uri="{FF2B5EF4-FFF2-40B4-BE49-F238E27FC236}">
                    <a16:creationId xmlns:a16="http://schemas.microsoft.com/office/drawing/2014/main" id="{1E6CB937-007B-F54A-A8AE-D1F6C2B82F85}"/>
                  </a:ext>
                </a:extLst>
              </p:cNvPr>
              <p:cNvSpPr>
                <a:spLocks noRot="1" noChangeAspect="1" noMove="1" noResize="1" noEditPoints="1" noAdjustHandles="1" noChangeArrowheads="1" noChangeShapeType="1" noTextEdit="1"/>
              </p:cNvSpPr>
              <p:nvPr/>
            </p:nvSpPr>
            <p:spPr>
              <a:xfrm>
                <a:off x="6396161" y="2238255"/>
                <a:ext cx="2100890" cy="390469"/>
              </a:xfrm>
              <a:prstGeom prst="rect">
                <a:avLst/>
              </a:prstGeom>
              <a:blipFill>
                <a:blip r:embed="rId8"/>
                <a:stretch>
                  <a:fillRect b="-3030"/>
                </a:stretch>
              </a:blipFill>
              <a:ln>
                <a:solidFill>
                  <a:schemeClr val="tx1"/>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04A204C5-EA0C-9F4D-A982-615135015315}"/>
                  </a:ext>
                </a:extLst>
              </p:cNvPr>
              <p:cNvSpPr/>
              <p:nvPr/>
            </p:nvSpPr>
            <p:spPr>
              <a:xfrm>
                <a:off x="5389316" y="2760963"/>
                <a:ext cx="2323818" cy="547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𝜌</m:t>
                          </m:r>
                        </m:e>
                        <m:sub>
                          <m:r>
                            <a:rPr lang="en-US" sz="1050" i="1">
                              <a:solidFill>
                                <a:schemeClr val="bg1"/>
                              </a:solidFill>
                              <a:latin typeface="Cambria Math" panose="02040503050406030204" pitchFamily="18" charset="0"/>
                            </a:rPr>
                            <m:t>𝑣𝑠</m:t>
                          </m:r>
                        </m:sub>
                      </m:sSub>
                      <m:d>
                        <m:dPr>
                          <m:ctrlPr>
                            <a:rPr lang="en-US" sz="1050" i="1">
                              <a:solidFill>
                                <a:schemeClr val="bg1"/>
                              </a:solidFill>
                              <a:latin typeface="Cambria Math" panose="02040503050406030204" pitchFamily="18" charset="0"/>
                            </a:rPr>
                          </m:ctrlPr>
                        </m:dPr>
                        <m:e>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𝑇</m:t>
                              </m:r>
                            </m:e>
                            <m:sub>
                              <m:r>
                                <a:rPr lang="en-US" sz="1050" i="1">
                                  <a:solidFill>
                                    <a:schemeClr val="bg1"/>
                                  </a:solidFill>
                                  <a:latin typeface="Cambria Math" panose="02040503050406030204" pitchFamily="18" charset="0"/>
                                </a:rPr>
                                <m:t>𝑑</m:t>
                              </m:r>
                            </m:sub>
                          </m:sSub>
                        </m:e>
                      </m:d>
                      <m:r>
                        <a:rPr lang="en-US" sz="1050" i="1">
                          <a:solidFill>
                            <a:schemeClr val="bg1"/>
                          </a:solidFill>
                          <a:latin typeface="Cambria Math" panose="02040503050406030204" pitchFamily="18" charset="0"/>
                          <a:ea typeface="Cambria Math" panose="02040503050406030204" pitchFamily="18" charset="0"/>
                        </a:rPr>
                        <m:t>≅</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𝜌</m:t>
                          </m:r>
                        </m:e>
                        <m:sub>
                          <m:r>
                            <a:rPr lang="en-US" sz="1050" i="1">
                              <a:solidFill>
                                <a:schemeClr val="bg1"/>
                              </a:solidFill>
                              <a:latin typeface="Cambria Math" panose="02040503050406030204" pitchFamily="18" charset="0"/>
                            </a:rPr>
                            <m:t>𝑣𝑠</m:t>
                          </m:r>
                        </m:sub>
                      </m:sSub>
                      <m:d>
                        <m:dPr>
                          <m:ctrlPr>
                            <a:rPr lang="en-US" sz="1050" i="1">
                              <a:solidFill>
                                <a:schemeClr val="bg1"/>
                              </a:solidFill>
                              <a:latin typeface="Cambria Math" panose="02040503050406030204" pitchFamily="18" charset="0"/>
                            </a:rPr>
                          </m:ctrlPr>
                        </m:dPr>
                        <m:e>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𝑇</m:t>
                              </m:r>
                            </m:e>
                            <m:sub>
                              <m:r>
                                <a:rPr lang="en-US" sz="1050" i="1">
                                  <a:solidFill>
                                    <a:schemeClr val="bg1"/>
                                  </a:solidFill>
                                  <a:latin typeface="Cambria Math" panose="02040503050406030204" pitchFamily="18" charset="0"/>
                                  <a:ea typeface="Cambria Math" panose="02040503050406030204" pitchFamily="18" charset="0"/>
                                </a:rPr>
                                <m:t>∞</m:t>
                              </m:r>
                            </m:sub>
                          </m:sSub>
                        </m:e>
                      </m:d>
                      <m:r>
                        <a:rPr lang="en-US" sz="1050" i="1">
                          <a:solidFill>
                            <a:schemeClr val="bg1"/>
                          </a:solidFill>
                          <a:latin typeface="Cambria Math" panose="02040503050406030204" pitchFamily="18" charset="0"/>
                        </a:rPr>
                        <m:t>+</m:t>
                      </m:r>
                      <m:sSub>
                        <m:sSubPr>
                          <m:ctrlPr>
                            <a:rPr lang="en-US" sz="1050" i="1">
                              <a:solidFill>
                                <a:schemeClr val="bg1"/>
                              </a:solidFill>
                              <a:latin typeface="Cambria Math" panose="02040503050406030204" pitchFamily="18" charset="0"/>
                            </a:rPr>
                          </m:ctrlPr>
                        </m:sSubPr>
                        <m:e>
                          <m:d>
                            <m:dPr>
                              <m:begChr m:val=""/>
                              <m:endChr m:val="|"/>
                              <m:ctrlPr>
                                <a:rPr lang="en-US" sz="1050" i="1">
                                  <a:solidFill>
                                    <a:schemeClr val="bg1"/>
                                  </a:solidFill>
                                  <a:latin typeface="Cambria Math" panose="02040503050406030204" pitchFamily="18" charset="0"/>
                                </a:rPr>
                              </m:ctrlPr>
                            </m:dPr>
                            <m:e>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𝜌</m:t>
                                      </m:r>
                                    </m:e>
                                    <m:sub>
                                      <m:r>
                                        <a:rPr lang="en-US" sz="1050" i="1">
                                          <a:solidFill>
                                            <a:schemeClr val="bg1"/>
                                          </a:solidFill>
                                          <a:latin typeface="Cambria Math" panose="02040503050406030204" pitchFamily="18" charset="0"/>
                                        </a:rPr>
                                        <m:t>𝑣𝑠</m:t>
                                      </m:r>
                                    </m:sub>
                                  </m:sSub>
                                </m:num>
                                <m:den>
                                  <m:r>
                                    <a:rPr lang="en-US" sz="1050" i="1">
                                      <a:solidFill>
                                        <a:schemeClr val="bg1"/>
                                      </a:solidFill>
                                      <a:latin typeface="Cambria Math" panose="02040503050406030204" pitchFamily="18" charset="0"/>
                                    </a:rPr>
                                    <m:t>𝜕</m:t>
                                  </m:r>
                                  <m:r>
                                    <a:rPr lang="en-US" sz="1050" i="1">
                                      <a:solidFill>
                                        <a:schemeClr val="bg1"/>
                                      </a:solidFill>
                                      <a:latin typeface="Cambria Math" panose="02040503050406030204" pitchFamily="18" charset="0"/>
                                    </a:rPr>
                                    <m:t>𝑇</m:t>
                                  </m:r>
                                </m:den>
                              </m:f>
                            </m:e>
                          </m:d>
                        </m:e>
                        <m:sub>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𝑇</m:t>
                              </m:r>
                            </m:e>
                            <m:sub>
                              <m:r>
                                <a:rPr lang="en-US" sz="1050" i="1">
                                  <a:solidFill>
                                    <a:schemeClr val="bg1"/>
                                  </a:solidFill>
                                  <a:latin typeface="Cambria Math" panose="02040503050406030204" pitchFamily="18" charset="0"/>
                                  <a:ea typeface="Cambria Math" panose="02040503050406030204" pitchFamily="18" charset="0"/>
                                </a:rPr>
                                <m:t>∞</m:t>
                              </m:r>
                            </m:sub>
                          </m:sSub>
                        </m:sub>
                      </m:sSub>
                      <m:r>
                        <a:rPr lang="en-US" sz="1050" i="1">
                          <a:solidFill>
                            <a:schemeClr val="bg1"/>
                          </a:solidFill>
                          <a:latin typeface="Cambria Math" panose="02040503050406030204" pitchFamily="18" charset="0"/>
                          <a:ea typeface="Cambria Math" panose="02040503050406030204" pitchFamily="18" charset="0"/>
                        </a:rPr>
                        <m:t>∆</m:t>
                      </m:r>
                      <m:r>
                        <a:rPr lang="en-US" sz="1050" i="1">
                          <a:solidFill>
                            <a:schemeClr val="bg1"/>
                          </a:solidFill>
                          <a:latin typeface="Cambria Math" panose="02040503050406030204" pitchFamily="18" charset="0"/>
                          <a:ea typeface="Cambria Math" panose="02040503050406030204" pitchFamily="18" charset="0"/>
                        </a:rPr>
                        <m:t>𝑇</m:t>
                      </m:r>
                    </m:oMath>
                  </m:oMathPara>
                </a14:m>
                <a:endParaRPr lang="en-US" sz="1050" dirty="0">
                  <a:ea typeface="Cambria Math" panose="02040503050406030204" pitchFamily="18" charset="0"/>
                </a:endParaRPr>
              </a:p>
            </p:txBody>
          </p:sp>
        </mc:Choice>
        <mc:Fallback xmlns="">
          <p:sp>
            <p:nvSpPr>
              <p:cNvPr id="32" name="Rounded Rectangle 31">
                <a:extLst>
                  <a:ext uri="{FF2B5EF4-FFF2-40B4-BE49-F238E27FC236}">
                    <a16:creationId xmlns:a16="http://schemas.microsoft.com/office/drawing/2014/main" id="{04A204C5-EA0C-9F4D-A982-615135015315}"/>
                  </a:ext>
                </a:extLst>
              </p:cNvPr>
              <p:cNvSpPr>
                <a:spLocks noRot="1" noChangeAspect="1" noMove="1" noResize="1" noEditPoints="1" noAdjustHandles="1" noChangeArrowheads="1" noChangeShapeType="1" noTextEdit="1"/>
              </p:cNvSpPr>
              <p:nvPr/>
            </p:nvSpPr>
            <p:spPr>
              <a:xfrm>
                <a:off x="5389316" y="2760963"/>
                <a:ext cx="2323818" cy="547759"/>
              </a:xfrm>
              <a:prstGeom prst="roundRect">
                <a:avLst/>
              </a:prstGeom>
              <a:blipFill>
                <a:blip r:embed="rId9"/>
                <a:stretch>
                  <a:fillRect t="-132609" b="-186957"/>
                </a:stretch>
              </a:blipFill>
            </p:spPr>
            <p:txBody>
              <a:bodyPr/>
              <a:lstStyle/>
              <a:p>
                <a:r>
                  <a:rPr lang="en-US">
                    <a:noFill/>
                  </a:rPr>
                  <a:t> </a:t>
                </a:r>
              </a:p>
            </p:txBody>
          </p:sp>
        </mc:Fallback>
      </mc:AlternateContent>
      <p:cxnSp>
        <p:nvCxnSpPr>
          <p:cNvPr id="33" name="Straight Connector 32">
            <a:extLst>
              <a:ext uri="{FF2B5EF4-FFF2-40B4-BE49-F238E27FC236}">
                <a16:creationId xmlns:a16="http://schemas.microsoft.com/office/drawing/2014/main" id="{8D9C2014-CFD1-7146-8A2A-A458FEEB298E}"/>
              </a:ext>
            </a:extLst>
          </p:cNvPr>
          <p:cNvCxnSpPr>
            <a:cxnSpLocks/>
          </p:cNvCxnSpPr>
          <p:nvPr/>
        </p:nvCxnSpPr>
        <p:spPr>
          <a:xfrm>
            <a:off x="7362299" y="2649969"/>
            <a:ext cx="0" cy="110994"/>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44AC43-0D13-684D-9BD3-036E341E1765}"/>
              </a:ext>
            </a:extLst>
          </p:cNvPr>
          <p:cNvCxnSpPr>
            <a:cxnSpLocks/>
            <a:stCxn id="35" idx="1"/>
            <a:endCxn id="32" idx="3"/>
          </p:cNvCxnSpPr>
          <p:nvPr/>
        </p:nvCxnSpPr>
        <p:spPr>
          <a:xfrm flipH="1">
            <a:off x="7713134" y="3031403"/>
            <a:ext cx="189105" cy="344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79A01A6F-00FC-A74A-9A59-8E6C864949CA}"/>
                  </a:ext>
                </a:extLst>
              </p:cNvPr>
              <p:cNvSpPr/>
              <p:nvPr/>
            </p:nvSpPr>
            <p:spPr>
              <a:xfrm>
                <a:off x="7902240" y="2836168"/>
                <a:ext cx="899651" cy="390469"/>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Keep only 1</a:t>
                </a:r>
                <a:r>
                  <a:rPr lang="en-US" sz="900" baseline="30000" dirty="0">
                    <a:solidFill>
                      <a:schemeClr val="tx1"/>
                    </a:solidFill>
                  </a:rPr>
                  <a:t>st</a:t>
                </a:r>
                <a:r>
                  <a:rPr lang="en-US" sz="900" dirty="0">
                    <a:solidFill>
                      <a:schemeClr val="tx1"/>
                    </a:solidFill>
                  </a:rPr>
                  <a:t> term since </a:t>
                </a:r>
                <a14:m>
                  <m:oMath xmlns:m="http://schemas.openxmlformats.org/officeDocument/2006/math">
                    <m:r>
                      <a:rPr lang="en-US" sz="788" i="1">
                        <a:solidFill>
                          <a:schemeClr val="tx1"/>
                        </a:solidFill>
                        <a:latin typeface="Cambria Math" panose="02040503050406030204" pitchFamily="18" charset="0"/>
                        <a:ea typeface="Cambria Math" panose="02040503050406030204" pitchFamily="18" charset="0"/>
                      </a:rPr>
                      <m:t>∆</m:t>
                    </m:r>
                    <m:r>
                      <a:rPr lang="en-US" sz="788" i="1">
                        <a:solidFill>
                          <a:schemeClr val="tx1"/>
                        </a:solidFill>
                        <a:latin typeface="Cambria Math" panose="02040503050406030204" pitchFamily="18" charset="0"/>
                        <a:ea typeface="Cambria Math" panose="02040503050406030204" pitchFamily="18" charset="0"/>
                      </a:rPr>
                      <m:t>𝑇</m:t>
                    </m:r>
                  </m:oMath>
                </a14:m>
                <a:r>
                  <a:rPr lang="en-US" sz="788" dirty="0">
                    <a:solidFill>
                      <a:schemeClr val="tx1"/>
                    </a:solidFill>
                  </a:rPr>
                  <a:t> </a:t>
                </a:r>
                <a:r>
                  <a:rPr lang="en-US" sz="900" dirty="0">
                    <a:solidFill>
                      <a:schemeClr val="tx1"/>
                    </a:solidFill>
                  </a:rPr>
                  <a:t>is small </a:t>
                </a:r>
              </a:p>
            </p:txBody>
          </p:sp>
        </mc:Choice>
        <mc:Fallback xmlns="">
          <p:sp>
            <p:nvSpPr>
              <p:cNvPr id="35" name="Rectangle 34">
                <a:extLst>
                  <a:ext uri="{FF2B5EF4-FFF2-40B4-BE49-F238E27FC236}">
                    <a16:creationId xmlns:a16="http://schemas.microsoft.com/office/drawing/2014/main" id="{79A01A6F-00FC-A74A-9A59-8E6C864949CA}"/>
                  </a:ext>
                </a:extLst>
              </p:cNvPr>
              <p:cNvSpPr>
                <a:spLocks noRot="1" noChangeAspect="1" noMove="1" noResize="1" noEditPoints="1" noAdjustHandles="1" noChangeArrowheads="1" noChangeShapeType="1" noTextEdit="1"/>
              </p:cNvSpPr>
              <p:nvPr/>
            </p:nvSpPr>
            <p:spPr>
              <a:xfrm>
                <a:off x="7902240" y="2836168"/>
                <a:ext cx="899651" cy="390469"/>
              </a:xfrm>
              <a:prstGeom prst="rect">
                <a:avLst/>
              </a:prstGeom>
              <a:blipFill>
                <a:blip r:embed="rId10"/>
                <a:stretch>
                  <a:fillRect t="-10606" b="-21212"/>
                </a:stretch>
              </a:blipFill>
              <a:ln>
                <a:solidFill>
                  <a:schemeClr val="tx1"/>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2BD10F75-1D21-EC45-AE25-0EA5F4209B7A}"/>
                  </a:ext>
                </a:extLst>
              </p:cNvPr>
              <p:cNvSpPr/>
              <p:nvPr/>
            </p:nvSpPr>
            <p:spPr>
              <a:xfrm>
                <a:off x="6912812" y="3444150"/>
                <a:ext cx="1175385" cy="294080"/>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Need </a:t>
                </a:r>
                <a14:m>
                  <m:oMath xmlns:m="http://schemas.openxmlformats.org/officeDocument/2006/math">
                    <m:f>
                      <m:fPr>
                        <m:ctrlPr>
                          <a:rPr lang="en-US" sz="788" i="1">
                            <a:solidFill>
                              <a:schemeClr val="tx1"/>
                            </a:solidFill>
                            <a:latin typeface="Cambria Math" panose="02040503050406030204" pitchFamily="18" charset="0"/>
                          </a:rPr>
                        </m:ctrlPr>
                      </m:fPr>
                      <m:num>
                        <m:r>
                          <a:rPr lang="en-US" sz="788" i="1">
                            <a:solidFill>
                              <a:schemeClr val="tx1"/>
                            </a:solidFill>
                            <a:latin typeface="Cambria Math" panose="02040503050406030204" pitchFamily="18" charset="0"/>
                          </a:rPr>
                          <m:t>𝜕</m:t>
                        </m:r>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𝜌</m:t>
                            </m:r>
                          </m:e>
                          <m:sub>
                            <m:r>
                              <a:rPr lang="en-US" sz="788" i="1">
                                <a:solidFill>
                                  <a:schemeClr val="tx1"/>
                                </a:solidFill>
                                <a:latin typeface="Cambria Math" panose="02040503050406030204" pitchFamily="18" charset="0"/>
                              </a:rPr>
                              <m:t>𝑣𝑠</m:t>
                            </m:r>
                          </m:sub>
                        </m:sSub>
                      </m:num>
                      <m:den>
                        <m:r>
                          <a:rPr lang="en-US" sz="788" i="1">
                            <a:solidFill>
                              <a:schemeClr val="tx1"/>
                            </a:solidFill>
                            <a:latin typeface="Cambria Math" panose="02040503050406030204" pitchFamily="18" charset="0"/>
                          </a:rPr>
                          <m:t>𝜕</m:t>
                        </m:r>
                        <m:r>
                          <a:rPr lang="en-US" sz="788" i="1">
                            <a:solidFill>
                              <a:schemeClr val="tx1"/>
                            </a:solidFill>
                            <a:latin typeface="Cambria Math" panose="02040503050406030204" pitchFamily="18" charset="0"/>
                          </a:rPr>
                          <m:t>𝑇</m:t>
                        </m:r>
                      </m:den>
                    </m:f>
                  </m:oMath>
                </a14:m>
                <a:r>
                  <a:rPr lang="en-US" sz="900" dirty="0">
                    <a:solidFill>
                      <a:schemeClr val="tx1"/>
                    </a:solidFill>
                  </a:rPr>
                  <a:t>, let </a:t>
                </a:r>
                <a14:m>
                  <m:oMath xmlns:m="http://schemas.openxmlformats.org/officeDocument/2006/math">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𝑇</m:t>
                        </m:r>
                      </m:e>
                      <m:sub>
                        <m:r>
                          <a:rPr lang="en-US" sz="788" i="1">
                            <a:solidFill>
                              <a:schemeClr val="tx1"/>
                            </a:solidFill>
                            <a:latin typeface="Cambria Math" panose="02040503050406030204" pitchFamily="18" charset="0"/>
                            <a:ea typeface="Cambria Math" panose="02040503050406030204" pitchFamily="18" charset="0"/>
                          </a:rPr>
                          <m:t>∞</m:t>
                        </m:r>
                      </m:sub>
                    </m:sSub>
                    <m:r>
                      <a:rPr lang="en-US" sz="788" i="1">
                        <a:solidFill>
                          <a:schemeClr val="tx1"/>
                        </a:solidFill>
                        <a:latin typeface="Cambria Math" panose="02040503050406030204" pitchFamily="18" charset="0"/>
                        <a:ea typeface="Cambria Math" panose="02040503050406030204" pitchFamily="18" charset="0"/>
                      </a:rPr>
                      <m:t>≡</m:t>
                    </m:r>
                    <m:r>
                      <a:rPr lang="en-US" sz="788" i="1">
                        <a:solidFill>
                          <a:schemeClr val="tx1"/>
                        </a:solidFill>
                        <a:latin typeface="Cambria Math" panose="02040503050406030204" pitchFamily="18" charset="0"/>
                      </a:rPr>
                      <m:t>𝑇</m:t>
                    </m:r>
                  </m:oMath>
                </a14:m>
                <a:r>
                  <a:rPr lang="en-US" sz="788" dirty="0">
                    <a:solidFill>
                      <a:schemeClr val="tx1"/>
                    </a:solidFill>
                  </a:rPr>
                  <a:t> </a:t>
                </a:r>
                <a:endParaRPr lang="en-US" sz="900" dirty="0">
                  <a:solidFill>
                    <a:schemeClr val="tx1"/>
                  </a:solidFill>
                </a:endParaRPr>
              </a:p>
            </p:txBody>
          </p:sp>
        </mc:Choice>
        <mc:Fallback xmlns="">
          <p:sp>
            <p:nvSpPr>
              <p:cNvPr id="38" name="Rectangle 37">
                <a:extLst>
                  <a:ext uri="{FF2B5EF4-FFF2-40B4-BE49-F238E27FC236}">
                    <a16:creationId xmlns:a16="http://schemas.microsoft.com/office/drawing/2014/main" id="{2BD10F75-1D21-EC45-AE25-0EA5F4209B7A}"/>
                  </a:ext>
                </a:extLst>
              </p:cNvPr>
              <p:cNvSpPr>
                <a:spLocks noRot="1" noChangeAspect="1" noMove="1" noResize="1" noEditPoints="1" noAdjustHandles="1" noChangeArrowheads="1" noChangeShapeType="1" noTextEdit="1"/>
              </p:cNvSpPr>
              <p:nvPr/>
            </p:nvSpPr>
            <p:spPr>
              <a:xfrm>
                <a:off x="6912812" y="3444150"/>
                <a:ext cx="1175385" cy="294080"/>
              </a:xfrm>
              <a:prstGeom prst="rect">
                <a:avLst/>
              </a:prstGeom>
              <a:blipFill>
                <a:blip r:embed="rId11"/>
                <a:stretch>
                  <a:fillRect/>
                </a:stretch>
              </a:blipFill>
              <a:ln>
                <a:solidFill>
                  <a:schemeClr val="tx1"/>
                </a:solidFill>
                <a:prstDash val="sysDot"/>
              </a:ln>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9AB79B0C-8D73-254A-A866-3B2165700CBA}"/>
              </a:ext>
            </a:extLst>
          </p:cNvPr>
          <p:cNvCxnSpPr>
            <a:cxnSpLocks/>
          </p:cNvCxnSpPr>
          <p:nvPr/>
        </p:nvCxnSpPr>
        <p:spPr>
          <a:xfrm>
            <a:off x="7030538" y="3294943"/>
            <a:ext cx="0" cy="134057"/>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D39993F7-BC7C-044E-9A60-D8A80118DA3C}"/>
                  </a:ext>
                </a:extLst>
              </p:cNvPr>
              <p:cNvSpPr/>
              <p:nvPr/>
            </p:nvSpPr>
            <p:spPr>
              <a:xfrm>
                <a:off x="6912812" y="3893288"/>
                <a:ext cx="1175385" cy="445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m:t>
                          </m:r>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𝜌</m:t>
                              </m:r>
                            </m:e>
                            <m:sub>
                              <m:r>
                                <a:rPr lang="en-US" sz="900" i="1">
                                  <a:solidFill>
                                    <a:schemeClr val="bg1"/>
                                  </a:solidFill>
                                  <a:latin typeface="Cambria Math" panose="02040503050406030204" pitchFamily="18" charset="0"/>
                                </a:rPr>
                                <m:t>𝑣𝑠</m:t>
                              </m:r>
                            </m:sub>
                          </m:sSub>
                        </m:num>
                        <m:den>
                          <m:r>
                            <a:rPr lang="en-US" sz="900" i="1">
                              <a:solidFill>
                                <a:schemeClr val="bg1"/>
                              </a:solidFill>
                              <a:latin typeface="Cambria Math" panose="02040503050406030204" pitchFamily="18" charset="0"/>
                            </a:rPr>
                            <m:t>𝜕</m:t>
                          </m:r>
                          <m:r>
                            <a:rPr lang="en-US" sz="900" i="1">
                              <a:solidFill>
                                <a:schemeClr val="bg1"/>
                              </a:solidFill>
                              <a:latin typeface="Cambria Math" panose="02040503050406030204" pitchFamily="18" charset="0"/>
                            </a:rPr>
                            <m:t>𝑇</m:t>
                          </m:r>
                        </m:den>
                      </m:f>
                      <m:r>
                        <a:rPr lang="en-US" sz="900" i="1">
                          <a:solidFill>
                            <a:schemeClr val="bg1"/>
                          </a:solidFill>
                          <a:latin typeface="Cambria Math" panose="02040503050406030204" pitchFamily="18" charset="0"/>
                        </a:rPr>
                        <m:t>=</m:t>
                      </m:r>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m:t>
                          </m:r>
                        </m:num>
                        <m:den>
                          <m:r>
                            <a:rPr lang="en-US" sz="900" i="1">
                              <a:solidFill>
                                <a:schemeClr val="bg1"/>
                              </a:solidFill>
                              <a:latin typeface="Cambria Math" panose="02040503050406030204" pitchFamily="18" charset="0"/>
                            </a:rPr>
                            <m:t>𝜕</m:t>
                          </m:r>
                          <m:r>
                            <a:rPr lang="en-US" sz="900" i="1">
                              <a:solidFill>
                                <a:schemeClr val="bg1"/>
                              </a:solidFill>
                              <a:latin typeface="Cambria Math" panose="02040503050406030204" pitchFamily="18" charset="0"/>
                            </a:rPr>
                            <m:t>𝑇</m:t>
                          </m:r>
                        </m:den>
                      </m:f>
                      <m:d>
                        <m:dPr>
                          <m:ctrlPr>
                            <a:rPr lang="en-US" sz="900" i="1">
                              <a:solidFill>
                                <a:schemeClr val="bg1"/>
                              </a:solidFill>
                              <a:latin typeface="Cambria Math" panose="02040503050406030204" pitchFamily="18" charset="0"/>
                            </a:rPr>
                          </m:ctrlPr>
                        </m:dPr>
                        <m:e>
                          <m:f>
                            <m:fPr>
                              <m:ctrlPr>
                                <a:rPr lang="en-US" sz="900" i="1">
                                  <a:solidFill>
                                    <a:schemeClr val="bg1"/>
                                  </a:solidFill>
                                  <a:latin typeface="Cambria Math" panose="02040503050406030204" pitchFamily="18" charset="0"/>
                                </a:rPr>
                              </m:ctrlPr>
                            </m:fPr>
                            <m:num>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num>
                            <m:den>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𝑅</m:t>
                                  </m:r>
                                </m:e>
                                <m:sub>
                                  <m:r>
                                    <a:rPr lang="en-US" sz="900" i="1">
                                      <a:solidFill>
                                        <a:schemeClr val="bg1"/>
                                      </a:solidFill>
                                      <a:latin typeface="Cambria Math" panose="02040503050406030204" pitchFamily="18" charset="0"/>
                                    </a:rPr>
                                    <m:t>𝑣</m:t>
                                  </m:r>
                                </m:sub>
                              </m:sSub>
                              <m:r>
                                <a:rPr lang="en-US" sz="900" i="1">
                                  <a:solidFill>
                                    <a:schemeClr val="bg1"/>
                                  </a:solidFill>
                                  <a:latin typeface="Cambria Math" panose="02040503050406030204" pitchFamily="18" charset="0"/>
                                </a:rPr>
                                <m:t>𝑇</m:t>
                              </m:r>
                            </m:den>
                          </m:f>
                        </m:e>
                      </m:d>
                    </m:oMath>
                  </m:oMathPara>
                </a14:m>
                <a:endParaRPr lang="en-US" sz="900" dirty="0">
                  <a:ea typeface="Cambria Math" panose="02040503050406030204" pitchFamily="18" charset="0"/>
                </a:endParaRPr>
              </a:p>
            </p:txBody>
          </p:sp>
        </mc:Choice>
        <mc:Fallback xmlns="">
          <p:sp>
            <p:nvSpPr>
              <p:cNvPr id="41" name="Rounded Rectangle 40">
                <a:extLst>
                  <a:ext uri="{FF2B5EF4-FFF2-40B4-BE49-F238E27FC236}">
                    <a16:creationId xmlns:a16="http://schemas.microsoft.com/office/drawing/2014/main" id="{D39993F7-BC7C-044E-9A60-D8A80118DA3C}"/>
                  </a:ext>
                </a:extLst>
              </p:cNvPr>
              <p:cNvSpPr>
                <a:spLocks noRot="1" noChangeAspect="1" noMove="1" noResize="1" noEditPoints="1" noAdjustHandles="1" noChangeArrowheads="1" noChangeShapeType="1" noTextEdit="1"/>
              </p:cNvSpPr>
              <p:nvPr/>
            </p:nvSpPr>
            <p:spPr>
              <a:xfrm>
                <a:off x="6912812" y="3893288"/>
                <a:ext cx="1175385" cy="445575"/>
              </a:xfrm>
              <a:prstGeom prst="roundRect">
                <a:avLst/>
              </a:prstGeom>
              <a:blipFill>
                <a:blip r:embed="rId12"/>
                <a:stretch>
                  <a:fillRect/>
                </a:stretch>
              </a:blipFill>
            </p:spPr>
            <p:txBody>
              <a:bodyPr/>
              <a:lstStyle/>
              <a:p>
                <a:r>
                  <a:rPr lang="en-US">
                    <a:noFill/>
                  </a:rPr>
                  <a:t> </a:t>
                </a:r>
              </a:p>
            </p:txBody>
          </p:sp>
        </mc:Fallback>
      </mc:AlternateContent>
      <p:cxnSp>
        <p:nvCxnSpPr>
          <p:cNvPr id="42" name="Straight Connector 41">
            <a:extLst>
              <a:ext uri="{FF2B5EF4-FFF2-40B4-BE49-F238E27FC236}">
                <a16:creationId xmlns:a16="http://schemas.microsoft.com/office/drawing/2014/main" id="{1CC85535-B360-6A40-9BAE-4D74A0CE3785}"/>
              </a:ext>
            </a:extLst>
          </p:cNvPr>
          <p:cNvCxnSpPr>
            <a:cxnSpLocks/>
          </p:cNvCxnSpPr>
          <p:nvPr/>
        </p:nvCxnSpPr>
        <p:spPr>
          <a:xfrm>
            <a:off x="7497468" y="3743619"/>
            <a:ext cx="0" cy="134057"/>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4FC9F94-00EF-3B46-A180-194FF8C1AFC7}"/>
              </a:ext>
            </a:extLst>
          </p:cNvPr>
          <p:cNvCxnSpPr>
            <a:cxnSpLocks/>
          </p:cNvCxnSpPr>
          <p:nvPr/>
        </p:nvCxnSpPr>
        <p:spPr>
          <a:xfrm flipH="1">
            <a:off x="8088197" y="4018770"/>
            <a:ext cx="169037"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22F2865C-E91C-C64D-876B-B6F698641153}"/>
              </a:ext>
            </a:extLst>
          </p:cNvPr>
          <p:cNvSpPr/>
          <p:nvPr/>
        </p:nvSpPr>
        <p:spPr>
          <a:xfrm>
            <a:off x="8249901" y="3696049"/>
            <a:ext cx="494299" cy="390469"/>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Ideal Gas Law!</a:t>
            </a:r>
          </a:p>
        </p:txBody>
      </p:sp>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CEC4D720-A371-834A-A775-0B5FB7B04F29}"/>
                  </a:ext>
                </a:extLst>
              </p:cNvPr>
              <p:cNvSpPr/>
              <p:nvPr/>
            </p:nvSpPr>
            <p:spPr>
              <a:xfrm>
                <a:off x="7079054" y="4493921"/>
                <a:ext cx="1961177" cy="445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m:t>
                          </m:r>
                        </m:num>
                        <m:den>
                          <m:r>
                            <a:rPr lang="en-US" sz="900" i="1">
                              <a:solidFill>
                                <a:schemeClr val="bg1"/>
                              </a:solidFill>
                              <a:latin typeface="Cambria Math" panose="02040503050406030204" pitchFamily="18" charset="0"/>
                            </a:rPr>
                            <m:t>𝜕</m:t>
                          </m:r>
                          <m:r>
                            <a:rPr lang="en-US" sz="900" i="1">
                              <a:solidFill>
                                <a:schemeClr val="bg1"/>
                              </a:solidFill>
                              <a:latin typeface="Cambria Math" panose="02040503050406030204" pitchFamily="18" charset="0"/>
                            </a:rPr>
                            <m:t>𝑇</m:t>
                          </m:r>
                        </m:den>
                      </m:f>
                      <m:d>
                        <m:dPr>
                          <m:ctrlPr>
                            <a:rPr lang="en-US" sz="900" i="1">
                              <a:solidFill>
                                <a:schemeClr val="bg1"/>
                              </a:solidFill>
                              <a:latin typeface="Cambria Math" panose="02040503050406030204" pitchFamily="18" charset="0"/>
                            </a:rPr>
                          </m:ctrlPr>
                        </m:dPr>
                        <m:e>
                          <m:f>
                            <m:fPr>
                              <m:ctrlPr>
                                <a:rPr lang="en-US" sz="900" i="1">
                                  <a:solidFill>
                                    <a:schemeClr val="bg1"/>
                                  </a:solidFill>
                                  <a:latin typeface="Cambria Math" panose="02040503050406030204" pitchFamily="18" charset="0"/>
                                </a:rPr>
                              </m:ctrlPr>
                            </m:fPr>
                            <m:num>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num>
                            <m:den>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𝑅</m:t>
                                  </m:r>
                                </m:e>
                                <m:sub>
                                  <m:r>
                                    <a:rPr lang="en-US" sz="900" i="1">
                                      <a:solidFill>
                                        <a:schemeClr val="bg1"/>
                                      </a:solidFill>
                                      <a:latin typeface="Cambria Math" panose="02040503050406030204" pitchFamily="18" charset="0"/>
                                    </a:rPr>
                                    <m:t>𝑣</m:t>
                                  </m:r>
                                </m:sub>
                              </m:sSub>
                              <m:r>
                                <a:rPr lang="en-US" sz="900" i="1">
                                  <a:solidFill>
                                    <a:schemeClr val="bg1"/>
                                  </a:solidFill>
                                  <a:latin typeface="Cambria Math" panose="02040503050406030204" pitchFamily="18" charset="0"/>
                                </a:rPr>
                                <m:t>𝑇</m:t>
                              </m:r>
                            </m:den>
                          </m:f>
                        </m:e>
                      </m:d>
                      <m:r>
                        <a:rPr lang="en-US" sz="900" i="1">
                          <a:solidFill>
                            <a:schemeClr val="bg1"/>
                          </a:solidFill>
                          <a:latin typeface="Cambria Math" panose="02040503050406030204" pitchFamily="18" charset="0"/>
                        </a:rPr>
                        <m:t>=</m:t>
                      </m:r>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m:t>
                          </m:r>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num>
                        <m:den>
                          <m:r>
                            <a:rPr lang="en-US" sz="900" i="1">
                              <a:solidFill>
                                <a:schemeClr val="bg1"/>
                              </a:solidFill>
                              <a:latin typeface="Cambria Math" panose="02040503050406030204" pitchFamily="18" charset="0"/>
                            </a:rPr>
                            <m:t>𝜕</m:t>
                          </m:r>
                          <m:r>
                            <a:rPr lang="en-US" sz="900" i="1">
                              <a:solidFill>
                                <a:schemeClr val="bg1"/>
                              </a:solidFill>
                              <a:latin typeface="Cambria Math" panose="02040503050406030204" pitchFamily="18" charset="0"/>
                            </a:rPr>
                            <m:t>𝑇</m:t>
                          </m:r>
                        </m:den>
                      </m:f>
                      <m:d>
                        <m:dPr>
                          <m:ctrlPr>
                            <a:rPr lang="en-US" sz="900" i="1">
                              <a:solidFill>
                                <a:schemeClr val="bg1"/>
                              </a:solidFill>
                              <a:latin typeface="Cambria Math" panose="02040503050406030204" pitchFamily="18" charset="0"/>
                            </a:rPr>
                          </m:ctrlPr>
                        </m:dPr>
                        <m:e>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1</m:t>
                              </m:r>
                            </m:num>
                            <m:den>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𝑅</m:t>
                                  </m:r>
                                </m:e>
                                <m:sub>
                                  <m:r>
                                    <a:rPr lang="en-US" sz="900" i="1">
                                      <a:solidFill>
                                        <a:schemeClr val="bg1"/>
                                      </a:solidFill>
                                      <a:latin typeface="Cambria Math" panose="02040503050406030204" pitchFamily="18" charset="0"/>
                                    </a:rPr>
                                    <m:t>𝑣</m:t>
                                  </m:r>
                                </m:sub>
                              </m:sSub>
                              <m:r>
                                <a:rPr lang="en-US" sz="900" i="1">
                                  <a:solidFill>
                                    <a:schemeClr val="bg1"/>
                                  </a:solidFill>
                                  <a:latin typeface="Cambria Math" panose="02040503050406030204" pitchFamily="18" charset="0"/>
                                </a:rPr>
                                <m:t>𝑇</m:t>
                              </m:r>
                            </m:den>
                          </m:f>
                        </m:e>
                      </m:d>
                      <m:r>
                        <a:rPr lang="en-US" sz="900" i="1">
                          <a:solidFill>
                            <a:schemeClr val="bg1"/>
                          </a:solidFill>
                          <a:latin typeface="Cambria Math" panose="02040503050406030204" pitchFamily="18" charset="0"/>
                        </a:rPr>
                        <m:t>−</m:t>
                      </m:r>
                      <m:f>
                        <m:fPr>
                          <m:ctrlPr>
                            <a:rPr lang="en-US" sz="900" i="1">
                              <a:solidFill>
                                <a:schemeClr val="bg1"/>
                              </a:solidFill>
                              <a:latin typeface="Cambria Math" panose="02040503050406030204" pitchFamily="18" charset="0"/>
                            </a:rPr>
                          </m:ctrlPr>
                        </m:fPr>
                        <m:num>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num>
                        <m:den>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𝑅</m:t>
                              </m:r>
                            </m:e>
                            <m:sub>
                              <m:r>
                                <a:rPr lang="en-US" sz="900" i="1">
                                  <a:solidFill>
                                    <a:schemeClr val="bg1"/>
                                  </a:solidFill>
                                  <a:latin typeface="Cambria Math" panose="02040503050406030204" pitchFamily="18" charset="0"/>
                                </a:rPr>
                                <m:t>𝑣</m:t>
                              </m:r>
                            </m:sub>
                          </m:sSub>
                          <m:sSup>
                            <m:sSupPr>
                              <m:ctrlPr>
                                <a:rPr lang="en-US" sz="900" i="1">
                                  <a:solidFill>
                                    <a:schemeClr val="bg1"/>
                                  </a:solidFill>
                                  <a:latin typeface="Cambria Math" panose="02040503050406030204" pitchFamily="18" charset="0"/>
                                </a:rPr>
                              </m:ctrlPr>
                            </m:sSupPr>
                            <m:e>
                              <m:r>
                                <a:rPr lang="en-US" sz="900" i="1">
                                  <a:solidFill>
                                    <a:schemeClr val="bg1"/>
                                  </a:solidFill>
                                  <a:latin typeface="Cambria Math" panose="02040503050406030204" pitchFamily="18" charset="0"/>
                                </a:rPr>
                                <m:t>𝑇</m:t>
                              </m:r>
                            </m:e>
                            <m:sup>
                              <m:r>
                                <a:rPr lang="en-US" sz="900" i="1">
                                  <a:solidFill>
                                    <a:schemeClr val="bg1"/>
                                  </a:solidFill>
                                  <a:latin typeface="Cambria Math" panose="02040503050406030204" pitchFamily="18" charset="0"/>
                                </a:rPr>
                                <m:t>2</m:t>
                              </m:r>
                            </m:sup>
                          </m:sSup>
                        </m:den>
                      </m:f>
                    </m:oMath>
                  </m:oMathPara>
                </a14:m>
                <a:endParaRPr lang="en-US" sz="900" dirty="0">
                  <a:ea typeface="Cambria Math" panose="02040503050406030204" pitchFamily="18" charset="0"/>
                </a:endParaRPr>
              </a:p>
            </p:txBody>
          </p:sp>
        </mc:Choice>
        <mc:Fallback xmlns="">
          <p:sp>
            <p:nvSpPr>
              <p:cNvPr id="47" name="Rounded Rectangle 46">
                <a:extLst>
                  <a:ext uri="{FF2B5EF4-FFF2-40B4-BE49-F238E27FC236}">
                    <a16:creationId xmlns:a16="http://schemas.microsoft.com/office/drawing/2014/main" id="{CEC4D720-A371-834A-A775-0B5FB7B04F29}"/>
                  </a:ext>
                </a:extLst>
              </p:cNvPr>
              <p:cNvSpPr>
                <a:spLocks noRot="1" noChangeAspect="1" noMove="1" noResize="1" noEditPoints="1" noAdjustHandles="1" noChangeArrowheads="1" noChangeShapeType="1" noTextEdit="1"/>
              </p:cNvSpPr>
              <p:nvPr/>
            </p:nvSpPr>
            <p:spPr>
              <a:xfrm>
                <a:off x="7079054" y="4493921"/>
                <a:ext cx="1961177" cy="445575"/>
              </a:xfrm>
              <a:prstGeom prst="roundRect">
                <a:avLst/>
              </a:prstGeom>
              <a:blipFill>
                <a:blip r:embed="rId13"/>
                <a:stretch>
                  <a:fillRect/>
                </a:stretch>
              </a:blipFill>
            </p:spPr>
            <p:txBody>
              <a:bodyPr/>
              <a:lstStyle/>
              <a:p>
                <a:r>
                  <a:rPr lang="en-US">
                    <a:noFill/>
                  </a:rPr>
                  <a:t> </a:t>
                </a:r>
              </a:p>
            </p:txBody>
          </p:sp>
        </mc:Fallback>
      </mc:AlternateContent>
      <p:cxnSp>
        <p:nvCxnSpPr>
          <p:cNvPr id="48" name="Straight Connector 47">
            <a:extLst>
              <a:ext uri="{FF2B5EF4-FFF2-40B4-BE49-F238E27FC236}">
                <a16:creationId xmlns:a16="http://schemas.microsoft.com/office/drawing/2014/main" id="{176789C3-628C-2E49-AA7F-053E8B0E3168}"/>
              </a:ext>
            </a:extLst>
          </p:cNvPr>
          <p:cNvCxnSpPr>
            <a:cxnSpLocks/>
          </p:cNvCxnSpPr>
          <p:nvPr/>
        </p:nvCxnSpPr>
        <p:spPr>
          <a:xfrm>
            <a:off x="8744200" y="4386852"/>
            <a:ext cx="0" cy="10706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20F123A3-1592-FD43-8D69-2B0C1FCA7F0B}"/>
              </a:ext>
            </a:extLst>
          </p:cNvPr>
          <p:cNvSpPr/>
          <p:nvPr/>
        </p:nvSpPr>
        <p:spPr>
          <a:xfrm>
            <a:off x="8448166" y="4171200"/>
            <a:ext cx="592067" cy="215652"/>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Chain Rule!</a:t>
            </a:r>
          </a:p>
        </p:txBody>
      </p:sp>
      <p:cxnSp>
        <p:nvCxnSpPr>
          <p:cNvPr id="52" name="Straight Connector 51">
            <a:extLst>
              <a:ext uri="{FF2B5EF4-FFF2-40B4-BE49-F238E27FC236}">
                <a16:creationId xmlns:a16="http://schemas.microsoft.com/office/drawing/2014/main" id="{67204EE1-CA94-8C40-9F77-AF4DBED7C39F}"/>
              </a:ext>
            </a:extLst>
          </p:cNvPr>
          <p:cNvCxnSpPr>
            <a:cxnSpLocks/>
          </p:cNvCxnSpPr>
          <p:nvPr/>
        </p:nvCxnSpPr>
        <p:spPr>
          <a:xfrm>
            <a:off x="7884643" y="4345933"/>
            <a:ext cx="0" cy="134057"/>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B63B80ED-F969-BC48-BB47-55286470A531}"/>
                  </a:ext>
                </a:extLst>
              </p:cNvPr>
              <p:cNvSpPr/>
              <p:nvPr/>
            </p:nvSpPr>
            <p:spPr>
              <a:xfrm>
                <a:off x="7079055" y="5094554"/>
                <a:ext cx="1961177" cy="445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m:t>
                          </m:r>
                        </m:num>
                        <m:den>
                          <m:r>
                            <a:rPr lang="en-US" sz="900" i="1">
                              <a:solidFill>
                                <a:schemeClr val="bg1"/>
                              </a:solidFill>
                              <a:latin typeface="Cambria Math" panose="02040503050406030204" pitchFamily="18" charset="0"/>
                            </a:rPr>
                            <m:t>𝜕</m:t>
                          </m:r>
                          <m:r>
                            <a:rPr lang="en-US" sz="900" i="1">
                              <a:solidFill>
                                <a:schemeClr val="bg1"/>
                              </a:solidFill>
                              <a:latin typeface="Cambria Math" panose="02040503050406030204" pitchFamily="18" charset="0"/>
                            </a:rPr>
                            <m:t>𝑇</m:t>
                          </m:r>
                        </m:den>
                      </m:f>
                      <m:d>
                        <m:dPr>
                          <m:ctrlPr>
                            <a:rPr lang="en-US" sz="900" i="1">
                              <a:solidFill>
                                <a:schemeClr val="bg1"/>
                              </a:solidFill>
                              <a:latin typeface="Cambria Math" panose="02040503050406030204" pitchFamily="18" charset="0"/>
                            </a:rPr>
                          </m:ctrlPr>
                        </m:dPr>
                        <m:e>
                          <m:f>
                            <m:fPr>
                              <m:ctrlPr>
                                <a:rPr lang="en-US" sz="900" i="1">
                                  <a:solidFill>
                                    <a:schemeClr val="bg1"/>
                                  </a:solidFill>
                                  <a:latin typeface="Cambria Math" panose="02040503050406030204" pitchFamily="18" charset="0"/>
                                </a:rPr>
                              </m:ctrlPr>
                            </m:fPr>
                            <m:num>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num>
                            <m:den>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𝑅</m:t>
                                  </m:r>
                                </m:e>
                                <m:sub>
                                  <m:r>
                                    <a:rPr lang="en-US" sz="900" i="1">
                                      <a:solidFill>
                                        <a:schemeClr val="bg1"/>
                                      </a:solidFill>
                                      <a:latin typeface="Cambria Math" panose="02040503050406030204" pitchFamily="18" charset="0"/>
                                    </a:rPr>
                                    <m:t>𝑣</m:t>
                                  </m:r>
                                </m:sub>
                              </m:sSub>
                              <m:r>
                                <a:rPr lang="en-US" sz="900" i="1">
                                  <a:solidFill>
                                    <a:schemeClr val="bg1"/>
                                  </a:solidFill>
                                  <a:latin typeface="Cambria Math" panose="02040503050406030204" pitchFamily="18" charset="0"/>
                                </a:rPr>
                                <m:t>𝑇</m:t>
                              </m:r>
                            </m:den>
                          </m:f>
                        </m:e>
                      </m:d>
                      <m:r>
                        <a:rPr lang="en-US" sz="900" i="1">
                          <a:solidFill>
                            <a:schemeClr val="bg1"/>
                          </a:solidFill>
                          <a:latin typeface="Cambria Math" panose="02040503050406030204" pitchFamily="18" charset="0"/>
                        </a:rPr>
                        <m:t>=</m:t>
                      </m:r>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1</m:t>
                          </m:r>
                        </m:num>
                        <m:den>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𝑅</m:t>
                              </m:r>
                            </m:e>
                            <m:sub>
                              <m:r>
                                <a:rPr lang="en-US" sz="900" i="1">
                                  <a:solidFill>
                                    <a:schemeClr val="bg1"/>
                                  </a:solidFill>
                                  <a:latin typeface="Cambria Math" panose="02040503050406030204" pitchFamily="18" charset="0"/>
                                </a:rPr>
                                <m:t>𝑣</m:t>
                              </m:r>
                            </m:sub>
                          </m:sSub>
                          <m:r>
                            <a:rPr lang="en-US" sz="900" i="1">
                              <a:solidFill>
                                <a:schemeClr val="bg1"/>
                              </a:solidFill>
                              <a:latin typeface="Cambria Math" panose="02040503050406030204" pitchFamily="18" charset="0"/>
                            </a:rPr>
                            <m:t>𝑇</m:t>
                          </m:r>
                        </m:den>
                      </m:f>
                      <m:d>
                        <m:dPr>
                          <m:ctrlPr>
                            <a:rPr lang="en-US" sz="900" i="1">
                              <a:solidFill>
                                <a:schemeClr val="bg1"/>
                              </a:solidFill>
                              <a:latin typeface="Cambria Math" panose="02040503050406030204" pitchFamily="18" charset="0"/>
                            </a:rPr>
                          </m:ctrlPr>
                        </m:dPr>
                        <m:e>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m:t>
                              </m:r>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num>
                            <m:den>
                              <m:r>
                                <a:rPr lang="en-US" sz="900" i="1">
                                  <a:solidFill>
                                    <a:schemeClr val="bg1"/>
                                  </a:solidFill>
                                  <a:latin typeface="Cambria Math" panose="02040503050406030204" pitchFamily="18" charset="0"/>
                                </a:rPr>
                                <m:t>𝜕</m:t>
                              </m:r>
                              <m:r>
                                <a:rPr lang="en-US" sz="900" i="1">
                                  <a:solidFill>
                                    <a:schemeClr val="bg1"/>
                                  </a:solidFill>
                                  <a:latin typeface="Cambria Math" panose="02040503050406030204" pitchFamily="18" charset="0"/>
                                </a:rPr>
                                <m:t>𝑇</m:t>
                              </m:r>
                            </m:den>
                          </m:f>
                          <m:r>
                            <a:rPr lang="en-US" sz="900" i="1">
                              <a:solidFill>
                                <a:schemeClr val="bg1"/>
                              </a:solidFill>
                              <a:latin typeface="Cambria Math" panose="02040503050406030204" pitchFamily="18" charset="0"/>
                            </a:rPr>
                            <m:t>−</m:t>
                          </m:r>
                          <m:f>
                            <m:fPr>
                              <m:ctrlPr>
                                <a:rPr lang="en-US" sz="900" i="1">
                                  <a:solidFill>
                                    <a:schemeClr val="bg1"/>
                                  </a:solidFill>
                                  <a:latin typeface="Cambria Math" panose="02040503050406030204" pitchFamily="18" charset="0"/>
                                </a:rPr>
                              </m:ctrlPr>
                            </m:fPr>
                            <m:num>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num>
                            <m:den>
                              <m:r>
                                <a:rPr lang="en-US" sz="900" i="1">
                                  <a:solidFill>
                                    <a:schemeClr val="bg1"/>
                                  </a:solidFill>
                                  <a:latin typeface="Cambria Math" panose="02040503050406030204" pitchFamily="18" charset="0"/>
                                </a:rPr>
                                <m:t>𝑇</m:t>
                              </m:r>
                            </m:den>
                          </m:f>
                        </m:e>
                      </m:d>
                    </m:oMath>
                  </m:oMathPara>
                </a14:m>
                <a:endParaRPr lang="en-US" sz="900" dirty="0">
                  <a:ea typeface="Cambria Math" panose="02040503050406030204" pitchFamily="18" charset="0"/>
                </a:endParaRPr>
              </a:p>
            </p:txBody>
          </p:sp>
        </mc:Choice>
        <mc:Fallback xmlns="">
          <p:sp>
            <p:nvSpPr>
              <p:cNvPr id="40" name="Rounded Rectangle 39">
                <a:extLst>
                  <a:ext uri="{FF2B5EF4-FFF2-40B4-BE49-F238E27FC236}">
                    <a16:creationId xmlns:a16="http://schemas.microsoft.com/office/drawing/2014/main" id="{B63B80ED-F969-BC48-BB47-55286470A531}"/>
                  </a:ext>
                </a:extLst>
              </p:cNvPr>
              <p:cNvSpPr>
                <a:spLocks noRot="1" noChangeAspect="1" noMove="1" noResize="1" noEditPoints="1" noAdjustHandles="1" noChangeArrowheads="1" noChangeShapeType="1" noTextEdit="1"/>
              </p:cNvSpPr>
              <p:nvPr/>
            </p:nvSpPr>
            <p:spPr>
              <a:xfrm>
                <a:off x="7079055" y="5094554"/>
                <a:ext cx="1961177" cy="445575"/>
              </a:xfrm>
              <a:prstGeom prst="roundRect">
                <a:avLst/>
              </a:prstGeom>
              <a:blipFill>
                <a:blip r:embed="rId14"/>
                <a:stretch>
                  <a:fillRect/>
                </a:stretch>
              </a:blipFill>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A98D0ABC-70E8-7942-9E60-419EB2F844A2}"/>
              </a:ext>
            </a:extLst>
          </p:cNvPr>
          <p:cNvCxnSpPr>
            <a:cxnSpLocks/>
          </p:cNvCxnSpPr>
          <p:nvPr/>
        </p:nvCxnSpPr>
        <p:spPr>
          <a:xfrm>
            <a:off x="7884643" y="4946566"/>
            <a:ext cx="0" cy="134057"/>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35DBCE8-ADB0-A042-A20D-6CA207366E30}"/>
              </a:ext>
            </a:extLst>
          </p:cNvPr>
          <p:cNvCxnSpPr>
            <a:cxnSpLocks/>
          </p:cNvCxnSpPr>
          <p:nvPr/>
        </p:nvCxnSpPr>
        <p:spPr>
          <a:xfrm>
            <a:off x="8027456" y="5540128"/>
            <a:ext cx="0" cy="10706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97B4F4F5-2699-C549-82F4-3F9D9679C875}"/>
                  </a:ext>
                </a:extLst>
              </p:cNvPr>
              <p:cNvSpPr/>
              <p:nvPr/>
            </p:nvSpPr>
            <p:spPr>
              <a:xfrm>
                <a:off x="7497468" y="5647197"/>
                <a:ext cx="1542763" cy="461757"/>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Clausius-Clapeyron: </a:t>
                </a:r>
              </a:p>
              <a:p>
                <a:pPr algn="ctr"/>
                <a14:m>
                  <m:oMathPara xmlns:m="http://schemas.openxmlformats.org/officeDocument/2006/math">
                    <m:oMathParaPr>
                      <m:jc m:val="centerGroup"/>
                    </m:oMathParaPr>
                    <m:oMath xmlns:m="http://schemas.openxmlformats.org/officeDocument/2006/math">
                      <m:f>
                        <m:fPr>
                          <m:ctrlPr>
                            <a:rPr lang="en-US" sz="788" i="1">
                              <a:solidFill>
                                <a:schemeClr val="tx1"/>
                              </a:solidFill>
                              <a:latin typeface="Cambria Math" panose="02040503050406030204" pitchFamily="18" charset="0"/>
                            </a:rPr>
                          </m:ctrlPr>
                        </m:fPr>
                        <m:num>
                          <m:r>
                            <a:rPr lang="en-US" sz="788" i="1">
                              <a:solidFill>
                                <a:schemeClr val="tx1"/>
                              </a:solidFill>
                              <a:latin typeface="Cambria Math" panose="02040503050406030204" pitchFamily="18" charset="0"/>
                            </a:rPr>
                            <m:t>𝜕</m:t>
                          </m:r>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𝑒</m:t>
                              </m:r>
                            </m:e>
                            <m:sub>
                              <m:r>
                                <a:rPr lang="en-US" sz="788" i="1">
                                  <a:solidFill>
                                    <a:schemeClr val="tx1"/>
                                  </a:solidFill>
                                  <a:latin typeface="Cambria Math" panose="02040503050406030204" pitchFamily="18" charset="0"/>
                                </a:rPr>
                                <m:t>𝑠</m:t>
                              </m:r>
                            </m:sub>
                          </m:sSub>
                        </m:num>
                        <m:den>
                          <m:r>
                            <a:rPr lang="en-US" sz="788" i="1">
                              <a:solidFill>
                                <a:schemeClr val="tx1"/>
                              </a:solidFill>
                              <a:latin typeface="Cambria Math" panose="02040503050406030204" pitchFamily="18" charset="0"/>
                            </a:rPr>
                            <m:t>𝜕</m:t>
                          </m:r>
                          <m:r>
                            <a:rPr lang="en-US" sz="788" i="1">
                              <a:solidFill>
                                <a:schemeClr val="tx1"/>
                              </a:solidFill>
                              <a:latin typeface="Cambria Math" panose="02040503050406030204" pitchFamily="18" charset="0"/>
                            </a:rPr>
                            <m:t>𝑇</m:t>
                          </m:r>
                        </m:den>
                      </m:f>
                      <m:r>
                        <a:rPr lang="en-US" sz="788" i="1">
                          <a:solidFill>
                            <a:schemeClr val="tx1"/>
                          </a:solidFill>
                          <a:latin typeface="Cambria Math" panose="02040503050406030204" pitchFamily="18" charset="0"/>
                        </a:rPr>
                        <m:t>=</m:t>
                      </m:r>
                      <m:f>
                        <m:fPr>
                          <m:ctrlPr>
                            <a:rPr lang="en-US" sz="788" i="1">
                              <a:solidFill>
                                <a:schemeClr val="tx1"/>
                              </a:solidFill>
                              <a:latin typeface="Cambria Math" panose="02040503050406030204" pitchFamily="18" charset="0"/>
                            </a:rPr>
                          </m:ctrlPr>
                        </m:fPr>
                        <m:num>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𝑒</m:t>
                              </m:r>
                            </m:e>
                            <m:sub>
                              <m:r>
                                <a:rPr lang="en-US" sz="788" i="1">
                                  <a:solidFill>
                                    <a:schemeClr val="tx1"/>
                                  </a:solidFill>
                                  <a:latin typeface="Cambria Math" panose="02040503050406030204" pitchFamily="18" charset="0"/>
                                </a:rPr>
                                <m:t>𝑠</m:t>
                              </m:r>
                            </m:sub>
                          </m:sSub>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𝐿</m:t>
                              </m:r>
                            </m:e>
                            <m:sub>
                              <m:r>
                                <a:rPr lang="en-US" sz="788" i="1">
                                  <a:solidFill>
                                    <a:schemeClr val="tx1"/>
                                  </a:solidFill>
                                  <a:latin typeface="Cambria Math" panose="02040503050406030204" pitchFamily="18" charset="0"/>
                                </a:rPr>
                                <m:t>𝑣</m:t>
                              </m:r>
                            </m:sub>
                          </m:sSub>
                        </m:num>
                        <m:den>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𝑅</m:t>
                              </m:r>
                            </m:e>
                            <m:sub>
                              <m:r>
                                <a:rPr lang="en-US" sz="788" i="1">
                                  <a:solidFill>
                                    <a:schemeClr val="tx1"/>
                                  </a:solidFill>
                                  <a:latin typeface="Cambria Math" panose="02040503050406030204" pitchFamily="18" charset="0"/>
                                </a:rPr>
                                <m:t>𝑣</m:t>
                              </m:r>
                            </m:sub>
                          </m:sSub>
                          <m:sSup>
                            <m:sSupPr>
                              <m:ctrlPr>
                                <a:rPr lang="en-US" sz="788" i="1">
                                  <a:solidFill>
                                    <a:schemeClr val="tx1"/>
                                  </a:solidFill>
                                  <a:latin typeface="Cambria Math" panose="02040503050406030204" pitchFamily="18" charset="0"/>
                                </a:rPr>
                              </m:ctrlPr>
                            </m:sSupPr>
                            <m:e>
                              <m:r>
                                <a:rPr lang="en-US" sz="788" i="1">
                                  <a:solidFill>
                                    <a:schemeClr val="tx1"/>
                                  </a:solidFill>
                                  <a:latin typeface="Cambria Math" panose="02040503050406030204" pitchFamily="18" charset="0"/>
                                </a:rPr>
                                <m:t>𝑇</m:t>
                              </m:r>
                            </m:e>
                            <m:sup>
                              <m:r>
                                <a:rPr lang="en-US" sz="788" i="1">
                                  <a:solidFill>
                                    <a:schemeClr val="tx1"/>
                                  </a:solidFill>
                                  <a:latin typeface="Cambria Math" panose="02040503050406030204" pitchFamily="18" charset="0"/>
                                </a:rPr>
                                <m:t>2</m:t>
                              </m:r>
                            </m:sup>
                          </m:sSup>
                        </m:den>
                      </m:f>
                    </m:oMath>
                  </m:oMathPara>
                </a14:m>
                <a:endParaRPr lang="en-US" sz="900" dirty="0">
                  <a:solidFill>
                    <a:schemeClr val="tx1"/>
                  </a:solidFill>
                </a:endParaRPr>
              </a:p>
            </p:txBody>
          </p:sp>
        </mc:Choice>
        <mc:Fallback xmlns="">
          <p:sp>
            <p:nvSpPr>
              <p:cNvPr id="50" name="Rectangle 49">
                <a:extLst>
                  <a:ext uri="{FF2B5EF4-FFF2-40B4-BE49-F238E27FC236}">
                    <a16:creationId xmlns:a16="http://schemas.microsoft.com/office/drawing/2014/main" id="{97B4F4F5-2699-C549-82F4-3F9D9679C875}"/>
                  </a:ext>
                </a:extLst>
              </p:cNvPr>
              <p:cNvSpPr>
                <a:spLocks noRot="1" noChangeAspect="1" noMove="1" noResize="1" noEditPoints="1" noAdjustHandles="1" noChangeArrowheads="1" noChangeShapeType="1" noTextEdit="1"/>
              </p:cNvSpPr>
              <p:nvPr/>
            </p:nvSpPr>
            <p:spPr>
              <a:xfrm>
                <a:off x="7497468" y="5647197"/>
                <a:ext cx="1542763" cy="461757"/>
              </a:xfrm>
              <a:prstGeom prst="rect">
                <a:avLst/>
              </a:prstGeom>
              <a:blipFill>
                <a:blip r:embed="rId15"/>
                <a:stretch>
                  <a:fillRect/>
                </a:stretch>
              </a:blipFill>
              <a:ln>
                <a:solidFill>
                  <a:schemeClr val="tx1"/>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ounded Rectangle 50">
                <a:extLst>
                  <a:ext uri="{FF2B5EF4-FFF2-40B4-BE49-F238E27FC236}">
                    <a16:creationId xmlns:a16="http://schemas.microsoft.com/office/drawing/2014/main" id="{DEBB0225-00BD-D749-AF18-DB8462067B4E}"/>
                  </a:ext>
                </a:extLst>
              </p:cNvPr>
              <p:cNvSpPr/>
              <p:nvPr/>
            </p:nvSpPr>
            <p:spPr>
              <a:xfrm>
                <a:off x="4847119" y="4012268"/>
                <a:ext cx="1759421" cy="445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 xmlns:m="http://schemas.openxmlformats.org/officeDocument/2006/math">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num>
                      <m:den>
                        <m:r>
                          <a:rPr lang="en-US" sz="1200" i="1">
                            <a:solidFill>
                              <a:schemeClr val="bg1"/>
                            </a:solidFill>
                            <a:latin typeface="Cambria Math" panose="02040503050406030204" pitchFamily="18" charset="0"/>
                          </a:rPr>
                          <m:t>𝜕</m:t>
                        </m:r>
                        <m:r>
                          <a:rPr lang="en-US" sz="1200" i="1">
                            <a:solidFill>
                              <a:schemeClr val="bg1"/>
                            </a:solidFill>
                            <a:latin typeface="Cambria Math" panose="02040503050406030204" pitchFamily="18" charset="0"/>
                          </a:rPr>
                          <m:t>𝑇</m:t>
                        </m:r>
                      </m:den>
                    </m:f>
                    <m:r>
                      <a:rPr lang="en-US" sz="1200" i="1">
                        <a:solidFill>
                          <a:schemeClr val="bg1"/>
                        </a:solidFill>
                        <a:latin typeface="Cambria Math" panose="02040503050406030204" pitchFamily="18" charset="0"/>
                      </a:rPr>
                      <m:t>=</m:t>
                    </m:r>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1</m:t>
                        </m:r>
                      </m:num>
                      <m:den>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𝑅</m:t>
                            </m:r>
                          </m:e>
                          <m:sub>
                            <m:r>
                              <a:rPr lang="en-US" sz="1200" i="1">
                                <a:solidFill>
                                  <a:schemeClr val="bg1"/>
                                </a:solidFill>
                                <a:latin typeface="Cambria Math" panose="02040503050406030204" pitchFamily="18" charset="0"/>
                              </a:rPr>
                              <m:t>𝑣</m:t>
                            </m:r>
                          </m:sub>
                        </m:sSub>
                        <m:r>
                          <a:rPr lang="en-US" sz="1200" i="1">
                            <a:solidFill>
                              <a:schemeClr val="bg1"/>
                            </a:solidFill>
                            <a:latin typeface="Cambria Math" panose="02040503050406030204" pitchFamily="18" charset="0"/>
                          </a:rPr>
                          <m:t>𝑇</m:t>
                        </m:r>
                      </m:den>
                    </m:f>
                  </m:oMath>
                </a14:m>
                <a:r>
                  <a:rPr lang="en-US" sz="1200" dirty="0">
                    <a:solidFill>
                      <a:schemeClr val="bg1"/>
                    </a:solidFill>
                  </a:rPr>
                  <a:t> </a:t>
                </a:r>
                <a14:m>
                  <m:oMath xmlns:m="http://schemas.openxmlformats.org/officeDocument/2006/math">
                    <m:d>
                      <m:dPr>
                        <m:ctrlPr>
                          <a:rPr lang="en-US" sz="1200" i="1">
                            <a:solidFill>
                              <a:schemeClr val="bg1"/>
                            </a:solidFill>
                            <a:latin typeface="Cambria Math" panose="02040503050406030204" pitchFamily="18" charset="0"/>
                          </a:rPr>
                        </m:ctrlPr>
                      </m:dPr>
                      <m:e>
                        <m:f>
                          <m:fPr>
                            <m:ctrlPr>
                              <a:rPr lang="en-US" sz="1200" i="1">
                                <a:solidFill>
                                  <a:schemeClr val="bg1"/>
                                </a:solidFill>
                                <a:latin typeface="Cambria Math" panose="02040503050406030204" pitchFamily="18" charset="0"/>
                              </a:rPr>
                            </m:ctrlPr>
                          </m:fPr>
                          <m:num>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𝑒</m:t>
                                </m:r>
                              </m:e>
                              <m:sub>
                                <m:r>
                                  <a:rPr lang="en-US" sz="1200" i="1">
                                    <a:solidFill>
                                      <a:schemeClr val="bg1"/>
                                    </a:solidFill>
                                    <a:latin typeface="Cambria Math" panose="02040503050406030204" pitchFamily="18" charset="0"/>
                                  </a:rPr>
                                  <m:t>𝑠</m:t>
                                </m:r>
                              </m:sub>
                            </m:sSub>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𝐿</m:t>
                                </m:r>
                              </m:e>
                              <m:sub>
                                <m:r>
                                  <a:rPr lang="en-US" sz="1200" i="1">
                                    <a:solidFill>
                                      <a:schemeClr val="bg1"/>
                                    </a:solidFill>
                                    <a:latin typeface="Cambria Math" panose="02040503050406030204" pitchFamily="18" charset="0"/>
                                  </a:rPr>
                                  <m:t>𝑣</m:t>
                                </m:r>
                              </m:sub>
                            </m:sSub>
                          </m:num>
                          <m:den>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𝑅</m:t>
                                </m:r>
                              </m:e>
                              <m:sub>
                                <m:r>
                                  <a:rPr lang="en-US" sz="1200" i="1">
                                    <a:solidFill>
                                      <a:schemeClr val="bg1"/>
                                    </a:solidFill>
                                    <a:latin typeface="Cambria Math" panose="02040503050406030204" pitchFamily="18" charset="0"/>
                                  </a:rPr>
                                  <m:t>𝑣</m:t>
                                </m:r>
                              </m:sub>
                            </m:sSub>
                            <m:sSup>
                              <m:sSupPr>
                                <m:ctrlPr>
                                  <a:rPr lang="en-US" sz="1200" i="1">
                                    <a:solidFill>
                                      <a:schemeClr val="bg1"/>
                                    </a:solidFill>
                                    <a:latin typeface="Cambria Math" panose="02040503050406030204" pitchFamily="18" charset="0"/>
                                  </a:rPr>
                                </m:ctrlPr>
                              </m:sSupPr>
                              <m:e>
                                <m:r>
                                  <a:rPr lang="en-US" sz="1200" i="1">
                                    <a:solidFill>
                                      <a:schemeClr val="bg1"/>
                                    </a:solidFill>
                                    <a:latin typeface="Cambria Math" panose="02040503050406030204" pitchFamily="18" charset="0"/>
                                  </a:rPr>
                                  <m:t>𝑇</m:t>
                                </m:r>
                              </m:e>
                              <m:sup>
                                <m:r>
                                  <a:rPr lang="en-US" sz="1200" i="1">
                                    <a:solidFill>
                                      <a:schemeClr val="bg1"/>
                                    </a:solidFill>
                                    <a:latin typeface="Cambria Math" panose="02040503050406030204" pitchFamily="18" charset="0"/>
                                  </a:rPr>
                                  <m:t>2</m:t>
                                </m:r>
                              </m:sup>
                            </m:sSup>
                          </m:den>
                        </m:f>
                        <m:r>
                          <a:rPr lang="en-US" sz="1200" i="1">
                            <a:solidFill>
                              <a:schemeClr val="bg1"/>
                            </a:solidFill>
                            <a:latin typeface="Cambria Math" panose="02040503050406030204" pitchFamily="18" charset="0"/>
                          </a:rPr>
                          <m:t>−</m:t>
                        </m:r>
                        <m:f>
                          <m:fPr>
                            <m:ctrlPr>
                              <a:rPr lang="en-US" sz="1200" i="1">
                                <a:solidFill>
                                  <a:schemeClr val="bg1"/>
                                </a:solidFill>
                                <a:latin typeface="Cambria Math" panose="02040503050406030204" pitchFamily="18" charset="0"/>
                              </a:rPr>
                            </m:ctrlPr>
                          </m:fPr>
                          <m:num>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𝑒</m:t>
                                </m:r>
                              </m:e>
                              <m:sub>
                                <m:r>
                                  <a:rPr lang="en-US" sz="1200" i="1">
                                    <a:solidFill>
                                      <a:schemeClr val="bg1"/>
                                    </a:solidFill>
                                    <a:latin typeface="Cambria Math" panose="02040503050406030204" pitchFamily="18" charset="0"/>
                                  </a:rPr>
                                  <m:t>𝑠</m:t>
                                </m:r>
                              </m:sub>
                            </m:sSub>
                          </m:num>
                          <m:den>
                            <m:r>
                              <a:rPr lang="en-US" sz="1200" i="1">
                                <a:solidFill>
                                  <a:schemeClr val="bg1"/>
                                </a:solidFill>
                                <a:latin typeface="Cambria Math" panose="02040503050406030204" pitchFamily="18" charset="0"/>
                              </a:rPr>
                              <m:t>𝑇</m:t>
                            </m:r>
                          </m:den>
                        </m:f>
                      </m:e>
                    </m:d>
                  </m:oMath>
                </a14:m>
                <a:endParaRPr lang="en-US" sz="900" dirty="0">
                  <a:ea typeface="Cambria Math" panose="02040503050406030204" pitchFamily="18" charset="0"/>
                </a:endParaRPr>
              </a:p>
            </p:txBody>
          </p:sp>
        </mc:Choice>
        <mc:Fallback xmlns="">
          <p:sp>
            <p:nvSpPr>
              <p:cNvPr id="51" name="Rounded Rectangle 50">
                <a:extLst>
                  <a:ext uri="{FF2B5EF4-FFF2-40B4-BE49-F238E27FC236}">
                    <a16:creationId xmlns:a16="http://schemas.microsoft.com/office/drawing/2014/main" id="{DEBB0225-00BD-D749-AF18-DB8462067B4E}"/>
                  </a:ext>
                </a:extLst>
              </p:cNvPr>
              <p:cNvSpPr>
                <a:spLocks noRot="1" noChangeAspect="1" noMove="1" noResize="1" noEditPoints="1" noAdjustHandles="1" noChangeArrowheads="1" noChangeShapeType="1" noTextEdit="1"/>
              </p:cNvSpPr>
              <p:nvPr/>
            </p:nvSpPr>
            <p:spPr>
              <a:xfrm>
                <a:off x="4847119" y="4012268"/>
                <a:ext cx="1759421" cy="445575"/>
              </a:xfrm>
              <a:prstGeom prst="roundRect">
                <a:avLst/>
              </a:prstGeom>
              <a:blipFill>
                <a:blip r:embed="rId16"/>
                <a:stretch>
                  <a:fillRect/>
                </a:stretch>
              </a:blipFill>
            </p:spPr>
            <p:txBody>
              <a:bodyPr/>
              <a:lstStyle/>
              <a:p>
                <a:r>
                  <a:rPr lang="en-US">
                    <a:noFill/>
                  </a:rPr>
                  <a:t> </a:t>
                </a:r>
              </a:p>
            </p:txBody>
          </p:sp>
        </mc:Fallback>
      </mc:AlternateContent>
      <p:cxnSp>
        <p:nvCxnSpPr>
          <p:cNvPr id="53" name="Straight Connector 52">
            <a:extLst>
              <a:ext uri="{FF2B5EF4-FFF2-40B4-BE49-F238E27FC236}">
                <a16:creationId xmlns:a16="http://schemas.microsoft.com/office/drawing/2014/main" id="{20CDAC95-F1E7-B24D-84C5-9DB03B113386}"/>
              </a:ext>
            </a:extLst>
          </p:cNvPr>
          <p:cNvCxnSpPr>
            <a:cxnSpLocks/>
            <a:stCxn id="41" idx="1"/>
          </p:cNvCxnSpPr>
          <p:nvPr/>
        </p:nvCxnSpPr>
        <p:spPr>
          <a:xfrm flipH="1">
            <a:off x="6606541" y="4116075"/>
            <a:ext cx="306272" cy="0"/>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89A2E9C-05C8-4C47-9F3A-83DC1F50D953}"/>
              </a:ext>
            </a:extLst>
          </p:cNvPr>
          <p:cNvCxnSpPr>
            <a:cxnSpLocks/>
          </p:cNvCxnSpPr>
          <p:nvPr/>
        </p:nvCxnSpPr>
        <p:spPr>
          <a:xfrm flipH="1">
            <a:off x="6551226" y="5317341"/>
            <a:ext cx="514724" cy="0"/>
          </a:xfrm>
          <a:prstGeom prst="line">
            <a:avLst/>
          </a:prstGeom>
          <a:ln w="19050">
            <a:prstDash val="sysDot"/>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C8FDFB2-3CB5-014F-AF10-8852A00BC231}"/>
              </a:ext>
            </a:extLst>
          </p:cNvPr>
          <p:cNvCxnSpPr>
            <a:cxnSpLocks/>
          </p:cNvCxnSpPr>
          <p:nvPr/>
        </p:nvCxnSpPr>
        <p:spPr>
          <a:xfrm flipV="1">
            <a:off x="6551225" y="4459558"/>
            <a:ext cx="0" cy="823421"/>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5692C7D-BE60-AE48-A7F0-247EE94D9EAA}"/>
              </a:ext>
            </a:extLst>
          </p:cNvPr>
          <p:cNvCxnSpPr>
            <a:cxnSpLocks/>
          </p:cNvCxnSpPr>
          <p:nvPr/>
        </p:nvCxnSpPr>
        <p:spPr>
          <a:xfrm flipH="1">
            <a:off x="6900900" y="5789684"/>
            <a:ext cx="596569" cy="0"/>
          </a:xfrm>
          <a:prstGeom prst="line">
            <a:avLst/>
          </a:prstGeom>
          <a:ln w="95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BD19E28-528C-6A48-AE2C-6CF3BF029909}"/>
              </a:ext>
            </a:extLst>
          </p:cNvPr>
          <p:cNvCxnSpPr>
            <a:cxnSpLocks/>
          </p:cNvCxnSpPr>
          <p:nvPr/>
        </p:nvCxnSpPr>
        <p:spPr>
          <a:xfrm flipV="1">
            <a:off x="6900899" y="5317341"/>
            <a:ext cx="0" cy="472343"/>
          </a:xfrm>
          <a:prstGeom prst="line">
            <a:avLst/>
          </a:prstGeom>
          <a:ln w="95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249AA0BA-8853-BF41-A62A-7D29008A77D5}"/>
                  </a:ext>
                </a:extLst>
              </p:cNvPr>
              <p:cNvSpPr/>
              <p:nvPr/>
            </p:nvSpPr>
            <p:spPr>
              <a:xfrm>
                <a:off x="4383452" y="3457520"/>
                <a:ext cx="1759421" cy="445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 xmlns:m="http://schemas.openxmlformats.org/officeDocument/2006/math">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num>
                      <m:den>
                        <m:r>
                          <a:rPr lang="en-US" sz="1200" i="1">
                            <a:solidFill>
                              <a:schemeClr val="bg1"/>
                            </a:solidFill>
                            <a:latin typeface="Cambria Math" panose="02040503050406030204" pitchFamily="18" charset="0"/>
                          </a:rPr>
                          <m:t>𝜕</m:t>
                        </m:r>
                        <m:r>
                          <a:rPr lang="en-US" sz="1200" i="1">
                            <a:solidFill>
                              <a:schemeClr val="bg1"/>
                            </a:solidFill>
                            <a:latin typeface="Cambria Math" panose="02040503050406030204" pitchFamily="18" charset="0"/>
                          </a:rPr>
                          <m:t>𝑇</m:t>
                        </m:r>
                      </m:den>
                    </m:f>
                    <m:r>
                      <a:rPr lang="en-US" sz="1200" i="1">
                        <a:solidFill>
                          <a:schemeClr val="bg1"/>
                        </a:solidFill>
                        <a:latin typeface="Cambria Math" panose="02040503050406030204" pitchFamily="18" charset="0"/>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oMath>
                </a14:m>
                <a:r>
                  <a:rPr lang="en-US" sz="1200" dirty="0">
                    <a:solidFill>
                      <a:schemeClr val="bg1"/>
                    </a:solidFill>
                  </a:rPr>
                  <a:t> </a:t>
                </a:r>
                <a14:m>
                  <m:oMath xmlns:m="http://schemas.openxmlformats.org/officeDocument/2006/math">
                    <m:d>
                      <m:dPr>
                        <m:ctrlPr>
                          <a:rPr lang="en-US" sz="1200" i="1">
                            <a:solidFill>
                              <a:schemeClr val="bg1"/>
                            </a:solidFill>
                            <a:latin typeface="Cambria Math" panose="02040503050406030204" pitchFamily="18" charset="0"/>
                          </a:rPr>
                        </m:ctrlPr>
                      </m:dPr>
                      <m:e>
                        <m:f>
                          <m:fPr>
                            <m:ctrlPr>
                              <a:rPr lang="en-US" sz="1200" i="1">
                                <a:solidFill>
                                  <a:schemeClr val="bg1"/>
                                </a:solidFill>
                                <a:latin typeface="Cambria Math" panose="02040503050406030204" pitchFamily="18" charset="0"/>
                              </a:rPr>
                            </m:ctrlPr>
                          </m:fPr>
                          <m:num>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𝐿</m:t>
                                </m:r>
                              </m:e>
                              <m:sub>
                                <m:r>
                                  <a:rPr lang="en-US" sz="1200" i="1">
                                    <a:solidFill>
                                      <a:schemeClr val="bg1"/>
                                    </a:solidFill>
                                    <a:latin typeface="Cambria Math" panose="02040503050406030204" pitchFamily="18" charset="0"/>
                                  </a:rPr>
                                  <m:t>𝑣</m:t>
                                </m:r>
                              </m:sub>
                            </m:sSub>
                          </m:num>
                          <m:den>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𝑅</m:t>
                                </m:r>
                              </m:e>
                              <m:sub>
                                <m:r>
                                  <a:rPr lang="en-US" sz="1200" i="1">
                                    <a:solidFill>
                                      <a:schemeClr val="bg1"/>
                                    </a:solidFill>
                                    <a:latin typeface="Cambria Math" panose="02040503050406030204" pitchFamily="18" charset="0"/>
                                  </a:rPr>
                                  <m:t>𝑣</m:t>
                                </m:r>
                              </m:sub>
                            </m:sSub>
                            <m:sSup>
                              <m:sSupPr>
                                <m:ctrlPr>
                                  <a:rPr lang="en-US" sz="1200" i="1">
                                    <a:solidFill>
                                      <a:schemeClr val="bg1"/>
                                    </a:solidFill>
                                    <a:latin typeface="Cambria Math" panose="02040503050406030204" pitchFamily="18" charset="0"/>
                                  </a:rPr>
                                </m:ctrlPr>
                              </m:sSupPr>
                              <m:e>
                                <m:r>
                                  <a:rPr lang="en-US" sz="1200" i="1">
                                    <a:solidFill>
                                      <a:schemeClr val="bg1"/>
                                    </a:solidFill>
                                    <a:latin typeface="Cambria Math" panose="02040503050406030204" pitchFamily="18" charset="0"/>
                                  </a:rPr>
                                  <m:t>𝑇</m:t>
                                </m:r>
                              </m:e>
                              <m:sup>
                                <m:r>
                                  <a:rPr lang="en-US" sz="1200" i="1">
                                    <a:solidFill>
                                      <a:schemeClr val="bg1"/>
                                    </a:solidFill>
                                    <a:latin typeface="Cambria Math" panose="02040503050406030204" pitchFamily="18" charset="0"/>
                                  </a:rPr>
                                  <m:t>2</m:t>
                                </m:r>
                              </m:sup>
                            </m:sSup>
                          </m:den>
                        </m:f>
                        <m:r>
                          <a:rPr lang="en-US" sz="1200" i="1">
                            <a:solidFill>
                              <a:schemeClr val="bg1"/>
                            </a:solidFill>
                            <a:latin typeface="Cambria Math" panose="02040503050406030204" pitchFamily="18" charset="0"/>
                          </a:rPr>
                          <m:t>−</m:t>
                        </m:r>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1</m:t>
                            </m:r>
                          </m:num>
                          <m:den>
                            <m:r>
                              <a:rPr lang="en-US" sz="1200" i="1">
                                <a:solidFill>
                                  <a:schemeClr val="bg1"/>
                                </a:solidFill>
                                <a:latin typeface="Cambria Math" panose="02040503050406030204" pitchFamily="18" charset="0"/>
                              </a:rPr>
                              <m:t>𝑇</m:t>
                            </m:r>
                          </m:den>
                        </m:f>
                      </m:e>
                    </m:d>
                  </m:oMath>
                </a14:m>
                <a:endParaRPr lang="en-US" sz="900" dirty="0">
                  <a:ea typeface="Cambria Math" panose="02040503050406030204" pitchFamily="18" charset="0"/>
                </a:endParaRPr>
              </a:p>
            </p:txBody>
          </p:sp>
        </mc:Choice>
        <mc:Fallback xmlns="">
          <p:sp>
            <p:nvSpPr>
              <p:cNvPr id="58" name="Rounded Rectangle 57">
                <a:extLst>
                  <a:ext uri="{FF2B5EF4-FFF2-40B4-BE49-F238E27FC236}">
                    <a16:creationId xmlns:a16="http://schemas.microsoft.com/office/drawing/2014/main" id="{249AA0BA-8853-BF41-A62A-7D29008A77D5}"/>
                  </a:ext>
                </a:extLst>
              </p:cNvPr>
              <p:cNvSpPr>
                <a:spLocks noRot="1" noChangeAspect="1" noMove="1" noResize="1" noEditPoints="1" noAdjustHandles="1" noChangeArrowheads="1" noChangeShapeType="1" noTextEdit="1"/>
              </p:cNvSpPr>
              <p:nvPr/>
            </p:nvSpPr>
            <p:spPr>
              <a:xfrm>
                <a:off x="4383452" y="3457520"/>
                <a:ext cx="1759421" cy="445575"/>
              </a:xfrm>
              <a:prstGeom prst="roundRect">
                <a:avLst/>
              </a:prstGeom>
              <a:blipFill>
                <a:blip r:embed="rId17"/>
                <a:stretch>
                  <a:fillRect/>
                </a:stretch>
              </a:blipFill>
            </p:spPr>
            <p:txBody>
              <a:bodyPr/>
              <a:lstStyle/>
              <a:p>
                <a:r>
                  <a:rPr lang="en-US">
                    <a:noFill/>
                  </a:rPr>
                  <a:t> </a:t>
                </a:r>
              </a:p>
            </p:txBody>
          </p:sp>
        </mc:Fallback>
      </mc:AlternateContent>
      <p:cxnSp>
        <p:nvCxnSpPr>
          <p:cNvPr id="59" name="Straight Connector 58">
            <a:extLst>
              <a:ext uri="{FF2B5EF4-FFF2-40B4-BE49-F238E27FC236}">
                <a16:creationId xmlns:a16="http://schemas.microsoft.com/office/drawing/2014/main" id="{9ECA1301-E486-084E-B77C-9A5955A900B0}"/>
              </a:ext>
            </a:extLst>
          </p:cNvPr>
          <p:cNvCxnSpPr>
            <a:cxnSpLocks/>
          </p:cNvCxnSpPr>
          <p:nvPr/>
        </p:nvCxnSpPr>
        <p:spPr>
          <a:xfrm>
            <a:off x="6485941" y="3900874"/>
            <a:ext cx="0" cy="107069"/>
          </a:xfrm>
          <a:prstGeom prst="line">
            <a:avLst/>
          </a:prstGeom>
          <a:ln w="19050">
            <a:prstDash val="sysDot"/>
            <a:headEnd type="triangle"/>
            <a:tailEnd type="non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1D07728E-F48F-644A-8FDD-1EBF0E70C2C9}"/>
              </a:ext>
            </a:extLst>
          </p:cNvPr>
          <p:cNvSpPr/>
          <p:nvPr/>
        </p:nvSpPr>
        <p:spPr>
          <a:xfrm>
            <a:off x="6296010" y="3466501"/>
            <a:ext cx="494299" cy="427613"/>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Ideal Gas Law</a:t>
            </a:r>
          </a:p>
        </p:txBody>
      </p:sp>
      <p:cxnSp>
        <p:nvCxnSpPr>
          <p:cNvPr id="61" name="Straight Connector 60">
            <a:extLst>
              <a:ext uri="{FF2B5EF4-FFF2-40B4-BE49-F238E27FC236}">
                <a16:creationId xmlns:a16="http://schemas.microsoft.com/office/drawing/2014/main" id="{9C7248B3-D0B6-0D48-A7C1-4C7A1820E055}"/>
              </a:ext>
            </a:extLst>
          </p:cNvPr>
          <p:cNvCxnSpPr>
            <a:cxnSpLocks/>
            <a:stCxn id="60" idx="1"/>
            <a:endCxn id="58" idx="3"/>
          </p:cNvCxnSpPr>
          <p:nvPr/>
        </p:nvCxnSpPr>
        <p:spPr>
          <a:xfrm flipH="1" flipV="1">
            <a:off x="6142873" y="3680307"/>
            <a:ext cx="153137" cy="1"/>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00A26DAB-724E-B146-97C4-A7E401289C3A}"/>
                  </a:ext>
                </a:extLst>
              </p:cNvPr>
              <p:cNvSpPr/>
              <p:nvPr/>
            </p:nvSpPr>
            <p:spPr>
              <a:xfrm>
                <a:off x="1591951" y="3990696"/>
                <a:ext cx="2978345" cy="416899"/>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 xmlns:m="http://schemas.openxmlformats.org/officeDocument/2006/math">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d>
                      <m:dPr>
                        <m:ctrlPr>
                          <a:rPr lang="en-US" sz="1200" i="1">
                            <a:solidFill>
                              <a:schemeClr val="bg1"/>
                            </a:solidFill>
                            <a:latin typeface="Cambria Math" panose="02040503050406030204" pitchFamily="18" charset="0"/>
                          </a:rPr>
                        </m:ctrlPr>
                      </m:dPr>
                      <m:e>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𝑇</m:t>
                            </m:r>
                          </m:e>
                          <m:sub>
                            <m:r>
                              <a:rPr lang="en-US" sz="1200" i="1">
                                <a:solidFill>
                                  <a:schemeClr val="bg1"/>
                                </a:solidFill>
                                <a:latin typeface="Cambria Math" panose="02040503050406030204" pitchFamily="18" charset="0"/>
                              </a:rPr>
                              <m:t>𝑑</m:t>
                            </m:r>
                          </m:sub>
                        </m:sSub>
                      </m:e>
                    </m:d>
                    <m:r>
                      <a:rPr lang="en-US" sz="1200" i="1">
                        <a:solidFill>
                          <a:schemeClr val="bg1"/>
                        </a:solidFill>
                        <a:latin typeface="Cambria Math" panose="02040503050406030204" pitchFamily="18" charset="0"/>
                        <a:ea typeface="Cambria Math" panose="02040503050406030204" pitchFamily="18" charset="0"/>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d>
                      <m:dPr>
                        <m:ctrlPr>
                          <a:rPr lang="en-US" sz="1200" i="1">
                            <a:solidFill>
                              <a:schemeClr val="bg1"/>
                            </a:solidFill>
                            <a:latin typeface="Cambria Math" panose="02040503050406030204" pitchFamily="18" charset="0"/>
                          </a:rPr>
                        </m:ctrlPr>
                      </m:dPr>
                      <m:e>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𝑇</m:t>
                            </m:r>
                          </m:e>
                          <m:sub>
                            <m:r>
                              <a:rPr lang="en-US" sz="1200" i="1">
                                <a:solidFill>
                                  <a:schemeClr val="bg1"/>
                                </a:solidFill>
                                <a:latin typeface="Cambria Math" panose="02040503050406030204" pitchFamily="18" charset="0"/>
                                <a:ea typeface="Cambria Math" panose="02040503050406030204" pitchFamily="18" charset="0"/>
                              </a:rPr>
                              <m:t>∞</m:t>
                            </m:r>
                          </m:sub>
                        </m:sSub>
                      </m:e>
                    </m:d>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 </m:t>
                        </m:r>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oMath>
                </a14:m>
                <a:r>
                  <a:rPr lang="en-US" sz="1200" dirty="0">
                    <a:solidFill>
                      <a:schemeClr val="bg1"/>
                    </a:solidFill>
                  </a:rPr>
                  <a:t> </a:t>
                </a:r>
                <a14:m>
                  <m:oMath xmlns:m="http://schemas.openxmlformats.org/officeDocument/2006/math">
                    <m:d>
                      <m:dPr>
                        <m:ctrlPr>
                          <a:rPr lang="en-US" sz="1200" i="1">
                            <a:solidFill>
                              <a:schemeClr val="bg1"/>
                            </a:solidFill>
                            <a:latin typeface="Cambria Math" panose="02040503050406030204" pitchFamily="18" charset="0"/>
                          </a:rPr>
                        </m:ctrlPr>
                      </m:dPr>
                      <m:e>
                        <m:f>
                          <m:fPr>
                            <m:ctrlPr>
                              <a:rPr lang="en-US" sz="1200" i="1">
                                <a:solidFill>
                                  <a:schemeClr val="bg1"/>
                                </a:solidFill>
                                <a:latin typeface="Cambria Math" panose="02040503050406030204" pitchFamily="18" charset="0"/>
                              </a:rPr>
                            </m:ctrlPr>
                          </m:fPr>
                          <m:num>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𝐿</m:t>
                                </m:r>
                              </m:e>
                              <m:sub>
                                <m:r>
                                  <a:rPr lang="en-US" sz="1200" i="1">
                                    <a:solidFill>
                                      <a:schemeClr val="bg1"/>
                                    </a:solidFill>
                                    <a:latin typeface="Cambria Math" panose="02040503050406030204" pitchFamily="18" charset="0"/>
                                  </a:rPr>
                                  <m:t>𝑣</m:t>
                                </m:r>
                              </m:sub>
                            </m:sSub>
                          </m:num>
                          <m:den>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𝑅</m:t>
                                </m:r>
                              </m:e>
                              <m:sub>
                                <m:r>
                                  <a:rPr lang="en-US" sz="1200" i="1">
                                    <a:solidFill>
                                      <a:schemeClr val="bg1"/>
                                    </a:solidFill>
                                    <a:latin typeface="Cambria Math" panose="02040503050406030204" pitchFamily="18" charset="0"/>
                                  </a:rPr>
                                  <m:t>𝑣</m:t>
                                </m:r>
                              </m:sub>
                            </m:sSub>
                            <m:sSup>
                              <m:sSupPr>
                                <m:ctrlPr>
                                  <a:rPr lang="en-US" sz="1200" i="1">
                                    <a:solidFill>
                                      <a:schemeClr val="bg1"/>
                                    </a:solidFill>
                                    <a:latin typeface="Cambria Math" panose="02040503050406030204" pitchFamily="18" charset="0"/>
                                  </a:rPr>
                                </m:ctrlPr>
                              </m:sSupPr>
                              <m:e>
                                <m:r>
                                  <a:rPr lang="en-US" sz="1200" i="1">
                                    <a:solidFill>
                                      <a:schemeClr val="bg1"/>
                                    </a:solidFill>
                                    <a:latin typeface="Cambria Math" panose="02040503050406030204" pitchFamily="18" charset="0"/>
                                  </a:rPr>
                                  <m:t>𝑇</m:t>
                                </m:r>
                              </m:e>
                              <m:sup>
                                <m:r>
                                  <a:rPr lang="en-US" sz="1200" i="1">
                                    <a:solidFill>
                                      <a:schemeClr val="bg1"/>
                                    </a:solidFill>
                                    <a:latin typeface="Cambria Math" panose="02040503050406030204" pitchFamily="18" charset="0"/>
                                  </a:rPr>
                                  <m:t>2</m:t>
                                </m:r>
                              </m:sup>
                            </m:sSup>
                          </m:den>
                        </m:f>
                        <m:r>
                          <a:rPr lang="en-US" sz="1200" i="1">
                            <a:solidFill>
                              <a:schemeClr val="bg1"/>
                            </a:solidFill>
                            <a:latin typeface="Cambria Math" panose="02040503050406030204" pitchFamily="18" charset="0"/>
                          </a:rPr>
                          <m:t>−</m:t>
                        </m:r>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1</m:t>
                            </m:r>
                          </m:num>
                          <m:den>
                            <m:r>
                              <a:rPr lang="en-US" sz="1200" i="1">
                                <a:solidFill>
                                  <a:schemeClr val="bg1"/>
                                </a:solidFill>
                                <a:latin typeface="Cambria Math" panose="02040503050406030204" pitchFamily="18" charset="0"/>
                              </a:rPr>
                              <m:t>𝑇</m:t>
                            </m:r>
                          </m:den>
                        </m:f>
                      </m:e>
                    </m:d>
                  </m:oMath>
                </a14:m>
                <a:r>
                  <a:rPr lang="en-US" sz="900" dirty="0">
                    <a:solidFill>
                      <a:schemeClr val="bg1"/>
                    </a:solidFill>
                    <a:ea typeface="Cambria Math" panose="02040503050406030204" pitchFamily="18" charset="0"/>
                  </a:rPr>
                  <a:t> </a:t>
                </a:r>
                <a14:m>
                  <m:oMath xmlns:m="http://schemas.openxmlformats.org/officeDocument/2006/math">
                    <m:r>
                      <a:rPr lang="en-US" sz="900" i="1">
                        <a:solidFill>
                          <a:schemeClr val="bg1"/>
                        </a:solidFill>
                        <a:latin typeface="Cambria Math" panose="02040503050406030204" pitchFamily="18" charset="0"/>
                        <a:ea typeface="Cambria Math" panose="02040503050406030204" pitchFamily="18" charset="0"/>
                      </a:rPr>
                      <m:t>∆</m:t>
                    </m:r>
                    <m:r>
                      <a:rPr lang="en-US" sz="900" i="1">
                        <a:solidFill>
                          <a:schemeClr val="bg1"/>
                        </a:solidFill>
                        <a:latin typeface="Cambria Math" panose="02040503050406030204" pitchFamily="18" charset="0"/>
                        <a:ea typeface="Cambria Math" panose="02040503050406030204" pitchFamily="18" charset="0"/>
                      </a:rPr>
                      <m:t>𝑇</m:t>
                    </m:r>
                  </m:oMath>
                </a14:m>
                <a:endParaRPr lang="en-US" sz="900" dirty="0">
                  <a:ea typeface="Cambria Math" panose="02040503050406030204" pitchFamily="18" charset="0"/>
                </a:endParaRPr>
              </a:p>
            </p:txBody>
          </p:sp>
        </mc:Choice>
        <mc:Fallback xmlns="">
          <p:sp>
            <p:nvSpPr>
              <p:cNvPr id="63" name="Rounded Rectangle 62">
                <a:extLst>
                  <a:ext uri="{FF2B5EF4-FFF2-40B4-BE49-F238E27FC236}">
                    <a16:creationId xmlns:a16="http://schemas.microsoft.com/office/drawing/2014/main" id="{00A26DAB-724E-B146-97C4-A7E401289C3A}"/>
                  </a:ext>
                </a:extLst>
              </p:cNvPr>
              <p:cNvSpPr>
                <a:spLocks noRot="1" noChangeAspect="1" noMove="1" noResize="1" noEditPoints="1" noAdjustHandles="1" noChangeArrowheads="1" noChangeShapeType="1" noTextEdit="1"/>
              </p:cNvSpPr>
              <p:nvPr/>
            </p:nvSpPr>
            <p:spPr>
              <a:xfrm>
                <a:off x="1591951" y="3990696"/>
                <a:ext cx="2978345" cy="416899"/>
              </a:xfrm>
              <a:prstGeom prst="roundRect">
                <a:avLst/>
              </a:prstGeom>
              <a:blipFill>
                <a:blip r:embed="rId18"/>
                <a:stretch>
                  <a:fillRect/>
                </a:stretch>
              </a:blipFill>
            </p:spPr>
            <p:txBody>
              <a:bodyPr/>
              <a:lstStyle/>
              <a:p>
                <a:r>
                  <a:rPr lang="en-US">
                    <a:noFill/>
                  </a:rPr>
                  <a:t> </a:t>
                </a:r>
              </a:p>
            </p:txBody>
          </p:sp>
        </mc:Fallback>
      </mc:AlternateContent>
      <p:cxnSp>
        <p:nvCxnSpPr>
          <p:cNvPr id="64" name="Straight Connector 63">
            <a:extLst>
              <a:ext uri="{FF2B5EF4-FFF2-40B4-BE49-F238E27FC236}">
                <a16:creationId xmlns:a16="http://schemas.microsoft.com/office/drawing/2014/main" id="{6F2C320E-3660-1845-875D-E5BCCBEC4D2C}"/>
              </a:ext>
            </a:extLst>
          </p:cNvPr>
          <p:cNvCxnSpPr>
            <a:cxnSpLocks/>
          </p:cNvCxnSpPr>
          <p:nvPr/>
        </p:nvCxnSpPr>
        <p:spPr>
          <a:xfrm flipH="1">
            <a:off x="5128823" y="3067243"/>
            <a:ext cx="246285" cy="0"/>
          </a:xfrm>
          <a:prstGeom prst="line">
            <a:avLst/>
          </a:prstGeom>
          <a:ln w="19050">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E6E5DBD-FC21-DC4B-99D7-E0EFD45B6F74}"/>
              </a:ext>
            </a:extLst>
          </p:cNvPr>
          <p:cNvCxnSpPr>
            <a:cxnSpLocks/>
          </p:cNvCxnSpPr>
          <p:nvPr/>
        </p:nvCxnSpPr>
        <p:spPr>
          <a:xfrm>
            <a:off x="5128823" y="3067243"/>
            <a:ext cx="0" cy="294729"/>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72536BC-94AE-4544-88C5-E0817A6986BD}"/>
              </a:ext>
            </a:extLst>
          </p:cNvPr>
          <p:cNvCxnSpPr>
            <a:cxnSpLocks/>
          </p:cNvCxnSpPr>
          <p:nvPr/>
        </p:nvCxnSpPr>
        <p:spPr>
          <a:xfrm flipH="1">
            <a:off x="3951358" y="3367334"/>
            <a:ext cx="1185086" cy="0"/>
          </a:xfrm>
          <a:prstGeom prst="line">
            <a:avLst/>
          </a:prstGeom>
          <a:ln w="19050">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A0F07E4-C17E-AC40-A513-95D6A75BC0BD}"/>
              </a:ext>
            </a:extLst>
          </p:cNvPr>
          <p:cNvCxnSpPr>
            <a:cxnSpLocks/>
          </p:cNvCxnSpPr>
          <p:nvPr/>
        </p:nvCxnSpPr>
        <p:spPr>
          <a:xfrm>
            <a:off x="3951358" y="3374049"/>
            <a:ext cx="0" cy="609027"/>
          </a:xfrm>
          <a:prstGeom prst="line">
            <a:avLst/>
          </a:prstGeom>
          <a:ln w="1905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CAD0EE1-52A2-F846-BE7E-9DEAC63699B1}"/>
              </a:ext>
            </a:extLst>
          </p:cNvPr>
          <p:cNvCxnSpPr>
            <a:cxnSpLocks/>
          </p:cNvCxnSpPr>
          <p:nvPr/>
        </p:nvCxnSpPr>
        <p:spPr>
          <a:xfrm flipH="1">
            <a:off x="3951358" y="3688622"/>
            <a:ext cx="432094" cy="0"/>
          </a:xfrm>
          <a:prstGeom prst="line">
            <a:avLst/>
          </a:prstGeom>
          <a:ln w="19050">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459195D-4191-8646-9A62-2BD15EF645F1}"/>
              </a:ext>
            </a:extLst>
          </p:cNvPr>
          <p:cNvCxnSpPr>
            <a:cxnSpLocks/>
          </p:cNvCxnSpPr>
          <p:nvPr/>
        </p:nvCxnSpPr>
        <p:spPr>
          <a:xfrm>
            <a:off x="4279916" y="4420960"/>
            <a:ext cx="0" cy="177710"/>
          </a:xfrm>
          <a:prstGeom prst="line">
            <a:avLst/>
          </a:prstGeom>
          <a:ln w="1905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Rounded Rectangle 77">
                <a:extLst>
                  <a:ext uri="{FF2B5EF4-FFF2-40B4-BE49-F238E27FC236}">
                    <a16:creationId xmlns:a16="http://schemas.microsoft.com/office/drawing/2014/main" id="{C3BEC807-D9F0-DA44-9DA4-817399051CE0}"/>
                  </a:ext>
                </a:extLst>
              </p:cNvPr>
              <p:cNvSpPr/>
              <p:nvPr/>
            </p:nvSpPr>
            <p:spPr>
              <a:xfrm>
                <a:off x="3081124" y="4622063"/>
                <a:ext cx="3432487" cy="488115"/>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d>
                        <m:dPr>
                          <m:ctrlPr>
                            <a:rPr lang="en-US" sz="1200" i="1">
                              <a:solidFill>
                                <a:schemeClr val="bg1"/>
                              </a:solidFill>
                              <a:latin typeface="Cambria Math" panose="02040503050406030204" pitchFamily="18" charset="0"/>
                            </a:rPr>
                          </m:ctrlPr>
                        </m:dPr>
                        <m:e>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𝑇</m:t>
                              </m:r>
                            </m:e>
                            <m:sub>
                              <m:r>
                                <a:rPr lang="en-US" sz="1200" i="1">
                                  <a:solidFill>
                                    <a:schemeClr val="bg1"/>
                                  </a:solidFill>
                                  <a:latin typeface="Cambria Math" panose="02040503050406030204" pitchFamily="18" charset="0"/>
                                </a:rPr>
                                <m:t>𝑑</m:t>
                              </m:r>
                            </m:sub>
                          </m:sSub>
                        </m:e>
                      </m:d>
                      <m:r>
                        <a:rPr lang="en-US" sz="1200" i="1">
                          <a:solidFill>
                            <a:schemeClr val="bg1"/>
                          </a:solidFill>
                          <a:latin typeface="Cambria Math" panose="02040503050406030204" pitchFamily="18" charset="0"/>
                          <a:ea typeface="Cambria Math" panose="02040503050406030204" pitchFamily="18" charset="0"/>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d>
                        <m:dPr>
                          <m:ctrlPr>
                            <a:rPr lang="en-US" sz="1200" i="1">
                              <a:solidFill>
                                <a:schemeClr val="bg1"/>
                              </a:solidFill>
                              <a:latin typeface="Cambria Math" panose="02040503050406030204" pitchFamily="18" charset="0"/>
                            </a:rPr>
                          </m:ctrlPr>
                        </m:dPr>
                        <m:e>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𝑇</m:t>
                              </m:r>
                            </m:e>
                            <m:sub>
                              <m:r>
                                <a:rPr lang="en-US" sz="1200" i="1">
                                  <a:solidFill>
                                    <a:schemeClr val="bg1"/>
                                  </a:solidFill>
                                  <a:latin typeface="Cambria Math" panose="02040503050406030204" pitchFamily="18" charset="0"/>
                                  <a:ea typeface="Cambria Math" panose="02040503050406030204" pitchFamily="18" charset="0"/>
                                </a:rPr>
                                <m:t>∞</m:t>
                              </m:r>
                            </m:sub>
                          </m:sSub>
                        </m:e>
                      </m:d>
                      <m:d>
                        <m:dPr>
                          <m:begChr m:val="["/>
                          <m:endChr m:val="]"/>
                          <m:ctrlPr>
                            <a:rPr lang="en-US" sz="1200" i="1">
                              <a:solidFill>
                                <a:schemeClr val="bg1"/>
                              </a:solidFill>
                              <a:latin typeface="Cambria Math" panose="02040503050406030204" pitchFamily="18" charset="0"/>
                              <a:ea typeface="Cambria Math" panose="02040503050406030204" pitchFamily="18" charset="0"/>
                            </a:rPr>
                          </m:ctrlPr>
                        </m:dPr>
                        <m:e>
                          <m:r>
                            <a:rPr lang="en-US" sz="1200" i="1">
                              <a:solidFill>
                                <a:schemeClr val="bg1"/>
                              </a:solidFill>
                              <a:latin typeface="Cambria Math" panose="02040503050406030204" pitchFamily="18" charset="0"/>
                              <a:ea typeface="Cambria Math" panose="02040503050406030204" pitchFamily="18" charset="0"/>
                            </a:rPr>
                            <m:t>1</m:t>
                          </m:r>
                          <m:r>
                            <m:rPr>
                              <m:nor/>
                            </m:rPr>
                            <a:rPr lang="en-US" sz="1200">
                              <a:solidFill>
                                <a:schemeClr val="bg1"/>
                              </a:solidFill>
                              <a:latin typeface="Cambria Math" panose="02040503050406030204" pitchFamily="18" charset="0"/>
                              <a:ea typeface="Cambria Math" panose="02040503050406030204" pitchFamily="18" charset="0"/>
                            </a:rPr>
                            <m:t>+</m:t>
                          </m:r>
                          <m:r>
                            <m:rPr>
                              <m:nor/>
                            </m:rPr>
                            <a:rPr lang="en-US" sz="1200" dirty="0">
                              <a:solidFill>
                                <a:schemeClr val="bg1"/>
                              </a:solidFill>
                            </a:rPr>
                            <m:t> </m:t>
                          </m:r>
                          <m:d>
                            <m:dPr>
                              <m:ctrlPr>
                                <a:rPr lang="en-US" sz="1200" i="1">
                                  <a:solidFill>
                                    <a:schemeClr val="bg1"/>
                                  </a:solidFill>
                                  <a:latin typeface="Cambria Math" panose="02040503050406030204" pitchFamily="18" charset="0"/>
                                </a:rPr>
                              </m:ctrlPr>
                            </m:dPr>
                            <m:e>
                              <m:f>
                                <m:fPr>
                                  <m:ctrlPr>
                                    <a:rPr lang="en-US" sz="1200" i="1">
                                      <a:solidFill>
                                        <a:schemeClr val="bg1"/>
                                      </a:solidFill>
                                      <a:latin typeface="Cambria Math" panose="02040503050406030204" pitchFamily="18" charset="0"/>
                                    </a:rPr>
                                  </m:ctrlPr>
                                </m:fPr>
                                <m:num>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𝐿</m:t>
                                      </m:r>
                                    </m:e>
                                    <m:sub>
                                      <m:r>
                                        <a:rPr lang="en-US" sz="1200" i="1">
                                          <a:solidFill>
                                            <a:schemeClr val="bg1"/>
                                          </a:solidFill>
                                          <a:latin typeface="Cambria Math" panose="02040503050406030204" pitchFamily="18" charset="0"/>
                                        </a:rPr>
                                        <m:t>𝑣</m:t>
                                      </m:r>
                                    </m:sub>
                                  </m:sSub>
                                </m:num>
                                <m:den>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𝑅</m:t>
                                      </m:r>
                                    </m:e>
                                    <m:sub>
                                      <m:r>
                                        <a:rPr lang="en-US" sz="1200" i="1">
                                          <a:solidFill>
                                            <a:schemeClr val="bg1"/>
                                          </a:solidFill>
                                          <a:latin typeface="Cambria Math" panose="02040503050406030204" pitchFamily="18" charset="0"/>
                                        </a:rPr>
                                        <m:t>𝑣</m:t>
                                      </m:r>
                                    </m:sub>
                                  </m:sSub>
                                  <m:sSup>
                                    <m:sSupPr>
                                      <m:ctrlPr>
                                        <a:rPr lang="en-US" sz="1200" i="1">
                                          <a:solidFill>
                                            <a:schemeClr val="bg1"/>
                                          </a:solidFill>
                                          <a:latin typeface="Cambria Math" panose="02040503050406030204" pitchFamily="18" charset="0"/>
                                        </a:rPr>
                                      </m:ctrlPr>
                                    </m:sSupPr>
                                    <m:e>
                                      <m:r>
                                        <a:rPr lang="en-US" sz="1200" i="1">
                                          <a:solidFill>
                                            <a:schemeClr val="bg1"/>
                                          </a:solidFill>
                                          <a:latin typeface="Cambria Math" panose="02040503050406030204" pitchFamily="18" charset="0"/>
                                        </a:rPr>
                                        <m:t>𝑇</m:t>
                                      </m:r>
                                    </m:e>
                                    <m:sup>
                                      <m:r>
                                        <a:rPr lang="en-US" sz="1200" i="1">
                                          <a:solidFill>
                                            <a:schemeClr val="bg1"/>
                                          </a:solidFill>
                                          <a:latin typeface="Cambria Math" panose="02040503050406030204" pitchFamily="18" charset="0"/>
                                        </a:rPr>
                                        <m:t>2</m:t>
                                      </m:r>
                                    </m:sup>
                                  </m:sSup>
                                </m:den>
                              </m:f>
                              <m:r>
                                <a:rPr lang="en-US" sz="1200" i="1">
                                  <a:solidFill>
                                    <a:schemeClr val="bg1"/>
                                  </a:solidFill>
                                  <a:latin typeface="Cambria Math" panose="02040503050406030204" pitchFamily="18" charset="0"/>
                                </a:rPr>
                                <m:t>−</m:t>
                              </m:r>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1</m:t>
                                  </m:r>
                                </m:num>
                                <m:den>
                                  <m:r>
                                    <a:rPr lang="en-US" sz="1200" i="1">
                                      <a:solidFill>
                                        <a:schemeClr val="bg1"/>
                                      </a:solidFill>
                                      <a:latin typeface="Cambria Math" panose="02040503050406030204" pitchFamily="18" charset="0"/>
                                    </a:rPr>
                                    <m:t>𝑇</m:t>
                                  </m:r>
                                </m:den>
                              </m:f>
                            </m:e>
                          </m:d>
                          <m:r>
                            <m:rPr>
                              <m:nor/>
                            </m:rPr>
                            <a:rPr lang="en-US" sz="900" dirty="0">
                              <a:solidFill>
                                <a:schemeClr val="bg1"/>
                              </a:solidFill>
                              <a:ea typeface="Cambria Math" panose="02040503050406030204" pitchFamily="18" charset="0"/>
                            </a:rPr>
                            <m:t> </m:t>
                          </m:r>
                          <m:r>
                            <a:rPr lang="en-US" sz="900" i="1">
                              <a:solidFill>
                                <a:schemeClr val="bg1"/>
                              </a:solidFill>
                              <a:latin typeface="Cambria Math" panose="02040503050406030204" pitchFamily="18" charset="0"/>
                              <a:ea typeface="Cambria Math" panose="02040503050406030204" pitchFamily="18" charset="0"/>
                            </a:rPr>
                            <m:t>∆</m:t>
                          </m:r>
                          <m:r>
                            <a:rPr lang="en-US" sz="900" i="1">
                              <a:solidFill>
                                <a:schemeClr val="bg1"/>
                              </a:solidFill>
                              <a:latin typeface="Cambria Math" panose="02040503050406030204" pitchFamily="18" charset="0"/>
                              <a:ea typeface="Cambria Math" panose="02040503050406030204" pitchFamily="18" charset="0"/>
                            </a:rPr>
                            <m:t>𝑇</m:t>
                          </m:r>
                        </m:e>
                      </m:d>
                    </m:oMath>
                  </m:oMathPara>
                </a14:m>
                <a:endParaRPr lang="en-US" sz="900" dirty="0">
                  <a:ea typeface="Cambria Math" panose="02040503050406030204" pitchFamily="18" charset="0"/>
                </a:endParaRPr>
              </a:p>
            </p:txBody>
          </p:sp>
        </mc:Choice>
        <mc:Fallback xmlns="">
          <p:sp>
            <p:nvSpPr>
              <p:cNvPr id="78" name="Rounded Rectangle 77">
                <a:extLst>
                  <a:ext uri="{FF2B5EF4-FFF2-40B4-BE49-F238E27FC236}">
                    <a16:creationId xmlns:a16="http://schemas.microsoft.com/office/drawing/2014/main" id="{C3BEC807-D9F0-DA44-9DA4-817399051CE0}"/>
                  </a:ext>
                </a:extLst>
              </p:cNvPr>
              <p:cNvSpPr>
                <a:spLocks noRot="1" noChangeAspect="1" noMove="1" noResize="1" noEditPoints="1" noAdjustHandles="1" noChangeArrowheads="1" noChangeShapeType="1" noTextEdit="1"/>
              </p:cNvSpPr>
              <p:nvPr/>
            </p:nvSpPr>
            <p:spPr>
              <a:xfrm>
                <a:off x="3081124" y="4622063"/>
                <a:ext cx="3432487" cy="488115"/>
              </a:xfrm>
              <a:prstGeom prst="roundRect">
                <a:avLst/>
              </a:prstGeom>
              <a:blipFill>
                <a:blip r:embed="rId19"/>
                <a:stretch>
                  <a:fillRect b="-1220"/>
                </a:stretch>
              </a:blipFill>
            </p:spPr>
            <p:txBody>
              <a:bodyPr/>
              <a:lstStyle/>
              <a:p>
                <a:r>
                  <a:rPr lang="en-US">
                    <a:noFill/>
                  </a:rPr>
                  <a:t> </a:t>
                </a:r>
              </a:p>
            </p:txBody>
          </p:sp>
        </mc:Fallback>
      </mc:AlternateContent>
      <p:cxnSp>
        <p:nvCxnSpPr>
          <p:cNvPr id="80" name="Straight Connector 79">
            <a:extLst>
              <a:ext uri="{FF2B5EF4-FFF2-40B4-BE49-F238E27FC236}">
                <a16:creationId xmlns:a16="http://schemas.microsoft.com/office/drawing/2014/main" id="{B5401C45-5B37-874C-A421-033BC022F17F}"/>
              </a:ext>
            </a:extLst>
          </p:cNvPr>
          <p:cNvCxnSpPr>
            <a:cxnSpLocks/>
          </p:cNvCxnSpPr>
          <p:nvPr/>
        </p:nvCxnSpPr>
        <p:spPr>
          <a:xfrm>
            <a:off x="3345573" y="3272644"/>
            <a:ext cx="0" cy="638987"/>
          </a:xfrm>
          <a:prstGeom prst="line">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E3D4BBD-1D89-AD45-95CB-E14DFFF6C422}"/>
              </a:ext>
            </a:extLst>
          </p:cNvPr>
          <p:cNvCxnSpPr>
            <a:cxnSpLocks/>
          </p:cNvCxnSpPr>
          <p:nvPr/>
        </p:nvCxnSpPr>
        <p:spPr>
          <a:xfrm flipH="1">
            <a:off x="1447800" y="3911631"/>
            <a:ext cx="1897774" cy="0"/>
          </a:xfrm>
          <a:prstGeom prst="line">
            <a:avLst/>
          </a:prstGeom>
          <a:ln w="1905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Rounded Rectangle 87">
                <a:extLst>
                  <a:ext uri="{FF2B5EF4-FFF2-40B4-BE49-F238E27FC236}">
                    <a16:creationId xmlns:a16="http://schemas.microsoft.com/office/drawing/2014/main" id="{2C875A1C-4032-F847-B75C-0135428091F8}"/>
                  </a:ext>
                </a:extLst>
              </p:cNvPr>
              <p:cNvSpPr/>
              <p:nvPr/>
            </p:nvSpPr>
            <p:spPr>
              <a:xfrm>
                <a:off x="2622036" y="5386074"/>
                <a:ext cx="4176495" cy="44557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 xmlns:m="http://schemas.openxmlformats.org/officeDocument/2006/math">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𝑑𝑚</m:t>
                        </m:r>
                      </m:num>
                      <m:den>
                        <m:r>
                          <a:rPr lang="en-US" sz="1200" i="1">
                            <a:solidFill>
                              <a:schemeClr val="bg1"/>
                            </a:solidFill>
                            <a:latin typeface="Cambria Math" panose="02040503050406030204" pitchFamily="18" charset="0"/>
                          </a:rPr>
                          <m:t>𝑑𝑡</m:t>
                        </m:r>
                      </m:den>
                    </m:f>
                    <m:r>
                      <a:rPr lang="en-US" sz="1200" i="1">
                        <a:solidFill>
                          <a:schemeClr val="bg1"/>
                        </a:solidFill>
                        <a:latin typeface="Cambria Math" panose="02040503050406030204" pitchFamily="18" charset="0"/>
                      </a:rPr>
                      <m:t>=4</m:t>
                    </m:r>
                    <m:r>
                      <a:rPr lang="en-US" sz="1200" i="1">
                        <a:solidFill>
                          <a:schemeClr val="bg1"/>
                        </a:solidFill>
                        <a:latin typeface="Cambria Math" panose="02040503050406030204" pitchFamily="18" charset="0"/>
                        <a:ea typeface="Cambria Math" panose="02040503050406030204" pitchFamily="18" charset="0"/>
                      </a:rPr>
                      <m:t>𝜋</m:t>
                    </m:r>
                    <m:r>
                      <a:rPr lang="en-US" sz="1200" i="1">
                        <a:solidFill>
                          <a:schemeClr val="bg1"/>
                        </a:solidFill>
                        <a:latin typeface="Cambria Math" panose="02040503050406030204" pitchFamily="18" charset="0"/>
                        <a:ea typeface="Cambria Math" panose="02040503050406030204" pitchFamily="18" charset="0"/>
                      </a:rPr>
                      <m:t>𝑟</m:t>
                    </m:r>
                    <m:sSub>
                      <m:sSubPr>
                        <m:ctrlPr>
                          <a:rPr lang="en-US" sz="1200" i="1">
                            <a:solidFill>
                              <a:schemeClr val="bg1"/>
                            </a:solidFill>
                            <a:latin typeface="Cambria Math" panose="02040503050406030204" pitchFamily="18" charset="0"/>
                            <a:ea typeface="Cambria Math" panose="02040503050406030204" pitchFamily="18" charset="0"/>
                          </a:rPr>
                        </m:ctrlPr>
                      </m:sSubPr>
                      <m:e>
                        <m:r>
                          <a:rPr lang="en-US" sz="1200" i="1">
                            <a:solidFill>
                              <a:schemeClr val="bg1"/>
                            </a:solidFill>
                            <a:latin typeface="Cambria Math" panose="02040503050406030204" pitchFamily="18" charset="0"/>
                            <a:ea typeface="Cambria Math" panose="02040503050406030204" pitchFamily="18" charset="0"/>
                          </a:rPr>
                          <m:t>𝐷</m:t>
                        </m:r>
                      </m:e>
                      <m:sub>
                        <m:r>
                          <a:rPr lang="en-US" sz="1200" i="1">
                            <a:solidFill>
                              <a:schemeClr val="bg1"/>
                            </a:solidFill>
                            <a:latin typeface="Cambria Math" panose="02040503050406030204" pitchFamily="18" charset="0"/>
                            <a:ea typeface="Cambria Math" panose="02040503050406030204" pitchFamily="18" charset="0"/>
                          </a:rPr>
                          <m:t>𝑣</m:t>
                        </m:r>
                      </m:sub>
                    </m:sSub>
                  </m:oMath>
                </a14:m>
                <a:r>
                  <a:rPr lang="en-US" sz="1200" dirty="0">
                    <a:solidFill>
                      <a:schemeClr val="bg1"/>
                    </a:solidFill>
                  </a:rPr>
                  <a:t> </a:t>
                </a:r>
                <a14:m>
                  <m:oMath xmlns:m="http://schemas.openxmlformats.org/officeDocument/2006/math">
                    <m:d>
                      <m:dPr>
                        <m:begChr m:val="{"/>
                        <m:endChr m:val="}"/>
                        <m:ctrlPr>
                          <a:rPr lang="en-US" sz="1200" i="1">
                            <a:solidFill>
                              <a:schemeClr val="bg1"/>
                            </a:solidFill>
                            <a:latin typeface="Cambria Math" panose="02040503050406030204" pitchFamily="18" charset="0"/>
                          </a:rPr>
                        </m:ctrlPr>
                      </m:dPr>
                      <m:e>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m:t>
                            </m:r>
                            <m:r>
                              <a:rPr lang="en-US" sz="1200" i="1">
                                <a:solidFill>
                                  <a:schemeClr val="bg1"/>
                                </a:solidFill>
                                <a:latin typeface="Cambria Math" panose="02040503050406030204" pitchFamily="18" charset="0"/>
                                <a:ea typeface="Cambria Math" panose="02040503050406030204" pitchFamily="18" charset="0"/>
                              </a:rPr>
                              <m:t>∞</m:t>
                            </m:r>
                          </m:sub>
                        </m:sSub>
                        <m:r>
                          <a:rPr lang="en-US" sz="1200" i="1">
                            <a:solidFill>
                              <a:schemeClr val="bg1"/>
                            </a:solidFill>
                            <a:latin typeface="Cambria Math" panose="02040503050406030204" pitchFamily="18" charset="0"/>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𝜌</m:t>
                            </m:r>
                          </m:e>
                          <m:sub>
                            <m:r>
                              <a:rPr lang="en-US" sz="1200" i="1">
                                <a:solidFill>
                                  <a:schemeClr val="bg1"/>
                                </a:solidFill>
                                <a:latin typeface="Cambria Math" panose="02040503050406030204" pitchFamily="18" charset="0"/>
                              </a:rPr>
                              <m:t>𝑣𝑠</m:t>
                            </m:r>
                          </m:sub>
                        </m:sSub>
                        <m:d>
                          <m:dPr>
                            <m:ctrlPr>
                              <a:rPr lang="en-US" sz="1200" i="1">
                                <a:solidFill>
                                  <a:schemeClr val="bg1"/>
                                </a:solidFill>
                                <a:latin typeface="Cambria Math" panose="02040503050406030204" pitchFamily="18" charset="0"/>
                              </a:rPr>
                            </m:ctrlPr>
                          </m:dPr>
                          <m:e>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𝑇</m:t>
                                </m:r>
                              </m:e>
                              <m:sub>
                                <m:r>
                                  <a:rPr lang="en-US" sz="1200" i="1">
                                    <a:solidFill>
                                      <a:schemeClr val="bg1"/>
                                    </a:solidFill>
                                    <a:latin typeface="Cambria Math" panose="02040503050406030204" pitchFamily="18" charset="0"/>
                                    <a:ea typeface="Cambria Math" panose="02040503050406030204" pitchFamily="18" charset="0"/>
                                  </a:rPr>
                                  <m:t>∞</m:t>
                                </m:r>
                              </m:sub>
                            </m:sSub>
                          </m:e>
                        </m:d>
                        <m:d>
                          <m:dPr>
                            <m:begChr m:val="["/>
                            <m:endChr m:val="]"/>
                            <m:ctrlPr>
                              <a:rPr lang="en-US" sz="1200" i="1">
                                <a:solidFill>
                                  <a:schemeClr val="bg1"/>
                                </a:solidFill>
                                <a:latin typeface="Cambria Math" panose="02040503050406030204" pitchFamily="18" charset="0"/>
                                <a:ea typeface="Cambria Math" panose="02040503050406030204" pitchFamily="18" charset="0"/>
                              </a:rPr>
                            </m:ctrlPr>
                          </m:dPr>
                          <m:e>
                            <m:r>
                              <a:rPr lang="en-US" sz="1200" i="1">
                                <a:solidFill>
                                  <a:schemeClr val="bg1"/>
                                </a:solidFill>
                                <a:latin typeface="Cambria Math" panose="02040503050406030204" pitchFamily="18" charset="0"/>
                                <a:ea typeface="Cambria Math" panose="02040503050406030204" pitchFamily="18" charset="0"/>
                              </a:rPr>
                              <m:t>1</m:t>
                            </m:r>
                            <m:r>
                              <m:rPr>
                                <m:nor/>
                              </m:rPr>
                              <a:rPr lang="en-US" sz="1200">
                                <a:solidFill>
                                  <a:schemeClr val="bg1"/>
                                </a:solidFill>
                                <a:latin typeface="Cambria Math" panose="02040503050406030204" pitchFamily="18" charset="0"/>
                                <a:ea typeface="Cambria Math" panose="02040503050406030204" pitchFamily="18" charset="0"/>
                              </a:rPr>
                              <m:t>+</m:t>
                            </m:r>
                            <m:r>
                              <m:rPr>
                                <m:nor/>
                              </m:rPr>
                              <a:rPr lang="en-US" sz="1200" dirty="0">
                                <a:solidFill>
                                  <a:schemeClr val="bg1"/>
                                </a:solidFill>
                              </a:rPr>
                              <m:t> </m:t>
                            </m:r>
                            <m:d>
                              <m:dPr>
                                <m:ctrlPr>
                                  <a:rPr lang="en-US" sz="1200" i="1">
                                    <a:solidFill>
                                      <a:schemeClr val="bg1"/>
                                    </a:solidFill>
                                    <a:latin typeface="Cambria Math" panose="02040503050406030204" pitchFamily="18" charset="0"/>
                                  </a:rPr>
                                </m:ctrlPr>
                              </m:dPr>
                              <m:e>
                                <m:f>
                                  <m:fPr>
                                    <m:ctrlPr>
                                      <a:rPr lang="en-US" sz="1200" i="1">
                                        <a:solidFill>
                                          <a:schemeClr val="bg1"/>
                                        </a:solidFill>
                                        <a:latin typeface="Cambria Math" panose="02040503050406030204" pitchFamily="18" charset="0"/>
                                      </a:rPr>
                                    </m:ctrlPr>
                                  </m:fPr>
                                  <m:num>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𝐿</m:t>
                                        </m:r>
                                      </m:e>
                                      <m:sub>
                                        <m:r>
                                          <a:rPr lang="en-US" sz="1200" i="1">
                                            <a:solidFill>
                                              <a:schemeClr val="bg1"/>
                                            </a:solidFill>
                                            <a:latin typeface="Cambria Math" panose="02040503050406030204" pitchFamily="18" charset="0"/>
                                          </a:rPr>
                                          <m:t>𝑣</m:t>
                                        </m:r>
                                      </m:sub>
                                    </m:sSub>
                                  </m:num>
                                  <m:den>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panose="02040503050406030204" pitchFamily="18" charset="0"/>
                                          </a:rPr>
                                          <m:t>𝑅</m:t>
                                        </m:r>
                                      </m:e>
                                      <m:sub>
                                        <m:r>
                                          <a:rPr lang="en-US" sz="1200" i="1">
                                            <a:solidFill>
                                              <a:schemeClr val="bg1"/>
                                            </a:solidFill>
                                            <a:latin typeface="Cambria Math" panose="02040503050406030204" pitchFamily="18" charset="0"/>
                                          </a:rPr>
                                          <m:t>𝑣</m:t>
                                        </m:r>
                                      </m:sub>
                                    </m:sSub>
                                    <m:sSup>
                                      <m:sSupPr>
                                        <m:ctrlPr>
                                          <a:rPr lang="en-US" sz="1200" i="1">
                                            <a:solidFill>
                                              <a:schemeClr val="bg1"/>
                                            </a:solidFill>
                                            <a:latin typeface="Cambria Math" panose="02040503050406030204" pitchFamily="18" charset="0"/>
                                          </a:rPr>
                                        </m:ctrlPr>
                                      </m:sSupPr>
                                      <m:e>
                                        <m:r>
                                          <a:rPr lang="en-US" sz="1200" i="1">
                                            <a:solidFill>
                                              <a:schemeClr val="bg1"/>
                                            </a:solidFill>
                                            <a:latin typeface="Cambria Math" panose="02040503050406030204" pitchFamily="18" charset="0"/>
                                          </a:rPr>
                                          <m:t>𝑇</m:t>
                                        </m:r>
                                      </m:e>
                                      <m:sup>
                                        <m:r>
                                          <a:rPr lang="en-US" sz="1200" i="1">
                                            <a:solidFill>
                                              <a:schemeClr val="bg1"/>
                                            </a:solidFill>
                                            <a:latin typeface="Cambria Math" panose="02040503050406030204" pitchFamily="18" charset="0"/>
                                          </a:rPr>
                                          <m:t>2</m:t>
                                        </m:r>
                                      </m:sup>
                                    </m:sSup>
                                  </m:den>
                                </m:f>
                                <m:r>
                                  <a:rPr lang="en-US" sz="1200" i="1">
                                    <a:solidFill>
                                      <a:schemeClr val="bg1"/>
                                    </a:solidFill>
                                    <a:latin typeface="Cambria Math" panose="02040503050406030204" pitchFamily="18" charset="0"/>
                                  </a:rPr>
                                  <m:t>−</m:t>
                                </m:r>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1</m:t>
                                    </m:r>
                                  </m:num>
                                  <m:den>
                                    <m:r>
                                      <a:rPr lang="en-US" sz="1200" i="1">
                                        <a:solidFill>
                                          <a:schemeClr val="bg1"/>
                                        </a:solidFill>
                                        <a:latin typeface="Cambria Math" panose="02040503050406030204" pitchFamily="18" charset="0"/>
                                      </a:rPr>
                                      <m:t>𝑇</m:t>
                                    </m:r>
                                  </m:den>
                                </m:f>
                              </m:e>
                            </m:d>
                            <m:r>
                              <m:rPr>
                                <m:nor/>
                              </m:rPr>
                              <a:rPr lang="en-US" sz="1200" dirty="0">
                                <a:solidFill>
                                  <a:schemeClr val="bg1"/>
                                </a:solidFill>
                                <a:ea typeface="Cambria Math" panose="02040503050406030204" pitchFamily="18" charset="0"/>
                              </a:rPr>
                              <m:t> </m:t>
                            </m:r>
                            <m:r>
                              <a:rPr lang="en-US" sz="1200" i="1">
                                <a:solidFill>
                                  <a:schemeClr val="bg1"/>
                                </a:solidFill>
                                <a:latin typeface="Cambria Math" panose="02040503050406030204" pitchFamily="18" charset="0"/>
                                <a:ea typeface="Cambria Math" panose="02040503050406030204" pitchFamily="18" charset="0"/>
                              </a:rPr>
                              <m:t>∆</m:t>
                            </m:r>
                            <m:r>
                              <a:rPr lang="en-US" sz="1200" i="1">
                                <a:solidFill>
                                  <a:schemeClr val="bg1"/>
                                </a:solidFill>
                                <a:latin typeface="Cambria Math" panose="02040503050406030204" pitchFamily="18" charset="0"/>
                                <a:ea typeface="Cambria Math" panose="02040503050406030204" pitchFamily="18" charset="0"/>
                              </a:rPr>
                              <m:t>𝑇</m:t>
                            </m:r>
                          </m:e>
                        </m:d>
                      </m:e>
                    </m:d>
                  </m:oMath>
                </a14:m>
                <a:endParaRPr lang="en-US" sz="1200" dirty="0">
                  <a:ea typeface="Cambria Math" panose="02040503050406030204" pitchFamily="18" charset="0"/>
                </a:endParaRPr>
              </a:p>
            </p:txBody>
          </p:sp>
        </mc:Choice>
        <mc:Fallback xmlns="">
          <p:sp>
            <p:nvSpPr>
              <p:cNvPr id="88" name="Rounded Rectangle 87">
                <a:extLst>
                  <a:ext uri="{FF2B5EF4-FFF2-40B4-BE49-F238E27FC236}">
                    <a16:creationId xmlns:a16="http://schemas.microsoft.com/office/drawing/2014/main" id="{2C875A1C-4032-F847-B75C-0135428091F8}"/>
                  </a:ext>
                </a:extLst>
              </p:cNvPr>
              <p:cNvSpPr>
                <a:spLocks noRot="1" noChangeAspect="1" noMove="1" noResize="1" noEditPoints="1" noAdjustHandles="1" noChangeArrowheads="1" noChangeShapeType="1" noTextEdit="1"/>
              </p:cNvSpPr>
              <p:nvPr/>
            </p:nvSpPr>
            <p:spPr>
              <a:xfrm>
                <a:off x="2622036" y="5386074"/>
                <a:ext cx="4176495" cy="445573"/>
              </a:xfrm>
              <a:prstGeom prst="roundRect">
                <a:avLst/>
              </a:prstGeom>
              <a:blipFill>
                <a:blip r:embed="rId20"/>
                <a:stretch>
                  <a:fillRect/>
                </a:stretch>
              </a:blipFill>
              <a:ln>
                <a:noFill/>
              </a:ln>
            </p:spPr>
            <p:txBody>
              <a:bodyPr/>
              <a:lstStyle/>
              <a:p>
                <a:r>
                  <a:rPr lang="en-US">
                    <a:noFill/>
                  </a:rPr>
                  <a:t> </a:t>
                </a:r>
              </a:p>
            </p:txBody>
          </p:sp>
        </mc:Fallback>
      </mc:AlternateContent>
      <p:cxnSp>
        <p:nvCxnSpPr>
          <p:cNvPr id="89" name="Straight Connector 88">
            <a:extLst>
              <a:ext uri="{FF2B5EF4-FFF2-40B4-BE49-F238E27FC236}">
                <a16:creationId xmlns:a16="http://schemas.microsoft.com/office/drawing/2014/main" id="{B7D3DB4A-0C43-2943-8314-F6A6F6C00472}"/>
              </a:ext>
            </a:extLst>
          </p:cNvPr>
          <p:cNvCxnSpPr>
            <a:cxnSpLocks/>
          </p:cNvCxnSpPr>
          <p:nvPr/>
        </p:nvCxnSpPr>
        <p:spPr>
          <a:xfrm>
            <a:off x="3433198" y="5110178"/>
            <a:ext cx="0" cy="277139"/>
          </a:xfrm>
          <a:prstGeom prst="line">
            <a:avLst/>
          </a:prstGeom>
          <a:ln w="19050">
            <a:solidFill>
              <a:schemeClr val="accent6">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76CA2B4-6B87-DD4D-83AF-9E314FCD3654}"/>
              </a:ext>
            </a:extLst>
          </p:cNvPr>
          <p:cNvCxnSpPr>
            <a:cxnSpLocks/>
          </p:cNvCxnSpPr>
          <p:nvPr/>
        </p:nvCxnSpPr>
        <p:spPr>
          <a:xfrm>
            <a:off x="1447800" y="3911631"/>
            <a:ext cx="0" cy="638987"/>
          </a:xfrm>
          <a:prstGeom prst="line">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0D0915E-1007-9240-A766-4CE15C916B2F}"/>
              </a:ext>
            </a:extLst>
          </p:cNvPr>
          <p:cNvCxnSpPr>
            <a:cxnSpLocks/>
          </p:cNvCxnSpPr>
          <p:nvPr/>
        </p:nvCxnSpPr>
        <p:spPr>
          <a:xfrm flipH="1">
            <a:off x="1447802" y="4550618"/>
            <a:ext cx="1558544" cy="0"/>
          </a:xfrm>
          <a:prstGeom prst="line">
            <a:avLst/>
          </a:prstGeom>
          <a:ln w="1905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78D29D3-9A99-4947-BA5D-A431712C4EDD}"/>
              </a:ext>
            </a:extLst>
          </p:cNvPr>
          <p:cNvCxnSpPr>
            <a:cxnSpLocks/>
          </p:cNvCxnSpPr>
          <p:nvPr/>
        </p:nvCxnSpPr>
        <p:spPr>
          <a:xfrm>
            <a:off x="3006346" y="4551775"/>
            <a:ext cx="0" cy="638987"/>
          </a:xfrm>
          <a:prstGeom prst="line">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58DA47D-ED38-4243-A555-F7733B90DC34}"/>
              </a:ext>
            </a:extLst>
          </p:cNvPr>
          <p:cNvCxnSpPr>
            <a:cxnSpLocks/>
          </p:cNvCxnSpPr>
          <p:nvPr/>
        </p:nvCxnSpPr>
        <p:spPr>
          <a:xfrm flipH="1">
            <a:off x="3006346" y="5189604"/>
            <a:ext cx="426852" cy="0"/>
          </a:xfrm>
          <a:prstGeom prst="line">
            <a:avLst/>
          </a:prstGeom>
          <a:ln w="1905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Rounded Rectangle 96">
                <a:extLst>
                  <a:ext uri="{FF2B5EF4-FFF2-40B4-BE49-F238E27FC236}">
                    <a16:creationId xmlns:a16="http://schemas.microsoft.com/office/drawing/2014/main" id="{D3FEA5AD-A64E-8148-8994-C826F10434E3}"/>
                  </a:ext>
                </a:extLst>
              </p:cNvPr>
              <p:cNvSpPr/>
              <p:nvPr/>
            </p:nvSpPr>
            <p:spPr>
              <a:xfrm>
                <a:off x="34159" y="4779002"/>
                <a:ext cx="2668867" cy="4455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𝑑𝑚</m:t>
                          </m:r>
                        </m:num>
                        <m:den>
                          <m:r>
                            <a:rPr lang="en-US" sz="900" i="1">
                              <a:solidFill>
                                <a:schemeClr val="bg1"/>
                              </a:solidFill>
                              <a:latin typeface="Cambria Math" panose="02040503050406030204" pitchFamily="18" charset="0"/>
                            </a:rPr>
                            <m:t>𝑑𝑡</m:t>
                          </m:r>
                        </m:den>
                      </m:f>
                      <m:r>
                        <a:rPr lang="en-US" sz="900" i="1">
                          <a:solidFill>
                            <a:schemeClr val="bg1"/>
                          </a:solidFill>
                          <a:latin typeface="Cambria Math" panose="02040503050406030204" pitchFamily="18" charset="0"/>
                        </a:rPr>
                        <m:t>=</m:t>
                      </m:r>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4</m:t>
                          </m:r>
                          <m:r>
                            <a:rPr lang="en-US" sz="900" i="1">
                              <a:solidFill>
                                <a:schemeClr val="bg1"/>
                              </a:solidFill>
                              <a:latin typeface="Cambria Math" panose="02040503050406030204" pitchFamily="18" charset="0"/>
                              <a:ea typeface="Cambria Math" panose="02040503050406030204" pitchFamily="18" charset="0"/>
                            </a:rPr>
                            <m:t>𝜋</m:t>
                          </m:r>
                          <m:r>
                            <a:rPr lang="en-US" sz="900" i="1">
                              <a:solidFill>
                                <a:schemeClr val="bg1"/>
                              </a:solidFill>
                              <a:latin typeface="Cambria Math" panose="02040503050406030204" pitchFamily="18" charset="0"/>
                              <a:ea typeface="Cambria Math" panose="02040503050406030204" pitchFamily="18" charset="0"/>
                            </a:rPr>
                            <m:t>𝑟</m:t>
                          </m:r>
                          <m:sSub>
                            <m:sSubPr>
                              <m:ctrlPr>
                                <a:rPr lang="en-US" sz="900" i="1">
                                  <a:solidFill>
                                    <a:schemeClr val="bg1"/>
                                  </a:solidFill>
                                  <a:latin typeface="Cambria Math" panose="02040503050406030204" pitchFamily="18" charset="0"/>
                                  <a:ea typeface="Cambria Math" panose="02040503050406030204" pitchFamily="18" charset="0"/>
                                </a:rPr>
                              </m:ctrlPr>
                            </m:sSubPr>
                            <m:e>
                              <m:r>
                                <a:rPr lang="en-US" sz="900" i="1">
                                  <a:solidFill>
                                    <a:schemeClr val="bg1"/>
                                  </a:solidFill>
                                  <a:latin typeface="Cambria Math" panose="02040503050406030204" pitchFamily="18" charset="0"/>
                                  <a:ea typeface="Cambria Math" panose="02040503050406030204" pitchFamily="18" charset="0"/>
                                </a:rPr>
                                <m:t>𝐷</m:t>
                              </m:r>
                            </m:e>
                            <m:sub>
                              <m:r>
                                <a:rPr lang="en-US" sz="900" i="1">
                                  <a:solidFill>
                                    <a:schemeClr val="bg1"/>
                                  </a:solidFill>
                                  <a:latin typeface="Cambria Math" panose="02040503050406030204" pitchFamily="18" charset="0"/>
                                  <a:ea typeface="Cambria Math" panose="02040503050406030204" pitchFamily="18" charset="0"/>
                                </a:rPr>
                                <m:t>𝑣</m:t>
                              </m:r>
                            </m:sub>
                          </m:sSub>
                        </m:num>
                        <m:den>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𝑅</m:t>
                              </m:r>
                            </m:e>
                            <m:sub>
                              <m:r>
                                <a:rPr lang="en-US" sz="900" i="1">
                                  <a:solidFill>
                                    <a:schemeClr val="bg1"/>
                                  </a:solidFill>
                                  <a:latin typeface="Cambria Math" panose="02040503050406030204" pitchFamily="18" charset="0"/>
                                </a:rPr>
                                <m:t>𝑣</m:t>
                              </m:r>
                            </m:sub>
                          </m:sSub>
                          <m:r>
                            <a:rPr lang="en-US" sz="900" i="1">
                              <a:solidFill>
                                <a:schemeClr val="bg1"/>
                              </a:solidFill>
                              <a:latin typeface="Cambria Math" panose="02040503050406030204" pitchFamily="18" charset="0"/>
                            </a:rPr>
                            <m:t>𝑇</m:t>
                          </m:r>
                        </m:den>
                      </m:f>
                      <m:d>
                        <m:dPr>
                          <m:begChr m:val="{"/>
                          <m:endChr m:val="}"/>
                          <m:ctrlPr>
                            <a:rPr lang="en-US" sz="900" i="1">
                              <a:solidFill>
                                <a:schemeClr val="bg1"/>
                              </a:solidFill>
                              <a:latin typeface="Cambria Math" panose="02040503050406030204" pitchFamily="18" charset="0"/>
                            </a:rPr>
                          </m:ctrlPr>
                        </m:dPr>
                        <m:e>
                          <m:r>
                            <a:rPr lang="en-US" sz="900" i="1">
                              <a:solidFill>
                                <a:schemeClr val="bg1"/>
                              </a:solidFill>
                              <a:latin typeface="Cambria Math" panose="02040503050406030204" pitchFamily="18" charset="0"/>
                            </a:rPr>
                            <m:t>𝑒</m:t>
                          </m:r>
                          <m:r>
                            <a:rPr lang="en-US" sz="900" i="1">
                              <a:solidFill>
                                <a:schemeClr val="bg1"/>
                              </a:solidFill>
                              <a:latin typeface="Cambria Math" panose="02040503050406030204" pitchFamily="18" charset="0"/>
                            </a:rPr>
                            <m:t>−</m:t>
                          </m:r>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𝑒</m:t>
                              </m:r>
                            </m:e>
                            <m:sub>
                              <m:r>
                                <a:rPr lang="en-US" sz="900" i="1">
                                  <a:solidFill>
                                    <a:schemeClr val="bg1"/>
                                  </a:solidFill>
                                  <a:latin typeface="Cambria Math" panose="02040503050406030204" pitchFamily="18" charset="0"/>
                                </a:rPr>
                                <m:t>𝑠</m:t>
                              </m:r>
                            </m:sub>
                          </m:sSub>
                          <m:d>
                            <m:dPr>
                              <m:begChr m:val="["/>
                              <m:endChr m:val="]"/>
                              <m:ctrlPr>
                                <a:rPr lang="en-US" sz="900" i="1">
                                  <a:solidFill>
                                    <a:schemeClr val="bg1"/>
                                  </a:solidFill>
                                  <a:latin typeface="Cambria Math" panose="02040503050406030204" pitchFamily="18" charset="0"/>
                                  <a:ea typeface="Cambria Math" panose="02040503050406030204" pitchFamily="18" charset="0"/>
                                </a:rPr>
                              </m:ctrlPr>
                            </m:dPr>
                            <m:e>
                              <m:r>
                                <a:rPr lang="en-US" sz="900" i="1">
                                  <a:solidFill>
                                    <a:schemeClr val="bg1"/>
                                  </a:solidFill>
                                  <a:latin typeface="Cambria Math" panose="02040503050406030204" pitchFamily="18" charset="0"/>
                                  <a:ea typeface="Cambria Math" panose="02040503050406030204" pitchFamily="18" charset="0"/>
                                </a:rPr>
                                <m:t>1</m:t>
                              </m:r>
                              <m:r>
                                <a:rPr lang="en-US" sz="900" i="1">
                                  <a:solidFill>
                                    <a:schemeClr val="bg1"/>
                                  </a:solidFill>
                                  <a:latin typeface="Cambria Math" panose="02040503050406030204" pitchFamily="18" charset="0"/>
                                </a:rPr>
                                <m:t>+</m:t>
                              </m:r>
                              <m:d>
                                <m:dPr>
                                  <m:ctrlPr>
                                    <a:rPr lang="en-US" sz="900" i="1">
                                      <a:solidFill>
                                        <a:schemeClr val="bg1"/>
                                      </a:solidFill>
                                      <a:latin typeface="Cambria Math" panose="02040503050406030204" pitchFamily="18" charset="0"/>
                                    </a:rPr>
                                  </m:ctrlPr>
                                </m:dPr>
                                <m:e>
                                  <m:f>
                                    <m:fPr>
                                      <m:ctrlPr>
                                        <a:rPr lang="en-US" sz="900" i="1">
                                          <a:solidFill>
                                            <a:schemeClr val="bg1"/>
                                          </a:solidFill>
                                          <a:latin typeface="Cambria Math" panose="02040503050406030204" pitchFamily="18" charset="0"/>
                                        </a:rPr>
                                      </m:ctrlPr>
                                    </m:fPr>
                                    <m:num>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𝐿</m:t>
                                          </m:r>
                                        </m:e>
                                        <m:sub>
                                          <m:r>
                                            <a:rPr lang="en-US" sz="900" i="1">
                                              <a:solidFill>
                                                <a:schemeClr val="bg1"/>
                                              </a:solidFill>
                                              <a:latin typeface="Cambria Math" panose="02040503050406030204" pitchFamily="18" charset="0"/>
                                            </a:rPr>
                                            <m:t>𝑣</m:t>
                                          </m:r>
                                        </m:sub>
                                      </m:sSub>
                                    </m:num>
                                    <m:den>
                                      <m:sSub>
                                        <m:sSubPr>
                                          <m:ctrlPr>
                                            <a:rPr lang="en-US" sz="900" i="1">
                                              <a:solidFill>
                                                <a:schemeClr val="bg1"/>
                                              </a:solidFill>
                                              <a:latin typeface="Cambria Math" panose="02040503050406030204" pitchFamily="18" charset="0"/>
                                            </a:rPr>
                                          </m:ctrlPr>
                                        </m:sSubPr>
                                        <m:e>
                                          <m:r>
                                            <a:rPr lang="en-US" sz="900" i="1">
                                              <a:solidFill>
                                                <a:schemeClr val="bg1"/>
                                              </a:solidFill>
                                              <a:latin typeface="Cambria Math" panose="02040503050406030204" pitchFamily="18" charset="0"/>
                                            </a:rPr>
                                            <m:t>𝑅</m:t>
                                          </m:r>
                                        </m:e>
                                        <m:sub>
                                          <m:r>
                                            <a:rPr lang="en-US" sz="900" i="1">
                                              <a:solidFill>
                                                <a:schemeClr val="bg1"/>
                                              </a:solidFill>
                                              <a:latin typeface="Cambria Math" panose="02040503050406030204" pitchFamily="18" charset="0"/>
                                            </a:rPr>
                                            <m:t>𝑣</m:t>
                                          </m:r>
                                        </m:sub>
                                      </m:sSub>
                                      <m:sSup>
                                        <m:sSupPr>
                                          <m:ctrlPr>
                                            <a:rPr lang="en-US" sz="900" i="1">
                                              <a:solidFill>
                                                <a:schemeClr val="bg1"/>
                                              </a:solidFill>
                                              <a:latin typeface="Cambria Math" panose="02040503050406030204" pitchFamily="18" charset="0"/>
                                            </a:rPr>
                                          </m:ctrlPr>
                                        </m:sSupPr>
                                        <m:e>
                                          <m:r>
                                            <a:rPr lang="en-US" sz="900" i="1">
                                              <a:solidFill>
                                                <a:schemeClr val="bg1"/>
                                              </a:solidFill>
                                              <a:latin typeface="Cambria Math" panose="02040503050406030204" pitchFamily="18" charset="0"/>
                                            </a:rPr>
                                            <m:t>𝑇</m:t>
                                          </m:r>
                                        </m:e>
                                        <m:sup>
                                          <m:r>
                                            <a:rPr lang="en-US" sz="900" i="1">
                                              <a:solidFill>
                                                <a:schemeClr val="bg1"/>
                                              </a:solidFill>
                                              <a:latin typeface="Cambria Math" panose="02040503050406030204" pitchFamily="18" charset="0"/>
                                            </a:rPr>
                                            <m:t>2</m:t>
                                          </m:r>
                                        </m:sup>
                                      </m:sSup>
                                    </m:den>
                                  </m:f>
                                  <m:r>
                                    <a:rPr lang="en-US" sz="900" i="1">
                                      <a:solidFill>
                                        <a:schemeClr val="bg1"/>
                                      </a:solidFill>
                                      <a:latin typeface="Cambria Math" panose="02040503050406030204" pitchFamily="18" charset="0"/>
                                    </a:rPr>
                                    <m:t>−</m:t>
                                  </m:r>
                                  <m:f>
                                    <m:fPr>
                                      <m:ctrlPr>
                                        <a:rPr lang="en-US" sz="900" i="1">
                                          <a:solidFill>
                                            <a:schemeClr val="bg1"/>
                                          </a:solidFill>
                                          <a:latin typeface="Cambria Math" panose="02040503050406030204" pitchFamily="18" charset="0"/>
                                        </a:rPr>
                                      </m:ctrlPr>
                                    </m:fPr>
                                    <m:num>
                                      <m:r>
                                        <a:rPr lang="en-US" sz="900" i="1">
                                          <a:solidFill>
                                            <a:schemeClr val="bg1"/>
                                          </a:solidFill>
                                          <a:latin typeface="Cambria Math" panose="02040503050406030204" pitchFamily="18" charset="0"/>
                                        </a:rPr>
                                        <m:t>1</m:t>
                                      </m:r>
                                    </m:num>
                                    <m:den>
                                      <m:r>
                                        <a:rPr lang="en-US" sz="900" i="1">
                                          <a:solidFill>
                                            <a:schemeClr val="bg1"/>
                                          </a:solidFill>
                                          <a:latin typeface="Cambria Math" panose="02040503050406030204" pitchFamily="18" charset="0"/>
                                        </a:rPr>
                                        <m:t>𝑇</m:t>
                                      </m:r>
                                    </m:den>
                                  </m:f>
                                </m:e>
                              </m:d>
                              <m:r>
                                <m:rPr>
                                  <m:nor/>
                                </m:rPr>
                                <a:rPr lang="en-US" sz="900" dirty="0">
                                  <a:solidFill>
                                    <a:schemeClr val="bg1"/>
                                  </a:solidFill>
                                  <a:ea typeface="Cambria Math" panose="02040503050406030204" pitchFamily="18" charset="0"/>
                                </a:rPr>
                                <m:t> </m:t>
                              </m:r>
                              <m:r>
                                <a:rPr lang="en-US" sz="900" i="1">
                                  <a:solidFill>
                                    <a:schemeClr val="bg1"/>
                                  </a:solidFill>
                                  <a:latin typeface="Cambria Math" panose="02040503050406030204" pitchFamily="18" charset="0"/>
                                  <a:ea typeface="Cambria Math" panose="02040503050406030204" pitchFamily="18" charset="0"/>
                                </a:rPr>
                                <m:t>∆</m:t>
                              </m:r>
                              <m:r>
                                <a:rPr lang="en-US" sz="900" i="1">
                                  <a:solidFill>
                                    <a:schemeClr val="bg1"/>
                                  </a:solidFill>
                                  <a:latin typeface="Cambria Math" panose="02040503050406030204" pitchFamily="18" charset="0"/>
                                  <a:ea typeface="Cambria Math" panose="02040503050406030204" pitchFamily="18" charset="0"/>
                                </a:rPr>
                                <m:t>𝑇</m:t>
                              </m:r>
                            </m:e>
                          </m:d>
                        </m:e>
                      </m:d>
                    </m:oMath>
                  </m:oMathPara>
                </a14:m>
                <a:endParaRPr lang="en-US" sz="900" dirty="0">
                  <a:ea typeface="Cambria Math" panose="02040503050406030204" pitchFamily="18" charset="0"/>
                </a:endParaRPr>
              </a:p>
            </p:txBody>
          </p:sp>
        </mc:Choice>
        <mc:Fallback xmlns="">
          <p:sp>
            <p:nvSpPr>
              <p:cNvPr id="97" name="Rounded Rectangle 96">
                <a:extLst>
                  <a:ext uri="{FF2B5EF4-FFF2-40B4-BE49-F238E27FC236}">
                    <a16:creationId xmlns:a16="http://schemas.microsoft.com/office/drawing/2014/main" id="{D3FEA5AD-A64E-8148-8994-C826F10434E3}"/>
                  </a:ext>
                </a:extLst>
              </p:cNvPr>
              <p:cNvSpPr>
                <a:spLocks noRot="1" noChangeAspect="1" noMove="1" noResize="1" noEditPoints="1" noAdjustHandles="1" noChangeArrowheads="1" noChangeShapeType="1" noTextEdit="1"/>
              </p:cNvSpPr>
              <p:nvPr/>
            </p:nvSpPr>
            <p:spPr>
              <a:xfrm>
                <a:off x="34159" y="4779002"/>
                <a:ext cx="2668867" cy="445574"/>
              </a:xfrm>
              <a:prstGeom prst="roundRect">
                <a:avLst/>
              </a:prstGeom>
              <a:blipFill>
                <a:blip r:embed="rId21"/>
                <a:stretch>
                  <a:fillRect/>
                </a:stretch>
              </a:blipFill>
              <a:ln>
                <a:noFill/>
              </a:ln>
            </p:spPr>
            <p:txBody>
              <a:bodyPr/>
              <a:lstStyle/>
              <a:p>
                <a:r>
                  <a:rPr lang="en-US">
                    <a:noFill/>
                  </a:rPr>
                  <a:t> </a:t>
                </a:r>
              </a:p>
            </p:txBody>
          </p:sp>
        </mc:Fallback>
      </mc:AlternateContent>
      <p:sp>
        <p:nvSpPr>
          <p:cNvPr id="101" name="Rectangle 100">
            <a:extLst>
              <a:ext uri="{FF2B5EF4-FFF2-40B4-BE49-F238E27FC236}">
                <a16:creationId xmlns:a16="http://schemas.microsoft.com/office/drawing/2014/main" id="{88A95265-4D96-F343-A1C3-400588179AE4}"/>
              </a:ext>
            </a:extLst>
          </p:cNvPr>
          <p:cNvSpPr/>
          <p:nvPr/>
        </p:nvSpPr>
        <p:spPr>
          <a:xfrm>
            <a:off x="869394" y="5395053"/>
            <a:ext cx="494299" cy="427613"/>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Ideal Gas Law</a:t>
            </a:r>
          </a:p>
        </p:txBody>
      </p:sp>
      <p:cxnSp>
        <p:nvCxnSpPr>
          <p:cNvPr id="102" name="Straight Connector 101">
            <a:extLst>
              <a:ext uri="{FF2B5EF4-FFF2-40B4-BE49-F238E27FC236}">
                <a16:creationId xmlns:a16="http://schemas.microsoft.com/office/drawing/2014/main" id="{77220798-1470-0B44-9850-526AD2456FEB}"/>
              </a:ext>
            </a:extLst>
          </p:cNvPr>
          <p:cNvCxnSpPr>
            <a:cxnSpLocks/>
            <a:stCxn id="88" idx="1"/>
            <a:endCxn id="101" idx="3"/>
          </p:cNvCxnSpPr>
          <p:nvPr/>
        </p:nvCxnSpPr>
        <p:spPr>
          <a:xfrm flipH="1" flipV="1">
            <a:off x="1363692" y="5608860"/>
            <a:ext cx="1258344" cy="1"/>
          </a:xfrm>
          <a:prstGeom prst="line">
            <a:avLst/>
          </a:prstGeom>
          <a:ln w="1905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8A1A9F5-45E4-AD41-9ED1-FDDF12151A05}"/>
              </a:ext>
            </a:extLst>
          </p:cNvPr>
          <p:cNvCxnSpPr>
            <a:cxnSpLocks/>
            <a:endCxn id="101" idx="0"/>
          </p:cNvCxnSpPr>
          <p:nvPr/>
        </p:nvCxnSpPr>
        <p:spPr>
          <a:xfrm>
            <a:off x="1116543" y="5224576"/>
            <a:ext cx="0" cy="170477"/>
          </a:xfrm>
          <a:prstGeom prst="line">
            <a:avLst/>
          </a:prstGeom>
          <a:ln w="19050">
            <a:solidFill>
              <a:schemeClr val="accent2"/>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672E53C-E410-9E4B-96D9-647AC2900E7E}"/>
              </a:ext>
            </a:extLst>
          </p:cNvPr>
          <p:cNvCxnSpPr>
            <a:cxnSpLocks/>
            <a:stCxn id="113" idx="2"/>
          </p:cNvCxnSpPr>
          <p:nvPr/>
        </p:nvCxnSpPr>
        <p:spPr>
          <a:xfrm flipH="1">
            <a:off x="526987" y="4528787"/>
            <a:ext cx="2468" cy="228384"/>
          </a:xfrm>
          <a:prstGeom prst="line">
            <a:avLst/>
          </a:prstGeom>
          <a:ln w="19050">
            <a:solidFill>
              <a:schemeClr val="accent2">
                <a:lumMod val="50000"/>
              </a:schemeClr>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3" name="Rectangle 112">
                <a:hlinkClick r:id="" action="ppaction://hlinkshowjump?jump=nextslide"/>
                <a:extLst>
                  <a:ext uri="{FF2B5EF4-FFF2-40B4-BE49-F238E27FC236}">
                    <a16:creationId xmlns:a16="http://schemas.microsoft.com/office/drawing/2014/main" id="{9CA5CF2B-AFE5-6247-AD79-4D663A9B7B18}"/>
                  </a:ext>
                </a:extLst>
              </p:cNvPr>
              <p:cNvSpPr/>
              <p:nvPr/>
            </p:nvSpPr>
            <p:spPr>
              <a:xfrm>
                <a:off x="34160" y="4101175"/>
                <a:ext cx="990591" cy="427613"/>
              </a:xfrm>
              <a:prstGeom prst="rect">
                <a:avLst/>
              </a:prstGeom>
              <a:solidFill>
                <a:schemeClr val="tx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rPr>
                  <a:t>Still don’t know </a:t>
                </a:r>
                <a14:m>
                  <m:oMath xmlns:m="http://schemas.openxmlformats.org/officeDocument/2006/math">
                    <m:r>
                      <a:rPr lang="en-US" sz="788" i="1">
                        <a:solidFill>
                          <a:schemeClr val="bg1"/>
                        </a:solidFill>
                        <a:latin typeface="Cambria Math" panose="02040503050406030204" pitchFamily="18" charset="0"/>
                        <a:ea typeface="Cambria Math" panose="02040503050406030204" pitchFamily="18" charset="0"/>
                      </a:rPr>
                      <m:t>∆</m:t>
                    </m:r>
                    <m:r>
                      <a:rPr lang="en-US" sz="788" i="1">
                        <a:solidFill>
                          <a:schemeClr val="bg1"/>
                        </a:solidFill>
                        <a:latin typeface="Cambria Math" panose="02040503050406030204" pitchFamily="18" charset="0"/>
                        <a:ea typeface="Cambria Math" panose="02040503050406030204" pitchFamily="18" charset="0"/>
                      </a:rPr>
                      <m:t>𝑇</m:t>
                    </m:r>
                  </m:oMath>
                </a14:m>
                <a:r>
                  <a:rPr lang="en-US" sz="900" dirty="0">
                    <a:solidFill>
                      <a:schemeClr val="bg1"/>
                    </a:solidFill>
                  </a:rPr>
                  <a:t>!</a:t>
                </a:r>
              </a:p>
            </p:txBody>
          </p:sp>
        </mc:Choice>
        <mc:Fallback xmlns="">
          <p:sp>
            <p:nvSpPr>
              <p:cNvPr id="113" name="Rectangle 112">
                <a:hlinkClick r:id="" action="ppaction://hlinkshowjump?jump=nextslide"/>
                <a:extLst>
                  <a:ext uri="{FF2B5EF4-FFF2-40B4-BE49-F238E27FC236}">
                    <a16:creationId xmlns:a16="http://schemas.microsoft.com/office/drawing/2014/main" id="{9CA5CF2B-AFE5-6247-AD79-4D663A9B7B18}"/>
                  </a:ext>
                </a:extLst>
              </p:cNvPr>
              <p:cNvSpPr>
                <a:spLocks noRot="1" noChangeAspect="1" noMove="1" noResize="1" noEditPoints="1" noAdjustHandles="1" noChangeArrowheads="1" noChangeShapeType="1" noTextEdit="1"/>
              </p:cNvSpPr>
              <p:nvPr/>
            </p:nvSpPr>
            <p:spPr>
              <a:xfrm>
                <a:off x="34160" y="4101175"/>
                <a:ext cx="990591" cy="427613"/>
              </a:xfrm>
              <a:prstGeom prst="rect">
                <a:avLst/>
              </a:prstGeom>
              <a:blipFill>
                <a:blip r:embed="rId22"/>
                <a:stretch>
                  <a:fillRect/>
                </a:stretch>
              </a:blipFill>
              <a:ln>
                <a:solidFill>
                  <a:schemeClr val="tx1"/>
                </a:solidFill>
                <a:prstDash val="sysDot"/>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516973699"/>
      </p:ext>
    </p:extLst>
  </p:cSld>
  <p:clrMapOvr>
    <a:masterClrMapping/>
  </p:clrMapOvr>
  <mc:AlternateContent xmlns:mc="http://schemas.openxmlformats.org/markup-compatibility/2006" xmlns:p14="http://schemas.microsoft.com/office/powerpoint/2010/main">
    <mc:Choice Requires="p14">
      <p:transition spd="slow" p14:dur="2000" advTm="247660"/>
    </mc:Choice>
    <mc:Fallback xmlns="">
      <p:transition spd="slow" advTm="24766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C9A6D-8F27-CB44-830A-00BA83ED28F6}"/>
              </a:ext>
            </a:extLst>
          </p:cNvPr>
          <p:cNvSpPr>
            <a:spLocks noGrp="1"/>
          </p:cNvSpPr>
          <p:nvPr>
            <p:ph type="title"/>
          </p:nvPr>
        </p:nvSpPr>
        <p:spPr>
          <a:xfrm>
            <a:off x="375703" y="365126"/>
            <a:ext cx="8475689" cy="1325563"/>
          </a:xfrm>
        </p:spPr>
        <p:txBody>
          <a:bodyPr>
            <a:normAutofit/>
          </a:bodyPr>
          <a:lstStyle/>
          <a:p>
            <a:r>
              <a:rPr lang="en-US" sz="4000" dirty="0"/>
              <a:t>Mass growth equation, cont. </a:t>
            </a:r>
            <a:r>
              <a:rPr lang="en-US" sz="2000" dirty="0"/>
              <a:t>(Derive on your own…)</a:t>
            </a:r>
            <a:endParaRPr lang="en-US" sz="4000"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FD4FB0C-982F-494D-9D9C-76F690BA9B59}"/>
                  </a:ext>
                </a:extLst>
              </p:cNvPr>
              <p:cNvSpPr/>
              <p:nvPr/>
            </p:nvSpPr>
            <p:spPr>
              <a:xfrm>
                <a:off x="138839" y="2263081"/>
                <a:ext cx="1049882" cy="390469"/>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Need </a:t>
                </a:r>
                <a14:m>
                  <m:oMath xmlns:m="http://schemas.openxmlformats.org/officeDocument/2006/math">
                    <m:r>
                      <a:rPr lang="en-US" sz="788" i="1">
                        <a:solidFill>
                          <a:schemeClr val="tx1"/>
                        </a:solidFill>
                        <a:latin typeface="Cambria Math" panose="02040503050406030204" pitchFamily="18" charset="0"/>
                        <a:ea typeface="Cambria Math" panose="02040503050406030204" pitchFamily="18" charset="0"/>
                      </a:rPr>
                      <m:t>∆</m:t>
                    </m:r>
                    <m:r>
                      <a:rPr lang="en-US" sz="788" i="1">
                        <a:solidFill>
                          <a:schemeClr val="tx1"/>
                        </a:solidFill>
                        <a:latin typeface="Cambria Math" panose="02040503050406030204" pitchFamily="18" charset="0"/>
                        <a:ea typeface="Cambria Math" panose="02040503050406030204" pitchFamily="18" charset="0"/>
                      </a:rPr>
                      <m:t>𝑇</m:t>
                    </m:r>
                  </m:oMath>
                </a14:m>
                <a:r>
                  <a:rPr lang="en-US" sz="900" dirty="0">
                    <a:solidFill>
                      <a:schemeClr val="tx1"/>
                    </a:solidFill>
                  </a:rPr>
                  <a:t>, use thermal flux/diffusivity!</a:t>
                </a:r>
              </a:p>
            </p:txBody>
          </p:sp>
        </mc:Choice>
        <mc:Fallback xmlns="">
          <p:sp>
            <p:nvSpPr>
              <p:cNvPr id="4" name="Rectangle 3">
                <a:extLst>
                  <a:ext uri="{FF2B5EF4-FFF2-40B4-BE49-F238E27FC236}">
                    <a16:creationId xmlns:a16="http://schemas.microsoft.com/office/drawing/2014/main" id="{CFD4FB0C-982F-494D-9D9C-76F690BA9B59}"/>
                  </a:ext>
                </a:extLst>
              </p:cNvPr>
              <p:cNvSpPr>
                <a:spLocks noRot="1" noChangeAspect="1" noMove="1" noResize="1" noEditPoints="1" noAdjustHandles="1" noChangeArrowheads="1" noChangeShapeType="1" noTextEdit="1"/>
              </p:cNvSpPr>
              <p:nvPr/>
            </p:nvSpPr>
            <p:spPr>
              <a:xfrm>
                <a:off x="138839" y="2263081"/>
                <a:ext cx="1049882" cy="390469"/>
              </a:xfrm>
              <a:prstGeom prst="rect">
                <a:avLst/>
              </a:prstGeom>
              <a:blipFill>
                <a:blip r:embed="rId3"/>
                <a:stretch>
                  <a:fillRect t="-10606" b="-21212"/>
                </a:stretch>
              </a:blipFill>
              <a:ln>
                <a:solidFill>
                  <a:schemeClr val="tx1"/>
                </a:solidFill>
                <a:prstDash val="sysDot"/>
              </a:ln>
            </p:spPr>
            <p:txBody>
              <a:bodyPr/>
              <a:lstStyle/>
              <a:p>
                <a:r>
                  <a:rPr lang="en-US">
                    <a:noFill/>
                  </a:rPr>
                  <a:t> </a:t>
                </a:r>
              </a:p>
            </p:txBody>
          </p:sp>
        </mc:Fallback>
      </mc:AlternateContent>
      <p:cxnSp>
        <p:nvCxnSpPr>
          <p:cNvPr id="5" name="Straight Connector 4">
            <a:extLst>
              <a:ext uri="{FF2B5EF4-FFF2-40B4-BE49-F238E27FC236}">
                <a16:creationId xmlns:a16="http://schemas.microsoft.com/office/drawing/2014/main" id="{CE6117D3-0BCA-5E4B-8402-445377EAC7E8}"/>
              </a:ext>
            </a:extLst>
          </p:cNvPr>
          <p:cNvCxnSpPr>
            <a:cxnSpLocks/>
          </p:cNvCxnSpPr>
          <p:nvPr/>
        </p:nvCxnSpPr>
        <p:spPr>
          <a:xfrm flipH="1">
            <a:off x="1190415" y="2460768"/>
            <a:ext cx="189105" cy="344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8B5EAD6A-093F-F543-B22C-5C5CD3EAC299}"/>
                  </a:ext>
                </a:extLst>
              </p:cNvPr>
              <p:cNvSpPr/>
              <p:nvPr/>
            </p:nvSpPr>
            <p:spPr>
              <a:xfrm>
                <a:off x="1379520" y="2268973"/>
                <a:ext cx="1179106" cy="3904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𝐹</m:t>
                          </m:r>
                        </m:e>
                        <m:sub>
                          <m:r>
                            <a:rPr lang="en-US" sz="1050" i="1">
                              <a:solidFill>
                                <a:srgbClr val="477C96"/>
                              </a:solidFill>
                              <a:latin typeface="Cambria Math" panose="02040503050406030204" pitchFamily="18" charset="0"/>
                            </a:rPr>
                            <m:t>𝑇</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𝐾</m:t>
                          </m:r>
                        </m:e>
                        <m:sub>
                          <m:r>
                            <a:rPr lang="en-US" sz="1050" i="1">
                              <a:solidFill>
                                <a:srgbClr val="477C96"/>
                              </a:solidFill>
                              <a:latin typeface="Cambria Math" panose="02040503050406030204" pitchFamily="18" charset="0"/>
                            </a:rPr>
                            <m:t>𝑇</m:t>
                          </m:r>
                        </m:sub>
                      </m:sSub>
                      <m:sSub>
                        <m:sSubPr>
                          <m:ctrlPr>
                            <a:rPr lang="en-US" sz="1050" i="1">
                              <a:solidFill>
                                <a:srgbClr val="477C96"/>
                              </a:solidFill>
                              <a:latin typeface="Cambria Math" panose="02040503050406030204" pitchFamily="18" charset="0"/>
                            </a:rPr>
                          </m:ctrlPr>
                        </m:sSubPr>
                        <m:e>
                          <m:d>
                            <m:dPr>
                              <m:begChr m:val=""/>
                              <m:endChr m:val="|"/>
                              <m:ctrlPr>
                                <a:rPr lang="en-US" sz="1050" i="1">
                                  <a:solidFill>
                                    <a:srgbClr val="477C96"/>
                                  </a:solidFill>
                                  <a:latin typeface="Cambria Math" panose="02040503050406030204" pitchFamily="18" charset="0"/>
                                </a:rPr>
                              </m:ctrlPr>
                            </m:dPr>
                            <m:e>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𝑇</m:t>
                                  </m:r>
                                </m:num>
                                <m:den>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𝑅</m:t>
                                  </m:r>
                                </m:den>
                              </m:f>
                            </m:e>
                          </m:d>
                        </m:e>
                        <m:sub>
                          <m:r>
                            <a:rPr lang="en-US" sz="1050" i="1">
                              <a:solidFill>
                                <a:srgbClr val="477C96"/>
                              </a:solidFill>
                              <a:latin typeface="Cambria Math" panose="02040503050406030204" pitchFamily="18" charset="0"/>
                            </a:rPr>
                            <m:t>𝑅</m:t>
                          </m:r>
                          <m:r>
                            <a:rPr lang="en-US" sz="1050" i="1">
                              <a:solidFill>
                                <a:srgbClr val="477C96"/>
                              </a:solidFill>
                              <a:latin typeface="Cambria Math" panose="02040503050406030204" pitchFamily="18" charset="0"/>
                            </a:rPr>
                            <m:t>=</m:t>
                          </m:r>
                          <m:r>
                            <a:rPr lang="en-US" sz="1050" i="1">
                              <a:solidFill>
                                <a:srgbClr val="477C96"/>
                              </a:solidFill>
                              <a:latin typeface="Cambria Math" panose="02040503050406030204" pitchFamily="18" charset="0"/>
                            </a:rPr>
                            <m:t>𝑟</m:t>
                          </m:r>
                        </m:sub>
                      </m:sSub>
                    </m:oMath>
                  </m:oMathPara>
                </a14:m>
                <a:endParaRPr lang="en-US" sz="1050" dirty="0">
                  <a:solidFill>
                    <a:srgbClr val="477C96"/>
                  </a:solidFill>
                </a:endParaRPr>
              </a:p>
            </p:txBody>
          </p:sp>
        </mc:Choice>
        <mc:Fallback xmlns="">
          <p:sp>
            <p:nvSpPr>
              <p:cNvPr id="6" name="Rounded Rectangle 5">
                <a:extLst>
                  <a:ext uri="{FF2B5EF4-FFF2-40B4-BE49-F238E27FC236}">
                    <a16:creationId xmlns:a16="http://schemas.microsoft.com/office/drawing/2014/main" id="{8B5EAD6A-093F-F543-B22C-5C5CD3EAC299}"/>
                  </a:ext>
                </a:extLst>
              </p:cNvPr>
              <p:cNvSpPr>
                <a:spLocks noRot="1" noChangeAspect="1" noMove="1" noResize="1" noEditPoints="1" noAdjustHandles="1" noChangeArrowheads="1" noChangeShapeType="1" noTextEdit="1"/>
              </p:cNvSpPr>
              <p:nvPr/>
            </p:nvSpPr>
            <p:spPr>
              <a:xfrm>
                <a:off x="1379520" y="2268973"/>
                <a:ext cx="1179106" cy="390470"/>
              </a:xfrm>
              <a:prstGeom prst="roundRect">
                <a:avLst/>
              </a:prstGeom>
              <a:blipFill>
                <a:blip r:embed="rId4"/>
                <a:stretch>
                  <a:fillRect t="-200000" r="-27041" b="-284848"/>
                </a:stretch>
              </a:blipFill>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FF8362A6-ED63-144D-AD4E-2C65F4CAC9BF}"/>
              </a:ext>
            </a:extLst>
          </p:cNvPr>
          <p:cNvCxnSpPr>
            <a:cxnSpLocks/>
          </p:cNvCxnSpPr>
          <p:nvPr/>
        </p:nvCxnSpPr>
        <p:spPr>
          <a:xfrm flipH="1">
            <a:off x="2557241" y="2547702"/>
            <a:ext cx="169037"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BBB8DDF-AD9B-3E48-865C-27B57C319CCA}"/>
                  </a:ext>
                </a:extLst>
              </p:cNvPr>
              <p:cNvSpPr/>
              <p:nvPr/>
            </p:nvSpPr>
            <p:spPr>
              <a:xfrm>
                <a:off x="2718945" y="2263081"/>
                <a:ext cx="1525395" cy="621090"/>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Flow of total Kinetic Energy (</a:t>
                </a:r>
                <a14:m>
                  <m:oMath xmlns:m="http://schemas.openxmlformats.org/officeDocument/2006/math">
                    <m:r>
                      <a:rPr lang="en-US" sz="788" i="1">
                        <a:solidFill>
                          <a:schemeClr val="tx1"/>
                        </a:solidFill>
                        <a:latin typeface="Cambria Math" panose="02040503050406030204" pitchFamily="18" charset="0"/>
                        <a:ea typeface="Cambria Math" panose="02040503050406030204" pitchFamily="18" charset="0"/>
                      </a:rPr>
                      <m:t>∝</m:t>
                    </m:r>
                    <m:r>
                      <a:rPr lang="en-US" sz="788" i="1">
                        <a:solidFill>
                          <a:schemeClr val="tx1"/>
                        </a:solidFill>
                        <a:latin typeface="Cambria Math" panose="02040503050406030204" pitchFamily="18" charset="0"/>
                        <a:ea typeface="Cambria Math" panose="02040503050406030204" pitchFamily="18" charset="0"/>
                      </a:rPr>
                      <m:t>𝑇</m:t>
                    </m:r>
                  </m:oMath>
                </a14:m>
                <a:r>
                  <a:rPr lang="en-US" sz="900" dirty="0">
                    <a:solidFill>
                      <a:schemeClr val="tx1"/>
                    </a:solidFill>
                  </a:rPr>
                  <a:t>) away from particle. Look familiar? Analogous to </a:t>
                </a:r>
                <a14:m>
                  <m:oMath xmlns:m="http://schemas.openxmlformats.org/officeDocument/2006/math">
                    <m:sSub>
                      <m:sSubPr>
                        <m:ctrlPr>
                          <a:rPr lang="en-US" sz="788" i="1">
                            <a:solidFill>
                              <a:schemeClr val="tx1"/>
                            </a:solidFill>
                            <a:latin typeface="Cambria Math" panose="02040503050406030204" pitchFamily="18" charset="0"/>
                            <a:ea typeface="Cambria Math" panose="02040503050406030204" pitchFamily="18" charset="0"/>
                          </a:rPr>
                        </m:ctrlPr>
                      </m:sSubPr>
                      <m:e>
                        <m:r>
                          <a:rPr lang="en-US" sz="788" i="1">
                            <a:solidFill>
                              <a:schemeClr val="tx1"/>
                            </a:solidFill>
                            <a:latin typeface="Cambria Math" panose="02040503050406030204" pitchFamily="18" charset="0"/>
                            <a:ea typeface="Cambria Math" panose="02040503050406030204" pitchFamily="18" charset="0"/>
                          </a:rPr>
                          <m:t>𝜌</m:t>
                        </m:r>
                      </m:e>
                      <m:sub>
                        <m:r>
                          <a:rPr lang="en-US" sz="788" i="1">
                            <a:solidFill>
                              <a:schemeClr val="tx1"/>
                            </a:solidFill>
                            <a:latin typeface="Cambria Math" panose="02040503050406030204" pitchFamily="18" charset="0"/>
                            <a:ea typeface="Cambria Math" panose="02040503050406030204" pitchFamily="18" charset="0"/>
                          </a:rPr>
                          <m:t>𝑣</m:t>
                        </m:r>
                      </m:sub>
                    </m:sSub>
                  </m:oMath>
                </a14:m>
                <a:r>
                  <a:rPr lang="en-US" sz="788" dirty="0">
                    <a:solidFill>
                      <a:schemeClr val="tx1"/>
                    </a:solidFill>
                  </a:rPr>
                  <a:t> </a:t>
                </a:r>
                <a:r>
                  <a:rPr lang="en-US" sz="900" dirty="0">
                    <a:solidFill>
                      <a:schemeClr val="tx1"/>
                    </a:solidFill>
                  </a:rPr>
                  <a:t>and </a:t>
                </a:r>
                <a14:m>
                  <m:oMath xmlns:m="http://schemas.openxmlformats.org/officeDocument/2006/math">
                    <m:sSub>
                      <m:sSubPr>
                        <m:ctrlPr>
                          <a:rPr lang="en-US" sz="788" i="1">
                            <a:solidFill>
                              <a:schemeClr val="tx1"/>
                            </a:solidFill>
                            <a:latin typeface="Cambria Math" panose="02040503050406030204" pitchFamily="18" charset="0"/>
                          </a:rPr>
                        </m:ctrlPr>
                      </m:sSubPr>
                      <m:e>
                        <m:r>
                          <a:rPr lang="en-US" sz="788" i="1">
                            <a:solidFill>
                              <a:schemeClr val="tx1"/>
                            </a:solidFill>
                            <a:latin typeface="Cambria Math" panose="02040503050406030204" pitchFamily="18" charset="0"/>
                          </a:rPr>
                          <m:t>𝐹</m:t>
                        </m:r>
                      </m:e>
                      <m:sub>
                        <m:r>
                          <a:rPr lang="en-US" sz="788" i="1">
                            <a:solidFill>
                              <a:schemeClr val="tx1"/>
                            </a:solidFill>
                            <a:latin typeface="Cambria Math" panose="02040503050406030204" pitchFamily="18" charset="0"/>
                          </a:rPr>
                          <m:t>𝑣</m:t>
                        </m:r>
                      </m:sub>
                    </m:sSub>
                  </m:oMath>
                </a14:m>
                <a:endParaRPr lang="en-US" sz="900" dirty="0">
                  <a:solidFill>
                    <a:schemeClr val="tx1"/>
                  </a:solidFill>
                </a:endParaRPr>
              </a:p>
            </p:txBody>
          </p:sp>
        </mc:Choice>
        <mc:Fallback xmlns="">
          <p:sp>
            <p:nvSpPr>
              <p:cNvPr id="10" name="Rectangle 9">
                <a:extLst>
                  <a:ext uri="{FF2B5EF4-FFF2-40B4-BE49-F238E27FC236}">
                    <a16:creationId xmlns:a16="http://schemas.microsoft.com/office/drawing/2014/main" id="{CBBB8DDF-AD9B-3E48-865C-27B57C319CCA}"/>
                  </a:ext>
                </a:extLst>
              </p:cNvPr>
              <p:cNvSpPr>
                <a:spLocks noRot="1" noChangeAspect="1" noMove="1" noResize="1" noEditPoints="1" noAdjustHandles="1" noChangeArrowheads="1" noChangeShapeType="1" noTextEdit="1"/>
              </p:cNvSpPr>
              <p:nvPr/>
            </p:nvSpPr>
            <p:spPr>
              <a:xfrm>
                <a:off x="2718945" y="2263081"/>
                <a:ext cx="1525395" cy="621090"/>
              </a:xfrm>
              <a:prstGeom prst="rect">
                <a:avLst/>
              </a:prstGeom>
              <a:blipFill>
                <a:blip r:embed="rId5"/>
                <a:stretch>
                  <a:fillRect b="-4808"/>
                </a:stretch>
              </a:blipFill>
              <a:ln>
                <a:solidFill>
                  <a:schemeClr val="tx1"/>
                </a:solidFill>
                <a:prstDash val="sysDot"/>
              </a:ln>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49109F5E-7312-0B4E-BE09-B461DC4EA06E}"/>
              </a:ext>
            </a:extLst>
          </p:cNvPr>
          <p:cNvCxnSpPr>
            <a:cxnSpLocks/>
          </p:cNvCxnSpPr>
          <p:nvPr/>
        </p:nvCxnSpPr>
        <p:spPr>
          <a:xfrm>
            <a:off x="3135416" y="2884171"/>
            <a:ext cx="0" cy="10706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35EEFB4E-00BE-CB44-BD24-697CBB557AED}"/>
                  </a:ext>
                </a:extLst>
              </p:cNvPr>
              <p:cNvSpPr/>
              <p:nvPr/>
            </p:nvSpPr>
            <p:spPr>
              <a:xfrm>
                <a:off x="2818855" y="2991240"/>
                <a:ext cx="1166405" cy="26631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900" i="1">
                          <a:solidFill>
                            <a:schemeClr val="tx1"/>
                          </a:solidFill>
                          <a:latin typeface="Cambria Math" panose="02040503050406030204" pitchFamily="18" charset="0"/>
                        </a:rPr>
                        <m:t>𝑇</m:t>
                      </m:r>
                      <m:d>
                        <m:dPr>
                          <m:ctrlPr>
                            <a:rPr lang="en-US" sz="900" i="1">
                              <a:solidFill>
                                <a:schemeClr val="tx1"/>
                              </a:solidFill>
                              <a:latin typeface="Cambria Math" panose="02040503050406030204" pitchFamily="18" charset="0"/>
                            </a:rPr>
                          </m:ctrlPr>
                        </m:dPr>
                        <m:e>
                          <m:r>
                            <a:rPr lang="en-US" sz="900" i="1">
                              <a:solidFill>
                                <a:schemeClr val="tx1"/>
                              </a:solidFill>
                              <a:latin typeface="Cambria Math" panose="02040503050406030204" pitchFamily="18" charset="0"/>
                            </a:rPr>
                            <m:t>𝑅</m:t>
                          </m:r>
                        </m:e>
                      </m:d>
                      <m:r>
                        <a:rPr lang="en-US" sz="900" i="1">
                          <a:solidFill>
                            <a:schemeClr val="tx1"/>
                          </a:solidFill>
                          <a:latin typeface="Cambria Math" panose="02040503050406030204" pitchFamily="18" charset="0"/>
                        </a:rPr>
                        <m:t>=</m:t>
                      </m:r>
                      <m:sSub>
                        <m:sSubPr>
                          <m:ctrlPr>
                            <a:rPr lang="en-US" sz="900" i="1">
                              <a:solidFill>
                                <a:schemeClr val="tx1"/>
                              </a:solidFill>
                              <a:latin typeface="Cambria Math" panose="02040503050406030204" pitchFamily="18" charset="0"/>
                            </a:rPr>
                          </m:ctrlPr>
                        </m:sSubPr>
                        <m:e>
                          <m:r>
                            <a:rPr lang="en-US" sz="900" i="1">
                              <a:solidFill>
                                <a:schemeClr val="tx1"/>
                              </a:solidFill>
                              <a:latin typeface="Cambria Math" panose="02040503050406030204" pitchFamily="18" charset="0"/>
                            </a:rPr>
                            <m:t>𝑇</m:t>
                          </m:r>
                        </m:e>
                        <m:sub>
                          <m:r>
                            <a:rPr lang="en-US" sz="900" i="1">
                              <a:solidFill>
                                <a:schemeClr val="tx1"/>
                              </a:solidFill>
                              <a:latin typeface="Cambria Math" panose="02040503050406030204" pitchFamily="18" charset="0"/>
                              <a:ea typeface="Cambria Math" panose="02040503050406030204" pitchFamily="18" charset="0"/>
                            </a:rPr>
                            <m:t>∞</m:t>
                          </m:r>
                        </m:sub>
                      </m:sSub>
                      <m:r>
                        <a:rPr lang="en-US" sz="900" i="1">
                          <a:solidFill>
                            <a:schemeClr val="tx1"/>
                          </a:solidFill>
                          <a:latin typeface="Cambria Math" panose="02040503050406030204" pitchFamily="18" charset="0"/>
                        </a:rPr>
                        <m:t>+</m:t>
                      </m:r>
                      <m:r>
                        <a:rPr lang="en-US" sz="900" i="1">
                          <a:solidFill>
                            <a:schemeClr val="tx1"/>
                          </a:solidFill>
                          <a:latin typeface="Cambria Math" panose="02040503050406030204" pitchFamily="18" charset="0"/>
                          <a:ea typeface="Cambria Math" panose="02040503050406030204" pitchFamily="18" charset="0"/>
                        </a:rPr>
                        <m:t>∆</m:t>
                      </m:r>
                      <m:r>
                        <a:rPr lang="en-US" sz="900" i="1">
                          <a:solidFill>
                            <a:schemeClr val="tx1"/>
                          </a:solidFill>
                          <a:latin typeface="Cambria Math" panose="02040503050406030204" pitchFamily="18" charset="0"/>
                          <a:ea typeface="Cambria Math" panose="02040503050406030204" pitchFamily="18" charset="0"/>
                        </a:rPr>
                        <m:t>𝑇</m:t>
                      </m:r>
                      <m:f>
                        <m:fPr>
                          <m:ctrlPr>
                            <a:rPr lang="en-US" sz="900" i="1">
                              <a:solidFill>
                                <a:schemeClr val="tx1"/>
                              </a:solidFill>
                              <a:latin typeface="Cambria Math" panose="02040503050406030204" pitchFamily="18" charset="0"/>
                              <a:ea typeface="Cambria Math" panose="02040503050406030204" pitchFamily="18" charset="0"/>
                            </a:rPr>
                          </m:ctrlPr>
                        </m:fPr>
                        <m:num>
                          <m:r>
                            <a:rPr lang="en-US" sz="900" i="1">
                              <a:solidFill>
                                <a:schemeClr val="tx1"/>
                              </a:solidFill>
                              <a:latin typeface="Cambria Math" panose="02040503050406030204" pitchFamily="18" charset="0"/>
                              <a:ea typeface="Cambria Math" panose="02040503050406030204" pitchFamily="18" charset="0"/>
                            </a:rPr>
                            <m:t>𝑟</m:t>
                          </m:r>
                        </m:num>
                        <m:den>
                          <m:r>
                            <a:rPr lang="en-US" sz="900" i="1">
                              <a:solidFill>
                                <a:schemeClr val="tx1"/>
                              </a:solidFill>
                              <a:latin typeface="Cambria Math" panose="02040503050406030204" pitchFamily="18" charset="0"/>
                              <a:ea typeface="Cambria Math" panose="02040503050406030204" pitchFamily="18" charset="0"/>
                            </a:rPr>
                            <m:t>𝑅</m:t>
                          </m:r>
                        </m:den>
                      </m:f>
                    </m:oMath>
                  </m:oMathPara>
                </a14:m>
                <a:endParaRPr lang="en-US" sz="900" dirty="0">
                  <a:solidFill>
                    <a:schemeClr val="tx1"/>
                  </a:solidFill>
                </a:endParaRPr>
              </a:p>
            </p:txBody>
          </p:sp>
        </mc:Choice>
        <mc:Fallback xmlns="">
          <p:sp>
            <p:nvSpPr>
              <p:cNvPr id="12" name="Rounded Rectangle 11">
                <a:extLst>
                  <a:ext uri="{FF2B5EF4-FFF2-40B4-BE49-F238E27FC236}">
                    <a16:creationId xmlns:a16="http://schemas.microsoft.com/office/drawing/2014/main" id="{35EEFB4E-00BE-CB44-BD24-697CBB557AED}"/>
                  </a:ext>
                </a:extLst>
              </p:cNvPr>
              <p:cNvSpPr>
                <a:spLocks noRot="1" noChangeAspect="1" noMove="1" noResize="1" noEditPoints="1" noAdjustHandles="1" noChangeArrowheads="1" noChangeShapeType="1" noTextEdit="1"/>
              </p:cNvSpPr>
              <p:nvPr/>
            </p:nvSpPr>
            <p:spPr>
              <a:xfrm>
                <a:off x="2818855" y="2991240"/>
                <a:ext cx="1166405" cy="266311"/>
              </a:xfrm>
              <a:prstGeom prst="roundRect">
                <a:avLst/>
              </a:prstGeom>
              <a:blipFill>
                <a:blip r:embed="rId6"/>
                <a:stretch>
                  <a:fillRect b="-888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12A2E285-1B86-1649-948E-449021BC7591}"/>
                  </a:ext>
                </a:extLst>
              </p:cNvPr>
              <p:cNvSpPr/>
              <p:nvPr/>
            </p:nvSpPr>
            <p:spPr>
              <a:xfrm>
                <a:off x="1550577" y="2838676"/>
                <a:ext cx="925378" cy="4188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𝐹</m:t>
                          </m:r>
                        </m:e>
                        <m:sub>
                          <m:r>
                            <a:rPr lang="en-US" sz="1050" i="1">
                              <a:solidFill>
                                <a:srgbClr val="477C96"/>
                              </a:solidFill>
                              <a:latin typeface="Cambria Math" panose="02040503050406030204" pitchFamily="18" charset="0"/>
                            </a:rPr>
                            <m:t>𝑇</m:t>
                          </m:r>
                        </m:sub>
                      </m:sSub>
                      <m:r>
                        <a:rPr lang="en-US" sz="1050" i="1">
                          <a:solidFill>
                            <a:srgbClr val="477C96"/>
                          </a:solidFill>
                          <a:latin typeface="Cambria Math" panose="02040503050406030204" pitchFamily="18" charset="0"/>
                        </a:rPr>
                        <m:t>=</m:t>
                      </m:r>
                      <m:sSub>
                        <m:sSubPr>
                          <m:ctrlPr>
                            <a:rPr lang="en-US" sz="1050" i="1">
                              <a:solidFill>
                                <a:srgbClr val="477C96"/>
                              </a:solidFill>
                              <a:latin typeface="Cambria Math" panose="02040503050406030204" pitchFamily="18" charset="0"/>
                            </a:rPr>
                          </m:ctrlPr>
                        </m:sSubPr>
                        <m:e>
                          <m:r>
                            <a:rPr lang="en-US" sz="1050" i="1">
                              <a:solidFill>
                                <a:srgbClr val="477C96"/>
                              </a:solidFill>
                              <a:latin typeface="Cambria Math" panose="02040503050406030204" pitchFamily="18" charset="0"/>
                            </a:rPr>
                            <m:t>𝐾</m:t>
                          </m:r>
                        </m:e>
                        <m:sub>
                          <m:r>
                            <a:rPr lang="en-US" sz="1050" i="1">
                              <a:solidFill>
                                <a:srgbClr val="477C96"/>
                              </a:solidFill>
                              <a:latin typeface="Cambria Math" panose="02040503050406030204" pitchFamily="18" charset="0"/>
                            </a:rPr>
                            <m:t>𝑇</m:t>
                          </m:r>
                        </m:sub>
                      </m:sSub>
                      <m:f>
                        <m:fPr>
                          <m:ctrlPr>
                            <a:rPr lang="en-US" sz="1050" i="1">
                              <a:solidFill>
                                <a:srgbClr val="477C96"/>
                              </a:solidFill>
                              <a:latin typeface="Cambria Math" panose="02040503050406030204" pitchFamily="18" charset="0"/>
                            </a:rPr>
                          </m:ctrlPr>
                        </m:fPr>
                        <m:num>
                          <m:r>
                            <a:rPr lang="en-US" sz="1050" i="1">
                              <a:solidFill>
                                <a:srgbClr val="477C96"/>
                              </a:solidFill>
                              <a:latin typeface="Cambria Math" panose="02040503050406030204" pitchFamily="18" charset="0"/>
                              <a:ea typeface="Cambria Math" panose="02040503050406030204" pitchFamily="18" charset="0"/>
                            </a:rPr>
                            <m:t>∆</m:t>
                          </m:r>
                          <m:r>
                            <a:rPr lang="en-US" sz="1050" i="1">
                              <a:solidFill>
                                <a:srgbClr val="477C96"/>
                              </a:solidFill>
                              <a:latin typeface="Cambria Math" panose="02040503050406030204" pitchFamily="18" charset="0"/>
                              <a:ea typeface="Cambria Math" panose="02040503050406030204" pitchFamily="18" charset="0"/>
                            </a:rPr>
                            <m:t>𝑇</m:t>
                          </m:r>
                        </m:num>
                        <m:den>
                          <m:r>
                            <a:rPr lang="en-US" sz="1050" i="1">
                              <a:solidFill>
                                <a:srgbClr val="477C96"/>
                              </a:solidFill>
                              <a:latin typeface="Cambria Math" panose="02040503050406030204" pitchFamily="18" charset="0"/>
                            </a:rPr>
                            <m:t>𝑟</m:t>
                          </m:r>
                        </m:den>
                      </m:f>
                    </m:oMath>
                  </m:oMathPara>
                </a14:m>
                <a:endParaRPr lang="en-US" sz="1050" dirty="0">
                  <a:solidFill>
                    <a:srgbClr val="477C96"/>
                  </a:solidFill>
                </a:endParaRPr>
              </a:p>
            </p:txBody>
          </p:sp>
        </mc:Choice>
        <mc:Fallback xmlns="">
          <p:sp>
            <p:nvSpPr>
              <p:cNvPr id="13" name="Rounded Rectangle 12">
                <a:extLst>
                  <a:ext uri="{FF2B5EF4-FFF2-40B4-BE49-F238E27FC236}">
                    <a16:creationId xmlns:a16="http://schemas.microsoft.com/office/drawing/2014/main" id="{12A2E285-1B86-1649-948E-449021BC7591}"/>
                  </a:ext>
                </a:extLst>
              </p:cNvPr>
              <p:cNvSpPr>
                <a:spLocks noRot="1" noChangeAspect="1" noMove="1" noResize="1" noEditPoints="1" noAdjustHandles="1" noChangeArrowheads="1" noChangeShapeType="1" noTextEdit="1"/>
              </p:cNvSpPr>
              <p:nvPr/>
            </p:nvSpPr>
            <p:spPr>
              <a:xfrm>
                <a:off x="1550577" y="2838676"/>
                <a:ext cx="925378" cy="418874"/>
              </a:xfrm>
              <a:prstGeom prst="roundRect">
                <a:avLst/>
              </a:prstGeom>
              <a:blipFill>
                <a:blip r:embed="rId7"/>
                <a:stretch>
                  <a:fillRect/>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85B0C3C5-3635-6146-8802-4B889F2910DE}"/>
              </a:ext>
            </a:extLst>
          </p:cNvPr>
          <p:cNvCxnSpPr>
            <a:cxnSpLocks/>
          </p:cNvCxnSpPr>
          <p:nvPr/>
        </p:nvCxnSpPr>
        <p:spPr>
          <a:xfrm flipH="1">
            <a:off x="2396097" y="3125475"/>
            <a:ext cx="422760" cy="0"/>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2D8C9B1-0E52-914C-9E63-DBA1C4CD8F53}"/>
              </a:ext>
            </a:extLst>
          </p:cNvPr>
          <p:cNvCxnSpPr>
            <a:cxnSpLocks/>
            <a:stCxn id="6" idx="2"/>
            <a:endCxn id="13" idx="0"/>
          </p:cNvCxnSpPr>
          <p:nvPr/>
        </p:nvCxnSpPr>
        <p:spPr>
          <a:xfrm>
            <a:off x="1969074" y="2659443"/>
            <a:ext cx="4264" cy="207638"/>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C12E393-025A-5C42-ADF9-C45FD3D2B731}"/>
              </a:ext>
            </a:extLst>
          </p:cNvPr>
          <p:cNvSpPr/>
          <p:nvPr/>
        </p:nvSpPr>
        <p:spPr>
          <a:xfrm>
            <a:off x="138839" y="2777136"/>
            <a:ext cx="1313854" cy="651865"/>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Since latent heating </a:t>
            </a:r>
            <a:r>
              <a:rPr lang="en-US" sz="900" u="sng" dirty="0">
                <a:solidFill>
                  <a:schemeClr val="tx1"/>
                </a:solidFill>
              </a:rPr>
              <a:t>generates </a:t>
            </a:r>
            <a:r>
              <a:rPr lang="en-US" sz="900" dirty="0">
                <a:solidFill>
                  <a:schemeClr val="tx1"/>
                </a:solidFill>
              </a:rPr>
              <a:t>the energy that flows away from the particle…</a:t>
            </a:r>
          </a:p>
        </p:txBody>
      </p:sp>
      <p:cxnSp>
        <p:nvCxnSpPr>
          <p:cNvPr id="26" name="Straight Connector 25">
            <a:extLst>
              <a:ext uri="{FF2B5EF4-FFF2-40B4-BE49-F238E27FC236}">
                <a16:creationId xmlns:a16="http://schemas.microsoft.com/office/drawing/2014/main" id="{0DD7F131-8140-4A42-AD47-81AA6C745DEE}"/>
              </a:ext>
            </a:extLst>
          </p:cNvPr>
          <p:cNvCxnSpPr>
            <a:cxnSpLocks/>
          </p:cNvCxnSpPr>
          <p:nvPr/>
        </p:nvCxnSpPr>
        <p:spPr>
          <a:xfrm>
            <a:off x="522356" y="3439624"/>
            <a:ext cx="0" cy="10706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5FB90D74-2064-5741-B7CA-A06C3104F1CC}"/>
                  </a:ext>
                </a:extLst>
              </p:cNvPr>
              <p:cNvSpPr/>
              <p:nvPr/>
            </p:nvSpPr>
            <p:spPr>
              <a:xfrm>
                <a:off x="205795" y="3546693"/>
                <a:ext cx="1166405" cy="3204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900" i="1">
                              <a:solidFill>
                                <a:schemeClr val="tx1"/>
                              </a:solidFill>
                              <a:latin typeface="Cambria Math" panose="02040503050406030204" pitchFamily="18" charset="0"/>
                            </a:rPr>
                          </m:ctrlPr>
                        </m:sSubPr>
                        <m:e>
                          <m:r>
                            <a:rPr lang="en-US" sz="900" i="1">
                              <a:solidFill>
                                <a:schemeClr val="tx1"/>
                              </a:solidFill>
                              <a:latin typeface="Cambria Math" panose="02040503050406030204" pitchFamily="18" charset="0"/>
                            </a:rPr>
                            <m:t>𝐿</m:t>
                          </m:r>
                        </m:e>
                        <m:sub>
                          <m:r>
                            <a:rPr lang="en-US" sz="900" i="1">
                              <a:solidFill>
                                <a:schemeClr val="tx1"/>
                              </a:solidFill>
                              <a:latin typeface="Cambria Math" panose="02040503050406030204" pitchFamily="18" charset="0"/>
                            </a:rPr>
                            <m:t>𝑣</m:t>
                          </m:r>
                        </m:sub>
                      </m:sSub>
                      <m:f>
                        <m:fPr>
                          <m:ctrlPr>
                            <a:rPr lang="en-US" sz="900" i="1">
                              <a:solidFill>
                                <a:schemeClr val="tx1"/>
                              </a:solidFill>
                              <a:latin typeface="Cambria Math" panose="02040503050406030204" pitchFamily="18" charset="0"/>
                            </a:rPr>
                          </m:ctrlPr>
                        </m:fPr>
                        <m:num>
                          <m:r>
                            <a:rPr lang="en-US" sz="900" i="1">
                              <a:solidFill>
                                <a:schemeClr val="tx1"/>
                              </a:solidFill>
                              <a:latin typeface="Cambria Math" panose="02040503050406030204" pitchFamily="18" charset="0"/>
                            </a:rPr>
                            <m:t>𝑑𝑚</m:t>
                          </m:r>
                        </m:num>
                        <m:den>
                          <m:r>
                            <a:rPr lang="en-US" sz="900" i="1">
                              <a:solidFill>
                                <a:schemeClr val="tx1"/>
                              </a:solidFill>
                              <a:latin typeface="Cambria Math" panose="02040503050406030204" pitchFamily="18" charset="0"/>
                            </a:rPr>
                            <m:t>𝑑𝑡</m:t>
                          </m:r>
                        </m:den>
                      </m:f>
                      <m:r>
                        <a:rPr lang="en-US" sz="900" i="1">
                          <a:solidFill>
                            <a:schemeClr val="tx1"/>
                          </a:solidFill>
                          <a:latin typeface="Cambria Math" panose="02040503050406030204" pitchFamily="18" charset="0"/>
                        </a:rPr>
                        <m:t>=4</m:t>
                      </m:r>
                      <m:r>
                        <a:rPr lang="en-US" sz="900" i="1">
                          <a:solidFill>
                            <a:schemeClr val="tx1"/>
                          </a:solidFill>
                          <a:latin typeface="Cambria Math" panose="02040503050406030204" pitchFamily="18" charset="0"/>
                          <a:ea typeface="Cambria Math" panose="02040503050406030204" pitchFamily="18" charset="0"/>
                        </a:rPr>
                        <m:t>𝜋</m:t>
                      </m:r>
                      <m:sSup>
                        <m:sSupPr>
                          <m:ctrlPr>
                            <a:rPr lang="en-US" sz="900" i="1">
                              <a:solidFill>
                                <a:schemeClr val="tx1"/>
                              </a:solidFill>
                              <a:latin typeface="Cambria Math" panose="02040503050406030204" pitchFamily="18" charset="0"/>
                              <a:ea typeface="Cambria Math" panose="02040503050406030204" pitchFamily="18" charset="0"/>
                            </a:rPr>
                          </m:ctrlPr>
                        </m:sSupPr>
                        <m:e>
                          <m:r>
                            <a:rPr lang="en-US" sz="900" i="1">
                              <a:solidFill>
                                <a:schemeClr val="tx1"/>
                              </a:solidFill>
                              <a:latin typeface="Cambria Math" panose="02040503050406030204" pitchFamily="18" charset="0"/>
                              <a:ea typeface="Cambria Math" panose="02040503050406030204" pitchFamily="18" charset="0"/>
                            </a:rPr>
                            <m:t>𝑟</m:t>
                          </m:r>
                        </m:e>
                        <m:sup>
                          <m:r>
                            <a:rPr lang="en-US" sz="900" i="1">
                              <a:solidFill>
                                <a:schemeClr val="tx1"/>
                              </a:solidFill>
                              <a:latin typeface="Cambria Math" panose="02040503050406030204" pitchFamily="18" charset="0"/>
                              <a:ea typeface="Cambria Math" panose="02040503050406030204" pitchFamily="18" charset="0"/>
                            </a:rPr>
                            <m:t>2</m:t>
                          </m:r>
                        </m:sup>
                      </m:sSup>
                      <m:sSub>
                        <m:sSubPr>
                          <m:ctrlPr>
                            <a:rPr lang="en-US" sz="900" i="1">
                              <a:solidFill>
                                <a:schemeClr val="tx1"/>
                              </a:solidFill>
                              <a:latin typeface="Cambria Math" panose="02040503050406030204" pitchFamily="18" charset="0"/>
                              <a:ea typeface="Cambria Math" panose="02040503050406030204" pitchFamily="18" charset="0"/>
                            </a:rPr>
                          </m:ctrlPr>
                        </m:sSubPr>
                        <m:e>
                          <m:r>
                            <a:rPr lang="en-US" sz="900" i="1">
                              <a:solidFill>
                                <a:schemeClr val="tx1"/>
                              </a:solidFill>
                              <a:latin typeface="Cambria Math" panose="02040503050406030204" pitchFamily="18" charset="0"/>
                              <a:ea typeface="Cambria Math" panose="02040503050406030204" pitchFamily="18" charset="0"/>
                            </a:rPr>
                            <m:t>𝐹</m:t>
                          </m:r>
                        </m:e>
                        <m:sub>
                          <m:r>
                            <a:rPr lang="en-US" sz="900" i="1">
                              <a:solidFill>
                                <a:schemeClr val="tx1"/>
                              </a:solidFill>
                              <a:latin typeface="Cambria Math" panose="02040503050406030204" pitchFamily="18" charset="0"/>
                              <a:ea typeface="Cambria Math" panose="02040503050406030204" pitchFamily="18" charset="0"/>
                            </a:rPr>
                            <m:t>𝑇</m:t>
                          </m:r>
                        </m:sub>
                      </m:sSub>
                    </m:oMath>
                  </m:oMathPara>
                </a14:m>
                <a:endParaRPr lang="en-US" sz="900" dirty="0">
                  <a:solidFill>
                    <a:schemeClr val="tx1"/>
                  </a:solidFill>
                </a:endParaRPr>
              </a:p>
            </p:txBody>
          </p:sp>
        </mc:Choice>
        <mc:Fallback xmlns="">
          <p:sp>
            <p:nvSpPr>
              <p:cNvPr id="27" name="Rounded Rectangle 26">
                <a:extLst>
                  <a:ext uri="{FF2B5EF4-FFF2-40B4-BE49-F238E27FC236}">
                    <a16:creationId xmlns:a16="http://schemas.microsoft.com/office/drawing/2014/main" id="{5FB90D74-2064-5741-B7CA-A06C3104F1CC}"/>
                  </a:ext>
                </a:extLst>
              </p:cNvPr>
              <p:cNvSpPr>
                <a:spLocks noRot="1" noChangeAspect="1" noMove="1" noResize="1" noEditPoints="1" noAdjustHandles="1" noChangeArrowheads="1" noChangeShapeType="1" noTextEdit="1"/>
              </p:cNvSpPr>
              <p:nvPr/>
            </p:nvSpPr>
            <p:spPr>
              <a:xfrm>
                <a:off x="205795" y="3546693"/>
                <a:ext cx="1166405" cy="320458"/>
              </a:xfrm>
              <a:prstGeom prst="roundRect">
                <a:avLst/>
              </a:prstGeom>
              <a:blipFill>
                <a:blip r:embed="rId8"/>
                <a:stretch>
                  <a:fillRect b="-3704"/>
                </a:stretch>
              </a:blipFill>
              <a:ln>
                <a:solidFill>
                  <a:schemeClr val="tx1"/>
                </a:solidFill>
              </a:ln>
            </p:spPr>
            <p:txBody>
              <a:bodyPr/>
              <a:lstStyle/>
              <a:p>
                <a:r>
                  <a:rPr lang="en-US">
                    <a:noFill/>
                  </a:rPr>
                  <a:t> </a:t>
                </a:r>
              </a:p>
            </p:txBody>
          </p:sp>
        </mc:Fallback>
      </mc:AlternateContent>
      <p:sp>
        <p:nvSpPr>
          <p:cNvPr id="28" name="Right Brace 27">
            <a:extLst>
              <a:ext uri="{FF2B5EF4-FFF2-40B4-BE49-F238E27FC236}">
                <a16:creationId xmlns:a16="http://schemas.microsoft.com/office/drawing/2014/main" id="{94AF5D6E-CE3E-5A4A-AD56-D12068A560A4}"/>
              </a:ext>
            </a:extLst>
          </p:cNvPr>
          <p:cNvSpPr/>
          <p:nvPr/>
        </p:nvSpPr>
        <p:spPr>
          <a:xfrm rot="5400000">
            <a:off x="465190" y="3789465"/>
            <a:ext cx="114333" cy="293307"/>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9" name="Right Brace 28">
            <a:extLst>
              <a:ext uri="{FF2B5EF4-FFF2-40B4-BE49-F238E27FC236}">
                <a16:creationId xmlns:a16="http://schemas.microsoft.com/office/drawing/2014/main" id="{BAD6A18A-0711-EC48-87FE-3BF793690284}"/>
              </a:ext>
            </a:extLst>
          </p:cNvPr>
          <p:cNvSpPr/>
          <p:nvPr/>
        </p:nvSpPr>
        <p:spPr>
          <a:xfrm rot="5400000">
            <a:off x="935076" y="3739641"/>
            <a:ext cx="114333" cy="392956"/>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0" name="Rectangle 29">
            <a:extLst>
              <a:ext uri="{FF2B5EF4-FFF2-40B4-BE49-F238E27FC236}">
                <a16:creationId xmlns:a16="http://schemas.microsoft.com/office/drawing/2014/main" id="{DA42F749-BA40-ED4B-8DCF-A210B8BA1448}"/>
              </a:ext>
            </a:extLst>
          </p:cNvPr>
          <p:cNvSpPr/>
          <p:nvPr/>
        </p:nvSpPr>
        <p:spPr>
          <a:xfrm>
            <a:off x="39558" y="3993284"/>
            <a:ext cx="711161" cy="671341"/>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Generate energy due to mass growth</a:t>
            </a:r>
          </a:p>
        </p:txBody>
      </p:sp>
      <p:sp>
        <p:nvSpPr>
          <p:cNvPr id="31" name="Rectangle 30">
            <a:extLst>
              <a:ext uri="{FF2B5EF4-FFF2-40B4-BE49-F238E27FC236}">
                <a16:creationId xmlns:a16="http://schemas.microsoft.com/office/drawing/2014/main" id="{A7DB0D6B-FB8D-A142-9A4F-A5CC95BA9E79}"/>
              </a:ext>
            </a:extLst>
          </p:cNvPr>
          <p:cNvSpPr/>
          <p:nvPr/>
        </p:nvSpPr>
        <p:spPr>
          <a:xfrm>
            <a:off x="795481" y="3993285"/>
            <a:ext cx="679799" cy="671340"/>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Flow away via diffusion</a:t>
            </a:r>
          </a:p>
        </p:txBody>
      </p:sp>
      <p:cxnSp>
        <p:nvCxnSpPr>
          <p:cNvPr id="32" name="Straight Connector 31">
            <a:extLst>
              <a:ext uri="{FF2B5EF4-FFF2-40B4-BE49-F238E27FC236}">
                <a16:creationId xmlns:a16="http://schemas.microsoft.com/office/drawing/2014/main" id="{5BF28207-6D12-B840-9AB9-D8629F642F2D}"/>
              </a:ext>
            </a:extLst>
          </p:cNvPr>
          <p:cNvCxnSpPr>
            <a:cxnSpLocks/>
          </p:cNvCxnSpPr>
          <p:nvPr/>
        </p:nvCxnSpPr>
        <p:spPr>
          <a:xfrm flipH="1">
            <a:off x="1394274" y="3665081"/>
            <a:ext cx="229777" cy="0"/>
          </a:xfrm>
          <a:prstGeom prst="line">
            <a:avLst/>
          </a:prstGeom>
          <a:ln w="19050">
            <a:solidFill>
              <a:schemeClr val="accent2"/>
            </a:solidFill>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C605F1-AAED-AC4C-A703-3012BEC23230}"/>
              </a:ext>
            </a:extLst>
          </p:cNvPr>
          <p:cNvCxnSpPr>
            <a:cxnSpLocks/>
          </p:cNvCxnSpPr>
          <p:nvPr/>
        </p:nvCxnSpPr>
        <p:spPr>
          <a:xfrm>
            <a:off x="1969073" y="3274571"/>
            <a:ext cx="0" cy="165053"/>
          </a:xfrm>
          <a:prstGeom prst="line">
            <a:avLst/>
          </a:prstGeom>
          <a:ln w="1905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Rounded Rectangle 34">
                <a:extLst>
                  <a:ext uri="{FF2B5EF4-FFF2-40B4-BE49-F238E27FC236}">
                    <a16:creationId xmlns:a16="http://schemas.microsoft.com/office/drawing/2014/main" id="{A9BB46CF-73D3-C546-A1B8-AC6F477E8536}"/>
                  </a:ext>
                </a:extLst>
              </p:cNvPr>
              <p:cNvSpPr/>
              <p:nvPr/>
            </p:nvSpPr>
            <p:spPr>
              <a:xfrm>
                <a:off x="1624051" y="3473878"/>
                <a:ext cx="1258956" cy="28680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900" i="1">
                              <a:solidFill>
                                <a:schemeClr val="accent2"/>
                              </a:solidFill>
                              <a:latin typeface="Cambria Math" panose="02040503050406030204" pitchFamily="18" charset="0"/>
                            </a:rPr>
                          </m:ctrlPr>
                        </m:sSubPr>
                        <m:e>
                          <m:r>
                            <a:rPr lang="en-US" sz="900" i="1">
                              <a:solidFill>
                                <a:schemeClr val="accent2"/>
                              </a:solidFill>
                              <a:latin typeface="Cambria Math" panose="02040503050406030204" pitchFamily="18" charset="0"/>
                            </a:rPr>
                            <m:t>𝐿</m:t>
                          </m:r>
                        </m:e>
                        <m:sub>
                          <m:r>
                            <a:rPr lang="en-US" sz="900" i="1">
                              <a:solidFill>
                                <a:schemeClr val="accent2"/>
                              </a:solidFill>
                              <a:latin typeface="Cambria Math" panose="02040503050406030204" pitchFamily="18" charset="0"/>
                            </a:rPr>
                            <m:t>𝑣</m:t>
                          </m:r>
                        </m:sub>
                      </m:sSub>
                      <m:f>
                        <m:fPr>
                          <m:ctrlPr>
                            <a:rPr lang="en-US" sz="900" i="1">
                              <a:solidFill>
                                <a:schemeClr val="accent2"/>
                              </a:solidFill>
                              <a:latin typeface="Cambria Math" panose="02040503050406030204" pitchFamily="18" charset="0"/>
                            </a:rPr>
                          </m:ctrlPr>
                        </m:fPr>
                        <m:num>
                          <m:r>
                            <a:rPr lang="en-US" sz="900" i="1">
                              <a:solidFill>
                                <a:schemeClr val="accent2"/>
                              </a:solidFill>
                              <a:latin typeface="Cambria Math" panose="02040503050406030204" pitchFamily="18" charset="0"/>
                            </a:rPr>
                            <m:t>𝑑𝑚</m:t>
                          </m:r>
                        </m:num>
                        <m:den>
                          <m:r>
                            <a:rPr lang="en-US" sz="900" i="1">
                              <a:solidFill>
                                <a:schemeClr val="accent2"/>
                              </a:solidFill>
                              <a:latin typeface="Cambria Math" panose="02040503050406030204" pitchFamily="18" charset="0"/>
                            </a:rPr>
                            <m:t>𝑑𝑡</m:t>
                          </m:r>
                        </m:den>
                      </m:f>
                      <m:r>
                        <a:rPr lang="en-US" sz="900" i="1">
                          <a:solidFill>
                            <a:schemeClr val="accent2"/>
                          </a:solidFill>
                          <a:latin typeface="Cambria Math" panose="02040503050406030204" pitchFamily="18" charset="0"/>
                        </a:rPr>
                        <m:t>=4</m:t>
                      </m:r>
                      <m:r>
                        <a:rPr lang="en-US" sz="900" i="1">
                          <a:solidFill>
                            <a:schemeClr val="accent2"/>
                          </a:solidFill>
                          <a:latin typeface="Cambria Math" panose="02040503050406030204" pitchFamily="18" charset="0"/>
                          <a:ea typeface="Cambria Math" panose="02040503050406030204" pitchFamily="18" charset="0"/>
                        </a:rPr>
                        <m:t>𝜋</m:t>
                      </m:r>
                      <m:sSup>
                        <m:sSupPr>
                          <m:ctrlPr>
                            <a:rPr lang="en-US" sz="900" i="1">
                              <a:solidFill>
                                <a:schemeClr val="accent2"/>
                              </a:solidFill>
                              <a:latin typeface="Cambria Math" panose="02040503050406030204" pitchFamily="18" charset="0"/>
                              <a:ea typeface="Cambria Math" panose="02040503050406030204" pitchFamily="18" charset="0"/>
                            </a:rPr>
                          </m:ctrlPr>
                        </m:sSupPr>
                        <m:e>
                          <m:r>
                            <a:rPr lang="en-US" sz="900" i="1">
                              <a:solidFill>
                                <a:schemeClr val="accent2"/>
                              </a:solidFill>
                              <a:latin typeface="Cambria Math" panose="02040503050406030204" pitchFamily="18" charset="0"/>
                              <a:ea typeface="Cambria Math" panose="02040503050406030204" pitchFamily="18" charset="0"/>
                            </a:rPr>
                            <m:t>𝑟</m:t>
                          </m:r>
                        </m:e>
                        <m:sup>
                          <m:r>
                            <a:rPr lang="en-US" sz="900" i="1">
                              <a:solidFill>
                                <a:schemeClr val="accent2"/>
                              </a:solidFill>
                              <a:latin typeface="Cambria Math" panose="02040503050406030204" pitchFamily="18" charset="0"/>
                              <a:ea typeface="Cambria Math" panose="02040503050406030204" pitchFamily="18" charset="0"/>
                            </a:rPr>
                            <m:t>2</m:t>
                          </m:r>
                        </m:sup>
                      </m:sSup>
                      <m:sSub>
                        <m:sSubPr>
                          <m:ctrlPr>
                            <a:rPr lang="en-US" sz="900" i="1">
                              <a:solidFill>
                                <a:schemeClr val="accent2"/>
                              </a:solidFill>
                              <a:latin typeface="Cambria Math" panose="02040503050406030204" pitchFamily="18" charset="0"/>
                              <a:ea typeface="Cambria Math" panose="02040503050406030204" pitchFamily="18" charset="0"/>
                            </a:rPr>
                          </m:ctrlPr>
                        </m:sSubPr>
                        <m:e>
                          <m:r>
                            <a:rPr lang="en-US" sz="900" i="1">
                              <a:solidFill>
                                <a:schemeClr val="accent2"/>
                              </a:solidFill>
                              <a:latin typeface="Cambria Math" panose="02040503050406030204" pitchFamily="18" charset="0"/>
                              <a:ea typeface="Cambria Math" panose="02040503050406030204" pitchFamily="18" charset="0"/>
                            </a:rPr>
                            <m:t>𝐾</m:t>
                          </m:r>
                        </m:e>
                        <m:sub>
                          <m:r>
                            <a:rPr lang="en-US" sz="900" i="1">
                              <a:solidFill>
                                <a:schemeClr val="accent2"/>
                              </a:solidFill>
                              <a:latin typeface="Cambria Math" panose="02040503050406030204" pitchFamily="18" charset="0"/>
                              <a:ea typeface="Cambria Math" panose="02040503050406030204" pitchFamily="18" charset="0"/>
                            </a:rPr>
                            <m:t>𝑇</m:t>
                          </m:r>
                        </m:sub>
                      </m:sSub>
                      <m:f>
                        <m:fPr>
                          <m:ctrlPr>
                            <a:rPr lang="en-US" sz="900" i="1">
                              <a:solidFill>
                                <a:schemeClr val="accent2"/>
                              </a:solidFill>
                              <a:latin typeface="Cambria Math" panose="02040503050406030204" pitchFamily="18" charset="0"/>
                              <a:ea typeface="Cambria Math" panose="02040503050406030204" pitchFamily="18" charset="0"/>
                            </a:rPr>
                          </m:ctrlPr>
                        </m:fPr>
                        <m:num>
                          <m:r>
                            <a:rPr lang="en-US" sz="900" i="1">
                              <a:solidFill>
                                <a:schemeClr val="accent2"/>
                              </a:solidFill>
                              <a:latin typeface="Cambria Math" panose="02040503050406030204" pitchFamily="18" charset="0"/>
                              <a:ea typeface="Cambria Math" panose="02040503050406030204" pitchFamily="18" charset="0"/>
                            </a:rPr>
                            <m:t>∆</m:t>
                          </m:r>
                          <m:r>
                            <a:rPr lang="en-US" sz="900" i="1">
                              <a:solidFill>
                                <a:schemeClr val="accent2"/>
                              </a:solidFill>
                              <a:latin typeface="Cambria Math" panose="02040503050406030204" pitchFamily="18" charset="0"/>
                              <a:ea typeface="Cambria Math" panose="02040503050406030204" pitchFamily="18" charset="0"/>
                            </a:rPr>
                            <m:t>𝑇</m:t>
                          </m:r>
                        </m:num>
                        <m:den>
                          <m:r>
                            <a:rPr lang="en-US" sz="900" i="1">
                              <a:solidFill>
                                <a:schemeClr val="accent2"/>
                              </a:solidFill>
                              <a:latin typeface="Cambria Math" panose="02040503050406030204" pitchFamily="18" charset="0"/>
                              <a:ea typeface="Cambria Math" panose="02040503050406030204" pitchFamily="18" charset="0"/>
                            </a:rPr>
                            <m:t>𝑟</m:t>
                          </m:r>
                        </m:den>
                      </m:f>
                    </m:oMath>
                  </m:oMathPara>
                </a14:m>
                <a:endParaRPr lang="en-US" sz="900" dirty="0">
                  <a:solidFill>
                    <a:schemeClr val="accent2"/>
                  </a:solidFill>
                </a:endParaRPr>
              </a:p>
            </p:txBody>
          </p:sp>
        </mc:Choice>
        <mc:Fallback xmlns="">
          <p:sp>
            <p:nvSpPr>
              <p:cNvPr id="35" name="Rounded Rectangle 34">
                <a:extLst>
                  <a:ext uri="{FF2B5EF4-FFF2-40B4-BE49-F238E27FC236}">
                    <a16:creationId xmlns:a16="http://schemas.microsoft.com/office/drawing/2014/main" id="{A9BB46CF-73D3-C546-A1B8-AC6F477E8536}"/>
                  </a:ext>
                </a:extLst>
              </p:cNvPr>
              <p:cNvSpPr>
                <a:spLocks noRot="1" noChangeAspect="1" noMove="1" noResize="1" noEditPoints="1" noAdjustHandles="1" noChangeArrowheads="1" noChangeShapeType="1" noTextEdit="1"/>
              </p:cNvSpPr>
              <p:nvPr/>
            </p:nvSpPr>
            <p:spPr>
              <a:xfrm>
                <a:off x="1624051" y="3473878"/>
                <a:ext cx="1258956" cy="286801"/>
              </a:xfrm>
              <a:prstGeom prst="roundRect">
                <a:avLst/>
              </a:prstGeom>
              <a:blipFill>
                <a:blip r:embed="rId9"/>
                <a:stretch>
                  <a:fillRect b="-8163"/>
                </a:stretch>
              </a:blipFill>
              <a:ln>
                <a:solidFill>
                  <a:schemeClr val="accent2"/>
                </a:solidFill>
              </a:ln>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81516DC8-424B-BD46-8D61-643C42A5934D}"/>
              </a:ext>
            </a:extLst>
          </p:cNvPr>
          <p:cNvCxnSpPr>
            <a:cxnSpLocks/>
          </p:cNvCxnSpPr>
          <p:nvPr/>
        </p:nvCxnSpPr>
        <p:spPr>
          <a:xfrm>
            <a:off x="2017727" y="3774262"/>
            <a:ext cx="0" cy="165053"/>
          </a:xfrm>
          <a:prstGeom prst="line">
            <a:avLst/>
          </a:prstGeom>
          <a:ln w="1905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0A131ED7-BDA6-B64F-8330-CBF94C706F27}"/>
                  </a:ext>
                </a:extLst>
              </p:cNvPr>
              <p:cNvSpPr/>
              <p:nvPr/>
            </p:nvSpPr>
            <p:spPr>
              <a:xfrm>
                <a:off x="1672705" y="3939912"/>
                <a:ext cx="1166405" cy="32045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900" i="1">
                          <a:solidFill>
                            <a:schemeClr val="accent2"/>
                          </a:solidFill>
                          <a:latin typeface="Cambria Math" panose="02040503050406030204" pitchFamily="18" charset="0"/>
                          <a:ea typeface="Cambria Math" panose="02040503050406030204" pitchFamily="18" charset="0"/>
                        </a:rPr>
                        <m:t>∆</m:t>
                      </m:r>
                      <m:r>
                        <a:rPr lang="en-US" sz="900" i="1">
                          <a:solidFill>
                            <a:schemeClr val="accent2"/>
                          </a:solidFill>
                          <a:latin typeface="Cambria Math" panose="02040503050406030204" pitchFamily="18" charset="0"/>
                          <a:ea typeface="Cambria Math" panose="02040503050406030204" pitchFamily="18" charset="0"/>
                        </a:rPr>
                        <m:t>𝑇</m:t>
                      </m:r>
                      <m:r>
                        <a:rPr lang="en-US" sz="900" i="1">
                          <a:solidFill>
                            <a:schemeClr val="accent2"/>
                          </a:solidFill>
                          <a:latin typeface="Cambria Math" panose="02040503050406030204" pitchFamily="18" charset="0"/>
                          <a:ea typeface="Cambria Math" panose="02040503050406030204" pitchFamily="18" charset="0"/>
                        </a:rPr>
                        <m:t>=</m:t>
                      </m:r>
                      <m:f>
                        <m:fPr>
                          <m:ctrlPr>
                            <a:rPr lang="en-US" sz="900" i="1">
                              <a:solidFill>
                                <a:schemeClr val="accent2"/>
                              </a:solidFill>
                              <a:latin typeface="Cambria Math" panose="02040503050406030204" pitchFamily="18" charset="0"/>
                              <a:ea typeface="Cambria Math" panose="02040503050406030204" pitchFamily="18" charset="0"/>
                            </a:rPr>
                          </m:ctrlPr>
                        </m:fPr>
                        <m:num>
                          <m:sSub>
                            <m:sSubPr>
                              <m:ctrlPr>
                                <a:rPr lang="en-US" sz="900" i="1">
                                  <a:solidFill>
                                    <a:schemeClr val="accent2"/>
                                  </a:solidFill>
                                  <a:latin typeface="Cambria Math" panose="02040503050406030204" pitchFamily="18" charset="0"/>
                                  <a:ea typeface="Cambria Math" panose="02040503050406030204" pitchFamily="18" charset="0"/>
                                </a:rPr>
                              </m:ctrlPr>
                            </m:sSubPr>
                            <m:e>
                              <m:r>
                                <a:rPr lang="en-US" sz="900" i="1">
                                  <a:solidFill>
                                    <a:schemeClr val="accent2"/>
                                  </a:solidFill>
                                  <a:latin typeface="Cambria Math" panose="02040503050406030204" pitchFamily="18" charset="0"/>
                                  <a:ea typeface="Cambria Math" panose="02040503050406030204" pitchFamily="18" charset="0"/>
                                </a:rPr>
                                <m:t>𝐿</m:t>
                              </m:r>
                            </m:e>
                            <m:sub>
                              <m:r>
                                <a:rPr lang="en-US" sz="900" i="1">
                                  <a:solidFill>
                                    <a:schemeClr val="accent2"/>
                                  </a:solidFill>
                                  <a:latin typeface="Cambria Math" panose="02040503050406030204" pitchFamily="18" charset="0"/>
                                  <a:ea typeface="Cambria Math" panose="02040503050406030204" pitchFamily="18" charset="0"/>
                                </a:rPr>
                                <m:t>𝑣</m:t>
                              </m:r>
                            </m:sub>
                          </m:sSub>
                        </m:num>
                        <m:den>
                          <m:r>
                            <a:rPr lang="en-US" sz="900" i="1">
                              <a:solidFill>
                                <a:schemeClr val="accent2"/>
                              </a:solidFill>
                              <a:latin typeface="Cambria Math" panose="02040503050406030204" pitchFamily="18" charset="0"/>
                            </a:rPr>
                            <m:t>4</m:t>
                          </m:r>
                          <m:r>
                            <a:rPr lang="en-US" sz="900" i="1">
                              <a:solidFill>
                                <a:schemeClr val="accent2"/>
                              </a:solidFill>
                              <a:latin typeface="Cambria Math" panose="02040503050406030204" pitchFamily="18" charset="0"/>
                              <a:ea typeface="Cambria Math" panose="02040503050406030204" pitchFamily="18" charset="0"/>
                            </a:rPr>
                            <m:t>𝜋</m:t>
                          </m:r>
                          <m:r>
                            <a:rPr lang="en-US" sz="900" i="1">
                              <a:solidFill>
                                <a:schemeClr val="accent2"/>
                              </a:solidFill>
                              <a:latin typeface="Cambria Math" panose="02040503050406030204" pitchFamily="18" charset="0"/>
                              <a:ea typeface="Cambria Math" panose="02040503050406030204" pitchFamily="18" charset="0"/>
                            </a:rPr>
                            <m:t>𝑟</m:t>
                          </m:r>
                          <m:sSub>
                            <m:sSubPr>
                              <m:ctrlPr>
                                <a:rPr lang="en-US" sz="900" i="1">
                                  <a:solidFill>
                                    <a:schemeClr val="accent2"/>
                                  </a:solidFill>
                                  <a:latin typeface="Cambria Math" panose="02040503050406030204" pitchFamily="18" charset="0"/>
                                  <a:ea typeface="Cambria Math" panose="02040503050406030204" pitchFamily="18" charset="0"/>
                                </a:rPr>
                              </m:ctrlPr>
                            </m:sSubPr>
                            <m:e>
                              <m:r>
                                <a:rPr lang="en-US" sz="900" i="1">
                                  <a:solidFill>
                                    <a:schemeClr val="accent2"/>
                                  </a:solidFill>
                                  <a:latin typeface="Cambria Math" panose="02040503050406030204" pitchFamily="18" charset="0"/>
                                  <a:ea typeface="Cambria Math" panose="02040503050406030204" pitchFamily="18" charset="0"/>
                                </a:rPr>
                                <m:t>𝐾</m:t>
                              </m:r>
                            </m:e>
                            <m:sub>
                              <m:r>
                                <a:rPr lang="en-US" sz="900" i="1">
                                  <a:solidFill>
                                    <a:schemeClr val="accent2"/>
                                  </a:solidFill>
                                  <a:latin typeface="Cambria Math" panose="02040503050406030204" pitchFamily="18" charset="0"/>
                                  <a:ea typeface="Cambria Math" panose="02040503050406030204" pitchFamily="18" charset="0"/>
                                </a:rPr>
                                <m:t>𝑇</m:t>
                              </m:r>
                            </m:sub>
                          </m:sSub>
                        </m:den>
                      </m:f>
                      <m:f>
                        <m:fPr>
                          <m:ctrlPr>
                            <a:rPr lang="en-US" sz="900" i="1">
                              <a:solidFill>
                                <a:schemeClr val="accent2"/>
                              </a:solidFill>
                              <a:latin typeface="Cambria Math" panose="02040503050406030204" pitchFamily="18" charset="0"/>
                            </a:rPr>
                          </m:ctrlPr>
                        </m:fPr>
                        <m:num>
                          <m:r>
                            <a:rPr lang="en-US" sz="900" i="1">
                              <a:solidFill>
                                <a:schemeClr val="accent2"/>
                              </a:solidFill>
                              <a:latin typeface="Cambria Math" panose="02040503050406030204" pitchFamily="18" charset="0"/>
                            </a:rPr>
                            <m:t>𝑑𝑚</m:t>
                          </m:r>
                        </m:num>
                        <m:den>
                          <m:r>
                            <a:rPr lang="en-US" sz="900" i="1">
                              <a:solidFill>
                                <a:schemeClr val="accent2"/>
                              </a:solidFill>
                              <a:latin typeface="Cambria Math" panose="02040503050406030204" pitchFamily="18" charset="0"/>
                            </a:rPr>
                            <m:t>𝑑𝑡</m:t>
                          </m:r>
                        </m:den>
                      </m:f>
                    </m:oMath>
                  </m:oMathPara>
                </a14:m>
                <a:endParaRPr lang="en-US" sz="900" dirty="0">
                  <a:solidFill>
                    <a:schemeClr val="accent2"/>
                  </a:solidFill>
                </a:endParaRPr>
              </a:p>
            </p:txBody>
          </p:sp>
        </mc:Choice>
        <mc:Fallback xmlns="">
          <p:sp>
            <p:nvSpPr>
              <p:cNvPr id="37" name="Rounded Rectangle 36">
                <a:extLst>
                  <a:ext uri="{FF2B5EF4-FFF2-40B4-BE49-F238E27FC236}">
                    <a16:creationId xmlns:a16="http://schemas.microsoft.com/office/drawing/2014/main" id="{0A131ED7-BDA6-B64F-8330-CBF94C706F27}"/>
                  </a:ext>
                </a:extLst>
              </p:cNvPr>
              <p:cNvSpPr>
                <a:spLocks noRot="1" noChangeAspect="1" noMove="1" noResize="1" noEditPoints="1" noAdjustHandles="1" noChangeArrowheads="1" noChangeShapeType="1" noTextEdit="1"/>
              </p:cNvSpPr>
              <p:nvPr/>
            </p:nvSpPr>
            <p:spPr>
              <a:xfrm>
                <a:off x="1672705" y="3939912"/>
                <a:ext cx="1166405" cy="320458"/>
              </a:xfrm>
              <a:prstGeom prst="roundRect">
                <a:avLst/>
              </a:prstGeom>
              <a:blipFill>
                <a:blip r:embed="rId10"/>
                <a:stretch>
                  <a:fillRect b="-1818"/>
                </a:stretch>
              </a:blipFill>
              <a:ln>
                <a:solidFill>
                  <a:schemeClr val="accent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3CEAA967-C1BD-F241-9E43-8AFADD8CD35F}"/>
                  </a:ext>
                </a:extLst>
              </p:cNvPr>
              <p:cNvSpPr/>
              <p:nvPr/>
            </p:nvSpPr>
            <p:spPr>
              <a:xfrm>
                <a:off x="342843" y="5006121"/>
                <a:ext cx="2792574" cy="4455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ea typeface="Cambria Math" panose="02040503050406030204" pitchFamily="18" charset="0"/>
                            </a:rPr>
                            <m:t>𝑟</m:t>
                          </m:r>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r>
                            <a:rPr lang="en-US" sz="1050" i="1">
                              <a:solidFill>
                                <a:schemeClr val="bg1"/>
                              </a:solidFill>
                              <a:latin typeface="Cambria Math" panose="02040503050406030204" pitchFamily="18" charset="0"/>
                            </a:rPr>
                            <m:t>𝑇</m:t>
                          </m:r>
                        </m:den>
                      </m:f>
                      <m:d>
                        <m:dPr>
                          <m:begChr m:val="{"/>
                          <m:endChr m:val="}"/>
                          <m:ctrlPr>
                            <a:rPr lang="en-US" sz="1050" i="1">
                              <a:solidFill>
                                <a:schemeClr val="bg1"/>
                              </a:solidFill>
                              <a:latin typeface="Cambria Math" panose="02040503050406030204" pitchFamily="18" charset="0"/>
                            </a:rPr>
                          </m:ctrlPr>
                        </m:dPr>
                        <m:e>
                          <m:r>
                            <a:rPr lang="en-US" sz="1050" i="1">
                              <a:solidFill>
                                <a:schemeClr val="bg1"/>
                              </a:solidFill>
                              <a:latin typeface="Cambria Math" panose="02040503050406030204" pitchFamily="18" charset="0"/>
                            </a:rPr>
                            <m:t>𝑒</m:t>
                          </m:r>
                          <m:r>
                            <a:rPr lang="en-US" sz="1050" i="1">
                              <a:solidFill>
                                <a:schemeClr val="bg1"/>
                              </a:solidFill>
                              <a:latin typeface="Cambria Math" panose="02040503050406030204" pitchFamily="18" charset="0"/>
                            </a:rPr>
                            <m:t>−</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d>
                            <m:dPr>
                              <m:begChr m:val="["/>
                              <m:endChr m:val="]"/>
                              <m:ctrlPr>
                                <a:rPr lang="en-US" sz="1050" i="1">
                                  <a:solidFill>
                                    <a:schemeClr val="bg1"/>
                                  </a:solidFill>
                                  <a:latin typeface="Cambria Math" panose="02040503050406030204" pitchFamily="18" charset="0"/>
                                  <a:ea typeface="Cambria Math" panose="02040503050406030204" pitchFamily="18" charset="0"/>
                                </a:rPr>
                              </m:ctrlPr>
                            </m:dPr>
                            <m:e>
                              <m:r>
                                <a:rPr lang="en-US" sz="1050" i="1">
                                  <a:solidFill>
                                    <a:schemeClr val="bg1"/>
                                  </a:solidFill>
                                  <a:latin typeface="Cambria Math" panose="02040503050406030204" pitchFamily="18" charset="0"/>
                                  <a:ea typeface="Cambria Math" panose="02040503050406030204" pitchFamily="18" charset="0"/>
                                </a:rPr>
                                <m:t>1</m:t>
                              </m:r>
                              <m:r>
                                <a:rPr lang="en-US" sz="1050" i="1">
                                  <a:solidFill>
                                    <a:schemeClr val="bg1"/>
                                  </a:solidFill>
                                  <a:latin typeface="Cambria Math" panose="02040503050406030204" pitchFamily="18" charset="0"/>
                                </a:rPr>
                                <m:t>+</m:t>
                              </m:r>
                              <m:d>
                                <m:dPr>
                                  <m:ctrlPr>
                                    <a:rPr lang="en-US" sz="1050" i="1">
                                      <a:solidFill>
                                        <a:schemeClr val="bg1"/>
                                      </a:solidFill>
                                      <a:latin typeface="Cambria Math" panose="02040503050406030204" pitchFamily="18" charset="0"/>
                                    </a:rPr>
                                  </m:ctrlPr>
                                </m:dPr>
                                <m:e>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sSup>
                                        <m:sSupPr>
                                          <m:ctrlPr>
                                            <a:rPr lang="en-US" sz="1050" i="1">
                                              <a:solidFill>
                                                <a:schemeClr val="bg1"/>
                                              </a:solidFill>
                                              <a:latin typeface="Cambria Math" panose="02040503050406030204" pitchFamily="18" charset="0"/>
                                            </a:rPr>
                                          </m:ctrlPr>
                                        </m:sSupPr>
                                        <m:e>
                                          <m:r>
                                            <a:rPr lang="en-US" sz="1050" i="1">
                                              <a:solidFill>
                                                <a:schemeClr val="bg1"/>
                                              </a:solidFill>
                                              <a:latin typeface="Cambria Math" panose="02040503050406030204" pitchFamily="18" charset="0"/>
                                            </a:rPr>
                                            <m:t>𝑇</m:t>
                                          </m:r>
                                        </m:e>
                                        <m:sup>
                                          <m:r>
                                            <a:rPr lang="en-US" sz="1050" i="1">
                                              <a:solidFill>
                                                <a:schemeClr val="bg1"/>
                                              </a:solidFill>
                                              <a:latin typeface="Cambria Math" panose="02040503050406030204" pitchFamily="18" charset="0"/>
                                            </a:rPr>
                                            <m:t>2</m:t>
                                          </m:r>
                                        </m:sup>
                                      </m:sSup>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1</m:t>
                                      </m:r>
                                    </m:num>
                                    <m:den>
                                      <m:r>
                                        <a:rPr lang="en-US" sz="1050" i="1">
                                          <a:solidFill>
                                            <a:schemeClr val="bg1"/>
                                          </a:solidFill>
                                          <a:latin typeface="Cambria Math" panose="02040503050406030204" pitchFamily="18" charset="0"/>
                                        </a:rPr>
                                        <m:t>𝑇</m:t>
                                      </m:r>
                                    </m:den>
                                  </m:f>
                                </m:e>
                              </m:d>
                              <m:r>
                                <m:rPr>
                                  <m:nor/>
                                </m:rPr>
                                <a:rPr lang="en-US" sz="1050" dirty="0">
                                  <a:solidFill>
                                    <a:schemeClr val="bg1"/>
                                  </a:solidFill>
                                  <a:ea typeface="Cambria Math" panose="02040503050406030204" pitchFamily="18" charset="0"/>
                                </a:rPr>
                                <m:t> </m:t>
                              </m:r>
                              <m:r>
                                <a:rPr lang="en-US" sz="1050" i="1">
                                  <a:solidFill>
                                    <a:schemeClr val="bg1"/>
                                  </a:solidFill>
                                  <a:latin typeface="Cambria Math" panose="02040503050406030204" pitchFamily="18" charset="0"/>
                                  <a:ea typeface="Cambria Math" panose="02040503050406030204" pitchFamily="18" charset="0"/>
                                </a:rPr>
                                <m:t>∆</m:t>
                              </m:r>
                              <m:r>
                                <a:rPr lang="en-US" sz="1050" i="1">
                                  <a:solidFill>
                                    <a:schemeClr val="bg1"/>
                                  </a:solidFill>
                                  <a:latin typeface="Cambria Math" panose="02040503050406030204" pitchFamily="18" charset="0"/>
                                  <a:ea typeface="Cambria Math" panose="02040503050406030204" pitchFamily="18" charset="0"/>
                                </a:rPr>
                                <m:t>𝑇</m:t>
                              </m:r>
                            </m:e>
                          </m:d>
                        </m:e>
                      </m:d>
                    </m:oMath>
                  </m:oMathPara>
                </a14:m>
                <a:endParaRPr lang="en-US" sz="1050" dirty="0">
                  <a:ea typeface="Cambria Math" panose="02040503050406030204" pitchFamily="18" charset="0"/>
                </a:endParaRPr>
              </a:p>
            </p:txBody>
          </p:sp>
        </mc:Choice>
        <mc:Fallback xmlns="">
          <p:sp>
            <p:nvSpPr>
              <p:cNvPr id="38" name="Rounded Rectangle 37">
                <a:extLst>
                  <a:ext uri="{FF2B5EF4-FFF2-40B4-BE49-F238E27FC236}">
                    <a16:creationId xmlns:a16="http://schemas.microsoft.com/office/drawing/2014/main" id="{3CEAA967-C1BD-F241-9E43-8AFADD8CD35F}"/>
                  </a:ext>
                </a:extLst>
              </p:cNvPr>
              <p:cNvSpPr>
                <a:spLocks noRot="1" noChangeAspect="1" noMove="1" noResize="1" noEditPoints="1" noAdjustHandles="1" noChangeArrowheads="1" noChangeShapeType="1" noTextEdit="1"/>
              </p:cNvSpPr>
              <p:nvPr/>
            </p:nvSpPr>
            <p:spPr>
              <a:xfrm>
                <a:off x="342843" y="5006121"/>
                <a:ext cx="2792574" cy="445574"/>
              </a:xfrm>
              <a:prstGeom prst="roundRect">
                <a:avLst/>
              </a:prstGeom>
              <a:blipFill>
                <a:blip r:embed="rId11"/>
                <a:stretch>
                  <a:fillRect/>
                </a:stretch>
              </a:blipFill>
              <a:ln>
                <a:noFill/>
              </a:ln>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177BA066-BA18-8B45-9BB6-F9AB2504C46E}"/>
              </a:ext>
            </a:extLst>
          </p:cNvPr>
          <p:cNvCxnSpPr>
            <a:cxnSpLocks/>
          </p:cNvCxnSpPr>
          <p:nvPr/>
        </p:nvCxnSpPr>
        <p:spPr>
          <a:xfrm flipH="1">
            <a:off x="2396097" y="4260370"/>
            <a:ext cx="8013" cy="745751"/>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98794B6-FAE2-EF46-BD18-1442F47BFFED}"/>
              </a:ext>
            </a:extLst>
          </p:cNvPr>
          <p:cNvCxnSpPr>
            <a:cxnSpLocks/>
          </p:cNvCxnSpPr>
          <p:nvPr/>
        </p:nvCxnSpPr>
        <p:spPr>
          <a:xfrm flipH="1">
            <a:off x="2396098" y="4609394"/>
            <a:ext cx="636662" cy="0"/>
          </a:xfrm>
          <a:prstGeom prst="line">
            <a:avLst/>
          </a:prstGeom>
          <a:ln w="19050">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DDA694C-E830-414D-B601-F0818B5DDB14}"/>
              </a:ext>
            </a:extLst>
          </p:cNvPr>
          <p:cNvCxnSpPr>
            <a:cxnSpLocks/>
          </p:cNvCxnSpPr>
          <p:nvPr/>
        </p:nvCxnSpPr>
        <p:spPr>
          <a:xfrm>
            <a:off x="3032760" y="3429000"/>
            <a:ext cx="0" cy="1180394"/>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3F7C617-D7C8-9342-9ACF-249C1B13940C}"/>
              </a:ext>
            </a:extLst>
          </p:cNvPr>
          <p:cNvCxnSpPr>
            <a:cxnSpLocks/>
          </p:cNvCxnSpPr>
          <p:nvPr/>
        </p:nvCxnSpPr>
        <p:spPr>
          <a:xfrm flipH="1">
            <a:off x="3032761" y="3429000"/>
            <a:ext cx="1310639" cy="10624"/>
          </a:xfrm>
          <a:prstGeom prst="line">
            <a:avLst/>
          </a:prstGeom>
          <a:ln w="19050">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450E479-E7F1-1F4F-A0C3-F13A4B4DC18F}"/>
              </a:ext>
            </a:extLst>
          </p:cNvPr>
          <p:cNvCxnSpPr>
            <a:cxnSpLocks/>
          </p:cNvCxnSpPr>
          <p:nvPr/>
        </p:nvCxnSpPr>
        <p:spPr>
          <a:xfrm flipH="1">
            <a:off x="4335780" y="2547702"/>
            <a:ext cx="7620" cy="891922"/>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30D0A49-D438-7345-BDBC-3D1B56238492}"/>
              </a:ext>
            </a:extLst>
          </p:cNvPr>
          <p:cNvCxnSpPr>
            <a:cxnSpLocks/>
          </p:cNvCxnSpPr>
          <p:nvPr/>
        </p:nvCxnSpPr>
        <p:spPr>
          <a:xfrm flipH="1">
            <a:off x="4343401" y="2547702"/>
            <a:ext cx="342899" cy="0"/>
          </a:xfrm>
          <a:prstGeom prst="line">
            <a:avLst/>
          </a:prstGeom>
          <a:ln w="19050">
            <a:solidFill>
              <a:schemeClr val="accent3"/>
            </a:solidFill>
            <a:prstDash val="sysDot"/>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Rounded Rectangle 50">
                <a:extLst>
                  <a:ext uri="{FF2B5EF4-FFF2-40B4-BE49-F238E27FC236}">
                    <a16:creationId xmlns:a16="http://schemas.microsoft.com/office/drawing/2014/main" id="{7F2C0F3D-95B8-4A40-86AD-9A338DF9813E}"/>
                  </a:ext>
                </a:extLst>
              </p:cNvPr>
              <p:cNvSpPr/>
              <p:nvPr/>
            </p:nvSpPr>
            <p:spPr>
              <a:xfrm>
                <a:off x="4686300" y="2324915"/>
                <a:ext cx="3147060" cy="44557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ea typeface="Cambria Math" panose="02040503050406030204" pitchFamily="18" charset="0"/>
                            </a:rPr>
                            <m:t>𝑟</m:t>
                          </m:r>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r>
                            <a:rPr lang="en-US" sz="1050" i="1">
                              <a:solidFill>
                                <a:schemeClr val="bg1"/>
                              </a:solidFill>
                              <a:latin typeface="Cambria Math" panose="02040503050406030204" pitchFamily="18" charset="0"/>
                            </a:rPr>
                            <m:t>𝑇</m:t>
                          </m:r>
                        </m:den>
                      </m:f>
                      <m:d>
                        <m:dPr>
                          <m:begChr m:val="{"/>
                          <m:endChr m:val="}"/>
                          <m:ctrlPr>
                            <a:rPr lang="en-US" sz="1050" i="1">
                              <a:solidFill>
                                <a:schemeClr val="bg1"/>
                              </a:solidFill>
                              <a:latin typeface="Cambria Math" panose="02040503050406030204" pitchFamily="18" charset="0"/>
                            </a:rPr>
                          </m:ctrlPr>
                        </m:dPr>
                        <m:e>
                          <m:r>
                            <a:rPr lang="en-US" sz="1050" i="1">
                              <a:solidFill>
                                <a:schemeClr val="bg1"/>
                              </a:solidFill>
                              <a:latin typeface="Cambria Math" panose="02040503050406030204" pitchFamily="18" charset="0"/>
                            </a:rPr>
                            <m:t>𝑒</m:t>
                          </m:r>
                          <m:r>
                            <a:rPr lang="en-US" sz="1050" i="1">
                              <a:solidFill>
                                <a:schemeClr val="bg1"/>
                              </a:solidFill>
                              <a:latin typeface="Cambria Math" panose="02040503050406030204" pitchFamily="18" charset="0"/>
                            </a:rPr>
                            <m:t>−</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d>
                            <m:dPr>
                              <m:begChr m:val="["/>
                              <m:endChr m:val="]"/>
                              <m:ctrlPr>
                                <a:rPr lang="en-US" sz="1050" i="1">
                                  <a:solidFill>
                                    <a:schemeClr val="bg1"/>
                                  </a:solidFill>
                                  <a:latin typeface="Cambria Math" panose="02040503050406030204" pitchFamily="18" charset="0"/>
                                  <a:ea typeface="Cambria Math" panose="02040503050406030204" pitchFamily="18" charset="0"/>
                                </a:rPr>
                              </m:ctrlPr>
                            </m:dPr>
                            <m:e>
                              <m:r>
                                <a:rPr lang="en-US" sz="1050" i="1">
                                  <a:solidFill>
                                    <a:schemeClr val="bg1"/>
                                  </a:solidFill>
                                  <a:latin typeface="Cambria Math" panose="02040503050406030204" pitchFamily="18" charset="0"/>
                                  <a:ea typeface="Cambria Math" panose="02040503050406030204" pitchFamily="18" charset="0"/>
                                </a:rPr>
                                <m:t>1</m:t>
                              </m:r>
                              <m:r>
                                <a:rPr lang="en-US" sz="1050" i="1">
                                  <a:solidFill>
                                    <a:schemeClr val="bg1"/>
                                  </a:solidFill>
                                  <a:latin typeface="Cambria Math" panose="02040503050406030204" pitchFamily="18" charset="0"/>
                                </a:rPr>
                                <m:t>+</m:t>
                              </m:r>
                              <m:d>
                                <m:dPr>
                                  <m:ctrlPr>
                                    <a:rPr lang="en-US" sz="1050" i="1">
                                      <a:solidFill>
                                        <a:schemeClr val="bg1"/>
                                      </a:solidFill>
                                      <a:latin typeface="Cambria Math" panose="02040503050406030204" pitchFamily="18" charset="0"/>
                                    </a:rPr>
                                  </m:ctrlPr>
                                </m:dPr>
                                <m:e>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sSup>
                                        <m:sSupPr>
                                          <m:ctrlPr>
                                            <a:rPr lang="en-US" sz="1050" i="1">
                                              <a:solidFill>
                                                <a:schemeClr val="bg1"/>
                                              </a:solidFill>
                                              <a:latin typeface="Cambria Math" panose="02040503050406030204" pitchFamily="18" charset="0"/>
                                            </a:rPr>
                                          </m:ctrlPr>
                                        </m:sSupPr>
                                        <m:e>
                                          <m:r>
                                            <a:rPr lang="en-US" sz="1050" i="1">
                                              <a:solidFill>
                                                <a:schemeClr val="bg1"/>
                                              </a:solidFill>
                                              <a:latin typeface="Cambria Math" panose="02040503050406030204" pitchFamily="18" charset="0"/>
                                            </a:rPr>
                                            <m:t>𝑇</m:t>
                                          </m:r>
                                        </m:e>
                                        <m:sup>
                                          <m:r>
                                            <a:rPr lang="en-US" sz="1050" i="1">
                                              <a:solidFill>
                                                <a:schemeClr val="bg1"/>
                                              </a:solidFill>
                                              <a:latin typeface="Cambria Math" panose="02040503050406030204" pitchFamily="18" charset="0"/>
                                            </a:rPr>
                                            <m:t>2</m:t>
                                          </m:r>
                                        </m:sup>
                                      </m:sSup>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1</m:t>
                                      </m:r>
                                    </m:num>
                                    <m:den>
                                      <m:r>
                                        <a:rPr lang="en-US" sz="1050" i="1">
                                          <a:solidFill>
                                            <a:schemeClr val="bg1"/>
                                          </a:solidFill>
                                          <a:latin typeface="Cambria Math" panose="02040503050406030204" pitchFamily="18" charset="0"/>
                                        </a:rPr>
                                        <m:t>𝑇</m:t>
                                      </m:r>
                                    </m:den>
                                  </m:f>
                                </m:e>
                              </m:d>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num>
                                <m:den>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rPr>
                                    <m:t>𝑟</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𝐾</m:t>
                                      </m:r>
                                    </m:e>
                                    <m:sub>
                                      <m:r>
                                        <a:rPr lang="en-US" sz="1050" i="1">
                                          <a:solidFill>
                                            <a:schemeClr val="bg1"/>
                                          </a:solidFill>
                                          <a:latin typeface="Cambria Math" panose="02040503050406030204" pitchFamily="18" charset="0"/>
                                        </a:rPr>
                                        <m:t>𝑇</m:t>
                                      </m:r>
                                    </m:sub>
                                  </m:sSub>
                                </m:den>
                              </m:f>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e>
                          </m:d>
                        </m:e>
                      </m:d>
                    </m:oMath>
                  </m:oMathPara>
                </a14:m>
                <a:endParaRPr lang="en-US" sz="1050" dirty="0">
                  <a:ea typeface="Cambria Math" panose="02040503050406030204" pitchFamily="18" charset="0"/>
                </a:endParaRPr>
              </a:p>
            </p:txBody>
          </p:sp>
        </mc:Choice>
        <mc:Fallback xmlns="">
          <p:sp>
            <p:nvSpPr>
              <p:cNvPr id="51" name="Rounded Rectangle 50">
                <a:extLst>
                  <a:ext uri="{FF2B5EF4-FFF2-40B4-BE49-F238E27FC236}">
                    <a16:creationId xmlns:a16="http://schemas.microsoft.com/office/drawing/2014/main" id="{7F2C0F3D-95B8-4A40-86AD-9A338DF9813E}"/>
                  </a:ext>
                </a:extLst>
              </p:cNvPr>
              <p:cNvSpPr>
                <a:spLocks noRot="1" noChangeAspect="1" noMove="1" noResize="1" noEditPoints="1" noAdjustHandles="1" noChangeArrowheads="1" noChangeShapeType="1" noTextEdit="1"/>
              </p:cNvSpPr>
              <p:nvPr/>
            </p:nvSpPr>
            <p:spPr>
              <a:xfrm>
                <a:off x="4686300" y="2324915"/>
                <a:ext cx="3147060" cy="445574"/>
              </a:xfrm>
              <a:prstGeom prst="roundRect">
                <a:avLst/>
              </a:prstGeom>
              <a:blipFill>
                <a:blip r:embed="rId12"/>
                <a:stretch>
                  <a:fillRect/>
                </a:stretch>
              </a:blipFill>
              <a:ln>
                <a:noFill/>
              </a:ln>
            </p:spPr>
            <p:txBody>
              <a:bodyPr/>
              <a:lstStyle/>
              <a:p>
                <a:r>
                  <a:rPr lang="en-US">
                    <a:noFill/>
                  </a:rPr>
                  <a:t> </a:t>
                </a:r>
              </a:p>
            </p:txBody>
          </p:sp>
        </mc:Fallback>
      </mc:AlternateContent>
      <p:cxnSp>
        <p:nvCxnSpPr>
          <p:cNvPr id="52" name="Straight Connector 51">
            <a:extLst>
              <a:ext uri="{FF2B5EF4-FFF2-40B4-BE49-F238E27FC236}">
                <a16:creationId xmlns:a16="http://schemas.microsoft.com/office/drawing/2014/main" id="{CC3ABF2F-F9F8-4149-9CC9-80AAC8E09D2B}"/>
              </a:ext>
            </a:extLst>
          </p:cNvPr>
          <p:cNvCxnSpPr>
            <a:cxnSpLocks/>
          </p:cNvCxnSpPr>
          <p:nvPr/>
        </p:nvCxnSpPr>
        <p:spPr>
          <a:xfrm>
            <a:off x="6389370" y="2770489"/>
            <a:ext cx="0" cy="165053"/>
          </a:xfrm>
          <a:prstGeom prst="line">
            <a:avLst/>
          </a:prstGeom>
          <a:ln w="1905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Rounded Rectangle 52">
                <a:extLst>
                  <a:ext uri="{FF2B5EF4-FFF2-40B4-BE49-F238E27FC236}">
                    <a16:creationId xmlns:a16="http://schemas.microsoft.com/office/drawing/2014/main" id="{4445DC94-293A-4C4B-AEE0-186E017DA62D}"/>
                  </a:ext>
                </a:extLst>
              </p:cNvPr>
              <p:cNvSpPr/>
              <p:nvPr/>
            </p:nvSpPr>
            <p:spPr>
              <a:xfrm>
                <a:off x="4435323" y="2919000"/>
                <a:ext cx="2979241" cy="44557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ea typeface="Cambria Math" panose="02040503050406030204" pitchFamily="18" charset="0"/>
                            </a:rPr>
                            <m:t>𝑟</m:t>
                          </m:r>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r>
                            <a:rPr lang="en-US" sz="1050" i="1">
                              <a:solidFill>
                                <a:schemeClr val="bg1"/>
                              </a:solidFill>
                              <a:latin typeface="Cambria Math" panose="02040503050406030204" pitchFamily="18" charset="0"/>
                            </a:rPr>
                            <m:t>𝑇</m:t>
                          </m:r>
                        </m:den>
                      </m:f>
                      <m:d>
                        <m:dPr>
                          <m:begChr m:val="{"/>
                          <m:endChr m:val="}"/>
                          <m:ctrlPr>
                            <a:rPr lang="en-US" sz="1050" i="1">
                              <a:solidFill>
                                <a:schemeClr val="bg1"/>
                              </a:solidFill>
                              <a:latin typeface="Cambria Math" panose="02040503050406030204" pitchFamily="18" charset="0"/>
                            </a:rPr>
                          </m:ctrlPr>
                        </m:dPr>
                        <m:e>
                          <m:r>
                            <a:rPr lang="en-US" sz="1050" i="1">
                              <a:solidFill>
                                <a:schemeClr val="bg1"/>
                              </a:solidFill>
                              <a:latin typeface="Cambria Math" panose="02040503050406030204" pitchFamily="18" charset="0"/>
                            </a:rPr>
                            <m:t>𝑒</m:t>
                          </m:r>
                          <m:r>
                            <a:rPr lang="en-US" sz="1050" i="1">
                              <a:solidFill>
                                <a:schemeClr val="bg1"/>
                              </a:solidFill>
                              <a:latin typeface="Cambria Math" panose="02040503050406030204" pitchFamily="18" charset="0"/>
                            </a:rPr>
                            <m:t>−</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r>
                            <a:rPr lang="en-US" sz="1050" i="1">
                              <a:solidFill>
                                <a:schemeClr val="bg1"/>
                              </a:solidFill>
                              <a:latin typeface="Cambria Math" panose="02040503050406030204" pitchFamily="18" charset="0"/>
                            </a:rPr>
                            <m:t>−</m:t>
                          </m:r>
                          <m:d>
                            <m:dPr>
                              <m:ctrlPr>
                                <a:rPr lang="en-US" sz="1050" i="1">
                                  <a:solidFill>
                                    <a:schemeClr val="bg1"/>
                                  </a:solidFill>
                                  <a:latin typeface="Cambria Math" panose="02040503050406030204" pitchFamily="18" charset="0"/>
                                </a:rPr>
                              </m:ctrlPr>
                            </m:dPr>
                            <m:e>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sSup>
                                    <m:sSupPr>
                                      <m:ctrlPr>
                                        <a:rPr lang="en-US" sz="1050" i="1">
                                          <a:solidFill>
                                            <a:schemeClr val="bg1"/>
                                          </a:solidFill>
                                          <a:latin typeface="Cambria Math" panose="02040503050406030204" pitchFamily="18" charset="0"/>
                                        </a:rPr>
                                      </m:ctrlPr>
                                    </m:sSupPr>
                                    <m:e>
                                      <m:r>
                                        <a:rPr lang="en-US" sz="1050" i="1">
                                          <a:solidFill>
                                            <a:schemeClr val="bg1"/>
                                          </a:solidFill>
                                          <a:latin typeface="Cambria Math" panose="02040503050406030204" pitchFamily="18" charset="0"/>
                                        </a:rPr>
                                        <m:t>𝑇</m:t>
                                      </m:r>
                                    </m:e>
                                    <m:sup>
                                      <m:r>
                                        <a:rPr lang="en-US" sz="1050" i="1">
                                          <a:solidFill>
                                            <a:schemeClr val="bg1"/>
                                          </a:solidFill>
                                          <a:latin typeface="Cambria Math" panose="02040503050406030204" pitchFamily="18" charset="0"/>
                                        </a:rPr>
                                        <m:t>2</m:t>
                                      </m:r>
                                    </m:sup>
                                  </m:sSup>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1</m:t>
                                  </m:r>
                                </m:num>
                                <m:den>
                                  <m:r>
                                    <a:rPr lang="en-US" sz="1050" i="1">
                                      <a:solidFill>
                                        <a:schemeClr val="bg1"/>
                                      </a:solidFill>
                                      <a:latin typeface="Cambria Math" panose="02040503050406030204" pitchFamily="18" charset="0"/>
                                    </a:rPr>
                                    <m:t>𝑇</m:t>
                                  </m:r>
                                </m:den>
                              </m:f>
                            </m:e>
                          </m:d>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num>
                            <m:den>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rPr>
                                <m:t>𝑟</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𝐾</m:t>
                                  </m:r>
                                </m:e>
                                <m:sub>
                                  <m:r>
                                    <a:rPr lang="en-US" sz="1050" i="1">
                                      <a:solidFill>
                                        <a:schemeClr val="bg1"/>
                                      </a:solidFill>
                                      <a:latin typeface="Cambria Math" panose="02040503050406030204" pitchFamily="18" charset="0"/>
                                    </a:rPr>
                                    <m:t>𝑇</m:t>
                                  </m:r>
                                </m:sub>
                              </m:sSub>
                            </m:den>
                          </m:f>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e>
                      </m:d>
                    </m:oMath>
                  </m:oMathPara>
                </a14:m>
                <a:endParaRPr lang="en-US" sz="1050" dirty="0">
                  <a:ea typeface="Cambria Math" panose="02040503050406030204" pitchFamily="18" charset="0"/>
                </a:endParaRPr>
              </a:p>
            </p:txBody>
          </p:sp>
        </mc:Choice>
        <mc:Fallback xmlns="">
          <p:sp>
            <p:nvSpPr>
              <p:cNvPr id="53" name="Rounded Rectangle 52">
                <a:extLst>
                  <a:ext uri="{FF2B5EF4-FFF2-40B4-BE49-F238E27FC236}">
                    <a16:creationId xmlns:a16="http://schemas.microsoft.com/office/drawing/2014/main" id="{4445DC94-293A-4C4B-AEE0-186E017DA62D}"/>
                  </a:ext>
                </a:extLst>
              </p:cNvPr>
              <p:cNvSpPr>
                <a:spLocks noRot="1" noChangeAspect="1" noMove="1" noResize="1" noEditPoints="1" noAdjustHandles="1" noChangeArrowheads="1" noChangeShapeType="1" noTextEdit="1"/>
              </p:cNvSpPr>
              <p:nvPr/>
            </p:nvSpPr>
            <p:spPr>
              <a:xfrm>
                <a:off x="4435323" y="2919000"/>
                <a:ext cx="2979241" cy="445574"/>
              </a:xfrm>
              <a:prstGeom prst="roundRect">
                <a:avLst/>
              </a:prstGeom>
              <a:blipFill>
                <a:blip r:embed="rId13"/>
                <a:stretch>
                  <a:fillRect/>
                </a:stretch>
              </a:blipFill>
              <a:ln>
                <a:noFill/>
              </a:ln>
            </p:spPr>
            <p:txBody>
              <a:bodyPr/>
              <a:lstStyle/>
              <a:p>
                <a:r>
                  <a:rPr lang="en-US">
                    <a:noFill/>
                  </a:rPr>
                  <a:t> </a:t>
                </a:r>
              </a:p>
            </p:txBody>
          </p:sp>
        </mc:Fallback>
      </mc:AlternateContent>
      <p:cxnSp>
        <p:nvCxnSpPr>
          <p:cNvPr id="54" name="Straight Connector 53">
            <a:extLst>
              <a:ext uri="{FF2B5EF4-FFF2-40B4-BE49-F238E27FC236}">
                <a16:creationId xmlns:a16="http://schemas.microsoft.com/office/drawing/2014/main" id="{75207810-B2EE-FE45-8310-82877536B2CE}"/>
              </a:ext>
            </a:extLst>
          </p:cNvPr>
          <p:cNvCxnSpPr>
            <a:cxnSpLocks/>
          </p:cNvCxnSpPr>
          <p:nvPr/>
        </p:nvCxnSpPr>
        <p:spPr>
          <a:xfrm>
            <a:off x="6409116" y="3372840"/>
            <a:ext cx="0" cy="165053"/>
          </a:xfrm>
          <a:prstGeom prst="line">
            <a:avLst/>
          </a:prstGeom>
          <a:ln w="1905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FA1FDBC3-296A-F048-8F6A-562D8CC9C152}"/>
                  </a:ext>
                </a:extLst>
              </p:cNvPr>
              <p:cNvSpPr/>
              <p:nvPr/>
            </p:nvSpPr>
            <p:spPr>
              <a:xfrm>
                <a:off x="3182514" y="3530273"/>
                <a:ext cx="3725244" cy="49171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 xmlns:m="http://schemas.openxmlformats.org/officeDocument/2006/math">
                    <m:f>
                      <m:fPr>
                        <m:ctrlPr>
                          <a:rPr lang="en-US" sz="1350" i="1">
                            <a:solidFill>
                              <a:schemeClr val="bg1"/>
                            </a:solidFill>
                            <a:latin typeface="Cambria Math" panose="02040503050406030204" pitchFamily="18" charset="0"/>
                          </a:rPr>
                        </m:ctrlPr>
                      </m:fPr>
                      <m:num>
                        <m:r>
                          <a:rPr lang="en-US" sz="1350" i="1">
                            <a:solidFill>
                              <a:schemeClr val="bg1"/>
                            </a:solidFill>
                            <a:latin typeface="Cambria Math" panose="02040503050406030204" pitchFamily="18" charset="0"/>
                          </a:rPr>
                          <m:t>𝑑𝑚</m:t>
                        </m:r>
                      </m:num>
                      <m:den>
                        <m:r>
                          <a:rPr lang="en-US" sz="1350" i="1">
                            <a:solidFill>
                              <a:schemeClr val="bg1"/>
                            </a:solidFill>
                            <a:latin typeface="Cambria Math" panose="02040503050406030204" pitchFamily="18" charset="0"/>
                          </a:rPr>
                          <m:t>𝑑𝑡</m:t>
                        </m:r>
                      </m:den>
                    </m:f>
                    <m:r>
                      <a:rPr lang="en-US" sz="1350" i="1">
                        <a:solidFill>
                          <a:schemeClr val="bg1"/>
                        </a:solidFill>
                        <a:latin typeface="Cambria Math" panose="02040503050406030204" pitchFamily="18" charset="0"/>
                      </a:rPr>
                      <m:t>=</m:t>
                    </m:r>
                    <m:f>
                      <m:fPr>
                        <m:ctrlPr>
                          <a:rPr lang="en-US" sz="1350" i="1">
                            <a:solidFill>
                              <a:schemeClr val="bg1"/>
                            </a:solidFill>
                            <a:latin typeface="Cambria Math" panose="02040503050406030204" pitchFamily="18" charset="0"/>
                          </a:rPr>
                        </m:ctrlPr>
                      </m:fPr>
                      <m:num>
                        <m:r>
                          <a:rPr lang="en-US" sz="1350" i="1">
                            <a:solidFill>
                              <a:schemeClr val="bg1"/>
                            </a:solidFill>
                            <a:latin typeface="Cambria Math" panose="02040503050406030204" pitchFamily="18" charset="0"/>
                          </a:rPr>
                          <m:t>4</m:t>
                        </m:r>
                        <m:r>
                          <a:rPr lang="en-US" sz="1350" i="1">
                            <a:solidFill>
                              <a:schemeClr val="bg1"/>
                            </a:solidFill>
                            <a:latin typeface="Cambria Math" panose="02040503050406030204" pitchFamily="18" charset="0"/>
                            <a:ea typeface="Cambria Math" panose="02040503050406030204" pitchFamily="18" charset="0"/>
                          </a:rPr>
                          <m:t>𝜋</m:t>
                        </m:r>
                        <m:r>
                          <a:rPr lang="en-US" sz="1350" i="1">
                            <a:solidFill>
                              <a:schemeClr val="bg1"/>
                            </a:solidFill>
                            <a:latin typeface="Cambria Math" panose="02040503050406030204" pitchFamily="18" charset="0"/>
                            <a:ea typeface="Cambria Math" panose="02040503050406030204" pitchFamily="18" charset="0"/>
                          </a:rPr>
                          <m:t>𝑟</m:t>
                        </m:r>
                        <m:sSub>
                          <m:sSubPr>
                            <m:ctrlPr>
                              <a:rPr lang="en-US" sz="1350" i="1">
                                <a:solidFill>
                                  <a:schemeClr val="bg1"/>
                                </a:solidFill>
                                <a:latin typeface="Cambria Math" panose="02040503050406030204" pitchFamily="18" charset="0"/>
                                <a:ea typeface="Cambria Math" panose="02040503050406030204" pitchFamily="18" charset="0"/>
                              </a:rPr>
                            </m:ctrlPr>
                          </m:sSubPr>
                          <m:e>
                            <m:r>
                              <a:rPr lang="en-US" sz="1350" i="1">
                                <a:solidFill>
                                  <a:schemeClr val="bg1"/>
                                </a:solidFill>
                                <a:latin typeface="Cambria Math" panose="02040503050406030204" pitchFamily="18" charset="0"/>
                                <a:ea typeface="Cambria Math" panose="02040503050406030204" pitchFamily="18" charset="0"/>
                              </a:rPr>
                              <m:t>𝐷</m:t>
                            </m:r>
                          </m:e>
                          <m:sub>
                            <m:r>
                              <a:rPr lang="en-US" sz="1350" i="1">
                                <a:solidFill>
                                  <a:schemeClr val="bg1"/>
                                </a:solidFill>
                                <a:latin typeface="Cambria Math" panose="02040503050406030204" pitchFamily="18" charset="0"/>
                                <a:ea typeface="Cambria Math" panose="02040503050406030204" pitchFamily="18" charset="0"/>
                              </a:rPr>
                              <m:t>𝑣</m:t>
                            </m:r>
                          </m:sub>
                        </m:sSub>
                      </m:num>
                      <m:den>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𝑅</m:t>
                            </m:r>
                          </m:e>
                          <m:sub>
                            <m:r>
                              <a:rPr lang="en-US" sz="1350" i="1">
                                <a:solidFill>
                                  <a:schemeClr val="bg1"/>
                                </a:solidFill>
                                <a:latin typeface="Cambria Math" panose="02040503050406030204" pitchFamily="18" charset="0"/>
                              </a:rPr>
                              <m:t>𝑣</m:t>
                            </m:r>
                          </m:sub>
                        </m:sSub>
                        <m:r>
                          <a:rPr lang="en-US" sz="1350" i="1">
                            <a:solidFill>
                              <a:schemeClr val="bg1"/>
                            </a:solidFill>
                            <a:latin typeface="Cambria Math" panose="02040503050406030204" pitchFamily="18" charset="0"/>
                          </a:rPr>
                          <m:t>𝑇</m:t>
                        </m:r>
                      </m:den>
                    </m:f>
                    <m:d>
                      <m:dPr>
                        <m:ctrlPr>
                          <a:rPr lang="en-US" sz="1350" i="1">
                            <a:solidFill>
                              <a:schemeClr val="bg1"/>
                            </a:solidFill>
                            <a:latin typeface="Cambria Math" panose="02040503050406030204" pitchFamily="18" charset="0"/>
                          </a:rPr>
                        </m:ctrlPr>
                      </m:dPr>
                      <m:e>
                        <m:r>
                          <a:rPr lang="en-US" sz="1350" i="1">
                            <a:solidFill>
                              <a:schemeClr val="bg1"/>
                            </a:solidFill>
                            <a:latin typeface="Cambria Math" panose="02040503050406030204" pitchFamily="18" charset="0"/>
                          </a:rPr>
                          <m:t>𝑒</m:t>
                        </m:r>
                        <m:r>
                          <a:rPr lang="en-US" sz="1350" i="1">
                            <a:solidFill>
                              <a:schemeClr val="bg1"/>
                            </a:solidFill>
                            <a:latin typeface="Cambria Math" panose="02040503050406030204" pitchFamily="18" charset="0"/>
                          </a:rPr>
                          <m:t>−</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𝑒</m:t>
                            </m:r>
                          </m:e>
                          <m:sub>
                            <m:r>
                              <a:rPr lang="en-US" sz="1350" i="1">
                                <a:solidFill>
                                  <a:schemeClr val="bg1"/>
                                </a:solidFill>
                                <a:latin typeface="Cambria Math" panose="02040503050406030204" pitchFamily="18" charset="0"/>
                              </a:rPr>
                              <m:t>𝑠</m:t>
                            </m:r>
                          </m:sub>
                        </m:sSub>
                      </m:e>
                    </m:d>
                  </m:oMath>
                </a14:m>
                <a:r>
                  <a:rPr lang="en-US" sz="1350" dirty="0">
                    <a:solidFill>
                      <a:schemeClr val="bg1"/>
                    </a:solidFill>
                  </a:rPr>
                  <a:t> </a:t>
                </a:r>
                <a14:m>
                  <m:oMath xmlns:m="http://schemas.openxmlformats.org/officeDocument/2006/math">
                    <m:r>
                      <a:rPr lang="en-US" sz="1350" i="1">
                        <a:solidFill>
                          <a:schemeClr val="bg1"/>
                        </a:solidFill>
                        <a:latin typeface="Cambria Math" panose="02040503050406030204" pitchFamily="18" charset="0"/>
                      </a:rPr>
                      <m:t>−</m:t>
                    </m:r>
                    <m:f>
                      <m:fPr>
                        <m:ctrlPr>
                          <a:rPr lang="en-US" sz="1350" i="1">
                            <a:solidFill>
                              <a:schemeClr val="bg1"/>
                            </a:solidFill>
                            <a:latin typeface="Cambria Math" panose="02040503050406030204" pitchFamily="18" charset="0"/>
                          </a:rPr>
                        </m:ctrlPr>
                      </m:fPr>
                      <m:num>
                        <m:r>
                          <a:rPr lang="en-US" sz="1350" i="1">
                            <a:solidFill>
                              <a:schemeClr val="bg1"/>
                            </a:solidFill>
                            <a:latin typeface="Cambria Math" panose="02040503050406030204" pitchFamily="18" charset="0"/>
                          </a:rPr>
                          <m:t>4</m:t>
                        </m:r>
                        <m:r>
                          <a:rPr lang="en-US" sz="1350" i="1">
                            <a:solidFill>
                              <a:schemeClr val="bg1"/>
                            </a:solidFill>
                            <a:latin typeface="Cambria Math" panose="02040503050406030204" pitchFamily="18" charset="0"/>
                            <a:ea typeface="Cambria Math" panose="02040503050406030204" pitchFamily="18" charset="0"/>
                          </a:rPr>
                          <m:t>𝜋</m:t>
                        </m:r>
                        <m:r>
                          <a:rPr lang="en-US" sz="1350" i="1">
                            <a:solidFill>
                              <a:schemeClr val="bg1"/>
                            </a:solidFill>
                            <a:latin typeface="Cambria Math" panose="02040503050406030204" pitchFamily="18" charset="0"/>
                            <a:ea typeface="Cambria Math" panose="02040503050406030204" pitchFamily="18" charset="0"/>
                          </a:rPr>
                          <m:t>𝑟</m:t>
                        </m:r>
                        <m:sSub>
                          <m:sSubPr>
                            <m:ctrlPr>
                              <a:rPr lang="en-US" sz="1350" i="1">
                                <a:solidFill>
                                  <a:schemeClr val="bg1"/>
                                </a:solidFill>
                                <a:latin typeface="Cambria Math" panose="02040503050406030204" pitchFamily="18" charset="0"/>
                                <a:ea typeface="Cambria Math" panose="02040503050406030204" pitchFamily="18" charset="0"/>
                              </a:rPr>
                            </m:ctrlPr>
                          </m:sSubPr>
                          <m:e>
                            <m:r>
                              <a:rPr lang="en-US" sz="1350" i="1">
                                <a:solidFill>
                                  <a:schemeClr val="bg1"/>
                                </a:solidFill>
                                <a:latin typeface="Cambria Math" panose="02040503050406030204" pitchFamily="18" charset="0"/>
                                <a:ea typeface="Cambria Math" panose="02040503050406030204" pitchFamily="18" charset="0"/>
                              </a:rPr>
                              <m:t>𝐷</m:t>
                            </m:r>
                          </m:e>
                          <m:sub>
                            <m:r>
                              <a:rPr lang="en-US" sz="1350" i="1">
                                <a:solidFill>
                                  <a:schemeClr val="bg1"/>
                                </a:solidFill>
                                <a:latin typeface="Cambria Math" panose="02040503050406030204" pitchFamily="18" charset="0"/>
                                <a:ea typeface="Cambria Math" panose="02040503050406030204" pitchFamily="18" charset="0"/>
                              </a:rPr>
                              <m:t>𝑣</m:t>
                            </m:r>
                          </m:sub>
                        </m:sSub>
                      </m:num>
                      <m:den>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𝑅</m:t>
                            </m:r>
                          </m:e>
                          <m:sub>
                            <m:r>
                              <a:rPr lang="en-US" sz="1350" i="1">
                                <a:solidFill>
                                  <a:schemeClr val="bg1"/>
                                </a:solidFill>
                                <a:latin typeface="Cambria Math" panose="02040503050406030204" pitchFamily="18" charset="0"/>
                              </a:rPr>
                              <m:t>𝑣</m:t>
                            </m:r>
                          </m:sub>
                        </m:sSub>
                        <m:r>
                          <a:rPr lang="en-US" sz="1350" i="1">
                            <a:solidFill>
                              <a:schemeClr val="bg1"/>
                            </a:solidFill>
                            <a:latin typeface="Cambria Math" panose="02040503050406030204" pitchFamily="18" charset="0"/>
                          </a:rPr>
                          <m:t>𝑇</m:t>
                        </m:r>
                      </m:den>
                    </m:f>
                    <m:d>
                      <m:dPr>
                        <m:ctrlPr>
                          <a:rPr lang="en-US" sz="1350" i="1">
                            <a:solidFill>
                              <a:schemeClr val="bg1"/>
                            </a:solidFill>
                            <a:latin typeface="Cambria Math" panose="02040503050406030204" pitchFamily="18" charset="0"/>
                          </a:rPr>
                        </m:ctrlPr>
                      </m:dPr>
                      <m:e>
                        <m:f>
                          <m:fPr>
                            <m:ctrlPr>
                              <a:rPr lang="en-US" sz="1350" i="1">
                                <a:solidFill>
                                  <a:schemeClr val="bg1"/>
                                </a:solidFill>
                                <a:latin typeface="Cambria Math" panose="02040503050406030204" pitchFamily="18" charset="0"/>
                              </a:rPr>
                            </m:ctrlPr>
                          </m:fPr>
                          <m:num>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𝐿</m:t>
                                </m:r>
                              </m:e>
                              <m:sub>
                                <m:r>
                                  <a:rPr lang="en-US" sz="1350" i="1">
                                    <a:solidFill>
                                      <a:schemeClr val="bg1"/>
                                    </a:solidFill>
                                    <a:latin typeface="Cambria Math" panose="02040503050406030204" pitchFamily="18" charset="0"/>
                                  </a:rPr>
                                  <m:t>𝑣</m:t>
                                </m:r>
                              </m:sub>
                            </m:sSub>
                          </m:num>
                          <m:den>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𝑅</m:t>
                                </m:r>
                              </m:e>
                              <m:sub>
                                <m:r>
                                  <a:rPr lang="en-US" sz="1350" i="1">
                                    <a:solidFill>
                                      <a:schemeClr val="bg1"/>
                                    </a:solidFill>
                                    <a:latin typeface="Cambria Math" panose="02040503050406030204" pitchFamily="18" charset="0"/>
                                  </a:rPr>
                                  <m:t>𝑣</m:t>
                                </m:r>
                              </m:sub>
                            </m:sSub>
                            <m:sSup>
                              <m:sSupPr>
                                <m:ctrlPr>
                                  <a:rPr lang="en-US" sz="1350" i="1">
                                    <a:solidFill>
                                      <a:schemeClr val="bg1"/>
                                    </a:solidFill>
                                    <a:latin typeface="Cambria Math" panose="02040503050406030204" pitchFamily="18" charset="0"/>
                                  </a:rPr>
                                </m:ctrlPr>
                              </m:sSupPr>
                              <m:e>
                                <m:r>
                                  <a:rPr lang="en-US" sz="1350" i="1">
                                    <a:solidFill>
                                      <a:schemeClr val="bg1"/>
                                    </a:solidFill>
                                    <a:latin typeface="Cambria Math" panose="02040503050406030204" pitchFamily="18" charset="0"/>
                                  </a:rPr>
                                  <m:t>𝑇</m:t>
                                </m:r>
                              </m:e>
                              <m:sup>
                                <m:r>
                                  <a:rPr lang="en-US" sz="1350" i="1">
                                    <a:solidFill>
                                      <a:schemeClr val="bg1"/>
                                    </a:solidFill>
                                    <a:latin typeface="Cambria Math" panose="02040503050406030204" pitchFamily="18" charset="0"/>
                                  </a:rPr>
                                  <m:t>2</m:t>
                                </m:r>
                              </m:sup>
                            </m:sSup>
                          </m:den>
                        </m:f>
                        <m:r>
                          <a:rPr lang="en-US" sz="1350" i="1">
                            <a:solidFill>
                              <a:schemeClr val="bg1"/>
                            </a:solidFill>
                            <a:latin typeface="Cambria Math" panose="02040503050406030204" pitchFamily="18" charset="0"/>
                          </a:rPr>
                          <m:t>−</m:t>
                        </m:r>
                        <m:f>
                          <m:fPr>
                            <m:ctrlPr>
                              <a:rPr lang="en-US" sz="1350" i="1">
                                <a:solidFill>
                                  <a:schemeClr val="bg1"/>
                                </a:solidFill>
                                <a:latin typeface="Cambria Math" panose="02040503050406030204" pitchFamily="18" charset="0"/>
                              </a:rPr>
                            </m:ctrlPr>
                          </m:fPr>
                          <m:num>
                            <m:r>
                              <a:rPr lang="en-US" sz="1350" i="1">
                                <a:solidFill>
                                  <a:schemeClr val="bg1"/>
                                </a:solidFill>
                                <a:latin typeface="Cambria Math" panose="02040503050406030204" pitchFamily="18" charset="0"/>
                              </a:rPr>
                              <m:t>1</m:t>
                            </m:r>
                          </m:num>
                          <m:den>
                            <m:r>
                              <a:rPr lang="en-US" sz="1350" i="1">
                                <a:solidFill>
                                  <a:schemeClr val="bg1"/>
                                </a:solidFill>
                                <a:latin typeface="Cambria Math" panose="02040503050406030204" pitchFamily="18" charset="0"/>
                              </a:rPr>
                              <m:t>𝑇</m:t>
                            </m:r>
                          </m:den>
                        </m:f>
                      </m:e>
                    </m:d>
                    <m:f>
                      <m:fPr>
                        <m:ctrlPr>
                          <a:rPr lang="en-US" sz="1350" i="1">
                            <a:solidFill>
                              <a:schemeClr val="bg1"/>
                            </a:solidFill>
                            <a:latin typeface="Cambria Math" panose="02040503050406030204" pitchFamily="18" charset="0"/>
                          </a:rPr>
                        </m:ctrlPr>
                      </m:fPr>
                      <m:num>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𝐿</m:t>
                            </m:r>
                          </m:e>
                          <m:sub>
                            <m:r>
                              <a:rPr lang="en-US" sz="1350" i="1">
                                <a:solidFill>
                                  <a:schemeClr val="bg1"/>
                                </a:solidFill>
                                <a:latin typeface="Cambria Math" panose="02040503050406030204" pitchFamily="18" charset="0"/>
                              </a:rPr>
                              <m:t>𝑣</m:t>
                            </m:r>
                          </m:sub>
                        </m:sSub>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𝑒</m:t>
                            </m:r>
                          </m:e>
                          <m:sub>
                            <m:r>
                              <a:rPr lang="en-US" sz="1350" i="1">
                                <a:solidFill>
                                  <a:schemeClr val="bg1"/>
                                </a:solidFill>
                                <a:latin typeface="Cambria Math" panose="02040503050406030204" pitchFamily="18" charset="0"/>
                              </a:rPr>
                              <m:t>𝑠</m:t>
                            </m:r>
                          </m:sub>
                        </m:sSub>
                      </m:num>
                      <m:den>
                        <m:r>
                          <a:rPr lang="en-US" sz="1350" i="1">
                            <a:solidFill>
                              <a:schemeClr val="bg1"/>
                            </a:solidFill>
                            <a:latin typeface="Cambria Math" panose="02040503050406030204" pitchFamily="18" charset="0"/>
                          </a:rPr>
                          <m:t>4</m:t>
                        </m:r>
                        <m:r>
                          <a:rPr lang="en-US" sz="1350" i="1">
                            <a:solidFill>
                              <a:schemeClr val="bg1"/>
                            </a:solidFill>
                            <a:latin typeface="Cambria Math" panose="02040503050406030204" pitchFamily="18" charset="0"/>
                            <a:ea typeface="Cambria Math" panose="02040503050406030204" pitchFamily="18" charset="0"/>
                          </a:rPr>
                          <m:t>𝜋</m:t>
                        </m:r>
                        <m:r>
                          <a:rPr lang="en-US" sz="1350" i="1">
                            <a:solidFill>
                              <a:schemeClr val="bg1"/>
                            </a:solidFill>
                            <a:latin typeface="Cambria Math" panose="02040503050406030204" pitchFamily="18" charset="0"/>
                          </a:rPr>
                          <m:t>𝑟</m:t>
                        </m:r>
                        <m:sSub>
                          <m:sSubPr>
                            <m:ctrlPr>
                              <a:rPr lang="en-US" sz="1350" i="1">
                                <a:solidFill>
                                  <a:schemeClr val="bg1"/>
                                </a:solidFill>
                                <a:latin typeface="Cambria Math" panose="02040503050406030204" pitchFamily="18" charset="0"/>
                              </a:rPr>
                            </m:ctrlPr>
                          </m:sSubPr>
                          <m:e>
                            <m:r>
                              <a:rPr lang="en-US" sz="1350" i="1">
                                <a:solidFill>
                                  <a:schemeClr val="bg1"/>
                                </a:solidFill>
                                <a:latin typeface="Cambria Math" panose="02040503050406030204" pitchFamily="18" charset="0"/>
                              </a:rPr>
                              <m:t>𝐾</m:t>
                            </m:r>
                          </m:e>
                          <m:sub>
                            <m:r>
                              <a:rPr lang="en-US" sz="1350" i="1">
                                <a:solidFill>
                                  <a:schemeClr val="bg1"/>
                                </a:solidFill>
                                <a:latin typeface="Cambria Math" panose="02040503050406030204" pitchFamily="18" charset="0"/>
                              </a:rPr>
                              <m:t>𝑇</m:t>
                            </m:r>
                          </m:sub>
                        </m:sSub>
                      </m:den>
                    </m:f>
                    <m:f>
                      <m:fPr>
                        <m:ctrlPr>
                          <a:rPr lang="en-US" sz="1350" i="1">
                            <a:solidFill>
                              <a:schemeClr val="bg1"/>
                            </a:solidFill>
                            <a:latin typeface="Cambria Math" panose="02040503050406030204" pitchFamily="18" charset="0"/>
                          </a:rPr>
                        </m:ctrlPr>
                      </m:fPr>
                      <m:num>
                        <m:r>
                          <a:rPr lang="en-US" sz="1350" i="1">
                            <a:solidFill>
                              <a:schemeClr val="bg1"/>
                            </a:solidFill>
                            <a:latin typeface="Cambria Math" panose="02040503050406030204" pitchFamily="18" charset="0"/>
                          </a:rPr>
                          <m:t>𝑑𝑚</m:t>
                        </m:r>
                      </m:num>
                      <m:den>
                        <m:r>
                          <a:rPr lang="en-US" sz="1350" i="1">
                            <a:solidFill>
                              <a:schemeClr val="bg1"/>
                            </a:solidFill>
                            <a:latin typeface="Cambria Math" panose="02040503050406030204" pitchFamily="18" charset="0"/>
                          </a:rPr>
                          <m:t>𝑑𝑡</m:t>
                        </m:r>
                      </m:den>
                    </m:f>
                  </m:oMath>
                </a14:m>
                <a:endParaRPr lang="en-US" sz="1350" dirty="0">
                  <a:ea typeface="Cambria Math" panose="02040503050406030204" pitchFamily="18" charset="0"/>
                </a:endParaRPr>
              </a:p>
            </p:txBody>
          </p:sp>
        </mc:Choice>
        <mc:Fallback xmlns="">
          <p:sp>
            <p:nvSpPr>
              <p:cNvPr id="55" name="Rounded Rectangle 54">
                <a:extLst>
                  <a:ext uri="{FF2B5EF4-FFF2-40B4-BE49-F238E27FC236}">
                    <a16:creationId xmlns:a16="http://schemas.microsoft.com/office/drawing/2014/main" id="{FA1FDBC3-296A-F048-8F6A-562D8CC9C152}"/>
                  </a:ext>
                </a:extLst>
              </p:cNvPr>
              <p:cNvSpPr>
                <a:spLocks noRot="1" noChangeAspect="1" noMove="1" noResize="1" noEditPoints="1" noAdjustHandles="1" noChangeArrowheads="1" noChangeShapeType="1" noTextEdit="1"/>
              </p:cNvSpPr>
              <p:nvPr/>
            </p:nvSpPr>
            <p:spPr>
              <a:xfrm>
                <a:off x="3182514" y="3530273"/>
                <a:ext cx="3725244" cy="491715"/>
              </a:xfrm>
              <a:prstGeom prst="roundRect">
                <a:avLst/>
              </a:prstGeom>
              <a:blipFill>
                <a:blip r:embed="rId14"/>
                <a:stretch>
                  <a:fillRect/>
                </a:stretch>
              </a:blipFill>
              <a:ln>
                <a:noFill/>
              </a:ln>
            </p:spPr>
            <p:txBody>
              <a:bodyPr/>
              <a:lstStyle/>
              <a:p>
                <a:r>
                  <a:rPr lang="en-US">
                    <a:noFill/>
                  </a:rPr>
                  <a:t> </a:t>
                </a:r>
              </a:p>
            </p:txBody>
          </p:sp>
        </mc:Fallback>
      </mc:AlternateContent>
      <p:cxnSp>
        <p:nvCxnSpPr>
          <p:cNvPr id="57" name="Straight Connector 56">
            <a:extLst>
              <a:ext uri="{FF2B5EF4-FFF2-40B4-BE49-F238E27FC236}">
                <a16:creationId xmlns:a16="http://schemas.microsoft.com/office/drawing/2014/main" id="{EC80B099-AFA1-E14E-B34A-E3E96FDD53EA}"/>
              </a:ext>
            </a:extLst>
          </p:cNvPr>
          <p:cNvCxnSpPr>
            <a:cxnSpLocks/>
          </p:cNvCxnSpPr>
          <p:nvPr/>
        </p:nvCxnSpPr>
        <p:spPr>
          <a:xfrm>
            <a:off x="5444022" y="3991973"/>
            <a:ext cx="0" cy="165053"/>
          </a:xfrm>
          <a:prstGeom prst="line">
            <a:avLst/>
          </a:prstGeom>
          <a:ln w="1905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4C9E288C-3825-BF43-BA46-61B09AC1B771}"/>
                  </a:ext>
                </a:extLst>
              </p:cNvPr>
              <p:cNvSpPr/>
              <p:nvPr/>
            </p:nvSpPr>
            <p:spPr>
              <a:xfrm>
                <a:off x="3192181" y="4160752"/>
                <a:ext cx="3002279" cy="49171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r>
                            <a:rPr lang="en-US" sz="1050" i="1">
                              <a:solidFill>
                                <a:schemeClr val="bg1"/>
                              </a:solidFill>
                              <a:latin typeface="Cambria Math" panose="02040503050406030204" pitchFamily="18" charset="0"/>
                            </a:rPr>
                            <m:t>𝑇</m:t>
                          </m:r>
                        </m:den>
                      </m:f>
                      <m:d>
                        <m:dPr>
                          <m:ctrlPr>
                            <a:rPr lang="en-US" sz="1050" i="1">
                              <a:solidFill>
                                <a:schemeClr val="bg1"/>
                              </a:solidFill>
                              <a:latin typeface="Cambria Math" panose="02040503050406030204" pitchFamily="18" charset="0"/>
                            </a:rPr>
                          </m:ctrlPr>
                        </m:dPr>
                        <m:e>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sSup>
                                <m:sSupPr>
                                  <m:ctrlPr>
                                    <a:rPr lang="en-US" sz="1050" i="1">
                                      <a:solidFill>
                                        <a:schemeClr val="bg1"/>
                                      </a:solidFill>
                                      <a:latin typeface="Cambria Math" panose="02040503050406030204" pitchFamily="18" charset="0"/>
                                    </a:rPr>
                                  </m:ctrlPr>
                                </m:sSupPr>
                                <m:e>
                                  <m:r>
                                    <a:rPr lang="en-US" sz="1050" i="1">
                                      <a:solidFill>
                                        <a:schemeClr val="bg1"/>
                                      </a:solidFill>
                                      <a:latin typeface="Cambria Math" panose="02040503050406030204" pitchFamily="18" charset="0"/>
                                    </a:rPr>
                                    <m:t>𝑇</m:t>
                                  </m:r>
                                </m:e>
                                <m:sup>
                                  <m:r>
                                    <a:rPr lang="en-US" sz="1050" i="1">
                                      <a:solidFill>
                                        <a:schemeClr val="bg1"/>
                                      </a:solidFill>
                                      <a:latin typeface="Cambria Math" panose="02040503050406030204" pitchFamily="18" charset="0"/>
                                    </a:rPr>
                                    <m:t>2</m:t>
                                  </m:r>
                                </m:sup>
                              </m:sSup>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1</m:t>
                              </m:r>
                            </m:num>
                            <m:den>
                              <m:r>
                                <a:rPr lang="en-US" sz="1050" i="1">
                                  <a:solidFill>
                                    <a:schemeClr val="bg1"/>
                                  </a:solidFill>
                                  <a:latin typeface="Cambria Math" panose="02040503050406030204" pitchFamily="18" charset="0"/>
                                </a:rPr>
                                <m:t>𝑇</m:t>
                              </m:r>
                            </m:den>
                          </m:f>
                        </m:e>
                      </m:d>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𝐾</m:t>
                              </m:r>
                            </m:e>
                            <m:sub>
                              <m:r>
                                <a:rPr lang="en-US" sz="1050" i="1">
                                  <a:solidFill>
                                    <a:schemeClr val="bg1"/>
                                  </a:solidFill>
                                  <a:latin typeface="Cambria Math" panose="02040503050406030204" pitchFamily="18" charset="0"/>
                                </a:rPr>
                                <m:t>𝑇</m:t>
                              </m:r>
                            </m:sub>
                          </m:sSub>
                        </m:den>
                      </m:f>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ea typeface="Cambria Math" panose="02040503050406030204" pitchFamily="18" charset="0"/>
                            </a:rPr>
                            <m:t>𝑟</m:t>
                          </m:r>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r>
                            <a:rPr lang="en-US" sz="1050" i="1">
                              <a:solidFill>
                                <a:schemeClr val="bg1"/>
                              </a:solidFill>
                              <a:latin typeface="Cambria Math" panose="02040503050406030204" pitchFamily="18" charset="0"/>
                            </a:rPr>
                            <m:t>𝑇</m:t>
                          </m:r>
                        </m:den>
                      </m:f>
                      <m:d>
                        <m:dPr>
                          <m:ctrlPr>
                            <a:rPr lang="en-US" sz="1050" i="1">
                              <a:solidFill>
                                <a:schemeClr val="bg1"/>
                              </a:solidFill>
                              <a:latin typeface="Cambria Math" panose="02040503050406030204" pitchFamily="18" charset="0"/>
                            </a:rPr>
                          </m:ctrlPr>
                        </m:dPr>
                        <m:e>
                          <m:r>
                            <a:rPr lang="en-US" sz="1050" i="1">
                              <a:solidFill>
                                <a:schemeClr val="bg1"/>
                              </a:solidFill>
                              <a:latin typeface="Cambria Math" panose="02040503050406030204" pitchFamily="18" charset="0"/>
                            </a:rPr>
                            <m:t>𝑒</m:t>
                          </m:r>
                          <m:r>
                            <a:rPr lang="en-US" sz="1050" i="1">
                              <a:solidFill>
                                <a:schemeClr val="bg1"/>
                              </a:solidFill>
                              <a:latin typeface="Cambria Math" panose="02040503050406030204" pitchFamily="18" charset="0"/>
                            </a:rPr>
                            <m:t>−</m:t>
                          </m:r>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e>
                      </m:d>
                    </m:oMath>
                  </m:oMathPara>
                </a14:m>
                <a:endParaRPr lang="en-US" sz="1350" dirty="0">
                  <a:ea typeface="Cambria Math" panose="02040503050406030204" pitchFamily="18" charset="0"/>
                </a:endParaRPr>
              </a:p>
            </p:txBody>
          </p:sp>
        </mc:Choice>
        <mc:Fallback xmlns="">
          <p:sp>
            <p:nvSpPr>
              <p:cNvPr id="58" name="Rounded Rectangle 57">
                <a:extLst>
                  <a:ext uri="{FF2B5EF4-FFF2-40B4-BE49-F238E27FC236}">
                    <a16:creationId xmlns:a16="http://schemas.microsoft.com/office/drawing/2014/main" id="{4C9E288C-3825-BF43-BA46-61B09AC1B771}"/>
                  </a:ext>
                </a:extLst>
              </p:cNvPr>
              <p:cNvSpPr>
                <a:spLocks noRot="1" noChangeAspect="1" noMove="1" noResize="1" noEditPoints="1" noAdjustHandles="1" noChangeArrowheads="1" noChangeShapeType="1" noTextEdit="1"/>
              </p:cNvSpPr>
              <p:nvPr/>
            </p:nvSpPr>
            <p:spPr>
              <a:xfrm>
                <a:off x="3192181" y="4160752"/>
                <a:ext cx="3002279" cy="491715"/>
              </a:xfrm>
              <a:prstGeom prst="roundRect">
                <a:avLst/>
              </a:prstGeom>
              <a:blipFill>
                <a:blip r:embed="rId15"/>
                <a:stretch>
                  <a:fillRect b="-58750"/>
                </a:stretch>
              </a:blipFill>
              <a:ln>
                <a:noFill/>
              </a:ln>
            </p:spPr>
            <p:txBody>
              <a:bodyPr/>
              <a:lstStyle/>
              <a:p>
                <a:r>
                  <a:rPr lang="en-US">
                    <a:noFill/>
                  </a:rPr>
                  <a:t> </a:t>
                </a:r>
              </a:p>
            </p:txBody>
          </p:sp>
        </mc:Fallback>
      </mc:AlternateContent>
      <p:cxnSp>
        <p:nvCxnSpPr>
          <p:cNvPr id="59" name="Straight Connector 58">
            <a:extLst>
              <a:ext uri="{FF2B5EF4-FFF2-40B4-BE49-F238E27FC236}">
                <a16:creationId xmlns:a16="http://schemas.microsoft.com/office/drawing/2014/main" id="{2E9C7A5B-2F2D-2143-9F42-00B1BADA2198}"/>
              </a:ext>
            </a:extLst>
          </p:cNvPr>
          <p:cNvCxnSpPr>
            <a:cxnSpLocks/>
          </p:cNvCxnSpPr>
          <p:nvPr/>
        </p:nvCxnSpPr>
        <p:spPr>
          <a:xfrm>
            <a:off x="3688080" y="4652467"/>
            <a:ext cx="0" cy="165053"/>
          </a:xfrm>
          <a:prstGeom prst="line">
            <a:avLst/>
          </a:prstGeom>
          <a:ln w="1905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Rounded Rectangle 59">
                <a:extLst>
                  <a:ext uri="{FF2B5EF4-FFF2-40B4-BE49-F238E27FC236}">
                    <a16:creationId xmlns:a16="http://schemas.microsoft.com/office/drawing/2014/main" id="{55415F9A-F34A-2F49-A0D3-F36115163B4F}"/>
                  </a:ext>
                </a:extLst>
              </p:cNvPr>
              <p:cNvSpPr/>
              <p:nvPr/>
            </p:nvSpPr>
            <p:spPr>
              <a:xfrm>
                <a:off x="3192180" y="4819641"/>
                <a:ext cx="3140674" cy="48710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d>
                        <m:dPr>
                          <m:begChr m:val="["/>
                          <m:endChr m:val="]"/>
                          <m:ctrlPr>
                            <a:rPr lang="en-US" sz="1050" i="1">
                              <a:solidFill>
                                <a:schemeClr val="bg1"/>
                              </a:solidFill>
                              <a:latin typeface="Cambria Math" panose="02040503050406030204" pitchFamily="18" charset="0"/>
                            </a:rPr>
                          </m:ctrlPr>
                        </m:dPr>
                        <m:e>
                          <m:r>
                            <a:rPr lang="en-US" sz="1050" i="1">
                              <a:solidFill>
                                <a:schemeClr val="bg1"/>
                              </a:solidFill>
                              <a:latin typeface="Cambria Math" panose="02040503050406030204" pitchFamily="18" charset="0"/>
                            </a:rPr>
                            <m:t>1+</m:t>
                          </m:r>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r>
                                <a:rPr lang="en-US" sz="1050" i="1">
                                  <a:solidFill>
                                    <a:schemeClr val="bg1"/>
                                  </a:solidFill>
                                  <a:latin typeface="Cambria Math" panose="02040503050406030204" pitchFamily="18" charset="0"/>
                                </a:rPr>
                                <m:t>𝑇</m:t>
                              </m:r>
                            </m:den>
                          </m:f>
                          <m:d>
                            <m:dPr>
                              <m:ctrlPr>
                                <a:rPr lang="en-US" sz="1050" i="1">
                                  <a:solidFill>
                                    <a:schemeClr val="bg1"/>
                                  </a:solidFill>
                                  <a:latin typeface="Cambria Math" panose="02040503050406030204" pitchFamily="18" charset="0"/>
                                </a:rPr>
                              </m:ctrlPr>
                            </m:dPr>
                            <m:e>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sSup>
                                    <m:sSupPr>
                                      <m:ctrlPr>
                                        <a:rPr lang="en-US" sz="1050" i="1">
                                          <a:solidFill>
                                            <a:schemeClr val="bg1"/>
                                          </a:solidFill>
                                          <a:latin typeface="Cambria Math" panose="02040503050406030204" pitchFamily="18" charset="0"/>
                                        </a:rPr>
                                      </m:ctrlPr>
                                    </m:sSupPr>
                                    <m:e>
                                      <m:r>
                                        <a:rPr lang="en-US" sz="1050" i="1">
                                          <a:solidFill>
                                            <a:schemeClr val="bg1"/>
                                          </a:solidFill>
                                          <a:latin typeface="Cambria Math" panose="02040503050406030204" pitchFamily="18" charset="0"/>
                                        </a:rPr>
                                        <m:t>𝑇</m:t>
                                      </m:r>
                                    </m:e>
                                    <m:sup>
                                      <m:r>
                                        <a:rPr lang="en-US" sz="1050" i="1">
                                          <a:solidFill>
                                            <a:schemeClr val="bg1"/>
                                          </a:solidFill>
                                          <a:latin typeface="Cambria Math" panose="02040503050406030204" pitchFamily="18" charset="0"/>
                                        </a:rPr>
                                        <m:t>2</m:t>
                                      </m:r>
                                    </m:sup>
                                  </m:sSup>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1</m:t>
                                  </m:r>
                                </m:num>
                                <m:den>
                                  <m:r>
                                    <a:rPr lang="en-US" sz="1050" i="1">
                                      <a:solidFill>
                                        <a:schemeClr val="bg1"/>
                                      </a:solidFill>
                                      <a:latin typeface="Cambria Math" panose="02040503050406030204" pitchFamily="18" charset="0"/>
                                    </a:rPr>
                                    <m:t>𝑇</m:t>
                                  </m:r>
                                </m:den>
                              </m:f>
                            </m:e>
                          </m:d>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𝐾</m:t>
                                  </m:r>
                                </m:e>
                                <m:sub>
                                  <m:r>
                                    <a:rPr lang="en-US" sz="1050" i="1">
                                      <a:solidFill>
                                        <a:schemeClr val="bg1"/>
                                      </a:solidFill>
                                      <a:latin typeface="Cambria Math" panose="02040503050406030204" pitchFamily="18" charset="0"/>
                                    </a:rPr>
                                    <m:t>𝑇</m:t>
                                  </m:r>
                                </m:sub>
                              </m:sSub>
                            </m:den>
                          </m:f>
                        </m:e>
                      </m:d>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ea typeface="Cambria Math" panose="02040503050406030204" pitchFamily="18" charset="0"/>
                            </a:rPr>
                            <m:t>𝑟</m:t>
                          </m:r>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r>
                            <a:rPr lang="en-US" sz="1050" i="1">
                              <a:solidFill>
                                <a:schemeClr val="bg1"/>
                              </a:solidFill>
                              <a:latin typeface="Cambria Math" panose="02040503050406030204" pitchFamily="18" charset="0"/>
                            </a:rPr>
                            <m:t>𝑇</m:t>
                          </m:r>
                        </m:den>
                      </m:f>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d>
                        <m:dPr>
                          <m:ctrlPr>
                            <a:rPr lang="en-US" sz="1050" i="1">
                              <a:solidFill>
                                <a:schemeClr val="bg1"/>
                              </a:solidFill>
                              <a:latin typeface="Cambria Math" panose="02040503050406030204" pitchFamily="18" charset="0"/>
                            </a:rPr>
                          </m:ctrlPr>
                        </m:dPr>
                        <m:e>
                          <m:r>
                            <a:rPr lang="en-US" sz="1050" i="1">
                              <a:solidFill>
                                <a:schemeClr val="bg1"/>
                              </a:solidFill>
                              <a:latin typeface="Cambria Math" panose="02040503050406030204" pitchFamily="18" charset="0"/>
                            </a:rPr>
                            <m:t>𝑆</m:t>
                          </m:r>
                          <m:r>
                            <a:rPr lang="en-US" sz="1050" i="1">
                              <a:solidFill>
                                <a:schemeClr val="bg1"/>
                              </a:solidFill>
                              <a:latin typeface="Cambria Math" panose="02040503050406030204" pitchFamily="18" charset="0"/>
                            </a:rPr>
                            <m:t>−1</m:t>
                          </m:r>
                        </m:e>
                      </m:d>
                    </m:oMath>
                  </m:oMathPara>
                </a14:m>
                <a:endParaRPr lang="en-US" sz="1350" dirty="0">
                  <a:ea typeface="Cambria Math" panose="02040503050406030204" pitchFamily="18" charset="0"/>
                </a:endParaRPr>
              </a:p>
            </p:txBody>
          </p:sp>
        </mc:Choice>
        <mc:Fallback xmlns="">
          <p:sp>
            <p:nvSpPr>
              <p:cNvPr id="60" name="Rounded Rectangle 59">
                <a:extLst>
                  <a:ext uri="{FF2B5EF4-FFF2-40B4-BE49-F238E27FC236}">
                    <a16:creationId xmlns:a16="http://schemas.microsoft.com/office/drawing/2014/main" id="{55415F9A-F34A-2F49-A0D3-F36115163B4F}"/>
                  </a:ext>
                </a:extLst>
              </p:cNvPr>
              <p:cNvSpPr>
                <a:spLocks noRot="1" noChangeAspect="1" noMove="1" noResize="1" noEditPoints="1" noAdjustHandles="1" noChangeArrowheads="1" noChangeShapeType="1" noTextEdit="1"/>
              </p:cNvSpPr>
              <p:nvPr/>
            </p:nvSpPr>
            <p:spPr>
              <a:xfrm>
                <a:off x="3192180" y="4819641"/>
                <a:ext cx="3140674" cy="487108"/>
              </a:xfrm>
              <a:prstGeom prst="roundRect">
                <a:avLst/>
              </a:prstGeom>
              <a:blipFill>
                <a:blip r:embed="rId1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ounded Rectangle 65">
                <a:extLst>
                  <a:ext uri="{FF2B5EF4-FFF2-40B4-BE49-F238E27FC236}">
                    <a16:creationId xmlns:a16="http://schemas.microsoft.com/office/drawing/2014/main" id="{E8F0488D-5541-884E-9BE7-E2319D617D9B}"/>
                  </a:ext>
                </a:extLst>
              </p:cNvPr>
              <p:cNvSpPr/>
              <p:nvPr/>
            </p:nvSpPr>
            <p:spPr>
              <a:xfrm>
                <a:off x="6490182" y="4178805"/>
                <a:ext cx="2653818" cy="49171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d>
                        <m:dPr>
                          <m:begChr m:val="["/>
                          <m:endChr m:val="]"/>
                          <m:ctrlPr>
                            <a:rPr lang="en-US" sz="1050" i="1">
                              <a:solidFill>
                                <a:schemeClr val="bg1"/>
                              </a:solidFill>
                              <a:latin typeface="Cambria Math" panose="02040503050406030204" pitchFamily="18" charset="0"/>
                            </a:rPr>
                          </m:ctrlPr>
                        </m:dPr>
                        <m:e>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r>
                                <a:rPr lang="en-US" sz="1050" i="1">
                                  <a:solidFill>
                                    <a:schemeClr val="bg1"/>
                                  </a:solidFill>
                                  <a:latin typeface="Cambria Math" panose="02040503050406030204" pitchFamily="18" charset="0"/>
                                </a:rPr>
                                <m:t>𝑇</m:t>
                              </m:r>
                            </m:num>
                            <m:den>
                              <m:sSub>
                                <m:sSubPr>
                                  <m:ctrlPr>
                                    <a:rPr lang="en-US" sz="1050" i="1">
                                      <a:solidFill>
                                        <a:schemeClr val="bg1"/>
                                      </a:solidFill>
                                      <a:latin typeface="Cambria Math" panose="02040503050406030204" pitchFamily="18" charset="0"/>
                                      <a:ea typeface="Cambria Math" panose="02040503050406030204" pitchFamily="18" charset="0"/>
                                    </a:rPr>
                                  </m:ctrlPr>
                                </m:sSubPr>
                                <m:e>
                                  <m:r>
                                    <a:rPr lang="en-US" sz="1050" i="1">
                                      <a:solidFill>
                                        <a:schemeClr val="bg1"/>
                                      </a:solidFill>
                                      <a:latin typeface="Cambria Math" panose="02040503050406030204" pitchFamily="18" charset="0"/>
                                      <a:ea typeface="Cambria Math" panose="02040503050406030204" pitchFamily="18" charset="0"/>
                                    </a:rPr>
                                    <m:t>𝐷</m:t>
                                  </m:r>
                                </m:e>
                                <m:sub>
                                  <m:r>
                                    <a:rPr lang="en-US" sz="1050" i="1">
                                      <a:solidFill>
                                        <a:schemeClr val="bg1"/>
                                      </a:solidFill>
                                      <a:latin typeface="Cambria Math" panose="02040503050406030204" pitchFamily="18" charset="0"/>
                                      <a:ea typeface="Cambria Math" panose="02040503050406030204" pitchFamily="18" charset="0"/>
                                    </a:rPr>
                                    <m:t>𝑣</m:t>
                                  </m:r>
                                </m:sub>
                              </m:sSub>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𝑒</m:t>
                                  </m:r>
                                </m:e>
                                <m:sub>
                                  <m:r>
                                    <a:rPr lang="en-US" sz="1050" i="1">
                                      <a:solidFill>
                                        <a:schemeClr val="bg1"/>
                                      </a:solidFill>
                                      <a:latin typeface="Cambria Math" panose="02040503050406030204" pitchFamily="18" charset="0"/>
                                    </a:rPr>
                                    <m:t>𝑠</m:t>
                                  </m:r>
                                </m:sub>
                              </m:sSub>
                            </m:den>
                          </m:f>
                          <m:r>
                            <a:rPr lang="en-US" sz="1050" i="1">
                              <a:solidFill>
                                <a:schemeClr val="bg1"/>
                              </a:solidFill>
                              <a:latin typeface="Cambria Math" panose="02040503050406030204" pitchFamily="18" charset="0"/>
                            </a:rPr>
                            <m:t>+</m:t>
                          </m:r>
                          <m:d>
                            <m:dPr>
                              <m:ctrlPr>
                                <a:rPr lang="en-US" sz="1050" i="1">
                                  <a:solidFill>
                                    <a:schemeClr val="bg1"/>
                                  </a:solidFill>
                                  <a:latin typeface="Cambria Math" panose="02040503050406030204" pitchFamily="18" charset="0"/>
                                </a:rPr>
                              </m:ctrlPr>
                            </m:dPr>
                            <m:e>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𝑅</m:t>
                                      </m:r>
                                    </m:e>
                                    <m:sub>
                                      <m:r>
                                        <a:rPr lang="en-US" sz="1050" i="1">
                                          <a:solidFill>
                                            <a:schemeClr val="bg1"/>
                                          </a:solidFill>
                                          <a:latin typeface="Cambria Math" panose="02040503050406030204" pitchFamily="18" charset="0"/>
                                        </a:rPr>
                                        <m:t>𝑣</m:t>
                                      </m:r>
                                    </m:sub>
                                  </m:sSub>
                                  <m:sSup>
                                    <m:sSupPr>
                                      <m:ctrlPr>
                                        <a:rPr lang="en-US" sz="1050" i="1">
                                          <a:solidFill>
                                            <a:schemeClr val="bg1"/>
                                          </a:solidFill>
                                          <a:latin typeface="Cambria Math" panose="02040503050406030204" pitchFamily="18" charset="0"/>
                                        </a:rPr>
                                      </m:ctrlPr>
                                    </m:sSupPr>
                                    <m:e>
                                      <m:r>
                                        <a:rPr lang="en-US" sz="1050" i="1">
                                          <a:solidFill>
                                            <a:schemeClr val="bg1"/>
                                          </a:solidFill>
                                          <a:latin typeface="Cambria Math" panose="02040503050406030204" pitchFamily="18" charset="0"/>
                                        </a:rPr>
                                        <m:t>𝑇</m:t>
                                      </m:r>
                                    </m:e>
                                    <m:sup>
                                      <m:r>
                                        <a:rPr lang="en-US" sz="1050" i="1">
                                          <a:solidFill>
                                            <a:schemeClr val="bg1"/>
                                          </a:solidFill>
                                          <a:latin typeface="Cambria Math" panose="02040503050406030204" pitchFamily="18" charset="0"/>
                                        </a:rPr>
                                        <m:t>2</m:t>
                                      </m:r>
                                    </m:sup>
                                  </m:sSup>
                                </m:den>
                              </m:f>
                              <m:r>
                                <a:rPr lang="en-US" sz="1050" i="1">
                                  <a:solidFill>
                                    <a:schemeClr val="bg1"/>
                                  </a:solidFill>
                                  <a:latin typeface="Cambria Math" panose="02040503050406030204" pitchFamily="18" charset="0"/>
                                </a:rPr>
                                <m:t>−</m:t>
                              </m:r>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1</m:t>
                                  </m:r>
                                </m:num>
                                <m:den>
                                  <m:r>
                                    <a:rPr lang="en-US" sz="1050" i="1">
                                      <a:solidFill>
                                        <a:schemeClr val="bg1"/>
                                      </a:solidFill>
                                      <a:latin typeface="Cambria Math" panose="02040503050406030204" pitchFamily="18" charset="0"/>
                                    </a:rPr>
                                    <m:t>𝑇</m:t>
                                  </m:r>
                                </m:den>
                              </m:f>
                            </m:e>
                          </m:d>
                          <m:f>
                            <m:fPr>
                              <m:ctrlPr>
                                <a:rPr lang="en-US" sz="1050" i="1">
                                  <a:solidFill>
                                    <a:schemeClr val="bg1"/>
                                  </a:solidFill>
                                  <a:latin typeface="Cambria Math" panose="02040503050406030204" pitchFamily="18" charset="0"/>
                                </a:rPr>
                              </m:ctrlPr>
                            </m:fPr>
                            <m:num>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𝐿</m:t>
                                  </m:r>
                                </m:e>
                                <m:sub>
                                  <m:r>
                                    <a:rPr lang="en-US" sz="1050" i="1">
                                      <a:solidFill>
                                        <a:schemeClr val="bg1"/>
                                      </a:solidFill>
                                      <a:latin typeface="Cambria Math" panose="02040503050406030204" pitchFamily="18" charset="0"/>
                                    </a:rPr>
                                    <m:t>𝑣</m:t>
                                  </m:r>
                                </m:sub>
                              </m:sSub>
                            </m:num>
                            <m:den>
                              <m:sSub>
                                <m:sSubPr>
                                  <m:ctrlPr>
                                    <a:rPr lang="en-US" sz="1050" i="1">
                                      <a:solidFill>
                                        <a:schemeClr val="bg1"/>
                                      </a:solidFill>
                                      <a:latin typeface="Cambria Math" panose="02040503050406030204" pitchFamily="18" charset="0"/>
                                    </a:rPr>
                                  </m:ctrlPr>
                                </m:sSubPr>
                                <m:e>
                                  <m:r>
                                    <a:rPr lang="en-US" sz="1050" i="1">
                                      <a:solidFill>
                                        <a:schemeClr val="bg1"/>
                                      </a:solidFill>
                                      <a:latin typeface="Cambria Math" panose="02040503050406030204" pitchFamily="18" charset="0"/>
                                    </a:rPr>
                                    <m:t>𝐾</m:t>
                                  </m:r>
                                </m:e>
                                <m:sub>
                                  <m:r>
                                    <a:rPr lang="en-US" sz="1050" i="1">
                                      <a:solidFill>
                                        <a:schemeClr val="bg1"/>
                                      </a:solidFill>
                                      <a:latin typeface="Cambria Math" panose="02040503050406030204" pitchFamily="18" charset="0"/>
                                    </a:rPr>
                                    <m:t>𝑇</m:t>
                                  </m:r>
                                </m:sub>
                              </m:sSub>
                            </m:den>
                          </m:f>
                        </m:e>
                      </m:d>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ea typeface="Cambria Math" panose="02040503050406030204" pitchFamily="18" charset="0"/>
                        </a:rPr>
                        <m:t>𝑟</m:t>
                      </m:r>
                      <m:d>
                        <m:dPr>
                          <m:ctrlPr>
                            <a:rPr lang="en-US" sz="1050" i="1">
                              <a:solidFill>
                                <a:schemeClr val="bg1"/>
                              </a:solidFill>
                              <a:latin typeface="Cambria Math" panose="02040503050406030204" pitchFamily="18" charset="0"/>
                            </a:rPr>
                          </m:ctrlPr>
                        </m:dPr>
                        <m:e>
                          <m:r>
                            <a:rPr lang="en-US" sz="1050" i="1">
                              <a:solidFill>
                                <a:schemeClr val="bg1"/>
                              </a:solidFill>
                              <a:latin typeface="Cambria Math" panose="02040503050406030204" pitchFamily="18" charset="0"/>
                            </a:rPr>
                            <m:t>𝑆</m:t>
                          </m:r>
                          <m:r>
                            <a:rPr lang="en-US" sz="1050" i="1">
                              <a:solidFill>
                                <a:schemeClr val="bg1"/>
                              </a:solidFill>
                              <a:latin typeface="Cambria Math" panose="02040503050406030204" pitchFamily="18" charset="0"/>
                            </a:rPr>
                            <m:t>−1</m:t>
                          </m:r>
                        </m:e>
                      </m:d>
                    </m:oMath>
                  </m:oMathPara>
                </a14:m>
                <a:endParaRPr lang="en-US" sz="1350" dirty="0">
                  <a:ea typeface="Cambria Math" panose="02040503050406030204" pitchFamily="18" charset="0"/>
                </a:endParaRPr>
              </a:p>
            </p:txBody>
          </p:sp>
        </mc:Choice>
        <mc:Fallback xmlns="">
          <p:sp>
            <p:nvSpPr>
              <p:cNvPr id="66" name="Rounded Rectangle 65">
                <a:extLst>
                  <a:ext uri="{FF2B5EF4-FFF2-40B4-BE49-F238E27FC236}">
                    <a16:creationId xmlns:a16="http://schemas.microsoft.com/office/drawing/2014/main" id="{E8F0488D-5541-884E-9BE7-E2319D617D9B}"/>
                  </a:ext>
                </a:extLst>
              </p:cNvPr>
              <p:cNvSpPr>
                <a:spLocks noRot="1" noChangeAspect="1" noMove="1" noResize="1" noEditPoints="1" noAdjustHandles="1" noChangeArrowheads="1" noChangeShapeType="1" noTextEdit="1"/>
              </p:cNvSpPr>
              <p:nvPr/>
            </p:nvSpPr>
            <p:spPr>
              <a:xfrm>
                <a:off x="6490182" y="4178805"/>
                <a:ext cx="2653818" cy="491715"/>
              </a:xfrm>
              <a:prstGeom prst="roundRect">
                <a:avLst/>
              </a:prstGeom>
              <a:blipFill>
                <a:blip r:embed="rId17"/>
                <a:stretch>
                  <a:fillRect/>
                </a:stretch>
              </a:blipFill>
              <a:ln>
                <a:noFill/>
              </a:ln>
            </p:spPr>
            <p:txBody>
              <a:bodyPr/>
              <a:lstStyle/>
              <a:p>
                <a:r>
                  <a:rPr lang="en-US">
                    <a:noFill/>
                  </a:rPr>
                  <a:t> </a:t>
                </a:r>
              </a:p>
            </p:txBody>
          </p:sp>
        </mc:Fallback>
      </mc:AlternateContent>
      <p:cxnSp>
        <p:nvCxnSpPr>
          <p:cNvPr id="67" name="Straight Connector 66">
            <a:extLst>
              <a:ext uri="{FF2B5EF4-FFF2-40B4-BE49-F238E27FC236}">
                <a16:creationId xmlns:a16="http://schemas.microsoft.com/office/drawing/2014/main" id="{3B1FBF4B-2638-8040-91C8-97E1B89BCED7}"/>
              </a:ext>
            </a:extLst>
          </p:cNvPr>
          <p:cNvCxnSpPr>
            <a:cxnSpLocks/>
          </p:cNvCxnSpPr>
          <p:nvPr/>
        </p:nvCxnSpPr>
        <p:spPr>
          <a:xfrm flipH="1">
            <a:off x="6238424" y="5066806"/>
            <a:ext cx="115456" cy="0"/>
          </a:xfrm>
          <a:prstGeom prst="line">
            <a:avLst/>
          </a:prstGeom>
          <a:ln w="19050">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3FA04AF-ACF9-1748-9A04-A200BD674091}"/>
              </a:ext>
            </a:extLst>
          </p:cNvPr>
          <p:cNvCxnSpPr>
            <a:cxnSpLocks/>
          </p:cNvCxnSpPr>
          <p:nvPr/>
        </p:nvCxnSpPr>
        <p:spPr>
          <a:xfrm>
            <a:off x="6353879" y="4523723"/>
            <a:ext cx="0" cy="549444"/>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83DCC58-80B5-1D42-B0DF-11A23EB16CF8}"/>
              </a:ext>
            </a:extLst>
          </p:cNvPr>
          <p:cNvCxnSpPr>
            <a:cxnSpLocks/>
          </p:cNvCxnSpPr>
          <p:nvPr/>
        </p:nvCxnSpPr>
        <p:spPr>
          <a:xfrm flipH="1">
            <a:off x="6353880" y="4531343"/>
            <a:ext cx="136303" cy="0"/>
          </a:xfrm>
          <a:prstGeom prst="line">
            <a:avLst/>
          </a:prstGeom>
          <a:ln w="19050">
            <a:solidFill>
              <a:schemeClr val="accent3"/>
            </a:solidFill>
            <a:prstDash val="sysDot"/>
            <a:headEnd type="triangle"/>
          </a:ln>
        </p:spPr>
        <p:style>
          <a:lnRef idx="1">
            <a:schemeClr val="accent1"/>
          </a:lnRef>
          <a:fillRef idx="0">
            <a:schemeClr val="accent1"/>
          </a:fillRef>
          <a:effectRef idx="0">
            <a:schemeClr val="accent1"/>
          </a:effectRef>
          <a:fontRef idx="minor">
            <a:schemeClr val="tx1"/>
          </a:fontRef>
        </p:style>
      </p:cxnSp>
      <p:sp>
        <p:nvSpPr>
          <p:cNvPr id="83" name="Right Brace 82">
            <a:extLst>
              <a:ext uri="{FF2B5EF4-FFF2-40B4-BE49-F238E27FC236}">
                <a16:creationId xmlns:a16="http://schemas.microsoft.com/office/drawing/2014/main" id="{C4ADAEE9-E27E-9D45-821E-7415F3008691}"/>
              </a:ext>
            </a:extLst>
          </p:cNvPr>
          <p:cNvSpPr/>
          <p:nvPr/>
        </p:nvSpPr>
        <p:spPr>
          <a:xfrm rot="5400000" flipH="1">
            <a:off x="7366924" y="3401206"/>
            <a:ext cx="205604" cy="1367348"/>
          </a:xfrm>
          <a:prstGeom prst="rightBrace">
            <a:avLst/>
          </a:prstGeom>
          <a:ln w="15875">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84" name="Rounded Rectangle 83">
                <a:extLst>
                  <a:ext uri="{FF2B5EF4-FFF2-40B4-BE49-F238E27FC236}">
                    <a16:creationId xmlns:a16="http://schemas.microsoft.com/office/drawing/2014/main" id="{DB613553-E7F6-5D4F-8486-268D36556E65}"/>
                  </a:ext>
                </a:extLst>
              </p:cNvPr>
              <p:cNvSpPr/>
              <p:nvPr/>
            </p:nvSpPr>
            <p:spPr>
              <a:xfrm>
                <a:off x="7214112" y="3656113"/>
                <a:ext cx="1815588" cy="325964"/>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900" i="1">
                          <a:solidFill>
                            <a:schemeClr val="accent3"/>
                          </a:solidFill>
                          <a:latin typeface="Cambria Math" panose="02040503050406030204" pitchFamily="18" charset="0"/>
                        </a:rPr>
                        <m:t>𝐺</m:t>
                      </m:r>
                      <m:r>
                        <a:rPr lang="en-US" sz="900" i="1">
                          <a:solidFill>
                            <a:schemeClr val="accent3"/>
                          </a:solidFill>
                          <a:latin typeface="Cambria Math" panose="02040503050406030204" pitchFamily="18" charset="0"/>
                        </a:rPr>
                        <m:t>=</m:t>
                      </m:r>
                      <m:sSup>
                        <m:sSupPr>
                          <m:ctrlPr>
                            <a:rPr lang="en-US" sz="900" i="1">
                              <a:solidFill>
                                <a:schemeClr val="accent3"/>
                              </a:solidFill>
                              <a:latin typeface="Cambria Math" panose="02040503050406030204" pitchFamily="18" charset="0"/>
                            </a:rPr>
                          </m:ctrlPr>
                        </m:sSupPr>
                        <m:e>
                          <m:d>
                            <m:dPr>
                              <m:begChr m:val="["/>
                              <m:endChr m:val="]"/>
                              <m:ctrlPr>
                                <a:rPr lang="en-US" sz="900" i="1">
                                  <a:solidFill>
                                    <a:schemeClr val="accent3"/>
                                  </a:solidFill>
                                  <a:latin typeface="Cambria Math" panose="02040503050406030204" pitchFamily="18" charset="0"/>
                                </a:rPr>
                              </m:ctrlPr>
                            </m:dPr>
                            <m:e>
                              <m:f>
                                <m:fPr>
                                  <m:ctrlPr>
                                    <a:rPr lang="en-US" sz="900" i="1">
                                      <a:solidFill>
                                        <a:schemeClr val="accent3"/>
                                      </a:solidFill>
                                      <a:latin typeface="Cambria Math" panose="02040503050406030204" pitchFamily="18" charset="0"/>
                                    </a:rPr>
                                  </m:ctrlPr>
                                </m:fPr>
                                <m:num>
                                  <m:sSub>
                                    <m:sSubPr>
                                      <m:ctrlPr>
                                        <a:rPr lang="en-US" sz="900" i="1">
                                          <a:solidFill>
                                            <a:schemeClr val="accent3"/>
                                          </a:solidFill>
                                          <a:latin typeface="Cambria Math" panose="02040503050406030204" pitchFamily="18" charset="0"/>
                                        </a:rPr>
                                      </m:ctrlPr>
                                    </m:sSubPr>
                                    <m:e>
                                      <m:r>
                                        <a:rPr lang="en-US" sz="900" i="1">
                                          <a:solidFill>
                                            <a:schemeClr val="accent3"/>
                                          </a:solidFill>
                                          <a:latin typeface="Cambria Math" panose="02040503050406030204" pitchFamily="18" charset="0"/>
                                        </a:rPr>
                                        <m:t>𝑅</m:t>
                                      </m:r>
                                    </m:e>
                                    <m:sub>
                                      <m:r>
                                        <a:rPr lang="en-US" sz="900" i="1">
                                          <a:solidFill>
                                            <a:schemeClr val="accent3"/>
                                          </a:solidFill>
                                          <a:latin typeface="Cambria Math" panose="02040503050406030204" pitchFamily="18" charset="0"/>
                                        </a:rPr>
                                        <m:t>𝑣</m:t>
                                      </m:r>
                                    </m:sub>
                                  </m:sSub>
                                  <m:r>
                                    <a:rPr lang="en-US" sz="900" i="1">
                                      <a:solidFill>
                                        <a:schemeClr val="accent3"/>
                                      </a:solidFill>
                                      <a:latin typeface="Cambria Math" panose="02040503050406030204" pitchFamily="18" charset="0"/>
                                    </a:rPr>
                                    <m:t>𝑇</m:t>
                                  </m:r>
                                </m:num>
                                <m:den>
                                  <m:sSub>
                                    <m:sSubPr>
                                      <m:ctrlPr>
                                        <a:rPr lang="en-US" sz="900" i="1">
                                          <a:solidFill>
                                            <a:schemeClr val="accent3"/>
                                          </a:solidFill>
                                          <a:latin typeface="Cambria Math" panose="02040503050406030204" pitchFamily="18" charset="0"/>
                                          <a:ea typeface="Cambria Math" panose="02040503050406030204" pitchFamily="18" charset="0"/>
                                        </a:rPr>
                                      </m:ctrlPr>
                                    </m:sSubPr>
                                    <m:e>
                                      <m:r>
                                        <a:rPr lang="en-US" sz="900" i="1">
                                          <a:solidFill>
                                            <a:schemeClr val="accent3"/>
                                          </a:solidFill>
                                          <a:latin typeface="Cambria Math" panose="02040503050406030204" pitchFamily="18" charset="0"/>
                                          <a:ea typeface="Cambria Math" panose="02040503050406030204" pitchFamily="18" charset="0"/>
                                        </a:rPr>
                                        <m:t>𝐷</m:t>
                                      </m:r>
                                    </m:e>
                                    <m:sub>
                                      <m:r>
                                        <a:rPr lang="en-US" sz="900" i="1">
                                          <a:solidFill>
                                            <a:schemeClr val="accent3"/>
                                          </a:solidFill>
                                          <a:latin typeface="Cambria Math" panose="02040503050406030204" pitchFamily="18" charset="0"/>
                                          <a:ea typeface="Cambria Math" panose="02040503050406030204" pitchFamily="18" charset="0"/>
                                        </a:rPr>
                                        <m:t>𝑣</m:t>
                                      </m:r>
                                    </m:sub>
                                  </m:sSub>
                                  <m:sSub>
                                    <m:sSubPr>
                                      <m:ctrlPr>
                                        <a:rPr lang="en-US" sz="900" i="1">
                                          <a:solidFill>
                                            <a:schemeClr val="accent3"/>
                                          </a:solidFill>
                                          <a:latin typeface="Cambria Math" panose="02040503050406030204" pitchFamily="18" charset="0"/>
                                        </a:rPr>
                                      </m:ctrlPr>
                                    </m:sSubPr>
                                    <m:e>
                                      <m:r>
                                        <a:rPr lang="en-US" sz="900" i="1">
                                          <a:solidFill>
                                            <a:schemeClr val="accent3"/>
                                          </a:solidFill>
                                          <a:latin typeface="Cambria Math" panose="02040503050406030204" pitchFamily="18" charset="0"/>
                                        </a:rPr>
                                        <m:t>𝑒</m:t>
                                      </m:r>
                                    </m:e>
                                    <m:sub>
                                      <m:r>
                                        <a:rPr lang="en-US" sz="900" i="1">
                                          <a:solidFill>
                                            <a:schemeClr val="accent3"/>
                                          </a:solidFill>
                                          <a:latin typeface="Cambria Math" panose="02040503050406030204" pitchFamily="18" charset="0"/>
                                        </a:rPr>
                                        <m:t>𝑠</m:t>
                                      </m:r>
                                    </m:sub>
                                  </m:sSub>
                                </m:den>
                              </m:f>
                              <m:r>
                                <a:rPr lang="en-US" sz="900" i="1">
                                  <a:solidFill>
                                    <a:schemeClr val="accent3"/>
                                  </a:solidFill>
                                  <a:latin typeface="Cambria Math" panose="02040503050406030204" pitchFamily="18" charset="0"/>
                                </a:rPr>
                                <m:t>+</m:t>
                              </m:r>
                              <m:d>
                                <m:dPr>
                                  <m:ctrlPr>
                                    <a:rPr lang="en-US" sz="900" i="1">
                                      <a:solidFill>
                                        <a:schemeClr val="accent3"/>
                                      </a:solidFill>
                                      <a:latin typeface="Cambria Math" panose="02040503050406030204" pitchFamily="18" charset="0"/>
                                    </a:rPr>
                                  </m:ctrlPr>
                                </m:dPr>
                                <m:e>
                                  <m:f>
                                    <m:fPr>
                                      <m:ctrlPr>
                                        <a:rPr lang="en-US" sz="900" i="1">
                                          <a:solidFill>
                                            <a:schemeClr val="accent3"/>
                                          </a:solidFill>
                                          <a:latin typeface="Cambria Math" panose="02040503050406030204" pitchFamily="18" charset="0"/>
                                        </a:rPr>
                                      </m:ctrlPr>
                                    </m:fPr>
                                    <m:num>
                                      <m:sSub>
                                        <m:sSubPr>
                                          <m:ctrlPr>
                                            <a:rPr lang="en-US" sz="900" i="1">
                                              <a:solidFill>
                                                <a:schemeClr val="accent3"/>
                                              </a:solidFill>
                                              <a:latin typeface="Cambria Math" panose="02040503050406030204" pitchFamily="18" charset="0"/>
                                            </a:rPr>
                                          </m:ctrlPr>
                                        </m:sSubPr>
                                        <m:e>
                                          <m:r>
                                            <a:rPr lang="en-US" sz="900" i="1">
                                              <a:solidFill>
                                                <a:schemeClr val="accent3"/>
                                              </a:solidFill>
                                              <a:latin typeface="Cambria Math" panose="02040503050406030204" pitchFamily="18" charset="0"/>
                                            </a:rPr>
                                            <m:t>𝐿</m:t>
                                          </m:r>
                                        </m:e>
                                        <m:sub>
                                          <m:r>
                                            <a:rPr lang="en-US" sz="900" i="1">
                                              <a:solidFill>
                                                <a:schemeClr val="accent3"/>
                                              </a:solidFill>
                                              <a:latin typeface="Cambria Math" panose="02040503050406030204" pitchFamily="18" charset="0"/>
                                            </a:rPr>
                                            <m:t>𝑣</m:t>
                                          </m:r>
                                        </m:sub>
                                      </m:sSub>
                                    </m:num>
                                    <m:den>
                                      <m:sSub>
                                        <m:sSubPr>
                                          <m:ctrlPr>
                                            <a:rPr lang="en-US" sz="900" i="1">
                                              <a:solidFill>
                                                <a:schemeClr val="accent3"/>
                                              </a:solidFill>
                                              <a:latin typeface="Cambria Math" panose="02040503050406030204" pitchFamily="18" charset="0"/>
                                            </a:rPr>
                                          </m:ctrlPr>
                                        </m:sSubPr>
                                        <m:e>
                                          <m:r>
                                            <a:rPr lang="en-US" sz="900" i="1">
                                              <a:solidFill>
                                                <a:schemeClr val="accent3"/>
                                              </a:solidFill>
                                              <a:latin typeface="Cambria Math" panose="02040503050406030204" pitchFamily="18" charset="0"/>
                                            </a:rPr>
                                            <m:t>𝑅</m:t>
                                          </m:r>
                                        </m:e>
                                        <m:sub>
                                          <m:r>
                                            <a:rPr lang="en-US" sz="900" i="1">
                                              <a:solidFill>
                                                <a:schemeClr val="accent3"/>
                                              </a:solidFill>
                                              <a:latin typeface="Cambria Math" panose="02040503050406030204" pitchFamily="18" charset="0"/>
                                            </a:rPr>
                                            <m:t>𝑣</m:t>
                                          </m:r>
                                        </m:sub>
                                      </m:sSub>
                                      <m:sSup>
                                        <m:sSupPr>
                                          <m:ctrlPr>
                                            <a:rPr lang="en-US" sz="900" i="1">
                                              <a:solidFill>
                                                <a:schemeClr val="accent3"/>
                                              </a:solidFill>
                                              <a:latin typeface="Cambria Math" panose="02040503050406030204" pitchFamily="18" charset="0"/>
                                            </a:rPr>
                                          </m:ctrlPr>
                                        </m:sSupPr>
                                        <m:e>
                                          <m:r>
                                            <a:rPr lang="en-US" sz="900" i="1">
                                              <a:solidFill>
                                                <a:schemeClr val="accent3"/>
                                              </a:solidFill>
                                              <a:latin typeface="Cambria Math" panose="02040503050406030204" pitchFamily="18" charset="0"/>
                                            </a:rPr>
                                            <m:t>𝑇</m:t>
                                          </m:r>
                                        </m:e>
                                        <m:sup>
                                          <m:r>
                                            <a:rPr lang="en-US" sz="900" i="1">
                                              <a:solidFill>
                                                <a:schemeClr val="accent3"/>
                                              </a:solidFill>
                                              <a:latin typeface="Cambria Math" panose="02040503050406030204" pitchFamily="18" charset="0"/>
                                            </a:rPr>
                                            <m:t>2</m:t>
                                          </m:r>
                                        </m:sup>
                                      </m:sSup>
                                    </m:den>
                                  </m:f>
                                  <m:r>
                                    <a:rPr lang="en-US" sz="900" i="1">
                                      <a:solidFill>
                                        <a:schemeClr val="accent3"/>
                                      </a:solidFill>
                                      <a:latin typeface="Cambria Math" panose="02040503050406030204" pitchFamily="18" charset="0"/>
                                    </a:rPr>
                                    <m:t>−</m:t>
                                  </m:r>
                                  <m:f>
                                    <m:fPr>
                                      <m:ctrlPr>
                                        <a:rPr lang="en-US" sz="900" i="1">
                                          <a:solidFill>
                                            <a:schemeClr val="accent3"/>
                                          </a:solidFill>
                                          <a:latin typeface="Cambria Math" panose="02040503050406030204" pitchFamily="18" charset="0"/>
                                        </a:rPr>
                                      </m:ctrlPr>
                                    </m:fPr>
                                    <m:num>
                                      <m:r>
                                        <a:rPr lang="en-US" sz="900" i="1">
                                          <a:solidFill>
                                            <a:schemeClr val="accent3"/>
                                          </a:solidFill>
                                          <a:latin typeface="Cambria Math" panose="02040503050406030204" pitchFamily="18" charset="0"/>
                                        </a:rPr>
                                        <m:t>1</m:t>
                                      </m:r>
                                    </m:num>
                                    <m:den>
                                      <m:r>
                                        <a:rPr lang="en-US" sz="900" i="1">
                                          <a:solidFill>
                                            <a:schemeClr val="accent3"/>
                                          </a:solidFill>
                                          <a:latin typeface="Cambria Math" panose="02040503050406030204" pitchFamily="18" charset="0"/>
                                        </a:rPr>
                                        <m:t>𝑇</m:t>
                                      </m:r>
                                    </m:den>
                                  </m:f>
                                </m:e>
                              </m:d>
                              <m:f>
                                <m:fPr>
                                  <m:ctrlPr>
                                    <a:rPr lang="en-US" sz="900" i="1">
                                      <a:solidFill>
                                        <a:schemeClr val="accent3"/>
                                      </a:solidFill>
                                      <a:latin typeface="Cambria Math" panose="02040503050406030204" pitchFamily="18" charset="0"/>
                                    </a:rPr>
                                  </m:ctrlPr>
                                </m:fPr>
                                <m:num>
                                  <m:sSub>
                                    <m:sSubPr>
                                      <m:ctrlPr>
                                        <a:rPr lang="en-US" sz="900" i="1">
                                          <a:solidFill>
                                            <a:schemeClr val="accent3"/>
                                          </a:solidFill>
                                          <a:latin typeface="Cambria Math" panose="02040503050406030204" pitchFamily="18" charset="0"/>
                                        </a:rPr>
                                      </m:ctrlPr>
                                    </m:sSubPr>
                                    <m:e>
                                      <m:r>
                                        <a:rPr lang="en-US" sz="900" i="1">
                                          <a:solidFill>
                                            <a:schemeClr val="accent3"/>
                                          </a:solidFill>
                                          <a:latin typeface="Cambria Math" panose="02040503050406030204" pitchFamily="18" charset="0"/>
                                        </a:rPr>
                                        <m:t>𝐿</m:t>
                                      </m:r>
                                    </m:e>
                                    <m:sub>
                                      <m:r>
                                        <a:rPr lang="en-US" sz="900" i="1">
                                          <a:solidFill>
                                            <a:schemeClr val="accent3"/>
                                          </a:solidFill>
                                          <a:latin typeface="Cambria Math" panose="02040503050406030204" pitchFamily="18" charset="0"/>
                                        </a:rPr>
                                        <m:t>𝑣</m:t>
                                      </m:r>
                                    </m:sub>
                                  </m:sSub>
                                </m:num>
                                <m:den>
                                  <m:sSub>
                                    <m:sSubPr>
                                      <m:ctrlPr>
                                        <a:rPr lang="en-US" sz="900" i="1">
                                          <a:solidFill>
                                            <a:schemeClr val="accent3"/>
                                          </a:solidFill>
                                          <a:latin typeface="Cambria Math" panose="02040503050406030204" pitchFamily="18" charset="0"/>
                                        </a:rPr>
                                      </m:ctrlPr>
                                    </m:sSubPr>
                                    <m:e>
                                      <m:r>
                                        <a:rPr lang="en-US" sz="900" i="1">
                                          <a:solidFill>
                                            <a:schemeClr val="accent3"/>
                                          </a:solidFill>
                                          <a:latin typeface="Cambria Math" panose="02040503050406030204" pitchFamily="18" charset="0"/>
                                        </a:rPr>
                                        <m:t>𝐾</m:t>
                                      </m:r>
                                    </m:e>
                                    <m:sub>
                                      <m:r>
                                        <a:rPr lang="en-US" sz="900" i="1">
                                          <a:solidFill>
                                            <a:schemeClr val="accent3"/>
                                          </a:solidFill>
                                          <a:latin typeface="Cambria Math" panose="02040503050406030204" pitchFamily="18" charset="0"/>
                                        </a:rPr>
                                        <m:t>𝑇</m:t>
                                      </m:r>
                                    </m:sub>
                                  </m:sSub>
                                </m:den>
                              </m:f>
                            </m:e>
                          </m:d>
                        </m:e>
                        <m:sup>
                          <m:r>
                            <a:rPr lang="en-US" sz="900" i="1">
                              <a:solidFill>
                                <a:schemeClr val="accent3"/>
                              </a:solidFill>
                              <a:latin typeface="Cambria Math" panose="02040503050406030204" pitchFamily="18" charset="0"/>
                            </a:rPr>
                            <m:t>−1</m:t>
                          </m:r>
                        </m:sup>
                      </m:sSup>
                    </m:oMath>
                  </m:oMathPara>
                </a14:m>
                <a:endParaRPr lang="en-US" sz="900" dirty="0">
                  <a:solidFill>
                    <a:schemeClr val="accent3"/>
                  </a:solidFill>
                </a:endParaRPr>
              </a:p>
            </p:txBody>
          </p:sp>
        </mc:Choice>
        <mc:Fallback xmlns="">
          <p:sp>
            <p:nvSpPr>
              <p:cNvPr id="84" name="Rounded Rectangle 83">
                <a:extLst>
                  <a:ext uri="{FF2B5EF4-FFF2-40B4-BE49-F238E27FC236}">
                    <a16:creationId xmlns:a16="http://schemas.microsoft.com/office/drawing/2014/main" id="{DB613553-E7F6-5D4F-8486-268D36556E65}"/>
                  </a:ext>
                </a:extLst>
              </p:cNvPr>
              <p:cNvSpPr>
                <a:spLocks noRot="1" noChangeAspect="1" noMove="1" noResize="1" noEditPoints="1" noAdjustHandles="1" noChangeArrowheads="1" noChangeShapeType="1" noTextEdit="1"/>
              </p:cNvSpPr>
              <p:nvPr/>
            </p:nvSpPr>
            <p:spPr>
              <a:xfrm>
                <a:off x="7214112" y="3656113"/>
                <a:ext cx="1815588" cy="325964"/>
              </a:xfrm>
              <a:prstGeom prst="roundRect">
                <a:avLst/>
              </a:prstGeom>
              <a:blipFill>
                <a:blip r:embed="rId18"/>
                <a:stretch>
                  <a:fillRect t="-3636" b="-5455"/>
                </a:stretch>
              </a:blipFill>
              <a:ln>
                <a:solidFill>
                  <a:schemeClr val="accent3"/>
                </a:solidFill>
              </a:ln>
            </p:spPr>
            <p:txBody>
              <a:bodyPr/>
              <a:lstStyle/>
              <a:p>
                <a:r>
                  <a:rPr lang="en-US">
                    <a:noFill/>
                  </a:rPr>
                  <a:t> </a:t>
                </a:r>
              </a:p>
            </p:txBody>
          </p:sp>
        </mc:Fallback>
      </mc:AlternateContent>
      <p:cxnSp>
        <p:nvCxnSpPr>
          <p:cNvPr id="90" name="Straight Connector 89">
            <a:extLst>
              <a:ext uri="{FF2B5EF4-FFF2-40B4-BE49-F238E27FC236}">
                <a16:creationId xmlns:a16="http://schemas.microsoft.com/office/drawing/2014/main" id="{DC021868-9588-BF44-9270-0C788CBF6B02}"/>
              </a:ext>
            </a:extLst>
          </p:cNvPr>
          <p:cNvCxnSpPr>
            <a:cxnSpLocks/>
          </p:cNvCxnSpPr>
          <p:nvPr/>
        </p:nvCxnSpPr>
        <p:spPr>
          <a:xfrm>
            <a:off x="6892256" y="4686623"/>
            <a:ext cx="0" cy="165053"/>
          </a:xfrm>
          <a:prstGeom prst="line">
            <a:avLst/>
          </a:prstGeom>
          <a:ln w="19050">
            <a:solidFill>
              <a:schemeClr val="accent6">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Rounded Rectangle 90">
                <a:extLst>
                  <a:ext uri="{FF2B5EF4-FFF2-40B4-BE49-F238E27FC236}">
                    <a16:creationId xmlns:a16="http://schemas.microsoft.com/office/drawing/2014/main" id="{FE11647C-993C-7F4B-BF57-AFBC973535AB}"/>
                  </a:ext>
                </a:extLst>
              </p:cNvPr>
              <p:cNvSpPr/>
              <p:nvPr/>
            </p:nvSpPr>
            <p:spPr>
              <a:xfrm>
                <a:off x="6561506" y="4861174"/>
                <a:ext cx="1420667" cy="44557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14:m>
                  <m:oMathPara xmlns:m="http://schemas.openxmlformats.org/officeDocument/2006/math">
                    <m:oMathParaPr>
                      <m:jc m:val="left"/>
                    </m:oMathParaPr>
                    <m:oMath xmlns:m="http://schemas.openxmlformats.org/officeDocument/2006/math">
                      <m:f>
                        <m:fPr>
                          <m:ctrlPr>
                            <a:rPr lang="en-US" sz="1050" i="1">
                              <a:solidFill>
                                <a:schemeClr val="bg1"/>
                              </a:solidFill>
                              <a:latin typeface="Cambria Math" panose="02040503050406030204" pitchFamily="18" charset="0"/>
                            </a:rPr>
                          </m:ctrlPr>
                        </m:fPr>
                        <m:num>
                          <m:r>
                            <a:rPr lang="en-US" sz="1050" i="1">
                              <a:solidFill>
                                <a:schemeClr val="bg1"/>
                              </a:solidFill>
                              <a:latin typeface="Cambria Math" panose="02040503050406030204" pitchFamily="18" charset="0"/>
                            </a:rPr>
                            <m:t>𝑑𝑚</m:t>
                          </m:r>
                        </m:num>
                        <m:den>
                          <m:r>
                            <a:rPr lang="en-US" sz="1050" i="1">
                              <a:solidFill>
                                <a:schemeClr val="bg1"/>
                              </a:solidFill>
                              <a:latin typeface="Cambria Math" panose="02040503050406030204" pitchFamily="18" charset="0"/>
                            </a:rPr>
                            <m:t>𝑑𝑡</m:t>
                          </m:r>
                        </m:den>
                      </m:f>
                      <m:r>
                        <a:rPr lang="en-US" sz="1050" i="1">
                          <a:solidFill>
                            <a:schemeClr val="bg1"/>
                          </a:solidFill>
                          <a:latin typeface="Cambria Math" panose="02040503050406030204" pitchFamily="18" charset="0"/>
                        </a:rPr>
                        <m:t>=4</m:t>
                      </m:r>
                      <m:r>
                        <a:rPr lang="en-US" sz="1050" i="1">
                          <a:solidFill>
                            <a:schemeClr val="bg1"/>
                          </a:solidFill>
                          <a:latin typeface="Cambria Math" panose="02040503050406030204" pitchFamily="18" charset="0"/>
                          <a:ea typeface="Cambria Math" panose="02040503050406030204" pitchFamily="18" charset="0"/>
                        </a:rPr>
                        <m:t>𝜋</m:t>
                      </m:r>
                      <m:r>
                        <a:rPr lang="en-US" sz="1050" i="1">
                          <a:solidFill>
                            <a:schemeClr val="bg1"/>
                          </a:solidFill>
                          <a:latin typeface="Cambria Math" panose="02040503050406030204" pitchFamily="18" charset="0"/>
                          <a:ea typeface="Cambria Math" panose="02040503050406030204" pitchFamily="18" charset="0"/>
                        </a:rPr>
                        <m:t>𝑟𝐺</m:t>
                      </m:r>
                      <m:d>
                        <m:dPr>
                          <m:ctrlPr>
                            <a:rPr lang="en-US" sz="1050" i="1">
                              <a:solidFill>
                                <a:schemeClr val="bg1"/>
                              </a:solidFill>
                              <a:latin typeface="Cambria Math" panose="02040503050406030204" pitchFamily="18" charset="0"/>
                            </a:rPr>
                          </m:ctrlPr>
                        </m:dPr>
                        <m:e>
                          <m:r>
                            <a:rPr lang="en-US" sz="1050" i="1">
                              <a:solidFill>
                                <a:schemeClr val="bg1"/>
                              </a:solidFill>
                              <a:latin typeface="Cambria Math" panose="02040503050406030204" pitchFamily="18" charset="0"/>
                            </a:rPr>
                            <m:t>𝑆</m:t>
                          </m:r>
                          <m:r>
                            <a:rPr lang="en-US" sz="1050" i="1">
                              <a:solidFill>
                                <a:schemeClr val="bg1"/>
                              </a:solidFill>
                              <a:latin typeface="Cambria Math" panose="02040503050406030204" pitchFamily="18" charset="0"/>
                            </a:rPr>
                            <m:t>−1</m:t>
                          </m:r>
                        </m:e>
                      </m:d>
                    </m:oMath>
                  </m:oMathPara>
                </a14:m>
                <a:endParaRPr lang="en-US" sz="1050" dirty="0">
                  <a:ea typeface="Cambria Math" panose="02040503050406030204" pitchFamily="18" charset="0"/>
                </a:endParaRPr>
              </a:p>
              <a:p>
                <a:pPr algn="ctr"/>
                <a:endParaRPr lang="en-US" sz="1350" dirty="0">
                  <a:ea typeface="Cambria Math" panose="02040503050406030204" pitchFamily="18" charset="0"/>
                </a:endParaRPr>
              </a:p>
            </p:txBody>
          </p:sp>
        </mc:Choice>
        <mc:Fallback xmlns="">
          <p:sp>
            <p:nvSpPr>
              <p:cNvPr id="91" name="Rounded Rectangle 90">
                <a:extLst>
                  <a:ext uri="{FF2B5EF4-FFF2-40B4-BE49-F238E27FC236}">
                    <a16:creationId xmlns:a16="http://schemas.microsoft.com/office/drawing/2014/main" id="{FE11647C-993C-7F4B-BF57-AFBC973535AB}"/>
                  </a:ext>
                </a:extLst>
              </p:cNvPr>
              <p:cNvSpPr>
                <a:spLocks noRot="1" noChangeAspect="1" noMove="1" noResize="1" noEditPoints="1" noAdjustHandles="1" noChangeArrowheads="1" noChangeShapeType="1" noTextEdit="1"/>
              </p:cNvSpPr>
              <p:nvPr/>
            </p:nvSpPr>
            <p:spPr>
              <a:xfrm>
                <a:off x="6561506" y="4861174"/>
                <a:ext cx="1420667" cy="445574"/>
              </a:xfrm>
              <a:prstGeom prst="roundRect">
                <a:avLst/>
              </a:prstGeom>
              <a:blipFill>
                <a:blip r:embed="rId19"/>
                <a:stretch>
                  <a:fillRect/>
                </a:stretch>
              </a:blipFill>
              <a:ln>
                <a:noFill/>
              </a:ln>
            </p:spPr>
            <p:txBody>
              <a:bodyPr/>
              <a:lstStyle/>
              <a:p>
                <a:r>
                  <a:rPr lang="en-US">
                    <a:noFill/>
                  </a:rPr>
                  <a:t> </a:t>
                </a:r>
              </a:p>
            </p:txBody>
          </p:sp>
        </mc:Fallback>
      </mc:AlternateContent>
      <p:sp>
        <p:nvSpPr>
          <p:cNvPr id="92" name="Rectangle 91">
            <a:extLst>
              <a:ext uri="{FF2B5EF4-FFF2-40B4-BE49-F238E27FC236}">
                <a16:creationId xmlns:a16="http://schemas.microsoft.com/office/drawing/2014/main" id="{4770BABD-3D87-B549-B1BE-E07E6094AEAF}"/>
              </a:ext>
            </a:extLst>
          </p:cNvPr>
          <p:cNvSpPr/>
          <p:nvPr/>
        </p:nvSpPr>
        <p:spPr>
          <a:xfrm>
            <a:off x="7192225" y="5375499"/>
            <a:ext cx="1858500" cy="575502"/>
          </a:xfrm>
          <a:prstGeom prst="rect">
            <a:avLst/>
          </a:prstGeom>
          <a:no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304FED3B-8325-A94A-8846-C9E47B72FAB8}"/>
                  </a:ext>
                </a:extLst>
              </p:cNvPr>
              <p:cNvSpPr txBox="1"/>
              <p:nvPr/>
            </p:nvSpPr>
            <p:spPr>
              <a:xfrm>
                <a:off x="7168449" y="5375499"/>
                <a:ext cx="1213153" cy="230832"/>
              </a:xfrm>
              <a:prstGeom prst="rect">
                <a:avLst/>
              </a:prstGeom>
              <a:noFill/>
            </p:spPr>
            <p:txBody>
              <a:bodyPr wrap="none" rtlCol="0">
                <a:spAutoFit/>
              </a:bodyPr>
              <a:lstStyle/>
              <a:p>
                <a14:m>
                  <m:oMath xmlns:m="http://schemas.openxmlformats.org/officeDocument/2006/math">
                    <m:r>
                      <a:rPr lang="en-US" sz="900" i="1">
                        <a:solidFill>
                          <a:schemeClr val="accent6">
                            <a:lumMod val="75000"/>
                          </a:schemeClr>
                        </a:solidFill>
                        <a:latin typeface="Cambria Math" panose="02040503050406030204" pitchFamily="18" charset="0"/>
                        <a:ea typeface="Cambria Math" panose="02040503050406030204" pitchFamily="18" charset="0"/>
                      </a:rPr>
                      <m:t>4</m:t>
                    </m:r>
                    <m:r>
                      <a:rPr lang="en-US" sz="900" i="1">
                        <a:solidFill>
                          <a:schemeClr val="accent6">
                            <a:lumMod val="75000"/>
                          </a:schemeClr>
                        </a:solidFill>
                        <a:latin typeface="Cambria Math" panose="02040503050406030204" pitchFamily="18" charset="0"/>
                        <a:ea typeface="Cambria Math" panose="02040503050406030204" pitchFamily="18" charset="0"/>
                      </a:rPr>
                      <m:t>𝜋</m:t>
                    </m:r>
                    <m:r>
                      <a:rPr lang="en-US" sz="900" i="1">
                        <a:solidFill>
                          <a:schemeClr val="accent6">
                            <a:lumMod val="75000"/>
                          </a:schemeClr>
                        </a:solidFill>
                        <a:latin typeface="Cambria Math" panose="02040503050406030204" pitchFamily="18" charset="0"/>
                        <a:ea typeface="Cambria Math" panose="02040503050406030204" pitchFamily="18" charset="0"/>
                      </a:rPr>
                      <m:t>𝑟</m:t>
                    </m:r>
                    <m:r>
                      <a:rPr lang="en-US" sz="900" i="1">
                        <a:solidFill>
                          <a:schemeClr val="accent6">
                            <a:lumMod val="75000"/>
                          </a:schemeClr>
                        </a:solidFill>
                        <a:latin typeface="Cambria Math" panose="02040503050406030204" pitchFamily="18" charset="0"/>
                        <a:ea typeface="Cambria Math" panose="02040503050406030204" pitchFamily="18" charset="0"/>
                      </a:rPr>
                      <m:t>→</m:t>
                    </m:r>
                  </m:oMath>
                </a14:m>
                <a:r>
                  <a:rPr lang="en-US" sz="900" dirty="0">
                    <a:solidFill>
                      <a:schemeClr val="accent6">
                        <a:lumMod val="75000"/>
                      </a:schemeClr>
                    </a:solidFill>
                  </a:rPr>
                  <a:t> Size of particle</a:t>
                </a:r>
              </a:p>
            </p:txBody>
          </p:sp>
        </mc:Choice>
        <mc:Fallback xmlns="">
          <p:sp>
            <p:nvSpPr>
              <p:cNvPr id="93" name="TextBox 92">
                <a:extLst>
                  <a:ext uri="{FF2B5EF4-FFF2-40B4-BE49-F238E27FC236}">
                    <a16:creationId xmlns:a16="http://schemas.microsoft.com/office/drawing/2014/main" id="{304FED3B-8325-A94A-8846-C9E47B72FAB8}"/>
                  </a:ext>
                </a:extLst>
              </p:cNvPr>
              <p:cNvSpPr txBox="1">
                <a:spLocks noRot="1" noChangeAspect="1" noMove="1" noResize="1" noEditPoints="1" noAdjustHandles="1" noChangeArrowheads="1" noChangeShapeType="1" noTextEdit="1"/>
              </p:cNvSpPr>
              <p:nvPr/>
            </p:nvSpPr>
            <p:spPr>
              <a:xfrm>
                <a:off x="7168449" y="5375499"/>
                <a:ext cx="1213153" cy="230832"/>
              </a:xfrm>
              <a:prstGeom prst="rect">
                <a:avLst/>
              </a:prstGeom>
              <a:blipFill>
                <a:blip r:embed="rId20"/>
                <a:stretch>
                  <a:fillRect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393CD4CC-9426-F24A-B943-F7FFDAD993CF}"/>
                  </a:ext>
                </a:extLst>
              </p:cNvPr>
              <p:cNvSpPr txBox="1"/>
              <p:nvPr/>
            </p:nvSpPr>
            <p:spPr>
              <a:xfrm>
                <a:off x="7192224" y="5520002"/>
                <a:ext cx="1837476" cy="230832"/>
              </a:xfrm>
              <a:prstGeom prst="rect">
                <a:avLst/>
              </a:prstGeom>
              <a:noFill/>
            </p:spPr>
            <p:txBody>
              <a:bodyPr wrap="square" rtlCol="0">
                <a:spAutoFit/>
              </a:bodyPr>
              <a:lstStyle/>
              <a:p>
                <a14:m>
                  <m:oMath xmlns:m="http://schemas.openxmlformats.org/officeDocument/2006/math">
                    <m:r>
                      <a:rPr lang="en-US" sz="900" i="1">
                        <a:solidFill>
                          <a:schemeClr val="accent6">
                            <a:lumMod val="75000"/>
                          </a:schemeClr>
                        </a:solidFill>
                        <a:latin typeface="Cambria Math" panose="02040503050406030204" pitchFamily="18" charset="0"/>
                      </a:rPr>
                      <m:t>𝐺</m:t>
                    </m:r>
                    <m:r>
                      <a:rPr lang="en-US" sz="900" i="1">
                        <a:solidFill>
                          <a:schemeClr val="accent6">
                            <a:lumMod val="75000"/>
                          </a:schemeClr>
                        </a:solidFill>
                        <a:latin typeface="Cambria Math" panose="02040503050406030204" pitchFamily="18" charset="0"/>
                        <a:ea typeface="Cambria Math" panose="02040503050406030204" pitchFamily="18" charset="0"/>
                      </a:rPr>
                      <m:t>→</m:t>
                    </m:r>
                  </m:oMath>
                </a14:m>
                <a:r>
                  <a:rPr lang="en-US" sz="900" dirty="0">
                    <a:solidFill>
                      <a:schemeClr val="accent6">
                        <a:lumMod val="75000"/>
                      </a:schemeClr>
                    </a:solidFill>
                  </a:rPr>
                  <a:t> diffusivity of vapor &amp; heat </a:t>
                </a:r>
              </a:p>
            </p:txBody>
          </p:sp>
        </mc:Choice>
        <mc:Fallback xmlns="">
          <p:sp>
            <p:nvSpPr>
              <p:cNvPr id="94" name="TextBox 93">
                <a:extLst>
                  <a:ext uri="{FF2B5EF4-FFF2-40B4-BE49-F238E27FC236}">
                    <a16:creationId xmlns:a16="http://schemas.microsoft.com/office/drawing/2014/main" id="{393CD4CC-9426-F24A-B943-F7FFDAD993CF}"/>
                  </a:ext>
                </a:extLst>
              </p:cNvPr>
              <p:cNvSpPr txBox="1">
                <a:spLocks noRot="1" noChangeAspect="1" noMove="1" noResize="1" noEditPoints="1" noAdjustHandles="1" noChangeArrowheads="1" noChangeShapeType="1" noTextEdit="1"/>
              </p:cNvSpPr>
              <p:nvPr/>
            </p:nvSpPr>
            <p:spPr>
              <a:xfrm>
                <a:off x="7192224" y="5520002"/>
                <a:ext cx="1837476" cy="230832"/>
              </a:xfrm>
              <a:prstGeom prst="rect">
                <a:avLst/>
              </a:prstGeom>
              <a:blipFill>
                <a:blip r:embed="rId21"/>
                <a:stretch>
                  <a:fillRect b="-135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7B838A87-D064-1741-8459-FC6CB578B648}"/>
                  </a:ext>
                </a:extLst>
              </p:cNvPr>
              <p:cNvSpPr txBox="1"/>
              <p:nvPr/>
            </p:nvSpPr>
            <p:spPr>
              <a:xfrm>
                <a:off x="7177564" y="5674002"/>
                <a:ext cx="1873160" cy="230832"/>
              </a:xfrm>
              <a:prstGeom prst="rect">
                <a:avLst/>
              </a:prstGeom>
              <a:noFill/>
            </p:spPr>
            <p:txBody>
              <a:bodyPr wrap="square" rtlCol="0">
                <a:spAutoFit/>
              </a:bodyPr>
              <a:lstStyle/>
              <a:p>
                <a14:m>
                  <m:oMath xmlns:m="http://schemas.openxmlformats.org/officeDocument/2006/math">
                    <m:r>
                      <a:rPr lang="en-US" sz="900" i="1">
                        <a:solidFill>
                          <a:schemeClr val="accent6">
                            <a:lumMod val="75000"/>
                          </a:schemeClr>
                        </a:solidFill>
                        <a:latin typeface="Cambria Math" panose="02040503050406030204" pitchFamily="18" charset="0"/>
                        <a:ea typeface="Cambria Math" panose="02040503050406030204" pitchFamily="18" charset="0"/>
                      </a:rPr>
                      <m:t>(</m:t>
                    </m:r>
                    <m:r>
                      <a:rPr lang="en-US" sz="900" i="1">
                        <a:solidFill>
                          <a:schemeClr val="accent6">
                            <a:lumMod val="75000"/>
                          </a:schemeClr>
                        </a:solidFill>
                        <a:latin typeface="Cambria Math" panose="02040503050406030204" pitchFamily="18" charset="0"/>
                        <a:ea typeface="Cambria Math" panose="02040503050406030204" pitchFamily="18" charset="0"/>
                      </a:rPr>
                      <m:t>𝑆</m:t>
                    </m:r>
                    <m:r>
                      <a:rPr lang="en-US" sz="900" i="1">
                        <a:solidFill>
                          <a:schemeClr val="accent6">
                            <a:lumMod val="75000"/>
                          </a:schemeClr>
                        </a:solidFill>
                        <a:latin typeface="Cambria Math" panose="02040503050406030204" pitchFamily="18" charset="0"/>
                        <a:ea typeface="Cambria Math" panose="02040503050406030204" pitchFamily="18" charset="0"/>
                      </a:rPr>
                      <m:t>−1)→</m:t>
                    </m:r>
                  </m:oMath>
                </a14:m>
                <a:r>
                  <a:rPr lang="en-US" sz="900" dirty="0">
                    <a:solidFill>
                      <a:schemeClr val="accent6">
                        <a:lumMod val="75000"/>
                      </a:schemeClr>
                    </a:solidFill>
                  </a:rPr>
                  <a:t> ambient supersaturation </a:t>
                </a:r>
              </a:p>
            </p:txBody>
          </p:sp>
        </mc:Choice>
        <mc:Fallback xmlns="">
          <p:sp>
            <p:nvSpPr>
              <p:cNvPr id="95" name="TextBox 94">
                <a:extLst>
                  <a:ext uri="{FF2B5EF4-FFF2-40B4-BE49-F238E27FC236}">
                    <a16:creationId xmlns:a16="http://schemas.microsoft.com/office/drawing/2014/main" id="{7B838A87-D064-1741-8459-FC6CB578B648}"/>
                  </a:ext>
                </a:extLst>
              </p:cNvPr>
              <p:cNvSpPr txBox="1">
                <a:spLocks noRot="1" noChangeAspect="1" noMove="1" noResize="1" noEditPoints="1" noAdjustHandles="1" noChangeArrowheads="1" noChangeShapeType="1" noTextEdit="1"/>
              </p:cNvSpPr>
              <p:nvPr/>
            </p:nvSpPr>
            <p:spPr>
              <a:xfrm>
                <a:off x="7177564" y="5674002"/>
                <a:ext cx="1873160" cy="230832"/>
              </a:xfrm>
              <a:prstGeom prst="rect">
                <a:avLst/>
              </a:prstGeom>
              <a:blipFill>
                <a:blip r:embed="rId22"/>
                <a:stretch>
                  <a:fillRect b="-10526"/>
                </a:stretch>
              </a:blipFill>
            </p:spPr>
            <p:txBody>
              <a:bodyPr/>
              <a:lstStyle/>
              <a:p>
                <a:r>
                  <a:rPr lang="en-US">
                    <a:noFill/>
                  </a:rPr>
                  <a:t> </a:t>
                </a:r>
              </a:p>
            </p:txBody>
          </p:sp>
        </mc:Fallback>
      </mc:AlternateContent>
      <p:cxnSp>
        <p:nvCxnSpPr>
          <p:cNvPr id="97" name="Straight Connector 96">
            <a:extLst>
              <a:ext uri="{FF2B5EF4-FFF2-40B4-BE49-F238E27FC236}">
                <a16:creationId xmlns:a16="http://schemas.microsoft.com/office/drawing/2014/main" id="{65EE482C-5716-DA49-A099-32B43314CDDA}"/>
              </a:ext>
            </a:extLst>
          </p:cNvPr>
          <p:cNvCxnSpPr>
            <a:cxnSpLocks/>
          </p:cNvCxnSpPr>
          <p:nvPr/>
        </p:nvCxnSpPr>
        <p:spPr>
          <a:xfrm flipH="1">
            <a:off x="7866716" y="5076607"/>
            <a:ext cx="286683" cy="0"/>
          </a:xfrm>
          <a:prstGeom prst="line">
            <a:avLst/>
          </a:prstGeom>
          <a:ln w="9525">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B368881-40A4-464B-807A-5F6BA191F08F}"/>
              </a:ext>
            </a:extLst>
          </p:cNvPr>
          <p:cNvCxnSpPr>
            <a:cxnSpLocks/>
          </p:cNvCxnSpPr>
          <p:nvPr/>
        </p:nvCxnSpPr>
        <p:spPr>
          <a:xfrm>
            <a:off x="8153399" y="5083960"/>
            <a:ext cx="0" cy="291539"/>
          </a:xfrm>
          <a:prstGeom prst="line">
            <a:avLst/>
          </a:prstGeom>
          <a:ln w="9525">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0598548"/>
      </p:ext>
    </p:extLst>
  </p:cSld>
  <p:clrMapOvr>
    <a:masterClrMapping/>
  </p:clrMapOvr>
  <mc:AlternateContent xmlns:mc="http://schemas.openxmlformats.org/markup-compatibility/2006" xmlns:p14="http://schemas.microsoft.com/office/powerpoint/2010/main">
    <mc:Choice Requires="p14">
      <p:transition spd="slow" p14:dur="2000" advTm="169520"/>
    </mc:Choice>
    <mc:Fallback xmlns="">
      <p:transition spd="slow" advTm="16952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7AA6-20E3-BB4B-9A1C-90A7476A395A}"/>
              </a:ext>
            </a:extLst>
          </p:cNvPr>
          <p:cNvSpPr>
            <a:spLocks noGrp="1"/>
          </p:cNvSpPr>
          <p:nvPr>
            <p:ph type="title"/>
          </p:nvPr>
        </p:nvSpPr>
        <p:spPr>
          <a:xfrm>
            <a:off x="628650" y="365127"/>
            <a:ext cx="7886700" cy="732626"/>
          </a:xfrm>
        </p:spPr>
        <p:txBody>
          <a:bodyPr/>
          <a:lstStyle/>
          <a:p>
            <a:r>
              <a:rPr lang="en-US" dirty="0"/>
              <a:t>Bergeron Process</a:t>
            </a:r>
          </a:p>
        </p:txBody>
      </p:sp>
      <p:sp>
        <p:nvSpPr>
          <p:cNvPr id="4" name="Cloud 3">
            <a:extLst>
              <a:ext uri="{FF2B5EF4-FFF2-40B4-BE49-F238E27FC236}">
                <a16:creationId xmlns:a16="http://schemas.microsoft.com/office/drawing/2014/main" id="{4665707B-EF4A-C74F-B4BB-AF74516F9FE0}"/>
              </a:ext>
            </a:extLst>
          </p:cNvPr>
          <p:cNvSpPr/>
          <p:nvPr/>
        </p:nvSpPr>
        <p:spPr>
          <a:xfrm rot="5956846">
            <a:off x="584886" y="2699905"/>
            <a:ext cx="3015886" cy="2291789"/>
          </a:xfrm>
          <a:prstGeom prst="cloud">
            <a:avLst/>
          </a:prstGeom>
          <a:solidFill>
            <a:schemeClr val="accent6">
              <a:alpha val="41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Arrow Connector 5">
            <a:extLst>
              <a:ext uri="{FF2B5EF4-FFF2-40B4-BE49-F238E27FC236}">
                <a16:creationId xmlns:a16="http://schemas.microsoft.com/office/drawing/2014/main" id="{F599049D-8922-DE42-93C2-7F664FB1079B}"/>
              </a:ext>
            </a:extLst>
          </p:cNvPr>
          <p:cNvCxnSpPr/>
          <p:nvPr/>
        </p:nvCxnSpPr>
        <p:spPr>
          <a:xfrm flipV="1">
            <a:off x="887506" y="2272492"/>
            <a:ext cx="0" cy="31466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FDF7B3-3D84-0C45-AC89-9033164A0B9E}"/>
              </a:ext>
            </a:extLst>
          </p:cNvPr>
          <p:cNvCxnSpPr>
            <a:cxnSpLocks/>
          </p:cNvCxnSpPr>
          <p:nvPr/>
        </p:nvCxnSpPr>
        <p:spPr>
          <a:xfrm>
            <a:off x="915055" y="4830856"/>
            <a:ext cx="2493754"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8687DEB-190B-5D4D-8296-8F7BA81299E3}"/>
                  </a:ext>
                </a:extLst>
              </p:cNvPr>
              <p:cNvSpPr txBox="1"/>
              <p:nvPr/>
            </p:nvSpPr>
            <p:spPr>
              <a:xfrm>
                <a:off x="431922" y="4692356"/>
                <a:ext cx="476412"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0</m:t>
                      </m:r>
                      <m:r>
                        <a:rPr lang="en-US" sz="1350" i="1">
                          <a:latin typeface="Cambria Math" panose="02040503050406030204" pitchFamily="18" charset="0"/>
                          <a:ea typeface="Cambria Math" panose="02040503050406030204" pitchFamily="18" charset="0"/>
                        </a:rPr>
                        <m:t>℃</m:t>
                      </m:r>
                    </m:oMath>
                  </m:oMathPara>
                </a14:m>
                <a:endParaRPr lang="en-US" sz="1350" dirty="0"/>
              </a:p>
            </p:txBody>
          </p:sp>
        </mc:Choice>
        <mc:Fallback xmlns="">
          <p:sp>
            <p:nvSpPr>
              <p:cNvPr id="10" name="TextBox 9">
                <a:extLst>
                  <a:ext uri="{FF2B5EF4-FFF2-40B4-BE49-F238E27FC236}">
                    <a16:creationId xmlns:a16="http://schemas.microsoft.com/office/drawing/2014/main" id="{28687DEB-190B-5D4D-8296-8F7BA81299E3}"/>
                  </a:ext>
                </a:extLst>
              </p:cNvPr>
              <p:cNvSpPr txBox="1">
                <a:spLocks noRot="1" noChangeAspect="1" noMove="1" noResize="1" noEditPoints="1" noAdjustHandles="1" noChangeArrowheads="1" noChangeShapeType="1" noTextEdit="1"/>
              </p:cNvSpPr>
              <p:nvPr/>
            </p:nvSpPr>
            <p:spPr>
              <a:xfrm>
                <a:off x="431922" y="4692356"/>
                <a:ext cx="476412" cy="300082"/>
              </a:xfrm>
              <a:prstGeom prst="rect">
                <a:avLst/>
              </a:prstGeom>
              <a:blipFill>
                <a:blip r:embed="rId3"/>
                <a:stretch>
                  <a:fillRect/>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80C75328-CC33-3748-A5F5-AF454C06B054}"/>
              </a:ext>
            </a:extLst>
          </p:cNvPr>
          <p:cNvCxnSpPr>
            <a:cxnSpLocks/>
          </p:cNvCxnSpPr>
          <p:nvPr/>
        </p:nvCxnSpPr>
        <p:spPr>
          <a:xfrm>
            <a:off x="915055" y="4676228"/>
            <a:ext cx="2493754"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185EF8B-81AC-304D-AD57-38A1DC4BB385}"/>
                  </a:ext>
                </a:extLst>
              </p:cNvPr>
              <p:cNvSpPr txBox="1"/>
              <p:nvPr/>
            </p:nvSpPr>
            <p:spPr>
              <a:xfrm>
                <a:off x="371411" y="4545793"/>
                <a:ext cx="606256"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−5</m:t>
                      </m:r>
                      <m:r>
                        <a:rPr lang="en-US" sz="1350" i="1">
                          <a:latin typeface="Cambria Math" panose="02040503050406030204" pitchFamily="18" charset="0"/>
                          <a:ea typeface="Cambria Math" panose="02040503050406030204" pitchFamily="18" charset="0"/>
                        </a:rPr>
                        <m:t>℃</m:t>
                      </m:r>
                    </m:oMath>
                  </m:oMathPara>
                </a14:m>
                <a:endParaRPr lang="en-US" sz="1350" dirty="0"/>
              </a:p>
            </p:txBody>
          </p:sp>
        </mc:Choice>
        <mc:Fallback xmlns="">
          <p:sp>
            <p:nvSpPr>
              <p:cNvPr id="12" name="TextBox 11">
                <a:extLst>
                  <a:ext uri="{FF2B5EF4-FFF2-40B4-BE49-F238E27FC236}">
                    <a16:creationId xmlns:a16="http://schemas.microsoft.com/office/drawing/2014/main" id="{5185EF8B-81AC-304D-AD57-38A1DC4BB385}"/>
                  </a:ext>
                </a:extLst>
              </p:cNvPr>
              <p:cNvSpPr txBox="1">
                <a:spLocks noRot="1" noChangeAspect="1" noMove="1" noResize="1" noEditPoints="1" noAdjustHandles="1" noChangeArrowheads="1" noChangeShapeType="1" noTextEdit="1"/>
              </p:cNvSpPr>
              <p:nvPr/>
            </p:nvSpPr>
            <p:spPr>
              <a:xfrm>
                <a:off x="371411" y="4545793"/>
                <a:ext cx="606256" cy="300082"/>
              </a:xfrm>
              <a:prstGeom prst="rect">
                <a:avLst/>
              </a:prstGeom>
              <a:blipFill>
                <a:blip r:embed="rId4"/>
                <a:stretch>
                  <a:fillRect/>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5B7ED91E-8675-274B-AC01-1704A6F3399A}"/>
              </a:ext>
            </a:extLst>
          </p:cNvPr>
          <p:cNvCxnSpPr>
            <a:cxnSpLocks/>
          </p:cNvCxnSpPr>
          <p:nvPr/>
        </p:nvCxnSpPr>
        <p:spPr>
          <a:xfrm>
            <a:off x="915055" y="2994885"/>
            <a:ext cx="2493754"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CB62302-E009-6F40-ABB5-3C00A6398091}"/>
                  </a:ext>
                </a:extLst>
              </p:cNvPr>
              <p:cNvSpPr txBox="1"/>
              <p:nvPr/>
            </p:nvSpPr>
            <p:spPr>
              <a:xfrm>
                <a:off x="294467" y="2856385"/>
                <a:ext cx="702436"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−38</m:t>
                      </m:r>
                      <m:r>
                        <a:rPr lang="en-US" sz="1350" i="1">
                          <a:latin typeface="Cambria Math" panose="02040503050406030204" pitchFamily="18" charset="0"/>
                          <a:ea typeface="Cambria Math" panose="02040503050406030204" pitchFamily="18" charset="0"/>
                        </a:rPr>
                        <m:t>℃</m:t>
                      </m:r>
                    </m:oMath>
                  </m:oMathPara>
                </a14:m>
                <a:endParaRPr lang="en-US" sz="1350" dirty="0"/>
              </a:p>
            </p:txBody>
          </p:sp>
        </mc:Choice>
        <mc:Fallback xmlns="">
          <p:sp>
            <p:nvSpPr>
              <p:cNvPr id="14" name="TextBox 13">
                <a:extLst>
                  <a:ext uri="{FF2B5EF4-FFF2-40B4-BE49-F238E27FC236}">
                    <a16:creationId xmlns:a16="http://schemas.microsoft.com/office/drawing/2014/main" id="{2CB62302-E009-6F40-ABB5-3C00A6398091}"/>
                  </a:ext>
                </a:extLst>
              </p:cNvPr>
              <p:cNvSpPr txBox="1">
                <a:spLocks noRot="1" noChangeAspect="1" noMove="1" noResize="1" noEditPoints="1" noAdjustHandles="1" noChangeArrowheads="1" noChangeShapeType="1" noTextEdit="1"/>
              </p:cNvSpPr>
              <p:nvPr/>
            </p:nvSpPr>
            <p:spPr>
              <a:xfrm>
                <a:off x="294467" y="2856385"/>
                <a:ext cx="702436" cy="300082"/>
              </a:xfrm>
              <a:prstGeom prst="rect">
                <a:avLst/>
              </a:prstGeom>
              <a:blipFill>
                <a:blip r:embed="rId5"/>
                <a:stretch>
                  <a:fillRect/>
                </a:stretch>
              </a:blipFill>
            </p:spPr>
            <p:txBody>
              <a:bodyPr/>
              <a:lstStyle/>
              <a:p>
                <a:r>
                  <a:rPr lang="en-US">
                    <a:noFill/>
                  </a:rPr>
                  <a:t> </a:t>
                </a:r>
              </a:p>
            </p:txBody>
          </p:sp>
        </mc:Fallback>
      </mc:AlternateContent>
      <p:sp>
        <p:nvSpPr>
          <p:cNvPr id="15" name="Oval 14">
            <a:extLst>
              <a:ext uri="{FF2B5EF4-FFF2-40B4-BE49-F238E27FC236}">
                <a16:creationId xmlns:a16="http://schemas.microsoft.com/office/drawing/2014/main" id="{A9C4BEB5-8E0E-4643-873D-C8F0F308E2E4}"/>
              </a:ext>
            </a:extLst>
          </p:cNvPr>
          <p:cNvSpPr/>
          <p:nvPr/>
        </p:nvSpPr>
        <p:spPr>
          <a:xfrm>
            <a:off x="2854139" y="490165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CAE4CC24-4E3B-7D4F-A010-220FF66578E0}"/>
              </a:ext>
            </a:extLst>
          </p:cNvPr>
          <p:cNvSpPr/>
          <p:nvPr/>
        </p:nvSpPr>
        <p:spPr>
          <a:xfrm>
            <a:off x="2565027" y="500438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215EC1C8-5C16-DD47-9A21-11876F6F23DA}"/>
              </a:ext>
            </a:extLst>
          </p:cNvPr>
          <p:cNvSpPr/>
          <p:nvPr/>
        </p:nvSpPr>
        <p:spPr>
          <a:xfrm>
            <a:off x="2322046" y="4886527"/>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FF2B5EF4-FFF2-40B4-BE49-F238E27FC236}">
                <a16:creationId xmlns:a16="http://schemas.microsoft.com/office/drawing/2014/main" id="{AAB470C3-34C9-924C-8C80-0E21D54F7A5F}"/>
              </a:ext>
            </a:extLst>
          </p:cNvPr>
          <p:cNvSpPr/>
          <p:nvPr/>
        </p:nvSpPr>
        <p:spPr>
          <a:xfrm>
            <a:off x="2773456" y="471138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29F1181E-F7C6-1640-B773-446EE5409025}"/>
              </a:ext>
            </a:extLst>
          </p:cNvPr>
          <p:cNvSpPr/>
          <p:nvPr/>
        </p:nvSpPr>
        <p:spPr>
          <a:xfrm>
            <a:off x="2549362" y="473491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66DC945E-E9C6-104D-90DC-DFB7AEC76549}"/>
              </a:ext>
            </a:extLst>
          </p:cNvPr>
          <p:cNvSpPr/>
          <p:nvPr/>
        </p:nvSpPr>
        <p:spPr>
          <a:xfrm>
            <a:off x="2096527" y="477188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9D9E97D1-D38E-B14C-92C5-F0DEEA7DA7F1}"/>
              </a:ext>
            </a:extLst>
          </p:cNvPr>
          <p:cNvSpPr/>
          <p:nvPr/>
        </p:nvSpPr>
        <p:spPr>
          <a:xfrm>
            <a:off x="2281704" y="513133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ABC10E8D-C043-AC40-ADD7-C395C115B30D}"/>
              </a:ext>
            </a:extLst>
          </p:cNvPr>
          <p:cNvSpPr/>
          <p:nvPr/>
        </p:nvSpPr>
        <p:spPr>
          <a:xfrm>
            <a:off x="1830481" y="5215158"/>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254F94A8-6693-FC41-BA9C-2A63F681E785}"/>
              </a:ext>
            </a:extLst>
          </p:cNvPr>
          <p:cNvSpPr/>
          <p:nvPr/>
        </p:nvSpPr>
        <p:spPr>
          <a:xfrm>
            <a:off x="2042661" y="5025562"/>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AF7D9329-A5EF-D345-BEB4-A2F9B6AD86EA}"/>
              </a:ext>
            </a:extLst>
          </p:cNvPr>
          <p:cNvSpPr/>
          <p:nvPr/>
        </p:nvSpPr>
        <p:spPr>
          <a:xfrm>
            <a:off x="1811076" y="4953424"/>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AE46490C-723A-DC47-AD5A-894E96FCE085}"/>
              </a:ext>
            </a:extLst>
          </p:cNvPr>
          <p:cNvSpPr/>
          <p:nvPr/>
        </p:nvSpPr>
        <p:spPr>
          <a:xfrm>
            <a:off x="1689141" y="472780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a:extLst>
              <a:ext uri="{FF2B5EF4-FFF2-40B4-BE49-F238E27FC236}">
                <a16:creationId xmlns:a16="http://schemas.microsoft.com/office/drawing/2014/main" id="{3F5ABA18-7D06-204A-9A9B-2BA07FED4B8C}"/>
              </a:ext>
            </a:extLst>
          </p:cNvPr>
          <p:cNvSpPr/>
          <p:nvPr/>
        </p:nvSpPr>
        <p:spPr>
          <a:xfrm>
            <a:off x="1665685" y="5089421"/>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813B02D2-CD52-1A44-81C9-480608C9444F}"/>
              </a:ext>
            </a:extLst>
          </p:cNvPr>
          <p:cNvSpPr/>
          <p:nvPr/>
        </p:nvSpPr>
        <p:spPr>
          <a:xfrm>
            <a:off x="1402038" y="4744961"/>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A18BB70E-5BCB-F240-A2AA-70E97ADB4A6E}"/>
              </a:ext>
            </a:extLst>
          </p:cNvPr>
          <p:cNvSpPr/>
          <p:nvPr/>
        </p:nvSpPr>
        <p:spPr>
          <a:xfrm>
            <a:off x="1560776" y="492500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a:extLst>
              <a:ext uri="{FF2B5EF4-FFF2-40B4-BE49-F238E27FC236}">
                <a16:creationId xmlns:a16="http://schemas.microsoft.com/office/drawing/2014/main" id="{ACB4D36A-AF34-A64D-96C1-D272550E746F}"/>
              </a:ext>
            </a:extLst>
          </p:cNvPr>
          <p:cNvSpPr/>
          <p:nvPr/>
        </p:nvSpPr>
        <p:spPr>
          <a:xfrm>
            <a:off x="2281704" y="381650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Oval 46">
            <a:extLst>
              <a:ext uri="{FF2B5EF4-FFF2-40B4-BE49-F238E27FC236}">
                <a16:creationId xmlns:a16="http://schemas.microsoft.com/office/drawing/2014/main" id="{791DBCF3-88F8-684E-AB42-8CBA87CA9DE4}"/>
              </a:ext>
            </a:extLst>
          </p:cNvPr>
          <p:cNvSpPr/>
          <p:nvPr/>
        </p:nvSpPr>
        <p:spPr>
          <a:xfrm>
            <a:off x="2038723" y="369864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Oval 47">
            <a:extLst>
              <a:ext uri="{FF2B5EF4-FFF2-40B4-BE49-F238E27FC236}">
                <a16:creationId xmlns:a16="http://schemas.microsoft.com/office/drawing/2014/main" id="{26A3574D-FCA1-F14D-9497-976AB6FBC47B}"/>
              </a:ext>
            </a:extLst>
          </p:cNvPr>
          <p:cNvSpPr/>
          <p:nvPr/>
        </p:nvSpPr>
        <p:spPr>
          <a:xfrm>
            <a:off x="2490133" y="3523507"/>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Oval 48">
            <a:extLst>
              <a:ext uri="{FF2B5EF4-FFF2-40B4-BE49-F238E27FC236}">
                <a16:creationId xmlns:a16="http://schemas.microsoft.com/office/drawing/2014/main" id="{5DD992F0-C39F-154A-A28B-2BC92152CFCB}"/>
              </a:ext>
            </a:extLst>
          </p:cNvPr>
          <p:cNvSpPr/>
          <p:nvPr/>
        </p:nvSpPr>
        <p:spPr>
          <a:xfrm>
            <a:off x="2266039" y="3547040"/>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Oval 49">
            <a:extLst>
              <a:ext uri="{FF2B5EF4-FFF2-40B4-BE49-F238E27FC236}">
                <a16:creationId xmlns:a16="http://schemas.microsoft.com/office/drawing/2014/main" id="{BF310ABD-F9A7-7240-BFD2-D7DCF95699F0}"/>
              </a:ext>
            </a:extLst>
          </p:cNvPr>
          <p:cNvSpPr/>
          <p:nvPr/>
        </p:nvSpPr>
        <p:spPr>
          <a:xfrm>
            <a:off x="1813204" y="358400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29F96B69-3F7B-114D-B219-77E8AA0C4FE3}"/>
              </a:ext>
            </a:extLst>
          </p:cNvPr>
          <p:cNvSpPr/>
          <p:nvPr/>
        </p:nvSpPr>
        <p:spPr>
          <a:xfrm>
            <a:off x="1998381" y="394345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a:extLst>
              <a:ext uri="{FF2B5EF4-FFF2-40B4-BE49-F238E27FC236}">
                <a16:creationId xmlns:a16="http://schemas.microsoft.com/office/drawing/2014/main" id="{A43C7D24-1F8E-8C4F-AE05-D204DF1AB850}"/>
              </a:ext>
            </a:extLst>
          </p:cNvPr>
          <p:cNvSpPr/>
          <p:nvPr/>
        </p:nvSpPr>
        <p:spPr>
          <a:xfrm>
            <a:off x="1759338" y="383768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766B2249-A626-3A42-A531-B0E9DCD620C5}"/>
              </a:ext>
            </a:extLst>
          </p:cNvPr>
          <p:cNvSpPr/>
          <p:nvPr/>
        </p:nvSpPr>
        <p:spPr>
          <a:xfrm>
            <a:off x="1527753" y="376554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54">
            <a:extLst>
              <a:ext uri="{FF2B5EF4-FFF2-40B4-BE49-F238E27FC236}">
                <a16:creationId xmlns:a16="http://schemas.microsoft.com/office/drawing/2014/main" id="{382E25BF-8871-014A-B7D2-1879222D7A38}"/>
              </a:ext>
            </a:extLst>
          </p:cNvPr>
          <p:cNvSpPr/>
          <p:nvPr/>
        </p:nvSpPr>
        <p:spPr>
          <a:xfrm>
            <a:off x="1405818" y="353992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Oval 55">
            <a:extLst>
              <a:ext uri="{FF2B5EF4-FFF2-40B4-BE49-F238E27FC236}">
                <a16:creationId xmlns:a16="http://schemas.microsoft.com/office/drawing/2014/main" id="{57B0DDB3-6709-A64F-B047-098C81B9E813}"/>
              </a:ext>
            </a:extLst>
          </p:cNvPr>
          <p:cNvSpPr/>
          <p:nvPr/>
        </p:nvSpPr>
        <p:spPr>
          <a:xfrm>
            <a:off x="1382362" y="390154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a:extLst>
              <a:ext uri="{FF2B5EF4-FFF2-40B4-BE49-F238E27FC236}">
                <a16:creationId xmlns:a16="http://schemas.microsoft.com/office/drawing/2014/main" id="{8A2196DC-5675-1A46-8AD0-45ACCBA20AEB}"/>
              </a:ext>
            </a:extLst>
          </p:cNvPr>
          <p:cNvSpPr/>
          <p:nvPr/>
        </p:nvSpPr>
        <p:spPr>
          <a:xfrm>
            <a:off x="1277453" y="3737128"/>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58">
            <a:extLst>
              <a:ext uri="{FF2B5EF4-FFF2-40B4-BE49-F238E27FC236}">
                <a16:creationId xmlns:a16="http://schemas.microsoft.com/office/drawing/2014/main" id="{79612D49-FDBA-FF47-8745-1D004762C647}"/>
              </a:ext>
            </a:extLst>
          </p:cNvPr>
          <p:cNvSpPr/>
          <p:nvPr/>
        </p:nvSpPr>
        <p:spPr>
          <a:xfrm>
            <a:off x="2819239" y="400062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Oval 59">
            <a:extLst>
              <a:ext uri="{FF2B5EF4-FFF2-40B4-BE49-F238E27FC236}">
                <a16:creationId xmlns:a16="http://schemas.microsoft.com/office/drawing/2014/main" id="{3F319E1B-B661-2E4D-8605-914759EFE1BF}"/>
              </a:ext>
            </a:extLst>
          </p:cNvPr>
          <p:cNvSpPr/>
          <p:nvPr/>
        </p:nvSpPr>
        <p:spPr>
          <a:xfrm>
            <a:off x="3016137" y="4356931"/>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Oval 60">
            <a:extLst>
              <a:ext uri="{FF2B5EF4-FFF2-40B4-BE49-F238E27FC236}">
                <a16:creationId xmlns:a16="http://schemas.microsoft.com/office/drawing/2014/main" id="{D113A846-CAA6-DF49-BD30-FE239A38FBA1}"/>
              </a:ext>
            </a:extLst>
          </p:cNvPr>
          <p:cNvSpPr/>
          <p:nvPr/>
        </p:nvSpPr>
        <p:spPr>
          <a:xfrm>
            <a:off x="2773155" y="423907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61">
            <a:extLst>
              <a:ext uri="{FF2B5EF4-FFF2-40B4-BE49-F238E27FC236}">
                <a16:creationId xmlns:a16="http://schemas.microsoft.com/office/drawing/2014/main" id="{4ECC06BE-9985-A94F-B623-03DA4F5214B0}"/>
              </a:ext>
            </a:extLst>
          </p:cNvPr>
          <p:cNvSpPr/>
          <p:nvPr/>
        </p:nvSpPr>
        <p:spPr>
          <a:xfrm>
            <a:off x="2910554" y="3776448"/>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a:extLst>
              <a:ext uri="{FF2B5EF4-FFF2-40B4-BE49-F238E27FC236}">
                <a16:creationId xmlns:a16="http://schemas.microsoft.com/office/drawing/2014/main" id="{E04B7A4C-B5F9-E743-B831-059EFB2FC355}"/>
              </a:ext>
            </a:extLst>
          </p:cNvPr>
          <p:cNvSpPr/>
          <p:nvPr/>
        </p:nvSpPr>
        <p:spPr>
          <a:xfrm>
            <a:off x="2547636" y="392944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63">
            <a:extLst>
              <a:ext uri="{FF2B5EF4-FFF2-40B4-BE49-F238E27FC236}">
                <a16:creationId xmlns:a16="http://schemas.microsoft.com/office/drawing/2014/main" id="{DA662EBB-606D-4242-8CE5-E5AE3EE7AFA5}"/>
              </a:ext>
            </a:extLst>
          </p:cNvPr>
          <p:cNvSpPr/>
          <p:nvPr/>
        </p:nvSpPr>
        <p:spPr>
          <a:xfrm>
            <a:off x="2547636" y="4124432"/>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4">
            <a:extLst>
              <a:ext uri="{FF2B5EF4-FFF2-40B4-BE49-F238E27FC236}">
                <a16:creationId xmlns:a16="http://schemas.microsoft.com/office/drawing/2014/main" id="{212AB387-3856-4B43-ABA9-B9078F55EDB9}"/>
              </a:ext>
            </a:extLst>
          </p:cNvPr>
          <p:cNvSpPr/>
          <p:nvPr/>
        </p:nvSpPr>
        <p:spPr>
          <a:xfrm>
            <a:off x="2732814" y="4483881"/>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Oval 65">
            <a:extLst>
              <a:ext uri="{FF2B5EF4-FFF2-40B4-BE49-F238E27FC236}">
                <a16:creationId xmlns:a16="http://schemas.microsoft.com/office/drawing/2014/main" id="{C6CCCF61-F866-EF48-9856-D9629EF859E2}"/>
              </a:ext>
            </a:extLst>
          </p:cNvPr>
          <p:cNvSpPr/>
          <p:nvPr/>
        </p:nvSpPr>
        <p:spPr>
          <a:xfrm>
            <a:off x="2281590" y="456770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Oval 66">
            <a:extLst>
              <a:ext uri="{FF2B5EF4-FFF2-40B4-BE49-F238E27FC236}">
                <a16:creationId xmlns:a16="http://schemas.microsoft.com/office/drawing/2014/main" id="{7F2D00E0-F386-F846-8690-E9DF9173D71C}"/>
              </a:ext>
            </a:extLst>
          </p:cNvPr>
          <p:cNvSpPr/>
          <p:nvPr/>
        </p:nvSpPr>
        <p:spPr>
          <a:xfrm>
            <a:off x="2493770" y="437810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A8ED42AC-DFA8-F244-9608-24BA9D8B4C26}"/>
              </a:ext>
            </a:extLst>
          </p:cNvPr>
          <p:cNvSpPr/>
          <p:nvPr/>
        </p:nvSpPr>
        <p:spPr>
          <a:xfrm>
            <a:off x="2140251" y="4080352"/>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Oval 69">
            <a:extLst>
              <a:ext uri="{FF2B5EF4-FFF2-40B4-BE49-F238E27FC236}">
                <a16:creationId xmlns:a16="http://schemas.microsoft.com/office/drawing/2014/main" id="{C33E820B-C4A1-FC41-A9D9-3118DDA42D49}"/>
              </a:ext>
            </a:extLst>
          </p:cNvPr>
          <p:cNvSpPr/>
          <p:nvPr/>
        </p:nvSpPr>
        <p:spPr>
          <a:xfrm>
            <a:off x="2116794" y="444196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Oval 70">
            <a:extLst>
              <a:ext uri="{FF2B5EF4-FFF2-40B4-BE49-F238E27FC236}">
                <a16:creationId xmlns:a16="http://schemas.microsoft.com/office/drawing/2014/main" id="{6A2F00CD-44C2-5542-8829-EB9175CA444F}"/>
              </a:ext>
            </a:extLst>
          </p:cNvPr>
          <p:cNvSpPr/>
          <p:nvPr/>
        </p:nvSpPr>
        <p:spPr>
          <a:xfrm>
            <a:off x="1853147" y="409750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Oval 71">
            <a:extLst>
              <a:ext uri="{FF2B5EF4-FFF2-40B4-BE49-F238E27FC236}">
                <a16:creationId xmlns:a16="http://schemas.microsoft.com/office/drawing/2014/main" id="{48678874-A0AB-D44D-B1AB-9D1D880D5C55}"/>
              </a:ext>
            </a:extLst>
          </p:cNvPr>
          <p:cNvSpPr/>
          <p:nvPr/>
        </p:nvSpPr>
        <p:spPr>
          <a:xfrm>
            <a:off x="2011885" y="4277554"/>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CC4DE3AC-3687-5E42-A46D-45FF77E4A637}"/>
              </a:ext>
            </a:extLst>
          </p:cNvPr>
          <p:cNvSpPr/>
          <p:nvPr/>
        </p:nvSpPr>
        <p:spPr>
          <a:xfrm>
            <a:off x="2547636" y="312313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6FC5AFBA-F980-6E48-AD22-743C29C05F2F}"/>
              </a:ext>
            </a:extLst>
          </p:cNvPr>
          <p:cNvSpPr/>
          <p:nvPr/>
        </p:nvSpPr>
        <p:spPr>
          <a:xfrm>
            <a:off x="2015544" y="310800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Oval 75">
            <a:extLst>
              <a:ext uri="{FF2B5EF4-FFF2-40B4-BE49-F238E27FC236}">
                <a16:creationId xmlns:a16="http://schemas.microsoft.com/office/drawing/2014/main" id="{FB84FBD1-BB7C-2644-A068-317D58BD6F3F}"/>
              </a:ext>
            </a:extLst>
          </p:cNvPr>
          <p:cNvSpPr/>
          <p:nvPr/>
        </p:nvSpPr>
        <p:spPr>
          <a:xfrm>
            <a:off x="2763563" y="3432290"/>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Oval 76">
            <a:extLst>
              <a:ext uri="{FF2B5EF4-FFF2-40B4-BE49-F238E27FC236}">
                <a16:creationId xmlns:a16="http://schemas.microsoft.com/office/drawing/2014/main" id="{2AF99DBC-135D-B640-82D6-A6C62A6B18DB}"/>
              </a:ext>
            </a:extLst>
          </p:cNvPr>
          <p:cNvSpPr/>
          <p:nvPr/>
        </p:nvSpPr>
        <p:spPr>
          <a:xfrm>
            <a:off x="2853838" y="3169255"/>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Oval 77">
            <a:extLst>
              <a:ext uri="{FF2B5EF4-FFF2-40B4-BE49-F238E27FC236}">
                <a16:creationId xmlns:a16="http://schemas.microsoft.com/office/drawing/2014/main" id="{C5A1530D-0B91-204A-B607-EEBC99B8DF8A}"/>
              </a:ext>
            </a:extLst>
          </p:cNvPr>
          <p:cNvSpPr/>
          <p:nvPr/>
        </p:nvSpPr>
        <p:spPr>
          <a:xfrm>
            <a:off x="1850420" y="445951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Oval 78">
            <a:extLst>
              <a:ext uri="{FF2B5EF4-FFF2-40B4-BE49-F238E27FC236}">
                <a16:creationId xmlns:a16="http://schemas.microsoft.com/office/drawing/2014/main" id="{BB684B17-76CE-954B-96FF-82EB3CC58154}"/>
              </a:ext>
            </a:extLst>
          </p:cNvPr>
          <p:cNvSpPr/>
          <p:nvPr/>
        </p:nvSpPr>
        <p:spPr>
          <a:xfrm>
            <a:off x="1975202" y="335280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Oval 79">
            <a:extLst>
              <a:ext uri="{FF2B5EF4-FFF2-40B4-BE49-F238E27FC236}">
                <a16:creationId xmlns:a16="http://schemas.microsoft.com/office/drawing/2014/main" id="{B181989B-A5B0-D34A-9E04-6AF9C92FA752}"/>
              </a:ext>
            </a:extLst>
          </p:cNvPr>
          <p:cNvSpPr/>
          <p:nvPr/>
        </p:nvSpPr>
        <p:spPr>
          <a:xfrm>
            <a:off x="1419509" y="4525793"/>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Oval 80">
            <a:extLst>
              <a:ext uri="{FF2B5EF4-FFF2-40B4-BE49-F238E27FC236}">
                <a16:creationId xmlns:a16="http://schemas.microsoft.com/office/drawing/2014/main" id="{1AB7D9B3-68A1-8941-8A73-F5D8C969B445}"/>
              </a:ext>
            </a:extLst>
          </p:cNvPr>
          <p:cNvSpPr/>
          <p:nvPr/>
        </p:nvSpPr>
        <p:spPr>
          <a:xfrm>
            <a:off x="1631688" y="4336197"/>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Oval 81">
            <a:extLst>
              <a:ext uri="{FF2B5EF4-FFF2-40B4-BE49-F238E27FC236}">
                <a16:creationId xmlns:a16="http://schemas.microsoft.com/office/drawing/2014/main" id="{A3494768-E205-1346-B3E0-F4F97FD3C72C}"/>
              </a:ext>
            </a:extLst>
          </p:cNvPr>
          <p:cNvSpPr/>
          <p:nvPr/>
        </p:nvSpPr>
        <p:spPr>
          <a:xfrm>
            <a:off x="1400103" y="4264060"/>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Oval 82">
            <a:extLst>
              <a:ext uri="{FF2B5EF4-FFF2-40B4-BE49-F238E27FC236}">
                <a16:creationId xmlns:a16="http://schemas.microsoft.com/office/drawing/2014/main" id="{B20BA263-A575-DA43-827F-93C23DECCCAD}"/>
              </a:ext>
            </a:extLst>
          </p:cNvPr>
          <p:cNvSpPr/>
          <p:nvPr/>
        </p:nvSpPr>
        <p:spPr>
          <a:xfrm>
            <a:off x="1078373" y="390105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Oval 83">
            <a:extLst>
              <a:ext uri="{FF2B5EF4-FFF2-40B4-BE49-F238E27FC236}">
                <a16:creationId xmlns:a16="http://schemas.microsoft.com/office/drawing/2014/main" id="{A87BE4AF-C4FE-B044-AF71-0B6903962CFE}"/>
              </a:ext>
            </a:extLst>
          </p:cNvPr>
          <p:cNvSpPr/>
          <p:nvPr/>
        </p:nvSpPr>
        <p:spPr>
          <a:xfrm>
            <a:off x="1254713" y="440005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Oval 85">
            <a:extLst>
              <a:ext uri="{FF2B5EF4-FFF2-40B4-BE49-F238E27FC236}">
                <a16:creationId xmlns:a16="http://schemas.microsoft.com/office/drawing/2014/main" id="{B5A8A1EA-EFDF-2F46-9C2A-F17205F64894}"/>
              </a:ext>
            </a:extLst>
          </p:cNvPr>
          <p:cNvSpPr/>
          <p:nvPr/>
        </p:nvSpPr>
        <p:spPr>
          <a:xfrm>
            <a:off x="1254273" y="3146482"/>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Oval 90">
            <a:extLst>
              <a:ext uri="{FF2B5EF4-FFF2-40B4-BE49-F238E27FC236}">
                <a16:creationId xmlns:a16="http://schemas.microsoft.com/office/drawing/2014/main" id="{F43A92C1-07BD-C14D-926C-C2D0105210E2}"/>
              </a:ext>
            </a:extLst>
          </p:cNvPr>
          <p:cNvSpPr/>
          <p:nvPr/>
        </p:nvSpPr>
        <p:spPr>
          <a:xfrm>
            <a:off x="1472238" y="3000761"/>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Oval 91">
            <a:extLst>
              <a:ext uri="{FF2B5EF4-FFF2-40B4-BE49-F238E27FC236}">
                <a16:creationId xmlns:a16="http://schemas.microsoft.com/office/drawing/2014/main" id="{909741CB-5D96-0448-8967-9A87EDAFC73D}"/>
              </a:ext>
            </a:extLst>
          </p:cNvPr>
          <p:cNvSpPr/>
          <p:nvPr/>
        </p:nvSpPr>
        <p:spPr>
          <a:xfrm>
            <a:off x="1704851" y="310681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Oval 96">
            <a:extLst>
              <a:ext uri="{FF2B5EF4-FFF2-40B4-BE49-F238E27FC236}">
                <a16:creationId xmlns:a16="http://schemas.microsoft.com/office/drawing/2014/main" id="{16F4876A-D469-AD42-9239-DD3CD4335C10}"/>
              </a:ext>
            </a:extLst>
          </p:cNvPr>
          <p:cNvSpPr/>
          <p:nvPr/>
        </p:nvSpPr>
        <p:spPr>
          <a:xfrm>
            <a:off x="1414227" y="3337019"/>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Oval 98">
            <a:extLst>
              <a:ext uri="{FF2B5EF4-FFF2-40B4-BE49-F238E27FC236}">
                <a16:creationId xmlns:a16="http://schemas.microsoft.com/office/drawing/2014/main" id="{F641ED70-41AB-F24E-BEDB-D895F3B6EB5A}"/>
              </a:ext>
            </a:extLst>
          </p:cNvPr>
          <p:cNvSpPr/>
          <p:nvPr/>
        </p:nvSpPr>
        <p:spPr>
          <a:xfrm>
            <a:off x="2281590" y="3018666"/>
            <a:ext cx="80683" cy="83825"/>
          </a:xfrm>
          <a:prstGeom prst="ellipse">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Up Arrow 100">
            <a:extLst>
              <a:ext uri="{FF2B5EF4-FFF2-40B4-BE49-F238E27FC236}">
                <a16:creationId xmlns:a16="http://schemas.microsoft.com/office/drawing/2014/main" id="{B4CDA86E-3A4F-7B47-ADEF-9B5BA76A0CEC}"/>
              </a:ext>
            </a:extLst>
          </p:cNvPr>
          <p:cNvSpPr/>
          <p:nvPr/>
        </p:nvSpPr>
        <p:spPr>
          <a:xfrm>
            <a:off x="950118" y="4689759"/>
            <a:ext cx="303273" cy="742877"/>
          </a:xfrm>
          <a:prstGeom prst="up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a:t>LIQUID</a:t>
            </a:r>
          </a:p>
        </p:txBody>
      </p:sp>
      <p:sp>
        <p:nvSpPr>
          <p:cNvPr id="102" name="Up Arrow 101">
            <a:extLst>
              <a:ext uri="{FF2B5EF4-FFF2-40B4-BE49-F238E27FC236}">
                <a16:creationId xmlns:a16="http://schemas.microsoft.com/office/drawing/2014/main" id="{92A6E5E8-1D9E-AC44-91B9-93EF163D37E1}"/>
              </a:ext>
            </a:extLst>
          </p:cNvPr>
          <p:cNvSpPr/>
          <p:nvPr/>
        </p:nvSpPr>
        <p:spPr>
          <a:xfrm>
            <a:off x="949039" y="2259502"/>
            <a:ext cx="303273" cy="734178"/>
          </a:xfrm>
          <a:prstGeom prst="up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a:t>ICE</a:t>
            </a:r>
          </a:p>
        </p:txBody>
      </p:sp>
      <p:sp>
        <p:nvSpPr>
          <p:cNvPr id="103" name="Up-Down Arrow 102">
            <a:extLst>
              <a:ext uri="{FF2B5EF4-FFF2-40B4-BE49-F238E27FC236}">
                <a16:creationId xmlns:a16="http://schemas.microsoft.com/office/drawing/2014/main" id="{AB019A61-C953-6B43-A6AD-BA402527A993}"/>
              </a:ext>
            </a:extLst>
          </p:cNvPr>
          <p:cNvSpPr/>
          <p:nvPr/>
        </p:nvSpPr>
        <p:spPr>
          <a:xfrm>
            <a:off x="948250" y="2997262"/>
            <a:ext cx="282938" cy="169509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dirty="0"/>
              <a:t>Mixed-Phase</a:t>
            </a:r>
          </a:p>
        </p:txBody>
      </p:sp>
      <p:sp>
        <p:nvSpPr>
          <p:cNvPr id="105" name="TextBox 104">
            <a:extLst>
              <a:ext uri="{FF2B5EF4-FFF2-40B4-BE49-F238E27FC236}">
                <a16:creationId xmlns:a16="http://schemas.microsoft.com/office/drawing/2014/main" id="{726196A7-D53D-8148-9F57-CB73AF0B220A}"/>
              </a:ext>
            </a:extLst>
          </p:cNvPr>
          <p:cNvSpPr txBox="1"/>
          <p:nvPr/>
        </p:nvSpPr>
        <p:spPr>
          <a:xfrm>
            <a:off x="1466024" y="2621395"/>
            <a:ext cx="413896" cy="646331"/>
          </a:xfrm>
          <a:prstGeom prst="rect">
            <a:avLst/>
          </a:prstGeom>
          <a:noFill/>
        </p:spPr>
        <p:txBody>
          <a:bodyPr wrap="none" rtlCol="0">
            <a:spAutoFit/>
          </a:bodyPr>
          <a:lstStyle/>
          <a:p>
            <a:r>
              <a:rPr lang="en-US" sz="3600" dirty="0">
                <a:solidFill>
                  <a:srgbClr val="0070C0"/>
                </a:solidFill>
              </a:rPr>
              <a:t>*</a:t>
            </a:r>
          </a:p>
        </p:txBody>
      </p:sp>
      <p:sp>
        <p:nvSpPr>
          <p:cNvPr id="106" name="TextBox 105">
            <a:extLst>
              <a:ext uri="{FF2B5EF4-FFF2-40B4-BE49-F238E27FC236}">
                <a16:creationId xmlns:a16="http://schemas.microsoft.com/office/drawing/2014/main" id="{051C7DC8-6550-DF4A-AF93-19D05B23A70B}"/>
              </a:ext>
            </a:extLst>
          </p:cNvPr>
          <p:cNvSpPr txBox="1"/>
          <p:nvPr/>
        </p:nvSpPr>
        <p:spPr>
          <a:xfrm>
            <a:off x="1751793" y="2419538"/>
            <a:ext cx="413896" cy="646331"/>
          </a:xfrm>
          <a:prstGeom prst="rect">
            <a:avLst/>
          </a:prstGeom>
          <a:noFill/>
        </p:spPr>
        <p:txBody>
          <a:bodyPr wrap="none" rtlCol="0">
            <a:spAutoFit/>
          </a:bodyPr>
          <a:lstStyle/>
          <a:p>
            <a:r>
              <a:rPr lang="en-US" sz="3600" dirty="0">
                <a:solidFill>
                  <a:srgbClr val="0070C0"/>
                </a:solidFill>
              </a:rPr>
              <a:t>*</a:t>
            </a:r>
          </a:p>
        </p:txBody>
      </p:sp>
      <p:sp>
        <p:nvSpPr>
          <p:cNvPr id="107" name="TextBox 106">
            <a:extLst>
              <a:ext uri="{FF2B5EF4-FFF2-40B4-BE49-F238E27FC236}">
                <a16:creationId xmlns:a16="http://schemas.microsoft.com/office/drawing/2014/main" id="{E94BFBFD-3488-4641-A043-87282BC04CE9}"/>
              </a:ext>
            </a:extLst>
          </p:cNvPr>
          <p:cNvSpPr txBox="1"/>
          <p:nvPr/>
        </p:nvSpPr>
        <p:spPr>
          <a:xfrm>
            <a:off x="1935438" y="2662375"/>
            <a:ext cx="413896" cy="646331"/>
          </a:xfrm>
          <a:prstGeom prst="rect">
            <a:avLst/>
          </a:prstGeom>
          <a:noFill/>
        </p:spPr>
        <p:txBody>
          <a:bodyPr wrap="none" rtlCol="0">
            <a:spAutoFit/>
          </a:bodyPr>
          <a:lstStyle/>
          <a:p>
            <a:r>
              <a:rPr lang="en-US" sz="3600" dirty="0">
                <a:solidFill>
                  <a:srgbClr val="0070C0"/>
                </a:solidFill>
              </a:rPr>
              <a:t>*</a:t>
            </a:r>
          </a:p>
        </p:txBody>
      </p:sp>
      <p:sp>
        <p:nvSpPr>
          <p:cNvPr id="108" name="TextBox 107">
            <a:extLst>
              <a:ext uri="{FF2B5EF4-FFF2-40B4-BE49-F238E27FC236}">
                <a16:creationId xmlns:a16="http://schemas.microsoft.com/office/drawing/2014/main" id="{F0E5D11A-5271-4340-95C6-644E2BE5C941}"/>
              </a:ext>
            </a:extLst>
          </p:cNvPr>
          <p:cNvSpPr txBox="1"/>
          <p:nvPr/>
        </p:nvSpPr>
        <p:spPr>
          <a:xfrm>
            <a:off x="2259879" y="2317377"/>
            <a:ext cx="413896" cy="646331"/>
          </a:xfrm>
          <a:prstGeom prst="rect">
            <a:avLst/>
          </a:prstGeom>
          <a:noFill/>
        </p:spPr>
        <p:txBody>
          <a:bodyPr wrap="none" rtlCol="0">
            <a:spAutoFit/>
          </a:bodyPr>
          <a:lstStyle/>
          <a:p>
            <a:r>
              <a:rPr lang="en-US" sz="3600" dirty="0">
                <a:solidFill>
                  <a:srgbClr val="0070C0"/>
                </a:solidFill>
              </a:rPr>
              <a:t>*</a:t>
            </a:r>
          </a:p>
        </p:txBody>
      </p:sp>
      <p:sp>
        <p:nvSpPr>
          <p:cNvPr id="109" name="TextBox 108">
            <a:extLst>
              <a:ext uri="{FF2B5EF4-FFF2-40B4-BE49-F238E27FC236}">
                <a16:creationId xmlns:a16="http://schemas.microsoft.com/office/drawing/2014/main" id="{4E691169-4779-2247-B52F-1D60A73AE38C}"/>
              </a:ext>
            </a:extLst>
          </p:cNvPr>
          <p:cNvSpPr txBox="1"/>
          <p:nvPr/>
        </p:nvSpPr>
        <p:spPr>
          <a:xfrm>
            <a:off x="2513436" y="2618662"/>
            <a:ext cx="413896" cy="646331"/>
          </a:xfrm>
          <a:prstGeom prst="rect">
            <a:avLst/>
          </a:prstGeom>
          <a:noFill/>
        </p:spPr>
        <p:txBody>
          <a:bodyPr wrap="none" rtlCol="0">
            <a:spAutoFit/>
          </a:bodyPr>
          <a:lstStyle/>
          <a:p>
            <a:r>
              <a:rPr lang="en-US" sz="3600" dirty="0">
                <a:solidFill>
                  <a:srgbClr val="0070C0"/>
                </a:solidFill>
              </a:rPr>
              <a:t>*</a:t>
            </a:r>
          </a:p>
        </p:txBody>
      </p:sp>
      <p:sp>
        <p:nvSpPr>
          <p:cNvPr id="110" name="TextBox 109">
            <a:extLst>
              <a:ext uri="{FF2B5EF4-FFF2-40B4-BE49-F238E27FC236}">
                <a16:creationId xmlns:a16="http://schemas.microsoft.com/office/drawing/2014/main" id="{73858AE4-46F8-1349-ACD8-CB30C4022E7B}"/>
              </a:ext>
            </a:extLst>
          </p:cNvPr>
          <p:cNvSpPr txBox="1"/>
          <p:nvPr/>
        </p:nvSpPr>
        <p:spPr>
          <a:xfrm>
            <a:off x="1585894" y="3188140"/>
            <a:ext cx="413896" cy="646331"/>
          </a:xfrm>
          <a:prstGeom prst="rect">
            <a:avLst/>
          </a:prstGeom>
          <a:noFill/>
        </p:spPr>
        <p:txBody>
          <a:bodyPr wrap="none" rtlCol="0">
            <a:spAutoFit/>
          </a:bodyPr>
          <a:lstStyle/>
          <a:p>
            <a:r>
              <a:rPr lang="en-US" sz="3600" dirty="0">
                <a:solidFill>
                  <a:srgbClr val="0070C0"/>
                </a:solidFill>
              </a:rPr>
              <a:t>*</a:t>
            </a:r>
          </a:p>
        </p:txBody>
      </p:sp>
      <p:sp>
        <p:nvSpPr>
          <p:cNvPr id="111" name="TextBox 110">
            <a:extLst>
              <a:ext uri="{FF2B5EF4-FFF2-40B4-BE49-F238E27FC236}">
                <a16:creationId xmlns:a16="http://schemas.microsoft.com/office/drawing/2014/main" id="{E37383DC-9C56-9641-BE18-D58AE2A37D52}"/>
              </a:ext>
            </a:extLst>
          </p:cNvPr>
          <p:cNvSpPr txBox="1"/>
          <p:nvPr/>
        </p:nvSpPr>
        <p:spPr>
          <a:xfrm>
            <a:off x="2560754" y="3531187"/>
            <a:ext cx="413896" cy="646331"/>
          </a:xfrm>
          <a:prstGeom prst="rect">
            <a:avLst/>
          </a:prstGeom>
          <a:noFill/>
        </p:spPr>
        <p:txBody>
          <a:bodyPr wrap="none" rtlCol="0">
            <a:spAutoFit/>
          </a:bodyPr>
          <a:lstStyle/>
          <a:p>
            <a:r>
              <a:rPr lang="en-US" sz="3600" dirty="0">
                <a:solidFill>
                  <a:srgbClr val="0070C0"/>
                </a:solidFill>
              </a:rPr>
              <a:t>*</a:t>
            </a:r>
          </a:p>
        </p:txBody>
      </p:sp>
      <p:sp>
        <p:nvSpPr>
          <p:cNvPr id="112" name="TextBox 111">
            <a:extLst>
              <a:ext uri="{FF2B5EF4-FFF2-40B4-BE49-F238E27FC236}">
                <a16:creationId xmlns:a16="http://schemas.microsoft.com/office/drawing/2014/main" id="{B651650C-A121-AA4C-8412-83D12075D8DE}"/>
              </a:ext>
            </a:extLst>
          </p:cNvPr>
          <p:cNvSpPr txBox="1"/>
          <p:nvPr/>
        </p:nvSpPr>
        <p:spPr>
          <a:xfrm>
            <a:off x="1492070" y="3862420"/>
            <a:ext cx="413896" cy="646331"/>
          </a:xfrm>
          <a:prstGeom prst="rect">
            <a:avLst/>
          </a:prstGeom>
          <a:noFill/>
        </p:spPr>
        <p:txBody>
          <a:bodyPr wrap="none" rtlCol="0">
            <a:spAutoFit/>
          </a:bodyPr>
          <a:lstStyle/>
          <a:p>
            <a:r>
              <a:rPr lang="en-US" sz="3600" dirty="0">
                <a:solidFill>
                  <a:srgbClr val="0070C0"/>
                </a:solidFill>
              </a:rPr>
              <a:t>*</a:t>
            </a:r>
          </a:p>
        </p:txBody>
      </p:sp>
      <p:sp>
        <p:nvSpPr>
          <p:cNvPr id="113" name="TextBox 112">
            <a:extLst>
              <a:ext uri="{FF2B5EF4-FFF2-40B4-BE49-F238E27FC236}">
                <a16:creationId xmlns:a16="http://schemas.microsoft.com/office/drawing/2014/main" id="{1B5EBC87-929A-BD44-839E-BFA276018F5B}"/>
              </a:ext>
            </a:extLst>
          </p:cNvPr>
          <p:cNvSpPr txBox="1"/>
          <p:nvPr/>
        </p:nvSpPr>
        <p:spPr>
          <a:xfrm>
            <a:off x="2170119" y="4153702"/>
            <a:ext cx="413896" cy="646331"/>
          </a:xfrm>
          <a:prstGeom prst="rect">
            <a:avLst/>
          </a:prstGeom>
          <a:noFill/>
        </p:spPr>
        <p:txBody>
          <a:bodyPr wrap="none" rtlCol="0">
            <a:spAutoFit/>
          </a:bodyPr>
          <a:lstStyle/>
          <a:p>
            <a:r>
              <a:rPr lang="en-US" sz="3600" dirty="0">
                <a:solidFill>
                  <a:srgbClr val="0070C0"/>
                </a:solidFill>
              </a:rPr>
              <a:t>*</a:t>
            </a:r>
          </a:p>
        </p:txBody>
      </p:sp>
      <p:sp>
        <p:nvSpPr>
          <p:cNvPr id="114" name="TextBox 113">
            <a:extLst>
              <a:ext uri="{FF2B5EF4-FFF2-40B4-BE49-F238E27FC236}">
                <a16:creationId xmlns:a16="http://schemas.microsoft.com/office/drawing/2014/main" id="{0A721779-D438-DA4E-9968-02A3E6808885}"/>
              </a:ext>
            </a:extLst>
          </p:cNvPr>
          <p:cNvSpPr txBox="1"/>
          <p:nvPr/>
        </p:nvSpPr>
        <p:spPr>
          <a:xfrm>
            <a:off x="2341268" y="3105868"/>
            <a:ext cx="413896" cy="646331"/>
          </a:xfrm>
          <a:prstGeom prst="rect">
            <a:avLst/>
          </a:prstGeom>
          <a:noFill/>
        </p:spPr>
        <p:txBody>
          <a:bodyPr wrap="none" rtlCol="0">
            <a:spAutoFit/>
          </a:bodyPr>
          <a:lstStyle/>
          <a:p>
            <a:r>
              <a:rPr lang="en-US" sz="3600" dirty="0">
                <a:solidFill>
                  <a:srgbClr val="0070C0"/>
                </a:solidFill>
              </a:rPr>
              <a:t>*</a:t>
            </a:r>
          </a:p>
        </p:txBody>
      </p:sp>
      <p:sp>
        <p:nvSpPr>
          <p:cNvPr id="115" name="TextBox 114">
            <a:extLst>
              <a:ext uri="{FF2B5EF4-FFF2-40B4-BE49-F238E27FC236}">
                <a16:creationId xmlns:a16="http://schemas.microsoft.com/office/drawing/2014/main" id="{2AEEDE78-BCA9-AD41-8874-13F735C0136B}"/>
              </a:ext>
            </a:extLst>
          </p:cNvPr>
          <p:cNvSpPr txBox="1"/>
          <p:nvPr/>
        </p:nvSpPr>
        <p:spPr>
          <a:xfrm>
            <a:off x="1072883" y="3323571"/>
            <a:ext cx="413896" cy="646331"/>
          </a:xfrm>
          <a:prstGeom prst="rect">
            <a:avLst/>
          </a:prstGeom>
          <a:noFill/>
        </p:spPr>
        <p:txBody>
          <a:bodyPr wrap="none" rtlCol="0">
            <a:spAutoFit/>
          </a:bodyPr>
          <a:lstStyle/>
          <a:p>
            <a:r>
              <a:rPr lang="en-US" sz="3600" dirty="0">
                <a:solidFill>
                  <a:srgbClr val="0070C0"/>
                </a:solidFill>
              </a:rPr>
              <a:t>*</a:t>
            </a:r>
          </a:p>
        </p:txBody>
      </p:sp>
      <p:sp>
        <p:nvSpPr>
          <p:cNvPr id="116" name="Right Brace 115">
            <a:extLst>
              <a:ext uri="{FF2B5EF4-FFF2-40B4-BE49-F238E27FC236}">
                <a16:creationId xmlns:a16="http://schemas.microsoft.com/office/drawing/2014/main" id="{D2D83116-AD71-FE46-AAEE-FF9DE0A7A385}"/>
              </a:ext>
            </a:extLst>
          </p:cNvPr>
          <p:cNvSpPr/>
          <p:nvPr/>
        </p:nvSpPr>
        <p:spPr>
          <a:xfrm>
            <a:off x="3360420" y="2993680"/>
            <a:ext cx="336042" cy="1682548"/>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03A8FB6E-BF69-5647-AEE9-BD55ADCF919E}"/>
                  </a:ext>
                </a:extLst>
              </p:cNvPr>
              <p:cNvSpPr txBox="1"/>
              <p:nvPr/>
            </p:nvSpPr>
            <p:spPr>
              <a:xfrm>
                <a:off x="4198751" y="1213689"/>
                <a:ext cx="4740875" cy="884858"/>
              </a:xfrm>
              <a:prstGeom prst="rect">
                <a:avLst/>
              </a:prstGeom>
              <a:noFill/>
              <a:ln>
                <a:solidFill>
                  <a:schemeClr val="accent1"/>
                </a:solidFill>
                <a:prstDash val="sysDot"/>
              </a:ln>
            </p:spPr>
            <p:txBody>
              <a:bodyPr wrap="square" rtlCol="0">
                <a:spAutoFit/>
              </a:bodyPr>
              <a:lstStyle/>
              <a:p>
                <a:r>
                  <a:rPr lang="en-US" sz="2000" dirty="0"/>
                  <a:t>Mixed-Phase Region</a:t>
                </a:r>
              </a:p>
              <a:p>
                <a:pPr marL="214313" indent="-214313">
                  <a:buFont typeface="Arial" panose="020B0604020202020204" pitchFamily="34" charset="0"/>
                  <a:buChar char="•"/>
                </a:pPr>
                <a:r>
                  <a:rPr lang="en-US" sz="1050" dirty="0"/>
                  <a:t>Ice typically forms in clouds that contain some liquid if T &gt; -38</a:t>
                </a:r>
                <a14:m>
                  <m:oMath xmlns:m="http://schemas.openxmlformats.org/officeDocument/2006/math">
                    <m:r>
                      <a:rPr lang="en-US" sz="1050" i="1">
                        <a:latin typeface="Cambria Math" panose="02040503050406030204" pitchFamily="18" charset="0"/>
                        <a:ea typeface="Cambria Math" panose="02040503050406030204" pitchFamily="18" charset="0"/>
                      </a:rPr>
                      <m:t>℃</m:t>
                    </m:r>
                  </m:oMath>
                </a14:m>
                <a:endParaRPr lang="en-US" sz="1050" dirty="0"/>
              </a:p>
              <a:p>
                <a:pPr marL="214313" indent="-214313">
                  <a:buFont typeface="Arial" panose="020B0604020202020204" pitchFamily="34" charset="0"/>
                  <a:buChar char="•"/>
                </a:pPr>
                <a:r>
                  <a:rPr lang="en-US" sz="1050" dirty="0"/>
                  <a:t>Many smaller drops (</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𝑁</m:t>
                        </m:r>
                      </m:e>
                      <m:sub>
                        <m:r>
                          <a:rPr lang="en-US" sz="1050" i="1">
                            <a:latin typeface="Cambria Math" panose="02040503050406030204" pitchFamily="18" charset="0"/>
                          </a:rPr>
                          <m:t>𝑑</m:t>
                        </m:r>
                      </m:sub>
                    </m:sSub>
                    <m:r>
                      <a:rPr lang="en-US" sz="1050" i="1">
                        <a:latin typeface="Cambria Math" panose="02040503050406030204" pitchFamily="18" charset="0"/>
                        <a:ea typeface="Cambria Math" panose="02040503050406030204" pitchFamily="18" charset="0"/>
                      </a:rPr>
                      <m:t>~100−1000 </m:t>
                    </m:r>
                    <m:r>
                      <a:rPr lang="en-US" sz="1050" i="1">
                        <a:latin typeface="Cambria Math" panose="02040503050406030204" pitchFamily="18" charset="0"/>
                        <a:ea typeface="Cambria Math" panose="02040503050406030204" pitchFamily="18" charset="0"/>
                      </a:rPr>
                      <m:t>𝑐</m:t>
                    </m:r>
                    <m:sSup>
                      <m:sSupPr>
                        <m:ctrlPr>
                          <a:rPr lang="en-US" sz="1050" i="1">
                            <a:latin typeface="Cambria Math" panose="02040503050406030204" pitchFamily="18" charset="0"/>
                            <a:ea typeface="Cambria Math" panose="02040503050406030204" pitchFamily="18" charset="0"/>
                          </a:rPr>
                        </m:ctrlPr>
                      </m:sSupPr>
                      <m:e>
                        <m:r>
                          <a:rPr lang="en-US" sz="1050" i="1">
                            <a:latin typeface="Cambria Math" panose="02040503050406030204" pitchFamily="18" charset="0"/>
                            <a:ea typeface="Cambria Math" panose="02040503050406030204" pitchFamily="18" charset="0"/>
                          </a:rPr>
                          <m:t>𝑚</m:t>
                        </m:r>
                      </m:e>
                      <m:sup>
                        <m:r>
                          <a:rPr lang="en-US" sz="1050" i="1">
                            <a:latin typeface="Cambria Math" panose="02040503050406030204" pitchFamily="18" charset="0"/>
                            <a:ea typeface="Cambria Math" panose="02040503050406030204" pitchFamily="18" charset="0"/>
                          </a:rPr>
                          <m:t>−3</m:t>
                        </m:r>
                      </m:sup>
                    </m:sSup>
                  </m:oMath>
                </a14:m>
                <a:r>
                  <a:rPr lang="en-US" sz="1050" dirty="0"/>
                  <a:t> / </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𝑟</m:t>
                        </m:r>
                      </m:e>
                      <m:sub>
                        <m:r>
                          <a:rPr lang="en-US" sz="1050" i="1">
                            <a:latin typeface="Cambria Math" panose="02040503050406030204" pitchFamily="18" charset="0"/>
                          </a:rPr>
                          <m:t>𝑑</m:t>
                        </m:r>
                      </m:sub>
                    </m:sSub>
                    <m:r>
                      <a:rPr lang="en-US" sz="1050" i="1">
                        <a:latin typeface="Cambria Math" panose="02040503050406030204" pitchFamily="18" charset="0"/>
                      </a:rPr>
                      <m:t> </m:t>
                    </m:r>
                    <m:r>
                      <a:rPr lang="en-US" sz="1050" i="1">
                        <a:latin typeface="Cambria Math" panose="02040503050406030204" pitchFamily="18" charset="0"/>
                        <a:ea typeface="Cambria Math" panose="02040503050406030204" pitchFamily="18" charset="0"/>
                      </a:rPr>
                      <m:t>~ 10−20</m:t>
                    </m:r>
                    <m:r>
                      <a:rPr lang="en-US" sz="1050" i="1">
                        <a:latin typeface="Cambria Math" panose="02040503050406030204" pitchFamily="18" charset="0"/>
                        <a:ea typeface="Cambria Math" panose="02040503050406030204" pitchFamily="18" charset="0"/>
                      </a:rPr>
                      <m:t>𝜇</m:t>
                    </m:r>
                    <m:r>
                      <a:rPr lang="en-US" sz="1050" i="1">
                        <a:latin typeface="Cambria Math" panose="02040503050406030204" pitchFamily="18" charset="0"/>
                        <a:ea typeface="Cambria Math" panose="02040503050406030204" pitchFamily="18" charset="0"/>
                      </a:rPr>
                      <m:t>𝑚</m:t>
                    </m:r>
                  </m:oMath>
                </a14:m>
                <a:r>
                  <a:rPr lang="en-US" sz="1050" dirty="0"/>
                  <a:t>)</a:t>
                </a:r>
              </a:p>
              <a:p>
                <a:pPr marL="214313" indent="-214313">
                  <a:buFont typeface="Arial" panose="020B0604020202020204" pitchFamily="34" charset="0"/>
                  <a:buChar char="•"/>
                </a:pPr>
                <a:r>
                  <a:rPr lang="en-US" sz="1050" dirty="0"/>
                  <a:t>Few crystals (</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𝑁</m:t>
                        </m:r>
                      </m:e>
                      <m:sub>
                        <m:r>
                          <a:rPr lang="en-US" sz="1050" i="1">
                            <a:latin typeface="Cambria Math" panose="02040503050406030204" pitchFamily="18" charset="0"/>
                          </a:rPr>
                          <m:t>𝑖</m:t>
                        </m:r>
                      </m:sub>
                    </m:sSub>
                    <m:r>
                      <a:rPr lang="en-US" sz="1050" i="1">
                        <a:latin typeface="Cambria Math" panose="02040503050406030204" pitchFamily="18" charset="0"/>
                        <a:ea typeface="Cambria Math" panose="02040503050406030204" pitchFamily="18" charset="0"/>
                      </a:rPr>
                      <m:t>~ 1−1000 </m:t>
                    </m:r>
                    <m:sSup>
                      <m:sSupPr>
                        <m:ctrlPr>
                          <a:rPr lang="en-US" sz="1050" i="1">
                            <a:latin typeface="Cambria Math" panose="02040503050406030204" pitchFamily="18" charset="0"/>
                            <a:ea typeface="Cambria Math" panose="02040503050406030204" pitchFamily="18" charset="0"/>
                          </a:rPr>
                        </m:ctrlPr>
                      </m:sSupPr>
                      <m:e>
                        <m:r>
                          <a:rPr lang="en-US" sz="1050" i="1">
                            <a:latin typeface="Cambria Math" panose="02040503050406030204" pitchFamily="18" charset="0"/>
                            <a:ea typeface="Cambria Math" panose="02040503050406030204" pitchFamily="18" charset="0"/>
                          </a:rPr>
                          <m:t>𝐿</m:t>
                        </m:r>
                      </m:e>
                      <m:sup>
                        <m:r>
                          <a:rPr lang="en-US" sz="1050" i="1">
                            <a:latin typeface="Cambria Math" panose="02040503050406030204" pitchFamily="18" charset="0"/>
                            <a:ea typeface="Cambria Math" panose="02040503050406030204" pitchFamily="18" charset="0"/>
                          </a:rPr>
                          <m:t>−1</m:t>
                        </m:r>
                      </m:sup>
                    </m:sSup>
                  </m:oMath>
                </a14:m>
                <a:r>
                  <a:rPr lang="en-US" sz="1050" dirty="0"/>
                  <a:t> / </a:t>
                </a:r>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𝑟</m:t>
                        </m:r>
                      </m:e>
                      <m:sub>
                        <m:r>
                          <a:rPr lang="en-US" sz="1050" i="1">
                            <a:latin typeface="Cambria Math" panose="02040503050406030204" pitchFamily="18" charset="0"/>
                          </a:rPr>
                          <m:t>𝑖</m:t>
                        </m:r>
                      </m:sub>
                    </m:sSub>
                    <m:r>
                      <a:rPr lang="en-US" sz="1050" i="1">
                        <a:latin typeface="Cambria Math" panose="02040503050406030204" pitchFamily="18" charset="0"/>
                      </a:rPr>
                      <m:t> </m:t>
                    </m:r>
                    <m:r>
                      <a:rPr lang="en-US" sz="1050" i="1">
                        <a:latin typeface="Cambria Math" panose="02040503050406030204" pitchFamily="18" charset="0"/>
                        <a:ea typeface="Cambria Math" panose="02040503050406030204" pitchFamily="18" charset="0"/>
                      </a:rPr>
                      <m:t>~ 100−1000</m:t>
                    </m:r>
                    <m:r>
                      <a:rPr lang="en-US" sz="1050" i="1">
                        <a:latin typeface="Cambria Math" panose="02040503050406030204" pitchFamily="18" charset="0"/>
                        <a:ea typeface="Cambria Math" panose="02040503050406030204" pitchFamily="18" charset="0"/>
                      </a:rPr>
                      <m:t>𝜇</m:t>
                    </m:r>
                    <m:r>
                      <a:rPr lang="en-US" sz="1050" i="1">
                        <a:latin typeface="Cambria Math" panose="02040503050406030204" pitchFamily="18" charset="0"/>
                        <a:ea typeface="Cambria Math" panose="02040503050406030204" pitchFamily="18" charset="0"/>
                      </a:rPr>
                      <m:t>𝑚</m:t>
                    </m:r>
                  </m:oMath>
                </a14:m>
                <a:r>
                  <a:rPr lang="en-US" sz="1050" dirty="0"/>
                  <a:t>)</a:t>
                </a:r>
              </a:p>
            </p:txBody>
          </p:sp>
        </mc:Choice>
        <mc:Fallback xmlns="">
          <p:sp>
            <p:nvSpPr>
              <p:cNvPr id="117" name="TextBox 116">
                <a:extLst>
                  <a:ext uri="{FF2B5EF4-FFF2-40B4-BE49-F238E27FC236}">
                    <a16:creationId xmlns:a16="http://schemas.microsoft.com/office/drawing/2014/main" id="{03A8FB6E-BF69-5647-AEE9-BD55ADCF919E}"/>
                  </a:ext>
                </a:extLst>
              </p:cNvPr>
              <p:cNvSpPr txBox="1">
                <a:spLocks noRot="1" noChangeAspect="1" noMove="1" noResize="1" noEditPoints="1" noAdjustHandles="1" noChangeArrowheads="1" noChangeShapeType="1" noTextEdit="1"/>
              </p:cNvSpPr>
              <p:nvPr/>
            </p:nvSpPr>
            <p:spPr>
              <a:xfrm>
                <a:off x="4198751" y="1213689"/>
                <a:ext cx="4740875" cy="884858"/>
              </a:xfrm>
              <a:prstGeom prst="rect">
                <a:avLst/>
              </a:prstGeom>
              <a:blipFill>
                <a:blip r:embed="rId6"/>
                <a:stretch>
                  <a:fillRect l="-1284" t="-2721" b="-2721"/>
                </a:stretch>
              </a:blipFill>
              <a:ln>
                <a:solidFill>
                  <a:schemeClr val="accent1"/>
                </a:solidFill>
                <a:prstDash val="sysDot"/>
              </a:ln>
            </p:spPr>
            <p:txBody>
              <a:bodyPr/>
              <a:lstStyle/>
              <a:p>
                <a:r>
                  <a:rPr lang="en-US">
                    <a:noFill/>
                  </a:rPr>
                  <a:t> </a:t>
                </a:r>
              </a:p>
            </p:txBody>
          </p:sp>
        </mc:Fallback>
      </mc:AlternateContent>
      <p:cxnSp>
        <p:nvCxnSpPr>
          <p:cNvPr id="119" name="Straight Connector 118">
            <a:extLst>
              <a:ext uri="{FF2B5EF4-FFF2-40B4-BE49-F238E27FC236}">
                <a16:creationId xmlns:a16="http://schemas.microsoft.com/office/drawing/2014/main" id="{1BD63742-32CB-1447-AA3C-5938E559581D}"/>
              </a:ext>
            </a:extLst>
          </p:cNvPr>
          <p:cNvCxnSpPr>
            <a:cxnSpLocks/>
          </p:cNvCxnSpPr>
          <p:nvPr/>
        </p:nvCxnSpPr>
        <p:spPr>
          <a:xfrm>
            <a:off x="3753122" y="3845039"/>
            <a:ext cx="219882"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DD008D1-0538-D244-8393-6A981EFD7625}"/>
              </a:ext>
            </a:extLst>
          </p:cNvPr>
          <p:cNvCxnSpPr>
            <a:cxnSpLocks/>
          </p:cNvCxnSpPr>
          <p:nvPr/>
        </p:nvCxnSpPr>
        <p:spPr>
          <a:xfrm flipV="1">
            <a:off x="3973496" y="1813864"/>
            <a:ext cx="0" cy="2028947"/>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09A43DC5-F533-6040-AECA-EE6C0654CCEF}"/>
              </a:ext>
            </a:extLst>
          </p:cNvPr>
          <p:cNvCxnSpPr>
            <a:cxnSpLocks/>
          </p:cNvCxnSpPr>
          <p:nvPr/>
        </p:nvCxnSpPr>
        <p:spPr>
          <a:xfrm>
            <a:off x="3973004" y="1810414"/>
            <a:ext cx="225747" cy="7056"/>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F7AAAD5C-610E-4649-AD38-E93630851A1C}"/>
              </a:ext>
            </a:extLst>
          </p:cNvPr>
          <p:cNvGrpSpPr/>
          <p:nvPr/>
        </p:nvGrpSpPr>
        <p:grpSpPr>
          <a:xfrm>
            <a:off x="2912029" y="1555263"/>
            <a:ext cx="3361603" cy="2717106"/>
            <a:chOff x="7443300" y="430828"/>
            <a:chExt cx="4482136" cy="3622809"/>
          </a:xfrm>
        </p:grpSpPr>
        <p:grpSp>
          <p:nvGrpSpPr>
            <p:cNvPr id="155" name="Group 154">
              <a:extLst>
                <a:ext uri="{FF2B5EF4-FFF2-40B4-BE49-F238E27FC236}">
                  <a16:creationId xmlns:a16="http://schemas.microsoft.com/office/drawing/2014/main" id="{42B6A541-83A5-2D4A-924C-15C5AF381EAE}"/>
                </a:ext>
              </a:extLst>
            </p:cNvPr>
            <p:cNvGrpSpPr/>
            <p:nvPr/>
          </p:nvGrpSpPr>
          <p:grpSpPr>
            <a:xfrm>
              <a:off x="7443300" y="430828"/>
              <a:ext cx="4313388" cy="3549919"/>
              <a:chOff x="924728" y="-1659408"/>
              <a:chExt cx="10665416" cy="8777640"/>
            </a:xfrm>
          </p:grpSpPr>
          <p:cxnSp>
            <p:nvCxnSpPr>
              <p:cNvPr id="145" name="Straight Arrow Connector 144">
                <a:extLst>
                  <a:ext uri="{FF2B5EF4-FFF2-40B4-BE49-F238E27FC236}">
                    <a16:creationId xmlns:a16="http://schemas.microsoft.com/office/drawing/2014/main" id="{3AFAA013-11B3-1C47-B46A-D91B7A76D12A}"/>
                  </a:ext>
                </a:extLst>
              </p:cNvPr>
              <p:cNvCxnSpPr>
                <a:cxnSpLocks/>
              </p:cNvCxnSpPr>
              <p:nvPr/>
            </p:nvCxnSpPr>
            <p:spPr>
              <a:xfrm>
                <a:off x="6218953" y="3424039"/>
                <a:ext cx="0" cy="3694193"/>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31D1542B-4CB1-EB4F-9D39-D0CA50A2E39F}"/>
                  </a:ext>
                </a:extLst>
              </p:cNvPr>
              <p:cNvCxnSpPr>
                <a:cxnSpLocks/>
              </p:cNvCxnSpPr>
              <p:nvPr/>
            </p:nvCxnSpPr>
            <p:spPr>
              <a:xfrm>
                <a:off x="6218953" y="6858000"/>
                <a:ext cx="4960460"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49" name="Arc 148">
                <a:extLst>
                  <a:ext uri="{FF2B5EF4-FFF2-40B4-BE49-F238E27FC236}">
                    <a16:creationId xmlns:a16="http://schemas.microsoft.com/office/drawing/2014/main" id="{FFB83AAE-5740-9348-B3E9-60A154ECB275}"/>
                  </a:ext>
                </a:extLst>
              </p:cNvPr>
              <p:cNvSpPr/>
              <p:nvPr/>
            </p:nvSpPr>
            <p:spPr>
              <a:xfrm rot="5400000">
                <a:off x="2043934" y="-2778614"/>
                <a:ext cx="8427004" cy="10665416"/>
              </a:xfrm>
              <a:prstGeom prst="arc">
                <a:avLst>
                  <a:gd name="adj1" fmla="val 17032244"/>
                  <a:gd name="adj2"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51" name="Arc 150">
                <a:extLst>
                  <a:ext uri="{FF2B5EF4-FFF2-40B4-BE49-F238E27FC236}">
                    <a16:creationId xmlns:a16="http://schemas.microsoft.com/office/drawing/2014/main" id="{6ED08DB4-CEB5-1847-9708-E93E9B25C1E1}"/>
                  </a:ext>
                </a:extLst>
              </p:cNvPr>
              <p:cNvSpPr/>
              <p:nvPr/>
            </p:nvSpPr>
            <p:spPr>
              <a:xfrm rot="6101552">
                <a:off x="3425096" y="281490"/>
                <a:ext cx="4535046" cy="8322739"/>
              </a:xfrm>
              <a:prstGeom prst="arc">
                <a:avLst>
                  <a:gd name="adj1" fmla="val 16886662"/>
                  <a:gd name="adj2" fmla="val 20047450"/>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sp>
          <p:nvSpPr>
            <p:cNvPr id="161" name="TextBox 160">
              <a:extLst>
                <a:ext uri="{FF2B5EF4-FFF2-40B4-BE49-F238E27FC236}">
                  <a16:creationId xmlns:a16="http://schemas.microsoft.com/office/drawing/2014/main" id="{ED0697DE-8016-0040-8BE9-F3AD1651AD5C}"/>
                </a:ext>
              </a:extLst>
            </p:cNvPr>
            <p:cNvSpPr txBox="1"/>
            <p:nvPr/>
          </p:nvSpPr>
          <p:spPr>
            <a:xfrm>
              <a:off x="9453625" y="2198846"/>
              <a:ext cx="335989" cy="338555"/>
            </a:xfrm>
            <a:prstGeom prst="rect">
              <a:avLst/>
            </a:prstGeom>
            <a:noFill/>
          </p:spPr>
          <p:txBody>
            <a:bodyPr wrap="none" rtlCol="0">
              <a:spAutoFit/>
            </a:bodyPr>
            <a:lstStyle/>
            <a:p>
              <a:r>
                <a:rPr lang="en-US" sz="1050" b="1" i="1" dirty="0">
                  <a:solidFill>
                    <a:schemeClr val="accent1"/>
                  </a:solidFill>
                </a:rPr>
                <a:t>e</a:t>
              </a:r>
            </a:p>
          </p:txBody>
        </p:sp>
        <p:sp>
          <p:nvSpPr>
            <p:cNvPr id="162" name="TextBox 161">
              <a:extLst>
                <a:ext uri="{FF2B5EF4-FFF2-40B4-BE49-F238E27FC236}">
                  <a16:creationId xmlns:a16="http://schemas.microsoft.com/office/drawing/2014/main" id="{6D905C4E-4FD2-CC44-8C19-FD5BDA2EC5DE}"/>
                </a:ext>
              </a:extLst>
            </p:cNvPr>
            <p:cNvSpPr txBox="1"/>
            <p:nvPr/>
          </p:nvSpPr>
          <p:spPr>
            <a:xfrm>
              <a:off x="11589447" y="3715082"/>
              <a:ext cx="335989" cy="338555"/>
            </a:xfrm>
            <a:prstGeom prst="rect">
              <a:avLst/>
            </a:prstGeom>
            <a:noFill/>
          </p:spPr>
          <p:txBody>
            <a:bodyPr wrap="none" rtlCol="0">
              <a:spAutoFit/>
            </a:bodyPr>
            <a:lstStyle/>
            <a:p>
              <a:r>
                <a:rPr lang="en-US" sz="1050" b="1" dirty="0">
                  <a:solidFill>
                    <a:schemeClr val="accent1"/>
                  </a:solidFill>
                </a:rPr>
                <a:t>T</a:t>
              </a:r>
            </a:p>
          </p:txBody>
        </p:sp>
      </p:grpSp>
      <p:grpSp>
        <p:nvGrpSpPr>
          <p:cNvPr id="34" name="Group 33"/>
          <p:cNvGrpSpPr/>
          <p:nvPr/>
        </p:nvGrpSpPr>
        <p:grpSpPr>
          <a:xfrm>
            <a:off x="6721316" y="2871037"/>
            <a:ext cx="1937422" cy="1556194"/>
            <a:chOff x="7006650" y="3785605"/>
            <a:chExt cx="1937422" cy="1556194"/>
          </a:xfrm>
        </p:grpSpPr>
        <p:cxnSp>
          <p:nvCxnSpPr>
            <p:cNvPr id="166" name="Straight Connector 165">
              <a:extLst>
                <a:ext uri="{FF2B5EF4-FFF2-40B4-BE49-F238E27FC236}">
                  <a16:creationId xmlns:a16="http://schemas.microsoft.com/office/drawing/2014/main" id="{62CA4E39-AA87-3142-92DF-A40A4F68BA9E}"/>
                </a:ext>
              </a:extLst>
            </p:cNvPr>
            <p:cNvCxnSpPr>
              <a:cxnSpLocks/>
            </p:cNvCxnSpPr>
            <p:nvPr/>
          </p:nvCxnSpPr>
          <p:spPr>
            <a:xfrm>
              <a:off x="8150902" y="4027280"/>
              <a:ext cx="0" cy="108210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8AFACB0-3111-7E46-90A6-60B6DA9BCB64}"/>
                </a:ext>
              </a:extLst>
            </p:cNvPr>
            <p:cNvCxnSpPr>
              <a:cxnSpLocks/>
            </p:cNvCxnSpPr>
            <p:nvPr/>
          </p:nvCxnSpPr>
          <p:spPr>
            <a:xfrm>
              <a:off x="7714313" y="4039521"/>
              <a:ext cx="0" cy="1069866"/>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FAD480D1-0E73-4944-B0F2-3514064FFEC7}"/>
                </a:ext>
              </a:extLst>
            </p:cNvPr>
            <p:cNvSpPr txBox="1"/>
            <p:nvPr/>
          </p:nvSpPr>
          <p:spPr>
            <a:xfrm>
              <a:off x="8043180" y="5110967"/>
              <a:ext cx="284052" cy="230832"/>
            </a:xfrm>
            <a:prstGeom prst="rect">
              <a:avLst/>
            </a:prstGeom>
            <a:noFill/>
          </p:spPr>
          <p:txBody>
            <a:bodyPr wrap="none" rtlCol="0">
              <a:spAutoFit/>
            </a:bodyPr>
            <a:lstStyle/>
            <a:p>
              <a:r>
                <a:rPr lang="en-US" sz="900" b="1" dirty="0">
                  <a:solidFill>
                    <a:schemeClr val="accent1"/>
                  </a:solidFill>
                </a:rPr>
                <a:t>T</a:t>
              </a:r>
              <a:r>
                <a:rPr lang="en-US" sz="900" b="1" baseline="-25000" dirty="0">
                  <a:solidFill>
                    <a:schemeClr val="accent1"/>
                  </a:solidFill>
                </a:rPr>
                <a:t>o</a:t>
              </a:r>
            </a:p>
          </p:txBody>
        </p:sp>
        <p:sp>
          <p:nvSpPr>
            <p:cNvPr id="171" name="TextBox 170">
              <a:extLst>
                <a:ext uri="{FF2B5EF4-FFF2-40B4-BE49-F238E27FC236}">
                  <a16:creationId xmlns:a16="http://schemas.microsoft.com/office/drawing/2014/main" id="{FE5C5E7B-7CA1-A247-A7D9-6FC6943942EC}"/>
                </a:ext>
              </a:extLst>
            </p:cNvPr>
            <p:cNvSpPr txBox="1"/>
            <p:nvPr/>
          </p:nvSpPr>
          <p:spPr>
            <a:xfrm>
              <a:off x="7478315" y="5109386"/>
              <a:ext cx="562975" cy="230832"/>
            </a:xfrm>
            <a:prstGeom prst="rect">
              <a:avLst/>
            </a:prstGeom>
            <a:noFill/>
          </p:spPr>
          <p:txBody>
            <a:bodyPr wrap="none" rtlCol="0">
              <a:spAutoFit/>
            </a:bodyPr>
            <a:lstStyle/>
            <a:p>
              <a:r>
                <a:rPr lang="en-US" sz="900" b="1" dirty="0">
                  <a:solidFill>
                    <a:schemeClr val="accent1"/>
                  </a:solidFill>
                </a:rPr>
                <a:t>T ~ -12C</a:t>
              </a:r>
              <a:endParaRPr lang="en-US" sz="900" b="1" baseline="-25000" dirty="0">
                <a:solidFill>
                  <a:schemeClr val="accent1"/>
                </a:solidFill>
              </a:endParaRPr>
            </a:p>
          </p:txBody>
        </p:sp>
        <p:grpSp>
          <p:nvGrpSpPr>
            <p:cNvPr id="177" name="Group 176">
              <a:extLst>
                <a:ext uri="{FF2B5EF4-FFF2-40B4-BE49-F238E27FC236}">
                  <a16:creationId xmlns:a16="http://schemas.microsoft.com/office/drawing/2014/main" id="{CAF44486-59DD-5947-ADC0-DB2ECF39CEFB}"/>
                </a:ext>
              </a:extLst>
            </p:cNvPr>
            <p:cNvGrpSpPr/>
            <p:nvPr/>
          </p:nvGrpSpPr>
          <p:grpSpPr>
            <a:xfrm>
              <a:off x="7006650" y="3785605"/>
              <a:ext cx="1937422" cy="1411882"/>
              <a:chOff x="9342205" y="3904475"/>
              <a:chExt cx="2583231" cy="1882509"/>
            </a:xfrm>
          </p:grpSpPr>
          <p:cxnSp>
            <p:nvCxnSpPr>
              <p:cNvPr id="159" name="Straight Arrow Connector 158">
                <a:extLst>
                  <a:ext uri="{FF2B5EF4-FFF2-40B4-BE49-F238E27FC236}">
                    <a16:creationId xmlns:a16="http://schemas.microsoft.com/office/drawing/2014/main" id="{EB73711A-A4D2-0841-9630-B7E6750AE909}"/>
                  </a:ext>
                </a:extLst>
              </p:cNvPr>
              <p:cNvCxnSpPr>
                <a:cxnSpLocks/>
              </p:cNvCxnSpPr>
              <p:nvPr/>
            </p:nvCxnSpPr>
            <p:spPr>
              <a:xfrm>
                <a:off x="9584430" y="4177164"/>
                <a:ext cx="0" cy="1494033"/>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F6F7A33D-140E-574F-A7E9-F9CE8D4146F5}"/>
                  </a:ext>
                </a:extLst>
              </p:cNvPr>
              <p:cNvCxnSpPr>
                <a:cxnSpLocks/>
              </p:cNvCxnSpPr>
              <p:nvPr/>
            </p:nvCxnSpPr>
            <p:spPr>
              <a:xfrm>
                <a:off x="9584430" y="5565952"/>
                <a:ext cx="2006147"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13B7AB5F-2379-FD4B-B92F-9B46B98FADA6}"/>
                  </a:ext>
                </a:extLst>
              </p:cNvPr>
              <p:cNvSpPr txBox="1"/>
              <p:nvPr/>
            </p:nvSpPr>
            <p:spPr>
              <a:xfrm>
                <a:off x="11589447" y="5448429"/>
                <a:ext cx="335989" cy="338555"/>
              </a:xfrm>
              <a:prstGeom prst="rect">
                <a:avLst/>
              </a:prstGeom>
              <a:noFill/>
            </p:spPr>
            <p:txBody>
              <a:bodyPr wrap="none" rtlCol="0">
                <a:spAutoFit/>
              </a:bodyPr>
              <a:lstStyle/>
              <a:p>
                <a:r>
                  <a:rPr lang="en-US" sz="1050" b="1" dirty="0">
                    <a:solidFill>
                      <a:schemeClr val="accent1"/>
                    </a:solidFill>
                  </a:rPr>
                  <a:t>T</a:t>
                </a:r>
              </a:p>
            </p:txBody>
          </p:sp>
          <p:sp>
            <p:nvSpPr>
              <p:cNvPr id="164" name="TextBox 163">
                <a:extLst>
                  <a:ext uri="{FF2B5EF4-FFF2-40B4-BE49-F238E27FC236}">
                    <a16:creationId xmlns:a16="http://schemas.microsoft.com/office/drawing/2014/main" id="{F6985C85-DBB5-9543-8BF0-3F8151303154}"/>
                  </a:ext>
                </a:extLst>
              </p:cNvPr>
              <p:cNvSpPr txBox="1"/>
              <p:nvPr/>
            </p:nvSpPr>
            <p:spPr>
              <a:xfrm>
                <a:off x="9342205" y="3904475"/>
                <a:ext cx="727123" cy="338555"/>
              </a:xfrm>
              <a:prstGeom prst="rect">
                <a:avLst/>
              </a:prstGeom>
              <a:noFill/>
            </p:spPr>
            <p:txBody>
              <a:bodyPr wrap="none" rtlCol="0">
                <a:spAutoFit/>
              </a:bodyPr>
              <a:lstStyle/>
              <a:p>
                <a:r>
                  <a:rPr lang="en-US" sz="1050" b="1" i="1" dirty="0" err="1">
                    <a:solidFill>
                      <a:schemeClr val="accent1"/>
                    </a:solidFill>
                  </a:rPr>
                  <a:t>e</a:t>
                </a:r>
                <a:r>
                  <a:rPr lang="en-US" sz="1050" b="1" i="1" baseline="-25000" dirty="0" err="1">
                    <a:solidFill>
                      <a:schemeClr val="accent1"/>
                    </a:solidFill>
                  </a:rPr>
                  <a:t>sat</a:t>
                </a:r>
                <a:r>
                  <a:rPr lang="en-US" sz="1050" b="1" i="1" baseline="-25000" dirty="0">
                    <a:solidFill>
                      <a:schemeClr val="accent1"/>
                    </a:solidFill>
                  </a:rPr>
                  <a:t> </a:t>
                </a:r>
                <a:r>
                  <a:rPr lang="en-US" sz="1050" b="1" i="1" dirty="0">
                    <a:solidFill>
                      <a:schemeClr val="accent1"/>
                    </a:solidFill>
                  </a:rPr>
                  <a:t>- </a:t>
                </a:r>
                <a:r>
                  <a:rPr lang="en-US" sz="1050" b="1" i="1" dirty="0" err="1">
                    <a:solidFill>
                      <a:schemeClr val="accent1"/>
                    </a:solidFill>
                  </a:rPr>
                  <a:t>e</a:t>
                </a:r>
                <a:r>
                  <a:rPr lang="en-US" sz="1050" b="1" i="1" baseline="-25000" dirty="0" err="1">
                    <a:solidFill>
                      <a:schemeClr val="accent1"/>
                    </a:solidFill>
                  </a:rPr>
                  <a:t>i</a:t>
                </a:r>
                <a:endParaRPr lang="en-US" sz="1050" b="1" i="1" baseline="-25000" dirty="0">
                  <a:solidFill>
                    <a:schemeClr val="accent1"/>
                  </a:solidFill>
                </a:endParaRPr>
              </a:p>
            </p:txBody>
          </p:sp>
          <p:sp>
            <p:nvSpPr>
              <p:cNvPr id="172" name="Freeform 171">
                <a:extLst>
                  <a:ext uri="{FF2B5EF4-FFF2-40B4-BE49-F238E27FC236}">
                    <a16:creationId xmlns:a16="http://schemas.microsoft.com/office/drawing/2014/main" id="{1DAE12FE-7DAD-284A-90AB-777180640AFB}"/>
                  </a:ext>
                </a:extLst>
              </p:cNvPr>
              <p:cNvSpPr/>
              <p:nvPr/>
            </p:nvSpPr>
            <p:spPr>
              <a:xfrm>
                <a:off x="9616190" y="4570907"/>
                <a:ext cx="1259174" cy="990444"/>
              </a:xfrm>
              <a:custGeom>
                <a:avLst/>
                <a:gdLst>
                  <a:gd name="connsiteX0" fmla="*/ 0 w 1259174"/>
                  <a:gd name="connsiteY0" fmla="*/ 975454 h 990444"/>
                  <a:gd name="connsiteX1" fmla="*/ 74951 w 1259174"/>
                  <a:gd name="connsiteY1" fmla="*/ 803067 h 990444"/>
                  <a:gd name="connsiteX2" fmla="*/ 209862 w 1259174"/>
                  <a:gd name="connsiteY2" fmla="*/ 533244 h 990444"/>
                  <a:gd name="connsiteX3" fmla="*/ 329784 w 1259174"/>
                  <a:gd name="connsiteY3" fmla="*/ 345867 h 990444"/>
                  <a:gd name="connsiteX4" fmla="*/ 479685 w 1259174"/>
                  <a:gd name="connsiteY4" fmla="*/ 136004 h 990444"/>
                  <a:gd name="connsiteX5" fmla="*/ 592112 w 1259174"/>
                  <a:gd name="connsiteY5" fmla="*/ 31073 h 990444"/>
                  <a:gd name="connsiteX6" fmla="*/ 674558 w 1259174"/>
                  <a:gd name="connsiteY6" fmla="*/ 1093 h 990444"/>
                  <a:gd name="connsiteX7" fmla="*/ 801974 w 1259174"/>
                  <a:gd name="connsiteY7" fmla="*/ 61054 h 990444"/>
                  <a:gd name="connsiteX8" fmla="*/ 899410 w 1259174"/>
                  <a:gd name="connsiteY8" fmla="*/ 180975 h 990444"/>
                  <a:gd name="connsiteX9" fmla="*/ 1004341 w 1259174"/>
                  <a:gd name="connsiteY9" fmla="*/ 405827 h 990444"/>
                  <a:gd name="connsiteX10" fmla="*/ 1109272 w 1259174"/>
                  <a:gd name="connsiteY10" fmla="*/ 668155 h 990444"/>
                  <a:gd name="connsiteX11" fmla="*/ 1259174 w 1259174"/>
                  <a:gd name="connsiteY11" fmla="*/ 990444 h 9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174" h="990444">
                    <a:moveTo>
                      <a:pt x="0" y="975454"/>
                    </a:moveTo>
                    <a:cubicBezTo>
                      <a:pt x="19987" y="926111"/>
                      <a:pt x="39974" y="876769"/>
                      <a:pt x="74951" y="803067"/>
                    </a:cubicBezTo>
                    <a:cubicBezTo>
                      <a:pt x="109928" y="729365"/>
                      <a:pt x="167390" y="609444"/>
                      <a:pt x="209862" y="533244"/>
                    </a:cubicBezTo>
                    <a:cubicBezTo>
                      <a:pt x="252334" y="457044"/>
                      <a:pt x="284813" y="412074"/>
                      <a:pt x="329784" y="345867"/>
                    </a:cubicBezTo>
                    <a:cubicBezTo>
                      <a:pt x="374755" y="279660"/>
                      <a:pt x="435964" y="188470"/>
                      <a:pt x="479685" y="136004"/>
                    </a:cubicBezTo>
                    <a:cubicBezTo>
                      <a:pt x="523406" y="83538"/>
                      <a:pt x="559633" y="53558"/>
                      <a:pt x="592112" y="31073"/>
                    </a:cubicBezTo>
                    <a:cubicBezTo>
                      <a:pt x="624591" y="8588"/>
                      <a:pt x="639581" y="-3904"/>
                      <a:pt x="674558" y="1093"/>
                    </a:cubicBezTo>
                    <a:cubicBezTo>
                      <a:pt x="709535" y="6090"/>
                      <a:pt x="764499" y="31074"/>
                      <a:pt x="801974" y="61054"/>
                    </a:cubicBezTo>
                    <a:cubicBezTo>
                      <a:pt x="839449" y="91034"/>
                      <a:pt x="865682" y="123513"/>
                      <a:pt x="899410" y="180975"/>
                    </a:cubicBezTo>
                    <a:cubicBezTo>
                      <a:pt x="933138" y="238437"/>
                      <a:pt x="969364" y="324630"/>
                      <a:pt x="1004341" y="405827"/>
                    </a:cubicBezTo>
                    <a:cubicBezTo>
                      <a:pt x="1039318" y="487024"/>
                      <a:pt x="1066800" y="570719"/>
                      <a:pt x="1109272" y="668155"/>
                    </a:cubicBezTo>
                    <a:cubicBezTo>
                      <a:pt x="1151744" y="765591"/>
                      <a:pt x="1205459" y="878017"/>
                      <a:pt x="1259174" y="99044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86D7E8C7-C515-F94F-AC52-A7D9FCFF646F}"/>
                  </a:ext>
                </a:extLst>
              </p:cNvPr>
              <p:cNvSpPr txBox="1"/>
              <p:nvPr/>
            </p:nvSpPr>
            <p:spPr>
              <a:xfrm>
                <a:off x="3301256" y="5510923"/>
                <a:ext cx="5449552" cy="954107"/>
              </a:xfrm>
              <a:prstGeom prst="rect">
                <a:avLst/>
              </a:prstGeom>
              <a:noFill/>
              <a:ln>
                <a:solidFill>
                  <a:schemeClr val="accent1"/>
                </a:solidFill>
                <a:prstDash val="sysDot"/>
              </a:ln>
            </p:spPr>
            <p:txBody>
              <a:bodyPr wrap="square" rtlCol="0">
                <a:spAutoFit/>
              </a:bodyPr>
              <a:lstStyle/>
              <a:p>
                <a:r>
                  <a:rPr lang="en-US" sz="1400" dirty="0"/>
                  <a:t>In mixed-phase clouds with many drops </a:t>
                </a:r>
                <a:r>
                  <a:rPr lang="en-US" sz="1400" dirty="0">
                    <a:sym typeface="Wingdings" pitchFamily="2" charset="2"/>
                  </a:rPr>
                  <a:t> </a:t>
                </a:r>
                <a14:m>
                  <m:oMath xmlns:m="http://schemas.openxmlformats.org/officeDocument/2006/math">
                    <m:r>
                      <m:rPr>
                        <m:sty m:val="p"/>
                      </m:rPr>
                      <a:rPr lang="en-US" sz="1400" dirty="0">
                        <a:latin typeface="Cambria Math" panose="02040503050406030204" pitchFamily="18" charset="0"/>
                      </a:rPr>
                      <m:t>e</m:t>
                    </m:r>
                    <m:r>
                      <a:rPr lang="en-US" sz="1400" dirty="0">
                        <a:latin typeface="Cambria Math" panose="02040503050406030204" pitchFamily="18" charset="0"/>
                      </a:rPr>
                      <m:t> ~ </m:t>
                    </m:r>
                    <m:sSub>
                      <m:sSubPr>
                        <m:ctrlPr>
                          <a:rPr lang="en-US" sz="1400" i="1" dirty="0">
                            <a:latin typeface="Cambria Math" panose="02040503050406030204" pitchFamily="18" charset="0"/>
                          </a:rPr>
                        </m:ctrlPr>
                      </m:sSubPr>
                      <m:e>
                        <m:r>
                          <a:rPr lang="en-US" sz="1400" i="1" dirty="0">
                            <a:latin typeface="Cambria Math" panose="02040503050406030204" pitchFamily="18" charset="0"/>
                          </a:rPr>
                          <m:t>𝑒</m:t>
                        </m:r>
                      </m:e>
                      <m:sub>
                        <m:r>
                          <a:rPr lang="en-US" sz="1400" i="1" dirty="0">
                            <a:latin typeface="Cambria Math" panose="02040503050406030204" pitchFamily="18" charset="0"/>
                          </a:rPr>
                          <m:t>𝑠</m:t>
                        </m:r>
                        <m:r>
                          <a:rPr lang="en-US" sz="1400" b="0" i="1" dirty="0" smtClean="0">
                            <a:latin typeface="Cambria Math" panose="02040503050406030204" pitchFamily="18" charset="0"/>
                          </a:rPr>
                          <m:t>𝑎𝑡</m:t>
                        </m:r>
                      </m:sub>
                    </m:sSub>
                    <m:r>
                      <a:rPr lang="en-US" sz="1400" dirty="0">
                        <a:latin typeface="Cambria Math" panose="02040503050406030204" pitchFamily="18" charset="0"/>
                      </a:rPr>
                      <m:t>(</m:t>
                    </m:r>
                    <m:r>
                      <m:rPr>
                        <m:sty m:val="p"/>
                      </m:rPr>
                      <a:rPr lang="en-US" sz="1400" dirty="0">
                        <a:latin typeface="Cambria Math" panose="02040503050406030204" pitchFamily="18" charset="0"/>
                      </a:rPr>
                      <m:t>T</m:t>
                    </m:r>
                    <m:r>
                      <a:rPr lang="en-US" sz="1400" dirty="0">
                        <a:latin typeface="Cambria Math" panose="02040503050406030204" pitchFamily="18" charset="0"/>
                      </a:rPr>
                      <m:t>)</m:t>
                    </m:r>
                  </m:oMath>
                </a14:m>
                <a:endParaRPr lang="en-US" sz="1400" dirty="0"/>
              </a:p>
              <a:p>
                <a:pPr marL="214313" indent="-214313">
                  <a:buFont typeface="Arial" panose="020B0604020202020204" pitchFamily="34" charset="0"/>
                  <a:buChar char="•"/>
                </a:pPr>
                <a:r>
                  <a:rPr lang="en-US" sz="1400" dirty="0"/>
                  <a:t>Since </a:t>
                </a:r>
                <a14:m>
                  <m:oMath xmlns:m="http://schemas.openxmlformats.org/officeDocument/2006/math">
                    <m:sSub>
                      <m:sSubPr>
                        <m:ctrlPr>
                          <a:rPr lang="en-US" sz="1400" i="1" dirty="0">
                            <a:latin typeface="Cambria Math" panose="02040503050406030204" pitchFamily="18" charset="0"/>
                          </a:rPr>
                        </m:ctrlPr>
                      </m:sSubPr>
                      <m:e>
                        <m:r>
                          <a:rPr lang="en-US" sz="1400" i="1" dirty="0">
                            <a:latin typeface="Cambria Math" panose="02040503050406030204" pitchFamily="18" charset="0"/>
                          </a:rPr>
                          <m:t>𝑒</m:t>
                        </m:r>
                      </m:e>
                      <m:sub>
                        <m:r>
                          <a:rPr lang="en-US" sz="1400" i="1" dirty="0">
                            <a:latin typeface="Cambria Math" panose="02040503050406030204" pitchFamily="18" charset="0"/>
                          </a:rPr>
                          <m:t>𝑠</m:t>
                        </m:r>
                        <m:r>
                          <a:rPr lang="en-US" sz="1400" b="0" i="1" dirty="0" smtClean="0">
                            <a:latin typeface="Cambria Math" panose="02040503050406030204" pitchFamily="18" charset="0"/>
                          </a:rPr>
                          <m:t>𝑎𝑡</m:t>
                        </m:r>
                      </m:sub>
                    </m:sSub>
                    <m:r>
                      <a:rPr lang="en-US" sz="1400" dirty="0">
                        <a:latin typeface="Cambria Math" panose="02040503050406030204" pitchFamily="18" charset="0"/>
                      </a:rPr>
                      <m:t>&gt;</m:t>
                    </m:r>
                    <m:sSub>
                      <m:sSubPr>
                        <m:ctrlPr>
                          <a:rPr lang="en-US" sz="1400" i="1" dirty="0">
                            <a:latin typeface="Cambria Math" panose="02040503050406030204" pitchFamily="18" charset="0"/>
                          </a:rPr>
                        </m:ctrlPr>
                      </m:sSubPr>
                      <m:e>
                        <m:r>
                          <m:rPr>
                            <m:sty m:val="p"/>
                          </m:rPr>
                          <a:rPr lang="en-US" sz="1400" dirty="0">
                            <a:latin typeface="Cambria Math" panose="02040503050406030204" pitchFamily="18" charset="0"/>
                          </a:rPr>
                          <m:t>e</m:t>
                        </m:r>
                      </m:e>
                      <m:sub>
                        <m:r>
                          <a:rPr lang="en-US" sz="1400" i="1" dirty="0">
                            <a:latin typeface="Cambria Math" panose="02040503050406030204" pitchFamily="18" charset="0"/>
                          </a:rPr>
                          <m:t>𝑖</m:t>
                        </m:r>
                      </m:sub>
                    </m:sSub>
                  </m:oMath>
                </a14:m>
                <a:r>
                  <a:rPr lang="en-US" sz="1400" dirty="0"/>
                  <a:t> </a:t>
                </a:r>
                <a:r>
                  <a:rPr lang="en-US" sz="1400" dirty="0">
                    <a:sym typeface="Wingdings" pitchFamily="2" charset="2"/>
                  </a:rPr>
                  <a:t> ice grows, drops evaporate, keeping </a:t>
                </a:r>
                <a14:m>
                  <m:oMath xmlns:m="http://schemas.openxmlformats.org/officeDocument/2006/math">
                    <m:r>
                      <m:rPr>
                        <m:sty m:val="p"/>
                      </m:rPr>
                      <a:rPr lang="en-US" sz="1400" dirty="0">
                        <a:latin typeface="Cambria Math" panose="02040503050406030204" pitchFamily="18" charset="0"/>
                      </a:rPr>
                      <m:t>e</m:t>
                    </m:r>
                    <m:r>
                      <a:rPr lang="en-US" sz="1400" dirty="0">
                        <a:latin typeface="Cambria Math" panose="02040503050406030204" pitchFamily="18" charset="0"/>
                      </a:rPr>
                      <m:t> ~ </m:t>
                    </m:r>
                    <m:sSub>
                      <m:sSubPr>
                        <m:ctrlPr>
                          <a:rPr lang="en-US" sz="1400" i="1" dirty="0">
                            <a:latin typeface="Cambria Math" panose="02040503050406030204" pitchFamily="18" charset="0"/>
                          </a:rPr>
                        </m:ctrlPr>
                      </m:sSubPr>
                      <m:e>
                        <m:r>
                          <a:rPr lang="en-US" sz="1400" i="1" dirty="0">
                            <a:latin typeface="Cambria Math" panose="02040503050406030204" pitchFamily="18" charset="0"/>
                          </a:rPr>
                          <m:t>𝑒</m:t>
                        </m:r>
                      </m:e>
                      <m:sub>
                        <m:r>
                          <a:rPr lang="en-US" sz="1400" i="1" dirty="0">
                            <a:latin typeface="Cambria Math" panose="02040503050406030204" pitchFamily="18" charset="0"/>
                          </a:rPr>
                          <m:t>𝑠</m:t>
                        </m:r>
                        <m:r>
                          <a:rPr lang="en-US" sz="1400" b="0" i="1" dirty="0" smtClean="0">
                            <a:latin typeface="Cambria Math" panose="02040503050406030204" pitchFamily="18" charset="0"/>
                          </a:rPr>
                          <m:t>𝑎𝑡</m:t>
                        </m:r>
                      </m:sub>
                    </m:sSub>
                    <m:r>
                      <a:rPr lang="en-US" sz="1400" dirty="0">
                        <a:latin typeface="Cambria Math" panose="02040503050406030204" pitchFamily="18" charset="0"/>
                      </a:rPr>
                      <m:t>(</m:t>
                    </m:r>
                    <m:r>
                      <m:rPr>
                        <m:sty m:val="p"/>
                      </m:rPr>
                      <a:rPr lang="en-US" sz="1400" dirty="0">
                        <a:latin typeface="Cambria Math" panose="02040503050406030204" pitchFamily="18" charset="0"/>
                      </a:rPr>
                      <m:t>T</m:t>
                    </m:r>
                    <m:r>
                      <a:rPr lang="en-US" sz="1400" dirty="0">
                        <a:latin typeface="Cambria Math" panose="02040503050406030204" pitchFamily="18" charset="0"/>
                      </a:rPr>
                      <m:t>)</m:t>
                    </m:r>
                  </m:oMath>
                </a14:m>
                <a:endParaRPr lang="en-US" sz="1400" dirty="0"/>
              </a:p>
              <a:p>
                <a:pPr marL="214313" indent="-214313">
                  <a:buFont typeface="Arial" panose="020B0604020202020204" pitchFamily="34" charset="0"/>
                  <a:buChar char="•"/>
                </a:pPr>
                <a:r>
                  <a:rPr lang="en-US" sz="1400" dirty="0"/>
                  <a:t>Ice growth most rapid where </a:t>
                </a:r>
                <a14:m>
                  <m:oMath xmlns:m="http://schemas.openxmlformats.org/officeDocument/2006/math">
                    <m:sSub>
                      <m:sSubPr>
                        <m:ctrlPr>
                          <a:rPr lang="en-US" sz="1400" i="1" dirty="0">
                            <a:latin typeface="Cambria Math" panose="02040503050406030204" pitchFamily="18" charset="0"/>
                          </a:rPr>
                        </m:ctrlPr>
                      </m:sSubPr>
                      <m:e>
                        <m:r>
                          <a:rPr lang="en-US" sz="1400" i="1" dirty="0">
                            <a:latin typeface="Cambria Math" panose="02040503050406030204" pitchFamily="18" charset="0"/>
                          </a:rPr>
                          <m:t>𝑒</m:t>
                        </m:r>
                      </m:e>
                      <m:sub>
                        <m:r>
                          <a:rPr lang="en-US" sz="1400" i="1" dirty="0">
                            <a:latin typeface="Cambria Math" panose="02040503050406030204" pitchFamily="18" charset="0"/>
                          </a:rPr>
                          <m:t>𝑠</m:t>
                        </m:r>
                        <m:r>
                          <a:rPr lang="en-US" sz="1400" b="0" i="1" dirty="0" smtClean="0">
                            <a:latin typeface="Cambria Math" panose="02040503050406030204" pitchFamily="18" charset="0"/>
                          </a:rPr>
                          <m:t>𝑎𝑡</m:t>
                        </m:r>
                      </m:sub>
                    </m:sSub>
                    <m:r>
                      <a:rPr lang="en-US" sz="1400" i="1" dirty="0">
                        <a:latin typeface="Cambria Math" panose="02040503050406030204" pitchFamily="18" charset="0"/>
                      </a:rPr>
                      <m:t>−</m:t>
                    </m:r>
                    <m:sSub>
                      <m:sSubPr>
                        <m:ctrlPr>
                          <a:rPr lang="en-US" sz="1400" i="1" dirty="0">
                            <a:latin typeface="Cambria Math" panose="02040503050406030204" pitchFamily="18" charset="0"/>
                          </a:rPr>
                        </m:ctrlPr>
                      </m:sSubPr>
                      <m:e>
                        <m:r>
                          <a:rPr lang="en-US" sz="1400" i="1" dirty="0">
                            <a:latin typeface="Cambria Math" panose="02040503050406030204" pitchFamily="18" charset="0"/>
                          </a:rPr>
                          <m:t>𝑒</m:t>
                        </m:r>
                      </m:e>
                      <m:sub>
                        <m:r>
                          <a:rPr lang="en-US" sz="1400" i="1" dirty="0">
                            <a:latin typeface="Cambria Math" panose="02040503050406030204" pitchFamily="18" charset="0"/>
                          </a:rPr>
                          <m:t>𝑖</m:t>
                        </m:r>
                      </m:sub>
                    </m:sSub>
                  </m:oMath>
                </a14:m>
                <a:r>
                  <a:rPr lang="en-US" sz="1400" dirty="0"/>
                  <a:t> maximizes at </a:t>
                </a:r>
                <a14:m>
                  <m:oMath xmlns:m="http://schemas.openxmlformats.org/officeDocument/2006/math">
                    <m:r>
                      <a:rPr lang="en-US" sz="1400" dirty="0">
                        <a:latin typeface="Cambria Math" panose="02040503050406030204" pitchFamily="18" charset="0"/>
                      </a:rPr>
                      <m:t>~ −12</m:t>
                    </m:r>
                    <m:r>
                      <a:rPr lang="en-US" sz="1400" i="1" dirty="0">
                        <a:latin typeface="Cambria Math" panose="02040503050406030204" pitchFamily="18" charset="0"/>
                        <a:ea typeface="Cambria Math" panose="02040503050406030204" pitchFamily="18" charset="0"/>
                      </a:rPr>
                      <m:t>℃</m:t>
                    </m:r>
                  </m:oMath>
                </a14:m>
                <a:endParaRPr lang="en-US" sz="1400" dirty="0"/>
              </a:p>
              <a:p>
                <a:pPr marL="214313" indent="-214313">
                  <a:buFont typeface="Arial" panose="020B0604020202020204" pitchFamily="34" charset="0"/>
                  <a:buChar char="•"/>
                </a:pPr>
                <a:endParaRPr lang="en-US" sz="1400" dirty="0"/>
              </a:p>
            </p:txBody>
          </p:sp>
        </mc:Choice>
        <mc:Fallback xmlns="">
          <p:sp>
            <p:nvSpPr>
              <p:cNvPr id="174" name="TextBox 173">
                <a:extLst>
                  <a:ext uri="{FF2B5EF4-FFF2-40B4-BE49-F238E27FC236}">
                    <a16:creationId xmlns:a16="http://schemas.microsoft.com/office/drawing/2014/main" id="{86D7E8C7-C515-F94F-AC52-A7D9FCFF646F}"/>
                  </a:ext>
                </a:extLst>
              </p:cNvPr>
              <p:cNvSpPr txBox="1">
                <a:spLocks noRot="1" noChangeAspect="1" noMove="1" noResize="1" noEditPoints="1" noAdjustHandles="1" noChangeArrowheads="1" noChangeShapeType="1" noTextEdit="1"/>
              </p:cNvSpPr>
              <p:nvPr/>
            </p:nvSpPr>
            <p:spPr>
              <a:xfrm>
                <a:off x="3301256" y="5510923"/>
                <a:ext cx="5449552" cy="954107"/>
              </a:xfrm>
              <a:prstGeom prst="rect">
                <a:avLst/>
              </a:prstGeom>
              <a:blipFill>
                <a:blip r:embed="rId7"/>
                <a:stretch>
                  <a:fillRect l="-223" t="-629"/>
                </a:stretch>
              </a:blipFill>
              <a:ln>
                <a:solidFill>
                  <a:schemeClr val="accent1"/>
                </a:solidFill>
                <a:prstDash val="sysDot"/>
              </a:ln>
            </p:spPr>
            <p:txBody>
              <a:bodyPr/>
              <a:lstStyle/>
              <a:p>
                <a:r>
                  <a:rPr lang="en-US">
                    <a:noFill/>
                  </a:rPr>
                  <a:t> </a:t>
                </a:r>
              </a:p>
            </p:txBody>
          </p:sp>
        </mc:Fallback>
      </mc:AlternateContent>
      <p:sp>
        <p:nvSpPr>
          <p:cNvPr id="175" name="TextBox 174">
            <a:extLst>
              <a:ext uri="{FF2B5EF4-FFF2-40B4-BE49-F238E27FC236}">
                <a16:creationId xmlns:a16="http://schemas.microsoft.com/office/drawing/2014/main" id="{133595EC-0467-2F4B-A7A6-90B71EC516DD}"/>
              </a:ext>
            </a:extLst>
          </p:cNvPr>
          <p:cNvSpPr txBox="1"/>
          <p:nvPr/>
        </p:nvSpPr>
        <p:spPr>
          <a:xfrm>
            <a:off x="3270837" y="5207490"/>
            <a:ext cx="1630575" cy="338554"/>
          </a:xfrm>
          <a:prstGeom prst="rect">
            <a:avLst/>
          </a:prstGeom>
          <a:noFill/>
        </p:spPr>
        <p:txBody>
          <a:bodyPr wrap="none" rtlCol="0">
            <a:spAutoFit/>
          </a:bodyPr>
          <a:lstStyle/>
          <a:p>
            <a:r>
              <a:rPr lang="en-US" sz="1600" dirty="0">
                <a:solidFill>
                  <a:schemeClr val="accent1"/>
                </a:solidFill>
              </a:rPr>
              <a:t>Bergeron Process</a:t>
            </a:r>
          </a:p>
        </p:txBody>
      </p:sp>
      <p:cxnSp>
        <p:nvCxnSpPr>
          <p:cNvPr id="120" name="Straight Connector 119">
            <a:extLst>
              <a:ext uri="{FF2B5EF4-FFF2-40B4-BE49-F238E27FC236}">
                <a16:creationId xmlns:a16="http://schemas.microsoft.com/office/drawing/2014/main" id="{62CA4E39-AA87-3142-92DF-A40A4F68BA9E}"/>
              </a:ext>
            </a:extLst>
          </p:cNvPr>
          <p:cNvCxnSpPr>
            <a:cxnSpLocks/>
          </p:cNvCxnSpPr>
          <p:nvPr/>
        </p:nvCxnSpPr>
        <p:spPr>
          <a:xfrm>
            <a:off x="5471724" y="3127278"/>
            <a:ext cx="0" cy="108210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8AFACB0-3111-7E46-90A6-60B6DA9BCB64}"/>
              </a:ext>
            </a:extLst>
          </p:cNvPr>
          <p:cNvCxnSpPr>
            <a:cxnSpLocks/>
          </p:cNvCxnSpPr>
          <p:nvPr/>
        </p:nvCxnSpPr>
        <p:spPr>
          <a:xfrm>
            <a:off x="5035135" y="3139519"/>
            <a:ext cx="0" cy="1069866"/>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FAD480D1-0E73-4944-B0F2-3514064FFEC7}"/>
              </a:ext>
            </a:extLst>
          </p:cNvPr>
          <p:cNvSpPr txBox="1"/>
          <p:nvPr/>
        </p:nvSpPr>
        <p:spPr>
          <a:xfrm>
            <a:off x="5364002" y="4210965"/>
            <a:ext cx="284052" cy="230832"/>
          </a:xfrm>
          <a:prstGeom prst="rect">
            <a:avLst/>
          </a:prstGeom>
          <a:noFill/>
        </p:spPr>
        <p:txBody>
          <a:bodyPr wrap="none" rtlCol="0">
            <a:spAutoFit/>
          </a:bodyPr>
          <a:lstStyle/>
          <a:p>
            <a:r>
              <a:rPr lang="en-US" sz="900" b="1" dirty="0">
                <a:solidFill>
                  <a:schemeClr val="accent1"/>
                </a:solidFill>
              </a:rPr>
              <a:t>T</a:t>
            </a:r>
            <a:r>
              <a:rPr lang="en-US" sz="900" b="1" baseline="-25000" dirty="0">
                <a:solidFill>
                  <a:schemeClr val="accent1"/>
                </a:solidFill>
              </a:rPr>
              <a:t>o</a:t>
            </a:r>
          </a:p>
        </p:txBody>
      </p:sp>
      <p:sp>
        <p:nvSpPr>
          <p:cNvPr id="130" name="TextBox 129">
            <a:extLst>
              <a:ext uri="{FF2B5EF4-FFF2-40B4-BE49-F238E27FC236}">
                <a16:creationId xmlns:a16="http://schemas.microsoft.com/office/drawing/2014/main" id="{FE5C5E7B-7CA1-A247-A7D9-6FC6943942EC}"/>
              </a:ext>
            </a:extLst>
          </p:cNvPr>
          <p:cNvSpPr txBox="1"/>
          <p:nvPr/>
        </p:nvSpPr>
        <p:spPr>
          <a:xfrm>
            <a:off x="4799137" y="4209384"/>
            <a:ext cx="562975" cy="230832"/>
          </a:xfrm>
          <a:prstGeom prst="rect">
            <a:avLst/>
          </a:prstGeom>
          <a:noFill/>
        </p:spPr>
        <p:txBody>
          <a:bodyPr wrap="none" rtlCol="0">
            <a:spAutoFit/>
          </a:bodyPr>
          <a:lstStyle/>
          <a:p>
            <a:r>
              <a:rPr lang="en-US" sz="900" b="1" dirty="0">
                <a:solidFill>
                  <a:schemeClr val="accent1"/>
                </a:solidFill>
              </a:rPr>
              <a:t>T ~ -12C</a:t>
            </a:r>
            <a:endParaRPr lang="en-US" sz="900" b="1" baseline="-25000" dirty="0">
              <a:solidFill>
                <a:schemeClr val="accent1"/>
              </a:solidFill>
            </a:endParaRPr>
          </a:p>
        </p:txBody>
      </p:sp>
    </p:spTree>
    <p:custDataLst>
      <p:tags r:id="rId1"/>
    </p:custDataLst>
    <p:extLst>
      <p:ext uri="{BB962C8B-B14F-4D97-AF65-F5344CB8AC3E}">
        <p14:creationId xmlns:p14="http://schemas.microsoft.com/office/powerpoint/2010/main" val="3196505988"/>
      </p:ext>
    </p:extLst>
  </p:cSld>
  <p:clrMapOvr>
    <a:masterClrMapping/>
  </p:clrMapOvr>
  <mc:AlternateContent xmlns:mc="http://schemas.openxmlformats.org/markup-compatibility/2006" xmlns:p14="http://schemas.microsoft.com/office/powerpoint/2010/main">
    <mc:Choice Requires="p14">
      <p:transition spd="slow" p14:dur="2000" advTm="230360"/>
    </mc:Choice>
    <mc:Fallback xmlns="">
      <p:transition spd="slow" advTm="23036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494" y="1281656"/>
            <a:ext cx="8160026" cy="674343"/>
          </a:xfrm>
        </p:spPr>
        <p:txBody>
          <a:bodyPr>
            <a:noAutofit/>
          </a:bodyPr>
          <a:lstStyle/>
          <a:p>
            <a:pPr marL="0" indent="0">
              <a:buNone/>
            </a:pPr>
            <a:r>
              <a:rPr lang="en-US" sz="1400" i="1" dirty="0">
                <a:latin typeface="+mj-lt"/>
              </a:rPr>
              <a:t>Chen et al., “Impact of aerosols and turbulence on cloud droplet growth: an in-cloud seeding case study using a parcel–DNS (direct numerical simulation) approach” 2020</a:t>
            </a:r>
          </a:p>
        </p:txBody>
      </p:sp>
      <p:sp>
        <p:nvSpPr>
          <p:cNvPr id="8" name="Title 1"/>
          <p:cNvSpPr txBox="1">
            <a:spLocks/>
          </p:cNvSpPr>
          <p:nvPr/>
        </p:nvSpPr>
        <p:spPr>
          <a:xfrm>
            <a:off x="411480" y="319406"/>
            <a:ext cx="8321040" cy="111315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Droplet growth by collision-coalescence</a:t>
            </a:r>
            <a:endParaRPr lang="en-US" sz="2900" dirty="0"/>
          </a:p>
        </p:txBody>
      </p:sp>
      <p:pic>
        <p:nvPicPr>
          <p:cNvPr id="5" name="Picture 4"/>
          <p:cNvPicPr>
            <a:picLocks noChangeAspect="1"/>
          </p:cNvPicPr>
          <p:nvPr/>
        </p:nvPicPr>
        <p:blipFill>
          <a:blip r:embed="rId2"/>
          <a:stretch>
            <a:fillRect/>
          </a:stretch>
        </p:blipFill>
        <p:spPr>
          <a:xfrm>
            <a:off x="572494" y="1859260"/>
            <a:ext cx="7930556" cy="4763244"/>
          </a:xfrm>
          <a:prstGeom prst="rect">
            <a:avLst/>
          </a:prstGeom>
        </p:spPr>
      </p:pic>
    </p:spTree>
    <p:extLst>
      <p:ext uri="{BB962C8B-B14F-4D97-AF65-F5344CB8AC3E}">
        <p14:creationId xmlns:p14="http://schemas.microsoft.com/office/powerpoint/2010/main" val="2239759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1025" y="365127"/>
            <a:ext cx="4086971" cy="599378"/>
          </a:xfrm>
        </p:spPr>
        <p:txBody>
          <a:bodyPr>
            <a:normAutofit fontScale="90000"/>
          </a:bodyPr>
          <a:lstStyle/>
          <a:p>
            <a:r>
              <a:rPr lang="en-US" dirty="0"/>
              <a:t>Homework</a:t>
            </a:r>
          </a:p>
        </p:txBody>
      </p:sp>
      <p:pic>
        <p:nvPicPr>
          <p:cNvPr id="5" name="Content Placeholder 4"/>
          <p:cNvPicPr>
            <a:picLocks noGrp="1" noChangeAspect="1"/>
          </p:cNvPicPr>
          <p:nvPr>
            <p:ph idx="1"/>
          </p:nvPr>
        </p:nvPicPr>
        <p:blipFill>
          <a:blip r:embed="rId2"/>
          <a:stretch>
            <a:fillRect/>
          </a:stretch>
        </p:blipFill>
        <p:spPr>
          <a:xfrm>
            <a:off x="4572000" y="1262025"/>
            <a:ext cx="4349283" cy="5484676"/>
          </a:xfrm>
          <a:prstGeom prst="rect">
            <a:avLst/>
          </a:prstGeom>
        </p:spPr>
      </p:pic>
      <p:pic>
        <p:nvPicPr>
          <p:cNvPr id="4" name="Picture 3"/>
          <p:cNvPicPr>
            <a:picLocks noChangeAspect="1"/>
          </p:cNvPicPr>
          <p:nvPr/>
        </p:nvPicPr>
        <p:blipFill>
          <a:blip r:embed="rId3"/>
          <a:stretch>
            <a:fillRect/>
          </a:stretch>
        </p:blipFill>
        <p:spPr>
          <a:xfrm>
            <a:off x="0" y="295275"/>
            <a:ext cx="4638675" cy="6562725"/>
          </a:xfrm>
          <a:prstGeom prst="rect">
            <a:avLst/>
          </a:prstGeom>
        </p:spPr>
      </p:pic>
    </p:spTree>
    <p:extLst>
      <p:ext uri="{BB962C8B-B14F-4D97-AF65-F5344CB8AC3E}">
        <p14:creationId xmlns:p14="http://schemas.microsoft.com/office/powerpoint/2010/main" val="3761323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a:extLst>
              <a:ext uri="{FF2B5EF4-FFF2-40B4-BE49-F238E27FC236}">
                <a16:creationId xmlns:a16="http://schemas.microsoft.com/office/drawing/2014/main" id="{F6D5B67D-011B-FB2B-612B-2ADF34BD6B75}"/>
              </a:ext>
            </a:extLst>
          </p:cNvPr>
          <p:cNvPicPr>
            <a:picLocks noChangeAspect="1"/>
          </p:cNvPicPr>
          <p:nvPr/>
        </p:nvPicPr>
        <p:blipFill>
          <a:blip r:embed="rId2"/>
          <a:stretch>
            <a:fillRect/>
          </a:stretch>
        </p:blipFill>
        <p:spPr>
          <a:xfrm>
            <a:off x="4572000" y="1262025"/>
            <a:ext cx="4349283" cy="5484676"/>
          </a:xfrm>
          <a:prstGeom prst="rect">
            <a:avLst/>
          </a:prstGeom>
        </p:spPr>
      </p:pic>
      <p:pic>
        <p:nvPicPr>
          <p:cNvPr id="4" name="Picture 3"/>
          <p:cNvPicPr>
            <a:picLocks noChangeAspect="1"/>
          </p:cNvPicPr>
          <p:nvPr/>
        </p:nvPicPr>
        <p:blipFill>
          <a:blip r:embed="rId3"/>
          <a:stretch>
            <a:fillRect/>
          </a:stretch>
        </p:blipFill>
        <p:spPr>
          <a:xfrm>
            <a:off x="0" y="295275"/>
            <a:ext cx="4638675" cy="6562725"/>
          </a:xfrm>
          <a:prstGeom prst="rect">
            <a:avLst/>
          </a:prstGeom>
        </p:spPr>
      </p:pic>
      <p:sp>
        <p:nvSpPr>
          <p:cNvPr id="6" name="TextBox 5"/>
          <p:cNvSpPr txBox="1"/>
          <p:nvPr/>
        </p:nvSpPr>
        <p:spPr>
          <a:xfrm>
            <a:off x="4864740" y="5385641"/>
            <a:ext cx="343364" cy="369332"/>
          </a:xfrm>
          <a:prstGeom prst="rect">
            <a:avLst/>
          </a:prstGeom>
          <a:noFill/>
        </p:spPr>
        <p:txBody>
          <a:bodyPr wrap="none" rtlCol="0">
            <a:spAutoFit/>
          </a:bodyPr>
          <a:lstStyle/>
          <a:p>
            <a:r>
              <a:rPr lang="en-US" dirty="0"/>
              <a:t>…</a:t>
            </a:r>
          </a:p>
        </p:txBody>
      </p:sp>
      <p:sp>
        <p:nvSpPr>
          <p:cNvPr id="7" name="Rectangle 6"/>
          <p:cNvSpPr/>
          <p:nvPr/>
        </p:nvSpPr>
        <p:spPr>
          <a:xfrm>
            <a:off x="4731025" y="4634630"/>
            <a:ext cx="4086971" cy="1327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5208102" y="5410434"/>
            <a:ext cx="3846895" cy="604481"/>
          </a:xfrm>
          <a:prstGeom prst="rect">
            <a:avLst/>
          </a:prstGeom>
          <a:ln>
            <a:solidFill>
              <a:srgbClr val="FF0000"/>
            </a:solidFill>
          </a:ln>
        </p:spPr>
      </p:pic>
      <p:sp>
        <p:nvSpPr>
          <p:cNvPr id="14" name="Title 1">
            <a:extLst>
              <a:ext uri="{FF2B5EF4-FFF2-40B4-BE49-F238E27FC236}">
                <a16:creationId xmlns:a16="http://schemas.microsoft.com/office/drawing/2014/main" id="{3277B1A6-3066-CA7F-02C9-DB8A4670A0D2}"/>
              </a:ext>
            </a:extLst>
          </p:cNvPr>
          <p:cNvSpPr>
            <a:spLocks noGrp="1"/>
          </p:cNvSpPr>
          <p:nvPr>
            <p:ph type="title"/>
          </p:nvPr>
        </p:nvSpPr>
        <p:spPr>
          <a:xfrm>
            <a:off x="4731025" y="365127"/>
            <a:ext cx="4086971" cy="599378"/>
          </a:xfrm>
        </p:spPr>
        <p:txBody>
          <a:bodyPr>
            <a:normAutofit fontScale="90000"/>
          </a:bodyPr>
          <a:lstStyle/>
          <a:p>
            <a:r>
              <a:rPr lang="en-US" dirty="0"/>
              <a:t>Homework</a:t>
            </a:r>
          </a:p>
        </p:txBody>
      </p:sp>
    </p:spTree>
    <p:extLst>
      <p:ext uri="{BB962C8B-B14F-4D97-AF65-F5344CB8AC3E}">
        <p14:creationId xmlns:p14="http://schemas.microsoft.com/office/powerpoint/2010/main" val="3585626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E1DF4662-9BC9-0349-8C99-0926821BD172}"/>
              </a:ext>
            </a:extLst>
          </p:cNvPr>
          <p:cNvSpPr txBox="1">
            <a:spLocks/>
          </p:cNvSpPr>
          <p:nvPr/>
        </p:nvSpPr>
        <p:spPr>
          <a:xfrm>
            <a:off x="5489172" y="1698739"/>
            <a:ext cx="1391817" cy="49042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u="sng" dirty="0"/>
              <a:t>Cold Clouds</a:t>
            </a:r>
          </a:p>
        </p:txBody>
      </p:sp>
      <p:grpSp>
        <p:nvGrpSpPr>
          <p:cNvPr id="65" name="Group 64">
            <a:extLst>
              <a:ext uri="{FF2B5EF4-FFF2-40B4-BE49-F238E27FC236}">
                <a16:creationId xmlns:a16="http://schemas.microsoft.com/office/drawing/2014/main" id="{E825E0BA-B7D0-2344-A9FF-557E33FF6DB2}"/>
              </a:ext>
            </a:extLst>
          </p:cNvPr>
          <p:cNvGrpSpPr/>
          <p:nvPr/>
        </p:nvGrpSpPr>
        <p:grpSpPr>
          <a:xfrm>
            <a:off x="439877" y="1670042"/>
            <a:ext cx="2790903" cy="1985598"/>
            <a:chOff x="586503" y="348710"/>
            <a:chExt cx="3721203" cy="2647465"/>
          </a:xfrm>
        </p:grpSpPr>
        <p:sp>
          <p:nvSpPr>
            <p:cNvPr id="48" name="Title 1">
              <a:extLst>
                <a:ext uri="{FF2B5EF4-FFF2-40B4-BE49-F238E27FC236}">
                  <a16:creationId xmlns:a16="http://schemas.microsoft.com/office/drawing/2014/main" id="{77F0249A-86F2-A24B-96CB-961601E24FE3}"/>
                </a:ext>
              </a:extLst>
            </p:cNvPr>
            <p:cNvSpPr txBox="1">
              <a:spLocks/>
            </p:cNvSpPr>
            <p:nvPr/>
          </p:nvSpPr>
          <p:spPr>
            <a:xfrm>
              <a:off x="586503" y="348710"/>
              <a:ext cx="1855756" cy="65390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u="sng" dirty="0"/>
                <a:t>Warm Clouds</a:t>
              </a:r>
            </a:p>
          </p:txBody>
        </p:sp>
        <p:cxnSp>
          <p:nvCxnSpPr>
            <p:cNvPr id="53" name="Straight Arrow Connector 52">
              <a:extLst>
                <a:ext uri="{FF2B5EF4-FFF2-40B4-BE49-F238E27FC236}">
                  <a16:creationId xmlns:a16="http://schemas.microsoft.com/office/drawing/2014/main" id="{F5ACE1FE-36FC-8345-AC1F-F604627500AA}"/>
                </a:ext>
              </a:extLst>
            </p:cNvPr>
            <p:cNvCxnSpPr/>
            <p:nvPr/>
          </p:nvCxnSpPr>
          <p:spPr>
            <a:xfrm flipV="1">
              <a:off x="1173004" y="1002613"/>
              <a:ext cx="0" cy="17868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B36A06E-497B-EA4B-9344-3F4A199DA8B6}"/>
                </a:ext>
              </a:extLst>
            </p:cNvPr>
            <p:cNvCxnSpPr>
              <a:cxnSpLocks/>
            </p:cNvCxnSpPr>
            <p:nvPr/>
          </p:nvCxnSpPr>
          <p:spPr>
            <a:xfrm>
              <a:off x="1173004" y="2789499"/>
              <a:ext cx="280868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0151FB4-9518-DA44-AF27-229D15EAD33B}"/>
                </a:ext>
              </a:extLst>
            </p:cNvPr>
            <p:cNvSpPr txBox="1"/>
            <p:nvPr/>
          </p:nvSpPr>
          <p:spPr>
            <a:xfrm>
              <a:off x="614766" y="1018217"/>
              <a:ext cx="641629" cy="338555"/>
            </a:xfrm>
            <a:prstGeom prst="rect">
              <a:avLst/>
            </a:prstGeom>
            <a:noFill/>
          </p:spPr>
          <p:txBody>
            <a:bodyPr wrap="none" rtlCol="0">
              <a:spAutoFit/>
            </a:bodyPr>
            <a:lstStyle/>
            <a:p>
              <a:r>
                <a:rPr lang="en-US" sz="1050" dirty="0"/>
                <a:t>N(</a:t>
              </a:r>
              <a:r>
                <a:rPr lang="en-US" sz="1050" dirty="0" err="1"/>
                <a:t>D</a:t>
              </a:r>
              <a:r>
                <a:rPr lang="en-US" sz="1050" baseline="-25000" dirty="0" err="1"/>
                <a:t>p</a:t>
              </a:r>
              <a:r>
                <a:rPr lang="en-US" sz="1050" dirty="0"/>
                <a:t>)</a:t>
              </a:r>
            </a:p>
          </p:txBody>
        </p:sp>
        <p:sp>
          <p:nvSpPr>
            <p:cNvPr id="58" name="TextBox 57">
              <a:extLst>
                <a:ext uri="{FF2B5EF4-FFF2-40B4-BE49-F238E27FC236}">
                  <a16:creationId xmlns:a16="http://schemas.microsoft.com/office/drawing/2014/main" id="{A069566D-251A-7440-A64D-2DC05FC6645F}"/>
                </a:ext>
              </a:extLst>
            </p:cNvPr>
            <p:cNvSpPr txBox="1"/>
            <p:nvPr/>
          </p:nvSpPr>
          <p:spPr>
            <a:xfrm>
              <a:off x="3888360" y="2657620"/>
              <a:ext cx="419346" cy="338555"/>
            </a:xfrm>
            <a:prstGeom prst="rect">
              <a:avLst/>
            </a:prstGeom>
            <a:noFill/>
          </p:spPr>
          <p:txBody>
            <a:bodyPr wrap="none" rtlCol="0">
              <a:spAutoFit/>
            </a:bodyPr>
            <a:lstStyle/>
            <a:p>
              <a:r>
                <a:rPr lang="en-US" sz="1050" dirty="0" err="1"/>
                <a:t>D</a:t>
              </a:r>
              <a:r>
                <a:rPr lang="en-US" sz="1050" baseline="-25000" dirty="0" err="1"/>
                <a:t>p</a:t>
              </a:r>
              <a:endParaRPr lang="en-US" sz="1050" dirty="0"/>
            </a:p>
          </p:txBody>
        </p:sp>
      </p:grpSp>
      <p:sp>
        <p:nvSpPr>
          <p:cNvPr id="62" name="Freeform 61">
            <a:extLst>
              <a:ext uri="{FF2B5EF4-FFF2-40B4-BE49-F238E27FC236}">
                <a16:creationId xmlns:a16="http://schemas.microsoft.com/office/drawing/2014/main" id="{565C8C9B-B20D-EB40-8142-276D1180D442}"/>
              </a:ext>
            </a:extLst>
          </p:cNvPr>
          <p:cNvSpPr/>
          <p:nvPr/>
        </p:nvSpPr>
        <p:spPr>
          <a:xfrm>
            <a:off x="911506" y="2395150"/>
            <a:ext cx="1909823" cy="1053398"/>
          </a:xfrm>
          <a:custGeom>
            <a:avLst/>
            <a:gdLst>
              <a:gd name="connsiteX0" fmla="*/ 0 w 2546430"/>
              <a:gd name="connsiteY0" fmla="*/ 1404531 h 1404531"/>
              <a:gd name="connsiteX1" fmla="*/ 150471 w 2546430"/>
              <a:gd name="connsiteY1" fmla="*/ 1323508 h 1404531"/>
              <a:gd name="connsiteX2" fmla="*/ 289367 w 2546430"/>
              <a:gd name="connsiteY2" fmla="*/ 976267 h 1404531"/>
              <a:gd name="connsiteX3" fmla="*/ 486136 w 2546430"/>
              <a:gd name="connsiteY3" fmla="*/ 212338 h 1404531"/>
              <a:gd name="connsiteX4" fmla="*/ 752354 w 2546430"/>
              <a:gd name="connsiteY4" fmla="*/ 15569 h 1404531"/>
              <a:gd name="connsiteX5" fmla="*/ 995423 w 2546430"/>
              <a:gd name="connsiteY5" fmla="*/ 38718 h 1404531"/>
              <a:gd name="connsiteX6" fmla="*/ 1122744 w 2546430"/>
              <a:gd name="connsiteY6" fmla="*/ 247062 h 1404531"/>
              <a:gd name="connsiteX7" fmla="*/ 1284790 w 2546430"/>
              <a:gd name="connsiteY7" fmla="*/ 791072 h 1404531"/>
              <a:gd name="connsiteX8" fmla="*/ 1539433 w 2546430"/>
              <a:gd name="connsiteY8" fmla="*/ 1080439 h 1404531"/>
              <a:gd name="connsiteX9" fmla="*/ 1944547 w 2546430"/>
              <a:gd name="connsiteY9" fmla="*/ 1288784 h 1404531"/>
              <a:gd name="connsiteX10" fmla="*/ 2546430 w 2546430"/>
              <a:gd name="connsiteY10" fmla="*/ 1381381 h 140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6430" h="1404531">
                <a:moveTo>
                  <a:pt x="0" y="1404531"/>
                </a:moveTo>
                <a:cubicBezTo>
                  <a:pt x="51121" y="1399708"/>
                  <a:pt x="102243" y="1394885"/>
                  <a:pt x="150471" y="1323508"/>
                </a:cubicBezTo>
                <a:cubicBezTo>
                  <a:pt x="198699" y="1252131"/>
                  <a:pt x="233423" y="1161462"/>
                  <a:pt x="289367" y="976267"/>
                </a:cubicBezTo>
                <a:cubicBezTo>
                  <a:pt x="345311" y="791072"/>
                  <a:pt x="408972" y="372454"/>
                  <a:pt x="486136" y="212338"/>
                </a:cubicBezTo>
                <a:cubicBezTo>
                  <a:pt x="563300" y="52222"/>
                  <a:pt x="667473" y="44506"/>
                  <a:pt x="752354" y="15569"/>
                </a:cubicBezTo>
                <a:cubicBezTo>
                  <a:pt x="837235" y="-13368"/>
                  <a:pt x="933691" y="136"/>
                  <a:pt x="995423" y="38718"/>
                </a:cubicBezTo>
                <a:cubicBezTo>
                  <a:pt x="1057155" y="77300"/>
                  <a:pt x="1074516" y="121670"/>
                  <a:pt x="1122744" y="247062"/>
                </a:cubicBezTo>
                <a:cubicBezTo>
                  <a:pt x="1170972" y="372454"/>
                  <a:pt x="1215342" y="652176"/>
                  <a:pt x="1284790" y="791072"/>
                </a:cubicBezTo>
                <a:cubicBezTo>
                  <a:pt x="1354238" y="929968"/>
                  <a:pt x="1429474" y="997487"/>
                  <a:pt x="1539433" y="1080439"/>
                </a:cubicBezTo>
                <a:cubicBezTo>
                  <a:pt x="1649393" y="1163391"/>
                  <a:pt x="1776714" y="1238627"/>
                  <a:pt x="1944547" y="1288784"/>
                </a:cubicBezTo>
                <a:cubicBezTo>
                  <a:pt x="2112380" y="1338941"/>
                  <a:pt x="2329405" y="1360161"/>
                  <a:pt x="2546430" y="1381381"/>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solidFill>
            </a:endParaRPr>
          </a:p>
        </p:txBody>
      </p:sp>
      <p:sp>
        <p:nvSpPr>
          <p:cNvPr id="66" name="TextBox 65">
            <a:extLst>
              <a:ext uri="{FF2B5EF4-FFF2-40B4-BE49-F238E27FC236}">
                <a16:creationId xmlns:a16="http://schemas.microsoft.com/office/drawing/2014/main" id="{0D21796C-6966-6C4C-80D6-A0B04AC1A2B5}"/>
              </a:ext>
            </a:extLst>
          </p:cNvPr>
          <p:cNvSpPr txBox="1"/>
          <p:nvPr/>
        </p:nvSpPr>
        <p:spPr>
          <a:xfrm>
            <a:off x="1866418" y="2114463"/>
            <a:ext cx="1074333" cy="369332"/>
          </a:xfrm>
          <a:prstGeom prst="rect">
            <a:avLst/>
          </a:prstGeom>
          <a:noFill/>
        </p:spPr>
        <p:txBody>
          <a:bodyPr wrap="none" rtlCol="0">
            <a:spAutoFit/>
          </a:bodyPr>
          <a:lstStyle/>
          <a:p>
            <a:r>
              <a:rPr lang="en-US" sz="900" dirty="0"/>
              <a:t>Continental Clouds</a:t>
            </a:r>
          </a:p>
          <a:p>
            <a:r>
              <a:rPr lang="en-US" sz="900" dirty="0"/>
              <a:t>(lots of aerosol)</a:t>
            </a:r>
          </a:p>
        </p:txBody>
      </p:sp>
      <p:cxnSp>
        <p:nvCxnSpPr>
          <p:cNvPr id="68" name="Straight Connector 67">
            <a:extLst>
              <a:ext uri="{FF2B5EF4-FFF2-40B4-BE49-F238E27FC236}">
                <a16:creationId xmlns:a16="http://schemas.microsoft.com/office/drawing/2014/main" id="{CCCFB0B8-4C80-0744-A898-9DEDE733BACA}"/>
              </a:ext>
            </a:extLst>
          </p:cNvPr>
          <p:cNvCxnSpPr>
            <a:stCxn id="62" idx="5"/>
            <a:endCxn id="66" idx="1"/>
          </p:cNvCxnSpPr>
          <p:nvPr/>
        </p:nvCxnSpPr>
        <p:spPr>
          <a:xfrm flipV="1">
            <a:off x="1658074" y="2287588"/>
            <a:ext cx="208344" cy="136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D82EBA0-D8C1-B843-9BB9-520EE80A7E21}"/>
              </a:ext>
            </a:extLst>
          </p:cNvPr>
          <p:cNvCxnSpPr/>
          <p:nvPr/>
        </p:nvCxnSpPr>
        <p:spPr>
          <a:xfrm>
            <a:off x="1519178" y="3405141"/>
            <a:ext cx="0" cy="192059"/>
          </a:xfrm>
          <a:prstGeom prst="line">
            <a:avLst/>
          </a:prstGeom>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3A33EB9C-4833-7B47-8464-2AABDCDBEA5C}"/>
              </a:ext>
            </a:extLst>
          </p:cNvPr>
          <p:cNvSpPr txBox="1"/>
          <p:nvPr/>
        </p:nvSpPr>
        <p:spPr>
          <a:xfrm>
            <a:off x="1336935" y="3581680"/>
            <a:ext cx="482824" cy="230832"/>
          </a:xfrm>
          <a:prstGeom prst="rect">
            <a:avLst/>
          </a:prstGeom>
          <a:noFill/>
        </p:spPr>
        <p:txBody>
          <a:bodyPr wrap="none" rtlCol="0">
            <a:spAutoFit/>
          </a:bodyPr>
          <a:lstStyle/>
          <a:p>
            <a:r>
              <a:rPr lang="en-US" sz="900" dirty="0"/>
              <a:t>10 </a:t>
            </a:r>
            <a:r>
              <a:rPr lang="el-GR" sz="900" dirty="0"/>
              <a:t>μ</a:t>
            </a:r>
            <a:r>
              <a:rPr lang="en-US" sz="900" dirty="0"/>
              <a:t>m</a:t>
            </a:r>
          </a:p>
        </p:txBody>
      </p:sp>
      <p:sp>
        <p:nvSpPr>
          <p:cNvPr id="74" name="Freeform 73">
            <a:extLst>
              <a:ext uri="{FF2B5EF4-FFF2-40B4-BE49-F238E27FC236}">
                <a16:creationId xmlns:a16="http://schemas.microsoft.com/office/drawing/2014/main" id="{961AEF90-E091-1941-8BD7-9C438FA7D5D0}"/>
              </a:ext>
            </a:extLst>
          </p:cNvPr>
          <p:cNvSpPr/>
          <p:nvPr/>
        </p:nvSpPr>
        <p:spPr>
          <a:xfrm>
            <a:off x="928869" y="2936228"/>
            <a:ext cx="1909823" cy="515333"/>
          </a:xfrm>
          <a:custGeom>
            <a:avLst/>
            <a:gdLst>
              <a:gd name="connsiteX0" fmla="*/ 0 w 2546431"/>
              <a:gd name="connsiteY0" fmla="*/ 671517 h 687110"/>
              <a:gd name="connsiteX1" fmla="*/ 254643 w 2546431"/>
              <a:gd name="connsiteY1" fmla="*/ 671517 h 687110"/>
              <a:gd name="connsiteX2" fmla="*/ 393539 w 2546431"/>
              <a:gd name="connsiteY2" fmla="*/ 509471 h 687110"/>
              <a:gd name="connsiteX3" fmla="*/ 451413 w 2546431"/>
              <a:gd name="connsiteY3" fmla="*/ 370575 h 687110"/>
              <a:gd name="connsiteX4" fmla="*/ 520861 w 2546431"/>
              <a:gd name="connsiteY4" fmla="*/ 173806 h 687110"/>
              <a:gd name="connsiteX5" fmla="*/ 636608 w 2546431"/>
              <a:gd name="connsiteY5" fmla="*/ 34909 h 687110"/>
              <a:gd name="connsiteX6" fmla="*/ 844952 w 2546431"/>
              <a:gd name="connsiteY6" fmla="*/ 185 h 687110"/>
              <a:gd name="connsiteX7" fmla="*/ 1030147 w 2546431"/>
              <a:gd name="connsiteY7" fmla="*/ 23335 h 687110"/>
              <a:gd name="connsiteX8" fmla="*/ 1192193 w 2546431"/>
              <a:gd name="connsiteY8" fmla="*/ 69633 h 687110"/>
              <a:gd name="connsiteX9" fmla="*/ 1354238 w 2546431"/>
              <a:gd name="connsiteY9" fmla="*/ 139082 h 687110"/>
              <a:gd name="connsiteX10" fmla="*/ 1469985 w 2546431"/>
              <a:gd name="connsiteY10" fmla="*/ 220104 h 687110"/>
              <a:gd name="connsiteX11" fmla="*/ 1620456 w 2546431"/>
              <a:gd name="connsiteY11" fmla="*/ 312702 h 687110"/>
              <a:gd name="connsiteX12" fmla="*/ 1875099 w 2546431"/>
              <a:gd name="connsiteY12" fmla="*/ 416874 h 687110"/>
              <a:gd name="connsiteX13" fmla="*/ 2129742 w 2546431"/>
              <a:gd name="connsiteY13" fmla="*/ 486322 h 687110"/>
              <a:gd name="connsiteX14" fmla="*/ 2291787 w 2546431"/>
              <a:gd name="connsiteY14" fmla="*/ 544195 h 687110"/>
              <a:gd name="connsiteX15" fmla="*/ 2546431 w 2546431"/>
              <a:gd name="connsiteY15" fmla="*/ 590494 h 68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6431" h="687110">
                <a:moveTo>
                  <a:pt x="0" y="671517"/>
                </a:moveTo>
                <a:cubicBezTo>
                  <a:pt x="94526" y="685021"/>
                  <a:pt x="189053" y="698525"/>
                  <a:pt x="254643" y="671517"/>
                </a:cubicBezTo>
                <a:cubicBezTo>
                  <a:pt x="320233" y="644509"/>
                  <a:pt x="360744" y="559628"/>
                  <a:pt x="393539" y="509471"/>
                </a:cubicBezTo>
                <a:cubicBezTo>
                  <a:pt x="426334" y="459314"/>
                  <a:pt x="430193" y="426519"/>
                  <a:pt x="451413" y="370575"/>
                </a:cubicBezTo>
                <a:cubicBezTo>
                  <a:pt x="472633" y="314631"/>
                  <a:pt x="489995" y="229750"/>
                  <a:pt x="520861" y="173806"/>
                </a:cubicBezTo>
                <a:cubicBezTo>
                  <a:pt x="551727" y="117862"/>
                  <a:pt x="582593" y="63846"/>
                  <a:pt x="636608" y="34909"/>
                </a:cubicBezTo>
                <a:cubicBezTo>
                  <a:pt x="690623" y="5972"/>
                  <a:pt x="779362" y="2114"/>
                  <a:pt x="844952" y="185"/>
                </a:cubicBezTo>
                <a:cubicBezTo>
                  <a:pt x="910542" y="-1744"/>
                  <a:pt x="972274" y="11760"/>
                  <a:pt x="1030147" y="23335"/>
                </a:cubicBezTo>
                <a:cubicBezTo>
                  <a:pt x="1088020" y="34910"/>
                  <a:pt x="1138178" y="50342"/>
                  <a:pt x="1192193" y="69633"/>
                </a:cubicBezTo>
                <a:cubicBezTo>
                  <a:pt x="1246208" y="88924"/>
                  <a:pt x="1307939" y="114004"/>
                  <a:pt x="1354238" y="139082"/>
                </a:cubicBezTo>
                <a:cubicBezTo>
                  <a:pt x="1400537" y="164160"/>
                  <a:pt x="1425615" y="191167"/>
                  <a:pt x="1469985" y="220104"/>
                </a:cubicBezTo>
                <a:cubicBezTo>
                  <a:pt x="1514355" y="249041"/>
                  <a:pt x="1552937" y="279907"/>
                  <a:pt x="1620456" y="312702"/>
                </a:cubicBezTo>
                <a:cubicBezTo>
                  <a:pt x="1687975" y="345497"/>
                  <a:pt x="1790218" y="387937"/>
                  <a:pt x="1875099" y="416874"/>
                </a:cubicBezTo>
                <a:cubicBezTo>
                  <a:pt x="1959980" y="445811"/>
                  <a:pt x="2060294" y="465102"/>
                  <a:pt x="2129742" y="486322"/>
                </a:cubicBezTo>
                <a:cubicBezTo>
                  <a:pt x="2199190" y="507542"/>
                  <a:pt x="2222339" y="526833"/>
                  <a:pt x="2291787" y="544195"/>
                </a:cubicBezTo>
                <a:cubicBezTo>
                  <a:pt x="2361235" y="561557"/>
                  <a:pt x="2503990" y="578919"/>
                  <a:pt x="2546431" y="590494"/>
                </a:cubicBezTo>
              </a:path>
            </a:pathLst>
          </a:custGeom>
          <a:no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TextBox 74">
            <a:extLst>
              <a:ext uri="{FF2B5EF4-FFF2-40B4-BE49-F238E27FC236}">
                <a16:creationId xmlns:a16="http://schemas.microsoft.com/office/drawing/2014/main" id="{491F402A-8FC9-A548-A549-861CA65BFC5B}"/>
              </a:ext>
            </a:extLst>
          </p:cNvPr>
          <p:cNvSpPr txBox="1"/>
          <p:nvPr/>
        </p:nvSpPr>
        <p:spPr>
          <a:xfrm>
            <a:off x="2204054" y="2750826"/>
            <a:ext cx="1001773" cy="507831"/>
          </a:xfrm>
          <a:prstGeom prst="rect">
            <a:avLst/>
          </a:prstGeom>
          <a:noFill/>
        </p:spPr>
        <p:txBody>
          <a:bodyPr wrap="square" rtlCol="0">
            <a:spAutoFit/>
          </a:bodyPr>
          <a:lstStyle/>
          <a:p>
            <a:r>
              <a:rPr lang="en-US" sz="900" dirty="0"/>
              <a:t>Maritime Clouds</a:t>
            </a:r>
          </a:p>
          <a:p>
            <a:r>
              <a:rPr lang="en-US" sz="900" dirty="0"/>
              <a:t>(fewer aerosol, more GCCN)</a:t>
            </a:r>
          </a:p>
        </p:txBody>
      </p:sp>
      <p:sp>
        <p:nvSpPr>
          <p:cNvPr id="77" name="Content Placeholder 2">
            <a:extLst>
              <a:ext uri="{FF2B5EF4-FFF2-40B4-BE49-F238E27FC236}">
                <a16:creationId xmlns:a16="http://schemas.microsoft.com/office/drawing/2014/main" id="{0EFC0DF1-CD71-4C4B-9E3F-08225FFC59F2}"/>
              </a:ext>
            </a:extLst>
          </p:cNvPr>
          <p:cNvSpPr txBox="1">
            <a:spLocks/>
          </p:cNvSpPr>
          <p:nvPr/>
        </p:nvSpPr>
        <p:spPr>
          <a:xfrm>
            <a:off x="3026298" y="1677553"/>
            <a:ext cx="1452032" cy="1578769"/>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t>Lots of small drops (which fall slowly)</a:t>
            </a:r>
          </a:p>
          <a:p>
            <a:r>
              <a:rPr lang="en-US" sz="1050" dirty="0"/>
              <a:t>Few large drops</a:t>
            </a:r>
          </a:p>
        </p:txBody>
      </p:sp>
      <p:cxnSp>
        <p:nvCxnSpPr>
          <p:cNvPr id="78" name="Straight Arrow Connector 77">
            <a:extLst>
              <a:ext uri="{FF2B5EF4-FFF2-40B4-BE49-F238E27FC236}">
                <a16:creationId xmlns:a16="http://schemas.microsoft.com/office/drawing/2014/main" id="{46DBB8FA-A1EB-C54C-9C16-886DA3760124}"/>
              </a:ext>
            </a:extLst>
          </p:cNvPr>
          <p:cNvCxnSpPr/>
          <p:nvPr/>
        </p:nvCxnSpPr>
        <p:spPr>
          <a:xfrm flipV="1">
            <a:off x="6113555" y="2341985"/>
            <a:ext cx="0" cy="13401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6CD1A2A-349F-1342-99C7-139749AFE077}"/>
              </a:ext>
            </a:extLst>
          </p:cNvPr>
          <p:cNvCxnSpPr>
            <a:cxnSpLocks/>
          </p:cNvCxnSpPr>
          <p:nvPr/>
        </p:nvCxnSpPr>
        <p:spPr>
          <a:xfrm>
            <a:off x="6113556" y="3682150"/>
            <a:ext cx="210651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83F9444-D32A-AC4E-964B-FB4903172226}"/>
              </a:ext>
            </a:extLst>
          </p:cNvPr>
          <p:cNvSpPr txBox="1"/>
          <p:nvPr/>
        </p:nvSpPr>
        <p:spPr>
          <a:xfrm>
            <a:off x="5694876" y="2353688"/>
            <a:ext cx="481222" cy="253916"/>
          </a:xfrm>
          <a:prstGeom prst="rect">
            <a:avLst/>
          </a:prstGeom>
          <a:noFill/>
        </p:spPr>
        <p:txBody>
          <a:bodyPr wrap="none" rtlCol="0">
            <a:spAutoFit/>
          </a:bodyPr>
          <a:lstStyle/>
          <a:p>
            <a:r>
              <a:rPr lang="en-US" sz="1050" dirty="0"/>
              <a:t>N(</a:t>
            </a:r>
            <a:r>
              <a:rPr lang="en-US" sz="1050" dirty="0" err="1"/>
              <a:t>D</a:t>
            </a:r>
            <a:r>
              <a:rPr lang="en-US" sz="1050" baseline="-25000" dirty="0" err="1"/>
              <a:t>p</a:t>
            </a:r>
            <a:r>
              <a:rPr lang="en-US" sz="1050" dirty="0"/>
              <a:t>)</a:t>
            </a:r>
          </a:p>
        </p:txBody>
      </p:sp>
      <p:sp>
        <p:nvSpPr>
          <p:cNvPr id="81" name="TextBox 80">
            <a:extLst>
              <a:ext uri="{FF2B5EF4-FFF2-40B4-BE49-F238E27FC236}">
                <a16:creationId xmlns:a16="http://schemas.microsoft.com/office/drawing/2014/main" id="{9AFBDFAC-711E-3742-8EBB-590760687596}"/>
              </a:ext>
            </a:extLst>
          </p:cNvPr>
          <p:cNvSpPr txBox="1"/>
          <p:nvPr/>
        </p:nvSpPr>
        <p:spPr>
          <a:xfrm>
            <a:off x="8158138" y="3637462"/>
            <a:ext cx="314510" cy="253916"/>
          </a:xfrm>
          <a:prstGeom prst="rect">
            <a:avLst/>
          </a:prstGeom>
          <a:noFill/>
        </p:spPr>
        <p:txBody>
          <a:bodyPr wrap="none" rtlCol="0">
            <a:spAutoFit/>
          </a:bodyPr>
          <a:lstStyle/>
          <a:p>
            <a:r>
              <a:rPr lang="en-US" sz="1050" dirty="0" err="1"/>
              <a:t>D</a:t>
            </a:r>
            <a:r>
              <a:rPr lang="en-US" sz="1050" baseline="-25000" dirty="0" err="1"/>
              <a:t>p</a:t>
            </a:r>
            <a:endParaRPr lang="en-US" sz="1050" dirty="0"/>
          </a:p>
        </p:txBody>
      </p:sp>
      <p:cxnSp>
        <p:nvCxnSpPr>
          <p:cNvPr id="82" name="Straight Connector 81">
            <a:extLst>
              <a:ext uri="{FF2B5EF4-FFF2-40B4-BE49-F238E27FC236}">
                <a16:creationId xmlns:a16="http://schemas.microsoft.com/office/drawing/2014/main" id="{80F68BB8-617E-6B43-9E73-8FC237633B2D}"/>
              </a:ext>
            </a:extLst>
          </p:cNvPr>
          <p:cNvCxnSpPr/>
          <p:nvPr/>
        </p:nvCxnSpPr>
        <p:spPr>
          <a:xfrm>
            <a:off x="6542460" y="3586120"/>
            <a:ext cx="0" cy="192059"/>
          </a:xfrm>
          <a:prstGeom prst="line">
            <a:avLst/>
          </a:prstGeom>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2DC7AE62-D687-6F49-9106-7C6434ACF5D1}"/>
              </a:ext>
            </a:extLst>
          </p:cNvPr>
          <p:cNvSpPr txBox="1"/>
          <p:nvPr/>
        </p:nvSpPr>
        <p:spPr>
          <a:xfrm>
            <a:off x="6316519" y="3747635"/>
            <a:ext cx="482824" cy="230832"/>
          </a:xfrm>
          <a:prstGeom prst="rect">
            <a:avLst/>
          </a:prstGeom>
          <a:noFill/>
        </p:spPr>
        <p:txBody>
          <a:bodyPr wrap="none" rtlCol="0">
            <a:spAutoFit/>
          </a:bodyPr>
          <a:lstStyle/>
          <a:p>
            <a:r>
              <a:rPr lang="en-US" sz="900" dirty="0"/>
              <a:t>10 </a:t>
            </a:r>
            <a:r>
              <a:rPr lang="el-GR" sz="900" dirty="0"/>
              <a:t>μ</a:t>
            </a:r>
            <a:r>
              <a:rPr lang="en-US" sz="900" dirty="0"/>
              <a:t>m</a:t>
            </a:r>
          </a:p>
        </p:txBody>
      </p:sp>
      <p:cxnSp>
        <p:nvCxnSpPr>
          <p:cNvPr id="84" name="Straight Connector 83">
            <a:extLst>
              <a:ext uri="{FF2B5EF4-FFF2-40B4-BE49-F238E27FC236}">
                <a16:creationId xmlns:a16="http://schemas.microsoft.com/office/drawing/2014/main" id="{362C31DF-B94F-B94D-9108-F26AB031C65D}"/>
              </a:ext>
            </a:extLst>
          </p:cNvPr>
          <p:cNvCxnSpPr/>
          <p:nvPr/>
        </p:nvCxnSpPr>
        <p:spPr>
          <a:xfrm>
            <a:off x="7078863" y="3597265"/>
            <a:ext cx="0" cy="192059"/>
          </a:xfrm>
          <a:prstGeom prst="line">
            <a:avLst/>
          </a:prstGeom>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3F5B0542-48A0-124E-B603-7D8E34718464}"/>
              </a:ext>
            </a:extLst>
          </p:cNvPr>
          <p:cNvSpPr txBox="1"/>
          <p:nvPr/>
        </p:nvSpPr>
        <p:spPr>
          <a:xfrm>
            <a:off x="6856899" y="3748233"/>
            <a:ext cx="540533" cy="230832"/>
          </a:xfrm>
          <a:prstGeom prst="rect">
            <a:avLst/>
          </a:prstGeom>
          <a:noFill/>
        </p:spPr>
        <p:txBody>
          <a:bodyPr wrap="none" rtlCol="0">
            <a:spAutoFit/>
          </a:bodyPr>
          <a:lstStyle/>
          <a:p>
            <a:r>
              <a:rPr lang="en-US" sz="900" dirty="0"/>
              <a:t>100 </a:t>
            </a:r>
            <a:r>
              <a:rPr lang="el-GR" sz="900" dirty="0"/>
              <a:t>μ</a:t>
            </a:r>
            <a:r>
              <a:rPr lang="en-US" sz="900" dirty="0"/>
              <a:t>m</a:t>
            </a:r>
          </a:p>
        </p:txBody>
      </p:sp>
      <p:cxnSp>
        <p:nvCxnSpPr>
          <p:cNvPr id="86" name="Straight Connector 85">
            <a:extLst>
              <a:ext uri="{FF2B5EF4-FFF2-40B4-BE49-F238E27FC236}">
                <a16:creationId xmlns:a16="http://schemas.microsoft.com/office/drawing/2014/main" id="{3801E15F-5507-0544-82D4-DBF34D5825A1}"/>
              </a:ext>
            </a:extLst>
          </p:cNvPr>
          <p:cNvCxnSpPr/>
          <p:nvPr/>
        </p:nvCxnSpPr>
        <p:spPr>
          <a:xfrm>
            <a:off x="7658163" y="3597265"/>
            <a:ext cx="0" cy="192059"/>
          </a:xfrm>
          <a:prstGeom prst="line">
            <a:avLst/>
          </a:prstGeom>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A6B7F247-7DD3-6B46-8F3F-DDD4D22177CD}"/>
              </a:ext>
            </a:extLst>
          </p:cNvPr>
          <p:cNvSpPr txBox="1"/>
          <p:nvPr/>
        </p:nvSpPr>
        <p:spPr>
          <a:xfrm>
            <a:off x="7436199" y="3748233"/>
            <a:ext cx="598241" cy="230832"/>
          </a:xfrm>
          <a:prstGeom prst="rect">
            <a:avLst/>
          </a:prstGeom>
          <a:noFill/>
        </p:spPr>
        <p:txBody>
          <a:bodyPr wrap="none" rtlCol="0">
            <a:spAutoFit/>
          </a:bodyPr>
          <a:lstStyle/>
          <a:p>
            <a:r>
              <a:rPr lang="en-US" sz="900" dirty="0"/>
              <a:t>1000 </a:t>
            </a:r>
            <a:r>
              <a:rPr lang="el-GR" sz="900" dirty="0"/>
              <a:t>μ</a:t>
            </a:r>
            <a:r>
              <a:rPr lang="en-US" sz="900" dirty="0"/>
              <a:t>m</a:t>
            </a:r>
          </a:p>
        </p:txBody>
      </p:sp>
      <p:sp>
        <p:nvSpPr>
          <p:cNvPr id="88" name="Freeform 87">
            <a:extLst>
              <a:ext uri="{FF2B5EF4-FFF2-40B4-BE49-F238E27FC236}">
                <a16:creationId xmlns:a16="http://schemas.microsoft.com/office/drawing/2014/main" id="{D9F970AE-8E6F-214F-8F01-810C175ACD96}"/>
              </a:ext>
            </a:extLst>
          </p:cNvPr>
          <p:cNvSpPr/>
          <p:nvPr/>
        </p:nvSpPr>
        <p:spPr>
          <a:xfrm>
            <a:off x="6146157" y="2787706"/>
            <a:ext cx="2109486" cy="869186"/>
          </a:xfrm>
          <a:custGeom>
            <a:avLst/>
            <a:gdLst>
              <a:gd name="connsiteX0" fmla="*/ 0 w 2812648"/>
              <a:gd name="connsiteY0" fmla="*/ 1158915 h 1158915"/>
              <a:gd name="connsiteX1" fmla="*/ 219919 w 2812648"/>
              <a:gd name="connsiteY1" fmla="*/ 348687 h 1158915"/>
              <a:gd name="connsiteX2" fmla="*/ 347240 w 2812648"/>
              <a:gd name="connsiteY2" fmla="*/ 36171 h 1158915"/>
              <a:gd name="connsiteX3" fmla="*/ 509286 w 2812648"/>
              <a:gd name="connsiteY3" fmla="*/ 13021 h 1158915"/>
              <a:gd name="connsiteX4" fmla="*/ 636608 w 2812648"/>
              <a:gd name="connsiteY4" fmla="*/ 94044 h 1158915"/>
              <a:gd name="connsiteX5" fmla="*/ 833377 w 2812648"/>
              <a:gd name="connsiteY5" fmla="*/ 302388 h 1158915"/>
              <a:gd name="connsiteX6" fmla="*/ 1030147 w 2812648"/>
              <a:gd name="connsiteY6" fmla="*/ 441285 h 1158915"/>
              <a:gd name="connsiteX7" fmla="*/ 1226916 w 2812648"/>
              <a:gd name="connsiteY7" fmla="*/ 476009 h 1158915"/>
              <a:gd name="connsiteX8" fmla="*/ 1435261 w 2812648"/>
              <a:gd name="connsiteY8" fmla="*/ 464434 h 1158915"/>
              <a:gd name="connsiteX9" fmla="*/ 1689904 w 2812648"/>
              <a:gd name="connsiteY9" fmla="*/ 337113 h 1158915"/>
              <a:gd name="connsiteX10" fmla="*/ 1863524 w 2812648"/>
              <a:gd name="connsiteY10" fmla="*/ 279239 h 1158915"/>
              <a:gd name="connsiteX11" fmla="*/ 2013995 w 2812648"/>
              <a:gd name="connsiteY11" fmla="*/ 313963 h 1158915"/>
              <a:gd name="connsiteX12" fmla="*/ 2152891 w 2812648"/>
              <a:gd name="connsiteY12" fmla="*/ 452859 h 1158915"/>
              <a:gd name="connsiteX13" fmla="*/ 2222339 w 2812648"/>
              <a:gd name="connsiteY13" fmla="*/ 591756 h 1158915"/>
              <a:gd name="connsiteX14" fmla="*/ 2338086 w 2812648"/>
              <a:gd name="connsiteY14" fmla="*/ 765376 h 1158915"/>
              <a:gd name="connsiteX15" fmla="*/ 2523281 w 2812648"/>
              <a:gd name="connsiteY15" fmla="*/ 927421 h 1158915"/>
              <a:gd name="connsiteX16" fmla="*/ 2662177 w 2812648"/>
              <a:gd name="connsiteY16" fmla="*/ 1008444 h 1158915"/>
              <a:gd name="connsiteX17" fmla="*/ 2812648 w 2812648"/>
              <a:gd name="connsiteY17" fmla="*/ 1089467 h 115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2648" h="1158915">
                <a:moveTo>
                  <a:pt x="0" y="1158915"/>
                </a:moveTo>
                <a:cubicBezTo>
                  <a:pt x="81023" y="847363"/>
                  <a:pt x="162046" y="535811"/>
                  <a:pt x="219919" y="348687"/>
                </a:cubicBezTo>
                <a:cubicBezTo>
                  <a:pt x="277792" y="161563"/>
                  <a:pt x="299012" y="92115"/>
                  <a:pt x="347240" y="36171"/>
                </a:cubicBezTo>
                <a:cubicBezTo>
                  <a:pt x="395468" y="-19773"/>
                  <a:pt x="461058" y="3375"/>
                  <a:pt x="509286" y="13021"/>
                </a:cubicBezTo>
                <a:cubicBezTo>
                  <a:pt x="557514" y="22666"/>
                  <a:pt x="582593" y="45816"/>
                  <a:pt x="636608" y="94044"/>
                </a:cubicBezTo>
                <a:cubicBezTo>
                  <a:pt x="690623" y="142272"/>
                  <a:pt x="767787" y="244514"/>
                  <a:pt x="833377" y="302388"/>
                </a:cubicBezTo>
                <a:cubicBezTo>
                  <a:pt x="898967" y="360262"/>
                  <a:pt x="964557" y="412348"/>
                  <a:pt x="1030147" y="441285"/>
                </a:cubicBezTo>
                <a:cubicBezTo>
                  <a:pt x="1095737" y="470222"/>
                  <a:pt x="1159397" y="472151"/>
                  <a:pt x="1226916" y="476009"/>
                </a:cubicBezTo>
                <a:cubicBezTo>
                  <a:pt x="1294435" y="479867"/>
                  <a:pt x="1358096" y="487583"/>
                  <a:pt x="1435261" y="464434"/>
                </a:cubicBezTo>
                <a:cubicBezTo>
                  <a:pt x="1512426" y="441285"/>
                  <a:pt x="1618527" y="367979"/>
                  <a:pt x="1689904" y="337113"/>
                </a:cubicBezTo>
                <a:cubicBezTo>
                  <a:pt x="1761281" y="306247"/>
                  <a:pt x="1809509" y="283097"/>
                  <a:pt x="1863524" y="279239"/>
                </a:cubicBezTo>
                <a:cubicBezTo>
                  <a:pt x="1917539" y="275381"/>
                  <a:pt x="1965767" y="285026"/>
                  <a:pt x="2013995" y="313963"/>
                </a:cubicBezTo>
                <a:cubicBezTo>
                  <a:pt x="2062223" y="342900"/>
                  <a:pt x="2118167" y="406560"/>
                  <a:pt x="2152891" y="452859"/>
                </a:cubicBezTo>
                <a:cubicBezTo>
                  <a:pt x="2187615" y="499158"/>
                  <a:pt x="2191473" y="539670"/>
                  <a:pt x="2222339" y="591756"/>
                </a:cubicBezTo>
                <a:cubicBezTo>
                  <a:pt x="2253205" y="643842"/>
                  <a:pt x="2287929" y="709432"/>
                  <a:pt x="2338086" y="765376"/>
                </a:cubicBezTo>
                <a:cubicBezTo>
                  <a:pt x="2388243" y="821320"/>
                  <a:pt x="2469266" y="886910"/>
                  <a:pt x="2523281" y="927421"/>
                </a:cubicBezTo>
                <a:cubicBezTo>
                  <a:pt x="2577296" y="967932"/>
                  <a:pt x="2613949" y="981436"/>
                  <a:pt x="2662177" y="1008444"/>
                </a:cubicBezTo>
                <a:cubicBezTo>
                  <a:pt x="2710405" y="1035452"/>
                  <a:pt x="2761526" y="1062459"/>
                  <a:pt x="2812648" y="1089467"/>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Content Placeholder 2">
            <a:extLst>
              <a:ext uri="{FF2B5EF4-FFF2-40B4-BE49-F238E27FC236}">
                <a16:creationId xmlns:a16="http://schemas.microsoft.com/office/drawing/2014/main" id="{259AE890-FDF1-CD4E-A5CC-E60481926CE0}"/>
              </a:ext>
            </a:extLst>
          </p:cNvPr>
          <p:cNvSpPr txBox="1">
            <a:spLocks/>
          </p:cNvSpPr>
          <p:nvPr/>
        </p:nvSpPr>
        <p:spPr>
          <a:xfrm>
            <a:off x="6751442" y="2203887"/>
            <a:ext cx="2186453" cy="737225"/>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t>Complex size distributions</a:t>
            </a:r>
          </a:p>
          <a:p>
            <a:r>
              <a:rPr lang="en-US" sz="1050" dirty="0"/>
              <a:t>Large particles </a:t>
            </a:r>
            <a:r>
              <a:rPr lang="en-US" sz="1050" dirty="0">
                <a:sym typeface="Wingdings" pitchFamily="2" charset="2"/>
              </a:rPr>
              <a:t> fall quickly</a:t>
            </a:r>
            <a:endParaRPr lang="en-US" sz="1050" dirty="0"/>
          </a:p>
        </p:txBody>
      </p:sp>
      <p:sp>
        <p:nvSpPr>
          <p:cNvPr id="60" name="Title 1"/>
          <p:cNvSpPr txBox="1">
            <a:spLocks/>
          </p:cNvSpPr>
          <p:nvPr/>
        </p:nvSpPr>
        <p:spPr>
          <a:xfrm>
            <a:off x="411480" y="319406"/>
            <a:ext cx="8321040" cy="11131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Differences between warm and cold clouds</a:t>
            </a:r>
            <a:endParaRPr lang="en-US" sz="2400" dirty="0"/>
          </a:p>
        </p:txBody>
      </p:sp>
      <mc:AlternateContent xmlns:mc="http://schemas.openxmlformats.org/markup-compatibility/2006">
        <mc:Choice xmlns:a14="http://schemas.microsoft.com/office/drawing/2010/main" Requires="a14">
          <p:sp>
            <p:nvSpPr>
              <p:cNvPr id="63" name="Title 1">
                <a:extLst>
                  <a:ext uri="{FF2B5EF4-FFF2-40B4-BE49-F238E27FC236}">
                    <a16:creationId xmlns:a16="http://schemas.microsoft.com/office/drawing/2014/main" id="{F1955E4A-8A54-E142-BC59-0D4CA4863438}"/>
                  </a:ext>
                </a:extLst>
              </p:cNvPr>
              <p:cNvSpPr txBox="1">
                <a:spLocks/>
              </p:cNvSpPr>
              <p:nvPr/>
            </p:nvSpPr>
            <p:spPr>
              <a:xfrm>
                <a:off x="835176" y="4291039"/>
                <a:ext cx="7455399" cy="68790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t>Difference in cloud microphysical properties are largely driven by the difference between saturation vapor pressure for water and for ice, </a:t>
                </a:r>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𝑒</m:t>
                        </m:r>
                      </m:e>
                      <m:sub>
                        <m:r>
                          <a:rPr lang="en-US" sz="1800" b="0" i="1" smtClean="0">
                            <a:latin typeface="Cambria Math" panose="02040503050406030204" pitchFamily="18" charset="0"/>
                          </a:rPr>
                          <m:t>𝑠</m:t>
                        </m:r>
                      </m:sub>
                    </m:sSub>
                  </m:oMath>
                </a14:m>
                <a:r>
                  <a:rPr lang="en-US" sz="1600" dirty="0">
                    <a:latin typeface="Freestyle Script" panose="020F0502020204030204" pitchFamily="34" charset="0"/>
                    <a:cs typeface="Freestyle Script" panose="020F0502020204030204" pitchFamily="34" charset="0"/>
                  </a:rPr>
                  <a:t> &gt;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𝑒</m:t>
                        </m:r>
                      </m:e>
                      <m:sub>
                        <m:r>
                          <a:rPr lang="en-US" sz="1800" i="1">
                            <a:latin typeface="Cambria Math" panose="02040503050406030204" pitchFamily="18" charset="0"/>
                          </a:rPr>
                          <m:t>𝑖</m:t>
                        </m:r>
                      </m:sub>
                    </m:sSub>
                  </m:oMath>
                </a14:m>
                <a:endParaRPr lang="en-US" sz="1600" dirty="0">
                  <a:latin typeface="Freestyle Script" panose="020F0502020204030204" pitchFamily="34" charset="0"/>
                  <a:cs typeface="Freestyle Script" panose="020F0502020204030204" pitchFamily="34" charset="0"/>
                </a:endParaRPr>
              </a:p>
            </p:txBody>
          </p:sp>
        </mc:Choice>
        <mc:Fallback>
          <p:sp>
            <p:nvSpPr>
              <p:cNvPr id="63" name="Title 1">
                <a:extLst>
                  <a:ext uri="{FF2B5EF4-FFF2-40B4-BE49-F238E27FC236}">
                    <a16:creationId xmlns:a16="http://schemas.microsoft.com/office/drawing/2014/main" id="{F1955E4A-8A54-E142-BC59-0D4CA4863438}"/>
                  </a:ext>
                </a:extLst>
              </p:cNvPr>
              <p:cNvSpPr txBox="1">
                <a:spLocks noRot="1" noChangeAspect="1" noMove="1" noResize="1" noEditPoints="1" noAdjustHandles="1" noChangeArrowheads="1" noChangeShapeType="1" noTextEdit="1"/>
              </p:cNvSpPr>
              <p:nvPr/>
            </p:nvSpPr>
            <p:spPr>
              <a:xfrm>
                <a:off x="835176" y="4291039"/>
                <a:ext cx="7455399" cy="687902"/>
              </a:xfrm>
              <a:prstGeom prst="rect">
                <a:avLst/>
              </a:prstGeom>
              <a:blipFill>
                <a:blip r:embed="rId2"/>
                <a:stretch>
                  <a:fillRect l="-409" t="-6195" r="-327"/>
                </a:stretch>
              </a:blipFill>
            </p:spPr>
            <p:txBody>
              <a:bodyPr/>
              <a:lstStyle/>
              <a:p>
                <a:r>
                  <a:rPr lang="en-US">
                    <a:noFill/>
                  </a:rPr>
                  <a:t> </a:t>
                </a:r>
              </a:p>
            </p:txBody>
          </p:sp>
        </mc:Fallback>
      </mc:AlternateContent>
      <p:cxnSp>
        <p:nvCxnSpPr>
          <p:cNvPr id="64" name="Straight Arrow Connector 63">
            <a:extLst>
              <a:ext uri="{FF2B5EF4-FFF2-40B4-BE49-F238E27FC236}">
                <a16:creationId xmlns:a16="http://schemas.microsoft.com/office/drawing/2014/main" id="{B4CE03E0-32D8-2D40-A530-88B949206D1C}"/>
              </a:ext>
            </a:extLst>
          </p:cNvPr>
          <p:cNvCxnSpPr>
            <a:cxnSpLocks/>
          </p:cNvCxnSpPr>
          <p:nvPr/>
        </p:nvCxnSpPr>
        <p:spPr>
          <a:xfrm>
            <a:off x="848251" y="5229462"/>
            <a:ext cx="0" cy="1455412"/>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DD460D4-169F-ED4A-B839-15A99C9DA6FC}"/>
              </a:ext>
            </a:extLst>
          </p:cNvPr>
          <p:cNvCxnSpPr>
            <a:cxnSpLocks/>
          </p:cNvCxnSpPr>
          <p:nvPr/>
        </p:nvCxnSpPr>
        <p:spPr>
          <a:xfrm>
            <a:off x="736134" y="6123313"/>
            <a:ext cx="1799843"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A528FDDE-DB4F-B049-B1F4-1DF254ADB9C8}"/>
              </a:ext>
            </a:extLst>
          </p:cNvPr>
          <p:cNvGrpSpPr/>
          <p:nvPr/>
        </p:nvGrpSpPr>
        <p:grpSpPr>
          <a:xfrm>
            <a:off x="1169625" y="5576215"/>
            <a:ext cx="2119491" cy="547099"/>
            <a:chOff x="1317694" y="3106314"/>
            <a:chExt cx="2825986" cy="729465"/>
          </a:xfrm>
        </p:grpSpPr>
        <p:cxnSp>
          <p:nvCxnSpPr>
            <p:cNvPr id="72" name="Straight Arrow Connector 71">
              <a:extLst>
                <a:ext uri="{FF2B5EF4-FFF2-40B4-BE49-F238E27FC236}">
                  <a16:creationId xmlns:a16="http://schemas.microsoft.com/office/drawing/2014/main" id="{A95504FC-5593-854A-81CF-D2E1B34CB79B}"/>
                </a:ext>
              </a:extLst>
            </p:cNvPr>
            <p:cNvCxnSpPr/>
            <p:nvPr/>
          </p:nvCxnSpPr>
          <p:spPr>
            <a:xfrm flipV="1">
              <a:off x="1323222" y="3106314"/>
              <a:ext cx="0" cy="729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090F0B1F-5695-5041-BC3C-28BF65360062}"/>
                </a:ext>
              </a:extLst>
            </p:cNvPr>
            <p:cNvSpPr txBox="1"/>
            <p:nvPr/>
          </p:nvSpPr>
          <p:spPr>
            <a:xfrm>
              <a:off x="1317694" y="3296022"/>
              <a:ext cx="2825986" cy="348813"/>
            </a:xfrm>
            <a:prstGeom prst="rect">
              <a:avLst/>
            </a:prstGeom>
            <a:noFill/>
          </p:spPr>
          <p:txBody>
            <a:bodyPr wrap="none" rtlCol="0">
              <a:spAutoFit/>
            </a:bodyPr>
            <a:lstStyle/>
            <a:p>
              <a:r>
                <a:rPr lang="en-US" sz="1100" dirty="0"/>
                <a:t>Excess = condensation/deposition</a:t>
              </a:r>
            </a:p>
          </p:txBody>
        </p:sp>
      </p:grpSp>
      <p:grpSp>
        <p:nvGrpSpPr>
          <p:cNvPr id="89" name="Group 88">
            <a:extLst>
              <a:ext uri="{FF2B5EF4-FFF2-40B4-BE49-F238E27FC236}">
                <a16:creationId xmlns:a16="http://schemas.microsoft.com/office/drawing/2014/main" id="{CBD13557-8302-D64F-BAC3-8EE8F9BA1CE6}"/>
              </a:ext>
            </a:extLst>
          </p:cNvPr>
          <p:cNvGrpSpPr/>
          <p:nvPr/>
        </p:nvGrpSpPr>
        <p:grpSpPr>
          <a:xfrm>
            <a:off x="848251" y="5473325"/>
            <a:ext cx="4331167" cy="225575"/>
            <a:chOff x="889195" y="2969126"/>
            <a:chExt cx="5774886" cy="300767"/>
          </a:xfrm>
        </p:grpSpPr>
        <p:cxnSp>
          <p:nvCxnSpPr>
            <p:cNvPr id="90" name="Straight Connector 89">
              <a:extLst>
                <a:ext uri="{FF2B5EF4-FFF2-40B4-BE49-F238E27FC236}">
                  <a16:creationId xmlns:a16="http://schemas.microsoft.com/office/drawing/2014/main" id="{6691FDAD-E666-8242-9728-CDEE84F254E1}"/>
                </a:ext>
              </a:extLst>
            </p:cNvPr>
            <p:cNvCxnSpPr>
              <a:cxnSpLocks/>
            </p:cNvCxnSpPr>
            <p:nvPr/>
          </p:nvCxnSpPr>
          <p:spPr>
            <a:xfrm>
              <a:off x="889195" y="3106314"/>
              <a:ext cx="2150093" cy="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91" name="TextBox 90">
                  <a:extLst>
                    <a:ext uri="{FF2B5EF4-FFF2-40B4-BE49-F238E27FC236}">
                      <a16:creationId xmlns:a16="http://schemas.microsoft.com/office/drawing/2014/main" id="{6EAC4596-BF4A-5A40-8273-6BA6D82B65F4}"/>
                    </a:ext>
                  </a:extLst>
                </p:cNvPr>
                <p:cNvSpPr txBox="1"/>
                <p:nvPr/>
              </p:nvSpPr>
              <p:spPr>
                <a:xfrm>
                  <a:off x="3098663" y="2969126"/>
                  <a:ext cx="3565418" cy="300767"/>
                </a:xfrm>
                <a:prstGeom prst="rect">
                  <a:avLst/>
                </a:prstGeom>
                <a:noFill/>
              </p:spPr>
              <p:txBody>
                <a:bodyPr wrap="none" lIns="0" tIns="0" rIns="0" bIns="0" rtlCol="0">
                  <a:spAutoFit/>
                </a:bodyPr>
                <a:lstStyle/>
                <a:p>
                  <a:pPr/>
                  <a14:m>
                    <m:oMath xmlns:m="http://schemas.openxmlformats.org/officeDocument/2006/math">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𝑒</m:t>
                          </m:r>
                        </m:e>
                        <m:sub>
                          <m:r>
                            <a:rPr lang="en-US" sz="1350" i="1">
                              <a:latin typeface="Cambria Math" panose="02040503050406030204" pitchFamily="18" charset="0"/>
                              <a:ea typeface="Cambria Math" panose="02040503050406030204" pitchFamily="18" charset="0"/>
                            </a:rPr>
                            <m:t>∞</m:t>
                          </m:r>
                        </m:sub>
                      </m:sSub>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𝑃</m:t>
                          </m:r>
                        </m:e>
                        <m:sub>
                          <m:sSub>
                            <m:sSubPr>
                              <m:ctrlPr>
                                <a:rPr lang="en-US" sz="1350" i="1">
                                  <a:latin typeface="Cambria Math" panose="02040503050406030204" pitchFamily="18" charset="0"/>
                                </a:rPr>
                              </m:ctrlPr>
                            </m:sSubPr>
                            <m:e>
                              <m:r>
                                <a:rPr lang="en-US" sz="1350" i="1">
                                  <a:latin typeface="Cambria Math" panose="02040503050406030204" pitchFamily="18" charset="0"/>
                                </a:rPr>
                                <m:t>𝐻</m:t>
                              </m:r>
                            </m:e>
                            <m:sub>
                              <m:r>
                                <a:rPr lang="en-US" sz="1350" i="1">
                                  <a:latin typeface="Cambria Math" panose="02040503050406030204" pitchFamily="18" charset="0"/>
                                </a:rPr>
                                <m:t>2</m:t>
                              </m:r>
                            </m:sub>
                          </m:sSub>
                          <m:r>
                            <a:rPr lang="en-US" sz="1350" i="1">
                              <a:latin typeface="Cambria Math" panose="02040503050406030204" pitchFamily="18" charset="0"/>
                            </a:rPr>
                            <m:t>𝑂</m:t>
                          </m:r>
                        </m:sub>
                      </m:sSub>
                    </m:oMath>
                  </a14:m>
                  <a:r>
                    <a:rPr lang="en-US" sz="1350" dirty="0"/>
                    <a:t> </a:t>
                  </a:r>
                  <a:r>
                    <a:rPr lang="en-US" sz="1100" dirty="0"/>
                    <a:t>(partial pressure of water vapor)</a:t>
                  </a:r>
                  <a:endParaRPr lang="en-US" sz="1350" dirty="0"/>
                </a:p>
              </p:txBody>
            </p:sp>
          </mc:Choice>
          <mc:Fallback>
            <p:sp>
              <p:nvSpPr>
                <p:cNvPr id="91" name="TextBox 90">
                  <a:extLst>
                    <a:ext uri="{FF2B5EF4-FFF2-40B4-BE49-F238E27FC236}">
                      <a16:creationId xmlns:a16="http://schemas.microsoft.com/office/drawing/2014/main" id="{6EAC4596-BF4A-5A40-8273-6BA6D82B65F4}"/>
                    </a:ext>
                  </a:extLst>
                </p:cNvPr>
                <p:cNvSpPr txBox="1">
                  <a:spLocks noRot="1" noChangeAspect="1" noMove="1" noResize="1" noEditPoints="1" noAdjustHandles="1" noChangeArrowheads="1" noChangeShapeType="1" noTextEdit="1"/>
                </p:cNvSpPr>
                <p:nvPr/>
              </p:nvSpPr>
              <p:spPr>
                <a:xfrm>
                  <a:off x="3098663" y="2969126"/>
                  <a:ext cx="3565418" cy="300767"/>
                </a:xfrm>
                <a:prstGeom prst="rect">
                  <a:avLst/>
                </a:prstGeom>
                <a:blipFill>
                  <a:blip r:embed="rId3"/>
                  <a:stretch>
                    <a:fillRect l="-1595" t="-8108" r="-2050" b="-27027"/>
                  </a:stretch>
                </a:blipFill>
              </p:spPr>
              <p:txBody>
                <a:bodyPr/>
                <a:lstStyle/>
                <a:p>
                  <a:r>
                    <a:rPr lang="en-US">
                      <a:noFill/>
                    </a:rPr>
                    <a:t> </a:t>
                  </a:r>
                </a:p>
              </p:txBody>
            </p:sp>
          </mc:Fallback>
        </mc:AlternateContent>
      </p:grpSp>
      <p:sp>
        <p:nvSpPr>
          <p:cNvPr id="93" name="TextBox 92">
            <a:extLst>
              <a:ext uri="{FF2B5EF4-FFF2-40B4-BE49-F238E27FC236}">
                <a16:creationId xmlns:a16="http://schemas.microsoft.com/office/drawing/2014/main" id="{C8A48394-6BFB-4742-B825-8D014F67BEB6}"/>
              </a:ext>
            </a:extLst>
          </p:cNvPr>
          <p:cNvSpPr txBox="1"/>
          <p:nvPr/>
        </p:nvSpPr>
        <p:spPr>
          <a:xfrm>
            <a:off x="5489172" y="5681564"/>
            <a:ext cx="1365758" cy="300082"/>
          </a:xfrm>
          <a:prstGeom prst="rect">
            <a:avLst/>
          </a:prstGeom>
          <a:noFill/>
        </p:spPr>
        <p:txBody>
          <a:bodyPr wrap="none" rtlCol="0">
            <a:spAutoFit/>
          </a:bodyPr>
          <a:lstStyle/>
          <a:p>
            <a:r>
              <a:rPr lang="en-US" sz="1350" dirty="0"/>
              <a:t>Saturation Ratio:</a:t>
            </a:r>
          </a:p>
        </p:txBody>
      </p:sp>
      <p:sp>
        <p:nvSpPr>
          <p:cNvPr id="95" name="TextBox 94">
            <a:extLst>
              <a:ext uri="{FF2B5EF4-FFF2-40B4-BE49-F238E27FC236}">
                <a16:creationId xmlns:a16="http://schemas.microsoft.com/office/drawing/2014/main" id="{38BC914B-AA58-5241-AD26-355D2E4C9AB5}"/>
              </a:ext>
            </a:extLst>
          </p:cNvPr>
          <p:cNvSpPr txBox="1"/>
          <p:nvPr/>
        </p:nvSpPr>
        <p:spPr>
          <a:xfrm>
            <a:off x="5480564" y="6021021"/>
            <a:ext cx="1356397" cy="300082"/>
          </a:xfrm>
          <a:prstGeom prst="rect">
            <a:avLst/>
          </a:prstGeom>
          <a:noFill/>
        </p:spPr>
        <p:txBody>
          <a:bodyPr wrap="none" rtlCol="0">
            <a:spAutoFit/>
          </a:bodyPr>
          <a:lstStyle/>
          <a:p>
            <a:r>
              <a:rPr lang="en-US" sz="1350" dirty="0"/>
              <a:t>Supersaturation:</a:t>
            </a:r>
          </a:p>
        </p:txBody>
      </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07AD3349-D5B0-9842-9B92-56420EDD97A3}"/>
                  </a:ext>
                </a:extLst>
              </p:cNvPr>
              <p:cNvSpPr txBox="1"/>
              <p:nvPr/>
            </p:nvSpPr>
            <p:spPr>
              <a:xfrm>
                <a:off x="6857053" y="5651220"/>
                <a:ext cx="709232" cy="4137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b="0" i="1" smtClean="0">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𝑆</m:t>
                          </m:r>
                        </m:e>
                        <m:sub>
                          <m:r>
                            <a:rPr lang="en-US" sz="1350" i="1">
                              <a:latin typeface="Cambria Math" panose="02040503050406030204" pitchFamily="18" charset="0"/>
                              <a:ea typeface="Cambria Math" panose="02040503050406030204" pitchFamily="18" charset="0"/>
                            </a:rPr>
                            <m:t>∞</m:t>
                          </m:r>
                        </m:sub>
                      </m:sSub>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rPr>
                          </m:ctrlPr>
                        </m:fPr>
                        <m:num>
                          <m:sSub>
                            <m:sSubPr>
                              <m:ctrlPr>
                                <a:rPr lang="en-US" sz="1350" i="1" smtClean="0">
                                  <a:latin typeface="Cambria Math" panose="02040503050406030204" pitchFamily="18" charset="0"/>
                                  <a:ea typeface="Cambria Math" panose="02040503050406030204" pitchFamily="18" charset="0"/>
                                </a:rPr>
                              </m:ctrlPr>
                            </m:sSubPr>
                            <m:e>
                              <m:r>
                                <a:rPr lang="en-US" sz="1350" b="0" i="1" smtClean="0">
                                  <a:latin typeface="Cambria Math" panose="02040503050406030204" pitchFamily="18" charset="0"/>
                                  <a:ea typeface="Cambria Math" panose="02040503050406030204" pitchFamily="18" charset="0"/>
                                </a:rPr>
                                <m:t>𝑒</m:t>
                              </m:r>
                            </m:e>
                            <m:sub>
                              <m:r>
                                <a:rPr lang="en-US" sz="1350" i="1">
                                  <a:latin typeface="Cambria Math" panose="02040503050406030204" pitchFamily="18" charset="0"/>
                                  <a:ea typeface="Cambria Math" panose="02040503050406030204" pitchFamily="18" charset="0"/>
                                </a:rPr>
                                <m:t>∞</m:t>
                              </m:r>
                            </m:sub>
                          </m:sSub>
                        </m:num>
                        <m:den>
                          <m:sSub>
                            <m:sSubPr>
                              <m:ctrlPr>
                                <a:rPr lang="en-US" sz="1350" i="1">
                                  <a:latin typeface="Cambria Math" panose="02040503050406030204" pitchFamily="18" charset="0"/>
                                </a:rPr>
                              </m:ctrlPr>
                            </m:sSubPr>
                            <m:e>
                              <m:r>
                                <a:rPr lang="en-US" sz="1350" i="1">
                                  <a:latin typeface="Cambria Math" panose="02040503050406030204" pitchFamily="18" charset="0"/>
                                </a:rPr>
                                <m:t>𝑒</m:t>
                              </m:r>
                            </m:e>
                            <m:sub>
                              <m:r>
                                <a:rPr lang="en-US" sz="1350" i="1">
                                  <a:latin typeface="Cambria Math" panose="02040503050406030204" pitchFamily="18" charset="0"/>
                                </a:rPr>
                                <m:t>𝑒𝑞</m:t>
                              </m:r>
                            </m:sub>
                          </m:sSub>
                        </m:den>
                      </m:f>
                    </m:oMath>
                  </m:oMathPara>
                </a14:m>
                <a:endParaRPr lang="en-US" sz="1350" dirty="0"/>
              </a:p>
            </p:txBody>
          </p:sp>
        </mc:Choice>
        <mc:Fallback xmlns="">
          <p:sp>
            <p:nvSpPr>
              <p:cNvPr id="103" name="TextBox 102">
                <a:extLst>
                  <a:ext uri="{FF2B5EF4-FFF2-40B4-BE49-F238E27FC236}">
                    <a16:creationId xmlns:a16="http://schemas.microsoft.com/office/drawing/2014/main" id="{07AD3349-D5B0-9842-9B92-56420EDD97A3}"/>
                  </a:ext>
                </a:extLst>
              </p:cNvPr>
              <p:cNvSpPr txBox="1">
                <a:spLocks noRot="1" noChangeAspect="1" noMove="1" noResize="1" noEditPoints="1" noAdjustHandles="1" noChangeArrowheads="1" noChangeShapeType="1" noTextEdit="1"/>
              </p:cNvSpPr>
              <p:nvPr/>
            </p:nvSpPr>
            <p:spPr>
              <a:xfrm>
                <a:off x="6857053" y="5651220"/>
                <a:ext cx="709232" cy="413703"/>
              </a:xfrm>
              <a:prstGeom prst="rect">
                <a:avLst/>
              </a:prstGeom>
              <a:blipFill>
                <a:blip r:embed="rId4"/>
                <a:stretch>
                  <a:fillRect l="-5172" r="-862" b="-11765"/>
                </a:stretch>
              </a:blipFill>
            </p:spPr>
            <p:txBody>
              <a:bodyPr/>
              <a:lstStyle/>
              <a:p>
                <a:r>
                  <a:rPr lang="en-US">
                    <a:noFill/>
                  </a:rPr>
                  <a:t> </a:t>
                </a:r>
              </a:p>
            </p:txBody>
          </p:sp>
        </mc:Fallback>
      </mc:AlternateContent>
      <p:grpSp>
        <p:nvGrpSpPr>
          <p:cNvPr id="104" name="Group 103">
            <a:extLst>
              <a:ext uri="{FF2B5EF4-FFF2-40B4-BE49-F238E27FC236}">
                <a16:creationId xmlns:a16="http://schemas.microsoft.com/office/drawing/2014/main" id="{D52802C0-771B-9848-B86E-3FE909495F2F}"/>
              </a:ext>
            </a:extLst>
          </p:cNvPr>
          <p:cNvGrpSpPr/>
          <p:nvPr/>
        </p:nvGrpSpPr>
        <p:grpSpPr>
          <a:xfrm>
            <a:off x="3327609" y="5849764"/>
            <a:ext cx="1434545" cy="543995"/>
            <a:chOff x="1400468" y="5950817"/>
            <a:chExt cx="1912726" cy="725326"/>
          </a:xfrm>
        </p:grpSpPr>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FBE89928-1674-6548-950C-BDCC6EF919E5}"/>
                    </a:ext>
                  </a:extLst>
                </p:cNvPr>
                <p:cNvSpPr txBox="1"/>
                <p:nvPr/>
              </p:nvSpPr>
              <p:spPr>
                <a:xfrm>
                  <a:off x="1533336" y="5975869"/>
                  <a:ext cx="871265" cy="2982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𝑒</m:t>
                            </m:r>
                          </m:e>
                          <m:sub>
                            <m:r>
                              <a:rPr lang="en-US" sz="1350" i="1">
                                <a:latin typeface="Cambria Math" panose="02040503050406030204" pitchFamily="18" charset="0"/>
                              </a:rPr>
                              <m:t>𝑒𝑞</m:t>
                            </m:r>
                          </m:sub>
                        </m:sSub>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𝑒</m:t>
                            </m:r>
                          </m:e>
                          <m:sub>
                            <m:r>
                              <a:rPr lang="en-US" sz="1350" i="1">
                                <a:latin typeface="Cambria Math" panose="02040503050406030204" pitchFamily="18" charset="0"/>
                              </a:rPr>
                              <m:t>𝑠</m:t>
                            </m:r>
                          </m:sub>
                        </m:sSub>
                      </m:oMath>
                    </m:oMathPara>
                  </a14:m>
                  <a:endParaRPr lang="en-US" sz="1350" dirty="0"/>
                </a:p>
              </p:txBody>
            </p:sp>
          </mc:Choice>
          <mc:Fallback xmlns="">
            <p:sp>
              <p:nvSpPr>
                <p:cNvPr id="105" name="TextBox 104">
                  <a:extLst>
                    <a:ext uri="{FF2B5EF4-FFF2-40B4-BE49-F238E27FC236}">
                      <a16:creationId xmlns:a16="http://schemas.microsoft.com/office/drawing/2014/main" id="{FBE89928-1674-6548-950C-BDCC6EF919E5}"/>
                    </a:ext>
                  </a:extLst>
                </p:cNvPr>
                <p:cNvSpPr txBox="1">
                  <a:spLocks noRot="1" noChangeAspect="1" noMove="1" noResize="1" noEditPoints="1" noAdjustHandles="1" noChangeArrowheads="1" noChangeShapeType="1" noTextEdit="1"/>
                </p:cNvSpPr>
                <p:nvPr/>
              </p:nvSpPr>
              <p:spPr>
                <a:xfrm>
                  <a:off x="1533336" y="5975869"/>
                  <a:ext cx="871265" cy="298288"/>
                </a:xfrm>
                <a:prstGeom prst="rect">
                  <a:avLst/>
                </a:prstGeom>
                <a:blipFill>
                  <a:blip r:embed="rId5"/>
                  <a:stretch>
                    <a:fillRect l="-2804" r="-935"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C23BCCD8-9B8E-6949-8308-B92BF1754B1E}"/>
                    </a:ext>
                  </a:extLst>
                </p:cNvPr>
                <p:cNvSpPr txBox="1"/>
                <p:nvPr/>
              </p:nvSpPr>
              <p:spPr>
                <a:xfrm>
                  <a:off x="1533336" y="6290188"/>
                  <a:ext cx="852198" cy="2982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𝑒</m:t>
                            </m:r>
                          </m:e>
                          <m:sub>
                            <m:r>
                              <a:rPr lang="en-US" sz="1350" i="1">
                                <a:latin typeface="Cambria Math" panose="02040503050406030204" pitchFamily="18" charset="0"/>
                              </a:rPr>
                              <m:t>𝑒𝑞</m:t>
                            </m:r>
                          </m:sub>
                        </m:sSub>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𝑒</m:t>
                            </m:r>
                          </m:e>
                          <m:sub>
                            <m:r>
                              <a:rPr lang="en-US" sz="1350" i="1">
                                <a:latin typeface="Cambria Math" panose="02040503050406030204" pitchFamily="18" charset="0"/>
                              </a:rPr>
                              <m:t>𝑖</m:t>
                            </m:r>
                          </m:sub>
                        </m:sSub>
                      </m:oMath>
                    </m:oMathPara>
                  </a14:m>
                  <a:endParaRPr lang="en-US" sz="1350" dirty="0"/>
                </a:p>
              </p:txBody>
            </p:sp>
          </mc:Choice>
          <mc:Fallback xmlns="">
            <p:sp>
              <p:nvSpPr>
                <p:cNvPr id="106" name="TextBox 105">
                  <a:extLst>
                    <a:ext uri="{FF2B5EF4-FFF2-40B4-BE49-F238E27FC236}">
                      <a16:creationId xmlns:a16="http://schemas.microsoft.com/office/drawing/2014/main" id="{C23BCCD8-9B8E-6949-8308-B92BF1754B1E}"/>
                    </a:ext>
                  </a:extLst>
                </p:cNvPr>
                <p:cNvSpPr txBox="1">
                  <a:spLocks noRot="1" noChangeAspect="1" noMove="1" noResize="1" noEditPoints="1" noAdjustHandles="1" noChangeArrowheads="1" noChangeShapeType="1" noTextEdit="1"/>
                </p:cNvSpPr>
                <p:nvPr/>
              </p:nvSpPr>
              <p:spPr>
                <a:xfrm>
                  <a:off x="1533336" y="6290188"/>
                  <a:ext cx="852198" cy="298288"/>
                </a:xfrm>
                <a:prstGeom prst="rect">
                  <a:avLst/>
                </a:prstGeom>
                <a:blipFill>
                  <a:blip r:embed="rId6"/>
                  <a:stretch>
                    <a:fillRect l="-2857" r="-1905" b="-21622"/>
                  </a:stretch>
                </a:blipFill>
              </p:spPr>
              <p:txBody>
                <a:bodyPr/>
                <a:lstStyle/>
                <a:p>
                  <a:r>
                    <a:rPr lang="en-US">
                      <a:noFill/>
                    </a:rPr>
                    <a:t> </a:t>
                  </a:r>
                </a:p>
              </p:txBody>
            </p:sp>
          </mc:Fallback>
        </mc:AlternateContent>
        <p:sp>
          <p:nvSpPr>
            <p:cNvPr id="108" name="Rectangle 107">
              <a:extLst>
                <a:ext uri="{FF2B5EF4-FFF2-40B4-BE49-F238E27FC236}">
                  <a16:creationId xmlns:a16="http://schemas.microsoft.com/office/drawing/2014/main" id="{A16FF33A-1D70-664B-B623-D5069A4BF2C8}"/>
                </a:ext>
              </a:extLst>
            </p:cNvPr>
            <p:cNvSpPr/>
            <p:nvPr/>
          </p:nvSpPr>
          <p:spPr>
            <a:xfrm>
              <a:off x="1400468" y="5950817"/>
              <a:ext cx="1891430" cy="713097"/>
            </a:xfrm>
            <a:prstGeom prst="rect">
              <a:avLst/>
            </a:prstGeom>
            <a:noFill/>
            <a:ln>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TextBox 109">
              <a:extLst>
                <a:ext uri="{FF2B5EF4-FFF2-40B4-BE49-F238E27FC236}">
                  <a16:creationId xmlns:a16="http://schemas.microsoft.com/office/drawing/2014/main" id="{C72E3BF7-294B-3440-B682-F55D091AD7B3}"/>
                </a:ext>
              </a:extLst>
            </p:cNvPr>
            <p:cNvSpPr txBox="1"/>
            <p:nvPr/>
          </p:nvSpPr>
          <p:spPr>
            <a:xfrm>
              <a:off x="2541188" y="5985510"/>
              <a:ext cx="772006" cy="400109"/>
            </a:xfrm>
            <a:prstGeom prst="rect">
              <a:avLst/>
            </a:prstGeom>
            <a:noFill/>
          </p:spPr>
          <p:txBody>
            <a:bodyPr wrap="none" rtlCol="0">
              <a:spAutoFit/>
            </a:bodyPr>
            <a:lstStyle/>
            <a:p>
              <a:r>
                <a:rPr lang="en-US" sz="1350" dirty="0"/>
                <a:t>liquid</a:t>
              </a:r>
            </a:p>
          </p:txBody>
        </p:sp>
        <p:sp>
          <p:nvSpPr>
            <p:cNvPr id="111" name="TextBox 110">
              <a:extLst>
                <a:ext uri="{FF2B5EF4-FFF2-40B4-BE49-F238E27FC236}">
                  <a16:creationId xmlns:a16="http://schemas.microsoft.com/office/drawing/2014/main" id="{433CDDC4-7965-764E-80F6-EE1D0E07686B}"/>
                </a:ext>
              </a:extLst>
            </p:cNvPr>
            <p:cNvSpPr txBox="1"/>
            <p:nvPr/>
          </p:nvSpPr>
          <p:spPr>
            <a:xfrm>
              <a:off x="2534101" y="6276034"/>
              <a:ext cx="513389" cy="400109"/>
            </a:xfrm>
            <a:prstGeom prst="rect">
              <a:avLst/>
            </a:prstGeom>
            <a:noFill/>
          </p:spPr>
          <p:txBody>
            <a:bodyPr wrap="none" rtlCol="0">
              <a:spAutoFit/>
            </a:bodyPr>
            <a:lstStyle/>
            <a:p>
              <a:r>
                <a:rPr lang="en-US" sz="1350" dirty="0"/>
                <a:t>ice</a:t>
              </a:r>
            </a:p>
          </p:txBody>
        </p:sp>
      </p:gr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AF5CA03E-4C07-CE47-A3F5-4D0620574019}"/>
                  </a:ext>
                </a:extLst>
              </p:cNvPr>
              <p:cNvSpPr txBox="1"/>
              <p:nvPr/>
            </p:nvSpPr>
            <p:spPr>
              <a:xfrm>
                <a:off x="6819359" y="6031951"/>
                <a:ext cx="1902514" cy="324256"/>
              </a:xfrm>
              <a:prstGeom prst="rect">
                <a:avLst/>
              </a:prstGeom>
              <a:noFill/>
            </p:spPr>
            <p:txBody>
              <a:bodyPr wrap="square" lIns="0" tIns="0" rIns="0" bIns="0" rtlCol="0">
                <a:spAutoFit/>
              </a:bodyPr>
              <a:lstStyle/>
              <a:p>
                <a14:m>
                  <m:oMath xmlns:m="http://schemas.openxmlformats.org/officeDocument/2006/math">
                    <m:r>
                      <a:rPr lang="en-US" sz="1350" b="0" i="1" smtClean="0">
                        <a:latin typeface="Cambria Math" panose="02040503050406030204" pitchFamily="18" charset="0"/>
                        <a:ea typeface="Cambria Math" panose="02040503050406030204" pitchFamily="18" charset="0"/>
                      </a:rPr>
                      <m:t>𝑠</m:t>
                    </m:r>
                  </m:oMath>
                </a14:m>
                <a:r>
                  <a:rPr lang="en-US" sz="1350" dirty="0">
                    <a:latin typeface="Freestyle Script" panose="020F0502020204030204" pitchFamily="34" charset="0"/>
                    <a:cs typeface="Freestyle Script" panose="020F0502020204030204" pitchFamily="34" charset="0"/>
                  </a:rPr>
                  <a:t> </a:t>
                </a:r>
                <a14:m>
                  <m:oMath xmlns:m="http://schemas.openxmlformats.org/officeDocument/2006/math">
                    <m:r>
                      <a:rPr lang="en-US" sz="1350">
                        <a:latin typeface="Cambria Math" panose="02040503050406030204" pitchFamily="18" charset="0"/>
                      </a:rPr>
                      <m:t>=</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𝑆</m:t>
                        </m:r>
                      </m:e>
                      <m:sub>
                        <m:r>
                          <a:rPr lang="en-US" sz="1350" i="1">
                            <a:latin typeface="Cambria Math" panose="02040503050406030204" pitchFamily="18" charset="0"/>
                            <a:ea typeface="Cambria Math" panose="02040503050406030204" pitchFamily="18" charset="0"/>
                          </a:rPr>
                          <m:t>∞</m:t>
                        </m:r>
                      </m:sub>
                    </m:sSub>
                    <m:r>
                      <a:rPr lang="en-US" sz="1350">
                        <a:latin typeface="Cambria Math" panose="02040503050406030204" pitchFamily="18" charset="0"/>
                      </a:rPr>
                      <m:t>−1</m:t>
                    </m:r>
                    <m:r>
                      <a:rPr lang="en-US" sz="1350" i="1">
                        <a:latin typeface="Cambria Math" panose="02040503050406030204" pitchFamily="18" charset="0"/>
                      </a:rPr>
                      <m:t>=</m:t>
                    </m:r>
                    <m:f>
                      <m:fPr>
                        <m:ctrlPr>
                          <a:rPr lang="en-US" sz="1350" i="1">
                            <a:latin typeface="Cambria Math" panose="02040503050406030204" pitchFamily="18" charset="0"/>
                          </a:rPr>
                        </m:ctrlPr>
                      </m:fPr>
                      <m:num>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𝑒</m:t>
                            </m:r>
                          </m:e>
                          <m:sub>
                            <m:r>
                              <a:rPr lang="en-US" sz="1350" i="1">
                                <a:latin typeface="Cambria Math" panose="02040503050406030204" pitchFamily="18" charset="0"/>
                                <a:ea typeface="Cambria Math" panose="02040503050406030204" pitchFamily="18" charset="0"/>
                              </a:rPr>
                              <m:t>∞</m:t>
                            </m:r>
                          </m:sub>
                        </m:sSub>
                      </m:num>
                      <m:den>
                        <m:sSub>
                          <m:sSubPr>
                            <m:ctrlPr>
                              <a:rPr lang="en-US" sz="1350" i="1">
                                <a:latin typeface="Cambria Math" panose="02040503050406030204" pitchFamily="18" charset="0"/>
                              </a:rPr>
                            </m:ctrlPr>
                          </m:sSubPr>
                          <m:e>
                            <m:r>
                              <a:rPr lang="en-US" sz="1350" i="1">
                                <a:latin typeface="Cambria Math" panose="02040503050406030204" pitchFamily="18" charset="0"/>
                              </a:rPr>
                              <m:t>𝑒</m:t>
                            </m:r>
                          </m:e>
                          <m:sub>
                            <m:r>
                              <a:rPr lang="en-US" sz="1350" i="1">
                                <a:latin typeface="Cambria Math" panose="02040503050406030204" pitchFamily="18" charset="0"/>
                              </a:rPr>
                              <m:t>𝑒𝑞</m:t>
                            </m:r>
                          </m:sub>
                        </m:sSub>
                      </m:den>
                    </m:f>
                    <m:r>
                      <a:rPr lang="en-US" sz="1350" i="1">
                        <a:latin typeface="Cambria Math" panose="02040503050406030204" pitchFamily="18" charset="0"/>
                      </a:rPr>
                      <m:t>−1&gt;0</m:t>
                    </m:r>
                  </m:oMath>
                </a14:m>
                <a:endParaRPr lang="en-US" sz="1350" dirty="0"/>
              </a:p>
            </p:txBody>
          </p:sp>
        </mc:Choice>
        <mc:Fallback xmlns="">
          <p:sp>
            <p:nvSpPr>
              <p:cNvPr id="113" name="TextBox 112">
                <a:extLst>
                  <a:ext uri="{FF2B5EF4-FFF2-40B4-BE49-F238E27FC236}">
                    <a16:creationId xmlns:a16="http://schemas.microsoft.com/office/drawing/2014/main" id="{AF5CA03E-4C07-CE47-A3F5-4D0620574019}"/>
                  </a:ext>
                </a:extLst>
              </p:cNvPr>
              <p:cNvSpPr txBox="1">
                <a:spLocks noRot="1" noChangeAspect="1" noMove="1" noResize="1" noEditPoints="1" noAdjustHandles="1" noChangeArrowheads="1" noChangeShapeType="1" noTextEdit="1"/>
              </p:cNvSpPr>
              <p:nvPr/>
            </p:nvSpPr>
            <p:spPr>
              <a:xfrm>
                <a:off x="6819359" y="6031951"/>
                <a:ext cx="1902514" cy="324256"/>
              </a:xfrm>
              <a:prstGeom prst="rect">
                <a:avLst/>
              </a:prstGeom>
              <a:blipFill>
                <a:blip r:embed="rId7"/>
                <a:stretch>
                  <a:fillRect l="-2244" r="-321" b="-11111"/>
                </a:stretch>
              </a:blipFill>
            </p:spPr>
            <p:txBody>
              <a:bodyPr/>
              <a:lstStyle/>
              <a:p>
                <a:r>
                  <a:rPr lang="en-US">
                    <a:noFill/>
                  </a:rPr>
                  <a:t> </a:t>
                </a:r>
              </a:p>
            </p:txBody>
          </p:sp>
        </mc:Fallback>
      </mc:AlternateContent>
      <p:grpSp>
        <p:nvGrpSpPr>
          <p:cNvPr id="114" name="Group 113">
            <a:extLst>
              <a:ext uri="{FF2B5EF4-FFF2-40B4-BE49-F238E27FC236}">
                <a16:creationId xmlns:a16="http://schemas.microsoft.com/office/drawing/2014/main" id="{2C3C9119-B152-0D4D-9D2F-C44A08AA49DE}"/>
              </a:ext>
            </a:extLst>
          </p:cNvPr>
          <p:cNvGrpSpPr/>
          <p:nvPr/>
        </p:nvGrpSpPr>
        <p:grpSpPr>
          <a:xfrm>
            <a:off x="2548063" y="6010518"/>
            <a:ext cx="278824" cy="249831"/>
            <a:chOff x="3155610" y="3685385"/>
            <a:chExt cx="371765" cy="333108"/>
          </a:xfrm>
        </p:grpSpPr>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06F3451A-9C9B-EB48-A4E4-4E23E2A38BB6}"/>
                    </a:ext>
                  </a:extLst>
                </p:cNvPr>
                <p:cNvSpPr txBox="1"/>
                <p:nvPr/>
              </p:nvSpPr>
              <p:spPr>
                <a:xfrm>
                  <a:off x="3155610" y="3685385"/>
                  <a:ext cx="367024" cy="2982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𝑒</m:t>
                            </m:r>
                          </m:e>
                          <m:sub>
                            <m:r>
                              <a:rPr lang="en-US" sz="1350" i="1">
                                <a:latin typeface="Cambria Math" panose="02040503050406030204" pitchFamily="18" charset="0"/>
                              </a:rPr>
                              <m:t>𝑒𝑞</m:t>
                            </m:r>
                          </m:sub>
                        </m:sSub>
                      </m:oMath>
                    </m:oMathPara>
                  </a14:m>
                  <a:endParaRPr lang="en-US" sz="1350" dirty="0"/>
                </a:p>
              </p:txBody>
            </p:sp>
          </mc:Choice>
          <mc:Fallback xmlns="">
            <p:sp>
              <p:nvSpPr>
                <p:cNvPr id="115" name="TextBox 114">
                  <a:extLst>
                    <a:ext uri="{FF2B5EF4-FFF2-40B4-BE49-F238E27FC236}">
                      <a16:creationId xmlns:a16="http://schemas.microsoft.com/office/drawing/2014/main" id="{06F3451A-9C9B-EB48-A4E4-4E23E2A38BB6}"/>
                    </a:ext>
                  </a:extLst>
                </p:cNvPr>
                <p:cNvSpPr txBox="1">
                  <a:spLocks noRot="1" noChangeAspect="1" noMove="1" noResize="1" noEditPoints="1" noAdjustHandles="1" noChangeArrowheads="1" noChangeShapeType="1" noTextEdit="1"/>
                </p:cNvSpPr>
                <p:nvPr/>
              </p:nvSpPr>
              <p:spPr>
                <a:xfrm>
                  <a:off x="3155610" y="3685385"/>
                  <a:ext cx="367024" cy="298288"/>
                </a:xfrm>
                <a:prstGeom prst="rect">
                  <a:avLst/>
                </a:prstGeom>
                <a:blipFill>
                  <a:blip r:embed="rId8"/>
                  <a:stretch>
                    <a:fillRect l="-8889" r="-2222" b="-18919"/>
                  </a:stretch>
                </a:blipFill>
              </p:spPr>
              <p:txBody>
                <a:bodyPr/>
                <a:lstStyle/>
                <a:p>
                  <a:r>
                    <a:rPr lang="en-US">
                      <a:noFill/>
                    </a:rPr>
                    <a:t> </a:t>
                  </a:r>
                </a:p>
              </p:txBody>
            </p:sp>
          </mc:Fallback>
        </mc:AlternateContent>
        <p:sp>
          <p:nvSpPr>
            <p:cNvPr id="116" name="Rectangle 115">
              <a:extLst>
                <a:ext uri="{FF2B5EF4-FFF2-40B4-BE49-F238E27FC236}">
                  <a16:creationId xmlns:a16="http://schemas.microsoft.com/office/drawing/2014/main" id="{9B7127C6-6F55-D64A-BD70-B82952A8B335}"/>
                </a:ext>
              </a:extLst>
            </p:cNvPr>
            <p:cNvSpPr/>
            <p:nvPr/>
          </p:nvSpPr>
          <p:spPr>
            <a:xfrm>
              <a:off x="3155610" y="3699973"/>
              <a:ext cx="371765" cy="318520"/>
            </a:xfrm>
            <a:prstGeom prst="rect">
              <a:avLst/>
            </a:prstGeom>
            <a:noFill/>
            <a:ln>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117" name="Straight Connector 116">
            <a:extLst>
              <a:ext uri="{FF2B5EF4-FFF2-40B4-BE49-F238E27FC236}">
                <a16:creationId xmlns:a16="http://schemas.microsoft.com/office/drawing/2014/main" id="{808BB821-E432-BD4D-8B66-B74EE8CE1CAB}"/>
              </a:ext>
            </a:extLst>
          </p:cNvPr>
          <p:cNvCxnSpPr>
            <a:stCxn id="115" idx="3"/>
            <a:endCxn id="108" idx="1"/>
          </p:cNvCxnSpPr>
          <p:nvPr/>
        </p:nvCxnSpPr>
        <p:spPr>
          <a:xfrm flipV="1">
            <a:off x="2823331" y="6117176"/>
            <a:ext cx="504278" cy="5200"/>
          </a:xfrm>
          <a:prstGeom prst="line">
            <a:avLst/>
          </a:prstGeom>
          <a:ln>
            <a:solidFill>
              <a:srgbClr val="4F68AF"/>
            </a:solidFill>
            <a:prstDash val="sysDash"/>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B3A6FC74-AA1E-4310-EACE-7CA89FF74829}"/>
              </a:ext>
            </a:extLst>
          </p:cNvPr>
          <p:cNvCxnSpPr/>
          <p:nvPr/>
        </p:nvCxnSpPr>
        <p:spPr>
          <a:xfrm>
            <a:off x="2733545" y="3426913"/>
            <a:ext cx="0" cy="192059"/>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FC3E356-2AFF-9806-E5A8-26D8117633BD}"/>
              </a:ext>
            </a:extLst>
          </p:cNvPr>
          <p:cNvSpPr txBox="1"/>
          <p:nvPr/>
        </p:nvSpPr>
        <p:spPr>
          <a:xfrm>
            <a:off x="2511581" y="3577881"/>
            <a:ext cx="540533" cy="230832"/>
          </a:xfrm>
          <a:prstGeom prst="rect">
            <a:avLst/>
          </a:prstGeom>
          <a:noFill/>
        </p:spPr>
        <p:txBody>
          <a:bodyPr wrap="none" rtlCol="0">
            <a:spAutoFit/>
          </a:bodyPr>
          <a:lstStyle/>
          <a:p>
            <a:r>
              <a:rPr lang="en-US" sz="900" dirty="0"/>
              <a:t>100 </a:t>
            </a:r>
            <a:r>
              <a:rPr lang="el-GR" sz="900" dirty="0"/>
              <a:t>μ</a:t>
            </a:r>
            <a:r>
              <a:rPr lang="en-US" sz="900" dirty="0"/>
              <a:t>m</a:t>
            </a:r>
          </a:p>
        </p:txBody>
      </p:sp>
    </p:spTree>
    <p:extLst>
      <p:ext uri="{BB962C8B-B14F-4D97-AF65-F5344CB8AC3E}">
        <p14:creationId xmlns:p14="http://schemas.microsoft.com/office/powerpoint/2010/main" val="2680312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Straight Connector 76">
            <a:extLst>
              <a:ext uri="{FF2B5EF4-FFF2-40B4-BE49-F238E27FC236}">
                <a16:creationId xmlns:a16="http://schemas.microsoft.com/office/drawing/2014/main" id="{257ACB96-8704-DB4D-AF40-AFFFA2F666FF}"/>
              </a:ext>
            </a:extLst>
          </p:cNvPr>
          <p:cNvCxnSpPr>
            <a:cxnSpLocks/>
          </p:cNvCxnSpPr>
          <p:nvPr/>
        </p:nvCxnSpPr>
        <p:spPr>
          <a:xfrm>
            <a:off x="5444214" y="5220026"/>
            <a:ext cx="2091651" cy="0"/>
          </a:xfrm>
          <a:prstGeom prst="line">
            <a:avLst/>
          </a:prstGeom>
          <a:ln w="19050">
            <a:solidFill>
              <a:srgbClr val="62A39F"/>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9129537-DC93-4E46-A10F-BA523C33CD5C}"/>
              </a:ext>
            </a:extLst>
          </p:cNvPr>
          <p:cNvSpPr>
            <a:spLocks noGrp="1"/>
          </p:cNvSpPr>
          <p:nvPr>
            <p:ph type="title"/>
          </p:nvPr>
        </p:nvSpPr>
        <p:spPr/>
        <p:txBody>
          <a:bodyPr/>
          <a:lstStyle/>
          <a:p>
            <a:r>
              <a:rPr lang="en-US" dirty="0"/>
              <a:t>Cloud Particles </a:t>
            </a:r>
            <a:r>
              <a:rPr lang="en-US" dirty="0">
                <a:sym typeface="Wingdings" pitchFamily="2" charset="2"/>
              </a:rPr>
              <a:t> Ice Nucleation</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79E34D5-4108-3043-A0FC-C1F787F110C4}"/>
                  </a:ext>
                </a:extLst>
              </p:cNvPr>
              <p:cNvSpPr>
                <a:spLocks noGrp="1"/>
              </p:cNvSpPr>
              <p:nvPr>
                <p:ph idx="1"/>
              </p:nvPr>
            </p:nvSpPr>
            <p:spPr>
              <a:xfrm>
                <a:off x="628650" y="2226469"/>
                <a:ext cx="8515350" cy="1101540"/>
              </a:xfrm>
            </p:spPr>
            <p:txBody>
              <a:bodyPr>
                <a:normAutofit fontScale="85000" lnSpcReduction="10000"/>
              </a:bodyPr>
              <a:lstStyle/>
              <a:p>
                <a:r>
                  <a:rPr lang="en-US" sz="2400" dirty="0">
                    <a:latin typeface="+mj-lt"/>
                  </a:rPr>
                  <a:t>Liquid drops require a </a:t>
                </a:r>
                <a:r>
                  <a:rPr lang="en-US" sz="2400" u="sng" dirty="0">
                    <a:latin typeface="+mj-lt"/>
                  </a:rPr>
                  <a:t>soluble</a:t>
                </a:r>
                <a:r>
                  <a:rPr lang="en-US" sz="2400" dirty="0">
                    <a:latin typeface="+mj-lt"/>
                  </a:rPr>
                  <a:t> catalyst for formation</a:t>
                </a:r>
              </a:p>
              <a:p>
                <a:r>
                  <a:rPr lang="en-US" sz="2400" dirty="0">
                    <a:latin typeface="+mj-lt"/>
                  </a:rPr>
                  <a:t>Ice formation occurs when T &lt; 0ºC and </a:t>
                </a:r>
                <a14:m>
                  <m:oMath xmlns:m="http://schemas.openxmlformats.org/officeDocument/2006/math">
                    <m:r>
                      <a:rPr lang="en-US" sz="2400" i="1" smtClean="0">
                        <a:latin typeface="Cambria Math" panose="02040503050406030204" pitchFamily="18" charset="0"/>
                      </a:rPr>
                      <m:t>𝑒</m:t>
                    </m:r>
                  </m:oMath>
                </a14:m>
                <a:r>
                  <a:rPr lang="en-US" sz="2000" dirty="0">
                    <a:latin typeface="Freestyle Script" panose="020F0502020204030204" pitchFamily="34" charset="0"/>
                    <a:cs typeface="Freestyle Script" panose="020F0502020204030204" pitchFamily="34" charset="0"/>
                  </a:rPr>
                  <a:t> &gt;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𝑒</m:t>
                        </m:r>
                      </m:e>
                      <m:sub>
                        <m:r>
                          <a:rPr lang="en-US" sz="2400" i="1">
                            <a:latin typeface="Cambria Math" panose="02040503050406030204" pitchFamily="18" charset="0"/>
                          </a:rPr>
                          <m:t>𝑖</m:t>
                        </m:r>
                      </m:sub>
                    </m:sSub>
                  </m:oMath>
                </a14:m>
                <a:r>
                  <a:rPr lang="en-US" sz="2400" dirty="0">
                    <a:latin typeface="+mj-lt"/>
                  </a:rPr>
                  <a:t>(T) </a:t>
                </a:r>
                <a:r>
                  <a:rPr lang="en-US" sz="2400" dirty="0">
                    <a:latin typeface="+mj-lt"/>
                    <a:sym typeface="Wingdings" panose="05000000000000000000" pitchFamily="2" charset="2"/>
                  </a:rPr>
                  <a:t> can occur with								soluble or insoluble catalyst</a:t>
                </a:r>
                <a:endParaRPr lang="en-US" sz="2400" dirty="0">
                  <a:latin typeface="+mj-lt"/>
                </a:endParaRPr>
              </a:p>
            </p:txBody>
          </p:sp>
        </mc:Choice>
        <mc:Fallback>
          <p:sp>
            <p:nvSpPr>
              <p:cNvPr id="3" name="Content Placeholder 2">
                <a:extLst>
                  <a:ext uri="{FF2B5EF4-FFF2-40B4-BE49-F238E27FC236}">
                    <a16:creationId xmlns:a16="http://schemas.microsoft.com/office/drawing/2014/main" id="{379E34D5-4108-3043-A0FC-C1F787F110C4}"/>
                  </a:ext>
                </a:extLst>
              </p:cNvPr>
              <p:cNvSpPr>
                <a:spLocks noGrp="1" noRot="1" noChangeAspect="1" noMove="1" noResize="1" noEditPoints="1" noAdjustHandles="1" noChangeArrowheads="1" noChangeShapeType="1" noTextEdit="1"/>
              </p:cNvSpPr>
              <p:nvPr>
                <p:ph idx="1"/>
              </p:nvPr>
            </p:nvSpPr>
            <p:spPr>
              <a:xfrm>
                <a:off x="628650" y="2226469"/>
                <a:ext cx="8515350" cy="1101540"/>
              </a:xfrm>
              <a:blipFill>
                <a:blip r:embed="rId2"/>
                <a:stretch>
                  <a:fillRect l="-644" t="-7735" r="-358"/>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A65F8E09-2B98-C445-B92C-B7021885910F}"/>
              </a:ext>
            </a:extLst>
          </p:cNvPr>
          <p:cNvGrpSpPr/>
          <p:nvPr/>
        </p:nvGrpSpPr>
        <p:grpSpPr>
          <a:xfrm>
            <a:off x="2899119" y="4715887"/>
            <a:ext cx="493667" cy="724948"/>
            <a:chOff x="940036" y="5336300"/>
            <a:chExt cx="658222" cy="966597"/>
          </a:xfrm>
        </p:grpSpPr>
        <p:grpSp>
          <p:nvGrpSpPr>
            <p:cNvPr id="19" name="Group 18">
              <a:extLst>
                <a:ext uri="{FF2B5EF4-FFF2-40B4-BE49-F238E27FC236}">
                  <a16:creationId xmlns:a16="http://schemas.microsoft.com/office/drawing/2014/main" id="{FD005BDC-5EE4-6E47-9C5A-499C062F1105}"/>
                </a:ext>
              </a:extLst>
            </p:cNvPr>
            <p:cNvGrpSpPr/>
            <p:nvPr/>
          </p:nvGrpSpPr>
          <p:grpSpPr>
            <a:xfrm>
              <a:off x="940036" y="5643225"/>
              <a:ext cx="658222" cy="659672"/>
              <a:chOff x="1078868" y="5479828"/>
              <a:chExt cx="831709" cy="833541"/>
            </a:xfrm>
          </p:grpSpPr>
          <p:sp>
            <p:nvSpPr>
              <p:cNvPr id="21" name="Oval 20">
                <a:extLst>
                  <a:ext uri="{FF2B5EF4-FFF2-40B4-BE49-F238E27FC236}">
                    <a16:creationId xmlns:a16="http://schemas.microsoft.com/office/drawing/2014/main" id="{990846DA-6646-0B4B-9E0D-1DCDC435CFA0}"/>
                  </a:ext>
                </a:extLst>
              </p:cNvPr>
              <p:cNvSpPr/>
              <p:nvPr/>
            </p:nvSpPr>
            <p:spPr>
              <a:xfrm>
                <a:off x="1078868" y="5479828"/>
                <a:ext cx="831709" cy="833541"/>
              </a:xfrm>
              <a:prstGeom prst="ellipse">
                <a:avLst/>
              </a:prstGeom>
              <a:solidFill>
                <a:schemeClr val="bg1">
                  <a:alpha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5FEC1F6D-DEA2-4A4A-9515-9127CBE440CB}"/>
                  </a:ext>
                </a:extLst>
              </p:cNvPr>
              <p:cNvCxnSpPr/>
              <p:nvPr/>
            </p:nvCxnSpPr>
            <p:spPr>
              <a:xfrm flipV="1">
                <a:off x="1472215" y="5946579"/>
                <a:ext cx="412209" cy="2624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36EC605-1935-2941-9F33-E2A5C093D5C2}"/>
                  </a:ext>
                </a:extLst>
              </p:cNvPr>
              <p:cNvCxnSpPr/>
              <p:nvPr/>
            </p:nvCxnSpPr>
            <p:spPr>
              <a:xfrm flipV="1">
                <a:off x="1355841" y="5768031"/>
                <a:ext cx="412209" cy="2624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A5E32E6-C7F3-9243-B3B8-A84B431BE1DF}"/>
                  </a:ext>
                </a:extLst>
              </p:cNvPr>
              <p:cNvCxnSpPr/>
              <p:nvPr/>
            </p:nvCxnSpPr>
            <p:spPr>
              <a:xfrm flipV="1">
                <a:off x="1230572" y="5944582"/>
                <a:ext cx="412209" cy="2624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3151EF76-1722-0244-9E84-51CC8BD818EF}"/>
                </a:ext>
              </a:extLst>
            </p:cNvPr>
            <p:cNvSpPr txBox="1"/>
            <p:nvPr/>
          </p:nvSpPr>
          <p:spPr>
            <a:xfrm>
              <a:off x="1007089" y="5336300"/>
              <a:ext cx="453544" cy="338555"/>
            </a:xfrm>
            <a:prstGeom prst="rect">
              <a:avLst/>
            </a:prstGeom>
            <a:noFill/>
          </p:spPr>
          <p:txBody>
            <a:bodyPr wrap="none" rtlCol="0">
              <a:spAutoFit/>
            </a:bodyPr>
            <a:lstStyle/>
            <a:p>
              <a:r>
                <a:rPr lang="en-US" sz="1050" dirty="0"/>
                <a:t>ice</a:t>
              </a:r>
            </a:p>
          </p:txBody>
        </p:sp>
      </p:grpSp>
      <p:grpSp>
        <p:nvGrpSpPr>
          <p:cNvPr id="30" name="Group 29">
            <a:extLst>
              <a:ext uri="{FF2B5EF4-FFF2-40B4-BE49-F238E27FC236}">
                <a16:creationId xmlns:a16="http://schemas.microsoft.com/office/drawing/2014/main" id="{2EF0F8CA-30D2-0C4A-AC4E-0888CC39C341}"/>
              </a:ext>
            </a:extLst>
          </p:cNvPr>
          <p:cNvGrpSpPr/>
          <p:nvPr/>
        </p:nvGrpSpPr>
        <p:grpSpPr>
          <a:xfrm>
            <a:off x="1668287" y="3529992"/>
            <a:ext cx="594035" cy="835734"/>
            <a:chOff x="2109154" y="3361304"/>
            <a:chExt cx="792046" cy="1114312"/>
          </a:xfrm>
        </p:grpSpPr>
        <p:sp>
          <p:nvSpPr>
            <p:cNvPr id="4" name="Oval 3">
              <a:extLst>
                <a:ext uri="{FF2B5EF4-FFF2-40B4-BE49-F238E27FC236}">
                  <a16:creationId xmlns:a16="http://schemas.microsoft.com/office/drawing/2014/main" id="{5C467066-0284-2144-8449-C4326744DB8D}"/>
                </a:ext>
              </a:extLst>
            </p:cNvPr>
            <p:cNvSpPr/>
            <p:nvPr/>
          </p:nvSpPr>
          <p:spPr>
            <a:xfrm>
              <a:off x="2301178" y="372276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070759B-9D00-9945-B649-C1B23715107D}"/>
                </a:ext>
              </a:extLst>
            </p:cNvPr>
            <p:cNvSpPr/>
            <p:nvPr/>
          </p:nvSpPr>
          <p:spPr>
            <a:xfrm>
              <a:off x="2354082" y="389780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300DA37-B6BB-244F-8925-18F4D8C2432C}"/>
                </a:ext>
              </a:extLst>
            </p:cNvPr>
            <p:cNvSpPr/>
            <p:nvPr/>
          </p:nvSpPr>
          <p:spPr>
            <a:xfrm>
              <a:off x="2696551" y="381690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0F8B736-136B-584A-9A42-662836806CDD}"/>
                </a:ext>
              </a:extLst>
            </p:cNvPr>
            <p:cNvSpPr/>
            <p:nvPr/>
          </p:nvSpPr>
          <p:spPr>
            <a:xfrm>
              <a:off x="2265692" y="409766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31F65DC-9680-C64B-AEE6-1E45CB609DF4}"/>
                </a:ext>
              </a:extLst>
            </p:cNvPr>
            <p:cNvSpPr/>
            <p:nvPr/>
          </p:nvSpPr>
          <p:spPr>
            <a:xfrm>
              <a:off x="2650832" y="415078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0964F91-161E-3B42-A1C8-FBFDCA9A0B40}"/>
                </a:ext>
              </a:extLst>
            </p:cNvPr>
            <p:cNvSpPr/>
            <p:nvPr/>
          </p:nvSpPr>
          <p:spPr>
            <a:xfrm>
              <a:off x="2504524" y="373965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2F2A4D-A1A2-B04A-BE9B-E121ECD99BFA}"/>
                </a:ext>
              </a:extLst>
            </p:cNvPr>
            <p:cNvSpPr/>
            <p:nvPr/>
          </p:nvSpPr>
          <p:spPr>
            <a:xfrm>
              <a:off x="2109154" y="390846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B57FF1-7D1D-5349-805E-F23751725723}"/>
                </a:ext>
              </a:extLst>
            </p:cNvPr>
            <p:cNvSpPr/>
            <p:nvPr/>
          </p:nvSpPr>
          <p:spPr>
            <a:xfrm>
              <a:off x="2453578" y="427749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22F1066-BA58-6B48-B5C9-144CD1C1FB6D}"/>
                </a:ext>
              </a:extLst>
            </p:cNvPr>
            <p:cNvSpPr/>
            <p:nvPr/>
          </p:nvSpPr>
          <p:spPr>
            <a:xfrm>
              <a:off x="2539140" y="397828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DB5B11-09DC-944C-A2A0-6FCC964DB5FE}"/>
                </a:ext>
              </a:extLst>
            </p:cNvPr>
            <p:cNvSpPr/>
            <p:nvPr/>
          </p:nvSpPr>
          <p:spPr>
            <a:xfrm>
              <a:off x="2840465" y="412792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9AADF1A-3192-6447-AFBE-7A74F586F01E}"/>
                </a:ext>
              </a:extLst>
            </p:cNvPr>
            <p:cNvSpPr/>
            <p:nvPr/>
          </p:nvSpPr>
          <p:spPr>
            <a:xfrm>
              <a:off x="2855481" y="389780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7330FD-26FE-FF43-B986-CAEB56765AE4}"/>
                </a:ext>
              </a:extLst>
            </p:cNvPr>
            <p:cNvSpPr/>
            <p:nvPr/>
          </p:nvSpPr>
          <p:spPr>
            <a:xfrm>
              <a:off x="2123092" y="427575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B8990F6-6963-704F-86A9-C634F8D63057}"/>
                </a:ext>
              </a:extLst>
            </p:cNvPr>
            <p:cNvSpPr/>
            <p:nvPr/>
          </p:nvSpPr>
          <p:spPr>
            <a:xfrm>
              <a:off x="2605978" y="442989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809C2D1-4463-7448-813E-16D30540D9B3}"/>
                </a:ext>
              </a:extLst>
            </p:cNvPr>
            <p:cNvSpPr txBox="1"/>
            <p:nvPr/>
          </p:nvSpPr>
          <p:spPr>
            <a:xfrm>
              <a:off x="2142150" y="3361304"/>
              <a:ext cx="663002" cy="338555"/>
            </a:xfrm>
            <a:prstGeom prst="rect">
              <a:avLst/>
            </a:prstGeom>
            <a:noFill/>
          </p:spPr>
          <p:txBody>
            <a:bodyPr wrap="none" rtlCol="0">
              <a:spAutoFit/>
            </a:bodyPr>
            <a:lstStyle/>
            <a:p>
              <a:r>
                <a:rPr lang="en-US" sz="1050" dirty="0"/>
                <a:t>vapor</a:t>
              </a:r>
            </a:p>
          </p:txBody>
        </p:sp>
      </p:grpSp>
      <p:grpSp>
        <p:nvGrpSpPr>
          <p:cNvPr id="27" name="Group 26">
            <a:extLst>
              <a:ext uri="{FF2B5EF4-FFF2-40B4-BE49-F238E27FC236}">
                <a16:creationId xmlns:a16="http://schemas.microsoft.com/office/drawing/2014/main" id="{0AAEB986-524A-1748-A181-56D064E6AC1D}"/>
              </a:ext>
            </a:extLst>
          </p:cNvPr>
          <p:cNvGrpSpPr/>
          <p:nvPr/>
        </p:nvGrpSpPr>
        <p:grpSpPr>
          <a:xfrm>
            <a:off x="256697" y="4716570"/>
            <a:ext cx="623782" cy="857382"/>
            <a:chOff x="2742270" y="4971721"/>
            <a:chExt cx="831709" cy="1143176"/>
          </a:xfrm>
        </p:grpSpPr>
        <p:sp>
          <p:nvSpPr>
            <p:cNvPr id="17" name="Oval 16">
              <a:extLst>
                <a:ext uri="{FF2B5EF4-FFF2-40B4-BE49-F238E27FC236}">
                  <a16:creationId xmlns:a16="http://schemas.microsoft.com/office/drawing/2014/main" id="{343FC7CA-BADE-2A4A-9C5C-08E37A2A8093}"/>
                </a:ext>
              </a:extLst>
            </p:cNvPr>
            <p:cNvSpPr/>
            <p:nvPr/>
          </p:nvSpPr>
          <p:spPr>
            <a:xfrm>
              <a:off x="2742270" y="5281356"/>
              <a:ext cx="831709" cy="833541"/>
            </a:xfrm>
            <a:prstGeom prst="ellipse">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80268CE-5A7E-1A4B-BE60-4AF4E43D6902}"/>
                </a:ext>
              </a:extLst>
            </p:cNvPr>
            <p:cNvSpPr txBox="1"/>
            <p:nvPr/>
          </p:nvSpPr>
          <p:spPr>
            <a:xfrm>
              <a:off x="2794775" y="4971721"/>
              <a:ext cx="650178" cy="338555"/>
            </a:xfrm>
            <a:prstGeom prst="rect">
              <a:avLst/>
            </a:prstGeom>
            <a:noFill/>
          </p:spPr>
          <p:txBody>
            <a:bodyPr wrap="none" rtlCol="0">
              <a:spAutoFit/>
            </a:bodyPr>
            <a:lstStyle/>
            <a:p>
              <a:r>
                <a:rPr lang="en-US" sz="1050" dirty="0"/>
                <a:t>liquid</a:t>
              </a:r>
            </a:p>
          </p:txBody>
        </p:sp>
      </p:grpSp>
      <p:sp>
        <p:nvSpPr>
          <p:cNvPr id="28" name="Right Arrow 27">
            <a:extLst>
              <a:ext uri="{FF2B5EF4-FFF2-40B4-BE49-F238E27FC236}">
                <a16:creationId xmlns:a16="http://schemas.microsoft.com/office/drawing/2014/main" id="{B2C8BE54-7CE5-1B48-B137-2EC0CBD69DE6}"/>
              </a:ext>
            </a:extLst>
          </p:cNvPr>
          <p:cNvSpPr/>
          <p:nvPr/>
        </p:nvSpPr>
        <p:spPr>
          <a:xfrm rot="18998083" flipH="1">
            <a:off x="693371" y="4448147"/>
            <a:ext cx="983728" cy="338712"/>
          </a:xfrm>
          <a:prstGeom prst="rightArrow">
            <a:avLst>
              <a:gd name="adj1" fmla="val 50739"/>
              <a:gd name="adj2" fmla="val 50000"/>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00" dirty="0">
                <a:ln w="0"/>
                <a:solidFill>
                  <a:schemeClr val="bg1"/>
                </a:solidFill>
                <a:effectLst>
                  <a:outerShdw blurRad="38100" dist="19050" dir="2700000" algn="tl" rotWithShape="0">
                    <a:schemeClr val="dk1">
                      <a:alpha val="40000"/>
                    </a:schemeClr>
                  </a:outerShdw>
                </a:effectLst>
              </a:rPr>
              <a:t>Condensation</a:t>
            </a:r>
          </a:p>
        </p:txBody>
      </p:sp>
      <p:sp>
        <p:nvSpPr>
          <p:cNvPr id="31" name="Right Arrow 30">
            <a:extLst>
              <a:ext uri="{FF2B5EF4-FFF2-40B4-BE49-F238E27FC236}">
                <a16:creationId xmlns:a16="http://schemas.microsoft.com/office/drawing/2014/main" id="{8503721C-903A-6944-9A64-3169951E855C}"/>
              </a:ext>
            </a:extLst>
          </p:cNvPr>
          <p:cNvSpPr/>
          <p:nvPr/>
        </p:nvSpPr>
        <p:spPr>
          <a:xfrm rot="2723011">
            <a:off x="2221078" y="4502925"/>
            <a:ext cx="778992" cy="306178"/>
          </a:xfrm>
          <a:prstGeom prst="rightArrow">
            <a:avLst>
              <a:gd name="adj1" fmla="val 50739"/>
              <a:gd name="adj2" fmla="val 50000"/>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900" dirty="0">
                <a:ln w="0"/>
                <a:solidFill>
                  <a:schemeClr val="bg1"/>
                </a:solidFill>
                <a:effectLst>
                  <a:outerShdw blurRad="38100" dist="19050" dir="2700000" algn="tl" rotWithShape="0">
                    <a:schemeClr val="dk1">
                      <a:alpha val="40000"/>
                    </a:schemeClr>
                  </a:outerShdw>
                </a:effectLst>
              </a:rPr>
              <a:t>Deposition</a:t>
            </a:r>
          </a:p>
        </p:txBody>
      </p:sp>
      <p:sp>
        <p:nvSpPr>
          <p:cNvPr id="32" name="Right Arrow 31">
            <a:extLst>
              <a:ext uri="{FF2B5EF4-FFF2-40B4-BE49-F238E27FC236}">
                <a16:creationId xmlns:a16="http://schemas.microsoft.com/office/drawing/2014/main" id="{BA6B0BEC-CA61-2644-8CAB-3F5957377BC9}"/>
              </a:ext>
            </a:extLst>
          </p:cNvPr>
          <p:cNvSpPr/>
          <p:nvPr/>
        </p:nvSpPr>
        <p:spPr>
          <a:xfrm>
            <a:off x="1023907" y="5141111"/>
            <a:ext cx="1769642" cy="240526"/>
          </a:xfrm>
          <a:prstGeom prst="rightArrow">
            <a:avLst>
              <a:gd name="adj1" fmla="val 50739"/>
              <a:gd name="adj2" fmla="val 50000"/>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00" dirty="0">
                <a:ln w="0"/>
                <a:solidFill>
                  <a:schemeClr val="bg1"/>
                </a:solidFill>
                <a:effectLst>
                  <a:outerShdw blurRad="38100" dist="19050" dir="2700000" algn="tl" rotWithShape="0">
                    <a:schemeClr val="dk1">
                      <a:alpha val="40000"/>
                    </a:schemeClr>
                  </a:outerShdw>
                </a:effectLst>
              </a:rPr>
              <a:t>Freezing</a:t>
            </a:r>
          </a:p>
        </p:txBody>
      </p:sp>
      <p:cxnSp>
        <p:nvCxnSpPr>
          <p:cNvPr id="48" name="Straight Connector 47">
            <a:extLst>
              <a:ext uri="{FF2B5EF4-FFF2-40B4-BE49-F238E27FC236}">
                <a16:creationId xmlns:a16="http://schemas.microsoft.com/office/drawing/2014/main" id="{C77DB48B-0931-D948-AC59-72E62BA2FE77}"/>
              </a:ext>
            </a:extLst>
          </p:cNvPr>
          <p:cNvCxnSpPr>
            <a:cxnSpLocks/>
          </p:cNvCxnSpPr>
          <p:nvPr/>
        </p:nvCxnSpPr>
        <p:spPr>
          <a:xfrm flipH="1">
            <a:off x="1851987" y="5328018"/>
            <a:ext cx="1" cy="32045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83784E-A5A7-C74B-87D0-4764454EE765}"/>
              </a:ext>
            </a:extLst>
          </p:cNvPr>
          <p:cNvCxnSpPr/>
          <p:nvPr/>
        </p:nvCxnSpPr>
        <p:spPr>
          <a:xfrm>
            <a:off x="1851987" y="5657850"/>
            <a:ext cx="2211878"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E93CFA7-ADE5-7C4E-8622-B2A3619275F0}"/>
              </a:ext>
            </a:extLst>
          </p:cNvPr>
          <p:cNvCxnSpPr/>
          <p:nvPr/>
        </p:nvCxnSpPr>
        <p:spPr>
          <a:xfrm>
            <a:off x="4063865" y="5654074"/>
            <a:ext cx="761976"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4AE557AD-2F4A-5545-9549-3A3C2CDA002A}"/>
              </a:ext>
            </a:extLst>
          </p:cNvPr>
          <p:cNvSpPr/>
          <p:nvPr/>
        </p:nvSpPr>
        <p:spPr>
          <a:xfrm>
            <a:off x="4778958" y="5666283"/>
            <a:ext cx="2013371" cy="4418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14313" indent="-214313">
              <a:buFont typeface="Arial" panose="020B0604020202020204" pitchFamily="34" charset="0"/>
              <a:buChar char="•"/>
            </a:pPr>
            <a:r>
              <a:rPr lang="en-US" sz="1350" dirty="0"/>
              <a:t>Spontaneous Freezing (no catalyst)</a:t>
            </a:r>
          </a:p>
        </p:txBody>
      </p:sp>
      <p:sp>
        <p:nvSpPr>
          <p:cNvPr id="62" name="Hexagon 61">
            <a:extLst>
              <a:ext uri="{FF2B5EF4-FFF2-40B4-BE49-F238E27FC236}">
                <a16:creationId xmlns:a16="http://schemas.microsoft.com/office/drawing/2014/main" id="{39F54DA9-58A6-F343-8B1D-54E2D80AFB3E}"/>
              </a:ext>
            </a:extLst>
          </p:cNvPr>
          <p:cNvSpPr/>
          <p:nvPr/>
        </p:nvSpPr>
        <p:spPr>
          <a:xfrm>
            <a:off x="7163165" y="5593657"/>
            <a:ext cx="1379042" cy="769552"/>
          </a:xfrm>
          <a:prstGeom prst="hexagon">
            <a:avLst>
              <a:gd name="adj" fmla="val 28890"/>
              <a:gd name="vf" fmla="val 11547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Homogenous Nucleation</a:t>
            </a:r>
          </a:p>
        </p:txBody>
      </p:sp>
      <p:sp>
        <p:nvSpPr>
          <p:cNvPr id="63" name="Hexagon 62">
            <a:extLst>
              <a:ext uri="{FF2B5EF4-FFF2-40B4-BE49-F238E27FC236}">
                <a16:creationId xmlns:a16="http://schemas.microsoft.com/office/drawing/2014/main" id="{96A610C6-A900-8943-9A4D-E7AD50B7159F}"/>
              </a:ext>
            </a:extLst>
          </p:cNvPr>
          <p:cNvSpPr/>
          <p:nvPr/>
        </p:nvSpPr>
        <p:spPr>
          <a:xfrm>
            <a:off x="7167127" y="4835250"/>
            <a:ext cx="1401369" cy="769552"/>
          </a:xfrm>
          <a:prstGeom prst="hexagon">
            <a:avLst>
              <a:gd name="adj" fmla="val 28890"/>
              <a:gd name="vf" fmla="val 115470"/>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100" dirty="0"/>
              <a:t>Heterogenous Nucleation</a:t>
            </a:r>
          </a:p>
        </p:txBody>
      </p:sp>
      <p:sp>
        <p:nvSpPr>
          <p:cNvPr id="70" name="Right Arrow 69">
            <a:extLst>
              <a:ext uri="{FF2B5EF4-FFF2-40B4-BE49-F238E27FC236}">
                <a16:creationId xmlns:a16="http://schemas.microsoft.com/office/drawing/2014/main" id="{599843B9-8E27-7A45-BC97-47A0E1843F92}"/>
              </a:ext>
            </a:extLst>
          </p:cNvPr>
          <p:cNvSpPr/>
          <p:nvPr/>
        </p:nvSpPr>
        <p:spPr>
          <a:xfrm rot="2723011">
            <a:off x="2223397" y="4504785"/>
            <a:ext cx="778992" cy="306178"/>
          </a:xfrm>
          <a:prstGeom prst="rightArrow">
            <a:avLst>
              <a:gd name="adj1" fmla="val 50739"/>
              <a:gd name="adj2" fmla="val 50000"/>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00" dirty="0">
                <a:ln w="0"/>
                <a:solidFill>
                  <a:schemeClr val="bg1"/>
                </a:solidFill>
                <a:effectLst>
                  <a:outerShdw blurRad="38100" dist="19050" dir="2700000" algn="tl" rotWithShape="0">
                    <a:schemeClr val="dk1">
                      <a:alpha val="40000"/>
                    </a:schemeClr>
                  </a:outerShdw>
                </a:effectLst>
              </a:rPr>
              <a:t>Deposition</a:t>
            </a:r>
          </a:p>
        </p:txBody>
      </p:sp>
      <p:grpSp>
        <p:nvGrpSpPr>
          <p:cNvPr id="72" name="Group 71">
            <a:extLst>
              <a:ext uri="{FF2B5EF4-FFF2-40B4-BE49-F238E27FC236}">
                <a16:creationId xmlns:a16="http://schemas.microsoft.com/office/drawing/2014/main" id="{78A873BE-C88D-CD43-B1AE-47E6C5CDD13F}"/>
              </a:ext>
            </a:extLst>
          </p:cNvPr>
          <p:cNvGrpSpPr/>
          <p:nvPr/>
        </p:nvGrpSpPr>
        <p:grpSpPr>
          <a:xfrm>
            <a:off x="4782920" y="4782203"/>
            <a:ext cx="2013371" cy="875647"/>
            <a:chOff x="6741884" y="4956384"/>
            <a:chExt cx="2684494" cy="1167528"/>
          </a:xfrm>
        </p:grpSpPr>
        <p:sp>
          <p:nvSpPr>
            <p:cNvPr id="69" name="Rectangle 68">
              <a:extLst>
                <a:ext uri="{FF2B5EF4-FFF2-40B4-BE49-F238E27FC236}">
                  <a16:creationId xmlns:a16="http://schemas.microsoft.com/office/drawing/2014/main" id="{921B2CAA-D276-FD47-B943-CE82A976FB1F}"/>
                </a:ext>
              </a:extLst>
            </p:cNvPr>
            <p:cNvSpPr/>
            <p:nvPr/>
          </p:nvSpPr>
          <p:spPr>
            <a:xfrm>
              <a:off x="6741884" y="5250602"/>
              <a:ext cx="2684494" cy="8733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14313" indent="-214313">
                <a:buFont typeface="Arial" panose="020B0604020202020204" pitchFamily="34" charset="0"/>
                <a:buChar char="•"/>
              </a:pPr>
              <a:r>
                <a:rPr lang="en-US" sz="1350" dirty="0"/>
                <a:t>Immersion</a:t>
              </a:r>
            </a:p>
            <a:p>
              <a:pPr marL="214313" indent="-214313">
                <a:buFont typeface="Arial" panose="020B0604020202020204" pitchFamily="34" charset="0"/>
                <a:buChar char="•"/>
              </a:pPr>
              <a:r>
                <a:rPr lang="en-US" sz="1350" dirty="0"/>
                <a:t>Contact</a:t>
              </a:r>
            </a:p>
            <a:p>
              <a:pPr marL="214313" indent="-214313">
                <a:buFont typeface="Arial" panose="020B0604020202020204" pitchFamily="34" charset="0"/>
                <a:buChar char="•"/>
              </a:pPr>
              <a:r>
                <a:rPr lang="en-US" sz="1350" dirty="0"/>
                <a:t>Condensation-Freezing</a:t>
              </a:r>
            </a:p>
          </p:txBody>
        </p:sp>
        <p:sp>
          <p:nvSpPr>
            <p:cNvPr id="71" name="Rectangle 70">
              <a:extLst>
                <a:ext uri="{FF2B5EF4-FFF2-40B4-BE49-F238E27FC236}">
                  <a16:creationId xmlns:a16="http://schemas.microsoft.com/office/drawing/2014/main" id="{387C13C5-11A4-A443-8C77-FB913058E6DD}"/>
                </a:ext>
              </a:extLst>
            </p:cNvPr>
            <p:cNvSpPr/>
            <p:nvPr/>
          </p:nvSpPr>
          <p:spPr>
            <a:xfrm>
              <a:off x="7206219" y="4956384"/>
              <a:ext cx="1452437" cy="255485"/>
            </a:xfrm>
            <a:prstGeom prst="rect">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50" i="1" dirty="0"/>
                <a:t>Freezing Modes</a:t>
              </a:r>
            </a:p>
          </p:txBody>
        </p:sp>
      </p:grpSp>
      <p:cxnSp>
        <p:nvCxnSpPr>
          <p:cNvPr id="73" name="Straight Connector 72">
            <a:extLst>
              <a:ext uri="{FF2B5EF4-FFF2-40B4-BE49-F238E27FC236}">
                <a16:creationId xmlns:a16="http://schemas.microsoft.com/office/drawing/2014/main" id="{68D3D304-5B5B-2B45-B20F-28B40BF235DD}"/>
              </a:ext>
            </a:extLst>
          </p:cNvPr>
          <p:cNvCxnSpPr>
            <a:cxnSpLocks/>
            <a:endCxn id="62" idx="3"/>
          </p:cNvCxnSpPr>
          <p:nvPr/>
        </p:nvCxnSpPr>
        <p:spPr>
          <a:xfrm>
            <a:off x="6408465" y="5978432"/>
            <a:ext cx="754700" cy="1"/>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3973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9|3.9|1.9|4.6|13.9|9.2|25.4|12.5|19.5|18.5|26.5"/>
</p:tagLst>
</file>

<file path=ppt/tags/tag10.xml><?xml version="1.0" encoding="utf-8"?>
<p:tagLst xmlns:a="http://schemas.openxmlformats.org/drawingml/2006/main" xmlns:r="http://schemas.openxmlformats.org/officeDocument/2006/relationships" xmlns:p="http://schemas.openxmlformats.org/presentationml/2006/main">
  <p:tag name="TIMING" val="|1.7|11.6|6.4|28.5|17.7|3.2|3.6|3.8|4.7|10.4"/>
</p:tagLst>
</file>

<file path=ppt/tags/tag11.xml><?xml version="1.0" encoding="utf-8"?>
<p:tagLst xmlns:a="http://schemas.openxmlformats.org/drawingml/2006/main" xmlns:r="http://schemas.openxmlformats.org/officeDocument/2006/relationships" xmlns:p="http://schemas.openxmlformats.org/presentationml/2006/main">
  <p:tag name="TIMING" val="|79.3|6.3|7.6|48.7"/>
</p:tagLst>
</file>

<file path=ppt/tags/tag12.xml><?xml version="1.0" encoding="utf-8"?>
<p:tagLst xmlns:a="http://schemas.openxmlformats.org/drawingml/2006/main" xmlns:r="http://schemas.openxmlformats.org/officeDocument/2006/relationships" xmlns:p="http://schemas.openxmlformats.org/presentationml/2006/main">
  <p:tag name="TIMING" val="|5.2|3.4|3.7|27.6|18.4|30|4.9|15.4|11.5|19.1"/>
</p:tagLst>
</file>

<file path=ppt/tags/tag13.xml><?xml version="1.0" encoding="utf-8"?>
<p:tagLst xmlns:a="http://schemas.openxmlformats.org/drawingml/2006/main" xmlns:r="http://schemas.openxmlformats.org/officeDocument/2006/relationships" xmlns:p="http://schemas.openxmlformats.org/presentationml/2006/main">
  <p:tag name="TIMING" val="|4.2|1.7|10.4|4.6|14.2|12.2|22.5"/>
</p:tagLst>
</file>

<file path=ppt/tags/tag14.xml><?xml version="1.0" encoding="utf-8"?>
<p:tagLst xmlns:a="http://schemas.openxmlformats.org/drawingml/2006/main" xmlns:r="http://schemas.openxmlformats.org/officeDocument/2006/relationships" xmlns:p="http://schemas.openxmlformats.org/presentationml/2006/main">
  <p:tag name="TIMING" val="|7.1|2.2|5.3|3.1|2.4|4.4|8.2"/>
</p:tagLst>
</file>

<file path=ppt/tags/tag15.xml><?xml version="1.0" encoding="utf-8"?>
<p:tagLst xmlns:a="http://schemas.openxmlformats.org/drawingml/2006/main" xmlns:r="http://schemas.openxmlformats.org/officeDocument/2006/relationships" xmlns:p="http://schemas.openxmlformats.org/presentationml/2006/main">
  <p:tag name="TIMING" val="|7.1|2.2|5.3|3.1|2.4|4.4|8.2"/>
</p:tagLst>
</file>

<file path=ppt/tags/tag16.xml><?xml version="1.0" encoding="utf-8"?>
<p:tagLst xmlns:a="http://schemas.openxmlformats.org/drawingml/2006/main" xmlns:r="http://schemas.openxmlformats.org/officeDocument/2006/relationships" xmlns:p="http://schemas.openxmlformats.org/presentationml/2006/main">
  <p:tag name="TIMING" val="|3.2|5|18.4|16.3|3.7|29.9|17.8|11.2|8.7"/>
</p:tagLst>
</file>

<file path=ppt/tags/tag17.xml><?xml version="1.0" encoding="utf-8"?>
<p:tagLst xmlns:a="http://schemas.openxmlformats.org/drawingml/2006/main" xmlns:r="http://schemas.openxmlformats.org/officeDocument/2006/relationships" xmlns:p="http://schemas.openxmlformats.org/presentationml/2006/main">
  <p:tag name="TIMING" val="|5.7|4.3|2.8|6.3|8.4|14.4|8|58.9|8.6|5.7|3|31.3|41.8"/>
</p:tagLst>
</file>

<file path=ppt/tags/tag18.xml><?xml version="1.0" encoding="utf-8"?>
<p:tagLst xmlns:a="http://schemas.openxmlformats.org/drawingml/2006/main" xmlns:r="http://schemas.openxmlformats.org/officeDocument/2006/relationships" xmlns:p="http://schemas.openxmlformats.org/presentationml/2006/main">
  <p:tag name="TIMING" val="|1.7|11.6|6.4|28.5|17.7|3.2|3.6|3.8|4.7|10.4"/>
</p:tagLst>
</file>

<file path=ppt/tags/tag19.xml><?xml version="1.0" encoding="utf-8"?>
<p:tagLst xmlns:a="http://schemas.openxmlformats.org/drawingml/2006/main" xmlns:r="http://schemas.openxmlformats.org/officeDocument/2006/relationships" xmlns:p="http://schemas.openxmlformats.org/presentationml/2006/main">
  <p:tag name="TIMING" val="|3.4|5|5.9|5|6.5|2.1|10.5|10.4|24.8|9.6|5.9|4.5|6.9|5.7|3.1|16.6|6.5|11.9"/>
</p:tagLst>
</file>

<file path=ppt/tags/tag2.xml><?xml version="1.0" encoding="utf-8"?>
<p:tagLst xmlns:a="http://schemas.openxmlformats.org/drawingml/2006/main" xmlns:r="http://schemas.openxmlformats.org/officeDocument/2006/relationships" xmlns:p="http://schemas.openxmlformats.org/presentationml/2006/main">
  <p:tag name="TIMING" val="|1.7|4.1|2.5|13.8|3.6|8.9|4|4.7|5.3|20.6|10.8|14.5|37.4"/>
</p:tagLst>
</file>

<file path=ppt/tags/tag20.xml><?xml version="1.0" encoding="utf-8"?>
<p:tagLst xmlns:a="http://schemas.openxmlformats.org/drawingml/2006/main" xmlns:r="http://schemas.openxmlformats.org/officeDocument/2006/relationships" xmlns:p="http://schemas.openxmlformats.org/presentationml/2006/main">
  <p:tag name="TIMING" val="|7|29.7|11.7|3.7|18.4|10|15|11.3|4.3|4.6|8.4|1.7|28.6|7|2.7|4|10|9.7|20.4|5|12.8|3.6|16.5|8.7|4.5|2|20.6|3.5|9.6|13.9|9.3"/>
</p:tagLst>
</file>

<file path=ppt/tags/tag21.xml><?xml version="1.0" encoding="utf-8"?>
<p:tagLst xmlns:a="http://schemas.openxmlformats.org/drawingml/2006/main" xmlns:r="http://schemas.openxmlformats.org/officeDocument/2006/relationships" xmlns:p="http://schemas.openxmlformats.org/presentationml/2006/main">
  <p:tag name="TIMING" val="|5.9|6.4|5.6|4.8|14.7|18.5|25.7|8.9|12.6|21.7|3.5|49.5|16.3|6.4|13.9|15.4|6.9"/>
</p:tagLst>
</file>

<file path=ppt/tags/tag22.xml><?xml version="1.0" encoding="utf-8"?>
<p:tagLst xmlns:a="http://schemas.openxmlformats.org/drawingml/2006/main" xmlns:r="http://schemas.openxmlformats.org/officeDocument/2006/relationships" xmlns:p="http://schemas.openxmlformats.org/presentationml/2006/main">
  <p:tag name="TIMING" val="|5.1|7|10.5|17.7|19.6|6.4|12.5|5|3.1|12.6|5.9|4.3|7.2|3.1|2.1|2.7|2.8|5.2|5.7|9.4|4.3|4.7|5.5"/>
</p:tagLst>
</file>

<file path=ppt/tags/tag23.xml><?xml version="1.0" encoding="utf-8"?>
<p:tagLst xmlns:a="http://schemas.openxmlformats.org/drawingml/2006/main" xmlns:r="http://schemas.openxmlformats.org/officeDocument/2006/relationships" xmlns:p="http://schemas.openxmlformats.org/presentationml/2006/main">
  <p:tag name="TIMING" val="|5.7|4.3|2.8|6.3|8.4|14.4|8|58.9|8.6|5.7|3|31.3|41.8"/>
</p:tagLst>
</file>

<file path=ppt/tags/tag3.xml><?xml version="1.0" encoding="utf-8"?>
<p:tagLst xmlns:a="http://schemas.openxmlformats.org/drawingml/2006/main" xmlns:r="http://schemas.openxmlformats.org/officeDocument/2006/relationships" xmlns:p="http://schemas.openxmlformats.org/presentationml/2006/main">
  <p:tag name="TIMING" val="|1.2|5.5|4.7|41.3|11.4|7.5|46.8|2.9"/>
</p:tagLst>
</file>

<file path=ppt/tags/tag4.xml><?xml version="1.0" encoding="utf-8"?>
<p:tagLst xmlns:a="http://schemas.openxmlformats.org/drawingml/2006/main" xmlns:r="http://schemas.openxmlformats.org/officeDocument/2006/relationships" xmlns:p="http://schemas.openxmlformats.org/presentationml/2006/main">
  <p:tag name="TIMING" val="|1.4|4.3|11|2.5|18.8|24|13.8|19.5"/>
</p:tagLst>
</file>

<file path=ppt/tags/tag5.xml><?xml version="1.0" encoding="utf-8"?>
<p:tagLst xmlns:a="http://schemas.openxmlformats.org/drawingml/2006/main" xmlns:r="http://schemas.openxmlformats.org/officeDocument/2006/relationships" xmlns:p="http://schemas.openxmlformats.org/presentationml/2006/main">
  <p:tag name="TIMING" val="|3.7|8.9|7.8|9.9|5.6"/>
</p:tagLst>
</file>

<file path=ppt/tags/tag6.xml><?xml version="1.0" encoding="utf-8"?>
<p:tagLst xmlns:a="http://schemas.openxmlformats.org/drawingml/2006/main" xmlns:r="http://schemas.openxmlformats.org/officeDocument/2006/relationships" xmlns:p="http://schemas.openxmlformats.org/presentationml/2006/main">
  <p:tag name="TIMING" val="|3.7|8.9|7.8|9.9|5.6"/>
</p:tagLst>
</file>

<file path=ppt/tags/tag7.xml><?xml version="1.0" encoding="utf-8"?>
<p:tagLst xmlns:a="http://schemas.openxmlformats.org/drawingml/2006/main" xmlns:r="http://schemas.openxmlformats.org/officeDocument/2006/relationships" xmlns:p="http://schemas.openxmlformats.org/presentationml/2006/main">
  <p:tag name="TIMING" val="|1.5|7.5|4.4|5.4|9.5|4.1|2.2|7.2|10.4|3.1|11.7"/>
</p:tagLst>
</file>

<file path=ppt/tags/tag8.xml><?xml version="1.0" encoding="utf-8"?>
<p:tagLst xmlns:a="http://schemas.openxmlformats.org/drawingml/2006/main" xmlns:r="http://schemas.openxmlformats.org/officeDocument/2006/relationships" xmlns:p="http://schemas.openxmlformats.org/presentationml/2006/main">
  <p:tag name="TIMING" val="|3.6|10.2|30.1|2.8|29|17.6|7.6|3.4|19.2"/>
</p:tagLst>
</file>

<file path=ppt/tags/tag9.xml><?xml version="1.0" encoding="utf-8"?>
<p:tagLst xmlns:a="http://schemas.openxmlformats.org/drawingml/2006/main" xmlns:r="http://schemas.openxmlformats.org/officeDocument/2006/relationships" xmlns:p="http://schemas.openxmlformats.org/presentationml/2006/main">
  <p:tag name="TIMING" val="|6.3|9.5|3.1|22.8|22.3|3.8|13.4|3.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6629</TotalTime>
  <Words>4353</Words>
  <Application>Microsoft Office PowerPoint</Application>
  <PresentationFormat>On-screen Show (4:3)</PresentationFormat>
  <Paragraphs>743</Paragraphs>
  <Slides>46</Slides>
  <Notes>9</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Calibri Light</vt:lpstr>
      <vt:lpstr>Cambria Math</vt:lpstr>
      <vt:lpstr>Freestyle Script</vt:lpstr>
      <vt:lpstr>Tw Cen MT</vt:lpstr>
      <vt:lpstr>Wingdings 3</vt:lpstr>
      <vt:lpstr>Office Theme</vt:lpstr>
      <vt:lpstr>Cloud Microphysics (ATM505 Module 4, 19 Apr 2023)</vt:lpstr>
      <vt:lpstr>PowerPoint Presentation</vt:lpstr>
      <vt:lpstr>PowerPoint Presentation</vt:lpstr>
      <vt:lpstr>PowerPoint Presentation</vt:lpstr>
      <vt:lpstr>PowerPoint Presentation</vt:lpstr>
      <vt:lpstr>Homework</vt:lpstr>
      <vt:lpstr>Homework</vt:lpstr>
      <vt:lpstr>PowerPoint Presentation</vt:lpstr>
      <vt:lpstr>Cloud Particles  Ice Nucleation</vt:lpstr>
      <vt:lpstr>Phase review!</vt:lpstr>
      <vt:lpstr>Homogeneous Freezing</vt:lpstr>
      <vt:lpstr>Heterogenous freezing</vt:lpstr>
      <vt:lpstr>Heterogenous freezing modes</vt:lpstr>
      <vt:lpstr>Heterogenous freezing modes, cont.</vt:lpstr>
      <vt:lpstr>Ice Growth from Vapor</vt:lpstr>
      <vt:lpstr>Shape Influence on Vapor Growth</vt:lpstr>
      <vt:lpstr>Primary vs. Secondary Habits, Cont.</vt:lpstr>
      <vt:lpstr>Primary vs. Secondary Habits, Cont.</vt:lpstr>
      <vt:lpstr>PowerPoint Presentation</vt:lpstr>
      <vt:lpstr>How to capture shape in numerical models?</vt:lpstr>
      <vt:lpstr>How to capture shape in numerical models?</vt:lpstr>
      <vt:lpstr>How to quantify?</vt:lpstr>
      <vt:lpstr>Quantify Vapor Flux for Non-Spheres</vt:lpstr>
      <vt:lpstr>Impact of Curvature</vt:lpstr>
      <vt:lpstr>Shape Factor</vt:lpstr>
      <vt:lpstr>Shape Factor, f</vt:lpstr>
      <vt:lpstr>Mass Growth Equation</vt:lpstr>
      <vt:lpstr>Mass Growth for a Spheroid</vt:lpstr>
      <vt:lpstr>Mass Growth</vt:lpstr>
      <vt:lpstr>Mass Growth of a Spheroid, Cont.</vt:lpstr>
      <vt:lpstr>Mass Growth of a Spheroid, Cont.</vt:lpstr>
      <vt:lpstr>Mass Growth, Cont.</vt:lpstr>
      <vt:lpstr>Bergeron Process</vt:lpstr>
      <vt:lpstr>Condensational Growth Equations Summary Sheet</vt:lpstr>
      <vt:lpstr>Condensational Growth Equations Summary Sheet</vt:lpstr>
      <vt:lpstr>Shape Factor</vt:lpstr>
      <vt:lpstr>Last two Homework Questions</vt:lpstr>
      <vt:lpstr>Last two Homework Questions</vt:lpstr>
      <vt:lpstr>Last two Homework Questions</vt:lpstr>
      <vt:lpstr>Last two Homework Questions</vt:lpstr>
      <vt:lpstr>So what is this G parameter in the hw?</vt:lpstr>
      <vt:lpstr>Quantify steady-state diffusional growth</vt:lpstr>
      <vt:lpstr>F_v= ? </vt:lpstr>
      <vt:lpstr>revisit mass growth equation (Derive on your own…)</vt:lpstr>
      <vt:lpstr>Mass growth equation, cont. (Derive on your own…)</vt:lpstr>
      <vt:lpstr>Bergeron Process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Lance</dc:creator>
  <cp:lastModifiedBy>Lance, Sara M</cp:lastModifiedBy>
  <cp:revision>66</cp:revision>
  <dcterms:created xsi:type="dcterms:W3CDTF">2021-04-26T04:15:34Z</dcterms:created>
  <dcterms:modified xsi:type="dcterms:W3CDTF">2023-04-19T18:57:38Z</dcterms:modified>
</cp:coreProperties>
</file>