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9" r:id="rId2"/>
    <p:sldId id="322" r:id="rId3"/>
    <p:sldId id="315" r:id="rId4"/>
    <p:sldId id="316" r:id="rId5"/>
    <p:sldId id="317" r:id="rId6"/>
    <p:sldId id="348" r:id="rId7"/>
    <p:sldId id="318" r:id="rId8"/>
    <p:sldId id="319" r:id="rId9"/>
    <p:sldId id="320" r:id="rId10"/>
    <p:sldId id="321"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7" r:id="rId30"/>
    <p:sldId id="343" r:id="rId31"/>
    <p:sldId id="344" r:id="rId32"/>
    <p:sldId id="286" r:id="rId33"/>
    <p:sldId id="298" r:id="rId34"/>
    <p:sldId id="299" r:id="rId35"/>
    <p:sldId id="300" r:id="rId36"/>
    <p:sldId id="301" r:id="rId37"/>
    <p:sldId id="302" r:id="rId38"/>
    <p:sldId id="266" r:id="rId39"/>
    <p:sldId id="279" r:id="rId40"/>
    <p:sldId id="280" r:id="rId41"/>
    <p:sldId id="281" r:id="rId42"/>
    <p:sldId id="282" r:id="rId43"/>
    <p:sldId id="283" r:id="rId44"/>
    <p:sldId id="284" r:id="rId45"/>
    <p:sldId id="303" r:id="rId46"/>
    <p:sldId id="304" r:id="rId47"/>
    <p:sldId id="305" r:id="rId48"/>
    <p:sldId id="306" r:id="rId49"/>
    <p:sldId id="307" r:id="rId50"/>
    <p:sldId id="30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BEFF"/>
    <a:srgbClr val="232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4" d="100"/>
          <a:sy n="64" d="100"/>
        </p:scale>
        <p:origin x="11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10C4B-B433-4302-8C2D-3F32CD1AEBE8}" type="datetimeFigureOut">
              <a:rPr lang="en-US" smtClean="0"/>
              <a:t>4/23/2023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B77A4-A391-4E4E-8FCC-32B5A3325668}" type="slidenum">
              <a:rPr lang="en-US" smtClean="0"/>
              <a:t>‹#›</a:t>
            </a:fld>
            <a:endParaRPr lang="en-US"/>
          </a:p>
        </p:txBody>
      </p:sp>
    </p:spTree>
    <p:extLst>
      <p:ext uri="{BB962C8B-B14F-4D97-AF65-F5344CB8AC3E}">
        <p14:creationId xmlns:p14="http://schemas.microsoft.com/office/powerpoint/2010/main" val="123899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6209-2215-544D-8AF5-E8ACD476B063}" type="slidenum">
              <a:rPr lang="en-US" smtClean="0"/>
              <a:t>2</a:t>
            </a:fld>
            <a:endParaRPr lang="en-US"/>
          </a:p>
        </p:txBody>
      </p:sp>
    </p:spTree>
    <p:extLst>
      <p:ext uri="{BB962C8B-B14F-4D97-AF65-F5344CB8AC3E}">
        <p14:creationId xmlns:p14="http://schemas.microsoft.com/office/powerpoint/2010/main" val="387101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9962F2-8791-4BCE-9938-14D075A6E092}" type="slidenum">
              <a:rPr lang="en-US" altLang="en-US"/>
              <a:pPr eaLnBrk="1" hangingPunct="1"/>
              <a:t>19</a:t>
            </a:fld>
            <a:endParaRPr lang="en-US" altLang="en-US"/>
          </a:p>
        </p:txBody>
      </p:sp>
    </p:spTree>
    <p:extLst>
      <p:ext uri="{BB962C8B-B14F-4D97-AF65-F5344CB8AC3E}">
        <p14:creationId xmlns:p14="http://schemas.microsoft.com/office/powerpoint/2010/main" val="4070499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Wide range of conditions.</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CE021F-0BD7-4110-82AA-603348430D4A}" type="slidenum">
              <a:rPr lang="en-US" altLang="en-US"/>
              <a:pPr eaLnBrk="1" hangingPunct="1"/>
              <a:t>20</a:t>
            </a:fld>
            <a:endParaRPr lang="en-US" altLang="en-US"/>
          </a:p>
        </p:txBody>
      </p:sp>
    </p:spTree>
    <p:extLst>
      <p:ext uri="{BB962C8B-B14F-4D97-AF65-F5344CB8AC3E}">
        <p14:creationId xmlns:p14="http://schemas.microsoft.com/office/powerpoint/2010/main" val="1072927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3A0B70-BF2F-40FD-9082-E48655C4DE45}" type="slidenum">
              <a:rPr lang="en-US" altLang="en-US"/>
              <a:pPr eaLnBrk="1" hangingPunct="1"/>
              <a:t>21</a:t>
            </a:fld>
            <a:endParaRPr lang="en-US" altLang="en-US"/>
          </a:p>
        </p:txBody>
      </p:sp>
    </p:spTree>
    <p:extLst>
      <p:ext uri="{BB962C8B-B14F-4D97-AF65-F5344CB8AC3E}">
        <p14:creationId xmlns:p14="http://schemas.microsoft.com/office/powerpoint/2010/main" val="220898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E33F9C-7679-40CD-8EE5-71505FF91012}" type="slidenum">
              <a:rPr lang="en-US" altLang="en-US"/>
              <a:pPr eaLnBrk="1" hangingPunct="1"/>
              <a:t>22</a:t>
            </a:fld>
            <a:endParaRPr lang="en-US" altLang="en-US"/>
          </a:p>
        </p:txBody>
      </p:sp>
    </p:spTree>
    <p:extLst>
      <p:ext uri="{BB962C8B-B14F-4D97-AF65-F5344CB8AC3E}">
        <p14:creationId xmlns:p14="http://schemas.microsoft.com/office/powerpoint/2010/main" val="16694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focused on the 4/19 flight, which had the greatest dynamic range in CO concentrations, and the longest duration of in-cloud sampling.  This flight also occurred on the same day of the high-pollution event identified in the ISDAC dataset, for which we had coordinated flights over Barrow, Alaska.  I will not show this in my talk, but the NOAA scientists have shown quite clearly that the source of pollution advected over Barrow on this day, and also here over the ocean, was biomass burning emissions in southern Russia.</a:t>
            </a:r>
          </a:p>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FB9446-7129-408F-A5C2-B7BAB4C30764}" type="slidenum">
              <a:rPr lang="en-US" altLang="en-US"/>
              <a:pPr eaLnBrk="1" hangingPunct="1"/>
              <a:t>23</a:t>
            </a:fld>
            <a:endParaRPr lang="en-US" altLang="en-US"/>
          </a:p>
        </p:txBody>
      </p:sp>
    </p:spTree>
    <p:extLst>
      <p:ext uri="{BB962C8B-B14F-4D97-AF65-F5344CB8AC3E}">
        <p14:creationId xmlns:p14="http://schemas.microsoft.com/office/powerpoint/2010/main" val="2951934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show more riming, but the LWC is also higher.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DA94EF-5837-4FBD-A400-C34465771630}" type="slidenum">
              <a:rPr lang="en-US" altLang="en-US"/>
              <a:pPr eaLnBrk="1" hangingPunct="1"/>
              <a:t>24</a:t>
            </a:fld>
            <a:endParaRPr lang="en-US" altLang="en-US"/>
          </a:p>
        </p:txBody>
      </p:sp>
    </p:spTree>
    <p:extLst>
      <p:ext uri="{BB962C8B-B14F-4D97-AF65-F5344CB8AC3E}">
        <p14:creationId xmlns:p14="http://schemas.microsoft.com/office/powerpoint/2010/main" val="219869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see several liquid cloud layers, and the lowest two cloud layers have a broad droplet size distribution with a large mode of droplets centered around 30 um.  Droplet concentrations are below 100/cm3 on average. We also see ice precipitation within the lowest two layers and a maximum in ice precipitation below the lowest cloud.  Ice crystal concentrations exceed 1/L on average in the lower atmosphere.  Note that LWC is at 0.2 g/m3 or below, and Images do not show significant riming.  Ice crystals are growing by vapor deposition, which means that droplets are evaporating?</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286CCE-4403-4FBB-AF3D-2C8AC4A09574}" type="slidenum">
              <a:rPr lang="en-US" altLang="en-US"/>
              <a:pPr eaLnBrk="1" hangingPunct="1"/>
              <a:t>25</a:t>
            </a:fld>
            <a:endParaRPr lang="en-US" altLang="en-US"/>
          </a:p>
        </p:txBody>
      </p:sp>
    </p:spTree>
    <p:extLst>
      <p:ext uri="{BB962C8B-B14F-4D97-AF65-F5344CB8AC3E}">
        <p14:creationId xmlns:p14="http://schemas.microsoft.com/office/powerpoint/2010/main" val="1243505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consistent picture emerges.</a:t>
            </a:r>
          </a:p>
          <a:p>
            <a:endParaRPr lang="en-US" altLang="en-US"/>
          </a:p>
          <a:p>
            <a:r>
              <a:rPr lang="en-US" altLang="en-US"/>
              <a:t>We see the same behavior as in the other two cases.  The polluted clouds (identified from elevated CO concentrations) exhibit very little ice precipitation (with avg concentrations almost always below 0.1/L and never exceeding 1/L).  Whereas within and immediately below the clean clouds, the ice crystal concentration shoots up by 1-2 orders of magnitude.  This time, however, the LWC and temperature of the polluted cloud are much different from the other polluted case.  At the top of the polluted cloud, the temperature is even colder than the coldest temperature in either of the clean clouds.  LWC is also comparable now between this cold polluted cloud and the clean cases.</a:t>
            </a:r>
          </a:p>
          <a:p>
            <a:endParaRPr lang="en-US" altLang="en-US"/>
          </a:p>
          <a:p>
            <a:r>
              <a:rPr lang="en-US" altLang="en-US"/>
              <a:t>In this case, it isn’t very obvious that the top cloud is “polluted”, because the drop concentrations are highly variable.  We suspect that this cloud is relatively aged in its lifecycle and is on its way towards evaporation/glaciation.  This is where the in-situ trace gas measurements really help us to indentify the polluted cloud layer.</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B86C20-7AF5-44CB-BACA-F86B184E4D9F}" type="slidenum">
              <a:rPr lang="en-US" altLang="en-US"/>
              <a:pPr eaLnBrk="1" hangingPunct="1"/>
              <a:t>26</a:t>
            </a:fld>
            <a:endParaRPr lang="en-US" altLang="en-US"/>
          </a:p>
        </p:txBody>
      </p:sp>
    </p:spTree>
    <p:extLst>
      <p:ext uri="{BB962C8B-B14F-4D97-AF65-F5344CB8AC3E}">
        <p14:creationId xmlns:p14="http://schemas.microsoft.com/office/powerpoint/2010/main" val="102852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1A1A39-FD13-4C97-97E0-77801764CA88}" type="slidenum">
              <a:rPr lang="en-US" altLang="en-US"/>
              <a:pPr eaLnBrk="1" hangingPunct="1"/>
              <a:t>27</a:t>
            </a:fld>
            <a:endParaRPr lang="en-US" altLang="en-US"/>
          </a:p>
        </p:txBody>
      </p:sp>
    </p:spTree>
    <p:extLst>
      <p:ext uri="{BB962C8B-B14F-4D97-AF65-F5344CB8AC3E}">
        <p14:creationId xmlns:p14="http://schemas.microsoft.com/office/powerpoint/2010/main" val="365378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DA0984-CDF4-4FF4-8686-B1EB8B41858A}" type="slidenum">
              <a:rPr lang="en-US" altLang="en-US"/>
              <a:pPr eaLnBrk="1" hangingPunct="1"/>
              <a:t>30</a:t>
            </a:fld>
            <a:endParaRPr lang="en-US" altLang="en-US"/>
          </a:p>
        </p:txBody>
      </p:sp>
    </p:spTree>
    <p:extLst>
      <p:ext uri="{BB962C8B-B14F-4D97-AF65-F5344CB8AC3E}">
        <p14:creationId xmlns:p14="http://schemas.microsoft.com/office/powerpoint/2010/main" val="335338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6209-2215-544D-8AF5-E8ACD476B063}" type="slidenum">
              <a:rPr lang="en-US" smtClean="0"/>
              <a:t>4</a:t>
            </a:fld>
            <a:endParaRPr lang="en-US"/>
          </a:p>
        </p:txBody>
      </p:sp>
    </p:spTree>
    <p:extLst>
      <p:ext uri="{BB962C8B-B14F-4D97-AF65-F5344CB8AC3E}">
        <p14:creationId xmlns:p14="http://schemas.microsoft.com/office/powerpoint/2010/main" val="426756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9E405F-7C1C-43AA-BA5F-1F8842954507}" type="slidenum">
              <a:rPr lang="en-US" altLang="en-US"/>
              <a:pPr eaLnBrk="1" hangingPunct="1"/>
              <a:t>11</a:t>
            </a:fld>
            <a:endParaRPr lang="en-US" altLang="en-US"/>
          </a:p>
        </p:txBody>
      </p:sp>
    </p:spTree>
    <p:extLst>
      <p:ext uri="{BB962C8B-B14F-4D97-AF65-F5344CB8AC3E}">
        <p14:creationId xmlns:p14="http://schemas.microsoft.com/office/powerpoint/2010/main" val="2944949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FF4DF2-7864-4893-BBF9-B3EA42D1A994}" type="slidenum">
              <a:rPr lang="en-US" altLang="en-US"/>
              <a:pPr eaLnBrk="1" hangingPunct="1"/>
              <a:t>12</a:t>
            </a:fld>
            <a:endParaRPr lang="en-US" alt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a:t>In the Arctic springtime, mixed-phase clouds are prevalent.  Spring is also the time when the most frequent and intense Arctic haze events occur. These conditions suggest that there can be a strong aerosol affect on the radiative balance of the Arctic, since aerosols are needed to lower the activation barrier for freezing in these types of clouds, and since both the radiative properties and lifetime of these clouds are highly impacted by the distribution of ice and liquid in the cloud.</a:t>
            </a:r>
          </a:p>
          <a:p>
            <a:pPr eaLnBrk="1" hangingPunct="1">
              <a:spcBef>
                <a:spcPct val="0"/>
              </a:spcBef>
            </a:pPr>
            <a:endParaRPr lang="en-US" altLang="en-US" sz="2400"/>
          </a:p>
          <a:p>
            <a:pPr eaLnBrk="1" hangingPunct="1">
              <a:spcBef>
                <a:spcPct val="0"/>
              </a:spcBef>
            </a:pPr>
            <a:r>
              <a:rPr lang="en-US" altLang="en-US" sz="2400"/>
              <a:t>Part of what makes this problem so difficult is that pollution can include both cloud condensation nuclei and ice nuclei, which may have different effects.</a:t>
            </a:r>
            <a:endParaRPr lang="en-US" altLang="en-US" sz="2200"/>
          </a:p>
          <a:p>
            <a:pPr eaLnBrk="1" hangingPunct="1">
              <a:spcBef>
                <a:spcPct val="0"/>
              </a:spcBef>
            </a:pPr>
            <a:endParaRPr lang="en-US" altLang="en-US"/>
          </a:p>
        </p:txBody>
      </p:sp>
    </p:spTree>
    <p:extLst>
      <p:ext uri="{BB962C8B-B14F-4D97-AF65-F5344CB8AC3E}">
        <p14:creationId xmlns:p14="http://schemas.microsoft.com/office/powerpoint/2010/main" val="99954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First effect is expected to have maximum impact in the Arctic.</a:t>
            </a:r>
          </a:p>
          <a:p>
            <a:endParaRPr lang="en-US" altLang="en-US"/>
          </a:p>
          <a:p>
            <a:r>
              <a:rPr lang="en-US" altLang="en-US"/>
              <a:t>The first two mechanisms are relatively straightforward.  The last mechanism is unclear.</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C60D83-B670-42D7-B03D-2EE00229F939}" type="slidenum">
              <a:rPr lang="en-US" altLang="en-US"/>
              <a:pPr eaLnBrk="1" hangingPunct="1"/>
              <a:t>13</a:t>
            </a:fld>
            <a:endParaRPr lang="en-US" altLang="en-US"/>
          </a:p>
        </p:txBody>
      </p:sp>
    </p:spTree>
    <p:extLst>
      <p:ext uri="{BB962C8B-B14F-4D97-AF65-F5344CB8AC3E}">
        <p14:creationId xmlns:p14="http://schemas.microsoft.com/office/powerpoint/2010/main" val="97107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480D68-7D6F-4AB0-AD9B-9E8848CC9498}" type="slidenum">
              <a:rPr lang="en-US" altLang="en-US"/>
              <a:pPr eaLnBrk="1" hangingPunct="1"/>
              <a:t>14</a:t>
            </a:fld>
            <a:endParaRPr lang="en-US" altLang="en-US"/>
          </a:p>
        </p:txBody>
      </p:sp>
    </p:spTree>
    <p:extLst>
      <p:ext uri="{BB962C8B-B14F-4D97-AF65-F5344CB8AC3E}">
        <p14:creationId xmlns:p14="http://schemas.microsoft.com/office/powerpoint/2010/main" val="352083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Our first problem is identifying the number of CCN entering the cloud.</a:t>
            </a:r>
          </a:p>
          <a:p>
            <a:pPr lvl="1"/>
            <a:r>
              <a:rPr lang="en-US" altLang="en-US"/>
              <a:t>We had CCN measurements, but In-cloud measurements of aerosol and CCN are difficult to interpret.</a:t>
            </a:r>
          </a:p>
          <a:p>
            <a:pPr lvl="1"/>
            <a:r>
              <a:rPr lang="en-US" altLang="en-US"/>
              <a:t>Out-of-Cloud measurements of CCN </a:t>
            </a:r>
            <a:r>
              <a:rPr lang="en-US" altLang="en-US" i="1">
                <a:latin typeface="Times" panose="02020603050405020304" pitchFamily="18" charset="0"/>
              </a:rPr>
              <a:t>above</a:t>
            </a:r>
            <a:r>
              <a:rPr lang="en-US" altLang="en-US" i="1"/>
              <a:t>, </a:t>
            </a:r>
            <a:r>
              <a:rPr lang="en-US" altLang="en-US" i="1">
                <a:latin typeface="Times" panose="02020603050405020304" pitchFamily="18" charset="0"/>
              </a:rPr>
              <a:t>below </a:t>
            </a:r>
            <a:r>
              <a:rPr lang="en-US" altLang="en-US"/>
              <a:t>and</a:t>
            </a:r>
            <a:r>
              <a:rPr lang="en-US" altLang="en-US" i="1"/>
              <a:t> </a:t>
            </a:r>
            <a:r>
              <a:rPr lang="en-US" altLang="en-US" i="1">
                <a:latin typeface="Times" panose="02020603050405020304" pitchFamily="18" charset="0"/>
              </a:rPr>
              <a:t>alongside </a:t>
            </a:r>
            <a:r>
              <a:rPr lang="en-US" altLang="en-US"/>
              <a:t>Arctic stratus clouds are all different.</a:t>
            </a:r>
          </a:p>
          <a:p>
            <a:pPr lvl="1"/>
            <a:r>
              <a:rPr lang="en-US" altLang="en-US"/>
              <a:t>Even on CVI, measurements of the residual aerosol particles are difficult to interpret in mixed-phase clouds. (we did not have a CVI)</a:t>
            </a:r>
          </a:p>
          <a:p>
            <a:pPr lvl="1"/>
            <a:r>
              <a:rPr lang="en-US" altLang="en-US"/>
              <a:t>To side-step this problem, we use CO measurements in-cloud as a proxy for CCN.</a:t>
            </a:r>
          </a:p>
          <a:p>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F58621-8111-4F6B-A4C8-2CFF1AAA1340}" type="slidenum">
              <a:rPr lang="en-US" altLang="en-US"/>
              <a:pPr eaLnBrk="1" hangingPunct="1"/>
              <a:t>15</a:t>
            </a:fld>
            <a:endParaRPr lang="en-US" altLang="en-US"/>
          </a:p>
        </p:txBody>
      </p:sp>
    </p:spTree>
    <p:extLst>
      <p:ext uri="{BB962C8B-B14F-4D97-AF65-F5344CB8AC3E}">
        <p14:creationId xmlns:p14="http://schemas.microsoft.com/office/powerpoint/2010/main" val="275808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No IN measurements on board during this study.</a:t>
            </a:r>
          </a:p>
          <a:p>
            <a:pPr lvl="1"/>
            <a:r>
              <a:rPr lang="en-US" altLang="en-US"/>
              <a:t>IN measurements are difficult to interpret due to the many different ice nucleation mechanisms.</a:t>
            </a:r>
          </a:p>
          <a:p>
            <a:pPr lvl="1"/>
            <a:r>
              <a:rPr lang="en-US" altLang="en-US"/>
              <a:t>Contact nucleation is not typically measured.</a:t>
            </a:r>
          </a:p>
          <a:p>
            <a:pPr lvl="1"/>
            <a:r>
              <a:rPr lang="en-US" altLang="en-US"/>
              <a:t>High variability of IN precludes using out-of-cloud measurements to interpret </a:t>
            </a:r>
          </a:p>
          <a:p>
            <a:pPr lvl="1"/>
            <a:r>
              <a:rPr lang="en-US" altLang="en-US"/>
              <a:t>in-cloud ice concentrations.</a:t>
            </a:r>
          </a:p>
          <a:p>
            <a:pPr lvl="1"/>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85B37A-04AF-4FE3-BB76-B42950BF146A}" type="slidenum">
              <a:rPr lang="en-US" altLang="en-US"/>
              <a:pPr eaLnBrk="1" hangingPunct="1"/>
              <a:t>16</a:t>
            </a:fld>
            <a:endParaRPr lang="en-US" altLang="en-US"/>
          </a:p>
        </p:txBody>
      </p:sp>
    </p:spTree>
    <p:extLst>
      <p:ext uri="{BB962C8B-B14F-4D97-AF65-F5344CB8AC3E}">
        <p14:creationId xmlns:p14="http://schemas.microsoft.com/office/powerpoint/2010/main" val="3947340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7B4B9A-0F86-473B-842D-AE45BC593F3F}" type="slidenum">
              <a:rPr lang="en-US" altLang="en-US"/>
              <a:pPr eaLnBrk="1" hangingPunct="1"/>
              <a:t>18</a:t>
            </a:fld>
            <a:endParaRPr lang="en-US" altLang="en-US"/>
          </a:p>
        </p:txBody>
      </p:sp>
    </p:spTree>
    <p:extLst>
      <p:ext uri="{BB962C8B-B14F-4D97-AF65-F5344CB8AC3E}">
        <p14:creationId xmlns:p14="http://schemas.microsoft.com/office/powerpoint/2010/main" val="88156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25622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40251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405762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282606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FFB81D-ACDE-4F81-88D5-5F51DA25CA55}"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95240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FFB81D-ACDE-4F81-88D5-5F51DA25CA5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160159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FFB81D-ACDE-4F81-88D5-5F51DA25CA55}" type="datetimeFigureOut">
              <a:rPr lang="en-US" smtClean="0"/>
              <a:t>4/23/2023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713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FFB81D-ACDE-4F81-88D5-5F51DA25CA55}" type="datetimeFigureOut">
              <a:rPr lang="en-US" smtClean="0"/>
              <a:t>4/23/2023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240306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FB81D-ACDE-4F81-88D5-5F51DA25CA55}" type="datetimeFigureOut">
              <a:rPr lang="en-US" smtClean="0"/>
              <a:t>4/23/2023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424992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FFB81D-ACDE-4F81-88D5-5F51DA25CA5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15837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FFB81D-ACDE-4F81-88D5-5F51DA25CA55}"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83998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FB81D-ACDE-4F81-88D5-5F51DA25CA55}" type="datetimeFigureOut">
              <a:rPr lang="en-US" smtClean="0"/>
              <a:t>4/23/2023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2039-B997-4FA8-B541-7E64F34ACA73}" type="slidenum">
              <a:rPr lang="en-US" smtClean="0"/>
              <a:t>‹#›</a:t>
            </a:fld>
            <a:endParaRPr lang="en-US"/>
          </a:p>
        </p:txBody>
      </p:sp>
    </p:spTree>
    <p:extLst>
      <p:ext uri="{BB962C8B-B14F-4D97-AF65-F5344CB8AC3E}">
        <p14:creationId xmlns:p14="http://schemas.microsoft.com/office/powerpoint/2010/main" val="202356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400.png"/><Relationship Id="rId3" Type="http://schemas.openxmlformats.org/officeDocument/2006/relationships/notesSlide" Target="../notesSlides/notesSlide1.xml"/><Relationship Id="rId7" Type="http://schemas.openxmlformats.org/officeDocument/2006/relationships/image" Target="../media/image34.png"/><Relationship Id="rId12"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0.png"/><Relationship Id="rId11" Type="http://schemas.openxmlformats.org/officeDocument/2006/relationships/image" Target="../media/image380.png"/><Relationship Id="rId5" Type="http://schemas.openxmlformats.org/officeDocument/2006/relationships/image" Target="../media/image32.png"/><Relationship Id="rId10" Type="http://schemas.openxmlformats.org/officeDocument/2006/relationships/image" Target="../media/image370.png"/><Relationship Id="rId4" Type="http://schemas.openxmlformats.org/officeDocument/2006/relationships/image" Target="../media/image311.png"/><Relationship Id="rId9" Type="http://schemas.openxmlformats.org/officeDocument/2006/relationships/image" Target="../media/image360.png"/><Relationship Id="rId14" Type="http://schemas.openxmlformats.org/officeDocument/2006/relationships/image" Target="../media/image4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520.png"/><Relationship Id="rId18" Type="http://schemas.openxmlformats.org/officeDocument/2006/relationships/image" Target="../media/image570.png"/><Relationship Id="rId26" Type="http://schemas.openxmlformats.org/officeDocument/2006/relationships/image" Target="../media/image650.png"/><Relationship Id="rId3" Type="http://schemas.openxmlformats.org/officeDocument/2006/relationships/image" Target="../media/image420.png"/><Relationship Id="rId21" Type="http://schemas.openxmlformats.org/officeDocument/2006/relationships/image" Target="../media/image600.png"/><Relationship Id="rId7" Type="http://schemas.openxmlformats.org/officeDocument/2006/relationships/image" Target="../media/image460.png"/><Relationship Id="rId12" Type="http://schemas.openxmlformats.org/officeDocument/2006/relationships/image" Target="../media/image511.png"/><Relationship Id="rId17" Type="http://schemas.openxmlformats.org/officeDocument/2006/relationships/image" Target="../media/image560.png"/><Relationship Id="rId25" Type="http://schemas.openxmlformats.org/officeDocument/2006/relationships/image" Target="../media/image640.png"/><Relationship Id="rId2" Type="http://schemas.openxmlformats.org/officeDocument/2006/relationships/slideLayout" Target="../slideLayouts/slideLayout2.xml"/><Relationship Id="rId16" Type="http://schemas.openxmlformats.org/officeDocument/2006/relationships/image" Target="../media/image550.png"/><Relationship Id="rId20" Type="http://schemas.openxmlformats.org/officeDocument/2006/relationships/image" Target="../media/image590.png"/><Relationship Id="rId29" Type="http://schemas.openxmlformats.org/officeDocument/2006/relationships/image" Target="../media/image680.png"/><Relationship Id="rId1" Type="http://schemas.openxmlformats.org/officeDocument/2006/relationships/tags" Target="../tags/tag2.xml"/><Relationship Id="rId6" Type="http://schemas.openxmlformats.org/officeDocument/2006/relationships/image" Target="../media/image450.png"/><Relationship Id="rId11" Type="http://schemas.openxmlformats.org/officeDocument/2006/relationships/image" Target="../media/image500.png"/><Relationship Id="rId24" Type="http://schemas.openxmlformats.org/officeDocument/2006/relationships/image" Target="../media/image630.png"/><Relationship Id="rId5" Type="http://schemas.openxmlformats.org/officeDocument/2006/relationships/image" Target="../media/image440.png"/><Relationship Id="rId15" Type="http://schemas.openxmlformats.org/officeDocument/2006/relationships/image" Target="../media/image54.png"/><Relationship Id="rId23" Type="http://schemas.openxmlformats.org/officeDocument/2006/relationships/image" Target="../media/image620.png"/><Relationship Id="rId28" Type="http://schemas.openxmlformats.org/officeDocument/2006/relationships/image" Target="../media/image670.png"/><Relationship Id="rId10" Type="http://schemas.openxmlformats.org/officeDocument/2006/relationships/image" Target="../media/image490.png"/><Relationship Id="rId19" Type="http://schemas.openxmlformats.org/officeDocument/2006/relationships/image" Target="../media/image580.png"/><Relationship Id="rId31" Type="http://schemas.openxmlformats.org/officeDocument/2006/relationships/image" Target="../media/image700.png"/><Relationship Id="rId4" Type="http://schemas.openxmlformats.org/officeDocument/2006/relationships/image" Target="../media/image430.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1.png"/><Relationship Id="rId27" Type="http://schemas.openxmlformats.org/officeDocument/2006/relationships/image" Target="../media/image660.png"/><Relationship Id="rId30" Type="http://schemas.openxmlformats.org/officeDocument/2006/relationships/image" Target="../media/image69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image" Target="../media/image800.png"/><Relationship Id="rId18" Type="http://schemas.openxmlformats.org/officeDocument/2006/relationships/image" Target="../media/image850.png"/><Relationship Id="rId3" Type="http://schemas.openxmlformats.org/officeDocument/2006/relationships/notesSlide" Target="../notesSlides/notesSlide2.xml"/><Relationship Id="rId21" Type="http://schemas.openxmlformats.org/officeDocument/2006/relationships/image" Target="../media/image880.png"/><Relationship Id="rId7" Type="http://schemas.openxmlformats.org/officeDocument/2006/relationships/image" Target="../media/image740.png"/><Relationship Id="rId12" Type="http://schemas.openxmlformats.org/officeDocument/2006/relationships/image" Target="../media/image790.png"/><Relationship Id="rId17" Type="http://schemas.openxmlformats.org/officeDocument/2006/relationships/image" Target="../media/image84.png"/><Relationship Id="rId2" Type="http://schemas.openxmlformats.org/officeDocument/2006/relationships/slideLayout" Target="../slideLayouts/slideLayout2.xml"/><Relationship Id="rId16" Type="http://schemas.openxmlformats.org/officeDocument/2006/relationships/image" Target="../media/image830.png"/><Relationship Id="rId20" Type="http://schemas.openxmlformats.org/officeDocument/2006/relationships/image" Target="../media/image87.png"/><Relationship Id="rId1" Type="http://schemas.openxmlformats.org/officeDocument/2006/relationships/tags" Target="../tags/tag3.xml"/><Relationship Id="rId6" Type="http://schemas.openxmlformats.org/officeDocument/2006/relationships/image" Target="../media/image730.png"/><Relationship Id="rId11" Type="http://schemas.openxmlformats.org/officeDocument/2006/relationships/image" Target="../media/image780.png"/><Relationship Id="rId5" Type="http://schemas.openxmlformats.org/officeDocument/2006/relationships/image" Target="../media/image720.png"/><Relationship Id="rId15" Type="http://schemas.openxmlformats.org/officeDocument/2006/relationships/image" Target="../media/image820.png"/><Relationship Id="rId10" Type="http://schemas.openxmlformats.org/officeDocument/2006/relationships/image" Target="../media/image770.png"/><Relationship Id="rId19" Type="http://schemas.openxmlformats.org/officeDocument/2006/relationships/image" Target="../media/image860.png"/><Relationship Id="rId4" Type="http://schemas.openxmlformats.org/officeDocument/2006/relationships/image" Target="../media/image711.png"/><Relationship Id="rId9" Type="http://schemas.openxmlformats.org/officeDocument/2006/relationships/image" Target="../media/image760.png"/><Relationship Id="rId14" Type="http://schemas.openxmlformats.org/officeDocument/2006/relationships/image" Target="../media/image811.png"/><Relationship Id="rId22" Type="http://schemas.openxmlformats.org/officeDocument/2006/relationships/image" Target="../media/image890.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1000.png"/><Relationship Id="rId18" Type="http://schemas.openxmlformats.org/officeDocument/2006/relationships/image" Target="../media/image1050.png"/><Relationship Id="rId3" Type="http://schemas.openxmlformats.org/officeDocument/2006/relationships/image" Target="../media/image900.png"/><Relationship Id="rId21" Type="http://schemas.openxmlformats.org/officeDocument/2006/relationships/image" Target="../media/image1080.png"/><Relationship Id="rId7" Type="http://schemas.openxmlformats.org/officeDocument/2006/relationships/image" Target="../media/image940.png"/><Relationship Id="rId12" Type="http://schemas.openxmlformats.org/officeDocument/2006/relationships/image" Target="../media/image990.png"/><Relationship Id="rId17" Type="http://schemas.openxmlformats.org/officeDocument/2006/relationships/image" Target="../media/image1040.png"/><Relationship Id="rId2" Type="http://schemas.openxmlformats.org/officeDocument/2006/relationships/slideLayout" Target="../slideLayouts/slideLayout2.xml"/><Relationship Id="rId16" Type="http://schemas.openxmlformats.org/officeDocument/2006/relationships/image" Target="../media/image1030.png"/><Relationship Id="rId20" Type="http://schemas.openxmlformats.org/officeDocument/2006/relationships/image" Target="../media/image1070.png"/><Relationship Id="rId1" Type="http://schemas.openxmlformats.org/officeDocument/2006/relationships/tags" Target="../tags/tag4.xml"/><Relationship Id="rId6" Type="http://schemas.openxmlformats.org/officeDocument/2006/relationships/image" Target="../media/image930.png"/><Relationship Id="rId11" Type="http://schemas.openxmlformats.org/officeDocument/2006/relationships/image" Target="../media/image980.png"/><Relationship Id="rId5" Type="http://schemas.openxmlformats.org/officeDocument/2006/relationships/image" Target="../media/image920.png"/><Relationship Id="rId15" Type="http://schemas.openxmlformats.org/officeDocument/2006/relationships/image" Target="../media/image2.png"/><Relationship Id="rId10" Type="http://schemas.openxmlformats.org/officeDocument/2006/relationships/image" Target="../media/image970.png"/><Relationship Id="rId19" Type="http://schemas.openxmlformats.org/officeDocument/2006/relationships/image" Target="../media/image1060.png"/><Relationship Id="rId4" Type="http://schemas.openxmlformats.org/officeDocument/2006/relationships/image" Target="../media/image910.png"/><Relationship Id="rId9" Type="http://schemas.openxmlformats.org/officeDocument/2006/relationships/image" Target="../media/image960.png"/><Relationship Id="rId14" Type="http://schemas.openxmlformats.org/officeDocument/2006/relationships/image" Target="../media/image1010.png"/><Relationship Id="rId22" Type="http://schemas.openxmlformats.org/officeDocument/2006/relationships/image" Target="../media/image109.png"/></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90.png"/><Relationship Id="rId7" Type="http://schemas.openxmlformats.org/officeDocument/2006/relationships/image" Target="../media/image111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00.png"/><Relationship Id="rId5" Type="http://schemas.openxmlformats.org/officeDocument/2006/relationships/image" Target="../media/image1310.png"/><Relationship Id="rId4" Type="http://schemas.openxmlformats.org/officeDocument/2006/relationships/image" Target="../media/image1300.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0" y="0"/>
            <a:ext cx="9170988" cy="6858000"/>
          </a:xfrm>
          <a:prstGeom prst="rect">
            <a:avLst/>
          </a:prstGeom>
          <a:noFill/>
          <a:ln w="9525">
            <a:noFill/>
            <a:miter lim="800000"/>
            <a:headEnd/>
            <a:tailEnd/>
          </a:ln>
        </p:spPr>
      </p:pic>
      <p:sp>
        <p:nvSpPr>
          <p:cNvPr id="4" name="Title 3"/>
          <p:cNvSpPr>
            <a:spLocks noGrp="1"/>
          </p:cNvSpPr>
          <p:nvPr>
            <p:ph type="title"/>
          </p:nvPr>
        </p:nvSpPr>
        <p:spPr>
          <a:xfrm>
            <a:off x="628650" y="901849"/>
            <a:ext cx="8394164" cy="1325563"/>
          </a:xfrm>
        </p:spPr>
        <p:txBody>
          <a:bodyPr>
            <a:normAutofit/>
          </a:bodyPr>
          <a:lstStyle/>
          <a:p>
            <a:r>
              <a:rPr lang="en-US" dirty="0"/>
              <a:t>Cloud Microphysics</a:t>
            </a:r>
            <a:br>
              <a:rPr lang="en-US" sz="4000" dirty="0"/>
            </a:br>
            <a:r>
              <a:rPr lang="en-US" sz="4000" dirty="0"/>
              <a:t>(ATM505 Module 4, 24 Apr 2023)</a:t>
            </a:r>
          </a:p>
        </p:txBody>
      </p:sp>
      <p:sp>
        <p:nvSpPr>
          <p:cNvPr id="5" name="Content Placeholder 4"/>
          <p:cNvSpPr>
            <a:spLocks noGrp="1"/>
          </p:cNvSpPr>
          <p:nvPr>
            <p:ph idx="1"/>
          </p:nvPr>
        </p:nvSpPr>
        <p:spPr>
          <a:xfrm>
            <a:off x="628650" y="2291507"/>
            <a:ext cx="7886700" cy="3885455"/>
          </a:xfrm>
        </p:spPr>
        <p:txBody>
          <a:bodyPr>
            <a:normAutofit lnSpcReduction="10000"/>
          </a:bodyPr>
          <a:lstStyle/>
          <a:p>
            <a:r>
              <a:rPr lang="en-US" strike="sngStrike" dirty="0"/>
              <a:t>Cloud droplet formation (nucleation)</a:t>
            </a:r>
          </a:p>
          <a:p>
            <a:pPr lvl="1"/>
            <a:r>
              <a:rPr lang="en-US" strike="sngStrike" dirty="0"/>
              <a:t>Saturation vapor pressure of a droplet</a:t>
            </a:r>
          </a:p>
          <a:p>
            <a:pPr marL="914400" lvl="2" indent="0">
              <a:buNone/>
            </a:pPr>
            <a:r>
              <a:rPr lang="en-US" strike="sngStrike" dirty="0"/>
              <a:t>Surface tension term + Solute term = </a:t>
            </a:r>
            <a:r>
              <a:rPr lang="en-US" strike="sngStrike" dirty="0" err="1"/>
              <a:t>Köhler</a:t>
            </a:r>
            <a:r>
              <a:rPr lang="en-US" strike="sngStrike" dirty="0"/>
              <a:t> theory</a:t>
            </a:r>
          </a:p>
          <a:p>
            <a:pPr marL="914400" lvl="2" indent="0">
              <a:buNone/>
            </a:pPr>
            <a:r>
              <a:rPr lang="en-US" strike="sngStrike" dirty="0"/>
              <a:t>kappa-</a:t>
            </a:r>
            <a:r>
              <a:rPr lang="en-US" strike="sngStrike" dirty="0" err="1"/>
              <a:t>Köhler</a:t>
            </a:r>
            <a:r>
              <a:rPr lang="en-US" strike="sngStrike" dirty="0"/>
              <a:t> theory</a:t>
            </a:r>
          </a:p>
          <a:p>
            <a:r>
              <a:rPr lang="en-US" strike="sngStrike" dirty="0"/>
              <a:t>Droplet growth by condensation </a:t>
            </a:r>
          </a:p>
          <a:p>
            <a:r>
              <a:rPr lang="en-US" strike="sngStrike" dirty="0"/>
              <a:t>Cloud </a:t>
            </a:r>
            <a:r>
              <a:rPr lang="en-US" strike="sngStrike" dirty="0" err="1"/>
              <a:t>supersaturation</a:t>
            </a:r>
            <a:endParaRPr lang="en-US" strike="sngStrike" dirty="0"/>
          </a:p>
          <a:p>
            <a:r>
              <a:rPr lang="en-US" strike="sngStrike" dirty="0"/>
              <a:t>Droplet growth by collision-coalescence</a:t>
            </a:r>
          </a:p>
          <a:p>
            <a:r>
              <a:rPr lang="en-US" strike="sngStrike" dirty="0"/>
              <a:t>Ice nucleation and </a:t>
            </a:r>
            <a:r>
              <a:rPr lang="en-US" dirty="0"/>
              <a:t>vapor depositional growth</a:t>
            </a:r>
          </a:p>
          <a:p>
            <a:r>
              <a:rPr lang="en-US" dirty="0"/>
              <a:t>Mixed-phase clouds</a:t>
            </a:r>
          </a:p>
        </p:txBody>
      </p:sp>
      <p:sp>
        <p:nvSpPr>
          <p:cNvPr id="7" name="TextBox 6"/>
          <p:cNvSpPr txBox="1"/>
          <p:nvPr/>
        </p:nvSpPr>
        <p:spPr>
          <a:xfrm>
            <a:off x="7856247" y="6488668"/>
            <a:ext cx="1254702" cy="369332"/>
          </a:xfrm>
          <a:prstGeom prst="rect">
            <a:avLst/>
          </a:prstGeom>
          <a:noFill/>
        </p:spPr>
        <p:txBody>
          <a:bodyPr wrap="none" rtlCol="0">
            <a:spAutoFit/>
          </a:bodyPr>
          <a:lstStyle/>
          <a:p>
            <a:r>
              <a:rPr lang="en-US" i="1" dirty="0"/>
              <a:t>Dr. S. Lance</a:t>
            </a:r>
          </a:p>
        </p:txBody>
      </p:sp>
    </p:spTree>
    <p:extLst>
      <p:ext uri="{BB962C8B-B14F-4D97-AF65-F5344CB8AC3E}">
        <p14:creationId xmlns:p14="http://schemas.microsoft.com/office/powerpoint/2010/main" val="2190729154"/>
      </p:ext>
    </p:extLst>
  </p:cSld>
  <p:clrMapOvr>
    <a:masterClrMapping/>
  </p:clrMapOvr>
  <mc:AlternateContent xmlns:mc="http://schemas.openxmlformats.org/markup-compatibility/2006" xmlns:p14="http://schemas.microsoft.com/office/powerpoint/2010/main">
    <mc:Choice Requires="p14">
      <p:transition spd="slow" p14:dur="2000" advTm="23618"/>
    </mc:Choice>
    <mc:Fallback xmlns="">
      <p:transition spd="slow" advTm="236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73" y="63785"/>
            <a:ext cx="9042251" cy="6757639"/>
          </a:xfrm>
          <a:prstGeom prst="rect">
            <a:avLst/>
          </a:prstGeom>
        </p:spPr>
      </p:pic>
    </p:spTree>
    <p:extLst>
      <p:ext uri="{BB962C8B-B14F-4D97-AF65-F5344CB8AC3E}">
        <p14:creationId xmlns:p14="http://schemas.microsoft.com/office/powerpoint/2010/main" val="286371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t="4893" b="3706"/>
          <a:stretch>
            <a:fillRect/>
          </a:stretch>
        </p:blipFill>
        <p:spPr bwMode="auto">
          <a:xfrm>
            <a:off x="0" y="0"/>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Line 8"/>
          <p:cNvSpPr>
            <a:spLocks noChangeShapeType="1"/>
          </p:cNvSpPr>
          <p:nvPr/>
        </p:nvSpPr>
        <p:spPr bwMode="auto">
          <a:xfrm>
            <a:off x="0" y="68580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 name="Rectangle 10"/>
          <p:cNvSpPr>
            <a:spLocks noGrp="1" noChangeArrowheads="1"/>
          </p:cNvSpPr>
          <p:nvPr>
            <p:ph type="body" idx="1"/>
          </p:nvPr>
        </p:nvSpPr>
        <p:spPr>
          <a:xfrm>
            <a:off x="3810000" y="4267200"/>
            <a:ext cx="5087938" cy="2300288"/>
          </a:xfrm>
          <a:noFill/>
        </p:spPr>
        <p:txBody>
          <a:bodyPr/>
          <a:lstStyle/>
          <a:p>
            <a:pPr eaLnBrk="1" hangingPunct="1">
              <a:lnSpc>
                <a:spcPct val="80000"/>
              </a:lnSpc>
              <a:buFontTx/>
              <a:buNone/>
            </a:pPr>
            <a:r>
              <a:rPr lang="en-US" altLang="en-US" sz="1600" b="1"/>
              <a:t>   </a:t>
            </a:r>
            <a:r>
              <a:rPr lang="en-US" altLang="en-US" sz="2400" b="1"/>
              <a:t>Sara Lance</a:t>
            </a:r>
            <a:endParaRPr lang="en-US" altLang="en-US" sz="1800" b="1"/>
          </a:p>
          <a:p>
            <a:pPr eaLnBrk="1" hangingPunct="1">
              <a:lnSpc>
                <a:spcPct val="80000"/>
              </a:lnSpc>
              <a:buFont typeface="Arial" panose="020B0604020202020204" pitchFamily="34" charset="0"/>
              <a:buNone/>
            </a:pPr>
            <a:r>
              <a:rPr lang="en-US" altLang="en-US" sz="1600" b="1"/>
              <a:t>      Matt Shupe, Charles Brock, Graham Feingold, John Holloway, Julie Cozic, Tom Ryerson, Jeff Peischl, Carsten Warneke, Jerome Brioude, Owen Cooper, Joshua Shwartz, Ryan Spackman, Karl Froyd -- CIRES/NOAA</a:t>
            </a:r>
          </a:p>
          <a:p>
            <a:pPr eaLnBrk="1" hangingPunct="1">
              <a:lnSpc>
                <a:spcPct val="80000"/>
              </a:lnSpc>
              <a:buFont typeface="Arial" panose="020B0604020202020204" pitchFamily="34" charset="0"/>
              <a:buNone/>
            </a:pPr>
            <a:endParaRPr lang="en-US" altLang="en-US" sz="800" b="1"/>
          </a:p>
          <a:p>
            <a:pPr eaLnBrk="1" hangingPunct="1">
              <a:lnSpc>
                <a:spcPct val="80000"/>
              </a:lnSpc>
              <a:buFont typeface="Arial" panose="020B0604020202020204" pitchFamily="34" charset="0"/>
              <a:buNone/>
            </a:pPr>
            <a:r>
              <a:rPr lang="en-US" altLang="en-US" sz="1600" b="1"/>
              <a:t>	Richard Moore, Athanasios Nenes -- Georgia Tech</a:t>
            </a:r>
          </a:p>
        </p:txBody>
      </p:sp>
      <p:pic>
        <p:nvPicPr>
          <p:cNvPr id="205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0"/>
            <a:ext cx="3571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562600"/>
            <a:ext cx="36782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
          <p:cNvSpPr>
            <a:spLocks noGrp="1" noChangeArrowheads="1"/>
          </p:cNvSpPr>
          <p:nvPr>
            <p:ph type="title"/>
          </p:nvPr>
        </p:nvSpPr>
        <p:spPr>
          <a:xfrm>
            <a:off x="3200400" y="1066800"/>
            <a:ext cx="6172200" cy="1049338"/>
          </a:xfrm>
        </p:spPr>
        <p:txBody>
          <a:bodyPr/>
          <a:lstStyle/>
          <a:p>
            <a:pPr algn="l" eaLnBrk="1" hangingPunct="1">
              <a:defRPr/>
            </a:pPr>
            <a:r>
              <a:rPr lang="en-US" sz="3000" b="1" dirty="0">
                <a:solidFill>
                  <a:schemeClr val="bg1"/>
                </a:solidFill>
                <a:effectLst>
                  <a:outerShdw blurRad="38100" dist="38100" dir="2700000" algn="tl">
                    <a:srgbClr val="000000">
                      <a:alpha val="43137"/>
                    </a:srgbClr>
                  </a:outerShdw>
                </a:effectLst>
              </a:rPr>
              <a:t>CCN as a Modulator of Ice Processes </a:t>
            </a:r>
            <a:br>
              <a:rPr lang="en-US" sz="3000" b="1" dirty="0">
                <a:solidFill>
                  <a:schemeClr val="bg1"/>
                </a:solidFill>
                <a:effectLst>
                  <a:outerShdw blurRad="38100" dist="38100" dir="2700000" algn="tl">
                    <a:srgbClr val="000000">
                      <a:alpha val="43137"/>
                    </a:srgbClr>
                  </a:outerShdw>
                </a:effectLst>
              </a:rPr>
            </a:br>
            <a:r>
              <a:rPr lang="en-US" sz="3000" b="1" dirty="0">
                <a:solidFill>
                  <a:schemeClr val="bg1"/>
                </a:solidFill>
                <a:effectLst>
                  <a:outerShdw blurRad="38100" dist="38100" dir="2700000" algn="tl">
                    <a:srgbClr val="000000">
                      <a:alpha val="43137"/>
                    </a:srgbClr>
                  </a:outerShdw>
                </a:effectLst>
              </a:rPr>
              <a:t>     in Arctic Mixed-Phase Clouds</a:t>
            </a:r>
          </a:p>
        </p:txBody>
      </p:sp>
      <p:sp>
        <p:nvSpPr>
          <p:cNvPr id="2056" name="Rectangle 13"/>
          <p:cNvSpPr>
            <a:spLocks noChangeArrowheads="1"/>
          </p:cNvSpPr>
          <p:nvPr/>
        </p:nvSpPr>
        <p:spPr bwMode="auto">
          <a:xfrm>
            <a:off x="0" y="3733800"/>
            <a:ext cx="9144000" cy="376238"/>
          </a:xfrm>
          <a:prstGeom prst="rect">
            <a:avLst/>
          </a:prstGeom>
          <a:solidFill>
            <a:schemeClr val="accent1">
              <a:lumMod val="60000"/>
              <a:lumOff val="40000"/>
            </a:schemeClr>
          </a:solidFill>
          <a:ln w="9525">
            <a:solidFill>
              <a:schemeClr val="tx1"/>
            </a:solidFill>
            <a:miter lim="800000"/>
            <a:headEnd/>
            <a:tailEnd/>
          </a:ln>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charset="0"/>
              </a:rPr>
              <a:t>Aerosol, Radiation and Cloud Processes affecting Arctic Climate: ARCPAC 2008</a:t>
            </a:r>
          </a:p>
        </p:txBody>
      </p:sp>
      <p:pic>
        <p:nvPicPr>
          <p:cNvPr id="2057" name="Picture 16"/>
          <p:cNvPicPr>
            <a:picLocks noChangeAspect="1" noChangeArrowheads="1"/>
          </p:cNvPicPr>
          <p:nvPr/>
        </p:nvPicPr>
        <p:blipFill>
          <a:blip r:embed="rId6">
            <a:extLst>
              <a:ext uri="{28A0092B-C50C-407E-A947-70E740481C1C}">
                <a14:useLocalDpi xmlns:a14="http://schemas.microsoft.com/office/drawing/2010/main" val="0"/>
              </a:ext>
            </a:extLst>
          </a:blip>
          <a:srcRect r="14667" b="5882"/>
          <a:stretch>
            <a:fillRect/>
          </a:stretch>
        </p:blipFill>
        <p:spPr bwMode="auto">
          <a:xfrm>
            <a:off x="1524000" y="5181600"/>
            <a:ext cx="1981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91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8" descr="gatech.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419600"/>
            <a:ext cx="11731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3009083000"/>
      </p:ext>
    </p:extLst>
  </p:cSld>
  <p:clrMapOvr>
    <a:masterClrMapping/>
  </p:clrMapOvr>
  <p:transition advTm="3212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a:t>Aerosol Effect on Arctic Clouds</a:t>
            </a:r>
          </a:p>
        </p:txBody>
      </p:sp>
      <p:pic>
        <p:nvPicPr>
          <p:cNvPr id="3075"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t="4893" b="3706"/>
          <a:stretch>
            <a:fillRect/>
          </a:stretch>
        </p:blipFill>
        <p:spPr bwMode="auto">
          <a:xfrm>
            <a:off x="0" y="2286000"/>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13"/>
          <p:cNvSpPr txBox="1">
            <a:spLocks noChangeArrowheads="1"/>
          </p:cNvSpPr>
          <p:nvPr/>
        </p:nvSpPr>
        <p:spPr bwMode="auto">
          <a:xfrm>
            <a:off x="2819400" y="2998788"/>
            <a:ext cx="5867400" cy="3570287"/>
          </a:xfrm>
          <a:prstGeom prst="rect">
            <a:avLst/>
          </a:prstGeom>
          <a:noFill/>
          <a:ln w="9525">
            <a:noFill/>
            <a:miter lim="800000"/>
            <a:headEnd/>
            <a:tailEnd/>
          </a:ln>
        </p:spPr>
        <p:txBody>
          <a:bodyPr>
            <a:spAutoFit/>
          </a:bodyPr>
          <a:lstStyle/>
          <a:p>
            <a:pPr>
              <a:defRPr/>
            </a:pPr>
            <a:r>
              <a:rPr lang="en-US" sz="2200" dirty="0">
                <a:latin typeface="Arial" charset="0"/>
              </a:rPr>
              <a:t>How does aerosol pollution impact the phase </a:t>
            </a:r>
          </a:p>
          <a:p>
            <a:pPr>
              <a:defRPr/>
            </a:pPr>
            <a:r>
              <a:rPr lang="en-US" sz="2200" dirty="0">
                <a:latin typeface="Arial" charset="0"/>
              </a:rPr>
              <a:t>    of Arctic mixed-phase clouds? </a:t>
            </a:r>
          </a:p>
          <a:p>
            <a:pPr>
              <a:defRPr/>
            </a:pPr>
            <a:r>
              <a:rPr lang="en-US" sz="2200" dirty="0">
                <a:latin typeface="Arial" charset="0"/>
              </a:rPr>
              <a:t>        (could lead to dramatic change in both 	radiative properties and cloud lifetime)</a:t>
            </a:r>
          </a:p>
          <a:p>
            <a:pPr>
              <a:defRPr/>
            </a:pPr>
            <a:endParaRPr lang="en-US" sz="2200" dirty="0">
              <a:latin typeface="Arial" charset="0"/>
            </a:endParaRPr>
          </a:p>
          <a:p>
            <a:pPr>
              <a:defRPr/>
            </a:pPr>
            <a:r>
              <a:rPr lang="en-US" sz="2200" dirty="0">
                <a:latin typeface="Arial" charset="0"/>
              </a:rPr>
              <a:t>	      complicated by the fact that</a:t>
            </a:r>
          </a:p>
          <a:p>
            <a:pPr>
              <a:defRPr/>
            </a:pPr>
            <a:r>
              <a:rPr lang="en-US" sz="2200" b="1" dirty="0">
                <a:solidFill>
                  <a:schemeClr val="tx2">
                    <a:lumMod val="75000"/>
                  </a:schemeClr>
                </a:solidFill>
                <a:latin typeface="Arial" charset="0"/>
              </a:rPr>
              <a:t>	         </a:t>
            </a:r>
            <a:r>
              <a:rPr lang="en-US" sz="2800" b="1" dirty="0">
                <a:ln w="19050">
                  <a:no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Pollution = IN + CCN</a:t>
            </a:r>
            <a:endParaRPr lang="en-US" sz="2200" b="1" dirty="0">
              <a:ln w="19050">
                <a:noFill/>
                <a:prstDash val="solid"/>
              </a:ln>
              <a:solidFill>
                <a:schemeClr val="tx2">
                  <a:lumMod val="75000"/>
                </a:schemeClr>
              </a:solidFill>
              <a:latin typeface="Arial" charset="0"/>
            </a:endParaRPr>
          </a:p>
          <a:p>
            <a:pPr>
              <a:defRPr/>
            </a:pPr>
            <a:endParaRPr lang="en-US" sz="2200" dirty="0">
              <a:latin typeface="Arial" charset="0"/>
            </a:endParaRPr>
          </a:p>
          <a:p>
            <a:pPr>
              <a:defRPr/>
            </a:pPr>
            <a:r>
              <a:rPr lang="en-US" sz="2200" dirty="0">
                <a:latin typeface="Arial" charset="0"/>
              </a:rPr>
              <a:t>	</a:t>
            </a:r>
          </a:p>
          <a:p>
            <a:pPr>
              <a:defRPr/>
            </a:pPr>
            <a:endParaRPr lang="en-US" sz="2200" dirty="0">
              <a:latin typeface="Arial" charset="0"/>
            </a:endParaRPr>
          </a:p>
        </p:txBody>
      </p:sp>
      <p:sp>
        <p:nvSpPr>
          <p:cNvPr id="5" name="TextBox 4"/>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2351557492"/>
      </p:ext>
    </p:extLst>
  </p:cSld>
  <p:clrMapOvr>
    <a:masterClrMapping/>
  </p:clrMapOvr>
  <p:transition advTm="4032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t="4893" b="3706"/>
          <a:stretch>
            <a:fillRect/>
          </a:stretch>
        </p:blipFill>
        <p:spPr bwMode="auto">
          <a:xfrm>
            <a:off x="0" y="2286000"/>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3"/>
          <p:cNvSpPr>
            <a:spLocks noGrp="1"/>
          </p:cNvSpPr>
          <p:nvPr>
            <p:ph type="title"/>
          </p:nvPr>
        </p:nvSpPr>
        <p:spPr/>
        <p:txBody>
          <a:bodyPr/>
          <a:lstStyle/>
          <a:p>
            <a:r>
              <a:rPr lang="en-US" altLang="en-US" sz="3600"/>
              <a:t>Current Theories regarding the Effect of Pollution on Mixed-Phase Clouds</a:t>
            </a:r>
            <a:endParaRPr lang="en-US" altLang="en-US" sz="2200"/>
          </a:p>
        </p:txBody>
      </p:sp>
      <p:sp>
        <p:nvSpPr>
          <p:cNvPr id="4100" name="Content Placeholder 4"/>
          <p:cNvSpPr>
            <a:spLocks noGrp="1"/>
          </p:cNvSpPr>
          <p:nvPr>
            <p:ph idx="1"/>
          </p:nvPr>
        </p:nvSpPr>
        <p:spPr>
          <a:xfrm>
            <a:off x="3505200" y="2438400"/>
            <a:ext cx="5638800" cy="3962400"/>
          </a:xfrm>
        </p:spPr>
        <p:txBody>
          <a:bodyPr>
            <a:normAutofit lnSpcReduction="10000"/>
          </a:bodyPr>
          <a:lstStyle/>
          <a:p>
            <a:pPr>
              <a:buFont typeface="Arial" panose="020B0604020202020204" pitchFamily="34" charset="0"/>
              <a:buNone/>
            </a:pPr>
            <a:r>
              <a:rPr lang="en-US" altLang="en-US" sz="2000" b="1"/>
              <a:t>“Glaciation Indirect Effect” [Lohmann, 2002]:</a:t>
            </a:r>
            <a:br>
              <a:rPr lang="en-US" altLang="en-US" sz="2000"/>
            </a:br>
            <a:r>
              <a:rPr lang="en-US" altLang="en-US" sz="2000"/>
              <a:t>More IN = </a:t>
            </a:r>
            <a:r>
              <a:rPr lang="en-US" altLang="en-US" sz="2000" u="sng"/>
              <a:t>More ice precipitation (number)</a:t>
            </a:r>
            <a:endParaRPr lang="en-US" altLang="en-US" sz="2000"/>
          </a:p>
          <a:p>
            <a:endParaRPr lang="en-US" altLang="en-US" sz="1100"/>
          </a:p>
          <a:p>
            <a:endParaRPr lang="en-US" altLang="en-US" sz="1100"/>
          </a:p>
          <a:p>
            <a:pPr>
              <a:buFont typeface="Arial" panose="020B0604020202020204" pitchFamily="34" charset="0"/>
              <a:buNone/>
            </a:pPr>
            <a:r>
              <a:rPr lang="en-US" altLang="en-US" sz="2000" b="1"/>
              <a:t>“Riming Indirect Effect” [Borys et al, 2003]:</a:t>
            </a:r>
          </a:p>
          <a:p>
            <a:pPr>
              <a:buFont typeface="Arial" panose="020B0604020202020204" pitchFamily="34" charset="0"/>
              <a:buNone/>
            </a:pPr>
            <a:r>
              <a:rPr lang="en-US" altLang="en-US" sz="2000"/>
              <a:t>	More CCN = Smaller droplets = </a:t>
            </a:r>
          </a:p>
          <a:p>
            <a:pPr>
              <a:buFont typeface="Arial" panose="020B0604020202020204" pitchFamily="34" charset="0"/>
              <a:buNone/>
            </a:pPr>
            <a:r>
              <a:rPr lang="en-US" altLang="en-US" sz="2000"/>
              <a:t>	</a:t>
            </a:r>
            <a:r>
              <a:rPr lang="en-US" altLang="en-US" sz="2000" u="sng"/>
              <a:t>Less ice precipitation (mass)</a:t>
            </a:r>
          </a:p>
          <a:p>
            <a:endParaRPr lang="en-US" altLang="en-US" sz="1100"/>
          </a:p>
          <a:p>
            <a:endParaRPr lang="en-US" altLang="en-US" sz="1100"/>
          </a:p>
          <a:p>
            <a:pPr>
              <a:buFont typeface="Arial" panose="020B0604020202020204" pitchFamily="34" charset="0"/>
              <a:buNone/>
            </a:pPr>
            <a:r>
              <a:rPr lang="en-US" altLang="en-US" sz="2000" b="1"/>
              <a:t>Cold 2</a:t>
            </a:r>
            <a:r>
              <a:rPr lang="en-US" altLang="en-US" sz="2000" b="1" baseline="30000"/>
              <a:t>nd</a:t>
            </a:r>
            <a:r>
              <a:rPr lang="en-US" altLang="en-US" sz="2000" b="1"/>
              <a:t> Indirect Effect [Rangno and Hobbs, 2001]:</a:t>
            </a:r>
          </a:p>
          <a:p>
            <a:pPr>
              <a:buFont typeface="Arial" panose="020B0604020202020204" pitchFamily="34" charset="0"/>
              <a:buNone/>
            </a:pPr>
            <a:r>
              <a:rPr lang="en-US" altLang="en-US" sz="2000"/>
              <a:t>	More CCN = Smaller droplets = </a:t>
            </a:r>
          </a:p>
          <a:p>
            <a:pPr>
              <a:buFont typeface="Arial" panose="020B0604020202020204" pitchFamily="34" charset="0"/>
              <a:buNone/>
            </a:pPr>
            <a:r>
              <a:rPr lang="en-US" altLang="en-US" sz="2000"/>
              <a:t>	</a:t>
            </a:r>
            <a:r>
              <a:rPr lang="en-US" altLang="en-US" sz="2000" u="sng"/>
              <a:t>Less ice precipitation (number)</a:t>
            </a:r>
            <a:r>
              <a:rPr lang="en-US" altLang="en-US" sz="2000"/>
              <a:t> </a:t>
            </a:r>
          </a:p>
        </p:txBody>
      </p:sp>
      <p:sp>
        <p:nvSpPr>
          <p:cNvPr id="5" name="TextBox 4"/>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19749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249363"/>
          </a:xfrm>
        </p:spPr>
        <p:txBody>
          <a:bodyPr/>
          <a:lstStyle/>
          <a:p>
            <a:pPr marL="342900" indent="-342900"/>
            <a:r>
              <a:rPr lang="en-US" altLang="en-US" sz="3600"/>
              <a:t>Observations from ARCPAC – Alaska 2008</a:t>
            </a:r>
            <a:br>
              <a:rPr lang="en-US" altLang="en-US" sz="3600"/>
            </a:br>
            <a:r>
              <a:rPr lang="en-US" altLang="en-US" sz="3200"/>
              <a:t>Unique instrument payload on the NOAA-P3</a:t>
            </a:r>
            <a:endParaRPr lang="en-US" altLang="en-US" sz="3600"/>
          </a:p>
        </p:txBody>
      </p:sp>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371600"/>
            <a:ext cx="801052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600"/>
          <p:cNvSpPr>
            <a:spLocks noChangeArrowheads="1"/>
          </p:cNvSpPr>
          <p:nvPr/>
        </p:nvSpPr>
        <p:spPr bwMode="auto">
          <a:xfrm>
            <a:off x="381000" y="61531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t>both cloud/aerosol microphysics and gas phase characterization</a:t>
            </a:r>
          </a:p>
        </p:txBody>
      </p:sp>
      <p:sp>
        <p:nvSpPr>
          <p:cNvPr id="5" name="TextBox 4"/>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2279452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84350"/>
            <a:ext cx="6629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4"/>
          <p:cNvSpPr>
            <a:spLocks noGrp="1"/>
          </p:cNvSpPr>
          <p:nvPr>
            <p:ph type="title"/>
          </p:nvPr>
        </p:nvSpPr>
        <p:spPr>
          <a:xfrm>
            <a:off x="512763" y="152400"/>
            <a:ext cx="8229600" cy="1143000"/>
          </a:xfrm>
        </p:spPr>
        <p:txBody>
          <a:bodyPr/>
          <a:lstStyle/>
          <a:p>
            <a:r>
              <a:rPr lang="en-US" altLang="en-US" sz="3200"/>
              <a:t>Gas phase pollutants as a proxy for CCN</a:t>
            </a:r>
          </a:p>
        </p:txBody>
      </p:sp>
      <p:sp>
        <p:nvSpPr>
          <p:cNvPr id="6148" name="TextBox 5"/>
          <p:cNvSpPr txBox="1">
            <a:spLocks noChangeArrowheads="1"/>
          </p:cNvSpPr>
          <p:nvPr/>
        </p:nvSpPr>
        <p:spPr bwMode="auto">
          <a:xfrm>
            <a:off x="6324600" y="3124200"/>
            <a:ext cx="2209800" cy="83026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CO is a passive tracer unaffected by water or ice clouds.</a:t>
            </a:r>
          </a:p>
        </p:txBody>
      </p:sp>
      <p:sp>
        <p:nvSpPr>
          <p:cNvPr id="6149" name="TextBox 5"/>
          <p:cNvSpPr txBox="1">
            <a:spLocks noChangeArrowheads="1"/>
          </p:cNvSpPr>
          <p:nvPr/>
        </p:nvSpPr>
        <p:spPr bwMode="auto">
          <a:xfrm>
            <a:off x="4618038" y="5102225"/>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Clear-air only</a:t>
            </a:r>
          </a:p>
        </p:txBody>
      </p:sp>
      <p:sp>
        <p:nvSpPr>
          <p:cNvPr id="6" name="TextBox 5"/>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3221278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89088"/>
            <a:ext cx="670560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4"/>
          <p:cNvSpPr>
            <a:spLocks noGrp="1"/>
          </p:cNvSpPr>
          <p:nvPr>
            <p:ph type="title"/>
          </p:nvPr>
        </p:nvSpPr>
        <p:spPr>
          <a:xfrm>
            <a:off x="457200" y="249238"/>
            <a:ext cx="8229600" cy="944562"/>
          </a:xfrm>
        </p:spPr>
        <p:txBody>
          <a:bodyPr>
            <a:normAutofit fontScale="90000"/>
          </a:bodyPr>
          <a:lstStyle/>
          <a:p>
            <a:r>
              <a:rPr lang="en-US" altLang="en-US" sz="3200"/>
              <a:t>Gas phase pollutants as a proxy for IN - </a:t>
            </a:r>
            <a:br>
              <a:rPr lang="en-US" altLang="en-US" sz="3200"/>
            </a:br>
            <a:r>
              <a:rPr lang="en-US" altLang="en-US" sz="3200"/>
              <a:t>Black Carbon (BC) and biomass burning particles</a:t>
            </a:r>
          </a:p>
        </p:txBody>
      </p:sp>
      <p:sp>
        <p:nvSpPr>
          <p:cNvPr id="7172" name="TextBox 5"/>
          <p:cNvSpPr txBox="1">
            <a:spLocks noChangeArrowheads="1"/>
          </p:cNvSpPr>
          <p:nvPr/>
        </p:nvSpPr>
        <p:spPr bwMode="auto">
          <a:xfrm>
            <a:off x="6096000" y="1630363"/>
            <a:ext cx="2895600" cy="45243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Chamber Experiments:</a:t>
            </a:r>
          </a:p>
          <a:p>
            <a:pPr eaLnBrk="1" hangingPunct="1"/>
            <a:r>
              <a:rPr lang="en-US" altLang="en-US" sz="1600"/>
              <a:t>oxidized soot particles are very efficient contact ice nuclei in the temperature range of -5 to -20</a:t>
            </a:r>
            <a:r>
              <a:rPr lang="en-US" altLang="en-US" sz="1600" baseline="30000"/>
              <a:t>o</a:t>
            </a:r>
            <a:r>
              <a:rPr lang="en-US" altLang="en-US" sz="1600"/>
              <a:t>C</a:t>
            </a:r>
          </a:p>
          <a:p>
            <a:pPr eaLnBrk="1" hangingPunct="1"/>
            <a:r>
              <a:rPr lang="en-US" altLang="en-US" sz="1600" i="1"/>
              <a:t>Gorbunov et al. [2001] </a:t>
            </a:r>
          </a:p>
          <a:p>
            <a:pPr eaLnBrk="1" hangingPunct="1"/>
            <a:endParaRPr lang="en-US" altLang="en-US" sz="1600"/>
          </a:p>
          <a:p>
            <a:pPr eaLnBrk="1" hangingPunct="1"/>
            <a:r>
              <a:rPr lang="en-US" altLang="en-US" sz="1600"/>
              <a:t>biomass burning particles </a:t>
            </a:r>
          </a:p>
          <a:p>
            <a:pPr eaLnBrk="1" hangingPunct="1"/>
            <a:r>
              <a:rPr lang="en-US" altLang="en-US" sz="1600"/>
              <a:t>can be efficient ice nuclei </a:t>
            </a:r>
          </a:p>
          <a:p>
            <a:pPr eaLnBrk="1" hangingPunct="1"/>
            <a:r>
              <a:rPr lang="en-US" altLang="en-US" sz="1600"/>
              <a:t>at -30</a:t>
            </a:r>
            <a:r>
              <a:rPr lang="en-US" altLang="en-US" sz="1600" baseline="30000"/>
              <a:t>o</a:t>
            </a:r>
            <a:r>
              <a:rPr lang="en-US" altLang="en-US" sz="1600"/>
              <a:t>C (immersion freezing)</a:t>
            </a:r>
          </a:p>
          <a:p>
            <a:pPr eaLnBrk="1" hangingPunct="1"/>
            <a:r>
              <a:rPr lang="en-US" altLang="en-US" sz="1600" i="1"/>
              <a:t>Petters et al [2009]</a:t>
            </a:r>
          </a:p>
          <a:p>
            <a:pPr eaLnBrk="1" hangingPunct="1"/>
            <a:endParaRPr lang="en-US" altLang="en-US" sz="1600"/>
          </a:p>
          <a:p>
            <a:pPr eaLnBrk="1" hangingPunct="1"/>
            <a:r>
              <a:rPr lang="en-US" altLang="en-US" sz="1600" b="1"/>
              <a:t>Ambient Measurements:</a:t>
            </a:r>
          </a:p>
          <a:p>
            <a:pPr eaLnBrk="1" hangingPunct="1"/>
            <a:r>
              <a:rPr lang="en-US" altLang="en-US" sz="1600"/>
              <a:t>enhanced BC in ice crystals when compared to interstitial and cloud droplet residuals in mixed-phase clouds</a:t>
            </a:r>
          </a:p>
          <a:p>
            <a:pPr eaLnBrk="1" hangingPunct="1"/>
            <a:r>
              <a:rPr lang="en-US" altLang="en-US" sz="1600" i="1"/>
              <a:t>Cozic et al [2008]</a:t>
            </a:r>
          </a:p>
        </p:txBody>
      </p:sp>
      <p:sp>
        <p:nvSpPr>
          <p:cNvPr id="7173" name="TextBox 5"/>
          <p:cNvSpPr txBox="1">
            <a:spLocks noChangeArrowheads="1"/>
          </p:cNvSpPr>
          <p:nvPr/>
        </p:nvSpPr>
        <p:spPr bwMode="auto">
          <a:xfrm>
            <a:off x="4618038" y="5102225"/>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Clear-air only</a:t>
            </a:r>
          </a:p>
        </p:txBody>
      </p:sp>
      <p:sp>
        <p:nvSpPr>
          <p:cNvPr id="6" name="TextBox 5"/>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96704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74676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274638"/>
            <a:ext cx="8229600" cy="792162"/>
          </a:xfrm>
        </p:spPr>
        <p:txBody>
          <a:bodyPr/>
          <a:lstStyle/>
          <a:p>
            <a:r>
              <a:rPr lang="en-US" altLang="en-US" sz="3200"/>
              <a:t>Aerosol Size Distributions</a:t>
            </a:r>
          </a:p>
        </p:txBody>
      </p:sp>
      <p:sp>
        <p:nvSpPr>
          <p:cNvPr id="8196" name="TextBox 5"/>
          <p:cNvSpPr txBox="1">
            <a:spLocks noChangeArrowheads="1"/>
          </p:cNvSpPr>
          <p:nvPr/>
        </p:nvSpPr>
        <p:spPr bwMode="auto">
          <a:xfrm>
            <a:off x="5791200" y="3048000"/>
            <a:ext cx="3048000" cy="10779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Large aerosol (&gt; 0.5um) concentrations associated strongly with biomass burning</a:t>
            </a:r>
          </a:p>
          <a:p>
            <a:pPr algn="ctr" eaLnBrk="1" hangingPunct="1"/>
            <a:r>
              <a:rPr lang="en-US" altLang="en-US" sz="1600"/>
              <a:t>emissions (and CO)</a:t>
            </a:r>
          </a:p>
        </p:txBody>
      </p:sp>
      <p:sp>
        <p:nvSpPr>
          <p:cNvPr id="5" name="TextBox 4"/>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170656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6562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4"/>
          <p:cNvSpPr>
            <a:spLocks noGrp="1"/>
          </p:cNvSpPr>
          <p:nvPr>
            <p:ph type="title"/>
          </p:nvPr>
        </p:nvSpPr>
        <p:spPr>
          <a:xfrm>
            <a:off x="457200" y="249238"/>
            <a:ext cx="8229600" cy="944562"/>
          </a:xfrm>
        </p:spPr>
        <p:txBody>
          <a:bodyPr>
            <a:normAutofit fontScale="90000"/>
          </a:bodyPr>
          <a:lstStyle/>
          <a:p>
            <a:r>
              <a:rPr lang="en-US" altLang="en-US" sz="3200"/>
              <a:t>Gas phase pollutants as a proxy for IN - </a:t>
            </a:r>
            <a:br>
              <a:rPr lang="en-US" altLang="en-US" sz="3200"/>
            </a:br>
            <a:r>
              <a:rPr lang="en-US" altLang="en-US" sz="3200"/>
              <a:t>Large Aerosol (&gt;0.5 um)</a:t>
            </a:r>
          </a:p>
        </p:txBody>
      </p:sp>
      <p:sp>
        <p:nvSpPr>
          <p:cNvPr id="9220" name="TextBox 5"/>
          <p:cNvSpPr txBox="1">
            <a:spLocks noChangeArrowheads="1"/>
          </p:cNvSpPr>
          <p:nvPr/>
        </p:nvSpPr>
        <p:spPr bwMode="auto">
          <a:xfrm>
            <a:off x="4618038" y="5102225"/>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Clear-air only</a:t>
            </a:r>
          </a:p>
        </p:txBody>
      </p:sp>
      <p:sp>
        <p:nvSpPr>
          <p:cNvPr id="9221" name="TextBox 5"/>
          <p:cNvSpPr txBox="1">
            <a:spLocks noChangeArrowheads="1"/>
          </p:cNvSpPr>
          <p:nvPr/>
        </p:nvSpPr>
        <p:spPr bwMode="auto">
          <a:xfrm>
            <a:off x="6096000" y="3048000"/>
            <a:ext cx="2819400" cy="10779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Large aerosol particles act preferentially as Ice Nuclei.</a:t>
            </a:r>
          </a:p>
          <a:p>
            <a:pPr algn="ctr" eaLnBrk="1" hangingPunct="1"/>
            <a:r>
              <a:rPr lang="en-US" altLang="en-US" sz="1600" i="1"/>
              <a:t>Pruppacher and Klett [2001]</a:t>
            </a:r>
          </a:p>
          <a:p>
            <a:pPr algn="ctr" eaLnBrk="1" hangingPunct="1"/>
            <a:r>
              <a:rPr lang="en-US" altLang="en-US" sz="1600" i="1"/>
              <a:t>DeMott et al, submitted</a:t>
            </a:r>
          </a:p>
        </p:txBody>
      </p:sp>
      <p:sp>
        <p:nvSpPr>
          <p:cNvPr id="6" name="TextBox 5"/>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39700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6562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4"/>
          <p:cNvSpPr>
            <a:spLocks noGrp="1"/>
          </p:cNvSpPr>
          <p:nvPr>
            <p:ph type="title"/>
          </p:nvPr>
        </p:nvSpPr>
        <p:spPr>
          <a:xfrm>
            <a:off x="457200" y="249238"/>
            <a:ext cx="8229600" cy="944562"/>
          </a:xfrm>
        </p:spPr>
        <p:txBody>
          <a:bodyPr>
            <a:normAutofit fontScale="90000"/>
          </a:bodyPr>
          <a:lstStyle/>
          <a:p>
            <a:r>
              <a:rPr lang="en-US" altLang="en-US" sz="3200"/>
              <a:t>Gas phase pollutants as a proxy for IN - </a:t>
            </a:r>
            <a:br>
              <a:rPr lang="en-US" altLang="en-US" sz="3200"/>
            </a:br>
            <a:r>
              <a:rPr lang="en-US" altLang="en-US" sz="3200"/>
              <a:t>Large Aerosol (&gt;0.5 um)</a:t>
            </a:r>
          </a:p>
        </p:txBody>
      </p:sp>
      <p:sp>
        <p:nvSpPr>
          <p:cNvPr id="10244" name="TextBox 5"/>
          <p:cNvSpPr txBox="1">
            <a:spLocks noChangeArrowheads="1"/>
          </p:cNvSpPr>
          <p:nvPr/>
        </p:nvSpPr>
        <p:spPr bwMode="auto">
          <a:xfrm>
            <a:off x="4618038" y="5102225"/>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Clear-air only</a:t>
            </a:r>
          </a:p>
        </p:txBody>
      </p:sp>
      <p:sp>
        <p:nvSpPr>
          <p:cNvPr id="10245" name="TextBox 5"/>
          <p:cNvSpPr txBox="1">
            <a:spLocks noChangeArrowheads="1"/>
          </p:cNvSpPr>
          <p:nvPr/>
        </p:nvSpPr>
        <p:spPr bwMode="auto">
          <a:xfrm>
            <a:off x="6096000" y="3048000"/>
            <a:ext cx="2819400" cy="10779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t>Large aerosol particles act preferentially as Ice Nuclei.</a:t>
            </a:r>
          </a:p>
          <a:p>
            <a:pPr algn="ctr" eaLnBrk="1" hangingPunct="1"/>
            <a:r>
              <a:rPr lang="en-US" altLang="en-US" sz="1600" i="1"/>
              <a:t>Pruppacher and Klett [2001]</a:t>
            </a:r>
          </a:p>
          <a:p>
            <a:pPr algn="ctr" eaLnBrk="1" hangingPunct="1"/>
            <a:r>
              <a:rPr lang="en-US" altLang="en-US" sz="1600" i="1"/>
              <a:t>DeMott et al, submitted</a:t>
            </a:r>
          </a:p>
        </p:txBody>
      </p:sp>
      <p:sp>
        <p:nvSpPr>
          <p:cNvPr id="10246" name="TextBox 9"/>
          <p:cNvSpPr txBox="1">
            <a:spLocks noChangeArrowheads="1"/>
          </p:cNvSpPr>
          <p:nvPr/>
        </p:nvSpPr>
        <p:spPr bwMode="auto">
          <a:xfrm>
            <a:off x="257175" y="1200150"/>
            <a:ext cx="8505825" cy="4000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FF"/>
                </a:solidFill>
              </a:rPr>
              <a:t>BOTTOM LINE: We expect more CCN and more IN in polluted clouds</a:t>
            </a:r>
          </a:p>
        </p:txBody>
      </p:sp>
      <p:sp>
        <p:nvSpPr>
          <p:cNvPr id="7" name="TextBox 6"/>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222009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F30A-81E2-7A48-A2A4-FABBCD3B8BF2}"/>
              </a:ext>
            </a:extLst>
          </p:cNvPr>
          <p:cNvSpPr>
            <a:spLocks noGrp="1"/>
          </p:cNvSpPr>
          <p:nvPr>
            <p:ph type="title"/>
          </p:nvPr>
        </p:nvSpPr>
        <p:spPr/>
        <p:txBody>
          <a:bodyPr>
            <a:noAutofit/>
          </a:bodyPr>
          <a:lstStyle/>
          <a:p>
            <a:r>
              <a:rPr lang="en-US" sz="3300" dirty="0"/>
              <a:t>Quantify steady-state diffusional growth</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9CF96CE-FB32-FF4B-9EA9-4A14D27B2FDA}"/>
                  </a:ext>
                </a:extLst>
              </p:cNvPr>
              <p:cNvSpPr/>
              <p:nvPr/>
            </p:nvSpPr>
            <p:spPr>
              <a:xfrm>
                <a:off x="625115" y="2306248"/>
                <a:ext cx="1590773" cy="742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𝑑𝑚</m:t>
                          </m:r>
                        </m:num>
                        <m:den>
                          <m:r>
                            <a:rPr lang="en-US" i="1">
                              <a:latin typeface="Cambria Math" panose="02040503050406030204" pitchFamily="18" charset="0"/>
                            </a:rPr>
                            <m:t>𝑑𝑡</m:t>
                          </m:r>
                        </m:den>
                      </m:f>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e>
                        <m:sup>
                          <m:r>
                            <a:rPr lang="en-US" i="1">
                              <a:latin typeface="Cambria Math" panose="02040503050406030204" pitchFamily="18" charset="0"/>
                              <a:ea typeface="Cambria Math" panose="02040503050406030204" pitchFamily="18" charset="0"/>
                            </a:rPr>
                            <m:t>2</m:t>
                          </m:r>
                        </m:sup>
                      </m:s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4" name="Rounded Rectangle 3">
                <a:extLst>
                  <a:ext uri="{FF2B5EF4-FFF2-40B4-BE49-F238E27FC236}">
                    <a16:creationId xmlns:a16="http://schemas.microsoft.com/office/drawing/2014/main" id="{C9CF96CE-FB32-FF4B-9EA9-4A14D27B2FDA}"/>
                  </a:ext>
                </a:extLst>
              </p:cNvPr>
              <p:cNvSpPr>
                <a:spLocks noRot="1" noChangeAspect="1" noMove="1" noResize="1" noEditPoints="1" noAdjustHandles="1" noChangeArrowheads="1" noChangeShapeType="1" noTextEdit="1"/>
              </p:cNvSpPr>
              <p:nvPr/>
            </p:nvSpPr>
            <p:spPr>
              <a:xfrm>
                <a:off x="625115" y="2306248"/>
                <a:ext cx="1590773" cy="742361"/>
              </a:xfrm>
              <a:prstGeom prst="roundRect">
                <a:avLst/>
              </a:prstGeom>
              <a:blipFill>
                <a:blip r:embed="rId4"/>
                <a:stretch>
                  <a:fillRect/>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139C3FE3-5A29-B944-839E-323140C0FA58}"/>
              </a:ext>
            </a:extLst>
          </p:cNvPr>
          <p:cNvSpPr/>
          <p:nvPr/>
        </p:nvSpPr>
        <p:spPr>
          <a:xfrm rot="5400000">
            <a:off x="848411" y="2774576"/>
            <a:ext cx="120192" cy="40034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Right Brace 6">
            <a:extLst>
              <a:ext uri="{FF2B5EF4-FFF2-40B4-BE49-F238E27FC236}">
                <a16:creationId xmlns:a16="http://schemas.microsoft.com/office/drawing/2014/main" id="{6C92CD2B-6C9E-3441-A7F9-57DA246B9891}"/>
              </a:ext>
            </a:extLst>
          </p:cNvPr>
          <p:cNvSpPr/>
          <p:nvPr/>
        </p:nvSpPr>
        <p:spPr>
          <a:xfrm rot="5400000">
            <a:off x="1455153" y="2672607"/>
            <a:ext cx="254151" cy="497855"/>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Right Brace 7">
            <a:extLst>
              <a:ext uri="{FF2B5EF4-FFF2-40B4-BE49-F238E27FC236}">
                <a16:creationId xmlns:a16="http://schemas.microsoft.com/office/drawing/2014/main" id="{086CB23A-BF72-2B40-837D-C49CA0F61DE1}"/>
              </a:ext>
            </a:extLst>
          </p:cNvPr>
          <p:cNvSpPr/>
          <p:nvPr/>
        </p:nvSpPr>
        <p:spPr>
          <a:xfrm rot="5400000">
            <a:off x="1816392" y="2817845"/>
            <a:ext cx="254151" cy="224623"/>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78DB8A-DDBE-DD48-9FAC-B30C5EC1530D}"/>
              </a:ext>
            </a:extLst>
          </p:cNvPr>
          <p:cNvSpPr/>
          <p:nvPr/>
        </p:nvSpPr>
        <p:spPr>
          <a:xfrm>
            <a:off x="352756" y="3219943"/>
            <a:ext cx="711161"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Mass growth rate of particle</a:t>
            </a:r>
          </a:p>
          <a:p>
            <a:pPr algn="ctr"/>
            <a:r>
              <a:rPr lang="en-US" sz="825" dirty="0">
                <a:solidFill>
                  <a:schemeClr val="tx1"/>
                </a:solidFill>
              </a:rPr>
              <a:t>[kg s</a:t>
            </a:r>
            <a:r>
              <a:rPr lang="en-US" sz="825" baseline="30000" dirty="0">
                <a:solidFill>
                  <a:schemeClr val="tx1"/>
                </a:solidFill>
              </a:rPr>
              <a:t>-1</a:t>
            </a:r>
            <a:r>
              <a:rPr lang="en-US" sz="825" dirty="0">
                <a:solidFill>
                  <a:schemeClr val="tx1"/>
                </a:solidFill>
              </a:rPr>
              <a:t>]</a:t>
            </a:r>
          </a:p>
        </p:txBody>
      </p:sp>
      <p:sp>
        <p:nvSpPr>
          <p:cNvPr id="10" name="Rectangle 9">
            <a:extLst>
              <a:ext uri="{FF2B5EF4-FFF2-40B4-BE49-F238E27FC236}">
                <a16:creationId xmlns:a16="http://schemas.microsoft.com/office/drawing/2014/main" id="{07233FB3-0AF5-6448-A440-4939E818FCB9}"/>
              </a:ext>
            </a:extLst>
          </p:cNvPr>
          <p:cNvSpPr/>
          <p:nvPr/>
        </p:nvSpPr>
        <p:spPr>
          <a:xfrm>
            <a:off x="1108679" y="3219944"/>
            <a:ext cx="679799" cy="67134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Particle surface area</a:t>
            </a:r>
          </a:p>
          <a:p>
            <a:pPr algn="ctr"/>
            <a:r>
              <a:rPr lang="en-US" sz="825" dirty="0">
                <a:solidFill>
                  <a:schemeClr val="tx1"/>
                </a:solidFill>
              </a:rPr>
              <a:t>[m</a:t>
            </a:r>
            <a:r>
              <a:rPr lang="en-US" sz="825" baseline="30000" dirty="0">
                <a:solidFill>
                  <a:schemeClr val="tx1"/>
                </a:solidFill>
              </a:rPr>
              <a:t>2</a:t>
            </a:r>
            <a:r>
              <a:rPr lang="en-US" sz="825" dirty="0">
                <a:solidFill>
                  <a:schemeClr val="tx1"/>
                </a:solidFill>
              </a:rPr>
              <a:t>]</a:t>
            </a:r>
          </a:p>
        </p:txBody>
      </p:sp>
      <p:sp>
        <p:nvSpPr>
          <p:cNvPr id="11" name="Rectangle 10">
            <a:extLst>
              <a:ext uri="{FF2B5EF4-FFF2-40B4-BE49-F238E27FC236}">
                <a16:creationId xmlns:a16="http://schemas.microsoft.com/office/drawing/2014/main" id="{83A7EB0E-6861-3247-960D-2226D97651FF}"/>
              </a:ext>
            </a:extLst>
          </p:cNvPr>
          <p:cNvSpPr/>
          <p:nvPr/>
        </p:nvSpPr>
        <p:spPr>
          <a:xfrm>
            <a:off x="1831156" y="3219943"/>
            <a:ext cx="679799"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Mass flux onto particle</a:t>
            </a:r>
          </a:p>
          <a:p>
            <a:pPr algn="ctr"/>
            <a:r>
              <a:rPr lang="en-US" sz="825" dirty="0">
                <a:solidFill>
                  <a:schemeClr val="tx1"/>
                </a:solidFill>
              </a:rPr>
              <a:t>[kg m</a:t>
            </a:r>
            <a:r>
              <a:rPr lang="en-US" sz="825" baseline="30000" dirty="0">
                <a:solidFill>
                  <a:schemeClr val="tx1"/>
                </a:solidFill>
              </a:rPr>
              <a:t>-2 </a:t>
            </a:r>
            <a:r>
              <a:rPr lang="en-US" sz="825" dirty="0">
                <a:solidFill>
                  <a:schemeClr val="tx1"/>
                </a:solidFill>
              </a:rPr>
              <a:t>s</a:t>
            </a:r>
            <a:r>
              <a:rPr lang="en-US" sz="825" baseline="30000" dirty="0">
                <a:solidFill>
                  <a:schemeClr val="tx1"/>
                </a:solidFill>
              </a:rPr>
              <a:t>-1</a:t>
            </a:r>
            <a:r>
              <a:rPr lang="en-US" sz="825" dirty="0">
                <a:solidFill>
                  <a:schemeClr val="tx1"/>
                </a:solidFill>
              </a:rPr>
              <a:t>]</a:t>
            </a:r>
          </a:p>
        </p:txBody>
      </p:sp>
      <p:cxnSp>
        <p:nvCxnSpPr>
          <p:cNvPr id="13" name="Straight Connector 12">
            <a:extLst>
              <a:ext uri="{FF2B5EF4-FFF2-40B4-BE49-F238E27FC236}">
                <a16:creationId xmlns:a16="http://schemas.microsoft.com/office/drawing/2014/main" id="{E8F30FA1-ABFF-DB40-B44C-8BF3D945CE0A}"/>
              </a:ext>
            </a:extLst>
          </p:cNvPr>
          <p:cNvCxnSpPr/>
          <p:nvPr/>
        </p:nvCxnSpPr>
        <p:spPr>
          <a:xfrm>
            <a:off x="912044"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BDBD6D-80DE-4D40-8DAF-7353386AD875}"/>
              </a:ext>
            </a:extLst>
          </p:cNvPr>
          <p:cNvCxnSpPr/>
          <p:nvPr/>
        </p:nvCxnSpPr>
        <p:spPr>
          <a:xfrm>
            <a:off x="1591952"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B7BEF6-A5FE-5D4F-956D-5A89788DEC27}"/>
              </a:ext>
            </a:extLst>
          </p:cNvPr>
          <p:cNvCxnSpPr/>
          <p:nvPr/>
        </p:nvCxnSpPr>
        <p:spPr>
          <a:xfrm>
            <a:off x="1946636"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56D782D-C99F-554A-BDCB-DA8EDED11154}"/>
                  </a:ext>
                </a:extLst>
              </p:cNvPr>
              <p:cNvSpPr txBox="1"/>
              <p:nvPr/>
            </p:nvSpPr>
            <p:spPr>
              <a:xfrm>
                <a:off x="3369445" y="2309902"/>
                <a:ext cx="5452030" cy="461665"/>
              </a:xfrm>
              <a:prstGeom prst="rect">
                <a:avLst/>
              </a:prstGeom>
              <a:noFill/>
            </p:spPr>
            <p:txBody>
              <a:bodyPr wrap="square" rtlCol="0">
                <a:spAutoFit/>
              </a:bodyPr>
              <a:lstStyle/>
              <a:p>
                <a:pPr algn="ct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𝑣</m:t>
                        </m:r>
                      </m:sub>
                    </m:sSub>
                  </m:oMath>
                </a14:m>
                <a:r>
                  <a:rPr lang="en-US" sz="1200" dirty="0"/>
                  <a:t> depends on how quickly diffusion can transport vapor to the surface following the gradient in vapor density,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rPr>
                          <m:t>𝑣</m:t>
                        </m:r>
                      </m:sub>
                    </m:sSub>
                  </m:oMath>
                </a14:m>
                <a:endParaRPr lang="en-US" sz="1200" dirty="0"/>
              </a:p>
            </p:txBody>
          </p:sp>
        </mc:Choice>
        <mc:Fallback xmlns="">
          <p:sp>
            <p:nvSpPr>
              <p:cNvPr id="16" name="TextBox 15">
                <a:extLst>
                  <a:ext uri="{FF2B5EF4-FFF2-40B4-BE49-F238E27FC236}">
                    <a16:creationId xmlns:a16="http://schemas.microsoft.com/office/drawing/2014/main" id="{156D782D-C99F-554A-BDCB-DA8EDED11154}"/>
                  </a:ext>
                </a:extLst>
              </p:cNvPr>
              <p:cNvSpPr txBox="1">
                <a:spLocks noRot="1" noChangeAspect="1" noMove="1" noResize="1" noEditPoints="1" noAdjustHandles="1" noChangeArrowheads="1" noChangeShapeType="1" noTextEdit="1"/>
              </p:cNvSpPr>
              <p:nvPr/>
            </p:nvSpPr>
            <p:spPr>
              <a:xfrm>
                <a:off x="3369445" y="2309902"/>
                <a:ext cx="5452030" cy="461665"/>
              </a:xfrm>
              <a:prstGeom prst="rect">
                <a:avLst/>
              </a:prstGeom>
              <a:blipFill>
                <a:blip r:embed="rId5"/>
                <a:stretch>
                  <a:fillRect t="-1316" r="-336"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1CA2E4-9C4B-314B-8285-DA22E9C0D0AF}"/>
                  </a:ext>
                </a:extLst>
              </p:cNvPr>
              <p:cNvSpPr txBox="1"/>
              <p:nvPr/>
            </p:nvSpPr>
            <p:spPr>
              <a:xfrm>
                <a:off x="5446389" y="2905512"/>
                <a:ext cx="1519134" cy="321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𝐹</m:t>
                          </m:r>
                        </m:e>
                        <m:sub>
                          <m:r>
                            <a:rPr lang="en-US" sz="1100" i="1">
                              <a:latin typeface="Cambria Math" panose="02040503050406030204" pitchFamily="18" charset="0"/>
                            </a:rPr>
                            <m:t>𝑣</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𝐷</m:t>
                          </m:r>
                        </m:e>
                        <m:sub>
                          <m:r>
                            <a:rPr lang="en-US" sz="1100" i="1">
                              <a:latin typeface="Cambria Math" panose="02040503050406030204" pitchFamily="18" charset="0"/>
                            </a:rPr>
                            <m:t>𝑣</m:t>
                          </m:r>
                        </m:sub>
                      </m:sSub>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𝜌</m:t>
                          </m:r>
                        </m:e>
                        <m:sub>
                          <m:r>
                            <a:rPr lang="en-US" sz="1100" i="1">
                              <a:latin typeface="Cambria Math" panose="02040503050406030204" pitchFamily="18" charset="0"/>
                              <a:ea typeface="Cambria Math" panose="02040503050406030204" pitchFamily="18" charset="0"/>
                            </a:rPr>
                            <m:t>𝑣</m:t>
                          </m:r>
                        </m:sub>
                      </m:sSub>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m:t>
                          </m:r>
                          <m:r>
                            <a:rPr lang="en-US" sz="1100" i="1">
                              <a:latin typeface="Cambria Math" panose="02040503050406030204" pitchFamily="18" charset="0"/>
                              <a:ea typeface="Cambria Math" panose="02040503050406030204" pitchFamily="18" charset="0"/>
                            </a:rPr>
                            <m:t>𝐷</m:t>
                          </m:r>
                        </m:e>
                        <m:sub>
                          <m:r>
                            <a:rPr lang="en-US" sz="1100" i="1">
                              <a:latin typeface="Cambria Math" panose="02040503050406030204" pitchFamily="18" charset="0"/>
                              <a:ea typeface="Cambria Math" panose="02040503050406030204" pitchFamily="18" charset="0"/>
                            </a:rPr>
                            <m:t>𝑣</m:t>
                          </m:r>
                        </m:sub>
                      </m:sSub>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𝜌</m:t>
                              </m:r>
                            </m:e>
                            <m:sub>
                              <m:r>
                                <a:rPr lang="en-US" sz="1100" i="1">
                                  <a:latin typeface="Cambria Math" panose="02040503050406030204" pitchFamily="18" charset="0"/>
                                  <a:ea typeface="Cambria Math" panose="02040503050406030204" pitchFamily="18" charset="0"/>
                                </a:rPr>
                                <m:t>𝑣</m:t>
                              </m:r>
                            </m:sub>
                          </m:sSub>
                        </m:num>
                        <m:den>
                          <m:r>
                            <a:rPr lang="en-US" sz="1100" i="1">
                              <a:latin typeface="Cambria Math" panose="02040503050406030204" pitchFamily="18" charset="0"/>
                              <a:ea typeface="Cambria Math" panose="02040503050406030204" pitchFamily="18" charset="0"/>
                            </a:rPr>
                            <m:t>𝜕</m:t>
                          </m:r>
                          <m:r>
                            <a:rPr lang="en-US" sz="1100" i="1">
                              <a:latin typeface="Cambria Math" panose="02040503050406030204" pitchFamily="18" charset="0"/>
                              <a:ea typeface="Cambria Math" panose="02040503050406030204" pitchFamily="18" charset="0"/>
                            </a:rPr>
                            <m:t>𝑅</m:t>
                          </m:r>
                        </m:den>
                      </m:f>
                    </m:oMath>
                  </m:oMathPara>
                </a14:m>
                <a:endParaRPr lang="en-US" sz="1100" dirty="0"/>
              </a:p>
            </p:txBody>
          </p:sp>
        </mc:Choice>
        <mc:Fallback xmlns="">
          <p:sp>
            <p:nvSpPr>
              <p:cNvPr id="17" name="TextBox 16">
                <a:extLst>
                  <a:ext uri="{FF2B5EF4-FFF2-40B4-BE49-F238E27FC236}">
                    <a16:creationId xmlns:a16="http://schemas.microsoft.com/office/drawing/2014/main" id="{911CA2E4-9C4B-314B-8285-DA22E9C0D0AF}"/>
                  </a:ext>
                </a:extLst>
              </p:cNvPr>
              <p:cNvSpPr txBox="1">
                <a:spLocks noRot="1" noChangeAspect="1" noMove="1" noResize="1" noEditPoints="1" noAdjustHandles="1" noChangeArrowheads="1" noChangeShapeType="1" noTextEdit="1"/>
              </p:cNvSpPr>
              <p:nvPr/>
            </p:nvSpPr>
            <p:spPr>
              <a:xfrm>
                <a:off x="5446389" y="2905512"/>
                <a:ext cx="1519134" cy="321883"/>
              </a:xfrm>
              <a:prstGeom prst="rect">
                <a:avLst/>
              </a:prstGeom>
              <a:blipFill>
                <a:blip r:embed="rId6"/>
                <a:stretch>
                  <a:fillRect l="-1600" t="-192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4503E9-7EAD-E745-9777-E1F8D1A12DDF}"/>
                  </a:ext>
                </a:extLst>
              </p:cNvPr>
              <p:cNvSpPr txBox="1"/>
              <p:nvPr/>
            </p:nvSpPr>
            <p:spPr>
              <a:xfrm>
                <a:off x="3288600" y="3229020"/>
                <a:ext cx="3504422" cy="553998"/>
              </a:xfrm>
              <a:prstGeom prst="rect">
                <a:avLst/>
              </a:prstGeom>
              <a:noFill/>
            </p:spPr>
            <p:txBody>
              <a:bodyPr wrap="none" rtlCol="0">
                <a:spAutoFit/>
              </a:bodyPr>
              <a:lstStyle/>
              <a:p>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𝐷</m:t>
                        </m:r>
                      </m:e>
                      <m:sub>
                        <m:r>
                          <a:rPr lang="en-US" sz="1000" i="1">
                            <a:latin typeface="Cambria Math" panose="02040503050406030204" pitchFamily="18" charset="0"/>
                          </a:rPr>
                          <m:t>𝑣</m:t>
                        </m:r>
                      </m:sub>
                    </m:sSub>
                    <m:r>
                      <a:rPr lang="en-US" sz="1000" i="1">
                        <a:latin typeface="Cambria Math" panose="02040503050406030204" pitchFamily="18" charset="0"/>
                        <a:ea typeface="Cambria Math" panose="02040503050406030204" pitchFamily="18" charset="0"/>
                      </a:rPr>
                      <m:t>→</m:t>
                    </m:r>
                  </m:oMath>
                </a14:m>
                <a:r>
                  <a:rPr lang="en-US" sz="1000" dirty="0"/>
                  <a:t> VAPOR DIFFUSIVITY </a:t>
                </a:r>
                <a:endParaRPr lang="en-US" sz="1000" i="1" dirty="0">
                  <a:latin typeface="Cambria Math" panose="02040503050406030204" pitchFamily="18" charset="0"/>
                  <a:ea typeface="Cambria Math" panose="02040503050406030204" pitchFamily="18" charset="0"/>
                </a:endParaRPr>
              </a:p>
              <a:p>
                <a:pPr algn="ctr"/>
                <a14:m>
                  <m:oMath xmlns:m="http://schemas.openxmlformats.org/officeDocument/2006/math">
                    <m:r>
                      <a:rPr lang="en-US" sz="1000" i="1">
                        <a:latin typeface="Cambria Math" panose="02040503050406030204" pitchFamily="18" charset="0"/>
                        <a:ea typeface="Cambria Math" panose="02040503050406030204" pitchFamily="18" charset="0"/>
                      </a:rPr>
                      <m:t>→</m:t>
                    </m:r>
                  </m:oMath>
                </a14:m>
                <a:r>
                  <a:rPr lang="en-US" sz="1000" dirty="0"/>
                  <a:t> measure of how quickly molecules move in a gas (</a:t>
                </a:r>
                <a14:m>
                  <m:oMath xmlns:m="http://schemas.openxmlformats.org/officeDocument/2006/math">
                    <m:r>
                      <a:rPr lang="en-US" sz="1000" i="1">
                        <a:latin typeface="Cambria Math" panose="02040503050406030204" pitchFamily="18" charset="0"/>
                      </a:rPr>
                      <m:t>𝑇</m:t>
                    </m:r>
                  </m:oMath>
                </a14:m>
                <a:r>
                  <a:rPr lang="en-US" sz="1000" dirty="0"/>
                  <a:t>) </a:t>
                </a:r>
                <a:endParaRPr lang="en-US" sz="1000" i="1" dirty="0">
                  <a:latin typeface="Cambria Math" panose="02040503050406030204" pitchFamily="18" charset="0"/>
                  <a:ea typeface="Cambria Math" panose="02040503050406030204" pitchFamily="18" charset="0"/>
                </a:endParaRPr>
              </a:p>
              <a:p>
                <a:pPr algn="ctr"/>
                <a:r>
                  <a:rPr lang="en-US" sz="1000" dirty="0">
                    <a:ea typeface="Cambria Math" panose="02040503050406030204" pitchFamily="18" charset="0"/>
                  </a:rPr>
                  <a:t>       </a:t>
                </a:r>
                <a14:m>
                  <m:oMath xmlns:m="http://schemas.openxmlformats.org/officeDocument/2006/math">
                    <m:r>
                      <a:rPr lang="en-US" sz="1000" i="1">
                        <a:latin typeface="Cambria Math" panose="02040503050406030204" pitchFamily="18" charset="0"/>
                        <a:ea typeface="Cambria Math" panose="02040503050406030204" pitchFamily="18" charset="0"/>
                      </a:rPr>
                      <m:t>→</m:t>
                    </m:r>
                  </m:oMath>
                </a14:m>
                <a:r>
                  <a:rPr lang="en-US" sz="1000" dirty="0"/>
                  <a:t> air molecules can collide, changing the transport rate (</a:t>
                </a:r>
                <a14:m>
                  <m:oMath xmlns:m="http://schemas.openxmlformats.org/officeDocument/2006/math">
                    <m:r>
                      <a:rPr lang="en-US" sz="1000" i="1">
                        <a:latin typeface="Cambria Math" panose="02040503050406030204" pitchFamily="18" charset="0"/>
                      </a:rPr>
                      <m:t>𝑃</m:t>
                    </m:r>
                  </m:oMath>
                </a14:m>
                <a:r>
                  <a:rPr lang="en-US" sz="1000" dirty="0"/>
                  <a:t>) </a:t>
                </a:r>
              </a:p>
            </p:txBody>
          </p:sp>
        </mc:Choice>
        <mc:Fallback xmlns="">
          <p:sp>
            <p:nvSpPr>
              <p:cNvPr id="18" name="TextBox 17">
                <a:extLst>
                  <a:ext uri="{FF2B5EF4-FFF2-40B4-BE49-F238E27FC236}">
                    <a16:creationId xmlns:a16="http://schemas.microsoft.com/office/drawing/2014/main" id="{914503E9-7EAD-E745-9777-E1F8D1A12DDF}"/>
                  </a:ext>
                </a:extLst>
              </p:cNvPr>
              <p:cNvSpPr txBox="1">
                <a:spLocks noRot="1" noChangeAspect="1" noMove="1" noResize="1" noEditPoints="1" noAdjustHandles="1" noChangeArrowheads="1" noChangeShapeType="1" noTextEdit="1"/>
              </p:cNvSpPr>
              <p:nvPr/>
            </p:nvSpPr>
            <p:spPr>
              <a:xfrm>
                <a:off x="3288600" y="3229020"/>
                <a:ext cx="3504422" cy="553998"/>
              </a:xfrm>
              <a:prstGeom prst="rect">
                <a:avLst/>
              </a:prstGeom>
              <a:blipFill>
                <a:blip r:embed="rId7"/>
                <a:stretch>
                  <a:fillRect b="-5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89908EF-459F-2248-9EFC-EEA5F4969949}"/>
                  </a:ext>
                </a:extLst>
              </p:cNvPr>
              <p:cNvSpPr txBox="1"/>
              <p:nvPr/>
            </p:nvSpPr>
            <p:spPr>
              <a:xfrm>
                <a:off x="6965523" y="3303194"/>
                <a:ext cx="1792041" cy="400110"/>
              </a:xfrm>
              <a:prstGeom prst="rect">
                <a:avLst/>
              </a:prstGeom>
              <a:noFill/>
            </p:spPr>
            <p:txBody>
              <a:bodyPr wrap="square" rtlCol="0">
                <a:spAutoFit/>
              </a:bodyPr>
              <a:lstStyle/>
              <a:p>
                <a:pPr algn="r"/>
                <a:r>
                  <a:rPr lang="en-US" sz="1000" dirty="0"/>
                  <a:t>Determining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𝐹</m:t>
                        </m:r>
                      </m:e>
                      <m:sub>
                        <m:r>
                          <a:rPr lang="en-US" sz="1000" i="1">
                            <a:latin typeface="Cambria Math" panose="02040503050406030204" pitchFamily="18" charset="0"/>
                          </a:rPr>
                          <m:t>𝑣</m:t>
                        </m:r>
                      </m:sub>
                    </m:sSub>
                  </m:oMath>
                </a14:m>
                <a:r>
                  <a:rPr lang="en-US" sz="1000" dirty="0"/>
                  <a:t> requires knowing </a:t>
                </a:r>
                <a14:m>
                  <m:oMath xmlns:m="http://schemas.openxmlformats.org/officeDocument/2006/math">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𝜌</m:t>
                        </m:r>
                      </m:e>
                      <m:sub>
                        <m:r>
                          <a:rPr lang="en-US" sz="1000" i="1">
                            <a:latin typeface="Cambria Math" panose="02040503050406030204" pitchFamily="18" charset="0"/>
                            <a:ea typeface="Cambria Math" panose="02040503050406030204" pitchFamily="18" charset="0"/>
                          </a:rPr>
                          <m:t>𝑣</m:t>
                        </m:r>
                      </m:sub>
                    </m:sSub>
                  </m:oMath>
                </a14:m>
                <a:r>
                  <a:rPr lang="en-US" sz="1000" i="1" dirty="0">
                    <a:latin typeface="Cambria Math" panose="02040503050406030204" pitchFamily="18" charset="0"/>
                    <a:ea typeface="Cambria Math" panose="02040503050406030204" pitchFamily="18" charset="0"/>
                  </a:rPr>
                  <a:t> </a:t>
                </a:r>
                <a:r>
                  <a:rPr lang="en-US" sz="1000" dirty="0"/>
                  <a:t>at some distance </a:t>
                </a:r>
                <a14:m>
                  <m:oMath xmlns:m="http://schemas.openxmlformats.org/officeDocument/2006/math">
                    <m:r>
                      <a:rPr lang="en-US" sz="1000" i="1">
                        <a:latin typeface="Cambria Math" panose="02040503050406030204" pitchFamily="18" charset="0"/>
                        <a:ea typeface="Cambria Math" panose="02040503050406030204" pitchFamily="18" charset="0"/>
                      </a:rPr>
                      <m:t>𝑅</m:t>
                    </m:r>
                  </m:oMath>
                </a14:m>
                <a:endParaRPr lang="en-US" sz="1000" i="1" dirty="0">
                  <a:latin typeface="Cambria Math" panose="02040503050406030204" pitchFamily="18"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689908EF-459F-2248-9EFC-EEA5F4969949}"/>
                  </a:ext>
                </a:extLst>
              </p:cNvPr>
              <p:cNvSpPr txBox="1">
                <a:spLocks noRot="1" noChangeAspect="1" noMove="1" noResize="1" noEditPoints="1" noAdjustHandles="1" noChangeArrowheads="1" noChangeShapeType="1" noTextEdit="1"/>
              </p:cNvSpPr>
              <p:nvPr/>
            </p:nvSpPr>
            <p:spPr>
              <a:xfrm>
                <a:off x="6965523" y="3303194"/>
                <a:ext cx="1792041" cy="400110"/>
              </a:xfrm>
              <a:prstGeom prst="rect">
                <a:avLst/>
              </a:prstGeom>
              <a:blipFill>
                <a:blip r:embed="rId8"/>
                <a:stretch>
                  <a:fillRect r="-1361" b="-9231"/>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D4999AF4-0CBD-D748-AAF1-26A023501A6B}"/>
              </a:ext>
            </a:extLst>
          </p:cNvPr>
          <p:cNvSpPr/>
          <p:nvPr/>
        </p:nvSpPr>
        <p:spPr>
          <a:xfrm>
            <a:off x="3259318" y="2191581"/>
            <a:ext cx="5518922" cy="1699703"/>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Connector 21">
            <a:extLst>
              <a:ext uri="{FF2B5EF4-FFF2-40B4-BE49-F238E27FC236}">
                <a16:creationId xmlns:a16="http://schemas.microsoft.com/office/drawing/2014/main" id="{89CF5985-3B02-324C-A956-A449A54B9F7B}"/>
              </a:ext>
            </a:extLst>
          </p:cNvPr>
          <p:cNvCxnSpPr>
            <a:stCxn id="11" idx="3"/>
          </p:cNvCxnSpPr>
          <p:nvPr/>
        </p:nvCxnSpPr>
        <p:spPr>
          <a:xfrm flipV="1">
            <a:off x="2510954" y="3555612"/>
            <a:ext cx="748364" cy="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C5C5F28-053E-E841-9F20-0269A798B815}"/>
              </a:ext>
            </a:extLst>
          </p:cNvPr>
          <p:cNvSpPr/>
          <p:nvPr/>
        </p:nvSpPr>
        <p:spPr>
          <a:xfrm>
            <a:off x="2159624" y="4614151"/>
            <a:ext cx="762878" cy="76455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EF9A1D6-2B04-AF47-A5DE-F62B959A8992}"/>
              </a:ext>
            </a:extLst>
          </p:cNvPr>
          <p:cNvSpPr/>
          <p:nvPr/>
        </p:nvSpPr>
        <p:spPr>
          <a:xfrm>
            <a:off x="2012210" y="4458910"/>
            <a:ext cx="1057706" cy="1060037"/>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9658B28B-804A-FE4D-920C-A54B6931796A}"/>
              </a:ext>
            </a:extLst>
          </p:cNvPr>
          <p:cNvSpPr/>
          <p:nvPr/>
        </p:nvSpPr>
        <p:spPr>
          <a:xfrm>
            <a:off x="1766728" y="4226953"/>
            <a:ext cx="1548669" cy="1552081"/>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7" name="Straight Arrow Connector 26">
            <a:extLst>
              <a:ext uri="{FF2B5EF4-FFF2-40B4-BE49-F238E27FC236}">
                <a16:creationId xmlns:a16="http://schemas.microsoft.com/office/drawing/2014/main" id="{7D51109A-831C-8E45-9E22-89D33A26D687}"/>
              </a:ext>
            </a:extLst>
          </p:cNvPr>
          <p:cNvCxnSpPr>
            <a:endCxn id="23" idx="7"/>
          </p:cNvCxnSpPr>
          <p:nvPr/>
        </p:nvCxnSpPr>
        <p:spPr>
          <a:xfrm flipV="1">
            <a:off x="2541810" y="4726117"/>
            <a:ext cx="268971" cy="257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42390C7-603C-AB47-A6B6-A3F474DF9ECA}"/>
              </a:ext>
            </a:extLst>
          </p:cNvPr>
          <p:cNvCxnSpPr>
            <a:cxnSpLocks/>
            <a:endCxn id="24" idx="6"/>
          </p:cNvCxnSpPr>
          <p:nvPr/>
        </p:nvCxnSpPr>
        <p:spPr>
          <a:xfrm>
            <a:off x="2541810" y="4983212"/>
            <a:ext cx="528106" cy="5717"/>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C80804BC-A192-7640-97D5-18F6082E2E8B}"/>
                  </a:ext>
                </a:extLst>
              </p:cNvPr>
              <p:cNvSpPr/>
              <p:nvPr/>
            </p:nvSpPr>
            <p:spPr>
              <a:xfrm>
                <a:off x="2709471" y="4747104"/>
                <a:ext cx="40767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𝑅</m:t>
                          </m:r>
                        </m:e>
                        <m:sub>
                          <m:r>
                            <a:rPr lang="en-US" sz="1350" i="1">
                              <a:solidFill>
                                <a:schemeClr val="accent6">
                                  <a:lumMod val="50000"/>
                                </a:schemeClr>
                              </a:solidFill>
                              <a:latin typeface="Cambria Math" panose="02040503050406030204" pitchFamily="18" charset="0"/>
                              <a:ea typeface="Cambria Math" panose="02040503050406030204" pitchFamily="18" charset="0"/>
                            </a:rPr>
                            <m:t>1</m:t>
                          </m:r>
                        </m:sub>
                      </m:sSub>
                    </m:oMath>
                  </m:oMathPara>
                </a14:m>
                <a:endParaRPr lang="en-US" sz="1350" dirty="0">
                  <a:solidFill>
                    <a:schemeClr val="accent6">
                      <a:lumMod val="50000"/>
                    </a:schemeClr>
                  </a:solidFill>
                </a:endParaRPr>
              </a:p>
            </p:txBody>
          </p:sp>
        </mc:Choice>
        <mc:Fallback xmlns="">
          <p:sp>
            <p:nvSpPr>
              <p:cNvPr id="31" name="Rectangle 30">
                <a:extLst>
                  <a:ext uri="{FF2B5EF4-FFF2-40B4-BE49-F238E27FC236}">
                    <a16:creationId xmlns:a16="http://schemas.microsoft.com/office/drawing/2014/main" id="{C80804BC-A192-7640-97D5-18F6082E2E8B}"/>
                  </a:ext>
                </a:extLst>
              </p:cNvPr>
              <p:cNvSpPr>
                <a:spLocks noRot="1" noChangeAspect="1" noMove="1" noResize="1" noEditPoints="1" noAdjustHandles="1" noChangeArrowheads="1" noChangeShapeType="1" noTextEdit="1"/>
              </p:cNvSpPr>
              <p:nvPr/>
            </p:nvSpPr>
            <p:spPr>
              <a:xfrm>
                <a:off x="2709471" y="4747104"/>
                <a:ext cx="407676" cy="3000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7C38453-4553-A34F-9C6D-6B5E46BC6BF9}"/>
                  </a:ext>
                </a:extLst>
              </p:cNvPr>
              <p:cNvSpPr/>
              <p:nvPr/>
            </p:nvSpPr>
            <p:spPr>
              <a:xfrm>
                <a:off x="2487052" y="4680477"/>
                <a:ext cx="308674"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𝑟</m:t>
                      </m:r>
                    </m:oMath>
                  </m:oMathPara>
                </a14:m>
                <a:endParaRPr lang="en-US" sz="1350" dirty="0"/>
              </a:p>
            </p:txBody>
          </p:sp>
        </mc:Choice>
        <mc:Fallback xmlns="">
          <p:sp>
            <p:nvSpPr>
              <p:cNvPr id="32" name="Rectangle 31">
                <a:extLst>
                  <a:ext uri="{FF2B5EF4-FFF2-40B4-BE49-F238E27FC236}">
                    <a16:creationId xmlns:a16="http://schemas.microsoft.com/office/drawing/2014/main" id="{F7C38453-4553-A34F-9C6D-6B5E46BC6BF9}"/>
                  </a:ext>
                </a:extLst>
              </p:cNvPr>
              <p:cNvSpPr>
                <a:spLocks noRot="1" noChangeAspect="1" noMove="1" noResize="1" noEditPoints="1" noAdjustHandles="1" noChangeArrowheads="1" noChangeShapeType="1" noTextEdit="1"/>
              </p:cNvSpPr>
              <p:nvPr/>
            </p:nvSpPr>
            <p:spPr>
              <a:xfrm>
                <a:off x="2487052" y="4680477"/>
                <a:ext cx="308674" cy="300082"/>
              </a:xfrm>
              <a:prstGeom prst="rect">
                <a:avLst/>
              </a:prstGeom>
              <a:blipFill>
                <a:blip r:embed="rId10"/>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56B5F7B2-FC58-3C43-BCE6-24B2CD9B6657}"/>
              </a:ext>
            </a:extLst>
          </p:cNvPr>
          <p:cNvCxnSpPr>
            <a:cxnSpLocks/>
          </p:cNvCxnSpPr>
          <p:nvPr/>
        </p:nvCxnSpPr>
        <p:spPr>
          <a:xfrm flipH="1">
            <a:off x="1766728" y="4983213"/>
            <a:ext cx="798437" cy="152246"/>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BAD5231-3EDA-B642-82DE-1670730FE735}"/>
                  </a:ext>
                </a:extLst>
              </p:cNvPr>
              <p:cNvSpPr/>
              <p:nvPr/>
            </p:nvSpPr>
            <p:spPr>
              <a:xfrm>
                <a:off x="1822072" y="4818976"/>
                <a:ext cx="41171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rgbClr val="477C96"/>
                              </a:solidFill>
                              <a:latin typeface="Cambria Math" panose="02040503050406030204" pitchFamily="18" charset="0"/>
                              <a:ea typeface="Cambria Math" panose="02040503050406030204" pitchFamily="18" charset="0"/>
                            </a:rPr>
                          </m:ctrlPr>
                        </m:sSubPr>
                        <m:e>
                          <m:r>
                            <a:rPr lang="en-US" sz="1350" i="1">
                              <a:solidFill>
                                <a:srgbClr val="477C96"/>
                              </a:solidFill>
                              <a:latin typeface="Cambria Math" panose="02040503050406030204" pitchFamily="18" charset="0"/>
                              <a:ea typeface="Cambria Math" panose="02040503050406030204" pitchFamily="18" charset="0"/>
                            </a:rPr>
                            <m:t>𝑅</m:t>
                          </m:r>
                        </m:e>
                        <m:sub>
                          <m:r>
                            <a:rPr lang="en-US" sz="1350" i="1">
                              <a:solidFill>
                                <a:srgbClr val="477C96"/>
                              </a:solidFill>
                              <a:latin typeface="Cambria Math" panose="02040503050406030204" pitchFamily="18" charset="0"/>
                              <a:ea typeface="Cambria Math" panose="02040503050406030204" pitchFamily="18" charset="0"/>
                            </a:rPr>
                            <m:t>2</m:t>
                          </m:r>
                        </m:sub>
                      </m:sSub>
                    </m:oMath>
                  </m:oMathPara>
                </a14:m>
                <a:endParaRPr lang="en-US" sz="1350" dirty="0">
                  <a:solidFill>
                    <a:srgbClr val="477C96"/>
                  </a:solidFill>
                </a:endParaRPr>
              </a:p>
            </p:txBody>
          </p:sp>
        </mc:Choice>
        <mc:Fallback xmlns="">
          <p:sp>
            <p:nvSpPr>
              <p:cNvPr id="35" name="Rectangle 34">
                <a:extLst>
                  <a:ext uri="{FF2B5EF4-FFF2-40B4-BE49-F238E27FC236}">
                    <a16:creationId xmlns:a16="http://schemas.microsoft.com/office/drawing/2014/main" id="{BBAD5231-3EDA-B642-82DE-1670730FE735}"/>
                  </a:ext>
                </a:extLst>
              </p:cNvPr>
              <p:cNvSpPr>
                <a:spLocks noRot="1" noChangeAspect="1" noMove="1" noResize="1" noEditPoints="1" noAdjustHandles="1" noChangeArrowheads="1" noChangeShapeType="1" noTextEdit="1"/>
              </p:cNvSpPr>
              <p:nvPr/>
            </p:nvSpPr>
            <p:spPr>
              <a:xfrm>
                <a:off x="1822072" y="4818976"/>
                <a:ext cx="411716" cy="300082"/>
              </a:xfrm>
              <a:prstGeom prst="rect">
                <a:avLst/>
              </a:prstGeom>
              <a:blipFill>
                <a:blip r:embed="rId11"/>
                <a:stretch>
                  <a:fillRect/>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DF8D785-08CB-DA4C-86DE-59D78B8F982C}"/>
              </a:ext>
            </a:extLst>
          </p:cNvPr>
          <p:cNvSpPr/>
          <p:nvPr/>
        </p:nvSpPr>
        <p:spPr>
          <a:xfrm>
            <a:off x="4032267" y="4321743"/>
            <a:ext cx="2709332" cy="1343239"/>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Connector 40">
            <a:extLst>
              <a:ext uri="{FF2B5EF4-FFF2-40B4-BE49-F238E27FC236}">
                <a16:creationId xmlns:a16="http://schemas.microsoft.com/office/drawing/2014/main" id="{4A8120B7-8DF3-B140-977E-E5DDE02E1200}"/>
              </a:ext>
            </a:extLst>
          </p:cNvPr>
          <p:cNvCxnSpPr>
            <a:cxnSpLocks/>
          </p:cNvCxnSpPr>
          <p:nvPr/>
        </p:nvCxnSpPr>
        <p:spPr>
          <a:xfrm>
            <a:off x="3583975" y="4257169"/>
            <a:ext cx="416654" cy="78092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10C0FE-150E-D745-B0E9-5905BA3E94B4}"/>
              </a:ext>
            </a:extLst>
          </p:cNvPr>
          <p:cNvCxnSpPr>
            <a:cxnSpLocks/>
          </p:cNvCxnSpPr>
          <p:nvPr/>
        </p:nvCxnSpPr>
        <p:spPr>
          <a:xfrm flipV="1">
            <a:off x="3552337" y="5038097"/>
            <a:ext cx="451130" cy="641618"/>
          </a:xfrm>
          <a:prstGeom prst="line">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FCBBAEE-97A9-B143-A21A-1A4288CA13EE}"/>
                  </a:ext>
                </a:extLst>
              </p:cNvPr>
              <p:cNvSpPr txBox="1"/>
              <p:nvPr/>
            </p:nvSpPr>
            <p:spPr>
              <a:xfrm>
                <a:off x="4032267" y="4323945"/>
                <a:ext cx="2762361" cy="1064009"/>
              </a:xfrm>
              <a:prstGeom prst="rect">
                <a:avLst/>
              </a:prstGeom>
              <a:noFill/>
            </p:spPr>
            <p:txBody>
              <a:bodyPr wrap="square" rtlCol="0">
                <a:spAutoFit/>
              </a:bodyPr>
              <a:lstStyle/>
              <a:p>
                <a:pPr algn="ctr"/>
                <a:r>
                  <a:rPr lang="en-US" sz="1050" dirty="0"/>
                  <a:t>Assuming steady-state &amp; mass conservation,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𝐹</m:t>
                        </m:r>
                      </m:e>
                      <m:sub>
                        <m:r>
                          <a:rPr lang="en-US" sz="1050" i="1">
                            <a:latin typeface="Cambria Math" panose="02040503050406030204" pitchFamily="18" charset="0"/>
                          </a:rPr>
                          <m:t>𝑣</m:t>
                        </m:r>
                      </m:sub>
                    </m:sSub>
                  </m:oMath>
                </a14:m>
                <a:r>
                  <a:rPr lang="en-US" sz="1050" dirty="0"/>
                  <a:t> through </a:t>
                </a:r>
                <a14:m>
                  <m:oMath xmlns:m="http://schemas.openxmlformats.org/officeDocument/2006/math">
                    <m:sSubSup>
                      <m:sSubSupPr>
                        <m:ctrlPr>
                          <a:rPr lang="en-US" sz="1050" i="1">
                            <a:latin typeface="Cambria Math" panose="02040503050406030204" pitchFamily="18" charset="0"/>
                          </a:rPr>
                        </m:ctrlPr>
                      </m:sSubSupPr>
                      <m:e>
                        <m:r>
                          <a:rPr lang="en-US" sz="1050" i="1">
                            <a:latin typeface="Cambria Math" panose="02040503050406030204" pitchFamily="18" charset="0"/>
                          </a:rPr>
                          <m:t>4</m:t>
                        </m:r>
                        <m:r>
                          <a:rPr lang="en-US" sz="1050" i="1">
                            <a:latin typeface="Cambria Math" panose="02040503050406030204" pitchFamily="18" charset="0"/>
                          </a:rPr>
                          <m:t>𝜋</m:t>
                        </m:r>
                        <m:r>
                          <a:rPr lang="en-US" sz="1050" i="1">
                            <a:latin typeface="Cambria Math" panose="02040503050406030204" pitchFamily="18" charset="0"/>
                          </a:rPr>
                          <m:t>𝑅</m:t>
                        </m:r>
                      </m:e>
                      <m:sub>
                        <m:r>
                          <a:rPr lang="en-US" sz="1050" i="1">
                            <a:latin typeface="Cambria Math" panose="02040503050406030204" pitchFamily="18" charset="0"/>
                          </a:rPr>
                          <m:t>1</m:t>
                        </m:r>
                      </m:sub>
                      <m:sup>
                        <m:r>
                          <a:rPr lang="en-US" sz="1050" i="1">
                            <a:latin typeface="Cambria Math" panose="02040503050406030204" pitchFamily="18" charset="0"/>
                          </a:rPr>
                          <m:t>2</m:t>
                        </m:r>
                      </m:sup>
                    </m:sSubSup>
                  </m:oMath>
                </a14:m>
                <a:r>
                  <a:rPr lang="en-US" sz="1050" dirty="0"/>
                  <a:t> must equal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𝐹</m:t>
                        </m:r>
                      </m:e>
                      <m:sub>
                        <m:r>
                          <a:rPr lang="en-US" sz="1050" i="1">
                            <a:latin typeface="Cambria Math" panose="02040503050406030204" pitchFamily="18" charset="0"/>
                          </a:rPr>
                          <m:t>𝑣</m:t>
                        </m:r>
                      </m:sub>
                    </m:sSub>
                  </m:oMath>
                </a14:m>
                <a:r>
                  <a:rPr lang="en-US" sz="1050" dirty="0"/>
                  <a:t> through </a:t>
                </a:r>
                <a14:m>
                  <m:oMath xmlns:m="http://schemas.openxmlformats.org/officeDocument/2006/math">
                    <m:sSubSup>
                      <m:sSubSupPr>
                        <m:ctrlPr>
                          <a:rPr lang="en-US" sz="1050" i="1">
                            <a:latin typeface="Cambria Math" panose="02040503050406030204" pitchFamily="18" charset="0"/>
                          </a:rPr>
                        </m:ctrlPr>
                      </m:sSubSupPr>
                      <m:e>
                        <m:r>
                          <a:rPr lang="en-US" sz="1050" i="1">
                            <a:latin typeface="Cambria Math" panose="02040503050406030204" pitchFamily="18" charset="0"/>
                          </a:rPr>
                          <m:t>4</m:t>
                        </m:r>
                        <m:r>
                          <a:rPr lang="en-US" sz="1050" i="1">
                            <a:latin typeface="Cambria Math" panose="02040503050406030204" pitchFamily="18" charset="0"/>
                          </a:rPr>
                          <m:t>𝜋</m:t>
                        </m:r>
                        <m:r>
                          <a:rPr lang="en-US" sz="1050" i="1">
                            <a:latin typeface="Cambria Math" panose="02040503050406030204" pitchFamily="18" charset="0"/>
                          </a:rPr>
                          <m:t>𝑅</m:t>
                        </m:r>
                      </m:e>
                      <m:sub>
                        <m:r>
                          <a:rPr lang="en-US" sz="1050" i="1">
                            <a:latin typeface="Cambria Math" panose="02040503050406030204" pitchFamily="18" charset="0"/>
                          </a:rPr>
                          <m:t>2</m:t>
                        </m:r>
                      </m:sub>
                      <m:sup>
                        <m:r>
                          <a:rPr lang="en-US" sz="1050" i="1">
                            <a:latin typeface="Cambria Math" panose="02040503050406030204" pitchFamily="18" charset="0"/>
                          </a:rPr>
                          <m:t>2</m:t>
                        </m:r>
                      </m:sup>
                    </m:sSubSup>
                  </m:oMath>
                </a14:m>
                <a:r>
                  <a:rPr lang="en-US" sz="1050" dirty="0"/>
                  <a:t>:</a:t>
                </a:r>
              </a:p>
              <a:p>
                <a:pPr algn="ctr"/>
                <a:endParaRPr lang="en-US" sz="1050" dirty="0">
                  <a:ea typeface="Cambria Math" panose="02040503050406030204" pitchFamily="18" charset="0"/>
                </a:endParaRPr>
              </a:p>
              <a:p>
                <a:pPr algn="ctr"/>
                <a:endParaRPr lang="en-US" sz="1050" dirty="0"/>
              </a:p>
              <a:p>
                <a:pPr algn="ctr"/>
                <a:endParaRPr lang="en-US" sz="1050" dirty="0"/>
              </a:p>
              <a:p>
                <a:pPr algn="ctr"/>
                <a:r>
                  <a:rPr lang="en-US" sz="1050" dirty="0"/>
                  <a:t> </a:t>
                </a:r>
              </a:p>
            </p:txBody>
          </p:sp>
        </mc:Choice>
        <mc:Fallback xmlns="">
          <p:sp>
            <p:nvSpPr>
              <p:cNvPr id="46" name="TextBox 45">
                <a:extLst>
                  <a:ext uri="{FF2B5EF4-FFF2-40B4-BE49-F238E27FC236}">
                    <a16:creationId xmlns:a16="http://schemas.microsoft.com/office/drawing/2014/main" id="{3FCBBAEE-97A9-B143-A21A-1A4288CA13EE}"/>
                  </a:ext>
                </a:extLst>
              </p:cNvPr>
              <p:cNvSpPr txBox="1">
                <a:spLocks noRot="1" noChangeAspect="1" noMove="1" noResize="1" noEditPoints="1" noAdjustHandles="1" noChangeArrowheads="1" noChangeShapeType="1" noTextEdit="1"/>
              </p:cNvSpPr>
              <p:nvPr/>
            </p:nvSpPr>
            <p:spPr>
              <a:xfrm>
                <a:off x="4032267" y="4323945"/>
                <a:ext cx="2762361" cy="106400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F2B0FE0-85E2-9748-A2D2-446C93ABEC33}"/>
                  </a:ext>
                </a:extLst>
              </p:cNvPr>
              <p:cNvSpPr/>
              <p:nvPr/>
            </p:nvSpPr>
            <p:spPr>
              <a:xfrm>
                <a:off x="4230656" y="4824837"/>
                <a:ext cx="2563972" cy="455061"/>
              </a:xfrm>
              <a:prstGeom prst="rect">
                <a:avLst/>
              </a:prstGeom>
            </p:spPr>
            <p:txBody>
              <a:bodyPr wrap="none">
                <a:spAutoFit/>
              </a:bodyPr>
              <a:lstStyle/>
              <a:p>
                <a14:m>
                  <m:oMath xmlns:m="http://schemas.openxmlformats.org/officeDocument/2006/math">
                    <m:sSubSup>
                      <m:sSubSupPr>
                        <m:ctrlPr>
                          <a:rPr lang="en-US" sz="1350" i="1">
                            <a:solidFill>
                              <a:srgbClr val="0070C0"/>
                            </a:solidFill>
                            <a:latin typeface="Cambria Math" panose="02040503050406030204" pitchFamily="18" charset="0"/>
                          </a:rPr>
                        </m:ctrlPr>
                      </m:sSubSupPr>
                      <m:e>
                        <m:r>
                          <a:rPr lang="en-US" sz="1350" i="1">
                            <a:solidFill>
                              <a:srgbClr val="0070C0"/>
                            </a:solidFill>
                            <a:latin typeface="Cambria Math" panose="02040503050406030204" pitchFamily="18" charset="0"/>
                          </a:rPr>
                          <m:t>4</m:t>
                        </m:r>
                        <m:r>
                          <a:rPr lang="en-US" sz="1350" i="1">
                            <a:solidFill>
                              <a:srgbClr val="0070C0"/>
                            </a:solidFill>
                            <a:latin typeface="Cambria Math" panose="02040503050406030204" pitchFamily="18" charset="0"/>
                          </a:rPr>
                          <m:t>𝜋</m:t>
                        </m:r>
                        <m:r>
                          <a:rPr lang="en-US" sz="1350" i="1">
                            <a:solidFill>
                              <a:srgbClr val="0070C0"/>
                            </a:solidFill>
                            <a:latin typeface="Cambria Math" panose="02040503050406030204" pitchFamily="18" charset="0"/>
                          </a:rPr>
                          <m:t>𝑅</m:t>
                        </m:r>
                      </m:e>
                      <m:sub>
                        <m:r>
                          <a:rPr lang="en-US" sz="1350" i="1">
                            <a:solidFill>
                              <a:srgbClr val="0070C0"/>
                            </a:solidFill>
                            <a:latin typeface="Cambria Math" panose="02040503050406030204" pitchFamily="18" charset="0"/>
                          </a:rPr>
                          <m:t>1</m:t>
                        </m:r>
                      </m:sub>
                      <m:sup>
                        <m:r>
                          <a:rPr lang="en-US" sz="1350" i="1">
                            <a:solidFill>
                              <a:srgbClr val="0070C0"/>
                            </a:solidFill>
                            <a:latin typeface="Cambria Math" panose="02040503050406030204" pitchFamily="18" charset="0"/>
                          </a:rPr>
                          <m:t>2</m:t>
                        </m:r>
                      </m:sup>
                    </m:sSubSup>
                    <m:sSub>
                      <m:sSubPr>
                        <m:ctrlPr>
                          <a:rPr lang="en-US" sz="1350" i="1">
                            <a:solidFill>
                              <a:srgbClr val="0070C0"/>
                            </a:solidFill>
                            <a:latin typeface="Cambria Math" panose="02040503050406030204" pitchFamily="18" charset="0"/>
                          </a:rPr>
                        </m:ctrlPr>
                      </m:sSubPr>
                      <m:e>
                        <m:r>
                          <a:rPr lang="en-US" sz="1350" i="1">
                            <a:solidFill>
                              <a:srgbClr val="0070C0"/>
                            </a:solidFill>
                            <a:latin typeface="Cambria Math" panose="02040503050406030204" pitchFamily="18" charset="0"/>
                          </a:rPr>
                          <m:t>𝐷</m:t>
                        </m:r>
                      </m:e>
                      <m:sub>
                        <m:r>
                          <a:rPr lang="en-US" sz="1350" i="1">
                            <a:solidFill>
                              <a:srgbClr val="0070C0"/>
                            </a:solidFill>
                            <a:latin typeface="Cambria Math" panose="02040503050406030204" pitchFamily="18" charset="0"/>
                          </a:rPr>
                          <m:t>𝑣</m:t>
                        </m:r>
                      </m:sub>
                    </m:sSub>
                  </m:oMath>
                </a14:m>
                <a:r>
                  <a:rPr lang="en-US" sz="1350" dirty="0">
                    <a:solidFill>
                      <a:srgbClr val="0070C0"/>
                    </a:solidFill>
                    <a:ea typeface="Cambria Math" panose="02040503050406030204" pitchFamily="18" charset="0"/>
                  </a:rPr>
                  <a:t> </a:t>
                </a:r>
                <a14:m>
                  <m:oMath xmlns:m="http://schemas.openxmlformats.org/officeDocument/2006/math">
                    <m:sSub>
                      <m:sSubPr>
                        <m:ctrlPr>
                          <a:rPr lang="en-US" sz="1350" i="1">
                            <a:solidFill>
                              <a:srgbClr val="0070C0"/>
                            </a:solidFill>
                            <a:latin typeface="Cambria Math" panose="02040503050406030204" pitchFamily="18" charset="0"/>
                            <a:ea typeface="Cambria Math" panose="02040503050406030204" pitchFamily="18" charset="0"/>
                          </a:rPr>
                        </m:ctrlPr>
                      </m:sSubPr>
                      <m:e>
                        <m:d>
                          <m:dPr>
                            <m:begChr m:val=""/>
                            <m:endChr m:val="|"/>
                            <m:ctrlPr>
                              <a:rPr lang="en-US" sz="1350" i="1">
                                <a:solidFill>
                                  <a:srgbClr val="0070C0"/>
                                </a:solidFill>
                                <a:latin typeface="Cambria Math" panose="02040503050406030204" pitchFamily="18" charset="0"/>
                                <a:ea typeface="Cambria Math" panose="02040503050406030204" pitchFamily="18" charset="0"/>
                              </a:rPr>
                            </m:ctrlPr>
                          </m:dPr>
                          <m:e>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e>
                        </m:d>
                      </m:e>
                      <m:sub>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𝑅</m:t>
                            </m:r>
                          </m:e>
                          <m:sub>
                            <m:r>
                              <a:rPr lang="en-US" sz="1350" i="1">
                                <a:solidFill>
                                  <a:srgbClr val="0070C0"/>
                                </a:solidFill>
                                <a:latin typeface="Cambria Math" panose="02040503050406030204" pitchFamily="18" charset="0"/>
                                <a:ea typeface="Cambria Math" panose="02040503050406030204" pitchFamily="18" charset="0"/>
                              </a:rPr>
                              <m:t>1</m:t>
                            </m:r>
                          </m:sub>
                        </m:sSub>
                      </m:sub>
                    </m:sSub>
                    <m:r>
                      <a:rPr lang="en-US" sz="1350" i="1">
                        <a:solidFill>
                          <a:srgbClr val="0070C0"/>
                        </a:solidFill>
                        <a:latin typeface="Cambria Math" panose="02040503050406030204" pitchFamily="18" charset="0"/>
                        <a:ea typeface="Cambria Math" panose="02040503050406030204" pitchFamily="18" charset="0"/>
                      </a:rPr>
                      <m:t>=</m:t>
                    </m:r>
                    <m:sSubSup>
                      <m:sSubSupPr>
                        <m:ctrlPr>
                          <a:rPr lang="en-US" sz="1350" i="1">
                            <a:solidFill>
                              <a:srgbClr val="0070C0"/>
                            </a:solidFill>
                            <a:latin typeface="Cambria Math" panose="02040503050406030204" pitchFamily="18" charset="0"/>
                          </a:rPr>
                        </m:ctrlPr>
                      </m:sSubSupPr>
                      <m:e>
                        <m:r>
                          <a:rPr lang="en-US" sz="1350" i="1">
                            <a:solidFill>
                              <a:srgbClr val="0070C0"/>
                            </a:solidFill>
                            <a:latin typeface="Cambria Math" panose="02040503050406030204" pitchFamily="18" charset="0"/>
                          </a:rPr>
                          <m:t>4</m:t>
                        </m:r>
                        <m:r>
                          <a:rPr lang="en-US" sz="1350" i="1">
                            <a:solidFill>
                              <a:srgbClr val="0070C0"/>
                            </a:solidFill>
                            <a:latin typeface="Cambria Math" panose="02040503050406030204" pitchFamily="18" charset="0"/>
                          </a:rPr>
                          <m:t>𝜋</m:t>
                        </m:r>
                        <m:r>
                          <a:rPr lang="en-US" sz="1350" i="1">
                            <a:solidFill>
                              <a:srgbClr val="0070C0"/>
                            </a:solidFill>
                            <a:latin typeface="Cambria Math" panose="02040503050406030204" pitchFamily="18" charset="0"/>
                          </a:rPr>
                          <m:t>𝑅</m:t>
                        </m:r>
                      </m:e>
                      <m:sub>
                        <m:r>
                          <a:rPr lang="en-US" sz="1350" i="1">
                            <a:solidFill>
                              <a:srgbClr val="0070C0"/>
                            </a:solidFill>
                            <a:latin typeface="Cambria Math" panose="02040503050406030204" pitchFamily="18" charset="0"/>
                          </a:rPr>
                          <m:t>2</m:t>
                        </m:r>
                      </m:sub>
                      <m:sup>
                        <m:r>
                          <a:rPr lang="en-US" sz="1350" i="1">
                            <a:solidFill>
                              <a:srgbClr val="0070C0"/>
                            </a:solidFill>
                            <a:latin typeface="Cambria Math" panose="02040503050406030204" pitchFamily="18" charset="0"/>
                          </a:rPr>
                          <m:t>2</m:t>
                        </m:r>
                      </m:sup>
                    </m:sSubSup>
                    <m:sSub>
                      <m:sSubPr>
                        <m:ctrlPr>
                          <a:rPr lang="en-US" sz="1350" i="1">
                            <a:solidFill>
                              <a:srgbClr val="0070C0"/>
                            </a:solidFill>
                            <a:latin typeface="Cambria Math" panose="02040503050406030204" pitchFamily="18" charset="0"/>
                          </a:rPr>
                        </m:ctrlPr>
                      </m:sSubPr>
                      <m:e>
                        <m:r>
                          <a:rPr lang="en-US" sz="1350" i="1">
                            <a:solidFill>
                              <a:srgbClr val="0070C0"/>
                            </a:solidFill>
                            <a:latin typeface="Cambria Math" panose="02040503050406030204" pitchFamily="18" charset="0"/>
                          </a:rPr>
                          <m:t>𝐷</m:t>
                        </m:r>
                      </m:e>
                      <m:sub>
                        <m:r>
                          <a:rPr lang="en-US" sz="1350" i="1">
                            <a:solidFill>
                              <a:srgbClr val="0070C0"/>
                            </a:solidFill>
                            <a:latin typeface="Cambria Math" panose="02040503050406030204" pitchFamily="18" charset="0"/>
                          </a:rPr>
                          <m:t>𝑣</m:t>
                        </m:r>
                      </m:sub>
                    </m:sSub>
                    <m:r>
                      <m:rPr>
                        <m:nor/>
                      </m:rPr>
                      <a:rPr lang="en-US" sz="1350" dirty="0">
                        <a:solidFill>
                          <a:srgbClr val="0070C0"/>
                        </a:solidFill>
                        <a:ea typeface="Cambria Math" panose="02040503050406030204" pitchFamily="18" charset="0"/>
                      </a:rPr>
                      <m:t> </m:t>
                    </m:r>
                    <m:sSub>
                      <m:sSubPr>
                        <m:ctrlPr>
                          <a:rPr lang="en-US" sz="1350" i="1">
                            <a:solidFill>
                              <a:srgbClr val="0070C0"/>
                            </a:solidFill>
                            <a:latin typeface="Cambria Math" panose="02040503050406030204" pitchFamily="18" charset="0"/>
                            <a:ea typeface="Cambria Math" panose="02040503050406030204" pitchFamily="18" charset="0"/>
                          </a:rPr>
                        </m:ctrlPr>
                      </m:sSubPr>
                      <m:e>
                        <m:d>
                          <m:dPr>
                            <m:begChr m:val=""/>
                            <m:endChr m:val="|"/>
                            <m:ctrlPr>
                              <a:rPr lang="en-US" sz="1350" i="1">
                                <a:solidFill>
                                  <a:srgbClr val="0070C0"/>
                                </a:solidFill>
                                <a:latin typeface="Cambria Math" panose="02040503050406030204" pitchFamily="18" charset="0"/>
                                <a:ea typeface="Cambria Math" panose="02040503050406030204" pitchFamily="18" charset="0"/>
                              </a:rPr>
                            </m:ctrlPr>
                          </m:dPr>
                          <m:e>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e>
                        </m:d>
                      </m:e>
                      <m:sub>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𝑅</m:t>
                            </m:r>
                          </m:e>
                          <m:sub>
                            <m:r>
                              <a:rPr lang="en-US" sz="1350" i="1">
                                <a:solidFill>
                                  <a:srgbClr val="0070C0"/>
                                </a:solidFill>
                                <a:latin typeface="Cambria Math" panose="02040503050406030204" pitchFamily="18" charset="0"/>
                                <a:ea typeface="Cambria Math" panose="02040503050406030204" pitchFamily="18" charset="0"/>
                              </a:rPr>
                              <m:t>2</m:t>
                            </m:r>
                          </m:sub>
                        </m:sSub>
                      </m:sub>
                    </m:sSub>
                  </m:oMath>
                </a14:m>
                <a:endParaRPr lang="en-US" sz="1350" dirty="0"/>
              </a:p>
            </p:txBody>
          </p:sp>
        </mc:Choice>
        <mc:Fallback xmlns="">
          <p:sp>
            <p:nvSpPr>
              <p:cNvPr id="47" name="Rectangle 46">
                <a:extLst>
                  <a:ext uri="{FF2B5EF4-FFF2-40B4-BE49-F238E27FC236}">
                    <a16:creationId xmlns:a16="http://schemas.microsoft.com/office/drawing/2014/main" id="{AF2B0FE0-85E2-9748-A2D2-446C93ABEC33}"/>
                  </a:ext>
                </a:extLst>
              </p:cNvPr>
              <p:cNvSpPr>
                <a:spLocks noRot="1" noChangeAspect="1" noMove="1" noResize="1" noEditPoints="1" noAdjustHandles="1" noChangeArrowheads="1" noChangeShapeType="1" noTextEdit="1"/>
              </p:cNvSpPr>
              <p:nvPr/>
            </p:nvSpPr>
            <p:spPr>
              <a:xfrm>
                <a:off x="4230656" y="4824837"/>
                <a:ext cx="2563972" cy="455061"/>
              </a:xfrm>
              <a:prstGeom prst="rect">
                <a:avLst/>
              </a:prstGeom>
              <a:blipFill>
                <a:blip r:embed="rId13"/>
                <a:stretch>
                  <a:fillRect t="-138667" r="-11164" b="-192000"/>
                </a:stretch>
              </a:blipFill>
            </p:spPr>
            <p:txBody>
              <a:bodyPr/>
              <a:lstStyle/>
              <a:p>
                <a:r>
                  <a:rPr lang="en-US">
                    <a:noFill/>
                  </a:rPr>
                  <a:t> </a:t>
                </a:r>
              </a:p>
            </p:txBody>
          </p:sp>
        </mc:Fallback>
      </mc:AlternateContent>
      <p:cxnSp>
        <p:nvCxnSpPr>
          <p:cNvPr id="49" name="Straight Connector 48">
            <a:extLst>
              <a:ext uri="{FF2B5EF4-FFF2-40B4-BE49-F238E27FC236}">
                <a16:creationId xmlns:a16="http://schemas.microsoft.com/office/drawing/2014/main" id="{58FA327B-7EB2-B04A-A50B-A93B262C3E55}"/>
              </a:ext>
            </a:extLst>
          </p:cNvPr>
          <p:cNvCxnSpPr/>
          <p:nvPr/>
        </p:nvCxnSpPr>
        <p:spPr>
          <a:xfrm flipH="1">
            <a:off x="4118411" y="5040761"/>
            <a:ext cx="155543"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2E3394-7429-934A-9410-1A194D37037D}"/>
              </a:ext>
            </a:extLst>
          </p:cNvPr>
          <p:cNvCxnSpPr/>
          <p:nvPr/>
        </p:nvCxnSpPr>
        <p:spPr>
          <a:xfrm>
            <a:off x="4118411" y="5040761"/>
            <a:ext cx="0" cy="44541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EB733B9-6B42-9F43-97C1-B588AE04D31D}"/>
              </a:ext>
            </a:extLst>
          </p:cNvPr>
          <p:cNvCxnSpPr/>
          <p:nvPr/>
        </p:nvCxnSpPr>
        <p:spPr>
          <a:xfrm>
            <a:off x="4118411" y="5486177"/>
            <a:ext cx="41713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D033FD07-CF4F-9F44-8598-C2B7B5F54D8F}"/>
                  </a:ext>
                </a:extLst>
              </p:cNvPr>
              <p:cNvSpPr/>
              <p:nvPr/>
            </p:nvSpPr>
            <p:spPr>
              <a:xfrm>
                <a:off x="4528352" y="5290311"/>
                <a:ext cx="1721882" cy="397801"/>
              </a:xfrm>
              <a:prstGeom prst="rect">
                <a:avLst/>
              </a:prstGeom>
            </p:spPr>
            <p:txBody>
              <a:bodyPr wrap="none">
                <a:spAutoFit/>
              </a:bodyPr>
              <a:lstStyle/>
              <a:p>
                <a14:m>
                  <m:oMath xmlns:m="http://schemas.openxmlformats.org/officeDocument/2006/math">
                    <m:sSup>
                      <m:sSupPr>
                        <m:ctrlPr>
                          <a:rPr lang="en-US" sz="1350" i="1">
                            <a:solidFill>
                              <a:srgbClr val="0070C0"/>
                            </a:solidFill>
                            <a:latin typeface="Cambria Math" panose="02040503050406030204" pitchFamily="18" charset="0"/>
                            <a:ea typeface="Cambria Math" panose="02040503050406030204" pitchFamily="18" charset="0"/>
                          </a:rPr>
                        </m:ctrlPr>
                      </m:sSupPr>
                      <m:e>
                        <m:r>
                          <a:rPr lang="en-US" sz="1350" i="1">
                            <a:solidFill>
                              <a:srgbClr val="0070C0"/>
                            </a:solidFill>
                            <a:latin typeface="Cambria Math" panose="02040503050406030204" pitchFamily="18" charset="0"/>
                            <a:ea typeface="Cambria Math" panose="02040503050406030204" pitchFamily="18" charset="0"/>
                          </a:rPr>
                          <m:t>𝑅</m:t>
                        </m:r>
                      </m:e>
                      <m:sup>
                        <m:r>
                          <a:rPr lang="en-US" sz="1350" i="1">
                            <a:solidFill>
                              <a:srgbClr val="0070C0"/>
                            </a:solidFill>
                            <a:latin typeface="Cambria Math" panose="02040503050406030204" pitchFamily="18" charset="0"/>
                            <a:ea typeface="Cambria Math" panose="02040503050406030204" pitchFamily="18" charset="0"/>
                          </a:rPr>
                          <m:t>2</m:t>
                        </m:r>
                      </m:sup>
                    </m:sSup>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rPr>
                      <m:t>𝐶</m:t>
                    </m:r>
                  </m:oMath>
                </a14:m>
                <a:r>
                  <a:rPr lang="en-US" sz="1350" dirty="0">
                    <a:solidFill>
                      <a:srgbClr val="0070C0"/>
                    </a:solidFill>
                  </a:rPr>
                  <a:t> (constant)</a:t>
                </a:r>
                <a:endParaRPr lang="en-US" sz="1350" dirty="0"/>
              </a:p>
            </p:txBody>
          </p:sp>
        </mc:Choice>
        <mc:Fallback xmlns="">
          <p:sp>
            <p:nvSpPr>
              <p:cNvPr id="54" name="Rectangle 53">
                <a:extLst>
                  <a:ext uri="{FF2B5EF4-FFF2-40B4-BE49-F238E27FC236}">
                    <a16:creationId xmlns:a16="http://schemas.microsoft.com/office/drawing/2014/main" id="{D033FD07-CF4F-9F44-8598-C2B7B5F54D8F}"/>
                  </a:ext>
                </a:extLst>
              </p:cNvPr>
              <p:cNvSpPr>
                <a:spLocks noRot="1" noChangeAspect="1" noMove="1" noResize="1" noEditPoints="1" noAdjustHandles="1" noChangeArrowheads="1" noChangeShapeType="1" noTextEdit="1"/>
              </p:cNvSpPr>
              <p:nvPr/>
            </p:nvSpPr>
            <p:spPr>
              <a:xfrm>
                <a:off x="4528352" y="5290311"/>
                <a:ext cx="1721882" cy="397801"/>
              </a:xfrm>
              <a:prstGeom prst="rect">
                <a:avLst/>
              </a:prstGeom>
              <a:blipFill>
                <a:blip r:embed="rId14"/>
                <a:stretch>
                  <a:fillRect b="-461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CD8EFE5-8BE5-9D4C-B20F-915A8A2011B3}"/>
              </a:ext>
            </a:extLst>
          </p:cNvPr>
          <p:cNvCxnSpPr>
            <a:cxnSpLocks/>
          </p:cNvCxnSpPr>
          <p:nvPr/>
        </p:nvCxnSpPr>
        <p:spPr>
          <a:xfrm>
            <a:off x="5485221" y="5641869"/>
            <a:ext cx="1102176" cy="4848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9644E18-8BA9-0D4D-9648-42EAB874115B}"/>
              </a:ext>
            </a:extLst>
          </p:cNvPr>
          <p:cNvSpPr txBox="1"/>
          <p:nvPr/>
        </p:nvSpPr>
        <p:spPr>
          <a:xfrm>
            <a:off x="6587397" y="5935041"/>
            <a:ext cx="1502655" cy="461665"/>
          </a:xfrm>
          <a:prstGeom prst="rect">
            <a:avLst/>
          </a:prstGeom>
          <a:noFill/>
        </p:spPr>
        <p:txBody>
          <a:bodyPr wrap="none" rtlCol="0">
            <a:spAutoFit/>
          </a:bodyPr>
          <a:lstStyle/>
          <a:p>
            <a:r>
              <a:rPr lang="en-US" sz="2400" dirty="0"/>
              <a:t>What is C?</a:t>
            </a:r>
          </a:p>
        </p:txBody>
      </p:sp>
      <p:cxnSp>
        <p:nvCxnSpPr>
          <p:cNvPr id="66" name="Straight Connector 65">
            <a:extLst>
              <a:ext uri="{FF2B5EF4-FFF2-40B4-BE49-F238E27FC236}">
                <a16:creationId xmlns:a16="http://schemas.microsoft.com/office/drawing/2014/main" id="{BE5021B1-BD62-0B46-84BE-31AAA7CA0B59}"/>
              </a:ext>
            </a:extLst>
          </p:cNvPr>
          <p:cNvCxnSpPr>
            <a:cxnSpLocks/>
          </p:cNvCxnSpPr>
          <p:nvPr/>
        </p:nvCxnSpPr>
        <p:spPr>
          <a:xfrm>
            <a:off x="7861542" y="3898118"/>
            <a:ext cx="0" cy="20430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7" name="Right Brace 66">
            <a:extLst>
              <a:ext uri="{FF2B5EF4-FFF2-40B4-BE49-F238E27FC236}">
                <a16:creationId xmlns:a16="http://schemas.microsoft.com/office/drawing/2014/main" id="{F53B4B14-4F7E-6E46-B7C5-1AE37E74FC96}"/>
              </a:ext>
            </a:extLst>
          </p:cNvPr>
          <p:cNvSpPr/>
          <p:nvPr/>
        </p:nvSpPr>
        <p:spPr>
          <a:xfrm rot="5400000">
            <a:off x="7776408" y="3077543"/>
            <a:ext cx="133693" cy="1492938"/>
          </a:xfrm>
          <a:prstGeom prst="rightBrace">
            <a:avLst>
              <a:gd name="adj1" fmla="val 8333"/>
              <a:gd name="adj2" fmla="val 48580"/>
            </a:avLst>
          </a:prstGeom>
          <a:ln w="12700">
            <a:solidFill>
              <a:srgbClr val="64AA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1" name="Straight Connector 70">
            <a:extLst>
              <a:ext uri="{FF2B5EF4-FFF2-40B4-BE49-F238E27FC236}">
                <a16:creationId xmlns:a16="http://schemas.microsoft.com/office/drawing/2014/main" id="{6F611742-EEDB-4542-8923-DD6A84015F75}"/>
              </a:ext>
            </a:extLst>
          </p:cNvPr>
          <p:cNvCxnSpPr/>
          <p:nvPr/>
        </p:nvCxnSpPr>
        <p:spPr>
          <a:xfrm flipH="1">
            <a:off x="1180708" y="4102427"/>
            <a:ext cx="6680834"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116B89A-FCD2-2A41-A63F-BC41B6F0F04B}"/>
              </a:ext>
            </a:extLst>
          </p:cNvPr>
          <p:cNvCxnSpPr/>
          <p:nvPr/>
        </p:nvCxnSpPr>
        <p:spPr>
          <a:xfrm>
            <a:off x="1187777" y="4102427"/>
            <a:ext cx="0" cy="88650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67DF85B-C425-0241-BAE9-1864C21F2E70}"/>
              </a:ext>
            </a:extLst>
          </p:cNvPr>
          <p:cNvCxnSpPr/>
          <p:nvPr/>
        </p:nvCxnSpPr>
        <p:spPr>
          <a:xfrm>
            <a:off x="1180707" y="4988929"/>
            <a:ext cx="401522"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54745819"/>
      </p:ext>
    </p:extLst>
  </p:cSld>
  <p:clrMapOvr>
    <a:masterClrMapping/>
  </p:clrMapOvr>
  <mc:AlternateContent xmlns:mc="http://schemas.openxmlformats.org/markup-compatibility/2006" xmlns:p14="http://schemas.microsoft.com/office/powerpoint/2010/main">
    <mc:Choice Requires="p14">
      <p:transition spd="slow" p14:dur="2000" advTm="148232"/>
    </mc:Choice>
    <mc:Fallback xmlns="">
      <p:transition spd="slow" advTm="1482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17650"/>
            <a:ext cx="9144000" cy="5340350"/>
          </a:xfrm>
          <a:noFill/>
        </p:spPr>
      </p:pic>
      <p:sp>
        <p:nvSpPr>
          <p:cNvPr id="11267" name="Title 1"/>
          <p:cNvSpPr>
            <a:spLocks noGrp="1"/>
          </p:cNvSpPr>
          <p:nvPr>
            <p:ph type="title"/>
          </p:nvPr>
        </p:nvSpPr>
        <p:spPr/>
        <p:txBody>
          <a:bodyPr/>
          <a:lstStyle/>
          <a:p>
            <a:pPr eaLnBrk="1" hangingPunct="1"/>
            <a:r>
              <a:rPr lang="en-US" altLang="en-US"/>
              <a:t>Time Series of 19 April 2008 Flight</a:t>
            </a:r>
          </a:p>
        </p:txBody>
      </p:sp>
      <p:sp>
        <p:nvSpPr>
          <p:cNvPr id="4" name="TextBox 3"/>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883422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17650"/>
            <a:ext cx="9144000" cy="5340350"/>
          </a:xfrm>
          <a:noFill/>
        </p:spPr>
      </p:pic>
      <p:sp>
        <p:nvSpPr>
          <p:cNvPr id="12291" name="Title 1"/>
          <p:cNvSpPr>
            <a:spLocks noGrp="1"/>
          </p:cNvSpPr>
          <p:nvPr>
            <p:ph type="title"/>
          </p:nvPr>
        </p:nvSpPr>
        <p:spPr/>
        <p:txBody>
          <a:bodyPr/>
          <a:lstStyle/>
          <a:p>
            <a:pPr eaLnBrk="1" hangingPunct="1"/>
            <a:r>
              <a:rPr lang="en-US" altLang="en-US"/>
              <a:t>Time Series of 19 April 2008 Flight</a:t>
            </a:r>
          </a:p>
        </p:txBody>
      </p:sp>
      <p:sp>
        <p:nvSpPr>
          <p:cNvPr id="6" name="Rounded Rectangle 5"/>
          <p:cNvSpPr/>
          <p:nvPr/>
        </p:nvSpPr>
        <p:spPr>
          <a:xfrm>
            <a:off x="838200" y="1524000"/>
            <a:ext cx="3048000" cy="4800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4572000" y="1524000"/>
            <a:ext cx="2667000" cy="4800600"/>
          </a:xfrm>
          <a:prstGeom prst="roundRect">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4" name="TextBox 13"/>
          <p:cNvSpPr txBox="1">
            <a:spLocks noChangeArrowheads="1"/>
          </p:cNvSpPr>
          <p:nvPr/>
        </p:nvSpPr>
        <p:spPr bwMode="auto">
          <a:xfrm>
            <a:off x="5235575" y="1590675"/>
            <a:ext cx="139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rPr>
              <a:t>Clean Case</a:t>
            </a:r>
          </a:p>
        </p:txBody>
      </p:sp>
      <p:sp>
        <p:nvSpPr>
          <p:cNvPr id="12295" name="TextBox 17"/>
          <p:cNvSpPr txBox="1">
            <a:spLocks noChangeArrowheads="1"/>
          </p:cNvSpPr>
          <p:nvPr/>
        </p:nvSpPr>
        <p:spPr bwMode="auto">
          <a:xfrm>
            <a:off x="5257800" y="1851025"/>
            <a:ext cx="143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rPr>
              <a:t>(-12 </a:t>
            </a:r>
            <a:r>
              <a:rPr lang="en-US" altLang="en-US" baseline="30000">
                <a:solidFill>
                  <a:srgbClr val="0000FF"/>
                </a:solidFill>
              </a:rPr>
              <a:t>o</a:t>
            </a:r>
            <a:r>
              <a:rPr lang="en-US" altLang="en-US">
                <a:solidFill>
                  <a:srgbClr val="0000FF"/>
                </a:solidFill>
              </a:rPr>
              <a:t>C Avg)</a:t>
            </a:r>
          </a:p>
        </p:txBody>
      </p:sp>
      <p:cxnSp>
        <p:nvCxnSpPr>
          <p:cNvPr id="20" name="Straight Connector 19"/>
          <p:cNvCxnSpPr/>
          <p:nvPr/>
        </p:nvCxnSpPr>
        <p:spPr>
          <a:xfrm>
            <a:off x="914400" y="3067050"/>
            <a:ext cx="2895600"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48200" y="3609975"/>
            <a:ext cx="2514600" cy="0"/>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2298" name="TextBox 12"/>
          <p:cNvSpPr txBox="1">
            <a:spLocks noChangeArrowheads="1"/>
          </p:cNvSpPr>
          <p:nvPr/>
        </p:nvSpPr>
        <p:spPr bwMode="auto">
          <a:xfrm>
            <a:off x="1143000" y="16002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Polluted Case</a:t>
            </a:r>
          </a:p>
        </p:txBody>
      </p:sp>
      <p:sp>
        <p:nvSpPr>
          <p:cNvPr id="12299" name="TextBox 23"/>
          <p:cNvSpPr txBox="1">
            <a:spLocks noChangeArrowheads="1"/>
          </p:cNvSpPr>
          <p:nvPr/>
        </p:nvSpPr>
        <p:spPr bwMode="auto">
          <a:xfrm>
            <a:off x="1089025" y="1828800"/>
            <a:ext cx="130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(-6 </a:t>
            </a:r>
            <a:r>
              <a:rPr lang="en-US" altLang="en-US" baseline="30000">
                <a:solidFill>
                  <a:srgbClr val="FF0000"/>
                </a:solidFill>
              </a:rPr>
              <a:t>o</a:t>
            </a:r>
            <a:r>
              <a:rPr lang="en-US" altLang="en-US">
                <a:solidFill>
                  <a:srgbClr val="FF0000"/>
                </a:solidFill>
              </a:rPr>
              <a:t>C Avg)</a:t>
            </a:r>
          </a:p>
        </p:txBody>
      </p:sp>
      <p:sp>
        <p:nvSpPr>
          <p:cNvPr id="12" name="TextBox 11"/>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744611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17650"/>
            <a:ext cx="9144000" cy="5340350"/>
          </a:xfrm>
          <a:noFill/>
        </p:spPr>
      </p:pic>
      <p:sp>
        <p:nvSpPr>
          <p:cNvPr id="13315" name="Title 1"/>
          <p:cNvSpPr>
            <a:spLocks noGrp="1"/>
          </p:cNvSpPr>
          <p:nvPr>
            <p:ph type="title"/>
          </p:nvPr>
        </p:nvSpPr>
        <p:spPr/>
        <p:txBody>
          <a:bodyPr/>
          <a:lstStyle/>
          <a:p>
            <a:pPr eaLnBrk="1" hangingPunct="1"/>
            <a:r>
              <a:rPr lang="en-US" altLang="en-US"/>
              <a:t>Time Series of 19 April 2008 Flight</a:t>
            </a:r>
          </a:p>
        </p:txBody>
      </p:sp>
      <p:sp>
        <p:nvSpPr>
          <p:cNvPr id="6" name="Rounded Rectangle 5"/>
          <p:cNvSpPr/>
          <p:nvPr/>
        </p:nvSpPr>
        <p:spPr>
          <a:xfrm>
            <a:off x="838200" y="1524000"/>
            <a:ext cx="3048000" cy="4800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4572000" y="1524000"/>
            <a:ext cx="2667000" cy="4800600"/>
          </a:xfrm>
          <a:prstGeom prst="roundRect">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914400" y="3067050"/>
            <a:ext cx="2895600"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48200" y="3609975"/>
            <a:ext cx="2514600" cy="0"/>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3320" name="TextBox 12"/>
          <p:cNvSpPr txBox="1">
            <a:spLocks noChangeArrowheads="1"/>
          </p:cNvSpPr>
          <p:nvPr/>
        </p:nvSpPr>
        <p:spPr bwMode="auto">
          <a:xfrm>
            <a:off x="1143000" y="16002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Polluted Case</a:t>
            </a:r>
          </a:p>
        </p:txBody>
      </p:sp>
      <p:sp>
        <p:nvSpPr>
          <p:cNvPr id="13321" name="TextBox 13"/>
          <p:cNvSpPr txBox="1">
            <a:spLocks noChangeArrowheads="1"/>
          </p:cNvSpPr>
          <p:nvPr/>
        </p:nvSpPr>
        <p:spPr bwMode="auto">
          <a:xfrm>
            <a:off x="5235575" y="1590675"/>
            <a:ext cx="139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rPr>
              <a:t>Clean Case</a:t>
            </a:r>
          </a:p>
        </p:txBody>
      </p:sp>
      <p:sp>
        <p:nvSpPr>
          <p:cNvPr id="19" name="Rounded Rectangle 18"/>
          <p:cNvSpPr/>
          <p:nvPr/>
        </p:nvSpPr>
        <p:spPr>
          <a:xfrm>
            <a:off x="7277100" y="1524000"/>
            <a:ext cx="114300" cy="4800600"/>
          </a:xfrm>
          <a:prstGeom prst="roundRect">
            <a:avLst/>
          </a:prstGeom>
          <a:noFill/>
          <a:ln w="3810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3" name="TextBox 13"/>
          <p:cNvSpPr txBox="1">
            <a:spLocks noChangeArrowheads="1"/>
          </p:cNvSpPr>
          <p:nvPr/>
        </p:nvSpPr>
        <p:spPr bwMode="auto">
          <a:xfrm>
            <a:off x="7751763" y="1425575"/>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CC00"/>
                </a:solidFill>
              </a:rPr>
              <a:t>Polluted </a:t>
            </a:r>
          </a:p>
          <a:p>
            <a:pPr eaLnBrk="1" hangingPunct="1"/>
            <a:r>
              <a:rPr lang="en-US" altLang="en-US">
                <a:solidFill>
                  <a:srgbClr val="00CC00"/>
                </a:solidFill>
              </a:rPr>
              <a:t>and Cold</a:t>
            </a:r>
          </a:p>
        </p:txBody>
      </p:sp>
      <p:cxnSp>
        <p:nvCxnSpPr>
          <p:cNvPr id="21" name="Straight Arrow Connector 20"/>
          <p:cNvCxnSpPr/>
          <p:nvPr/>
        </p:nvCxnSpPr>
        <p:spPr>
          <a:xfrm rot="5400000">
            <a:off x="7429500" y="1714500"/>
            <a:ext cx="381000" cy="304800"/>
          </a:xfrm>
          <a:prstGeom prst="straightConnector1">
            <a:avLst/>
          </a:prstGeom>
          <a:ln w="34925">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
        <p:nvSpPr>
          <p:cNvPr id="13325" name="TextBox 12"/>
          <p:cNvSpPr txBox="1">
            <a:spLocks noChangeArrowheads="1"/>
          </p:cNvSpPr>
          <p:nvPr/>
        </p:nvSpPr>
        <p:spPr bwMode="auto">
          <a:xfrm>
            <a:off x="1089025" y="1828800"/>
            <a:ext cx="130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(-6 </a:t>
            </a:r>
            <a:r>
              <a:rPr lang="en-US" altLang="en-US" baseline="30000">
                <a:solidFill>
                  <a:srgbClr val="FF0000"/>
                </a:solidFill>
              </a:rPr>
              <a:t>o</a:t>
            </a:r>
            <a:r>
              <a:rPr lang="en-US" altLang="en-US">
                <a:solidFill>
                  <a:srgbClr val="FF0000"/>
                </a:solidFill>
              </a:rPr>
              <a:t>C Avg)</a:t>
            </a:r>
          </a:p>
        </p:txBody>
      </p:sp>
      <p:sp>
        <p:nvSpPr>
          <p:cNvPr id="13326" name="TextBox 13"/>
          <p:cNvSpPr txBox="1">
            <a:spLocks noChangeArrowheads="1"/>
          </p:cNvSpPr>
          <p:nvPr/>
        </p:nvSpPr>
        <p:spPr bwMode="auto">
          <a:xfrm>
            <a:off x="5257800" y="1851025"/>
            <a:ext cx="143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rPr>
              <a:t>(-12 </a:t>
            </a:r>
            <a:r>
              <a:rPr lang="en-US" altLang="en-US" baseline="30000">
                <a:solidFill>
                  <a:srgbClr val="0000FF"/>
                </a:solidFill>
              </a:rPr>
              <a:t>o</a:t>
            </a:r>
            <a:r>
              <a:rPr lang="en-US" altLang="en-US">
                <a:solidFill>
                  <a:srgbClr val="0000FF"/>
                </a:solidFill>
              </a:rPr>
              <a:t>C Avg)</a:t>
            </a:r>
          </a:p>
        </p:txBody>
      </p:sp>
      <p:sp>
        <p:nvSpPr>
          <p:cNvPr id="13327" name="TextBox 14"/>
          <p:cNvSpPr txBox="1">
            <a:spLocks noChangeArrowheads="1"/>
          </p:cNvSpPr>
          <p:nvPr/>
        </p:nvSpPr>
        <p:spPr bwMode="auto">
          <a:xfrm>
            <a:off x="7602538" y="1984375"/>
            <a:ext cx="143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CC00"/>
                </a:solidFill>
              </a:rPr>
              <a:t>(-12 </a:t>
            </a:r>
            <a:r>
              <a:rPr lang="en-US" altLang="en-US" baseline="30000">
                <a:solidFill>
                  <a:srgbClr val="00CC00"/>
                </a:solidFill>
              </a:rPr>
              <a:t>o</a:t>
            </a:r>
            <a:r>
              <a:rPr lang="en-US" altLang="en-US">
                <a:solidFill>
                  <a:srgbClr val="00CC00"/>
                </a:solidFill>
              </a:rPr>
              <a:t>C Avg)</a:t>
            </a:r>
          </a:p>
        </p:txBody>
      </p:sp>
      <p:sp>
        <p:nvSpPr>
          <p:cNvPr id="16" name="TextBox 15"/>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1248130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868362"/>
          </a:xfrm>
        </p:spPr>
        <p:txBody>
          <a:bodyPr/>
          <a:lstStyle/>
          <a:p>
            <a:pPr eaLnBrk="1" hangingPunct="1"/>
            <a:r>
              <a:rPr lang="en-US" altLang="en-US"/>
              <a:t>19 April Flight Track</a:t>
            </a:r>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284" t="14664" r="9390" b="9010"/>
          <a:stretch>
            <a:fillRect/>
          </a:stretch>
        </p:blipFill>
        <p:spPr>
          <a:xfrm>
            <a:off x="533400" y="1524000"/>
            <a:ext cx="7772400" cy="4824413"/>
          </a:xfrm>
        </p:spPr>
      </p:pic>
      <p:sp>
        <p:nvSpPr>
          <p:cNvPr id="5" name="Oval 4"/>
          <p:cNvSpPr/>
          <p:nvPr/>
        </p:nvSpPr>
        <p:spPr>
          <a:xfrm rot="-720000">
            <a:off x="3149600" y="1754188"/>
            <a:ext cx="971550" cy="2160587"/>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3657600" y="4800600"/>
            <a:ext cx="1143000" cy="10668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2" name="TextBox 12"/>
          <p:cNvSpPr txBox="1">
            <a:spLocks noChangeArrowheads="1"/>
          </p:cNvSpPr>
          <p:nvPr/>
        </p:nvSpPr>
        <p:spPr bwMode="auto">
          <a:xfrm>
            <a:off x="4392613" y="4560888"/>
            <a:ext cx="1017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Polluted</a:t>
            </a:r>
          </a:p>
        </p:txBody>
      </p:sp>
      <p:sp>
        <p:nvSpPr>
          <p:cNvPr id="14343" name="TextBox 13"/>
          <p:cNvSpPr txBox="1">
            <a:spLocks noChangeArrowheads="1"/>
          </p:cNvSpPr>
          <p:nvPr/>
        </p:nvSpPr>
        <p:spPr bwMode="auto">
          <a:xfrm>
            <a:off x="4013200" y="35814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rPr>
              <a:t>Clean</a:t>
            </a:r>
          </a:p>
        </p:txBody>
      </p:sp>
      <p:sp>
        <p:nvSpPr>
          <p:cNvPr id="8" name="Oval 7"/>
          <p:cNvSpPr/>
          <p:nvPr/>
        </p:nvSpPr>
        <p:spPr>
          <a:xfrm>
            <a:off x="3695700" y="1654175"/>
            <a:ext cx="685800" cy="457200"/>
          </a:xfrm>
          <a:prstGeom prst="ellipse">
            <a:avLst/>
          </a:prstGeom>
          <a:noFill/>
          <a:ln w="3810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5" name="TextBox 12"/>
          <p:cNvSpPr txBox="1">
            <a:spLocks noChangeArrowheads="1"/>
          </p:cNvSpPr>
          <p:nvPr/>
        </p:nvSpPr>
        <p:spPr bwMode="auto">
          <a:xfrm>
            <a:off x="4038600" y="20574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CC00"/>
                </a:solidFill>
              </a:rPr>
              <a:t>Cold Polluted</a:t>
            </a:r>
          </a:p>
        </p:txBody>
      </p:sp>
      <p:sp>
        <p:nvSpPr>
          <p:cNvPr id="14346" name="TextBox 9"/>
          <p:cNvSpPr txBox="1">
            <a:spLocks noChangeArrowheads="1"/>
          </p:cNvSpPr>
          <p:nvPr/>
        </p:nvSpPr>
        <p:spPr bwMode="auto">
          <a:xfrm>
            <a:off x="544513" y="1143000"/>
            <a:ext cx="844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Source of pollution is biomass burning emissions from Asia [Warneke et al, 2008] </a:t>
            </a:r>
          </a:p>
        </p:txBody>
      </p:sp>
      <p:sp>
        <p:nvSpPr>
          <p:cNvPr id="11" name="TextBox 10"/>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75353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4"/>
          <p:cNvSpPr>
            <a:spLocks noGrp="1"/>
          </p:cNvSpPr>
          <p:nvPr>
            <p:ph type="title"/>
          </p:nvPr>
        </p:nvSpPr>
        <p:spPr>
          <a:xfrm>
            <a:off x="457200" y="76200"/>
            <a:ext cx="8229600" cy="1143000"/>
          </a:xfrm>
        </p:spPr>
        <p:txBody>
          <a:bodyPr/>
          <a:lstStyle/>
          <a:p>
            <a:r>
              <a:rPr lang="en-US" altLang="en-US"/>
              <a:t>Polluted Case</a:t>
            </a:r>
          </a:p>
        </p:txBody>
      </p:sp>
      <p:grpSp>
        <p:nvGrpSpPr>
          <p:cNvPr id="15364" name="Group 22"/>
          <p:cNvGrpSpPr>
            <a:grpSpLocks/>
          </p:cNvGrpSpPr>
          <p:nvPr/>
        </p:nvGrpSpPr>
        <p:grpSpPr bwMode="auto">
          <a:xfrm rot="5400000">
            <a:off x="2837656" y="3334544"/>
            <a:ext cx="3554413" cy="847725"/>
            <a:chOff x="4904113" y="4495800"/>
            <a:chExt cx="3554087" cy="847824"/>
          </a:xfrm>
        </p:grpSpPr>
        <p:pic>
          <p:nvPicPr>
            <p:cNvPr id="20" name="Picture 10"/>
            <p:cNvPicPr>
              <a:picLocks noChangeAspect="1" noChangeArrowheads="1"/>
            </p:cNvPicPr>
            <p:nvPr/>
          </p:nvPicPr>
          <p:blipFill>
            <a:blip r:embed="rId4"/>
            <a:srcRect l="9350" t="80672" r="60624" b="9375"/>
            <a:stretch>
              <a:fillRect/>
            </a:stretch>
          </p:blipFill>
          <p:spPr bwMode="auto">
            <a:xfrm>
              <a:off x="5334286" y="4514852"/>
              <a:ext cx="3123913" cy="828772"/>
            </a:xfrm>
            <a:prstGeom prst="rect">
              <a:avLst/>
            </a:prstGeom>
            <a:noFill/>
            <a:ln w="9525">
              <a:solidFill>
                <a:schemeClr val="bg1">
                  <a:lumMod val="50000"/>
                </a:schemeClr>
              </a:solidFill>
              <a:miter lim="800000"/>
              <a:headEnd/>
              <a:tailEnd/>
            </a:ln>
          </p:spPr>
        </p:pic>
        <p:sp>
          <p:nvSpPr>
            <p:cNvPr id="15368" name="TextBox 20"/>
            <p:cNvSpPr txBox="1">
              <a:spLocks noChangeArrowheads="1"/>
            </p:cNvSpPr>
            <p:nvPr/>
          </p:nvSpPr>
          <p:spPr bwMode="auto">
            <a:xfrm rot="-5400000">
              <a:off x="4742050" y="4734064"/>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2 mm</a:t>
              </a:r>
            </a:p>
          </p:txBody>
        </p:sp>
        <p:cxnSp>
          <p:nvCxnSpPr>
            <p:cNvPr id="22" name="Straight Arrow Connector 21"/>
            <p:cNvCxnSpPr/>
            <p:nvPr/>
          </p:nvCxnSpPr>
          <p:spPr>
            <a:xfrm rot="5400000">
              <a:off x="4781006" y="4914155"/>
              <a:ext cx="838298"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609600" y="914400"/>
            <a:ext cx="4191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6" name="TextBox 8"/>
          <p:cNvSpPr txBox="1">
            <a:spLocks noChangeArrowheads="1"/>
          </p:cNvSpPr>
          <p:nvPr/>
        </p:nvSpPr>
        <p:spPr bwMode="auto">
          <a:xfrm>
            <a:off x="838200" y="11430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t>  prevalent riming </a:t>
            </a:r>
          </a:p>
          <a:p>
            <a:pPr eaLnBrk="1" hangingPunct="1">
              <a:buFont typeface="Arial" panose="020B0604020202020204" pitchFamily="34" charset="0"/>
              <a:buChar char="•"/>
            </a:pPr>
            <a:r>
              <a:rPr lang="en-US" altLang="en-US"/>
              <a:t>  narrow droplet distribution  </a:t>
            </a:r>
          </a:p>
          <a:p>
            <a:pPr eaLnBrk="1" hangingPunct="1">
              <a:buFont typeface="Arial" panose="020B0604020202020204" pitchFamily="34" charset="0"/>
              <a:buChar char="•"/>
            </a:pPr>
            <a:r>
              <a:rPr lang="en-US" altLang="en-US"/>
              <a:t>  low ice crystal concentrations</a:t>
            </a:r>
          </a:p>
        </p:txBody>
      </p:sp>
    </p:spTree>
    <p:extLst>
      <p:ext uri="{BB962C8B-B14F-4D97-AF65-F5344CB8AC3E}">
        <p14:creationId xmlns:p14="http://schemas.microsoft.com/office/powerpoint/2010/main" val="372182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4"/>
          <p:cNvSpPr>
            <a:spLocks noGrp="1"/>
          </p:cNvSpPr>
          <p:nvPr>
            <p:ph type="title"/>
          </p:nvPr>
        </p:nvSpPr>
        <p:spPr>
          <a:xfrm>
            <a:off x="457200" y="76200"/>
            <a:ext cx="8229600" cy="1143000"/>
          </a:xfrm>
        </p:spPr>
        <p:txBody>
          <a:bodyPr/>
          <a:lstStyle/>
          <a:p>
            <a:r>
              <a:rPr lang="en-US" altLang="en-US"/>
              <a:t>Clean Case</a:t>
            </a:r>
          </a:p>
        </p:txBody>
      </p:sp>
      <p:pic>
        <p:nvPicPr>
          <p:cNvPr id="16388" name="Picture 12"/>
          <p:cNvPicPr>
            <a:picLocks noChangeAspect="1" noChangeArrowheads="1"/>
          </p:cNvPicPr>
          <p:nvPr/>
        </p:nvPicPr>
        <p:blipFill>
          <a:blip r:embed="rId4">
            <a:extLst>
              <a:ext uri="{28A0092B-C50C-407E-A947-70E740481C1C}">
                <a14:useLocalDpi xmlns:a14="http://schemas.microsoft.com/office/drawing/2010/main" val="0"/>
              </a:ext>
            </a:extLst>
          </a:blip>
          <a:srcRect l="8594" t="69107" r="79688" b="10001"/>
          <a:stretch>
            <a:fillRect/>
          </a:stretch>
        </p:blipFill>
        <p:spPr bwMode="auto">
          <a:xfrm>
            <a:off x="4124325" y="2362200"/>
            <a:ext cx="820738"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Box 17"/>
          <p:cNvSpPr txBox="1">
            <a:spLocks noChangeArrowheads="1"/>
          </p:cNvSpPr>
          <p:nvPr/>
        </p:nvSpPr>
        <p:spPr bwMode="auto">
          <a:xfrm>
            <a:off x="4237038" y="2006600"/>
            <a:ext cx="63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2 mm</a:t>
            </a:r>
          </a:p>
        </p:txBody>
      </p:sp>
      <p:cxnSp>
        <p:nvCxnSpPr>
          <p:cNvPr id="19" name="Straight Arrow Connector 18"/>
          <p:cNvCxnSpPr/>
          <p:nvPr/>
        </p:nvCxnSpPr>
        <p:spPr>
          <a:xfrm>
            <a:off x="4114800" y="2273300"/>
            <a:ext cx="838200"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9600" y="914400"/>
            <a:ext cx="4191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2" name="TextBox 10"/>
          <p:cNvSpPr txBox="1">
            <a:spLocks noChangeArrowheads="1"/>
          </p:cNvSpPr>
          <p:nvPr/>
        </p:nvSpPr>
        <p:spPr bwMode="auto">
          <a:xfrm>
            <a:off x="838200" y="11430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t>  little riming</a:t>
            </a:r>
          </a:p>
          <a:p>
            <a:pPr eaLnBrk="1" hangingPunct="1">
              <a:buFont typeface="Arial" panose="020B0604020202020204" pitchFamily="34" charset="0"/>
              <a:buChar char="•"/>
            </a:pPr>
            <a:r>
              <a:rPr lang="en-US" altLang="en-US"/>
              <a:t>  broad droplet distribution</a:t>
            </a:r>
          </a:p>
          <a:p>
            <a:pPr eaLnBrk="1" hangingPunct="1">
              <a:buFont typeface="Arial" panose="020B0604020202020204" pitchFamily="34" charset="0"/>
              <a:buChar char="•"/>
            </a:pPr>
            <a:r>
              <a:rPr lang="en-US" altLang="en-US"/>
              <a:t>  high ice crystal concentrations</a:t>
            </a:r>
          </a:p>
        </p:txBody>
      </p:sp>
      <p:sp>
        <p:nvSpPr>
          <p:cNvPr id="12" name="Oval 11"/>
          <p:cNvSpPr/>
          <p:nvPr/>
        </p:nvSpPr>
        <p:spPr>
          <a:xfrm>
            <a:off x="1600200" y="4114800"/>
            <a:ext cx="609600" cy="1295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9093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7"/>
          <p:cNvSpPr>
            <a:spLocks noGrp="1"/>
          </p:cNvSpPr>
          <p:nvPr>
            <p:ph type="title"/>
          </p:nvPr>
        </p:nvSpPr>
        <p:spPr>
          <a:xfrm>
            <a:off x="457200" y="76200"/>
            <a:ext cx="8229600" cy="1143000"/>
          </a:xfrm>
        </p:spPr>
        <p:txBody>
          <a:bodyPr/>
          <a:lstStyle/>
          <a:p>
            <a:r>
              <a:rPr lang="en-US" altLang="en-US"/>
              <a:t>Cold Polluted (over Clean) Case</a:t>
            </a:r>
          </a:p>
        </p:txBody>
      </p:sp>
      <p:cxnSp>
        <p:nvCxnSpPr>
          <p:cNvPr id="12" name="Straight Connector 11"/>
          <p:cNvCxnSpPr/>
          <p:nvPr/>
        </p:nvCxnSpPr>
        <p:spPr>
          <a:xfrm>
            <a:off x="825500" y="5062538"/>
            <a:ext cx="80772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09600" y="990600"/>
            <a:ext cx="4191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4" name="TextBox 5"/>
          <p:cNvSpPr txBox="1">
            <a:spLocks noChangeArrowheads="1"/>
          </p:cNvSpPr>
          <p:nvPr/>
        </p:nvSpPr>
        <p:spPr bwMode="auto">
          <a:xfrm>
            <a:off x="838200" y="11430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 Polluted Clouds</a:t>
            </a:r>
          </a:p>
          <a:p>
            <a:pPr eaLnBrk="1" hangingPunct="1">
              <a:buFont typeface="Arial" panose="020B0604020202020204" pitchFamily="34" charset="0"/>
              <a:buChar char="•"/>
            </a:pPr>
            <a:r>
              <a:rPr lang="en-US" altLang="en-US"/>
              <a:t>  10-100 times fewer ice crystals</a:t>
            </a:r>
          </a:p>
          <a:p>
            <a:pPr eaLnBrk="1" hangingPunct="1">
              <a:buFont typeface="Arial" panose="020B0604020202020204" pitchFamily="34" charset="0"/>
              <a:buChar char="•"/>
            </a:pPr>
            <a:r>
              <a:rPr lang="en-US" altLang="en-US"/>
              <a:t>  few large droplets present</a:t>
            </a:r>
          </a:p>
        </p:txBody>
      </p:sp>
      <p:sp>
        <p:nvSpPr>
          <p:cNvPr id="17415" name="TextBox 6"/>
          <p:cNvSpPr txBox="1">
            <a:spLocks noChangeArrowheads="1"/>
          </p:cNvSpPr>
          <p:nvPr/>
        </p:nvSpPr>
        <p:spPr bwMode="auto">
          <a:xfrm>
            <a:off x="6032500" y="4441825"/>
            <a:ext cx="901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polluted</a:t>
            </a:r>
          </a:p>
        </p:txBody>
      </p:sp>
      <p:sp>
        <p:nvSpPr>
          <p:cNvPr id="17416" name="TextBox 7"/>
          <p:cNvSpPr txBox="1">
            <a:spLocks noChangeArrowheads="1"/>
          </p:cNvSpPr>
          <p:nvPr/>
        </p:nvSpPr>
        <p:spPr bwMode="auto">
          <a:xfrm>
            <a:off x="6032500" y="5334000"/>
            <a:ext cx="674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clean</a:t>
            </a:r>
          </a:p>
        </p:txBody>
      </p:sp>
      <p:cxnSp>
        <p:nvCxnSpPr>
          <p:cNvPr id="10" name="Straight Arrow Connector 9"/>
          <p:cNvCxnSpPr/>
          <p:nvPr/>
        </p:nvCxnSpPr>
        <p:spPr>
          <a:xfrm rot="5400000" flipH="1" flipV="1">
            <a:off x="6248401" y="4876800"/>
            <a:ext cx="304800" cy="3175"/>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6248401" y="5256212"/>
            <a:ext cx="304800" cy="3175"/>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05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953000" y="990600"/>
            <a:ext cx="4191000" cy="58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Title 7"/>
          <p:cNvSpPr>
            <a:spLocks noGrp="1"/>
          </p:cNvSpPr>
          <p:nvPr>
            <p:ph type="title"/>
          </p:nvPr>
        </p:nvSpPr>
        <p:spPr>
          <a:xfrm>
            <a:off x="457200" y="76200"/>
            <a:ext cx="8229600" cy="1143000"/>
          </a:xfrm>
        </p:spPr>
        <p:txBody>
          <a:bodyPr/>
          <a:lstStyle/>
          <a:p>
            <a:r>
              <a:rPr lang="en-US" altLang="en-US"/>
              <a:t>Cold Polluted (over Clean) Case</a:t>
            </a:r>
          </a:p>
        </p:txBody>
      </p:sp>
      <p:pic>
        <p:nvPicPr>
          <p:cNvPr id="23559" name="Picture 7"/>
          <p:cNvPicPr>
            <a:picLocks noChangeAspect="1" noChangeArrowheads="1"/>
          </p:cNvPicPr>
          <p:nvPr/>
        </p:nvPicPr>
        <p:blipFill>
          <a:blip r:embed="rId4"/>
          <a:srcRect l="21250" t="80666" r="48750" b="9572"/>
          <a:stretch>
            <a:fillRect/>
          </a:stretch>
        </p:blipFill>
        <p:spPr bwMode="auto">
          <a:xfrm>
            <a:off x="5143500" y="5183188"/>
            <a:ext cx="3505200" cy="912812"/>
          </a:xfrm>
          <a:prstGeom prst="rect">
            <a:avLst/>
          </a:prstGeom>
          <a:noFill/>
          <a:ln w="9525">
            <a:solidFill>
              <a:schemeClr val="bg1">
                <a:lumMod val="50000"/>
              </a:schemeClr>
            </a:solidFill>
            <a:miter lim="800000"/>
            <a:headEnd/>
            <a:tailEnd/>
          </a:ln>
        </p:spPr>
      </p:pic>
      <p:pic>
        <p:nvPicPr>
          <p:cNvPr id="22536" name="Picture 8"/>
          <p:cNvPicPr>
            <a:picLocks noChangeAspect="1" noChangeArrowheads="1"/>
          </p:cNvPicPr>
          <p:nvPr/>
        </p:nvPicPr>
        <p:blipFill>
          <a:blip r:embed="rId5"/>
          <a:srcRect l="34375" t="80864" r="33749" b="9761"/>
          <a:stretch>
            <a:fillRect/>
          </a:stretch>
        </p:blipFill>
        <p:spPr bwMode="auto">
          <a:xfrm>
            <a:off x="5143500" y="2514600"/>
            <a:ext cx="3886200" cy="914400"/>
          </a:xfrm>
          <a:prstGeom prst="rect">
            <a:avLst/>
          </a:prstGeom>
          <a:noFill/>
          <a:ln w="9525">
            <a:solidFill>
              <a:schemeClr val="bg1">
                <a:lumMod val="50000"/>
              </a:schemeClr>
            </a:solidFill>
            <a:miter lim="800000"/>
            <a:headEnd/>
            <a:tailEnd/>
          </a:ln>
        </p:spPr>
      </p:pic>
      <p:pic>
        <p:nvPicPr>
          <p:cNvPr id="22537" name="Picture 9"/>
          <p:cNvPicPr>
            <a:picLocks noChangeAspect="1" noChangeArrowheads="1"/>
          </p:cNvPicPr>
          <p:nvPr/>
        </p:nvPicPr>
        <p:blipFill>
          <a:blip r:embed="rId6"/>
          <a:srcRect l="50626" t="80469" r="26250" b="9375"/>
          <a:stretch>
            <a:fillRect/>
          </a:stretch>
        </p:blipFill>
        <p:spPr bwMode="auto">
          <a:xfrm>
            <a:off x="5143500" y="3733800"/>
            <a:ext cx="2603500" cy="914400"/>
          </a:xfrm>
          <a:prstGeom prst="rect">
            <a:avLst/>
          </a:prstGeom>
          <a:noFill/>
          <a:ln w="9525">
            <a:solidFill>
              <a:schemeClr val="bg1">
                <a:lumMod val="50000"/>
              </a:schemeClr>
            </a:solidFill>
            <a:miter lim="800000"/>
            <a:headEnd/>
            <a:tailEnd/>
          </a:ln>
        </p:spPr>
      </p:pic>
      <p:sp>
        <p:nvSpPr>
          <p:cNvPr id="18440" name="TextBox 17"/>
          <p:cNvSpPr txBox="1">
            <a:spLocks noChangeArrowheads="1"/>
          </p:cNvSpPr>
          <p:nvPr/>
        </p:nvSpPr>
        <p:spPr bwMode="auto">
          <a:xfrm rot="-5400000">
            <a:off x="4638675" y="2760663"/>
            <a:ext cx="63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6 mm</a:t>
            </a:r>
          </a:p>
        </p:txBody>
      </p:sp>
      <p:cxnSp>
        <p:nvCxnSpPr>
          <p:cNvPr id="10" name="Straight Arrow Connector 9"/>
          <p:cNvCxnSpPr/>
          <p:nvPr/>
        </p:nvCxnSpPr>
        <p:spPr>
          <a:xfrm rot="5400000" flipH="1" flipV="1">
            <a:off x="4621213" y="2962275"/>
            <a:ext cx="935038" cy="158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42" name="TextBox 17"/>
          <p:cNvSpPr txBox="1">
            <a:spLocks noChangeArrowheads="1"/>
          </p:cNvSpPr>
          <p:nvPr/>
        </p:nvSpPr>
        <p:spPr bwMode="auto">
          <a:xfrm rot="-5400000">
            <a:off x="4638675" y="3971925"/>
            <a:ext cx="63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6 mm</a:t>
            </a:r>
          </a:p>
        </p:txBody>
      </p:sp>
      <p:cxnSp>
        <p:nvCxnSpPr>
          <p:cNvPr id="15" name="Straight Arrow Connector 14"/>
          <p:cNvCxnSpPr/>
          <p:nvPr/>
        </p:nvCxnSpPr>
        <p:spPr>
          <a:xfrm rot="5400000" flipH="1" flipV="1">
            <a:off x="4621213" y="4173538"/>
            <a:ext cx="935037" cy="158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44" name="TextBox 17"/>
          <p:cNvSpPr txBox="1">
            <a:spLocks noChangeArrowheads="1"/>
          </p:cNvSpPr>
          <p:nvPr/>
        </p:nvSpPr>
        <p:spPr bwMode="auto">
          <a:xfrm rot="-5400000">
            <a:off x="4638675" y="5419725"/>
            <a:ext cx="631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6 mm</a:t>
            </a:r>
          </a:p>
        </p:txBody>
      </p:sp>
      <p:cxnSp>
        <p:nvCxnSpPr>
          <p:cNvPr id="17" name="Straight Arrow Connector 16"/>
          <p:cNvCxnSpPr/>
          <p:nvPr/>
        </p:nvCxnSpPr>
        <p:spPr>
          <a:xfrm rot="5400000" flipH="1" flipV="1">
            <a:off x="4621213" y="5621338"/>
            <a:ext cx="935037" cy="158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5500" y="5065713"/>
            <a:ext cx="80772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9600" y="990600"/>
            <a:ext cx="4191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48" name="TextBox 18"/>
          <p:cNvSpPr txBox="1">
            <a:spLocks noChangeArrowheads="1"/>
          </p:cNvSpPr>
          <p:nvPr/>
        </p:nvSpPr>
        <p:spPr bwMode="auto">
          <a:xfrm>
            <a:off x="838200" y="11430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 Polluted Clouds</a:t>
            </a:r>
          </a:p>
          <a:p>
            <a:pPr eaLnBrk="1" hangingPunct="1">
              <a:buFont typeface="Arial" panose="020B0604020202020204" pitchFamily="34" charset="0"/>
              <a:buChar char="•"/>
            </a:pPr>
            <a:r>
              <a:rPr lang="en-US" altLang="en-US"/>
              <a:t>  more riming</a:t>
            </a:r>
          </a:p>
        </p:txBody>
      </p:sp>
      <p:sp>
        <p:nvSpPr>
          <p:cNvPr id="19" name="Oval 18"/>
          <p:cNvSpPr/>
          <p:nvPr/>
        </p:nvSpPr>
        <p:spPr>
          <a:xfrm>
            <a:off x="1600200" y="4953000"/>
            <a:ext cx="609600" cy="762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140423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23925"/>
            <a:ext cx="79248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457200" y="274638"/>
            <a:ext cx="8229600" cy="715962"/>
          </a:xfrm>
        </p:spPr>
        <p:txBody>
          <a:bodyPr/>
          <a:lstStyle/>
          <a:p>
            <a:r>
              <a:rPr lang="en-US" altLang="en-US" sz="3600"/>
              <a:t>More Large Drops in Cleaner Clouds</a:t>
            </a:r>
          </a:p>
        </p:txBody>
      </p:sp>
      <p:sp>
        <p:nvSpPr>
          <p:cNvPr id="4" name="TextBox 3"/>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132477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07574" y="189255"/>
            <a:ext cx="8328851" cy="6406808"/>
          </a:xfrm>
          <a:prstGeom prst="rect">
            <a:avLst/>
          </a:prstGeom>
        </p:spPr>
      </p:pic>
      <p:sp>
        <p:nvSpPr>
          <p:cNvPr id="4" name="TextBox 3"/>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41133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09E4AF5-3971-5843-BB07-E9541A594B58}"/>
                  </a:ext>
                </a:extLst>
              </p:cNvPr>
              <p:cNvSpPr>
                <a:spLocks noGrp="1"/>
              </p:cNvSpPr>
              <p:nvPr>
                <p:ph type="title"/>
              </p:nvPr>
            </p:nvSpPr>
            <p:spPr>
              <a:xfrm>
                <a:off x="630936" y="945442"/>
                <a:ext cx="2733367" cy="1481372"/>
              </a:xfrm>
            </p:spPr>
            <p:txBody>
              <a:bodyPr anchor="t">
                <a:normAutofit/>
              </a:bodyPr>
              <a:lstStyle/>
              <a:p>
                <a:pPr/>
                <a14:m>
                  <m:oMathPara xmlns:m="http://schemas.openxmlformats.org/officeDocument/2006/math">
                    <m:oMathParaPr>
                      <m:jc m:val="left"/>
                    </m:oMathParaPr>
                    <m:oMath xmlns:m="http://schemas.openxmlformats.org/officeDocument/2006/math">
                      <m:sSub>
                        <m:sSubPr>
                          <m:ctrlPr>
                            <a:rPr lang="en-US" sz="7200" i="1" smtClean="0">
                              <a:solidFill>
                                <a:schemeClr val="tx1"/>
                              </a:solidFill>
                              <a:latin typeface="Cambria Math" panose="02040503050406030204" pitchFamily="18" charset="0"/>
                            </a:rPr>
                          </m:ctrlPr>
                        </m:sSubPr>
                        <m:e>
                          <m:r>
                            <a:rPr lang="en-US" sz="7200" i="1">
                              <a:solidFill>
                                <a:schemeClr val="tx1"/>
                              </a:solidFill>
                              <a:latin typeface="Cambria Math" panose="02040503050406030204" pitchFamily="18" charset="0"/>
                            </a:rPr>
                            <m:t>𝐹</m:t>
                          </m:r>
                        </m:e>
                        <m:sub>
                          <m:r>
                            <a:rPr lang="en-US" sz="7200" i="1">
                              <a:solidFill>
                                <a:schemeClr val="tx1"/>
                              </a:solidFill>
                              <a:latin typeface="Cambria Math" panose="02040503050406030204" pitchFamily="18" charset="0"/>
                            </a:rPr>
                            <m:t>𝑣</m:t>
                          </m:r>
                        </m:sub>
                      </m:sSub>
                      <m:r>
                        <a:rPr lang="en-US" sz="7200" i="1">
                          <a:solidFill>
                            <a:schemeClr val="tx1"/>
                          </a:solidFill>
                          <a:latin typeface="Cambria Math" panose="02040503050406030204" pitchFamily="18" charset="0"/>
                        </a:rPr>
                        <m:t>= ?</m:t>
                      </m:r>
                    </m:oMath>
                  </m:oMathPara>
                </a14:m>
                <a:br>
                  <a:rPr lang="en-US" sz="7200" dirty="0">
                    <a:solidFill>
                      <a:schemeClr val="tx1"/>
                    </a:solidFill>
                  </a:rPr>
                </a:br>
                <a:endParaRPr lang="en-US" sz="7200" dirty="0">
                  <a:solidFill>
                    <a:schemeClr val="tx1"/>
                  </a:solidFill>
                </a:endParaRPr>
              </a:p>
            </p:txBody>
          </p:sp>
        </mc:Choice>
        <mc:Fallback xmlns="">
          <p:sp>
            <p:nvSpPr>
              <p:cNvPr id="2" name="Title 1">
                <a:extLst>
                  <a:ext uri="{FF2B5EF4-FFF2-40B4-BE49-F238E27FC236}">
                    <a16:creationId xmlns:a16="http://schemas.microsoft.com/office/drawing/2014/main" id="{E09E4AF5-3971-5843-BB07-E9541A594B58}"/>
                  </a:ext>
                </a:extLst>
              </p:cNvPr>
              <p:cNvSpPr>
                <a:spLocks noGrp="1" noRot="1" noChangeAspect="1" noMove="1" noResize="1" noEditPoints="1" noAdjustHandles="1" noChangeArrowheads="1" noChangeShapeType="1" noTextEdit="1"/>
              </p:cNvSpPr>
              <p:nvPr>
                <p:ph type="title"/>
              </p:nvPr>
            </p:nvSpPr>
            <p:spPr>
              <a:xfrm>
                <a:off x="630936" y="945442"/>
                <a:ext cx="2733367" cy="1481372"/>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04CFAEE3-2ECE-C84E-8BA2-6E56BA13CDBB}"/>
                  </a:ext>
                </a:extLst>
              </p:cNvPr>
              <p:cNvSpPr/>
              <p:nvPr/>
            </p:nvSpPr>
            <p:spPr>
              <a:xfrm>
                <a:off x="699940" y="2515005"/>
                <a:ext cx="2509886" cy="1276339"/>
              </a:xfrm>
              <a:custGeom>
                <a:avLst/>
                <a:gdLst>
                  <a:gd name="connsiteX0" fmla="*/ 0 w 3346515"/>
                  <a:gd name="connsiteY0" fmla="*/ 850893 h 1701785"/>
                  <a:gd name="connsiteX1" fmla="*/ 1673258 w 3346515"/>
                  <a:gd name="connsiteY1" fmla="*/ 0 h 1701785"/>
                  <a:gd name="connsiteX2" fmla="*/ 3346516 w 3346515"/>
                  <a:gd name="connsiteY2" fmla="*/ 850893 h 1701785"/>
                  <a:gd name="connsiteX3" fmla="*/ 1673258 w 3346515"/>
                  <a:gd name="connsiteY3" fmla="*/ 1701786 h 1701785"/>
                  <a:gd name="connsiteX4" fmla="*/ 0 w 3346515"/>
                  <a:gd name="connsiteY4" fmla="*/ 850893 h 170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15" h="1701785" fill="none" extrusionOk="0">
                    <a:moveTo>
                      <a:pt x="0" y="850893"/>
                    </a:moveTo>
                    <a:cubicBezTo>
                      <a:pt x="179569" y="402260"/>
                      <a:pt x="837501" y="-181840"/>
                      <a:pt x="1673258" y="0"/>
                    </a:cubicBezTo>
                    <a:cubicBezTo>
                      <a:pt x="2521458" y="-11625"/>
                      <a:pt x="3317209" y="408550"/>
                      <a:pt x="3346516" y="850893"/>
                    </a:cubicBezTo>
                    <a:cubicBezTo>
                      <a:pt x="3344326" y="1299944"/>
                      <a:pt x="2489436" y="1851788"/>
                      <a:pt x="1673258" y="1701786"/>
                    </a:cubicBezTo>
                    <a:cubicBezTo>
                      <a:pt x="847868" y="1757056"/>
                      <a:pt x="39568" y="1330342"/>
                      <a:pt x="0" y="850893"/>
                    </a:cubicBezTo>
                    <a:close/>
                  </a:path>
                  <a:path w="3346515" h="1701785" stroke="0" extrusionOk="0">
                    <a:moveTo>
                      <a:pt x="0" y="850893"/>
                    </a:moveTo>
                    <a:cubicBezTo>
                      <a:pt x="-155679" y="284932"/>
                      <a:pt x="623294" y="47233"/>
                      <a:pt x="1673258" y="0"/>
                    </a:cubicBezTo>
                    <a:cubicBezTo>
                      <a:pt x="2688418" y="19167"/>
                      <a:pt x="3284527" y="382929"/>
                      <a:pt x="3346516" y="850893"/>
                    </a:cubicBezTo>
                    <a:cubicBezTo>
                      <a:pt x="3311296" y="1355223"/>
                      <a:pt x="2562876" y="1892462"/>
                      <a:pt x="1673258" y="1701786"/>
                    </a:cubicBezTo>
                    <a:cubicBezTo>
                      <a:pt x="669292" y="1658097"/>
                      <a:pt x="67481" y="1353071"/>
                      <a:pt x="0" y="850893"/>
                    </a:cubicBezTo>
                    <a:close/>
                  </a:path>
                </a:pathLst>
              </a:custGeom>
              <a:solidFill>
                <a:schemeClr val="bg1"/>
              </a:solidFill>
              <a:ln w="12700">
                <a:no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477C96"/>
                    </a:solidFill>
                  </a:rPr>
                  <a:t>Assumptions:</a:t>
                </a:r>
              </a:p>
              <a:p>
                <a:pPr algn="ctr"/>
                <a14:m>
                  <m:oMathPara xmlns:m="http://schemas.openxmlformats.org/officeDocument/2006/math">
                    <m:oMathParaPr>
                      <m:jc m:val="centerGroup"/>
                    </m:oMathParaPr>
                    <m:oMath xmlns:m="http://schemas.openxmlformats.org/officeDocument/2006/math">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sub>
                      </m:sSub>
                      <m:d>
                        <m:dPr>
                          <m:ctrlPr>
                            <a:rPr lang="en-US" sz="1350" b="1" i="1">
                              <a:solidFill>
                                <a:srgbClr val="477C96"/>
                              </a:solidFill>
                              <a:latin typeface="Cambria Math" panose="02040503050406030204" pitchFamily="18" charset="0"/>
                            </a:rPr>
                          </m:ctrlPr>
                        </m:dPr>
                        <m:e>
                          <m:r>
                            <a:rPr lang="en-US" sz="1350" b="1" i="1">
                              <a:solidFill>
                                <a:srgbClr val="477C96"/>
                              </a:solidFill>
                              <a:latin typeface="Cambria Math" panose="02040503050406030204" pitchFamily="18" charset="0"/>
                            </a:rPr>
                            <m:t>𝑹</m:t>
                          </m:r>
                          <m:r>
                            <a:rPr lang="en-US" sz="1350" b="1" i="1">
                              <a:solidFill>
                                <a:srgbClr val="477C96"/>
                              </a:solidFill>
                              <a:latin typeface="Cambria Math" panose="02040503050406030204" pitchFamily="18" charset="0"/>
                            </a:rPr>
                            <m:t>=</m:t>
                          </m:r>
                          <m:r>
                            <a:rPr lang="en-US" sz="1350" b="1" i="1">
                              <a:solidFill>
                                <a:srgbClr val="477C96"/>
                              </a:solidFill>
                              <a:latin typeface="Cambria Math" panose="02040503050406030204" pitchFamily="18" charset="0"/>
                            </a:rPr>
                            <m:t>𝒓</m:t>
                          </m:r>
                        </m:e>
                      </m:d>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𝒗𝒔</m:t>
                          </m:r>
                        </m:sub>
                      </m:sSub>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𝑻</m:t>
                          </m:r>
                        </m:e>
                        <m:sub>
                          <m:r>
                            <a:rPr lang="en-US" sz="1350" b="1" i="1">
                              <a:solidFill>
                                <a:srgbClr val="477C96"/>
                              </a:solidFill>
                              <a:latin typeface="Cambria Math" panose="02040503050406030204" pitchFamily="18" charset="0"/>
                            </a:rPr>
                            <m:t>𝒅</m:t>
                          </m:r>
                        </m:sub>
                      </m:sSub>
                      <m:r>
                        <a:rPr lang="en-US" sz="1350" b="1" i="1">
                          <a:solidFill>
                            <a:srgbClr val="477C96"/>
                          </a:solidFill>
                          <a:latin typeface="Cambria Math" panose="02040503050406030204" pitchFamily="18" charset="0"/>
                        </a:rPr>
                        <m:t>)</m:t>
                      </m:r>
                    </m:oMath>
                  </m:oMathPara>
                </a14:m>
                <a:endParaRPr lang="en-US" sz="1350" b="1" dirty="0">
                  <a:solidFill>
                    <a:srgbClr val="477C96"/>
                  </a:solidFill>
                </a:endParaRPr>
              </a:p>
              <a:p>
                <a:pPr algn="ctr"/>
                <a14:m>
                  <m:oMathPara xmlns:m="http://schemas.openxmlformats.org/officeDocument/2006/math">
                    <m:oMathParaPr>
                      <m:jc m:val="centerGroup"/>
                    </m:oMathParaPr>
                    <m:oMath xmlns:m="http://schemas.openxmlformats.org/officeDocument/2006/math">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sub>
                      </m:sSub>
                      <m:r>
                        <a:rPr lang="en-US" sz="1350" b="1" i="1">
                          <a:solidFill>
                            <a:srgbClr val="477C96"/>
                          </a:solidFill>
                          <a:latin typeface="Cambria Math" panose="02040503050406030204" pitchFamily="18" charset="0"/>
                        </a:rPr>
                        <m:t> </m:t>
                      </m:r>
                      <m:d>
                        <m:dPr>
                          <m:ctrlPr>
                            <a:rPr lang="en-US" sz="1350" b="1" i="1">
                              <a:solidFill>
                                <a:srgbClr val="477C96"/>
                              </a:solidFill>
                              <a:latin typeface="Cambria Math" panose="02040503050406030204" pitchFamily="18" charset="0"/>
                            </a:rPr>
                          </m:ctrlPr>
                        </m:dPr>
                        <m:e>
                          <m:r>
                            <a:rPr lang="en-US" sz="1350" b="1" i="1">
                              <a:solidFill>
                                <a:srgbClr val="477C96"/>
                              </a:solidFill>
                              <a:latin typeface="Cambria Math" panose="02040503050406030204" pitchFamily="18" charset="0"/>
                            </a:rPr>
                            <m:t>𝑹</m:t>
                          </m:r>
                          <m:r>
                            <a:rPr lang="en-US" sz="1350" b="1" i="1">
                              <a:solidFill>
                                <a:srgbClr val="477C96"/>
                              </a:solidFill>
                              <a:latin typeface="Cambria Math" panose="02040503050406030204" pitchFamily="18" charset="0"/>
                              <a:ea typeface="Cambria Math" panose="02040503050406030204" pitchFamily="18" charset="0"/>
                            </a:rPr>
                            <m:t>→∞</m:t>
                          </m:r>
                        </m:e>
                      </m:d>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r>
                            <a:rPr lang="en-US" sz="1350" b="1" i="1">
                              <a:solidFill>
                                <a:srgbClr val="477C96"/>
                              </a:solidFill>
                              <a:latin typeface="Cambria Math" panose="02040503050406030204" pitchFamily="18" charset="0"/>
                              <a:ea typeface="Cambria Math" panose="02040503050406030204" pitchFamily="18" charset="0"/>
                            </a:rPr>
                            <m:t>∞</m:t>
                          </m:r>
                        </m:sub>
                      </m:sSub>
                    </m:oMath>
                  </m:oMathPara>
                </a14:m>
                <a:endParaRPr lang="en-US" sz="1350" b="1" dirty="0">
                  <a:solidFill>
                    <a:srgbClr val="477C96"/>
                  </a:solidFill>
                </a:endParaRPr>
              </a:p>
              <a:p>
                <a:pPr algn="ctr"/>
                <a:r>
                  <a:rPr lang="en-US" sz="1350" b="1" dirty="0">
                    <a:solidFill>
                      <a:srgbClr val="477C96"/>
                    </a:solidFill>
                  </a:rPr>
                  <a:t>Derive on your own as we go…</a:t>
                </a:r>
                <a:endParaRPr lang="en-US" sz="1350" dirty="0"/>
              </a:p>
            </p:txBody>
          </p:sp>
        </mc:Choice>
        <mc:Fallback xmlns="">
          <p:sp>
            <p:nvSpPr>
              <p:cNvPr id="4" name="Oval 3">
                <a:extLst>
                  <a:ext uri="{FF2B5EF4-FFF2-40B4-BE49-F238E27FC236}">
                    <a16:creationId xmlns:a16="http://schemas.microsoft.com/office/drawing/2014/main" id="{04CFAEE3-2ECE-C84E-8BA2-6E56BA13CDBB}"/>
                  </a:ext>
                </a:extLst>
              </p:cNvPr>
              <p:cNvSpPr>
                <a:spLocks noRot="1" noChangeAspect="1" noMove="1" noResize="1" noEditPoints="1" noAdjustHandles="1" noChangeArrowheads="1" noChangeShapeType="1" noTextEdit="1"/>
              </p:cNvSpPr>
              <p:nvPr/>
            </p:nvSpPr>
            <p:spPr>
              <a:xfrm>
                <a:off x="699940" y="2515005"/>
                <a:ext cx="2509886" cy="1276339"/>
              </a:xfrm>
              <a:custGeom>
                <a:avLst/>
                <a:gdLst>
                  <a:gd name="connsiteX0" fmla="*/ 0 w 3346515"/>
                  <a:gd name="connsiteY0" fmla="*/ 850893 h 1701785"/>
                  <a:gd name="connsiteX1" fmla="*/ 1673258 w 3346515"/>
                  <a:gd name="connsiteY1" fmla="*/ 0 h 1701785"/>
                  <a:gd name="connsiteX2" fmla="*/ 3346516 w 3346515"/>
                  <a:gd name="connsiteY2" fmla="*/ 850893 h 1701785"/>
                  <a:gd name="connsiteX3" fmla="*/ 1673258 w 3346515"/>
                  <a:gd name="connsiteY3" fmla="*/ 1701786 h 1701785"/>
                  <a:gd name="connsiteX4" fmla="*/ 0 w 3346515"/>
                  <a:gd name="connsiteY4" fmla="*/ 850893 h 170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15" h="1701785" fill="none" extrusionOk="0">
                    <a:moveTo>
                      <a:pt x="0" y="850893"/>
                    </a:moveTo>
                    <a:cubicBezTo>
                      <a:pt x="179569" y="402260"/>
                      <a:pt x="837501" y="-181840"/>
                      <a:pt x="1673258" y="0"/>
                    </a:cubicBezTo>
                    <a:cubicBezTo>
                      <a:pt x="2521458" y="-11625"/>
                      <a:pt x="3317209" y="408550"/>
                      <a:pt x="3346516" y="850893"/>
                    </a:cubicBezTo>
                    <a:cubicBezTo>
                      <a:pt x="3344326" y="1299944"/>
                      <a:pt x="2489436" y="1851788"/>
                      <a:pt x="1673258" y="1701786"/>
                    </a:cubicBezTo>
                    <a:cubicBezTo>
                      <a:pt x="847868" y="1757056"/>
                      <a:pt x="39568" y="1330342"/>
                      <a:pt x="0" y="850893"/>
                    </a:cubicBezTo>
                    <a:close/>
                  </a:path>
                  <a:path w="3346515" h="1701785" stroke="0" extrusionOk="0">
                    <a:moveTo>
                      <a:pt x="0" y="850893"/>
                    </a:moveTo>
                    <a:cubicBezTo>
                      <a:pt x="-155679" y="284932"/>
                      <a:pt x="623294" y="47233"/>
                      <a:pt x="1673258" y="0"/>
                    </a:cubicBezTo>
                    <a:cubicBezTo>
                      <a:pt x="2688418" y="19167"/>
                      <a:pt x="3284527" y="382929"/>
                      <a:pt x="3346516" y="850893"/>
                    </a:cubicBezTo>
                    <a:cubicBezTo>
                      <a:pt x="3311296" y="1355223"/>
                      <a:pt x="2562876" y="1892462"/>
                      <a:pt x="1673258" y="1701786"/>
                    </a:cubicBezTo>
                    <a:cubicBezTo>
                      <a:pt x="669292" y="1658097"/>
                      <a:pt x="67481" y="1353071"/>
                      <a:pt x="0" y="850893"/>
                    </a:cubicBezTo>
                    <a:close/>
                  </a:path>
                </a:pathLst>
              </a:custGeom>
              <a:blipFill>
                <a:blip r:embed="rId4"/>
                <a:stretch>
                  <a:fillRect/>
                </a:stretch>
              </a:blipFill>
              <a:ln w="12700">
                <a:noFill/>
                <a:extLst>
                  <a:ext uri="{C807C97D-BFC1-408E-A445-0C87EB9F89A2}">
                    <ask:lineSketchStyleProps xmlns:ask="http://schemas.microsoft.com/office/drawing/2018/sketchyshapes" xmlns:a14="http://schemas.microsoft.com/office/drawing/2010/main" xmlns="" sd="1219033472">
                      <a:prstGeom prst="ellipse">
                        <a:avLst/>
                      </a:prstGeom>
                      <ask:type>
                        <ask:lineSketchFreehand/>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9B08CB6B-F039-B14A-A599-5A4225CFC920}"/>
                  </a:ext>
                </a:extLst>
              </p:cNvPr>
              <p:cNvSpPr txBox="1">
                <a:spLocks/>
              </p:cNvSpPr>
              <p:nvPr/>
            </p:nvSpPr>
            <p:spPr>
              <a:xfrm>
                <a:off x="4566269" y="913440"/>
                <a:ext cx="1460637" cy="80853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num>
                        <m:den>
                          <m:r>
                            <a:rPr lang="en-US" sz="1350" i="1">
                              <a:solidFill>
                                <a:srgbClr val="477C96"/>
                              </a:solidFill>
                              <a:latin typeface="Cambria Math" panose="02040503050406030204" pitchFamily="18" charset="0"/>
                            </a:rPr>
                            <m:t>𝜕</m:t>
                          </m:r>
                          <m:r>
                            <m:rPr>
                              <m:sty m:val="p"/>
                            </m:rPr>
                            <a:rPr lang="en-US" sz="1350" i="1">
                              <a:solidFill>
                                <a:srgbClr val="477C96"/>
                              </a:solidFill>
                              <a:latin typeface="Cambria Math" panose="02040503050406030204" pitchFamily="18" charset="0"/>
                            </a:rPr>
                            <m:t>R</m:t>
                          </m:r>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𝐶</m:t>
                      </m:r>
                    </m:oMath>
                  </m:oMathPara>
                </a14:m>
                <a:br>
                  <a:rPr lang="en-US" sz="2100" dirty="0">
                    <a:solidFill>
                      <a:srgbClr val="477C96"/>
                    </a:solidFill>
                  </a:rPr>
                </a:br>
                <a:endParaRPr lang="en-US" sz="2100" dirty="0">
                  <a:solidFill>
                    <a:srgbClr val="477C96"/>
                  </a:solidFill>
                </a:endParaRPr>
              </a:p>
            </p:txBody>
          </p:sp>
        </mc:Choice>
        <mc:Fallback xmlns="">
          <p:sp>
            <p:nvSpPr>
              <p:cNvPr id="7" name="Title 1">
                <a:extLst>
                  <a:ext uri="{FF2B5EF4-FFF2-40B4-BE49-F238E27FC236}">
                    <a16:creationId xmlns:a16="http://schemas.microsoft.com/office/drawing/2014/main" id="{9B08CB6B-F039-B14A-A599-5A4225CFC920}"/>
                  </a:ext>
                </a:extLst>
              </p:cNvPr>
              <p:cNvSpPr txBox="1">
                <a:spLocks noRot="1" noChangeAspect="1" noMove="1" noResize="1" noEditPoints="1" noAdjustHandles="1" noChangeArrowheads="1" noChangeShapeType="1" noTextEdit="1"/>
              </p:cNvSpPr>
              <p:nvPr/>
            </p:nvSpPr>
            <p:spPr>
              <a:xfrm>
                <a:off x="4566269" y="913440"/>
                <a:ext cx="1460637" cy="80853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1">
                <a:extLst>
                  <a:ext uri="{FF2B5EF4-FFF2-40B4-BE49-F238E27FC236}">
                    <a16:creationId xmlns:a16="http://schemas.microsoft.com/office/drawing/2014/main" id="{75FF52EB-1422-B843-A123-B4CCED56E2F5}"/>
                  </a:ext>
                </a:extLst>
              </p:cNvPr>
              <p:cNvSpPr txBox="1">
                <a:spLocks/>
              </p:cNvSpPr>
              <p:nvPr/>
            </p:nvSpPr>
            <p:spPr>
              <a:xfrm>
                <a:off x="4745139" y="1519528"/>
                <a:ext cx="1257855" cy="370151"/>
              </a:xfrm>
              <a:prstGeom prst="rect">
                <a:avLst/>
              </a:prstGeom>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    </m:t>
                      </m:r>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𝐶</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oMath>
                  </m:oMathPara>
                </a14:m>
                <a:br>
                  <a:rPr lang="en-US" sz="1350" dirty="0">
                    <a:solidFill>
                      <a:srgbClr val="477C96"/>
                    </a:solidFill>
                  </a:rPr>
                </a:br>
                <a:endParaRPr lang="en-US" sz="1350" dirty="0">
                  <a:solidFill>
                    <a:srgbClr val="477C96"/>
                  </a:solidFill>
                </a:endParaRPr>
              </a:p>
            </p:txBody>
          </p:sp>
        </mc:Choice>
        <mc:Fallback xmlns="">
          <p:sp>
            <p:nvSpPr>
              <p:cNvPr id="9" name="Title 1">
                <a:extLst>
                  <a:ext uri="{FF2B5EF4-FFF2-40B4-BE49-F238E27FC236}">
                    <a16:creationId xmlns:a16="http://schemas.microsoft.com/office/drawing/2014/main" id="{75FF52EB-1422-B843-A123-B4CCED56E2F5}"/>
                  </a:ext>
                </a:extLst>
              </p:cNvPr>
              <p:cNvSpPr txBox="1">
                <a:spLocks noRot="1" noChangeAspect="1" noMove="1" noResize="1" noEditPoints="1" noAdjustHandles="1" noChangeArrowheads="1" noChangeShapeType="1" noTextEdit="1"/>
              </p:cNvSpPr>
              <p:nvPr/>
            </p:nvSpPr>
            <p:spPr>
              <a:xfrm>
                <a:off x="4745139" y="1519528"/>
                <a:ext cx="1257855" cy="370151"/>
              </a:xfrm>
              <a:prstGeom prst="rect">
                <a:avLst/>
              </a:prstGeom>
              <a:blipFill>
                <a:blip r:embed="rId6"/>
                <a:stretch>
                  <a:fillRect b="-29508"/>
                </a:stretch>
              </a:blipFill>
            </p:spPr>
            <p:txBody>
              <a:bodyPr/>
              <a:lstStyle/>
              <a:p>
                <a:r>
                  <a:rPr lang="en-US">
                    <a:noFill/>
                  </a:rPr>
                  <a:t> </a:t>
                </a:r>
              </a:p>
            </p:txBody>
          </p:sp>
        </mc:Fallback>
      </mc:AlternateContent>
      <p:sp>
        <p:nvSpPr>
          <p:cNvPr id="14" name="Right Brace 13">
            <a:extLst>
              <a:ext uri="{FF2B5EF4-FFF2-40B4-BE49-F238E27FC236}">
                <a16:creationId xmlns:a16="http://schemas.microsoft.com/office/drawing/2014/main" id="{CC9AD7DC-6094-EE45-9B71-2255707D8325}"/>
              </a:ext>
            </a:extLst>
          </p:cNvPr>
          <p:cNvSpPr/>
          <p:nvPr/>
        </p:nvSpPr>
        <p:spPr>
          <a:xfrm rot="5400000">
            <a:off x="4907996" y="893332"/>
            <a:ext cx="261399" cy="98450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734DB1-2873-914F-8544-2DE6D9A7D2F7}"/>
                  </a:ext>
                </a:extLst>
              </p:cNvPr>
              <p:cNvSpPr txBox="1"/>
              <p:nvPr/>
            </p:nvSpPr>
            <p:spPr>
              <a:xfrm>
                <a:off x="4171416" y="1438222"/>
                <a:ext cx="1067585" cy="6619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350" i="1">
                              <a:solidFill>
                                <a:srgbClr val="477C96"/>
                              </a:solidFill>
                              <a:latin typeface="Cambria Math" panose="02040503050406030204" pitchFamily="18" charset="0"/>
                            </a:rPr>
                          </m:ctrlPr>
                        </m:naryPr>
                        <m:sub>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𝑇</m:t>
                              </m:r>
                            </m:e>
                            <m:sub>
                              <m:r>
                                <a:rPr lang="en-US" sz="1350" i="1">
                                  <a:solidFill>
                                    <a:srgbClr val="477C96"/>
                                  </a:solidFill>
                                  <a:latin typeface="Cambria Math" panose="02040503050406030204" pitchFamily="18" charset="0"/>
                                </a:rPr>
                                <m:t>𝑑</m:t>
                              </m:r>
                            </m:sub>
                          </m:sSub>
                          <m:r>
                            <a:rPr lang="en-US" sz="1350" i="1">
                              <a:solidFill>
                                <a:srgbClr val="477C96"/>
                              </a:solidFill>
                              <a:latin typeface="Cambria Math" panose="02040503050406030204" pitchFamily="18" charset="0"/>
                            </a:rPr>
                            <m:t>)</m:t>
                          </m:r>
                        </m:sub>
                        <m:sup>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sup>
                        <m:e>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e>
                      </m:nary>
                    </m:oMath>
                  </m:oMathPara>
                </a14:m>
                <a:endParaRPr lang="en-US" sz="1350" dirty="0">
                  <a:solidFill>
                    <a:srgbClr val="477C96"/>
                  </a:solidFill>
                </a:endParaRPr>
              </a:p>
            </p:txBody>
          </p:sp>
        </mc:Choice>
        <mc:Fallback xmlns="">
          <p:sp>
            <p:nvSpPr>
              <p:cNvPr id="15" name="TextBox 14">
                <a:extLst>
                  <a:ext uri="{FF2B5EF4-FFF2-40B4-BE49-F238E27FC236}">
                    <a16:creationId xmlns:a16="http://schemas.microsoft.com/office/drawing/2014/main" id="{E0734DB1-2873-914F-8544-2DE6D9A7D2F7}"/>
                  </a:ext>
                </a:extLst>
              </p:cNvPr>
              <p:cNvSpPr txBox="1">
                <a:spLocks noRot="1" noChangeAspect="1" noMove="1" noResize="1" noEditPoints="1" noAdjustHandles="1" noChangeArrowheads="1" noChangeShapeType="1" noTextEdit="1"/>
              </p:cNvSpPr>
              <p:nvPr/>
            </p:nvSpPr>
            <p:spPr>
              <a:xfrm>
                <a:off x="4171416" y="1438222"/>
                <a:ext cx="1067585" cy="6619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4F37C-2C21-D046-AE33-59D66AEFDDD8}"/>
                  </a:ext>
                </a:extLst>
              </p:cNvPr>
              <p:cNvSpPr txBox="1"/>
              <p:nvPr/>
            </p:nvSpPr>
            <p:spPr>
              <a:xfrm>
                <a:off x="5004228" y="1442550"/>
                <a:ext cx="1067585" cy="624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350" i="1">
                              <a:solidFill>
                                <a:srgbClr val="477C96"/>
                              </a:solidFill>
                              <a:latin typeface="Cambria Math" panose="02040503050406030204" pitchFamily="18" charset="0"/>
                            </a:rPr>
                          </m:ctrlPr>
                        </m:naryPr>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up>
                          <m:r>
                            <a:rPr lang="en-US" sz="1350" i="1">
                              <a:solidFill>
                                <a:srgbClr val="477C96"/>
                              </a:solidFill>
                              <a:latin typeface="Cambria Math" panose="02040503050406030204" pitchFamily="18" charset="0"/>
                            </a:rPr>
                            <m:t>𝑅</m:t>
                          </m:r>
                        </m:sup>
                        <m:e>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𝐶</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e>
                      </m:nary>
                    </m:oMath>
                  </m:oMathPara>
                </a14:m>
                <a:endParaRPr lang="en-US" sz="1350" dirty="0">
                  <a:solidFill>
                    <a:srgbClr val="477C96"/>
                  </a:solidFill>
                </a:endParaRPr>
              </a:p>
            </p:txBody>
          </p:sp>
        </mc:Choice>
        <mc:Fallback xmlns="">
          <p:sp>
            <p:nvSpPr>
              <p:cNvPr id="16" name="TextBox 15">
                <a:extLst>
                  <a:ext uri="{FF2B5EF4-FFF2-40B4-BE49-F238E27FC236}">
                    <a16:creationId xmlns:a16="http://schemas.microsoft.com/office/drawing/2014/main" id="{6EE4F37C-2C21-D046-AE33-59D66AEFDDD8}"/>
                  </a:ext>
                </a:extLst>
              </p:cNvPr>
              <p:cNvSpPr txBox="1">
                <a:spLocks noRot="1" noChangeAspect="1" noMove="1" noResize="1" noEditPoints="1" noAdjustHandles="1" noChangeArrowheads="1" noChangeShapeType="1" noTextEdit="1"/>
              </p:cNvSpPr>
              <p:nvPr/>
            </p:nvSpPr>
            <p:spPr>
              <a:xfrm>
                <a:off x="5004228" y="1442550"/>
                <a:ext cx="1067585" cy="624915"/>
              </a:xfrm>
              <a:prstGeom prst="rect">
                <a:avLst/>
              </a:prstGeom>
              <a:blipFill>
                <a:blip r:embed="rId8"/>
                <a:stretch>
                  <a:fillRect/>
                </a:stretch>
              </a:blipFill>
            </p:spPr>
            <p:txBody>
              <a:bodyPr/>
              <a:lstStyle/>
              <a:p>
                <a:r>
                  <a:rPr lang="en-US">
                    <a:noFill/>
                  </a:rPr>
                  <a:t> </a:t>
                </a:r>
              </a:p>
            </p:txBody>
          </p:sp>
        </mc:Fallback>
      </mc:AlternateContent>
      <p:sp>
        <p:nvSpPr>
          <p:cNvPr id="17" name="Right Brace 16">
            <a:extLst>
              <a:ext uri="{FF2B5EF4-FFF2-40B4-BE49-F238E27FC236}">
                <a16:creationId xmlns:a16="http://schemas.microsoft.com/office/drawing/2014/main" id="{4E76F2F7-438F-0F4F-A918-7325B22FF459}"/>
              </a:ext>
            </a:extLst>
          </p:cNvPr>
          <p:cNvSpPr/>
          <p:nvPr/>
        </p:nvSpPr>
        <p:spPr>
          <a:xfrm rot="5400000">
            <a:off x="4575786" y="1719198"/>
            <a:ext cx="261399" cy="83867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p:sp>
        <p:nvSpPr>
          <p:cNvPr id="18" name="Right Brace 17">
            <a:extLst>
              <a:ext uri="{FF2B5EF4-FFF2-40B4-BE49-F238E27FC236}">
                <a16:creationId xmlns:a16="http://schemas.microsoft.com/office/drawing/2014/main" id="{1651588A-D628-7D49-9215-D3D09D053D80}"/>
              </a:ext>
            </a:extLst>
          </p:cNvPr>
          <p:cNvSpPr/>
          <p:nvPr/>
        </p:nvSpPr>
        <p:spPr>
          <a:xfrm rot="5400000">
            <a:off x="5398526" y="1738406"/>
            <a:ext cx="261401" cy="80989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19" name="Title 1">
                <a:extLst>
                  <a:ext uri="{FF2B5EF4-FFF2-40B4-BE49-F238E27FC236}">
                    <a16:creationId xmlns:a16="http://schemas.microsoft.com/office/drawing/2014/main" id="{388AE331-75BB-0349-994A-8041092D1E08}"/>
                  </a:ext>
                </a:extLst>
              </p:cNvPr>
              <p:cNvSpPr txBox="1">
                <a:spLocks/>
              </p:cNvSpPr>
              <p:nvPr/>
            </p:nvSpPr>
            <p:spPr>
              <a:xfrm>
                <a:off x="4161213" y="2374551"/>
                <a:ext cx="1461827" cy="357080"/>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r>
                        <a:rPr lang="en-US" sz="1050" i="1">
                          <a:solidFill>
                            <a:srgbClr val="477C96"/>
                          </a:solidFill>
                          <a:latin typeface="Cambria Math" panose="02040503050406030204" pitchFamily="18" charset="0"/>
                        </a:rPr>
                        <m:t>)</m:t>
                      </m:r>
                    </m:oMath>
                  </m:oMathPara>
                </a14:m>
                <a:endParaRPr lang="en-US" sz="1050" dirty="0">
                  <a:solidFill>
                    <a:srgbClr val="477C96"/>
                  </a:solidFill>
                </a:endParaRPr>
              </a:p>
            </p:txBody>
          </p:sp>
        </mc:Choice>
        <mc:Fallback xmlns="">
          <p:sp>
            <p:nvSpPr>
              <p:cNvPr id="19" name="Title 1">
                <a:extLst>
                  <a:ext uri="{FF2B5EF4-FFF2-40B4-BE49-F238E27FC236}">
                    <a16:creationId xmlns:a16="http://schemas.microsoft.com/office/drawing/2014/main" id="{388AE331-75BB-0349-994A-8041092D1E08}"/>
                  </a:ext>
                </a:extLst>
              </p:cNvPr>
              <p:cNvSpPr txBox="1">
                <a:spLocks noRot="1" noChangeAspect="1" noMove="1" noResize="1" noEditPoints="1" noAdjustHandles="1" noChangeArrowheads="1" noChangeShapeType="1" noTextEdit="1"/>
              </p:cNvSpPr>
              <p:nvPr/>
            </p:nvSpPr>
            <p:spPr>
              <a:xfrm>
                <a:off x="4161213" y="2374551"/>
                <a:ext cx="1461827" cy="35708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itle 1">
                <a:extLst>
                  <a:ext uri="{FF2B5EF4-FFF2-40B4-BE49-F238E27FC236}">
                    <a16:creationId xmlns:a16="http://schemas.microsoft.com/office/drawing/2014/main" id="{DB0AEBE6-6139-A441-82D2-584DBBCBD6CD}"/>
                  </a:ext>
                </a:extLst>
              </p:cNvPr>
              <p:cNvSpPr txBox="1">
                <a:spLocks/>
              </p:cNvSpPr>
              <p:nvPr/>
            </p:nvSpPr>
            <p:spPr>
              <a:xfrm>
                <a:off x="5141991" y="2303691"/>
                <a:ext cx="861004" cy="565676"/>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20" name="Title 1">
                <a:extLst>
                  <a:ext uri="{FF2B5EF4-FFF2-40B4-BE49-F238E27FC236}">
                    <a16:creationId xmlns:a16="http://schemas.microsoft.com/office/drawing/2014/main" id="{DB0AEBE6-6139-A441-82D2-584DBBCBD6CD}"/>
                  </a:ext>
                </a:extLst>
              </p:cNvPr>
              <p:cNvSpPr txBox="1">
                <a:spLocks noRot="1" noChangeAspect="1" noMove="1" noResize="1" noEditPoints="1" noAdjustHandles="1" noChangeArrowheads="1" noChangeShapeType="1" noTextEdit="1"/>
              </p:cNvSpPr>
              <p:nvPr/>
            </p:nvSpPr>
            <p:spPr>
              <a:xfrm>
                <a:off x="5141991" y="2303691"/>
                <a:ext cx="861004" cy="5656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itle 1">
                <a:extLst>
                  <a:ext uri="{FF2B5EF4-FFF2-40B4-BE49-F238E27FC236}">
                    <a16:creationId xmlns:a16="http://schemas.microsoft.com/office/drawing/2014/main" id="{A2F4C2D2-E186-8A49-8F65-0B048E4F5016}"/>
                  </a:ext>
                </a:extLst>
              </p:cNvPr>
              <p:cNvSpPr txBox="1">
                <a:spLocks/>
              </p:cNvSpPr>
              <p:nvPr/>
            </p:nvSpPr>
            <p:spPr>
              <a:xfrm>
                <a:off x="4161211" y="2794520"/>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ln w="22225">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21" name="Title 1">
                <a:extLst>
                  <a:ext uri="{FF2B5EF4-FFF2-40B4-BE49-F238E27FC236}">
                    <a16:creationId xmlns:a16="http://schemas.microsoft.com/office/drawing/2014/main" id="{A2F4C2D2-E186-8A49-8F65-0B048E4F5016}"/>
                  </a:ext>
                </a:extLst>
              </p:cNvPr>
              <p:cNvSpPr txBox="1">
                <a:spLocks noRot="1" noChangeAspect="1" noMove="1" noResize="1" noEditPoints="1" noAdjustHandles="1" noChangeArrowheads="1" noChangeShapeType="1" noTextEdit="1"/>
              </p:cNvSpPr>
              <p:nvPr/>
            </p:nvSpPr>
            <p:spPr>
              <a:xfrm>
                <a:off x="4161211" y="2794520"/>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blipFill>
                <a:blip r:embed="rId11"/>
                <a:stretch>
                  <a:fillRect b="-1471"/>
                </a:stretch>
              </a:blipFill>
              <a:ln w="22225">
                <a:solidFill>
                  <a:schemeClr val="accent4"/>
                </a:solid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F2D42F4E-F040-EC46-9BCA-73EB08A10C11}"/>
              </a:ext>
            </a:extLst>
          </p:cNvPr>
          <p:cNvSpPr/>
          <p:nvPr/>
        </p:nvSpPr>
        <p:spPr>
          <a:xfrm rot="5400000">
            <a:off x="4848648" y="1828761"/>
            <a:ext cx="261400" cy="163627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26" name="Straight Connector 25">
            <a:extLst>
              <a:ext uri="{FF2B5EF4-FFF2-40B4-BE49-F238E27FC236}">
                <a16:creationId xmlns:a16="http://schemas.microsoft.com/office/drawing/2014/main" id="{09E6C197-3E22-BF49-A9C0-0741206D90F0}"/>
              </a:ext>
            </a:extLst>
          </p:cNvPr>
          <p:cNvCxnSpPr>
            <a:cxnSpLocks/>
          </p:cNvCxnSpPr>
          <p:nvPr/>
        </p:nvCxnSpPr>
        <p:spPr>
          <a:xfrm>
            <a:off x="5822597" y="2891301"/>
            <a:ext cx="29475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EF5330-9DFB-2B4B-B6BF-1F9B4C840588}"/>
              </a:ext>
            </a:extLst>
          </p:cNvPr>
          <p:cNvCxnSpPr>
            <a:cxnSpLocks/>
          </p:cNvCxnSpPr>
          <p:nvPr/>
        </p:nvCxnSpPr>
        <p:spPr>
          <a:xfrm flipV="1">
            <a:off x="6117349" y="1254886"/>
            <a:ext cx="0" cy="1629017"/>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DEC3037-58CE-684F-B237-B6815C549C98}"/>
              </a:ext>
            </a:extLst>
          </p:cNvPr>
          <p:cNvCxnSpPr>
            <a:cxnSpLocks/>
          </p:cNvCxnSpPr>
          <p:nvPr/>
        </p:nvCxnSpPr>
        <p:spPr>
          <a:xfrm>
            <a:off x="6111940" y="1254886"/>
            <a:ext cx="369440" cy="0"/>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itle 1">
                <a:extLst>
                  <a:ext uri="{FF2B5EF4-FFF2-40B4-BE49-F238E27FC236}">
                    <a16:creationId xmlns:a16="http://schemas.microsoft.com/office/drawing/2014/main" id="{CF15C5E8-8AF9-CD41-804A-857424D72031}"/>
                  </a:ext>
                </a:extLst>
              </p:cNvPr>
              <p:cNvSpPr txBox="1">
                <a:spLocks/>
              </p:cNvSpPr>
              <p:nvPr/>
            </p:nvSpPr>
            <p:spPr>
              <a:xfrm>
                <a:off x="6766174" y="1051473"/>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31" name="Title 1">
                <a:extLst>
                  <a:ext uri="{FF2B5EF4-FFF2-40B4-BE49-F238E27FC236}">
                    <a16:creationId xmlns:a16="http://schemas.microsoft.com/office/drawing/2014/main" id="{CF15C5E8-8AF9-CD41-804A-857424D72031}"/>
                  </a:ext>
                </a:extLst>
              </p:cNvPr>
              <p:cNvSpPr txBox="1">
                <a:spLocks noRot="1" noChangeAspect="1" noMove="1" noResize="1" noEditPoints="1" noAdjustHandles="1" noChangeArrowheads="1" noChangeShapeType="1" noTextEdit="1"/>
              </p:cNvSpPr>
              <p:nvPr/>
            </p:nvSpPr>
            <p:spPr>
              <a:xfrm>
                <a:off x="6766174" y="1051473"/>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blipFill>
                <a:blip r:embed="rId12"/>
                <a:stretch>
                  <a:fillRect b="-4688"/>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AA39F7B-07C1-9B4F-8431-C3C7E43AD131}"/>
                  </a:ext>
                </a:extLst>
              </p:cNvPr>
              <p:cNvSpPr txBox="1"/>
              <p:nvPr/>
            </p:nvSpPr>
            <p:spPr>
              <a:xfrm>
                <a:off x="6574721" y="1171356"/>
                <a:ext cx="375476" cy="2094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050" i="1">
                              <a:solidFill>
                                <a:srgbClr val="477C96"/>
                              </a:solidFill>
                              <a:latin typeface="Cambria Math" panose="02040503050406030204" pitchFamily="18" charset="0"/>
                            </a:rPr>
                          </m:ctrlPr>
                        </m:funcPr>
                        <m:fName>
                          <m:limLow>
                            <m:limLowPr>
                              <m:ctrlPr>
                                <a:rPr lang="en-US" sz="1050" i="1">
                                  <a:solidFill>
                                    <a:srgbClr val="477C96"/>
                                  </a:solidFill>
                                  <a:latin typeface="Cambria Math" panose="02040503050406030204" pitchFamily="18" charset="0"/>
                                </a:rPr>
                              </m:ctrlPr>
                            </m:limLowPr>
                            <m:e>
                              <m:r>
                                <m:rPr>
                                  <m:sty m:val="p"/>
                                </m:rPr>
                                <a:rPr lang="en-US" sz="1050">
                                  <a:solidFill>
                                    <a:srgbClr val="477C96"/>
                                  </a:solidFill>
                                  <a:latin typeface="Cambria Math" panose="02040503050406030204" pitchFamily="18" charset="0"/>
                                </a:rPr>
                                <m:t>lim</m:t>
                              </m:r>
                            </m:e>
                            <m:lim>
                              <m:r>
                                <a:rPr lang="en-US" sz="1050" i="1">
                                  <a:solidFill>
                                    <a:srgbClr val="477C96"/>
                                  </a:solidFill>
                                  <a:latin typeface="Cambria Math" panose="02040503050406030204" pitchFamily="18" charset="0"/>
                                </a:rPr>
                                <m:t>𝑅</m:t>
                              </m:r>
                              <m:r>
                                <a:rPr lang="en-US" sz="1050" i="1">
                                  <a:solidFill>
                                    <a:srgbClr val="477C96"/>
                                  </a:solidFill>
                                  <a:latin typeface="Cambria Math" panose="02040503050406030204" pitchFamily="18" charset="0"/>
                                  <a:ea typeface="Cambria Math" panose="02040503050406030204" pitchFamily="18" charset="0"/>
                                </a:rPr>
                                <m:t>→∞</m:t>
                              </m:r>
                            </m:lim>
                          </m:limLow>
                        </m:fName>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e>
                      </m:func>
                    </m:oMath>
                  </m:oMathPara>
                </a14:m>
                <a:endParaRPr lang="en-US" sz="1050" dirty="0">
                  <a:solidFill>
                    <a:srgbClr val="477C96"/>
                  </a:solidFill>
                </a:endParaRPr>
              </a:p>
            </p:txBody>
          </p:sp>
        </mc:Choice>
        <mc:Fallback xmlns="">
          <p:sp>
            <p:nvSpPr>
              <p:cNvPr id="32" name="TextBox 31">
                <a:extLst>
                  <a:ext uri="{FF2B5EF4-FFF2-40B4-BE49-F238E27FC236}">
                    <a16:creationId xmlns:a16="http://schemas.microsoft.com/office/drawing/2014/main" id="{9AA39F7B-07C1-9B4F-8431-C3C7E43AD131}"/>
                  </a:ext>
                </a:extLst>
              </p:cNvPr>
              <p:cNvSpPr txBox="1">
                <a:spLocks noRot="1" noChangeAspect="1" noMove="1" noResize="1" noEditPoints="1" noAdjustHandles="1" noChangeArrowheads="1" noChangeShapeType="1" noTextEdit="1"/>
              </p:cNvSpPr>
              <p:nvPr/>
            </p:nvSpPr>
            <p:spPr>
              <a:xfrm>
                <a:off x="6574721" y="1171356"/>
                <a:ext cx="375476" cy="209416"/>
              </a:xfrm>
              <a:prstGeom prst="rect">
                <a:avLst/>
              </a:prstGeom>
              <a:blipFill>
                <a:blip r:embed="rId13"/>
                <a:stretch>
                  <a:fillRect l="-9836" r="-55738" b="-14286"/>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821104E7-938F-9948-A4B0-71AF9F4351FF}"/>
              </a:ext>
            </a:extLst>
          </p:cNvPr>
          <p:cNvCxnSpPr/>
          <p:nvPr/>
        </p:nvCxnSpPr>
        <p:spPr>
          <a:xfrm flipV="1">
            <a:off x="8095268" y="1051473"/>
            <a:ext cx="257688" cy="381953"/>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F193883-E7BC-E249-B44E-9ACC3D86F8BA}"/>
                  </a:ext>
                </a:extLst>
              </p:cNvPr>
              <p:cNvSpPr txBox="1"/>
              <p:nvPr/>
            </p:nvSpPr>
            <p:spPr>
              <a:xfrm>
                <a:off x="8376830" y="897975"/>
                <a:ext cx="13465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solidFill>
                            <a:schemeClr val="accent6">
                              <a:lumMod val="50000"/>
                            </a:schemeClr>
                          </a:solidFill>
                          <a:latin typeface="Cambria Math" panose="02040503050406030204" pitchFamily="18" charset="0"/>
                        </a:rPr>
                        <m:t>0</m:t>
                      </m:r>
                    </m:oMath>
                  </m:oMathPara>
                </a14:m>
                <a:endParaRPr lang="en-US" sz="1350" dirty="0">
                  <a:solidFill>
                    <a:schemeClr val="accent6">
                      <a:lumMod val="50000"/>
                    </a:schemeClr>
                  </a:solidFill>
                </a:endParaRPr>
              </a:p>
            </p:txBody>
          </p:sp>
        </mc:Choice>
        <mc:Fallback xmlns="">
          <p:sp>
            <p:nvSpPr>
              <p:cNvPr id="36" name="TextBox 35">
                <a:extLst>
                  <a:ext uri="{FF2B5EF4-FFF2-40B4-BE49-F238E27FC236}">
                    <a16:creationId xmlns:a16="http://schemas.microsoft.com/office/drawing/2014/main" id="{1F193883-E7BC-E249-B44E-9ACC3D86F8BA}"/>
                  </a:ext>
                </a:extLst>
              </p:cNvPr>
              <p:cNvSpPr txBox="1">
                <a:spLocks noRot="1" noChangeAspect="1" noMove="1" noResize="1" noEditPoints="1" noAdjustHandles="1" noChangeArrowheads="1" noChangeShapeType="1" noTextEdit="1"/>
              </p:cNvSpPr>
              <p:nvPr/>
            </p:nvSpPr>
            <p:spPr>
              <a:xfrm>
                <a:off x="8376830" y="897975"/>
                <a:ext cx="134652" cy="207749"/>
              </a:xfrm>
              <a:prstGeom prst="rect">
                <a:avLst/>
              </a:prstGeom>
              <a:blipFill>
                <a:blip r:embed="rId14"/>
                <a:stretch>
                  <a:fillRect l="-31818" r="-31818" b="-5882"/>
                </a:stretch>
              </a:blipFill>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E31A45E4-5C88-4D4F-934B-D9CF2F7A6FEB}"/>
              </a:ext>
            </a:extLst>
          </p:cNvPr>
          <p:cNvSpPr/>
          <p:nvPr/>
        </p:nvSpPr>
        <p:spPr>
          <a:xfrm rot="5400000">
            <a:off x="7301304" y="536627"/>
            <a:ext cx="261401" cy="1833093"/>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8" name="Title 1">
                <a:extLst>
                  <a:ext uri="{FF2B5EF4-FFF2-40B4-BE49-F238E27FC236}">
                    <a16:creationId xmlns:a16="http://schemas.microsoft.com/office/drawing/2014/main" id="{132AA27E-D9D1-0449-98AF-209E7F289132}"/>
                  </a:ext>
                </a:extLst>
              </p:cNvPr>
              <p:cNvSpPr txBox="1">
                <a:spLocks/>
              </p:cNvSpPr>
              <p:nvPr/>
            </p:nvSpPr>
            <p:spPr>
              <a:xfrm>
                <a:off x="6507742" y="1460685"/>
                <a:ext cx="1226817" cy="357080"/>
              </a:xfrm>
              <a:custGeom>
                <a:avLst/>
                <a:gdLst>
                  <a:gd name="connsiteX0" fmla="*/ 0 w 1635756"/>
                  <a:gd name="connsiteY0" fmla="*/ 0 h 476106"/>
                  <a:gd name="connsiteX1" fmla="*/ 577967 w 1635756"/>
                  <a:gd name="connsiteY1" fmla="*/ 0 h 476106"/>
                  <a:gd name="connsiteX2" fmla="*/ 1139577 w 1635756"/>
                  <a:gd name="connsiteY2" fmla="*/ 0 h 476106"/>
                  <a:gd name="connsiteX3" fmla="*/ 1635756 w 1635756"/>
                  <a:gd name="connsiteY3" fmla="*/ 0 h 476106"/>
                  <a:gd name="connsiteX4" fmla="*/ 1635756 w 1635756"/>
                  <a:gd name="connsiteY4" fmla="*/ 476106 h 476106"/>
                  <a:gd name="connsiteX5" fmla="*/ 1123219 w 1635756"/>
                  <a:gd name="connsiteY5" fmla="*/ 476106 h 476106"/>
                  <a:gd name="connsiteX6" fmla="*/ 577967 w 1635756"/>
                  <a:gd name="connsiteY6" fmla="*/ 476106 h 476106"/>
                  <a:gd name="connsiteX7" fmla="*/ 0 w 1635756"/>
                  <a:gd name="connsiteY7" fmla="*/ 476106 h 476106"/>
                  <a:gd name="connsiteX8" fmla="*/ 0 w 1635756"/>
                  <a:gd name="connsiteY8"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756" h="476106" fill="none" extrusionOk="0">
                    <a:moveTo>
                      <a:pt x="0" y="0"/>
                    </a:moveTo>
                    <a:cubicBezTo>
                      <a:pt x="214423" y="-66977"/>
                      <a:pt x="314309" y="48084"/>
                      <a:pt x="577967" y="0"/>
                    </a:cubicBezTo>
                    <a:cubicBezTo>
                      <a:pt x="841625" y="-48084"/>
                      <a:pt x="912006" y="52720"/>
                      <a:pt x="1139577" y="0"/>
                    </a:cubicBezTo>
                    <a:cubicBezTo>
                      <a:pt x="1367148" y="-52720"/>
                      <a:pt x="1449726" y="2113"/>
                      <a:pt x="1635756" y="0"/>
                    </a:cubicBezTo>
                    <a:cubicBezTo>
                      <a:pt x="1677665" y="179201"/>
                      <a:pt x="1634478" y="374568"/>
                      <a:pt x="1635756" y="476106"/>
                    </a:cubicBezTo>
                    <a:cubicBezTo>
                      <a:pt x="1522616" y="492899"/>
                      <a:pt x="1296966" y="441907"/>
                      <a:pt x="1123219" y="476106"/>
                    </a:cubicBezTo>
                    <a:cubicBezTo>
                      <a:pt x="949472" y="510305"/>
                      <a:pt x="759653" y="453446"/>
                      <a:pt x="577967" y="476106"/>
                    </a:cubicBezTo>
                    <a:cubicBezTo>
                      <a:pt x="396281" y="498766"/>
                      <a:pt x="192739" y="445084"/>
                      <a:pt x="0" y="476106"/>
                    </a:cubicBezTo>
                    <a:cubicBezTo>
                      <a:pt x="-22540" y="243107"/>
                      <a:pt x="4648" y="120491"/>
                      <a:pt x="0" y="0"/>
                    </a:cubicBezTo>
                    <a:close/>
                  </a:path>
                  <a:path w="1635756" h="476106" stroke="0" extrusionOk="0">
                    <a:moveTo>
                      <a:pt x="0" y="0"/>
                    </a:moveTo>
                    <a:cubicBezTo>
                      <a:pt x="238504" y="-45372"/>
                      <a:pt x="343288" y="41869"/>
                      <a:pt x="528894" y="0"/>
                    </a:cubicBezTo>
                    <a:cubicBezTo>
                      <a:pt x="714500" y="-41869"/>
                      <a:pt x="811462" y="18178"/>
                      <a:pt x="1025074" y="0"/>
                    </a:cubicBezTo>
                    <a:cubicBezTo>
                      <a:pt x="1238686" y="-18178"/>
                      <a:pt x="1363027" y="32619"/>
                      <a:pt x="1635756" y="0"/>
                    </a:cubicBezTo>
                    <a:cubicBezTo>
                      <a:pt x="1686894" y="165749"/>
                      <a:pt x="1619871" y="262879"/>
                      <a:pt x="1635756" y="476106"/>
                    </a:cubicBezTo>
                    <a:cubicBezTo>
                      <a:pt x="1390317" y="481528"/>
                      <a:pt x="1300918" y="452673"/>
                      <a:pt x="1123219" y="476106"/>
                    </a:cubicBezTo>
                    <a:cubicBezTo>
                      <a:pt x="945520" y="499539"/>
                      <a:pt x="774354" y="457815"/>
                      <a:pt x="545252" y="476106"/>
                    </a:cubicBezTo>
                    <a:cubicBezTo>
                      <a:pt x="316150" y="494397"/>
                      <a:pt x="126283" y="465261"/>
                      <a:pt x="0" y="476106"/>
                    </a:cubicBezTo>
                    <a:cubicBezTo>
                      <a:pt x="-21107" y="350931"/>
                      <a:pt x="15862" y="14256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oMath>
                  </m:oMathPara>
                </a14:m>
                <a:endParaRPr lang="en-US" sz="1050" dirty="0">
                  <a:solidFill>
                    <a:srgbClr val="477C96"/>
                  </a:solidFill>
                </a:endParaRPr>
              </a:p>
            </p:txBody>
          </p:sp>
        </mc:Choice>
        <mc:Fallback xmlns="">
          <p:sp>
            <p:nvSpPr>
              <p:cNvPr id="38" name="Title 1">
                <a:extLst>
                  <a:ext uri="{FF2B5EF4-FFF2-40B4-BE49-F238E27FC236}">
                    <a16:creationId xmlns:a16="http://schemas.microsoft.com/office/drawing/2014/main" id="{132AA27E-D9D1-0449-98AF-209E7F289132}"/>
                  </a:ext>
                </a:extLst>
              </p:cNvPr>
              <p:cNvSpPr txBox="1">
                <a:spLocks noRot="1" noChangeAspect="1" noMove="1" noResize="1" noEditPoints="1" noAdjustHandles="1" noChangeArrowheads="1" noChangeShapeType="1" noTextEdit="1"/>
              </p:cNvSpPr>
              <p:nvPr/>
            </p:nvSpPr>
            <p:spPr>
              <a:xfrm>
                <a:off x="6507742" y="1460685"/>
                <a:ext cx="1226817" cy="357080"/>
              </a:xfrm>
              <a:custGeom>
                <a:avLst/>
                <a:gdLst>
                  <a:gd name="connsiteX0" fmla="*/ 0 w 1635756"/>
                  <a:gd name="connsiteY0" fmla="*/ 0 h 476106"/>
                  <a:gd name="connsiteX1" fmla="*/ 577967 w 1635756"/>
                  <a:gd name="connsiteY1" fmla="*/ 0 h 476106"/>
                  <a:gd name="connsiteX2" fmla="*/ 1139577 w 1635756"/>
                  <a:gd name="connsiteY2" fmla="*/ 0 h 476106"/>
                  <a:gd name="connsiteX3" fmla="*/ 1635756 w 1635756"/>
                  <a:gd name="connsiteY3" fmla="*/ 0 h 476106"/>
                  <a:gd name="connsiteX4" fmla="*/ 1635756 w 1635756"/>
                  <a:gd name="connsiteY4" fmla="*/ 476106 h 476106"/>
                  <a:gd name="connsiteX5" fmla="*/ 1123219 w 1635756"/>
                  <a:gd name="connsiteY5" fmla="*/ 476106 h 476106"/>
                  <a:gd name="connsiteX6" fmla="*/ 577967 w 1635756"/>
                  <a:gd name="connsiteY6" fmla="*/ 476106 h 476106"/>
                  <a:gd name="connsiteX7" fmla="*/ 0 w 1635756"/>
                  <a:gd name="connsiteY7" fmla="*/ 476106 h 476106"/>
                  <a:gd name="connsiteX8" fmla="*/ 0 w 1635756"/>
                  <a:gd name="connsiteY8"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756" h="476106" fill="none" extrusionOk="0">
                    <a:moveTo>
                      <a:pt x="0" y="0"/>
                    </a:moveTo>
                    <a:cubicBezTo>
                      <a:pt x="214423" y="-66977"/>
                      <a:pt x="314309" y="48084"/>
                      <a:pt x="577967" y="0"/>
                    </a:cubicBezTo>
                    <a:cubicBezTo>
                      <a:pt x="841625" y="-48084"/>
                      <a:pt x="912006" y="52720"/>
                      <a:pt x="1139577" y="0"/>
                    </a:cubicBezTo>
                    <a:cubicBezTo>
                      <a:pt x="1367148" y="-52720"/>
                      <a:pt x="1449726" y="2113"/>
                      <a:pt x="1635756" y="0"/>
                    </a:cubicBezTo>
                    <a:cubicBezTo>
                      <a:pt x="1677665" y="179201"/>
                      <a:pt x="1634478" y="374568"/>
                      <a:pt x="1635756" y="476106"/>
                    </a:cubicBezTo>
                    <a:cubicBezTo>
                      <a:pt x="1522616" y="492899"/>
                      <a:pt x="1296966" y="441907"/>
                      <a:pt x="1123219" y="476106"/>
                    </a:cubicBezTo>
                    <a:cubicBezTo>
                      <a:pt x="949472" y="510305"/>
                      <a:pt x="759653" y="453446"/>
                      <a:pt x="577967" y="476106"/>
                    </a:cubicBezTo>
                    <a:cubicBezTo>
                      <a:pt x="396281" y="498766"/>
                      <a:pt x="192739" y="445084"/>
                      <a:pt x="0" y="476106"/>
                    </a:cubicBezTo>
                    <a:cubicBezTo>
                      <a:pt x="-22540" y="243107"/>
                      <a:pt x="4648" y="120491"/>
                      <a:pt x="0" y="0"/>
                    </a:cubicBezTo>
                    <a:close/>
                  </a:path>
                  <a:path w="1635756" h="476106" stroke="0" extrusionOk="0">
                    <a:moveTo>
                      <a:pt x="0" y="0"/>
                    </a:moveTo>
                    <a:cubicBezTo>
                      <a:pt x="238504" y="-45372"/>
                      <a:pt x="343288" y="41869"/>
                      <a:pt x="528894" y="0"/>
                    </a:cubicBezTo>
                    <a:cubicBezTo>
                      <a:pt x="714500" y="-41869"/>
                      <a:pt x="811462" y="18178"/>
                      <a:pt x="1025074" y="0"/>
                    </a:cubicBezTo>
                    <a:cubicBezTo>
                      <a:pt x="1238686" y="-18178"/>
                      <a:pt x="1363027" y="32619"/>
                      <a:pt x="1635756" y="0"/>
                    </a:cubicBezTo>
                    <a:cubicBezTo>
                      <a:pt x="1686894" y="165749"/>
                      <a:pt x="1619871" y="262879"/>
                      <a:pt x="1635756" y="476106"/>
                    </a:cubicBezTo>
                    <a:cubicBezTo>
                      <a:pt x="1390317" y="481528"/>
                      <a:pt x="1300918" y="452673"/>
                      <a:pt x="1123219" y="476106"/>
                    </a:cubicBezTo>
                    <a:cubicBezTo>
                      <a:pt x="945520" y="499539"/>
                      <a:pt x="774354" y="457815"/>
                      <a:pt x="545252" y="476106"/>
                    </a:cubicBezTo>
                    <a:cubicBezTo>
                      <a:pt x="316150" y="494397"/>
                      <a:pt x="126283" y="465261"/>
                      <a:pt x="0" y="476106"/>
                    </a:cubicBezTo>
                    <a:cubicBezTo>
                      <a:pt x="-21107" y="350931"/>
                      <a:pt x="15862" y="142560"/>
                      <a:pt x="0" y="0"/>
                    </a:cubicBezTo>
                    <a:close/>
                  </a:path>
                </a:pathLst>
              </a:custGeom>
              <a:blipFill>
                <a:blip r:embed="rId15"/>
                <a:stretch>
                  <a:fillRect b="-1587"/>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39" name="Right Brace 38">
            <a:extLst>
              <a:ext uri="{FF2B5EF4-FFF2-40B4-BE49-F238E27FC236}">
                <a16:creationId xmlns:a16="http://schemas.microsoft.com/office/drawing/2014/main" id="{BFA1D749-2AB8-9D49-A97A-8D890F8F418B}"/>
              </a:ext>
            </a:extLst>
          </p:cNvPr>
          <p:cNvSpPr/>
          <p:nvPr/>
        </p:nvSpPr>
        <p:spPr>
          <a:xfrm>
            <a:off x="7742275" y="1526598"/>
            <a:ext cx="102608" cy="30478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40" name="Title 1">
                <a:extLst>
                  <a:ext uri="{FF2B5EF4-FFF2-40B4-BE49-F238E27FC236}">
                    <a16:creationId xmlns:a16="http://schemas.microsoft.com/office/drawing/2014/main" id="{35B1B6A2-B2B4-9C40-BF11-0780A60E3EEB}"/>
                  </a:ext>
                </a:extLst>
              </p:cNvPr>
              <p:cNvSpPr txBox="1">
                <a:spLocks/>
              </p:cNvSpPr>
              <p:nvPr/>
            </p:nvSpPr>
            <p:spPr>
              <a:xfrm>
                <a:off x="7844883" y="1554316"/>
                <a:ext cx="1148289" cy="243283"/>
              </a:xfrm>
              <a:custGeom>
                <a:avLst/>
                <a:gdLst>
                  <a:gd name="connsiteX0" fmla="*/ 0 w 1531052"/>
                  <a:gd name="connsiteY0" fmla="*/ 0 h 324377"/>
                  <a:gd name="connsiteX1" fmla="*/ 540972 w 1531052"/>
                  <a:gd name="connsiteY1" fmla="*/ 0 h 324377"/>
                  <a:gd name="connsiteX2" fmla="*/ 1066633 w 1531052"/>
                  <a:gd name="connsiteY2" fmla="*/ 0 h 324377"/>
                  <a:gd name="connsiteX3" fmla="*/ 1531052 w 1531052"/>
                  <a:gd name="connsiteY3" fmla="*/ 0 h 324377"/>
                  <a:gd name="connsiteX4" fmla="*/ 1531052 w 1531052"/>
                  <a:gd name="connsiteY4" fmla="*/ 324377 h 324377"/>
                  <a:gd name="connsiteX5" fmla="*/ 1051322 w 1531052"/>
                  <a:gd name="connsiteY5" fmla="*/ 324377 h 324377"/>
                  <a:gd name="connsiteX6" fmla="*/ 540972 w 1531052"/>
                  <a:gd name="connsiteY6" fmla="*/ 324377 h 324377"/>
                  <a:gd name="connsiteX7" fmla="*/ 0 w 1531052"/>
                  <a:gd name="connsiteY7" fmla="*/ 324377 h 324377"/>
                  <a:gd name="connsiteX8" fmla="*/ 0 w 1531052"/>
                  <a:gd name="connsiteY8" fmla="*/ 0 h 32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052" h="324377" fill="none" extrusionOk="0">
                    <a:moveTo>
                      <a:pt x="0" y="0"/>
                    </a:moveTo>
                    <a:cubicBezTo>
                      <a:pt x="195602" y="-18741"/>
                      <a:pt x="307348" y="4899"/>
                      <a:pt x="540972" y="0"/>
                    </a:cubicBezTo>
                    <a:cubicBezTo>
                      <a:pt x="774596" y="-4899"/>
                      <a:pt x="939416" y="51427"/>
                      <a:pt x="1066633" y="0"/>
                    </a:cubicBezTo>
                    <a:cubicBezTo>
                      <a:pt x="1193850" y="-51427"/>
                      <a:pt x="1347035" y="31709"/>
                      <a:pt x="1531052" y="0"/>
                    </a:cubicBezTo>
                    <a:cubicBezTo>
                      <a:pt x="1561345" y="140107"/>
                      <a:pt x="1499456" y="193236"/>
                      <a:pt x="1531052" y="324377"/>
                    </a:cubicBezTo>
                    <a:cubicBezTo>
                      <a:pt x="1375461" y="365356"/>
                      <a:pt x="1226228" y="317385"/>
                      <a:pt x="1051322" y="324377"/>
                    </a:cubicBezTo>
                    <a:cubicBezTo>
                      <a:pt x="876416" y="331369"/>
                      <a:pt x="649592" y="302299"/>
                      <a:pt x="540972" y="324377"/>
                    </a:cubicBezTo>
                    <a:cubicBezTo>
                      <a:pt x="432352" y="346455"/>
                      <a:pt x="155513" y="310647"/>
                      <a:pt x="0" y="324377"/>
                    </a:cubicBezTo>
                    <a:cubicBezTo>
                      <a:pt x="-26091" y="166800"/>
                      <a:pt x="1218" y="115180"/>
                      <a:pt x="0" y="0"/>
                    </a:cubicBezTo>
                    <a:close/>
                  </a:path>
                  <a:path w="1531052" h="324377" stroke="0" extrusionOk="0">
                    <a:moveTo>
                      <a:pt x="0" y="0"/>
                    </a:moveTo>
                    <a:cubicBezTo>
                      <a:pt x="189940" y="-13309"/>
                      <a:pt x="395884" y="13821"/>
                      <a:pt x="495040" y="0"/>
                    </a:cubicBezTo>
                    <a:cubicBezTo>
                      <a:pt x="594196" y="-13821"/>
                      <a:pt x="838513" y="9598"/>
                      <a:pt x="959459" y="0"/>
                    </a:cubicBezTo>
                    <a:cubicBezTo>
                      <a:pt x="1080405" y="-9598"/>
                      <a:pt x="1339994" y="40957"/>
                      <a:pt x="1531052" y="0"/>
                    </a:cubicBezTo>
                    <a:cubicBezTo>
                      <a:pt x="1545680" y="72959"/>
                      <a:pt x="1512904" y="247716"/>
                      <a:pt x="1531052" y="324377"/>
                    </a:cubicBezTo>
                    <a:cubicBezTo>
                      <a:pt x="1341119" y="369668"/>
                      <a:pt x="1212716" y="277865"/>
                      <a:pt x="1051322" y="324377"/>
                    </a:cubicBezTo>
                    <a:cubicBezTo>
                      <a:pt x="889928" y="370889"/>
                      <a:pt x="698276" y="268275"/>
                      <a:pt x="510351" y="324377"/>
                    </a:cubicBezTo>
                    <a:cubicBezTo>
                      <a:pt x="322426" y="380479"/>
                      <a:pt x="181775" y="306494"/>
                      <a:pt x="0" y="324377"/>
                    </a:cubicBezTo>
                    <a:cubicBezTo>
                      <a:pt x="-31617" y="218575"/>
                      <a:pt x="14329" y="110476"/>
                      <a:pt x="0" y="0"/>
                    </a:cubicBezTo>
                    <a:close/>
                  </a:path>
                </a:pathLst>
              </a:custGeom>
              <a:ln w="22225">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𝐶</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𝑟</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oMath>
                  </m:oMathPara>
                </a14:m>
                <a:endParaRPr lang="en-US" sz="1050" dirty="0">
                  <a:solidFill>
                    <a:srgbClr val="477C96"/>
                  </a:solidFill>
                </a:endParaRPr>
              </a:p>
            </p:txBody>
          </p:sp>
        </mc:Choice>
        <mc:Fallback xmlns="">
          <p:sp>
            <p:nvSpPr>
              <p:cNvPr id="40" name="Title 1">
                <a:extLst>
                  <a:ext uri="{FF2B5EF4-FFF2-40B4-BE49-F238E27FC236}">
                    <a16:creationId xmlns:a16="http://schemas.microsoft.com/office/drawing/2014/main" id="{35B1B6A2-B2B4-9C40-BF11-0780A60E3EEB}"/>
                  </a:ext>
                </a:extLst>
              </p:cNvPr>
              <p:cNvSpPr txBox="1">
                <a:spLocks noRot="1" noChangeAspect="1" noMove="1" noResize="1" noEditPoints="1" noAdjustHandles="1" noChangeArrowheads="1" noChangeShapeType="1" noTextEdit="1"/>
              </p:cNvSpPr>
              <p:nvPr/>
            </p:nvSpPr>
            <p:spPr>
              <a:xfrm>
                <a:off x="7844883" y="1554316"/>
                <a:ext cx="1148289" cy="243283"/>
              </a:xfrm>
              <a:custGeom>
                <a:avLst/>
                <a:gdLst>
                  <a:gd name="connsiteX0" fmla="*/ 0 w 1531052"/>
                  <a:gd name="connsiteY0" fmla="*/ 0 h 324377"/>
                  <a:gd name="connsiteX1" fmla="*/ 540972 w 1531052"/>
                  <a:gd name="connsiteY1" fmla="*/ 0 h 324377"/>
                  <a:gd name="connsiteX2" fmla="*/ 1066633 w 1531052"/>
                  <a:gd name="connsiteY2" fmla="*/ 0 h 324377"/>
                  <a:gd name="connsiteX3" fmla="*/ 1531052 w 1531052"/>
                  <a:gd name="connsiteY3" fmla="*/ 0 h 324377"/>
                  <a:gd name="connsiteX4" fmla="*/ 1531052 w 1531052"/>
                  <a:gd name="connsiteY4" fmla="*/ 324377 h 324377"/>
                  <a:gd name="connsiteX5" fmla="*/ 1051322 w 1531052"/>
                  <a:gd name="connsiteY5" fmla="*/ 324377 h 324377"/>
                  <a:gd name="connsiteX6" fmla="*/ 540972 w 1531052"/>
                  <a:gd name="connsiteY6" fmla="*/ 324377 h 324377"/>
                  <a:gd name="connsiteX7" fmla="*/ 0 w 1531052"/>
                  <a:gd name="connsiteY7" fmla="*/ 324377 h 324377"/>
                  <a:gd name="connsiteX8" fmla="*/ 0 w 1531052"/>
                  <a:gd name="connsiteY8" fmla="*/ 0 h 32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052" h="324377" fill="none" extrusionOk="0">
                    <a:moveTo>
                      <a:pt x="0" y="0"/>
                    </a:moveTo>
                    <a:cubicBezTo>
                      <a:pt x="195602" y="-18741"/>
                      <a:pt x="307348" y="4899"/>
                      <a:pt x="540972" y="0"/>
                    </a:cubicBezTo>
                    <a:cubicBezTo>
                      <a:pt x="774596" y="-4899"/>
                      <a:pt x="939416" y="51427"/>
                      <a:pt x="1066633" y="0"/>
                    </a:cubicBezTo>
                    <a:cubicBezTo>
                      <a:pt x="1193850" y="-51427"/>
                      <a:pt x="1347035" y="31709"/>
                      <a:pt x="1531052" y="0"/>
                    </a:cubicBezTo>
                    <a:cubicBezTo>
                      <a:pt x="1561345" y="140107"/>
                      <a:pt x="1499456" y="193236"/>
                      <a:pt x="1531052" y="324377"/>
                    </a:cubicBezTo>
                    <a:cubicBezTo>
                      <a:pt x="1375461" y="365356"/>
                      <a:pt x="1226228" y="317385"/>
                      <a:pt x="1051322" y="324377"/>
                    </a:cubicBezTo>
                    <a:cubicBezTo>
                      <a:pt x="876416" y="331369"/>
                      <a:pt x="649592" y="302299"/>
                      <a:pt x="540972" y="324377"/>
                    </a:cubicBezTo>
                    <a:cubicBezTo>
                      <a:pt x="432352" y="346455"/>
                      <a:pt x="155513" y="310647"/>
                      <a:pt x="0" y="324377"/>
                    </a:cubicBezTo>
                    <a:cubicBezTo>
                      <a:pt x="-26091" y="166800"/>
                      <a:pt x="1218" y="115180"/>
                      <a:pt x="0" y="0"/>
                    </a:cubicBezTo>
                    <a:close/>
                  </a:path>
                  <a:path w="1531052" h="324377" stroke="0" extrusionOk="0">
                    <a:moveTo>
                      <a:pt x="0" y="0"/>
                    </a:moveTo>
                    <a:cubicBezTo>
                      <a:pt x="189940" y="-13309"/>
                      <a:pt x="395884" y="13821"/>
                      <a:pt x="495040" y="0"/>
                    </a:cubicBezTo>
                    <a:cubicBezTo>
                      <a:pt x="594196" y="-13821"/>
                      <a:pt x="838513" y="9598"/>
                      <a:pt x="959459" y="0"/>
                    </a:cubicBezTo>
                    <a:cubicBezTo>
                      <a:pt x="1080405" y="-9598"/>
                      <a:pt x="1339994" y="40957"/>
                      <a:pt x="1531052" y="0"/>
                    </a:cubicBezTo>
                    <a:cubicBezTo>
                      <a:pt x="1545680" y="72959"/>
                      <a:pt x="1512904" y="247716"/>
                      <a:pt x="1531052" y="324377"/>
                    </a:cubicBezTo>
                    <a:cubicBezTo>
                      <a:pt x="1341119" y="369668"/>
                      <a:pt x="1212716" y="277865"/>
                      <a:pt x="1051322" y="324377"/>
                    </a:cubicBezTo>
                    <a:cubicBezTo>
                      <a:pt x="889928" y="370889"/>
                      <a:pt x="698276" y="268275"/>
                      <a:pt x="510351" y="324377"/>
                    </a:cubicBezTo>
                    <a:cubicBezTo>
                      <a:pt x="322426" y="380479"/>
                      <a:pt x="181775" y="306494"/>
                      <a:pt x="0" y="324377"/>
                    </a:cubicBezTo>
                    <a:cubicBezTo>
                      <a:pt x="-31617" y="218575"/>
                      <a:pt x="14329" y="110476"/>
                      <a:pt x="0" y="0"/>
                    </a:cubicBezTo>
                    <a:close/>
                  </a:path>
                </a:pathLst>
              </a:custGeom>
              <a:blipFill>
                <a:blip r:embed="rId16"/>
                <a:stretch>
                  <a:fillRect/>
                </a:stretch>
              </a:blipFill>
              <a:ln w="22225">
                <a:solidFill>
                  <a:schemeClr val="accent4"/>
                </a:solid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F4D35977-EC80-6F4A-A00F-F512CC1180A6}"/>
              </a:ext>
            </a:extLst>
          </p:cNvPr>
          <p:cNvCxnSpPr>
            <a:cxnSpLocks/>
          </p:cNvCxnSpPr>
          <p:nvPr/>
        </p:nvCxnSpPr>
        <p:spPr>
          <a:xfrm>
            <a:off x="5822598" y="3063216"/>
            <a:ext cx="366374"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FFF26D-ABBC-FF4F-B4AC-E14A9082CB8E}"/>
              </a:ext>
            </a:extLst>
          </p:cNvPr>
          <p:cNvCxnSpPr>
            <a:cxnSpLocks/>
          </p:cNvCxnSpPr>
          <p:nvPr/>
        </p:nvCxnSpPr>
        <p:spPr>
          <a:xfrm flipH="1" flipV="1">
            <a:off x="6184831" y="2120408"/>
            <a:ext cx="4498" cy="939891"/>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676F81A-6AA8-EF4A-935D-AF9DC3F8AE4D}"/>
              </a:ext>
            </a:extLst>
          </p:cNvPr>
          <p:cNvCxnSpPr>
            <a:cxnSpLocks/>
          </p:cNvCxnSpPr>
          <p:nvPr/>
        </p:nvCxnSpPr>
        <p:spPr>
          <a:xfrm>
            <a:off x="6188971" y="2120408"/>
            <a:ext cx="371213" cy="0"/>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itle 1">
                <a:extLst>
                  <a:ext uri="{FF2B5EF4-FFF2-40B4-BE49-F238E27FC236}">
                    <a16:creationId xmlns:a16="http://schemas.microsoft.com/office/drawing/2014/main" id="{B11B19CC-6DEF-044A-B036-326079CDEE65}"/>
                  </a:ext>
                </a:extLst>
              </p:cNvPr>
              <p:cNvSpPr txBox="1">
                <a:spLocks/>
              </p:cNvSpPr>
              <p:nvPr/>
            </p:nvSpPr>
            <p:spPr>
              <a:xfrm>
                <a:off x="6629644" y="1894743"/>
                <a:ext cx="2024162" cy="357080"/>
              </a:xfrm>
              <a:custGeom>
                <a:avLst/>
                <a:gdLst>
                  <a:gd name="connsiteX0" fmla="*/ 0 w 2698882"/>
                  <a:gd name="connsiteY0" fmla="*/ 0 h 476106"/>
                  <a:gd name="connsiteX1" fmla="*/ 512788 w 2698882"/>
                  <a:gd name="connsiteY1" fmla="*/ 0 h 476106"/>
                  <a:gd name="connsiteX2" fmla="*/ 1052564 w 2698882"/>
                  <a:gd name="connsiteY2" fmla="*/ 0 h 476106"/>
                  <a:gd name="connsiteX3" fmla="*/ 1619329 w 2698882"/>
                  <a:gd name="connsiteY3" fmla="*/ 0 h 476106"/>
                  <a:gd name="connsiteX4" fmla="*/ 2186094 w 2698882"/>
                  <a:gd name="connsiteY4" fmla="*/ 0 h 476106"/>
                  <a:gd name="connsiteX5" fmla="*/ 2698882 w 2698882"/>
                  <a:gd name="connsiteY5" fmla="*/ 0 h 476106"/>
                  <a:gd name="connsiteX6" fmla="*/ 2698882 w 2698882"/>
                  <a:gd name="connsiteY6" fmla="*/ 476106 h 476106"/>
                  <a:gd name="connsiteX7" fmla="*/ 2105128 w 2698882"/>
                  <a:gd name="connsiteY7" fmla="*/ 476106 h 476106"/>
                  <a:gd name="connsiteX8" fmla="*/ 1511374 w 2698882"/>
                  <a:gd name="connsiteY8" fmla="*/ 476106 h 476106"/>
                  <a:gd name="connsiteX9" fmla="*/ 971598 w 2698882"/>
                  <a:gd name="connsiteY9" fmla="*/ 476106 h 476106"/>
                  <a:gd name="connsiteX10" fmla="*/ 0 w 2698882"/>
                  <a:gd name="connsiteY10" fmla="*/ 476106 h 476106"/>
                  <a:gd name="connsiteX11" fmla="*/ 0 w 2698882"/>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882" h="476106" fill="none" extrusionOk="0">
                    <a:moveTo>
                      <a:pt x="0" y="0"/>
                    </a:moveTo>
                    <a:cubicBezTo>
                      <a:pt x="135035" y="-31472"/>
                      <a:pt x="381192" y="52049"/>
                      <a:pt x="512788" y="0"/>
                    </a:cubicBezTo>
                    <a:cubicBezTo>
                      <a:pt x="644384" y="-52049"/>
                      <a:pt x="791695" y="20688"/>
                      <a:pt x="1052564" y="0"/>
                    </a:cubicBezTo>
                    <a:cubicBezTo>
                      <a:pt x="1313433" y="-20688"/>
                      <a:pt x="1502086" y="58270"/>
                      <a:pt x="1619329" y="0"/>
                    </a:cubicBezTo>
                    <a:cubicBezTo>
                      <a:pt x="1736572" y="-58270"/>
                      <a:pt x="1975991" y="9715"/>
                      <a:pt x="2186094" y="0"/>
                    </a:cubicBezTo>
                    <a:cubicBezTo>
                      <a:pt x="2396197" y="-9715"/>
                      <a:pt x="2527868" y="48095"/>
                      <a:pt x="2698882" y="0"/>
                    </a:cubicBezTo>
                    <a:cubicBezTo>
                      <a:pt x="2751367" y="212783"/>
                      <a:pt x="2692018" y="238093"/>
                      <a:pt x="2698882" y="476106"/>
                    </a:cubicBezTo>
                    <a:cubicBezTo>
                      <a:pt x="2484438" y="490508"/>
                      <a:pt x="2401860" y="451321"/>
                      <a:pt x="2105128" y="476106"/>
                    </a:cubicBezTo>
                    <a:cubicBezTo>
                      <a:pt x="1808396" y="500891"/>
                      <a:pt x="1700424" y="411230"/>
                      <a:pt x="1511374" y="476106"/>
                    </a:cubicBezTo>
                    <a:cubicBezTo>
                      <a:pt x="1322324" y="540982"/>
                      <a:pt x="1173295" y="446192"/>
                      <a:pt x="971598" y="476106"/>
                    </a:cubicBezTo>
                    <a:cubicBezTo>
                      <a:pt x="769901" y="506020"/>
                      <a:pt x="441972" y="473819"/>
                      <a:pt x="0" y="476106"/>
                    </a:cubicBezTo>
                    <a:cubicBezTo>
                      <a:pt x="-39756" y="318244"/>
                      <a:pt x="32094" y="95638"/>
                      <a:pt x="0" y="0"/>
                    </a:cubicBezTo>
                    <a:close/>
                  </a:path>
                  <a:path w="2698882" h="476106" stroke="0" extrusionOk="0">
                    <a:moveTo>
                      <a:pt x="0" y="0"/>
                    </a:moveTo>
                    <a:cubicBezTo>
                      <a:pt x="229889" y="-52428"/>
                      <a:pt x="386795" y="27211"/>
                      <a:pt x="512788" y="0"/>
                    </a:cubicBezTo>
                    <a:cubicBezTo>
                      <a:pt x="638781" y="-27211"/>
                      <a:pt x="832160" y="35919"/>
                      <a:pt x="971598" y="0"/>
                    </a:cubicBezTo>
                    <a:cubicBezTo>
                      <a:pt x="1111036" y="-35919"/>
                      <a:pt x="1336845" y="17550"/>
                      <a:pt x="1565352" y="0"/>
                    </a:cubicBezTo>
                    <a:cubicBezTo>
                      <a:pt x="1793859" y="-17550"/>
                      <a:pt x="1896929" y="44355"/>
                      <a:pt x="2078139" y="0"/>
                    </a:cubicBezTo>
                    <a:cubicBezTo>
                      <a:pt x="2259349" y="-44355"/>
                      <a:pt x="2514163" y="41659"/>
                      <a:pt x="2698882" y="0"/>
                    </a:cubicBezTo>
                    <a:cubicBezTo>
                      <a:pt x="2738529" y="213838"/>
                      <a:pt x="2660261" y="266442"/>
                      <a:pt x="2698882" y="476106"/>
                    </a:cubicBezTo>
                    <a:cubicBezTo>
                      <a:pt x="2440760" y="507495"/>
                      <a:pt x="2395537" y="412107"/>
                      <a:pt x="2159106" y="476106"/>
                    </a:cubicBezTo>
                    <a:cubicBezTo>
                      <a:pt x="1922675" y="540105"/>
                      <a:pt x="1847934" y="471097"/>
                      <a:pt x="1565352" y="476106"/>
                    </a:cubicBezTo>
                    <a:cubicBezTo>
                      <a:pt x="1282770" y="481115"/>
                      <a:pt x="1200086" y="435332"/>
                      <a:pt x="1106542" y="476106"/>
                    </a:cubicBezTo>
                    <a:cubicBezTo>
                      <a:pt x="1012998" y="516880"/>
                      <a:pt x="769656" y="458964"/>
                      <a:pt x="566765" y="476106"/>
                    </a:cubicBezTo>
                    <a:cubicBezTo>
                      <a:pt x="363874" y="493248"/>
                      <a:pt x="253536" y="433100"/>
                      <a:pt x="0" y="476106"/>
                    </a:cubicBezTo>
                    <a:cubicBezTo>
                      <a:pt x="-1371" y="265110"/>
                      <a:pt x="37611" y="126278"/>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𝐶</m:t>
                      </m:r>
                      <m:d>
                        <m:dPr>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𝑅</m:t>
                              </m:r>
                            </m:den>
                          </m:f>
                        </m:e>
                      </m:d>
                    </m:oMath>
                  </m:oMathPara>
                </a14:m>
                <a:endParaRPr lang="en-US" sz="1050" dirty="0">
                  <a:solidFill>
                    <a:srgbClr val="477C96"/>
                  </a:solidFill>
                </a:endParaRPr>
              </a:p>
            </p:txBody>
          </p:sp>
        </mc:Choice>
        <mc:Fallback xmlns="">
          <p:sp>
            <p:nvSpPr>
              <p:cNvPr id="46" name="Title 1">
                <a:extLst>
                  <a:ext uri="{FF2B5EF4-FFF2-40B4-BE49-F238E27FC236}">
                    <a16:creationId xmlns:a16="http://schemas.microsoft.com/office/drawing/2014/main" id="{B11B19CC-6DEF-044A-B036-326079CDEE65}"/>
                  </a:ext>
                </a:extLst>
              </p:cNvPr>
              <p:cNvSpPr txBox="1">
                <a:spLocks noRot="1" noChangeAspect="1" noMove="1" noResize="1" noEditPoints="1" noAdjustHandles="1" noChangeArrowheads="1" noChangeShapeType="1" noTextEdit="1"/>
              </p:cNvSpPr>
              <p:nvPr/>
            </p:nvSpPr>
            <p:spPr>
              <a:xfrm>
                <a:off x="6629644" y="1894743"/>
                <a:ext cx="2024162" cy="357080"/>
              </a:xfrm>
              <a:custGeom>
                <a:avLst/>
                <a:gdLst>
                  <a:gd name="connsiteX0" fmla="*/ 0 w 2698882"/>
                  <a:gd name="connsiteY0" fmla="*/ 0 h 476106"/>
                  <a:gd name="connsiteX1" fmla="*/ 512788 w 2698882"/>
                  <a:gd name="connsiteY1" fmla="*/ 0 h 476106"/>
                  <a:gd name="connsiteX2" fmla="*/ 1052564 w 2698882"/>
                  <a:gd name="connsiteY2" fmla="*/ 0 h 476106"/>
                  <a:gd name="connsiteX3" fmla="*/ 1619329 w 2698882"/>
                  <a:gd name="connsiteY3" fmla="*/ 0 h 476106"/>
                  <a:gd name="connsiteX4" fmla="*/ 2186094 w 2698882"/>
                  <a:gd name="connsiteY4" fmla="*/ 0 h 476106"/>
                  <a:gd name="connsiteX5" fmla="*/ 2698882 w 2698882"/>
                  <a:gd name="connsiteY5" fmla="*/ 0 h 476106"/>
                  <a:gd name="connsiteX6" fmla="*/ 2698882 w 2698882"/>
                  <a:gd name="connsiteY6" fmla="*/ 476106 h 476106"/>
                  <a:gd name="connsiteX7" fmla="*/ 2105128 w 2698882"/>
                  <a:gd name="connsiteY7" fmla="*/ 476106 h 476106"/>
                  <a:gd name="connsiteX8" fmla="*/ 1511374 w 2698882"/>
                  <a:gd name="connsiteY8" fmla="*/ 476106 h 476106"/>
                  <a:gd name="connsiteX9" fmla="*/ 971598 w 2698882"/>
                  <a:gd name="connsiteY9" fmla="*/ 476106 h 476106"/>
                  <a:gd name="connsiteX10" fmla="*/ 0 w 2698882"/>
                  <a:gd name="connsiteY10" fmla="*/ 476106 h 476106"/>
                  <a:gd name="connsiteX11" fmla="*/ 0 w 2698882"/>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882" h="476106" fill="none" extrusionOk="0">
                    <a:moveTo>
                      <a:pt x="0" y="0"/>
                    </a:moveTo>
                    <a:cubicBezTo>
                      <a:pt x="135035" y="-31472"/>
                      <a:pt x="381192" y="52049"/>
                      <a:pt x="512788" y="0"/>
                    </a:cubicBezTo>
                    <a:cubicBezTo>
                      <a:pt x="644384" y="-52049"/>
                      <a:pt x="791695" y="20688"/>
                      <a:pt x="1052564" y="0"/>
                    </a:cubicBezTo>
                    <a:cubicBezTo>
                      <a:pt x="1313433" y="-20688"/>
                      <a:pt x="1502086" y="58270"/>
                      <a:pt x="1619329" y="0"/>
                    </a:cubicBezTo>
                    <a:cubicBezTo>
                      <a:pt x="1736572" y="-58270"/>
                      <a:pt x="1975991" y="9715"/>
                      <a:pt x="2186094" y="0"/>
                    </a:cubicBezTo>
                    <a:cubicBezTo>
                      <a:pt x="2396197" y="-9715"/>
                      <a:pt x="2527868" y="48095"/>
                      <a:pt x="2698882" y="0"/>
                    </a:cubicBezTo>
                    <a:cubicBezTo>
                      <a:pt x="2751367" y="212783"/>
                      <a:pt x="2692018" y="238093"/>
                      <a:pt x="2698882" y="476106"/>
                    </a:cubicBezTo>
                    <a:cubicBezTo>
                      <a:pt x="2484438" y="490508"/>
                      <a:pt x="2401860" y="451321"/>
                      <a:pt x="2105128" y="476106"/>
                    </a:cubicBezTo>
                    <a:cubicBezTo>
                      <a:pt x="1808396" y="500891"/>
                      <a:pt x="1700424" y="411230"/>
                      <a:pt x="1511374" y="476106"/>
                    </a:cubicBezTo>
                    <a:cubicBezTo>
                      <a:pt x="1322324" y="540982"/>
                      <a:pt x="1173295" y="446192"/>
                      <a:pt x="971598" y="476106"/>
                    </a:cubicBezTo>
                    <a:cubicBezTo>
                      <a:pt x="769901" y="506020"/>
                      <a:pt x="441972" y="473819"/>
                      <a:pt x="0" y="476106"/>
                    </a:cubicBezTo>
                    <a:cubicBezTo>
                      <a:pt x="-39756" y="318244"/>
                      <a:pt x="32094" y="95638"/>
                      <a:pt x="0" y="0"/>
                    </a:cubicBezTo>
                    <a:close/>
                  </a:path>
                  <a:path w="2698882" h="476106" stroke="0" extrusionOk="0">
                    <a:moveTo>
                      <a:pt x="0" y="0"/>
                    </a:moveTo>
                    <a:cubicBezTo>
                      <a:pt x="229889" y="-52428"/>
                      <a:pt x="386795" y="27211"/>
                      <a:pt x="512788" y="0"/>
                    </a:cubicBezTo>
                    <a:cubicBezTo>
                      <a:pt x="638781" y="-27211"/>
                      <a:pt x="832160" y="35919"/>
                      <a:pt x="971598" y="0"/>
                    </a:cubicBezTo>
                    <a:cubicBezTo>
                      <a:pt x="1111036" y="-35919"/>
                      <a:pt x="1336845" y="17550"/>
                      <a:pt x="1565352" y="0"/>
                    </a:cubicBezTo>
                    <a:cubicBezTo>
                      <a:pt x="1793859" y="-17550"/>
                      <a:pt x="1896929" y="44355"/>
                      <a:pt x="2078139" y="0"/>
                    </a:cubicBezTo>
                    <a:cubicBezTo>
                      <a:pt x="2259349" y="-44355"/>
                      <a:pt x="2514163" y="41659"/>
                      <a:pt x="2698882" y="0"/>
                    </a:cubicBezTo>
                    <a:cubicBezTo>
                      <a:pt x="2738529" y="213838"/>
                      <a:pt x="2660261" y="266442"/>
                      <a:pt x="2698882" y="476106"/>
                    </a:cubicBezTo>
                    <a:cubicBezTo>
                      <a:pt x="2440760" y="507495"/>
                      <a:pt x="2395537" y="412107"/>
                      <a:pt x="2159106" y="476106"/>
                    </a:cubicBezTo>
                    <a:cubicBezTo>
                      <a:pt x="1922675" y="540105"/>
                      <a:pt x="1847934" y="471097"/>
                      <a:pt x="1565352" y="476106"/>
                    </a:cubicBezTo>
                    <a:cubicBezTo>
                      <a:pt x="1282770" y="481115"/>
                      <a:pt x="1200086" y="435332"/>
                      <a:pt x="1106542" y="476106"/>
                    </a:cubicBezTo>
                    <a:cubicBezTo>
                      <a:pt x="1012998" y="516880"/>
                      <a:pt x="769656" y="458964"/>
                      <a:pt x="566765" y="476106"/>
                    </a:cubicBezTo>
                    <a:cubicBezTo>
                      <a:pt x="363874" y="493248"/>
                      <a:pt x="253536" y="433100"/>
                      <a:pt x="0" y="476106"/>
                    </a:cubicBezTo>
                    <a:cubicBezTo>
                      <a:pt x="-1371" y="265110"/>
                      <a:pt x="37611" y="126278"/>
                      <a:pt x="0" y="0"/>
                    </a:cubicBezTo>
                    <a:close/>
                  </a:path>
                </a:pathLst>
              </a:custGeom>
              <a:blipFill>
                <a:blip r:embed="rId17"/>
                <a:stretch>
                  <a:fillRect b="-6250"/>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47" name="Right Brace 46">
            <a:extLst>
              <a:ext uri="{FF2B5EF4-FFF2-40B4-BE49-F238E27FC236}">
                <a16:creationId xmlns:a16="http://schemas.microsoft.com/office/drawing/2014/main" id="{DE136A50-CE3B-1241-B2CC-B7283E364135}"/>
              </a:ext>
            </a:extLst>
          </p:cNvPr>
          <p:cNvSpPr/>
          <p:nvPr/>
        </p:nvSpPr>
        <p:spPr>
          <a:xfrm rot="5400000">
            <a:off x="7419382" y="1404668"/>
            <a:ext cx="222279" cy="1729701"/>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49" name="Straight Arrow Connector 48">
            <a:extLst>
              <a:ext uri="{FF2B5EF4-FFF2-40B4-BE49-F238E27FC236}">
                <a16:creationId xmlns:a16="http://schemas.microsoft.com/office/drawing/2014/main" id="{CBC4350C-C03B-E14C-8A71-A0A108E4947F}"/>
              </a:ext>
            </a:extLst>
          </p:cNvPr>
          <p:cNvCxnSpPr/>
          <p:nvPr/>
        </p:nvCxnSpPr>
        <p:spPr>
          <a:xfrm>
            <a:off x="7844882" y="1797598"/>
            <a:ext cx="0" cy="210239"/>
          </a:xfrm>
          <a:prstGeom prst="straightConnector1">
            <a:avLst/>
          </a:prstGeom>
          <a:ln w="12700">
            <a:solidFill>
              <a:srgbClr val="8B3FBE"/>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itle 1">
                <a:extLst>
                  <a:ext uri="{FF2B5EF4-FFF2-40B4-BE49-F238E27FC236}">
                    <a16:creationId xmlns:a16="http://schemas.microsoft.com/office/drawing/2014/main" id="{D4BDB462-180C-0847-90B7-F4960FBDFF23}"/>
                  </a:ext>
                </a:extLst>
              </p:cNvPr>
              <p:cNvSpPr txBox="1">
                <a:spLocks/>
              </p:cNvSpPr>
              <p:nvPr/>
            </p:nvSpPr>
            <p:spPr>
              <a:xfrm>
                <a:off x="6460170" y="228384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𝑟</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d>
                        <m:dPr>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𝑅</m:t>
                              </m:r>
                            </m:den>
                          </m:f>
                        </m:e>
                      </m:d>
                    </m:oMath>
                  </m:oMathPara>
                </a14:m>
                <a:endParaRPr lang="en-US" sz="1050" dirty="0">
                  <a:solidFill>
                    <a:srgbClr val="477C96"/>
                  </a:solidFill>
                </a:endParaRPr>
              </a:p>
            </p:txBody>
          </p:sp>
        </mc:Choice>
        <mc:Fallback xmlns="">
          <p:sp>
            <p:nvSpPr>
              <p:cNvPr id="50" name="Title 1">
                <a:extLst>
                  <a:ext uri="{FF2B5EF4-FFF2-40B4-BE49-F238E27FC236}">
                    <a16:creationId xmlns:a16="http://schemas.microsoft.com/office/drawing/2014/main" id="{D4BDB462-180C-0847-90B7-F4960FBDFF23}"/>
                  </a:ext>
                </a:extLst>
              </p:cNvPr>
              <p:cNvSpPr txBox="1">
                <a:spLocks noRot="1" noChangeAspect="1" noMove="1" noResize="1" noEditPoints="1" noAdjustHandles="1" noChangeArrowheads="1" noChangeShapeType="1" noTextEdit="1"/>
              </p:cNvSpPr>
              <p:nvPr/>
            </p:nvSpPr>
            <p:spPr>
              <a:xfrm>
                <a:off x="6460170" y="228384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blipFill>
                <a:blip r:embed="rId18"/>
                <a:stretch>
                  <a:fillRect b="-6250"/>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D252442B-2DD8-4943-9FCF-1D2F44550AD7}"/>
              </a:ext>
            </a:extLst>
          </p:cNvPr>
          <p:cNvCxnSpPr/>
          <p:nvPr/>
        </p:nvCxnSpPr>
        <p:spPr>
          <a:xfrm>
            <a:off x="7823801" y="2159496"/>
            <a:ext cx="0" cy="210239"/>
          </a:xfrm>
          <a:prstGeom prst="straightConnector1">
            <a:avLst/>
          </a:prstGeom>
          <a:ln w="12700">
            <a:solidFill>
              <a:srgbClr val="8B3FBE"/>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ket 53">
            <a:extLst>
              <a:ext uri="{FF2B5EF4-FFF2-40B4-BE49-F238E27FC236}">
                <a16:creationId xmlns:a16="http://schemas.microsoft.com/office/drawing/2014/main" id="{31862301-17BE-ED48-9464-B5FFC2A443C0}"/>
              </a:ext>
            </a:extLst>
          </p:cNvPr>
          <p:cNvSpPr/>
          <p:nvPr/>
        </p:nvSpPr>
        <p:spPr>
          <a:xfrm rot="5400000">
            <a:off x="7962012" y="2032092"/>
            <a:ext cx="37972" cy="735107"/>
          </a:xfrm>
          <a:prstGeom prst="leftBracket">
            <a:avLst/>
          </a:prstGeom>
          <a:ln w="12700">
            <a:solidFill>
              <a:srgbClr val="8B3F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5" name="Right Brace 54">
            <a:extLst>
              <a:ext uri="{FF2B5EF4-FFF2-40B4-BE49-F238E27FC236}">
                <a16:creationId xmlns:a16="http://schemas.microsoft.com/office/drawing/2014/main" id="{E96220B3-F9D1-6748-A6BD-1ED0493303FE}"/>
              </a:ext>
            </a:extLst>
          </p:cNvPr>
          <p:cNvSpPr/>
          <p:nvPr/>
        </p:nvSpPr>
        <p:spPr>
          <a:xfrm rot="5400000">
            <a:off x="7584101" y="1509929"/>
            <a:ext cx="164946" cy="2370386"/>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56" name="Title 1">
                <a:extLst>
                  <a:ext uri="{FF2B5EF4-FFF2-40B4-BE49-F238E27FC236}">
                    <a16:creationId xmlns:a16="http://schemas.microsoft.com/office/drawing/2014/main" id="{67C0E696-12CE-E941-BB13-6796287E85CB}"/>
                  </a:ext>
                </a:extLst>
              </p:cNvPr>
              <p:cNvSpPr txBox="1">
                <a:spLocks/>
              </p:cNvSpPr>
              <p:nvPr/>
            </p:nvSpPr>
            <p:spPr>
              <a:xfrm>
                <a:off x="6404749" y="268960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56" name="Title 1">
                <a:extLst>
                  <a:ext uri="{FF2B5EF4-FFF2-40B4-BE49-F238E27FC236}">
                    <a16:creationId xmlns:a16="http://schemas.microsoft.com/office/drawing/2014/main" id="{67C0E696-12CE-E941-BB13-6796287E85CB}"/>
                  </a:ext>
                </a:extLst>
              </p:cNvPr>
              <p:cNvSpPr txBox="1">
                <a:spLocks noRot="1" noChangeAspect="1" noMove="1" noResize="1" noEditPoints="1" noAdjustHandles="1" noChangeArrowheads="1" noChangeShapeType="1" noTextEdit="1"/>
              </p:cNvSpPr>
              <p:nvPr/>
            </p:nvSpPr>
            <p:spPr>
              <a:xfrm>
                <a:off x="6404749" y="268960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blipFill>
                <a:blip r:embed="rId19"/>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itle 1">
                <a:extLst>
                  <a:ext uri="{FF2B5EF4-FFF2-40B4-BE49-F238E27FC236}">
                    <a16:creationId xmlns:a16="http://schemas.microsoft.com/office/drawing/2014/main" id="{7AAB3243-4438-194A-BCBA-41EB36A881BD}"/>
                  </a:ext>
                </a:extLst>
              </p:cNvPr>
              <p:cNvSpPr txBox="1">
                <a:spLocks/>
              </p:cNvSpPr>
              <p:nvPr/>
            </p:nvSpPr>
            <p:spPr>
              <a:xfrm>
                <a:off x="6912371" y="3181564"/>
                <a:ext cx="1822859" cy="357080"/>
              </a:xfrm>
              <a:custGeom>
                <a:avLst/>
                <a:gdLst>
                  <a:gd name="connsiteX0" fmla="*/ 0 w 2430478"/>
                  <a:gd name="connsiteY0" fmla="*/ 0 h 476106"/>
                  <a:gd name="connsiteX1" fmla="*/ 461791 w 2430478"/>
                  <a:gd name="connsiteY1" fmla="*/ 0 h 476106"/>
                  <a:gd name="connsiteX2" fmla="*/ 947886 w 2430478"/>
                  <a:gd name="connsiteY2" fmla="*/ 0 h 476106"/>
                  <a:gd name="connsiteX3" fmla="*/ 1458287 w 2430478"/>
                  <a:gd name="connsiteY3" fmla="*/ 0 h 476106"/>
                  <a:gd name="connsiteX4" fmla="*/ 1968687 w 2430478"/>
                  <a:gd name="connsiteY4" fmla="*/ 0 h 476106"/>
                  <a:gd name="connsiteX5" fmla="*/ 2430478 w 2430478"/>
                  <a:gd name="connsiteY5" fmla="*/ 0 h 476106"/>
                  <a:gd name="connsiteX6" fmla="*/ 2430478 w 2430478"/>
                  <a:gd name="connsiteY6" fmla="*/ 476106 h 476106"/>
                  <a:gd name="connsiteX7" fmla="*/ 1895773 w 2430478"/>
                  <a:gd name="connsiteY7" fmla="*/ 476106 h 476106"/>
                  <a:gd name="connsiteX8" fmla="*/ 1361068 w 2430478"/>
                  <a:gd name="connsiteY8" fmla="*/ 476106 h 476106"/>
                  <a:gd name="connsiteX9" fmla="*/ 874972 w 2430478"/>
                  <a:gd name="connsiteY9" fmla="*/ 476106 h 476106"/>
                  <a:gd name="connsiteX10" fmla="*/ 0 w 2430478"/>
                  <a:gd name="connsiteY10" fmla="*/ 476106 h 476106"/>
                  <a:gd name="connsiteX11" fmla="*/ 0 w 2430478"/>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78" h="476106" fill="none" extrusionOk="0">
                    <a:moveTo>
                      <a:pt x="0" y="0"/>
                    </a:moveTo>
                    <a:cubicBezTo>
                      <a:pt x="146461" y="-1503"/>
                      <a:pt x="232231" y="30043"/>
                      <a:pt x="461791" y="0"/>
                    </a:cubicBezTo>
                    <a:cubicBezTo>
                      <a:pt x="691351" y="-30043"/>
                      <a:pt x="809750" y="54955"/>
                      <a:pt x="947886" y="0"/>
                    </a:cubicBezTo>
                    <a:cubicBezTo>
                      <a:pt x="1086022" y="-54955"/>
                      <a:pt x="1311381" y="55313"/>
                      <a:pt x="1458287" y="0"/>
                    </a:cubicBezTo>
                    <a:cubicBezTo>
                      <a:pt x="1605193" y="-55313"/>
                      <a:pt x="1752660" y="885"/>
                      <a:pt x="1968687" y="0"/>
                    </a:cubicBezTo>
                    <a:cubicBezTo>
                      <a:pt x="2184714" y="-885"/>
                      <a:pt x="2233349" y="44080"/>
                      <a:pt x="2430478" y="0"/>
                    </a:cubicBezTo>
                    <a:cubicBezTo>
                      <a:pt x="2482963" y="212783"/>
                      <a:pt x="2423614" y="238093"/>
                      <a:pt x="2430478" y="476106"/>
                    </a:cubicBezTo>
                    <a:cubicBezTo>
                      <a:pt x="2217651" y="482710"/>
                      <a:pt x="2150229" y="445481"/>
                      <a:pt x="1895773" y="476106"/>
                    </a:cubicBezTo>
                    <a:cubicBezTo>
                      <a:pt x="1641318" y="506731"/>
                      <a:pt x="1585911" y="430557"/>
                      <a:pt x="1361068" y="476106"/>
                    </a:cubicBezTo>
                    <a:cubicBezTo>
                      <a:pt x="1136225" y="521655"/>
                      <a:pt x="1117368" y="465237"/>
                      <a:pt x="874972" y="476106"/>
                    </a:cubicBezTo>
                    <a:cubicBezTo>
                      <a:pt x="632576" y="486975"/>
                      <a:pt x="245285" y="408149"/>
                      <a:pt x="0" y="476106"/>
                    </a:cubicBezTo>
                    <a:cubicBezTo>
                      <a:pt x="-39756" y="318244"/>
                      <a:pt x="32094" y="95638"/>
                      <a:pt x="0" y="0"/>
                    </a:cubicBezTo>
                    <a:close/>
                  </a:path>
                  <a:path w="2430478" h="476106" stroke="0" extrusionOk="0">
                    <a:moveTo>
                      <a:pt x="0" y="0"/>
                    </a:moveTo>
                    <a:cubicBezTo>
                      <a:pt x="165073" y="-44198"/>
                      <a:pt x="311025" y="30482"/>
                      <a:pt x="461791" y="0"/>
                    </a:cubicBezTo>
                    <a:cubicBezTo>
                      <a:pt x="612557" y="-30482"/>
                      <a:pt x="758168" y="30858"/>
                      <a:pt x="874972" y="0"/>
                    </a:cubicBezTo>
                    <a:cubicBezTo>
                      <a:pt x="991776" y="-30858"/>
                      <a:pt x="1201650" y="11435"/>
                      <a:pt x="1409677" y="0"/>
                    </a:cubicBezTo>
                    <a:cubicBezTo>
                      <a:pt x="1617705" y="-11435"/>
                      <a:pt x="1651171" y="50148"/>
                      <a:pt x="1871468" y="0"/>
                    </a:cubicBezTo>
                    <a:cubicBezTo>
                      <a:pt x="2091765" y="-50148"/>
                      <a:pt x="2211133" y="40025"/>
                      <a:pt x="2430478" y="0"/>
                    </a:cubicBezTo>
                    <a:cubicBezTo>
                      <a:pt x="2470125" y="213838"/>
                      <a:pt x="2391857" y="266442"/>
                      <a:pt x="2430478" y="476106"/>
                    </a:cubicBezTo>
                    <a:cubicBezTo>
                      <a:pt x="2293179" y="487425"/>
                      <a:pt x="2095798" y="454836"/>
                      <a:pt x="1944382" y="476106"/>
                    </a:cubicBezTo>
                    <a:cubicBezTo>
                      <a:pt x="1792966" y="497376"/>
                      <a:pt x="1595767" y="445564"/>
                      <a:pt x="1409677" y="476106"/>
                    </a:cubicBezTo>
                    <a:cubicBezTo>
                      <a:pt x="1223588" y="506648"/>
                      <a:pt x="1145189" y="428455"/>
                      <a:pt x="996496" y="476106"/>
                    </a:cubicBezTo>
                    <a:cubicBezTo>
                      <a:pt x="847803" y="523757"/>
                      <a:pt x="687886" y="457946"/>
                      <a:pt x="510400" y="476106"/>
                    </a:cubicBezTo>
                    <a:cubicBezTo>
                      <a:pt x="332914" y="494266"/>
                      <a:pt x="212647" y="474904"/>
                      <a:pt x="0" y="476106"/>
                    </a:cubicBezTo>
                    <a:cubicBezTo>
                      <a:pt x="-1371" y="265110"/>
                      <a:pt x="37611" y="126278"/>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57" name="Title 1">
                <a:extLst>
                  <a:ext uri="{FF2B5EF4-FFF2-40B4-BE49-F238E27FC236}">
                    <a16:creationId xmlns:a16="http://schemas.microsoft.com/office/drawing/2014/main" id="{7AAB3243-4438-194A-BCBA-41EB36A881BD}"/>
                  </a:ext>
                </a:extLst>
              </p:cNvPr>
              <p:cNvSpPr txBox="1">
                <a:spLocks noRot="1" noChangeAspect="1" noMove="1" noResize="1" noEditPoints="1" noAdjustHandles="1" noChangeArrowheads="1" noChangeShapeType="1" noTextEdit="1"/>
              </p:cNvSpPr>
              <p:nvPr/>
            </p:nvSpPr>
            <p:spPr>
              <a:xfrm>
                <a:off x="6912371" y="3181564"/>
                <a:ext cx="1822859" cy="357080"/>
              </a:xfrm>
              <a:custGeom>
                <a:avLst/>
                <a:gdLst>
                  <a:gd name="connsiteX0" fmla="*/ 0 w 2430478"/>
                  <a:gd name="connsiteY0" fmla="*/ 0 h 476106"/>
                  <a:gd name="connsiteX1" fmla="*/ 461791 w 2430478"/>
                  <a:gd name="connsiteY1" fmla="*/ 0 h 476106"/>
                  <a:gd name="connsiteX2" fmla="*/ 947886 w 2430478"/>
                  <a:gd name="connsiteY2" fmla="*/ 0 h 476106"/>
                  <a:gd name="connsiteX3" fmla="*/ 1458287 w 2430478"/>
                  <a:gd name="connsiteY3" fmla="*/ 0 h 476106"/>
                  <a:gd name="connsiteX4" fmla="*/ 1968687 w 2430478"/>
                  <a:gd name="connsiteY4" fmla="*/ 0 h 476106"/>
                  <a:gd name="connsiteX5" fmla="*/ 2430478 w 2430478"/>
                  <a:gd name="connsiteY5" fmla="*/ 0 h 476106"/>
                  <a:gd name="connsiteX6" fmla="*/ 2430478 w 2430478"/>
                  <a:gd name="connsiteY6" fmla="*/ 476106 h 476106"/>
                  <a:gd name="connsiteX7" fmla="*/ 1895773 w 2430478"/>
                  <a:gd name="connsiteY7" fmla="*/ 476106 h 476106"/>
                  <a:gd name="connsiteX8" fmla="*/ 1361068 w 2430478"/>
                  <a:gd name="connsiteY8" fmla="*/ 476106 h 476106"/>
                  <a:gd name="connsiteX9" fmla="*/ 874972 w 2430478"/>
                  <a:gd name="connsiteY9" fmla="*/ 476106 h 476106"/>
                  <a:gd name="connsiteX10" fmla="*/ 0 w 2430478"/>
                  <a:gd name="connsiteY10" fmla="*/ 476106 h 476106"/>
                  <a:gd name="connsiteX11" fmla="*/ 0 w 2430478"/>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78" h="476106" fill="none" extrusionOk="0">
                    <a:moveTo>
                      <a:pt x="0" y="0"/>
                    </a:moveTo>
                    <a:cubicBezTo>
                      <a:pt x="146461" y="-1503"/>
                      <a:pt x="232231" y="30043"/>
                      <a:pt x="461791" y="0"/>
                    </a:cubicBezTo>
                    <a:cubicBezTo>
                      <a:pt x="691351" y="-30043"/>
                      <a:pt x="809750" y="54955"/>
                      <a:pt x="947886" y="0"/>
                    </a:cubicBezTo>
                    <a:cubicBezTo>
                      <a:pt x="1086022" y="-54955"/>
                      <a:pt x="1311381" y="55313"/>
                      <a:pt x="1458287" y="0"/>
                    </a:cubicBezTo>
                    <a:cubicBezTo>
                      <a:pt x="1605193" y="-55313"/>
                      <a:pt x="1752660" y="885"/>
                      <a:pt x="1968687" y="0"/>
                    </a:cubicBezTo>
                    <a:cubicBezTo>
                      <a:pt x="2184714" y="-885"/>
                      <a:pt x="2233349" y="44080"/>
                      <a:pt x="2430478" y="0"/>
                    </a:cubicBezTo>
                    <a:cubicBezTo>
                      <a:pt x="2482963" y="212783"/>
                      <a:pt x="2423614" y="238093"/>
                      <a:pt x="2430478" y="476106"/>
                    </a:cubicBezTo>
                    <a:cubicBezTo>
                      <a:pt x="2217651" y="482710"/>
                      <a:pt x="2150229" y="445481"/>
                      <a:pt x="1895773" y="476106"/>
                    </a:cubicBezTo>
                    <a:cubicBezTo>
                      <a:pt x="1641318" y="506731"/>
                      <a:pt x="1585911" y="430557"/>
                      <a:pt x="1361068" y="476106"/>
                    </a:cubicBezTo>
                    <a:cubicBezTo>
                      <a:pt x="1136225" y="521655"/>
                      <a:pt x="1117368" y="465237"/>
                      <a:pt x="874972" y="476106"/>
                    </a:cubicBezTo>
                    <a:cubicBezTo>
                      <a:pt x="632576" y="486975"/>
                      <a:pt x="245285" y="408149"/>
                      <a:pt x="0" y="476106"/>
                    </a:cubicBezTo>
                    <a:cubicBezTo>
                      <a:pt x="-39756" y="318244"/>
                      <a:pt x="32094" y="95638"/>
                      <a:pt x="0" y="0"/>
                    </a:cubicBezTo>
                    <a:close/>
                  </a:path>
                  <a:path w="2430478" h="476106" stroke="0" extrusionOk="0">
                    <a:moveTo>
                      <a:pt x="0" y="0"/>
                    </a:moveTo>
                    <a:cubicBezTo>
                      <a:pt x="165073" y="-44198"/>
                      <a:pt x="311025" y="30482"/>
                      <a:pt x="461791" y="0"/>
                    </a:cubicBezTo>
                    <a:cubicBezTo>
                      <a:pt x="612557" y="-30482"/>
                      <a:pt x="758168" y="30858"/>
                      <a:pt x="874972" y="0"/>
                    </a:cubicBezTo>
                    <a:cubicBezTo>
                      <a:pt x="991776" y="-30858"/>
                      <a:pt x="1201650" y="11435"/>
                      <a:pt x="1409677" y="0"/>
                    </a:cubicBezTo>
                    <a:cubicBezTo>
                      <a:pt x="1617705" y="-11435"/>
                      <a:pt x="1651171" y="50148"/>
                      <a:pt x="1871468" y="0"/>
                    </a:cubicBezTo>
                    <a:cubicBezTo>
                      <a:pt x="2091765" y="-50148"/>
                      <a:pt x="2211133" y="40025"/>
                      <a:pt x="2430478" y="0"/>
                    </a:cubicBezTo>
                    <a:cubicBezTo>
                      <a:pt x="2470125" y="213838"/>
                      <a:pt x="2391857" y="266442"/>
                      <a:pt x="2430478" y="476106"/>
                    </a:cubicBezTo>
                    <a:cubicBezTo>
                      <a:pt x="2293179" y="487425"/>
                      <a:pt x="2095798" y="454836"/>
                      <a:pt x="1944382" y="476106"/>
                    </a:cubicBezTo>
                    <a:cubicBezTo>
                      <a:pt x="1792966" y="497376"/>
                      <a:pt x="1595767" y="445564"/>
                      <a:pt x="1409677" y="476106"/>
                    </a:cubicBezTo>
                    <a:cubicBezTo>
                      <a:pt x="1223588" y="506648"/>
                      <a:pt x="1145189" y="428455"/>
                      <a:pt x="996496" y="476106"/>
                    </a:cubicBezTo>
                    <a:cubicBezTo>
                      <a:pt x="847803" y="523757"/>
                      <a:pt x="687886" y="457946"/>
                      <a:pt x="510400" y="476106"/>
                    </a:cubicBezTo>
                    <a:cubicBezTo>
                      <a:pt x="332914" y="494266"/>
                      <a:pt x="212647" y="474904"/>
                      <a:pt x="0" y="476106"/>
                    </a:cubicBezTo>
                    <a:cubicBezTo>
                      <a:pt x="-1371" y="265110"/>
                      <a:pt x="37611" y="126278"/>
                      <a:pt x="0" y="0"/>
                    </a:cubicBezTo>
                    <a:close/>
                  </a:path>
                </a:pathLst>
              </a:custGeom>
              <a:blipFill>
                <a:blip r:embed="rId20"/>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58" name="Right Brace 57">
            <a:extLst>
              <a:ext uri="{FF2B5EF4-FFF2-40B4-BE49-F238E27FC236}">
                <a16:creationId xmlns:a16="http://schemas.microsoft.com/office/drawing/2014/main" id="{A20B4B1F-C7FD-4B4B-AABA-5170F251DF14}"/>
              </a:ext>
            </a:extLst>
          </p:cNvPr>
          <p:cNvSpPr/>
          <p:nvPr/>
        </p:nvSpPr>
        <p:spPr>
          <a:xfrm rot="5400000">
            <a:off x="7679921" y="1811755"/>
            <a:ext cx="171270" cy="2568350"/>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9" name="TextBox 58">
            <a:extLst>
              <a:ext uri="{FF2B5EF4-FFF2-40B4-BE49-F238E27FC236}">
                <a16:creationId xmlns:a16="http://schemas.microsoft.com/office/drawing/2014/main" id="{2627841F-BFC5-C64D-8949-019A8D9B6B5A}"/>
              </a:ext>
            </a:extLst>
          </p:cNvPr>
          <p:cNvSpPr txBox="1"/>
          <p:nvPr/>
        </p:nvSpPr>
        <p:spPr>
          <a:xfrm>
            <a:off x="7269851" y="3531198"/>
            <a:ext cx="2024272" cy="300082"/>
          </a:xfrm>
          <a:prstGeom prst="rect">
            <a:avLst/>
          </a:prstGeom>
          <a:noFill/>
        </p:spPr>
        <p:txBody>
          <a:bodyPr wrap="none" rtlCol="0">
            <a:spAutoFit/>
          </a:bodyPr>
          <a:lstStyle/>
          <a:p>
            <a:r>
              <a:rPr lang="en-US" sz="1350" dirty="0"/>
              <a:t>Steady-State Vapor Profile</a:t>
            </a:r>
          </a:p>
        </p:txBody>
      </p:sp>
      <p:cxnSp>
        <p:nvCxnSpPr>
          <p:cNvPr id="60" name="Straight Arrow Connector 59">
            <a:extLst>
              <a:ext uri="{FF2B5EF4-FFF2-40B4-BE49-F238E27FC236}">
                <a16:creationId xmlns:a16="http://schemas.microsoft.com/office/drawing/2014/main" id="{A60B5E95-4EE1-6C46-BA54-35D21C21ED12}"/>
              </a:ext>
            </a:extLst>
          </p:cNvPr>
          <p:cNvCxnSpPr>
            <a:cxnSpLocks/>
          </p:cNvCxnSpPr>
          <p:nvPr/>
        </p:nvCxnSpPr>
        <p:spPr>
          <a:xfrm flipV="1">
            <a:off x="6986791" y="2868867"/>
            <a:ext cx="231257" cy="88506"/>
          </a:xfrm>
          <a:prstGeom prst="straightConnector1">
            <a:avLst/>
          </a:prstGeom>
          <a:ln w="127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F616326-D26C-1247-9464-8950053AE17F}"/>
              </a:ext>
            </a:extLst>
          </p:cNvPr>
          <p:cNvCxnSpPr>
            <a:cxnSpLocks/>
          </p:cNvCxnSpPr>
          <p:nvPr/>
        </p:nvCxnSpPr>
        <p:spPr>
          <a:xfrm flipV="1">
            <a:off x="7902464" y="2822601"/>
            <a:ext cx="192804" cy="123797"/>
          </a:xfrm>
          <a:prstGeom prst="straightConnector1">
            <a:avLst/>
          </a:prstGeom>
          <a:ln w="127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ight Brace 81">
            <a:extLst>
              <a:ext uri="{FF2B5EF4-FFF2-40B4-BE49-F238E27FC236}">
                <a16:creationId xmlns:a16="http://schemas.microsoft.com/office/drawing/2014/main" id="{829539AE-72A3-7A4E-A5FA-B1F0383EAB06}"/>
              </a:ext>
            </a:extLst>
          </p:cNvPr>
          <p:cNvSpPr/>
          <p:nvPr/>
        </p:nvSpPr>
        <p:spPr>
          <a:xfrm rot="5400000">
            <a:off x="7704971" y="2990986"/>
            <a:ext cx="261400" cy="163627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83" name="Title 1">
                <a:extLst>
                  <a:ext uri="{FF2B5EF4-FFF2-40B4-BE49-F238E27FC236}">
                    <a16:creationId xmlns:a16="http://schemas.microsoft.com/office/drawing/2014/main" id="{232A8681-D88C-F14C-A29D-29EE30F8F312}"/>
                  </a:ext>
                </a:extLst>
              </p:cNvPr>
              <p:cNvSpPr txBox="1">
                <a:spLocks/>
              </p:cNvSpPr>
              <p:nvPr/>
            </p:nvSpPr>
            <p:spPr>
              <a:xfrm>
                <a:off x="6755145" y="3993225"/>
                <a:ext cx="858299" cy="261401"/>
              </a:xfrm>
              <a:custGeom>
                <a:avLst/>
                <a:gdLst>
                  <a:gd name="connsiteX0" fmla="*/ 0 w 1144399"/>
                  <a:gd name="connsiteY0" fmla="*/ 0 h 348534"/>
                  <a:gd name="connsiteX1" fmla="*/ 595087 w 1144399"/>
                  <a:gd name="connsiteY1" fmla="*/ 0 h 348534"/>
                  <a:gd name="connsiteX2" fmla="*/ 1144399 w 1144399"/>
                  <a:gd name="connsiteY2" fmla="*/ 0 h 348534"/>
                  <a:gd name="connsiteX3" fmla="*/ 1144399 w 1144399"/>
                  <a:gd name="connsiteY3" fmla="*/ 348534 h 348534"/>
                  <a:gd name="connsiteX4" fmla="*/ 583643 w 1144399"/>
                  <a:gd name="connsiteY4" fmla="*/ 348534 h 348534"/>
                  <a:gd name="connsiteX5" fmla="*/ 0 w 1144399"/>
                  <a:gd name="connsiteY5" fmla="*/ 348534 h 348534"/>
                  <a:gd name="connsiteX6" fmla="*/ 0 w 1144399"/>
                  <a:gd name="connsiteY6" fmla="*/ 0 h 34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99" h="348534" fill="none" extrusionOk="0">
                    <a:moveTo>
                      <a:pt x="0" y="0"/>
                    </a:moveTo>
                    <a:cubicBezTo>
                      <a:pt x="276890" y="-44160"/>
                      <a:pt x="349863" y="19035"/>
                      <a:pt x="595087" y="0"/>
                    </a:cubicBezTo>
                    <a:cubicBezTo>
                      <a:pt x="840311" y="-19035"/>
                      <a:pt x="954018" y="26588"/>
                      <a:pt x="1144399" y="0"/>
                    </a:cubicBezTo>
                    <a:cubicBezTo>
                      <a:pt x="1168062" y="105585"/>
                      <a:pt x="1107411" y="270353"/>
                      <a:pt x="1144399" y="348534"/>
                    </a:cubicBezTo>
                    <a:cubicBezTo>
                      <a:pt x="963536" y="412398"/>
                      <a:pt x="764265" y="285266"/>
                      <a:pt x="583643" y="348534"/>
                    </a:cubicBezTo>
                    <a:cubicBezTo>
                      <a:pt x="403021" y="411802"/>
                      <a:pt x="287791" y="304390"/>
                      <a:pt x="0" y="348534"/>
                    </a:cubicBezTo>
                    <a:cubicBezTo>
                      <a:pt x="-868" y="278211"/>
                      <a:pt x="21713" y="88164"/>
                      <a:pt x="0" y="0"/>
                    </a:cubicBezTo>
                    <a:close/>
                  </a:path>
                  <a:path w="1144399" h="348534" stroke="0" extrusionOk="0">
                    <a:moveTo>
                      <a:pt x="0" y="0"/>
                    </a:moveTo>
                    <a:cubicBezTo>
                      <a:pt x="115204" y="-46257"/>
                      <a:pt x="443182" y="7692"/>
                      <a:pt x="560756" y="0"/>
                    </a:cubicBezTo>
                    <a:cubicBezTo>
                      <a:pt x="678330" y="-7692"/>
                      <a:pt x="999629" y="13169"/>
                      <a:pt x="1144399" y="0"/>
                    </a:cubicBezTo>
                    <a:cubicBezTo>
                      <a:pt x="1170024" y="113700"/>
                      <a:pt x="1114768" y="230409"/>
                      <a:pt x="1144399" y="348534"/>
                    </a:cubicBezTo>
                    <a:cubicBezTo>
                      <a:pt x="878111" y="414893"/>
                      <a:pt x="739193" y="290231"/>
                      <a:pt x="572200" y="348534"/>
                    </a:cubicBezTo>
                    <a:cubicBezTo>
                      <a:pt x="405207" y="406837"/>
                      <a:pt x="237603" y="316751"/>
                      <a:pt x="0" y="348534"/>
                    </a:cubicBezTo>
                    <a:cubicBezTo>
                      <a:pt x="-2971" y="244211"/>
                      <a:pt x="12976" y="13914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oMath>
                  </m:oMathPara>
                </a14:m>
                <a:endParaRPr lang="en-US" sz="1050" dirty="0">
                  <a:solidFill>
                    <a:srgbClr val="477C96"/>
                  </a:solidFill>
                </a:endParaRPr>
              </a:p>
            </p:txBody>
          </p:sp>
        </mc:Choice>
        <mc:Fallback xmlns="">
          <p:sp>
            <p:nvSpPr>
              <p:cNvPr id="83" name="Title 1">
                <a:extLst>
                  <a:ext uri="{FF2B5EF4-FFF2-40B4-BE49-F238E27FC236}">
                    <a16:creationId xmlns:a16="http://schemas.microsoft.com/office/drawing/2014/main" id="{232A8681-D88C-F14C-A29D-29EE30F8F312}"/>
                  </a:ext>
                </a:extLst>
              </p:cNvPr>
              <p:cNvSpPr txBox="1">
                <a:spLocks noRot="1" noChangeAspect="1" noMove="1" noResize="1" noEditPoints="1" noAdjustHandles="1" noChangeArrowheads="1" noChangeShapeType="1" noTextEdit="1"/>
              </p:cNvSpPr>
              <p:nvPr/>
            </p:nvSpPr>
            <p:spPr>
              <a:xfrm>
                <a:off x="6755145" y="3993225"/>
                <a:ext cx="858299" cy="261401"/>
              </a:xfrm>
              <a:custGeom>
                <a:avLst/>
                <a:gdLst>
                  <a:gd name="connsiteX0" fmla="*/ 0 w 1144399"/>
                  <a:gd name="connsiteY0" fmla="*/ 0 h 348534"/>
                  <a:gd name="connsiteX1" fmla="*/ 595087 w 1144399"/>
                  <a:gd name="connsiteY1" fmla="*/ 0 h 348534"/>
                  <a:gd name="connsiteX2" fmla="*/ 1144399 w 1144399"/>
                  <a:gd name="connsiteY2" fmla="*/ 0 h 348534"/>
                  <a:gd name="connsiteX3" fmla="*/ 1144399 w 1144399"/>
                  <a:gd name="connsiteY3" fmla="*/ 348534 h 348534"/>
                  <a:gd name="connsiteX4" fmla="*/ 583643 w 1144399"/>
                  <a:gd name="connsiteY4" fmla="*/ 348534 h 348534"/>
                  <a:gd name="connsiteX5" fmla="*/ 0 w 1144399"/>
                  <a:gd name="connsiteY5" fmla="*/ 348534 h 348534"/>
                  <a:gd name="connsiteX6" fmla="*/ 0 w 1144399"/>
                  <a:gd name="connsiteY6" fmla="*/ 0 h 34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99" h="348534" fill="none" extrusionOk="0">
                    <a:moveTo>
                      <a:pt x="0" y="0"/>
                    </a:moveTo>
                    <a:cubicBezTo>
                      <a:pt x="276890" y="-44160"/>
                      <a:pt x="349863" y="19035"/>
                      <a:pt x="595087" y="0"/>
                    </a:cubicBezTo>
                    <a:cubicBezTo>
                      <a:pt x="840311" y="-19035"/>
                      <a:pt x="954018" y="26588"/>
                      <a:pt x="1144399" y="0"/>
                    </a:cubicBezTo>
                    <a:cubicBezTo>
                      <a:pt x="1168062" y="105585"/>
                      <a:pt x="1107411" y="270353"/>
                      <a:pt x="1144399" y="348534"/>
                    </a:cubicBezTo>
                    <a:cubicBezTo>
                      <a:pt x="963536" y="412398"/>
                      <a:pt x="764265" y="285266"/>
                      <a:pt x="583643" y="348534"/>
                    </a:cubicBezTo>
                    <a:cubicBezTo>
                      <a:pt x="403021" y="411802"/>
                      <a:pt x="287791" y="304390"/>
                      <a:pt x="0" y="348534"/>
                    </a:cubicBezTo>
                    <a:cubicBezTo>
                      <a:pt x="-868" y="278211"/>
                      <a:pt x="21713" y="88164"/>
                      <a:pt x="0" y="0"/>
                    </a:cubicBezTo>
                    <a:close/>
                  </a:path>
                  <a:path w="1144399" h="348534" stroke="0" extrusionOk="0">
                    <a:moveTo>
                      <a:pt x="0" y="0"/>
                    </a:moveTo>
                    <a:cubicBezTo>
                      <a:pt x="115204" y="-46257"/>
                      <a:pt x="443182" y="7692"/>
                      <a:pt x="560756" y="0"/>
                    </a:cubicBezTo>
                    <a:cubicBezTo>
                      <a:pt x="678330" y="-7692"/>
                      <a:pt x="999629" y="13169"/>
                      <a:pt x="1144399" y="0"/>
                    </a:cubicBezTo>
                    <a:cubicBezTo>
                      <a:pt x="1170024" y="113700"/>
                      <a:pt x="1114768" y="230409"/>
                      <a:pt x="1144399" y="348534"/>
                    </a:cubicBezTo>
                    <a:cubicBezTo>
                      <a:pt x="878111" y="414893"/>
                      <a:pt x="739193" y="290231"/>
                      <a:pt x="572200" y="348534"/>
                    </a:cubicBezTo>
                    <a:cubicBezTo>
                      <a:pt x="405207" y="406837"/>
                      <a:pt x="237603" y="316751"/>
                      <a:pt x="0" y="348534"/>
                    </a:cubicBezTo>
                    <a:cubicBezTo>
                      <a:pt x="-2971" y="244211"/>
                      <a:pt x="12976" y="139146"/>
                      <a:pt x="0" y="0"/>
                    </a:cubicBezTo>
                    <a:close/>
                  </a:path>
                </a:pathLst>
              </a:custGeom>
              <a:blipFill>
                <a:blip r:embed="rId21"/>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CAD5E7D3-CE4A-4043-AE99-EC89B7312242}"/>
                  </a:ext>
                </a:extLst>
              </p:cNvPr>
              <p:cNvSpPr/>
              <p:nvPr/>
            </p:nvSpPr>
            <p:spPr>
              <a:xfrm>
                <a:off x="7477434" y="3951474"/>
                <a:ext cx="1185646" cy="3680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p>
            </p:txBody>
          </p:sp>
        </mc:Choice>
        <mc:Fallback xmlns="">
          <p:sp>
            <p:nvSpPr>
              <p:cNvPr id="84" name="Rectangle 83">
                <a:extLst>
                  <a:ext uri="{FF2B5EF4-FFF2-40B4-BE49-F238E27FC236}">
                    <a16:creationId xmlns:a16="http://schemas.microsoft.com/office/drawing/2014/main" id="{CAD5E7D3-CE4A-4043-AE99-EC89B7312242}"/>
                  </a:ext>
                </a:extLst>
              </p:cNvPr>
              <p:cNvSpPr>
                <a:spLocks noRot="1" noChangeAspect="1" noMove="1" noResize="1" noEditPoints="1" noAdjustHandles="1" noChangeArrowheads="1" noChangeShapeType="1" noTextEdit="1"/>
              </p:cNvSpPr>
              <p:nvPr/>
            </p:nvSpPr>
            <p:spPr>
              <a:xfrm>
                <a:off x="7477434" y="3951474"/>
                <a:ext cx="1185646" cy="368049"/>
              </a:xfrm>
              <a:prstGeom prst="rect">
                <a:avLst/>
              </a:prstGeom>
              <a:blipFill>
                <a:blip r:embed="rId22"/>
                <a:stretch>
                  <a:fillRect/>
                </a:stretch>
              </a:blipFill>
            </p:spPr>
            <p:txBody>
              <a:bodyPr/>
              <a:lstStyle/>
              <a:p>
                <a:r>
                  <a:rPr lang="en-US">
                    <a:noFill/>
                  </a:rPr>
                  <a:t> </a:t>
                </a:r>
              </a:p>
            </p:txBody>
          </p:sp>
        </mc:Fallback>
      </mc:AlternateContent>
      <p:sp>
        <p:nvSpPr>
          <p:cNvPr id="86" name="Rectangle 85">
            <a:extLst>
              <a:ext uri="{FF2B5EF4-FFF2-40B4-BE49-F238E27FC236}">
                <a16:creationId xmlns:a16="http://schemas.microsoft.com/office/drawing/2014/main" id="{4E224A13-3BB8-014A-BAD4-70EFA0CCD8CA}"/>
              </a:ext>
            </a:extLst>
          </p:cNvPr>
          <p:cNvSpPr/>
          <p:nvPr/>
        </p:nvSpPr>
        <p:spPr>
          <a:xfrm>
            <a:off x="7680714" y="3939822"/>
            <a:ext cx="1419735" cy="356554"/>
          </a:xfrm>
          <a:custGeom>
            <a:avLst/>
            <a:gdLst>
              <a:gd name="connsiteX0" fmla="*/ 0 w 1892980"/>
              <a:gd name="connsiteY0" fmla="*/ 0 h 475405"/>
              <a:gd name="connsiteX1" fmla="*/ 612064 w 1892980"/>
              <a:gd name="connsiteY1" fmla="*/ 0 h 475405"/>
              <a:gd name="connsiteX2" fmla="*/ 1186267 w 1892980"/>
              <a:gd name="connsiteY2" fmla="*/ 0 h 475405"/>
              <a:gd name="connsiteX3" fmla="*/ 1892980 w 1892980"/>
              <a:gd name="connsiteY3" fmla="*/ 0 h 475405"/>
              <a:gd name="connsiteX4" fmla="*/ 1892980 w 1892980"/>
              <a:gd name="connsiteY4" fmla="*/ 475405 h 475405"/>
              <a:gd name="connsiteX5" fmla="*/ 1299846 w 1892980"/>
              <a:gd name="connsiteY5" fmla="*/ 475405 h 475405"/>
              <a:gd name="connsiteX6" fmla="*/ 630993 w 1892980"/>
              <a:gd name="connsiteY6" fmla="*/ 475405 h 475405"/>
              <a:gd name="connsiteX7" fmla="*/ 0 w 1892980"/>
              <a:gd name="connsiteY7" fmla="*/ 475405 h 475405"/>
              <a:gd name="connsiteX8" fmla="*/ 0 w 1892980"/>
              <a:gd name="connsiteY8" fmla="*/ 0 h 47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980" h="475405" extrusionOk="0">
                <a:moveTo>
                  <a:pt x="0" y="0"/>
                </a:moveTo>
                <a:cubicBezTo>
                  <a:pt x="171799" y="-30453"/>
                  <a:pt x="407221" y="18849"/>
                  <a:pt x="612064" y="0"/>
                </a:cubicBezTo>
                <a:cubicBezTo>
                  <a:pt x="816907" y="-18849"/>
                  <a:pt x="964345" y="-5044"/>
                  <a:pt x="1186267" y="0"/>
                </a:cubicBezTo>
                <a:cubicBezTo>
                  <a:pt x="1408189" y="5044"/>
                  <a:pt x="1719460" y="17176"/>
                  <a:pt x="1892980" y="0"/>
                </a:cubicBezTo>
                <a:cubicBezTo>
                  <a:pt x="1876009" y="139997"/>
                  <a:pt x="1899332" y="377163"/>
                  <a:pt x="1892980" y="475405"/>
                </a:cubicBezTo>
                <a:cubicBezTo>
                  <a:pt x="1627561" y="479648"/>
                  <a:pt x="1529844" y="478221"/>
                  <a:pt x="1299846" y="475405"/>
                </a:cubicBezTo>
                <a:cubicBezTo>
                  <a:pt x="1069848" y="472589"/>
                  <a:pt x="936696" y="474787"/>
                  <a:pt x="630993" y="475405"/>
                </a:cubicBezTo>
                <a:cubicBezTo>
                  <a:pt x="325290" y="476023"/>
                  <a:pt x="139850" y="494139"/>
                  <a:pt x="0" y="475405"/>
                </a:cubicBezTo>
                <a:cubicBezTo>
                  <a:pt x="-6030" y="279181"/>
                  <a:pt x="19196" y="159840"/>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87" name="Title 1">
                <a:extLst>
                  <a:ext uri="{FF2B5EF4-FFF2-40B4-BE49-F238E27FC236}">
                    <a16:creationId xmlns:a16="http://schemas.microsoft.com/office/drawing/2014/main" id="{FD4FA175-AE90-8B4F-B7B2-1815730DA2ED}"/>
                  </a:ext>
                </a:extLst>
              </p:cNvPr>
              <p:cNvSpPr txBox="1">
                <a:spLocks/>
              </p:cNvSpPr>
              <p:nvPr/>
            </p:nvSpPr>
            <p:spPr>
              <a:xfrm>
                <a:off x="570580" y="4372086"/>
                <a:ext cx="1925167" cy="418976"/>
              </a:xfrm>
              <a:prstGeom prst="rect">
                <a:avLst/>
              </a:prstGeom>
            </p:spPr>
            <p:txBody>
              <a:bodyPr vert="horz" lIns="68580" tIns="34290" rIns="68580" bIns="34290" rtlCol="0" anchor="t">
                <a:normAutofit fontScale="85000" lnSpcReduction="1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US" sz="1800" dirty="0">
                    <a:solidFill>
                      <a:srgbClr val="477C96"/>
                    </a:solidFill>
                  </a:rPr>
                  <a:t>RECALL:  </a:t>
                </a:r>
                <a14:m>
                  <m:oMath xmlns:m="http://schemas.openxmlformats.org/officeDocument/2006/math">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𝐹</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sSub>
                      <m:sSubPr>
                        <m:ctrlPr>
                          <a:rPr lang="en-US" sz="1350" i="1">
                            <a:solidFill>
                              <a:srgbClr val="477C96"/>
                            </a:solidFill>
                            <a:latin typeface="Cambria Math" panose="02040503050406030204" pitchFamily="18" charset="0"/>
                          </a:rPr>
                        </m:ctrlPr>
                      </m:sSubPr>
                      <m:e>
                        <m:d>
                          <m:dPr>
                            <m:begChr m:val=""/>
                            <m:endChr m:val="|"/>
                            <m:ctrlPr>
                              <a:rPr lang="en-US" sz="1350" i="1">
                                <a:solidFill>
                                  <a:srgbClr val="477C96"/>
                                </a:solidFill>
                                <a:latin typeface="Cambria Math" panose="02040503050406030204" pitchFamily="18" charset="0"/>
                              </a:rPr>
                            </m:ctrlPr>
                          </m:dPr>
                          <m:e>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num>
                              <m:den>
                                <m:r>
                                  <a:rPr lang="en-US" sz="1350" i="1">
                                    <a:solidFill>
                                      <a:srgbClr val="477C96"/>
                                    </a:solidFill>
                                    <a:latin typeface="Cambria Math" panose="02040503050406030204" pitchFamily="18" charset="0"/>
                                  </a:rPr>
                                  <m:t>𝜕</m:t>
                                </m:r>
                                <m:r>
                                  <m:rPr>
                                    <m:sty m:val="p"/>
                                  </m:rPr>
                                  <a:rPr lang="en-US" sz="1350" i="1">
                                    <a:solidFill>
                                      <a:srgbClr val="477C96"/>
                                    </a:solidFill>
                                    <a:latin typeface="Cambria Math" panose="02040503050406030204" pitchFamily="18" charset="0"/>
                                  </a:rPr>
                                  <m:t>R</m:t>
                                </m:r>
                              </m:den>
                            </m:f>
                          </m:e>
                        </m:d>
                      </m:e>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Sub>
                  </m:oMath>
                </a14:m>
                <a:endParaRPr lang="en-US" sz="1350" dirty="0">
                  <a:solidFill>
                    <a:srgbClr val="477C96"/>
                  </a:solidFill>
                </a:endParaRPr>
              </a:p>
              <a:p>
                <a:endParaRPr lang="en-US" sz="1350" dirty="0">
                  <a:solidFill>
                    <a:srgbClr val="477C96"/>
                  </a:solidFill>
                </a:endParaRPr>
              </a:p>
            </p:txBody>
          </p:sp>
        </mc:Choice>
        <mc:Fallback xmlns="">
          <p:sp>
            <p:nvSpPr>
              <p:cNvPr id="87" name="Title 1">
                <a:extLst>
                  <a:ext uri="{FF2B5EF4-FFF2-40B4-BE49-F238E27FC236}">
                    <a16:creationId xmlns:a16="http://schemas.microsoft.com/office/drawing/2014/main" id="{FD4FA175-AE90-8B4F-B7B2-1815730DA2ED}"/>
                  </a:ext>
                </a:extLst>
              </p:cNvPr>
              <p:cNvSpPr txBox="1">
                <a:spLocks noRot="1" noChangeAspect="1" noMove="1" noResize="1" noEditPoints="1" noAdjustHandles="1" noChangeArrowheads="1" noChangeShapeType="1" noTextEdit="1"/>
              </p:cNvSpPr>
              <p:nvPr/>
            </p:nvSpPr>
            <p:spPr>
              <a:xfrm>
                <a:off x="570580" y="4372086"/>
                <a:ext cx="1925167" cy="418976"/>
              </a:xfrm>
              <a:prstGeom prst="rect">
                <a:avLst/>
              </a:prstGeom>
              <a:blipFill>
                <a:blip r:embed="rId23"/>
                <a:stretch>
                  <a:fillRect l="-2540" t="-124638" r="-6349" b="-1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789CE3AB-D744-ED45-A163-5008E9D96A9C}"/>
                  </a:ext>
                </a:extLst>
              </p:cNvPr>
              <p:cNvSpPr/>
              <p:nvPr/>
            </p:nvSpPr>
            <p:spPr>
              <a:xfrm>
                <a:off x="2333535" y="4428934"/>
                <a:ext cx="2332946"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sSub>
                        <m:sSubPr>
                          <m:ctrlPr>
                            <a:rPr lang="en-US" sz="1350" i="1">
                              <a:solidFill>
                                <a:srgbClr val="477C96"/>
                              </a:solidFill>
                              <a:latin typeface="Cambria Math" panose="02040503050406030204" pitchFamily="18" charset="0"/>
                            </a:rPr>
                          </m:ctrlPr>
                        </m:sSubPr>
                        <m:e>
                          <m:d>
                            <m:dPr>
                              <m:begChr m:val="["/>
                              <m:endChr m:val="]"/>
                              <m:ctrlPr>
                                <a:rPr lang="en-US" sz="1350" i="1">
                                  <a:solidFill>
                                    <a:srgbClr val="477C96"/>
                                  </a:solidFill>
                                  <a:latin typeface="Cambria Math" panose="02040503050406030204" pitchFamily="18" charset="0"/>
                                </a:rPr>
                              </m:ctrlPr>
                            </m:dPr>
                            <m:e>
                              <m:r>
                                <a:rPr lang="en-US" sz="1350" i="1">
                                  <a:solidFill>
                                    <a:srgbClr val="477C96"/>
                                  </a:solidFill>
                                  <a:latin typeface="Cambria Math" panose="02040503050406030204" pitchFamily="18" charset="0"/>
                                </a:rPr>
                                <m:t>                                </m:t>
                              </m:r>
                            </m:e>
                          </m:d>
                        </m:e>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Sub>
                    </m:oMath>
                  </m:oMathPara>
                </a14:m>
                <a:endParaRPr lang="en-US" sz="1350" dirty="0">
                  <a:solidFill>
                    <a:srgbClr val="477C96"/>
                  </a:solidFill>
                </a:endParaRPr>
              </a:p>
              <a:p>
                <a:endParaRPr lang="en-US" sz="1350" dirty="0"/>
              </a:p>
            </p:txBody>
          </p:sp>
        </mc:Choice>
        <mc:Fallback xmlns="">
          <p:sp>
            <p:nvSpPr>
              <p:cNvPr id="88" name="Rectangle 87">
                <a:extLst>
                  <a:ext uri="{FF2B5EF4-FFF2-40B4-BE49-F238E27FC236}">
                    <a16:creationId xmlns:a16="http://schemas.microsoft.com/office/drawing/2014/main" id="{789CE3AB-D744-ED45-A163-5008E9D96A9C}"/>
                  </a:ext>
                </a:extLst>
              </p:cNvPr>
              <p:cNvSpPr>
                <a:spLocks noRot="1" noChangeAspect="1" noMove="1" noResize="1" noEditPoints="1" noAdjustHandles="1" noChangeArrowheads="1" noChangeShapeType="1" noTextEdit="1"/>
              </p:cNvSpPr>
              <p:nvPr/>
            </p:nvSpPr>
            <p:spPr>
              <a:xfrm>
                <a:off x="2333535" y="4428934"/>
                <a:ext cx="2332946" cy="507831"/>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697E3A7F-E609-7B4B-9915-E6B5786C6579}"/>
                  </a:ext>
                </a:extLst>
              </p:cNvPr>
              <p:cNvSpPr/>
              <p:nvPr/>
            </p:nvSpPr>
            <p:spPr>
              <a:xfrm>
                <a:off x="2921455" y="4372086"/>
                <a:ext cx="1412246" cy="446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r>
                            <a:rPr lang="en-US" sz="1350" i="1">
                              <a:solidFill>
                                <a:srgbClr val="477C96"/>
                              </a:solidFill>
                              <a:latin typeface="Cambria Math" panose="02040503050406030204" pitchFamily="18" charset="0"/>
                              <a:ea typeface="Cambria Math" panose="02040503050406030204" pitchFamily="18" charset="0"/>
                            </a:rPr>
                            <m:t>∞</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 </m:t>
                      </m:r>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𝑟</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oMath>
                  </m:oMathPara>
                </a14:m>
                <a:endParaRPr lang="en-US" sz="1350" dirty="0"/>
              </a:p>
            </p:txBody>
          </p:sp>
        </mc:Choice>
        <mc:Fallback xmlns="">
          <p:sp>
            <p:nvSpPr>
              <p:cNvPr id="89" name="Rectangle 88">
                <a:extLst>
                  <a:ext uri="{FF2B5EF4-FFF2-40B4-BE49-F238E27FC236}">
                    <a16:creationId xmlns:a16="http://schemas.microsoft.com/office/drawing/2014/main" id="{697E3A7F-E609-7B4B-9915-E6B5786C6579}"/>
                  </a:ext>
                </a:extLst>
              </p:cNvPr>
              <p:cNvSpPr>
                <a:spLocks noRot="1" noChangeAspect="1" noMove="1" noResize="1" noEditPoints="1" noAdjustHandles="1" noChangeArrowheads="1" noChangeShapeType="1" noTextEdit="1"/>
              </p:cNvSpPr>
              <p:nvPr/>
            </p:nvSpPr>
            <p:spPr>
              <a:xfrm>
                <a:off x="2921455" y="4372086"/>
                <a:ext cx="1412246" cy="446789"/>
              </a:xfrm>
              <a:prstGeom prst="rect">
                <a:avLst/>
              </a:prstGeom>
              <a:blipFill>
                <a:blip r:embed="rId25"/>
                <a:stretch>
                  <a:fillRect b="-4110"/>
                </a:stretch>
              </a:blipFill>
            </p:spPr>
            <p:txBody>
              <a:bodyPr/>
              <a:lstStyle/>
              <a:p>
                <a:r>
                  <a:rPr lang="en-US">
                    <a:noFill/>
                  </a:rPr>
                  <a:t> </a:t>
                </a:r>
              </a:p>
            </p:txBody>
          </p:sp>
        </mc:Fallback>
      </mc:AlternateContent>
      <p:cxnSp>
        <p:nvCxnSpPr>
          <p:cNvPr id="91" name="Straight Connector 90">
            <a:extLst>
              <a:ext uri="{FF2B5EF4-FFF2-40B4-BE49-F238E27FC236}">
                <a16:creationId xmlns:a16="http://schemas.microsoft.com/office/drawing/2014/main" id="{190BA40F-4940-6F46-A51D-4C36647EEF61}"/>
              </a:ext>
            </a:extLst>
          </p:cNvPr>
          <p:cNvCxnSpPr>
            <a:cxnSpLocks/>
          </p:cNvCxnSpPr>
          <p:nvPr/>
        </p:nvCxnSpPr>
        <p:spPr>
          <a:xfrm flipH="1">
            <a:off x="3768366" y="4254626"/>
            <a:ext cx="39123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A68E2FD-E393-2E40-AF24-3A1079CDE929}"/>
              </a:ext>
            </a:extLst>
          </p:cNvPr>
          <p:cNvCxnSpPr/>
          <p:nvPr/>
        </p:nvCxnSpPr>
        <p:spPr>
          <a:xfrm>
            <a:off x="3775435" y="4254626"/>
            <a:ext cx="0" cy="17430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ight Brace 93">
            <a:extLst>
              <a:ext uri="{FF2B5EF4-FFF2-40B4-BE49-F238E27FC236}">
                <a16:creationId xmlns:a16="http://schemas.microsoft.com/office/drawing/2014/main" id="{5161A980-EEC6-2C4C-B28A-A33C8793C07C}"/>
              </a:ext>
            </a:extLst>
          </p:cNvPr>
          <p:cNvSpPr/>
          <p:nvPr/>
        </p:nvSpPr>
        <p:spPr>
          <a:xfrm rot="5400000">
            <a:off x="2708202" y="3114712"/>
            <a:ext cx="261400" cy="345473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95" name="Title 1">
                <a:extLst>
                  <a:ext uri="{FF2B5EF4-FFF2-40B4-BE49-F238E27FC236}">
                    <a16:creationId xmlns:a16="http://schemas.microsoft.com/office/drawing/2014/main" id="{B1DAEE0D-D282-F542-A1F3-136D014B0F6B}"/>
                  </a:ext>
                </a:extLst>
              </p:cNvPr>
              <p:cNvSpPr txBox="1">
                <a:spLocks/>
              </p:cNvSpPr>
              <p:nvPr/>
            </p:nvSpPr>
            <p:spPr>
              <a:xfrm>
                <a:off x="2183005" y="4991602"/>
                <a:ext cx="1375418" cy="418976"/>
              </a:xfrm>
              <a:prstGeom prst="rect">
                <a:avLst/>
              </a:prstGeom>
              <a:ln w="19050">
                <a:solidFill>
                  <a:schemeClr val="accent6">
                    <a:lumMod val="50000"/>
                  </a:schemeClr>
                </a:solidFill>
              </a:ln>
            </p:spPr>
            <p:txBody>
              <a:bodyPr vert="horz" lIns="68580" tIns="34290" rIns="68580" bIns="34290" rtlCol="0" anchor="t">
                <a:normAutofit fontScale="925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𝐹</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f>
                        <m:fPr>
                          <m:ctrlPr>
                            <a:rPr lang="en-US" sz="1350" i="1">
                              <a:solidFill>
                                <a:srgbClr val="477C96"/>
                              </a:solidFill>
                              <a:latin typeface="Cambria Math" panose="02040503050406030204" pitchFamily="18" charset="0"/>
                            </a:rPr>
                          </m:ctrlPr>
                        </m:fPr>
                        <m:num>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r>
                                <a:rPr lang="en-US" sz="1350" i="1">
                                  <a:solidFill>
                                    <a:srgbClr val="477C96"/>
                                  </a:solidFill>
                                  <a:latin typeface="Cambria Math" panose="02040503050406030204" pitchFamily="18" charset="0"/>
                                  <a:ea typeface="Cambria Math" panose="02040503050406030204" pitchFamily="18" charset="0"/>
                                </a:rPr>
                                <m:t>∞</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m:t>
                          </m:r>
                        </m:num>
                        <m:den>
                          <m:r>
                            <a:rPr lang="en-US" sz="1350" i="1">
                              <a:solidFill>
                                <a:srgbClr val="477C96"/>
                              </a:solidFill>
                              <a:latin typeface="Cambria Math" panose="02040503050406030204" pitchFamily="18" charset="0"/>
                            </a:rPr>
                            <m:t>𝑟</m:t>
                          </m:r>
                        </m:den>
                      </m:f>
                    </m:oMath>
                  </m:oMathPara>
                </a14:m>
                <a:endParaRPr lang="en-US" sz="1350" dirty="0">
                  <a:solidFill>
                    <a:srgbClr val="477C96"/>
                  </a:solidFill>
                </a:endParaRPr>
              </a:p>
              <a:p>
                <a:endParaRPr lang="en-US" sz="1350" dirty="0">
                  <a:solidFill>
                    <a:srgbClr val="477C96"/>
                  </a:solidFill>
                </a:endParaRPr>
              </a:p>
            </p:txBody>
          </p:sp>
        </mc:Choice>
        <mc:Fallback xmlns="">
          <p:sp>
            <p:nvSpPr>
              <p:cNvPr id="95" name="Title 1">
                <a:extLst>
                  <a:ext uri="{FF2B5EF4-FFF2-40B4-BE49-F238E27FC236}">
                    <a16:creationId xmlns:a16="http://schemas.microsoft.com/office/drawing/2014/main" id="{B1DAEE0D-D282-F542-A1F3-136D014B0F6B}"/>
                  </a:ext>
                </a:extLst>
              </p:cNvPr>
              <p:cNvSpPr txBox="1">
                <a:spLocks noRot="1" noChangeAspect="1" noMove="1" noResize="1" noEditPoints="1" noAdjustHandles="1" noChangeArrowheads="1" noChangeShapeType="1" noTextEdit="1"/>
              </p:cNvSpPr>
              <p:nvPr/>
            </p:nvSpPr>
            <p:spPr>
              <a:xfrm>
                <a:off x="2183005" y="4991602"/>
                <a:ext cx="1375418" cy="418976"/>
              </a:xfrm>
              <a:prstGeom prst="rect">
                <a:avLst/>
              </a:prstGeom>
              <a:blipFill>
                <a:blip r:embed="rId26"/>
                <a:stretch>
                  <a:fillRect/>
                </a:stretch>
              </a:blipFill>
              <a:ln w="19050">
                <a:solidFill>
                  <a:schemeClr val="accent6">
                    <a:lumMod val="50000"/>
                  </a:schemeClr>
                </a:solidFill>
              </a:ln>
            </p:spPr>
            <p:txBody>
              <a:bodyPr/>
              <a:lstStyle/>
              <a:p>
                <a:r>
                  <a:rPr lang="en-US">
                    <a:noFill/>
                  </a:rPr>
                  <a:t> </a:t>
                </a:r>
              </a:p>
            </p:txBody>
          </p:sp>
        </mc:Fallback>
      </mc:AlternateContent>
      <p:sp>
        <p:nvSpPr>
          <p:cNvPr id="96" name="TextBox 95">
            <a:extLst>
              <a:ext uri="{FF2B5EF4-FFF2-40B4-BE49-F238E27FC236}">
                <a16:creationId xmlns:a16="http://schemas.microsoft.com/office/drawing/2014/main" id="{88C7C8A7-918F-5848-B224-FE51E3557F6D}"/>
              </a:ext>
            </a:extLst>
          </p:cNvPr>
          <p:cNvSpPr txBox="1"/>
          <p:nvPr/>
        </p:nvSpPr>
        <p:spPr>
          <a:xfrm>
            <a:off x="2249317" y="5394547"/>
            <a:ext cx="2137958" cy="300082"/>
          </a:xfrm>
          <a:prstGeom prst="rect">
            <a:avLst/>
          </a:prstGeom>
          <a:noFill/>
        </p:spPr>
        <p:txBody>
          <a:bodyPr wrap="none" rtlCol="0">
            <a:spAutoFit/>
          </a:bodyPr>
          <a:lstStyle/>
          <a:p>
            <a:r>
              <a:rPr lang="en-US" sz="1350" dirty="0">
                <a:solidFill>
                  <a:schemeClr val="accent6">
                    <a:lumMod val="50000"/>
                  </a:schemeClr>
                </a:solidFill>
              </a:rPr>
              <a:t>Vapor Flux Toward the Drop</a:t>
            </a:r>
          </a:p>
        </p:txBody>
      </p:sp>
      <p:cxnSp>
        <p:nvCxnSpPr>
          <p:cNvPr id="100" name="Straight Connector 99">
            <a:extLst>
              <a:ext uri="{FF2B5EF4-FFF2-40B4-BE49-F238E27FC236}">
                <a16:creationId xmlns:a16="http://schemas.microsoft.com/office/drawing/2014/main" id="{31BB3A0E-ED06-D348-9860-0A044BDA0902}"/>
              </a:ext>
            </a:extLst>
          </p:cNvPr>
          <p:cNvCxnSpPr>
            <a:cxnSpLocks/>
          </p:cNvCxnSpPr>
          <p:nvPr/>
        </p:nvCxnSpPr>
        <p:spPr>
          <a:xfrm>
            <a:off x="3558423" y="5198294"/>
            <a:ext cx="1565855" cy="0"/>
          </a:xfrm>
          <a:prstGeom prst="line">
            <a:avLst/>
          </a:prstGeom>
          <a:ln w="127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533C786-6352-2646-90A4-7ADADCFE0D4F}"/>
              </a:ext>
            </a:extLst>
          </p:cNvPr>
          <p:cNvSpPr/>
          <p:nvPr/>
        </p:nvSpPr>
        <p:spPr>
          <a:xfrm>
            <a:off x="5135001" y="4516074"/>
            <a:ext cx="3516056" cy="1320827"/>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053F34DF-8BE4-0F45-A08F-3FC7536C5830}"/>
                  </a:ext>
                </a:extLst>
              </p:cNvPr>
              <p:cNvSpPr txBox="1"/>
              <p:nvPr/>
            </p:nvSpPr>
            <p:spPr>
              <a:xfrm>
                <a:off x="5168711" y="4558214"/>
                <a:ext cx="2891112" cy="219291"/>
              </a:xfrm>
              <a:prstGeom prst="rect">
                <a:avLst/>
              </a:prstGeom>
              <a:noFill/>
            </p:spPr>
            <p:txBody>
              <a:bodyPr wrap="non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𝐷</m:t>
                        </m:r>
                      </m:e>
                      <m:sub>
                        <m:r>
                          <a:rPr lang="en-US" sz="825" i="1">
                            <a:latin typeface="Cambria Math" panose="02040503050406030204" pitchFamily="18" charset="0"/>
                          </a:rPr>
                          <m:t>𝑣</m:t>
                        </m:r>
                      </m:sub>
                    </m:sSub>
                    <m:r>
                      <a:rPr lang="en-US" sz="825" i="1">
                        <a:latin typeface="Cambria Math" panose="02040503050406030204" pitchFamily="18" charset="0"/>
                        <a:ea typeface="Cambria Math" panose="02040503050406030204" pitchFamily="18" charset="0"/>
                      </a:rPr>
                      <m:t>→</m:t>
                    </m:r>
                  </m:oMath>
                </a14:m>
                <a:r>
                  <a:rPr lang="en-US" sz="825" dirty="0"/>
                  <a:t> How quickly vapor molecules travel through the air (T, P)</a:t>
                </a:r>
              </a:p>
            </p:txBody>
          </p:sp>
        </mc:Choice>
        <mc:Fallback xmlns="">
          <p:sp>
            <p:nvSpPr>
              <p:cNvPr id="103" name="TextBox 102">
                <a:extLst>
                  <a:ext uri="{FF2B5EF4-FFF2-40B4-BE49-F238E27FC236}">
                    <a16:creationId xmlns:a16="http://schemas.microsoft.com/office/drawing/2014/main" id="{053F34DF-8BE4-0F45-A08F-3FC7536C5830}"/>
                  </a:ext>
                </a:extLst>
              </p:cNvPr>
              <p:cNvSpPr txBox="1">
                <a:spLocks noRot="1" noChangeAspect="1" noMove="1" noResize="1" noEditPoints="1" noAdjustHandles="1" noChangeArrowheads="1" noChangeShapeType="1" noTextEdit="1"/>
              </p:cNvSpPr>
              <p:nvPr/>
            </p:nvSpPr>
            <p:spPr>
              <a:xfrm>
                <a:off x="5168711" y="4558214"/>
                <a:ext cx="2891112" cy="219291"/>
              </a:xfrm>
              <a:prstGeom prst="rect">
                <a:avLst/>
              </a:prstGeom>
              <a:blipFill>
                <a:blip r:embed="rId27"/>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BA2ED21-29F4-D347-8F85-852BF9F78832}"/>
                  </a:ext>
                </a:extLst>
              </p:cNvPr>
              <p:cNvSpPr txBox="1"/>
              <p:nvPr/>
            </p:nvSpPr>
            <p:spPr>
              <a:xfrm>
                <a:off x="5177826" y="4764498"/>
                <a:ext cx="3473231" cy="346249"/>
              </a:xfrm>
              <a:prstGeom prst="rect">
                <a:avLst/>
              </a:prstGeom>
              <a:noFill/>
            </p:spPr>
            <p:txBody>
              <a:bodyPr wrap="squar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𝜌</m:t>
                        </m:r>
                      </m:e>
                      <m:sub>
                        <m:r>
                          <a:rPr lang="en-US" sz="825" i="1">
                            <a:latin typeface="Cambria Math" panose="02040503050406030204" pitchFamily="18" charset="0"/>
                          </a:rPr>
                          <m:t>𝑣</m:t>
                        </m:r>
                        <m:r>
                          <a:rPr lang="en-US" sz="825" i="1">
                            <a:latin typeface="Cambria Math" panose="02040503050406030204" pitchFamily="18" charset="0"/>
                            <a:ea typeface="Cambria Math" panose="02040503050406030204" pitchFamily="18" charset="0"/>
                          </a:rPr>
                          <m:t>∞</m:t>
                        </m:r>
                      </m:sub>
                    </m:sSub>
                    <m:r>
                      <a:rPr lang="en-US" sz="825" i="1">
                        <a:latin typeface="Cambria Math" panose="02040503050406030204" pitchFamily="18" charset="0"/>
                      </a:rPr>
                      <m:t>−</m:t>
                    </m:r>
                    <m:sSub>
                      <m:sSubPr>
                        <m:ctrlPr>
                          <a:rPr lang="en-US" sz="825" i="1">
                            <a:latin typeface="Cambria Math" panose="02040503050406030204" pitchFamily="18" charset="0"/>
                          </a:rPr>
                        </m:ctrlPr>
                      </m:sSubPr>
                      <m:e>
                        <m:r>
                          <a:rPr lang="en-US" sz="825" i="1">
                            <a:latin typeface="Cambria Math" panose="02040503050406030204" pitchFamily="18" charset="0"/>
                          </a:rPr>
                          <m:t>𝜌</m:t>
                        </m:r>
                      </m:e>
                      <m:sub>
                        <m:r>
                          <a:rPr lang="en-US" sz="825" i="1">
                            <a:latin typeface="Cambria Math" panose="02040503050406030204" pitchFamily="18" charset="0"/>
                          </a:rPr>
                          <m:t>𝑣𝑠</m:t>
                        </m:r>
                      </m:sub>
                    </m:sSub>
                    <m:r>
                      <a:rPr lang="en-US" sz="825" i="1">
                        <a:latin typeface="Cambria Math" panose="02040503050406030204" pitchFamily="18" charset="0"/>
                        <a:ea typeface="Cambria Math" panose="02040503050406030204" pitchFamily="18" charset="0"/>
                      </a:rPr>
                      <m:t>→</m:t>
                    </m:r>
                  </m:oMath>
                </a14:m>
                <a:r>
                  <a:rPr lang="en-US" sz="825" dirty="0"/>
                  <a:t> vapor density gradient, controls the directional flow (and rate) at which molecules travel form one point (</a:t>
                </a:r>
                <a14:m>
                  <m:oMath xmlns:m="http://schemas.openxmlformats.org/officeDocument/2006/math">
                    <m:r>
                      <a:rPr lang="en-US" sz="825" i="1">
                        <a:latin typeface="Cambria Math" panose="02040503050406030204" pitchFamily="18" charset="0"/>
                        <a:ea typeface="Cambria Math" panose="02040503050406030204" pitchFamily="18" charset="0"/>
                      </a:rPr>
                      <m:t>∞</m:t>
                    </m:r>
                  </m:oMath>
                </a14:m>
                <a:r>
                  <a:rPr lang="en-US" sz="825" dirty="0"/>
                  <a:t>) to another (</a:t>
                </a:r>
                <a14:m>
                  <m:oMath xmlns:m="http://schemas.openxmlformats.org/officeDocument/2006/math">
                    <m:r>
                      <a:rPr lang="en-US" sz="825" i="1">
                        <a:latin typeface="Cambria Math" panose="02040503050406030204" pitchFamily="18" charset="0"/>
                      </a:rPr>
                      <m:t>𝑠</m:t>
                    </m:r>
                  </m:oMath>
                </a14:m>
                <a:r>
                  <a:rPr lang="en-US" sz="825" dirty="0"/>
                  <a:t>).</a:t>
                </a:r>
              </a:p>
            </p:txBody>
          </p:sp>
        </mc:Choice>
        <mc:Fallback xmlns="">
          <p:sp>
            <p:nvSpPr>
              <p:cNvPr id="104" name="TextBox 103">
                <a:extLst>
                  <a:ext uri="{FF2B5EF4-FFF2-40B4-BE49-F238E27FC236}">
                    <a16:creationId xmlns:a16="http://schemas.microsoft.com/office/drawing/2014/main" id="{DBA2ED21-29F4-D347-8F85-852BF9F78832}"/>
                  </a:ext>
                </a:extLst>
              </p:cNvPr>
              <p:cNvSpPr txBox="1">
                <a:spLocks noRot="1" noChangeAspect="1" noMove="1" noResize="1" noEditPoints="1" noAdjustHandles="1" noChangeArrowheads="1" noChangeShapeType="1" noTextEdit="1"/>
              </p:cNvSpPr>
              <p:nvPr/>
            </p:nvSpPr>
            <p:spPr>
              <a:xfrm>
                <a:off x="5177826" y="4764498"/>
                <a:ext cx="3473231" cy="346249"/>
              </a:xfrm>
              <a:prstGeom prst="rect">
                <a:avLst/>
              </a:prstGeom>
              <a:blipFill>
                <a:blip r:embed="rId28"/>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FE70EBCE-3EFF-B246-AC1D-578160C35066}"/>
                  </a:ext>
                </a:extLst>
              </p:cNvPr>
              <p:cNvSpPr txBox="1"/>
              <p:nvPr/>
            </p:nvSpPr>
            <p:spPr>
              <a:xfrm>
                <a:off x="5190478" y="5147759"/>
                <a:ext cx="3473231" cy="346249"/>
              </a:xfrm>
              <a:prstGeom prst="rect">
                <a:avLst/>
              </a:prstGeom>
              <a:noFill/>
            </p:spPr>
            <p:txBody>
              <a:bodyPr wrap="square" rtlCol="0">
                <a:spAutoFit/>
              </a:bodyPr>
              <a:lstStyle/>
              <a:p>
                <a14:m>
                  <m:oMath xmlns:m="http://schemas.openxmlformats.org/officeDocument/2006/math">
                    <m:r>
                      <a:rPr lang="en-US" sz="825" i="1">
                        <a:latin typeface="Cambria Math" panose="02040503050406030204" pitchFamily="18" charset="0"/>
                      </a:rPr>
                      <m:t>𝑟</m:t>
                    </m:r>
                    <m:r>
                      <a:rPr lang="en-US" sz="825" i="1">
                        <a:latin typeface="Cambria Math" panose="02040503050406030204" pitchFamily="18" charset="0"/>
                        <a:ea typeface="Cambria Math" panose="02040503050406030204" pitchFamily="18" charset="0"/>
                      </a:rPr>
                      <m:t>→</m:t>
                    </m:r>
                  </m:oMath>
                </a14:m>
                <a:r>
                  <a:rPr lang="en-US" sz="825" dirty="0"/>
                  <a:t> the length (width or height) onto which traveled vapor molecules can attach. </a:t>
                </a:r>
              </a:p>
            </p:txBody>
          </p:sp>
        </mc:Choice>
        <mc:Fallback xmlns="">
          <p:sp>
            <p:nvSpPr>
              <p:cNvPr id="105" name="TextBox 104">
                <a:extLst>
                  <a:ext uri="{FF2B5EF4-FFF2-40B4-BE49-F238E27FC236}">
                    <a16:creationId xmlns:a16="http://schemas.microsoft.com/office/drawing/2014/main" id="{FE70EBCE-3EFF-B246-AC1D-578160C35066}"/>
                  </a:ext>
                </a:extLst>
              </p:cNvPr>
              <p:cNvSpPr txBox="1">
                <a:spLocks noRot="1" noChangeAspect="1" noMove="1" noResize="1" noEditPoints="1" noAdjustHandles="1" noChangeArrowheads="1" noChangeShapeType="1" noTextEdit="1"/>
              </p:cNvSpPr>
              <p:nvPr/>
            </p:nvSpPr>
            <p:spPr>
              <a:xfrm>
                <a:off x="5190478" y="5147759"/>
                <a:ext cx="3473231" cy="346249"/>
              </a:xfrm>
              <a:prstGeom prst="rect">
                <a:avLst/>
              </a:prstGeom>
              <a:blipFill>
                <a:blip r:embed="rId29"/>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5B476E0-7800-414B-95C2-AB71276725FA}"/>
                  </a:ext>
                </a:extLst>
              </p:cNvPr>
              <p:cNvSpPr txBox="1"/>
              <p:nvPr/>
            </p:nvSpPr>
            <p:spPr>
              <a:xfrm>
                <a:off x="5210779" y="5432742"/>
                <a:ext cx="3473231" cy="271677"/>
              </a:xfrm>
              <a:prstGeom prst="rect">
                <a:avLst/>
              </a:prstGeom>
              <a:noFill/>
            </p:spPr>
            <p:txBody>
              <a:bodyPr wrap="square" rtlCol="0">
                <a:spAutoFit/>
              </a:bodyPr>
              <a:lstStyle/>
              <a:p>
                <a:r>
                  <a:rPr lang="en-US" sz="825" b="1" dirty="0"/>
                  <a:t>NOTE</a:t>
                </a:r>
                <a:r>
                  <a:rPr lang="en-US" sz="825" dirty="0"/>
                  <a:t>: </a:t>
                </a:r>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𝐹</m:t>
                        </m:r>
                      </m:e>
                      <m:sub>
                        <m:r>
                          <a:rPr lang="en-US" sz="825" i="1">
                            <a:latin typeface="Cambria Math" panose="02040503050406030204" pitchFamily="18" charset="0"/>
                          </a:rPr>
                          <m:t>𝑣</m:t>
                        </m:r>
                      </m:sub>
                    </m:sSub>
                    <m:r>
                      <a:rPr lang="en-US" sz="825" i="1">
                        <a:latin typeface="Cambria Math" panose="02040503050406030204" pitchFamily="18" charset="0"/>
                        <a:ea typeface="Cambria Math" panose="02040503050406030204" pitchFamily="18" charset="0"/>
                      </a:rPr>
                      <m:t>∝</m:t>
                    </m:r>
                    <m:f>
                      <m:fPr>
                        <m:ctrlPr>
                          <a:rPr lang="en-US" sz="825" i="1">
                            <a:latin typeface="Cambria Math" panose="02040503050406030204" pitchFamily="18" charset="0"/>
                            <a:ea typeface="Cambria Math" panose="02040503050406030204" pitchFamily="18" charset="0"/>
                          </a:rPr>
                        </m:ctrlPr>
                      </m:fPr>
                      <m:num>
                        <m:r>
                          <a:rPr lang="en-US" sz="825" i="1">
                            <a:latin typeface="Cambria Math" panose="02040503050406030204" pitchFamily="18" charset="0"/>
                            <a:ea typeface="Cambria Math" panose="02040503050406030204" pitchFamily="18" charset="0"/>
                          </a:rPr>
                          <m:t>1</m:t>
                        </m:r>
                      </m:num>
                      <m:den>
                        <m:r>
                          <a:rPr lang="en-US" sz="825" i="1">
                            <a:latin typeface="Cambria Math" panose="02040503050406030204" pitchFamily="18" charset="0"/>
                            <a:ea typeface="Cambria Math" panose="02040503050406030204" pitchFamily="18" charset="0"/>
                          </a:rPr>
                          <m:t>𝑟</m:t>
                        </m:r>
                      </m:den>
                    </m:f>
                    <m:r>
                      <a:rPr lang="en-US" sz="825" i="1">
                        <a:latin typeface="Cambria Math" panose="02040503050406030204" pitchFamily="18" charset="0"/>
                        <a:ea typeface="Cambria Math" panose="02040503050406030204" pitchFamily="18" charset="0"/>
                      </a:rPr>
                      <m:t>→</m:t>
                    </m:r>
                    <m:r>
                      <a:rPr lang="en-US" sz="825" i="1">
                        <a:latin typeface="Cambria Math" panose="02040503050406030204" pitchFamily="18" charset="0"/>
                      </a:rPr>
                      <m:t> </m:t>
                    </m:r>
                  </m:oMath>
                </a14:m>
                <a:r>
                  <a:rPr lang="en-US" sz="825" dirty="0"/>
                  <a:t>vapor flux increases as size (</a:t>
                </a:r>
                <a14:m>
                  <m:oMath xmlns:m="http://schemas.openxmlformats.org/officeDocument/2006/math">
                    <m:r>
                      <a:rPr lang="en-US" sz="825" i="1">
                        <a:latin typeface="Cambria Math" panose="02040503050406030204" pitchFamily="18" charset="0"/>
                      </a:rPr>
                      <m:t>𝑟</m:t>
                    </m:r>
                  </m:oMath>
                </a14:m>
                <a:r>
                  <a:rPr lang="en-US" sz="825" dirty="0"/>
                  <a:t>) decreases</a:t>
                </a:r>
              </a:p>
            </p:txBody>
          </p:sp>
        </mc:Choice>
        <mc:Fallback xmlns="">
          <p:sp>
            <p:nvSpPr>
              <p:cNvPr id="106" name="TextBox 105">
                <a:extLst>
                  <a:ext uri="{FF2B5EF4-FFF2-40B4-BE49-F238E27FC236}">
                    <a16:creationId xmlns:a16="http://schemas.microsoft.com/office/drawing/2014/main" id="{E5B476E0-7800-414B-95C2-AB71276725FA}"/>
                  </a:ext>
                </a:extLst>
              </p:cNvPr>
              <p:cNvSpPr txBox="1">
                <a:spLocks noRot="1" noChangeAspect="1" noMove="1" noResize="1" noEditPoints="1" noAdjustHandles="1" noChangeArrowheads="1" noChangeShapeType="1" noTextEdit="1"/>
              </p:cNvSpPr>
              <p:nvPr/>
            </p:nvSpPr>
            <p:spPr>
              <a:xfrm>
                <a:off x="5210779" y="5432742"/>
                <a:ext cx="3473231" cy="271677"/>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CEC48CCF-3BBC-A341-9FD3-CAA90F6573CC}"/>
                  </a:ext>
                </a:extLst>
              </p:cNvPr>
              <p:cNvSpPr/>
              <p:nvPr/>
            </p:nvSpPr>
            <p:spPr>
              <a:xfrm>
                <a:off x="8505061" y="3933540"/>
                <a:ext cx="679481" cy="3995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𝑅</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num>
                        <m:den>
                          <m:r>
                            <a:rPr lang="en-US" sz="1050" i="1">
                              <a:solidFill>
                                <a:srgbClr val="477C96"/>
                              </a:solidFill>
                              <a:latin typeface="Cambria Math" panose="02040503050406030204" pitchFamily="18" charset="0"/>
                            </a:rPr>
                            <m:t>𝜕</m:t>
                          </m:r>
                          <m:r>
                            <m:rPr>
                              <m:sty m:val="p"/>
                            </m:rPr>
                            <a:rPr lang="en-US" sz="1050" i="1">
                              <a:solidFill>
                                <a:srgbClr val="477C96"/>
                              </a:solidFill>
                              <a:latin typeface="Cambria Math" panose="02040503050406030204" pitchFamily="18" charset="0"/>
                            </a:rPr>
                            <m:t>R</m:t>
                          </m:r>
                        </m:den>
                      </m:f>
                    </m:oMath>
                  </m:oMathPara>
                </a14:m>
                <a:endParaRPr lang="en-US" sz="1050" dirty="0"/>
              </a:p>
            </p:txBody>
          </p:sp>
        </mc:Choice>
        <mc:Fallback xmlns="">
          <p:sp>
            <p:nvSpPr>
              <p:cNvPr id="67" name="Rectangle 66">
                <a:extLst>
                  <a:ext uri="{FF2B5EF4-FFF2-40B4-BE49-F238E27FC236}">
                    <a16:creationId xmlns:a16="http://schemas.microsoft.com/office/drawing/2014/main" id="{CEC48CCF-3BBC-A341-9FD3-CAA90F6573CC}"/>
                  </a:ext>
                </a:extLst>
              </p:cNvPr>
              <p:cNvSpPr>
                <a:spLocks noRot="1" noChangeAspect="1" noMove="1" noResize="1" noEditPoints="1" noAdjustHandles="1" noChangeArrowheads="1" noChangeShapeType="1" noTextEdit="1"/>
              </p:cNvSpPr>
              <p:nvPr/>
            </p:nvSpPr>
            <p:spPr>
              <a:xfrm>
                <a:off x="8505061" y="3933540"/>
                <a:ext cx="679481" cy="399597"/>
              </a:xfrm>
              <a:prstGeom prst="rect">
                <a:avLst/>
              </a:prstGeom>
              <a:blipFill>
                <a:blip r:embed="rId31"/>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1952768"/>
      </p:ext>
    </p:extLst>
  </p:cSld>
  <p:clrMapOvr>
    <a:masterClrMapping/>
  </p:clrMapOvr>
  <mc:AlternateContent xmlns:mc="http://schemas.openxmlformats.org/markup-compatibility/2006" xmlns:p14="http://schemas.microsoft.com/office/powerpoint/2010/main">
    <mc:Choice Requires="p14">
      <p:transition spd="slow" p14:dur="2000" advTm="345161"/>
    </mc:Choice>
    <mc:Fallback xmlns="">
      <p:transition spd="slow" advTm="34516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Conclusions</a:t>
            </a:r>
          </a:p>
        </p:txBody>
      </p:sp>
      <p:sp>
        <p:nvSpPr>
          <p:cNvPr id="20483" name="Content Placeholder 2"/>
          <p:cNvSpPr>
            <a:spLocks noGrp="1"/>
          </p:cNvSpPr>
          <p:nvPr>
            <p:ph idx="1"/>
          </p:nvPr>
        </p:nvSpPr>
        <p:spPr>
          <a:xfrm>
            <a:off x="457200" y="1600200"/>
            <a:ext cx="8229600" cy="5029200"/>
          </a:xfrm>
        </p:spPr>
        <p:txBody>
          <a:bodyPr/>
          <a:lstStyle/>
          <a:p>
            <a:endParaRPr lang="en-US" altLang="en-US" sz="900"/>
          </a:p>
          <a:p>
            <a:r>
              <a:rPr lang="en-US" altLang="en-US" sz="2000"/>
              <a:t>Our observations show a correlation between the number of large droplets and the number of ice crystal (consistent with Rangno and Hobbs [2001]) that is independent of Liquid Water Content or Temperature.</a:t>
            </a:r>
          </a:p>
          <a:p>
            <a:endParaRPr lang="en-US" altLang="en-US" sz="2000"/>
          </a:p>
          <a:p>
            <a:endParaRPr lang="en-US" altLang="en-US" sz="2000"/>
          </a:p>
          <a:p>
            <a:r>
              <a:rPr lang="en-US" altLang="en-US" sz="2000"/>
              <a:t>Polluted clouds show more riming and fewer ice crystals, opposite to the “riming” and “glaciation” indirect effects.</a:t>
            </a:r>
          </a:p>
          <a:p>
            <a:endParaRPr lang="en-US" altLang="en-US" sz="2000"/>
          </a:p>
          <a:p>
            <a:endParaRPr lang="en-US" altLang="en-US" sz="2000"/>
          </a:p>
          <a:p>
            <a:r>
              <a:rPr lang="en-US" altLang="en-US" sz="2000"/>
              <a:t>CCN may play an important role in the processes that partition liquid and ice phases in Arctic mixed-phase clouds, through modification of the droplet size distribution.</a:t>
            </a:r>
          </a:p>
          <a:p>
            <a:endParaRPr lang="en-US" altLang="en-US" sz="2000"/>
          </a:p>
        </p:txBody>
      </p:sp>
      <p:sp>
        <p:nvSpPr>
          <p:cNvPr id="4" name="TextBox 3"/>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988272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868362"/>
          </a:xfrm>
        </p:spPr>
        <p:txBody>
          <a:bodyPr/>
          <a:lstStyle/>
          <a:p>
            <a:r>
              <a:rPr lang="en-US" altLang="en-US" sz="3200"/>
              <a:t>Alternative Explanations/ Remaining Questions</a:t>
            </a:r>
          </a:p>
        </p:txBody>
      </p:sp>
      <p:sp>
        <p:nvSpPr>
          <p:cNvPr id="21507" name="Content Placeholder 2"/>
          <p:cNvSpPr>
            <a:spLocks noGrp="1"/>
          </p:cNvSpPr>
          <p:nvPr>
            <p:ph idx="1"/>
          </p:nvPr>
        </p:nvSpPr>
        <p:spPr>
          <a:xfrm>
            <a:off x="457200" y="1447800"/>
            <a:ext cx="8229600" cy="4876800"/>
          </a:xfrm>
        </p:spPr>
        <p:txBody>
          <a:bodyPr/>
          <a:lstStyle/>
          <a:p>
            <a:r>
              <a:rPr lang="en-US" altLang="en-US" sz="2000"/>
              <a:t>Fewer IN in polluted cases</a:t>
            </a:r>
          </a:p>
          <a:p>
            <a:pPr lvl="1"/>
            <a:r>
              <a:rPr lang="en-US" altLang="en-US" sz="1800"/>
              <a:t>Is biomass burning aerosol </a:t>
            </a:r>
            <a:r>
              <a:rPr lang="en-US" altLang="en-US" sz="1800" b="1"/>
              <a:t>inefficient</a:t>
            </a:r>
            <a:r>
              <a:rPr lang="en-US" altLang="en-US" sz="1800"/>
              <a:t> as IN?</a:t>
            </a:r>
          </a:p>
          <a:p>
            <a:pPr lvl="1"/>
            <a:r>
              <a:rPr lang="en-US" altLang="en-US" sz="1800"/>
              <a:t>Is biomass burning aerosol extremely </a:t>
            </a:r>
            <a:r>
              <a:rPr lang="en-US" altLang="en-US" sz="1800" b="1"/>
              <a:t>efficient </a:t>
            </a:r>
            <a:r>
              <a:rPr lang="en-US" altLang="en-US" sz="1800"/>
              <a:t>as IN resulting in their immediate loss via precipitation(prior to our sampling)?</a:t>
            </a:r>
          </a:p>
          <a:p>
            <a:endParaRPr lang="en-US" altLang="en-US" sz="1600"/>
          </a:p>
          <a:p>
            <a:endParaRPr lang="en-US" altLang="en-US" sz="1600"/>
          </a:p>
          <a:p>
            <a:r>
              <a:rPr lang="en-US" altLang="en-US" sz="2000"/>
              <a:t>More IN in clean cases</a:t>
            </a:r>
          </a:p>
          <a:p>
            <a:pPr lvl="1"/>
            <a:r>
              <a:rPr lang="en-US" altLang="en-US" sz="1800"/>
              <a:t>Are there sources of efficient IN originating from the Arctic sea-ice or from open leads?  Is blowing snow an IN source?</a:t>
            </a:r>
          </a:p>
          <a:p>
            <a:endParaRPr lang="en-US" altLang="en-US" sz="1600"/>
          </a:p>
          <a:p>
            <a:endParaRPr lang="en-US" altLang="en-US" sz="1600"/>
          </a:p>
          <a:p>
            <a:r>
              <a:rPr lang="en-US" altLang="en-US" sz="2000"/>
              <a:t>Difference in cloud dynamics</a:t>
            </a:r>
          </a:p>
          <a:p>
            <a:pPr lvl="1"/>
            <a:r>
              <a:rPr lang="en-US" altLang="en-US" sz="1800"/>
              <a:t>Are there recirculation patterns in the lower atmosphere that continually replenish IN in the “clean” clouds?</a:t>
            </a:r>
          </a:p>
          <a:p>
            <a:endParaRPr lang="en-US" altLang="en-US" sz="2000"/>
          </a:p>
        </p:txBody>
      </p:sp>
      <p:sp>
        <p:nvSpPr>
          <p:cNvPr id="4" name="TextBox 3"/>
          <p:cNvSpPr txBox="1"/>
          <p:nvPr/>
        </p:nvSpPr>
        <p:spPr>
          <a:xfrm>
            <a:off x="7204649" y="6411397"/>
            <a:ext cx="1825051" cy="369332"/>
          </a:xfrm>
          <a:prstGeom prst="rect">
            <a:avLst/>
          </a:prstGeom>
          <a:noFill/>
        </p:spPr>
        <p:txBody>
          <a:bodyPr wrap="none" rtlCol="0">
            <a:spAutoFit/>
          </a:bodyPr>
          <a:lstStyle/>
          <a:p>
            <a:r>
              <a:rPr lang="en-US" i="1" dirty="0">
                <a:latin typeface="+mj-lt"/>
              </a:rPr>
              <a:t>Lance et al., 2011</a:t>
            </a:r>
          </a:p>
        </p:txBody>
      </p:sp>
    </p:spTree>
    <p:extLst>
      <p:ext uri="{BB962C8B-B14F-4D97-AF65-F5344CB8AC3E}">
        <p14:creationId xmlns:p14="http://schemas.microsoft.com/office/powerpoint/2010/main" val="295943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5014"/>
          </a:xfrm>
        </p:spPr>
        <p:txBody>
          <a:bodyPr>
            <a:normAutofit fontScale="90000"/>
          </a:bodyPr>
          <a:lstStyle/>
          <a:p>
            <a:r>
              <a:rPr lang="en-US" dirty="0"/>
              <a:t>Particle-Particle interactions - Riming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2" y="1120141"/>
            <a:ext cx="4871515" cy="48140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826" y="928615"/>
            <a:ext cx="4108174" cy="57836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273" y="4181951"/>
            <a:ext cx="2531106" cy="2577549"/>
          </a:xfrm>
          <a:prstGeom prst="rect">
            <a:avLst/>
          </a:prstGeom>
        </p:spPr>
      </p:pic>
    </p:spTree>
    <p:extLst>
      <p:ext uri="{BB962C8B-B14F-4D97-AF65-F5344CB8AC3E}">
        <p14:creationId xmlns:p14="http://schemas.microsoft.com/office/powerpoint/2010/main" val="115905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6" y="365127"/>
            <a:ext cx="8839200" cy="755014"/>
          </a:xfrm>
        </p:spPr>
        <p:txBody>
          <a:bodyPr>
            <a:normAutofit fontScale="90000"/>
          </a:bodyPr>
          <a:lstStyle/>
          <a:p>
            <a:r>
              <a:rPr lang="en-US" dirty="0"/>
              <a:t>Particle-Particle interactions - Aggregation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476" y="1650152"/>
            <a:ext cx="3333750" cy="4981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324" y="3289818"/>
            <a:ext cx="2692004" cy="271496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6" y="5726487"/>
            <a:ext cx="3472070" cy="96817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98" y="3998064"/>
            <a:ext cx="1880039" cy="172842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026" y="1205162"/>
            <a:ext cx="3105150" cy="2552700"/>
          </a:xfrm>
          <a:prstGeom prst="rect">
            <a:avLst/>
          </a:prstGeom>
        </p:spPr>
      </p:pic>
    </p:spTree>
    <p:extLst>
      <p:ext uri="{BB962C8B-B14F-4D97-AF65-F5344CB8AC3E}">
        <p14:creationId xmlns:p14="http://schemas.microsoft.com/office/powerpoint/2010/main" val="3499734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9144000" cy="755014"/>
          </a:xfrm>
        </p:spPr>
        <p:txBody>
          <a:bodyPr>
            <a:normAutofit fontScale="90000"/>
          </a:bodyPr>
          <a:lstStyle/>
          <a:p>
            <a:r>
              <a:rPr lang="en-US" dirty="0"/>
              <a:t>Particle-Particle interactions – Aggregation?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92" y="1549054"/>
            <a:ext cx="4375082" cy="4414320"/>
          </a:xfrm>
          <a:prstGeom prst="rect">
            <a:avLst/>
          </a:prstGeom>
        </p:spPr>
      </p:pic>
    </p:spTree>
    <p:extLst>
      <p:ext uri="{BB962C8B-B14F-4D97-AF65-F5344CB8AC3E}">
        <p14:creationId xmlns:p14="http://schemas.microsoft.com/office/powerpoint/2010/main" val="4008349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9144000" cy="755014"/>
          </a:xfrm>
        </p:spPr>
        <p:txBody>
          <a:bodyPr>
            <a:normAutofit fontScale="90000"/>
          </a:bodyPr>
          <a:lstStyle/>
          <a:p>
            <a:r>
              <a:rPr lang="en-US" dirty="0"/>
              <a:t>Particle-Particle interactions – Aggregation?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92" y="1549054"/>
            <a:ext cx="4375082" cy="44143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669" y="1696329"/>
            <a:ext cx="3327952" cy="3259880"/>
          </a:xfrm>
          <a:prstGeom prst="rect">
            <a:avLst/>
          </a:prstGeom>
        </p:spPr>
      </p:pic>
      <p:sp>
        <p:nvSpPr>
          <p:cNvPr id="5" name="TextBox 4"/>
          <p:cNvSpPr txBox="1"/>
          <p:nvPr/>
        </p:nvSpPr>
        <p:spPr>
          <a:xfrm>
            <a:off x="5875733" y="4956209"/>
            <a:ext cx="3057888" cy="369332"/>
          </a:xfrm>
          <a:prstGeom prst="rect">
            <a:avLst/>
          </a:prstGeom>
          <a:noFill/>
        </p:spPr>
        <p:txBody>
          <a:bodyPr wrap="none" rtlCol="0">
            <a:spAutoFit/>
          </a:bodyPr>
          <a:lstStyle/>
          <a:p>
            <a:r>
              <a:rPr lang="en-US" dirty="0"/>
              <a:t>More likely a “capped column”</a:t>
            </a:r>
          </a:p>
        </p:txBody>
      </p:sp>
    </p:spTree>
    <p:extLst>
      <p:ext uri="{BB962C8B-B14F-4D97-AF65-F5344CB8AC3E}">
        <p14:creationId xmlns:p14="http://schemas.microsoft.com/office/powerpoint/2010/main" val="2351851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8544"/>
          </a:xfrm>
        </p:spPr>
        <p:txBody>
          <a:bodyPr>
            <a:normAutofit fontScale="90000"/>
          </a:bodyPr>
          <a:lstStyle/>
          <a:p>
            <a:r>
              <a:rPr lang="en-US" dirty="0"/>
              <a:t>Cirrus</a:t>
            </a:r>
          </a:p>
        </p:txBody>
      </p:sp>
      <p:sp>
        <p:nvSpPr>
          <p:cNvPr id="3" name="Content Placeholder 2"/>
          <p:cNvSpPr>
            <a:spLocks noGrp="1"/>
          </p:cNvSpPr>
          <p:nvPr>
            <p:ph idx="1"/>
          </p:nvPr>
        </p:nvSpPr>
        <p:spPr>
          <a:xfrm>
            <a:off x="628650" y="1245704"/>
            <a:ext cx="7886700" cy="4931259"/>
          </a:xfrm>
        </p:spPr>
        <p:txBody>
          <a:bodyPr>
            <a:normAutofit fontScale="70000" lnSpcReduction="20000"/>
          </a:bodyPr>
          <a:lstStyle/>
          <a:p>
            <a:r>
              <a:rPr lang="en-US" dirty="0"/>
              <a:t>Space-based measurements reveal cirrus covers about 30% of </a:t>
            </a:r>
            <a:r>
              <a:rPr lang="en-US" dirty="0" err="1"/>
              <a:t>midlatitudes</a:t>
            </a:r>
            <a:r>
              <a:rPr lang="en-US" dirty="0"/>
              <a:t>, while in the tropics coverage can be 60-80% (</a:t>
            </a:r>
            <a:r>
              <a:rPr lang="en-US" dirty="0" err="1"/>
              <a:t>Baran</a:t>
            </a:r>
            <a:r>
              <a:rPr lang="en-US" dirty="0"/>
              <a:t> 2012)</a:t>
            </a:r>
          </a:p>
          <a:p>
            <a:endParaRPr lang="en-US" dirty="0"/>
          </a:p>
          <a:p>
            <a:r>
              <a:rPr lang="en-US" dirty="0"/>
              <a:t>25% of earth covered by </a:t>
            </a:r>
            <a:r>
              <a:rPr lang="en-US" dirty="0" err="1"/>
              <a:t>subvisible</a:t>
            </a:r>
            <a:r>
              <a:rPr lang="en-US" dirty="0"/>
              <a:t> cirrus (</a:t>
            </a:r>
            <a:r>
              <a:rPr lang="en-US" dirty="0" err="1"/>
              <a:t>Guignard</a:t>
            </a:r>
            <a:r>
              <a:rPr lang="en-US" dirty="0"/>
              <a:t> et al. 2012).</a:t>
            </a:r>
          </a:p>
          <a:p>
            <a:endParaRPr lang="en-US" dirty="0"/>
          </a:p>
          <a:p>
            <a:r>
              <a:rPr lang="en-US" dirty="0"/>
              <a:t>Net radiative effect of Ci clouds depends on horizontal &amp; vertical cloud dimensions, size distribution and shape of ice particles</a:t>
            </a:r>
          </a:p>
          <a:p>
            <a:endParaRPr lang="en-US" dirty="0"/>
          </a:p>
          <a:p>
            <a:r>
              <a:rPr lang="en-US" dirty="0"/>
              <a:t>Shapes of cirrus particles have been shown to have significant influence on Earth’s radiation budget (</a:t>
            </a:r>
            <a:r>
              <a:rPr lang="en-US" dirty="0" err="1"/>
              <a:t>Baran</a:t>
            </a:r>
            <a:r>
              <a:rPr lang="en-US" dirty="0"/>
              <a:t> 2012, Feng et al. 2011, Hartmann 2015, Yang et al. 2015, 2018, </a:t>
            </a:r>
            <a:r>
              <a:rPr lang="en-US" dirty="0" err="1"/>
              <a:t>etc</a:t>
            </a:r>
            <a:r>
              <a:rPr lang="en-US" dirty="0"/>
              <a:t>).</a:t>
            </a:r>
          </a:p>
          <a:p>
            <a:endParaRPr lang="en-US" dirty="0"/>
          </a:p>
          <a:p>
            <a:r>
              <a:rPr lang="en-US" dirty="0"/>
              <a:t>Choi &amp; Ho (2006) show that optically thin clouds (OD&lt;10; 60% coverage) have a warming effect while optically thick clouds have a cooling effect, leading to net warming.  Corroborated by Fu et al. (2002).</a:t>
            </a:r>
          </a:p>
        </p:txBody>
      </p:sp>
    </p:spTree>
    <p:extLst>
      <p:ext uri="{BB962C8B-B14F-4D97-AF65-F5344CB8AC3E}">
        <p14:creationId xmlns:p14="http://schemas.microsoft.com/office/powerpoint/2010/main" val="411641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8544"/>
          </a:xfrm>
        </p:spPr>
        <p:txBody>
          <a:bodyPr>
            <a:normAutofit fontScale="90000"/>
          </a:bodyPr>
          <a:lstStyle/>
          <a:p>
            <a:r>
              <a:rPr lang="en-US" dirty="0"/>
              <a:t>Cirrus</a:t>
            </a:r>
          </a:p>
        </p:txBody>
      </p:sp>
      <p:sp>
        <p:nvSpPr>
          <p:cNvPr id="3" name="Content Placeholder 2"/>
          <p:cNvSpPr>
            <a:spLocks noGrp="1"/>
          </p:cNvSpPr>
          <p:nvPr>
            <p:ph idx="1"/>
          </p:nvPr>
        </p:nvSpPr>
        <p:spPr>
          <a:xfrm>
            <a:off x="450574" y="1825625"/>
            <a:ext cx="2458279" cy="4351338"/>
          </a:xfrm>
        </p:spPr>
        <p:txBody>
          <a:bodyPr>
            <a:normAutofit/>
          </a:bodyPr>
          <a:lstStyle/>
          <a:p>
            <a:r>
              <a:rPr lang="en-US" sz="2400" dirty="0">
                <a:latin typeface="+mj-lt"/>
              </a:rPr>
              <a:t>Ci can also strongly influence transport of water vapor into the upper troposphere and stratosphere</a:t>
            </a:r>
          </a:p>
          <a:p>
            <a:endParaRPr lang="en-US" sz="2400" dirty="0">
              <a:latin typeface="+mj-lt"/>
            </a:endParaRPr>
          </a:p>
          <a:p>
            <a:r>
              <a:rPr lang="en-US" sz="2400" dirty="0">
                <a:latin typeface="+mj-lt"/>
              </a:rPr>
              <a:t>Important for O</a:t>
            </a:r>
            <a:r>
              <a:rPr lang="en-US" sz="2400" baseline="-25000" dirty="0">
                <a:latin typeface="+mj-lt"/>
              </a:rPr>
              <a:t>3</a:t>
            </a:r>
            <a:r>
              <a:rPr lang="en-US" sz="2400" dirty="0">
                <a:latin typeface="+mj-lt"/>
              </a:rPr>
              <a:t> formation</a:t>
            </a:r>
          </a:p>
        </p:txBody>
      </p:sp>
      <p:pic>
        <p:nvPicPr>
          <p:cNvPr id="4" name="Picture 3" descr="ATTREX_Auto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375" y="1543050"/>
            <a:ext cx="57912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644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7"/>
            <a:ext cx="8595360" cy="832738"/>
          </a:xfrm>
        </p:spPr>
        <p:txBody>
          <a:bodyPr>
            <a:normAutofit/>
          </a:bodyPr>
          <a:lstStyle/>
          <a:p>
            <a:r>
              <a:rPr lang="en-US" sz="3600" dirty="0" err="1"/>
              <a:t>Subvisible</a:t>
            </a:r>
            <a:r>
              <a:rPr lang="en-US" sz="3600" dirty="0"/>
              <a:t> (SBV) cirrus, aka “in-situ” cirrus</a:t>
            </a:r>
          </a:p>
        </p:txBody>
      </p:sp>
      <p:pic>
        <p:nvPicPr>
          <p:cNvPr id="3" name="Picture 2"/>
          <p:cNvPicPr>
            <a:picLocks noChangeAspect="1"/>
          </p:cNvPicPr>
          <p:nvPr/>
        </p:nvPicPr>
        <p:blipFill>
          <a:blip r:embed="rId2"/>
          <a:stretch>
            <a:fillRect/>
          </a:stretch>
        </p:blipFill>
        <p:spPr>
          <a:xfrm>
            <a:off x="4338828" y="1093669"/>
            <a:ext cx="4686300" cy="4972050"/>
          </a:xfrm>
          <a:prstGeom prst="rect">
            <a:avLst/>
          </a:prstGeom>
        </p:spPr>
      </p:pic>
      <p:sp>
        <p:nvSpPr>
          <p:cNvPr id="4" name="TextBox 3"/>
          <p:cNvSpPr txBox="1"/>
          <p:nvPr/>
        </p:nvSpPr>
        <p:spPr>
          <a:xfrm>
            <a:off x="4727448" y="5961523"/>
            <a:ext cx="4206240" cy="830997"/>
          </a:xfrm>
          <a:prstGeom prst="rect">
            <a:avLst/>
          </a:prstGeom>
          <a:noFill/>
        </p:spPr>
        <p:txBody>
          <a:bodyPr wrap="square" rtlCol="0">
            <a:spAutoFit/>
          </a:bodyPr>
          <a:lstStyle/>
          <a:p>
            <a:pPr algn="r"/>
            <a:r>
              <a:rPr lang="en-US" sz="1600" i="1" dirty="0">
                <a:solidFill>
                  <a:schemeClr val="tx1">
                    <a:lumMod val="50000"/>
                    <a:lumOff val="50000"/>
                  </a:schemeClr>
                </a:solidFill>
                <a:latin typeface="+mj-lt"/>
              </a:rPr>
              <a:t>Lawson et al., Aircraft measurements of microphysical properties of </a:t>
            </a:r>
            <a:r>
              <a:rPr lang="en-US" sz="1600" i="1" dirty="0" err="1">
                <a:solidFill>
                  <a:schemeClr val="tx1">
                    <a:lumMod val="50000"/>
                    <a:lumOff val="50000"/>
                  </a:schemeClr>
                </a:solidFill>
                <a:latin typeface="+mj-lt"/>
              </a:rPr>
              <a:t>subvisible</a:t>
            </a:r>
            <a:r>
              <a:rPr lang="en-US" sz="1600" i="1" dirty="0">
                <a:solidFill>
                  <a:schemeClr val="tx1">
                    <a:lumMod val="50000"/>
                    <a:lumOff val="50000"/>
                  </a:schemeClr>
                </a:solidFill>
                <a:latin typeface="+mj-lt"/>
              </a:rPr>
              <a:t> cirrus in the tropical tropopause layer, 2008</a:t>
            </a:r>
          </a:p>
        </p:txBody>
      </p:sp>
      <p:pic>
        <p:nvPicPr>
          <p:cNvPr id="5" name="Picture 4"/>
          <p:cNvPicPr>
            <a:picLocks noChangeAspect="1"/>
          </p:cNvPicPr>
          <p:nvPr/>
        </p:nvPicPr>
        <p:blipFill>
          <a:blip r:embed="rId3"/>
          <a:stretch>
            <a:fillRect/>
          </a:stretch>
        </p:blipFill>
        <p:spPr>
          <a:xfrm>
            <a:off x="132677" y="1083416"/>
            <a:ext cx="4206151" cy="3267221"/>
          </a:xfrm>
          <a:prstGeom prst="rect">
            <a:avLst/>
          </a:prstGeom>
        </p:spPr>
      </p:pic>
      <p:pic>
        <p:nvPicPr>
          <p:cNvPr id="6" name="Picture 5"/>
          <p:cNvPicPr>
            <a:picLocks noChangeAspect="1"/>
          </p:cNvPicPr>
          <p:nvPr/>
        </p:nvPicPr>
        <p:blipFill rotWithShape="1">
          <a:blip r:embed="rId4"/>
          <a:srcRect l="9153" t="-1" r="9838" b="32647"/>
          <a:stretch/>
        </p:blipFill>
        <p:spPr>
          <a:xfrm>
            <a:off x="0" y="4381053"/>
            <a:ext cx="3971390" cy="2411467"/>
          </a:xfrm>
          <a:prstGeom prst="rect">
            <a:avLst/>
          </a:prstGeom>
        </p:spPr>
      </p:pic>
      <p:pic>
        <p:nvPicPr>
          <p:cNvPr id="7" name="Picture 6"/>
          <p:cNvPicPr>
            <a:picLocks noChangeAspect="1"/>
          </p:cNvPicPr>
          <p:nvPr/>
        </p:nvPicPr>
        <p:blipFill rotWithShape="1">
          <a:blip r:embed="rId4"/>
          <a:srcRect l="1169" t="73438" r="1058" b="1023"/>
          <a:stretch/>
        </p:blipFill>
        <p:spPr>
          <a:xfrm>
            <a:off x="774477" y="5870449"/>
            <a:ext cx="3905442" cy="891655"/>
          </a:xfrm>
          <a:prstGeom prst="rect">
            <a:avLst/>
          </a:prstGeom>
          <a:ln>
            <a:solidFill>
              <a:schemeClr val="tx1"/>
            </a:solidFill>
          </a:ln>
        </p:spPr>
      </p:pic>
    </p:spTree>
    <p:extLst>
      <p:ext uri="{BB962C8B-B14F-4D97-AF65-F5344CB8AC3E}">
        <p14:creationId xmlns:p14="http://schemas.microsoft.com/office/powerpoint/2010/main" val="1657764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a:solidFill>
                  <a:schemeClr val="tx1"/>
                </a:solidFill>
                <a:latin typeface="Berlin Sans FB" panose="020E0602020502020306" pitchFamily="34" charset="0"/>
                <a:cs typeface="Arial" panose="020B0604020202020204" pitchFamily="34" charset="0"/>
              </a:defRPr>
            </a:lvl1pPr>
            <a:lvl2pPr marL="742950" indent="-285750" eaLnBrk="0" hangingPunct="0">
              <a:defRPr>
                <a:solidFill>
                  <a:schemeClr val="tx1"/>
                </a:solidFill>
                <a:latin typeface="Berlin Sans FB" panose="020E0602020502020306" pitchFamily="34" charset="0"/>
                <a:cs typeface="Arial" panose="020B0604020202020204" pitchFamily="34" charset="0"/>
              </a:defRPr>
            </a:lvl2pPr>
            <a:lvl3pPr marL="1143000" indent="-228600" eaLnBrk="0" hangingPunct="0">
              <a:defRPr>
                <a:solidFill>
                  <a:schemeClr val="tx1"/>
                </a:solidFill>
                <a:latin typeface="Berlin Sans FB" panose="020E0602020502020306" pitchFamily="34" charset="0"/>
                <a:cs typeface="Arial" panose="020B0604020202020204" pitchFamily="34" charset="0"/>
              </a:defRPr>
            </a:lvl3pPr>
            <a:lvl4pPr marL="1600200" indent="-228600" eaLnBrk="0" hangingPunct="0">
              <a:defRPr>
                <a:solidFill>
                  <a:schemeClr val="tx1"/>
                </a:solidFill>
                <a:latin typeface="Berlin Sans FB" panose="020E0602020502020306" pitchFamily="34" charset="0"/>
                <a:cs typeface="Arial" panose="020B0604020202020204" pitchFamily="34" charset="0"/>
              </a:defRPr>
            </a:lvl4pPr>
            <a:lvl5pPr marL="2057400" indent="-228600" eaLnBrk="0" hangingPunct="0">
              <a:defRPr>
                <a:solidFill>
                  <a:schemeClr val="tx1"/>
                </a:solidFill>
                <a:latin typeface="Berlin Sans FB" panose="020E0602020502020306"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9pPr>
          </a:lstStyle>
          <a:p>
            <a:pPr eaLnBrk="1" hangingPunct="1"/>
            <a:fld id="{B9190ED7-72B0-4425-ACD6-0E2AAE2CE608}" type="slidenum">
              <a:rPr lang="en-US" altLang="en-US">
                <a:solidFill>
                  <a:srgbClr val="898989"/>
                </a:solidFill>
                <a:latin typeface="Calibri" panose="020F0502020204030204" pitchFamily="34" charset="0"/>
              </a:rPr>
              <a:pPr eaLnBrk="1" hangingPunct="1"/>
              <a:t>39</a:t>
            </a:fld>
            <a:endParaRPr lang="en-US" altLang="en-US">
              <a:solidFill>
                <a:srgbClr val="898989"/>
              </a:solidFill>
              <a:latin typeface="Calibri" panose="020F0502020204030204" pitchFamily="34" charset="0"/>
            </a:endParaRPr>
          </a:p>
        </p:txBody>
      </p:sp>
      <p:pic>
        <p:nvPicPr>
          <p:cNvPr id="14340" name="Picture 2" descr="C:\Users\swoods\Documents\Projects\ATTREX_2014\Data_Processed\20140212_SF1\20140212_ATTREX_Timeserie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04875"/>
            <a:ext cx="89916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p:cNvSpPr>
          <p:nvPr>
            <p:ph type="title" idx="4294967295"/>
          </p:nvPr>
        </p:nvSpPr>
        <p:spPr>
          <a:xfrm>
            <a:off x="278296" y="0"/>
            <a:ext cx="8865704" cy="1143000"/>
          </a:xfrm>
        </p:spPr>
        <p:txBody>
          <a:bodyPr>
            <a:normAutofit/>
          </a:bodyPr>
          <a:lstStyle/>
          <a:p>
            <a:pPr eaLnBrk="1" hangingPunct="1"/>
            <a:r>
              <a:rPr lang="en-US" altLang="en-US" sz="3600" dirty="0"/>
              <a:t>In-situ cirrus </a:t>
            </a:r>
            <a:br>
              <a:rPr lang="en-US" altLang="en-US" sz="2800" dirty="0"/>
            </a:br>
            <a:r>
              <a:rPr lang="en-US" altLang="en-US" sz="2800" dirty="0"/>
              <a:t>(with embedded layer indicating  homogeneous nucleation)</a:t>
            </a:r>
          </a:p>
        </p:txBody>
      </p:sp>
    </p:spTree>
    <p:extLst>
      <p:ext uri="{BB962C8B-B14F-4D97-AF65-F5344CB8AC3E}">
        <p14:creationId xmlns:p14="http://schemas.microsoft.com/office/powerpoint/2010/main" val="132373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8F40-6564-504F-8013-82FF21A1E52C}"/>
              </a:ext>
            </a:extLst>
          </p:cNvPr>
          <p:cNvSpPr>
            <a:spLocks noGrp="1"/>
          </p:cNvSpPr>
          <p:nvPr>
            <p:ph type="title"/>
          </p:nvPr>
        </p:nvSpPr>
        <p:spPr/>
        <p:txBody>
          <a:bodyPr>
            <a:normAutofit/>
          </a:bodyPr>
          <a:lstStyle/>
          <a:p>
            <a:r>
              <a:rPr lang="en-US" sz="3600" dirty="0"/>
              <a:t>revisit mass growth equation </a:t>
            </a:r>
            <a:r>
              <a:rPr lang="en-US" sz="1800" dirty="0"/>
              <a:t>(Derive on your own…)</a:t>
            </a:r>
            <a:endParaRPr lang="en-US" sz="3600" dirty="0"/>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6B8EB89-E3F9-504D-AA3B-B4F51F0DF67F}"/>
                  </a:ext>
                </a:extLst>
              </p:cNvPr>
              <p:cNvSpPr/>
              <p:nvPr/>
            </p:nvSpPr>
            <p:spPr>
              <a:xfrm>
                <a:off x="632186" y="2306248"/>
                <a:ext cx="1609038" cy="742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ea typeface="Cambria Math" panose="02040503050406030204" pitchFamily="18" charset="0"/>
                        </a:rPr>
                        <m:t>𝜋</m:t>
                      </m:r>
                      <m:sSup>
                        <m:sSupPr>
                          <m:ctrlPr>
                            <a:rPr lang="en-US" sz="1500" i="1">
                              <a:latin typeface="Cambria Math" panose="02040503050406030204" pitchFamily="18" charset="0"/>
                              <a:ea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𝑟</m:t>
                          </m:r>
                        </m:e>
                        <m:sup>
                          <m:r>
                            <a:rPr lang="en-US" sz="1500" i="1">
                              <a:latin typeface="Cambria Math" panose="02040503050406030204" pitchFamily="18" charset="0"/>
                              <a:ea typeface="Cambria Math" panose="02040503050406030204" pitchFamily="18" charset="0"/>
                            </a:rPr>
                            <m:t>2</m:t>
                          </m:r>
                        </m:sup>
                      </m:sSup>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𝐹</m:t>
                          </m:r>
                        </m:e>
                        <m:sub>
                          <m:r>
                            <a:rPr lang="en-US" sz="1500" i="1">
                              <a:latin typeface="Cambria Math" panose="02040503050406030204" pitchFamily="18" charset="0"/>
                              <a:ea typeface="Cambria Math" panose="02040503050406030204" pitchFamily="18" charset="0"/>
                            </a:rPr>
                            <m:t>𝑣</m:t>
                          </m:r>
                        </m:sub>
                      </m:sSub>
                    </m:oMath>
                  </m:oMathPara>
                </a14:m>
                <a:endParaRPr lang="en-US" sz="1500" dirty="0"/>
              </a:p>
            </p:txBody>
          </p:sp>
        </mc:Choice>
        <mc:Fallback xmlns="">
          <p:sp>
            <p:nvSpPr>
              <p:cNvPr id="4" name="Rounded Rectangle 3">
                <a:extLst>
                  <a:ext uri="{FF2B5EF4-FFF2-40B4-BE49-F238E27FC236}">
                    <a16:creationId xmlns:a16="http://schemas.microsoft.com/office/drawing/2014/main" id="{46B8EB89-E3F9-504D-AA3B-B4F51F0DF67F}"/>
                  </a:ext>
                </a:extLst>
              </p:cNvPr>
              <p:cNvSpPr>
                <a:spLocks noRot="1" noChangeAspect="1" noMove="1" noResize="1" noEditPoints="1" noAdjustHandles="1" noChangeArrowheads="1" noChangeShapeType="1" noTextEdit="1"/>
              </p:cNvSpPr>
              <p:nvPr/>
            </p:nvSpPr>
            <p:spPr>
              <a:xfrm>
                <a:off x="632186" y="2306248"/>
                <a:ext cx="1609038" cy="742361"/>
              </a:xfrm>
              <a:prstGeom prst="roundRect">
                <a:avLst/>
              </a:prstGeom>
              <a:blipFill>
                <a:blip r:embed="rId4"/>
                <a:stretch>
                  <a:fillRect/>
                </a:stretch>
              </a:blipFill>
            </p:spPr>
            <p:txBody>
              <a:bodyPr/>
              <a:lstStyle/>
              <a:p>
                <a:r>
                  <a:rPr lang="en-US">
                    <a:noFill/>
                  </a:rPr>
                  <a:t> </a:t>
                </a:r>
              </a:p>
            </p:txBody>
          </p:sp>
        </mc:Fallback>
      </mc:AlternateContent>
      <p:sp>
        <p:nvSpPr>
          <p:cNvPr id="5" name="Right Brace 4">
            <a:extLst>
              <a:ext uri="{FF2B5EF4-FFF2-40B4-BE49-F238E27FC236}">
                <a16:creationId xmlns:a16="http://schemas.microsoft.com/office/drawing/2014/main" id="{1FD1654B-CEBB-F044-9934-92449EA22576}"/>
              </a:ext>
            </a:extLst>
          </p:cNvPr>
          <p:cNvSpPr/>
          <p:nvPr/>
        </p:nvSpPr>
        <p:spPr>
          <a:xfrm rot="5400000">
            <a:off x="848411" y="2774576"/>
            <a:ext cx="120192" cy="40034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6" name="Right Brace 5">
            <a:extLst>
              <a:ext uri="{FF2B5EF4-FFF2-40B4-BE49-F238E27FC236}">
                <a16:creationId xmlns:a16="http://schemas.microsoft.com/office/drawing/2014/main" id="{DA1CA979-99AE-E04D-94AF-51A9CE7E11DB}"/>
              </a:ext>
            </a:extLst>
          </p:cNvPr>
          <p:cNvSpPr/>
          <p:nvPr/>
        </p:nvSpPr>
        <p:spPr>
          <a:xfrm rot="5400000">
            <a:off x="1455153" y="2672607"/>
            <a:ext cx="254151" cy="497855"/>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7" name="Right Brace 6">
            <a:extLst>
              <a:ext uri="{FF2B5EF4-FFF2-40B4-BE49-F238E27FC236}">
                <a16:creationId xmlns:a16="http://schemas.microsoft.com/office/drawing/2014/main" id="{8F336312-4BBB-8C4A-BE8F-D7DDB3E216BE}"/>
              </a:ext>
            </a:extLst>
          </p:cNvPr>
          <p:cNvSpPr/>
          <p:nvPr/>
        </p:nvSpPr>
        <p:spPr>
          <a:xfrm rot="5400000">
            <a:off x="1816392" y="2817845"/>
            <a:ext cx="254151" cy="224623"/>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8" name="Rectangle 7">
            <a:extLst>
              <a:ext uri="{FF2B5EF4-FFF2-40B4-BE49-F238E27FC236}">
                <a16:creationId xmlns:a16="http://schemas.microsoft.com/office/drawing/2014/main" id="{D212DE91-EDE8-6141-8DB2-56381C5A7004}"/>
              </a:ext>
            </a:extLst>
          </p:cNvPr>
          <p:cNvSpPr/>
          <p:nvPr/>
        </p:nvSpPr>
        <p:spPr>
          <a:xfrm>
            <a:off x="352756" y="3219944"/>
            <a:ext cx="711161" cy="599418"/>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Mass growth rate of particle</a:t>
            </a:r>
          </a:p>
          <a:p>
            <a:pPr algn="ctr"/>
            <a:r>
              <a:rPr lang="en-US" sz="900" dirty="0">
                <a:solidFill>
                  <a:schemeClr val="tx1"/>
                </a:solidFill>
              </a:rPr>
              <a:t>[kg s</a:t>
            </a:r>
            <a:r>
              <a:rPr lang="en-US" sz="900" baseline="30000" dirty="0">
                <a:solidFill>
                  <a:schemeClr val="tx1"/>
                </a:solidFill>
              </a:rPr>
              <a:t>-1</a:t>
            </a:r>
            <a:r>
              <a:rPr lang="en-US" sz="900" dirty="0">
                <a:solidFill>
                  <a:schemeClr val="tx1"/>
                </a:solidFill>
              </a:rPr>
              <a:t>]</a:t>
            </a:r>
          </a:p>
        </p:txBody>
      </p:sp>
      <p:sp>
        <p:nvSpPr>
          <p:cNvPr id="9" name="Rectangle 8">
            <a:extLst>
              <a:ext uri="{FF2B5EF4-FFF2-40B4-BE49-F238E27FC236}">
                <a16:creationId xmlns:a16="http://schemas.microsoft.com/office/drawing/2014/main" id="{E7BDE0D0-1DCD-D745-9798-ECFFD9057A3A}"/>
              </a:ext>
            </a:extLst>
          </p:cNvPr>
          <p:cNvSpPr/>
          <p:nvPr/>
        </p:nvSpPr>
        <p:spPr>
          <a:xfrm>
            <a:off x="1108679" y="3219945"/>
            <a:ext cx="679799" cy="59941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Particle surface area</a:t>
            </a:r>
          </a:p>
          <a:p>
            <a:pPr algn="ctr"/>
            <a:r>
              <a:rPr lang="en-US" sz="900" dirty="0">
                <a:solidFill>
                  <a:schemeClr val="tx1"/>
                </a:solidFill>
              </a:rPr>
              <a:t>[m</a:t>
            </a:r>
            <a:r>
              <a:rPr lang="en-US" sz="900" baseline="30000" dirty="0">
                <a:solidFill>
                  <a:schemeClr val="tx1"/>
                </a:solidFill>
              </a:rPr>
              <a:t>2</a:t>
            </a:r>
            <a:r>
              <a:rPr lang="en-US" sz="900" dirty="0">
                <a:solidFill>
                  <a:schemeClr val="tx1"/>
                </a:solidFill>
              </a:rPr>
              <a:t>]</a:t>
            </a:r>
          </a:p>
        </p:txBody>
      </p:sp>
      <p:sp>
        <p:nvSpPr>
          <p:cNvPr id="10" name="Rectangle 9">
            <a:extLst>
              <a:ext uri="{FF2B5EF4-FFF2-40B4-BE49-F238E27FC236}">
                <a16:creationId xmlns:a16="http://schemas.microsoft.com/office/drawing/2014/main" id="{4B6317BB-B58B-F948-94E6-AF4923F6F486}"/>
              </a:ext>
            </a:extLst>
          </p:cNvPr>
          <p:cNvSpPr/>
          <p:nvPr/>
        </p:nvSpPr>
        <p:spPr>
          <a:xfrm>
            <a:off x="1831156" y="3219944"/>
            <a:ext cx="679799" cy="59941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Mass flux onto particle</a:t>
            </a:r>
          </a:p>
          <a:p>
            <a:pPr algn="ctr"/>
            <a:r>
              <a:rPr lang="en-US" sz="900" dirty="0">
                <a:solidFill>
                  <a:schemeClr val="tx1"/>
                </a:solidFill>
              </a:rPr>
              <a:t>[kg m</a:t>
            </a:r>
            <a:r>
              <a:rPr lang="en-US" sz="900" baseline="30000" dirty="0">
                <a:solidFill>
                  <a:schemeClr val="tx1"/>
                </a:solidFill>
              </a:rPr>
              <a:t>-2 </a:t>
            </a:r>
            <a:r>
              <a:rPr lang="en-US" sz="900" dirty="0">
                <a:solidFill>
                  <a:schemeClr val="tx1"/>
                </a:solidFill>
              </a:rPr>
              <a:t>s</a:t>
            </a:r>
            <a:r>
              <a:rPr lang="en-US" sz="900" baseline="30000" dirty="0">
                <a:solidFill>
                  <a:schemeClr val="tx1"/>
                </a:solidFill>
              </a:rPr>
              <a:t>-1</a:t>
            </a:r>
            <a:r>
              <a:rPr lang="en-US" sz="900" dirty="0">
                <a:solidFill>
                  <a:schemeClr val="tx1"/>
                </a:solidFill>
              </a:rPr>
              <a:t>]</a:t>
            </a:r>
          </a:p>
        </p:txBody>
      </p:sp>
      <p:cxnSp>
        <p:nvCxnSpPr>
          <p:cNvPr id="11" name="Straight Connector 10">
            <a:extLst>
              <a:ext uri="{FF2B5EF4-FFF2-40B4-BE49-F238E27FC236}">
                <a16:creationId xmlns:a16="http://schemas.microsoft.com/office/drawing/2014/main" id="{02AAC16A-E485-F34C-A705-F9C188825BF6}"/>
              </a:ext>
            </a:extLst>
          </p:cNvPr>
          <p:cNvCxnSpPr/>
          <p:nvPr/>
        </p:nvCxnSpPr>
        <p:spPr>
          <a:xfrm>
            <a:off x="912044"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211CDA-379A-5F46-8A93-FBE71C54C922}"/>
              </a:ext>
            </a:extLst>
          </p:cNvPr>
          <p:cNvCxnSpPr/>
          <p:nvPr/>
        </p:nvCxnSpPr>
        <p:spPr>
          <a:xfrm>
            <a:off x="1591952"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CC9894-CAA7-9041-90E3-13CB71E0AE8F}"/>
              </a:ext>
            </a:extLst>
          </p:cNvPr>
          <p:cNvCxnSpPr/>
          <p:nvPr/>
        </p:nvCxnSpPr>
        <p:spPr>
          <a:xfrm>
            <a:off x="1946636"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247580-4ACB-954D-9A7C-FF768DB5C294}"/>
              </a:ext>
            </a:extLst>
          </p:cNvPr>
          <p:cNvCxnSpPr>
            <a:cxnSpLocks/>
          </p:cNvCxnSpPr>
          <p:nvPr/>
        </p:nvCxnSpPr>
        <p:spPr>
          <a:xfrm flipH="1">
            <a:off x="2393231" y="2423230"/>
            <a:ext cx="2835" cy="78809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2CC82B-88CB-284F-92CA-F769372904CB}"/>
              </a:ext>
            </a:extLst>
          </p:cNvPr>
          <p:cNvCxnSpPr>
            <a:cxnSpLocks/>
          </p:cNvCxnSpPr>
          <p:nvPr/>
        </p:nvCxnSpPr>
        <p:spPr>
          <a:xfrm flipH="1">
            <a:off x="2396068" y="2423231"/>
            <a:ext cx="114887" cy="0"/>
          </a:xfrm>
          <a:prstGeom prst="line">
            <a:avLst/>
          </a:prstGeom>
          <a:ln w="19050">
            <a:prstDash val="sysDot"/>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37F2ED1-200E-B14E-BCA8-534FDE64F476}"/>
                  </a:ext>
                </a:extLst>
              </p:cNvPr>
              <p:cNvSpPr/>
              <p:nvPr/>
            </p:nvSpPr>
            <p:spPr>
              <a:xfrm>
                <a:off x="2519792" y="2232601"/>
                <a:ext cx="1518965" cy="3904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𝐹</m:t>
                          </m:r>
                        </m:e>
                        <m:sub>
                          <m:r>
                            <a:rPr lang="en-US" sz="900" i="1">
                              <a:solidFill>
                                <a:srgbClr val="477C96"/>
                              </a:solidFill>
                              <a:latin typeface="Cambria Math" panose="02040503050406030204" pitchFamily="18" charset="0"/>
                            </a:rPr>
                            <m:t>𝑣</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𝐷</m:t>
                          </m:r>
                        </m:e>
                        <m:sub>
                          <m:r>
                            <a:rPr lang="en-US" sz="900" i="1">
                              <a:solidFill>
                                <a:srgbClr val="477C96"/>
                              </a:solidFill>
                              <a:latin typeface="Cambria Math" panose="02040503050406030204" pitchFamily="18" charset="0"/>
                            </a:rPr>
                            <m:t>𝑣</m:t>
                          </m:r>
                        </m:sub>
                      </m:sSub>
                      <m:f>
                        <m:fPr>
                          <m:ctrlPr>
                            <a:rPr lang="en-US" sz="900" i="1">
                              <a:solidFill>
                                <a:srgbClr val="477C96"/>
                              </a:solidFill>
                              <a:latin typeface="Cambria Math" panose="02040503050406030204" pitchFamily="18" charset="0"/>
                            </a:rPr>
                          </m:ctrlPr>
                        </m:fPr>
                        <m:num>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m:t>
                              </m:r>
                              <m:r>
                                <a:rPr lang="en-US" sz="900" i="1">
                                  <a:solidFill>
                                    <a:srgbClr val="477C96"/>
                                  </a:solidFill>
                                  <a:latin typeface="Cambria Math" panose="02040503050406030204" pitchFamily="18" charset="0"/>
                                </a:rPr>
                                <m:t>𝜌</m:t>
                              </m:r>
                            </m:e>
                            <m:sub>
                              <m:r>
                                <a:rPr lang="en-US" sz="900" i="1">
                                  <a:solidFill>
                                    <a:srgbClr val="477C96"/>
                                  </a:solidFill>
                                  <a:latin typeface="Cambria Math" panose="02040503050406030204" pitchFamily="18" charset="0"/>
                                </a:rPr>
                                <m:t>𝑣</m:t>
                              </m:r>
                              <m:r>
                                <a:rPr lang="en-US" sz="900" i="1">
                                  <a:solidFill>
                                    <a:srgbClr val="477C96"/>
                                  </a:solidFill>
                                  <a:latin typeface="Cambria Math" panose="02040503050406030204" pitchFamily="18" charset="0"/>
                                  <a:ea typeface="Cambria Math" panose="02040503050406030204" pitchFamily="18" charset="0"/>
                                </a:rPr>
                                <m:t>∞</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𝜌</m:t>
                              </m:r>
                            </m:e>
                            <m:sub>
                              <m:r>
                                <a:rPr lang="en-US" sz="900" i="1">
                                  <a:solidFill>
                                    <a:srgbClr val="477C96"/>
                                  </a:solidFill>
                                  <a:latin typeface="Cambria Math" panose="02040503050406030204" pitchFamily="18" charset="0"/>
                                </a:rPr>
                                <m:t>𝑣𝑠</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𝑇</m:t>
                              </m:r>
                            </m:e>
                            <m:sub>
                              <m:r>
                                <a:rPr lang="en-US" sz="900" i="1">
                                  <a:solidFill>
                                    <a:srgbClr val="477C96"/>
                                  </a:solidFill>
                                  <a:latin typeface="Cambria Math" panose="02040503050406030204" pitchFamily="18" charset="0"/>
                                </a:rPr>
                                <m:t>𝑑</m:t>
                              </m:r>
                            </m:sub>
                          </m:sSub>
                          <m:r>
                            <a:rPr lang="en-US" sz="900" i="1">
                              <a:solidFill>
                                <a:srgbClr val="477C96"/>
                              </a:solidFill>
                              <a:latin typeface="Cambria Math" panose="02040503050406030204" pitchFamily="18" charset="0"/>
                            </a:rPr>
                            <m:t>))</m:t>
                          </m:r>
                        </m:num>
                        <m:den>
                          <m:r>
                            <a:rPr lang="en-US" sz="900" i="1">
                              <a:solidFill>
                                <a:srgbClr val="477C96"/>
                              </a:solidFill>
                              <a:latin typeface="Cambria Math" panose="02040503050406030204" pitchFamily="18" charset="0"/>
                            </a:rPr>
                            <m:t>𝑟</m:t>
                          </m:r>
                        </m:den>
                      </m:f>
                    </m:oMath>
                  </m:oMathPara>
                </a14:m>
                <a:endParaRPr lang="en-US" sz="900" dirty="0">
                  <a:solidFill>
                    <a:srgbClr val="477C96"/>
                  </a:solidFill>
                </a:endParaRPr>
              </a:p>
            </p:txBody>
          </p:sp>
        </mc:Choice>
        <mc:Fallback xmlns="">
          <p:sp>
            <p:nvSpPr>
              <p:cNvPr id="20" name="Rounded Rectangle 19">
                <a:extLst>
                  <a:ext uri="{FF2B5EF4-FFF2-40B4-BE49-F238E27FC236}">
                    <a16:creationId xmlns:a16="http://schemas.microsoft.com/office/drawing/2014/main" id="{137F2ED1-200E-B14E-BCA8-534FDE64F476}"/>
                  </a:ext>
                </a:extLst>
              </p:cNvPr>
              <p:cNvSpPr>
                <a:spLocks noRot="1" noChangeAspect="1" noMove="1" noResize="1" noEditPoints="1" noAdjustHandles="1" noChangeArrowheads="1" noChangeShapeType="1" noTextEdit="1"/>
              </p:cNvSpPr>
              <p:nvPr/>
            </p:nvSpPr>
            <p:spPr>
              <a:xfrm>
                <a:off x="2519792" y="2232601"/>
                <a:ext cx="1518965" cy="390470"/>
              </a:xfrm>
              <a:prstGeom prst="roundRect">
                <a:avLst/>
              </a:prstGeom>
              <a:blipFill>
                <a:blip r:embed="rId5"/>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E2B4828B-B8D8-4D47-A82E-0297FC551843}"/>
              </a:ext>
            </a:extLst>
          </p:cNvPr>
          <p:cNvCxnSpPr>
            <a:cxnSpLocks/>
          </p:cNvCxnSpPr>
          <p:nvPr/>
        </p:nvCxnSpPr>
        <p:spPr>
          <a:xfrm>
            <a:off x="2705493" y="2640371"/>
            <a:ext cx="0" cy="49821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52A814-59BB-E542-BD58-CBDD1A620154}"/>
              </a:ext>
            </a:extLst>
          </p:cNvPr>
          <p:cNvCxnSpPr>
            <a:cxnSpLocks/>
          </p:cNvCxnSpPr>
          <p:nvPr/>
        </p:nvCxnSpPr>
        <p:spPr>
          <a:xfrm flipH="1">
            <a:off x="2705493" y="3138176"/>
            <a:ext cx="229777" cy="0"/>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F62A919-4557-0545-87A8-72289B52F14B}"/>
                  </a:ext>
                </a:extLst>
              </p:cNvPr>
              <p:cNvSpPr/>
              <p:nvPr/>
            </p:nvSpPr>
            <p:spPr>
              <a:xfrm>
                <a:off x="2935270" y="2774429"/>
                <a:ext cx="2032178" cy="498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m:t>
                          </m:r>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m:t>
                          </m:r>
                          <m:r>
                            <a:rPr lang="en-US" sz="1050" i="1">
                              <a:solidFill>
                                <a:schemeClr val="bg1"/>
                              </a:solidFill>
                              <a:latin typeface="Cambria Math" panose="02040503050406030204" pitchFamily="18" charset="0"/>
                              <a:ea typeface="Cambria Math" panose="02040503050406030204" pitchFamily="18" charset="0"/>
                            </a:rPr>
                            <m:t>∞</m:t>
                          </m:r>
                        </m:sub>
                      </m:sSub>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rPr>
                            <m:t>𝑑</m:t>
                          </m:r>
                        </m:sub>
                      </m:sSub>
                      <m:r>
                        <a:rPr lang="en-US" sz="1050" i="1">
                          <a:solidFill>
                            <a:schemeClr val="bg1"/>
                          </a:solidFill>
                          <a:latin typeface="Cambria Math" panose="02040503050406030204" pitchFamily="18" charset="0"/>
                        </a:rPr>
                        <m:t>))</m:t>
                      </m:r>
                    </m:oMath>
                  </m:oMathPara>
                </a14:m>
                <a:endParaRPr lang="en-US" sz="1050" dirty="0">
                  <a:ea typeface="Cambria Math" panose="02040503050406030204" pitchFamily="18" charset="0"/>
                </a:endParaRPr>
              </a:p>
            </p:txBody>
          </p:sp>
        </mc:Choice>
        <mc:Fallback xmlns="">
          <p:sp>
            <p:nvSpPr>
              <p:cNvPr id="23" name="Rounded Rectangle 22">
                <a:extLst>
                  <a:ext uri="{FF2B5EF4-FFF2-40B4-BE49-F238E27FC236}">
                    <a16:creationId xmlns:a16="http://schemas.microsoft.com/office/drawing/2014/main" id="{CF62A919-4557-0545-87A8-72289B52F14B}"/>
                  </a:ext>
                </a:extLst>
              </p:cNvPr>
              <p:cNvSpPr>
                <a:spLocks noRot="1" noChangeAspect="1" noMove="1" noResize="1" noEditPoints="1" noAdjustHandles="1" noChangeArrowheads="1" noChangeShapeType="1" noTextEdit="1"/>
              </p:cNvSpPr>
              <p:nvPr/>
            </p:nvSpPr>
            <p:spPr>
              <a:xfrm>
                <a:off x="2935270" y="2774429"/>
                <a:ext cx="2032178" cy="498216"/>
              </a:xfrm>
              <a:prstGeom prst="roundRect">
                <a:avLst/>
              </a:prstGeom>
              <a:blipFill>
                <a:blip r:embed="rId6"/>
                <a:stretch>
                  <a:fillRect/>
                </a:stretch>
              </a:blipFill>
            </p:spPr>
            <p:txBody>
              <a:bodyPr/>
              <a:lstStyle/>
              <a:p>
                <a:r>
                  <a:rPr lang="en-US">
                    <a:noFill/>
                  </a:rPr>
                  <a:t> </a:t>
                </a:r>
              </a:p>
            </p:txBody>
          </p:sp>
        </mc:Fallback>
      </mc:AlternateContent>
      <p:sp>
        <p:nvSpPr>
          <p:cNvPr id="25" name="Right Brace 24">
            <a:extLst>
              <a:ext uri="{FF2B5EF4-FFF2-40B4-BE49-F238E27FC236}">
                <a16:creationId xmlns:a16="http://schemas.microsoft.com/office/drawing/2014/main" id="{8BD58D53-04EA-F542-B927-A3422B54BA4D}"/>
              </a:ext>
            </a:extLst>
          </p:cNvPr>
          <p:cNvSpPr/>
          <p:nvPr/>
        </p:nvSpPr>
        <p:spPr>
          <a:xfrm rot="5400000" flipH="1">
            <a:off x="4436436" y="2617909"/>
            <a:ext cx="165223" cy="47826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26" name="Straight Connector 25">
            <a:extLst>
              <a:ext uri="{FF2B5EF4-FFF2-40B4-BE49-F238E27FC236}">
                <a16:creationId xmlns:a16="http://schemas.microsoft.com/office/drawing/2014/main" id="{911F16A7-2E18-8342-BD76-AE3602875DDF}"/>
              </a:ext>
            </a:extLst>
          </p:cNvPr>
          <p:cNvCxnSpPr>
            <a:cxnSpLocks/>
          </p:cNvCxnSpPr>
          <p:nvPr/>
        </p:nvCxnSpPr>
        <p:spPr>
          <a:xfrm flipV="1">
            <a:off x="4519047" y="2628724"/>
            <a:ext cx="0" cy="145704"/>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E1BFD95-62BA-384E-BEFD-100D58F30C9F}"/>
                  </a:ext>
                </a:extLst>
              </p:cNvPr>
              <p:cNvSpPr/>
              <p:nvPr/>
            </p:nvSpPr>
            <p:spPr>
              <a:xfrm>
                <a:off x="4078379" y="2232601"/>
                <a:ext cx="2100890"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Do not know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oMath>
                </a14:m>
                <a:r>
                  <a:rPr lang="en-US" sz="900" dirty="0">
                    <a:solidFill>
                      <a:schemeClr val="tx1"/>
                    </a:solidFill>
                  </a:rPr>
                  <a:t> because cannot measure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oMath>
                </a14:m>
                <a:r>
                  <a:rPr lang="en-US" sz="900" dirty="0">
                    <a:solidFill>
                      <a:schemeClr val="tx1"/>
                    </a:solidFill>
                  </a:rPr>
                  <a:t>, but can measure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900" dirty="0">
                    <a:solidFill>
                      <a:schemeClr val="tx1"/>
                    </a:solidFill>
                  </a:rPr>
                  <a:t> </a:t>
                </a:r>
                <a:r>
                  <a:rPr lang="en-US" sz="788" dirty="0">
                    <a:solidFill>
                      <a:schemeClr val="tx1"/>
                    </a:solidFill>
                  </a:rPr>
                  <a:t>(temperature of the environment)</a:t>
                </a:r>
                <a:endParaRPr lang="en-US" sz="900" dirty="0">
                  <a:solidFill>
                    <a:schemeClr val="tx1"/>
                  </a:solidFill>
                </a:endParaRPr>
              </a:p>
            </p:txBody>
          </p:sp>
        </mc:Choice>
        <mc:Fallback xmlns="">
          <p:sp>
            <p:nvSpPr>
              <p:cNvPr id="28" name="Rectangle 27">
                <a:extLst>
                  <a:ext uri="{FF2B5EF4-FFF2-40B4-BE49-F238E27FC236}">
                    <a16:creationId xmlns:a16="http://schemas.microsoft.com/office/drawing/2014/main" id="{4E1BFD95-62BA-384E-BEFD-100D58F30C9F}"/>
                  </a:ext>
                </a:extLst>
              </p:cNvPr>
              <p:cNvSpPr>
                <a:spLocks noRot="1" noChangeAspect="1" noMove="1" noResize="1" noEditPoints="1" noAdjustHandles="1" noChangeArrowheads="1" noChangeShapeType="1" noTextEdit="1"/>
              </p:cNvSpPr>
              <p:nvPr/>
            </p:nvSpPr>
            <p:spPr>
              <a:xfrm>
                <a:off x="4078379" y="2232601"/>
                <a:ext cx="2100890" cy="390469"/>
              </a:xfrm>
              <a:prstGeom prst="rect">
                <a:avLst/>
              </a:prstGeom>
              <a:blipFill>
                <a:blip r:embed="rId7"/>
                <a:stretch>
                  <a:fillRect t="-7576" b="-13636"/>
                </a:stretch>
              </a:blipFill>
              <a:ln>
                <a:solidFill>
                  <a:schemeClr val="tx1"/>
                </a:solidFill>
                <a:prstDash val="sysDot"/>
              </a:ln>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147F1C19-57BF-D346-BD90-F5BC77D33C52}"/>
              </a:ext>
            </a:extLst>
          </p:cNvPr>
          <p:cNvCxnSpPr>
            <a:cxnSpLocks/>
          </p:cNvCxnSpPr>
          <p:nvPr/>
        </p:nvCxnSpPr>
        <p:spPr>
          <a:xfrm flipH="1">
            <a:off x="6179269" y="2423230"/>
            <a:ext cx="229777" cy="0"/>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E6CB937-007B-F54A-A8AE-D1F6C2B82F85}"/>
                  </a:ext>
                </a:extLst>
              </p:cNvPr>
              <p:cNvSpPr/>
              <p:nvPr/>
            </p:nvSpPr>
            <p:spPr>
              <a:xfrm>
                <a:off x="6396161" y="2238255"/>
                <a:ext cx="2100890"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To replace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oMath>
                </a14:m>
                <a:r>
                  <a:rPr lang="en-US" sz="788" dirty="0">
                    <a:solidFill>
                      <a:schemeClr val="tx1"/>
                    </a:solidFill>
                  </a:rPr>
                  <a:t> </a:t>
                </a:r>
                <a:r>
                  <a:rPr lang="en-US" sz="900" dirty="0">
                    <a:solidFill>
                      <a:schemeClr val="tx1"/>
                    </a:solidFill>
                  </a:rPr>
                  <a:t>with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788" dirty="0">
                    <a:solidFill>
                      <a:schemeClr val="tx1"/>
                    </a:solidFill>
                  </a:rPr>
                  <a:t> </a:t>
                </a:r>
                <a:r>
                  <a:rPr lang="en-US" sz="900" dirty="0">
                    <a:solidFill>
                      <a:schemeClr val="tx1"/>
                    </a:solidFill>
                  </a:rPr>
                  <a:t>, expand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r>
                      <a:rPr lang="en-US" sz="788" i="1">
                        <a:solidFill>
                          <a:schemeClr val="tx1"/>
                        </a:solidFill>
                        <a:latin typeface="Cambria Math" panose="02040503050406030204" pitchFamily="18" charset="0"/>
                      </a:rPr>
                      <m:t>) </m:t>
                    </m:r>
                  </m:oMath>
                </a14:m>
                <a:r>
                  <a:rPr lang="en-US" sz="900" dirty="0">
                    <a:solidFill>
                      <a:schemeClr val="tx1"/>
                    </a:solidFill>
                  </a:rPr>
                  <a:t>in a Taylor series where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r>
                      <a:rPr lang="en-US" sz="788" i="1">
                        <a:solidFill>
                          <a:schemeClr val="tx1"/>
                        </a:solidFill>
                        <a:latin typeface="Cambria Math" panose="02040503050406030204" pitchFamily="18" charset="0"/>
                        <a:ea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r>
                      <a:rPr lang="en-US" sz="788" i="1">
                        <a:solidFill>
                          <a:schemeClr val="tx1"/>
                        </a:solidFill>
                        <a:latin typeface="Cambria Math" panose="02040503050406030204" pitchFamily="18" charset="0"/>
                        <a:ea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788" dirty="0">
                    <a:solidFill>
                      <a:schemeClr val="tx1"/>
                    </a:solidFill>
                  </a:rPr>
                  <a:t> </a:t>
                </a:r>
                <a:endParaRPr lang="en-US" sz="900" dirty="0">
                  <a:solidFill>
                    <a:schemeClr val="tx1"/>
                  </a:solidFill>
                </a:endParaRPr>
              </a:p>
            </p:txBody>
          </p:sp>
        </mc:Choice>
        <mc:Fallback xmlns="">
          <p:sp>
            <p:nvSpPr>
              <p:cNvPr id="31" name="Rectangle 30">
                <a:extLst>
                  <a:ext uri="{FF2B5EF4-FFF2-40B4-BE49-F238E27FC236}">
                    <a16:creationId xmlns:a16="http://schemas.microsoft.com/office/drawing/2014/main" id="{1E6CB937-007B-F54A-A8AE-D1F6C2B82F85}"/>
                  </a:ext>
                </a:extLst>
              </p:cNvPr>
              <p:cNvSpPr>
                <a:spLocks noRot="1" noChangeAspect="1" noMove="1" noResize="1" noEditPoints="1" noAdjustHandles="1" noChangeArrowheads="1" noChangeShapeType="1" noTextEdit="1"/>
              </p:cNvSpPr>
              <p:nvPr/>
            </p:nvSpPr>
            <p:spPr>
              <a:xfrm>
                <a:off x="6396161" y="2238255"/>
                <a:ext cx="2100890" cy="390469"/>
              </a:xfrm>
              <a:prstGeom prst="rect">
                <a:avLst/>
              </a:prstGeom>
              <a:blipFill>
                <a:blip r:embed="rId8"/>
                <a:stretch>
                  <a:fillRect b="-3030"/>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04A204C5-EA0C-9F4D-A982-615135015315}"/>
                  </a:ext>
                </a:extLst>
              </p:cNvPr>
              <p:cNvSpPr/>
              <p:nvPr/>
            </p:nvSpPr>
            <p:spPr>
              <a:xfrm>
                <a:off x="5389316" y="2760963"/>
                <a:ext cx="2323818" cy="547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d>
                        <m:dPr>
                          <m:ctrlPr>
                            <a:rPr lang="en-US" sz="1050" i="1">
                              <a:solidFill>
                                <a:schemeClr val="bg1"/>
                              </a:solidFill>
                              <a:latin typeface="Cambria Math" panose="02040503050406030204" pitchFamily="18" charset="0"/>
                            </a:rPr>
                          </m:ctrlPr>
                        </m:dPr>
                        <m:e>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rPr>
                                <m:t>𝑑</m:t>
                              </m:r>
                            </m:sub>
                          </m:sSub>
                        </m:e>
                      </m:d>
                      <m:r>
                        <a:rPr lang="en-US" sz="1050" i="1">
                          <a:solidFill>
                            <a:schemeClr val="bg1"/>
                          </a:solidFill>
                          <a:latin typeface="Cambria Math" panose="02040503050406030204" pitchFamily="18" charset="0"/>
                          <a:ea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d>
                        <m:dPr>
                          <m:ctrlPr>
                            <a:rPr lang="en-US" sz="1050" i="1">
                              <a:solidFill>
                                <a:schemeClr val="bg1"/>
                              </a:solidFill>
                              <a:latin typeface="Cambria Math" panose="02040503050406030204" pitchFamily="18" charset="0"/>
                            </a:rPr>
                          </m:ctrlPr>
                        </m:dPr>
                        <m:e>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ea typeface="Cambria Math" panose="02040503050406030204" pitchFamily="18" charset="0"/>
                                </a:rPr>
                                <m:t>∞</m:t>
                              </m:r>
                            </m:sub>
                          </m:sSub>
                        </m:e>
                      </m:d>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d>
                            <m:dPr>
                              <m:begChr m:val=""/>
                              <m:endChr m:val="|"/>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num>
                                <m:den>
                                  <m:r>
                                    <a:rPr lang="en-US" sz="1050" i="1">
                                      <a:solidFill>
                                        <a:schemeClr val="bg1"/>
                                      </a:solidFill>
                                      <a:latin typeface="Cambria Math" panose="02040503050406030204" pitchFamily="18" charset="0"/>
                                    </a:rPr>
                                    <m:t>𝜕</m:t>
                                  </m:r>
                                  <m:r>
                                    <a:rPr lang="en-US" sz="1050" i="1">
                                      <a:solidFill>
                                        <a:schemeClr val="bg1"/>
                                      </a:solidFill>
                                      <a:latin typeface="Cambria Math" panose="02040503050406030204" pitchFamily="18" charset="0"/>
                                    </a:rPr>
                                    <m:t>𝑇</m:t>
                                  </m:r>
                                </m:den>
                              </m:f>
                            </m:e>
                          </m:d>
                        </m:e>
                        <m: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ea typeface="Cambria Math" panose="02040503050406030204" pitchFamily="18" charset="0"/>
                                </a:rPr>
                                <m:t>∞</m:t>
                              </m:r>
                            </m:sub>
                          </m:sSub>
                        </m:sub>
                      </m:sSub>
                      <m:r>
                        <a:rPr lang="en-US" sz="1050" i="1">
                          <a:solidFill>
                            <a:schemeClr val="bg1"/>
                          </a:solidFill>
                          <a:latin typeface="Cambria Math" panose="02040503050406030204" pitchFamily="18" charset="0"/>
                          <a:ea typeface="Cambria Math" panose="02040503050406030204" pitchFamily="18" charset="0"/>
                        </a:rPr>
                        <m:t>∆</m:t>
                      </m:r>
                      <m:r>
                        <a:rPr lang="en-US" sz="1050" i="1">
                          <a:solidFill>
                            <a:schemeClr val="bg1"/>
                          </a:solidFill>
                          <a:latin typeface="Cambria Math" panose="02040503050406030204" pitchFamily="18" charset="0"/>
                          <a:ea typeface="Cambria Math" panose="02040503050406030204" pitchFamily="18" charset="0"/>
                        </a:rPr>
                        <m:t>𝑇</m:t>
                      </m:r>
                    </m:oMath>
                  </m:oMathPara>
                </a14:m>
                <a:endParaRPr lang="en-US" sz="1050" dirty="0">
                  <a:ea typeface="Cambria Math" panose="02040503050406030204" pitchFamily="18" charset="0"/>
                </a:endParaRPr>
              </a:p>
            </p:txBody>
          </p:sp>
        </mc:Choice>
        <mc:Fallback xmlns="">
          <p:sp>
            <p:nvSpPr>
              <p:cNvPr id="32" name="Rounded Rectangle 31">
                <a:extLst>
                  <a:ext uri="{FF2B5EF4-FFF2-40B4-BE49-F238E27FC236}">
                    <a16:creationId xmlns:a16="http://schemas.microsoft.com/office/drawing/2014/main" id="{04A204C5-EA0C-9F4D-A982-615135015315}"/>
                  </a:ext>
                </a:extLst>
              </p:cNvPr>
              <p:cNvSpPr>
                <a:spLocks noRot="1" noChangeAspect="1" noMove="1" noResize="1" noEditPoints="1" noAdjustHandles="1" noChangeArrowheads="1" noChangeShapeType="1" noTextEdit="1"/>
              </p:cNvSpPr>
              <p:nvPr/>
            </p:nvSpPr>
            <p:spPr>
              <a:xfrm>
                <a:off x="5389316" y="2760963"/>
                <a:ext cx="2323818" cy="547759"/>
              </a:xfrm>
              <a:prstGeom prst="roundRect">
                <a:avLst/>
              </a:prstGeom>
              <a:blipFill>
                <a:blip r:embed="rId9"/>
                <a:stretch>
                  <a:fillRect t="-132609" b="-186957"/>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8D9C2014-CFD1-7146-8A2A-A458FEEB298E}"/>
              </a:ext>
            </a:extLst>
          </p:cNvPr>
          <p:cNvCxnSpPr>
            <a:cxnSpLocks/>
          </p:cNvCxnSpPr>
          <p:nvPr/>
        </p:nvCxnSpPr>
        <p:spPr>
          <a:xfrm>
            <a:off x="7362299" y="2649969"/>
            <a:ext cx="0" cy="110994"/>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4AC43-0D13-684D-9BD3-036E341E1765}"/>
              </a:ext>
            </a:extLst>
          </p:cNvPr>
          <p:cNvCxnSpPr>
            <a:cxnSpLocks/>
            <a:stCxn id="35" idx="1"/>
            <a:endCxn id="32" idx="3"/>
          </p:cNvCxnSpPr>
          <p:nvPr/>
        </p:nvCxnSpPr>
        <p:spPr>
          <a:xfrm flipH="1">
            <a:off x="7713134" y="3031403"/>
            <a:ext cx="189105" cy="344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9A01A6F-00FC-A74A-9A59-8E6C864949CA}"/>
                  </a:ext>
                </a:extLst>
              </p:cNvPr>
              <p:cNvSpPr/>
              <p:nvPr/>
            </p:nvSpPr>
            <p:spPr>
              <a:xfrm>
                <a:off x="7902240" y="2836168"/>
                <a:ext cx="899651"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Keep only 1</a:t>
                </a:r>
                <a:r>
                  <a:rPr lang="en-US" sz="900" baseline="30000" dirty="0">
                    <a:solidFill>
                      <a:schemeClr val="tx1"/>
                    </a:solidFill>
                  </a:rPr>
                  <a:t>st</a:t>
                </a:r>
                <a:r>
                  <a:rPr lang="en-US" sz="900" dirty="0">
                    <a:solidFill>
                      <a:schemeClr val="tx1"/>
                    </a:solidFill>
                  </a:rPr>
                  <a:t> term since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788" dirty="0">
                    <a:solidFill>
                      <a:schemeClr val="tx1"/>
                    </a:solidFill>
                  </a:rPr>
                  <a:t> </a:t>
                </a:r>
                <a:r>
                  <a:rPr lang="en-US" sz="900" dirty="0">
                    <a:solidFill>
                      <a:schemeClr val="tx1"/>
                    </a:solidFill>
                  </a:rPr>
                  <a:t>is small </a:t>
                </a:r>
              </a:p>
            </p:txBody>
          </p:sp>
        </mc:Choice>
        <mc:Fallback xmlns="">
          <p:sp>
            <p:nvSpPr>
              <p:cNvPr id="35" name="Rectangle 34">
                <a:extLst>
                  <a:ext uri="{FF2B5EF4-FFF2-40B4-BE49-F238E27FC236}">
                    <a16:creationId xmlns:a16="http://schemas.microsoft.com/office/drawing/2014/main" id="{79A01A6F-00FC-A74A-9A59-8E6C864949CA}"/>
                  </a:ext>
                </a:extLst>
              </p:cNvPr>
              <p:cNvSpPr>
                <a:spLocks noRot="1" noChangeAspect="1" noMove="1" noResize="1" noEditPoints="1" noAdjustHandles="1" noChangeArrowheads="1" noChangeShapeType="1" noTextEdit="1"/>
              </p:cNvSpPr>
              <p:nvPr/>
            </p:nvSpPr>
            <p:spPr>
              <a:xfrm>
                <a:off x="7902240" y="2836168"/>
                <a:ext cx="899651" cy="390469"/>
              </a:xfrm>
              <a:prstGeom prst="rect">
                <a:avLst/>
              </a:prstGeom>
              <a:blipFill>
                <a:blip r:embed="rId10"/>
                <a:stretch>
                  <a:fillRect t="-10606" b="-21212"/>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2BD10F75-1D21-EC45-AE25-0EA5F4209B7A}"/>
                  </a:ext>
                </a:extLst>
              </p:cNvPr>
              <p:cNvSpPr/>
              <p:nvPr/>
            </p:nvSpPr>
            <p:spPr>
              <a:xfrm>
                <a:off x="6912812" y="3444150"/>
                <a:ext cx="1175385" cy="294080"/>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Need </a:t>
                </a:r>
                <a14:m>
                  <m:oMath xmlns:m="http://schemas.openxmlformats.org/officeDocument/2006/math">
                    <m:f>
                      <m:fPr>
                        <m:ctrlPr>
                          <a:rPr lang="en-US" sz="788" i="1">
                            <a:solidFill>
                              <a:schemeClr val="tx1"/>
                            </a:solidFill>
                            <a:latin typeface="Cambria Math" panose="02040503050406030204" pitchFamily="18" charset="0"/>
                          </a:rPr>
                        </m:ctrlPr>
                      </m:fPr>
                      <m:num>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num>
                      <m:den>
                        <m:r>
                          <a:rPr lang="en-US" sz="788" i="1">
                            <a:solidFill>
                              <a:schemeClr val="tx1"/>
                            </a:solidFill>
                            <a:latin typeface="Cambria Math" panose="02040503050406030204" pitchFamily="18" charset="0"/>
                          </a:rPr>
                          <m:t>𝜕</m:t>
                        </m:r>
                        <m:r>
                          <a:rPr lang="en-US" sz="788" i="1">
                            <a:solidFill>
                              <a:schemeClr val="tx1"/>
                            </a:solidFill>
                            <a:latin typeface="Cambria Math" panose="02040503050406030204" pitchFamily="18" charset="0"/>
                          </a:rPr>
                          <m:t>𝑇</m:t>
                        </m:r>
                      </m:den>
                    </m:f>
                  </m:oMath>
                </a14:m>
                <a:r>
                  <a:rPr lang="en-US" sz="900" dirty="0">
                    <a:solidFill>
                      <a:schemeClr val="tx1"/>
                    </a:solidFill>
                  </a:rPr>
                  <a:t>, let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rPr>
                      <m:t>𝑇</m:t>
                    </m:r>
                  </m:oMath>
                </a14:m>
                <a:r>
                  <a:rPr lang="en-US" sz="788" dirty="0">
                    <a:solidFill>
                      <a:schemeClr val="tx1"/>
                    </a:solidFill>
                  </a:rPr>
                  <a:t> </a:t>
                </a:r>
                <a:endParaRPr lang="en-US" sz="900" dirty="0">
                  <a:solidFill>
                    <a:schemeClr val="tx1"/>
                  </a:solidFill>
                </a:endParaRPr>
              </a:p>
            </p:txBody>
          </p:sp>
        </mc:Choice>
        <mc:Fallback xmlns="">
          <p:sp>
            <p:nvSpPr>
              <p:cNvPr id="38" name="Rectangle 37">
                <a:extLst>
                  <a:ext uri="{FF2B5EF4-FFF2-40B4-BE49-F238E27FC236}">
                    <a16:creationId xmlns:a16="http://schemas.microsoft.com/office/drawing/2014/main" id="{2BD10F75-1D21-EC45-AE25-0EA5F4209B7A}"/>
                  </a:ext>
                </a:extLst>
              </p:cNvPr>
              <p:cNvSpPr>
                <a:spLocks noRot="1" noChangeAspect="1" noMove="1" noResize="1" noEditPoints="1" noAdjustHandles="1" noChangeArrowheads="1" noChangeShapeType="1" noTextEdit="1"/>
              </p:cNvSpPr>
              <p:nvPr/>
            </p:nvSpPr>
            <p:spPr>
              <a:xfrm>
                <a:off x="6912812" y="3444150"/>
                <a:ext cx="1175385" cy="294080"/>
              </a:xfrm>
              <a:prstGeom prst="rect">
                <a:avLst/>
              </a:prstGeom>
              <a:blipFill>
                <a:blip r:embed="rId11"/>
                <a:stretch>
                  <a:fillRect/>
                </a:stretch>
              </a:blipFill>
              <a:ln>
                <a:solidFill>
                  <a:schemeClr val="tx1"/>
                </a:solidFill>
                <a:prstDash val="sysDot"/>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9AB79B0C-8D73-254A-A866-3B2165700CBA}"/>
              </a:ext>
            </a:extLst>
          </p:cNvPr>
          <p:cNvCxnSpPr>
            <a:cxnSpLocks/>
          </p:cNvCxnSpPr>
          <p:nvPr/>
        </p:nvCxnSpPr>
        <p:spPr>
          <a:xfrm>
            <a:off x="7030538" y="3294943"/>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D39993F7-BC7C-044E-9A60-D8A80118DA3C}"/>
                  </a:ext>
                </a:extLst>
              </p:cNvPr>
              <p:cNvSpPr/>
              <p:nvPr/>
            </p:nvSpPr>
            <p:spPr>
              <a:xfrm>
                <a:off x="6912812" y="3893288"/>
                <a:ext cx="1175385"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𝜌</m:t>
                              </m:r>
                            </m:e>
                            <m:sub>
                              <m:r>
                                <a:rPr lang="en-US" sz="900" i="1">
                                  <a:solidFill>
                                    <a:schemeClr val="bg1"/>
                                  </a:solidFill>
                                  <a:latin typeface="Cambria Math" panose="02040503050406030204" pitchFamily="18" charset="0"/>
                                </a:rPr>
                                <m:t>𝑣𝑠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oMath>
                  </m:oMathPara>
                </a14:m>
                <a:endParaRPr lang="en-US" sz="900" dirty="0">
                  <a:ea typeface="Cambria Math" panose="02040503050406030204" pitchFamily="18" charset="0"/>
                </a:endParaRPr>
              </a:p>
            </p:txBody>
          </p:sp>
        </mc:Choice>
        <mc:Fallback xmlns="">
          <p:sp>
            <p:nvSpPr>
              <p:cNvPr id="41" name="Rounded Rectangle 40">
                <a:extLst>
                  <a:ext uri="{FF2B5EF4-FFF2-40B4-BE49-F238E27FC236}">
                    <a16:creationId xmlns:a16="http://schemas.microsoft.com/office/drawing/2014/main" id="{D39993F7-BC7C-044E-9A60-D8A80118DA3C}"/>
                  </a:ext>
                </a:extLst>
              </p:cNvPr>
              <p:cNvSpPr>
                <a:spLocks noRot="1" noChangeAspect="1" noMove="1" noResize="1" noEditPoints="1" noAdjustHandles="1" noChangeArrowheads="1" noChangeShapeType="1" noTextEdit="1"/>
              </p:cNvSpPr>
              <p:nvPr/>
            </p:nvSpPr>
            <p:spPr>
              <a:xfrm>
                <a:off x="6912812" y="3893288"/>
                <a:ext cx="1175385" cy="445575"/>
              </a:xfrm>
              <a:prstGeom prst="roundRect">
                <a:avLst/>
              </a:prstGeom>
              <a:blipFill>
                <a:blip r:embed="rId12"/>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1CC85535-B360-6A40-9BAE-4D74A0CE3785}"/>
              </a:ext>
            </a:extLst>
          </p:cNvPr>
          <p:cNvCxnSpPr>
            <a:cxnSpLocks/>
          </p:cNvCxnSpPr>
          <p:nvPr/>
        </p:nvCxnSpPr>
        <p:spPr>
          <a:xfrm>
            <a:off x="7497468" y="3743619"/>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4FC9F94-00EF-3B46-A180-194FF8C1AFC7}"/>
              </a:ext>
            </a:extLst>
          </p:cNvPr>
          <p:cNvCxnSpPr>
            <a:cxnSpLocks/>
          </p:cNvCxnSpPr>
          <p:nvPr/>
        </p:nvCxnSpPr>
        <p:spPr>
          <a:xfrm flipH="1">
            <a:off x="8088197" y="4018770"/>
            <a:ext cx="16903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2F2865C-E91C-C64D-876B-B6F698641153}"/>
              </a:ext>
            </a:extLst>
          </p:cNvPr>
          <p:cNvSpPr/>
          <p:nvPr/>
        </p:nvSpPr>
        <p:spPr>
          <a:xfrm>
            <a:off x="8249901" y="3696049"/>
            <a:ext cx="494299"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CEC4D720-A371-834A-A775-0B5FB7B04F29}"/>
                  </a:ext>
                </a:extLst>
              </p:cNvPr>
              <p:cNvSpPr/>
              <p:nvPr/>
            </p:nvSpPr>
            <p:spPr>
              <a:xfrm>
                <a:off x="7079054" y="4493921"/>
                <a:ext cx="1961177"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sSup>
                            <m:sSupPr>
                              <m:ctrlPr>
                                <a:rPr lang="en-US" sz="900" i="1">
                                  <a:solidFill>
                                    <a:schemeClr val="bg1"/>
                                  </a:solidFill>
                                  <a:latin typeface="Cambria Math" panose="02040503050406030204" pitchFamily="18" charset="0"/>
                                </a:rPr>
                              </m:ctrlPr>
                            </m:sSupPr>
                            <m:e>
                              <m:r>
                                <a:rPr lang="en-US" sz="900" i="1">
                                  <a:solidFill>
                                    <a:schemeClr val="bg1"/>
                                  </a:solidFill>
                                  <a:latin typeface="Cambria Math" panose="02040503050406030204" pitchFamily="18" charset="0"/>
                                </a:rPr>
                                <m:t>𝑇</m:t>
                              </m:r>
                            </m:e>
                            <m:sup>
                              <m:r>
                                <a:rPr lang="en-US" sz="900" i="1">
                                  <a:solidFill>
                                    <a:schemeClr val="bg1"/>
                                  </a:solidFill>
                                  <a:latin typeface="Cambria Math" panose="02040503050406030204" pitchFamily="18" charset="0"/>
                                </a:rPr>
                                <m:t>2</m:t>
                              </m:r>
                            </m:sup>
                          </m:sSup>
                        </m:den>
                      </m:f>
                    </m:oMath>
                  </m:oMathPara>
                </a14:m>
                <a:endParaRPr lang="en-US" sz="900" dirty="0">
                  <a:ea typeface="Cambria Math" panose="02040503050406030204" pitchFamily="18" charset="0"/>
                </a:endParaRPr>
              </a:p>
            </p:txBody>
          </p:sp>
        </mc:Choice>
        <mc:Fallback xmlns="">
          <p:sp>
            <p:nvSpPr>
              <p:cNvPr id="47" name="Rounded Rectangle 46">
                <a:extLst>
                  <a:ext uri="{FF2B5EF4-FFF2-40B4-BE49-F238E27FC236}">
                    <a16:creationId xmlns:a16="http://schemas.microsoft.com/office/drawing/2014/main" id="{CEC4D720-A371-834A-A775-0B5FB7B04F29}"/>
                  </a:ext>
                </a:extLst>
              </p:cNvPr>
              <p:cNvSpPr>
                <a:spLocks noRot="1" noChangeAspect="1" noMove="1" noResize="1" noEditPoints="1" noAdjustHandles="1" noChangeArrowheads="1" noChangeShapeType="1" noTextEdit="1"/>
              </p:cNvSpPr>
              <p:nvPr/>
            </p:nvSpPr>
            <p:spPr>
              <a:xfrm>
                <a:off x="7079054" y="4493921"/>
                <a:ext cx="1961177" cy="445575"/>
              </a:xfrm>
              <a:prstGeom prst="roundRect">
                <a:avLst/>
              </a:prstGeom>
              <a:blipFill>
                <a:blip r:embed="rId13"/>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176789C3-628C-2E49-AA7F-053E8B0E3168}"/>
              </a:ext>
            </a:extLst>
          </p:cNvPr>
          <p:cNvCxnSpPr>
            <a:cxnSpLocks/>
          </p:cNvCxnSpPr>
          <p:nvPr/>
        </p:nvCxnSpPr>
        <p:spPr>
          <a:xfrm>
            <a:off x="8744200" y="4386852"/>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0F123A3-1592-FD43-8D69-2B0C1FCA7F0B}"/>
              </a:ext>
            </a:extLst>
          </p:cNvPr>
          <p:cNvSpPr/>
          <p:nvPr/>
        </p:nvSpPr>
        <p:spPr>
          <a:xfrm>
            <a:off x="8448166" y="4171200"/>
            <a:ext cx="592067" cy="215652"/>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Chain Rule!</a:t>
            </a:r>
          </a:p>
        </p:txBody>
      </p:sp>
      <p:cxnSp>
        <p:nvCxnSpPr>
          <p:cNvPr id="52" name="Straight Connector 51">
            <a:extLst>
              <a:ext uri="{FF2B5EF4-FFF2-40B4-BE49-F238E27FC236}">
                <a16:creationId xmlns:a16="http://schemas.microsoft.com/office/drawing/2014/main" id="{67204EE1-CA94-8C40-9F77-AF4DBED7C39F}"/>
              </a:ext>
            </a:extLst>
          </p:cNvPr>
          <p:cNvCxnSpPr>
            <a:cxnSpLocks/>
          </p:cNvCxnSpPr>
          <p:nvPr/>
        </p:nvCxnSpPr>
        <p:spPr>
          <a:xfrm>
            <a:off x="7884643" y="4345933"/>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B63B80ED-F969-BC48-BB47-55286470A531}"/>
                  </a:ext>
                </a:extLst>
              </p:cNvPr>
              <p:cNvSpPr/>
              <p:nvPr/>
            </p:nvSpPr>
            <p:spPr>
              <a:xfrm>
                <a:off x="7079055" y="5094554"/>
                <a:ext cx="1961177"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𝑇</m:t>
                              </m:r>
                            </m:den>
                          </m:f>
                        </m:e>
                      </m:d>
                    </m:oMath>
                  </m:oMathPara>
                </a14:m>
                <a:endParaRPr lang="en-US" sz="900" dirty="0">
                  <a:ea typeface="Cambria Math" panose="02040503050406030204" pitchFamily="18" charset="0"/>
                </a:endParaRPr>
              </a:p>
            </p:txBody>
          </p:sp>
        </mc:Choice>
        <mc:Fallback xmlns="">
          <p:sp>
            <p:nvSpPr>
              <p:cNvPr id="40" name="Rounded Rectangle 39">
                <a:extLst>
                  <a:ext uri="{FF2B5EF4-FFF2-40B4-BE49-F238E27FC236}">
                    <a16:creationId xmlns:a16="http://schemas.microsoft.com/office/drawing/2014/main" id="{B63B80ED-F969-BC48-BB47-55286470A531}"/>
                  </a:ext>
                </a:extLst>
              </p:cNvPr>
              <p:cNvSpPr>
                <a:spLocks noRot="1" noChangeAspect="1" noMove="1" noResize="1" noEditPoints="1" noAdjustHandles="1" noChangeArrowheads="1" noChangeShapeType="1" noTextEdit="1"/>
              </p:cNvSpPr>
              <p:nvPr/>
            </p:nvSpPr>
            <p:spPr>
              <a:xfrm>
                <a:off x="7079055" y="5094554"/>
                <a:ext cx="1961177" cy="445575"/>
              </a:xfrm>
              <a:prstGeom prst="roundRect">
                <a:avLst/>
              </a:prstGeom>
              <a:blipFill>
                <a:blip r:embed="rId14"/>
                <a:stretch>
                  <a:fillRect/>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A98D0ABC-70E8-7942-9E60-419EB2F844A2}"/>
              </a:ext>
            </a:extLst>
          </p:cNvPr>
          <p:cNvCxnSpPr>
            <a:cxnSpLocks/>
          </p:cNvCxnSpPr>
          <p:nvPr/>
        </p:nvCxnSpPr>
        <p:spPr>
          <a:xfrm>
            <a:off x="7884643" y="4946566"/>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5DBCE8-ADB0-A042-A20D-6CA207366E30}"/>
              </a:ext>
            </a:extLst>
          </p:cNvPr>
          <p:cNvCxnSpPr>
            <a:cxnSpLocks/>
          </p:cNvCxnSpPr>
          <p:nvPr/>
        </p:nvCxnSpPr>
        <p:spPr>
          <a:xfrm>
            <a:off x="8027456" y="5540128"/>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97B4F4F5-2699-C549-82F4-3F9D9679C875}"/>
                  </a:ext>
                </a:extLst>
              </p:cNvPr>
              <p:cNvSpPr/>
              <p:nvPr/>
            </p:nvSpPr>
            <p:spPr>
              <a:xfrm>
                <a:off x="7497468" y="5647197"/>
                <a:ext cx="1542763" cy="46175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Clausius-Clapeyron: </a:t>
                </a:r>
              </a:p>
              <a:p>
                <a:pPr algn="ctr"/>
                <a14:m>
                  <m:oMathPara xmlns:m="http://schemas.openxmlformats.org/officeDocument/2006/math">
                    <m:oMathParaPr>
                      <m:jc m:val="centerGroup"/>
                    </m:oMathParaPr>
                    <m:oMath xmlns:m="http://schemas.openxmlformats.org/officeDocument/2006/math">
                      <m:f>
                        <m:fPr>
                          <m:ctrlPr>
                            <a:rPr lang="en-US" sz="788" i="1">
                              <a:solidFill>
                                <a:schemeClr val="tx1"/>
                              </a:solidFill>
                              <a:latin typeface="Cambria Math" panose="02040503050406030204" pitchFamily="18" charset="0"/>
                            </a:rPr>
                          </m:ctrlPr>
                        </m:fPr>
                        <m:num>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𝑒</m:t>
                              </m:r>
                            </m:e>
                            <m:sub>
                              <m:r>
                                <a:rPr lang="en-US" sz="788" i="1">
                                  <a:solidFill>
                                    <a:schemeClr val="tx1"/>
                                  </a:solidFill>
                                  <a:latin typeface="Cambria Math" panose="02040503050406030204" pitchFamily="18" charset="0"/>
                                </a:rPr>
                                <m:t>𝑠</m:t>
                              </m:r>
                            </m:sub>
                          </m:sSub>
                        </m:num>
                        <m:den>
                          <m:r>
                            <a:rPr lang="en-US" sz="788" i="1">
                              <a:solidFill>
                                <a:schemeClr val="tx1"/>
                              </a:solidFill>
                              <a:latin typeface="Cambria Math" panose="02040503050406030204" pitchFamily="18" charset="0"/>
                            </a:rPr>
                            <m:t>𝜕</m:t>
                          </m:r>
                          <m:r>
                            <a:rPr lang="en-US" sz="788" i="1">
                              <a:solidFill>
                                <a:schemeClr val="tx1"/>
                              </a:solidFill>
                              <a:latin typeface="Cambria Math" panose="02040503050406030204" pitchFamily="18" charset="0"/>
                            </a:rPr>
                            <m:t>𝑇</m:t>
                          </m:r>
                        </m:den>
                      </m:f>
                      <m:r>
                        <a:rPr lang="en-US" sz="788" i="1">
                          <a:solidFill>
                            <a:schemeClr val="tx1"/>
                          </a:solidFill>
                          <a:latin typeface="Cambria Math" panose="02040503050406030204" pitchFamily="18" charset="0"/>
                        </a:rPr>
                        <m:t>=</m:t>
                      </m:r>
                      <m:f>
                        <m:fPr>
                          <m:ctrlPr>
                            <a:rPr lang="en-US" sz="788" i="1">
                              <a:solidFill>
                                <a:schemeClr val="tx1"/>
                              </a:solidFill>
                              <a:latin typeface="Cambria Math" panose="02040503050406030204" pitchFamily="18" charset="0"/>
                            </a:rPr>
                          </m:ctrlPr>
                        </m:fPr>
                        <m:num>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𝑒</m:t>
                              </m:r>
                            </m:e>
                            <m:sub>
                              <m:r>
                                <a:rPr lang="en-US" sz="788" i="1">
                                  <a:solidFill>
                                    <a:schemeClr val="tx1"/>
                                  </a:solidFill>
                                  <a:latin typeface="Cambria Math" panose="02040503050406030204" pitchFamily="18" charset="0"/>
                                </a:rPr>
                                <m:t>𝑠</m:t>
                              </m:r>
                            </m:sub>
                          </m:sSub>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𝐿</m:t>
                              </m:r>
                            </m:e>
                            <m:sub>
                              <m:r>
                                <a:rPr lang="en-US" sz="788" i="1">
                                  <a:solidFill>
                                    <a:schemeClr val="tx1"/>
                                  </a:solidFill>
                                  <a:latin typeface="Cambria Math" panose="02040503050406030204" pitchFamily="18" charset="0"/>
                                </a:rPr>
                                <m:t>𝑣</m:t>
                              </m:r>
                            </m:sub>
                          </m:sSub>
                        </m:num>
                        <m:den>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𝑅</m:t>
                              </m:r>
                            </m:e>
                            <m:sub>
                              <m:r>
                                <a:rPr lang="en-US" sz="788" i="1">
                                  <a:solidFill>
                                    <a:schemeClr val="tx1"/>
                                  </a:solidFill>
                                  <a:latin typeface="Cambria Math" panose="02040503050406030204" pitchFamily="18" charset="0"/>
                                </a:rPr>
                                <m:t>𝑣</m:t>
                              </m:r>
                            </m:sub>
                          </m:sSub>
                          <m:sSup>
                            <m:sSupPr>
                              <m:ctrlPr>
                                <a:rPr lang="en-US" sz="788" i="1">
                                  <a:solidFill>
                                    <a:schemeClr val="tx1"/>
                                  </a:solidFill>
                                  <a:latin typeface="Cambria Math" panose="02040503050406030204" pitchFamily="18" charset="0"/>
                                </a:rPr>
                              </m:ctrlPr>
                            </m:sSupPr>
                            <m:e>
                              <m:r>
                                <a:rPr lang="en-US" sz="788" i="1">
                                  <a:solidFill>
                                    <a:schemeClr val="tx1"/>
                                  </a:solidFill>
                                  <a:latin typeface="Cambria Math" panose="02040503050406030204" pitchFamily="18" charset="0"/>
                                </a:rPr>
                                <m:t>𝑇</m:t>
                              </m:r>
                            </m:e>
                            <m:sup>
                              <m:r>
                                <a:rPr lang="en-US" sz="788" i="1">
                                  <a:solidFill>
                                    <a:schemeClr val="tx1"/>
                                  </a:solidFill>
                                  <a:latin typeface="Cambria Math" panose="02040503050406030204" pitchFamily="18" charset="0"/>
                                </a:rPr>
                                <m:t>2</m:t>
                              </m:r>
                            </m:sup>
                          </m:sSup>
                        </m:den>
                      </m:f>
                    </m:oMath>
                  </m:oMathPara>
                </a14:m>
                <a:endParaRPr lang="en-US" sz="900" dirty="0">
                  <a:solidFill>
                    <a:schemeClr val="tx1"/>
                  </a:solidFill>
                </a:endParaRPr>
              </a:p>
            </p:txBody>
          </p:sp>
        </mc:Choice>
        <mc:Fallback xmlns="">
          <p:sp>
            <p:nvSpPr>
              <p:cNvPr id="50" name="Rectangle 49">
                <a:extLst>
                  <a:ext uri="{FF2B5EF4-FFF2-40B4-BE49-F238E27FC236}">
                    <a16:creationId xmlns:a16="http://schemas.microsoft.com/office/drawing/2014/main" id="{97B4F4F5-2699-C549-82F4-3F9D9679C875}"/>
                  </a:ext>
                </a:extLst>
              </p:cNvPr>
              <p:cNvSpPr>
                <a:spLocks noRot="1" noChangeAspect="1" noMove="1" noResize="1" noEditPoints="1" noAdjustHandles="1" noChangeArrowheads="1" noChangeShapeType="1" noTextEdit="1"/>
              </p:cNvSpPr>
              <p:nvPr/>
            </p:nvSpPr>
            <p:spPr>
              <a:xfrm>
                <a:off x="7497468" y="5647197"/>
                <a:ext cx="1542763" cy="461757"/>
              </a:xfrm>
              <a:prstGeom prst="rect">
                <a:avLst/>
              </a:prstGeom>
              <a:blipFill>
                <a:blip r:embed="rId15"/>
                <a:stretch>
                  <a:fillRect/>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DEBB0225-00BD-D749-AF18-DB8462067B4E}"/>
                  </a:ext>
                </a:extLst>
              </p:cNvPr>
              <p:cNvSpPr/>
              <p:nvPr/>
            </p:nvSpPr>
            <p:spPr>
              <a:xfrm>
                <a:off x="4847119" y="4012268"/>
                <a:ext cx="1759421"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num>
                      <m:den>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𝑇</m:t>
                        </m:r>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r>
                          <a:rPr lang="en-US" sz="1200" i="1">
                            <a:solidFill>
                              <a:schemeClr val="bg1"/>
                            </a:solidFill>
                            <a:latin typeface="Cambria Math" panose="02040503050406030204" pitchFamily="18" charset="0"/>
                          </a:rPr>
                          <m:t>𝑇</m:t>
                        </m:r>
                      </m:den>
                    </m:f>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𝑒</m:t>
                                </m:r>
                              </m:e>
                              <m:sub>
                                <m:r>
                                  <a:rPr lang="en-US" sz="1200" i="1">
                                    <a:solidFill>
                                      <a:schemeClr val="bg1"/>
                                    </a:solidFill>
                                    <a:latin typeface="Cambria Math" panose="02040503050406030204" pitchFamily="18" charset="0"/>
                                  </a:rPr>
                                  <m:t>𝑠</m:t>
                                </m:r>
                              </m:sub>
                            </m:sSub>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𝑒</m:t>
                                </m:r>
                              </m:e>
                              <m:sub>
                                <m:r>
                                  <a:rPr lang="en-US" sz="1200" i="1">
                                    <a:solidFill>
                                      <a:schemeClr val="bg1"/>
                                    </a:solidFill>
                                    <a:latin typeface="Cambria Math" panose="02040503050406030204" pitchFamily="18" charset="0"/>
                                  </a:rPr>
                                  <m:t>𝑠</m:t>
                                </m:r>
                              </m:sub>
                            </m:sSub>
                          </m:num>
                          <m:den>
                            <m:r>
                              <a:rPr lang="en-US" sz="1200" i="1">
                                <a:solidFill>
                                  <a:schemeClr val="bg1"/>
                                </a:solidFill>
                                <a:latin typeface="Cambria Math" panose="02040503050406030204" pitchFamily="18" charset="0"/>
                              </a:rPr>
                              <m:t>𝑇</m:t>
                            </m:r>
                          </m:den>
                        </m:f>
                      </m:e>
                    </m:d>
                  </m:oMath>
                </a14:m>
                <a:endParaRPr lang="en-US" sz="900" dirty="0">
                  <a:ea typeface="Cambria Math" panose="02040503050406030204" pitchFamily="18" charset="0"/>
                </a:endParaRPr>
              </a:p>
            </p:txBody>
          </p:sp>
        </mc:Choice>
        <mc:Fallback xmlns="">
          <p:sp>
            <p:nvSpPr>
              <p:cNvPr id="51" name="Rounded Rectangle 50">
                <a:extLst>
                  <a:ext uri="{FF2B5EF4-FFF2-40B4-BE49-F238E27FC236}">
                    <a16:creationId xmlns:a16="http://schemas.microsoft.com/office/drawing/2014/main" id="{DEBB0225-00BD-D749-AF18-DB8462067B4E}"/>
                  </a:ext>
                </a:extLst>
              </p:cNvPr>
              <p:cNvSpPr>
                <a:spLocks noRot="1" noChangeAspect="1" noMove="1" noResize="1" noEditPoints="1" noAdjustHandles="1" noChangeArrowheads="1" noChangeShapeType="1" noTextEdit="1"/>
              </p:cNvSpPr>
              <p:nvPr/>
            </p:nvSpPr>
            <p:spPr>
              <a:xfrm>
                <a:off x="4847119" y="4012268"/>
                <a:ext cx="1759421" cy="445575"/>
              </a:xfrm>
              <a:prstGeom prst="roundRect">
                <a:avLst/>
              </a:prstGeom>
              <a:blipFill>
                <a:blip r:embed="rId16"/>
                <a:stretch>
                  <a:fillRect/>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20CDAC95-F1E7-B24D-84C5-9DB03B113386}"/>
              </a:ext>
            </a:extLst>
          </p:cNvPr>
          <p:cNvCxnSpPr>
            <a:cxnSpLocks/>
            <a:stCxn id="41" idx="1"/>
          </p:cNvCxnSpPr>
          <p:nvPr/>
        </p:nvCxnSpPr>
        <p:spPr>
          <a:xfrm flipH="1">
            <a:off x="6606541" y="4116075"/>
            <a:ext cx="306272"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89A2E9C-05C8-4C47-9F3A-83DC1F50D953}"/>
              </a:ext>
            </a:extLst>
          </p:cNvPr>
          <p:cNvCxnSpPr>
            <a:cxnSpLocks/>
          </p:cNvCxnSpPr>
          <p:nvPr/>
        </p:nvCxnSpPr>
        <p:spPr>
          <a:xfrm flipH="1">
            <a:off x="6551226" y="5317341"/>
            <a:ext cx="514724" cy="0"/>
          </a:xfrm>
          <a:prstGeom prst="line">
            <a:avLst/>
          </a:prstGeom>
          <a:ln w="19050">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C8FDFB2-3CB5-014F-AF10-8852A00BC231}"/>
              </a:ext>
            </a:extLst>
          </p:cNvPr>
          <p:cNvCxnSpPr>
            <a:cxnSpLocks/>
          </p:cNvCxnSpPr>
          <p:nvPr/>
        </p:nvCxnSpPr>
        <p:spPr>
          <a:xfrm flipV="1">
            <a:off x="6551225" y="4459558"/>
            <a:ext cx="0" cy="823421"/>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5692C7D-BE60-AE48-A7F0-247EE94D9EAA}"/>
              </a:ext>
            </a:extLst>
          </p:cNvPr>
          <p:cNvCxnSpPr>
            <a:cxnSpLocks/>
          </p:cNvCxnSpPr>
          <p:nvPr/>
        </p:nvCxnSpPr>
        <p:spPr>
          <a:xfrm flipH="1">
            <a:off x="6900900" y="5789684"/>
            <a:ext cx="596569" cy="0"/>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D19E28-528C-6A48-AE2C-6CF3BF029909}"/>
              </a:ext>
            </a:extLst>
          </p:cNvPr>
          <p:cNvCxnSpPr>
            <a:cxnSpLocks/>
          </p:cNvCxnSpPr>
          <p:nvPr/>
        </p:nvCxnSpPr>
        <p:spPr>
          <a:xfrm flipV="1">
            <a:off x="6900899" y="5317341"/>
            <a:ext cx="0" cy="472343"/>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249AA0BA-8853-BF41-A62A-7D29008A77D5}"/>
                  </a:ext>
                </a:extLst>
              </p:cNvPr>
              <p:cNvSpPr/>
              <p:nvPr/>
            </p:nvSpPr>
            <p:spPr>
              <a:xfrm>
                <a:off x="4383452" y="3457520"/>
                <a:ext cx="1759421"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num>
                      <m:den>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𝑇</m:t>
                        </m:r>
                      </m:den>
                    </m:f>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oMath>
                </a14:m>
                <a:endParaRPr lang="en-US" sz="900" dirty="0">
                  <a:ea typeface="Cambria Math" panose="02040503050406030204" pitchFamily="18" charset="0"/>
                </a:endParaRPr>
              </a:p>
            </p:txBody>
          </p:sp>
        </mc:Choice>
        <mc:Fallback xmlns="">
          <p:sp>
            <p:nvSpPr>
              <p:cNvPr id="58" name="Rounded Rectangle 57">
                <a:extLst>
                  <a:ext uri="{FF2B5EF4-FFF2-40B4-BE49-F238E27FC236}">
                    <a16:creationId xmlns:a16="http://schemas.microsoft.com/office/drawing/2014/main" id="{249AA0BA-8853-BF41-A62A-7D29008A77D5}"/>
                  </a:ext>
                </a:extLst>
              </p:cNvPr>
              <p:cNvSpPr>
                <a:spLocks noRot="1" noChangeAspect="1" noMove="1" noResize="1" noEditPoints="1" noAdjustHandles="1" noChangeArrowheads="1" noChangeShapeType="1" noTextEdit="1"/>
              </p:cNvSpPr>
              <p:nvPr/>
            </p:nvSpPr>
            <p:spPr>
              <a:xfrm>
                <a:off x="4383452" y="3457520"/>
                <a:ext cx="1759421" cy="445575"/>
              </a:xfrm>
              <a:prstGeom prst="roundRect">
                <a:avLst/>
              </a:prstGeom>
              <a:blipFill>
                <a:blip r:embed="rId17"/>
                <a:stretch>
                  <a:fillRect/>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9ECA1301-E486-084E-B77C-9A5955A900B0}"/>
              </a:ext>
            </a:extLst>
          </p:cNvPr>
          <p:cNvCxnSpPr>
            <a:cxnSpLocks/>
          </p:cNvCxnSpPr>
          <p:nvPr/>
        </p:nvCxnSpPr>
        <p:spPr>
          <a:xfrm>
            <a:off x="6485941" y="3900874"/>
            <a:ext cx="0" cy="107069"/>
          </a:xfrm>
          <a:prstGeom prst="line">
            <a:avLst/>
          </a:prstGeom>
          <a:ln w="19050">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D07728E-F48F-644A-8FDD-1EBF0E70C2C9}"/>
              </a:ext>
            </a:extLst>
          </p:cNvPr>
          <p:cNvSpPr/>
          <p:nvPr/>
        </p:nvSpPr>
        <p:spPr>
          <a:xfrm>
            <a:off x="6296010" y="3466501"/>
            <a:ext cx="494299" cy="427613"/>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p:cxnSp>
        <p:nvCxnSpPr>
          <p:cNvPr id="61" name="Straight Connector 60">
            <a:extLst>
              <a:ext uri="{FF2B5EF4-FFF2-40B4-BE49-F238E27FC236}">
                <a16:creationId xmlns:a16="http://schemas.microsoft.com/office/drawing/2014/main" id="{9C7248B3-D0B6-0D48-A7C1-4C7A1820E055}"/>
              </a:ext>
            </a:extLst>
          </p:cNvPr>
          <p:cNvCxnSpPr>
            <a:cxnSpLocks/>
            <a:stCxn id="60" idx="1"/>
            <a:endCxn id="58" idx="3"/>
          </p:cNvCxnSpPr>
          <p:nvPr/>
        </p:nvCxnSpPr>
        <p:spPr>
          <a:xfrm flipH="1" flipV="1">
            <a:off x="6142873" y="3680307"/>
            <a:ext cx="153137" cy="1"/>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00A26DAB-724E-B146-97C4-A7E401289C3A}"/>
                  </a:ext>
                </a:extLst>
              </p:cNvPr>
              <p:cNvSpPr/>
              <p:nvPr/>
            </p:nvSpPr>
            <p:spPr>
              <a:xfrm>
                <a:off x="1591951" y="3990696"/>
                <a:ext cx="2978345" cy="41689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rPr>
                              <m:t>𝑑</m:t>
                            </m:r>
                          </m:sub>
                        </m:sSub>
                      </m:e>
                    </m:d>
                    <m:r>
                      <a:rPr lang="en-US" sz="1200" i="1">
                        <a:solidFill>
                          <a:schemeClr val="bg1"/>
                        </a:solidFill>
                        <a:latin typeface="Cambria Math" panose="02040503050406030204" pitchFamily="18" charset="0"/>
                        <a:ea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oMath>
                </a14:m>
                <a:r>
                  <a:rPr lang="en-US" sz="900" dirty="0">
                    <a:solidFill>
                      <a:schemeClr val="bg1"/>
                    </a:solidFill>
                    <a:ea typeface="Cambria Math" panose="02040503050406030204" pitchFamily="18" charset="0"/>
                  </a:rPr>
                  <a:t> </a:t>
                </a:r>
                <a14:m>
                  <m:oMath xmlns:m="http://schemas.openxmlformats.org/officeDocument/2006/math">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oMath>
                </a14:m>
                <a:endParaRPr lang="en-US" sz="900" dirty="0">
                  <a:ea typeface="Cambria Math" panose="02040503050406030204" pitchFamily="18" charset="0"/>
                </a:endParaRPr>
              </a:p>
            </p:txBody>
          </p:sp>
        </mc:Choice>
        <mc:Fallback xmlns="">
          <p:sp>
            <p:nvSpPr>
              <p:cNvPr id="63" name="Rounded Rectangle 62">
                <a:extLst>
                  <a:ext uri="{FF2B5EF4-FFF2-40B4-BE49-F238E27FC236}">
                    <a16:creationId xmlns:a16="http://schemas.microsoft.com/office/drawing/2014/main" id="{00A26DAB-724E-B146-97C4-A7E401289C3A}"/>
                  </a:ext>
                </a:extLst>
              </p:cNvPr>
              <p:cNvSpPr>
                <a:spLocks noRot="1" noChangeAspect="1" noMove="1" noResize="1" noEditPoints="1" noAdjustHandles="1" noChangeArrowheads="1" noChangeShapeType="1" noTextEdit="1"/>
              </p:cNvSpPr>
              <p:nvPr/>
            </p:nvSpPr>
            <p:spPr>
              <a:xfrm>
                <a:off x="1591951" y="3990696"/>
                <a:ext cx="2978345" cy="416899"/>
              </a:xfrm>
              <a:prstGeom prst="roundRect">
                <a:avLst/>
              </a:prstGeom>
              <a:blipFill>
                <a:blip r:embed="rId18"/>
                <a:stretch>
                  <a:fillRect/>
                </a:stretch>
              </a:blipFill>
            </p:spPr>
            <p:txBody>
              <a:bodyPr/>
              <a:lstStyle/>
              <a:p>
                <a:r>
                  <a:rPr lang="en-US">
                    <a:noFill/>
                  </a:rPr>
                  <a:t> </a:t>
                </a:r>
              </a:p>
            </p:txBody>
          </p:sp>
        </mc:Fallback>
      </mc:AlternateContent>
      <p:cxnSp>
        <p:nvCxnSpPr>
          <p:cNvPr id="64" name="Straight Connector 63">
            <a:extLst>
              <a:ext uri="{FF2B5EF4-FFF2-40B4-BE49-F238E27FC236}">
                <a16:creationId xmlns:a16="http://schemas.microsoft.com/office/drawing/2014/main" id="{6F2C320E-3660-1845-875D-E5BCCBEC4D2C}"/>
              </a:ext>
            </a:extLst>
          </p:cNvPr>
          <p:cNvCxnSpPr>
            <a:cxnSpLocks/>
          </p:cNvCxnSpPr>
          <p:nvPr/>
        </p:nvCxnSpPr>
        <p:spPr>
          <a:xfrm flipH="1">
            <a:off x="5128823" y="3067243"/>
            <a:ext cx="246285"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6E5DBD-FC21-DC4B-99D7-E0EFD45B6F74}"/>
              </a:ext>
            </a:extLst>
          </p:cNvPr>
          <p:cNvCxnSpPr>
            <a:cxnSpLocks/>
          </p:cNvCxnSpPr>
          <p:nvPr/>
        </p:nvCxnSpPr>
        <p:spPr>
          <a:xfrm>
            <a:off x="5128823" y="3067243"/>
            <a:ext cx="0" cy="294729"/>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72536BC-94AE-4544-88C5-E0817A6986BD}"/>
              </a:ext>
            </a:extLst>
          </p:cNvPr>
          <p:cNvCxnSpPr>
            <a:cxnSpLocks/>
          </p:cNvCxnSpPr>
          <p:nvPr/>
        </p:nvCxnSpPr>
        <p:spPr>
          <a:xfrm flipH="1">
            <a:off x="3951358" y="3367334"/>
            <a:ext cx="1185086"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0F07E4-C17E-AC40-A513-95D6A75BC0BD}"/>
              </a:ext>
            </a:extLst>
          </p:cNvPr>
          <p:cNvCxnSpPr>
            <a:cxnSpLocks/>
          </p:cNvCxnSpPr>
          <p:nvPr/>
        </p:nvCxnSpPr>
        <p:spPr>
          <a:xfrm>
            <a:off x="3951358" y="3374049"/>
            <a:ext cx="0" cy="609027"/>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AD0EE1-52A2-F846-BE7E-9DEAC63699B1}"/>
              </a:ext>
            </a:extLst>
          </p:cNvPr>
          <p:cNvCxnSpPr>
            <a:cxnSpLocks/>
          </p:cNvCxnSpPr>
          <p:nvPr/>
        </p:nvCxnSpPr>
        <p:spPr>
          <a:xfrm flipH="1">
            <a:off x="3951358" y="3688622"/>
            <a:ext cx="432094"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459195D-4191-8646-9A62-2BD15EF645F1}"/>
              </a:ext>
            </a:extLst>
          </p:cNvPr>
          <p:cNvCxnSpPr>
            <a:cxnSpLocks/>
          </p:cNvCxnSpPr>
          <p:nvPr/>
        </p:nvCxnSpPr>
        <p:spPr>
          <a:xfrm>
            <a:off x="4279916" y="4420960"/>
            <a:ext cx="0" cy="177710"/>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C3BEC807-D9F0-DA44-9DA4-817399051CE0}"/>
                  </a:ext>
                </a:extLst>
              </p:cNvPr>
              <p:cNvSpPr/>
              <p:nvPr/>
            </p:nvSpPr>
            <p:spPr>
              <a:xfrm>
                <a:off x="3081124" y="4622063"/>
                <a:ext cx="3432487" cy="48811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rPr>
                                <m:t>𝑑</m:t>
                              </m:r>
                            </m:sub>
                          </m:sSub>
                        </m:e>
                      </m:d>
                      <m:r>
                        <a:rPr lang="en-US" sz="1200" i="1">
                          <a:solidFill>
                            <a:schemeClr val="bg1"/>
                          </a:solidFill>
                          <a:latin typeface="Cambria Math" panose="02040503050406030204" pitchFamily="18" charset="0"/>
                          <a:ea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d>
                        <m:dPr>
                          <m:begChr m:val="["/>
                          <m:endChr m:val="]"/>
                          <m:ctrlPr>
                            <a:rPr lang="en-US" sz="1200" i="1">
                              <a:solidFill>
                                <a:schemeClr val="bg1"/>
                              </a:solidFill>
                              <a:latin typeface="Cambria Math" panose="02040503050406030204" pitchFamily="18" charset="0"/>
                              <a:ea typeface="Cambria Math" panose="02040503050406030204" pitchFamily="18" charset="0"/>
                            </a:rPr>
                          </m:ctrlPr>
                        </m:dPr>
                        <m:e>
                          <m:r>
                            <a:rPr lang="en-US" sz="1200" i="1">
                              <a:solidFill>
                                <a:schemeClr val="bg1"/>
                              </a:solidFill>
                              <a:latin typeface="Cambria Math" panose="02040503050406030204" pitchFamily="18" charset="0"/>
                              <a:ea typeface="Cambria Math" panose="02040503050406030204" pitchFamily="18" charset="0"/>
                            </a:rPr>
                            <m:t>1</m:t>
                          </m:r>
                          <m:r>
                            <m:rPr>
                              <m:nor/>
                            </m:rPr>
                            <a:rPr lang="en-US" sz="1200">
                              <a:solidFill>
                                <a:schemeClr val="bg1"/>
                              </a:solidFill>
                              <a:latin typeface="Cambria Math" panose="02040503050406030204" pitchFamily="18" charset="0"/>
                              <a:ea typeface="Cambria Math" panose="02040503050406030204" pitchFamily="18" charset="0"/>
                            </a:rPr>
                            <m:t>+</m:t>
                          </m:r>
                          <m:r>
                            <m:rPr>
                              <m:nor/>
                            </m:rPr>
                            <a:rPr lang="en-US" sz="1200" dirty="0">
                              <a:solidFill>
                                <a:schemeClr val="bg1"/>
                              </a:solidFill>
                            </a:rPr>
                            <m:t> </m:t>
                          </m:r>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r>
                            <m:rPr>
                              <m:nor/>
                            </m:rPr>
                            <a:rPr lang="en-US" sz="900" dirty="0">
                              <a:solidFill>
                                <a:schemeClr val="bg1"/>
                              </a:solidFill>
                              <a:ea typeface="Cambria Math" panose="02040503050406030204" pitchFamily="18" charset="0"/>
                            </a:rPr>
                            <m:t> </m:t>
                          </m:r>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e>
                      </m:d>
                    </m:oMath>
                  </m:oMathPara>
                </a14:m>
                <a:endParaRPr lang="en-US" sz="900" dirty="0">
                  <a:ea typeface="Cambria Math" panose="02040503050406030204" pitchFamily="18" charset="0"/>
                </a:endParaRPr>
              </a:p>
            </p:txBody>
          </p:sp>
        </mc:Choice>
        <mc:Fallback xmlns="">
          <p:sp>
            <p:nvSpPr>
              <p:cNvPr id="78" name="Rounded Rectangle 77">
                <a:extLst>
                  <a:ext uri="{FF2B5EF4-FFF2-40B4-BE49-F238E27FC236}">
                    <a16:creationId xmlns:a16="http://schemas.microsoft.com/office/drawing/2014/main" id="{C3BEC807-D9F0-DA44-9DA4-817399051CE0}"/>
                  </a:ext>
                </a:extLst>
              </p:cNvPr>
              <p:cNvSpPr>
                <a:spLocks noRot="1" noChangeAspect="1" noMove="1" noResize="1" noEditPoints="1" noAdjustHandles="1" noChangeArrowheads="1" noChangeShapeType="1" noTextEdit="1"/>
              </p:cNvSpPr>
              <p:nvPr/>
            </p:nvSpPr>
            <p:spPr>
              <a:xfrm>
                <a:off x="3081124" y="4622063"/>
                <a:ext cx="3432487" cy="488115"/>
              </a:xfrm>
              <a:prstGeom prst="roundRect">
                <a:avLst/>
              </a:prstGeom>
              <a:blipFill>
                <a:blip r:embed="rId19"/>
                <a:stretch>
                  <a:fillRect b="-1220"/>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B5401C45-5B37-874C-A421-033BC022F17F}"/>
              </a:ext>
            </a:extLst>
          </p:cNvPr>
          <p:cNvCxnSpPr>
            <a:cxnSpLocks/>
          </p:cNvCxnSpPr>
          <p:nvPr/>
        </p:nvCxnSpPr>
        <p:spPr>
          <a:xfrm>
            <a:off x="3345573" y="3272644"/>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E3D4BBD-1D89-AD45-95CB-E14DFFF6C422}"/>
              </a:ext>
            </a:extLst>
          </p:cNvPr>
          <p:cNvCxnSpPr>
            <a:cxnSpLocks/>
          </p:cNvCxnSpPr>
          <p:nvPr/>
        </p:nvCxnSpPr>
        <p:spPr>
          <a:xfrm flipH="1">
            <a:off x="1447800" y="3911631"/>
            <a:ext cx="1897774"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ounded Rectangle 87">
                <a:extLst>
                  <a:ext uri="{FF2B5EF4-FFF2-40B4-BE49-F238E27FC236}">
                    <a16:creationId xmlns:a16="http://schemas.microsoft.com/office/drawing/2014/main" id="{2C875A1C-4032-F847-B75C-0135428091F8}"/>
                  </a:ext>
                </a:extLst>
              </p:cNvPr>
              <p:cNvSpPr/>
              <p:nvPr/>
            </p:nvSpPr>
            <p:spPr>
              <a:xfrm>
                <a:off x="2622036" y="5386074"/>
                <a:ext cx="4176495" cy="44557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𝑑𝑚</m:t>
                        </m:r>
                      </m:num>
                      <m:den>
                        <m:r>
                          <a:rPr lang="en-US" sz="1200" i="1">
                            <a:solidFill>
                              <a:schemeClr val="bg1"/>
                            </a:solidFill>
                            <a:latin typeface="Cambria Math" panose="02040503050406030204" pitchFamily="18" charset="0"/>
                          </a:rPr>
                          <m:t>𝑑𝑡</m:t>
                        </m:r>
                      </m:den>
                    </m:f>
                    <m:r>
                      <a:rPr lang="en-US" sz="1200" i="1">
                        <a:solidFill>
                          <a:schemeClr val="bg1"/>
                        </a:solidFill>
                        <a:latin typeface="Cambria Math" panose="02040503050406030204" pitchFamily="18" charset="0"/>
                      </a:rPr>
                      <m:t>=4</m:t>
                    </m:r>
                    <m:r>
                      <a:rPr lang="en-US" sz="1200" i="1">
                        <a:solidFill>
                          <a:schemeClr val="bg1"/>
                        </a:solidFill>
                        <a:latin typeface="Cambria Math" panose="02040503050406030204" pitchFamily="18" charset="0"/>
                        <a:ea typeface="Cambria Math" panose="02040503050406030204" pitchFamily="18" charset="0"/>
                      </a:rPr>
                      <m:t>𝜋</m:t>
                    </m:r>
                    <m:r>
                      <a:rPr lang="en-US" sz="1200" i="1">
                        <a:solidFill>
                          <a:schemeClr val="bg1"/>
                        </a:solidFill>
                        <a:latin typeface="Cambria Math" panose="02040503050406030204" pitchFamily="18" charset="0"/>
                        <a:ea typeface="Cambria Math" panose="02040503050406030204" pitchFamily="18" charset="0"/>
                      </a:rPr>
                      <m:t>𝑟</m:t>
                    </m:r>
                    <m:sSub>
                      <m:sSubPr>
                        <m:ctrlPr>
                          <a:rPr lang="en-US" sz="1200" i="1">
                            <a:solidFill>
                              <a:schemeClr val="bg1"/>
                            </a:solidFill>
                            <a:latin typeface="Cambria Math" panose="02040503050406030204" pitchFamily="18" charset="0"/>
                            <a:ea typeface="Cambria Math" panose="02040503050406030204" pitchFamily="18" charset="0"/>
                          </a:rPr>
                        </m:ctrlPr>
                      </m:sSubPr>
                      <m:e>
                        <m:r>
                          <a:rPr lang="en-US" sz="1200" i="1">
                            <a:solidFill>
                              <a:schemeClr val="bg1"/>
                            </a:solidFill>
                            <a:latin typeface="Cambria Math" panose="02040503050406030204" pitchFamily="18" charset="0"/>
                            <a:ea typeface="Cambria Math" panose="02040503050406030204" pitchFamily="18" charset="0"/>
                          </a:rPr>
                          <m:t>𝐷</m:t>
                        </m:r>
                      </m:e>
                      <m:sub>
                        <m:r>
                          <a:rPr lang="en-US" sz="1200" i="1">
                            <a:solidFill>
                              <a:schemeClr val="bg1"/>
                            </a:solidFill>
                            <a:latin typeface="Cambria Math" panose="02040503050406030204" pitchFamily="18" charset="0"/>
                            <a:ea typeface="Cambria Math" panose="02040503050406030204" pitchFamily="18" charset="0"/>
                          </a:rPr>
                          <m:t>𝑣</m:t>
                        </m:r>
                      </m:sub>
                    </m:sSub>
                  </m:oMath>
                </a14:m>
                <a:r>
                  <a:rPr lang="en-US" sz="1200" dirty="0">
                    <a:solidFill>
                      <a:schemeClr val="bg1"/>
                    </a:solidFill>
                  </a:rPr>
                  <a:t> </a:t>
                </a:r>
                <a14:m>
                  <m:oMath xmlns:m="http://schemas.openxmlformats.org/officeDocument/2006/math">
                    <m:d>
                      <m:dPr>
                        <m:begChr m:val="{"/>
                        <m:endChr m:val="}"/>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m:t>
                            </m:r>
                            <m:r>
                              <a:rPr lang="en-US" sz="1200" i="1">
                                <a:solidFill>
                                  <a:schemeClr val="bg1"/>
                                </a:solidFill>
                                <a:latin typeface="Cambria Math" panose="02040503050406030204" pitchFamily="18" charset="0"/>
                                <a:ea typeface="Cambria Math" panose="02040503050406030204" pitchFamily="18" charset="0"/>
                              </a:rPr>
                              <m:t>∞</m:t>
                            </m:r>
                          </m:sub>
                        </m:sSub>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d>
                          <m:dPr>
                            <m:begChr m:val="["/>
                            <m:endChr m:val="]"/>
                            <m:ctrlPr>
                              <a:rPr lang="en-US" sz="1200" i="1">
                                <a:solidFill>
                                  <a:schemeClr val="bg1"/>
                                </a:solidFill>
                                <a:latin typeface="Cambria Math" panose="02040503050406030204" pitchFamily="18" charset="0"/>
                                <a:ea typeface="Cambria Math" panose="02040503050406030204" pitchFamily="18" charset="0"/>
                              </a:rPr>
                            </m:ctrlPr>
                          </m:dPr>
                          <m:e>
                            <m:r>
                              <a:rPr lang="en-US" sz="1200" i="1">
                                <a:solidFill>
                                  <a:schemeClr val="bg1"/>
                                </a:solidFill>
                                <a:latin typeface="Cambria Math" panose="02040503050406030204" pitchFamily="18" charset="0"/>
                                <a:ea typeface="Cambria Math" panose="02040503050406030204" pitchFamily="18" charset="0"/>
                              </a:rPr>
                              <m:t>1</m:t>
                            </m:r>
                            <m:r>
                              <m:rPr>
                                <m:nor/>
                              </m:rPr>
                              <a:rPr lang="en-US" sz="1200">
                                <a:solidFill>
                                  <a:schemeClr val="bg1"/>
                                </a:solidFill>
                                <a:latin typeface="Cambria Math" panose="02040503050406030204" pitchFamily="18" charset="0"/>
                                <a:ea typeface="Cambria Math" panose="02040503050406030204" pitchFamily="18" charset="0"/>
                              </a:rPr>
                              <m:t>+</m:t>
                            </m:r>
                            <m:r>
                              <m:rPr>
                                <m:nor/>
                              </m:rPr>
                              <a:rPr lang="en-US" sz="1200" dirty="0">
                                <a:solidFill>
                                  <a:schemeClr val="bg1"/>
                                </a:solidFill>
                              </a:rPr>
                              <m:t> </m:t>
                            </m:r>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r>
                              <m:rPr>
                                <m:nor/>
                              </m:rPr>
                              <a:rPr lang="en-US" sz="1200" dirty="0">
                                <a:solidFill>
                                  <a:schemeClr val="bg1"/>
                                </a:solidFill>
                                <a:ea typeface="Cambria Math" panose="02040503050406030204" pitchFamily="18" charset="0"/>
                              </a:rPr>
                              <m:t> </m:t>
                            </m:r>
                            <m:r>
                              <a:rPr lang="en-US" sz="1200" i="1">
                                <a:solidFill>
                                  <a:schemeClr val="bg1"/>
                                </a:solidFill>
                                <a:latin typeface="Cambria Math" panose="02040503050406030204" pitchFamily="18" charset="0"/>
                                <a:ea typeface="Cambria Math" panose="02040503050406030204" pitchFamily="18" charset="0"/>
                              </a:rPr>
                              <m:t>∆</m:t>
                            </m:r>
                            <m:r>
                              <a:rPr lang="en-US" sz="1200" i="1">
                                <a:solidFill>
                                  <a:schemeClr val="bg1"/>
                                </a:solidFill>
                                <a:latin typeface="Cambria Math" panose="02040503050406030204" pitchFamily="18" charset="0"/>
                                <a:ea typeface="Cambria Math" panose="02040503050406030204" pitchFamily="18" charset="0"/>
                              </a:rPr>
                              <m:t>𝑇</m:t>
                            </m:r>
                          </m:e>
                        </m:d>
                      </m:e>
                    </m:d>
                  </m:oMath>
                </a14:m>
                <a:endParaRPr lang="en-US" sz="1200" dirty="0">
                  <a:ea typeface="Cambria Math" panose="02040503050406030204" pitchFamily="18" charset="0"/>
                </a:endParaRPr>
              </a:p>
            </p:txBody>
          </p:sp>
        </mc:Choice>
        <mc:Fallback xmlns="">
          <p:sp>
            <p:nvSpPr>
              <p:cNvPr id="88" name="Rounded Rectangle 87">
                <a:extLst>
                  <a:ext uri="{FF2B5EF4-FFF2-40B4-BE49-F238E27FC236}">
                    <a16:creationId xmlns:a16="http://schemas.microsoft.com/office/drawing/2014/main" id="{2C875A1C-4032-F847-B75C-0135428091F8}"/>
                  </a:ext>
                </a:extLst>
              </p:cNvPr>
              <p:cNvSpPr>
                <a:spLocks noRot="1" noChangeAspect="1" noMove="1" noResize="1" noEditPoints="1" noAdjustHandles="1" noChangeArrowheads="1" noChangeShapeType="1" noTextEdit="1"/>
              </p:cNvSpPr>
              <p:nvPr/>
            </p:nvSpPr>
            <p:spPr>
              <a:xfrm>
                <a:off x="2622036" y="5386074"/>
                <a:ext cx="4176495" cy="445573"/>
              </a:xfrm>
              <a:prstGeom prst="roundRect">
                <a:avLst/>
              </a:prstGeom>
              <a:blipFill>
                <a:blip r:embed="rId20"/>
                <a:stretch>
                  <a:fillRect/>
                </a:stretch>
              </a:blipFill>
              <a:ln>
                <a:noFill/>
              </a:ln>
            </p:spPr>
            <p:txBody>
              <a:bodyPr/>
              <a:lstStyle/>
              <a:p>
                <a:r>
                  <a:rPr lang="en-US">
                    <a:noFill/>
                  </a:rPr>
                  <a:t> </a:t>
                </a:r>
              </a:p>
            </p:txBody>
          </p:sp>
        </mc:Fallback>
      </mc:AlternateContent>
      <p:cxnSp>
        <p:nvCxnSpPr>
          <p:cNvPr id="89" name="Straight Connector 88">
            <a:extLst>
              <a:ext uri="{FF2B5EF4-FFF2-40B4-BE49-F238E27FC236}">
                <a16:creationId xmlns:a16="http://schemas.microsoft.com/office/drawing/2014/main" id="{B7D3DB4A-0C43-2943-8314-F6A6F6C00472}"/>
              </a:ext>
            </a:extLst>
          </p:cNvPr>
          <p:cNvCxnSpPr>
            <a:cxnSpLocks/>
          </p:cNvCxnSpPr>
          <p:nvPr/>
        </p:nvCxnSpPr>
        <p:spPr>
          <a:xfrm>
            <a:off x="3433198" y="5110178"/>
            <a:ext cx="0" cy="277139"/>
          </a:xfrm>
          <a:prstGeom prst="line">
            <a:avLst/>
          </a:prstGeom>
          <a:ln w="190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76CA2B4-6B87-DD4D-83AF-9E314FCD3654}"/>
              </a:ext>
            </a:extLst>
          </p:cNvPr>
          <p:cNvCxnSpPr>
            <a:cxnSpLocks/>
          </p:cNvCxnSpPr>
          <p:nvPr/>
        </p:nvCxnSpPr>
        <p:spPr>
          <a:xfrm>
            <a:off x="1447800" y="3911631"/>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D0915E-1007-9240-A766-4CE15C916B2F}"/>
              </a:ext>
            </a:extLst>
          </p:cNvPr>
          <p:cNvCxnSpPr>
            <a:cxnSpLocks/>
          </p:cNvCxnSpPr>
          <p:nvPr/>
        </p:nvCxnSpPr>
        <p:spPr>
          <a:xfrm flipH="1">
            <a:off x="1447802" y="4550618"/>
            <a:ext cx="1558544"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8D29D3-9A99-4947-BA5D-A431712C4EDD}"/>
              </a:ext>
            </a:extLst>
          </p:cNvPr>
          <p:cNvCxnSpPr>
            <a:cxnSpLocks/>
          </p:cNvCxnSpPr>
          <p:nvPr/>
        </p:nvCxnSpPr>
        <p:spPr>
          <a:xfrm>
            <a:off x="3006346" y="4551775"/>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58DA47D-ED38-4243-A555-F7733B90DC34}"/>
              </a:ext>
            </a:extLst>
          </p:cNvPr>
          <p:cNvCxnSpPr>
            <a:cxnSpLocks/>
          </p:cNvCxnSpPr>
          <p:nvPr/>
        </p:nvCxnSpPr>
        <p:spPr>
          <a:xfrm flipH="1">
            <a:off x="3006346" y="5189604"/>
            <a:ext cx="426852"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ounded Rectangle 96">
                <a:extLst>
                  <a:ext uri="{FF2B5EF4-FFF2-40B4-BE49-F238E27FC236}">
                    <a16:creationId xmlns:a16="http://schemas.microsoft.com/office/drawing/2014/main" id="{D3FEA5AD-A64E-8148-8994-C826F10434E3}"/>
                  </a:ext>
                </a:extLst>
              </p:cNvPr>
              <p:cNvSpPr/>
              <p:nvPr/>
            </p:nvSpPr>
            <p:spPr>
              <a:xfrm>
                <a:off x="34159" y="4779002"/>
                <a:ext cx="2668867" cy="4455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𝑑𝑚</m:t>
                          </m:r>
                        </m:num>
                        <m:den>
                          <m:r>
                            <a:rPr lang="en-US" sz="900" i="1">
                              <a:solidFill>
                                <a:schemeClr val="bg1"/>
                              </a:solidFill>
                              <a:latin typeface="Cambria Math" panose="02040503050406030204" pitchFamily="18" charset="0"/>
                            </a:rPr>
                            <m:t>𝑑𝑡</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4</m:t>
                          </m:r>
                          <m:r>
                            <a:rPr lang="en-US" sz="900" i="1">
                              <a:solidFill>
                                <a:schemeClr val="bg1"/>
                              </a:solidFill>
                              <a:latin typeface="Cambria Math" panose="02040503050406030204" pitchFamily="18" charset="0"/>
                              <a:ea typeface="Cambria Math" panose="02040503050406030204" pitchFamily="18" charset="0"/>
                            </a:rPr>
                            <m:t>𝜋</m:t>
                          </m:r>
                          <m:r>
                            <a:rPr lang="en-US" sz="900" i="1">
                              <a:solidFill>
                                <a:schemeClr val="bg1"/>
                              </a:solidFill>
                              <a:latin typeface="Cambria Math" panose="02040503050406030204" pitchFamily="18" charset="0"/>
                              <a:ea typeface="Cambria Math" panose="02040503050406030204" pitchFamily="18" charset="0"/>
                            </a:rPr>
                            <m:t>𝑟</m:t>
                          </m:r>
                          <m:sSub>
                            <m:sSubPr>
                              <m:ctrlPr>
                                <a:rPr lang="en-US" sz="900" i="1">
                                  <a:solidFill>
                                    <a:schemeClr val="bg1"/>
                                  </a:solidFill>
                                  <a:latin typeface="Cambria Math" panose="02040503050406030204" pitchFamily="18" charset="0"/>
                                  <a:ea typeface="Cambria Math" panose="02040503050406030204" pitchFamily="18" charset="0"/>
                                </a:rPr>
                              </m:ctrlPr>
                            </m:sSubPr>
                            <m:e>
                              <m:r>
                                <a:rPr lang="en-US" sz="900" i="1">
                                  <a:solidFill>
                                    <a:schemeClr val="bg1"/>
                                  </a:solidFill>
                                  <a:latin typeface="Cambria Math" panose="02040503050406030204" pitchFamily="18" charset="0"/>
                                  <a:ea typeface="Cambria Math" panose="02040503050406030204" pitchFamily="18" charset="0"/>
                                </a:rPr>
                                <m:t>𝐷</m:t>
                              </m:r>
                            </m:e>
                            <m:sub>
                              <m:r>
                                <a:rPr lang="en-US" sz="900" i="1">
                                  <a:solidFill>
                                    <a:schemeClr val="bg1"/>
                                  </a:solidFill>
                                  <a:latin typeface="Cambria Math" panose="02040503050406030204" pitchFamily="18" charset="0"/>
                                  <a:ea typeface="Cambria Math" panose="02040503050406030204" pitchFamily="18" charset="0"/>
                                </a:rPr>
                                <m:t>𝑣</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d>
                        <m:dPr>
                          <m:begChr m:val="{"/>
                          <m:endChr m:val="}"/>
                          <m:ctrlPr>
                            <a:rPr lang="en-US" sz="900" i="1">
                              <a:solidFill>
                                <a:schemeClr val="bg1"/>
                              </a:solidFill>
                              <a:latin typeface="Cambria Math" panose="02040503050406030204" pitchFamily="18" charset="0"/>
                            </a:rPr>
                          </m:ctrlPr>
                        </m:dPr>
                        <m:e>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d>
                            <m:dPr>
                              <m:begChr m:val="["/>
                              <m:endChr m:val="]"/>
                              <m:ctrlPr>
                                <a:rPr lang="en-US" sz="900" i="1">
                                  <a:solidFill>
                                    <a:schemeClr val="bg1"/>
                                  </a:solidFill>
                                  <a:latin typeface="Cambria Math" panose="02040503050406030204" pitchFamily="18" charset="0"/>
                                  <a:ea typeface="Cambria Math" panose="02040503050406030204" pitchFamily="18" charset="0"/>
                                </a:rPr>
                              </m:ctrlPr>
                            </m:dPr>
                            <m:e>
                              <m:r>
                                <a:rPr lang="en-US" sz="900" i="1">
                                  <a:solidFill>
                                    <a:schemeClr val="bg1"/>
                                  </a:solidFill>
                                  <a:latin typeface="Cambria Math" panose="02040503050406030204" pitchFamily="18" charset="0"/>
                                  <a:ea typeface="Cambria Math" panose="02040503050406030204" pitchFamily="18" charset="0"/>
                                </a:rPr>
                                <m:t>1</m:t>
                              </m:r>
                              <m:r>
                                <a:rPr lang="en-US" sz="900" i="1">
                                  <a:solidFill>
                                    <a:schemeClr val="bg1"/>
                                  </a:solidFill>
                                  <a:latin typeface="Cambria Math" panose="02040503050406030204" pitchFamily="18" charset="0"/>
                                </a:rPr>
                                <m:t>+</m:t>
                              </m:r>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𝐿</m:t>
                                          </m:r>
                                        </m:e>
                                        <m:sub>
                                          <m:r>
                                            <a:rPr lang="en-US" sz="900" i="1">
                                              <a:solidFill>
                                                <a:schemeClr val="bg1"/>
                                              </a:solidFill>
                                              <a:latin typeface="Cambria Math" panose="02040503050406030204" pitchFamily="18" charset="0"/>
                                            </a:rPr>
                                            <m:t>𝑣</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sSup>
                                        <m:sSupPr>
                                          <m:ctrlPr>
                                            <a:rPr lang="en-US" sz="900" i="1">
                                              <a:solidFill>
                                                <a:schemeClr val="bg1"/>
                                              </a:solidFill>
                                              <a:latin typeface="Cambria Math" panose="02040503050406030204" pitchFamily="18" charset="0"/>
                                            </a:rPr>
                                          </m:ctrlPr>
                                        </m:sSupPr>
                                        <m:e>
                                          <m:r>
                                            <a:rPr lang="en-US" sz="900" i="1">
                                              <a:solidFill>
                                                <a:schemeClr val="bg1"/>
                                              </a:solidFill>
                                              <a:latin typeface="Cambria Math" panose="02040503050406030204" pitchFamily="18" charset="0"/>
                                            </a:rPr>
                                            <m:t>𝑇</m:t>
                                          </m:r>
                                        </m:e>
                                        <m:sup>
                                          <m:r>
                                            <a:rPr lang="en-US" sz="900" i="1">
                                              <a:solidFill>
                                                <a:schemeClr val="bg1"/>
                                              </a:solidFill>
                                              <a:latin typeface="Cambria Math" panose="02040503050406030204" pitchFamily="18" charset="0"/>
                                            </a:rPr>
                                            <m:t>2</m:t>
                                          </m:r>
                                        </m:sup>
                                      </m:sSup>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r>
                                        <a:rPr lang="en-US" sz="900" i="1">
                                          <a:solidFill>
                                            <a:schemeClr val="bg1"/>
                                          </a:solidFill>
                                          <a:latin typeface="Cambria Math" panose="02040503050406030204" pitchFamily="18" charset="0"/>
                                        </a:rPr>
                                        <m:t>𝑇</m:t>
                                      </m:r>
                                    </m:den>
                                  </m:f>
                                </m:e>
                              </m:d>
                              <m:r>
                                <m:rPr>
                                  <m:nor/>
                                </m:rPr>
                                <a:rPr lang="en-US" sz="900" dirty="0">
                                  <a:solidFill>
                                    <a:schemeClr val="bg1"/>
                                  </a:solidFill>
                                  <a:ea typeface="Cambria Math" panose="02040503050406030204" pitchFamily="18" charset="0"/>
                                </a:rPr>
                                <m:t> </m:t>
                              </m:r>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e>
                          </m:d>
                        </m:e>
                      </m:d>
                    </m:oMath>
                  </m:oMathPara>
                </a14:m>
                <a:endParaRPr lang="en-US" sz="900" dirty="0">
                  <a:ea typeface="Cambria Math" panose="02040503050406030204" pitchFamily="18" charset="0"/>
                </a:endParaRPr>
              </a:p>
            </p:txBody>
          </p:sp>
        </mc:Choice>
        <mc:Fallback xmlns="">
          <p:sp>
            <p:nvSpPr>
              <p:cNvPr id="97" name="Rounded Rectangle 96">
                <a:extLst>
                  <a:ext uri="{FF2B5EF4-FFF2-40B4-BE49-F238E27FC236}">
                    <a16:creationId xmlns:a16="http://schemas.microsoft.com/office/drawing/2014/main" id="{D3FEA5AD-A64E-8148-8994-C826F10434E3}"/>
                  </a:ext>
                </a:extLst>
              </p:cNvPr>
              <p:cNvSpPr>
                <a:spLocks noRot="1" noChangeAspect="1" noMove="1" noResize="1" noEditPoints="1" noAdjustHandles="1" noChangeArrowheads="1" noChangeShapeType="1" noTextEdit="1"/>
              </p:cNvSpPr>
              <p:nvPr/>
            </p:nvSpPr>
            <p:spPr>
              <a:xfrm>
                <a:off x="34159" y="4779002"/>
                <a:ext cx="2668867" cy="445574"/>
              </a:xfrm>
              <a:prstGeom prst="roundRect">
                <a:avLst/>
              </a:prstGeom>
              <a:blipFill>
                <a:blip r:embed="rId21"/>
                <a:stretch>
                  <a:fillRect/>
                </a:stretch>
              </a:blipFill>
              <a:ln>
                <a:noFill/>
              </a:ln>
            </p:spPr>
            <p:txBody>
              <a:bodyPr/>
              <a:lstStyle/>
              <a:p>
                <a:r>
                  <a:rPr lang="en-US">
                    <a:noFill/>
                  </a:rPr>
                  <a:t> </a:t>
                </a:r>
              </a:p>
            </p:txBody>
          </p:sp>
        </mc:Fallback>
      </mc:AlternateContent>
      <p:sp>
        <p:nvSpPr>
          <p:cNvPr id="101" name="Rectangle 100">
            <a:extLst>
              <a:ext uri="{FF2B5EF4-FFF2-40B4-BE49-F238E27FC236}">
                <a16:creationId xmlns:a16="http://schemas.microsoft.com/office/drawing/2014/main" id="{88A95265-4D96-F343-A1C3-400588179AE4}"/>
              </a:ext>
            </a:extLst>
          </p:cNvPr>
          <p:cNvSpPr/>
          <p:nvPr/>
        </p:nvSpPr>
        <p:spPr>
          <a:xfrm>
            <a:off x="869394" y="5395053"/>
            <a:ext cx="494299" cy="427613"/>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p:cxnSp>
        <p:nvCxnSpPr>
          <p:cNvPr id="102" name="Straight Connector 101">
            <a:extLst>
              <a:ext uri="{FF2B5EF4-FFF2-40B4-BE49-F238E27FC236}">
                <a16:creationId xmlns:a16="http://schemas.microsoft.com/office/drawing/2014/main" id="{77220798-1470-0B44-9850-526AD2456FEB}"/>
              </a:ext>
            </a:extLst>
          </p:cNvPr>
          <p:cNvCxnSpPr>
            <a:cxnSpLocks/>
            <a:stCxn id="88" idx="1"/>
            <a:endCxn id="101" idx="3"/>
          </p:cNvCxnSpPr>
          <p:nvPr/>
        </p:nvCxnSpPr>
        <p:spPr>
          <a:xfrm flipH="1" flipV="1">
            <a:off x="1363692" y="5608860"/>
            <a:ext cx="1258344" cy="1"/>
          </a:xfrm>
          <a:prstGeom prst="line">
            <a:avLst/>
          </a:prstGeom>
          <a:ln w="1905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8A1A9F5-45E4-AD41-9ED1-FDDF12151A05}"/>
              </a:ext>
            </a:extLst>
          </p:cNvPr>
          <p:cNvCxnSpPr>
            <a:cxnSpLocks/>
            <a:endCxn id="101" idx="0"/>
          </p:cNvCxnSpPr>
          <p:nvPr/>
        </p:nvCxnSpPr>
        <p:spPr>
          <a:xfrm>
            <a:off x="1116543" y="5224576"/>
            <a:ext cx="0" cy="170477"/>
          </a:xfrm>
          <a:prstGeom prst="line">
            <a:avLst/>
          </a:prstGeom>
          <a:ln w="19050">
            <a:solidFill>
              <a:schemeClr val="accent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672E53C-E410-9E4B-96D9-647AC2900E7E}"/>
              </a:ext>
            </a:extLst>
          </p:cNvPr>
          <p:cNvCxnSpPr>
            <a:cxnSpLocks/>
            <a:stCxn id="113" idx="2"/>
          </p:cNvCxnSpPr>
          <p:nvPr/>
        </p:nvCxnSpPr>
        <p:spPr>
          <a:xfrm flipH="1">
            <a:off x="526987" y="4528787"/>
            <a:ext cx="2468" cy="228384"/>
          </a:xfrm>
          <a:prstGeom prst="line">
            <a:avLst/>
          </a:prstGeom>
          <a:ln w="19050">
            <a:solidFill>
              <a:schemeClr val="accent2">
                <a:lumMod val="50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Rectangle 112">
                <a:hlinkClick r:id="" action="ppaction://hlinkshowjump?jump=nextslide"/>
                <a:extLst>
                  <a:ext uri="{FF2B5EF4-FFF2-40B4-BE49-F238E27FC236}">
                    <a16:creationId xmlns:a16="http://schemas.microsoft.com/office/drawing/2014/main" id="{9CA5CF2B-AFE5-6247-AD79-4D663A9B7B18}"/>
                  </a:ext>
                </a:extLst>
              </p:cNvPr>
              <p:cNvSpPr/>
              <p:nvPr/>
            </p:nvSpPr>
            <p:spPr>
              <a:xfrm>
                <a:off x="34160" y="4101175"/>
                <a:ext cx="990591" cy="427613"/>
              </a:xfrm>
              <a:prstGeom prst="rect">
                <a:avLst/>
              </a:prstGeom>
              <a:solidFill>
                <a:schemeClr val="tx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Still don’t know </a:t>
                </a:r>
                <a14:m>
                  <m:oMath xmlns:m="http://schemas.openxmlformats.org/officeDocument/2006/math">
                    <m:r>
                      <a:rPr lang="en-US" sz="788" i="1">
                        <a:solidFill>
                          <a:schemeClr val="bg1"/>
                        </a:solidFill>
                        <a:latin typeface="Cambria Math" panose="02040503050406030204" pitchFamily="18" charset="0"/>
                        <a:ea typeface="Cambria Math" panose="02040503050406030204" pitchFamily="18" charset="0"/>
                      </a:rPr>
                      <m:t>∆</m:t>
                    </m:r>
                    <m:r>
                      <a:rPr lang="en-US" sz="788" i="1">
                        <a:solidFill>
                          <a:schemeClr val="bg1"/>
                        </a:solidFill>
                        <a:latin typeface="Cambria Math" panose="02040503050406030204" pitchFamily="18" charset="0"/>
                        <a:ea typeface="Cambria Math" panose="02040503050406030204" pitchFamily="18" charset="0"/>
                      </a:rPr>
                      <m:t>𝑇</m:t>
                    </m:r>
                  </m:oMath>
                </a14:m>
                <a:r>
                  <a:rPr lang="en-US" sz="900" dirty="0">
                    <a:solidFill>
                      <a:schemeClr val="bg1"/>
                    </a:solidFill>
                  </a:rPr>
                  <a:t>!</a:t>
                </a:r>
              </a:p>
            </p:txBody>
          </p:sp>
        </mc:Choice>
        <mc:Fallback xmlns="">
          <p:sp>
            <p:nvSpPr>
              <p:cNvPr id="113" name="Rectangle 112">
                <a:hlinkClick r:id="" action="ppaction://hlinkshowjump?jump=nextslide"/>
                <a:extLst>
                  <a:ext uri="{FF2B5EF4-FFF2-40B4-BE49-F238E27FC236}">
                    <a16:creationId xmlns:a16="http://schemas.microsoft.com/office/drawing/2014/main" id="{9CA5CF2B-AFE5-6247-AD79-4D663A9B7B18}"/>
                  </a:ext>
                </a:extLst>
              </p:cNvPr>
              <p:cNvSpPr>
                <a:spLocks noRot="1" noChangeAspect="1" noMove="1" noResize="1" noEditPoints="1" noAdjustHandles="1" noChangeArrowheads="1" noChangeShapeType="1" noTextEdit="1"/>
              </p:cNvSpPr>
              <p:nvPr/>
            </p:nvSpPr>
            <p:spPr>
              <a:xfrm>
                <a:off x="34160" y="4101175"/>
                <a:ext cx="990591" cy="427613"/>
              </a:xfrm>
              <a:prstGeom prst="rect">
                <a:avLst/>
              </a:prstGeom>
              <a:blipFill>
                <a:blip r:embed="rId22"/>
                <a:stretch>
                  <a:fillRect/>
                </a:stretch>
              </a:blipFill>
              <a:ln>
                <a:solidFill>
                  <a:schemeClr val="tx1"/>
                </a:solidFill>
                <a:prstDash val="sysDot"/>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16973699"/>
      </p:ext>
    </p:extLst>
  </p:cSld>
  <p:clrMapOvr>
    <a:masterClrMapping/>
  </p:clrMapOvr>
  <mc:AlternateContent xmlns:mc="http://schemas.openxmlformats.org/markup-compatibility/2006" xmlns:p14="http://schemas.microsoft.com/office/powerpoint/2010/main">
    <mc:Choice Requires="p14">
      <p:transition spd="slow" p14:dur="2000" advTm="247660"/>
    </mc:Choice>
    <mc:Fallback xmlns="">
      <p:transition spd="slow" advTm="24766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a:solidFill>
                  <a:schemeClr val="tx1"/>
                </a:solidFill>
                <a:latin typeface="Berlin Sans FB" panose="020E0602020502020306" pitchFamily="34" charset="0"/>
                <a:cs typeface="Arial" panose="020B0604020202020204" pitchFamily="34" charset="0"/>
              </a:defRPr>
            </a:lvl1pPr>
            <a:lvl2pPr marL="742950" indent="-285750" eaLnBrk="0" hangingPunct="0">
              <a:defRPr>
                <a:solidFill>
                  <a:schemeClr val="tx1"/>
                </a:solidFill>
                <a:latin typeface="Berlin Sans FB" panose="020E0602020502020306" pitchFamily="34" charset="0"/>
                <a:cs typeface="Arial" panose="020B0604020202020204" pitchFamily="34" charset="0"/>
              </a:defRPr>
            </a:lvl2pPr>
            <a:lvl3pPr marL="1143000" indent="-228600" eaLnBrk="0" hangingPunct="0">
              <a:defRPr>
                <a:solidFill>
                  <a:schemeClr val="tx1"/>
                </a:solidFill>
                <a:latin typeface="Berlin Sans FB" panose="020E0602020502020306" pitchFamily="34" charset="0"/>
                <a:cs typeface="Arial" panose="020B0604020202020204" pitchFamily="34" charset="0"/>
              </a:defRPr>
            </a:lvl3pPr>
            <a:lvl4pPr marL="1600200" indent="-228600" eaLnBrk="0" hangingPunct="0">
              <a:defRPr>
                <a:solidFill>
                  <a:schemeClr val="tx1"/>
                </a:solidFill>
                <a:latin typeface="Berlin Sans FB" panose="020E0602020502020306" pitchFamily="34" charset="0"/>
                <a:cs typeface="Arial" panose="020B0604020202020204" pitchFamily="34" charset="0"/>
              </a:defRPr>
            </a:lvl4pPr>
            <a:lvl5pPr marL="2057400" indent="-228600" eaLnBrk="0" hangingPunct="0">
              <a:defRPr>
                <a:solidFill>
                  <a:schemeClr val="tx1"/>
                </a:solidFill>
                <a:latin typeface="Berlin Sans FB" panose="020E0602020502020306"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erlin Sans FB" panose="020E0602020502020306" pitchFamily="34" charset="0"/>
                <a:cs typeface="Arial" panose="020B0604020202020204" pitchFamily="34" charset="0"/>
              </a:defRPr>
            </a:lvl9pPr>
          </a:lstStyle>
          <a:p>
            <a:pPr eaLnBrk="1" hangingPunct="1"/>
            <a:fld id="{320BF114-249B-493C-A203-E35B95F408AD}" type="slidenum">
              <a:rPr lang="en-US" altLang="en-US">
                <a:solidFill>
                  <a:srgbClr val="898989"/>
                </a:solidFill>
                <a:latin typeface="Calibri" panose="020F0502020204030204" pitchFamily="34" charset="0"/>
              </a:rPr>
              <a:pPr eaLnBrk="1" hangingPunct="1"/>
              <a:t>40</a:t>
            </a:fld>
            <a:endParaRPr lang="en-US" altLang="en-US">
              <a:solidFill>
                <a:srgbClr val="898989"/>
              </a:solidFill>
              <a:latin typeface="Calibri" panose="020F0502020204030204" pitchFamily="34" charset="0"/>
            </a:endParaRPr>
          </a:p>
        </p:txBody>
      </p:sp>
      <p:pic>
        <p:nvPicPr>
          <p:cNvPr id="15364" name="Picture 2" descr="C:\Users\swoods\Documents\Projects\ATTREX_2014\Data_Processed\20140212_SF1\20140212_ATTREX_Timeserie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04875"/>
            <a:ext cx="89916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486400" y="904875"/>
            <a:ext cx="457200" cy="5038725"/>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6" name="Picture 2" descr="C:\Users\swoods\Documents\Projects\ATTREX_2014\Data_Processed\20140212_SF1\20140212_ATTREX_PSD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306" y="2276856"/>
            <a:ext cx="3367894" cy="269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p:cNvSpPr>
          <p:nvPr/>
        </p:nvSpPr>
        <p:spPr>
          <a:xfrm>
            <a:off x="278296" y="0"/>
            <a:ext cx="88657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In-situ cirrus </a:t>
            </a:r>
            <a:br>
              <a:rPr lang="en-US" altLang="en-US" sz="2800"/>
            </a:br>
            <a:r>
              <a:rPr lang="en-US" altLang="en-US" sz="2800"/>
              <a:t>(with embedded layer indicating  homogeneous nucleation)</a:t>
            </a:r>
            <a:endParaRPr lang="en-US" altLang="en-US" sz="2800" dirty="0"/>
          </a:p>
        </p:txBody>
      </p:sp>
    </p:spTree>
    <p:extLst>
      <p:ext uri="{BB962C8B-B14F-4D97-AF65-F5344CB8AC3E}">
        <p14:creationId xmlns:p14="http://schemas.microsoft.com/office/powerpoint/2010/main" val="3626618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44001" cy="5029313"/>
          </a:xfrm>
          <a:prstGeom prst="rect">
            <a:avLst/>
          </a:prstGeom>
        </p:spPr>
      </p:pic>
      <p:sp>
        <p:nvSpPr>
          <p:cNvPr id="3" name="Title 2"/>
          <p:cNvSpPr txBox="1">
            <a:spLocks/>
          </p:cNvSpPr>
          <p:nvPr/>
        </p:nvSpPr>
        <p:spPr>
          <a:xfrm>
            <a:off x="327517" y="516521"/>
            <a:ext cx="6363616" cy="489320"/>
          </a:xfrm>
          <a:prstGeom prst="rect">
            <a:avLst/>
          </a:prstGeom>
          <a:solidFill>
            <a:schemeClr val="tx1">
              <a:alpha val="36000"/>
            </a:schemeClr>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bg1"/>
                </a:solidFill>
                <a:latin typeface="+mn-lt"/>
              </a:rPr>
              <a:t>Rosettes and Aggregates of Rosettes</a:t>
            </a:r>
          </a:p>
        </p:txBody>
      </p:sp>
      <p:pic>
        <p:nvPicPr>
          <p:cNvPr id="4" name="Picture 3"/>
          <p:cNvPicPr>
            <a:picLocks noChangeAspect="1"/>
          </p:cNvPicPr>
          <p:nvPr/>
        </p:nvPicPr>
        <p:blipFill>
          <a:blip r:embed="rId3"/>
          <a:stretch>
            <a:fillRect/>
          </a:stretch>
        </p:blipFill>
        <p:spPr>
          <a:xfrm>
            <a:off x="6222801" y="4369842"/>
            <a:ext cx="2921200" cy="2496420"/>
          </a:xfrm>
          <a:prstGeom prst="rect">
            <a:avLst/>
          </a:prstGeom>
        </p:spPr>
      </p:pic>
      <p:sp>
        <p:nvSpPr>
          <p:cNvPr id="5" name="Title 2"/>
          <p:cNvSpPr txBox="1">
            <a:spLocks/>
          </p:cNvSpPr>
          <p:nvPr/>
        </p:nvSpPr>
        <p:spPr>
          <a:xfrm>
            <a:off x="3509325" y="5095508"/>
            <a:ext cx="2713476" cy="456856"/>
          </a:xfrm>
          <a:prstGeom prst="rect">
            <a:avLst/>
          </a:prstGeom>
          <a:solidFill>
            <a:schemeClr val="tx1">
              <a:alpha val="36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latin typeface="+mn-lt"/>
              </a:rPr>
              <a:t>Ridge Crest Cirrus</a:t>
            </a:r>
          </a:p>
        </p:txBody>
      </p:sp>
      <p:sp>
        <p:nvSpPr>
          <p:cNvPr id="6" name="TextBox 5"/>
          <p:cNvSpPr txBox="1"/>
          <p:nvPr/>
        </p:nvSpPr>
        <p:spPr>
          <a:xfrm>
            <a:off x="630936" y="6163885"/>
            <a:ext cx="5522976" cy="584775"/>
          </a:xfrm>
          <a:prstGeom prst="rect">
            <a:avLst/>
          </a:prstGeom>
          <a:noFill/>
        </p:spPr>
        <p:txBody>
          <a:bodyPr wrap="square" rtlCol="0">
            <a:spAutoFit/>
          </a:bodyPr>
          <a:lstStyle/>
          <a:p>
            <a:pPr algn="r"/>
            <a:r>
              <a:rPr lang="en-US" sz="1600" i="1" dirty="0" err="1">
                <a:solidFill>
                  <a:schemeClr val="tx1">
                    <a:lumMod val="50000"/>
                    <a:lumOff val="50000"/>
                  </a:schemeClr>
                </a:solidFill>
                <a:latin typeface="+mj-lt"/>
              </a:rPr>
              <a:t>Muhlbauer</a:t>
            </a:r>
            <a:r>
              <a:rPr lang="en-US" sz="1600" i="1" dirty="0">
                <a:solidFill>
                  <a:schemeClr val="tx1">
                    <a:lumMod val="50000"/>
                    <a:lumOff val="50000"/>
                  </a:schemeClr>
                </a:solidFill>
                <a:latin typeface="+mj-lt"/>
              </a:rPr>
              <a:t> et al., Impact of large-scale dynamics on the microphysical properties of </a:t>
            </a:r>
            <a:r>
              <a:rPr lang="en-US" sz="1600" i="1" dirty="0" err="1">
                <a:solidFill>
                  <a:schemeClr val="tx1">
                    <a:lumMod val="50000"/>
                    <a:lumOff val="50000"/>
                  </a:schemeClr>
                </a:solidFill>
                <a:latin typeface="+mj-lt"/>
              </a:rPr>
              <a:t>midlatitude</a:t>
            </a:r>
            <a:r>
              <a:rPr lang="en-US" sz="1600" i="1" dirty="0">
                <a:solidFill>
                  <a:schemeClr val="tx1">
                    <a:lumMod val="50000"/>
                    <a:lumOff val="50000"/>
                  </a:schemeClr>
                </a:solidFill>
                <a:latin typeface="+mj-lt"/>
              </a:rPr>
              <a:t> cirrus, 2014</a:t>
            </a:r>
          </a:p>
        </p:txBody>
      </p:sp>
      <p:sp>
        <p:nvSpPr>
          <p:cNvPr id="7" name="Rectangle 6"/>
          <p:cNvSpPr/>
          <p:nvPr/>
        </p:nvSpPr>
        <p:spPr>
          <a:xfrm>
            <a:off x="0" y="5137446"/>
            <a:ext cx="3127248" cy="995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5055694"/>
            <a:ext cx="3191256" cy="1077218"/>
          </a:xfrm>
          <a:prstGeom prst="rect">
            <a:avLst/>
          </a:prstGeom>
          <a:noFill/>
        </p:spPr>
        <p:txBody>
          <a:bodyPr wrap="square" rtlCol="0">
            <a:spAutoFit/>
          </a:bodyPr>
          <a:lstStyle/>
          <a:p>
            <a:r>
              <a:rPr lang="en-US" sz="1600" i="1" dirty="0">
                <a:solidFill>
                  <a:schemeClr val="tx1">
                    <a:lumMod val="50000"/>
                    <a:lumOff val="50000"/>
                  </a:schemeClr>
                </a:solidFill>
                <a:latin typeface="+mj-lt"/>
              </a:rPr>
              <a:t>Lance et al., SPARTICUS and MACPEX Cirrus Particle Sizes and Habits as a Function of Temperature and Synoptic Cirrus Type, 2013</a:t>
            </a:r>
          </a:p>
        </p:txBody>
      </p:sp>
    </p:spTree>
    <p:extLst>
      <p:ext uri="{BB962C8B-B14F-4D97-AF65-F5344CB8AC3E}">
        <p14:creationId xmlns:p14="http://schemas.microsoft.com/office/powerpoint/2010/main" val="2695840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921379"/>
          </a:xfrm>
          <a:prstGeom prst="rect">
            <a:avLst/>
          </a:prstGeom>
        </p:spPr>
      </p:pic>
      <p:sp>
        <p:nvSpPr>
          <p:cNvPr id="8" name="Rectangle 7"/>
          <p:cNvSpPr/>
          <p:nvPr/>
        </p:nvSpPr>
        <p:spPr>
          <a:xfrm>
            <a:off x="3512041" y="5692951"/>
            <a:ext cx="2713476" cy="456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92057" y="766325"/>
            <a:ext cx="5418471" cy="449827"/>
          </a:xfrm>
          <a:solidFill>
            <a:schemeClr val="tx1">
              <a:alpha val="36000"/>
            </a:schemeClr>
          </a:solidFill>
        </p:spPr>
        <p:txBody>
          <a:bodyPr>
            <a:noAutofit/>
          </a:bodyPr>
          <a:lstStyle/>
          <a:p>
            <a:r>
              <a:rPr lang="en-US" sz="3200" b="1" dirty="0">
                <a:solidFill>
                  <a:schemeClr val="bg1"/>
                </a:solidFill>
                <a:latin typeface="+mn-lt"/>
              </a:rPr>
              <a:t>Aggregates, Rosettes, Plates</a:t>
            </a:r>
          </a:p>
        </p:txBody>
      </p:sp>
      <p:sp>
        <p:nvSpPr>
          <p:cNvPr id="4" name="Title 2"/>
          <p:cNvSpPr txBox="1">
            <a:spLocks/>
          </p:cNvSpPr>
          <p:nvPr/>
        </p:nvSpPr>
        <p:spPr>
          <a:xfrm>
            <a:off x="3512041" y="5692951"/>
            <a:ext cx="2713476" cy="456856"/>
          </a:xfrm>
          <a:prstGeom prst="rect">
            <a:avLst/>
          </a:prstGeom>
          <a:solidFill>
            <a:schemeClr val="tx1">
              <a:alpha val="36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latin typeface="+mn-lt"/>
              </a:rPr>
              <a:t>Frontal Cirrus</a:t>
            </a:r>
          </a:p>
        </p:txBody>
      </p:sp>
      <p:pic>
        <p:nvPicPr>
          <p:cNvPr id="5" name="Picture 4"/>
          <p:cNvPicPr>
            <a:picLocks noChangeAspect="1"/>
          </p:cNvPicPr>
          <p:nvPr/>
        </p:nvPicPr>
        <p:blipFill>
          <a:blip r:embed="rId3"/>
          <a:stretch>
            <a:fillRect/>
          </a:stretch>
        </p:blipFill>
        <p:spPr>
          <a:xfrm>
            <a:off x="6225517" y="4361580"/>
            <a:ext cx="2918483" cy="2496420"/>
          </a:xfrm>
          <a:prstGeom prst="rect">
            <a:avLst/>
          </a:prstGeom>
        </p:spPr>
      </p:pic>
      <p:sp>
        <p:nvSpPr>
          <p:cNvPr id="7" name="TextBox 6"/>
          <p:cNvSpPr txBox="1"/>
          <p:nvPr/>
        </p:nvSpPr>
        <p:spPr>
          <a:xfrm>
            <a:off x="630936" y="6163885"/>
            <a:ext cx="5522976" cy="584775"/>
          </a:xfrm>
          <a:prstGeom prst="rect">
            <a:avLst/>
          </a:prstGeom>
          <a:noFill/>
        </p:spPr>
        <p:txBody>
          <a:bodyPr wrap="square" rtlCol="0">
            <a:spAutoFit/>
          </a:bodyPr>
          <a:lstStyle/>
          <a:p>
            <a:pPr algn="r"/>
            <a:r>
              <a:rPr lang="en-US" sz="1600" i="1" dirty="0" err="1">
                <a:solidFill>
                  <a:schemeClr val="tx1">
                    <a:lumMod val="50000"/>
                    <a:lumOff val="50000"/>
                  </a:schemeClr>
                </a:solidFill>
                <a:latin typeface="+mj-lt"/>
              </a:rPr>
              <a:t>Muhlbauer</a:t>
            </a:r>
            <a:r>
              <a:rPr lang="en-US" sz="1600" i="1" dirty="0">
                <a:solidFill>
                  <a:schemeClr val="tx1">
                    <a:lumMod val="50000"/>
                    <a:lumOff val="50000"/>
                  </a:schemeClr>
                </a:solidFill>
                <a:latin typeface="+mj-lt"/>
              </a:rPr>
              <a:t> et al., Impact of large-scale dynamics on the microphysical properties of </a:t>
            </a:r>
            <a:r>
              <a:rPr lang="en-US" sz="1600" i="1" dirty="0" err="1">
                <a:solidFill>
                  <a:schemeClr val="tx1">
                    <a:lumMod val="50000"/>
                    <a:lumOff val="50000"/>
                  </a:schemeClr>
                </a:solidFill>
                <a:latin typeface="+mj-lt"/>
              </a:rPr>
              <a:t>midlatitude</a:t>
            </a:r>
            <a:r>
              <a:rPr lang="en-US" sz="1600" i="1" dirty="0">
                <a:solidFill>
                  <a:schemeClr val="tx1">
                    <a:lumMod val="50000"/>
                    <a:lumOff val="50000"/>
                  </a:schemeClr>
                </a:solidFill>
                <a:latin typeface="+mj-lt"/>
              </a:rPr>
              <a:t> cirrus, 2014</a:t>
            </a:r>
          </a:p>
        </p:txBody>
      </p:sp>
      <p:sp>
        <p:nvSpPr>
          <p:cNvPr id="11" name="Rectangle 10"/>
          <p:cNvSpPr/>
          <p:nvPr/>
        </p:nvSpPr>
        <p:spPr>
          <a:xfrm>
            <a:off x="0" y="5137446"/>
            <a:ext cx="3127248" cy="995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5055694"/>
            <a:ext cx="3191256" cy="1077218"/>
          </a:xfrm>
          <a:prstGeom prst="rect">
            <a:avLst/>
          </a:prstGeom>
          <a:noFill/>
        </p:spPr>
        <p:txBody>
          <a:bodyPr wrap="square" rtlCol="0">
            <a:spAutoFit/>
          </a:bodyPr>
          <a:lstStyle/>
          <a:p>
            <a:r>
              <a:rPr lang="en-US" sz="1600" i="1" dirty="0">
                <a:solidFill>
                  <a:schemeClr val="tx1">
                    <a:lumMod val="50000"/>
                    <a:lumOff val="50000"/>
                  </a:schemeClr>
                </a:solidFill>
                <a:latin typeface="+mj-lt"/>
              </a:rPr>
              <a:t>Lance et al., SPARTICUS and MACPEX Cirrus Particle Sizes and Habits as a Function of Temperature and Synoptic Cirrus Type, 2013</a:t>
            </a:r>
          </a:p>
        </p:txBody>
      </p:sp>
    </p:spTree>
    <p:extLst>
      <p:ext uri="{BB962C8B-B14F-4D97-AF65-F5344CB8AC3E}">
        <p14:creationId xmlns:p14="http://schemas.microsoft.com/office/powerpoint/2010/main" val="967347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643"/>
            <a:ext cx="9144000" cy="5403778"/>
          </a:xfrm>
          <a:prstGeom prst="rect">
            <a:avLst/>
          </a:prstGeom>
        </p:spPr>
      </p:pic>
      <p:sp>
        <p:nvSpPr>
          <p:cNvPr id="10" name="Rectangle 9"/>
          <p:cNvSpPr/>
          <p:nvPr/>
        </p:nvSpPr>
        <p:spPr>
          <a:xfrm>
            <a:off x="0" y="5137446"/>
            <a:ext cx="3127248" cy="995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p:cNvSpPr txBox="1">
            <a:spLocks/>
          </p:cNvSpPr>
          <p:nvPr/>
        </p:nvSpPr>
        <p:spPr>
          <a:xfrm>
            <a:off x="440978" y="260052"/>
            <a:ext cx="5100286" cy="370884"/>
          </a:xfrm>
          <a:prstGeom prst="rect">
            <a:avLst/>
          </a:prstGeom>
          <a:solidFill>
            <a:schemeClr val="tx1">
              <a:alpha val="36000"/>
            </a:schemeClr>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50" b="1" dirty="0">
                <a:solidFill>
                  <a:schemeClr val="bg1"/>
                </a:solidFill>
                <a:latin typeface="+mn-lt"/>
              </a:rPr>
              <a:t>Columns, Plates and Side-Planes</a:t>
            </a:r>
          </a:p>
        </p:txBody>
      </p:sp>
      <p:pic>
        <p:nvPicPr>
          <p:cNvPr id="5" name="Picture 4"/>
          <p:cNvPicPr>
            <a:picLocks noChangeAspect="1"/>
          </p:cNvPicPr>
          <p:nvPr/>
        </p:nvPicPr>
        <p:blipFill>
          <a:blip r:embed="rId3"/>
          <a:stretch>
            <a:fillRect/>
          </a:stretch>
        </p:blipFill>
        <p:spPr>
          <a:xfrm>
            <a:off x="5979694" y="4145266"/>
            <a:ext cx="3164306" cy="2712734"/>
          </a:xfrm>
          <a:prstGeom prst="rect">
            <a:avLst/>
          </a:prstGeom>
        </p:spPr>
      </p:pic>
      <p:sp>
        <p:nvSpPr>
          <p:cNvPr id="6" name="Title 2"/>
          <p:cNvSpPr txBox="1">
            <a:spLocks/>
          </p:cNvSpPr>
          <p:nvPr/>
        </p:nvSpPr>
        <p:spPr>
          <a:xfrm>
            <a:off x="3266218" y="5459011"/>
            <a:ext cx="2713476" cy="673901"/>
          </a:xfrm>
          <a:prstGeom prst="rect">
            <a:avLst/>
          </a:prstGeom>
          <a:solidFill>
            <a:schemeClr val="tx1">
              <a:alpha val="36000"/>
            </a:schemeClr>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err="1">
                <a:solidFill>
                  <a:schemeClr val="bg1"/>
                </a:solidFill>
                <a:latin typeface="+mn-lt"/>
              </a:rPr>
              <a:t>SubTropical</a:t>
            </a:r>
            <a:r>
              <a:rPr lang="en-US" sz="2700" b="1" dirty="0">
                <a:solidFill>
                  <a:schemeClr val="bg1"/>
                </a:solidFill>
                <a:latin typeface="+mn-lt"/>
              </a:rPr>
              <a:t> Jetstream Cirrus</a:t>
            </a:r>
          </a:p>
        </p:txBody>
      </p:sp>
      <p:sp>
        <p:nvSpPr>
          <p:cNvPr id="8" name="TextBox 7"/>
          <p:cNvSpPr txBox="1"/>
          <p:nvPr/>
        </p:nvSpPr>
        <p:spPr>
          <a:xfrm>
            <a:off x="630936" y="6163885"/>
            <a:ext cx="5522976" cy="584775"/>
          </a:xfrm>
          <a:prstGeom prst="rect">
            <a:avLst/>
          </a:prstGeom>
          <a:noFill/>
        </p:spPr>
        <p:txBody>
          <a:bodyPr wrap="square" rtlCol="0">
            <a:spAutoFit/>
          </a:bodyPr>
          <a:lstStyle/>
          <a:p>
            <a:pPr algn="r"/>
            <a:r>
              <a:rPr lang="en-US" sz="1600" i="1" dirty="0" err="1">
                <a:solidFill>
                  <a:schemeClr val="tx1">
                    <a:lumMod val="50000"/>
                    <a:lumOff val="50000"/>
                  </a:schemeClr>
                </a:solidFill>
                <a:latin typeface="+mj-lt"/>
              </a:rPr>
              <a:t>Muhlbauer</a:t>
            </a:r>
            <a:r>
              <a:rPr lang="en-US" sz="1600" i="1" dirty="0">
                <a:solidFill>
                  <a:schemeClr val="tx1">
                    <a:lumMod val="50000"/>
                    <a:lumOff val="50000"/>
                  </a:schemeClr>
                </a:solidFill>
                <a:latin typeface="+mj-lt"/>
              </a:rPr>
              <a:t> et al., Impact of large-scale dynamics on the microphysical properties of </a:t>
            </a:r>
            <a:r>
              <a:rPr lang="en-US" sz="1600" i="1" dirty="0" err="1">
                <a:solidFill>
                  <a:schemeClr val="tx1">
                    <a:lumMod val="50000"/>
                    <a:lumOff val="50000"/>
                  </a:schemeClr>
                </a:solidFill>
                <a:latin typeface="+mj-lt"/>
              </a:rPr>
              <a:t>midlatitude</a:t>
            </a:r>
            <a:r>
              <a:rPr lang="en-US" sz="1600" i="1" dirty="0">
                <a:solidFill>
                  <a:schemeClr val="tx1">
                    <a:lumMod val="50000"/>
                    <a:lumOff val="50000"/>
                  </a:schemeClr>
                </a:solidFill>
                <a:latin typeface="+mj-lt"/>
              </a:rPr>
              <a:t> cirrus, 2014</a:t>
            </a:r>
          </a:p>
        </p:txBody>
      </p:sp>
      <p:sp>
        <p:nvSpPr>
          <p:cNvPr id="9" name="TextBox 8"/>
          <p:cNvSpPr txBox="1"/>
          <p:nvPr/>
        </p:nvSpPr>
        <p:spPr>
          <a:xfrm>
            <a:off x="0" y="5055694"/>
            <a:ext cx="3191256" cy="1077218"/>
          </a:xfrm>
          <a:prstGeom prst="rect">
            <a:avLst/>
          </a:prstGeom>
          <a:noFill/>
        </p:spPr>
        <p:txBody>
          <a:bodyPr wrap="square" rtlCol="0">
            <a:spAutoFit/>
          </a:bodyPr>
          <a:lstStyle/>
          <a:p>
            <a:r>
              <a:rPr lang="en-US" sz="1600" i="1" dirty="0">
                <a:solidFill>
                  <a:schemeClr val="tx1">
                    <a:lumMod val="50000"/>
                    <a:lumOff val="50000"/>
                  </a:schemeClr>
                </a:solidFill>
                <a:latin typeface="+mj-lt"/>
              </a:rPr>
              <a:t>Lance et al., SPARTICUS and MACPEX Cirrus Particle Sizes and Habits as a Function of Temperature and Synoptic Cirrus Type, 2013</a:t>
            </a:r>
          </a:p>
        </p:txBody>
      </p:sp>
    </p:spTree>
    <p:extLst>
      <p:ext uri="{BB962C8B-B14F-4D97-AF65-F5344CB8AC3E}">
        <p14:creationId xmlns:p14="http://schemas.microsoft.com/office/powerpoint/2010/main" val="23991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5489100"/>
          </a:xfrm>
          <a:prstGeom prst="rect">
            <a:avLst/>
          </a:prstGeom>
        </p:spPr>
      </p:pic>
      <p:sp>
        <p:nvSpPr>
          <p:cNvPr id="4" name="Title 2"/>
          <p:cNvSpPr txBox="1">
            <a:spLocks/>
          </p:cNvSpPr>
          <p:nvPr/>
        </p:nvSpPr>
        <p:spPr>
          <a:xfrm>
            <a:off x="288313" y="805869"/>
            <a:ext cx="7209767" cy="444076"/>
          </a:xfrm>
          <a:prstGeom prst="rect">
            <a:avLst/>
          </a:prstGeom>
          <a:solidFill>
            <a:schemeClr val="tx1">
              <a:alpha val="36000"/>
            </a:schemeClr>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latin typeface="+mn-lt"/>
              </a:rPr>
              <a:t>Large Complex Aggregate with Plates and Chains</a:t>
            </a:r>
          </a:p>
        </p:txBody>
      </p:sp>
      <p:pic>
        <p:nvPicPr>
          <p:cNvPr id="5" name="Picture 4"/>
          <p:cNvPicPr>
            <a:picLocks noChangeAspect="1"/>
          </p:cNvPicPr>
          <p:nvPr/>
        </p:nvPicPr>
        <p:blipFill rotWithShape="1">
          <a:blip r:embed="rId3"/>
          <a:srcRect t="16048" b="8244"/>
          <a:stretch/>
        </p:blipFill>
        <p:spPr>
          <a:xfrm>
            <a:off x="5606716" y="4847061"/>
            <a:ext cx="3537284" cy="2014330"/>
          </a:xfrm>
          <a:prstGeom prst="rect">
            <a:avLst/>
          </a:prstGeom>
        </p:spPr>
      </p:pic>
      <p:sp>
        <p:nvSpPr>
          <p:cNvPr id="6" name="Title 2"/>
          <p:cNvSpPr txBox="1">
            <a:spLocks/>
          </p:cNvSpPr>
          <p:nvPr/>
        </p:nvSpPr>
        <p:spPr>
          <a:xfrm>
            <a:off x="3154680" y="5541612"/>
            <a:ext cx="2452036" cy="505610"/>
          </a:xfrm>
          <a:prstGeom prst="rect">
            <a:avLst/>
          </a:prstGeom>
          <a:solidFill>
            <a:schemeClr val="tx1">
              <a:alpha val="36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bg1"/>
                </a:solidFill>
                <a:latin typeface="+mn-lt"/>
              </a:rPr>
              <a:t>Anvil Cirrus</a:t>
            </a:r>
          </a:p>
        </p:txBody>
      </p:sp>
      <p:sp>
        <p:nvSpPr>
          <p:cNvPr id="7" name="TextBox 6"/>
          <p:cNvSpPr txBox="1"/>
          <p:nvPr/>
        </p:nvSpPr>
        <p:spPr>
          <a:xfrm>
            <a:off x="0" y="6190123"/>
            <a:ext cx="5522976" cy="584775"/>
          </a:xfrm>
          <a:prstGeom prst="rect">
            <a:avLst/>
          </a:prstGeom>
          <a:noFill/>
        </p:spPr>
        <p:txBody>
          <a:bodyPr wrap="square" rtlCol="0">
            <a:spAutoFit/>
          </a:bodyPr>
          <a:lstStyle/>
          <a:p>
            <a:pPr algn="r"/>
            <a:r>
              <a:rPr lang="en-US" sz="1600" i="1" dirty="0" err="1">
                <a:solidFill>
                  <a:schemeClr val="tx1">
                    <a:lumMod val="50000"/>
                    <a:lumOff val="50000"/>
                  </a:schemeClr>
                </a:solidFill>
                <a:latin typeface="+mj-lt"/>
              </a:rPr>
              <a:t>Muhlbauer</a:t>
            </a:r>
            <a:r>
              <a:rPr lang="en-US" sz="1600" i="1" dirty="0">
                <a:solidFill>
                  <a:schemeClr val="tx1">
                    <a:lumMod val="50000"/>
                    <a:lumOff val="50000"/>
                  </a:schemeClr>
                </a:solidFill>
                <a:latin typeface="+mj-lt"/>
              </a:rPr>
              <a:t> et al., Impact of large-scale dynamics on the microphysical properties of </a:t>
            </a:r>
            <a:r>
              <a:rPr lang="en-US" sz="1600" i="1" dirty="0" err="1">
                <a:solidFill>
                  <a:schemeClr val="tx1">
                    <a:lumMod val="50000"/>
                    <a:lumOff val="50000"/>
                  </a:schemeClr>
                </a:solidFill>
                <a:latin typeface="+mj-lt"/>
              </a:rPr>
              <a:t>midlatitude</a:t>
            </a:r>
            <a:r>
              <a:rPr lang="en-US" sz="1600" i="1" dirty="0">
                <a:solidFill>
                  <a:schemeClr val="tx1">
                    <a:lumMod val="50000"/>
                    <a:lumOff val="50000"/>
                  </a:schemeClr>
                </a:solidFill>
                <a:latin typeface="+mj-lt"/>
              </a:rPr>
              <a:t> cirrus, 2014</a:t>
            </a:r>
          </a:p>
        </p:txBody>
      </p:sp>
    </p:spTree>
    <p:extLst>
      <p:ext uri="{BB962C8B-B14F-4D97-AF65-F5344CB8AC3E}">
        <p14:creationId xmlns:p14="http://schemas.microsoft.com/office/powerpoint/2010/main" val="3487311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ext Box 663"/>
          <p:cNvSpPr txBox="1">
            <a:spLocks noChangeArrowheads="1"/>
          </p:cNvSpPr>
          <p:nvPr/>
        </p:nvSpPr>
        <p:spPr bwMode="auto">
          <a:xfrm>
            <a:off x="0" y="330201"/>
            <a:ext cx="9144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eaLnBrk="0" hangingPunct="0">
              <a:spcBef>
                <a:spcPct val="20000"/>
              </a:spcBef>
              <a:buChar char="•"/>
              <a:defRPr sz="3100">
                <a:solidFill>
                  <a:schemeClr val="tx1"/>
                </a:solidFill>
                <a:latin typeface="Arial" charset="0"/>
              </a:defRPr>
            </a:lvl1pPr>
            <a:lvl2pPr marL="131763" indent="-50800" defTabSz="161925" eaLnBrk="0" hangingPunct="0">
              <a:spcBef>
                <a:spcPct val="20000"/>
              </a:spcBef>
              <a:buChar char="–"/>
              <a:defRPr sz="2700">
                <a:solidFill>
                  <a:schemeClr val="tx1"/>
                </a:solidFill>
                <a:latin typeface="Arial" charset="0"/>
              </a:defRPr>
            </a:lvl2pPr>
            <a:lvl3pPr marL="201613" indent="-39688" defTabSz="161925" eaLnBrk="0" hangingPunct="0">
              <a:spcBef>
                <a:spcPct val="20000"/>
              </a:spcBef>
              <a:buChar char="•"/>
              <a:defRPr sz="2300">
                <a:solidFill>
                  <a:schemeClr val="tx1"/>
                </a:solidFill>
                <a:latin typeface="Arial" charset="0"/>
              </a:defRPr>
            </a:lvl3pPr>
            <a:lvl4pPr marL="282575" indent="-39688" defTabSz="161925" eaLnBrk="0" hangingPunct="0">
              <a:spcBef>
                <a:spcPct val="20000"/>
              </a:spcBef>
              <a:buChar char="–"/>
              <a:defRPr sz="1900">
                <a:solidFill>
                  <a:schemeClr val="tx1"/>
                </a:solidFill>
                <a:latin typeface="Arial" charset="0"/>
              </a:defRPr>
            </a:lvl4pPr>
            <a:lvl5pPr marL="363538" indent="-39688" defTabSz="161925" eaLnBrk="0" hangingPunct="0">
              <a:spcBef>
                <a:spcPct val="20000"/>
              </a:spcBef>
              <a:buChar char="»"/>
              <a:defRPr sz="1900">
                <a:solidFill>
                  <a:schemeClr val="tx1"/>
                </a:solidFill>
                <a:latin typeface="Arial" charset="0"/>
              </a:defRPr>
            </a:lvl5pPr>
            <a:lvl6pPr marL="820738" indent="-39688" defTabSz="161925" eaLnBrk="0" fontAlgn="base" hangingPunct="0">
              <a:spcBef>
                <a:spcPct val="20000"/>
              </a:spcBef>
              <a:spcAft>
                <a:spcPct val="0"/>
              </a:spcAft>
              <a:buChar char="»"/>
              <a:defRPr sz="1900">
                <a:solidFill>
                  <a:schemeClr val="tx1"/>
                </a:solidFill>
                <a:latin typeface="Arial" charset="0"/>
              </a:defRPr>
            </a:lvl6pPr>
            <a:lvl7pPr marL="1277938" indent="-39688" defTabSz="161925" eaLnBrk="0" fontAlgn="base" hangingPunct="0">
              <a:spcBef>
                <a:spcPct val="20000"/>
              </a:spcBef>
              <a:spcAft>
                <a:spcPct val="0"/>
              </a:spcAft>
              <a:buChar char="»"/>
              <a:defRPr sz="1900">
                <a:solidFill>
                  <a:schemeClr val="tx1"/>
                </a:solidFill>
                <a:latin typeface="Arial" charset="0"/>
              </a:defRPr>
            </a:lvl7pPr>
            <a:lvl8pPr marL="1735138" indent="-39688" defTabSz="161925" eaLnBrk="0" fontAlgn="base" hangingPunct="0">
              <a:spcBef>
                <a:spcPct val="20000"/>
              </a:spcBef>
              <a:spcAft>
                <a:spcPct val="0"/>
              </a:spcAft>
              <a:buChar char="»"/>
              <a:defRPr sz="1900">
                <a:solidFill>
                  <a:schemeClr val="tx1"/>
                </a:solidFill>
                <a:latin typeface="Arial" charset="0"/>
              </a:defRPr>
            </a:lvl8pPr>
            <a:lvl9pPr marL="2192338" indent="-39688" defTabSz="161925" eaLnBrk="0" fontAlgn="base" hangingPunct="0">
              <a:spcBef>
                <a:spcPct val="20000"/>
              </a:spcBef>
              <a:spcAft>
                <a:spcPct val="0"/>
              </a:spcAft>
              <a:buChar char="»"/>
              <a:defRPr sz="1900">
                <a:solidFill>
                  <a:schemeClr val="tx1"/>
                </a:solidFill>
                <a:latin typeface="Arial" charset="0"/>
              </a:defRPr>
            </a:lvl9pPr>
          </a:lstStyle>
          <a:p>
            <a:pPr algn="ctr">
              <a:spcBef>
                <a:spcPct val="0"/>
              </a:spcBef>
              <a:buFontTx/>
              <a:buNone/>
              <a:defRPr/>
            </a:pPr>
            <a:endParaRPr lang="en-US" altLang="en-US" sz="600">
              <a:solidFill>
                <a:schemeClr val="accent2"/>
              </a:solidFill>
              <a:effectLst>
                <a:outerShdw blurRad="38100" dist="38100" dir="2700000" algn="tl">
                  <a:srgbClr val="C0C0C0"/>
                </a:outerShdw>
              </a:effectLst>
              <a:latin typeface="Times New Roman" pitchFamily="18" charset="0"/>
              <a:cs typeface="Times New Roman" pitchFamily="18" charset="0"/>
            </a:endParaRPr>
          </a:p>
          <a:p>
            <a:pPr algn="ctr">
              <a:spcBef>
                <a:spcPct val="0"/>
              </a:spcBef>
              <a:buFontTx/>
              <a:buNone/>
              <a:defRPr/>
            </a:pPr>
            <a:r>
              <a:rPr lang="en-US" altLang="en-US" sz="2100">
                <a:solidFill>
                  <a:schemeClr val="accent2"/>
                </a:solidFill>
                <a:effectLst>
                  <a:outerShdw blurRad="38100" dist="38100" dir="2700000" algn="tl">
                    <a:srgbClr val="C0C0C0"/>
                  </a:outerShdw>
                </a:effectLst>
                <a:latin typeface="Comic Sans MS" pitchFamily="66" charset="0"/>
                <a:cs typeface="Times New Roman" pitchFamily="18" charset="0"/>
              </a:rPr>
              <a:t>Coordinated Observations of Cloud Microphysical Properties from Multiple Aircraft During the SEAC</a:t>
            </a:r>
            <a:r>
              <a:rPr lang="en-US" altLang="en-US" sz="2100" baseline="30000">
                <a:solidFill>
                  <a:schemeClr val="accent2"/>
                </a:solidFill>
                <a:effectLst>
                  <a:outerShdw blurRad="38100" dist="38100" dir="2700000" algn="tl">
                    <a:srgbClr val="C0C0C0"/>
                  </a:outerShdw>
                </a:effectLst>
                <a:latin typeface="Comic Sans MS" pitchFamily="66" charset="0"/>
                <a:cs typeface="Times New Roman" pitchFamily="18" charset="0"/>
              </a:rPr>
              <a:t>4</a:t>
            </a:r>
            <a:r>
              <a:rPr lang="en-US" altLang="en-US" sz="2100">
                <a:solidFill>
                  <a:schemeClr val="accent2"/>
                </a:solidFill>
                <a:effectLst>
                  <a:outerShdw blurRad="38100" dist="38100" dir="2700000" algn="tl">
                    <a:srgbClr val="C0C0C0"/>
                  </a:outerShdw>
                </a:effectLst>
                <a:latin typeface="Comic Sans MS" pitchFamily="66" charset="0"/>
                <a:cs typeface="Times New Roman" pitchFamily="18" charset="0"/>
              </a:rPr>
              <a:t>RS 11 September 2013 Mission</a:t>
            </a:r>
          </a:p>
          <a:p>
            <a:pPr algn="ctr">
              <a:spcBef>
                <a:spcPct val="0"/>
              </a:spcBef>
              <a:buFontTx/>
              <a:buNone/>
              <a:defRPr/>
            </a:pPr>
            <a:endParaRPr lang="en-US" altLang="en-US" sz="1400">
              <a:latin typeface="Times New Roman" pitchFamily="18" charset="0"/>
              <a:cs typeface="Times New Roman" pitchFamily="18" charset="0"/>
            </a:endParaRPr>
          </a:p>
          <a:p>
            <a:pPr algn="ctr" eaLnBrk="1" hangingPunct="1">
              <a:spcBef>
                <a:spcPct val="0"/>
              </a:spcBef>
              <a:buFontTx/>
              <a:buNone/>
              <a:defRPr/>
            </a:pPr>
            <a:r>
              <a:rPr lang="en-US" altLang="en-US" sz="1800">
                <a:latin typeface="Comic Sans MS" pitchFamily="66" charset="0"/>
                <a:cs typeface="Arial" charset="0"/>
              </a:rPr>
              <a:t>Sara Lance</a:t>
            </a:r>
            <a:r>
              <a:rPr lang="en-US" altLang="en-US" sz="1800" baseline="30000">
                <a:latin typeface="Comic Sans MS" pitchFamily="66" charset="0"/>
                <a:cs typeface="Arial" charset="0"/>
              </a:rPr>
              <a:t>1</a:t>
            </a:r>
            <a:r>
              <a:rPr lang="en-US" altLang="en-US" sz="1800">
                <a:latin typeface="Comic Sans MS" pitchFamily="66" charset="0"/>
                <a:cs typeface="Arial" charset="0"/>
              </a:rPr>
              <a:t>, Simone Tanelli</a:t>
            </a:r>
            <a:r>
              <a:rPr lang="en-US" altLang="en-US" sz="1800" baseline="30000">
                <a:latin typeface="Comic Sans MS" pitchFamily="66" charset="0"/>
                <a:cs typeface="Arial" charset="0"/>
              </a:rPr>
              <a:t>2</a:t>
            </a:r>
            <a:r>
              <a:rPr lang="en-US" altLang="en-US" sz="1800">
                <a:latin typeface="Comic Sans MS" pitchFamily="66" charset="0"/>
                <a:cs typeface="Arial" charset="0"/>
              </a:rPr>
              <a:t>, Sarah Woods</a:t>
            </a:r>
            <a:r>
              <a:rPr lang="en-US" altLang="en-US" sz="1800" baseline="30000">
                <a:latin typeface="Comic Sans MS" pitchFamily="66" charset="0"/>
                <a:cs typeface="Arial" charset="0"/>
              </a:rPr>
              <a:t>1</a:t>
            </a:r>
            <a:r>
              <a:rPr lang="en-US" altLang="en-US" sz="1800">
                <a:latin typeface="Comic Sans MS" pitchFamily="66" charset="0"/>
                <a:cs typeface="Arial" charset="0"/>
              </a:rPr>
              <a:t>, Paul Lawson</a:t>
            </a:r>
            <a:r>
              <a:rPr lang="en-US" altLang="en-US" sz="1800" baseline="30000">
                <a:latin typeface="Comic Sans MS" pitchFamily="66" charset="0"/>
                <a:cs typeface="Arial" charset="0"/>
              </a:rPr>
              <a:t>1</a:t>
            </a:r>
          </a:p>
        </p:txBody>
      </p:sp>
      <p:sp>
        <p:nvSpPr>
          <p:cNvPr id="2051" name="Text Box 663"/>
          <p:cNvSpPr txBox="1">
            <a:spLocks noChangeArrowheads="1"/>
          </p:cNvSpPr>
          <p:nvPr/>
        </p:nvSpPr>
        <p:spPr bwMode="auto">
          <a:xfrm>
            <a:off x="727076" y="1533525"/>
            <a:ext cx="7707313" cy="62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a:spcBef>
                <a:spcPct val="20000"/>
              </a:spcBef>
              <a:buChar char="•"/>
              <a:defRPr sz="3100">
                <a:solidFill>
                  <a:schemeClr val="tx1"/>
                </a:solidFill>
                <a:latin typeface="Arial" panose="020B0604020202020204" pitchFamily="34" charset="0"/>
              </a:defRPr>
            </a:lvl1pPr>
            <a:lvl2pPr marL="131763" indent="-50800" defTabSz="161925">
              <a:spcBef>
                <a:spcPct val="20000"/>
              </a:spcBef>
              <a:buChar char="–"/>
              <a:defRPr sz="2700">
                <a:solidFill>
                  <a:schemeClr val="tx1"/>
                </a:solidFill>
                <a:latin typeface="Arial" panose="020B0604020202020204" pitchFamily="34" charset="0"/>
              </a:defRPr>
            </a:lvl2pPr>
            <a:lvl3pPr marL="201613" indent="-39688" defTabSz="161925">
              <a:spcBef>
                <a:spcPct val="20000"/>
              </a:spcBef>
              <a:buChar char="•"/>
              <a:defRPr sz="2300">
                <a:solidFill>
                  <a:schemeClr val="tx1"/>
                </a:solidFill>
                <a:latin typeface="Arial" panose="020B0604020202020204" pitchFamily="34" charset="0"/>
              </a:defRPr>
            </a:lvl3pPr>
            <a:lvl4pPr marL="282575" indent="-39688" defTabSz="161925">
              <a:spcBef>
                <a:spcPct val="20000"/>
              </a:spcBef>
              <a:buChar char="–"/>
              <a:defRPr sz="1900">
                <a:solidFill>
                  <a:schemeClr val="tx1"/>
                </a:solidFill>
                <a:latin typeface="Arial" panose="020B0604020202020204" pitchFamily="34" charset="0"/>
              </a:defRPr>
            </a:lvl4pPr>
            <a:lvl5pPr marL="363538" indent="-39688" defTabSz="161925">
              <a:spcBef>
                <a:spcPct val="20000"/>
              </a:spcBef>
              <a:buChar char="»"/>
              <a:defRPr sz="1900">
                <a:solidFill>
                  <a:schemeClr val="tx1"/>
                </a:solidFill>
                <a:latin typeface="Arial" panose="020B0604020202020204" pitchFamily="34" charset="0"/>
              </a:defRPr>
            </a:lvl5pPr>
            <a:lvl6pPr marL="820738" indent="-39688"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277938" indent="-39688"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735138" indent="-39688"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192338" indent="-39688"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algn="r" eaLnBrk="1" hangingPunct="1">
              <a:spcBef>
                <a:spcPct val="0"/>
              </a:spcBef>
              <a:buFontTx/>
              <a:buNone/>
            </a:pPr>
            <a:endParaRPr lang="en-US" altLang="en-US" sz="1400" baseline="30000" dirty="0">
              <a:latin typeface="Comic Sans MS" panose="030F0702030302020204" pitchFamily="66" charset="0"/>
            </a:endParaRPr>
          </a:p>
          <a:p>
            <a:pPr algn="ctr">
              <a:spcBef>
                <a:spcPct val="0"/>
              </a:spcBef>
              <a:buFontTx/>
              <a:buNone/>
            </a:pPr>
            <a:r>
              <a:rPr lang="en-US" altLang="en-US" sz="1400" baseline="30000" dirty="0">
                <a:latin typeface="Comic Sans MS" panose="030F0702030302020204" pitchFamily="66" charset="0"/>
              </a:rPr>
              <a:t>1 </a:t>
            </a:r>
            <a:r>
              <a:rPr lang="en-US" altLang="en-US" sz="1400" dirty="0">
                <a:latin typeface="Comic Sans MS" panose="030F0702030302020204" pitchFamily="66" charset="0"/>
              </a:rPr>
              <a:t>SPEC Incorporated, Boulder, CO    </a:t>
            </a:r>
            <a:r>
              <a:rPr lang="en-US" altLang="en-US" sz="1400" baseline="30000" dirty="0">
                <a:latin typeface="Comic Sans MS" panose="030F0702030302020204" pitchFamily="66" charset="0"/>
              </a:rPr>
              <a:t>2 </a:t>
            </a:r>
            <a:r>
              <a:rPr lang="en-US" altLang="en-US" sz="1400" dirty="0">
                <a:latin typeface="Comic Sans MS" panose="030F0702030302020204" pitchFamily="66" charset="0"/>
              </a:rPr>
              <a:t>NASA Jet Propulsion Laboratory, Pasadena, CA</a:t>
            </a:r>
          </a:p>
          <a:p>
            <a:pPr>
              <a:spcBef>
                <a:spcPct val="0"/>
              </a:spcBef>
              <a:buFontTx/>
              <a:buNone/>
            </a:pPr>
            <a:endParaRPr lang="en-US" altLang="en-US" sz="800" dirty="0">
              <a:latin typeface="Comic Sans MS" panose="030F0702030302020204" pitchFamily="66" charset="0"/>
            </a:endParaRPr>
          </a:p>
          <a:p>
            <a:pPr>
              <a:spcBef>
                <a:spcPct val="0"/>
              </a:spcBef>
              <a:buFontTx/>
              <a:buNone/>
            </a:pPr>
            <a:r>
              <a:rPr lang="en-US" altLang="en-US" sz="800" dirty="0">
                <a:latin typeface="Comic Sans MS" panose="030F0702030302020204" pitchFamily="66" charset="0"/>
              </a:rPr>
              <a:t> </a:t>
            </a:r>
          </a:p>
        </p:txBody>
      </p:sp>
      <p:sp>
        <p:nvSpPr>
          <p:cNvPr id="2052" name="TextBox 53"/>
          <p:cNvSpPr txBox="1">
            <a:spLocks noChangeArrowheads="1"/>
          </p:cNvSpPr>
          <p:nvPr/>
        </p:nvSpPr>
        <p:spPr bwMode="auto">
          <a:xfrm rot="20781891">
            <a:off x="2281239" y="5770563"/>
            <a:ext cx="4079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600">
                <a:solidFill>
                  <a:schemeClr val="bg1"/>
                </a:solidFill>
                <a:latin typeface="Comic Sans MS" panose="030F0702030302020204" pitchFamily="66" charset="0"/>
              </a:rPr>
              <a:t>1.4 mm</a:t>
            </a:r>
          </a:p>
        </p:txBody>
      </p:sp>
      <p:pic>
        <p:nvPicPr>
          <p:cNvPr id="2" name="Picture 1"/>
          <p:cNvPicPr>
            <a:picLocks noChangeAspect="1"/>
          </p:cNvPicPr>
          <p:nvPr/>
        </p:nvPicPr>
        <p:blipFill>
          <a:blip r:embed="rId2"/>
          <a:stretch>
            <a:fillRect/>
          </a:stretch>
        </p:blipFill>
        <p:spPr>
          <a:xfrm>
            <a:off x="111733" y="2023205"/>
            <a:ext cx="8920533" cy="2581196"/>
          </a:xfrm>
          <a:prstGeom prst="rect">
            <a:avLst/>
          </a:prstGeom>
        </p:spPr>
      </p:pic>
      <p:pic>
        <p:nvPicPr>
          <p:cNvPr id="15" name="Picture 87"/>
          <p:cNvPicPr>
            <a:picLocks noChangeAspect="1" noChangeArrowheads="1"/>
          </p:cNvPicPr>
          <p:nvPr/>
        </p:nvPicPr>
        <p:blipFill>
          <a:blip r:embed="rId3">
            <a:extLst>
              <a:ext uri="{28A0092B-C50C-407E-A947-70E740481C1C}">
                <a14:useLocalDpi xmlns:a14="http://schemas.microsoft.com/office/drawing/2010/main" val="0"/>
              </a:ext>
            </a:extLst>
          </a:blip>
          <a:srcRect t="1904" r="18051" b="2"/>
          <a:stretch>
            <a:fillRect/>
          </a:stretch>
        </p:blipFill>
        <p:spPr bwMode="auto">
          <a:xfrm>
            <a:off x="1431037" y="4846320"/>
            <a:ext cx="5719571"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16169" y="5559772"/>
            <a:ext cx="2926080" cy="584775"/>
          </a:xfrm>
          <a:prstGeom prst="rect">
            <a:avLst/>
          </a:prstGeom>
          <a:solidFill>
            <a:schemeClr val="bg1"/>
          </a:solidFill>
        </p:spPr>
        <p:txBody>
          <a:bodyPr wrap="square" rtlCol="0">
            <a:spAutoFit/>
          </a:bodyPr>
          <a:lstStyle/>
          <a:p>
            <a:r>
              <a:rPr lang="en-US" sz="1600" b="1" i="1" dirty="0">
                <a:latin typeface="Comic Sans MS" panose="030F0702030302020204" pitchFamily="66" charset="0"/>
              </a:rPr>
              <a:t>In-situ radar retrieval from onboard the DC8</a:t>
            </a:r>
          </a:p>
        </p:txBody>
      </p:sp>
    </p:spTree>
    <p:extLst>
      <p:ext uri="{BB962C8B-B14F-4D97-AF65-F5344CB8AC3E}">
        <p14:creationId xmlns:p14="http://schemas.microsoft.com/office/powerpoint/2010/main" val="2958800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3"/>
          <p:cNvSpPr txBox="1">
            <a:spLocks noChangeArrowheads="1"/>
          </p:cNvSpPr>
          <p:nvPr/>
        </p:nvSpPr>
        <p:spPr bwMode="auto">
          <a:xfrm rot="20781891">
            <a:off x="2281239" y="5770563"/>
            <a:ext cx="4079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600">
                <a:solidFill>
                  <a:schemeClr val="bg1"/>
                </a:solidFill>
                <a:latin typeface="Comic Sans MS" panose="030F0702030302020204" pitchFamily="66" charset="0"/>
              </a:rPr>
              <a:t>1.4 mm</a:t>
            </a:r>
          </a:p>
        </p:txBody>
      </p:sp>
      <p:graphicFrame>
        <p:nvGraphicFramePr>
          <p:cNvPr id="3075" name="Object 9"/>
          <p:cNvGraphicFramePr>
            <a:graphicFrameLocks noChangeAspect="1"/>
          </p:cNvGraphicFramePr>
          <p:nvPr/>
        </p:nvGraphicFramePr>
        <p:xfrm>
          <a:off x="0" y="1198563"/>
          <a:ext cx="9144000" cy="5334000"/>
        </p:xfrm>
        <a:graphic>
          <a:graphicData uri="http://schemas.openxmlformats.org/presentationml/2006/ole">
            <mc:AlternateContent xmlns:mc="http://schemas.openxmlformats.org/markup-compatibility/2006">
              <mc:Choice xmlns:v="urn:schemas-microsoft-com:vml" Requires="v">
                <p:oleObj name="Image" r:id="rId2" imgW="9144483" imgH="5333062" progId="Photoshop.Image.15">
                  <p:embed/>
                </p:oleObj>
              </mc:Choice>
              <mc:Fallback>
                <p:oleObj name="Image" r:id="rId2" imgW="9144483" imgH="5333062" progId="Photoshop.Image.15">
                  <p:embed/>
                  <p:pic>
                    <p:nvPicPr>
                      <p:cNvPr id="3075"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8563"/>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2" name="Text Box 663"/>
          <p:cNvSpPr txBox="1">
            <a:spLocks noChangeArrowheads="1"/>
          </p:cNvSpPr>
          <p:nvPr/>
        </p:nvSpPr>
        <p:spPr bwMode="auto">
          <a:xfrm>
            <a:off x="0" y="307976"/>
            <a:ext cx="9144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eaLnBrk="0" hangingPunct="0">
              <a:spcBef>
                <a:spcPct val="20000"/>
              </a:spcBef>
              <a:buChar char="•"/>
              <a:defRPr sz="3100">
                <a:solidFill>
                  <a:schemeClr val="tx1"/>
                </a:solidFill>
                <a:latin typeface="Arial" charset="0"/>
              </a:defRPr>
            </a:lvl1pPr>
            <a:lvl2pPr marL="131763" indent="-50800" defTabSz="161925" eaLnBrk="0" hangingPunct="0">
              <a:spcBef>
                <a:spcPct val="20000"/>
              </a:spcBef>
              <a:buChar char="–"/>
              <a:defRPr sz="2700">
                <a:solidFill>
                  <a:schemeClr val="tx1"/>
                </a:solidFill>
                <a:latin typeface="Arial" charset="0"/>
              </a:defRPr>
            </a:lvl2pPr>
            <a:lvl3pPr marL="201613" indent="-39688" defTabSz="161925" eaLnBrk="0" hangingPunct="0">
              <a:spcBef>
                <a:spcPct val="20000"/>
              </a:spcBef>
              <a:buChar char="•"/>
              <a:defRPr sz="2300">
                <a:solidFill>
                  <a:schemeClr val="tx1"/>
                </a:solidFill>
                <a:latin typeface="Arial" charset="0"/>
              </a:defRPr>
            </a:lvl3pPr>
            <a:lvl4pPr marL="282575" indent="-39688" defTabSz="161925" eaLnBrk="0" hangingPunct="0">
              <a:spcBef>
                <a:spcPct val="20000"/>
              </a:spcBef>
              <a:buChar char="–"/>
              <a:defRPr sz="1900">
                <a:solidFill>
                  <a:schemeClr val="tx1"/>
                </a:solidFill>
                <a:latin typeface="Arial" charset="0"/>
              </a:defRPr>
            </a:lvl4pPr>
            <a:lvl5pPr marL="363538" indent="-39688" defTabSz="161925" eaLnBrk="0" hangingPunct="0">
              <a:spcBef>
                <a:spcPct val="20000"/>
              </a:spcBef>
              <a:buChar char="»"/>
              <a:defRPr sz="1900">
                <a:solidFill>
                  <a:schemeClr val="tx1"/>
                </a:solidFill>
                <a:latin typeface="Arial" charset="0"/>
              </a:defRPr>
            </a:lvl5pPr>
            <a:lvl6pPr marL="820738" indent="-39688" defTabSz="161925" eaLnBrk="0" fontAlgn="base" hangingPunct="0">
              <a:spcBef>
                <a:spcPct val="20000"/>
              </a:spcBef>
              <a:spcAft>
                <a:spcPct val="0"/>
              </a:spcAft>
              <a:buChar char="»"/>
              <a:defRPr sz="1900">
                <a:solidFill>
                  <a:schemeClr val="tx1"/>
                </a:solidFill>
                <a:latin typeface="Arial" charset="0"/>
              </a:defRPr>
            </a:lvl6pPr>
            <a:lvl7pPr marL="1277938" indent="-39688" defTabSz="161925" eaLnBrk="0" fontAlgn="base" hangingPunct="0">
              <a:spcBef>
                <a:spcPct val="20000"/>
              </a:spcBef>
              <a:spcAft>
                <a:spcPct val="0"/>
              </a:spcAft>
              <a:buChar char="»"/>
              <a:defRPr sz="1900">
                <a:solidFill>
                  <a:schemeClr val="tx1"/>
                </a:solidFill>
                <a:latin typeface="Arial" charset="0"/>
              </a:defRPr>
            </a:lvl7pPr>
            <a:lvl8pPr marL="1735138" indent="-39688" defTabSz="161925" eaLnBrk="0" fontAlgn="base" hangingPunct="0">
              <a:spcBef>
                <a:spcPct val="20000"/>
              </a:spcBef>
              <a:spcAft>
                <a:spcPct val="0"/>
              </a:spcAft>
              <a:buChar char="»"/>
              <a:defRPr sz="1900">
                <a:solidFill>
                  <a:schemeClr val="tx1"/>
                </a:solidFill>
                <a:latin typeface="Arial" charset="0"/>
              </a:defRPr>
            </a:lvl8pPr>
            <a:lvl9pPr marL="2192338" indent="-39688" defTabSz="161925" eaLnBrk="0" fontAlgn="base" hangingPunct="0">
              <a:spcBef>
                <a:spcPct val="20000"/>
              </a:spcBef>
              <a:spcAft>
                <a:spcPct val="0"/>
              </a:spcAft>
              <a:buChar char="»"/>
              <a:defRPr sz="1900">
                <a:solidFill>
                  <a:schemeClr val="tx1"/>
                </a:solidFill>
                <a:latin typeface="Arial" charset="0"/>
              </a:defRPr>
            </a:lvl9pPr>
          </a:lstStyle>
          <a:p>
            <a:pPr algn="ctr">
              <a:spcBef>
                <a:spcPct val="0"/>
              </a:spcBef>
              <a:buFontTx/>
              <a:buNone/>
              <a:defRPr/>
            </a:pPr>
            <a:endParaRPr lang="en-US" altLang="en-US" sz="600">
              <a:solidFill>
                <a:schemeClr val="accent2"/>
              </a:solidFill>
              <a:effectLst>
                <a:outerShdw blurRad="38100" dist="38100" dir="2700000" algn="tl">
                  <a:srgbClr val="C0C0C0"/>
                </a:outerShdw>
              </a:effectLst>
              <a:latin typeface="Times New Roman" pitchFamily="18" charset="0"/>
              <a:cs typeface="Times New Roman" pitchFamily="18" charset="0"/>
            </a:endParaRPr>
          </a:p>
          <a:p>
            <a:pPr algn="ctr">
              <a:spcBef>
                <a:spcPct val="0"/>
              </a:spcBef>
              <a:buFontTx/>
              <a:buNone/>
              <a:defRPr/>
            </a:pPr>
            <a:r>
              <a:rPr lang="en-US" altLang="en-US" sz="2400">
                <a:solidFill>
                  <a:schemeClr val="accent2"/>
                </a:solidFill>
                <a:effectLst>
                  <a:outerShdw blurRad="38100" dist="38100" dir="2700000" algn="tl">
                    <a:srgbClr val="C0C0C0"/>
                  </a:outerShdw>
                </a:effectLst>
                <a:latin typeface="Comic Sans MS" pitchFamily="66" charset="0"/>
                <a:cs typeface="Times New Roman" pitchFamily="18" charset="0"/>
              </a:rPr>
              <a:t>Learjet and DC-8 Flight Tracks on 11 September 2013 </a:t>
            </a:r>
            <a:endParaRPr lang="en-US" alt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4020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128"/>
          <a:stretch/>
        </p:blipFill>
        <p:spPr>
          <a:xfrm>
            <a:off x="0" y="372647"/>
            <a:ext cx="9144000" cy="6412201"/>
          </a:xfrm>
          <a:prstGeom prst="rect">
            <a:avLst/>
          </a:prstGeom>
        </p:spPr>
      </p:pic>
      <p:pic>
        <p:nvPicPr>
          <p:cNvPr id="3" name="Picture 21" descr="In_Situ_Data"/>
          <p:cNvPicPr>
            <a:picLocks noChangeAspect="1" noChangeArrowheads="1"/>
          </p:cNvPicPr>
          <p:nvPr/>
        </p:nvPicPr>
        <p:blipFill rotWithShape="1">
          <a:blip r:embed="rId3">
            <a:extLst>
              <a:ext uri="{28A0092B-C50C-407E-A947-70E740481C1C}">
                <a14:useLocalDpi xmlns:a14="http://schemas.microsoft.com/office/drawing/2010/main" val="0"/>
              </a:ext>
            </a:extLst>
          </a:blip>
          <a:srcRect b="93419"/>
          <a:stretch/>
        </p:blipFill>
        <p:spPr bwMode="auto">
          <a:xfrm>
            <a:off x="0" y="0"/>
            <a:ext cx="9144000" cy="41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398264" y="676656"/>
            <a:ext cx="283464" cy="5559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2"/>
          <p:cNvSpPr txBox="1">
            <a:spLocks noChangeArrowheads="1"/>
          </p:cNvSpPr>
          <p:nvPr/>
        </p:nvSpPr>
        <p:spPr bwMode="auto">
          <a:xfrm>
            <a:off x="4727448" y="574682"/>
            <a:ext cx="94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00FF"/>
                </a:solidFill>
                <a:latin typeface="Comic Sans MS" panose="030F0702030302020204" pitchFamily="66" charset="0"/>
              </a:rPr>
              <a:t>-53 </a:t>
            </a:r>
            <a:r>
              <a:rPr lang="en-US" altLang="en-US" sz="1800" b="1" dirty="0">
                <a:solidFill>
                  <a:srgbClr val="0000FF"/>
                </a:solidFill>
                <a:latin typeface="Comic Sans MS" panose="030F0702030302020204" pitchFamily="66" charset="0"/>
                <a:sym typeface="Symbol" panose="05050102010706020507" pitchFamily="18" charset="2"/>
              </a:rPr>
              <a:t></a:t>
            </a:r>
            <a:r>
              <a:rPr lang="en-US" altLang="en-US" sz="1800" b="1" dirty="0">
                <a:solidFill>
                  <a:srgbClr val="0000FF"/>
                </a:solidFill>
                <a:latin typeface="Comic Sans MS" panose="030F0702030302020204" pitchFamily="66" charset="0"/>
              </a:rPr>
              <a:t>C</a:t>
            </a:r>
          </a:p>
        </p:txBody>
      </p:sp>
      <p:sp>
        <p:nvSpPr>
          <p:cNvPr id="6" name="Text Box 23"/>
          <p:cNvSpPr txBox="1">
            <a:spLocks noChangeArrowheads="1"/>
          </p:cNvSpPr>
          <p:nvPr/>
        </p:nvSpPr>
        <p:spPr bwMode="auto">
          <a:xfrm>
            <a:off x="4771963" y="1887631"/>
            <a:ext cx="94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folHlink"/>
                </a:solidFill>
                <a:latin typeface="Comic Sans MS" panose="030F0702030302020204" pitchFamily="66" charset="0"/>
              </a:rPr>
              <a:t>-50 </a:t>
            </a:r>
            <a:r>
              <a:rPr lang="en-US" altLang="en-US" sz="1800" b="1" dirty="0">
                <a:solidFill>
                  <a:schemeClr val="folHlink"/>
                </a:solidFill>
                <a:latin typeface="Comic Sans MS" panose="030F0702030302020204" pitchFamily="66" charset="0"/>
                <a:sym typeface="Symbol" panose="05050102010706020507" pitchFamily="18" charset="2"/>
              </a:rPr>
              <a:t></a:t>
            </a:r>
            <a:r>
              <a:rPr lang="en-US" altLang="en-US" sz="1800" b="1" dirty="0">
                <a:solidFill>
                  <a:schemeClr val="folHlink"/>
                </a:solidFill>
                <a:latin typeface="Comic Sans MS" panose="030F0702030302020204" pitchFamily="66" charset="0"/>
              </a:rPr>
              <a:t>C</a:t>
            </a:r>
          </a:p>
        </p:txBody>
      </p:sp>
      <p:sp>
        <p:nvSpPr>
          <p:cNvPr id="7" name="Text Box 24"/>
          <p:cNvSpPr txBox="1">
            <a:spLocks noChangeArrowheads="1"/>
          </p:cNvSpPr>
          <p:nvPr/>
        </p:nvSpPr>
        <p:spPr bwMode="auto">
          <a:xfrm>
            <a:off x="4799395" y="2835090"/>
            <a:ext cx="94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8080"/>
                </a:solidFill>
                <a:latin typeface="Comic Sans MS" panose="030F0702030302020204" pitchFamily="66" charset="0"/>
              </a:rPr>
              <a:t>-46 </a:t>
            </a:r>
            <a:r>
              <a:rPr lang="en-US" altLang="en-US" sz="1800" b="1" dirty="0">
                <a:solidFill>
                  <a:srgbClr val="008080"/>
                </a:solidFill>
                <a:latin typeface="Comic Sans MS" panose="030F0702030302020204" pitchFamily="66" charset="0"/>
                <a:sym typeface="Symbol" panose="05050102010706020507" pitchFamily="18" charset="2"/>
              </a:rPr>
              <a:t></a:t>
            </a:r>
            <a:r>
              <a:rPr lang="en-US" altLang="en-US" sz="1800" b="1" dirty="0">
                <a:solidFill>
                  <a:srgbClr val="008080"/>
                </a:solidFill>
                <a:latin typeface="Comic Sans MS" panose="030F0702030302020204" pitchFamily="66" charset="0"/>
              </a:rPr>
              <a:t>C</a:t>
            </a:r>
          </a:p>
        </p:txBody>
      </p:sp>
      <p:sp>
        <p:nvSpPr>
          <p:cNvPr id="8" name="Text Box 25"/>
          <p:cNvSpPr txBox="1">
            <a:spLocks noChangeArrowheads="1"/>
          </p:cNvSpPr>
          <p:nvPr/>
        </p:nvSpPr>
        <p:spPr bwMode="auto">
          <a:xfrm>
            <a:off x="4727448" y="4939221"/>
            <a:ext cx="94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FF00FF"/>
                </a:solidFill>
                <a:latin typeface="Comic Sans MS" panose="030F0702030302020204" pitchFamily="66" charset="0"/>
              </a:rPr>
              <a:t>-40 </a:t>
            </a:r>
            <a:r>
              <a:rPr lang="en-US" altLang="en-US" sz="1800" b="1" dirty="0">
                <a:solidFill>
                  <a:srgbClr val="FF00FF"/>
                </a:solidFill>
                <a:latin typeface="Comic Sans MS" panose="030F0702030302020204" pitchFamily="66" charset="0"/>
                <a:sym typeface="Symbol" panose="05050102010706020507" pitchFamily="18" charset="2"/>
              </a:rPr>
              <a:t></a:t>
            </a:r>
            <a:r>
              <a:rPr lang="en-US" altLang="en-US" sz="1800" b="1" dirty="0">
                <a:solidFill>
                  <a:srgbClr val="FF00FF"/>
                </a:solidFill>
                <a:latin typeface="Comic Sans MS" panose="030F0702030302020204" pitchFamily="66" charset="0"/>
              </a:rPr>
              <a:t>C</a:t>
            </a:r>
          </a:p>
        </p:txBody>
      </p:sp>
      <p:sp>
        <p:nvSpPr>
          <p:cNvPr id="9" name="Rectangle 8"/>
          <p:cNvSpPr/>
          <p:nvPr/>
        </p:nvSpPr>
        <p:spPr>
          <a:xfrm>
            <a:off x="1106424" y="2256963"/>
            <a:ext cx="1069848" cy="303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279880">
            <a:off x="2781806" y="898541"/>
            <a:ext cx="1325752" cy="303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503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53"/>
          <p:cNvSpPr txBox="1">
            <a:spLocks noChangeArrowheads="1"/>
          </p:cNvSpPr>
          <p:nvPr/>
        </p:nvSpPr>
        <p:spPr bwMode="auto">
          <a:xfrm rot="20781891">
            <a:off x="2281239" y="5770563"/>
            <a:ext cx="4079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600">
                <a:solidFill>
                  <a:schemeClr val="bg1"/>
                </a:solidFill>
                <a:latin typeface="Comic Sans MS" panose="030F0702030302020204" pitchFamily="66" charset="0"/>
              </a:rPr>
              <a:t>1.4 mm</a:t>
            </a:r>
          </a:p>
        </p:txBody>
      </p:sp>
      <p:sp>
        <p:nvSpPr>
          <p:cNvPr id="16388" name="Text Box 663"/>
          <p:cNvSpPr txBox="1">
            <a:spLocks noChangeArrowheads="1"/>
          </p:cNvSpPr>
          <p:nvPr/>
        </p:nvSpPr>
        <p:spPr bwMode="auto">
          <a:xfrm>
            <a:off x="0" y="204787"/>
            <a:ext cx="91440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eaLnBrk="0" hangingPunct="0">
              <a:spcBef>
                <a:spcPct val="20000"/>
              </a:spcBef>
              <a:buChar char="•"/>
              <a:defRPr sz="3100">
                <a:solidFill>
                  <a:schemeClr val="tx1"/>
                </a:solidFill>
                <a:latin typeface="Arial" charset="0"/>
              </a:defRPr>
            </a:lvl1pPr>
            <a:lvl2pPr marL="131763" indent="-50800" defTabSz="161925" eaLnBrk="0" hangingPunct="0">
              <a:spcBef>
                <a:spcPct val="20000"/>
              </a:spcBef>
              <a:buChar char="–"/>
              <a:defRPr sz="2700">
                <a:solidFill>
                  <a:schemeClr val="tx1"/>
                </a:solidFill>
                <a:latin typeface="Arial" charset="0"/>
              </a:defRPr>
            </a:lvl2pPr>
            <a:lvl3pPr marL="201613" indent="-39688" defTabSz="161925" eaLnBrk="0" hangingPunct="0">
              <a:spcBef>
                <a:spcPct val="20000"/>
              </a:spcBef>
              <a:buChar char="•"/>
              <a:defRPr sz="2300">
                <a:solidFill>
                  <a:schemeClr val="tx1"/>
                </a:solidFill>
                <a:latin typeface="Arial" charset="0"/>
              </a:defRPr>
            </a:lvl3pPr>
            <a:lvl4pPr marL="282575" indent="-39688" defTabSz="161925" eaLnBrk="0" hangingPunct="0">
              <a:spcBef>
                <a:spcPct val="20000"/>
              </a:spcBef>
              <a:buChar char="–"/>
              <a:defRPr sz="1900">
                <a:solidFill>
                  <a:schemeClr val="tx1"/>
                </a:solidFill>
                <a:latin typeface="Arial" charset="0"/>
              </a:defRPr>
            </a:lvl4pPr>
            <a:lvl5pPr marL="363538" indent="-39688" defTabSz="161925" eaLnBrk="0" hangingPunct="0">
              <a:spcBef>
                <a:spcPct val="20000"/>
              </a:spcBef>
              <a:buChar char="»"/>
              <a:defRPr sz="1900">
                <a:solidFill>
                  <a:schemeClr val="tx1"/>
                </a:solidFill>
                <a:latin typeface="Arial" charset="0"/>
              </a:defRPr>
            </a:lvl5pPr>
            <a:lvl6pPr marL="820738" indent="-39688" defTabSz="161925" eaLnBrk="0" fontAlgn="base" hangingPunct="0">
              <a:spcBef>
                <a:spcPct val="20000"/>
              </a:spcBef>
              <a:spcAft>
                <a:spcPct val="0"/>
              </a:spcAft>
              <a:buChar char="»"/>
              <a:defRPr sz="1900">
                <a:solidFill>
                  <a:schemeClr val="tx1"/>
                </a:solidFill>
                <a:latin typeface="Arial" charset="0"/>
              </a:defRPr>
            </a:lvl6pPr>
            <a:lvl7pPr marL="1277938" indent="-39688" defTabSz="161925" eaLnBrk="0" fontAlgn="base" hangingPunct="0">
              <a:spcBef>
                <a:spcPct val="20000"/>
              </a:spcBef>
              <a:spcAft>
                <a:spcPct val="0"/>
              </a:spcAft>
              <a:buChar char="»"/>
              <a:defRPr sz="1900">
                <a:solidFill>
                  <a:schemeClr val="tx1"/>
                </a:solidFill>
                <a:latin typeface="Arial" charset="0"/>
              </a:defRPr>
            </a:lvl7pPr>
            <a:lvl8pPr marL="1735138" indent="-39688" defTabSz="161925" eaLnBrk="0" fontAlgn="base" hangingPunct="0">
              <a:spcBef>
                <a:spcPct val="20000"/>
              </a:spcBef>
              <a:spcAft>
                <a:spcPct val="0"/>
              </a:spcAft>
              <a:buChar char="»"/>
              <a:defRPr sz="1900">
                <a:solidFill>
                  <a:schemeClr val="tx1"/>
                </a:solidFill>
                <a:latin typeface="Arial" charset="0"/>
              </a:defRPr>
            </a:lvl8pPr>
            <a:lvl9pPr marL="2192338" indent="-39688" defTabSz="161925" eaLnBrk="0" fontAlgn="base" hangingPunct="0">
              <a:spcBef>
                <a:spcPct val="20000"/>
              </a:spcBef>
              <a:spcAft>
                <a:spcPct val="0"/>
              </a:spcAft>
              <a:buChar char="»"/>
              <a:defRPr sz="1900">
                <a:solidFill>
                  <a:schemeClr val="tx1"/>
                </a:solidFill>
                <a:latin typeface="Arial" charset="0"/>
              </a:defRPr>
            </a:lvl9pPr>
          </a:lstStyle>
          <a:p>
            <a:pPr algn="ctr">
              <a:spcBef>
                <a:spcPct val="0"/>
              </a:spcBef>
              <a:buFontTx/>
              <a:buNone/>
              <a:defRPr/>
            </a:pPr>
            <a:endParaRPr lang="en-US" altLang="en-US" sz="600">
              <a:solidFill>
                <a:schemeClr val="accent2"/>
              </a:solidFill>
              <a:effectLst>
                <a:outerShdw blurRad="38100" dist="38100" dir="2700000" algn="tl">
                  <a:srgbClr val="C0C0C0"/>
                </a:outerShdw>
              </a:effectLst>
              <a:latin typeface="Times New Roman" pitchFamily="18" charset="0"/>
              <a:cs typeface="Times New Roman" pitchFamily="18" charset="0"/>
            </a:endParaRPr>
          </a:p>
          <a:p>
            <a:pPr algn="ctr">
              <a:spcBef>
                <a:spcPct val="0"/>
              </a:spcBef>
              <a:buFontTx/>
              <a:buNone/>
              <a:defRPr/>
            </a:pPr>
            <a:r>
              <a:rPr lang="en-US" altLang="en-US" sz="2300">
                <a:solidFill>
                  <a:schemeClr val="accent2"/>
                </a:solidFill>
                <a:effectLst>
                  <a:outerShdw blurRad="38100" dist="38100" dir="2700000" algn="tl">
                    <a:srgbClr val="C0C0C0"/>
                  </a:outerShdw>
                </a:effectLst>
                <a:latin typeface="Comic Sans MS" pitchFamily="66" charset="0"/>
                <a:cs typeface="Times New Roman" pitchFamily="18" charset="0"/>
              </a:rPr>
              <a:t>Radar Retievals are a Function of Both Aspect and Area Ratio</a:t>
            </a:r>
            <a:endParaRPr lang="en-US" altLang="en-US" sz="2300">
              <a:latin typeface="Times New Roman" pitchFamily="18" charset="0"/>
              <a:cs typeface="Times New Roman" pitchFamily="18" charset="0"/>
            </a:endParaRPr>
          </a:p>
        </p:txBody>
      </p:sp>
      <p:pic>
        <p:nvPicPr>
          <p:cNvPr id="16391" name="Picture 7" descr="Area_Ratio(1)"/>
          <p:cNvPicPr>
            <a:picLocks noChangeAspect="1" noChangeArrowheads="1"/>
          </p:cNvPicPr>
          <p:nvPr/>
        </p:nvPicPr>
        <p:blipFill rotWithShape="1">
          <a:blip r:embed="rId2">
            <a:extLst>
              <a:ext uri="{28A0092B-C50C-407E-A947-70E740481C1C}">
                <a14:useLocalDpi xmlns:a14="http://schemas.microsoft.com/office/drawing/2010/main" val="0"/>
              </a:ext>
            </a:extLst>
          </a:blip>
          <a:srcRect t="587"/>
          <a:stretch/>
        </p:blipFill>
        <p:spPr bwMode="auto">
          <a:xfrm>
            <a:off x="1405192" y="4543414"/>
            <a:ext cx="6004433" cy="223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r="45829"/>
          <a:stretch/>
        </p:blipFill>
        <p:spPr>
          <a:xfrm>
            <a:off x="222631" y="936625"/>
            <a:ext cx="4184778" cy="3306999"/>
          </a:xfrm>
          <a:prstGeom prst="rect">
            <a:avLst/>
          </a:prstGeom>
        </p:spPr>
      </p:pic>
      <p:pic>
        <p:nvPicPr>
          <p:cNvPr id="7" name="Picture 6"/>
          <p:cNvPicPr>
            <a:picLocks noChangeAspect="1"/>
          </p:cNvPicPr>
          <p:nvPr/>
        </p:nvPicPr>
        <p:blipFill rotWithShape="1">
          <a:blip r:embed="rId3"/>
          <a:srcRect l="61434" t="15015" r="6629" b="32717"/>
          <a:stretch/>
        </p:blipFill>
        <p:spPr>
          <a:xfrm>
            <a:off x="4572000" y="714618"/>
            <a:ext cx="4174766" cy="2924694"/>
          </a:xfrm>
          <a:prstGeom prst="rect">
            <a:avLst/>
          </a:prstGeom>
        </p:spPr>
      </p:pic>
      <p:pic>
        <p:nvPicPr>
          <p:cNvPr id="8" name="Picture 7"/>
          <p:cNvPicPr>
            <a:picLocks noChangeAspect="1"/>
          </p:cNvPicPr>
          <p:nvPr/>
        </p:nvPicPr>
        <p:blipFill rotWithShape="1">
          <a:blip r:embed="rId3"/>
          <a:srcRect l="53856" t="67691"/>
          <a:stretch/>
        </p:blipFill>
        <p:spPr>
          <a:xfrm>
            <a:off x="5309679" y="3624373"/>
            <a:ext cx="3066225" cy="919041"/>
          </a:xfrm>
          <a:prstGeom prst="rect">
            <a:avLst/>
          </a:prstGeom>
        </p:spPr>
      </p:pic>
    </p:spTree>
    <p:extLst>
      <p:ext uri="{BB962C8B-B14F-4D97-AF65-F5344CB8AC3E}">
        <p14:creationId xmlns:p14="http://schemas.microsoft.com/office/powerpoint/2010/main" val="3260930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3"/>
          <p:cNvSpPr txBox="1">
            <a:spLocks noChangeArrowheads="1"/>
          </p:cNvSpPr>
          <p:nvPr/>
        </p:nvSpPr>
        <p:spPr bwMode="auto">
          <a:xfrm rot="20781891">
            <a:off x="2281239" y="5770563"/>
            <a:ext cx="4079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600">
                <a:solidFill>
                  <a:schemeClr val="bg1"/>
                </a:solidFill>
                <a:latin typeface="Comic Sans MS" panose="030F0702030302020204" pitchFamily="66" charset="0"/>
              </a:rPr>
              <a:t>1.4 mm</a:t>
            </a:r>
          </a:p>
        </p:txBody>
      </p:sp>
      <p:sp>
        <p:nvSpPr>
          <p:cNvPr id="17412" name="Text Box 663"/>
          <p:cNvSpPr txBox="1">
            <a:spLocks noChangeArrowheads="1"/>
          </p:cNvSpPr>
          <p:nvPr/>
        </p:nvSpPr>
        <p:spPr bwMode="auto">
          <a:xfrm>
            <a:off x="0" y="382217"/>
            <a:ext cx="91440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eaLnBrk="0" hangingPunct="0">
              <a:spcBef>
                <a:spcPct val="20000"/>
              </a:spcBef>
              <a:buChar char="•"/>
              <a:defRPr sz="3100">
                <a:solidFill>
                  <a:schemeClr val="tx1"/>
                </a:solidFill>
                <a:latin typeface="Arial" charset="0"/>
              </a:defRPr>
            </a:lvl1pPr>
            <a:lvl2pPr marL="131763" indent="-50800" defTabSz="161925" eaLnBrk="0" hangingPunct="0">
              <a:spcBef>
                <a:spcPct val="20000"/>
              </a:spcBef>
              <a:buChar char="–"/>
              <a:defRPr sz="2700">
                <a:solidFill>
                  <a:schemeClr val="tx1"/>
                </a:solidFill>
                <a:latin typeface="Arial" charset="0"/>
              </a:defRPr>
            </a:lvl2pPr>
            <a:lvl3pPr marL="201613" indent="-39688" defTabSz="161925" eaLnBrk="0" hangingPunct="0">
              <a:spcBef>
                <a:spcPct val="20000"/>
              </a:spcBef>
              <a:buChar char="•"/>
              <a:defRPr sz="2300">
                <a:solidFill>
                  <a:schemeClr val="tx1"/>
                </a:solidFill>
                <a:latin typeface="Arial" charset="0"/>
              </a:defRPr>
            </a:lvl3pPr>
            <a:lvl4pPr marL="282575" indent="-39688" defTabSz="161925" eaLnBrk="0" hangingPunct="0">
              <a:spcBef>
                <a:spcPct val="20000"/>
              </a:spcBef>
              <a:buChar char="–"/>
              <a:defRPr sz="1900">
                <a:solidFill>
                  <a:schemeClr val="tx1"/>
                </a:solidFill>
                <a:latin typeface="Arial" charset="0"/>
              </a:defRPr>
            </a:lvl4pPr>
            <a:lvl5pPr marL="363538" indent="-39688" defTabSz="161925" eaLnBrk="0" hangingPunct="0">
              <a:spcBef>
                <a:spcPct val="20000"/>
              </a:spcBef>
              <a:buChar char="»"/>
              <a:defRPr sz="1900">
                <a:solidFill>
                  <a:schemeClr val="tx1"/>
                </a:solidFill>
                <a:latin typeface="Arial" charset="0"/>
              </a:defRPr>
            </a:lvl5pPr>
            <a:lvl6pPr marL="820738" indent="-39688" defTabSz="161925" eaLnBrk="0" fontAlgn="base" hangingPunct="0">
              <a:spcBef>
                <a:spcPct val="20000"/>
              </a:spcBef>
              <a:spcAft>
                <a:spcPct val="0"/>
              </a:spcAft>
              <a:buChar char="»"/>
              <a:defRPr sz="1900">
                <a:solidFill>
                  <a:schemeClr val="tx1"/>
                </a:solidFill>
                <a:latin typeface="Arial" charset="0"/>
              </a:defRPr>
            </a:lvl6pPr>
            <a:lvl7pPr marL="1277938" indent="-39688" defTabSz="161925" eaLnBrk="0" fontAlgn="base" hangingPunct="0">
              <a:spcBef>
                <a:spcPct val="20000"/>
              </a:spcBef>
              <a:spcAft>
                <a:spcPct val="0"/>
              </a:spcAft>
              <a:buChar char="»"/>
              <a:defRPr sz="1900">
                <a:solidFill>
                  <a:schemeClr val="tx1"/>
                </a:solidFill>
                <a:latin typeface="Arial" charset="0"/>
              </a:defRPr>
            </a:lvl7pPr>
            <a:lvl8pPr marL="1735138" indent="-39688" defTabSz="161925" eaLnBrk="0" fontAlgn="base" hangingPunct="0">
              <a:spcBef>
                <a:spcPct val="20000"/>
              </a:spcBef>
              <a:spcAft>
                <a:spcPct val="0"/>
              </a:spcAft>
              <a:buChar char="»"/>
              <a:defRPr sz="1900">
                <a:solidFill>
                  <a:schemeClr val="tx1"/>
                </a:solidFill>
                <a:latin typeface="Arial" charset="0"/>
              </a:defRPr>
            </a:lvl8pPr>
            <a:lvl9pPr marL="2192338" indent="-39688" defTabSz="161925" eaLnBrk="0" fontAlgn="base" hangingPunct="0">
              <a:spcBef>
                <a:spcPct val="20000"/>
              </a:spcBef>
              <a:spcAft>
                <a:spcPct val="0"/>
              </a:spcAft>
              <a:buChar char="»"/>
              <a:defRPr sz="1900">
                <a:solidFill>
                  <a:schemeClr val="tx1"/>
                </a:solidFill>
                <a:latin typeface="Arial" charset="0"/>
              </a:defRPr>
            </a:lvl9pPr>
          </a:lstStyle>
          <a:p>
            <a:pPr algn="ctr">
              <a:spcBef>
                <a:spcPct val="0"/>
              </a:spcBef>
              <a:buFontTx/>
              <a:buNone/>
              <a:defRPr/>
            </a:pPr>
            <a:endParaRPr lang="en-US" altLang="en-US" sz="600" dirty="0">
              <a:solidFill>
                <a:schemeClr val="accent2"/>
              </a:solidFill>
              <a:effectLst>
                <a:outerShdw blurRad="38100" dist="38100" dir="2700000" algn="tl">
                  <a:srgbClr val="C0C0C0"/>
                </a:outerShdw>
              </a:effectLst>
              <a:latin typeface="Times New Roman" pitchFamily="18" charset="0"/>
              <a:cs typeface="Times New Roman" pitchFamily="18" charset="0"/>
            </a:endParaRPr>
          </a:p>
          <a:p>
            <a:pPr algn="ctr">
              <a:spcBef>
                <a:spcPct val="0"/>
              </a:spcBef>
              <a:buFontTx/>
              <a:buNone/>
              <a:defRPr/>
            </a:pPr>
            <a:r>
              <a:rPr lang="en-US" altLang="en-US" sz="2300" dirty="0">
                <a:solidFill>
                  <a:schemeClr val="accent2"/>
                </a:solidFill>
                <a:effectLst>
                  <a:outerShdw blurRad="38100" dist="38100" dir="2700000" algn="tl">
                    <a:srgbClr val="C0C0C0"/>
                  </a:outerShdw>
                </a:effectLst>
                <a:latin typeface="Comic Sans MS" pitchFamily="66" charset="0"/>
                <a:cs typeface="Times New Roman" pitchFamily="18" charset="0"/>
              </a:rPr>
              <a:t>APR-2 Microphysical Retrievals</a:t>
            </a:r>
            <a:endParaRPr lang="en-US" altLang="en-US" sz="2300" dirty="0">
              <a:latin typeface="Times New Roman" pitchFamily="18" charset="0"/>
              <a:cs typeface="Times New Roman" pitchFamily="18" charset="0"/>
            </a:endParaRPr>
          </a:p>
        </p:txBody>
      </p:sp>
      <p:pic>
        <p:nvPicPr>
          <p:cNvPr id="92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b="2213"/>
          <a:stretch>
            <a:fillRect/>
          </a:stretch>
        </p:blipFill>
        <p:spPr bwMode="auto">
          <a:xfrm>
            <a:off x="515938" y="849313"/>
            <a:ext cx="7505700" cy="474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TextBox 111"/>
          <p:cNvSpPr txBox="1">
            <a:spLocks noChangeArrowheads="1"/>
          </p:cNvSpPr>
          <p:nvPr/>
        </p:nvSpPr>
        <p:spPr bwMode="auto">
          <a:xfrm>
            <a:off x="8050214" y="4886326"/>
            <a:ext cx="503969" cy="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1 mm</a:t>
            </a:r>
          </a:p>
        </p:txBody>
      </p:sp>
      <p:sp>
        <p:nvSpPr>
          <p:cNvPr id="9222" name="TextBox 112"/>
          <p:cNvSpPr txBox="1">
            <a:spLocks noChangeArrowheads="1"/>
          </p:cNvSpPr>
          <p:nvPr/>
        </p:nvSpPr>
        <p:spPr bwMode="auto">
          <a:xfrm>
            <a:off x="8037514" y="4416426"/>
            <a:ext cx="536029" cy="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2 mm</a:t>
            </a:r>
          </a:p>
        </p:txBody>
      </p:sp>
      <p:sp>
        <p:nvSpPr>
          <p:cNvPr id="9223" name="TextBox 113"/>
          <p:cNvSpPr txBox="1">
            <a:spLocks noChangeArrowheads="1"/>
          </p:cNvSpPr>
          <p:nvPr/>
        </p:nvSpPr>
        <p:spPr bwMode="auto">
          <a:xfrm>
            <a:off x="8032751" y="3910014"/>
            <a:ext cx="536029" cy="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3 mm</a:t>
            </a:r>
          </a:p>
        </p:txBody>
      </p:sp>
      <p:sp>
        <p:nvSpPr>
          <p:cNvPr id="9224" name="TextBox 114"/>
          <p:cNvSpPr txBox="1">
            <a:spLocks noChangeArrowheads="1"/>
          </p:cNvSpPr>
          <p:nvPr/>
        </p:nvSpPr>
        <p:spPr bwMode="auto">
          <a:xfrm>
            <a:off x="8016876" y="3440113"/>
            <a:ext cx="938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4 mm</a:t>
            </a:r>
          </a:p>
        </p:txBody>
      </p:sp>
      <p:sp>
        <p:nvSpPr>
          <p:cNvPr id="9225" name="TextBox 116"/>
          <p:cNvSpPr txBox="1">
            <a:spLocks noChangeArrowheads="1"/>
          </p:cNvSpPr>
          <p:nvPr/>
        </p:nvSpPr>
        <p:spPr bwMode="auto">
          <a:xfrm>
            <a:off x="8215314" y="1335088"/>
            <a:ext cx="8842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1 gm</a:t>
            </a:r>
            <a:r>
              <a:rPr lang="en-US" altLang="en-US" sz="1600" baseline="30000">
                <a:latin typeface="Comic Sans MS" panose="030F0702030302020204" pitchFamily="66" charset="0"/>
              </a:rPr>
              <a:t>-3</a:t>
            </a:r>
          </a:p>
        </p:txBody>
      </p:sp>
      <p:sp>
        <p:nvSpPr>
          <p:cNvPr id="9226" name="TextBox 116"/>
          <p:cNvSpPr txBox="1">
            <a:spLocks noChangeArrowheads="1"/>
          </p:cNvSpPr>
          <p:nvPr/>
        </p:nvSpPr>
        <p:spPr bwMode="auto">
          <a:xfrm>
            <a:off x="8043864" y="1865313"/>
            <a:ext cx="10953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0.1 gm</a:t>
            </a:r>
            <a:r>
              <a:rPr lang="en-US" altLang="en-US" sz="1600" baseline="30000">
                <a:latin typeface="Comic Sans MS" panose="030F0702030302020204" pitchFamily="66" charset="0"/>
              </a:rPr>
              <a:t>-3</a:t>
            </a:r>
          </a:p>
        </p:txBody>
      </p:sp>
      <p:sp>
        <p:nvSpPr>
          <p:cNvPr id="9227" name="TextBox 116"/>
          <p:cNvSpPr txBox="1">
            <a:spLocks noChangeArrowheads="1"/>
          </p:cNvSpPr>
          <p:nvPr/>
        </p:nvSpPr>
        <p:spPr bwMode="auto">
          <a:xfrm>
            <a:off x="7962901" y="2413000"/>
            <a:ext cx="10953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185" tIns="8092" rIns="16185" bIns="8092">
            <a:spAutoFit/>
          </a:bodyPr>
          <a:lstStyle>
            <a:lvl1pPr defTabSz="161925">
              <a:spcBef>
                <a:spcPct val="20000"/>
              </a:spcBef>
              <a:buChar char="•"/>
              <a:defRPr sz="3100">
                <a:solidFill>
                  <a:schemeClr val="tx1"/>
                </a:solidFill>
                <a:latin typeface="Arial" panose="020B0604020202020204" pitchFamily="34" charset="0"/>
              </a:defRPr>
            </a:lvl1pPr>
            <a:lvl2pPr marL="111125" indent="-30163" defTabSz="161925">
              <a:spcBef>
                <a:spcPct val="20000"/>
              </a:spcBef>
              <a:buChar char="–"/>
              <a:defRPr sz="2700">
                <a:solidFill>
                  <a:schemeClr val="tx1"/>
                </a:solidFill>
                <a:latin typeface="Arial" panose="020B0604020202020204" pitchFamily="34" charset="0"/>
              </a:defRPr>
            </a:lvl2pPr>
            <a:lvl3pPr marL="222250" indent="-60325" defTabSz="161925">
              <a:spcBef>
                <a:spcPct val="20000"/>
              </a:spcBef>
              <a:buChar char="•"/>
              <a:defRPr sz="2300">
                <a:solidFill>
                  <a:schemeClr val="tx1"/>
                </a:solidFill>
                <a:latin typeface="Arial" panose="020B0604020202020204" pitchFamily="34" charset="0"/>
              </a:defRPr>
            </a:lvl3pPr>
            <a:lvl4pPr marL="333375" indent="-90488" defTabSz="161925">
              <a:spcBef>
                <a:spcPct val="20000"/>
              </a:spcBef>
              <a:buChar char="–"/>
              <a:defRPr sz="1900">
                <a:solidFill>
                  <a:schemeClr val="tx1"/>
                </a:solidFill>
                <a:latin typeface="Arial" panose="020B0604020202020204" pitchFamily="34" charset="0"/>
              </a:defRPr>
            </a:lvl4pPr>
            <a:lvl5pPr marL="442913" indent="-119063" defTabSz="161925">
              <a:spcBef>
                <a:spcPct val="20000"/>
              </a:spcBef>
              <a:buChar char="»"/>
              <a:defRPr sz="1900">
                <a:solidFill>
                  <a:schemeClr val="tx1"/>
                </a:solidFill>
                <a:latin typeface="Arial" panose="020B0604020202020204" pitchFamily="34" charset="0"/>
              </a:defRPr>
            </a:lvl5pPr>
            <a:lvl6pPr marL="9001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13573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18145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2271713" indent="-1190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1600">
                <a:latin typeface="Comic Sans MS" panose="030F0702030302020204" pitchFamily="66" charset="0"/>
              </a:rPr>
              <a:t>0.01 gm</a:t>
            </a:r>
            <a:r>
              <a:rPr lang="en-US" altLang="en-US" sz="1600" baseline="30000">
                <a:latin typeface="Comic Sans MS" panose="030F0702030302020204" pitchFamily="66" charset="0"/>
              </a:rPr>
              <a:t>-3</a:t>
            </a:r>
          </a:p>
        </p:txBody>
      </p:sp>
      <p:sp>
        <p:nvSpPr>
          <p:cNvPr id="9228" name="Text Box 17"/>
          <p:cNvSpPr txBox="1">
            <a:spLocks noChangeArrowheads="1"/>
          </p:cNvSpPr>
          <p:nvPr/>
        </p:nvSpPr>
        <p:spPr bwMode="auto">
          <a:xfrm>
            <a:off x="5046664" y="879476"/>
            <a:ext cx="2536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2000">
                <a:latin typeface="Comic Sans MS" panose="030F0702030302020204" pitchFamily="66" charset="0"/>
              </a:rPr>
              <a:t>Ice Water Content</a:t>
            </a:r>
          </a:p>
        </p:txBody>
      </p:sp>
      <p:sp>
        <p:nvSpPr>
          <p:cNvPr id="9229" name="Text Box 18"/>
          <p:cNvSpPr txBox="1">
            <a:spLocks noChangeArrowheads="1"/>
          </p:cNvSpPr>
          <p:nvPr/>
        </p:nvSpPr>
        <p:spPr bwMode="auto">
          <a:xfrm>
            <a:off x="5805489" y="3081339"/>
            <a:ext cx="174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61925">
              <a:spcBef>
                <a:spcPct val="20000"/>
              </a:spcBef>
              <a:buChar char="•"/>
              <a:defRPr sz="3100">
                <a:solidFill>
                  <a:schemeClr val="tx1"/>
                </a:solidFill>
                <a:latin typeface="Arial" panose="020B0604020202020204" pitchFamily="34" charset="0"/>
              </a:defRPr>
            </a:lvl1pPr>
            <a:lvl2pPr marL="720725" indent="-276225" defTabSz="161925">
              <a:spcBef>
                <a:spcPct val="20000"/>
              </a:spcBef>
              <a:buChar char="–"/>
              <a:defRPr sz="2700">
                <a:solidFill>
                  <a:schemeClr val="tx1"/>
                </a:solidFill>
                <a:latin typeface="Arial" panose="020B0604020202020204" pitchFamily="34" charset="0"/>
              </a:defRPr>
            </a:lvl2pPr>
            <a:lvl3pPr marL="1109663" indent="-222250" defTabSz="161925">
              <a:spcBef>
                <a:spcPct val="20000"/>
              </a:spcBef>
              <a:buChar char="•"/>
              <a:defRPr sz="2300">
                <a:solidFill>
                  <a:schemeClr val="tx1"/>
                </a:solidFill>
                <a:latin typeface="Arial" panose="020B0604020202020204" pitchFamily="34" charset="0"/>
              </a:defRPr>
            </a:lvl3pPr>
            <a:lvl4pPr marL="1554163" indent="-222250" defTabSz="161925">
              <a:spcBef>
                <a:spcPct val="20000"/>
              </a:spcBef>
              <a:buChar char="–"/>
              <a:defRPr sz="1900">
                <a:solidFill>
                  <a:schemeClr val="tx1"/>
                </a:solidFill>
                <a:latin typeface="Arial" panose="020B0604020202020204" pitchFamily="34" charset="0"/>
              </a:defRPr>
            </a:lvl4pPr>
            <a:lvl5pPr marL="1997075" indent="-220663" defTabSz="161925">
              <a:spcBef>
                <a:spcPct val="20000"/>
              </a:spcBef>
              <a:buChar char="»"/>
              <a:defRPr sz="1900">
                <a:solidFill>
                  <a:schemeClr val="tx1"/>
                </a:solidFill>
                <a:latin typeface="Arial" panose="020B0604020202020204" pitchFamily="34" charset="0"/>
              </a:defRPr>
            </a:lvl5pPr>
            <a:lvl6pPr marL="24542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6pPr>
            <a:lvl7pPr marL="29114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7pPr>
            <a:lvl8pPr marL="33686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8pPr>
            <a:lvl9pPr marL="3825875" indent="-220663" defTabSz="161925" eaLnBrk="0" fontAlgn="base" hangingPunct="0">
              <a:spcBef>
                <a:spcPct val="20000"/>
              </a:spcBef>
              <a:spcAft>
                <a:spcPct val="0"/>
              </a:spcAft>
              <a:buChar char="»"/>
              <a:defRPr sz="1900">
                <a:solidFill>
                  <a:schemeClr val="tx1"/>
                </a:solidFill>
                <a:latin typeface="Arial" panose="020B0604020202020204" pitchFamily="34" charset="0"/>
              </a:defRPr>
            </a:lvl9pPr>
          </a:lstStyle>
          <a:p>
            <a:pPr eaLnBrk="1" hangingPunct="1">
              <a:spcBef>
                <a:spcPct val="0"/>
              </a:spcBef>
              <a:buFontTx/>
              <a:buNone/>
            </a:pPr>
            <a:r>
              <a:rPr lang="en-US" altLang="en-US" sz="2000">
                <a:latin typeface="Comic Sans MS" panose="030F0702030302020204" pitchFamily="66" charset="0"/>
              </a:rPr>
              <a:t>Particle Size</a:t>
            </a:r>
          </a:p>
        </p:txBody>
      </p:sp>
      <p:sp>
        <p:nvSpPr>
          <p:cNvPr id="14" name="Text Box 663"/>
          <p:cNvSpPr txBox="1">
            <a:spLocks noChangeArrowheads="1"/>
          </p:cNvSpPr>
          <p:nvPr/>
        </p:nvSpPr>
        <p:spPr bwMode="auto">
          <a:xfrm>
            <a:off x="0" y="114487"/>
            <a:ext cx="9144000" cy="39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196" tIns="11098" rIns="22196" bIns="11098">
            <a:spAutoFit/>
          </a:bodyPr>
          <a:lstStyle>
            <a:lvl1pPr defTabSz="161925" eaLnBrk="0" hangingPunct="0">
              <a:spcBef>
                <a:spcPct val="20000"/>
              </a:spcBef>
              <a:buChar char="•"/>
              <a:defRPr sz="3100">
                <a:solidFill>
                  <a:schemeClr val="tx1"/>
                </a:solidFill>
                <a:latin typeface="Arial" charset="0"/>
              </a:defRPr>
            </a:lvl1pPr>
            <a:lvl2pPr marL="131763" indent="-50800" defTabSz="161925" eaLnBrk="0" hangingPunct="0">
              <a:spcBef>
                <a:spcPct val="20000"/>
              </a:spcBef>
              <a:buChar char="–"/>
              <a:defRPr sz="2700">
                <a:solidFill>
                  <a:schemeClr val="tx1"/>
                </a:solidFill>
                <a:latin typeface="Arial" charset="0"/>
              </a:defRPr>
            </a:lvl2pPr>
            <a:lvl3pPr marL="201613" indent="-39688" defTabSz="161925" eaLnBrk="0" hangingPunct="0">
              <a:spcBef>
                <a:spcPct val="20000"/>
              </a:spcBef>
              <a:buChar char="•"/>
              <a:defRPr sz="2300">
                <a:solidFill>
                  <a:schemeClr val="tx1"/>
                </a:solidFill>
                <a:latin typeface="Arial" charset="0"/>
              </a:defRPr>
            </a:lvl3pPr>
            <a:lvl4pPr marL="282575" indent="-39688" defTabSz="161925" eaLnBrk="0" hangingPunct="0">
              <a:spcBef>
                <a:spcPct val="20000"/>
              </a:spcBef>
              <a:buChar char="–"/>
              <a:defRPr sz="1900">
                <a:solidFill>
                  <a:schemeClr val="tx1"/>
                </a:solidFill>
                <a:latin typeface="Arial" charset="0"/>
              </a:defRPr>
            </a:lvl4pPr>
            <a:lvl5pPr marL="363538" indent="-39688" defTabSz="161925" eaLnBrk="0" hangingPunct="0">
              <a:spcBef>
                <a:spcPct val="20000"/>
              </a:spcBef>
              <a:buChar char="»"/>
              <a:defRPr sz="1900">
                <a:solidFill>
                  <a:schemeClr val="tx1"/>
                </a:solidFill>
                <a:latin typeface="Arial" charset="0"/>
              </a:defRPr>
            </a:lvl5pPr>
            <a:lvl6pPr marL="820738" indent="-39688" defTabSz="161925" eaLnBrk="0" fontAlgn="base" hangingPunct="0">
              <a:spcBef>
                <a:spcPct val="20000"/>
              </a:spcBef>
              <a:spcAft>
                <a:spcPct val="0"/>
              </a:spcAft>
              <a:buChar char="»"/>
              <a:defRPr sz="1900">
                <a:solidFill>
                  <a:schemeClr val="tx1"/>
                </a:solidFill>
                <a:latin typeface="Arial" charset="0"/>
              </a:defRPr>
            </a:lvl6pPr>
            <a:lvl7pPr marL="1277938" indent="-39688" defTabSz="161925" eaLnBrk="0" fontAlgn="base" hangingPunct="0">
              <a:spcBef>
                <a:spcPct val="20000"/>
              </a:spcBef>
              <a:spcAft>
                <a:spcPct val="0"/>
              </a:spcAft>
              <a:buChar char="»"/>
              <a:defRPr sz="1900">
                <a:solidFill>
                  <a:schemeClr val="tx1"/>
                </a:solidFill>
                <a:latin typeface="Arial" charset="0"/>
              </a:defRPr>
            </a:lvl7pPr>
            <a:lvl8pPr marL="1735138" indent="-39688" defTabSz="161925" eaLnBrk="0" fontAlgn="base" hangingPunct="0">
              <a:spcBef>
                <a:spcPct val="20000"/>
              </a:spcBef>
              <a:spcAft>
                <a:spcPct val="0"/>
              </a:spcAft>
              <a:buChar char="»"/>
              <a:defRPr sz="1900">
                <a:solidFill>
                  <a:schemeClr val="tx1"/>
                </a:solidFill>
                <a:latin typeface="Arial" charset="0"/>
              </a:defRPr>
            </a:lvl8pPr>
            <a:lvl9pPr marL="2192338" indent="-39688" defTabSz="161925" eaLnBrk="0" fontAlgn="base" hangingPunct="0">
              <a:spcBef>
                <a:spcPct val="20000"/>
              </a:spcBef>
              <a:spcAft>
                <a:spcPct val="0"/>
              </a:spcAft>
              <a:buChar char="»"/>
              <a:defRPr sz="1900">
                <a:solidFill>
                  <a:schemeClr val="tx1"/>
                </a:solidFill>
                <a:latin typeface="Arial" charset="0"/>
              </a:defRPr>
            </a:lvl9pPr>
          </a:lstStyle>
          <a:p>
            <a:pPr algn="ctr">
              <a:spcBef>
                <a:spcPct val="0"/>
              </a:spcBef>
              <a:buFontTx/>
              <a:buNone/>
              <a:defRPr/>
            </a:pPr>
            <a:r>
              <a:rPr lang="en-US" altLang="en-US" sz="2400">
                <a:solidFill>
                  <a:schemeClr val="accent2"/>
                </a:solidFill>
                <a:effectLst>
                  <a:outerShdw blurRad="38100" dist="38100" dir="2700000" algn="tl">
                    <a:srgbClr val="C0C0C0"/>
                  </a:outerShdw>
                </a:effectLst>
                <a:latin typeface="Comic Sans MS" pitchFamily="66" charset="0"/>
                <a:cs typeface="Times New Roman" pitchFamily="18" charset="0"/>
              </a:rPr>
              <a:t>DC-8 APR-2 (Ku &amp; Ka bands) Up and Down Viewing Radar </a:t>
            </a:r>
            <a:endParaRPr lang="en-US" altLang="en-US" sz="2400">
              <a:latin typeface="Times New Roman" pitchFamily="18" charset="0"/>
              <a:cs typeface="Times New Roman" pitchFamily="18" charset="0"/>
            </a:endParaRPr>
          </a:p>
        </p:txBody>
      </p:sp>
    </p:spTree>
    <p:extLst>
      <p:ext uri="{BB962C8B-B14F-4D97-AF65-F5344CB8AC3E}">
        <p14:creationId xmlns:p14="http://schemas.microsoft.com/office/powerpoint/2010/main" val="261476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9A6D-8F27-CB44-830A-00BA83ED28F6}"/>
              </a:ext>
            </a:extLst>
          </p:cNvPr>
          <p:cNvSpPr>
            <a:spLocks noGrp="1"/>
          </p:cNvSpPr>
          <p:nvPr>
            <p:ph type="title"/>
          </p:nvPr>
        </p:nvSpPr>
        <p:spPr>
          <a:xfrm>
            <a:off x="375703" y="365126"/>
            <a:ext cx="8475689" cy="1325563"/>
          </a:xfrm>
        </p:spPr>
        <p:txBody>
          <a:bodyPr>
            <a:normAutofit/>
          </a:bodyPr>
          <a:lstStyle/>
          <a:p>
            <a:r>
              <a:rPr lang="en-US" sz="4000" dirty="0"/>
              <a:t>Mass growth equation, cont. </a:t>
            </a:r>
            <a:r>
              <a:rPr lang="en-US" sz="2000" dirty="0"/>
              <a:t>(Derive on your own…)</a:t>
            </a:r>
            <a:endParaRPr lang="en-US" sz="400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D4FB0C-982F-494D-9D9C-76F690BA9B59}"/>
                  </a:ext>
                </a:extLst>
              </p:cNvPr>
              <p:cNvSpPr/>
              <p:nvPr/>
            </p:nvSpPr>
            <p:spPr>
              <a:xfrm>
                <a:off x="138839" y="2263081"/>
                <a:ext cx="1049882"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Need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900" dirty="0">
                    <a:solidFill>
                      <a:schemeClr val="tx1"/>
                    </a:solidFill>
                  </a:rPr>
                  <a:t>, use thermal flux/diffusivity!</a:t>
                </a:r>
              </a:p>
            </p:txBody>
          </p:sp>
        </mc:Choice>
        <mc:Fallback xmlns="">
          <p:sp>
            <p:nvSpPr>
              <p:cNvPr id="4" name="Rectangle 3">
                <a:extLst>
                  <a:ext uri="{FF2B5EF4-FFF2-40B4-BE49-F238E27FC236}">
                    <a16:creationId xmlns:a16="http://schemas.microsoft.com/office/drawing/2014/main" id="{CFD4FB0C-982F-494D-9D9C-76F690BA9B59}"/>
                  </a:ext>
                </a:extLst>
              </p:cNvPr>
              <p:cNvSpPr>
                <a:spLocks noRot="1" noChangeAspect="1" noMove="1" noResize="1" noEditPoints="1" noAdjustHandles="1" noChangeArrowheads="1" noChangeShapeType="1" noTextEdit="1"/>
              </p:cNvSpPr>
              <p:nvPr/>
            </p:nvSpPr>
            <p:spPr>
              <a:xfrm>
                <a:off x="138839" y="2263081"/>
                <a:ext cx="1049882" cy="390469"/>
              </a:xfrm>
              <a:prstGeom prst="rect">
                <a:avLst/>
              </a:prstGeom>
              <a:blipFill>
                <a:blip r:embed="rId3"/>
                <a:stretch>
                  <a:fillRect t="-10606" b="-21212"/>
                </a:stretch>
              </a:blipFill>
              <a:ln>
                <a:solidFill>
                  <a:schemeClr val="tx1"/>
                </a:solidFill>
                <a:prstDash val="sysDot"/>
              </a:ln>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CE6117D3-0BCA-5E4B-8402-445377EAC7E8}"/>
              </a:ext>
            </a:extLst>
          </p:cNvPr>
          <p:cNvCxnSpPr>
            <a:cxnSpLocks/>
          </p:cNvCxnSpPr>
          <p:nvPr/>
        </p:nvCxnSpPr>
        <p:spPr>
          <a:xfrm flipH="1">
            <a:off x="1190415" y="2460768"/>
            <a:ext cx="189105" cy="344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8B5EAD6A-093F-F543-B22C-5C5CD3EAC299}"/>
                  </a:ext>
                </a:extLst>
              </p:cNvPr>
              <p:cNvSpPr/>
              <p:nvPr/>
            </p:nvSpPr>
            <p:spPr>
              <a:xfrm>
                <a:off x="1379520" y="2268973"/>
                <a:ext cx="1179106" cy="3904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𝐹</m:t>
                          </m:r>
                        </m:e>
                        <m:sub>
                          <m:r>
                            <a:rPr lang="en-US" sz="1050" i="1">
                              <a:solidFill>
                                <a:srgbClr val="477C96"/>
                              </a:solidFill>
                              <a:latin typeface="Cambria Math" panose="02040503050406030204" pitchFamily="18" charset="0"/>
                            </a:rPr>
                            <m:t>𝑇</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𝐾</m:t>
                          </m:r>
                        </m:e>
                        <m:sub>
                          <m:r>
                            <a:rPr lang="en-US" sz="1050" i="1">
                              <a:solidFill>
                                <a:srgbClr val="477C96"/>
                              </a:solidFill>
                              <a:latin typeface="Cambria Math" panose="02040503050406030204" pitchFamily="18" charset="0"/>
                            </a:rPr>
                            <m:t>𝑇</m:t>
                          </m:r>
                        </m:sub>
                      </m:sSub>
                      <m:sSub>
                        <m:sSubPr>
                          <m:ctrlPr>
                            <a:rPr lang="en-US" sz="1050" i="1">
                              <a:solidFill>
                                <a:srgbClr val="477C96"/>
                              </a:solidFill>
                              <a:latin typeface="Cambria Math" panose="02040503050406030204" pitchFamily="18" charset="0"/>
                            </a:rPr>
                          </m:ctrlPr>
                        </m:sSubPr>
                        <m:e>
                          <m:d>
                            <m:dPr>
                              <m:begChr m:val=""/>
                              <m:endChr m:val="|"/>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𝑇</m:t>
                                  </m:r>
                                </m:num>
                                <m:den>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𝑅</m:t>
                                  </m:r>
                                </m:den>
                              </m:f>
                            </m:e>
                          </m:d>
                        </m:e>
                        <m:sub>
                          <m:r>
                            <a:rPr lang="en-US" sz="1050" i="1">
                              <a:solidFill>
                                <a:srgbClr val="477C96"/>
                              </a:solidFill>
                              <a:latin typeface="Cambria Math" panose="02040503050406030204" pitchFamily="18" charset="0"/>
                            </a:rPr>
                            <m:t>𝑅</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𝑟</m:t>
                          </m:r>
                        </m:sub>
                      </m:sSub>
                    </m:oMath>
                  </m:oMathPara>
                </a14:m>
                <a:endParaRPr lang="en-US" sz="1050" dirty="0">
                  <a:solidFill>
                    <a:srgbClr val="477C96"/>
                  </a:solidFill>
                </a:endParaRPr>
              </a:p>
            </p:txBody>
          </p:sp>
        </mc:Choice>
        <mc:Fallback xmlns="">
          <p:sp>
            <p:nvSpPr>
              <p:cNvPr id="6" name="Rounded Rectangle 5">
                <a:extLst>
                  <a:ext uri="{FF2B5EF4-FFF2-40B4-BE49-F238E27FC236}">
                    <a16:creationId xmlns:a16="http://schemas.microsoft.com/office/drawing/2014/main" id="{8B5EAD6A-093F-F543-B22C-5C5CD3EAC299}"/>
                  </a:ext>
                </a:extLst>
              </p:cNvPr>
              <p:cNvSpPr>
                <a:spLocks noRot="1" noChangeAspect="1" noMove="1" noResize="1" noEditPoints="1" noAdjustHandles="1" noChangeArrowheads="1" noChangeShapeType="1" noTextEdit="1"/>
              </p:cNvSpPr>
              <p:nvPr/>
            </p:nvSpPr>
            <p:spPr>
              <a:xfrm>
                <a:off x="1379520" y="2268973"/>
                <a:ext cx="1179106" cy="390470"/>
              </a:xfrm>
              <a:prstGeom prst="roundRect">
                <a:avLst/>
              </a:prstGeom>
              <a:blipFill>
                <a:blip r:embed="rId4"/>
                <a:stretch>
                  <a:fillRect t="-200000" r="-27041" b="-284848"/>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FF8362A6-ED63-144D-AD4E-2C65F4CAC9BF}"/>
              </a:ext>
            </a:extLst>
          </p:cNvPr>
          <p:cNvCxnSpPr>
            <a:cxnSpLocks/>
          </p:cNvCxnSpPr>
          <p:nvPr/>
        </p:nvCxnSpPr>
        <p:spPr>
          <a:xfrm flipH="1">
            <a:off x="2557241" y="2547702"/>
            <a:ext cx="16903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BB8DDF-AD9B-3E48-865C-27B57C319CCA}"/>
                  </a:ext>
                </a:extLst>
              </p:cNvPr>
              <p:cNvSpPr/>
              <p:nvPr/>
            </p:nvSpPr>
            <p:spPr>
              <a:xfrm>
                <a:off x="2718945" y="2263081"/>
                <a:ext cx="1525395" cy="621090"/>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Flow of total Kinetic Energy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900" dirty="0">
                    <a:solidFill>
                      <a:schemeClr val="tx1"/>
                    </a:solidFill>
                  </a:rPr>
                  <a:t>) away from particle. Look familiar? Analogous to </a:t>
                </a:r>
                <a14:m>
                  <m:oMath xmlns:m="http://schemas.openxmlformats.org/officeDocument/2006/math">
                    <m:sSub>
                      <m:sSubPr>
                        <m:ctrlPr>
                          <a:rPr lang="en-US" sz="788" i="1">
                            <a:solidFill>
                              <a:schemeClr val="tx1"/>
                            </a:solidFill>
                            <a:latin typeface="Cambria Math" panose="02040503050406030204" pitchFamily="18" charset="0"/>
                            <a:ea typeface="Cambria Math" panose="02040503050406030204" pitchFamily="18" charset="0"/>
                          </a:rPr>
                        </m:ctrlPr>
                      </m:sSubPr>
                      <m:e>
                        <m:r>
                          <a:rPr lang="en-US" sz="788" i="1">
                            <a:solidFill>
                              <a:schemeClr val="tx1"/>
                            </a:solidFill>
                            <a:latin typeface="Cambria Math" panose="02040503050406030204" pitchFamily="18" charset="0"/>
                            <a:ea typeface="Cambria Math" panose="02040503050406030204" pitchFamily="18" charset="0"/>
                          </a:rPr>
                          <m:t>𝜌</m:t>
                        </m:r>
                      </m:e>
                      <m:sub>
                        <m:r>
                          <a:rPr lang="en-US" sz="788" i="1">
                            <a:solidFill>
                              <a:schemeClr val="tx1"/>
                            </a:solidFill>
                            <a:latin typeface="Cambria Math" panose="02040503050406030204" pitchFamily="18" charset="0"/>
                            <a:ea typeface="Cambria Math" panose="02040503050406030204" pitchFamily="18" charset="0"/>
                          </a:rPr>
                          <m:t>𝑣</m:t>
                        </m:r>
                      </m:sub>
                    </m:sSub>
                  </m:oMath>
                </a14:m>
                <a:r>
                  <a:rPr lang="en-US" sz="788" dirty="0">
                    <a:solidFill>
                      <a:schemeClr val="tx1"/>
                    </a:solidFill>
                  </a:rPr>
                  <a:t> </a:t>
                </a:r>
                <a:r>
                  <a:rPr lang="en-US" sz="900" dirty="0">
                    <a:solidFill>
                      <a:schemeClr val="tx1"/>
                    </a:solidFill>
                  </a:rPr>
                  <a:t>and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𝐹</m:t>
                        </m:r>
                      </m:e>
                      <m:sub>
                        <m:r>
                          <a:rPr lang="en-US" sz="788" i="1">
                            <a:solidFill>
                              <a:schemeClr val="tx1"/>
                            </a:solidFill>
                            <a:latin typeface="Cambria Math" panose="02040503050406030204" pitchFamily="18" charset="0"/>
                          </a:rPr>
                          <m:t>𝑣</m:t>
                        </m:r>
                      </m:sub>
                    </m:sSub>
                  </m:oMath>
                </a14:m>
                <a:endParaRPr lang="en-US" sz="900" dirty="0">
                  <a:solidFill>
                    <a:schemeClr val="tx1"/>
                  </a:solidFill>
                </a:endParaRPr>
              </a:p>
            </p:txBody>
          </p:sp>
        </mc:Choice>
        <mc:Fallback xmlns="">
          <p:sp>
            <p:nvSpPr>
              <p:cNvPr id="10" name="Rectangle 9">
                <a:extLst>
                  <a:ext uri="{FF2B5EF4-FFF2-40B4-BE49-F238E27FC236}">
                    <a16:creationId xmlns:a16="http://schemas.microsoft.com/office/drawing/2014/main" id="{CBBB8DDF-AD9B-3E48-865C-27B57C319CCA}"/>
                  </a:ext>
                </a:extLst>
              </p:cNvPr>
              <p:cNvSpPr>
                <a:spLocks noRot="1" noChangeAspect="1" noMove="1" noResize="1" noEditPoints="1" noAdjustHandles="1" noChangeArrowheads="1" noChangeShapeType="1" noTextEdit="1"/>
              </p:cNvSpPr>
              <p:nvPr/>
            </p:nvSpPr>
            <p:spPr>
              <a:xfrm>
                <a:off x="2718945" y="2263081"/>
                <a:ext cx="1525395" cy="621090"/>
              </a:xfrm>
              <a:prstGeom prst="rect">
                <a:avLst/>
              </a:prstGeom>
              <a:blipFill>
                <a:blip r:embed="rId5"/>
                <a:stretch>
                  <a:fillRect b="-4808"/>
                </a:stretch>
              </a:blipFill>
              <a:ln>
                <a:solidFill>
                  <a:schemeClr val="tx1"/>
                </a:solidFill>
                <a:prstDash val="sysDot"/>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49109F5E-7312-0B4E-BE09-B461DC4EA06E}"/>
              </a:ext>
            </a:extLst>
          </p:cNvPr>
          <p:cNvCxnSpPr>
            <a:cxnSpLocks/>
          </p:cNvCxnSpPr>
          <p:nvPr/>
        </p:nvCxnSpPr>
        <p:spPr>
          <a:xfrm>
            <a:off x="3135416" y="2884171"/>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35EEFB4E-00BE-CB44-BD24-697CBB557AED}"/>
                  </a:ext>
                </a:extLst>
              </p:cNvPr>
              <p:cNvSpPr/>
              <p:nvPr/>
            </p:nvSpPr>
            <p:spPr>
              <a:xfrm>
                <a:off x="2818855" y="2991240"/>
                <a:ext cx="1166405" cy="26631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tx1"/>
                          </a:solidFill>
                          <a:latin typeface="Cambria Math" panose="02040503050406030204" pitchFamily="18" charset="0"/>
                        </a:rPr>
                        <m:t>𝑇</m:t>
                      </m:r>
                      <m:d>
                        <m:dPr>
                          <m:ctrlPr>
                            <a:rPr lang="en-US" sz="900" i="1">
                              <a:solidFill>
                                <a:schemeClr val="tx1"/>
                              </a:solidFill>
                              <a:latin typeface="Cambria Math" panose="02040503050406030204" pitchFamily="18" charset="0"/>
                            </a:rPr>
                          </m:ctrlPr>
                        </m:dPr>
                        <m:e>
                          <m:r>
                            <a:rPr lang="en-US" sz="900" i="1">
                              <a:solidFill>
                                <a:schemeClr val="tx1"/>
                              </a:solidFill>
                              <a:latin typeface="Cambria Math" panose="02040503050406030204" pitchFamily="18" charset="0"/>
                            </a:rPr>
                            <m:t>𝑅</m:t>
                          </m:r>
                        </m:e>
                      </m:d>
                      <m:r>
                        <a:rPr lang="en-US" sz="900" i="1">
                          <a:solidFill>
                            <a:schemeClr val="tx1"/>
                          </a:solidFill>
                          <a:latin typeface="Cambria Math" panose="02040503050406030204" pitchFamily="18" charset="0"/>
                        </a:rPr>
                        <m:t>=</m:t>
                      </m:r>
                      <m:sSub>
                        <m:sSubPr>
                          <m:ctrlPr>
                            <a:rPr lang="en-US" sz="900" i="1">
                              <a:solidFill>
                                <a:schemeClr val="tx1"/>
                              </a:solidFill>
                              <a:latin typeface="Cambria Math" panose="02040503050406030204" pitchFamily="18" charset="0"/>
                            </a:rPr>
                          </m:ctrlPr>
                        </m:sSubPr>
                        <m:e>
                          <m:r>
                            <a:rPr lang="en-US" sz="900" i="1">
                              <a:solidFill>
                                <a:schemeClr val="tx1"/>
                              </a:solidFill>
                              <a:latin typeface="Cambria Math" panose="02040503050406030204" pitchFamily="18" charset="0"/>
                            </a:rPr>
                            <m:t>𝑇</m:t>
                          </m:r>
                        </m:e>
                        <m:sub>
                          <m:r>
                            <a:rPr lang="en-US" sz="900" i="1">
                              <a:solidFill>
                                <a:schemeClr val="tx1"/>
                              </a:solidFill>
                              <a:latin typeface="Cambria Math" panose="02040503050406030204" pitchFamily="18" charset="0"/>
                              <a:ea typeface="Cambria Math" panose="02040503050406030204" pitchFamily="18" charset="0"/>
                            </a:rPr>
                            <m:t>∞</m:t>
                          </m:r>
                        </m:sub>
                      </m:sSub>
                      <m:r>
                        <a:rPr lang="en-US" sz="900" i="1">
                          <a:solidFill>
                            <a:schemeClr val="tx1"/>
                          </a:solidFill>
                          <a:latin typeface="Cambria Math" panose="02040503050406030204" pitchFamily="18" charset="0"/>
                        </a:rPr>
                        <m:t>+</m:t>
                      </m:r>
                      <m:r>
                        <a:rPr lang="en-US" sz="900" i="1">
                          <a:solidFill>
                            <a:schemeClr val="tx1"/>
                          </a:solidFill>
                          <a:latin typeface="Cambria Math" panose="02040503050406030204" pitchFamily="18" charset="0"/>
                          <a:ea typeface="Cambria Math" panose="02040503050406030204" pitchFamily="18" charset="0"/>
                        </a:rPr>
                        <m:t>∆</m:t>
                      </m:r>
                      <m:r>
                        <a:rPr lang="en-US" sz="900" i="1">
                          <a:solidFill>
                            <a:schemeClr val="tx1"/>
                          </a:solidFill>
                          <a:latin typeface="Cambria Math" panose="02040503050406030204" pitchFamily="18" charset="0"/>
                          <a:ea typeface="Cambria Math" panose="02040503050406030204" pitchFamily="18" charset="0"/>
                        </a:rPr>
                        <m:t>𝑇</m:t>
                      </m:r>
                      <m:f>
                        <m:fPr>
                          <m:ctrlPr>
                            <a:rPr lang="en-US" sz="900" i="1">
                              <a:solidFill>
                                <a:schemeClr val="tx1"/>
                              </a:solidFill>
                              <a:latin typeface="Cambria Math" panose="02040503050406030204" pitchFamily="18" charset="0"/>
                              <a:ea typeface="Cambria Math" panose="02040503050406030204" pitchFamily="18" charset="0"/>
                            </a:rPr>
                          </m:ctrlPr>
                        </m:fPr>
                        <m:num>
                          <m:r>
                            <a:rPr lang="en-US" sz="900" i="1">
                              <a:solidFill>
                                <a:schemeClr val="tx1"/>
                              </a:solidFill>
                              <a:latin typeface="Cambria Math" panose="02040503050406030204" pitchFamily="18" charset="0"/>
                              <a:ea typeface="Cambria Math" panose="02040503050406030204" pitchFamily="18" charset="0"/>
                            </a:rPr>
                            <m:t>𝑟</m:t>
                          </m:r>
                        </m:num>
                        <m:den>
                          <m:r>
                            <a:rPr lang="en-US" sz="900" i="1">
                              <a:solidFill>
                                <a:schemeClr val="tx1"/>
                              </a:solidFill>
                              <a:latin typeface="Cambria Math" panose="02040503050406030204" pitchFamily="18" charset="0"/>
                              <a:ea typeface="Cambria Math" panose="02040503050406030204" pitchFamily="18" charset="0"/>
                            </a:rPr>
                            <m:t>𝑅</m:t>
                          </m:r>
                        </m:den>
                      </m:f>
                    </m:oMath>
                  </m:oMathPara>
                </a14:m>
                <a:endParaRPr lang="en-US" sz="900" dirty="0">
                  <a:solidFill>
                    <a:schemeClr val="tx1"/>
                  </a:solidFill>
                </a:endParaRPr>
              </a:p>
            </p:txBody>
          </p:sp>
        </mc:Choice>
        <mc:Fallback xmlns="">
          <p:sp>
            <p:nvSpPr>
              <p:cNvPr id="12" name="Rounded Rectangle 11">
                <a:extLst>
                  <a:ext uri="{FF2B5EF4-FFF2-40B4-BE49-F238E27FC236}">
                    <a16:creationId xmlns:a16="http://schemas.microsoft.com/office/drawing/2014/main" id="{35EEFB4E-00BE-CB44-BD24-697CBB557AED}"/>
                  </a:ext>
                </a:extLst>
              </p:cNvPr>
              <p:cNvSpPr>
                <a:spLocks noRot="1" noChangeAspect="1" noMove="1" noResize="1" noEditPoints="1" noAdjustHandles="1" noChangeArrowheads="1" noChangeShapeType="1" noTextEdit="1"/>
              </p:cNvSpPr>
              <p:nvPr/>
            </p:nvSpPr>
            <p:spPr>
              <a:xfrm>
                <a:off x="2818855" y="2991240"/>
                <a:ext cx="1166405" cy="266311"/>
              </a:xfrm>
              <a:prstGeom prst="roundRect">
                <a:avLst/>
              </a:prstGeom>
              <a:blipFill>
                <a:blip r:embed="rId6"/>
                <a:stretch>
                  <a:fillRect b="-888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12A2E285-1B86-1649-948E-449021BC7591}"/>
                  </a:ext>
                </a:extLst>
              </p:cNvPr>
              <p:cNvSpPr/>
              <p:nvPr/>
            </p:nvSpPr>
            <p:spPr>
              <a:xfrm>
                <a:off x="1550577" y="2838676"/>
                <a:ext cx="925378" cy="418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𝐹</m:t>
                          </m:r>
                        </m:e>
                        <m:sub>
                          <m:r>
                            <a:rPr lang="en-US" sz="1050" i="1">
                              <a:solidFill>
                                <a:srgbClr val="477C96"/>
                              </a:solidFill>
                              <a:latin typeface="Cambria Math" panose="02040503050406030204" pitchFamily="18" charset="0"/>
                            </a:rPr>
                            <m:t>𝑇</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𝐾</m:t>
                          </m:r>
                        </m:e>
                        <m:sub>
                          <m:r>
                            <a:rPr lang="en-US" sz="1050" i="1">
                              <a:solidFill>
                                <a:srgbClr val="477C96"/>
                              </a:solidFill>
                              <a:latin typeface="Cambria Math" panose="02040503050406030204" pitchFamily="18" charset="0"/>
                            </a:rPr>
                            <m:t>𝑇</m:t>
                          </m:r>
                        </m:sub>
                      </m:sSub>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ea typeface="Cambria Math" panose="02040503050406030204" pitchFamily="18" charset="0"/>
                            </a:rPr>
                            <m:t>∆</m:t>
                          </m:r>
                          <m:r>
                            <a:rPr lang="en-US" sz="1050" i="1">
                              <a:solidFill>
                                <a:srgbClr val="477C96"/>
                              </a:solidFill>
                              <a:latin typeface="Cambria Math" panose="02040503050406030204" pitchFamily="18" charset="0"/>
                              <a:ea typeface="Cambria Math" panose="02040503050406030204" pitchFamily="18" charset="0"/>
                            </a:rPr>
                            <m:t>𝑇</m:t>
                          </m:r>
                        </m:num>
                        <m:den>
                          <m:r>
                            <a:rPr lang="en-US" sz="1050" i="1">
                              <a:solidFill>
                                <a:srgbClr val="477C96"/>
                              </a:solidFill>
                              <a:latin typeface="Cambria Math" panose="02040503050406030204" pitchFamily="18" charset="0"/>
                            </a:rPr>
                            <m:t>𝑟</m:t>
                          </m:r>
                        </m:den>
                      </m:f>
                    </m:oMath>
                  </m:oMathPara>
                </a14:m>
                <a:endParaRPr lang="en-US" sz="1050" dirty="0">
                  <a:solidFill>
                    <a:srgbClr val="477C96"/>
                  </a:solidFill>
                </a:endParaRPr>
              </a:p>
            </p:txBody>
          </p:sp>
        </mc:Choice>
        <mc:Fallback xmlns="">
          <p:sp>
            <p:nvSpPr>
              <p:cNvPr id="13" name="Rounded Rectangle 12">
                <a:extLst>
                  <a:ext uri="{FF2B5EF4-FFF2-40B4-BE49-F238E27FC236}">
                    <a16:creationId xmlns:a16="http://schemas.microsoft.com/office/drawing/2014/main" id="{12A2E285-1B86-1649-948E-449021BC7591}"/>
                  </a:ext>
                </a:extLst>
              </p:cNvPr>
              <p:cNvSpPr>
                <a:spLocks noRot="1" noChangeAspect="1" noMove="1" noResize="1" noEditPoints="1" noAdjustHandles="1" noChangeArrowheads="1" noChangeShapeType="1" noTextEdit="1"/>
              </p:cNvSpPr>
              <p:nvPr/>
            </p:nvSpPr>
            <p:spPr>
              <a:xfrm>
                <a:off x="1550577" y="2838676"/>
                <a:ext cx="925378" cy="418874"/>
              </a:xfrm>
              <a:prstGeom prst="roundRect">
                <a:avLst/>
              </a:prstGeom>
              <a:blipFill>
                <a:blip r:embed="rId7"/>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85B0C3C5-3635-6146-8802-4B889F2910DE}"/>
              </a:ext>
            </a:extLst>
          </p:cNvPr>
          <p:cNvCxnSpPr>
            <a:cxnSpLocks/>
          </p:cNvCxnSpPr>
          <p:nvPr/>
        </p:nvCxnSpPr>
        <p:spPr>
          <a:xfrm flipH="1">
            <a:off x="2396097" y="3125475"/>
            <a:ext cx="422760"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D8C9B1-0E52-914C-9E63-DBA1C4CD8F53}"/>
              </a:ext>
            </a:extLst>
          </p:cNvPr>
          <p:cNvCxnSpPr>
            <a:cxnSpLocks/>
            <a:stCxn id="6" idx="2"/>
            <a:endCxn id="13" idx="0"/>
          </p:cNvCxnSpPr>
          <p:nvPr/>
        </p:nvCxnSpPr>
        <p:spPr>
          <a:xfrm>
            <a:off x="1969074" y="2659443"/>
            <a:ext cx="4264" cy="207638"/>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C12E393-025A-5C42-ADF9-C45FD3D2B731}"/>
              </a:ext>
            </a:extLst>
          </p:cNvPr>
          <p:cNvSpPr/>
          <p:nvPr/>
        </p:nvSpPr>
        <p:spPr>
          <a:xfrm>
            <a:off x="138839" y="2777136"/>
            <a:ext cx="1313854" cy="651865"/>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Since latent heating </a:t>
            </a:r>
            <a:r>
              <a:rPr lang="en-US" sz="900" u="sng" dirty="0">
                <a:solidFill>
                  <a:schemeClr val="tx1"/>
                </a:solidFill>
              </a:rPr>
              <a:t>generates </a:t>
            </a:r>
            <a:r>
              <a:rPr lang="en-US" sz="900" dirty="0">
                <a:solidFill>
                  <a:schemeClr val="tx1"/>
                </a:solidFill>
              </a:rPr>
              <a:t>the energy that flows away from the particle…</a:t>
            </a:r>
          </a:p>
        </p:txBody>
      </p:sp>
      <p:cxnSp>
        <p:nvCxnSpPr>
          <p:cNvPr id="26" name="Straight Connector 25">
            <a:extLst>
              <a:ext uri="{FF2B5EF4-FFF2-40B4-BE49-F238E27FC236}">
                <a16:creationId xmlns:a16="http://schemas.microsoft.com/office/drawing/2014/main" id="{0DD7F131-8140-4A42-AD47-81AA6C745DEE}"/>
              </a:ext>
            </a:extLst>
          </p:cNvPr>
          <p:cNvCxnSpPr>
            <a:cxnSpLocks/>
          </p:cNvCxnSpPr>
          <p:nvPr/>
        </p:nvCxnSpPr>
        <p:spPr>
          <a:xfrm>
            <a:off x="522356" y="3439624"/>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5FB90D74-2064-5741-B7CA-A06C3104F1CC}"/>
                  </a:ext>
                </a:extLst>
              </p:cNvPr>
              <p:cNvSpPr/>
              <p:nvPr/>
            </p:nvSpPr>
            <p:spPr>
              <a:xfrm>
                <a:off x="205795" y="3546693"/>
                <a:ext cx="1166405" cy="3204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chemeClr val="tx1"/>
                              </a:solidFill>
                              <a:latin typeface="Cambria Math" panose="02040503050406030204" pitchFamily="18" charset="0"/>
                            </a:rPr>
                          </m:ctrlPr>
                        </m:sSubPr>
                        <m:e>
                          <m:r>
                            <a:rPr lang="en-US" sz="900" i="1">
                              <a:solidFill>
                                <a:schemeClr val="tx1"/>
                              </a:solidFill>
                              <a:latin typeface="Cambria Math" panose="02040503050406030204" pitchFamily="18" charset="0"/>
                            </a:rPr>
                            <m:t>𝐿</m:t>
                          </m:r>
                        </m:e>
                        <m:sub>
                          <m:r>
                            <a:rPr lang="en-US" sz="900" i="1">
                              <a:solidFill>
                                <a:schemeClr val="tx1"/>
                              </a:solidFill>
                              <a:latin typeface="Cambria Math" panose="02040503050406030204" pitchFamily="18" charset="0"/>
                            </a:rPr>
                            <m:t>𝑣</m:t>
                          </m:r>
                        </m:sub>
                      </m:sSub>
                      <m:f>
                        <m:fPr>
                          <m:ctrlPr>
                            <a:rPr lang="en-US" sz="900" i="1">
                              <a:solidFill>
                                <a:schemeClr val="tx1"/>
                              </a:solidFill>
                              <a:latin typeface="Cambria Math" panose="02040503050406030204" pitchFamily="18" charset="0"/>
                            </a:rPr>
                          </m:ctrlPr>
                        </m:fPr>
                        <m:num>
                          <m:r>
                            <a:rPr lang="en-US" sz="900" i="1">
                              <a:solidFill>
                                <a:schemeClr val="tx1"/>
                              </a:solidFill>
                              <a:latin typeface="Cambria Math" panose="02040503050406030204" pitchFamily="18" charset="0"/>
                            </a:rPr>
                            <m:t>𝑑𝑚</m:t>
                          </m:r>
                        </m:num>
                        <m:den>
                          <m:r>
                            <a:rPr lang="en-US" sz="900" i="1">
                              <a:solidFill>
                                <a:schemeClr val="tx1"/>
                              </a:solidFill>
                              <a:latin typeface="Cambria Math" panose="02040503050406030204" pitchFamily="18" charset="0"/>
                            </a:rPr>
                            <m:t>𝑑𝑡</m:t>
                          </m:r>
                        </m:den>
                      </m:f>
                      <m:r>
                        <a:rPr lang="en-US" sz="900" i="1">
                          <a:solidFill>
                            <a:schemeClr val="tx1"/>
                          </a:solidFill>
                          <a:latin typeface="Cambria Math" panose="02040503050406030204" pitchFamily="18" charset="0"/>
                        </a:rPr>
                        <m:t>=4</m:t>
                      </m:r>
                      <m:r>
                        <a:rPr lang="en-US" sz="900" i="1">
                          <a:solidFill>
                            <a:schemeClr val="tx1"/>
                          </a:solidFill>
                          <a:latin typeface="Cambria Math" panose="02040503050406030204" pitchFamily="18" charset="0"/>
                          <a:ea typeface="Cambria Math" panose="02040503050406030204" pitchFamily="18" charset="0"/>
                        </a:rPr>
                        <m:t>𝜋</m:t>
                      </m:r>
                      <m:sSup>
                        <m:sSupPr>
                          <m:ctrlPr>
                            <a:rPr lang="en-US" sz="900" i="1">
                              <a:solidFill>
                                <a:schemeClr val="tx1"/>
                              </a:solidFill>
                              <a:latin typeface="Cambria Math" panose="02040503050406030204" pitchFamily="18" charset="0"/>
                              <a:ea typeface="Cambria Math" panose="02040503050406030204" pitchFamily="18" charset="0"/>
                            </a:rPr>
                          </m:ctrlPr>
                        </m:sSupPr>
                        <m:e>
                          <m:r>
                            <a:rPr lang="en-US" sz="900" i="1">
                              <a:solidFill>
                                <a:schemeClr val="tx1"/>
                              </a:solidFill>
                              <a:latin typeface="Cambria Math" panose="02040503050406030204" pitchFamily="18" charset="0"/>
                              <a:ea typeface="Cambria Math" panose="02040503050406030204" pitchFamily="18" charset="0"/>
                            </a:rPr>
                            <m:t>𝑟</m:t>
                          </m:r>
                        </m:e>
                        <m:sup>
                          <m:r>
                            <a:rPr lang="en-US" sz="900" i="1">
                              <a:solidFill>
                                <a:schemeClr val="tx1"/>
                              </a:solidFill>
                              <a:latin typeface="Cambria Math" panose="02040503050406030204" pitchFamily="18" charset="0"/>
                              <a:ea typeface="Cambria Math" panose="02040503050406030204" pitchFamily="18" charset="0"/>
                            </a:rPr>
                            <m:t>2</m:t>
                          </m:r>
                        </m:sup>
                      </m:sSup>
                      <m:sSub>
                        <m:sSubPr>
                          <m:ctrlPr>
                            <a:rPr lang="en-US" sz="900" i="1">
                              <a:solidFill>
                                <a:schemeClr val="tx1"/>
                              </a:solidFill>
                              <a:latin typeface="Cambria Math" panose="02040503050406030204" pitchFamily="18" charset="0"/>
                              <a:ea typeface="Cambria Math" panose="02040503050406030204" pitchFamily="18" charset="0"/>
                            </a:rPr>
                          </m:ctrlPr>
                        </m:sSubPr>
                        <m:e>
                          <m:r>
                            <a:rPr lang="en-US" sz="900" i="1">
                              <a:solidFill>
                                <a:schemeClr val="tx1"/>
                              </a:solidFill>
                              <a:latin typeface="Cambria Math" panose="02040503050406030204" pitchFamily="18" charset="0"/>
                              <a:ea typeface="Cambria Math" panose="02040503050406030204" pitchFamily="18" charset="0"/>
                            </a:rPr>
                            <m:t>𝐹</m:t>
                          </m:r>
                        </m:e>
                        <m:sub>
                          <m:r>
                            <a:rPr lang="en-US" sz="900" i="1">
                              <a:solidFill>
                                <a:schemeClr val="tx1"/>
                              </a:solidFill>
                              <a:latin typeface="Cambria Math" panose="02040503050406030204" pitchFamily="18" charset="0"/>
                              <a:ea typeface="Cambria Math" panose="02040503050406030204" pitchFamily="18" charset="0"/>
                            </a:rPr>
                            <m:t>𝑇</m:t>
                          </m:r>
                        </m:sub>
                      </m:sSub>
                    </m:oMath>
                  </m:oMathPara>
                </a14:m>
                <a:endParaRPr lang="en-US" sz="900" dirty="0">
                  <a:solidFill>
                    <a:schemeClr val="tx1"/>
                  </a:solidFill>
                </a:endParaRPr>
              </a:p>
            </p:txBody>
          </p:sp>
        </mc:Choice>
        <mc:Fallback xmlns="">
          <p:sp>
            <p:nvSpPr>
              <p:cNvPr id="27" name="Rounded Rectangle 26">
                <a:extLst>
                  <a:ext uri="{FF2B5EF4-FFF2-40B4-BE49-F238E27FC236}">
                    <a16:creationId xmlns:a16="http://schemas.microsoft.com/office/drawing/2014/main" id="{5FB90D74-2064-5741-B7CA-A06C3104F1CC}"/>
                  </a:ext>
                </a:extLst>
              </p:cNvPr>
              <p:cNvSpPr>
                <a:spLocks noRot="1" noChangeAspect="1" noMove="1" noResize="1" noEditPoints="1" noAdjustHandles="1" noChangeArrowheads="1" noChangeShapeType="1" noTextEdit="1"/>
              </p:cNvSpPr>
              <p:nvPr/>
            </p:nvSpPr>
            <p:spPr>
              <a:xfrm>
                <a:off x="205795" y="3546693"/>
                <a:ext cx="1166405" cy="320458"/>
              </a:xfrm>
              <a:prstGeom prst="roundRect">
                <a:avLst/>
              </a:prstGeom>
              <a:blipFill>
                <a:blip r:embed="rId8"/>
                <a:stretch>
                  <a:fillRect b="-3704"/>
                </a:stretch>
              </a:blipFill>
              <a:ln>
                <a:solidFill>
                  <a:schemeClr val="tx1"/>
                </a:solidFill>
              </a:ln>
            </p:spPr>
            <p:txBody>
              <a:bodyPr/>
              <a:lstStyle/>
              <a:p>
                <a:r>
                  <a:rPr lang="en-US">
                    <a:noFill/>
                  </a:rPr>
                  <a:t> </a:t>
                </a:r>
              </a:p>
            </p:txBody>
          </p:sp>
        </mc:Fallback>
      </mc:AlternateContent>
      <p:sp>
        <p:nvSpPr>
          <p:cNvPr id="28" name="Right Brace 27">
            <a:extLst>
              <a:ext uri="{FF2B5EF4-FFF2-40B4-BE49-F238E27FC236}">
                <a16:creationId xmlns:a16="http://schemas.microsoft.com/office/drawing/2014/main" id="{94AF5D6E-CE3E-5A4A-AD56-D12068A560A4}"/>
              </a:ext>
            </a:extLst>
          </p:cNvPr>
          <p:cNvSpPr/>
          <p:nvPr/>
        </p:nvSpPr>
        <p:spPr>
          <a:xfrm rot="5400000">
            <a:off x="465190" y="3789465"/>
            <a:ext cx="114333" cy="29330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 name="Right Brace 28">
            <a:extLst>
              <a:ext uri="{FF2B5EF4-FFF2-40B4-BE49-F238E27FC236}">
                <a16:creationId xmlns:a16="http://schemas.microsoft.com/office/drawing/2014/main" id="{BAD6A18A-0711-EC48-87FE-3BF793690284}"/>
              </a:ext>
            </a:extLst>
          </p:cNvPr>
          <p:cNvSpPr/>
          <p:nvPr/>
        </p:nvSpPr>
        <p:spPr>
          <a:xfrm rot="5400000">
            <a:off x="935076" y="3739641"/>
            <a:ext cx="114333" cy="39295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DA42F749-BA40-ED4B-8DCF-A210B8BA1448}"/>
              </a:ext>
            </a:extLst>
          </p:cNvPr>
          <p:cNvSpPr/>
          <p:nvPr/>
        </p:nvSpPr>
        <p:spPr>
          <a:xfrm>
            <a:off x="39558" y="3993284"/>
            <a:ext cx="711161"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Generate energy due to mass growth</a:t>
            </a:r>
          </a:p>
        </p:txBody>
      </p:sp>
      <p:sp>
        <p:nvSpPr>
          <p:cNvPr id="31" name="Rectangle 30">
            <a:extLst>
              <a:ext uri="{FF2B5EF4-FFF2-40B4-BE49-F238E27FC236}">
                <a16:creationId xmlns:a16="http://schemas.microsoft.com/office/drawing/2014/main" id="{A7DB0D6B-FB8D-A142-9A4F-A5CC95BA9E79}"/>
              </a:ext>
            </a:extLst>
          </p:cNvPr>
          <p:cNvSpPr/>
          <p:nvPr/>
        </p:nvSpPr>
        <p:spPr>
          <a:xfrm>
            <a:off x="795481" y="3993285"/>
            <a:ext cx="679799" cy="67134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Flow away via diffusion</a:t>
            </a:r>
          </a:p>
        </p:txBody>
      </p:sp>
      <p:cxnSp>
        <p:nvCxnSpPr>
          <p:cNvPr id="32" name="Straight Connector 31">
            <a:extLst>
              <a:ext uri="{FF2B5EF4-FFF2-40B4-BE49-F238E27FC236}">
                <a16:creationId xmlns:a16="http://schemas.microsoft.com/office/drawing/2014/main" id="{5BF28207-6D12-B840-9AB9-D8629F642F2D}"/>
              </a:ext>
            </a:extLst>
          </p:cNvPr>
          <p:cNvCxnSpPr>
            <a:cxnSpLocks/>
          </p:cNvCxnSpPr>
          <p:nvPr/>
        </p:nvCxnSpPr>
        <p:spPr>
          <a:xfrm flipH="1">
            <a:off x="1394274" y="3665081"/>
            <a:ext cx="229777" cy="0"/>
          </a:xfrm>
          <a:prstGeom prst="line">
            <a:avLst/>
          </a:prstGeom>
          <a:ln w="19050">
            <a:solidFill>
              <a:schemeClr val="accent2"/>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C605F1-AAED-AC4C-A703-3012BEC23230}"/>
              </a:ext>
            </a:extLst>
          </p:cNvPr>
          <p:cNvCxnSpPr>
            <a:cxnSpLocks/>
          </p:cNvCxnSpPr>
          <p:nvPr/>
        </p:nvCxnSpPr>
        <p:spPr>
          <a:xfrm>
            <a:off x="1969073" y="3274571"/>
            <a:ext cx="0" cy="165053"/>
          </a:xfrm>
          <a:prstGeom prst="line">
            <a:avLst/>
          </a:prstGeom>
          <a:ln w="190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A9BB46CF-73D3-C546-A1B8-AC6F477E8536}"/>
                  </a:ext>
                </a:extLst>
              </p:cNvPr>
              <p:cNvSpPr/>
              <p:nvPr/>
            </p:nvSpPr>
            <p:spPr>
              <a:xfrm>
                <a:off x="1624051" y="3473878"/>
                <a:ext cx="1258956" cy="2868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chemeClr val="accent2"/>
                              </a:solidFill>
                              <a:latin typeface="Cambria Math" panose="02040503050406030204" pitchFamily="18" charset="0"/>
                            </a:rPr>
                          </m:ctrlPr>
                        </m:sSubPr>
                        <m:e>
                          <m:r>
                            <a:rPr lang="en-US" sz="900" i="1">
                              <a:solidFill>
                                <a:schemeClr val="accent2"/>
                              </a:solidFill>
                              <a:latin typeface="Cambria Math" panose="02040503050406030204" pitchFamily="18" charset="0"/>
                            </a:rPr>
                            <m:t>𝐿</m:t>
                          </m:r>
                        </m:e>
                        <m:sub>
                          <m:r>
                            <a:rPr lang="en-US" sz="900" i="1">
                              <a:solidFill>
                                <a:schemeClr val="accent2"/>
                              </a:solidFill>
                              <a:latin typeface="Cambria Math" panose="02040503050406030204" pitchFamily="18" charset="0"/>
                            </a:rPr>
                            <m:t>𝑣</m:t>
                          </m:r>
                        </m:sub>
                      </m:sSub>
                      <m:f>
                        <m:fPr>
                          <m:ctrlPr>
                            <a:rPr lang="en-US" sz="900" i="1">
                              <a:solidFill>
                                <a:schemeClr val="accent2"/>
                              </a:solidFill>
                              <a:latin typeface="Cambria Math" panose="02040503050406030204" pitchFamily="18" charset="0"/>
                            </a:rPr>
                          </m:ctrlPr>
                        </m:fPr>
                        <m:num>
                          <m:r>
                            <a:rPr lang="en-US" sz="900" i="1">
                              <a:solidFill>
                                <a:schemeClr val="accent2"/>
                              </a:solidFill>
                              <a:latin typeface="Cambria Math" panose="02040503050406030204" pitchFamily="18" charset="0"/>
                            </a:rPr>
                            <m:t>𝑑𝑚</m:t>
                          </m:r>
                        </m:num>
                        <m:den>
                          <m:r>
                            <a:rPr lang="en-US" sz="900" i="1">
                              <a:solidFill>
                                <a:schemeClr val="accent2"/>
                              </a:solidFill>
                              <a:latin typeface="Cambria Math" panose="02040503050406030204" pitchFamily="18" charset="0"/>
                            </a:rPr>
                            <m:t>𝑑𝑡</m:t>
                          </m:r>
                        </m:den>
                      </m:f>
                      <m:r>
                        <a:rPr lang="en-US" sz="900" i="1">
                          <a:solidFill>
                            <a:schemeClr val="accent2"/>
                          </a:solidFill>
                          <a:latin typeface="Cambria Math" panose="02040503050406030204" pitchFamily="18" charset="0"/>
                        </a:rPr>
                        <m:t>=4</m:t>
                      </m:r>
                      <m:r>
                        <a:rPr lang="en-US" sz="900" i="1">
                          <a:solidFill>
                            <a:schemeClr val="accent2"/>
                          </a:solidFill>
                          <a:latin typeface="Cambria Math" panose="02040503050406030204" pitchFamily="18" charset="0"/>
                          <a:ea typeface="Cambria Math" panose="02040503050406030204" pitchFamily="18" charset="0"/>
                        </a:rPr>
                        <m:t>𝜋</m:t>
                      </m:r>
                      <m:sSup>
                        <m:sSupPr>
                          <m:ctrlPr>
                            <a:rPr lang="en-US" sz="900" i="1">
                              <a:solidFill>
                                <a:schemeClr val="accent2"/>
                              </a:solidFill>
                              <a:latin typeface="Cambria Math" panose="02040503050406030204" pitchFamily="18" charset="0"/>
                              <a:ea typeface="Cambria Math" panose="02040503050406030204" pitchFamily="18" charset="0"/>
                            </a:rPr>
                          </m:ctrlPr>
                        </m:sSupPr>
                        <m:e>
                          <m:r>
                            <a:rPr lang="en-US" sz="900" i="1">
                              <a:solidFill>
                                <a:schemeClr val="accent2"/>
                              </a:solidFill>
                              <a:latin typeface="Cambria Math" panose="02040503050406030204" pitchFamily="18" charset="0"/>
                              <a:ea typeface="Cambria Math" panose="02040503050406030204" pitchFamily="18" charset="0"/>
                            </a:rPr>
                            <m:t>𝑟</m:t>
                          </m:r>
                        </m:e>
                        <m:sup>
                          <m:r>
                            <a:rPr lang="en-US" sz="900" i="1">
                              <a:solidFill>
                                <a:schemeClr val="accent2"/>
                              </a:solidFill>
                              <a:latin typeface="Cambria Math" panose="02040503050406030204" pitchFamily="18" charset="0"/>
                              <a:ea typeface="Cambria Math" panose="02040503050406030204" pitchFamily="18" charset="0"/>
                            </a:rPr>
                            <m:t>2</m:t>
                          </m:r>
                        </m:sup>
                      </m:sSup>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𝐾</m:t>
                          </m:r>
                        </m:e>
                        <m:sub>
                          <m:r>
                            <a:rPr lang="en-US" sz="900" i="1">
                              <a:solidFill>
                                <a:schemeClr val="accent2"/>
                              </a:solidFill>
                              <a:latin typeface="Cambria Math" panose="02040503050406030204" pitchFamily="18" charset="0"/>
                              <a:ea typeface="Cambria Math" panose="02040503050406030204" pitchFamily="18" charset="0"/>
                            </a:rPr>
                            <m:t>𝑇</m:t>
                          </m:r>
                        </m:sub>
                      </m:sSub>
                      <m:f>
                        <m:fPr>
                          <m:ctrlPr>
                            <a:rPr lang="en-US" sz="900" i="1">
                              <a:solidFill>
                                <a:schemeClr val="accent2"/>
                              </a:solidFill>
                              <a:latin typeface="Cambria Math" panose="02040503050406030204" pitchFamily="18" charset="0"/>
                              <a:ea typeface="Cambria Math" panose="02040503050406030204" pitchFamily="18" charset="0"/>
                            </a:rPr>
                          </m:ctrlPr>
                        </m:fPr>
                        <m:num>
                          <m:r>
                            <a:rPr lang="en-US" sz="900" i="1">
                              <a:solidFill>
                                <a:schemeClr val="accent2"/>
                              </a:solidFill>
                              <a:latin typeface="Cambria Math" panose="02040503050406030204" pitchFamily="18" charset="0"/>
                              <a:ea typeface="Cambria Math" panose="02040503050406030204" pitchFamily="18" charset="0"/>
                            </a:rPr>
                            <m:t>∆</m:t>
                          </m:r>
                          <m:r>
                            <a:rPr lang="en-US" sz="900" i="1">
                              <a:solidFill>
                                <a:schemeClr val="accent2"/>
                              </a:solidFill>
                              <a:latin typeface="Cambria Math" panose="02040503050406030204" pitchFamily="18" charset="0"/>
                              <a:ea typeface="Cambria Math" panose="02040503050406030204" pitchFamily="18" charset="0"/>
                            </a:rPr>
                            <m:t>𝑇</m:t>
                          </m:r>
                        </m:num>
                        <m:den>
                          <m:r>
                            <a:rPr lang="en-US" sz="900" i="1">
                              <a:solidFill>
                                <a:schemeClr val="accent2"/>
                              </a:solidFill>
                              <a:latin typeface="Cambria Math" panose="02040503050406030204" pitchFamily="18" charset="0"/>
                              <a:ea typeface="Cambria Math" panose="02040503050406030204" pitchFamily="18" charset="0"/>
                            </a:rPr>
                            <m:t>𝑟</m:t>
                          </m:r>
                        </m:den>
                      </m:f>
                    </m:oMath>
                  </m:oMathPara>
                </a14:m>
                <a:endParaRPr lang="en-US" sz="900" dirty="0">
                  <a:solidFill>
                    <a:schemeClr val="accent2"/>
                  </a:solidFill>
                </a:endParaRPr>
              </a:p>
            </p:txBody>
          </p:sp>
        </mc:Choice>
        <mc:Fallback xmlns="">
          <p:sp>
            <p:nvSpPr>
              <p:cNvPr id="35" name="Rounded Rectangle 34">
                <a:extLst>
                  <a:ext uri="{FF2B5EF4-FFF2-40B4-BE49-F238E27FC236}">
                    <a16:creationId xmlns:a16="http://schemas.microsoft.com/office/drawing/2014/main" id="{A9BB46CF-73D3-C546-A1B8-AC6F477E8536}"/>
                  </a:ext>
                </a:extLst>
              </p:cNvPr>
              <p:cNvSpPr>
                <a:spLocks noRot="1" noChangeAspect="1" noMove="1" noResize="1" noEditPoints="1" noAdjustHandles="1" noChangeArrowheads="1" noChangeShapeType="1" noTextEdit="1"/>
              </p:cNvSpPr>
              <p:nvPr/>
            </p:nvSpPr>
            <p:spPr>
              <a:xfrm>
                <a:off x="1624051" y="3473878"/>
                <a:ext cx="1258956" cy="286801"/>
              </a:xfrm>
              <a:prstGeom prst="roundRect">
                <a:avLst/>
              </a:prstGeom>
              <a:blipFill>
                <a:blip r:embed="rId9"/>
                <a:stretch>
                  <a:fillRect b="-8163"/>
                </a:stretch>
              </a:blipFill>
              <a:ln>
                <a:solidFill>
                  <a:schemeClr val="accent2"/>
                </a:solid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81516DC8-424B-BD46-8D61-643C42A5934D}"/>
              </a:ext>
            </a:extLst>
          </p:cNvPr>
          <p:cNvCxnSpPr>
            <a:cxnSpLocks/>
          </p:cNvCxnSpPr>
          <p:nvPr/>
        </p:nvCxnSpPr>
        <p:spPr>
          <a:xfrm>
            <a:off x="2017727" y="3774262"/>
            <a:ext cx="0" cy="165053"/>
          </a:xfrm>
          <a:prstGeom prst="line">
            <a:avLst/>
          </a:prstGeom>
          <a:ln w="190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0A131ED7-BDA6-B64F-8330-CBF94C706F27}"/>
                  </a:ext>
                </a:extLst>
              </p:cNvPr>
              <p:cNvSpPr/>
              <p:nvPr/>
            </p:nvSpPr>
            <p:spPr>
              <a:xfrm>
                <a:off x="1672705" y="3939912"/>
                <a:ext cx="1166405" cy="32045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accent2"/>
                          </a:solidFill>
                          <a:latin typeface="Cambria Math" panose="02040503050406030204" pitchFamily="18" charset="0"/>
                          <a:ea typeface="Cambria Math" panose="02040503050406030204" pitchFamily="18" charset="0"/>
                        </a:rPr>
                        <m:t>∆</m:t>
                      </m:r>
                      <m:r>
                        <a:rPr lang="en-US" sz="900" i="1">
                          <a:solidFill>
                            <a:schemeClr val="accent2"/>
                          </a:solidFill>
                          <a:latin typeface="Cambria Math" panose="02040503050406030204" pitchFamily="18" charset="0"/>
                          <a:ea typeface="Cambria Math" panose="02040503050406030204" pitchFamily="18" charset="0"/>
                        </a:rPr>
                        <m:t>𝑇</m:t>
                      </m:r>
                      <m:r>
                        <a:rPr lang="en-US" sz="900" i="1">
                          <a:solidFill>
                            <a:schemeClr val="accent2"/>
                          </a:solidFill>
                          <a:latin typeface="Cambria Math" panose="02040503050406030204" pitchFamily="18" charset="0"/>
                          <a:ea typeface="Cambria Math" panose="02040503050406030204" pitchFamily="18" charset="0"/>
                        </a:rPr>
                        <m:t>=</m:t>
                      </m:r>
                      <m:f>
                        <m:fPr>
                          <m:ctrlPr>
                            <a:rPr lang="en-US" sz="900" i="1">
                              <a:solidFill>
                                <a:schemeClr val="accent2"/>
                              </a:solidFill>
                              <a:latin typeface="Cambria Math" panose="02040503050406030204" pitchFamily="18" charset="0"/>
                              <a:ea typeface="Cambria Math" panose="02040503050406030204" pitchFamily="18" charset="0"/>
                            </a:rPr>
                          </m:ctrlPr>
                        </m:fPr>
                        <m:num>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𝐿</m:t>
                              </m:r>
                            </m:e>
                            <m:sub>
                              <m:r>
                                <a:rPr lang="en-US" sz="900" i="1">
                                  <a:solidFill>
                                    <a:schemeClr val="accent2"/>
                                  </a:solidFill>
                                  <a:latin typeface="Cambria Math" panose="02040503050406030204" pitchFamily="18" charset="0"/>
                                  <a:ea typeface="Cambria Math" panose="02040503050406030204" pitchFamily="18" charset="0"/>
                                </a:rPr>
                                <m:t>𝑣</m:t>
                              </m:r>
                            </m:sub>
                          </m:sSub>
                        </m:num>
                        <m:den>
                          <m:r>
                            <a:rPr lang="en-US" sz="900" i="1">
                              <a:solidFill>
                                <a:schemeClr val="accent2"/>
                              </a:solidFill>
                              <a:latin typeface="Cambria Math" panose="02040503050406030204" pitchFamily="18" charset="0"/>
                            </a:rPr>
                            <m:t>4</m:t>
                          </m:r>
                          <m:r>
                            <a:rPr lang="en-US" sz="900" i="1">
                              <a:solidFill>
                                <a:schemeClr val="accent2"/>
                              </a:solidFill>
                              <a:latin typeface="Cambria Math" panose="02040503050406030204" pitchFamily="18" charset="0"/>
                              <a:ea typeface="Cambria Math" panose="02040503050406030204" pitchFamily="18" charset="0"/>
                            </a:rPr>
                            <m:t>𝜋</m:t>
                          </m:r>
                          <m:r>
                            <a:rPr lang="en-US" sz="900" i="1">
                              <a:solidFill>
                                <a:schemeClr val="accent2"/>
                              </a:solidFill>
                              <a:latin typeface="Cambria Math" panose="02040503050406030204" pitchFamily="18" charset="0"/>
                              <a:ea typeface="Cambria Math" panose="02040503050406030204" pitchFamily="18" charset="0"/>
                            </a:rPr>
                            <m:t>𝑟</m:t>
                          </m:r>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𝐾</m:t>
                              </m:r>
                            </m:e>
                            <m:sub>
                              <m:r>
                                <a:rPr lang="en-US" sz="900" i="1">
                                  <a:solidFill>
                                    <a:schemeClr val="accent2"/>
                                  </a:solidFill>
                                  <a:latin typeface="Cambria Math" panose="02040503050406030204" pitchFamily="18" charset="0"/>
                                  <a:ea typeface="Cambria Math" panose="02040503050406030204" pitchFamily="18" charset="0"/>
                                </a:rPr>
                                <m:t>𝑇</m:t>
                              </m:r>
                            </m:sub>
                          </m:sSub>
                        </m:den>
                      </m:f>
                      <m:f>
                        <m:fPr>
                          <m:ctrlPr>
                            <a:rPr lang="en-US" sz="900" i="1">
                              <a:solidFill>
                                <a:schemeClr val="accent2"/>
                              </a:solidFill>
                              <a:latin typeface="Cambria Math" panose="02040503050406030204" pitchFamily="18" charset="0"/>
                            </a:rPr>
                          </m:ctrlPr>
                        </m:fPr>
                        <m:num>
                          <m:r>
                            <a:rPr lang="en-US" sz="900" i="1">
                              <a:solidFill>
                                <a:schemeClr val="accent2"/>
                              </a:solidFill>
                              <a:latin typeface="Cambria Math" panose="02040503050406030204" pitchFamily="18" charset="0"/>
                            </a:rPr>
                            <m:t>𝑑𝑚</m:t>
                          </m:r>
                        </m:num>
                        <m:den>
                          <m:r>
                            <a:rPr lang="en-US" sz="900" i="1">
                              <a:solidFill>
                                <a:schemeClr val="accent2"/>
                              </a:solidFill>
                              <a:latin typeface="Cambria Math" panose="02040503050406030204" pitchFamily="18" charset="0"/>
                            </a:rPr>
                            <m:t>𝑑𝑡</m:t>
                          </m:r>
                        </m:den>
                      </m:f>
                    </m:oMath>
                  </m:oMathPara>
                </a14:m>
                <a:endParaRPr lang="en-US" sz="900" dirty="0">
                  <a:solidFill>
                    <a:schemeClr val="accent2"/>
                  </a:solidFill>
                </a:endParaRPr>
              </a:p>
            </p:txBody>
          </p:sp>
        </mc:Choice>
        <mc:Fallback xmlns="">
          <p:sp>
            <p:nvSpPr>
              <p:cNvPr id="37" name="Rounded Rectangle 36">
                <a:extLst>
                  <a:ext uri="{FF2B5EF4-FFF2-40B4-BE49-F238E27FC236}">
                    <a16:creationId xmlns:a16="http://schemas.microsoft.com/office/drawing/2014/main" id="{0A131ED7-BDA6-B64F-8330-CBF94C706F27}"/>
                  </a:ext>
                </a:extLst>
              </p:cNvPr>
              <p:cNvSpPr>
                <a:spLocks noRot="1" noChangeAspect="1" noMove="1" noResize="1" noEditPoints="1" noAdjustHandles="1" noChangeArrowheads="1" noChangeShapeType="1" noTextEdit="1"/>
              </p:cNvSpPr>
              <p:nvPr/>
            </p:nvSpPr>
            <p:spPr>
              <a:xfrm>
                <a:off x="1672705" y="3939912"/>
                <a:ext cx="1166405" cy="320458"/>
              </a:xfrm>
              <a:prstGeom prst="roundRect">
                <a:avLst/>
              </a:prstGeom>
              <a:blipFill>
                <a:blip r:embed="rId10"/>
                <a:stretch>
                  <a:fillRect b="-1818"/>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3CEAA967-C1BD-F241-9E43-8AFADD8CD35F}"/>
                  </a:ext>
                </a:extLst>
              </p:cNvPr>
              <p:cNvSpPr/>
              <p:nvPr/>
            </p:nvSpPr>
            <p:spPr>
              <a:xfrm>
                <a:off x="342843" y="5006121"/>
                <a:ext cx="2792574" cy="4455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begChr m:val="["/>
                              <m:endChr m:val="]"/>
                              <m:ctrlPr>
                                <a:rPr lang="en-US" sz="1050" i="1">
                                  <a:solidFill>
                                    <a:schemeClr val="bg1"/>
                                  </a:solidFill>
                                  <a:latin typeface="Cambria Math" panose="02040503050406030204" pitchFamily="18" charset="0"/>
                                  <a:ea typeface="Cambria Math" panose="02040503050406030204" pitchFamily="18" charset="0"/>
                                </a:rPr>
                              </m:ctrlPr>
                            </m:dPr>
                            <m:e>
                              <m:r>
                                <a:rPr lang="en-US" sz="1050" i="1">
                                  <a:solidFill>
                                    <a:schemeClr val="bg1"/>
                                  </a:solidFill>
                                  <a:latin typeface="Cambria Math" panose="02040503050406030204" pitchFamily="18" charset="0"/>
                                  <a:ea typeface="Cambria Math" panose="02040503050406030204" pitchFamily="18" charset="0"/>
                                </a:rPr>
                                <m:t>1</m:t>
                              </m:r>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r>
                                <m:rPr>
                                  <m:nor/>
                                </m:rPr>
                                <a:rPr lang="en-US" sz="1050" dirty="0">
                                  <a:solidFill>
                                    <a:schemeClr val="bg1"/>
                                  </a:solidFill>
                                  <a:ea typeface="Cambria Math" panose="02040503050406030204" pitchFamily="18" charset="0"/>
                                </a:rPr>
                                <m:t> </m:t>
                              </m:r>
                              <m:r>
                                <a:rPr lang="en-US" sz="1050" i="1">
                                  <a:solidFill>
                                    <a:schemeClr val="bg1"/>
                                  </a:solidFill>
                                  <a:latin typeface="Cambria Math" panose="02040503050406030204" pitchFamily="18" charset="0"/>
                                  <a:ea typeface="Cambria Math" panose="02040503050406030204" pitchFamily="18" charset="0"/>
                                </a:rPr>
                                <m:t>∆</m:t>
                              </m:r>
                              <m:r>
                                <a:rPr lang="en-US" sz="1050" i="1">
                                  <a:solidFill>
                                    <a:schemeClr val="bg1"/>
                                  </a:solidFill>
                                  <a:latin typeface="Cambria Math" panose="02040503050406030204" pitchFamily="18" charset="0"/>
                                  <a:ea typeface="Cambria Math" panose="02040503050406030204" pitchFamily="18" charset="0"/>
                                </a:rPr>
                                <m:t>𝑇</m:t>
                              </m:r>
                            </m:e>
                          </m:d>
                        </m:e>
                      </m:d>
                    </m:oMath>
                  </m:oMathPara>
                </a14:m>
                <a:endParaRPr lang="en-US" sz="1050" dirty="0">
                  <a:ea typeface="Cambria Math" panose="02040503050406030204" pitchFamily="18" charset="0"/>
                </a:endParaRPr>
              </a:p>
            </p:txBody>
          </p:sp>
        </mc:Choice>
        <mc:Fallback xmlns="">
          <p:sp>
            <p:nvSpPr>
              <p:cNvPr id="38" name="Rounded Rectangle 37">
                <a:extLst>
                  <a:ext uri="{FF2B5EF4-FFF2-40B4-BE49-F238E27FC236}">
                    <a16:creationId xmlns:a16="http://schemas.microsoft.com/office/drawing/2014/main" id="{3CEAA967-C1BD-F241-9E43-8AFADD8CD35F}"/>
                  </a:ext>
                </a:extLst>
              </p:cNvPr>
              <p:cNvSpPr>
                <a:spLocks noRot="1" noChangeAspect="1" noMove="1" noResize="1" noEditPoints="1" noAdjustHandles="1" noChangeArrowheads="1" noChangeShapeType="1" noTextEdit="1"/>
              </p:cNvSpPr>
              <p:nvPr/>
            </p:nvSpPr>
            <p:spPr>
              <a:xfrm>
                <a:off x="342843" y="5006121"/>
                <a:ext cx="2792574" cy="445574"/>
              </a:xfrm>
              <a:prstGeom prst="roundRect">
                <a:avLst/>
              </a:prstGeom>
              <a:blipFill>
                <a:blip r:embed="rId11"/>
                <a:stretch>
                  <a:fillRect/>
                </a:stretch>
              </a:blipFill>
              <a:ln>
                <a:noFill/>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177BA066-BA18-8B45-9BB6-F9AB2504C46E}"/>
              </a:ext>
            </a:extLst>
          </p:cNvPr>
          <p:cNvCxnSpPr>
            <a:cxnSpLocks/>
          </p:cNvCxnSpPr>
          <p:nvPr/>
        </p:nvCxnSpPr>
        <p:spPr>
          <a:xfrm flipH="1">
            <a:off x="2396097" y="4260370"/>
            <a:ext cx="8013" cy="745751"/>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8794B6-FAE2-EF46-BD18-1442F47BFFED}"/>
              </a:ext>
            </a:extLst>
          </p:cNvPr>
          <p:cNvCxnSpPr>
            <a:cxnSpLocks/>
          </p:cNvCxnSpPr>
          <p:nvPr/>
        </p:nvCxnSpPr>
        <p:spPr>
          <a:xfrm flipH="1">
            <a:off x="2396098" y="4609394"/>
            <a:ext cx="636662"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DA694C-E830-414D-B601-F0818B5DDB14}"/>
              </a:ext>
            </a:extLst>
          </p:cNvPr>
          <p:cNvCxnSpPr>
            <a:cxnSpLocks/>
          </p:cNvCxnSpPr>
          <p:nvPr/>
        </p:nvCxnSpPr>
        <p:spPr>
          <a:xfrm>
            <a:off x="3032760" y="3429000"/>
            <a:ext cx="0" cy="118039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3F7C617-D7C8-9342-9ACF-249C1B13940C}"/>
              </a:ext>
            </a:extLst>
          </p:cNvPr>
          <p:cNvCxnSpPr>
            <a:cxnSpLocks/>
          </p:cNvCxnSpPr>
          <p:nvPr/>
        </p:nvCxnSpPr>
        <p:spPr>
          <a:xfrm flipH="1">
            <a:off x="3032761" y="3429000"/>
            <a:ext cx="1310639" cy="10624"/>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50E479-E7F1-1F4F-A0C3-F13A4B4DC18F}"/>
              </a:ext>
            </a:extLst>
          </p:cNvPr>
          <p:cNvCxnSpPr>
            <a:cxnSpLocks/>
          </p:cNvCxnSpPr>
          <p:nvPr/>
        </p:nvCxnSpPr>
        <p:spPr>
          <a:xfrm flipH="1">
            <a:off x="4335780" y="2547702"/>
            <a:ext cx="7620" cy="891922"/>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30D0A49-D438-7345-BDBC-3D1B56238492}"/>
              </a:ext>
            </a:extLst>
          </p:cNvPr>
          <p:cNvCxnSpPr>
            <a:cxnSpLocks/>
          </p:cNvCxnSpPr>
          <p:nvPr/>
        </p:nvCxnSpPr>
        <p:spPr>
          <a:xfrm flipH="1">
            <a:off x="4343401" y="2547702"/>
            <a:ext cx="342899" cy="0"/>
          </a:xfrm>
          <a:prstGeom prst="line">
            <a:avLst/>
          </a:prstGeom>
          <a:ln w="19050">
            <a:solidFill>
              <a:schemeClr val="accent3"/>
            </a:solidFill>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7F2C0F3D-95B8-4A40-86AD-9A338DF9813E}"/>
                  </a:ext>
                </a:extLst>
              </p:cNvPr>
              <p:cNvSpPr/>
              <p:nvPr/>
            </p:nvSpPr>
            <p:spPr>
              <a:xfrm>
                <a:off x="4686300" y="2324915"/>
                <a:ext cx="3147060" cy="4455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begChr m:val="["/>
                              <m:endChr m:val="]"/>
                              <m:ctrlPr>
                                <a:rPr lang="en-US" sz="1050" i="1">
                                  <a:solidFill>
                                    <a:schemeClr val="bg1"/>
                                  </a:solidFill>
                                  <a:latin typeface="Cambria Math" panose="02040503050406030204" pitchFamily="18" charset="0"/>
                                  <a:ea typeface="Cambria Math" panose="02040503050406030204" pitchFamily="18" charset="0"/>
                                </a:rPr>
                              </m:ctrlPr>
                            </m:dPr>
                            <m:e>
                              <m:r>
                                <a:rPr lang="en-US" sz="1050" i="1">
                                  <a:solidFill>
                                    <a:schemeClr val="bg1"/>
                                  </a:solidFill>
                                  <a:latin typeface="Cambria Math" panose="02040503050406030204" pitchFamily="18" charset="0"/>
                                  <a:ea typeface="Cambria Math" panose="02040503050406030204" pitchFamily="18" charset="0"/>
                                </a:rPr>
                                <m:t>1</m:t>
                              </m:r>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rPr>
                                    <m:t>𝑟</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e>
                          </m:d>
                        </m:e>
                      </m:d>
                    </m:oMath>
                  </m:oMathPara>
                </a14:m>
                <a:endParaRPr lang="en-US" sz="1050" dirty="0">
                  <a:ea typeface="Cambria Math" panose="02040503050406030204" pitchFamily="18" charset="0"/>
                </a:endParaRPr>
              </a:p>
            </p:txBody>
          </p:sp>
        </mc:Choice>
        <mc:Fallback xmlns="">
          <p:sp>
            <p:nvSpPr>
              <p:cNvPr id="51" name="Rounded Rectangle 50">
                <a:extLst>
                  <a:ext uri="{FF2B5EF4-FFF2-40B4-BE49-F238E27FC236}">
                    <a16:creationId xmlns:a16="http://schemas.microsoft.com/office/drawing/2014/main" id="{7F2C0F3D-95B8-4A40-86AD-9A338DF9813E}"/>
                  </a:ext>
                </a:extLst>
              </p:cNvPr>
              <p:cNvSpPr>
                <a:spLocks noRot="1" noChangeAspect="1" noMove="1" noResize="1" noEditPoints="1" noAdjustHandles="1" noChangeArrowheads="1" noChangeShapeType="1" noTextEdit="1"/>
              </p:cNvSpPr>
              <p:nvPr/>
            </p:nvSpPr>
            <p:spPr>
              <a:xfrm>
                <a:off x="4686300" y="2324915"/>
                <a:ext cx="3147060" cy="445574"/>
              </a:xfrm>
              <a:prstGeom prst="roundRect">
                <a:avLst/>
              </a:prstGeom>
              <a:blipFill>
                <a:blip r:embed="rId12"/>
                <a:stretch>
                  <a:fillRect/>
                </a:stretch>
              </a:blipFill>
              <a:ln>
                <a:noFill/>
              </a:ln>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CC3ABF2F-F9F8-4149-9CC9-80AAC8E09D2B}"/>
              </a:ext>
            </a:extLst>
          </p:cNvPr>
          <p:cNvCxnSpPr>
            <a:cxnSpLocks/>
          </p:cNvCxnSpPr>
          <p:nvPr/>
        </p:nvCxnSpPr>
        <p:spPr>
          <a:xfrm>
            <a:off x="6389370" y="2770489"/>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4445DC94-293A-4C4B-AEE0-186E017DA62D}"/>
                  </a:ext>
                </a:extLst>
              </p:cNvPr>
              <p:cNvSpPr/>
              <p:nvPr/>
            </p:nvSpPr>
            <p:spPr>
              <a:xfrm>
                <a:off x="4435323" y="2919000"/>
                <a:ext cx="2979241" cy="4455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rPr>
                                <m:t>𝑟</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e>
                      </m:d>
                    </m:oMath>
                  </m:oMathPara>
                </a14:m>
                <a:endParaRPr lang="en-US" sz="1050" dirty="0">
                  <a:ea typeface="Cambria Math" panose="02040503050406030204" pitchFamily="18" charset="0"/>
                </a:endParaRPr>
              </a:p>
            </p:txBody>
          </p:sp>
        </mc:Choice>
        <mc:Fallback xmlns="">
          <p:sp>
            <p:nvSpPr>
              <p:cNvPr id="53" name="Rounded Rectangle 52">
                <a:extLst>
                  <a:ext uri="{FF2B5EF4-FFF2-40B4-BE49-F238E27FC236}">
                    <a16:creationId xmlns:a16="http://schemas.microsoft.com/office/drawing/2014/main" id="{4445DC94-293A-4C4B-AEE0-186E017DA62D}"/>
                  </a:ext>
                </a:extLst>
              </p:cNvPr>
              <p:cNvSpPr>
                <a:spLocks noRot="1" noChangeAspect="1" noMove="1" noResize="1" noEditPoints="1" noAdjustHandles="1" noChangeArrowheads="1" noChangeShapeType="1" noTextEdit="1"/>
              </p:cNvSpPr>
              <p:nvPr/>
            </p:nvSpPr>
            <p:spPr>
              <a:xfrm>
                <a:off x="4435323" y="2919000"/>
                <a:ext cx="2979241" cy="445574"/>
              </a:xfrm>
              <a:prstGeom prst="roundRect">
                <a:avLst/>
              </a:prstGeom>
              <a:blipFill>
                <a:blip r:embed="rId13"/>
                <a:stretch>
                  <a:fillRect/>
                </a:stretch>
              </a:blipFill>
              <a:ln>
                <a:noFill/>
              </a:ln>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75207810-B2EE-FE45-8310-82877536B2CE}"/>
              </a:ext>
            </a:extLst>
          </p:cNvPr>
          <p:cNvCxnSpPr>
            <a:cxnSpLocks/>
          </p:cNvCxnSpPr>
          <p:nvPr/>
        </p:nvCxnSpPr>
        <p:spPr>
          <a:xfrm>
            <a:off x="6409116" y="3372840"/>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A1FDBC3-296A-F048-8F6A-562D8CC9C152}"/>
                  </a:ext>
                </a:extLst>
              </p:cNvPr>
              <p:cNvSpPr/>
              <p:nvPr/>
            </p:nvSpPr>
            <p:spPr>
              <a:xfrm>
                <a:off x="3182514" y="3530273"/>
                <a:ext cx="3725244"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𝑑𝑚</m:t>
                        </m:r>
                      </m:num>
                      <m:den>
                        <m:r>
                          <a:rPr lang="en-US" sz="1350" i="1">
                            <a:solidFill>
                              <a:schemeClr val="bg1"/>
                            </a:solidFill>
                            <a:latin typeface="Cambria Math" panose="02040503050406030204" pitchFamily="18" charset="0"/>
                          </a:rPr>
                          <m:t>𝑑𝑡</m:t>
                        </m:r>
                      </m:den>
                    </m:f>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ea typeface="Cambria Math" panose="02040503050406030204" pitchFamily="18" charset="0"/>
                          </a:rPr>
                          <m:t>𝑟</m:t>
                        </m:r>
                        <m:sSub>
                          <m:sSubPr>
                            <m:ctrlPr>
                              <a:rPr lang="en-US" sz="1350" i="1">
                                <a:solidFill>
                                  <a:schemeClr val="bg1"/>
                                </a:solidFill>
                                <a:latin typeface="Cambria Math" panose="02040503050406030204" pitchFamily="18" charset="0"/>
                                <a:ea typeface="Cambria Math" panose="02040503050406030204" pitchFamily="18" charset="0"/>
                              </a:rPr>
                            </m:ctrlPr>
                          </m:sSubPr>
                          <m:e>
                            <m:r>
                              <a:rPr lang="en-US" sz="1350" i="1">
                                <a:solidFill>
                                  <a:schemeClr val="bg1"/>
                                </a:solidFill>
                                <a:latin typeface="Cambria Math" panose="02040503050406030204" pitchFamily="18" charset="0"/>
                                <a:ea typeface="Cambria Math" panose="02040503050406030204" pitchFamily="18" charset="0"/>
                              </a:rPr>
                              <m:t>𝐷</m:t>
                            </m:r>
                          </m:e>
                          <m:sub>
                            <m:r>
                              <a:rPr lang="en-US" sz="1350" i="1">
                                <a:solidFill>
                                  <a:schemeClr val="bg1"/>
                                </a:solidFill>
                                <a:latin typeface="Cambria Math" panose="02040503050406030204" pitchFamily="18" charset="0"/>
                                <a:ea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r>
                          <a:rPr lang="en-US" sz="1350" i="1">
                            <a:solidFill>
                              <a:schemeClr val="bg1"/>
                            </a:solidFill>
                            <a:latin typeface="Cambria Math" panose="02040503050406030204" pitchFamily="18" charset="0"/>
                          </a:rPr>
                          <m:t>𝑇</m:t>
                        </m:r>
                      </m:den>
                    </m:f>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𝑒</m:t>
                        </m:r>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𝑒</m:t>
                            </m:r>
                          </m:e>
                          <m:sub>
                            <m:r>
                              <a:rPr lang="en-US" sz="1350" i="1">
                                <a:solidFill>
                                  <a:schemeClr val="bg1"/>
                                </a:solidFill>
                                <a:latin typeface="Cambria Math" panose="02040503050406030204" pitchFamily="18" charset="0"/>
                              </a:rPr>
                              <m:t>𝑠</m:t>
                            </m:r>
                          </m:sub>
                        </m:sSub>
                      </m:e>
                    </m:d>
                  </m:oMath>
                </a14:m>
                <a:r>
                  <a:rPr lang="en-US" sz="1350" dirty="0">
                    <a:solidFill>
                      <a:schemeClr val="bg1"/>
                    </a:solidFill>
                  </a:rPr>
                  <a:t> </a:t>
                </a:r>
                <a14:m>
                  <m:oMath xmlns:m="http://schemas.openxmlformats.org/officeDocument/2006/math">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ea typeface="Cambria Math" panose="02040503050406030204" pitchFamily="18" charset="0"/>
                          </a:rPr>
                          <m:t>𝑟</m:t>
                        </m:r>
                        <m:sSub>
                          <m:sSubPr>
                            <m:ctrlPr>
                              <a:rPr lang="en-US" sz="1350" i="1">
                                <a:solidFill>
                                  <a:schemeClr val="bg1"/>
                                </a:solidFill>
                                <a:latin typeface="Cambria Math" panose="02040503050406030204" pitchFamily="18" charset="0"/>
                                <a:ea typeface="Cambria Math" panose="02040503050406030204" pitchFamily="18" charset="0"/>
                              </a:rPr>
                            </m:ctrlPr>
                          </m:sSubPr>
                          <m:e>
                            <m:r>
                              <a:rPr lang="en-US" sz="1350" i="1">
                                <a:solidFill>
                                  <a:schemeClr val="bg1"/>
                                </a:solidFill>
                                <a:latin typeface="Cambria Math" panose="02040503050406030204" pitchFamily="18" charset="0"/>
                                <a:ea typeface="Cambria Math" panose="02040503050406030204" pitchFamily="18" charset="0"/>
                              </a:rPr>
                              <m:t>𝐷</m:t>
                            </m:r>
                          </m:e>
                          <m:sub>
                            <m:r>
                              <a:rPr lang="en-US" sz="1350" i="1">
                                <a:solidFill>
                                  <a:schemeClr val="bg1"/>
                                </a:solidFill>
                                <a:latin typeface="Cambria Math" panose="02040503050406030204" pitchFamily="18" charset="0"/>
                                <a:ea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r>
                          <a:rPr lang="en-US" sz="1350" i="1">
                            <a:solidFill>
                              <a:schemeClr val="bg1"/>
                            </a:solidFill>
                            <a:latin typeface="Cambria Math" panose="02040503050406030204" pitchFamily="18" charset="0"/>
                          </a:rPr>
                          <m:t>𝑇</m:t>
                        </m:r>
                      </m:den>
                    </m:f>
                    <m:d>
                      <m:dPr>
                        <m:ctrlPr>
                          <a:rPr lang="en-US" sz="1350" i="1">
                            <a:solidFill>
                              <a:schemeClr val="bg1"/>
                            </a:solidFill>
                            <a:latin typeface="Cambria Math" panose="02040503050406030204" pitchFamily="18" charset="0"/>
                          </a:rPr>
                        </m:ctrlPr>
                      </m:dPr>
                      <m:e>
                        <m:f>
                          <m:fPr>
                            <m:ctrlPr>
                              <a:rPr lang="en-US" sz="1350" i="1">
                                <a:solidFill>
                                  <a:schemeClr val="bg1"/>
                                </a:solidFill>
                                <a:latin typeface="Cambria Math" panose="02040503050406030204" pitchFamily="18" charset="0"/>
                              </a:rPr>
                            </m:ctrlPr>
                          </m:fPr>
                          <m:num>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𝐿</m:t>
                                </m:r>
                              </m:e>
                              <m:sub>
                                <m:r>
                                  <a:rPr lang="en-US" sz="1350" i="1">
                                    <a:solidFill>
                                      <a:schemeClr val="bg1"/>
                                    </a:solidFill>
                                    <a:latin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𝑇</m:t>
                                </m:r>
                              </m:e>
                              <m:sup>
                                <m:r>
                                  <a:rPr lang="en-US" sz="1350" i="1">
                                    <a:solidFill>
                                      <a:schemeClr val="bg1"/>
                                    </a:solidFill>
                                    <a:latin typeface="Cambria Math" panose="02040503050406030204" pitchFamily="18" charset="0"/>
                                  </a:rPr>
                                  <m:t>2</m:t>
                                </m:r>
                              </m:sup>
                            </m:sSup>
                          </m:den>
                        </m:f>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1</m:t>
                            </m:r>
                          </m:num>
                          <m:den>
                            <m:r>
                              <a:rPr lang="en-US" sz="1350" i="1">
                                <a:solidFill>
                                  <a:schemeClr val="bg1"/>
                                </a:solidFill>
                                <a:latin typeface="Cambria Math" panose="02040503050406030204" pitchFamily="18" charset="0"/>
                              </a:rPr>
                              <m:t>𝑇</m:t>
                            </m:r>
                          </m:den>
                        </m:f>
                      </m:e>
                    </m:d>
                    <m:f>
                      <m:fPr>
                        <m:ctrlPr>
                          <a:rPr lang="en-US" sz="1350" i="1">
                            <a:solidFill>
                              <a:schemeClr val="bg1"/>
                            </a:solidFill>
                            <a:latin typeface="Cambria Math" panose="02040503050406030204" pitchFamily="18" charset="0"/>
                          </a:rPr>
                        </m:ctrlPr>
                      </m:fPr>
                      <m:num>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𝐿</m:t>
                            </m:r>
                          </m:e>
                          <m:sub>
                            <m:r>
                              <a:rPr lang="en-US" sz="1350" i="1">
                                <a:solidFill>
                                  <a:schemeClr val="bg1"/>
                                </a:solidFill>
                                <a:latin typeface="Cambria Math" panose="02040503050406030204" pitchFamily="18" charset="0"/>
                              </a:rPr>
                              <m:t>𝑣</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𝑒</m:t>
                            </m:r>
                          </m:e>
                          <m:sub>
                            <m:r>
                              <a:rPr lang="en-US" sz="1350" i="1">
                                <a:solidFill>
                                  <a:schemeClr val="bg1"/>
                                </a:solidFill>
                                <a:latin typeface="Cambria Math" panose="02040503050406030204" pitchFamily="18" charset="0"/>
                              </a:rPr>
                              <m:t>𝑠</m:t>
                            </m:r>
                          </m:sub>
                        </m:sSub>
                      </m:num>
                      <m:den>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rPr>
                          <m:t>𝑟</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𝐾</m:t>
                            </m:r>
                          </m:e>
                          <m:sub>
                            <m:r>
                              <a:rPr lang="en-US" sz="1350" i="1">
                                <a:solidFill>
                                  <a:schemeClr val="bg1"/>
                                </a:solidFill>
                                <a:latin typeface="Cambria Math" panose="02040503050406030204" pitchFamily="18" charset="0"/>
                              </a:rPr>
                              <m:t>𝑇</m:t>
                            </m:r>
                          </m:sub>
                        </m:sSub>
                      </m:den>
                    </m:f>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𝑑𝑚</m:t>
                        </m:r>
                      </m:num>
                      <m:den>
                        <m:r>
                          <a:rPr lang="en-US" sz="1350" i="1">
                            <a:solidFill>
                              <a:schemeClr val="bg1"/>
                            </a:solidFill>
                            <a:latin typeface="Cambria Math" panose="02040503050406030204" pitchFamily="18" charset="0"/>
                          </a:rPr>
                          <m:t>𝑑𝑡</m:t>
                        </m:r>
                      </m:den>
                    </m:f>
                  </m:oMath>
                </a14:m>
                <a:endParaRPr lang="en-US" sz="1350" dirty="0">
                  <a:ea typeface="Cambria Math" panose="02040503050406030204" pitchFamily="18" charset="0"/>
                </a:endParaRPr>
              </a:p>
            </p:txBody>
          </p:sp>
        </mc:Choice>
        <mc:Fallback xmlns="">
          <p:sp>
            <p:nvSpPr>
              <p:cNvPr id="55" name="Rounded Rectangle 54">
                <a:extLst>
                  <a:ext uri="{FF2B5EF4-FFF2-40B4-BE49-F238E27FC236}">
                    <a16:creationId xmlns:a16="http://schemas.microsoft.com/office/drawing/2014/main" id="{FA1FDBC3-296A-F048-8F6A-562D8CC9C152}"/>
                  </a:ext>
                </a:extLst>
              </p:cNvPr>
              <p:cNvSpPr>
                <a:spLocks noRot="1" noChangeAspect="1" noMove="1" noResize="1" noEditPoints="1" noAdjustHandles="1" noChangeArrowheads="1" noChangeShapeType="1" noTextEdit="1"/>
              </p:cNvSpPr>
              <p:nvPr/>
            </p:nvSpPr>
            <p:spPr>
              <a:xfrm>
                <a:off x="3182514" y="3530273"/>
                <a:ext cx="3725244" cy="491715"/>
              </a:xfrm>
              <a:prstGeom prst="roundRect">
                <a:avLst/>
              </a:prstGeom>
              <a:blipFill>
                <a:blip r:embed="rId14"/>
                <a:stretch>
                  <a:fillRect/>
                </a:stretch>
              </a:blipFill>
              <a:ln>
                <a:noFill/>
              </a:ln>
            </p:spPr>
            <p:txBody>
              <a:bodyPr/>
              <a:lstStyle/>
              <a:p>
                <a:r>
                  <a:rPr lang="en-US">
                    <a:noFill/>
                  </a:rPr>
                  <a:t> </a:t>
                </a:r>
              </a:p>
            </p:txBody>
          </p:sp>
        </mc:Fallback>
      </mc:AlternateContent>
      <p:cxnSp>
        <p:nvCxnSpPr>
          <p:cNvPr id="57" name="Straight Connector 56">
            <a:extLst>
              <a:ext uri="{FF2B5EF4-FFF2-40B4-BE49-F238E27FC236}">
                <a16:creationId xmlns:a16="http://schemas.microsoft.com/office/drawing/2014/main" id="{EC80B099-AFA1-E14E-B34A-E3E96FDD53EA}"/>
              </a:ext>
            </a:extLst>
          </p:cNvPr>
          <p:cNvCxnSpPr>
            <a:cxnSpLocks/>
          </p:cNvCxnSpPr>
          <p:nvPr/>
        </p:nvCxnSpPr>
        <p:spPr>
          <a:xfrm>
            <a:off x="5444022" y="3991973"/>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8" name="Rounded Rectangle 57">
                <a:extLst>
                  <a:ext uri="{FF2B5EF4-FFF2-40B4-BE49-F238E27FC236}">
                    <a16:creationId xmlns:a16="http://schemas.microsoft.com/office/drawing/2014/main" id="{4C9E288C-3825-BF43-BA46-61B09AC1B771}"/>
                  </a:ext>
                </a:extLst>
              </p:cNvPr>
              <p:cNvSpPr/>
              <p:nvPr/>
            </p:nvSpPr>
            <p:spPr>
              <a:xfrm>
                <a:off x="3192181" y="4160752"/>
                <a:ext cx="3046243"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e>
                      </m:d>
                    </m:oMath>
                  </m:oMathPara>
                </a14:m>
                <a:endParaRPr lang="en-US" sz="1350" dirty="0">
                  <a:ea typeface="Cambria Math" panose="02040503050406030204" pitchFamily="18" charset="0"/>
                </a:endParaRPr>
              </a:p>
            </p:txBody>
          </p:sp>
        </mc:Choice>
        <mc:Fallback>
          <p:sp>
            <p:nvSpPr>
              <p:cNvPr id="58" name="Rounded Rectangle 57">
                <a:extLst>
                  <a:ext uri="{FF2B5EF4-FFF2-40B4-BE49-F238E27FC236}">
                    <a16:creationId xmlns:a16="http://schemas.microsoft.com/office/drawing/2014/main" id="{4C9E288C-3825-BF43-BA46-61B09AC1B771}"/>
                  </a:ext>
                </a:extLst>
              </p:cNvPr>
              <p:cNvSpPr>
                <a:spLocks noRot="1" noChangeAspect="1" noMove="1" noResize="1" noEditPoints="1" noAdjustHandles="1" noChangeArrowheads="1" noChangeShapeType="1" noTextEdit="1"/>
              </p:cNvSpPr>
              <p:nvPr/>
            </p:nvSpPr>
            <p:spPr>
              <a:xfrm>
                <a:off x="3192181" y="4160752"/>
                <a:ext cx="3046243" cy="491715"/>
              </a:xfrm>
              <a:prstGeom prst="roundRect">
                <a:avLst/>
              </a:prstGeom>
              <a:blipFill>
                <a:blip r:embed="rId15"/>
                <a:stretch>
                  <a:fillRect/>
                </a:stretch>
              </a:blipFill>
              <a:ln>
                <a:noFill/>
              </a:ln>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2E9C7A5B-2F2D-2143-9F42-00B1BADA2198}"/>
              </a:ext>
            </a:extLst>
          </p:cNvPr>
          <p:cNvCxnSpPr>
            <a:cxnSpLocks/>
          </p:cNvCxnSpPr>
          <p:nvPr/>
        </p:nvCxnSpPr>
        <p:spPr>
          <a:xfrm>
            <a:off x="3688080" y="4652467"/>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55415F9A-F34A-2F49-A0D3-F36115163B4F}"/>
                  </a:ext>
                </a:extLst>
              </p:cNvPr>
              <p:cNvSpPr/>
              <p:nvPr/>
            </p:nvSpPr>
            <p:spPr>
              <a:xfrm>
                <a:off x="3192180" y="4819641"/>
                <a:ext cx="3140674" cy="4871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1+</m:t>
                          </m:r>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e>
                      </m:d>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350" dirty="0">
                  <a:ea typeface="Cambria Math" panose="02040503050406030204" pitchFamily="18" charset="0"/>
                </a:endParaRPr>
              </a:p>
            </p:txBody>
          </p:sp>
        </mc:Choice>
        <mc:Fallback xmlns="">
          <p:sp>
            <p:nvSpPr>
              <p:cNvPr id="60" name="Rounded Rectangle 59">
                <a:extLst>
                  <a:ext uri="{FF2B5EF4-FFF2-40B4-BE49-F238E27FC236}">
                    <a16:creationId xmlns:a16="http://schemas.microsoft.com/office/drawing/2014/main" id="{55415F9A-F34A-2F49-A0D3-F36115163B4F}"/>
                  </a:ext>
                </a:extLst>
              </p:cNvPr>
              <p:cNvSpPr>
                <a:spLocks noRot="1" noChangeAspect="1" noMove="1" noResize="1" noEditPoints="1" noAdjustHandles="1" noChangeArrowheads="1" noChangeShapeType="1" noTextEdit="1"/>
              </p:cNvSpPr>
              <p:nvPr/>
            </p:nvSpPr>
            <p:spPr>
              <a:xfrm>
                <a:off x="3192180" y="4819641"/>
                <a:ext cx="3140674" cy="487108"/>
              </a:xfrm>
              <a:prstGeom prst="round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E8F0488D-5541-884E-9BE7-E2319D617D9B}"/>
                  </a:ext>
                </a:extLst>
              </p:cNvPr>
              <p:cNvSpPr/>
              <p:nvPr/>
            </p:nvSpPr>
            <p:spPr>
              <a:xfrm>
                <a:off x="6490182" y="4178805"/>
                <a:ext cx="2653818"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d>
                        <m:dPr>
                          <m:begChr m:val="["/>
                          <m:endChr m:val="]"/>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num>
                            <m:den>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en>
                          </m:f>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e>
                      </m:d>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350" dirty="0">
                  <a:ea typeface="Cambria Math" panose="02040503050406030204" pitchFamily="18" charset="0"/>
                </a:endParaRPr>
              </a:p>
            </p:txBody>
          </p:sp>
        </mc:Choice>
        <mc:Fallback xmlns="">
          <p:sp>
            <p:nvSpPr>
              <p:cNvPr id="66" name="Rounded Rectangle 65">
                <a:extLst>
                  <a:ext uri="{FF2B5EF4-FFF2-40B4-BE49-F238E27FC236}">
                    <a16:creationId xmlns:a16="http://schemas.microsoft.com/office/drawing/2014/main" id="{E8F0488D-5541-884E-9BE7-E2319D617D9B}"/>
                  </a:ext>
                </a:extLst>
              </p:cNvPr>
              <p:cNvSpPr>
                <a:spLocks noRot="1" noChangeAspect="1" noMove="1" noResize="1" noEditPoints="1" noAdjustHandles="1" noChangeArrowheads="1" noChangeShapeType="1" noTextEdit="1"/>
              </p:cNvSpPr>
              <p:nvPr/>
            </p:nvSpPr>
            <p:spPr>
              <a:xfrm>
                <a:off x="6490182" y="4178805"/>
                <a:ext cx="2653818" cy="491715"/>
              </a:xfrm>
              <a:prstGeom prst="roundRect">
                <a:avLst/>
              </a:prstGeom>
              <a:blipFill>
                <a:blip r:embed="rId17"/>
                <a:stretch>
                  <a:fillRect/>
                </a:stretch>
              </a:blipFill>
              <a:ln>
                <a:noFill/>
              </a:ln>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3B1FBF4B-2638-8040-91C8-97E1B89BCED7}"/>
              </a:ext>
            </a:extLst>
          </p:cNvPr>
          <p:cNvCxnSpPr>
            <a:cxnSpLocks/>
          </p:cNvCxnSpPr>
          <p:nvPr/>
        </p:nvCxnSpPr>
        <p:spPr>
          <a:xfrm flipH="1">
            <a:off x="6238424" y="5066806"/>
            <a:ext cx="115456"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FA04AF-ACF9-1748-9A04-A200BD674091}"/>
              </a:ext>
            </a:extLst>
          </p:cNvPr>
          <p:cNvCxnSpPr>
            <a:cxnSpLocks/>
          </p:cNvCxnSpPr>
          <p:nvPr/>
        </p:nvCxnSpPr>
        <p:spPr>
          <a:xfrm>
            <a:off x="6353879" y="4523723"/>
            <a:ext cx="0" cy="54944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83DCC58-80B5-1D42-B0DF-11A23EB16CF8}"/>
              </a:ext>
            </a:extLst>
          </p:cNvPr>
          <p:cNvCxnSpPr>
            <a:cxnSpLocks/>
          </p:cNvCxnSpPr>
          <p:nvPr/>
        </p:nvCxnSpPr>
        <p:spPr>
          <a:xfrm flipH="1">
            <a:off x="6353880" y="4531343"/>
            <a:ext cx="136303" cy="0"/>
          </a:xfrm>
          <a:prstGeom prst="line">
            <a:avLst/>
          </a:prstGeom>
          <a:ln w="19050">
            <a:solidFill>
              <a:schemeClr val="accent3"/>
            </a:solidFill>
            <a:prstDash val="sysDot"/>
            <a:headEnd type="triangle"/>
          </a:ln>
        </p:spPr>
        <p:style>
          <a:lnRef idx="1">
            <a:schemeClr val="accent1"/>
          </a:lnRef>
          <a:fillRef idx="0">
            <a:schemeClr val="accent1"/>
          </a:fillRef>
          <a:effectRef idx="0">
            <a:schemeClr val="accent1"/>
          </a:effectRef>
          <a:fontRef idx="minor">
            <a:schemeClr val="tx1"/>
          </a:fontRef>
        </p:style>
      </p:cxnSp>
      <p:sp>
        <p:nvSpPr>
          <p:cNvPr id="83" name="Right Brace 82">
            <a:extLst>
              <a:ext uri="{FF2B5EF4-FFF2-40B4-BE49-F238E27FC236}">
                <a16:creationId xmlns:a16="http://schemas.microsoft.com/office/drawing/2014/main" id="{C4ADAEE9-E27E-9D45-821E-7415F3008691}"/>
              </a:ext>
            </a:extLst>
          </p:cNvPr>
          <p:cNvSpPr/>
          <p:nvPr/>
        </p:nvSpPr>
        <p:spPr>
          <a:xfrm rot="5400000" flipH="1">
            <a:off x="7366924" y="3401206"/>
            <a:ext cx="205604" cy="1367348"/>
          </a:xfrm>
          <a:prstGeom prst="rightBrace">
            <a:avLst/>
          </a:prstGeom>
          <a:ln w="15875">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DB613553-E7F6-5D4F-8486-268D36556E65}"/>
                  </a:ext>
                </a:extLst>
              </p:cNvPr>
              <p:cNvSpPr/>
              <p:nvPr/>
            </p:nvSpPr>
            <p:spPr>
              <a:xfrm>
                <a:off x="7214112" y="3656113"/>
                <a:ext cx="1815588" cy="325964"/>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accent3"/>
                          </a:solidFill>
                          <a:latin typeface="Cambria Math" panose="02040503050406030204" pitchFamily="18" charset="0"/>
                        </a:rPr>
                        <m:t>𝐺</m:t>
                      </m:r>
                      <m:r>
                        <a:rPr lang="en-US" sz="900" i="1">
                          <a:solidFill>
                            <a:schemeClr val="accent3"/>
                          </a:solidFill>
                          <a:latin typeface="Cambria Math" panose="02040503050406030204" pitchFamily="18" charset="0"/>
                        </a:rPr>
                        <m:t>=</m:t>
                      </m:r>
                      <m:sSup>
                        <m:sSupPr>
                          <m:ctrlPr>
                            <a:rPr lang="en-US" sz="900" i="1">
                              <a:solidFill>
                                <a:schemeClr val="accent3"/>
                              </a:solidFill>
                              <a:latin typeface="Cambria Math" panose="02040503050406030204" pitchFamily="18" charset="0"/>
                            </a:rPr>
                          </m:ctrlPr>
                        </m:sSupPr>
                        <m:e>
                          <m:d>
                            <m:dPr>
                              <m:begChr m:val="["/>
                              <m:endChr m:val="]"/>
                              <m:ctrlPr>
                                <a:rPr lang="en-US" sz="900" i="1">
                                  <a:solidFill>
                                    <a:schemeClr val="accent3"/>
                                  </a:solidFill>
                                  <a:latin typeface="Cambria Math" panose="02040503050406030204" pitchFamily="18" charset="0"/>
                                </a:rPr>
                              </m:ctrlPr>
                            </m:dPr>
                            <m:e>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𝑅</m:t>
                                      </m:r>
                                    </m:e>
                                    <m:sub>
                                      <m:r>
                                        <a:rPr lang="en-US" sz="900" i="1">
                                          <a:solidFill>
                                            <a:schemeClr val="accent3"/>
                                          </a:solidFill>
                                          <a:latin typeface="Cambria Math" panose="02040503050406030204" pitchFamily="18" charset="0"/>
                                        </a:rPr>
                                        <m:t>𝑣</m:t>
                                      </m:r>
                                    </m:sub>
                                  </m:sSub>
                                  <m:r>
                                    <a:rPr lang="en-US" sz="900" i="1">
                                      <a:solidFill>
                                        <a:schemeClr val="accent3"/>
                                      </a:solidFill>
                                      <a:latin typeface="Cambria Math" panose="02040503050406030204" pitchFamily="18" charset="0"/>
                                    </a:rPr>
                                    <m:t>𝑇</m:t>
                                  </m:r>
                                </m:num>
                                <m:den>
                                  <m:sSub>
                                    <m:sSubPr>
                                      <m:ctrlPr>
                                        <a:rPr lang="en-US" sz="900" i="1">
                                          <a:solidFill>
                                            <a:schemeClr val="accent3"/>
                                          </a:solidFill>
                                          <a:latin typeface="Cambria Math" panose="02040503050406030204" pitchFamily="18" charset="0"/>
                                          <a:ea typeface="Cambria Math" panose="02040503050406030204" pitchFamily="18" charset="0"/>
                                        </a:rPr>
                                      </m:ctrlPr>
                                    </m:sSubPr>
                                    <m:e>
                                      <m:r>
                                        <a:rPr lang="en-US" sz="900" i="1">
                                          <a:solidFill>
                                            <a:schemeClr val="accent3"/>
                                          </a:solidFill>
                                          <a:latin typeface="Cambria Math" panose="02040503050406030204" pitchFamily="18" charset="0"/>
                                          <a:ea typeface="Cambria Math" panose="02040503050406030204" pitchFamily="18" charset="0"/>
                                        </a:rPr>
                                        <m:t>𝐷</m:t>
                                      </m:r>
                                    </m:e>
                                    <m:sub>
                                      <m:r>
                                        <a:rPr lang="en-US" sz="900" i="1">
                                          <a:solidFill>
                                            <a:schemeClr val="accent3"/>
                                          </a:solidFill>
                                          <a:latin typeface="Cambria Math" panose="02040503050406030204" pitchFamily="18" charset="0"/>
                                          <a:ea typeface="Cambria Math" panose="02040503050406030204" pitchFamily="18" charset="0"/>
                                        </a:rPr>
                                        <m:t>𝑣</m:t>
                                      </m:r>
                                    </m:sub>
                                  </m:sSub>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𝑒</m:t>
                                      </m:r>
                                    </m:e>
                                    <m:sub>
                                      <m:r>
                                        <a:rPr lang="en-US" sz="900" i="1">
                                          <a:solidFill>
                                            <a:schemeClr val="accent3"/>
                                          </a:solidFill>
                                          <a:latin typeface="Cambria Math" panose="02040503050406030204" pitchFamily="18" charset="0"/>
                                        </a:rPr>
                                        <m:t>𝑠</m:t>
                                      </m:r>
                                    </m:sub>
                                  </m:sSub>
                                </m:den>
                              </m:f>
                              <m:r>
                                <a:rPr lang="en-US" sz="900" i="1">
                                  <a:solidFill>
                                    <a:schemeClr val="accent3"/>
                                  </a:solidFill>
                                  <a:latin typeface="Cambria Math" panose="02040503050406030204" pitchFamily="18" charset="0"/>
                                </a:rPr>
                                <m:t>+</m:t>
                              </m:r>
                              <m:d>
                                <m:dPr>
                                  <m:ctrlPr>
                                    <a:rPr lang="en-US" sz="900" i="1">
                                      <a:solidFill>
                                        <a:schemeClr val="accent3"/>
                                      </a:solidFill>
                                      <a:latin typeface="Cambria Math" panose="02040503050406030204" pitchFamily="18" charset="0"/>
                                    </a:rPr>
                                  </m:ctrlPr>
                                </m:dPr>
                                <m:e>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𝐿</m:t>
                                          </m:r>
                                        </m:e>
                                        <m:sub>
                                          <m:r>
                                            <a:rPr lang="en-US" sz="900" i="1">
                                              <a:solidFill>
                                                <a:schemeClr val="accent3"/>
                                              </a:solidFill>
                                              <a:latin typeface="Cambria Math" panose="02040503050406030204" pitchFamily="18" charset="0"/>
                                            </a:rPr>
                                            <m:t>𝑣</m:t>
                                          </m:r>
                                        </m:sub>
                                      </m:sSub>
                                    </m:num>
                                    <m:den>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𝑅</m:t>
                                          </m:r>
                                        </m:e>
                                        <m:sub>
                                          <m:r>
                                            <a:rPr lang="en-US" sz="900" i="1">
                                              <a:solidFill>
                                                <a:schemeClr val="accent3"/>
                                              </a:solidFill>
                                              <a:latin typeface="Cambria Math" panose="02040503050406030204" pitchFamily="18" charset="0"/>
                                            </a:rPr>
                                            <m:t>𝑣</m:t>
                                          </m:r>
                                        </m:sub>
                                      </m:sSub>
                                      <m:sSup>
                                        <m:sSupPr>
                                          <m:ctrlPr>
                                            <a:rPr lang="en-US" sz="900" i="1">
                                              <a:solidFill>
                                                <a:schemeClr val="accent3"/>
                                              </a:solidFill>
                                              <a:latin typeface="Cambria Math" panose="02040503050406030204" pitchFamily="18" charset="0"/>
                                            </a:rPr>
                                          </m:ctrlPr>
                                        </m:sSupPr>
                                        <m:e>
                                          <m:r>
                                            <a:rPr lang="en-US" sz="900" i="1">
                                              <a:solidFill>
                                                <a:schemeClr val="accent3"/>
                                              </a:solidFill>
                                              <a:latin typeface="Cambria Math" panose="02040503050406030204" pitchFamily="18" charset="0"/>
                                            </a:rPr>
                                            <m:t>𝑇</m:t>
                                          </m:r>
                                        </m:e>
                                        <m:sup>
                                          <m:r>
                                            <a:rPr lang="en-US" sz="900" i="1">
                                              <a:solidFill>
                                                <a:schemeClr val="accent3"/>
                                              </a:solidFill>
                                              <a:latin typeface="Cambria Math" panose="02040503050406030204" pitchFamily="18" charset="0"/>
                                            </a:rPr>
                                            <m:t>2</m:t>
                                          </m:r>
                                        </m:sup>
                                      </m:sSup>
                                    </m:den>
                                  </m:f>
                                  <m:r>
                                    <a:rPr lang="en-US" sz="900" i="1">
                                      <a:solidFill>
                                        <a:schemeClr val="accent3"/>
                                      </a:solidFill>
                                      <a:latin typeface="Cambria Math" panose="02040503050406030204" pitchFamily="18" charset="0"/>
                                    </a:rPr>
                                    <m:t>−</m:t>
                                  </m:r>
                                  <m:f>
                                    <m:fPr>
                                      <m:ctrlPr>
                                        <a:rPr lang="en-US" sz="900" i="1">
                                          <a:solidFill>
                                            <a:schemeClr val="accent3"/>
                                          </a:solidFill>
                                          <a:latin typeface="Cambria Math" panose="02040503050406030204" pitchFamily="18" charset="0"/>
                                        </a:rPr>
                                      </m:ctrlPr>
                                    </m:fPr>
                                    <m:num>
                                      <m:r>
                                        <a:rPr lang="en-US" sz="900" i="1">
                                          <a:solidFill>
                                            <a:schemeClr val="accent3"/>
                                          </a:solidFill>
                                          <a:latin typeface="Cambria Math" panose="02040503050406030204" pitchFamily="18" charset="0"/>
                                        </a:rPr>
                                        <m:t>1</m:t>
                                      </m:r>
                                    </m:num>
                                    <m:den>
                                      <m:r>
                                        <a:rPr lang="en-US" sz="900" i="1">
                                          <a:solidFill>
                                            <a:schemeClr val="accent3"/>
                                          </a:solidFill>
                                          <a:latin typeface="Cambria Math" panose="02040503050406030204" pitchFamily="18" charset="0"/>
                                        </a:rPr>
                                        <m:t>𝑇</m:t>
                                      </m:r>
                                    </m:den>
                                  </m:f>
                                </m:e>
                              </m:d>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𝐿</m:t>
                                      </m:r>
                                    </m:e>
                                    <m:sub>
                                      <m:r>
                                        <a:rPr lang="en-US" sz="900" i="1">
                                          <a:solidFill>
                                            <a:schemeClr val="accent3"/>
                                          </a:solidFill>
                                          <a:latin typeface="Cambria Math" panose="02040503050406030204" pitchFamily="18" charset="0"/>
                                        </a:rPr>
                                        <m:t>𝑣</m:t>
                                      </m:r>
                                    </m:sub>
                                  </m:sSub>
                                </m:num>
                                <m:den>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𝐾</m:t>
                                      </m:r>
                                    </m:e>
                                    <m:sub>
                                      <m:r>
                                        <a:rPr lang="en-US" sz="900" i="1">
                                          <a:solidFill>
                                            <a:schemeClr val="accent3"/>
                                          </a:solidFill>
                                          <a:latin typeface="Cambria Math" panose="02040503050406030204" pitchFamily="18" charset="0"/>
                                        </a:rPr>
                                        <m:t>𝑇</m:t>
                                      </m:r>
                                    </m:sub>
                                  </m:sSub>
                                </m:den>
                              </m:f>
                            </m:e>
                          </m:d>
                        </m:e>
                        <m:sup>
                          <m:r>
                            <a:rPr lang="en-US" sz="900" i="1">
                              <a:solidFill>
                                <a:schemeClr val="accent3"/>
                              </a:solidFill>
                              <a:latin typeface="Cambria Math" panose="02040503050406030204" pitchFamily="18" charset="0"/>
                            </a:rPr>
                            <m:t>−1</m:t>
                          </m:r>
                        </m:sup>
                      </m:sSup>
                    </m:oMath>
                  </m:oMathPara>
                </a14:m>
                <a:endParaRPr lang="en-US" sz="900" dirty="0">
                  <a:solidFill>
                    <a:schemeClr val="accent3"/>
                  </a:solidFill>
                </a:endParaRPr>
              </a:p>
            </p:txBody>
          </p:sp>
        </mc:Choice>
        <mc:Fallback xmlns="">
          <p:sp>
            <p:nvSpPr>
              <p:cNvPr id="84" name="Rounded Rectangle 83">
                <a:extLst>
                  <a:ext uri="{FF2B5EF4-FFF2-40B4-BE49-F238E27FC236}">
                    <a16:creationId xmlns:a16="http://schemas.microsoft.com/office/drawing/2014/main" id="{DB613553-E7F6-5D4F-8486-268D36556E65}"/>
                  </a:ext>
                </a:extLst>
              </p:cNvPr>
              <p:cNvSpPr>
                <a:spLocks noRot="1" noChangeAspect="1" noMove="1" noResize="1" noEditPoints="1" noAdjustHandles="1" noChangeArrowheads="1" noChangeShapeType="1" noTextEdit="1"/>
              </p:cNvSpPr>
              <p:nvPr/>
            </p:nvSpPr>
            <p:spPr>
              <a:xfrm>
                <a:off x="7214112" y="3656113"/>
                <a:ext cx="1815588" cy="325964"/>
              </a:xfrm>
              <a:prstGeom prst="roundRect">
                <a:avLst/>
              </a:prstGeom>
              <a:blipFill>
                <a:blip r:embed="rId18"/>
                <a:stretch>
                  <a:fillRect t="-3636" b="-5455"/>
                </a:stretch>
              </a:blipFill>
              <a:ln>
                <a:solidFill>
                  <a:schemeClr val="accent3"/>
                </a:solidFill>
              </a:ln>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DC021868-9588-BF44-9270-0C788CBF6B02}"/>
              </a:ext>
            </a:extLst>
          </p:cNvPr>
          <p:cNvCxnSpPr>
            <a:cxnSpLocks/>
          </p:cNvCxnSpPr>
          <p:nvPr/>
        </p:nvCxnSpPr>
        <p:spPr>
          <a:xfrm>
            <a:off x="6892256" y="4686623"/>
            <a:ext cx="0" cy="165053"/>
          </a:xfrm>
          <a:prstGeom prst="line">
            <a:avLst/>
          </a:prstGeom>
          <a:ln w="190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FE11647C-993C-7F4B-BF57-AFBC973535AB}"/>
                  </a:ext>
                </a:extLst>
              </p:cNvPr>
              <p:cNvSpPr/>
              <p:nvPr/>
            </p:nvSpPr>
            <p:spPr>
              <a:xfrm>
                <a:off x="6561506" y="4861174"/>
                <a:ext cx="1420667" cy="44557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𝑟𝐺</m:t>
                      </m:r>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050" dirty="0">
                  <a:ea typeface="Cambria Math" panose="02040503050406030204" pitchFamily="18" charset="0"/>
                </a:endParaRPr>
              </a:p>
              <a:p>
                <a:pPr algn="ctr"/>
                <a:endParaRPr lang="en-US" sz="1350" dirty="0">
                  <a:ea typeface="Cambria Math" panose="02040503050406030204" pitchFamily="18" charset="0"/>
                </a:endParaRPr>
              </a:p>
            </p:txBody>
          </p:sp>
        </mc:Choice>
        <mc:Fallback xmlns="">
          <p:sp>
            <p:nvSpPr>
              <p:cNvPr id="91" name="Rounded Rectangle 90">
                <a:extLst>
                  <a:ext uri="{FF2B5EF4-FFF2-40B4-BE49-F238E27FC236}">
                    <a16:creationId xmlns:a16="http://schemas.microsoft.com/office/drawing/2014/main" id="{FE11647C-993C-7F4B-BF57-AFBC973535AB}"/>
                  </a:ext>
                </a:extLst>
              </p:cNvPr>
              <p:cNvSpPr>
                <a:spLocks noRot="1" noChangeAspect="1" noMove="1" noResize="1" noEditPoints="1" noAdjustHandles="1" noChangeArrowheads="1" noChangeShapeType="1" noTextEdit="1"/>
              </p:cNvSpPr>
              <p:nvPr/>
            </p:nvSpPr>
            <p:spPr>
              <a:xfrm>
                <a:off x="6561506" y="4861174"/>
                <a:ext cx="1420667" cy="445574"/>
              </a:xfrm>
              <a:prstGeom prst="roundRect">
                <a:avLst/>
              </a:prstGeom>
              <a:blipFill>
                <a:blip r:embed="rId19"/>
                <a:stretch>
                  <a:fillRect/>
                </a:stretch>
              </a:blipFill>
              <a:ln>
                <a:noFill/>
              </a:ln>
            </p:spPr>
            <p:txBody>
              <a:bodyPr/>
              <a:lstStyle/>
              <a:p>
                <a:r>
                  <a:rPr lang="en-US">
                    <a:noFill/>
                  </a:rPr>
                  <a:t> </a:t>
                </a:r>
              </a:p>
            </p:txBody>
          </p:sp>
        </mc:Fallback>
      </mc:AlternateContent>
      <p:sp>
        <p:nvSpPr>
          <p:cNvPr id="92" name="Rectangle 91">
            <a:extLst>
              <a:ext uri="{FF2B5EF4-FFF2-40B4-BE49-F238E27FC236}">
                <a16:creationId xmlns:a16="http://schemas.microsoft.com/office/drawing/2014/main" id="{4770BABD-3D87-B549-B1BE-E07E6094AEAF}"/>
              </a:ext>
            </a:extLst>
          </p:cNvPr>
          <p:cNvSpPr/>
          <p:nvPr/>
        </p:nvSpPr>
        <p:spPr>
          <a:xfrm>
            <a:off x="7192225" y="5375499"/>
            <a:ext cx="1858500" cy="575502"/>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304FED3B-8325-A94A-8846-C9E47B72FAB8}"/>
                  </a:ext>
                </a:extLst>
              </p:cNvPr>
              <p:cNvSpPr txBox="1"/>
              <p:nvPr/>
            </p:nvSpPr>
            <p:spPr>
              <a:xfrm>
                <a:off x="7168449" y="5375499"/>
                <a:ext cx="1213153" cy="230832"/>
              </a:xfrm>
              <a:prstGeom prst="rect">
                <a:avLst/>
              </a:prstGeom>
              <a:noFill/>
            </p:spPr>
            <p:txBody>
              <a:bodyPr wrap="non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ea typeface="Cambria Math" panose="02040503050406030204" pitchFamily="18" charset="0"/>
                      </a:rPr>
                      <m:t>4</m:t>
                    </m:r>
                    <m:r>
                      <a:rPr lang="en-US" sz="900" i="1">
                        <a:solidFill>
                          <a:schemeClr val="accent6">
                            <a:lumMod val="75000"/>
                          </a:schemeClr>
                        </a:solidFill>
                        <a:latin typeface="Cambria Math" panose="02040503050406030204" pitchFamily="18" charset="0"/>
                        <a:ea typeface="Cambria Math" panose="02040503050406030204" pitchFamily="18" charset="0"/>
                      </a:rPr>
                      <m:t>𝜋</m:t>
                    </m:r>
                    <m:r>
                      <a:rPr lang="en-US" sz="900" i="1">
                        <a:solidFill>
                          <a:schemeClr val="accent6">
                            <a:lumMod val="75000"/>
                          </a:schemeClr>
                        </a:solidFill>
                        <a:latin typeface="Cambria Math" panose="02040503050406030204" pitchFamily="18" charset="0"/>
                        <a:ea typeface="Cambria Math" panose="02040503050406030204" pitchFamily="18" charset="0"/>
                      </a:rPr>
                      <m:t>𝑟</m:t>
                    </m:r>
                    <m:r>
                      <a:rPr lang="en-US" sz="900" i="1">
                        <a:solidFill>
                          <a:schemeClr val="accent6">
                            <a:lumMod val="75000"/>
                          </a:schemeClr>
                        </a:solidFill>
                        <a:latin typeface="Cambria Math" panose="02040503050406030204" pitchFamily="18" charset="0"/>
                        <a:ea typeface="Cambria Math" panose="02040503050406030204" pitchFamily="18" charset="0"/>
                      </a:rPr>
                      <m:t>→</m:t>
                    </m:r>
                  </m:oMath>
                </a14:m>
                <a:r>
                  <a:rPr lang="en-US" sz="900" dirty="0">
                    <a:solidFill>
                      <a:schemeClr val="accent6">
                        <a:lumMod val="75000"/>
                      </a:schemeClr>
                    </a:solidFill>
                  </a:rPr>
                  <a:t> Size of particle</a:t>
                </a:r>
              </a:p>
            </p:txBody>
          </p:sp>
        </mc:Choice>
        <mc:Fallback xmlns="">
          <p:sp>
            <p:nvSpPr>
              <p:cNvPr id="93" name="TextBox 92">
                <a:extLst>
                  <a:ext uri="{FF2B5EF4-FFF2-40B4-BE49-F238E27FC236}">
                    <a16:creationId xmlns:a16="http://schemas.microsoft.com/office/drawing/2014/main" id="{304FED3B-8325-A94A-8846-C9E47B72FAB8}"/>
                  </a:ext>
                </a:extLst>
              </p:cNvPr>
              <p:cNvSpPr txBox="1">
                <a:spLocks noRot="1" noChangeAspect="1" noMove="1" noResize="1" noEditPoints="1" noAdjustHandles="1" noChangeArrowheads="1" noChangeShapeType="1" noTextEdit="1"/>
              </p:cNvSpPr>
              <p:nvPr/>
            </p:nvSpPr>
            <p:spPr>
              <a:xfrm>
                <a:off x="7168449" y="5375499"/>
                <a:ext cx="1213153" cy="230832"/>
              </a:xfrm>
              <a:prstGeom prst="rect">
                <a:avLst/>
              </a:prstGeom>
              <a:blipFill>
                <a:blip r:embed="rId20"/>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93CD4CC-9426-F24A-B943-F7FFDAD993CF}"/>
                  </a:ext>
                </a:extLst>
              </p:cNvPr>
              <p:cNvSpPr txBox="1"/>
              <p:nvPr/>
            </p:nvSpPr>
            <p:spPr>
              <a:xfrm>
                <a:off x="7192224" y="5520002"/>
                <a:ext cx="1837476" cy="230832"/>
              </a:xfrm>
              <a:prstGeom prst="rect">
                <a:avLst/>
              </a:prstGeom>
              <a:noFill/>
            </p:spPr>
            <p:txBody>
              <a:bodyPr wrap="squar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rPr>
                      <m:t>𝐺</m:t>
                    </m:r>
                    <m:r>
                      <a:rPr lang="en-US" sz="900" i="1">
                        <a:solidFill>
                          <a:schemeClr val="accent6">
                            <a:lumMod val="75000"/>
                          </a:schemeClr>
                        </a:solidFill>
                        <a:latin typeface="Cambria Math" panose="02040503050406030204" pitchFamily="18" charset="0"/>
                        <a:ea typeface="Cambria Math" panose="02040503050406030204" pitchFamily="18" charset="0"/>
                      </a:rPr>
                      <m:t>→</m:t>
                    </m:r>
                  </m:oMath>
                </a14:m>
                <a:r>
                  <a:rPr lang="en-US" sz="900" dirty="0">
                    <a:solidFill>
                      <a:schemeClr val="accent6">
                        <a:lumMod val="75000"/>
                      </a:schemeClr>
                    </a:solidFill>
                  </a:rPr>
                  <a:t> diffusivity of vapor &amp; heat </a:t>
                </a:r>
              </a:p>
            </p:txBody>
          </p:sp>
        </mc:Choice>
        <mc:Fallback xmlns="">
          <p:sp>
            <p:nvSpPr>
              <p:cNvPr id="94" name="TextBox 93">
                <a:extLst>
                  <a:ext uri="{FF2B5EF4-FFF2-40B4-BE49-F238E27FC236}">
                    <a16:creationId xmlns:a16="http://schemas.microsoft.com/office/drawing/2014/main" id="{393CD4CC-9426-F24A-B943-F7FFDAD993CF}"/>
                  </a:ext>
                </a:extLst>
              </p:cNvPr>
              <p:cNvSpPr txBox="1">
                <a:spLocks noRot="1" noChangeAspect="1" noMove="1" noResize="1" noEditPoints="1" noAdjustHandles="1" noChangeArrowheads="1" noChangeShapeType="1" noTextEdit="1"/>
              </p:cNvSpPr>
              <p:nvPr/>
            </p:nvSpPr>
            <p:spPr>
              <a:xfrm>
                <a:off x="7192224" y="5520002"/>
                <a:ext cx="1837476" cy="230832"/>
              </a:xfrm>
              <a:prstGeom prst="rect">
                <a:avLst/>
              </a:prstGeom>
              <a:blipFill>
                <a:blip r:embed="rId21"/>
                <a:stretch>
                  <a:fillRect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B838A87-D064-1741-8459-FC6CB578B648}"/>
                  </a:ext>
                </a:extLst>
              </p:cNvPr>
              <p:cNvSpPr txBox="1"/>
              <p:nvPr/>
            </p:nvSpPr>
            <p:spPr>
              <a:xfrm>
                <a:off x="7177564" y="5674002"/>
                <a:ext cx="1873160" cy="230832"/>
              </a:xfrm>
              <a:prstGeom prst="rect">
                <a:avLst/>
              </a:prstGeom>
              <a:noFill/>
            </p:spPr>
            <p:txBody>
              <a:bodyPr wrap="squar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ea typeface="Cambria Math" panose="02040503050406030204" pitchFamily="18" charset="0"/>
                      </a:rPr>
                      <m:t>(</m:t>
                    </m:r>
                    <m:r>
                      <a:rPr lang="en-US" sz="900" i="1">
                        <a:solidFill>
                          <a:schemeClr val="accent6">
                            <a:lumMod val="75000"/>
                          </a:schemeClr>
                        </a:solidFill>
                        <a:latin typeface="Cambria Math" panose="02040503050406030204" pitchFamily="18" charset="0"/>
                        <a:ea typeface="Cambria Math" panose="02040503050406030204" pitchFamily="18" charset="0"/>
                      </a:rPr>
                      <m:t>𝑆</m:t>
                    </m:r>
                    <m:r>
                      <a:rPr lang="en-US" sz="900" i="1">
                        <a:solidFill>
                          <a:schemeClr val="accent6">
                            <a:lumMod val="75000"/>
                          </a:schemeClr>
                        </a:solidFill>
                        <a:latin typeface="Cambria Math" panose="02040503050406030204" pitchFamily="18" charset="0"/>
                        <a:ea typeface="Cambria Math" panose="02040503050406030204" pitchFamily="18" charset="0"/>
                      </a:rPr>
                      <m:t>−1)→</m:t>
                    </m:r>
                  </m:oMath>
                </a14:m>
                <a:r>
                  <a:rPr lang="en-US" sz="900" dirty="0">
                    <a:solidFill>
                      <a:schemeClr val="accent6">
                        <a:lumMod val="75000"/>
                      </a:schemeClr>
                    </a:solidFill>
                  </a:rPr>
                  <a:t> ambient supersaturation </a:t>
                </a:r>
              </a:p>
            </p:txBody>
          </p:sp>
        </mc:Choice>
        <mc:Fallback xmlns="">
          <p:sp>
            <p:nvSpPr>
              <p:cNvPr id="95" name="TextBox 94">
                <a:extLst>
                  <a:ext uri="{FF2B5EF4-FFF2-40B4-BE49-F238E27FC236}">
                    <a16:creationId xmlns:a16="http://schemas.microsoft.com/office/drawing/2014/main" id="{7B838A87-D064-1741-8459-FC6CB578B648}"/>
                  </a:ext>
                </a:extLst>
              </p:cNvPr>
              <p:cNvSpPr txBox="1">
                <a:spLocks noRot="1" noChangeAspect="1" noMove="1" noResize="1" noEditPoints="1" noAdjustHandles="1" noChangeArrowheads="1" noChangeShapeType="1" noTextEdit="1"/>
              </p:cNvSpPr>
              <p:nvPr/>
            </p:nvSpPr>
            <p:spPr>
              <a:xfrm>
                <a:off x="7177564" y="5674002"/>
                <a:ext cx="1873160" cy="230832"/>
              </a:xfrm>
              <a:prstGeom prst="rect">
                <a:avLst/>
              </a:prstGeom>
              <a:blipFill>
                <a:blip r:embed="rId22"/>
                <a:stretch>
                  <a:fillRect b="-10526"/>
                </a:stretch>
              </a:blipFill>
            </p:spPr>
            <p:txBody>
              <a:bodyPr/>
              <a:lstStyle/>
              <a:p>
                <a:r>
                  <a:rPr lang="en-US">
                    <a:noFill/>
                  </a:rPr>
                  <a:t> </a:t>
                </a:r>
              </a:p>
            </p:txBody>
          </p:sp>
        </mc:Fallback>
      </mc:AlternateContent>
      <p:cxnSp>
        <p:nvCxnSpPr>
          <p:cNvPr id="97" name="Straight Connector 96">
            <a:extLst>
              <a:ext uri="{FF2B5EF4-FFF2-40B4-BE49-F238E27FC236}">
                <a16:creationId xmlns:a16="http://schemas.microsoft.com/office/drawing/2014/main" id="{65EE482C-5716-DA49-A099-32B43314CDDA}"/>
              </a:ext>
            </a:extLst>
          </p:cNvPr>
          <p:cNvCxnSpPr>
            <a:cxnSpLocks/>
          </p:cNvCxnSpPr>
          <p:nvPr/>
        </p:nvCxnSpPr>
        <p:spPr>
          <a:xfrm flipH="1">
            <a:off x="7866716" y="5076607"/>
            <a:ext cx="286683" cy="0"/>
          </a:xfrm>
          <a:prstGeom prst="line">
            <a:avLst/>
          </a:prstGeom>
          <a:ln w="952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B368881-40A4-464B-807A-5F6BA191F08F}"/>
              </a:ext>
            </a:extLst>
          </p:cNvPr>
          <p:cNvCxnSpPr>
            <a:cxnSpLocks/>
          </p:cNvCxnSpPr>
          <p:nvPr/>
        </p:nvCxnSpPr>
        <p:spPr>
          <a:xfrm>
            <a:off x="8153399" y="5083960"/>
            <a:ext cx="0" cy="291539"/>
          </a:xfrm>
          <a:prstGeom prst="line">
            <a:avLst/>
          </a:prstGeom>
          <a:ln w="952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598548"/>
      </p:ext>
    </p:extLst>
  </p:cSld>
  <p:clrMapOvr>
    <a:masterClrMapping/>
  </p:clrMapOvr>
  <mc:AlternateContent xmlns:mc="http://schemas.openxmlformats.org/markup-compatibility/2006" xmlns:p14="http://schemas.microsoft.com/office/powerpoint/2010/main">
    <mc:Choice Requires="p14">
      <p:transition spd="slow" p14:dur="2000" advTm="169520"/>
    </mc:Choice>
    <mc:Fallback xmlns="">
      <p:transition spd="slow" advTm="16952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5" y="365126"/>
            <a:ext cx="8567929" cy="1325563"/>
          </a:xfrm>
        </p:spPr>
        <p:txBody>
          <a:bodyPr>
            <a:normAutofit/>
          </a:bodyPr>
          <a:lstStyle/>
          <a:p>
            <a:r>
              <a:rPr lang="en-US" sz="3400" dirty="0"/>
              <a:t>Electrified anvils produce frozen droplet chains</a:t>
            </a:r>
          </a:p>
        </p:txBody>
      </p:sp>
      <p:pic>
        <p:nvPicPr>
          <p:cNvPr id="3" name="Picture 2"/>
          <p:cNvPicPr>
            <a:picLocks noChangeAspect="1"/>
          </p:cNvPicPr>
          <p:nvPr/>
        </p:nvPicPr>
        <p:blipFill rotWithShape="1">
          <a:blip r:embed="rId2"/>
          <a:srcRect l="10190" r="9764" b="12826"/>
          <a:stretch/>
        </p:blipFill>
        <p:spPr>
          <a:xfrm>
            <a:off x="310895" y="1856827"/>
            <a:ext cx="8702821" cy="3803309"/>
          </a:xfrm>
          <a:prstGeom prst="rect">
            <a:avLst/>
          </a:prstGeom>
        </p:spPr>
      </p:pic>
      <p:sp>
        <p:nvSpPr>
          <p:cNvPr id="4" name="TextBox 3"/>
          <p:cNvSpPr txBox="1"/>
          <p:nvPr/>
        </p:nvSpPr>
        <p:spPr>
          <a:xfrm>
            <a:off x="6761472" y="5660136"/>
            <a:ext cx="2274854" cy="369332"/>
          </a:xfrm>
          <a:prstGeom prst="rect">
            <a:avLst/>
          </a:prstGeom>
          <a:noFill/>
        </p:spPr>
        <p:txBody>
          <a:bodyPr wrap="none" rtlCol="0">
            <a:spAutoFit/>
          </a:bodyPr>
          <a:lstStyle/>
          <a:p>
            <a:r>
              <a:rPr lang="en-US" dirty="0"/>
              <a:t>from Stith et al., 2014 </a:t>
            </a:r>
          </a:p>
        </p:txBody>
      </p:sp>
    </p:spTree>
    <p:extLst>
      <p:ext uri="{BB962C8B-B14F-4D97-AF65-F5344CB8AC3E}">
        <p14:creationId xmlns:p14="http://schemas.microsoft.com/office/powerpoint/2010/main" val="324494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7AA6-20E3-BB4B-9A1C-90A7476A395A}"/>
              </a:ext>
            </a:extLst>
          </p:cNvPr>
          <p:cNvSpPr>
            <a:spLocks noGrp="1"/>
          </p:cNvSpPr>
          <p:nvPr>
            <p:ph type="title"/>
          </p:nvPr>
        </p:nvSpPr>
        <p:spPr>
          <a:xfrm>
            <a:off x="628650" y="365127"/>
            <a:ext cx="7886700" cy="732626"/>
          </a:xfrm>
        </p:spPr>
        <p:txBody>
          <a:bodyPr/>
          <a:lstStyle/>
          <a:p>
            <a:r>
              <a:rPr lang="en-US" dirty="0"/>
              <a:t>Bergeron Process</a:t>
            </a:r>
          </a:p>
        </p:txBody>
      </p:sp>
      <p:sp>
        <p:nvSpPr>
          <p:cNvPr id="4" name="Cloud 3">
            <a:extLst>
              <a:ext uri="{FF2B5EF4-FFF2-40B4-BE49-F238E27FC236}">
                <a16:creationId xmlns:a16="http://schemas.microsoft.com/office/drawing/2014/main" id="{4665707B-EF4A-C74F-B4BB-AF74516F9FE0}"/>
              </a:ext>
            </a:extLst>
          </p:cNvPr>
          <p:cNvSpPr/>
          <p:nvPr/>
        </p:nvSpPr>
        <p:spPr>
          <a:xfrm rot="5956846">
            <a:off x="584886" y="2699905"/>
            <a:ext cx="3015886" cy="2291789"/>
          </a:xfrm>
          <a:prstGeom prst="cloud">
            <a:avLst/>
          </a:prstGeom>
          <a:solidFill>
            <a:schemeClr val="accent6">
              <a:alpha val="41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a:extLst>
              <a:ext uri="{FF2B5EF4-FFF2-40B4-BE49-F238E27FC236}">
                <a16:creationId xmlns:a16="http://schemas.microsoft.com/office/drawing/2014/main" id="{F599049D-8922-DE42-93C2-7F664FB1079B}"/>
              </a:ext>
            </a:extLst>
          </p:cNvPr>
          <p:cNvCxnSpPr/>
          <p:nvPr/>
        </p:nvCxnSpPr>
        <p:spPr>
          <a:xfrm flipV="1">
            <a:off x="887506" y="2272492"/>
            <a:ext cx="0" cy="31466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FDF7B3-3D84-0C45-AC89-9033164A0B9E}"/>
              </a:ext>
            </a:extLst>
          </p:cNvPr>
          <p:cNvCxnSpPr>
            <a:cxnSpLocks/>
          </p:cNvCxnSpPr>
          <p:nvPr/>
        </p:nvCxnSpPr>
        <p:spPr>
          <a:xfrm>
            <a:off x="915055" y="4830856"/>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687DEB-190B-5D4D-8296-8F7BA81299E3}"/>
                  </a:ext>
                </a:extLst>
              </p:cNvPr>
              <p:cNvSpPr txBox="1"/>
              <p:nvPr/>
            </p:nvSpPr>
            <p:spPr>
              <a:xfrm>
                <a:off x="431922" y="4692356"/>
                <a:ext cx="47641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0</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0" name="TextBox 9">
                <a:extLst>
                  <a:ext uri="{FF2B5EF4-FFF2-40B4-BE49-F238E27FC236}">
                    <a16:creationId xmlns:a16="http://schemas.microsoft.com/office/drawing/2014/main" id="{28687DEB-190B-5D4D-8296-8F7BA81299E3}"/>
                  </a:ext>
                </a:extLst>
              </p:cNvPr>
              <p:cNvSpPr txBox="1">
                <a:spLocks noRot="1" noChangeAspect="1" noMove="1" noResize="1" noEditPoints="1" noAdjustHandles="1" noChangeArrowheads="1" noChangeShapeType="1" noTextEdit="1"/>
              </p:cNvSpPr>
              <p:nvPr/>
            </p:nvSpPr>
            <p:spPr>
              <a:xfrm>
                <a:off x="431922" y="4692356"/>
                <a:ext cx="476412" cy="300082"/>
              </a:xfrm>
              <a:prstGeom prst="rect">
                <a:avLst/>
              </a:prstGeom>
              <a:blipFill>
                <a:blip r:embed="rId3"/>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80C75328-CC33-3748-A5F5-AF454C06B054}"/>
              </a:ext>
            </a:extLst>
          </p:cNvPr>
          <p:cNvCxnSpPr>
            <a:cxnSpLocks/>
          </p:cNvCxnSpPr>
          <p:nvPr/>
        </p:nvCxnSpPr>
        <p:spPr>
          <a:xfrm>
            <a:off x="915055" y="4676228"/>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85EF8B-81AC-304D-AD57-38A1DC4BB385}"/>
                  </a:ext>
                </a:extLst>
              </p:cNvPr>
              <p:cNvSpPr txBox="1"/>
              <p:nvPr/>
            </p:nvSpPr>
            <p:spPr>
              <a:xfrm>
                <a:off x="371411" y="4545793"/>
                <a:ext cx="60625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−5</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2" name="TextBox 11">
                <a:extLst>
                  <a:ext uri="{FF2B5EF4-FFF2-40B4-BE49-F238E27FC236}">
                    <a16:creationId xmlns:a16="http://schemas.microsoft.com/office/drawing/2014/main" id="{5185EF8B-81AC-304D-AD57-38A1DC4BB385}"/>
                  </a:ext>
                </a:extLst>
              </p:cNvPr>
              <p:cNvSpPr txBox="1">
                <a:spLocks noRot="1" noChangeAspect="1" noMove="1" noResize="1" noEditPoints="1" noAdjustHandles="1" noChangeArrowheads="1" noChangeShapeType="1" noTextEdit="1"/>
              </p:cNvSpPr>
              <p:nvPr/>
            </p:nvSpPr>
            <p:spPr>
              <a:xfrm>
                <a:off x="371411" y="4545793"/>
                <a:ext cx="606256" cy="300082"/>
              </a:xfrm>
              <a:prstGeom prst="rect">
                <a:avLst/>
              </a:prstGeom>
              <a:blipFill>
                <a:blip r:embed="rId4"/>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5B7ED91E-8675-274B-AC01-1704A6F3399A}"/>
              </a:ext>
            </a:extLst>
          </p:cNvPr>
          <p:cNvCxnSpPr>
            <a:cxnSpLocks/>
          </p:cNvCxnSpPr>
          <p:nvPr/>
        </p:nvCxnSpPr>
        <p:spPr>
          <a:xfrm>
            <a:off x="915055" y="2994885"/>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B62302-E009-6F40-ABB5-3C00A6398091}"/>
                  </a:ext>
                </a:extLst>
              </p:cNvPr>
              <p:cNvSpPr txBox="1"/>
              <p:nvPr/>
            </p:nvSpPr>
            <p:spPr>
              <a:xfrm>
                <a:off x="294467" y="2856385"/>
                <a:ext cx="70243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−38</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4" name="TextBox 13">
                <a:extLst>
                  <a:ext uri="{FF2B5EF4-FFF2-40B4-BE49-F238E27FC236}">
                    <a16:creationId xmlns:a16="http://schemas.microsoft.com/office/drawing/2014/main" id="{2CB62302-E009-6F40-ABB5-3C00A6398091}"/>
                  </a:ext>
                </a:extLst>
              </p:cNvPr>
              <p:cNvSpPr txBox="1">
                <a:spLocks noRot="1" noChangeAspect="1" noMove="1" noResize="1" noEditPoints="1" noAdjustHandles="1" noChangeArrowheads="1" noChangeShapeType="1" noTextEdit="1"/>
              </p:cNvSpPr>
              <p:nvPr/>
            </p:nvSpPr>
            <p:spPr>
              <a:xfrm>
                <a:off x="294467" y="2856385"/>
                <a:ext cx="702436" cy="300082"/>
              </a:xfrm>
              <a:prstGeom prst="rect">
                <a:avLst/>
              </a:prstGeom>
              <a:blipFill>
                <a:blip r:embed="rId5"/>
                <a:stretch>
                  <a:fillRect/>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A9C4BEB5-8E0E-4643-873D-C8F0F308E2E4}"/>
              </a:ext>
            </a:extLst>
          </p:cNvPr>
          <p:cNvSpPr/>
          <p:nvPr/>
        </p:nvSpPr>
        <p:spPr>
          <a:xfrm>
            <a:off x="2854139" y="490165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AE4CC24-4E3B-7D4F-A010-220FF66578E0}"/>
              </a:ext>
            </a:extLst>
          </p:cNvPr>
          <p:cNvSpPr/>
          <p:nvPr/>
        </p:nvSpPr>
        <p:spPr>
          <a:xfrm>
            <a:off x="2565027" y="50043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15EC1C8-5C16-DD47-9A21-11876F6F23DA}"/>
              </a:ext>
            </a:extLst>
          </p:cNvPr>
          <p:cNvSpPr/>
          <p:nvPr/>
        </p:nvSpPr>
        <p:spPr>
          <a:xfrm>
            <a:off x="2322046" y="488652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AAB470C3-34C9-924C-8C80-0E21D54F7A5F}"/>
              </a:ext>
            </a:extLst>
          </p:cNvPr>
          <p:cNvSpPr/>
          <p:nvPr/>
        </p:nvSpPr>
        <p:spPr>
          <a:xfrm>
            <a:off x="2773456" y="471138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9F1181E-F7C6-1640-B773-446EE5409025}"/>
              </a:ext>
            </a:extLst>
          </p:cNvPr>
          <p:cNvSpPr/>
          <p:nvPr/>
        </p:nvSpPr>
        <p:spPr>
          <a:xfrm>
            <a:off x="2549362" y="47349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66DC945E-E9C6-104D-90DC-DFB7AEC76549}"/>
              </a:ext>
            </a:extLst>
          </p:cNvPr>
          <p:cNvSpPr/>
          <p:nvPr/>
        </p:nvSpPr>
        <p:spPr>
          <a:xfrm>
            <a:off x="2096527" y="477188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9D9E97D1-D38E-B14C-92C5-F0DEEA7DA7F1}"/>
              </a:ext>
            </a:extLst>
          </p:cNvPr>
          <p:cNvSpPr/>
          <p:nvPr/>
        </p:nvSpPr>
        <p:spPr>
          <a:xfrm>
            <a:off x="2281704" y="513133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ABC10E8D-C043-AC40-ADD7-C395C115B30D}"/>
              </a:ext>
            </a:extLst>
          </p:cNvPr>
          <p:cNvSpPr/>
          <p:nvPr/>
        </p:nvSpPr>
        <p:spPr>
          <a:xfrm>
            <a:off x="1830481" y="521515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54F94A8-6693-FC41-BA9C-2A63F681E785}"/>
              </a:ext>
            </a:extLst>
          </p:cNvPr>
          <p:cNvSpPr/>
          <p:nvPr/>
        </p:nvSpPr>
        <p:spPr>
          <a:xfrm>
            <a:off x="2042661" y="502556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AF7D9329-A5EF-D345-BEB4-A2F9B6AD86EA}"/>
              </a:ext>
            </a:extLst>
          </p:cNvPr>
          <p:cNvSpPr/>
          <p:nvPr/>
        </p:nvSpPr>
        <p:spPr>
          <a:xfrm>
            <a:off x="1811076" y="495342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AE46490C-723A-DC47-AD5A-894E96FCE085}"/>
              </a:ext>
            </a:extLst>
          </p:cNvPr>
          <p:cNvSpPr/>
          <p:nvPr/>
        </p:nvSpPr>
        <p:spPr>
          <a:xfrm>
            <a:off x="1689141" y="47278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3F5ABA18-7D06-204A-9A9B-2BA07FED4B8C}"/>
              </a:ext>
            </a:extLst>
          </p:cNvPr>
          <p:cNvSpPr/>
          <p:nvPr/>
        </p:nvSpPr>
        <p:spPr>
          <a:xfrm>
            <a:off x="1665685" y="508942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813B02D2-CD52-1A44-81C9-480608C9444F}"/>
              </a:ext>
            </a:extLst>
          </p:cNvPr>
          <p:cNvSpPr/>
          <p:nvPr/>
        </p:nvSpPr>
        <p:spPr>
          <a:xfrm>
            <a:off x="1402038" y="47449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A18BB70E-5BCB-F240-A2AA-70E97ADB4A6E}"/>
              </a:ext>
            </a:extLst>
          </p:cNvPr>
          <p:cNvSpPr/>
          <p:nvPr/>
        </p:nvSpPr>
        <p:spPr>
          <a:xfrm>
            <a:off x="1560776" y="4925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ACB4D36A-AF34-A64D-96C1-D272550E746F}"/>
              </a:ext>
            </a:extLst>
          </p:cNvPr>
          <p:cNvSpPr/>
          <p:nvPr/>
        </p:nvSpPr>
        <p:spPr>
          <a:xfrm>
            <a:off x="2281704" y="38165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791DBCF3-88F8-684E-AB42-8CBA87CA9DE4}"/>
              </a:ext>
            </a:extLst>
          </p:cNvPr>
          <p:cNvSpPr/>
          <p:nvPr/>
        </p:nvSpPr>
        <p:spPr>
          <a:xfrm>
            <a:off x="2038723" y="369864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26A3574D-FCA1-F14D-9497-976AB6FBC47B}"/>
              </a:ext>
            </a:extLst>
          </p:cNvPr>
          <p:cNvSpPr/>
          <p:nvPr/>
        </p:nvSpPr>
        <p:spPr>
          <a:xfrm>
            <a:off x="2490133" y="352350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5DD992F0-C39F-154A-A28B-2BC92152CFCB}"/>
              </a:ext>
            </a:extLst>
          </p:cNvPr>
          <p:cNvSpPr/>
          <p:nvPr/>
        </p:nvSpPr>
        <p:spPr>
          <a:xfrm>
            <a:off x="2266039" y="354704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BF310ABD-F9A7-7240-BFD2-D7DCF95699F0}"/>
              </a:ext>
            </a:extLst>
          </p:cNvPr>
          <p:cNvSpPr/>
          <p:nvPr/>
        </p:nvSpPr>
        <p:spPr>
          <a:xfrm>
            <a:off x="1813204" y="3584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29F96B69-3F7B-114D-B219-77E8AA0C4FE3}"/>
              </a:ext>
            </a:extLst>
          </p:cNvPr>
          <p:cNvSpPr/>
          <p:nvPr/>
        </p:nvSpPr>
        <p:spPr>
          <a:xfrm>
            <a:off x="1998381" y="39434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A43C7D24-1F8E-8C4F-AE05-D204DF1AB850}"/>
              </a:ext>
            </a:extLst>
          </p:cNvPr>
          <p:cNvSpPr/>
          <p:nvPr/>
        </p:nvSpPr>
        <p:spPr>
          <a:xfrm>
            <a:off x="1759338" y="38376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766B2249-A626-3A42-A531-B0E9DCD620C5}"/>
              </a:ext>
            </a:extLst>
          </p:cNvPr>
          <p:cNvSpPr/>
          <p:nvPr/>
        </p:nvSpPr>
        <p:spPr>
          <a:xfrm>
            <a:off x="1527753" y="37655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382E25BF-8871-014A-B7D2-1879222D7A38}"/>
              </a:ext>
            </a:extLst>
          </p:cNvPr>
          <p:cNvSpPr/>
          <p:nvPr/>
        </p:nvSpPr>
        <p:spPr>
          <a:xfrm>
            <a:off x="1405818" y="353992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57B0DDB3-6709-A64F-B047-098C81B9E813}"/>
              </a:ext>
            </a:extLst>
          </p:cNvPr>
          <p:cNvSpPr/>
          <p:nvPr/>
        </p:nvSpPr>
        <p:spPr>
          <a:xfrm>
            <a:off x="1382362" y="390154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8A2196DC-5675-1A46-8AD0-45ACCBA20AEB}"/>
              </a:ext>
            </a:extLst>
          </p:cNvPr>
          <p:cNvSpPr/>
          <p:nvPr/>
        </p:nvSpPr>
        <p:spPr>
          <a:xfrm>
            <a:off x="1277453" y="373712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79612D49-FDBA-FF47-8745-1D004762C647}"/>
              </a:ext>
            </a:extLst>
          </p:cNvPr>
          <p:cNvSpPr/>
          <p:nvPr/>
        </p:nvSpPr>
        <p:spPr>
          <a:xfrm>
            <a:off x="2819239" y="400062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3F319E1B-B661-2E4D-8605-914759EFE1BF}"/>
              </a:ext>
            </a:extLst>
          </p:cNvPr>
          <p:cNvSpPr/>
          <p:nvPr/>
        </p:nvSpPr>
        <p:spPr>
          <a:xfrm>
            <a:off x="3016137" y="435693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D113A846-CAA6-DF49-BD30-FE239A38FBA1}"/>
              </a:ext>
            </a:extLst>
          </p:cNvPr>
          <p:cNvSpPr/>
          <p:nvPr/>
        </p:nvSpPr>
        <p:spPr>
          <a:xfrm>
            <a:off x="2773155" y="423907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4ECC06BE-9985-A94F-B623-03DA4F5214B0}"/>
              </a:ext>
            </a:extLst>
          </p:cNvPr>
          <p:cNvSpPr/>
          <p:nvPr/>
        </p:nvSpPr>
        <p:spPr>
          <a:xfrm>
            <a:off x="2910554" y="377644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E04B7A4C-B5F9-E743-B831-059EFB2FC355}"/>
              </a:ext>
            </a:extLst>
          </p:cNvPr>
          <p:cNvSpPr/>
          <p:nvPr/>
        </p:nvSpPr>
        <p:spPr>
          <a:xfrm>
            <a:off x="2547636" y="39294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DA662EBB-606D-4242-8CE5-E5AE3EE7AFA5}"/>
              </a:ext>
            </a:extLst>
          </p:cNvPr>
          <p:cNvSpPr/>
          <p:nvPr/>
        </p:nvSpPr>
        <p:spPr>
          <a:xfrm>
            <a:off x="2547636" y="412443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212AB387-3856-4B43-ABA9-B9078F55EDB9}"/>
              </a:ext>
            </a:extLst>
          </p:cNvPr>
          <p:cNvSpPr/>
          <p:nvPr/>
        </p:nvSpPr>
        <p:spPr>
          <a:xfrm>
            <a:off x="2732814" y="448388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C6CCCF61-F866-EF48-9856-D9629EF859E2}"/>
              </a:ext>
            </a:extLst>
          </p:cNvPr>
          <p:cNvSpPr/>
          <p:nvPr/>
        </p:nvSpPr>
        <p:spPr>
          <a:xfrm>
            <a:off x="2281590" y="45677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7F2D00E0-F386-F846-8690-E9DF9173D71C}"/>
              </a:ext>
            </a:extLst>
          </p:cNvPr>
          <p:cNvSpPr/>
          <p:nvPr/>
        </p:nvSpPr>
        <p:spPr>
          <a:xfrm>
            <a:off x="2493770" y="43781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A8ED42AC-DFA8-F244-9608-24BA9D8B4C26}"/>
              </a:ext>
            </a:extLst>
          </p:cNvPr>
          <p:cNvSpPr/>
          <p:nvPr/>
        </p:nvSpPr>
        <p:spPr>
          <a:xfrm>
            <a:off x="2140251" y="408035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C33E820B-C4A1-FC41-A9D9-3118DDA42D49}"/>
              </a:ext>
            </a:extLst>
          </p:cNvPr>
          <p:cNvSpPr/>
          <p:nvPr/>
        </p:nvSpPr>
        <p:spPr>
          <a:xfrm>
            <a:off x="2116794" y="444196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6A2F00CD-44C2-5542-8829-EB9175CA444F}"/>
              </a:ext>
            </a:extLst>
          </p:cNvPr>
          <p:cNvSpPr/>
          <p:nvPr/>
        </p:nvSpPr>
        <p:spPr>
          <a:xfrm>
            <a:off x="1853147" y="40975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48678874-A0AB-D44D-B1AB-9D1D880D5C55}"/>
              </a:ext>
            </a:extLst>
          </p:cNvPr>
          <p:cNvSpPr/>
          <p:nvPr/>
        </p:nvSpPr>
        <p:spPr>
          <a:xfrm>
            <a:off x="2011885" y="427755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CC4DE3AC-3687-5E42-A46D-45FF77E4A637}"/>
              </a:ext>
            </a:extLst>
          </p:cNvPr>
          <p:cNvSpPr/>
          <p:nvPr/>
        </p:nvSpPr>
        <p:spPr>
          <a:xfrm>
            <a:off x="2547636" y="312313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6FC5AFBA-F980-6E48-AD22-743C29C05F2F}"/>
              </a:ext>
            </a:extLst>
          </p:cNvPr>
          <p:cNvSpPr/>
          <p:nvPr/>
        </p:nvSpPr>
        <p:spPr>
          <a:xfrm>
            <a:off x="2015544" y="310800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FB84FBD1-BB7C-2644-A068-317D58BD6F3F}"/>
              </a:ext>
            </a:extLst>
          </p:cNvPr>
          <p:cNvSpPr/>
          <p:nvPr/>
        </p:nvSpPr>
        <p:spPr>
          <a:xfrm>
            <a:off x="2763563" y="343229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2AF99DBC-135D-B640-82D6-A6C62A6B18DB}"/>
              </a:ext>
            </a:extLst>
          </p:cNvPr>
          <p:cNvSpPr/>
          <p:nvPr/>
        </p:nvSpPr>
        <p:spPr>
          <a:xfrm>
            <a:off x="2853838" y="31692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C5A1530D-0B91-204A-B607-EEBC99B8DF8A}"/>
              </a:ext>
            </a:extLst>
          </p:cNvPr>
          <p:cNvSpPr/>
          <p:nvPr/>
        </p:nvSpPr>
        <p:spPr>
          <a:xfrm>
            <a:off x="1850420" y="44595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BB684B17-76CE-954B-96FF-82EB3CC58154}"/>
              </a:ext>
            </a:extLst>
          </p:cNvPr>
          <p:cNvSpPr/>
          <p:nvPr/>
        </p:nvSpPr>
        <p:spPr>
          <a:xfrm>
            <a:off x="1975202" y="33528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B181989B-A5B0-D34A-9E04-6AF9C92FA752}"/>
              </a:ext>
            </a:extLst>
          </p:cNvPr>
          <p:cNvSpPr/>
          <p:nvPr/>
        </p:nvSpPr>
        <p:spPr>
          <a:xfrm>
            <a:off x="1419509" y="452579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1AB7D9B3-68A1-8941-8A73-F5D8C969B445}"/>
              </a:ext>
            </a:extLst>
          </p:cNvPr>
          <p:cNvSpPr/>
          <p:nvPr/>
        </p:nvSpPr>
        <p:spPr>
          <a:xfrm>
            <a:off x="1631688" y="433619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A3494768-E205-1346-B3E0-F4F97FD3C72C}"/>
              </a:ext>
            </a:extLst>
          </p:cNvPr>
          <p:cNvSpPr/>
          <p:nvPr/>
        </p:nvSpPr>
        <p:spPr>
          <a:xfrm>
            <a:off x="1400103" y="426406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B20BA263-A575-DA43-827F-93C23DECCCAD}"/>
              </a:ext>
            </a:extLst>
          </p:cNvPr>
          <p:cNvSpPr/>
          <p:nvPr/>
        </p:nvSpPr>
        <p:spPr>
          <a:xfrm>
            <a:off x="1078373" y="3901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A87BE4AF-C4FE-B044-AF71-0B6903962CFE}"/>
              </a:ext>
            </a:extLst>
          </p:cNvPr>
          <p:cNvSpPr/>
          <p:nvPr/>
        </p:nvSpPr>
        <p:spPr>
          <a:xfrm>
            <a:off x="1254713" y="4400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B5A8A1EA-EFDF-2F46-9C2A-F17205F64894}"/>
              </a:ext>
            </a:extLst>
          </p:cNvPr>
          <p:cNvSpPr/>
          <p:nvPr/>
        </p:nvSpPr>
        <p:spPr>
          <a:xfrm>
            <a:off x="1254273" y="314648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F43A92C1-07BD-C14D-926C-C2D0105210E2}"/>
              </a:ext>
            </a:extLst>
          </p:cNvPr>
          <p:cNvSpPr/>
          <p:nvPr/>
        </p:nvSpPr>
        <p:spPr>
          <a:xfrm>
            <a:off x="1472238" y="30007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a:extLst>
              <a:ext uri="{FF2B5EF4-FFF2-40B4-BE49-F238E27FC236}">
                <a16:creationId xmlns:a16="http://schemas.microsoft.com/office/drawing/2014/main" id="{909741CB-5D96-0448-8967-9A87EDAFC73D}"/>
              </a:ext>
            </a:extLst>
          </p:cNvPr>
          <p:cNvSpPr/>
          <p:nvPr/>
        </p:nvSpPr>
        <p:spPr>
          <a:xfrm>
            <a:off x="1704851" y="31068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16F4876A-D469-AD42-9239-DD3CD4335C10}"/>
              </a:ext>
            </a:extLst>
          </p:cNvPr>
          <p:cNvSpPr/>
          <p:nvPr/>
        </p:nvSpPr>
        <p:spPr>
          <a:xfrm>
            <a:off x="1414227" y="33370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98">
            <a:extLst>
              <a:ext uri="{FF2B5EF4-FFF2-40B4-BE49-F238E27FC236}">
                <a16:creationId xmlns:a16="http://schemas.microsoft.com/office/drawing/2014/main" id="{F641ED70-41AB-F24E-BEDB-D895F3B6EB5A}"/>
              </a:ext>
            </a:extLst>
          </p:cNvPr>
          <p:cNvSpPr/>
          <p:nvPr/>
        </p:nvSpPr>
        <p:spPr>
          <a:xfrm>
            <a:off x="2281590" y="301866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Up Arrow 100">
            <a:extLst>
              <a:ext uri="{FF2B5EF4-FFF2-40B4-BE49-F238E27FC236}">
                <a16:creationId xmlns:a16="http://schemas.microsoft.com/office/drawing/2014/main" id="{B4CDA86E-3A4F-7B47-ADEF-9B5BA76A0CEC}"/>
              </a:ext>
            </a:extLst>
          </p:cNvPr>
          <p:cNvSpPr/>
          <p:nvPr/>
        </p:nvSpPr>
        <p:spPr>
          <a:xfrm>
            <a:off x="950118" y="4689759"/>
            <a:ext cx="303273" cy="742877"/>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a:t>LIQUID</a:t>
            </a:r>
          </a:p>
        </p:txBody>
      </p:sp>
      <p:sp>
        <p:nvSpPr>
          <p:cNvPr id="102" name="Up Arrow 101">
            <a:extLst>
              <a:ext uri="{FF2B5EF4-FFF2-40B4-BE49-F238E27FC236}">
                <a16:creationId xmlns:a16="http://schemas.microsoft.com/office/drawing/2014/main" id="{92A6E5E8-1D9E-AC44-91B9-93EF163D37E1}"/>
              </a:ext>
            </a:extLst>
          </p:cNvPr>
          <p:cNvSpPr/>
          <p:nvPr/>
        </p:nvSpPr>
        <p:spPr>
          <a:xfrm>
            <a:off x="949039" y="2259502"/>
            <a:ext cx="303273" cy="734178"/>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a:t>ICE</a:t>
            </a:r>
          </a:p>
        </p:txBody>
      </p:sp>
      <p:sp>
        <p:nvSpPr>
          <p:cNvPr id="103" name="Up-Down Arrow 102">
            <a:extLst>
              <a:ext uri="{FF2B5EF4-FFF2-40B4-BE49-F238E27FC236}">
                <a16:creationId xmlns:a16="http://schemas.microsoft.com/office/drawing/2014/main" id="{AB019A61-C953-6B43-A6AD-BA402527A993}"/>
              </a:ext>
            </a:extLst>
          </p:cNvPr>
          <p:cNvSpPr/>
          <p:nvPr/>
        </p:nvSpPr>
        <p:spPr>
          <a:xfrm>
            <a:off x="948250" y="2997262"/>
            <a:ext cx="282938" cy="169509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dirty="0"/>
              <a:t>Mixed-Phase</a:t>
            </a:r>
          </a:p>
        </p:txBody>
      </p:sp>
      <p:sp>
        <p:nvSpPr>
          <p:cNvPr id="105" name="TextBox 104">
            <a:extLst>
              <a:ext uri="{FF2B5EF4-FFF2-40B4-BE49-F238E27FC236}">
                <a16:creationId xmlns:a16="http://schemas.microsoft.com/office/drawing/2014/main" id="{726196A7-D53D-8148-9F57-CB73AF0B220A}"/>
              </a:ext>
            </a:extLst>
          </p:cNvPr>
          <p:cNvSpPr txBox="1"/>
          <p:nvPr/>
        </p:nvSpPr>
        <p:spPr>
          <a:xfrm>
            <a:off x="1466024" y="2621395"/>
            <a:ext cx="413896" cy="646331"/>
          </a:xfrm>
          <a:prstGeom prst="rect">
            <a:avLst/>
          </a:prstGeom>
          <a:noFill/>
        </p:spPr>
        <p:txBody>
          <a:bodyPr wrap="none" rtlCol="0">
            <a:spAutoFit/>
          </a:bodyPr>
          <a:lstStyle/>
          <a:p>
            <a:r>
              <a:rPr lang="en-US" sz="3600" dirty="0">
                <a:solidFill>
                  <a:srgbClr val="0070C0"/>
                </a:solidFill>
              </a:rPr>
              <a:t>*</a:t>
            </a:r>
          </a:p>
        </p:txBody>
      </p:sp>
      <p:sp>
        <p:nvSpPr>
          <p:cNvPr id="106" name="TextBox 105">
            <a:extLst>
              <a:ext uri="{FF2B5EF4-FFF2-40B4-BE49-F238E27FC236}">
                <a16:creationId xmlns:a16="http://schemas.microsoft.com/office/drawing/2014/main" id="{051C7DC8-6550-DF4A-AF93-19D05B23A70B}"/>
              </a:ext>
            </a:extLst>
          </p:cNvPr>
          <p:cNvSpPr txBox="1"/>
          <p:nvPr/>
        </p:nvSpPr>
        <p:spPr>
          <a:xfrm>
            <a:off x="1751793" y="2419538"/>
            <a:ext cx="413896" cy="646331"/>
          </a:xfrm>
          <a:prstGeom prst="rect">
            <a:avLst/>
          </a:prstGeom>
          <a:noFill/>
        </p:spPr>
        <p:txBody>
          <a:bodyPr wrap="none" rtlCol="0">
            <a:spAutoFit/>
          </a:bodyPr>
          <a:lstStyle/>
          <a:p>
            <a:r>
              <a:rPr lang="en-US" sz="3600" dirty="0">
                <a:solidFill>
                  <a:srgbClr val="0070C0"/>
                </a:solidFill>
              </a:rPr>
              <a:t>*</a:t>
            </a:r>
          </a:p>
        </p:txBody>
      </p:sp>
      <p:sp>
        <p:nvSpPr>
          <p:cNvPr id="107" name="TextBox 106">
            <a:extLst>
              <a:ext uri="{FF2B5EF4-FFF2-40B4-BE49-F238E27FC236}">
                <a16:creationId xmlns:a16="http://schemas.microsoft.com/office/drawing/2014/main" id="{E94BFBFD-3488-4641-A043-87282BC04CE9}"/>
              </a:ext>
            </a:extLst>
          </p:cNvPr>
          <p:cNvSpPr txBox="1"/>
          <p:nvPr/>
        </p:nvSpPr>
        <p:spPr>
          <a:xfrm>
            <a:off x="1935438" y="2662375"/>
            <a:ext cx="413896" cy="646331"/>
          </a:xfrm>
          <a:prstGeom prst="rect">
            <a:avLst/>
          </a:prstGeom>
          <a:noFill/>
        </p:spPr>
        <p:txBody>
          <a:bodyPr wrap="none" rtlCol="0">
            <a:spAutoFit/>
          </a:bodyPr>
          <a:lstStyle/>
          <a:p>
            <a:r>
              <a:rPr lang="en-US" sz="3600" dirty="0">
                <a:solidFill>
                  <a:srgbClr val="0070C0"/>
                </a:solidFill>
              </a:rPr>
              <a:t>*</a:t>
            </a:r>
          </a:p>
        </p:txBody>
      </p:sp>
      <p:sp>
        <p:nvSpPr>
          <p:cNvPr id="108" name="TextBox 107">
            <a:extLst>
              <a:ext uri="{FF2B5EF4-FFF2-40B4-BE49-F238E27FC236}">
                <a16:creationId xmlns:a16="http://schemas.microsoft.com/office/drawing/2014/main" id="{F0E5D11A-5271-4340-95C6-644E2BE5C941}"/>
              </a:ext>
            </a:extLst>
          </p:cNvPr>
          <p:cNvSpPr txBox="1"/>
          <p:nvPr/>
        </p:nvSpPr>
        <p:spPr>
          <a:xfrm>
            <a:off x="2259879" y="2317377"/>
            <a:ext cx="413896" cy="646331"/>
          </a:xfrm>
          <a:prstGeom prst="rect">
            <a:avLst/>
          </a:prstGeom>
          <a:noFill/>
        </p:spPr>
        <p:txBody>
          <a:bodyPr wrap="none" rtlCol="0">
            <a:spAutoFit/>
          </a:bodyPr>
          <a:lstStyle/>
          <a:p>
            <a:r>
              <a:rPr lang="en-US" sz="3600" dirty="0">
                <a:solidFill>
                  <a:srgbClr val="0070C0"/>
                </a:solidFill>
              </a:rPr>
              <a:t>*</a:t>
            </a:r>
          </a:p>
        </p:txBody>
      </p:sp>
      <p:sp>
        <p:nvSpPr>
          <p:cNvPr id="109" name="TextBox 108">
            <a:extLst>
              <a:ext uri="{FF2B5EF4-FFF2-40B4-BE49-F238E27FC236}">
                <a16:creationId xmlns:a16="http://schemas.microsoft.com/office/drawing/2014/main" id="{4E691169-4779-2247-B52F-1D60A73AE38C}"/>
              </a:ext>
            </a:extLst>
          </p:cNvPr>
          <p:cNvSpPr txBox="1"/>
          <p:nvPr/>
        </p:nvSpPr>
        <p:spPr>
          <a:xfrm>
            <a:off x="2513436" y="2618662"/>
            <a:ext cx="413896" cy="646331"/>
          </a:xfrm>
          <a:prstGeom prst="rect">
            <a:avLst/>
          </a:prstGeom>
          <a:noFill/>
        </p:spPr>
        <p:txBody>
          <a:bodyPr wrap="none" rtlCol="0">
            <a:spAutoFit/>
          </a:bodyPr>
          <a:lstStyle/>
          <a:p>
            <a:r>
              <a:rPr lang="en-US" sz="3600" dirty="0">
                <a:solidFill>
                  <a:srgbClr val="0070C0"/>
                </a:solidFill>
              </a:rPr>
              <a:t>*</a:t>
            </a:r>
          </a:p>
        </p:txBody>
      </p:sp>
      <p:sp>
        <p:nvSpPr>
          <p:cNvPr id="110" name="TextBox 109">
            <a:extLst>
              <a:ext uri="{FF2B5EF4-FFF2-40B4-BE49-F238E27FC236}">
                <a16:creationId xmlns:a16="http://schemas.microsoft.com/office/drawing/2014/main" id="{73858AE4-46F8-1349-ACD8-CB30C4022E7B}"/>
              </a:ext>
            </a:extLst>
          </p:cNvPr>
          <p:cNvSpPr txBox="1"/>
          <p:nvPr/>
        </p:nvSpPr>
        <p:spPr>
          <a:xfrm>
            <a:off x="1585894" y="3188140"/>
            <a:ext cx="413896" cy="646331"/>
          </a:xfrm>
          <a:prstGeom prst="rect">
            <a:avLst/>
          </a:prstGeom>
          <a:noFill/>
        </p:spPr>
        <p:txBody>
          <a:bodyPr wrap="none" rtlCol="0">
            <a:spAutoFit/>
          </a:bodyPr>
          <a:lstStyle/>
          <a:p>
            <a:r>
              <a:rPr lang="en-US" sz="3600" dirty="0">
                <a:solidFill>
                  <a:srgbClr val="0070C0"/>
                </a:solidFill>
              </a:rPr>
              <a:t>*</a:t>
            </a:r>
          </a:p>
        </p:txBody>
      </p:sp>
      <p:sp>
        <p:nvSpPr>
          <p:cNvPr id="111" name="TextBox 110">
            <a:extLst>
              <a:ext uri="{FF2B5EF4-FFF2-40B4-BE49-F238E27FC236}">
                <a16:creationId xmlns:a16="http://schemas.microsoft.com/office/drawing/2014/main" id="{E37383DC-9C56-9641-BE18-D58AE2A37D52}"/>
              </a:ext>
            </a:extLst>
          </p:cNvPr>
          <p:cNvSpPr txBox="1"/>
          <p:nvPr/>
        </p:nvSpPr>
        <p:spPr>
          <a:xfrm>
            <a:off x="2560754" y="3531187"/>
            <a:ext cx="413896" cy="646331"/>
          </a:xfrm>
          <a:prstGeom prst="rect">
            <a:avLst/>
          </a:prstGeom>
          <a:noFill/>
        </p:spPr>
        <p:txBody>
          <a:bodyPr wrap="none" rtlCol="0">
            <a:spAutoFit/>
          </a:bodyPr>
          <a:lstStyle/>
          <a:p>
            <a:r>
              <a:rPr lang="en-US" sz="3600" dirty="0">
                <a:solidFill>
                  <a:srgbClr val="0070C0"/>
                </a:solidFill>
              </a:rPr>
              <a:t>*</a:t>
            </a:r>
          </a:p>
        </p:txBody>
      </p:sp>
      <p:sp>
        <p:nvSpPr>
          <p:cNvPr id="112" name="TextBox 111">
            <a:extLst>
              <a:ext uri="{FF2B5EF4-FFF2-40B4-BE49-F238E27FC236}">
                <a16:creationId xmlns:a16="http://schemas.microsoft.com/office/drawing/2014/main" id="{B651650C-A121-AA4C-8412-83D12075D8DE}"/>
              </a:ext>
            </a:extLst>
          </p:cNvPr>
          <p:cNvSpPr txBox="1"/>
          <p:nvPr/>
        </p:nvSpPr>
        <p:spPr>
          <a:xfrm>
            <a:off x="1492070" y="3862420"/>
            <a:ext cx="413896" cy="646331"/>
          </a:xfrm>
          <a:prstGeom prst="rect">
            <a:avLst/>
          </a:prstGeom>
          <a:noFill/>
        </p:spPr>
        <p:txBody>
          <a:bodyPr wrap="none" rtlCol="0">
            <a:spAutoFit/>
          </a:bodyPr>
          <a:lstStyle/>
          <a:p>
            <a:r>
              <a:rPr lang="en-US" sz="3600" dirty="0">
                <a:solidFill>
                  <a:srgbClr val="0070C0"/>
                </a:solidFill>
              </a:rPr>
              <a:t>*</a:t>
            </a:r>
          </a:p>
        </p:txBody>
      </p:sp>
      <p:sp>
        <p:nvSpPr>
          <p:cNvPr id="113" name="TextBox 112">
            <a:extLst>
              <a:ext uri="{FF2B5EF4-FFF2-40B4-BE49-F238E27FC236}">
                <a16:creationId xmlns:a16="http://schemas.microsoft.com/office/drawing/2014/main" id="{1B5EBC87-929A-BD44-839E-BFA276018F5B}"/>
              </a:ext>
            </a:extLst>
          </p:cNvPr>
          <p:cNvSpPr txBox="1"/>
          <p:nvPr/>
        </p:nvSpPr>
        <p:spPr>
          <a:xfrm>
            <a:off x="2170119" y="4153702"/>
            <a:ext cx="413896" cy="646331"/>
          </a:xfrm>
          <a:prstGeom prst="rect">
            <a:avLst/>
          </a:prstGeom>
          <a:noFill/>
        </p:spPr>
        <p:txBody>
          <a:bodyPr wrap="none" rtlCol="0">
            <a:spAutoFit/>
          </a:bodyPr>
          <a:lstStyle/>
          <a:p>
            <a:r>
              <a:rPr lang="en-US" sz="3600" dirty="0">
                <a:solidFill>
                  <a:srgbClr val="0070C0"/>
                </a:solidFill>
              </a:rPr>
              <a:t>*</a:t>
            </a:r>
          </a:p>
        </p:txBody>
      </p:sp>
      <p:sp>
        <p:nvSpPr>
          <p:cNvPr id="114" name="TextBox 113">
            <a:extLst>
              <a:ext uri="{FF2B5EF4-FFF2-40B4-BE49-F238E27FC236}">
                <a16:creationId xmlns:a16="http://schemas.microsoft.com/office/drawing/2014/main" id="{0A721779-D438-DA4E-9968-02A3E6808885}"/>
              </a:ext>
            </a:extLst>
          </p:cNvPr>
          <p:cNvSpPr txBox="1"/>
          <p:nvPr/>
        </p:nvSpPr>
        <p:spPr>
          <a:xfrm>
            <a:off x="2341268" y="3105868"/>
            <a:ext cx="413896" cy="646331"/>
          </a:xfrm>
          <a:prstGeom prst="rect">
            <a:avLst/>
          </a:prstGeom>
          <a:noFill/>
        </p:spPr>
        <p:txBody>
          <a:bodyPr wrap="none" rtlCol="0">
            <a:spAutoFit/>
          </a:bodyPr>
          <a:lstStyle/>
          <a:p>
            <a:r>
              <a:rPr lang="en-US" sz="3600" dirty="0">
                <a:solidFill>
                  <a:srgbClr val="0070C0"/>
                </a:solidFill>
              </a:rPr>
              <a:t>*</a:t>
            </a:r>
          </a:p>
        </p:txBody>
      </p:sp>
      <p:sp>
        <p:nvSpPr>
          <p:cNvPr id="115" name="TextBox 114">
            <a:extLst>
              <a:ext uri="{FF2B5EF4-FFF2-40B4-BE49-F238E27FC236}">
                <a16:creationId xmlns:a16="http://schemas.microsoft.com/office/drawing/2014/main" id="{2AEEDE78-BCA9-AD41-8874-13F735C0136B}"/>
              </a:ext>
            </a:extLst>
          </p:cNvPr>
          <p:cNvSpPr txBox="1"/>
          <p:nvPr/>
        </p:nvSpPr>
        <p:spPr>
          <a:xfrm>
            <a:off x="1072883" y="3323571"/>
            <a:ext cx="413896" cy="646331"/>
          </a:xfrm>
          <a:prstGeom prst="rect">
            <a:avLst/>
          </a:prstGeom>
          <a:noFill/>
        </p:spPr>
        <p:txBody>
          <a:bodyPr wrap="none" rtlCol="0">
            <a:spAutoFit/>
          </a:bodyPr>
          <a:lstStyle/>
          <a:p>
            <a:r>
              <a:rPr lang="en-US" sz="3600" dirty="0">
                <a:solidFill>
                  <a:srgbClr val="0070C0"/>
                </a:solidFill>
              </a:rPr>
              <a:t>*</a:t>
            </a:r>
          </a:p>
        </p:txBody>
      </p:sp>
      <p:sp>
        <p:nvSpPr>
          <p:cNvPr id="116" name="Right Brace 115">
            <a:extLst>
              <a:ext uri="{FF2B5EF4-FFF2-40B4-BE49-F238E27FC236}">
                <a16:creationId xmlns:a16="http://schemas.microsoft.com/office/drawing/2014/main" id="{D2D83116-AD71-FE46-AAEE-FF9DE0A7A385}"/>
              </a:ext>
            </a:extLst>
          </p:cNvPr>
          <p:cNvSpPr/>
          <p:nvPr/>
        </p:nvSpPr>
        <p:spPr>
          <a:xfrm>
            <a:off x="3360420" y="2993680"/>
            <a:ext cx="336042" cy="168254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3A8FB6E-BF69-5647-AEE9-BD55ADCF919E}"/>
                  </a:ext>
                </a:extLst>
              </p:cNvPr>
              <p:cNvSpPr txBox="1"/>
              <p:nvPr/>
            </p:nvSpPr>
            <p:spPr>
              <a:xfrm>
                <a:off x="4198751" y="1213689"/>
                <a:ext cx="4740875" cy="884858"/>
              </a:xfrm>
              <a:prstGeom prst="rect">
                <a:avLst/>
              </a:prstGeom>
              <a:noFill/>
              <a:ln>
                <a:solidFill>
                  <a:schemeClr val="accent1"/>
                </a:solidFill>
                <a:prstDash val="sysDot"/>
              </a:ln>
            </p:spPr>
            <p:txBody>
              <a:bodyPr wrap="square" rtlCol="0">
                <a:spAutoFit/>
              </a:bodyPr>
              <a:lstStyle/>
              <a:p>
                <a:r>
                  <a:rPr lang="en-US" sz="2000" dirty="0"/>
                  <a:t>Mixed-Phase Region</a:t>
                </a:r>
              </a:p>
              <a:p>
                <a:pPr marL="214313" indent="-214313">
                  <a:buFont typeface="Arial" panose="020B0604020202020204" pitchFamily="34" charset="0"/>
                  <a:buChar char="•"/>
                </a:pPr>
                <a:r>
                  <a:rPr lang="en-US" sz="1050" dirty="0"/>
                  <a:t>Ice typically forms in clouds that contain some liquid if T &gt; -38</a:t>
                </a:r>
                <a14:m>
                  <m:oMath xmlns:m="http://schemas.openxmlformats.org/officeDocument/2006/math">
                    <m:r>
                      <a:rPr lang="en-US" sz="1050" i="1">
                        <a:latin typeface="Cambria Math" panose="02040503050406030204" pitchFamily="18" charset="0"/>
                        <a:ea typeface="Cambria Math" panose="02040503050406030204" pitchFamily="18" charset="0"/>
                      </a:rPr>
                      <m:t>℃</m:t>
                    </m:r>
                  </m:oMath>
                </a14:m>
                <a:endParaRPr lang="en-US" sz="1050" dirty="0"/>
              </a:p>
              <a:p>
                <a:pPr marL="214313" indent="-214313">
                  <a:buFont typeface="Arial" panose="020B0604020202020204" pitchFamily="34" charset="0"/>
                  <a:buChar char="•"/>
                </a:pPr>
                <a:r>
                  <a:rPr lang="en-US" sz="1050" dirty="0"/>
                  <a:t>Many smaller drops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𝑑</m:t>
                        </m:r>
                      </m:sub>
                    </m:sSub>
                    <m:r>
                      <a:rPr lang="en-US" sz="1050" i="1">
                        <a:latin typeface="Cambria Math" panose="02040503050406030204" pitchFamily="18" charset="0"/>
                        <a:ea typeface="Cambria Math" panose="02040503050406030204" pitchFamily="18" charset="0"/>
                      </a:rPr>
                      <m:t>~100−1000 </m:t>
                    </m:r>
                    <m:r>
                      <a:rPr lang="en-US" sz="1050" i="1">
                        <a:latin typeface="Cambria Math" panose="02040503050406030204" pitchFamily="18" charset="0"/>
                        <a:ea typeface="Cambria Math" panose="02040503050406030204" pitchFamily="18" charset="0"/>
                      </a:rPr>
                      <m:t>𝑐</m:t>
                    </m:r>
                    <m:sSup>
                      <m:sSupPr>
                        <m:ctrlPr>
                          <a:rPr lang="en-US" sz="1050" i="1">
                            <a:latin typeface="Cambria Math" panose="02040503050406030204" pitchFamily="18" charset="0"/>
                            <a:ea typeface="Cambria Math" panose="02040503050406030204" pitchFamily="18" charset="0"/>
                          </a:rPr>
                        </m:ctrlPr>
                      </m:sSupPr>
                      <m:e>
                        <m:r>
                          <a:rPr lang="en-US" sz="1050" i="1">
                            <a:latin typeface="Cambria Math" panose="02040503050406030204" pitchFamily="18" charset="0"/>
                            <a:ea typeface="Cambria Math" panose="02040503050406030204" pitchFamily="18" charset="0"/>
                          </a:rPr>
                          <m:t>𝑚</m:t>
                        </m:r>
                      </m:e>
                      <m:sup>
                        <m:r>
                          <a:rPr lang="en-US" sz="1050" i="1">
                            <a:latin typeface="Cambria Math" panose="02040503050406030204" pitchFamily="18" charset="0"/>
                            <a:ea typeface="Cambria Math" panose="02040503050406030204" pitchFamily="18" charset="0"/>
                          </a:rPr>
                          <m:t>−3</m:t>
                        </m:r>
                      </m:sup>
                    </m:sSup>
                  </m:oMath>
                </a14:m>
                <a:r>
                  <a:rPr lang="en-US" sz="1050" dirty="0"/>
                  <a:t> /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𝑟</m:t>
                        </m:r>
                      </m:e>
                      <m:sub>
                        <m:r>
                          <a:rPr lang="en-US" sz="1050" i="1">
                            <a:latin typeface="Cambria Math" panose="02040503050406030204" pitchFamily="18" charset="0"/>
                          </a:rPr>
                          <m:t>𝑑</m:t>
                        </m:r>
                      </m:sub>
                    </m:sSub>
                    <m:r>
                      <a:rPr lang="en-US" sz="1050" i="1">
                        <a:latin typeface="Cambria Math" panose="02040503050406030204" pitchFamily="18" charset="0"/>
                      </a:rPr>
                      <m:t> </m:t>
                    </m:r>
                    <m:r>
                      <a:rPr lang="en-US" sz="1050" i="1">
                        <a:latin typeface="Cambria Math" panose="02040503050406030204" pitchFamily="18" charset="0"/>
                        <a:ea typeface="Cambria Math" panose="02040503050406030204" pitchFamily="18" charset="0"/>
                      </a:rPr>
                      <m:t>~ 10−20</m:t>
                    </m:r>
                    <m:r>
                      <a:rPr lang="en-US" sz="1050" i="1">
                        <a:latin typeface="Cambria Math" panose="02040503050406030204" pitchFamily="18" charset="0"/>
                        <a:ea typeface="Cambria Math" panose="02040503050406030204" pitchFamily="18" charset="0"/>
                      </a:rPr>
                      <m:t>𝜇</m:t>
                    </m:r>
                    <m:r>
                      <a:rPr lang="en-US" sz="1050" i="1">
                        <a:latin typeface="Cambria Math" panose="02040503050406030204" pitchFamily="18" charset="0"/>
                        <a:ea typeface="Cambria Math" panose="02040503050406030204" pitchFamily="18" charset="0"/>
                      </a:rPr>
                      <m:t>𝑚</m:t>
                    </m:r>
                  </m:oMath>
                </a14:m>
                <a:r>
                  <a:rPr lang="en-US" sz="1050" dirty="0"/>
                  <a:t>)</a:t>
                </a:r>
              </a:p>
              <a:p>
                <a:pPr marL="214313" indent="-214313">
                  <a:buFont typeface="Arial" panose="020B0604020202020204" pitchFamily="34" charset="0"/>
                  <a:buChar char="•"/>
                </a:pPr>
                <a:r>
                  <a:rPr lang="en-US" sz="1050" dirty="0"/>
                  <a:t>Few crystals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𝑖</m:t>
                        </m:r>
                      </m:sub>
                    </m:sSub>
                    <m:r>
                      <a:rPr lang="en-US" sz="1050" i="1">
                        <a:latin typeface="Cambria Math" panose="02040503050406030204" pitchFamily="18" charset="0"/>
                        <a:ea typeface="Cambria Math" panose="02040503050406030204" pitchFamily="18" charset="0"/>
                      </a:rPr>
                      <m:t>~ 1−1000 </m:t>
                    </m:r>
                    <m:sSup>
                      <m:sSupPr>
                        <m:ctrlPr>
                          <a:rPr lang="en-US" sz="1050" i="1">
                            <a:latin typeface="Cambria Math" panose="02040503050406030204" pitchFamily="18" charset="0"/>
                            <a:ea typeface="Cambria Math" panose="02040503050406030204" pitchFamily="18" charset="0"/>
                          </a:rPr>
                        </m:ctrlPr>
                      </m:sSupPr>
                      <m:e>
                        <m:r>
                          <a:rPr lang="en-US" sz="1050" i="1">
                            <a:latin typeface="Cambria Math" panose="02040503050406030204" pitchFamily="18" charset="0"/>
                            <a:ea typeface="Cambria Math" panose="02040503050406030204" pitchFamily="18" charset="0"/>
                          </a:rPr>
                          <m:t>𝐿</m:t>
                        </m:r>
                      </m:e>
                      <m:sup>
                        <m:r>
                          <a:rPr lang="en-US" sz="1050" i="1">
                            <a:latin typeface="Cambria Math" panose="02040503050406030204" pitchFamily="18" charset="0"/>
                            <a:ea typeface="Cambria Math" panose="02040503050406030204" pitchFamily="18" charset="0"/>
                          </a:rPr>
                          <m:t>−1</m:t>
                        </m:r>
                      </m:sup>
                    </m:sSup>
                  </m:oMath>
                </a14:m>
                <a:r>
                  <a:rPr lang="en-US" sz="1050" dirty="0"/>
                  <a:t> /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𝑟</m:t>
                        </m:r>
                      </m:e>
                      <m:sub>
                        <m:r>
                          <a:rPr lang="en-US" sz="1050" i="1">
                            <a:latin typeface="Cambria Math" panose="02040503050406030204" pitchFamily="18" charset="0"/>
                          </a:rPr>
                          <m:t>𝑖</m:t>
                        </m:r>
                      </m:sub>
                    </m:sSub>
                    <m:r>
                      <a:rPr lang="en-US" sz="1050" i="1">
                        <a:latin typeface="Cambria Math" panose="02040503050406030204" pitchFamily="18" charset="0"/>
                      </a:rPr>
                      <m:t> </m:t>
                    </m:r>
                    <m:r>
                      <a:rPr lang="en-US" sz="1050" i="1">
                        <a:latin typeface="Cambria Math" panose="02040503050406030204" pitchFamily="18" charset="0"/>
                        <a:ea typeface="Cambria Math" panose="02040503050406030204" pitchFamily="18" charset="0"/>
                      </a:rPr>
                      <m:t>~ 100−1000</m:t>
                    </m:r>
                    <m:r>
                      <a:rPr lang="en-US" sz="1050" i="1">
                        <a:latin typeface="Cambria Math" panose="02040503050406030204" pitchFamily="18" charset="0"/>
                        <a:ea typeface="Cambria Math" panose="02040503050406030204" pitchFamily="18" charset="0"/>
                      </a:rPr>
                      <m:t>𝜇</m:t>
                    </m:r>
                    <m:r>
                      <a:rPr lang="en-US" sz="1050" i="1">
                        <a:latin typeface="Cambria Math" panose="02040503050406030204" pitchFamily="18" charset="0"/>
                        <a:ea typeface="Cambria Math" panose="02040503050406030204" pitchFamily="18" charset="0"/>
                      </a:rPr>
                      <m:t>𝑚</m:t>
                    </m:r>
                  </m:oMath>
                </a14:m>
                <a:r>
                  <a:rPr lang="en-US" sz="1050" dirty="0"/>
                  <a:t>)</a:t>
                </a:r>
              </a:p>
            </p:txBody>
          </p:sp>
        </mc:Choice>
        <mc:Fallback xmlns="">
          <p:sp>
            <p:nvSpPr>
              <p:cNvPr id="117" name="TextBox 116">
                <a:extLst>
                  <a:ext uri="{FF2B5EF4-FFF2-40B4-BE49-F238E27FC236}">
                    <a16:creationId xmlns:a16="http://schemas.microsoft.com/office/drawing/2014/main" id="{03A8FB6E-BF69-5647-AEE9-BD55ADCF919E}"/>
                  </a:ext>
                </a:extLst>
              </p:cNvPr>
              <p:cNvSpPr txBox="1">
                <a:spLocks noRot="1" noChangeAspect="1" noMove="1" noResize="1" noEditPoints="1" noAdjustHandles="1" noChangeArrowheads="1" noChangeShapeType="1" noTextEdit="1"/>
              </p:cNvSpPr>
              <p:nvPr/>
            </p:nvSpPr>
            <p:spPr>
              <a:xfrm>
                <a:off x="4198751" y="1213689"/>
                <a:ext cx="4740875" cy="884858"/>
              </a:xfrm>
              <a:prstGeom prst="rect">
                <a:avLst/>
              </a:prstGeom>
              <a:blipFill>
                <a:blip r:embed="rId6"/>
                <a:stretch>
                  <a:fillRect l="-1284" t="-2721" b="-2721"/>
                </a:stretch>
              </a:blipFill>
              <a:ln>
                <a:solidFill>
                  <a:schemeClr val="accent1"/>
                </a:solidFill>
                <a:prstDash val="sysDot"/>
              </a:ln>
            </p:spPr>
            <p:txBody>
              <a:bodyPr/>
              <a:lstStyle/>
              <a:p>
                <a:r>
                  <a:rPr lang="en-US">
                    <a:noFill/>
                  </a:rPr>
                  <a:t> </a:t>
                </a:r>
              </a:p>
            </p:txBody>
          </p:sp>
        </mc:Fallback>
      </mc:AlternateContent>
      <p:cxnSp>
        <p:nvCxnSpPr>
          <p:cNvPr id="119" name="Straight Connector 118">
            <a:extLst>
              <a:ext uri="{FF2B5EF4-FFF2-40B4-BE49-F238E27FC236}">
                <a16:creationId xmlns:a16="http://schemas.microsoft.com/office/drawing/2014/main" id="{1BD63742-32CB-1447-AA3C-5938E559581D}"/>
              </a:ext>
            </a:extLst>
          </p:cNvPr>
          <p:cNvCxnSpPr>
            <a:cxnSpLocks/>
          </p:cNvCxnSpPr>
          <p:nvPr/>
        </p:nvCxnSpPr>
        <p:spPr>
          <a:xfrm>
            <a:off x="3753122" y="3845039"/>
            <a:ext cx="219882"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DD008D1-0538-D244-8393-6A981EFD7625}"/>
              </a:ext>
            </a:extLst>
          </p:cNvPr>
          <p:cNvCxnSpPr>
            <a:cxnSpLocks/>
          </p:cNvCxnSpPr>
          <p:nvPr/>
        </p:nvCxnSpPr>
        <p:spPr>
          <a:xfrm flipV="1">
            <a:off x="3973496" y="1813864"/>
            <a:ext cx="0" cy="202894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9A43DC5-F533-6040-AECA-EE6C0654CCEF}"/>
              </a:ext>
            </a:extLst>
          </p:cNvPr>
          <p:cNvCxnSpPr>
            <a:cxnSpLocks/>
          </p:cNvCxnSpPr>
          <p:nvPr/>
        </p:nvCxnSpPr>
        <p:spPr>
          <a:xfrm>
            <a:off x="3973004" y="1810414"/>
            <a:ext cx="225747" cy="7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F7AAAD5C-610E-4649-AD38-E93630851A1C}"/>
              </a:ext>
            </a:extLst>
          </p:cNvPr>
          <p:cNvGrpSpPr/>
          <p:nvPr/>
        </p:nvGrpSpPr>
        <p:grpSpPr>
          <a:xfrm>
            <a:off x="2912029" y="1555263"/>
            <a:ext cx="3361603" cy="2717106"/>
            <a:chOff x="7443300" y="430828"/>
            <a:chExt cx="4482136" cy="3622809"/>
          </a:xfrm>
        </p:grpSpPr>
        <p:grpSp>
          <p:nvGrpSpPr>
            <p:cNvPr id="155" name="Group 154">
              <a:extLst>
                <a:ext uri="{FF2B5EF4-FFF2-40B4-BE49-F238E27FC236}">
                  <a16:creationId xmlns:a16="http://schemas.microsoft.com/office/drawing/2014/main" id="{42B6A541-83A5-2D4A-924C-15C5AF381EAE}"/>
                </a:ext>
              </a:extLst>
            </p:cNvPr>
            <p:cNvGrpSpPr/>
            <p:nvPr/>
          </p:nvGrpSpPr>
          <p:grpSpPr>
            <a:xfrm>
              <a:off x="7443300" y="430828"/>
              <a:ext cx="4313388" cy="3549919"/>
              <a:chOff x="924728" y="-1659408"/>
              <a:chExt cx="10665416" cy="8777640"/>
            </a:xfrm>
          </p:grpSpPr>
          <p:cxnSp>
            <p:nvCxnSpPr>
              <p:cNvPr id="145" name="Straight Arrow Connector 144">
                <a:extLst>
                  <a:ext uri="{FF2B5EF4-FFF2-40B4-BE49-F238E27FC236}">
                    <a16:creationId xmlns:a16="http://schemas.microsoft.com/office/drawing/2014/main" id="{3AFAA013-11B3-1C47-B46A-D91B7A76D12A}"/>
                  </a:ext>
                </a:extLst>
              </p:cNvPr>
              <p:cNvCxnSpPr>
                <a:cxnSpLocks/>
              </p:cNvCxnSpPr>
              <p:nvPr/>
            </p:nvCxnSpPr>
            <p:spPr>
              <a:xfrm>
                <a:off x="6218953" y="3424039"/>
                <a:ext cx="0" cy="369419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1D1542B-4CB1-EB4F-9D39-D0CA50A2E39F}"/>
                  </a:ext>
                </a:extLst>
              </p:cNvPr>
              <p:cNvCxnSpPr>
                <a:cxnSpLocks/>
              </p:cNvCxnSpPr>
              <p:nvPr/>
            </p:nvCxnSpPr>
            <p:spPr>
              <a:xfrm>
                <a:off x="6218953" y="6858000"/>
                <a:ext cx="496046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9" name="Arc 148">
                <a:extLst>
                  <a:ext uri="{FF2B5EF4-FFF2-40B4-BE49-F238E27FC236}">
                    <a16:creationId xmlns:a16="http://schemas.microsoft.com/office/drawing/2014/main" id="{FFB83AAE-5740-9348-B3E9-60A154ECB275}"/>
                  </a:ext>
                </a:extLst>
              </p:cNvPr>
              <p:cNvSpPr/>
              <p:nvPr/>
            </p:nvSpPr>
            <p:spPr>
              <a:xfrm rot="5400000">
                <a:off x="2043934" y="-2778614"/>
                <a:ext cx="8427004" cy="10665416"/>
              </a:xfrm>
              <a:prstGeom prst="arc">
                <a:avLst>
                  <a:gd name="adj1" fmla="val 170322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1" name="Arc 150">
                <a:extLst>
                  <a:ext uri="{FF2B5EF4-FFF2-40B4-BE49-F238E27FC236}">
                    <a16:creationId xmlns:a16="http://schemas.microsoft.com/office/drawing/2014/main" id="{6ED08DB4-CEB5-1847-9708-E93E9B25C1E1}"/>
                  </a:ext>
                </a:extLst>
              </p:cNvPr>
              <p:cNvSpPr/>
              <p:nvPr/>
            </p:nvSpPr>
            <p:spPr>
              <a:xfrm rot="6101552">
                <a:off x="3425096" y="281490"/>
                <a:ext cx="4535046" cy="8322739"/>
              </a:xfrm>
              <a:prstGeom prst="arc">
                <a:avLst>
                  <a:gd name="adj1" fmla="val 16886662"/>
                  <a:gd name="adj2" fmla="val 20047450"/>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61" name="TextBox 160">
              <a:extLst>
                <a:ext uri="{FF2B5EF4-FFF2-40B4-BE49-F238E27FC236}">
                  <a16:creationId xmlns:a16="http://schemas.microsoft.com/office/drawing/2014/main" id="{ED0697DE-8016-0040-8BE9-F3AD1651AD5C}"/>
                </a:ext>
              </a:extLst>
            </p:cNvPr>
            <p:cNvSpPr txBox="1"/>
            <p:nvPr/>
          </p:nvSpPr>
          <p:spPr>
            <a:xfrm>
              <a:off x="9453625" y="2198846"/>
              <a:ext cx="335989" cy="338555"/>
            </a:xfrm>
            <a:prstGeom prst="rect">
              <a:avLst/>
            </a:prstGeom>
            <a:noFill/>
          </p:spPr>
          <p:txBody>
            <a:bodyPr wrap="none" rtlCol="0">
              <a:spAutoFit/>
            </a:bodyPr>
            <a:lstStyle/>
            <a:p>
              <a:r>
                <a:rPr lang="en-US" sz="1050" b="1" i="1" dirty="0">
                  <a:solidFill>
                    <a:schemeClr val="accent1"/>
                  </a:solidFill>
                </a:rPr>
                <a:t>e</a:t>
              </a:r>
            </a:p>
          </p:txBody>
        </p:sp>
        <p:sp>
          <p:nvSpPr>
            <p:cNvPr id="162" name="TextBox 161">
              <a:extLst>
                <a:ext uri="{FF2B5EF4-FFF2-40B4-BE49-F238E27FC236}">
                  <a16:creationId xmlns:a16="http://schemas.microsoft.com/office/drawing/2014/main" id="{6D905C4E-4FD2-CC44-8C19-FD5BDA2EC5DE}"/>
                </a:ext>
              </a:extLst>
            </p:cNvPr>
            <p:cNvSpPr txBox="1"/>
            <p:nvPr/>
          </p:nvSpPr>
          <p:spPr>
            <a:xfrm>
              <a:off x="11589447" y="3715082"/>
              <a:ext cx="335989" cy="338555"/>
            </a:xfrm>
            <a:prstGeom prst="rect">
              <a:avLst/>
            </a:prstGeom>
            <a:noFill/>
          </p:spPr>
          <p:txBody>
            <a:bodyPr wrap="none" rtlCol="0">
              <a:spAutoFit/>
            </a:bodyPr>
            <a:lstStyle/>
            <a:p>
              <a:r>
                <a:rPr lang="en-US" sz="1050" b="1" dirty="0">
                  <a:solidFill>
                    <a:schemeClr val="accent1"/>
                  </a:solidFill>
                </a:rPr>
                <a:t>T</a:t>
              </a:r>
            </a:p>
          </p:txBody>
        </p:sp>
      </p:grpSp>
      <p:grpSp>
        <p:nvGrpSpPr>
          <p:cNvPr id="34" name="Group 33"/>
          <p:cNvGrpSpPr/>
          <p:nvPr/>
        </p:nvGrpSpPr>
        <p:grpSpPr>
          <a:xfrm>
            <a:off x="6721316" y="2871037"/>
            <a:ext cx="1937422" cy="1556194"/>
            <a:chOff x="7006650" y="3785605"/>
            <a:chExt cx="1937422" cy="1556194"/>
          </a:xfrm>
        </p:grpSpPr>
        <p:cxnSp>
          <p:nvCxnSpPr>
            <p:cNvPr id="166" name="Straight Connector 165">
              <a:extLst>
                <a:ext uri="{FF2B5EF4-FFF2-40B4-BE49-F238E27FC236}">
                  <a16:creationId xmlns:a16="http://schemas.microsoft.com/office/drawing/2014/main" id="{62CA4E39-AA87-3142-92DF-A40A4F68BA9E}"/>
                </a:ext>
              </a:extLst>
            </p:cNvPr>
            <p:cNvCxnSpPr>
              <a:cxnSpLocks/>
            </p:cNvCxnSpPr>
            <p:nvPr/>
          </p:nvCxnSpPr>
          <p:spPr>
            <a:xfrm>
              <a:off x="8150902" y="4027280"/>
              <a:ext cx="0" cy="108210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AFACB0-3111-7E46-90A6-60B6DA9BCB64}"/>
                </a:ext>
              </a:extLst>
            </p:cNvPr>
            <p:cNvCxnSpPr>
              <a:cxnSpLocks/>
            </p:cNvCxnSpPr>
            <p:nvPr/>
          </p:nvCxnSpPr>
          <p:spPr>
            <a:xfrm>
              <a:off x="7714313" y="4039521"/>
              <a:ext cx="0" cy="106986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FAD480D1-0E73-4944-B0F2-3514064FFEC7}"/>
                </a:ext>
              </a:extLst>
            </p:cNvPr>
            <p:cNvSpPr txBox="1"/>
            <p:nvPr/>
          </p:nvSpPr>
          <p:spPr>
            <a:xfrm>
              <a:off x="8043180" y="5110967"/>
              <a:ext cx="284052" cy="230832"/>
            </a:xfrm>
            <a:prstGeom prst="rect">
              <a:avLst/>
            </a:prstGeom>
            <a:noFill/>
          </p:spPr>
          <p:txBody>
            <a:bodyPr wrap="none" rtlCol="0">
              <a:spAutoFit/>
            </a:bodyPr>
            <a:lstStyle/>
            <a:p>
              <a:r>
                <a:rPr lang="en-US" sz="900" b="1" dirty="0">
                  <a:solidFill>
                    <a:schemeClr val="accent1"/>
                  </a:solidFill>
                </a:rPr>
                <a:t>T</a:t>
              </a:r>
              <a:r>
                <a:rPr lang="en-US" sz="900" b="1" baseline="-25000" dirty="0">
                  <a:solidFill>
                    <a:schemeClr val="accent1"/>
                  </a:solidFill>
                </a:rPr>
                <a:t>o</a:t>
              </a:r>
            </a:p>
          </p:txBody>
        </p:sp>
        <p:sp>
          <p:nvSpPr>
            <p:cNvPr id="171" name="TextBox 170">
              <a:extLst>
                <a:ext uri="{FF2B5EF4-FFF2-40B4-BE49-F238E27FC236}">
                  <a16:creationId xmlns:a16="http://schemas.microsoft.com/office/drawing/2014/main" id="{FE5C5E7B-7CA1-A247-A7D9-6FC6943942EC}"/>
                </a:ext>
              </a:extLst>
            </p:cNvPr>
            <p:cNvSpPr txBox="1"/>
            <p:nvPr/>
          </p:nvSpPr>
          <p:spPr>
            <a:xfrm>
              <a:off x="7478315" y="5109386"/>
              <a:ext cx="562975" cy="230832"/>
            </a:xfrm>
            <a:prstGeom prst="rect">
              <a:avLst/>
            </a:prstGeom>
            <a:noFill/>
          </p:spPr>
          <p:txBody>
            <a:bodyPr wrap="none" rtlCol="0">
              <a:spAutoFit/>
            </a:bodyPr>
            <a:lstStyle/>
            <a:p>
              <a:r>
                <a:rPr lang="en-US" sz="900" b="1" dirty="0">
                  <a:solidFill>
                    <a:schemeClr val="accent1"/>
                  </a:solidFill>
                </a:rPr>
                <a:t>T ~ -12C</a:t>
              </a:r>
              <a:endParaRPr lang="en-US" sz="900" b="1" baseline="-25000" dirty="0">
                <a:solidFill>
                  <a:schemeClr val="accent1"/>
                </a:solidFill>
              </a:endParaRPr>
            </a:p>
          </p:txBody>
        </p:sp>
        <p:grpSp>
          <p:nvGrpSpPr>
            <p:cNvPr id="177" name="Group 176">
              <a:extLst>
                <a:ext uri="{FF2B5EF4-FFF2-40B4-BE49-F238E27FC236}">
                  <a16:creationId xmlns:a16="http://schemas.microsoft.com/office/drawing/2014/main" id="{CAF44486-59DD-5947-ADC0-DB2ECF39CEFB}"/>
                </a:ext>
              </a:extLst>
            </p:cNvPr>
            <p:cNvGrpSpPr/>
            <p:nvPr/>
          </p:nvGrpSpPr>
          <p:grpSpPr>
            <a:xfrm>
              <a:off x="7006650" y="3785605"/>
              <a:ext cx="1937422" cy="1411882"/>
              <a:chOff x="9342205" y="3904475"/>
              <a:chExt cx="2583231" cy="1882509"/>
            </a:xfrm>
          </p:grpSpPr>
          <p:cxnSp>
            <p:nvCxnSpPr>
              <p:cNvPr id="159" name="Straight Arrow Connector 158">
                <a:extLst>
                  <a:ext uri="{FF2B5EF4-FFF2-40B4-BE49-F238E27FC236}">
                    <a16:creationId xmlns:a16="http://schemas.microsoft.com/office/drawing/2014/main" id="{EB73711A-A4D2-0841-9630-B7E6750AE909}"/>
                  </a:ext>
                </a:extLst>
              </p:cNvPr>
              <p:cNvCxnSpPr>
                <a:cxnSpLocks/>
              </p:cNvCxnSpPr>
              <p:nvPr/>
            </p:nvCxnSpPr>
            <p:spPr>
              <a:xfrm>
                <a:off x="9584430" y="4177164"/>
                <a:ext cx="0" cy="149403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F6F7A33D-140E-574F-A7E9-F9CE8D4146F5}"/>
                  </a:ext>
                </a:extLst>
              </p:cNvPr>
              <p:cNvCxnSpPr>
                <a:cxnSpLocks/>
              </p:cNvCxnSpPr>
              <p:nvPr/>
            </p:nvCxnSpPr>
            <p:spPr>
              <a:xfrm>
                <a:off x="9584430" y="5565952"/>
                <a:ext cx="200614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13B7AB5F-2379-FD4B-B92F-9B46B98FADA6}"/>
                  </a:ext>
                </a:extLst>
              </p:cNvPr>
              <p:cNvSpPr txBox="1"/>
              <p:nvPr/>
            </p:nvSpPr>
            <p:spPr>
              <a:xfrm>
                <a:off x="11589447" y="5448429"/>
                <a:ext cx="335989" cy="338555"/>
              </a:xfrm>
              <a:prstGeom prst="rect">
                <a:avLst/>
              </a:prstGeom>
              <a:noFill/>
            </p:spPr>
            <p:txBody>
              <a:bodyPr wrap="none" rtlCol="0">
                <a:spAutoFit/>
              </a:bodyPr>
              <a:lstStyle/>
              <a:p>
                <a:r>
                  <a:rPr lang="en-US" sz="1050" b="1" dirty="0">
                    <a:solidFill>
                      <a:schemeClr val="accent1"/>
                    </a:solidFill>
                  </a:rPr>
                  <a:t>T</a:t>
                </a:r>
              </a:p>
            </p:txBody>
          </p:sp>
          <p:sp>
            <p:nvSpPr>
              <p:cNvPr id="164" name="TextBox 163">
                <a:extLst>
                  <a:ext uri="{FF2B5EF4-FFF2-40B4-BE49-F238E27FC236}">
                    <a16:creationId xmlns:a16="http://schemas.microsoft.com/office/drawing/2014/main" id="{F6985C85-DBB5-9543-8BF0-3F8151303154}"/>
                  </a:ext>
                </a:extLst>
              </p:cNvPr>
              <p:cNvSpPr txBox="1"/>
              <p:nvPr/>
            </p:nvSpPr>
            <p:spPr>
              <a:xfrm>
                <a:off x="9342205" y="3904475"/>
                <a:ext cx="727123" cy="338555"/>
              </a:xfrm>
              <a:prstGeom prst="rect">
                <a:avLst/>
              </a:prstGeom>
              <a:noFill/>
            </p:spPr>
            <p:txBody>
              <a:bodyPr wrap="none" rtlCol="0">
                <a:spAutoFit/>
              </a:bodyPr>
              <a:lstStyle/>
              <a:p>
                <a:r>
                  <a:rPr lang="en-US" sz="1050" b="1" i="1" dirty="0" err="1">
                    <a:solidFill>
                      <a:schemeClr val="accent1"/>
                    </a:solidFill>
                  </a:rPr>
                  <a:t>e</a:t>
                </a:r>
                <a:r>
                  <a:rPr lang="en-US" sz="1050" b="1" i="1" baseline="-25000" dirty="0" err="1">
                    <a:solidFill>
                      <a:schemeClr val="accent1"/>
                    </a:solidFill>
                  </a:rPr>
                  <a:t>sat</a:t>
                </a:r>
                <a:r>
                  <a:rPr lang="en-US" sz="1050" b="1" i="1" baseline="-25000" dirty="0">
                    <a:solidFill>
                      <a:schemeClr val="accent1"/>
                    </a:solidFill>
                  </a:rPr>
                  <a:t> </a:t>
                </a:r>
                <a:r>
                  <a:rPr lang="en-US" sz="1050" b="1" i="1" dirty="0">
                    <a:solidFill>
                      <a:schemeClr val="accent1"/>
                    </a:solidFill>
                  </a:rPr>
                  <a:t>- </a:t>
                </a:r>
                <a:r>
                  <a:rPr lang="en-US" sz="1050" b="1" i="1" dirty="0" err="1">
                    <a:solidFill>
                      <a:schemeClr val="accent1"/>
                    </a:solidFill>
                  </a:rPr>
                  <a:t>e</a:t>
                </a:r>
                <a:r>
                  <a:rPr lang="en-US" sz="1050" b="1" i="1" baseline="-25000" dirty="0" err="1">
                    <a:solidFill>
                      <a:schemeClr val="accent1"/>
                    </a:solidFill>
                  </a:rPr>
                  <a:t>i</a:t>
                </a:r>
                <a:endParaRPr lang="en-US" sz="1050" b="1" i="1" baseline="-25000" dirty="0">
                  <a:solidFill>
                    <a:schemeClr val="accent1"/>
                  </a:solidFill>
                </a:endParaRPr>
              </a:p>
            </p:txBody>
          </p:sp>
          <p:sp>
            <p:nvSpPr>
              <p:cNvPr id="172" name="Freeform 171">
                <a:extLst>
                  <a:ext uri="{FF2B5EF4-FFF2-40B4-BE49-F238E27FC236}">
                    <a16:creationId xmlns:a16="http://schemas.microsoft.com/office/drawing/2014/main" id="{1DAE12FE-7DAD-284A-90AB-777180640AFB}"/>
                  </a:ext>
                </a:extLst>
              </p:cNvPr>
              <p:cNvSpPr/>
              <p:nvPr/>
            </p:nvSpPr>
            <p:spPr>
              <a:xfrm>
                <a:off x="9616190" y="4570907"/>
                <a:ext cx="1259174" cy="990444"/>
              </a:xfrm>
              <a:custGeom>
                <a:avLst/>
                <a:gdLst>
                  <a:gd name="connsiteX0" fmla="*/ 0 w 1259174"/>
                  <a:gd name="connsiteY0" fmla="*/ 975454 h 990444"/>
                  <a:gd name="connsiteX1" fmla="*/ 74951 w 1259174"/>
                  <a:gd name="connsiteY1" fmla="*/ 803067 h 990444"/>
                  <a:gd name="connsiteX2" fmla="*/ 209862 w 1259174"/>
                  <a:gd name="connsiteY2" fmla="*/ 533244 h 990444"/>
                  <a:gd name="connsiteX3" fmla="*/ 329784 w 1259174"/>
                  <a:gd name="connsiteY3" fmla="*/ 345867 h 990444"/>
                  <a:gd name="connsiteX4" fmla="*/ 479685 w 1259174"/>
                  <a:gd name="connsiteY4" fmla="*/ 136004 h 990444"/>
                  <a:gd name="connsiteX5" fmla="*/ 592112 w 1259174"/>
                  <a:gd name="connsiteY5" fmla="*/ 31073 h 990444"/>
                  <a:gd name="connsiteX6" fmla="*/ 674558 w 1259174"/>
                  <a:gd name="connsiteY6" fmla="*/ 1093 h 990444"/>
                  <a:gd name="connsiteX7" fmla="*/ 801974 w 1259174"/>
                  <a:gd name="connsiteY7" fmla="*/ 61054 h 990444"/>
                  <a:gd name="connsiteX8" fmla="*/ 899410 w 1259174"/>
                  <a:gd name="connsiteY8" fmla="*/ 180975 h 990444"/>
                  <a:gd name="connsiteX9" fmla="*/ 1004341 w 1259174"/>
                  <a:gd name="connsiteY9" fmla="*/ 405827 h 990444"/>
                  <a:gd name="connsiteX10" fmla="*/ 1109272 w 1259174"/>
                  <a:gd name="connsiteY10" fmla="*/ 668155 h 990444"/>
                  <a:gd name="connsiteX11" fmla="*/ 1259174 w 1259174"/>
                  <a:gd name="connsiteY11" fmla="*/ 990444 h 9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174" h="990444">
                    <a:moveTo>
                      <a:pt x="0" y="975454"/>
                    </a:moveTo>
                    <a:cubicBezTo>
                      <a:pt x="19987" y="926111"/>
                      <a:pt x="39974" y="876769"/>
                      <a:pt x="74951" y="803067"/>
                    </a:cubicBezTo>
                    <a:cubicBezTo>
                      <a:pt x="109928" y="729365"/>
                      <a:pt x="167390" y="609444"/>
                      <a:pt x="209862" y="533244"/>
                    </a:cubicBezTo>
                    <a:cubicBezTo>
                      <a:pt x="252334" y="457044"/>
                      <a:pt x="284813" y="412074"/>
                      <a:pt x="329784" y="345867"/>
                    </a:cubicBezTo>
                    <a:cubicBezTo>
                      <a:pt x="374755" y="279660"/>
                      <a:pt x="435964" y="188470"/>
                      <a:pt x="479685" y="136004"/>
                    </a:cubicBezTo>
                    <a:cubicBezTo>
                      <a:pt x="523406" y="83538"/>
                      <a:pt x="559633" y="53558"/>
                      <a:pt x="592112" y="31073"/>
                    </a:cubicBezTo>
                    <a:cubicBezTo>
                      <a:pt x="624591" y="8588"/>
                      <a:pt x="639581" y="-3904"/>
                      <a:pt x="674558" y="1093"/>
                    </a:cubicBezTo>
                    <a:cubicBezTo>
                      <a:pt x="709535" y="6090"/>
                      <a:pt x="764499" y="31074"/>
                      <a:pt x="801974" y="61054"/>
                    </a:cubicBezTo>
                    <a:cubicBezTo>
                      <a:pt x="839449" y="91034"/>
                      <a:pt x="865682" y="123513"/>
                      <a:pt x="899410" y="180975"/>
                    </a:cubicBezTo>
                    <a:cubicBezTo>
                      <a:pt x="933138" y="238437"/>
                      <a:pt x="969364" y="324630"/>
                      <a:pt x="1004341" y="405827"/>
                    </a:cubicBezTo>
                    <a:cubicBezTo>
                      <a:pt x="1039318" y="487024"/>
                      <a:pt x="1066800" y="570719"/>
                      <a:pt x="1109272" y="668155"/>
                    </a:cubicBezTo>
                    <a:cubicBezTo>
                      <a:pt x="1151744" y="765591"/>
                      <a:pt x="1205459" y="878017"/>
                      <a:pt x="1259174" y="99044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6D7E8C7-C515-F94F-AC52-A7D9FCFF646F}"/>
                  </a:ext>
                </a:extLst>
              </p:cNvPr>
              <p:cNvSpPr txBox="1"/>
              <p:nvPr/>
            </p:nvSpPr>
            <p:spPr>
              <a:xfrm>
                <a:off x="3301256" y="5510923"/>
                <a:ext cx="5449552" cy="954107"/>
              </a:xfrm>
              <a:prstGeom prst="rect">
                <a:avLst/>
              </a:prstGeom>
              <a:noFill/>
              <a:ln>
                <a:solidFill>
                  <a:schemeClr val="accent1"/>
                </a:solidFill>
                <a:prstDash val="sysDot"/>
              </a:ln>
            </p:spPr>
            <p:txBody>
              <a:bodyPr wrap="square" rtlCol="0">
                <a:spAutoFit/>
              </a:bodyPr>
              <a:lstStyle/>
              <a:p>
                <a:r>
                  <a:rPr lang="en-US" sz="1400" dirty="0"/>
                  <a:t>In mixed-phase clouds with many drops </a:t>
                </a:r>
                <a:r>
                  <a:rPr lang="en-US" sz="1400" dirty="0">
                    <a:sym typeface="Wingdings" pitchFamily="2" charset="2"/>
                  </a:rPr>
                  <a:t> </a:t>
                </a:r>
                <a14:m>
                  <m:oMath xmlns:m="http://schemas.openxmlformats.org/officeDocument/2006/math">
                    <m:r>
                      <m:rPr>
                        <m:sty m:val="p"/>
                      </m:rPr>
                      <a:rPr lang="en-US" sz="1400" dirty="0">
                        <a:latin typeface="Cambria Math" panose="02040503050406030204" pitchFamily="18" charset="0"/>
                      </a:rPr>
                      <m:t>e</m:t>
                    </m:r>
                    <m:r>
                      <a:rPr lang="en-US" sz="1400" dirty="0">
                        <a:latin typeface="Cambria Math" panose="02040503050406030204" pitchFamily="18" charset="0"/>
                      </a:rPr>
                      <m:t> ~ </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m:t>
                    </m:r>
                    <m:r>
                      <m:rPr>
                        <m:sty m:val="p"/>
                      </m:rPr>
                      <a:rPr lang="en-US" sz="1400" dirty="0">
                        <a:latin typeface="Cambria Math" panose="02040503050406030204" pitchFamily="18" charset="0"/>
                      </a:rPr>
                      <m:t>T</m:t>
                    </m:r>
                    <m:r>
                      <a:rPr lang="en-US" sz="1400" dirty="0">
                        <a:latin typeface="Cambria Math" panose="02040503050406030204" pitchFamily="18" charset="0"/>
                      </a:rPr>
                      <m:t>)</m:t>
                    </m:r>
                  </m:oMath>
                </a14:m>
                <a:endParaRPr lang="en-US" sz="1400" dirty="0"/>
              </a:p>
              <a:p>
                <a:pPr marL="214313" indent="-214313">
                  <a:buFont typeface="Arial" panose="020B0604020202020204" pitchFamily="34" charset="0"/>
                  <a:buChar char="•"/>
                </a:pPr>
                <a:r>
                  <a:rPr lang="en-US" sz="1400" dirty="0"/>
                  <a:t>Since </a:t>
                </a:r>
                <a14:m>
                  <m:oMath xmlns:m="http://schemas.openxmlformats.org/officeDocument/2006/math">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&gt;</m:t>
                    </m:r>
                    <m:sSub>
                      <m:sSubPr>
                        <m:ctrlPr>
                          <a:rPr lang="en-US" sz="1400" i="1" dirty="0">
                            <a:latin typeface="Cambria Math" panose="02040503050406030204" pitchFamily="18" charset="0"/>
                          </a:rPr>
                        </m:ctrlPr>
                      </m:sSubPr>
                      <m:e>
                        <m:r>
                          <m:rPr>
                            <m:sty m:val="p"/>
                          </m:rPr>
                          <a:rPr lang="en-US" sz="1400" dirty="0">
                            <a:latin typeface="Cambria Math" panose="02040503050406030204" pitchFamily="18" charset="0"/>
                          </a:rPr>
                          <m:t>e</m:t>
                        </m:r>
                      </m:e>
                      <m:sub>
                        <m:r>
                          <a:rPr lang="en-US" sz="1400" i="1" dirty="0">
                            <a:latin typeface="Cambria Math" panose="02040503050406030204" pitchFamily="18" charset="0"/>
                          </a:rPr>
                          <m:t>𝑖</m:t>
                        </m:r>
                      </m:sub>
                    </m:sSub>
                  </m:oMath>
                </a14:m>
                <a:r>
                  <a:rPr lang="en-US" sz="1400" dirty="0"/>
                  <a:t> </a:t>
                </a:r>
                <a:r>
                  <a:rPr lang="en-US" sz="1400" dirty="0">
                    <a:sym typeface="Wingdings" pitchFamily="2" charset="2"/>
                  </a:rPr>
                  <a:t> ice grows, drops evaporate, keeping </a:t>
                </a:r>
                <a14:m>
                  <m:oMath xmlns:m="http://schemas.openxmlformats.org/officeDocument/2006/math">
                    <m:r>
                      <m:rPr>
                        <m:sty m:val="p"/>
                      </m:rPr>
                      <a:rPr lang="en-US" sz="1400" dirty="0">
                        <a:latin typeface="Cambria Math" panose="02040503050406030204" pitchFamily="18" charset="0"/>
                      </a:rPr>
                      <m:t>e</m:t>
                    </m:r>
                    <m:r>
                      <a:rPr lang="en-US" sz="1400" dirty="0">
                        <a:latin typeface="Cambria Math" panose="02040503050406030204" pitchFamily="18" charset="0"/>
                      </a:rPr>
                      <m:t> ~ </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m:t>
                    </m:r>
                    <m:r>
                      <m:rPr>
                        <m:sty m:val="p"/>
                      </m:rPr>
                      <a:rPr lang="en-US" sz="1400" dirty="0">
                        <a:latin typeface="Cambria Math" panose="02040503050406030204" pitchFamily="18" charset="0"/>
                      </a:rPr>
                      <m:t>T</m:t>
                    </m:r>
                    <m:r>
                      <a:rPr lang="en-US" sz="1400" dirty="0">
                        <a:latin typeface="Cambria Math" panose="02040503050406030204" pitchFamily="18" charset="0"/>
                      </a:rPr>
                      <m:t>)</m:t>
                    </m:r>
                  </m:oMath>
                </a14:m>
                <a:endParaRPr lang="en-US" sz="1400" dirty="0"/>
              </a:p>
              <a:p>
                <a:pPr marL="214313" indent="-214313">
                  <a:buFont typeface="Arial" panose="020B0604020202020204" pitchFamily="34" charset="0"/>
                  <a:buChar char="•"/>
                </a:pPr>
                <a:r>
                  <a:rPr lang="en-US" sz="1400" dirty="0"/>
                  <a:t>Ice growth most rapid where </a:t>
                </a:r>
                <a14:m>
                  <m:oMath xmlns:m="http://schemas.openxmlformats.org/officeDocument/2006/math">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i="1" dirty="0">
                        <a:latin typeface="Cambria Math" panose="02040503050406030204" pitchFamily="18" charset="0"/>
                      </a:rPr>
                      <m:t>−</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𝑖</m:t>
                        </m:r>
                      </m:sub>
                    </m:sSub>
                  </m:oMath>
                </a14:m>
                <a:r>
                  <a:rPr lang="en-US" sz="1400" dirty="0"/>
                  <a:t> maximizes at </a:t>
                </a:r>
                <a14:m>
                  <m:oMath xmlns:m="http://schemas.openxmlformats.org/officeDocument/2006/math">
                    <m:r>
                      <a:rPr lang="en-US" sz="1400" dirty="0">
                        <a:latin typeface="Cambria Math" panose="02040503050406030204" pitchFamily="18" charset="0"/>
                      </a:rPr>
                      <m:t>~ −12</m:t>
                    </m:r>
                    <m:r>
                      <a:rPr lang="en-US" sz="1400" i="1" dirty="0">
                        <a:latin typeface="Cambria Math" panose="02040503050406030204" pitchFamily="18" charset="0"/>
                        <a:ea typeface="Cambria Math" panose="02040503050406030204" pitchFamily="18" charset="0"/>
                      </a:rPr>
                      <m:t>℃</m:t>
                    </m:r>
                  </m:oMath>
                </a14:m>
                <a:endParaRPr lang="en-US" sz="1400" dirty="0"/>
              </a:p>
              <a:p>
                <a:pPr marL="214313" indent="-214313">
                  <a:buFont typeface="Arial" panose="020B0604020202020204" pitchFamily="34" charset="0"/>
                  <a:buChar char="•"/>
                </a:pPr>
                <a:endParaRPr lang="en-US" sz="1400" dirty="0"/>
              </a:p>
            </p:txBody>
          </p:sp>
        </mc:Choice>
        <mc:Fallback xmlns="">
          <p:sp>
            <p:nvSpPr>
              <p:cNvPr id="174" name="TextBox 173">
                <a:extLst>
                  <a:ext uri="{FF2B5EF4-FFF2-40B4-BE49-F238E27FC236}">
                    <a16:creationId xmlns:a16="http://schemas.microsoft.com/office/drawing/2014/main" id="{86D7E8C7-C515-F94F-AC52-A7D9FCFF646F}"/>
                  </a:ext>
                </a:extLst>
              </p:cNvPr>
              <p:cNvSpPr txBox="1">
                <a:spLocks noRot="1" noChangeAspect="1" noMove="1" noResize="1" noEditPoints="1" noAdjustHandles="1" noChangeArrowheads="1" noChangeShapeType="1" noTextEdit="1"/>
              </p:cNvSpPr>
              <p:nvPr/>
            </p:nvSpPr>
            <p:spPr>
              <a:xfrm>
                <a:off x="3301256" y="5510923"/>
                <a:ext cx="5449552" cy="954107"/>
              </a:xfrm>
              <a:prstGeom prst="rect">
                <a:avLst/>
              </a:prstGeom>
              <a:blipFill>
                <a:blip r:embed="rId7"/>
                <a:stretch>
                  <a:fillRect l="-223" t="-629"/>
                </a:stretch>
              </a:blipFill>
              <a:ln>
                <a:solidFill>
                  <a:schemeClr val="accent1"/>
                </a:solidFill>
                <a:prstDash val="sysDot"/>
              </a:ln>
            </p:spPr>
            <p:txBody>
              <a:bodyPr/>
              <a:lstStyle/>
              <a:p>
                <a:r>
                  <a:rPr lang="en-US">
                    <a:noFill/>
                  </a:rPr>
                  <a:t> </a:t>
                </a:r>
              </a:p>
            </p:txBody>
          </p:sp>
        </mc:Fallback>
      </mc:AlternateContent>
      <p:sp>
        <p:nvSpPr>
          <p:cNvPr id="175" name="TextBox 174">
            <a:extLst>
              <a:ext uri="{FF2B5EF4-FFF2-40B4-BE49-F238E27FC236}">
                <a16:creationId xmlns:a16="http://schemas.microsoft.com/office/drawing/2014/main" id="{133595EC-0467-2F4B-A7A6-90B71EC516DD}"/>
              </a:ext>
            </a:extLst>
          </p:cNvPr>
          <p:cNvSpPr txBox="1"/>
          <p:nvPr/>
        </p:nvSpPr>
        <p:spPr>
          <a:xfrm>
            <a:off x="3270837" y="5207490"/>
            <a:ext cx="1630575" cy="338554"/>
          </a:xfrm>
          <a:prstGeom prst="rect">
            <a:avLst/>
          </a:prstGeom>
          <a:noFill/>
        </p:spPr>
        <p:txBody>
          <a:bodyPr wrap="none" rtlCol="0">
            <a:spAutoFit/>
          </a:bodyPr>
          <a:lstStyle/>
          <a:p>
            <a:r>
              <a:rPr lang="en-US" sz="1600" dirty="0">
                <a:solidFill>
                  <a:schemeClr val="accent1"/>
                </a:solidFill>
              </a:rPr>
              <a:t>Bergeron Process</a:t>
            </a:r>
          </a:p>
        </p:txBody>
      </p:sp>
      <p:cxnSp>
        <p:nvCxnSpPr>
          <p:cNvPr id="120" name="Straight Connector 119">
            <a:extLst>
              <a:ext uri="{FF2B5EF4-FFF2-40B4-BE49-F238E27FC236}">
                <a16:creationId xmlns:a16="http://schemas.microsoft.com/office/drawing/2014/main" id="{62CA4E39-AA87-3142-92DF-A40A4F68BA9E}"/>
              </a:ext>
            </a:extLst>
          </p:cNvPr>
          <p:cNvCxnSpPr>
            <a:cxnSpLocks/>
          </p:cNvCxnSpPr>
          <p:nvPr/>
        </p:nvCxnSpPr>
        <p:spPr>
          <a:xfrm>
            <a:off x="5471724" y="3127278"/>
            <a:ext cx="0" cy="108210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8AFACB0-3111-7E46-90A6-60B6DA9BCB64}"/>
              </a:ext>
            </a:extLst>
          </p:cNvPr>
          <p:cNvCxnSpPr>
            <a:cxnSpLocks/>
          </p:cNvCxnSpPr>
          <p:nvPr/>
        </p:nvCxnSpPr>
        <p:spPr>
          <a:xfrm>
            <a:off x="5035135" y="3139519"/>
            <a:ext cx="0" cy="106986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AD480D1-0E73-4944-B0F2-3514064FFEC7}"/>
              </a:ext>
            </a:extLst>
          </p:cNvPr>
          <p:cNvSpPr txBox="1"/>
          <p:nvPr/>
        </p:nvSpPr>
        <p:spPr>
          <a:xfrm>
            <a:off x="5364002" y="4210965"/>
            <a:ext cx="284052" cy="230832"/>
          </a:xfrm>
          <a:prstGeom prst="rect">
            <a:avLst/>
          </a:prstGeom>
          <a:noFill/>
        </p:spPr>
        <p:txBody>
          <a:bodyPr wrap="none" rtlCol="0">
            <a:spAutoFit/>
          </a:bodyPr>
          <a:lstStyle/>
          <a:p>
            <a:r>
              <a:rPr lang="en-US" sz="900" b="1" dirty="0">
                <a:solidFill>
                  <a:schemeClr val="accent1"/>
                </a:solidFill>
              </a:rPr>
              <a:t>T</a:t>
            </a:r>
            <a:r>
              <a:rPr lang="en-US" sz="900" b="1" baseline="-25000" dirty="0">
                <a:solidFill>
                  <a:schemeClr val="accent1"/>
                </a:solidFill>
              </a:rPr>
              <a:t>o</a:t>
            </a:r>
          </a:p>
        </p:txBody>
      </p:sp>
      <p:sp>
        <p:nvSpPr>
          <p:cNvPr id="130" name="TextBox 129">
            <a:extLst>
              <a:ext uri="{FF2B5EF4-FFF2-40B4-BE49-F238E27FC236}">
                <a16:creationId xmlns:a16="http://schemas.microsoft.com/office/drawing/2014/main" id="{FE5C5E7B-7CA1-A247-A7D9-6FC6943942EC}"/>
              </a:ext>
            </a:extLst>
          </p:cNvPr>
          <p:cNvSpPr txBox="1"/>
          <p:nvPr/>
        </p:nvSpPr>
        <p:spPr>
          <a:xfrm>
            <a:off x="4799137" y="4209384"/>
            <a:ext cx="562975" cy="230832"/>
          </a:xfrm>
          <a:prstGeom prst="rect">
            <a:avLst/>
          </a:prstGeom>
          <a:noFill/>
        </p:spPr>
        <p:txBody>
          <a:bodyPr wrap="none" rtlCol="0">
            <a:spAutoFit/>
          </a:bodyPr>
          <a:lstStyle/>
          <a:p>
            <a:r>
              <a:rPr lang="en-US" sz="900" b="1" dirty="0">
                <a:solidFill>
                  <a:schemeClr val="accent1"/>
                </a:solidFill>
              </a:rPr>
              <a:t>T ~ -12C</a:t>
            </a:r>
            <a:endParaRPr lang="en-US" sz="900" b="1" baseline="-25000" dirty="0">
              <a:solidFill>
                <a:schemeClr val="accent1"/>
              </a:solidFill>
            </a:endParaRPr>
          </a:p>
        </p:txBody>
      </p:sp>
    </p:spTree>
    <p:custDataLst>
      <p:tags r:id="rId1"/>
    </p:custDataLst>
    <p:extLst>
      <p:ext uri="{BB962C8B-B14F-4D97-AF65-F5344CB8AC3E}">
        <p14:creationId xmlns:p14="http://schemas.microsoft.com/office/powerpoint/2010/main" val="3196505988"/>
      </p:ext>
    </p:extLst>
  </p:cSld>
  <p:clrMapOvr>
    <a:masterClrMapping/>
  </p:clrMapOvr>
  <mc:AlternateContent xmlns:mc="http://schemas.openxmlformats.org/markup-compatibility/2006" xmlns:p14="http://schemas.microsoft.com/office/powerpoint/2010/main">
    <mc:Choice Requires="p14">
      <p:transition spd="slow" p14:dur="2000" advTm="230360"/>
    </mc:Choice>
    <mc:Fallback xmlns="">
      <p:transition spd="slow" advTm="23036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2689" b="6100"/>
          <a:stretch/>
        </p:blipFill>
        <p:spPr>
          <a:xfrm>
            <a:off x="1140714" y="4066276"/>
            <a:ext cx="6858000" cy="188418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48938"/>
          <a:stretch/>
        </p:blipFill>
        <p:spPr>
          <a:xfrm>
            <a:off x="1143000" y="2224539"/>
            <a:ext cx="6858000" cy="2334523"/>
          </a:xfrm>
          <a:prstGeom prst="rect">
            <a:avLst/>
          </a:prstGeom>
        </p:spPr>
      </p:pic>
      <p:sp>
        <p:nvSpPr>
          <p:cNvPr id="2" name="Rectangle 1"/>
          <p:cNvSpPr/>
          <p:nvPr/>
        </p:nvSpPr>
        <p:spPr>
          <a:xfrm>
            <a:off x="1257300" y="4514850"/>
            <a:ext cx="6858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2114550" y="4472640"/>
            <a:ext cx="272832" cy="300082"/>
          </a:xfrm>
          <a:prstGeom prst="rect">
            <a:avLst/>
          </a:prstGeom>
          <a:noFill/>
        </p:spPr>
        <p:txBody>
          <a:bodyPr wrap="none" rtlCol="0">
            <a:spAutoFit/>
          </a:bodyPr>
          <a:lstStyle/>
          <a:p>
            <a:r>
              <a:rPr lang="en-US" sz="1350" dirty="0"/>
              <a:t>1</a:t>
            </a:r>
          </a:p>
        </p:txBody>
      </p:sp>
      <p:sp>
        <p:nvSpPr>
          <p:cNvPr id="8" name="TextBox 7"/>
          <p:cNvSpPr txBox="1"/>
          <p:nvPr/>
        </p:nvSpPr>
        <p:spPr>
          <a:xfrm>
            <a:off x="2802686" y="4472640"/>
            <a:ext cx="272832" cy="300082"/>
          </a:xfrm>
          <a:prstGeom prst="rect">
            <a:avLst/>
          </a:prstGeom>
          <a:noFill/>
        </p:spPr>
        <p:txBody>
          <a:bodyPr wrap="none" rtlCol="0">
            <a:spAutoFit/>
          </a:bodyPr>
          <a:lstStyle/>
          <a:p>
            <a:r>
              <a:rPr lang="en-US" sz="1350" dirty="0"/>
              <a:t>2</a:t>
            </a:r>
          </a:p>
        </p:txBody>
      </p:sp>
      <p:sp>
        <p:nvSpPr>
          <p:cNvPr id="9" name="TextBox 8"/>
          <p:cNvSpPr txBox="1"/>
          <p:nvPr/>
        </p:nvSpPr>
        <p:spPr>
          <a:xfrm>
            <a:off x="3028950" y="4472640"/>
            <a:ext cx="272832" cy="300082"/>
          </a:xfrm>
          <a:prstGeom prst="rect">
            <a:avLst/>
          </a:prstGeom>
          <a:noFill/>
        </p:spPr>
        <p:txBody>
          <a:bodyPr wrap="none" rtlCol="0">
            <a:spAutoFit/>
          </a:bodyPr>
          <a:lstStyle/>
          <a:p>
            <a:r>
              <a:rPr lang="en-US" sz="1350" dirty="0"/>
              <a:t>3</a:t>
            </a:r>
          </a:p>
        </p:txBody>
      </p:sp>
      <p:sp>
        <p:nvSpPr>
          <p:cNvPr id="10" name="TextBox 9"/>
          <p:cNvSpPr txBox="1"/>
          <p:nvPr/>
        </p:nvSpPr>
        <p:spPr>
          <a:xfrm>
            <a:off x="3602786" y="4472640"/>
            <a:ext cx="272832" cy="300082"/>
          </a:xfrm>
          <a:prstGeom prst="rect">
            <a:avLst/>
          </a:prstGeom>
          <a:noFill/>
        </p:spPr>
        <p:txBody>
          <a:bodyPr wrap="none" rtlCol="0">
            <a:spAutoFit/>
          </a:bodyPr>
          <a:lstStyle/>
          <a:p>
            <a:r>
              <a:rPr lang="en-US" sz="1350" dirty="0"/>
              <a:t>4</a:t>
            </a:r>
          </a:p>
        </p:txBody>
      </p:sp>
      <p:sp>
        <p:nvSpPr>
          <p:cNvPr id="11" name="TextBox 10"/>
          <p:cNvSpPr txBox="1"/>
          <p:nvPr/>
        </p:nvSpPr>
        <p:spPr>
          <a:xfrm>
            <a:off x="3886200" y="4472640"/>
            <a:ext cx="272832" cy="300082"/>
          </a:xfrm>
          <a:prstGeom prst="rect">
            <a:avLst/>
          </a:prstGeom>
          <a:noFill/>
        </p:spPr>
        <p:txBody>
          <a:bodyPr wrap="none" rtlCol="0">
            <a:spAutoFit/>
          </a:bodyPr>
          <a:lstStyle/>
          <a:p>
            <a:r>
              <a:rPr lang="en-US" sz="1350" dirty="0"/>
              <a:t>5</a:t>
            </a:r>
          </a:p>
        </p:txBody>
      </p:sp>
      <p:sp>
        <p:nvSpPr>
          <p:cNvPr id="12" name="TextBox 11"/>
          <p:cNvSpPr txBox="1"/>
          <p:nvPr/>
        </p:nvSpPr>
        <p:spPr>
          <a:xfrm>
            <a:off x="4460036" y="4472640"/>
            <a:ext cx="272832" cy="300082"/>
          </a:xfrm>
          <a:prstGeom prst="rect">
            <a:avLst/>
          </a:prstGeom>
          <a:noFill/>
        </p:spPr>
        <p:txBody>
          <a:bodyPr wrap="none" rtlCol="0">
            <a:spAutoFit/>
          </a:bodyPr>
          <a:lstStyle/>
          <a:p>
            <a:r>
              <a:rPr lang="en-US" sz="1350" dirty="0"/>
              <a:t>6</a:t>
            </a:r>
          </a:p>
        </p:txBody>
      </p:sp>
      <p:sp>
        <p:nvSpPr>
          <p:cNvPr id="13" name="TextBox 12"/>
          <p:cNvSpPr txBox="1"/>
          <p:nvPr/>
        </p:nvSpPr>
        <p:spPr>
          <a:xfrm>
            <a:off x="4743450" y="4472640"/>
            <a:ext cx="272832" cy="300082"/>
          </a:xfrm>
          <a:prstGeom prst="rect">
            <a:avLst/>
          </a:prstGeom>
          <a:noFill/>
        </p:spPr>
        <p:txBody>
          <a:bodyPr wrap="none" rtlCol="0">
            <a:spAutoFit/>
          </a:bodyPr>
          <a:lstStyle/>
          <a:p>
            <a:r>
              <a:rPr lang="en-US" sz="1350" dirty="0"/>
              <a:t>7</a:t>
            </a:r>
          </a:p>
        </p:txBody>
      </p:sp>
      <p:sp>
        <p:nvSpPr>
          <p:cNvPr id="14" name="TextBox 13"/>
          <p:cNvSpPr txBox="1"/>
          <p:nvPr/>
        </p:nvSpPr>
        <p:spPr>
          <a:xfrm>
            <a:off x="5297877" y="4472640"/>
            <a:ext cx="272832" cy="300082"/>
          </a:xfrm>
          <a:prstGeom prst="rect">
            <a:avLst/>
          </a:prstGeom>
          <a:noFill/>
        </p:spPr>
        <p:txBody>
          <a:bodyPr wrap="none" rtlCol="0">
            <a:spAutoFit/>
          </a:bodyPr>
          <a:lstStyle/>
          <a:p>
            <a:r>
              <a:rPr lang="en-US" sz="1350" dirty="0"/>
              <a:t>8</a:t>
            </a:r>
          </a:p>
        </p:txBody>
      </p:sp>
      <p:sp>
        <p:nvSpPr>
          <p:cNvPr id="15" name="TextBox 14"/>
          <p:cNvSpPr txBox="1"/>
          <p:nvPr/>
        </p:nvSpPr>
        <p:spPr>
          <a:xfrm>
            <a:off x="5543550" y="4472640"/>
            <a:ext cx="272832" cy="300082"/>
          </a:xfrm>
          <a:prstGeom prst="rect">
            <a:avLst/>
          </a:prstGeom>
          <a:noFill/>
        </p:spPr>
        <p:txBody>
          <a:bodyPr wrap="none" rtlCol="0">
            <a:spAutoFit/>
          </a:bodyPr>
          <a:lstStyle/>
          <a:p>
            <a:r>
              <a:rPr lang="en-US" sz="1350" dirty="0"/>
              <a:t>9</a:t>
            </a:r>
          </a:p>
        </p:txBody>
      </p:sp>
      <p:sp>
        <p:nvSpPr>
          <p:cNvPr id="16" name="TextBox 15"/>
          <p:cNvSpPr txBox="1"/>
          <p:nvPr/>
        </p:nvSpPr>
        <p:spPr>
          <a:xfrm>
            <a:off x="6020159" y="4472640"/>
            <a:ext cx="360996" cy="300082"/>
          </a:xfrm>
          <a:prstGeom prst="rect">
            <a:avLst/>
          </a:prstGeom>
          <a:noFill/>
        </p:spPr>
        <p:txBody>
          <a:bodyPr wrap="none" rtlCol="0">
            <a:spAutoFit/>
          </a:bodyPr>
          <a:lstStyle/>
          <a:p>
            <a:r>
              <a:rPr lang="en-US" sz="1350" dirty="0"/>
              <a:t>10</a:t>
            </a:r>
          </a:p>
        </p:txBody>
      </p:sp>
      <p:sp>
        <p:nvSpPr>
          <p:cNvPr id="17" name="Title 30"/>
          <p:cNvSpPr>
            <a:spLocks noGrp="1"/>
          </p:cNvSpPr>
          <p:nvPr>
            <p:ph type="title"/>
          </p:nvPr>
        </p:nvSpPr>
        <p:spPr>
          <a:xfrm>
            <a:off x="628650" y="1131094"/>
            <a:ext cx="7886700" cy="994172"/>
          </a:xfrm>
        </p:spPr>
        <p:txBody>
          <a:bodyPr>
            <a:normAutofit fontScale="90000"/>
          </a:bodyPr>
          <a:lstStyle/>
          <a:p>
            <a:r>
              <a:rPr lang="en-US" dirty="0">
                <a:solidFill>
                  <a:srgbClr val="003399"/>
                </a:solidFill>
              </a:rPr>
              <a:t>Arctic Mixed-Phase Stratus</a:t>
            </a:r>
            <a:br>
              <a:rPr lang="en-US" dirty="0">
                <a:solidFill>
                  <a:srgbClr val="003399"/>
                </a:solidFill>
              </a:rPr>
            </a:br>
            <a:r>
              <a:rPr lang="en-US" sz="4000" i="1" dirty="0">
                <a:solidFill>
                  <a:srgbClr val="003399"/>
                </a:solidFill>
              </a:rPr>
              <a:t>In-situ observations</a:t>
            </a:r>
            <a:endParaRPr lang="en-US" sz="4000" i="1" dirty="0"/>
          </a:p>
        </p:txBody>
      </p:sp>
    </p:spTree>
    <p:extLst>
      <p:ext uri="{BB962C8B-B14F-4D97-AF65-F5344CB8AC3E}">
        <p14:creationId xmlns:p14="http://schemas.microsoft.com/office/powerpoint/2010/main" val="170945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255" b="6099"/>
          <a:stretch/>
        </p:blipFill>
        <p:spPr>
          <a:xfrm>
            <a:off x="1140714" y="4092156"/>
            <a:ext cx="6858000" cy="185830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48938"/>
          <a:stretch/>
        </p:blipFill>
        <p:spPr>
          <a:xfrm>
            <a:off x="1143000" y="2224539"/>
            <a:ext cx="6858000" cy="2334523"/>
          </a:xfrm>
          <a:prstGeom prst="rect">
            <a:avLst/>
          </a:prstGeom>
        </p:spPr>
      </p:pic>
      <p:sp>
        <p:nvSpPr>
          <p:cNvPr id="2" name="Rectangle 1"/>
          <p:cNvSpPr/>
          <p:nvPr/>
        </p:nvSpPr>
        <p:spPr>
          <a:xfrm>
            <a:off x="1257300" y="4514850"/>
            <a:ext cx="6858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2967575" y="2267667"/>
            <a:ext cx="99118"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3787083" y="2267667"/>
            <a:ext cx="156268"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4645908" y="2267667"/>
            <a:ext cx="156268"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2069349" y="2267667"/>
            <a:ext cx="49559"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5474583" y="2267667"/>
            <a:ext cx="99118"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6284628" y="2267667"/>
            <a:ext cx="99118" cy="32162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3421065" y="3665404"/>
            <a:ext cx="1921808" cy="300082"/>
          </a:xfrm>
          <a:prstGeom prst="rect">
            <a:avLst/>
          </a:prstGeom>
          <a:noFill/>
        </p:spPr>
        <p:txBody>
          <a:bodyPr wrap="none" rtlCol="0">
            <a:spAutoFit/>
          </a:bodyPr>
          <a:lstStyle/>
          <a:p>
            <a:r>
              <a:rPr lang="en-US" sz="1350" b="1" dirty="0">
                <a:solidFill>
                  <a:srgbClr val="FF7B21"/>
                </a:solidFill>
              </a:rPr>
              <a:t>ABOVE the CLOUD DECK</a:t>
            </a:r>
          </a:p>
        </p:txBody>
      </p:sp>
      <p:sp>
        <p:nvSpPr>
          <p:cNvPr id="14" name="Title 30"/>
          <p:cNvSpPr>
            <a:spLocks noGrp="1"/>
          </p:cNvSpPr>
          <p:nvPr>
            <p:ph type="title"/>
          </p:nvPr>
        </p:nvSpPr>
        <p:spPr>
          <a:xfrm>
            <a:off x="628650" y="1131094"/>
            <a:ext cx="7886700" cy="994172"/>
          </a:xfrm>
        </p:spPr>
        <p:txBody>
          <a:bodyPr>
            <a:normAutofit fontScale="90000"/>
          </a:bodyPr>
          <a:lstStyle/>
          <a:p>
            <a:r>
              <a:rPr lang="en-US" dirty="0">
                <a:solidFill>
                  <a:srgbClr val="003399"/>
                </a:solidFill>
              </a:rPr>
              <a:t>Arctic Mixed-Phase Stratus</a:t>
            </a:r>
            <a:br>
              <a:rPr lang="en-US" dirty="0">
                <a:solidFill>
                  <a:srgbClr val="003399"/>
                </a:solidFill>
              </a:rPr>
            </a:br>
            <a:r>
              <a:rPr lang="en-US" sz="4000" i="1" dirty="0">
                <a:solidFill>
                  <a:srgbClr val="003399"/>
                </a:solidFill>
              </a:rPr>
              <a:t>In-situ observations</a:t>
            </a:r>
            <a:endParaRPr lang="en-US" sz="4000" i="1" dirty="0"/>
          </a:p>
        </p:txBody>
      </p:sp>
    </p:spTree>
    <p:extLst>
      <p:ext uri="{BB962C8B-B14F-4D97-AF65-F5344CB8AC3E}">
        <p14:creationId xmlns:p14="http://schemas.microsoft.com/office/powerpoint/2010/main" val="351207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2972" b="6100"/>
          <a:stretch/>
        </p:blipFill>
        <p:spPr>
          <a:xfrm>
            <a:off x="1140714" y="4079217"/>
            <a:ext cx="6858000" cy="187124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48938"/>
          <a:stretch/>
        </p:blipFill>
        <p:spPr>
          <a:xfrm>
            <a:off x="1143000" y="2224539"/>
            <a:ext cx="6858000" cy="2334523"/>
          </a:xfrm>
          <a:prstGeom prst="rect">
            <a:avLst/>
          </a:prstGeom>
        </p:spPr>
      </p:pic>
      <p:sp>
        <p:nvSpPr>
          <p:cNvPr id="2" name="Rectangle 1"/>
          <p:cNvSpPr/>
          <p:nvPr/>
        </p:nvSpPr>
        <p:spPr>
          <a:xfrm>
            <a:off x="1257300" y="4514850"/>
            <a:ext cx="6858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2318349" y="2267667"/>
            <a:ext cx="597470" cy="3216210"/>
          </a:xfrm>
          <a:prstGeom prst="rect">
            <a:avLst/>
          </a:prstGeom>
          <a:solidFill>
            <a:srgbClr val="698DF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3205703" y="2267667"/>
            <a:ext cx="422962" cy="3216210"/>
          </a:xfrm>
          <a:prstGeom prst="rect">
            <a:avLst/>
          </a:prstGeom>
          <a:solidFill>
            <a:srgbClr val="698DF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125405" y="2267667"/>
            <a:ext cx="403553" cy="3216210"/>
          </a:xfrm>
          <a:prstGeom prst="rect">
            <a:avLst/>
          </a:prstGeom>
          <a:solidFill>
            <a:srgbClr val="698DF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4969715" y="2267667"/>
            <a:ext cx="376600" cy="3216210"/>
          </a:xfrm>
          <a:prstGeom prst="rect">
            <a:avLst/>
          </a:prstGeom>
          <a:solidFill>
            <a:srgbClr val="698DF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5724528" y="2267667"/>
            <a:ext cx="426767" cy="3216210"/>
          </a:xfrm>
          <a:prstGeom prst="rect">
            <a:avLst/>
          </a:prstGeom>
          <a:solidFill>
            <a:srgbClr val="698DF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extBox 27"/>
          <p:cNvSpPr txBox="1"/>
          <p:nvPr/>
        </p:nvSpPr>
        <p:spPr>
          <a:xfrm>
            <a:off x="3402334" y="3659881"/>
            <a:ext cx="1943674" cy="300082"/>
          </a:xfrm>
          <a:prstGeom prst="rect">
            <a:avLst/>
          </a:prstGeom>
          <a:noFill/>
        </p:spPr>
        <p:txBody>
          <a:bodyPr wrap="none" rtlCol="0">
            <a:spAutoFit/>
          </a:bodyPr>
          <a:lstStyle/>
          <a:p>
            <a:r>
              <a:rPr lang="en-US" sz="1350" b="1" dirty="0">
                <a:solidFill>
                  <a:srgbClr val="0000FF"/>
                </a:solidFill>
              </a:rPr>
              <a:t>BELOW the CLOUD DECK</a:t>
            </a:r>
          </a:p>
        </p:txBody>
      </p:sp>
      <p:sp>
        <p:nvSpPr>
          <p:cNvPr id="13" name="Title 30"/>
          <p:cNvSpPr>
            <a:spLocks noGrp="1"/>
          </p:cNvSpPr>
          <p:nvPr>
            <p:ph type="title"/>
          </p:nvPr>
        </p:nvSpPr>
        <p:spPr>
          <a:xfrm>
            <a:off x="628650" y="1131094"/>
            <a:ext cx="7886700" cy="994172"/>
          </a:xfrm>
        </p:spPr>
        <p:txBody>
          <a:bodyPr>
            <a:normAutofit fontScale="90000"/>
          </a:bodyPr>
          <a:lstStyle/>
          <a:p>
            <a:r>
              <a:rPr lang="en-US" dirty="0">
                <a:solidFill>
                  <a:srgbClr val="003399"/>
                </a:solidFill>
              </a:rPr>
              <a:t>Arctic Mixed-Phase Stratus</a:t>
            </a:r>
            <a:br>
              <a:rPr lang="en-US" dirty="0">
                <a:solidFill>
                  <a:srgbClr val="003399"/>
                </a:solidFill>
              </a:rPr>
            </a:br>
            <a:r>
              <a:rPr lang="en-US" sz="4000" i="1" dirty="0">
                <a:solidFill>
                  <a:srgbClr val="003399"/>
                </a:solidFill>
              </a:rPr>
              <a:t>In-situ observations</a:t>
            </a:r>
            <a:endParaRPr lang="en-US" sz="4000" i="1" dirty="0"/>
          </a:p>
        </p:txBody>
      </p:sp>
    </p:spTree>
    <p:extLst>
      <p:ext uri="{BB962C8B-B14F-4D97-AF65-F5344CB8AC3E}">
        <p14:creationId xmlns:p14="http://schemas.microsoft.com/office/powerpoint/2010/main" val="16783027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5|5.9|5|6.5|2.1|10.5|10.4|24.8|9.6|5.9|4.5|6.9|5.7|3.1|16.6|6.5|11.9"/>
</p:tagLst>
</file>

<file path=ppt/tags/tag2.xml><?xml version="1.0" encoding="utf-8"?>
<p:tagLst xmlns:a="http://schemas.openxmlformats.org/drawingml/2006/main" xmlns:r="http://schemas.openxmlformats.org/officeDocument/2006/relationships" xmlns:p="http://schemas.openxmlformats.org/presentationml/2006/main">
  <p:tag name="TIMING" val="|7|29.7|11.7|3.7|18.4|10|15|11.3|4.3|4.6|8.4|1.7|28.6|7|2.7|4|10|9.7|20.4|5|12.8|3.6|16.5|8.7|4.5|2|20.6|3.5|9.6|13.9|9.3"/>
</p:tagLst>
</file>

<file path=ppt/tags/tag3.xml><?xml version="1.0" encoding="utf-8"?>
<p:tagLst xmlns:a="http://schemas.openxmlformats.org/drawingml/2006/main" xmlns:r="http://schemas.openxmlformats.org/officeDocument/2006/relationships" xmlns:p="http://schemas.openxmlformats.org/presentationml/2006/main">
  <p:tag name="TIMING" val="|5.9|6.4|5.6|4.8|14.7|18.5|25.7|8.9|12.6|21.7|3.5|49.5|16.3|6.4|13.9|15.4|6.9"/>
</p:tagLst>
</file>

<file path=ppt/tags/tag4.xml><?xml version="1.0" encoding="utf-8"?>
<p:tagLst xmlns:a="http://schemas.openxmlformats.org/drawingml/2006/main" xmlns:r="http://schemas.openxmlformats.org/officeDocument/2006/relationships" xmlns:p="http://schemas.openxmlformats.org/presentationml/2006/main">
  <p:tag name="TIMING" val="|5.1|7|10.5|17.7|19.6|6.4|12.5|5|3.1|12.6|5.9|4.3|7.2|3.1|2.1|2.7|2.8|5.2|5.7|9.4|4.3|4.7|5.5"/>
</p:tagLst>
</file>

<file path=ppt/tags/tag5.xml><?xml version="1.0" encoding="utf-8"?>
<p:tagLst xmlns:a="http://schemas.openxmlformats.org/drawingml/2006/main" xmlns:r="http://schemas.openxmlformats.org/officeDocument/2006/relationships" xmlns:p="http://schemas.openxmlformats.org/presentationml/2006/main">
  <p:tag name="TIMING" val="|5.7|4.3|2.8|6.3|8.4|14.4|8|58.9|8.6|5.7|3|31.3|41.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9228</TotalTime>
  <Words>3141</Words>
  <Application>Microsoft Office PowerPoint</Application>
  <PresentationFormat>On-screen Show (4:3)</PresentationFormat>
  <Paragraphs>434</Paragraphs>
  <Slides>50</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Arial</vt:lpstr>
      <vt:lpstr>Calibri</vt:lpstr>
      <vt:lpstr>Calibri Light</vt:lpstr>
      <vt:lpstr>Cambria Math</vt:lpstr>
      <vt:lpstr>Comic Sans MS</vt:lpstr>
      <vt:lpstr>Times</vt:lpstr>
      <vt:lpstr>Times New Roman</vt:lpstr>
      <vt:lpstr>Office Theme</vt:lpstr>
      <vt:lpstr>Image</vt:lpstr>
      <vt:lpstr>Cloud Microphysics (ATM505 Module 4, 24 Apr 2023)</vt:lpstr>
      <vt:lpstr>Quantify steady-state diffusional growth</vt:lpstr>
      <vt:lpstr>F_v= ? </vt:lpstr>
      <vt:lpstr>revisit mass growth equation (Derive on your own…)</vt:lpstr>
      <vt:lpstr>Mass growth equation, cont. (Derive on your own…)</vt:lpstr>
      <vt:lpstr>Bergeron Process</vt:lpstr>
      <vt:lpstr>Arctic Mixed-Phase Stratus In-situ observations</vt:lpstr>
      <vt:lpstr>Arctic Mixed-Phase Stratus In-situ observations</vt:lpstr>
      <vt:lpstr>Arctic Mixed-Phase Stratus In-situ observations</vt:lpstr>
      <vt:lpstr>PowerPoint Presentation</vt:lpstr>
      <vt:lpstr>CCN as a Modulator of Ice Processes       in Arctic Mixed-Phase Clouds</vt:lpstr>
      <vt:lpstr>Aerosol Effect on Arctic Clouds</vt:lpstr>
      <vt:lpstr>Current Theories regarding the Effect of Pollution on Mixed-Phase Clouds</vt:lpstr>
      <vt:lpstr>Observations from ARCPAC – Alaska 2008 Unique instrument payload on the NOAA-P3</vt:lpstr>
      <vt:lpstr>Gas phase pollutants as a proxy for CCN</vt:lpstr>
      <vt:lpstr>Gas phase pollutants as a proxy for IN -  Black Carbon (BC) and biomass burning particles</vt:lpstr>
      <vt:lpstr>Aerosol Size Distributions</vt:lpstr>
      <vt:lpstr>Gas phase pollutants as a proxy for IN -  Large Aerosol (&gt;0.5 um)</vt:lpstr>
      <vt:lpstr>Gas phase pollutants as a proxy for IN -  Large Aerosol (&gt;0.5 um)</vt:lpstr>
      <vt:lpstr>Time Series of 19 April 2008 Flight</vt:lpstr>
      <vt:lpstr>Time Series of 19 April 2008 Flight</vt:lpstr>
      <vt:lpstr>Time Series of 19 April 2008 Flight</vt:lpstr>
      <vt:lpstr>19 April Flight Track</vt:lpstr>
      <vt:lpstr>Polluted Case</vt:lpstr>
      <vt:lpstr>Clean Case</vt:lpstr>
      <vt:lpstr>Cold Polluted (over Clean) Case</vt:lpstr>
      <vt:lpstr>Cold Polluted (over Clean) Case</vt:lpstr>
      <vt:lpstr>More Large Drops in Cleaner Clouds</vt:lpstr>
      <vt:lpstr>PowerPoint Presentation</vt:lpstr>
      <vt:lpstr>Conclusions</vt:lpstr>
      <vt:lpstr>Alternative Explanations/ Remaining Questions</vt:lpstr>
      <vt:lpstr>Particle-Particle interactions - Riming</vt:lpstr>
      <vt:lpstr>Particle-Particle interactions - Aggregation</vt:lpstr>
      <vt:lpstr>Particle-Particle interactions – Aggregation?</vt:lpstr>
      <vt:lpstr>Particle-Particle interactions – Aggregation?</vt:lpstr>
      <vt:lpstr>Cirrus</vt:lpstr>
      <vt:lpstr>Cirrus</vt:lpstr>
      <vt:lpstr>Subvisible (SBV) cirrus, aka “in-situ” cirrus</vt:lpstr>
      <vt:lpstr>In-situ cirrus  (with embedded layer indicating  homogeneous nucleation)</vt:lpstr>
      <vt:lpstr>PowerPoint Presentation</vt:lpstr>
      <vt:lpstr>PowerPoint Presentation</vt:lpstr>
      <vt:lpstr>Aggregates, Rosettes, 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Electrified anvils produce frozen droplet chains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Lance</dc:creator>
  <cp:lastModifiedBy>Lance, Sara M</cp:lastModifiedBy>
  <cp:revision>103</cp:revision>
  <dcterms:created xsi:type="dcterms:W3CDTF">2021-04-26T04:15:34Z</dcterms:created>
  <dcterms:modified xsi:type="dcterms:W3CDTF">2023-04-24T20:07:10Z</dcterms:modified>
</cp:coreProperties>
</file>