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01" r:id="rId2"/>
  </p:sldMasterIdLst>
  <p:notesMasterIdLst>
    <p:notesMasterId r:id="rId63"/>
  </p:notesMasterIdLst>
  <p:handoutMasterIdLst>
    <p:handoutMasterId r:id="rId64"/>
  </p:handoutMasterIdLst>
  <p:sldIdLst>
    <p:sldId id="468" r:id="rId3"/>
    <p:sldId id="625" r:id="rId4"/>
    <p:sldId id="470" r:id="rId5"/>
    <p:sldId id="555" r:id="rId6"/>
    <p:sldId id="556" r:id="rId7"/>
    <p:sldId id="493" r:id="rId8"/>
    <p:sldId id="494" r:id="rId9"/>
    <p:sldId id="611" r:id="rId10"/>
    <p:sldId id="495" r:id="rId11"/>
    <p:sldId id="473" r:id="rId12"/>
    <p:sldId id="499" r:id="rId13"/>
    <p:sldId id="517" r:id="rId14"/>
    <p:sldId id="622" r:id="rId15"/>
    <p:sldId id="519" r:id="rId16"/>
    <p:sldId id="557" r:id="rId17"/>
    <p:sldId id="558" r:id="rId18"/>
    <p:sldId id="561" r:id="rId19"/>
    <p:sldId id="562" r:id="rId20"/>
    <p:sldId id="564" r:id="rId21"/>
    <p:sldId id="565" r:id="rId22"/>
    <p:sldId id="567" r:id="rId23"/>
    <p:sldId id="568" r:id="rId24"/>
    <p:sldId id="569" r:id="rId25"/>
    <p:sldId id="588" r:id="rId26"/>
    <p:sldId id="571" r:id="rId27"/>
    <p:sldId id="573" r:id="rId28"/>
    <p:sldId id="610" r:id="rId29"/>
    <p:sldId id="606" r:id="rId30"/>
    <p:sldId id="576" r:id="rId31"/>
    <p:sldId id="592" r:id="rId32"/>
    <p:sldId id="593" r:id="rId33"/>
    <p:sldId id="595" r:id="rId34"/>
    <p:sldId id="578" r:id="rId35"/>
    <p:sldId id="579" r:id="rId36"/>
    <p:sldId id="580" r:id="rId37"/>
    <p:sldId id="581" r:id="rId38"/>
    <p:sldId id="599" r:id="rId39"/>
    <p:sldId id="612" r:id="rId40"/>
    <p:sldId id="620" r:id="rId41"/>
    <p:sldId id="600" r:id="rId42"/>
    <p:sldId id="601" r:id="rId43"/>
    <p:sldId id="624" r:id="rId44"/>
    <p:sldId id="602" r:id="rId45"/>
    <p:sldId id="614" r:id="rId46"/>
    <p:sldId id="615" r:id="rId47"/>
    <p:sldId id="621" r:id="rId48"/>
    <p:sldId id="617" r:id="rId49"/>
    <p:sldId id="618" r:id="rId50"/>
    <p:sldId id="619" r:id="rId51"/>
    <p:sldId id="623" r:id="rId52"/>
    <p:sldId id="626" r:id="rId53"/>
    <p:sldId id="596" r:id="rId54"/>
    <p:sldId id="582" r:id="rId55"/>
    <p:sldId id="604" r:id="rId56"/>
    <p:sldId id="597" r:id="rId57"/>
    <p:sldId id="605" r:id="rId58"/>
    <p:sldId id="583" r:id="rId59"/>
    <p:sldId id="521" r:id="rId60"/>
    <p:sldId id="554" r:id="rId61"/>
    <p:sldId id="585" r:id="rId62"/>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00FF"/>
    <a:srgbClr val="33CC33"/>
    <a:srgbClr val="00FF00"/>
    <a:srgbClr val="9933FF"/>
    <a:srgbClr val="9900CC"/>
    <a:srgbClr val="FF00FF"/>
    <a:srgbClr val="FF66FF"/>
    <a:srgbClr val="FF99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EEE601-CE16-45DE-9018-6F819CA9AAC3}" v="494" dt="2025-08-25T15:39:30.6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9" autoAdjust="0"/>
    <p:restoredTop sz="93873" autoAdjust="0"/>
  </p:normalViewPr>
  <p:slideViewPr>
    <p:cSldViewPr>
      <p:cViewPr varScale="1">
        <p:scale>
          <a:sx n="92" d="100"/>
          <a:sy n="92" d="100"/>
        </p:scale>
        <p:origin x="285" y="3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i, Aiguo" userId="c572f7c4-3e2a-452d-b8bf-19aa707c1160" providerId="ADAL" clId="{BBEEE601-CE16-45DE-9018-6F819CA9AAC3}"/>
    <pc:docChg chg="custSel addSld modSld delMainMaster modMainMaster">
      <pc:chgData name="Dai, Aiguo" userId="c572f7c4-3e2a-452d-b8bf-19aa707c1160" providerId="ADAL" clId="{BBEEE601-CE16-45DE-9018-6F819CA9AAC3}" dt="2025-08-25T15:40:53.528" v="1059" actId="1037"/>
      <pc:docMkLst>
        <pc:docMk/>
      </pc:docMkLst>
      <pc:sldChg chg="modSp mod">
        <pc:chgData name="Dai, Aiguo" userId="c572f7c4-3e2a-452d-b8bf-19aa707c1160" providerId="ADAL" clId="{BBEEE601-CE16-45DE-9018-6F819CA9AAC3}" dt="2025-08-25T14:49:39.548" v="88" actId="6549"/>
        <pc:sldMkLst>
          <pc:docMk/>
          <pc:sldMk cId="0" sldId="468"/>
        </pc:sldMkLst>
        <pc:spChg chg="mod">
          <ac:chgData name="Dai, Aiguo" userId="c572f7c4-3e2a-452d-b8bf-19aa707c1160" providerId="ADAL" clId="{BBEEE601-CE16-45DE-9018-6F819CA9AAC3}" dt="2025-08-25T14:49:39.548" v="88" actId="6549"/>
          <ac:spMkLst>
            <pc:docMk/>
            <pc:sldMk cId="0" sldId="468"/>
            <ac:spMk id="3075" creationId="{00000000-0000-0000-0000-000000000000}"/>
          </ac:spMkLst>
        </pc:spChg>
      </pc:sldChg>
      <pc:sldChg chg="modSp">
        <pc:chgData name="Dai, Aiguo" userId="c572f7c4-3e2a-452d-b8bf-19aa707c1160" providerId="ADAL" clId="{BBEEE601-CE16-45DE-9018-6F819CA9AAC3}" dt="2025-08-25T14:58:55.009" v="180" actId="20577"/>
        <pc:sldMkLst>
          <pc:docMk/>
          <pc:sldMk cId="0" sldId="470"/>
        </pc:sldMkLst>
        <pc:spChg chg="mod">
          <ac:chgData name="Dai, Aiguo" userId="c572f7c4-3e2a-452d-b8bf-19aa707c1160" providerId="ADAL" clId="{BBEEE601-CE16-45DE-9018-6F819CA9AAC3}" dt="2025-08-25T14:58:55.009" v="180" actId="20577"/>
          <ac:spMkLst>
            <pc:docMk/>
            <pc:sldMk cId="0" sldId="470"/>
            <ac:spMk id="6" creationId="{00000000-0000-0000-0000-000000000000}"/>
          </ac:spMkLst>
        </pc:spChg>
      </pc:sldChg>
      <pc:sldChg chg="modSp mod modAnim">
        <pc:chgData name="Dai, Aiguo" userId="c572f7c4-3e2a-452d-b8bf-19aa707c1160" providerId="ADAL" clId="{BBEEE601-CE16-45DE-9018-6F819CA9AAC3}" dt="2025-08-25T15:21:48.399" v="547" actId="1036"/>
        <pc:sldMkLst>
          <pc:docMk/>
          <pc:sldMk cId="0" sldId="493"/>
        </pc:sldMkLst>
        <pc:spChg chg="mod">
          <ac:chgData name="Dai, Aiguo" userId="c572f7c4-3e2a-452d-b8bf-19aa707c1160" providerId="ADAL" clId="{BBEEE601-CE16-45DE-9018-6F819CA9AAC3}" dt="2025-08-25T15:21:48.399" v="547" actId="1036"/>
          <ac:spMkLst>
            <pc:docMk/>
            <pc:sldMk cId="0" sldId="493"/>
            <ac:spMk id="6" creationId="{00000000-0000-0000-0000-000000000000}"/>
          </ac:spMkLst>
        </pc:spChg>
        <pc:spChg chg="mod">
          <ac:chgData name="Dai, Aiguo" userId="c572f7c4-3e2a-452d-b8bf-19aa707c1160" providerId="ADAL" clId="{BBEEE601-CE16-45DE-9018-6F819CA9AAC3}" dt="2025-08-25T15:21:39.464" v="542" actId="1036"/>
          <ac:spMkLst>
            <pc:docMk/>
            <pc:sldMk cId="0" sldId="493"/>
            <ac:spMk id="7" creationId="{00000000-0000-0000-0000-000000000000}"/>
          </ac:spMkLst>
        </pc:spChg>
        <pc:spChg chg="mod">
          <ac:chgData name="Dai, Aiguo" userId="c572f7c4-3e2a-452d-b8bf-19aa707c1160" providerId="ADAL" clId="{BBEEE601-CE16-45DE-9018-6F819CA9AAC3}" dt="2025-08-25T15:21:34.516" v="539" actId="1035"/>
          <ac:spMkLst>
            <pc:docMk/>
            <pc:sldMk cId="0" sldId="493"/>
            <ac:spMk id="2050" creationId="{00000000-0000-0000-0000-000000000000}"/>
          </ac:spMkLst>
        </pc:spChg>
      </pc:sldChg>
      <pc:sldChg chg="modSp mod modAnim">
        <pc:chgData name="Dai, Aiguo" userId="c572f7c4-3e2a-452d-b8bf-19aa707c1160" providerId="ADAL" clId="{BBEEE601-CE16-45DE-9018-6F819CA9AAC3}" dt="2025-08-25T15:10:18.373" v="377" actId="20577"/>
        <pc:sldMkLst>
          <pc:docMk/>
          <pc:sldMk cId="0" sldId="555"/>
        </pc:sldMkLst>
        <pc:spChg chg="mod">
          <ac:chgData name="Dai, Aiguo" userId="c572f7c4-3e2a-452d-b8bf-19aa707c1160" providerId="ADAL" clId="{BBEEE601-CE16-45DE-9018-6F819CA9AAC3}" dt="2025-08-25T15:10:18.373" v="377" actId="20577"/>
          <ac:spMkLst>
            <pc:docMk/>
            <pc:sldMk cId="0" sldId="555"/>
            <ac:spMk id="6" creationId="{00000000-0000-0000-0000-000000000000}"/>
          </ac:spMkLst>
        </pc:spChg>
      </pc:sldChg>
      <pc:sldChg chg="modSp modAnim">
        <pc:chgData name="Dai, Aiguo" userId="c572f7c4-3e2a-452d-b8bf-19aa707c1160" providerId="ADAL" clId="{BBEEE601-CE16-45DE-9018-6F819CA9AAC3}" dt="2025-08-25T15:18:48.339" v="501" actId="20577"/>
        <pc:sldMkLst>
          <pc:docMk/>
          <pc:sldMk cId="0" sldId="556"/>
        </pc:sldMkLst>
        <pc:spChg chg="mod">
          <ac:chgData name="Dai, Aiguo" userId="c572f7c4-3e2a-452d-b8bf-19aa707c1160" providerId="ADAL" clId="{BBEEE601-CE16-45DE-9018-6F819CA9AAC3}" dt="2025-08-25T15:18:48.339" v="501" actId="20577"/>
          <ac:spMkLst>
            <pc:docMk/>
            <pc:sldMk cId="0" sldId="556"/>
            <ac:spMk id="6" creationId="{00000000-0000-0000-0000-000000000000}"/>
          </ac:spMkLst>
        </pc:spChg>
      </pc:sldChg>
      <pc:sldChg chg="mod modClrScheme chgLayout">
        <pc:chgData name="Dai, Aiguo" userId="c572f7c4-3e2a-452d-b8bf-19aa707c1160" providerId="ADAL" clId="{BBEEE601-CE16-45DE-9018-6F819CA9AAC3}" dt="2025-08-25T14:43:53.130" v="16"/>
        <pc:sldMkLst>
          <pc:docMk/>
          <pc:sldMk cId="0" sldId="561"/>
        </pc:sldMkLst>
      </pc:sldChg>
      <pc:sldChg chg="modSp mod modClrScheme chgLayout">
        <pc:chgData name="Dai, Aiguo" userId="c572f7c4-3e2a-452d-b8bf-19aa707c1160" providerId="ADAL" clId="{BBEEE601-CE16-45DE-9018-6F819CA9AAC3}" dt="2025-08-25T14:43:53.130" v="16"/>
        <pc:sldMkLst>
          <pc:docMk/>
          <pc:sldMk cId="0" sldId="564"/>
        </pc:sldMkLst>
        <pc:spChg chg="mod ord">
          <ac:chgData name="Dai, Aiguo" userId="c572f7c4-3e2a-452d-b8bf-19aa707c1160" providerId="ADAL" clId="{BBEEE601-CE16-45DE-9018-6F819CA9AAC3}" dt="2025-08-25T14:43:53.130" v="16"/>
          <ac:spMkLst>
            <pc:docMk/>
            <pc:sldMk cId="0" sldId="564"/>
            <ac:spMk id="13" creationId="{00000000-0000-0000-0000-000000000000}"/>
          </ac:spMkLst>
        </pc:spChg>
        <pc:spChg chg="mod ord">
          <ac:chgData name="Dai, Aiguo" userId="c572f7c4-3e2a-452d-b8bf-19aa707c1160" providerId="ADAL" clId="{BBEEE601-CE16-45DE-9018-6F819CA9AAC3}" dt="2025-08-25T14:43:53.130" v="16"/>
          <ac:spMkLst>
            <pc:docMk/>
            <pc:sldMk cId="0" sldId="564"/>
            <ac:spMk id="2050" creationId="{00000000-0000-0000-0000-000000000000}"/>
          </ac:spMkLst>
        </pc:spChg>
      </pc:sldChg>
      <pc:sldChg chg="modSp mod modClrScheme chgLayout">
        <pc:chgData name="Dai, Aiguo" userId="c572f7c4-3e2a-452d-b8bf-19aa707c1160" providerId="ADAL" clId="{BBEEE601-CE16-45DE-9018-6F819CA9AAC3}" dt="2025-08-25T14:43:53.130" v="16"/>
        <pc:sldMkLst>
          <pc:docMk/>
          <pc:sldMk cId="0" sldId="565"/>
        </pc:sldMkLst>
        <pc:spChg chg="mod ord">
          <ac:chgData name="Dai, Aiguo" userId="c572f7c4-3e2a-452d-b8bf-19aa707c1160" providerId="ADAL" clId="{BBEEE601-CE16-45DE-9018-6F819CA9AAC3}" dt="2025-08-25T14:43:53.130" v="16"/>
          <ac:spMkLst>
            <pc:docMk/>
            <pc:sldMk cId="0" sldId="565"/>
            <ac:spMk id="13" creationId="{00000000-0000-0000-0000-000000000000}"/>
          </ac:spMkLst>
        </pc:spChg>
        <pc:spChg chg="mod ord">
          <ac:chgData name="Dai, Aiguo" userId="c572f7c4-3e2a-452d-b8bf-19aa707c1160" providerId="ADAL" clId="{BBEEE601-CE16-45DE-9018-6F819CA9AAC3}" dt="2025-08-25T14:43:53.130" v="16"/>
          <ac:spMkLst>
            <pc:docMk/>
            <pc:sldMk cId="0" sldId="565"/>
            <ac:spMk id="2050" creationId="{00000000-0000-0000-0000-000000000000}"/>
          </ac:spMkLst>
        </pc:spChg>
      </pc:sldChg>
      <pc:sldChg chg="modSp mod modClrScheme chgLayout">
        <pc:chgData name="Dai, Aiguo" userId="c572f7c4-3e2a-452d-b8bf-19aa707c1160" providerId="ADAL" clId="{BBEEE601-CE16-45DE-9018-6F819CA9AAC3}" dt="2025-08-25T14:43:53.130" v="16"/>
        <pc:sldMkLst>
          <pc:docMk/>
          <pc:sldMk cId="0" sldId="567"/>
        </pc:sldMkLst>
        <pc:spChg chg="mod ord">
          <ac:chgData name="Dai, Aiguo" userId="c572f7c4-3e2a-452d-b8bf-19aa707c1160" providerId="ADAL" clId="{BBEEE601-CE16-45DE-9018-6F819CA9AAC3}" dt="2025-08-25T14:43:53.130" v="16"/>
          <ac:spMkLst>
            <pc:docMk/>
            <pc:sldMk cId="0" sldId="567"/>
            <ac:spMk id="13" creationId="{00000000-0000-0000-0000-000000000000}"/>
          </ac:spMkLst>
        </pc:spChg>
        <pc:spChg chg="mod ord">
          <ac:chgData name="Dai, Aiguo" userId="c572f7c4-3e2a-452d-b8bf-19aa707c1160" providerId="ADAL" clId="{BBEEE601-CE16-45DE-9018-6F819CA9AAC3}" dt="2025-08-25T14:43:53.130" v="16"/>
          <ac:spMkLst>
            <pc:docMk/>
            <pc:sldMk cId="0" sldId="567"/>
            <ac:spMk id="2050" creationId="{00000000-0000-0000-0000-000000000000}"/>
          </ac:spMkLst>
        </pc:spChg>
      </pc:sldChg>
      <pc:sldChg chg="modSp mod modClrScheme chgLayout">
        <pc:chgData name="Dai, Aiguo" userId="c572f7c4-3e2a-452d-b8bf-19aa707c1160" providerId="ADAL" clId="{BBEEE601-CE16-45DE-9018-6F819CA9AAC3}" dt="2025-08-25T14:43:53.130" v="16"/>
        <pc:sldMkLst>
          <pc:docMk/>
          <pc:sldMk cId="0" sldId="568"/>
        </pc:sldMkLst>
        <pc:spChg chg="mod ord">
          <ac:chgData name="Dai, Aiguo" userId="c572f7c4-3e2a-452d-b8bf-19aa707c1160" providerId="ADAL" clId="{BBEEE601-CE16-45DE-9018-6F819CA9AAC3}" dt="2025-08-25T14:43:53.130" v="16"/>
          <ac:spMkLst>
            <pc:docMk/>
            <pc:sldMk cId="0" sldId="568"/>
            <ac:spMk id="13" creationId="{00000000-0000-0000-0000-000000000000}"/>
          </ac:spMkLst>
        </pc:spChg>
        <pc:spChg chg="mod ord">
          <ac:chgData name="Dai, Aiguo" userId="c572f7c4-3e2a-452d-b8bf-19aa707c1160" providerId="ADAL" clId="{BBEEE601-CE16-45DE-9018-6F819CA9AAC3}" dt="2025-08-25T14:43:53.130" v="16"/>
          <ac:spMkLst>
            <pc:docMk/>
            <pc:sldMk cId="0" sldId="568"/>
            <ac:spMk id="2050" creationId="{00000000-0000-0000-0000-000000000000}"/>
          </ac:spMkLst>
        </pc:spChg>
      </pc:sldChg>
      <pc:sldChg chg="modSp mod modClrScheme chgLayout">
        <pc:chgData name="Dai, Aiguo" userId="c572f7c4-3e2a-452d-b8bf-19aa707c1160" providerId="ADAL" clId="{BBEEE601-CE16-45DE-9018-6F819CA9AAC3}" dt="2025-08-25T14:43:53.130" v="16"/>
        <pc:sldMkLst>
          <pc:docMk/>
          <pc:sldMk cId="0" sldId="569"/>
        </pc:sldMkLst>
        <pc:spChg chg="mod ord">
          <ac:chgData name="Dai, Aiguo" userId="c572f7c4-3e2a-452d-b8bf-19aa707c1160" providerId="ADAL" clId="{BBEEE601-CE16-45DE-9018-6F819CA9AAC3}" dt="2025-08-25T14:43:53.130" v="16"/>
          <ac:spMkLst>
            <pc:docMk/>
            <pc:sldMk cId="0" sldId="569"/>
            <ac:spMk id="13" creationId="{00000000-0000-0000-0000-000000000000}"/>
          </ac:spMkLst>
        </pc:spChg>
        <pc:spChg chg="mod ord">
          <ac:chgData name="Dai, Aiguo" userId="c572f7c4-3e2a-452d-b8bf-19aa707c1160" providerId="ADAL" clId="{BBEEE601-CE16-45DE-9018-6F819CA9AAC3}" dt="2025-08-25T14:43:53.130" v="16"/>
          <ac:spMkLst>
            <pc:docMk/>
            <pc:sldMk cId="0" sldId="569"/>
            <ac:spMk id="2050" creationId="{00000000-0000-0000-0000-000000000000}"/>
          </ac:spMkLst>
        </pc:spChg>
      </pc:sldChg>
      <pc:sldChg chg="modSp mod modClrScheme chgLayout">
        <pc:chgData name="Dai, Aiguo" userId="c572f7c4-3e2a-452d-b8bf-19aa707c1160" providerId="ADAL" clId="{BBEEE601-CE16-45DE-9018-6F819CA9AAC3}" dt="2025-08-25T14:43:53.130" v="16"/>
        <pc:sldMkLst>
          <pc:docMk/>
          <pc:sldMk cId="0" sldId="571"/>
        </pc:sldMkLst>
        <pc:spChg chg="mod ord">
          <ac:chgData name="Dai, Aiguo" userId="c572f7c4-3e2a-452d-b8bf-19aa707c1160" providerId="ADAL" clId="{BBEEE601-CE16-45DE-9018-6F819CA9AAC3}" dt="2025-08-25T14:43:53.130" v="16"/>
          <ac:spMkLst>
            <pc:docMk/>
            <pc:sldMk cId="0" sldId="571"/>
            <ac:spMk id="13" creationId="{00000000-0000-0000-0000-000000000000}"/>
          </ac:spMkLst>
        </pc:spChg>
        <pc:spChg chg="mod ord">
          <ac:chgData name="Dai, Aiguo" userId="c572f7c4-3e2a-452d-b8bf-19aa707c1160" providerId="ADAL" clId="{BBEEE601-CE16-45DE-9018-6F819CA9AAC3}" dt="2025-08-25T14:43:53.130" v="16"/>
          <ac:spMkLst>
            <pc:docMk/>
            <pc:sldMk cId="0" sldId="571"/>
            <ac:spMk id="2050" creationId="{00000000-0000-0000-0000-000000000000}"/>
          </ac:spMkLst>
        </pc:spChg>
      </pc:sldChg>
      <pc:sldChg chg="modSp mod modClrScheme chgLayout">
        <pc:chgData name="Dai, Aiguo" userId="c572f7c4-3e2a-452d-b8bf-19aa707c1160" providerId="ADAL" clId="{BBEEE601-CE16-45DE-9018-6F819CA9AAC3}" dt="2025-08-25T14:43:53.130" v="16"/>
        <pc:sldMkLst>
          <pc:docMk/>
          <pc:sldMk cId="0" sldId="573"/>
        </pc:sldMkLst>
        <pc:spChg chg="mod ord">
          <ac:chgData name="Dai, Aiguo" userId="c572f7c4-3e2a-452d-b8bf-19aa707c1160" providerId="ADAL" clId="{BBEEE601-CE16-45DE-9018-6F819CA9AAC3}" dt="2025-08-25T14:43:53.130" v="16"/>
          <ac:spMkLst>
            <pc:docMk/>
            <pc:sldMk cId="0" sldId="573"/>
            <ac:spMk id="13" creationId="{00000000-0000-0000-0000-000000000000}"/>
          </ac:spMkLst>
        </pc:spChg>
        <pc:spChg chg="mod ord">
          <ac:chgData name="Dai, Aiguo" userId="c572f7c4-3e2a-452d-b8bf-19aa707c1160" providerId="ADAL" clId="{BBEEE601-CE16-45DE-9018-6F819CA9AAC3}" dt="2025-08-25T14:43:53.130" v="16"/>
          <ac:spMkLst>
            <pc:docMk/>
            <pc:sldMk cId="0" sldId="573"/>
            <ac:spMk id="2050" creationId="{00000000-0000-0000-0000-000000000000}"/>
          </ac:spMkLst>
        </pc:spChg>
      </pc:sldChg>
      <pc:sldChg chg="mod modClrScheme chgLayout">
        <pc:chgData name="Dai, Aiguo" userId="c572f7c4-3e2a-452d-b8bf-19aa707c1160" providerId="ADAL" clId="{BBEEE601-CE16-45DE-9018-6F819CA9AAC3}" dt="2025-08-25T14:43:53.130" v="16"/>
        <pc:sldMkLst>
          <pc:docMk/>
          <pc:sldMk cId="0" sldId="576"/>
        </pc:sldMkLst>
      </pc:sldChg>
      <pc:sldChg chg="modSp mod modClrScheme chgLayout">
        <pc:chgData name="Dai, Aiguo" userId="c572f7c4-3e2a-452d-b8bf-19aa707c1160" providerId="ADAL" clId="{BBEEE601-CE16-45DE-9018-6F819CA9AAC3}" dt="2025-08-25T14:43:53.130" v="16"/>
        <pc:sldMkLst>
          <pc:docMk/>
          <pc:sldMk cId="0" sldId="578"/>
        </pc:sldMkLst>
        <pc:spChg chg="mod ord">
          <ac:chgData name="Dai, Aiguo" userId="c572f7c4-3e2a-452d-b8bf-19aa707c1160" providerId="ADAL" clId="{BBEEE601-CE16-45DE-9018-6F819CA9AAC3}" dt="2025-08-25T14:43:53.130" v="16"/>
          <ac:spMkLst>
            <pc:docMk/>
            <pc:sldMk cId="0" sldId="578"/>
            <ac:spMk id="13" creationId="{00000000-0000-0000-0000-000000000000}"/>
          </ac:spMkLst>
        </pc:spChg>
        <pc:spChg chg="mod ord">
          <ac:chgData name="Dai, Aiguo" userId="c572f7c4-3e2a-452d-b8bf-19aa707c1160" providerId="ADAL" clId="{BBEEE601-CE16-45DE-9018-6F819CA9AAC3}" dt="2025-08-25T14:43:53.130" v="16"/>
          <ac:spMkLst>
            <pc:docMk/>
            <pc:sldMk cId="0" sldId="578"/>
            <ac:spMk id="2050" creationId="{00000000-0000-0000-0000-000000000000}"/>
          </ac:spMkLst>
        </pc:spChg>
      </pc:sldChg>
      <pc:sldChg chg="modSp mod modClrScheme chgLayout">
        <pc:chgData name="Dai, Aiguo" userId="c572f7c4-3e2a-452d-b8bf-19aa707c1160" providerId="ADAL" clId="{BBEEE601-CE16-45DE-9018-6F819CA9AAC3}" dt="2025-08-25T14:43:53.130" v="16"/>
        <pc:sldMkLst>
          <pc:docMk/>
          <pc:sldMk cId="0" sldId="579"/>
        </pc:sldMkLst>
        <pc:spChg chg="mod ord">
          <ac:chgData name="Dai, Aiguo" userId="c572f7c4-3e2a-452d-b8bf-19aa707c1160" providerId="ADAL" clId="{BBEEE601-CE16-45DE-9018-6F819CA9AAC3}" dt="2025-08-25T14:43:53.130" v="16"/>
          <ac:spMkLst>
            <pc:docMk/>
            <pc:sldMk cId="0" sldId="579"/>
            <ac:spMk id="13" creationId="{00000000-0000-0000-0000-000000000000}"/>
          </ac:spMkLst>
        </pc:spChg>
        <pc:spChg chg="mod ord">
          <ac:chgData name="Dai, Aiguo" userId="c572f7c4-3e2a-452d-b8bf-19aa707c1160" providerId="ADAL" clId="{BBEEE601-CE16-45DE-9018-6F819CA9AAC3}" dt="2025-08-25T14:43:53.130" v="16"/>
          <ac:spMkLst>
            <pc:docMk/>
            <pc:sldMk cId="0" sldId="579"/>
            <ac:spMk id="2050" creationId="{00000000-0000-0000-0000-000000000000}"/>
          </ac:spMkLst>
        </pc:spChg>
      </pc:sldChg>
      <pc:sldChg chg="mod modClrScheme chgLayout">
        <pc:chgData name="Dai, Aiguo" userId="c572f7c4-3e2a-452d-b8bf-19aa707c1160" providerId="ADAL" clId="{BBEEE601-CE16-45DE-9018-6F819CA9AAC3}" dt="2025-08-25T14:43:53.130" v="16"/>
        <pc:sldMkLst>
          <pc:docMk/>
          <pc:sldMk cId="0" sldId="580"/>
        </pc:sldMkLst>
      </pc:sldChg>
      <pc:sldChg chg="mod modClrScheme chgLayout">
        <pc:chgData name="Dai, Aiguo" userId="c572f7c4-3e2a-452d-b8bf-19aa707c1160" providerId="ADAL" clId="{BBEEE601-CE16-45DE-9018-6F819CA9AAC3}" dt="2025-08-25T14:43:53.130" v="16"/>
        <pc:sldMkLst>
          <pc:docMk/>
          <pc:sldMk cId="0" sldId="581"/>
        </pc:sldMkLst>
      </pc:sldChg>
      <pc:sldChg chg="mod modClrScheme chgLayout">
        <pc:chgData name="Dai, Aiguo" userId="c572f7c4-3e2a-452d-b8bf-19aa707c1160" providerId="ADAL" clId="{BBEEE601-CE16-45DE-9018-6F819CA9AAC3}" dt="2025-08-25T14:43:53.130" v="16"/>
        <pc:sldMkLst>
          <pc:docMk/>
          <pc:sldMk cId="0" sldId="582"/>
        </pc:sldMkLst>
      </pc:sldChg>
      <pc:sldChg chg="modSp mod modClrScheme chgLayout">
        <pc:chgData name="Dai, Aiguo" userId="c572f7c4-3e2a-452d-b8bf-19aa707c1160" providerId="ADAL" clId="{BBEEE601-CE16-45DE-9018-6F819CA9AAC3}" dt="2025-08-25T14:43:53.130" v="16"/>
        <pc:sldMkLst>
          <pc:docMk/>
          <pc:sldMk cId="0" sldId="583"/>
        </pc:sldMkLst>
        <pc:spChg chg="mod ord">
          <ac:chgData name="Dai, Aiguo" userId="c572f7c4-3e2a-452d-b8bf-19aa707c1160" providerId="ADAL" clId="{BBEEE601-CE16-45DE-9018-6F819CA9AAC3}" dt="2025-08-25T14:43:53.130" v="16"/>
          <ac:spMkLst>
            <pc:docMk/>
            <pc:sldMk cId="0" sldId="583"/>
            <ac:spMk id="13" creationId="{00000000-0000-0000-0000-000000000000}"/>
          </ac:spMkLst>
        </pc:spChg>
        <pc:spChg chg="mod ord">
          <ac:chgData name="Dai, Aiguo" userId="c572f7c4-3e2a-452d-b8bf-19aa707c1160" providerId="ADAL" clId="{BBEEE601-CE16-45DE-9018-6F819CA9AAC3}" dt="2025-08-25T14:43:53.130" v="16"/>
          <ac:spMkLst>
            <pc:docMk/>
            <pc:sldMk cId="0" sldId="583"/>
            <ac:spMk id="2050" creationId="{00000000-0000-0000-0000-000000000000}"/>
          </ac:spMkLst>
        </pc:spChg>
      </pc:sldChg>
      <pc:sldChg chg="modSp mod modClrScheme chgLayout">
        <pc:chgData name="Dai, Aiguo" userId="c572f7c4-3e2a-452d-b8bf-19aa707c1160" providerId="ADAL" clId="{BBEEE601-CE16-45DE-9018-6F819CA9AAC3}" dt="2025-08-25T14:43:53.130" v="16"/>
        <pc:sldMkLst>
          <pc:docMk/>
          <pc:sldMk cId="0" sldId="588"/>
        </pc:sldMkLst>
        <pc:spChg chg="mod ord">
          <ac:chgData name="Dai, Aiguo" userId="c572f7c4-3e2a-452d-b8bf-19aa707c1160" providerId="ADAL" clId="{BBEEE601-CE16-45DE-9018-6F819CA9AAC3}" dt="2025-08-25T14:43:53.130" v="16"/>
          <ac:spMkLst>
            <pc:docMk/>
            <pc:sldMk cId="0" sldId="588"/>
            <ac:spMk id="2" creationId="{00000000-0000-0000-0000-000000000000}"/>
          </ac:spMkLst>
        </pc:spChg>
      </pc:sldChg>
      <pc:sldChg chg="mod modClrScheme chgLayout">
        <pc:chgData name="Dai, Aiguo" userId="c572f7c4-3e2a-452d-b8bf-19aa707c1160" providerId="ADAL" clId="{BBEEE601-CE16-45DE-9018-6F819CA9AAC3}" dt="2025-08-25T14:43:53.130" v="16"/>
        <pc:sldMkLst>
          <pc:docMk/>
          <pc:sldMk cId="0" sldId="592"/>
        </pc:sldMkLst>
      </pc:sldChg>
      <pc:sldChg chg="mod modClrScheme chgLayout">
        <pc:chgData name="Dai, Aiguo" userId="c572f7c4-3e2a-452d-b8bf-19aa707c1160" providerId="ADAL" clId="{BBEEE601-CE16-45DE-9018-6F819CA9AAC3}" dt="2025-08-25T14:43:53.130" v="16"/>
        <pc:sldMkLst>
          <pc:docMk/>
          <pc:sldMk cId="0" sldId="593"/>
        </pc:sldMkLst>
      </pc:sldChg>
      <pc:sldChg chg="mod modClrScheme chgLayout">
        <pc:chgData name="Dai, Aiguo" userId="c572f7c4-3e2a-452d-b8bf-19aa707c1160" providerId="ADAL" clId="{BBEEE601-CE16-45DE-9018-6F819CA9AAC3}" dt="2025-08-25T14:43:53.130" v="16"/>
        <pc:sldMkLst>
          <pc:docMk/>
          <pc:sldMk cId="0" sldId="597"/>
        </pc:sldMkLst>
      </pc:sldChg>
      <pc:sldChg chg="modSp mod modClrScheme chgLayout">
        <pc:chgData name="Dai, Aiguo" userId="c572f7c4-3e2a-452d-b8bf-19aa707c1160" providerId="ADAL" clId="{BBEEE601-CE16-45DE-9018-6F819CA9AAC3}" dt="2025-08-25T14:43:53.130" v="16"/>
        <pc:sldMkLst>
          <pc:docMk/>
          <pc:sldMk cId="0" sldId="599"/>
        </pc:sldMkLst>
        <pc:spChg chg="mod ord">
          <ac:chgData name="Dai, Aiguo" userId="c572f7c4-3e2a-452d-b8bf-19aa707c1160" providerId="ADAL" clId="{BBEEE601-CE16-45DE-9018-6F819CA9AAC3}" dt="2025-08-25T14:43:53.130" v="16"/>
          <ac:spMkLst>
            <pc:docMk/>
            <pc:sldMk cId="0" sldId="599"/>
            <ac:spMk id="13" creationId="{00000000-0000-0000-0000-000000000000}"/>
          </ac:spMkLst>
        </pc:spChg>
        <pc:spChg chg="mod ord">
          <ac:chgData name="Dai, Aiguo" userId="c572f7c4-3e2a-452d-b8bf-19aa707c1160" providerId="ADAL" clId="{BBEEE601-CE16-45DE-9018-6F819CA9AAC3}" dt="2025-08-25T14:43:53.130" v="16"/>
          <ac:spMkLst>
            <pc:docMk/>
            <pc:sldMk cId="0" sldId="599"/>
            <ac:spMk id="2050" creationId="{00000000-0000-0000-0000-000000000000}"/>
          </ac:spMkLst>
        </pc:spChg>
      </pc:sldChg>
      <pc:sldChg chg="mod modClrScheme chgLayout">
        <pc:chgData name="Dai, Aiguo" userId="c572f7c4-3e2a-452d-b8bf-19aa707c1160" providerId="ADAL" clId="{BBEEE601-CE16-45DE-9018-6F819CA9AAC3}" dt="2025-08-25T14:43:53.130" v="16"/>
        <pc:sldMkLst>
          <pc:docMk/>
          <pc:sldMk cId="0" sldId="600"/>
        </pc:sldMkLst>
      </pc:sldChg>
      <pc:sldChg chg="mod modClrScheme chgLayout">
        <pc:chgData name="Dai, Aiguo" userId="c572f7c4-3e2a-452d-b8bf-19aa707c1160" providerId="ADAL" clId="{BBEEE601-CE16-45DE-9018-6F819CA9AAC3}" dt="2025-08-25T14:43:53.130" v="16"/>
        <pc:sldMkLst>
          <pc:docMk/>
          <pc:sldMk cId="0" sldId="601"/>
        </pc:sldMkLst>
      </pc:sldChg>
      <pc:sldChg chg="mod modClrScheme chgLayout">
        <pc:chgData name="Dai, Aiguo" userId="c572f7c4-3e2a-452d-b8bf-19aa707c1160" providerId="ADAL" clId="{BBEEE601-CE16-45DE-9018-6F819CA9AAC3}" dt="2025-08-25T14:43:53.130" v="16"/>
        <pc:sldMkLst>
          <pc:docMk/>
          <pc:sldMk cId="0" sldId="602"/>
        </pc:sldMkLst>
      </pc:sldChg>
      <pc:sldChg chg="mod modClrScheme chgLayout">
        <pc:chgData name="Dai, Aiguo" userId="c572f7c4-3e2a-452d-b8bf-19aa707c1160" providerId="ADAL" clId="{BBEEE601-CE16-45DE-9018-6F819CA9AAC3}" dt="2025-08-25T14:43:53.130" v="16"/>
        <pc:sldMkLst>
          <pc:docMk/>
          <pc:sldMk cId="0" sldId="604"/>
        </pc:sldMkLst>
      </pc:sldChg>
      <pc:sldChg chg="mod modClrScheme chgLayout">
        <pc:chgData name="Dai, Aiguo" userId="c572f7c4-3e2a-452d-b8bf-19aa707c1160" providerId="ADAL" clId="{BBEEE601-CE16-45DE-9018-6F819CA9AAC3}" dt="2025-08-25T14:43:53.130" v="16"/>
        <pc:sldMkLst>
          <pc:docMk/>
          <pc:sldMk cId="0" sldId="605"/>
        </pc:sldMkLst>
      </pc:sldChg>
      <pc:sldChg chg="mod modClrScheme chgLayout">
        <pc:chgData name="Dai, Aiguo" userId="c572f7c4-3e2a-452d-b8bf-19aa707c1160" providerId="ADAL" clId="{BBEEE601-CE16-45DE-9018-6F819CA9AAC3}" dt="2025-08-25T14:43:53.130" v="16"/>
        <pc:sldMkLst>
          <pc:docMk/>
          <pc:sldMk cId="0" sldId="606"/>
        </pc:sldMkLst>
      </pc:sldChg>
      <pc:sldChg chg="mod modClrScheme chgLayout">
        <pc:chgData name="Dai, Aiguo" userId="c572f7c4-3e2a-452d-b8bf-19aa707c1160" providerId="ADAL" clId="{BBEEE601-CE16-45DE-9018-6F819CA9AAC3}" dt="2025-08-25T14:43:53.130" v="16"/>
        <pc:sldMkLst>
          <pc:docMk/>
          <pc:sldMk cId="0" sldId="612"/>
        </pc:sldMkLst>
      </pc:sldChg>
      <pc:sldChg chg="mod modClrScheme chgLayout">
        <pc:chgData name="Dai, Aiguo" userId="c572f7c4-3e2a-452d-b8bf-19aa707c1160" providerId="ADAL" clId="{BBEEE601-CE16-45DE-9018-6F819CA9AAC3}" dt="2025-08-25T14:43:53.130" v="16"/>
        <pc:sldMkLst>
          <pc:docMk/>
          <pc:sldMk cId="0" sldId="614"/>
        </pc:sldMkLst>
      </pc:sldChg>
      <pc:sldChg chg="mod modClrScheme chgLayout">
        <pc:chgData name="Dai, Aiguo" userId="c572f7c4-3e2a-452d-b8bf-19aa707c1160" providerId="ADAL" clId="{BBEEE601-CE16-45DE-9018-6F819CA9AAC3}" dt="2025-08-25T14:43:53.130" v="16"/>
        <pc:sldMkLst>
          <pc:docMk/>
          <pc:sldMk cId="0" sldId="615"/>
        </pc:sldMkLst>
      </pc:sldChg>
      <pc:sldChg chg="mod modClrScheme chgLayout">
        <pc:chgData name="Dai, Aiguo" userId="c572f7c4-3e2a-452d-b8bf-19aa707c1160" providerId="ADAL" clId="{BBEEE601-CE16-45DE-9018-6F819CA9AAC3}" dt="2025-08-25T14:43:53.130" v="16"/>
        <pc:sldMkLst>
          <pc:docMk/>
          <pc:sldMk cId="0" sldId="617"/>
        </pc:sldMkLst>
      </pc:sldChg>
      <pc:sldChg chg="mod modClrScheme chgLayout">
        <pc:chgData name="Dai, Aiguo" userId="c572f7c4-3e2a-452d-b8bf-19aa707c1160" providerId="ADAL" clId="{BBEEE601-CE16-45DE-9018-6F819CA9AAC3}" dt="2025-08-25T14:43:53.130" v="16"/>
        <pc:sldMkLst>
          <pc:docMk/>
          <pc:sldMk cId="0" sldId="618"/>
        </pc:sldMkLst>
      </pc:sldChg>
      <pc:sldChg chg="mod modClrScheme chgLayout">
        <pc:chgData name="Dai, Aiguo" userId="c572f7c4-3e2a-452d-b8bf-19aa707c1160" providerId="ADAL" clId="{BBEEE601-CE16-45DE-9018-6F819CA9AAC3}" dt="2025-08-25T14:43:53.130" v="16"/>
        <pc:sldMkLst>
          <pc:docMk/>
          <pc:sldMk cId="0" sldId="619"/>
        </pc:sldMkLst>
      </pc:sldChg>
      <pc:sldChg chg="addSp delSp modSp mod modClrScheme delAnim chgLayout">
        <pc:chgData name="Dai, Aiguo" userId="c572f7c4-3e2a-452d-b8bf-19aa707c1160" providerId="ADAL" clId="{BBEEE601-CE16-45DE-9018-6F819CA9AAC3}" dt="2025-08-25T15:28:18.497" v="611" actId="1035"/>
        <pc:sldMkLst>
          <pc:docMk/>
          <pc:sldMk cId="694070330" sldId="620"/>
        </pc:sldMkLst>
        <pc:spChg chg="mod ord">
          <ac:chgData name="Dai, Aiguo" userId="c572f7c4-3e2a-452d-b8bf-19aa707c1160" providerId="ADAL" clId="{BBEEE601-CE16-45DE-9018-6F819CA9AAC3}" dt="2025-08-25T14:43:53.130" v="16"/>
          <ac:spMkLst>
            <pc:docMk/>
            <pc:sldMk cId="694070330" sldId="620"/>
            <ac:spMk id="2" creationId="{00000000-0000-0000-0000-000000000000}"/>
          </ac:spMkLst>
        </pc:spChg>
        <pc:picChg chg="del">
          <ac:chgData name="Dai, Aiguo" userId="c572f7c4-3e2a-452d-b8bf-19aa707c1160" providerId="ADAL" clId="{BBEEE601-CE16-45DE-9018-6F819CA9AAC3}" dt="2025-08-25T15:26:47.322" v="548" actId="478"/>
          <ac:picMkLst>
            <pc:docMk/>
            <pc:sldMk cId="694070330" sldId="620"/>
            <ac:picMk id="5" creationId="{EA03CC4B-73AA-DCE3-14EA-57A5A7AEAFD8}"/>
          </ac:picMkLst>
        </pc:picChg>
        <pc:picChg chg="del">
          <ac:chgData name="Dai, Aiguo" userId="c572f7c4-3e2a-452d-b8bf-19aa707c1160" providerId="ADAL" clId="{BBEEE601-CE16-45DE-9018-6F819CA9AAC3}" dt="2025-08-25T15:27:56.993" v="591" actId="478"/>
          <ac:picMkLst>
            <pc:docMk/>
            <pc:sldMk cId="694070330" sldId="620"/>
            <ac:picMk id="8" creationId="{EDB331C2-4EEA-DF40-B238-B8679F387293}"/>
          </ac:picMkLst>
        </pc:picChg>
        <pc:picChg chg="add mod">
          <ac:chgData name="Dai, Aiguo" userId="c572f7c4-3e2a-452d-b8bf-19aa707c1160" providerId="ADAL" clId="{BBEEE601-CE16-45DE-9018-6F819CA9AAC3}" dt="2025-08-25T15:28:11.368" v="595" actId="14100"/>
          <ac:picMkLst>
            <pc:docMk/>
            <pc:sldMk cId="694070330" sldId="620"/>
            <ac:picMk id="1026" creationId="{7823D0DC-9C3E-E88A-4272-570DA8E05708}"/>
          </ac:picMkLst>
        </pc:picChg>
        <pc:picChg chg="add mod">
          <ac:chgData name="Dai, Aiguo" userId="c572f7c4-3e2a-452d-b8bf-19aa707c1160" providerId="ADAL" clId="{BBEEE601-CE16-45DE-9018-6F819CA9AAC3}" dt="2025-08-25T15:28:18.497" v="611" actId="1035"/>
          <ac:picMkLst>
            <pc:docMk/>
            <pc:sldMk cId="694070330" sldId="620"/>
            <ac:picMk id="1028" creationId="{8F52AA23-A2BF-7A7D-F0E5-BE28DA7E379C}"/>
          </ac:picMkLst>
        </pc:picChg>
      </pc:sldChg>
      <pc:sldChg chg="modSp mod modClrScheme chgLayout">
        <pc:chgData name="Dai, Aiguo" userId="c572f7c4-3e2a-452d-b8bf-19aa707c1160" providerId="ADAL" clId="{BBEEE601-CE16-45DE-9018-6F819CA9AAC3}" dt="2025-08-25T14:43:53.130" v="16"/>
        <pc:sldMkLst>
          <pc:docMk/>
          <pc:sldMk cId="4110150904" sldId="621"/>
        </pc:sldMkLst>
        <pc:spChg chg="mod ord">
          <ac:chgData name="Dai, Aiguo" userId="c572f7c4-3e2a-452d-b8bf-19aa707c1160" providerId="ADAL" clId="{BBEEE601-CE16-45DE-9018-6F819CA9AAC3}" dt="2025-08-25T14:43:53.130" v="16"/>
          <ac:spMkLst>
            <pc:docMk/>
            <pc:sldMk cId="4110150904" sldId="621"/>
            <ac:spMk id="2" creationId="{00000000-0000-0000-0000-000000000000}"/>
          </ac:spMkLst>
        </pc:spChg>
      </pc:sldChg>
      <pc:sldChg chg="addSp delSp modSp mod modClrScheme chgLayout">
        <pc:chgData name="Dai, Aiguo" userId="c572f7c4-3e2a-452d-b8bf-19aa707c1160" providerId="ADAL" clId="{BBEEE601-CE16-45DE-9018-6F819CA9AAC3}" dt="2025-08-25T15:35:56.024" v="888" actId="1036"/>
        <pc:sldMkLst>
          <pc:docMk/>
          <pc:sldMk cId="608006688" sldId="623"/>
        </pc:sldMkLst>
        <pc:spChg chg="mod ord">
          <ac:chgData name="Dai, Aiguo" userId="c572f7c4-3e2a-452d-b8bf-19aa707c1160" providerId="ADAL" clId="{BBEEE601-CE16-45DE-9018-6F819CA9AAC3}" dt="2025-08-25T14:43:53.130" v="16"/>
          <ac:spMkLst>
            <pc:docMk/>
            <pc:sldMk cId="608006688" sldId="623"/>
            <ac:spMk id="2" creationId="{02AB4936-ABA5-9DF2-87BD-8024F48B1D30}"/>
          </ac:spMkLst>
        </pc:spChg>
        <pc:spChg chg="mod">
          <ac:chgData name="Dai, Aiguo" userId="c572f7c4-3e2a-452d-b8bf-19aa707c1160" providerId="ADAL" clId="{BBEEE601-CE16-45DE-9018-6F819CA9AAC3}" dt="2025-08-25T15:33:22.970" v="697" actId="1038"/>
          <ac:spMkLst>
            <pc:docMk/>
            <pc:sldMk cId="608006688" sldId="623"/>
            <ac:spMk id="5" creationId="{8D0C370F-6FD5-718B-4E89-9C51CE6EC9E0}"/>
          </ac:spMkLst>
        </pc:spChg>
        <pc:spChg chg="mod">
          <ac:chgData name="Dai, Aiguo" userId="c572f7c4-3e2a-452d-b8bf-19aa707c1160" providerId="ADAL" clId="{BBEEE601-CE16-45DE-9018-6F819CA9AAC3}" dt="2025-08-25T15:34:12.883" v="788" actId="20577"/>
          <ac:spMkLst>
            <pc:docMk/>
            <pc:sldMk cId="608006688" sldId="623"/>
            <ac:spMk id="6" creationId="{E49E124E-2927-F68D-0A35-846ECC8E40FA}"/>
          </ac:spMkLst>
        </pc:spChg>
        <pc:spChg chg="add mod">
          <ac:chgData name="Dai, Aiguo" userId="c572f7c4-3e2a-452d-b8bf-19aa707c1160" providerId="ADAL" clId="{BBEEE601-CE16-45DE-9018-6F819CA9AAC3}" dt="2025-08-25T15:34:42.594" v="839" actId="113"/>
          <ac:spMkLst>
            <pc:docMk/>
            <pc:sldMk cId="608006688" sldId="623"/>
            <ac:spMk id="10" creationId="{5ED1430E-B6FD-9141-0658-A7F752ECBF20}"/>
          </ac:spMkLst>
        </pc:spChg>
        <pc:picChg chg="del">
          <ac:chgData name="Dai, Aiguo" userId="c572f7c4-3e2a-452d-b8bf-19aa707c1160" providerId="ADAL" clId="{BBEEE601-CE16-45DE-9018-6F819CA9AAC3}" dt="2025-08-25T15:32:27.812" v="612" actId="478"/>
          <ac:picMkLst>
            <pc:docMk/>
            <pc:sldMk cId="608006688" sldId="623"/>
            <ac:picMk id="4" creationId="{E4AA3C20-4184-17FA-A53A-6E99F4BAD8AF}"/>
          </ac:picMkLst>
        </pc:picChg>
        <pc:picChg chg="add mod ord">
          <ac:chgData name="Dai, Aiguo" userId="c572f7c4-3e2a-452d-b8bf-19aa707c1160" providerId="ADAL" clId="{BBEEE601-CE16-45DE-9018-6F819CA9AAC3}" dt="2025-08-25T15:32:39.257" v="619" actId="1038"/>
          <ac:picMkLst>
            <pc:docMk/>
            <pc:sldMk cId="608006688" sldId="623"/>
            <ac:picMk id="7" creationId="{DFFAED12-AEB2-192E-C9FC-B3183C32FBF8}"/>
          </ac:picMkLst>
        </pc:picChg>
        <pc:picChg chg="add mod">
          <ac:chgData name="Dai, Aiguo" userId="c572f7c4-3e2a-452d-b8bf-19aa707c1160" providerId="ADAL" clId="{BBEEE601-CE16-45DE-9018-6F819CA9AAC3}" dt="2025-08-25T15:35:56.024" v="888" actId="1036"/>
          <ac:picMkLst>
            <pc:docMk/>
            <pc:sldMk cId="608006688" sldId="623"/>
            <ac:picMk id="13" creationId="{B9064B25-35B3-123B-8DED-53A6090F1A24}"/>
          </ac:picMkLst>
        </pc:picChg>
        <pc:cxnChg chg="mod">
          <ac:chgData name="Dai, Aiguo" userId="c572f7c4-3e2a-452d-b8bf-19aa707c1160" providerId="ADAL" clId="{BBEEE601-CE16-45DE-9018-6F819CA9AAC3}" dt="2025-08-25T15:34:02.545" v="785" actId="1038"/>
          <ac:cxnSpMkLst>
            <pc:docMk/>
            <pc:sldMk cId="608006688" sldId="623"/>
            <ac:cxnSpMk id="8" creationId="{A9C2AF2D-1021-ED46-20D0-E9ADC06A9D78}"/>
          </ac:cxnSpMkLst>
        </pc:cxnChg>
      </pc:sldChg>
      <pc:sldChg chg="mod modClrScheme chgLayout">
        <pc:chgData name="Dai, Aiguo" userId="c572f7c4-3e2a-452d-b8bf-19aa707c1160" providerId="ADAL" clId="{BBEEE601-CE16-45DE-9018-6F819CA9AAC3}" dt="2025-08-25T14:43:53.130" v="16"/>
        <pc:sldMkLst>
          <pc:docMk/>
          <pc:sldMk cId="218650119" sldId="624"/>
        </pc:sldMkLst>
      </pc:sldChg>
      <pc:sldChg chg="addSp delSp modSp mod">
        <pc:chgData name="Dai, Aiguo" userId="c572f7c4-3e2a-452d-b8bf-19aa707c1160" providerId="ADAL" clId="{BBEEE601-CE16-45DE-9018-6F819CA9AAC3}" dt="2025-08-25T14:52:22.326" v="108" actId="14100"/>
        <pc:sldMkLst>
          <pc:docMk/>
          <pc:sldMk cId="1066507083" sldId="625"/>
        </pc:sldMkLst>
        <pc:spChg chg="mod">
          <ac:chgData name="Dai, Aiguo" userId="c572f7c4-3e2a-452d-b8bf-19aa707c1160" providerId="ADAL" clId="{BBEEE601-CE16-45DE-9018-6F819CA9AAC3}" dt="2025-08-25T14:52:18.165" v="107" actId="1035"/>
          <ac:spMkLst>
            <pc:docMk/>
            <pc:sldMk cId="1066507083" sldId="625"/>
            <ac:spMk id="5" creationId="{655EC359-3D8A-DE5A-C19B-FF68BA9D4F0A}"/>
          </ac:spMkLst>
        </pc:spChg>
        <pc:picChg chg="del">
          <ac:chgData name="Dai, Aiguo" userId="c572f7c4-3e2a-452d-b8bf-19aa707c1160" providerId="ADAL" clId="{BBEEE601-CE16-45DE-9018-6F819CA9AAC3}" dt="2025-08-25T14:50:38.708" v="89" actId="478"/>
          <ac:picMkLst>
            <pc:docMk/>
            <pc:sldMk cId="1066507083" sldId="625"/>
            <ac:picMk id="3" creationId="{420F852B-E136-A121-92B2-528E51B2CF93}"/>
          </ac:picMkLst>
        </pc:picChg>
        <pc:picChg chg="add mod">
          <ac:chgData name="Dai, Aiguo" userId="c572f7c4-3e2a-452d-b8bf-19aa707c1160" providerId="ADAL" clId="{BBEEE601-CE16-45DE-9018-6F819CA9AAC3}" dt="2025-08-25T14:52:22.326" v="108" actId="14100"/>
          <ac:picMkLst>
            <pc:docMk/>
            <pc:sldMk cId="1066507083" sldId="625"/>
            <ac:picMk id="4" creationId="{3D17C3A9-D424-2C6A-3B8C-2475CDC165BA}"/>
          </ac:picMkLst>
        </pc:picChg>
      </pc:sldChg>
      <pc:sldChg chg="addSp delSp modSp new mod">
        <pc:chgData name="Dai, Aiguo" userId="c572f7c4-3e2a-452d-b8bf-19aa707c1160" providerId="ADAL" clId="{BBEEE601-CE16-45DE-9018-6F819CA9AAC3}" dt="2025-08-25T15:40:53.528" v="1059" actId="1037"/>
        <pc:sldMkLst>
          <pc:docMk/>
          <pc:sldMk cId="922437883" sldId="626"/>
        </pc:sldMkLst>
        <pc:spChg chg="add mod">
          <ac:chgData name="Dai, Aiguo" userId="c572f7c4-3e2a-452d-b8bf-19aa707c1160" providerId="ADAL" clId="{BBEEE601-CE16-45DE-9018-6F819CA9AAC3}" dt="2025-08-25T15:39:09.384" v="959" actId="1035"/>
          <ac:spMkLst>
            <pc:docMk/>
            <pc:sldMk cId="922437883" sldId="626"/>
            <ac:spMk id="7" creationId="{1A4709A7-745A-D50B-DCDE-6E508A5CE853}"/>
          </ac:spMkLst>
        </pc:spChg>
        <pc:spChg chg="add mod">
          <ac:chgData name="Dai, Aiguo" userId="c572f7c4-3e2a-452d-b8bf-19aa707c1160" providerId="ADAL" clId="{BBEEE601-CE16-45DE-9018-6F819CA9AAC3}" dt="2025-08-25T15:40:53.528" v="1059" actId="1037"/>
          <ac:spMkLst>
            <pc:docMk/>
            <pc:sldMk cId="922437883" sldId="626"/>
            <ac:spMk id="8" creationId="{6CFE26DC-2226-1FC8-49A9-0E4CBDA206AA}"/>
          </ac:spMkLst>
        </pc:spChg>
        <pc:spChg chg="add del mod">
          <ac:chgData name="Dai, Aiguo" userId="c572f7c4-3e2a-452d-b8bf-19aa707c1160" providerId="ADAL" clId="{BBEEE601-CE16-45DE-9018-6F819CA9AAC3}" dt="2025-08-25T15:40:16.681" v="1002" actId="478"/>
          <ac:spMkLst>
            <pc:docMk/>
            <pc:sldMk cId="922437883" sldId="626"/>
            <ac:spMk id="9" creationId="{B5C57B5B-993A-EE43-1CFA-5B9A27DBE493}"/>
          </ac:spMkLst>
        </pc:spChg>
        <pc:spChg chg="add mod">
          <ac:chgData name="Dai, Aiguo" userId="c572f7c4-3e2a-452d-b8bf-19aa707c1160" providerId="ADAL" clId="{BBEEE601-CE16-45DE-9018-6F819CA9AAC3}" dt="2025-08-25T15:40:07.006" v="1001" actId="20577"/>
          <ac:spMkLst>
            <pc:docMk/>
            <pc:sldMk cId="922437883" sldId="626"/>
            <ac:spMk id="11" creationId="{0BA29E4F-B5DA-A586-1E48-E998C022BA89}"/>
          </ac:spMkLst>
        </pc:spChg>
        <pc:picChg chg="add mod">
          <ac:chgData name="Dai, Aiguo" userId="c572f7c4-3e2a-452d-b8bf-19aa707c1160" providerId="ADAL" clId="{BBEEE601-CE16-45DE-9018-6F819CA9AAC3}" dt="2025-08-25T15:38:15.324" v="893" actId="1038"/>
          <ac:picMkLst>
            <pc:docMk/>
            <pc:sldMk cId="922437883" sldId="626"/>
            <ac:picMk id="4" creationId="{0EF55C1B-C518-2662-6272-2251543CA126}"/>
          </ac:picMkLst>
        </pc:picChg>
        <pc:picChg chg="add mod">
          <ac:chgData name="Dai, Aiguo" userId="c572f7c4-3e2a-452d-b8bf-19aa707c1160" providerId="ADAL" clId="{BBEEE601-CE16-45DE-9018-6F819CA9AAC3}" dt="2025-08-25T15:38:58.440" v="952" actId="1037"/>
          <ac:picMkLst>
            <pc:docMk/>
            <pc:sldMk cId="922437883" sldId="626"/>
            <ac:picMk id="6" creationId="{4A3789EC-E4A2-28A4-8E92-86D7EDAD91A0}"/>
          </ac:picMkLst>
        </pc:picChg>
        <pc:cxnChg chg="add mod">
          <ac:chgData name="Dai, Aiguo" userId="c572f7c4-3e2a-452d-b8bf-19aa707c1160" providerId="ADAL" clId="{BBEEE601-CE16-45DE-9018-6F819CA9AAC3}" dt="2025-08-25T15:40:44.206" v="1056" actId="1038"/>
          <ac:cxnSpMkLst>
            <pc:docMk/>
            <pc:sldMk cId="922437883" sldId="626"/>
            <ac:cxnSpMk id="10" creationId="{8764E620-0B54-8A3F-2EA2-2FB18E3B6708}"/>
          </ac:cxnSpMkLst>
        </pc:cxnChg>
      </pc:sldChg>
      <pc:sldMasterChg chg="modSldLayout sldLayoutOrd">
        <pc:chgData name="Dai, Aiguo" userId="c572f7c4-3e2a-452d-b8bf-19aa707c1160" providerId="ADAL" clId="{BBEEE601-CE16-45DE-9018-6F819CA9AAC3}" dt="2025-08-25T14:43:53.045" v="14"/>
        <pc:sldMasterMkLst>
          <pc:docMk/>
          <pc:sldMasterMk cId="0" sldId="2147483701"/>
        </pc:sldMasterMkLst>
        <pc:sldLayoutChg chg="mod ord">
          <pc:chgData name="Dai, Aiguo" userId="c572f7c4-3e2a-452d-b8bf-19aa707c1160" providerId="ADAL" clId="{BBEEE601-CE16-45DE-9018-6F819CA9AAC3}" dt="2025-08-25T14:43:53.045" v="14"/>
          <pc:sldLayoutMkLst>
            <pc:docMk/>
            <pc:sldMasterMk cId="0" sldId="2147483701"/>
            <pc:sldLayoutMk cId="0" sldId="2147483706"/>
          </pc:sldLayoutMkLst>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08"/>
          </pc:sldLayoutMkLst>
          <pc:spChg chg="mod">
            <ac:chgData name="Dai, Aiguo" userId="c572f7c4-3e2a-452d-b8bf-19aa707c1160" providerId="ADAL" clId="{BBEEE601-CE16-45DE-9018-6F819CA9AAC3}" dt="2025-08-25T14:43:53.045" v="14"/>
            <ac:spMkLst>
              <pc:docMk/>
              <pc:sldMasterMk cId="0" sldId="2147483701"/>
              <pc:sldLayoutMk cId="0" sldId="2147483708"/>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08"/>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08"/>
              <ac:spMk id="4" creationId="{00000000-0000-0000-0000-000000000000}"/>
            </ac:spMkLst>
          </pc:spChg>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12"/>
          </pc:sldLayoutMkLst>
          <pc:spChg chg="mod">
            <ac:chgData name="Dai, Aiguo" userId="c572f7c4-3e2a-452d-b8bf-19aa707c1160" providerId="ADAL" clId="{BBEEE601-CE16-45DE-9018-6F819CA9AAC3}" dt="2025-08-25T14:43:53.045" v="14"/>
            <ac:spMkLst>
              <pc:docMk/>
              <pc:sldMasterMk cId="0" sldId="2147483701"/>
              <pc:sldLayoutMk cId="0" sldId="2147483712"/>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12"/>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12"/>
              <ac:spMk id="4" creationId="{00000000-0000-0000-0000-000000000000}"/>
            </ac:spMkLst>
          </pc:spChg>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14"/>
          </pc:sldLayoutMkLst>
          <pc:spChg chg="mod">
            <ac:chgData name="Dai, Aiguo" userId="c572f7c4-3e2a-452d-b8bf-19aa707c1160" providerId="ADAL" clId="{BBEEE601-CE16-45DE-9018-6F819CA9AAC3}" dt="2025-08-25T14:43:53.045" v="14"/>
            <ac:spMkLst>
              <pc:docMk/>
              <pc:sldMasterMk cId="0" sldId="2147483701"/>
              <pc:sldLayoutMk cId="0" sldId="2147483714"/>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14"/>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14"/>
              <ac:spMk id="4" creationId="{00000000-0000-0000-0000-000000000000}"/>
            </ac:spMkLst>
          </pc:spChg>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18"/>
          </pc:sldLayoutMkLst>
          <pc:spChg chg="mod">
            <ac:chgData name="Dai, Aiguo" userId="c572f7c4-3e2a-452d-b8bf-19aa707c1160" providerId="ADAL" clId="{BBEEE601-CE16-45DE-9018-6F819CA9AAC3}" dt="2025-08-25T14:43:53.045" v="14"/>
            <ac:spMkLst>
              <pc:docMk/>
              <pc:sldMasterMk cId="0" sldId="2147483701"/>
              <pc:sldLayoutMk cId="0" sldId="2147483718"/>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18"/>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18"/>
              <ac:spMk id="4" creationId="{00000000-0000-0000-0000-000000000000}"/>
            </ac:spMkLst>
          </pc:spChg>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20"/>
          </pc:sldLayoutMkLst>
          <pc:spChg chg="mod">
            <ac:chgData name="Dai, Aiguo" userId="c572f7c4-3e2a-452d-b8bf-19aa707c1160" providerId="ADAL" clId="{BBEEE601-CE16-45DE-9018-6F819CA9AAC3}" dt="2025-08-25T14:43:53.045" v="14"/>
            <ac:spMkLst>
              <pc:docMk/>
              <pc:sldMasterMk cId="0" sldId="2147483701"/>
              <pc:sldLayoutMk cId="0" sldId="2147483720"/>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20"/>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20"/>
              <ac:spMk id="4" creationId="{00000000-0000-0000-0000-000000000000}"/>
            </ac:spMkLst>
          </pc:spChg>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22"/>
          </pc:sldLayoutMkLst>
          <pc:spChg chg="mod">
            <ac:chgData name="Dai, Aiguo" userId="c572f7c4-3e2a-452d-b8bf-19aa707c1160" providerId="ADAL" clId="{BBEEE601-CE16-45DE-9018-6F819CA9AAC3}" dt="2025-08-25T14:43:53.045" v="14"/>
            <ac:spMkLst>
              <pc:docMk/>
              <pc:sldMasterMk cId="0" sldId="2147483701"/>
              <pc:sldLayoutMk cId="0" sldId="2147483722"/>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22"/>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22"/>
              <ac:spMk id="4" creationId="{00000000-0000-0000-0000-000000000000}"/>
            </ac:spMkLst>
          </pc:spChg>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26"/>
          </pc:sldLayoutMkLst>
          <pc:spChg chg="mod">
            <ac:chgData name="Dai, Aiguo" userId="c572f7c4-3e2a-452d-b8bf-19aa707c1160" providerId="ADAL" clId="{BBEEE601-CE16-45DE-9018-6F819CA9AAC3}" dt="2025-08-25T14:43:53.045" v="14"/>
            <ac:spMkLst>
              <pc:docMk/>
              <pc:sldMasterMk cId="0" sldId="2147483701"/>
              <pc:sldLayoutMk cId="0" sldId="2147483726"/>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26"/>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26"/>
              <ac:spMk id="4" creationId="{00000000-0000-0000-0000-000000000000}"/>
            </ac:spMkLst>
          </pc:spChg>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30"/>
          </pc:sldLayoutMkLst>
          <pc:spChg chg="mod">
            <ac:chgData name="Dai, Aiguo" userId="c572f7c4-3e2a-452d-b8bf-19aa707c1160" providerId="ADAL" clId="{BBEEE601-CE16-45DE-9018-6F819CA9AAC3}" dt="2025-08-25T14:43:53.045" v="14"/>
            <ac:spMkLst>
              <pc:docMk/>
              <pc:sldMasterMk cId="0" sldId="2147483701"/>
              <pc:sldLayoutMk cId="0" sldId="2147483730"/>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30"/>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30"/>
              <ac:spMk id="4" creationId="{00000000-0000-0000-0000-000000000000}"/>
            </ac:spMkLst>
          </pc:spChg>
        </pc:sldLayoutChg>
        <pc:sldLayoutChg chg="mod ord">
          <pc:chgData name="Dai, Aiguo" userId="c572f7c4-3e2a-452d-b8bf-19aa707c1160" providerId="ADAL" clId="{BBEEE601-CE16-45DE-9018-6F819CA9AAC3}" dt="2025-08-25T14:43:53.045" v="14"/>
          <pc:sldLayoutMkLst>
            <pc:docMk/>
            <pc:sldMasterMk cId="0" sldId="2147483701"/>
            <pc:sldLayoutMk cId="0" sldId="2147483736"/>
          </pc:sldLayoutMkLst>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40"/>
          </pc:sldLayoutMkLst>
          <pc:spChg chg="mod">
            <ac:chgData name="Dai, Aiguo" userId="c572f7c4-3e2a-452d-b8bf-19aa707c1160" providerId="ADAL" clId="{BBEEE601-CE16-45DE-9018-6F819CA9AAC3}" dt="2025-08-25T14:43:53.045" v="14"/>
            <ac:spMkLst>
              <pc:docMk/>
              <pc:sldMasterMk cId="0" sldId="2147483701"/>
              <pc:sldLayoutMk cId="0" sldId="2147483740"/>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40"/>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40"/>
              <ac:spMk id="4" creationId="{00000000-0000-0000-0000-000000000000}"/>
            </ac:spMkLst>
          </pc:spChg>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42"/>
          </pc:sldLayoutMkLst>
          <pc:spChg chg="mod">
            <ac:chgData name="Dai, Aiguo" userId="c572f7c4-3e2a-452d-b8bf-19aa707c1160" providerId="ADAL" clId="{BBEEE601-CE16-45DE-9018-6F819CA9AAC3}" dt="2025-08-25T14:43:53.045" v="14"/>
            <ac:spMkLst>
              <pc:docMk/>
              <pc:sldMasterMk cId="0" sldId="2147483701"/>
              <pc:sldLayoutMk cId="0" sldId="2147483742"/>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42"/>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42"/>
              <ac:spMk id="4" creationId="{00000000-0000-0000-0000-000000000000}"/>
            </ac:spMkLst>
          </pc:spChg>
        </pc:sldLayoutChg>
        <pc:sldLayoutChg chg="mod ord">
          <pc:chgData name="Dai, Aiguo" userId="c572f7c4-3e2a-452d-b8bf-19aa707c1160" providerId="ADAL" clId="{BBEEE601-CE16-45DE-9018-6F819CA9AAC3}" dt="2025-08-25T14:43:53.045" v="14"/>
          <pc:sldLayoutMkLst>
            <pc:docMk/>
            <pc:sldMasterMk cId="0" sldId="2147483701"/>
            <pc:sldLayoutMk cId="0" sldId="2147483744"/>
          </pc:sldLayoutMkLst>
        </pc:sldLayoutChg>
        <pc:sldLayoutChg chg="mod ord">
          <pc:chgData name="Dai, Aiguo" userId="c572f7c4-3e2a-452d-b8bf-19aa707c1160" providerId="ADAL" clId="{BBEEE601-CE16-45DE-9018-6F819CA9AAC3}" dt="2025-08-25T14:43:53.045" v="14"/>
          <pc:sldLayoutMkLst>
            <pc:docMk/>
            <pc:sldMasterMk cId="0" sldId="2147483701"/>
            <pc:sldLayoutMk cId="0" sldId="2147483746"/>
          </pc:sldLayoutMkLst>
        </pc:sldLayoutChg>
        <pc:sldLayoutChg chg="mod ord">
          <pc:chgData name="Dai, Aiguo" userId="c572f7c4-3e2a-452d-b8bf-19aa707c1160" providerId="ADAL" clId="{BBEEE601-CE16-45DE-9018-6F819CA9AAC3}" dt="2025-08-25T14:43:53.045" v="14"/>
          <pc:sldLayoutMkLst>
            <pc:docMk/>
            <pc:sldMasterMk cId="0" sldId="2147483701"/>
            <pc:sldLayoutMk cId="0" sldId="2147483748"/>
          </pc:sldLayoutMkLst>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50"/>
          </pc:sldLayoutMkLst>
          <pc:spChg chg="mod">
            <ac:chgData name="Dai, Aiguo" userId="c572f7c4-3e2a-452d-b8bf-19aa707c1160" providerId="ADAL" clId="{BBEEE601-CE16-45DE-9018-6F819CA9AAC3}" dt="2025-08-25T14:43:53.045" v="14"/>
            <ac:spMkLst>
              <pc:docMk/>
              <pc:sldMasterMk cId="0" sldId="2147483701"/>
              <pc:sldLayoutMk cId="0" sldId="2147483750"/>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50"/>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50"/>
              <ac:spMk id="4" creationId="{00000000-0000-0000-0000-000000000000}"/>
            </ac:spMkLst>
          </pc:spChg>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51"/>
          </pc:sldLayoutMkLst>
          <pc:spChg chg="mod">
            <ac:chgData name="Dai, Aiguo" userId="c572f7c4-3e2a-452d-b8bf-19aa707c1160" providerId="ADAL" clId="{BBEEE601-CE16-45DE-9018-6F819CA9AAC3}" dt="2025-08-25T14:43:53.045" v="14"/>
            <ac:spMkLst>
              <pc:docMk/>
              <pc:sldMasterMk cId="0" sldId="2147483701"/>
              <pc:sldLayoutMk cId="0" sldId="2147483751"/>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51"/>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51"/>
              <ac:spMk id="4" creationId="{00000000-0000-0000-0000-000000000000}"/>
            </ac:spMkLst>
          </pc:spChg>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52"/>
          </pc:sldLayoutMkLst>
          <pc:spChg chg="mod">
            <ac:chgData name="Dai, Aiguo" userId="c572f7c4-3e2a-452d-b8bf-19aa707c1160" providerId="ADAL" clId="{BBEEE601-CE16-45DE-9018-6F819CA9AAC3}" dt="2025-08-25T14:43:53.045" v="14"/>
            <ac:spMkLst>
              <pc:docMk/>
              <pc:sldMasterMk cId="0" sldId="2147483701"/>
              <pc:sldLayoutMk cId="0" sldId="2147483752"/>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52"/>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52"/>
              <ac:spMk id="4" creationId="{00000000-0000-0000-0000-000000000000}"/>
            </ac:spMkLst>
          </pc:spChg>
        </pc:sldLayoutChg>
        <pc:sldLayoutChg chg="modSp mod ord">
          <pc:chgData name="Dai, Aiguo" userId="c572f7c4-3e2a-452d-b8bf-19aa707c1160" providerId="ADAL" clId="{BBEEE601-CE16-45DE-9018-6F819CA9AAC3}" dt="2025-08-25T14:43:53.045" v="14"/>
          <pc:sldLayoutMkLst>
            <pc:docMk/>
            <pc:sldMasterMk cId="0" sldId="2147483701"/>
            <pc:sldLayoutMk cId="0" sldId="2147483753"/>
          </pc:sldLayoutMkLst>
          <pc:spChg chg="mod">
            <ac:chgData name="Dai, Aiguo" userId="c572f7c4-3e2a-452d-b8bf-19aa707c1160" providerId="ADAL" clId="{BBEEE601-CE16-45DE-9018-6F819CA9AAC3}" dt="2025-08-25T14:43:53.045" v="14"/>
            <ac:spMkLst>
              <pc:docMk/>
              <pc:sldMasterMk cId="0" sldId="2147483701"/>
              <pc:sldLayoutMk cId="0" sldId="2147483753"/>
              <ac:spMk id="2"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53"/>
              <ac:spMk id="3" creationId="{00000000-0000-0000-0000-000000000000}"/>
            </ac:spMkLst>
          </pc:spChg>
          <pc:spChg chg="mod">
            <ac:chgData name="Dai, Aiguo" userId="c572f7c4-3e2a-452d-b8bf-19aa707c1160" providerId="ADAL" clId="{BBEEE601-CE16-45DE-9018-6F819CA9AAC3}" dt="2025-08-25T14:43:53.045" v="14"/>
            <ac:spMkLst>
              <pc:docMk/>
              <pc:sldMasterMk cId="0" sldId="2147483701"/>
              <pc:sldLayoutMk cId="0" sldId="2147483753"/>
              <ac:spMk id="4" creationId="{00000000-0000-0000-0000-000000000000}"/>
            </ac:spMkLst>
          </pc:spChg>
        </pc:sldLayoutChg>
        <pc:sldLayoutChg chg="mod ord">
          <pc:chgData name="Dai, Aiguo" userId="c572f7c4-3e2a-452d-b8bf-19aa707c1160" providerId="ADAL" clId="{BBEEE601-CE16-45DE-9018-6F819CA9AAC3}" dt="2025-08-25T14:43:53.045" v="14"/>
          <pc:sldLayoutMkLst>
            <pc:docMk/>
            <pc:sldMasterMk cId="0" sldId="2147483701"/>
            <pc:sldLayoutMk cId="0" sldId="2147483754"/>
          </pc:sldLayoutMkLst>
        </pc:sldLayoutChg>
      </pc:sldMasterChg>
      <pc:sldMasterChg chg="del sldLayoutOrd">
        <pc:chgData name="Dai, Aiguo" userId="c572f7c4-3e2a-452d-b8bf-19aa707c1160" providerId="ADAL" clId="{BBEEE601-CE16-45DE-9018-6F819CA9AAC3}" dt="2025-08-25T14:43:53.077" v="15"/>
        <pc:sldMasterMkLst>
          <pc:docMk/>
          <pc:sldMasterMk cId="0" sldId="2147483705"/>
        </pc:sldMasterMkLst>
      </pc:sldMasterChg>
      <pc:sldMasterChg chg="del sldLayoutOrd">
        <pc:chgData name="Dai, Aiguo" userId="c572f7c4-3e2a-452d-b8bf-19aa707c1160" providerId="ADAL" clId="{BBEEE601-CE16-45DE-9018-6F819CA9AAC3}" dt="2025-08-25T14:43:53.077" v="15"/>
        <pc:sldMasterMkLst>
          <pc:docMk/>
          <pc:sldMasterMk cId="0" sldId="2147483707"/>
        </pc:sldMasterMkLst>
      </pc:sldMasterChg>
      <pc:sldMasterChg chg="del sldLayoutOrd">
        <pc:chgData name="Dai, Aiguo" userId="c572f7c4-3e2a-452d-b8bf-19aa707c1160" providerId="ADAL" clId="{BBEEE601-CE16-45DE-9018-6F819CA9AAC3}" dt="2025-08-25T14:43:53.077" v="15"/>
        <pc:sldMasterMkLst>
          <pc:docMk/>
          <pc:sldMasterMk cId="0" sldId="2147483711"/>
        </pc:sldMasterMkLst>
      </pc:sldMasterChg>
      <pc:sldMasterChg chg="del sldLayoutOrd">
        <pc:chgData name="Dai, Aiguo" userId="c572f7c4-3e2a-452d-b8bf-19aa707c1160" providerId="ADAL" clId="{BBEEE601-CE16-45DE-9018-6F819CA9AAC3}" dt="2025-08-25T14:43:53.077" v="15"/>
        <pc:sldMasterMkLst>
          <pc:docMk/>
          <pc:sldMasterMk cId="0" sldId="2147483713"/>
        </pc:sldMasterMkLst>
      </pc:sldMasterChg>
      <pc:sldMasterChg chg="del sldLayoutOrd">
        <pc:chgData name="Dai, Aiguo" userId="c572f7c4-3e2a-452d-b8bf-19aa707c1160" providerId="ADAL" clId="{BBEEE601-CE16-45DE-9018-6F819CA9AAC3}" dt="2025-08-25T14:43:53.077" v="15"/>
        <pc:sldMasterMkLst>
          <pc:docMk/>
          <pc:sldMasterMk cId="0" sldId="2147483717"/>
        </pc:sldMasterMkLst>
      </pc:sldMasterChg>
      <pc:sldMasterChg chg="del sldLayoutOrd">
        <pc:chgData name="Dai, Aiguo" userId="c572f7c4-3e2a-452d-b8bf-19aa707c1160" providerId="ADAL" clId="{BBEEE601-CE16-45DE-9018-6F819CA9AAC3}" dt="2025-08-25T14:43:53.077" v="15"/>
        <pc:sldMasterMkLst>
          <pc:docMk/>
          <pc:sldMasterMk cId="0" sldId="2147483719"/>
        </pc:sldMasterMkLst>
      </pc:sldMasterChg>
      <pc:sldMasterChg chg="del sldLayoutOrd">
        <pc:chgData name="Dai, Aiguo" userId="c572f7c4-3e2a-452d-b8bf-19aa707c1160" providerId="ADAL" clId="{BBEEE601-CE16-45DE-9018-6F819CA9AAC3}" dt="2025-08-25T14:43:53.077" v="15"/>
        <pc:sldMasterMkLst>
          <pc:docMk/>
          <pc:sldMasterMk cId="0" sldId="2147483721"/>
        </pc:sldMasterMkLst>
      </pc:sldMasterChg>
      <pc:sldMasterChg chg="del sldLayoutOrd">
        <pc:chgData name="Dai, Aiguo" userId="c572f7c4-3e2a-452d-b8bf-19aa707c1160" providerId="ADAL" clId="{BBEEE601-CE16-45DE-9018-6F819CA9AAC3}" dt="2025-08-25T14:43:53.077" v="15"/>
        <pc:sldMasterMkLst>
          <pc:docMk/>
          <pc:sldMasterMk cId="0" sldId="2147483725"/>
        </pc:sldMasterMkLst>
      </pc:sldMasterChg>
      <pc:sldMasterChg chg="del sldLayoutOrd">
        <pc:chgData name="Dai, Aiguo" userId="c572f7c4-3e2a-452d-b8bf-19aa707c1160" providerId="ADAL" clId="{BBEEE601-CE16-45DE-9018-6F819CA9AAC3}" dt="2025-08-25T14:43:53.077" v="15"/>
        <pc:sldMasterMkLst>
          <pc:docMk/>
          <pc:sldMasterMk cId="0" sldId="2147483729"/>
        </pc:sldMasterMkLst>
      </pc:sldMasterChg>
      <pc:sldMasterChg chg="del sldLayoutOrd">
        <pc:chgData name="Dai, Aiguo" userId="c572f7c4-3e2a-452d-b8bf-19aa707c1160" providerId="ADAL" clId="{BBEEE601-CE16-45DE-9018-6F819CA9AAC3}" dt="2025-08-25T14:43:53.077" v="15"/>
        <pc:sldMasterMkLst>
          <pc:docMk/>
          <pc:sldMasterMk cId="0" sldId="2147483735"/>
        </pc:sldMasterMkLst>
      </pc:sldMasterChg>
      <pc:sldMasterChg chg="del sldLayoutOrd">
        <pc:chgData name="Dai, Aiguo" userId="c572f7c4-3e2a-452d-b8bf-19aa707c1160" providerId="ADAL" clId="{BBEEE601-CE16-45DE-9018-6F819CA9AAC3}" dt="2025-08-25T14:43:53.077" v="15"/>
        <pc:sldMasterMkLst>
          <pc:docMk/>
          <pc:sldMasterMk cId="0" sldId="2147483739"/>
        </pc:sldMasterMkLst>
      </pc:sldMasterChg>
      <pc:sldMasterChg chg="del sldLayoutOrd">
        <pc:chgData name="Dai, Aiguo" userId="c572f7c4-3e2a-452d-b8bf-19aa707c1160" providerId="ADAL" clId="{BBEEE601-CE16-45DE-9018-6F819CA9AAC3}" dt="2025-08-25T14:43:53.077" v="15"/>
        <pc:sldMasterMkLst>
          <pc:docMk/>
          <pc:sldMasterMk cId="0" sldId="2147483741"/>
        </pc:sldMasterMkLst>
      </pc:sldMasterChg>
      <pc:sldMasterChg chg="del sldLayoutOrd">
        <pc:chgData name="Dai, Aiguo" userId="c572f7c4-3e2a-452d-b8bf-19aa707c1160" providerId="ADAL" clId="{BBEEE601-CE16-45DE-9018-6F819CA9AAC3}" dt="2025-08-25T14:43:53.077" v="15"/>
        <pc:sldMasterMkLst>
          <pc:docMk/>
          <pc:sldMasterMk cId="0" sldId="2147483743"/>
        </pc:sldMasterMkLst>
      </pc:sldMasterChg>
      <pc:sldMasterChg chg="del sldLayoutOrd">
        <pc:chgData name="Dai, Aiguo" userId="c572f7c4-3e2a-452d-b8bf-19aa707c1160" providerId="ADAL" clId="{BBEEE601-CE16-45DE-9018-6F819CA9AAC3}" dt="2025-08-25T14:43:53.077" v="15"/>
        <pc:sldMasterMkLst>
          <pc:docMk/>
          <pc:sldMasterMk cId="0" sldId="2147483745"/>
        </pc:sldMasterMkLst>
      </pc:sldMasterChg>
      <pc:sldMasterChg chg="del sldLayoutOrd">
        <pc:chgData name="Dai, Aiguo" userId="c572f7c4-3e2a-452d-b8bf-19aa707c1160" providerId="ADAL" clId="{BBEEE601-CE16-45DE-9018-6F819CA9AAC3}" dt="2025-08-25T14:43:53.077" v="15"/>
        <pc:sldMasterMkLst>
          <pc:docMk/>
          <pc:sldMasterMk cId="0" sldId="2147483747"/>
        </pc:sldMasterMkLst>
      </pc:sldMasterChg>
      <pc:sldMasterChg chg="del sldLayoutOrd">
        <pc:chgData name="Dai, Aiguo" userId="c572f7c4-3e2a-452d-b8bf-19aa707c1160" providerId="ADAL" clId="{BBEEE601-CE16-45DE-9018-6F819CA9AAC3}" dt="2025-08-25T14:43:53.077" v="15"/>
        <pc:sldMasterMkLst>
          <pc:docMk/>
          <pc:sldMasterMk cId="0" sldId="2147483749"/>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3977118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2108632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4610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68125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Weather occurs mostly in the troposphere (the lower</a:t>
            </a:r>
            <a:r>
              <a:rPr lang="en-US" baseline="0" dirty="0"/>
              <a:t> 10-18km of the atmosphere).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16</a:t>
            </a:fld>
            <a:endParaRPr lang="en-US"/>
          </a:p>
        </p:txBody>
      </p:sp>
    </p:spTree>
    <p:extLst>
      <p:ext uri="{BB962C8B-B14F-4D97-AF65-F5344CB8AC3E}">
        <p14:creationId xmlns:p14="http://schemas.microsoft.com/office/powerpoint/2010/main" val="2331562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18</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37263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19</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22601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20</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31105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21</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25055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22</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r>
              <a:rPr lang="en-US" dirty="0"/>
              <a:t>The Practical Salinity Scale defines salinity in terms of the conductivity ratio of a sample to that of a solution of 32.4356 g of </a:t>
            </a:r>
            <a:r>
              <a:rPr lang="en-US" dirty="0" err="1"/>
              <a:t>KCl</a:t>
            </a:r>
            <a:r>
              <a:rPr lang="en-US" dirty="0"/>
              <a:t> at 15°C in a 1 kg solution. A sample of seawater at 15°C with a conductivity equal to this </a:t>
            </a:r>
            <a:r>
              <a:rPr lang="en-US" dirty="0" err="1"/>
              <a:t>KCl</a:t>
            </a:r>
            <a:r>
              <a:rPr lang="en-US" dirty="0"/>
              <a:t> solution has a salinity of exactly 35 practical salinity units (</a:t>
            </a:r>
            <a:r>
              <a:rPr lang="en-US" dirty="0" err="1"/>
              <a:t>psu</a:t>
            </a:r>
            <a:r>
              <a:rPr lang="en-US" dirty="0"/>
              <a:t>). </a:t>
            </a:r>
          </a:p>
        </p:txBody>
      </p:sp>
    </p:spTree>
    <p:extLst>
      <p:ext uri="{BB962C8B-B14F-4D97-AF65-F5344CB8AC3E}">
        <p14:creationId xmlns:p14="http://schemas.microsoft.com/office/powerpoint/2010/main" val="3053075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23</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43332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25</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02601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26</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20317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55527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Transpiration is largest contribution to total E over areas covered with vegetation.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32</a:t>
            </a:fld>
            <a:endParaRPr lang="en-US"/>
          </a:p>
        </p:txBody>
      </p:sp>
    </p:spTree>
    <p:extLst>
      <p:ext uri="{BB962C8B-B14F-4D97-AF65-F5344CB8AC3E}">
        <p14:creationId xmlns:p14="http://schemas.microsoft.com/office/powerpoint/2010/main" val="94161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33</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74722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34</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3695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35014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Magenta</a:t>
            </a:r>
            <a:r>
              <a:rPr lang="en-US" baseline="0" dirty="0"/>
              <a:t> line indicates the 1979-2000 mean coverage</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44</a:t>
            </a:fld>
            <a:endParaRPr lang="en-US"/>
          </a:p>
        </p:txBody>
      </p:sp>
    </p:spTree>
    <p:extLst>
      <p:ext uri="{BB962C8B-B14F-4D97-AF65-F5344CB8AC3E}">
        <p14:creationId xmlns:p14="http://schemas.microsoft.com/office/powerpoint/2010/main" val="2032812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48</a:t>
            </a:fld>
            <a:endParaRPr lang="en-US"/>
          </a:p>
        </p:txBody>
      </p:sp>
    </p:spTree>
    <p:extLst>
      <p:ext uri="{BB962C8B-B14F-4D97-AF65-F5344CB8AC3E}">
        <p14:creationId xmlns:p14="http://schemas.microsoft.com/office/powerpoint/2010/main" val="3920839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Thick line=12month running</a:t>
            </a:r>
            <a:r>
              <a:rPr lang="en-US" baseline="0" dirty="0"/>
              <a:t> mean, thin line = monthly anomaly</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49</a:t>
            </a:fld>
            <a:endParaRPr lang="en-US"/>
          </a:p>
        </p:txBody>
      </p:sp>
    </p:spTree>
    <p:extLst>
      <p:ext uri="{BB962C8B-B14F-4D97-AF65-F5344CB8AC3E}">
        <p14:creationId xmlns:p14="http://schemas.microsoft.com/office/powerpoint/2010/main" val="3770837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31665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Satellite observations based</a:t>
            </a:r>
            <a:r>
              <a:rPr lang="en-US" baseline="0" dirty="0"/>
              <a:t> on differences in the emissivity of water and ice at microwave length were used to derive ice melt extent, which occurs primarily in June-Sept season.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54</a:t>
            </a:fld>
            <a:endParaRPr lang="en-US"/>
          </a:p>
        </p:txBody>
      </p:sp>
    </p:spTree>
    <p:extLst>
      <p:ext uri="{BB962C8B-B14F-4D97-AF65-F5344CB8AC3E}">
        <p14:creationId xmlns:p14="http://schemas.microsoft.com/office/powerpoint/2010/main" val="1767554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Ice shelves are permanent floating sheets of ice that connect to a landmass,</a:t>
            </a:r>
            <a:r>
              <a:rPr lang="en-US" baseline="0" dirty="0"/>
              <a:t> mostly seen in Antarctica. </a:t>
            </a:r>
            <a:r>
              <a:rPr lang="en-US" dirty="0"/>
              <a:t>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55</a:t>
            </a:fld>
            <a:endParaRPr lang="en-US"/>
          </a:p>
        </p:txBody>
      </p:sp>
    </p:spTree>
    <p:extLst>
      <p:ext uri="{BB962C8B-B14F-4D97-AF65-F5344CB8AC3E}">
        <p14:creationId xmlns:p14="http://schemas.microsoft.com/office/powerpoint/2010/main" val="222276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95805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57</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52587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130797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59</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94713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312895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87107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7909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4435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45016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382889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62830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02" r:id="rId1"/>
    <p:sldLayoutId id="2147483706" r:id="rId2"/>
    <p:sldLayoutId id="2147483708" r:id="rId3"/>
    <p:sldLayoutId id="2147483712" r:id="rId4"/>
    <p:sldLayoutId id="2147483714" r:id="rId5"/>
    <p:sldLayoutId id="2147483718" r:id="rId6"/>
    <p:sldLayoutId id="2147483720" r:id="rId7"/>
    <p:sldLayoutId id="2147483722" r:id="rId8"/>
    <p:sldLayoutId id="2147483726" r:id="rId9"/>
    <p:sldLayoutId id="2147483730" r:id="rId10"/>
    <p:sldLayoutId id="2147483754" r:id="rId11"/>
    <p:sldLayoutId id="2147483736" r:id="rId12"/>
    <p:sldLayoutId id="2147483751" r:id="rId13"/>
    <p:sldLayoutId id="2147483740" r:id="rId14"/>
    <p:sldLayoutId id="2147483742" r:id="rId15"/>
    <p:sldLayoutId id="2147483744" r:id="rId16"/>
    <p:sldLayoutId id="2147483752" r:id="rId17"/>
    <p:sldLayoutId id="2147483746" r:id="rId18"/>
    <p:sldLayoutId id="2147483753" r:id="rId19"/>
    <p:sldLayoutId id="2147483748" r:id="rId20"/>
    <p:sldLayoutId id="2147483750" r:id="rId2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dai@albany.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atmos.albany.edu/facstaff/adai/ATM551/"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atmos.albany.edu/facstaff/adai/ATM551/"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learner.org/courses/envsci/unit/text.php?unit=8&amp;secNum=2"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hyperlink" Target="http://en.wikipedia.org/wiki/Gram" TargetMode="External"/><Relationship Id="rId3" Type="http://schemas.openxmlformats.org/officeDocument/2006/relationships/hyperlink" Target="http://en.wikipedia.org/wiki/Salinity" TargetMode="External"/><Relationship Id="rId7" Type="http://schemas.openxmlformats.org/officeDocument/2006/relationships/hyperlink" Target="http://en.wikipedia.org/wiki/Ions" TargetMode="External"/><Relationship Id="rId12"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en.wikipedia.org/wiki/Chloride" TargetMode="External"/><Relationship Id="rId11" Type="http://schemas.openxmlformats.org/officeDocument/2006/relationships/hyperlink" Target="http://en.wikipedia.org/wiki/Fresh_water" TargetMode="External"/><Relationship Id="rId5" Type="http://schemas.openxmlformats.org/officeDocument/2006/relationships/hyperlink" Target="http://en.wikipedia.org/wiki/Sodium" TargetMode="External"/><Relationship Id="rId10" Type="http://schemas.openxmlformats.org/officeDocument/2006/relationships/hyperlink" Target="http://en.wikipedia.org/wiki/Density" TargetMode="External"/><Relationship Id="rId4" Type="http://schemas.openxmlformats.org/officeDocument/2006/relationships/hyperlink" Target="http://en.wikipedia.org/wiki/Sea_salt" TargetMode="External"/><Relationship Id="rId9" Type="http://schemas.openxmlformats.org/officeDocument/2006/relationships/hyperlink" Target="http://en.wikipedia.org/wiki/Litr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file:///\\lincoln.univ.albany.edu\ad238553\ATM405\global_NDVI.mp4" TargetMode="External"/><Relationship Id="rId1" Type="http://schemas.microsoft.com/office/2007/relationships/media" Target="file:///\\lincoln.univ.albany.edu\ad238553\ATM405\global_NDVI.mp4" TargetMode="Externa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hyperlink" Target="http://www.youtube.com/watch?feature=player_detailpage&amp;v=bjwmrg__ZVw"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hyperlink" Target="http://nsidc.org/cryosphere/sotc/sea_ice.html"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www.atmos.albany.edu/facstaff/adai/ATM551/OtherReadingMaterials/UCL-ClimDyn/"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398462"/>
            <a:ext cx="9144000" cy="1354138"/>
          </a:xfrm>
          <a:prstGeom prst="rect">
            <a:avLst/>
          </a:prstGeom>
          <a:effectLst>
            <a:outerShdw blurRad="50800" dist="38100" dir="2700000" algn="tl" rotWithShape="0">
              <a:prstClr val="black"/>
            </a:outerShdw>
          </a:effectLst>
        </p:spPr>
        <p:txBody>
          <a:bodyPr/>
          <a:lstStyle/>
          <a:p>
            <a:pPr>
              <a:defRPr/>
            </a:pPr>
            <a:r>
              <a:rPr lang="en-US" sz="2000" b="1" dirty="0">
                <a:solidFill>
                  <a:schemeClr val="accent6"/>
                </a:solidFill>
                <a:latin typeface="Arial" charset="0"/>
                <a:cs typeface="Times New Roman" pitchFamily="18" charset="0"/>
              </a:rPr>
              <a:t>ATM551: </a:t>
            </a:r>
            <a:r>
              <a:rPr lang="en-US" sz="2400" b="1" dirty="0">
                <a:solidFill>
                  <a:schemeClr val="accent6"/>
                </a:solidFill>
                <a:latin typeface="Arial" charset="0"/>
                <a:cs typeface="Times New Roman" pitchFamily="18" charset="0"/>
              </a:rPr>
              <a:t>Fundamentals of Earth’s Climate</a:t>
            </a:r>
            <a:br>
              <a:rPr lang="en-US" sz="2800" b="1" dirty="0">
                <a:latin typeface="Arial" charset="0"/>
                <a:cs typeface="Times New Roman" pitchFamily="18" charset="0"/>
              </a:rPr>
            </a:br>
            <a:r>
              <a:rPr lang="en-US" sz="3600" b="1" dirty="0">
                <a:latin typeface="Arial" charset="0"/>
                <a:cs typeface="Times New Roman" pitchFamily="18" charset="0"/>
              </a:rPr>
              <a:t>Lecture #1: The Earth Climate System</a:t>
            </a:r>
            <a:endParaRPr lang="en-US" sz="48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524000"/>
            <a:ext cx="8410575" cy="4191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spcBef>
                <a:spcPct val="0"/>
              </a:spcBef>
              <a:buFontTx/>
              <a:buNone/>
            </a:pPr>
            <a:r>
              <a:rPr lang="en-US" sz="2400" b="1" dirty="0">
                <a:solidFill>
                  <a:schemeClr val="bg2"/>
                </a:solidFill>
                <a:latin typeface="Arial" charset="0"/>
              </a:rPr>
              <a:t>Instructor: Prof. </a:t>
            </a:r>
            <a:r>
              <a:rPr lang="en-US" sz="2400" b="1" dirty="0" err="1">
                <a:solidFill>
                  <a:schemeClr val="bg2"/>
                </a:solidFill>
                <a:latin typeface="Arial" charset="0"/>
              </a:rPr>
              <a:t>Aiguo</a:t>
            </a:r>
            <a:r>
              <a:rPr lang="en-US" sz="2400" b="1" dirty="0">
                <a:solidFill>
                  <a:schemeClr val="bg2"/>
                </a:solidFill>
                <a:latin typeface="Arial" charset="0"/>
              </a:rPr>
              <a:t> Dai</a:t>
            </a:r>
            <a:r>
              <a:rPr lang="en-US" sz="2800" b="1" dirty="0">
                <a:solidFill>
                  <a:schemeClr val="bg2"/>
                </a:solidFill>
                <a:latin typeface="Arial" charset="0"/>
              </a:rPr>
              <a:t> </a:t>
            </a:r>
            <a:endParaRPr lang="en-US" sz="2400" b="1" dirty="0">
              <a:solidFill>
                <a:schemeClr val="bg2"/>
              </a:solidFill>
              <a:latin typeface="Arial" charset="0"/>
            </a:endParaRPr>
          </a:p>
          <a:p>
            <a:pPr algn="ctr">
              <a:lnSpc>
                <a:spcPct val="80000"/>
              </a:lnSpc>
              <a:spcBef>
                <a:spcPct val="0"/>
              </a:spcBef>
              <a:buFontTx/>
              <a:buNone/>
            </a:pPr>
            <a:endParaRPr lang="en-US" altLang="zh-CN" sz="1600" b="1" dirty="0">
              <a:solidFill>
                <a:schemeClr val="bg2"/>
              </a:solidFill>
              <a:latin typeface="Arial" charset="0"/>
              <a:ea typeface="SimSun" pitchFamily="2" charset="-122"/>
            </a:endParaRPr>
          </a:p>
          <a:p>
            <a:pPr algn="ctr">
              <a:lnSpc>
                <a:spcPct val="80000"/>
              </a:lnSpc>
              <a:spcBef>
                <a:spcPct val="0"/>
              </a:spcBef>
              <a:buFontTx/>
              <a:buNone/>
            </a:pPr>
            <a:r>
              <a:rPr lang="en-US" sz="1800" b="1" dirty="0">
                <a:solidFill>
                  <a:schemeClr val="bg2"/>
                </a:solidFill>
                <a:latin typeface="Arial" charset="0"/>
              </a:rPr>
              <a:t>Email: </a:t>
            </a:r>
            <a:r>
              <a:rPr lang="en-US" sz="1800" b="1" dirty="0">
                <a:solidFill>
                  <a:schemeClr val="bg2"/>
                </a:solidFill>
                <a:latin typeface="Arial" charset="0"/>
                <a:hlinkClick r:id="rId3"/>
              </a:rPr>
              <a:t>adai@albany.edu</a:t>
            </a:r>
            <a:endParaRPr lang="en-US" sz="1800" b="1" dirty="0">
              <a:solidFill>
                <a:schemeClr val="bg2"/>
              </a:solidFill>
              <a:latin typeface="Arial" charset="0"/>
            </a:endParaRPr>
          </a:p>
          <a:p>
            <a:pPr algn="ctr">
              <a:lnSpc>
                <a:spcPct val="80000"/>
              </a:lnSpc>
              <a:spcBef>
                <a:spcPct val="0"/>
              </a:spcBef>
              <a:buFontTx/>
              <a:buNone/>
            </a:pPr>
            <a:endParaRPr lang="en-US" sz="1800" b="1" dirty="0">
              <a:solidFill>
                <a:schemeClr val="bg2"/>
              </a:solidFill>
              <a:latin typeface="Arial" charset="0"/>
            </a:endParaRPr>
          </a:p>
          <a:p>
            <a:pPr algn="ctr">
              <a:lnSpc>
                <a:spcPct val="80000"/>
              </a:lnSpc>
              <a:spcBef>
                <a:spcPct val="0"/>
              </a:spcBef>
              <a:buFontTx/>
              <a:buNone/>
            </a:pPr>
            <a:r>
              <a:rPr lang="en-US" sz="1200" b="1" dirty="0">
                <a:solidFill>
                  <a:schemeClr val="bg2"/>
                </a:solidFill>
                <a:latin typeface="Arial" charset="0"/>
              </a:rPr>
              <a:t>Department of Atmospheric and Environmental Sci. </a:t>
            </a:r>
          </a:p>
          <a:p>
            <a:pPr algn="ctr">
              <a:lnSpc>
                <a:spcPct val="80000"/>
              </a:lnSpc>
              <a:spcBef>
                <a:spcPct val="0"/>
              </a:spcBef>
              <a:buFontTx/>
              <a:buNone/>
            </a:pPr>
            <a:endParaRPr lang="en-US" sz="800" b="1" dirty="0">
              <a:solidFill>
                <a:schemeClr val="bg2"/>
              </a:solidFill>
              <a:latin typeface="Arial" charset="0"/>
            </a:endParaRPr>
          </a:p>
          <a:p>
            <a:pPr algn="ctr">
              <a:lnSpc>
                <a:spcPct val="80000"/>
              </a:lnSpc>
              <a:spcBef>
                <a:spcPct val="0"/>
              </a:spcBef>
              <a:buFontTx/>
              <a:buNone/>
            </a:pPr>
            <a:r>
              <a:rPr lang="en-US" sz="1200" b="1" dirty="0">
                <a:solidFill>
                  <a:schemeClr val="bg2"/>
                </a:solidFill>
                <a:latin typeface="Arial" charset="0"/>
              </a:rPr>
              <a:t>University at Albany, NY</a:t>
            </a:r>
          </a:p>
          <a:p>
            <a:pPr algn="ctr">
              <a:lnSpc>
                <a:spcPct val="80000"/>
              </a:lnSpc>
              <a:spcBef>
                <a:spcPct val="0"/>
              </a:spcBef>
              <a:buFontTx/>
              <a:buNone/>
            </a:pPr>
            <a:endParaRPr lang="en-US" sz="900" b="1" dirty="0">
              <a:solidFill>
                <a:schemeClr val="bg2"/>
              </a:solidFill>
              <a:latin typeface="Arial" charset="0"/>
            </a:endParaRPr>
          </a:p>
          <a:p>
            <a:pPr algn="ctr">
              <a:lnSpc>
                <a:spcPct val="80000"/>
              </a:lnSpc>
              <a:spcBef>
                <a:spcPct val="0"/>
              </a:spcBef>
              <a:buFontTx/>
              <a:buNone/>
            </a:pPr>
            <a:r>
              <a:rPr lang="en-US" sz="1600" b="1" dirty="0">
                <a:solidFill>
                  <a:schemeClr val="bg2"/>
                </a:solidFill>
                <a:latin typeface="Arial" charset="0"/>
              </a:rPr>
              <a:t>Fall, 2025</a:t>
            </a:r>
            <a:r>
              <a:rPr lang="en-US" sz="1400" b="1" dirty="0">
                <a:solidFill>
                  <a:schemeClr val="bg2"/>
                </a:solidFill>
                <a:latin typeface="Arial" charset="0"/>
              </a:rPr>
              <a:t> </a:t>
            </a:r>
            <a:endParaRPr lang="en-US" sz="1600" b="1" dirty="0">
              <a:solidFill>
                <a:schemeClr val="bg2"/>
              </a:solidFill>
              <a:latin typeface="Arial" charset="0"/>
            </a:endParaRPr>
          </a:p>
          <a:p>
            <a:pPr algn="ctr">
              <a:lnSpc>
                <a:spcPct val="80000"/>
              </a:lnSpc>
              <a:spcBef>
                <a:spcPct val="0"/>
              </a:spcBef>
              <a:buFontTx/>
              <a:buNone/>
            </a:pPr>
            <a:endParaRPr lang="en-US" sz="1400" b="1" dirty="0">
              <a:solidFill>
                <a:schemeClr val="tx2"/>
              </a:solidFill>
              <a:latin typeface="Arial" charset="0"/>
            </a:endParaRPr>
          </a:p>
          <a:p>
            <a:pPr algn="ctr">
              <a:lnSpc>
                <a:spcPct val="80000"/>
              </a:lnSpc>
              <a:spcBef>
                <a:spcPct val="0"/>
              </a:spcBef>
              <a:buFontTx/>
              <a:buNone/>
            </a:pPr>
            <a:endParaRPr lang="en-US" sz="1400" b="1" dirty="0">
              <a:solidFill>
                <a:schemeClr val="tx2"/>
              </a:solidFill>
              <a:latin typeface="Arial" charset="0"/>
            </a:endParaRPr>
          </a:p>
          <a:p>
            <a:pPr algn="ctr">
              <a:lnSpc>
                <a:spcPct val="80000"/>
              </a:lnSpc>
              <a:buFontTx/>
              <a:buNone/>
            </a:pPr>
            <a:r>
              <a:rPr lang="en-US" sz="1800" b="1" dirty="0">
                <a:solidFill>
                  <a:schemeClr val="tx2"/>
                </a:solidFill>
                <a:latin typeface="Arial" charset="0"/>
                <a:cs typeface="Times New Roman" pitchFamily="18" charset="0"/>
              </a:rPr>
              <a:t>Classroom: ETEC 482</a:t>
            </a:r>
          </a:p>
          <a:p>
            <a:pPr algn="ctr">
              <a:lnSpc>
                <a:spcPct val="80000"/>
              </a:lnSpc>
              <a:buFontTx/>
              <a:buNone/>
            </a:pPr>
            <a:r>
              <a:rPr lang="en-US" sz="1800" b="1" dirty="0">
                <a:solidFill>
                  <a:schemeClr val="tx2"/>
                </a:solidFill>
                <a:latin typeface="Arial" charset="0"/>
                <a:cs typeface="Times New Roman" pitchFamily="18" charset="0"/>
              </a:rPr>
              <a:t>Class time:  </a:t>
            </a:r>
            <a:r>
              <a:rPr lang="en-US" sz="1800" b="1" dirty="0" err="1">
                <a:solidFill>
                  <a:schemeClr val="tx2"/>
                </a:solidFill>
                <a:latin typeface="Arial" charset="0"/>
                <a:cs typeface="Times New Roman" pitchFamily="18" charset="0"/>
              </a:rPr>
              <a:t>MonWed</a:t>
            </a:r>
            <a:r>
              <a:rPr lang="en-US" sz="1800" b="1" dirty="0">
                <a:solidFill>
                  <a:schemeClr val="tx2"/>
                </a:solidFill>
                <a:latin typeface="Arial" charset="0"/>
                <a:cs typeface="Times New Roman" pitchFamily="18" charset="0"/>
              </a:rPr>
              <a:t>: 1:10-2:30PM</a:t>
            </a:r>
          </a:p>
          <a:p>
            <a:pPr algn="ctr">
              <a:lnSpc>
                <a:spcPct val="80000"/>
              </a:lnSpc>
              <a:buFontTx/>
              <a:buNone/>
            </a:pPr>
            <a:r>
              <a:rPr lang="en-US" sz="1800" b="1" dirty="0">
                <a:solidFill>
                  <a:schemeClr val="tx2"/>
                </a:solidFill>
                <a:latin typeface="Arial" charset="0"/>
                <a:cs typeface="Times New Roman" pitchFamily="18" charset="0"/>
              </a:rPr>
              <a:t>Office hours: </a:t>
            </a:r>
            <a:r>
              <a:rPr lang="en-US" sz="1800" b="1" dirty="0" err="1">
                <a:solidFill>
                  <a:schemeClr val="tx2"/>
                </a:solidFill>
                <a:latin typeface="Arial" charset="0"/>
                <a:cs typeface="Times New Roman" pitchFamily="18" charset="0"/>
              </a:rPr>
              <a:t>TueWed</a:t>
            </a:r>
            <a:r>
              <a:rPr lang="en-US" sz="1800" b="1" dirty="0">
                <a:solidFill>
                  <a:schemeClr val="tx2"/>
                </a:solidFill>
                <a:latin typeface="Arial" charset="0"/>
                <a:cs typeface="Times New Roman" pitchFamily="18" charset="0"/>
              </a:rPr>
              <a:t>: 10-11AM, ETEC 403</a:t>
            </a:r>
          </a:p>
          <a:p>
            <a:pPr algn="ctr">
              <a:lnSpc>
                <a:spcPct val="80000"/>
              </a:lnSpc>
              <a:buFontTx/>
              <a:buNone/>
            </a:pPr>
            <a:endParaRPr lang="en-US" sz="1800" b="1" dirty="0">
              <a:solidFill>
                <a:schemeClr val="tx2"/>
              </a:solidFill>
              <a:latin typeface="Arial" charset="0"/>
              <a:cs typeface="Times New Roman" pitchFamily="18" charset="0"/>
            </a:endParaRPr>
          </a:p>
          <a:p>
            <a:pPr algn="ctr">
              <a:lnSpc>
                <a:spcPct val="80000"/>
              </a:lnSpc>
              <a:buFontTx/>
              <a:buNone/>
            </a:pPr>
            <a:r>
              <a:rPr lang="en-US" sz="1800" b="1" dirty="0">
                <a:solidFill>
                  <a:schemeClr val="tx2"/>
                </a:solidFill>
                <a:latin typeface="Arial" charset="0"/>
                <a:cs typeface="Times New Roman" pitchFamily="18" charset="0"/>
              </a:rPr>
              <a:t>TA: Zuhayr Ishmam (zishmam@albany.edu). </a:t>
            </a:r>
          </a:p>
          <a:p>
            <a:pPr algn="ctr">
              <a:lnSpc>
                <a:spcPct val="80000"/>
              </a:lnSpc>
              <a:buFontTx/>
              <a:buNone/>
            </a:pPr>
            <a:r>
              <a:rPr lang="en-US" sz="1800" b="1" dirty="0">
                <a:solidFill>
                  <a:schemeClr val="tx2"/>
                </a:solidFill>
                <a:latin typeface="Arial" charset="0"/>
                <a:cs typeface="Times New Roman" pitchFamily="18" charset="0"/>
              </a:rPr>
              <a:t>              TA’s office hours: </a:t>
            </a:r>
            <a:r>
              <a:rPr lang="en-US" sz="1800" b="1" dirty="0" err="1">
                <a:solidFill>
                  <a:schemeClr val="tx2"/>
                </a:solidFill>
                <a:latin typeface="Arial" charset="0"/>
                <a:cs typeface="Times New Roman" pitchFamily="18" charset="0"/>
              </a:rPr>
              <a:t>MonThu</a:t>
            </a:r>
            <a:r>
              <a:rPr lang="en-US" sz="1800" b="1" dirty="0">
                <a:solidFill>
                  <a:schemeClr val="tx2"/>
                </a:solidFill>
                <a:latin typeface="Arial" charset="0"/>
                <a:cs typeface="Times New Roman" pitchFamily="18" charset="0"/>
              </a:rPr>
              <a:t> 3-4pm in ETEC 3rd Floor Open Area.</a:t>
            </a:r>
          </a:p>
          <a:p>
            <a:pPr algn="ctr">
              <a:lnSpc>
                <a:spcPct val="80000"/>
              </a:lnSpc>
              <a:buFontTx/>
              <a:buNone/>
            </a:pPr>
            <a:r>
              <a:rPr lang="en-US" sz="2000" b="1" dirty="0">
                <a:solidFill>
                  <a:schemeClr val="tx2"/>
                </a:solidFill>
                <a:latin typeface="Arial" charset="0"/>
                <a:cs typeface="Times New Roman" pitchFamily="18" charset="0"/>
              </a:rPr>
              <a:t> </a:t>
            </a:r>
          </a:p>
          <a:p>
            <a:pPr algn="ctr">
              <a:lnSpc>
                <a:spcPct val="80000"/>
              </a:lnSpc>
              <a:buNone/>
            </a:pPr>
            <a:r>
              <a:rPr lang="en-US" sz="1800" b="1" dirty="0">
                <a:solidFill>
                  <a:schemeClr val="bg1"/>
                </a:solidFill>
                <a:latin typeface="Arial" charset="0"/>
                <a:cs typeface="Times New Roman" pitchFamily="18" charset="0"/>
              </a:rPr>
              <a:t>Course web site:  </a:t>
            </a:r>
            <a:r>
              <a:rPr lang="en-US" sz="1800" b="1" dirty="0">
                <a:solidFill>
                  <a:schemeClr val="bg1"/>
                </a:solidFill>
                <a:latin typeface="Arial" pitchFamily="34" charset="0"/>
                <a:cs typeface="Arial" pitchFamily="34" charset="0"/>
                <a:hlinkClick r:id="rId4"/>
              </a:rPr>
              <a:t>http://www.atmos.albany.edu/facstaff/adai/ATM551/</a:t>
            </a:r>
            <a:r>
              <a:rPr lang="en-US" sz="1800" b="1" dirty="0">
                <a:solidFill>
                  <a:schemeClr val="bg1"/>
                </a:solidFill>
                <a:latin typeface="Arial" pitchFamily="34" charset="0"/>
                <a:cs typeface="Arial" pitchFamily="34" charset="0"/>
              </a:rPr>
              <a:t> </a:t>
            </a:r>
          </a:p>
          <a:p>
            <a:pPr algn="ctr">
              <a:lnSpc>
                <a:spcPct val="80000"/>
              </a:lnSpc>
              <a:buNone/>
            </a:pPr>
            <a:r>
              <a:rPr lang="en-US" sz="1800" b="1" dirty="0">
                <a:solidFill>
                  <a:schemeClr val="bg1"/>
                </a:solidFill>
                <a:latin typeface="Arial" pitchFamily="34" charset="0"/>
                <a:cs typeface="Arial" pitchFamily="34" charset="0"/>
              </a:rPr>
              <a:t>   ( id =  atm551    password=dai551 )</a:t>
            </a:r>
          </a:p>
          <a:p>
            <a:pPr algn="ctr">
              <a:lnSpc>
                <a:spcPct val="80000"/>
              </a:lnSpc>
              <a:buFontTx/>
              <a:buNone/>
            </a:pPr>
            <a:endParaRPr lang="en-US" sz="2000" b="1" dirty="0">
              <a:solidFill>
                <a:schemeClr val="tx2"/>
              </a:solidFill>
              <a:latin typeface="Arial" charset="0"/>
              <a:cs typeface="Times New Roman" pitchFamily="18"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ATM551 Webpage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10</a:t>
            </a:fld>
            <a:endParaRPr lang="en-US" dirty="0">
              <a:solidFill>
                <a:schemeClr val="bg2"/>
              </a:solidFill>
            </a:endParaRPr>
          </a:p>
        </p:txBody>
      </p:sp>
      <p:sp>
        <p:nvSpPr>
          <p:cNvPr id="6" name="Rectangle 3"/>
          <p:cNvSpPr txBox="1">
            <a:spLocks noChangeArrowheads="1"/>
          </p:cNvSpPr>
          <p:nvPr/>
        </p:nvSpPr>
        <p:spPr bwMode="auto">
          <a:xfrm>
            <a:off x="152400" y="838201"/>
            <a:ext cx="8915400" cy="5791199"/>
          </a:xfrm>
          <a:prstGeom prst="rect">
            <a:avLst/>
          </a:prstGeom>
          <a:noFill/>
          <a:ln w="9525">
            <a:noFill/>
            <a:miter lim="800000"/>
            <a:headEnd/>
            <a:tailEnd/>
          </a:ln>
        </p:spPr>
        <p:txBody>
          <a:bodyPr/>
          <a:lstStyle/>
          <a:p>
            <a:pPr marL="342900" indent="-342900" algn="l">
              <a:spcBef>
                <a:spcPct val="20000"/>
              </a:spcBef>
              <a:buFontTx/>
              <a:buChar char="•"/>
              <a:defRPr/>
            </a:pPr>
            <a:r>
              <a:rPr lang="en-US" sz="2400" b="1" dirty="0">
                <a:solidFill>
                  <a:schemeClr val="tx2"/>
                </a:solidFill>
                <a:latin typeface="Arial" pitchFamily="34" charset="0"/>
                <a:cs typeface="Arial" pitchFamily="34" charset="0"/>
                <a:hlinkClick r:id="rId3"/>
              </a:rPr>
              <a:t>http://www.atmos.albany.edu/facstaff/adai/ATM551/</a:t>
            </a:r>
            <a:endParaRPr lang="en-US" sz="2400" b="1" dirty="0">
              <a:solidFill>
                <a:schemeClr val="tx2"/>
              </a:solidFill>
              <a:latin typeface="Arial" pitchFamily="34" charset="0"/>
              <a:cs typeface="Arial" pitchFamily="34" charset="0"/>
            </a:endParaRPr>
          </a:p>
          <a:p>
            <a:pPr algn="l">
              <a:spcBef>
                <a:spcPct val="20000"/>
              </a:spcBef>
              <a:defRPr/>
            </a:pPr>
            <a:r>
              <a:rPr lang="en-US" sz="2400" b="1" dirty="0">
                <a:solidFill>
                  <a:schemeClr val="tx2"/>
                </a:solidFill>
                <a:latin typeface="Arial" pitchFamily="34" charset="0"/>
                <a:cs typeface="Arial" pitchFamily="34" charset="0"/>
              </a:rPr>
              <a:t>      (  id = atm551    password = dai551  )</a:t>
            </a:r>
          </a:p>
          <a:p>
            <a:pPr marL="342900" indent="-342900" algn="l">
              <a:spcBef>
                <a:spcPct val="20000"/>
              </a:spcBef>
              <a:buFontTx/>
              <a:buChar char="•"/>
              <a:defRPr/>
            </a:pPr>
            <a:endParaRPr lang="en-US" sz="10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My </a:t>
            </a:r>
            <a:r>
              <a:rPr lang="en-US" sz="2400" b="1" kern="0" dirty="0" err="1">
                <a:latin typeface="Microsoft Sans Serif" pitchFamily="34" charset="0"/>
              </a:rPr>
              <a:t>ppt</a:t>
            </a:r>
            <a:r>
              <a:rPr lang="en-US" sz="2400" b="1" kern="0" dirty="0">
                <a:latin typeface="Microsoft Sans Serif" pitchFamily="34" charset="0"/>
              </a:rPr>
              <a:t> slides will be available at this website about 24 hours before each class. </a:t>
            </a:r>
          </a:p>
          <a:p>
            <a:pPr marL="342900" indent="-342900" algn="l">
              <a:spcBef>
                <a:spcPct val="20000"/>
              </a:spcBef>
              <a:defRPr/>
            </a:pPr>
            <a:endParaRPr lang="en-US" sz="1100" b="1" kern="0" dirty="0">
              <a:latin typeface="Microsoft Sans Serif" pitchFamily="34" charset="0"/>
            </a:endParaRPr>
          </a:p>
          <a:p>
            <a:pPr marL="342900" indent="-342900" algn="l">
              <a:spcBef>
                <a:spcPct val="20000"/>
              </a:spcBef>
              <a:buFont typeface="Arial" pitchFamily="34" charset="0"/>
              <a:buChar char="•"/>
              <a:defRPr/>
            </a:pPr>
            <a:r>
              <a:rPr lang="en-US" sz="2400" b="1" kern="0" dirty="0">
                <a:latin typeface="Microsoft Sans Serif" pitchFamily="34" charset="0"/>
              </a:rPr>
              <a:t>Other electronic materials will also be posted at this website (under </a:t>
            </a:r>
            <a:r>
              <a:rPr lang="en-US" sz="2400" b="1" kern="0" dirty="0" err="1">
                <a:solidFill>
                  <a:srgbClr val="C00000"/>
                </a:solidFill>
                <a:latin typeface="Microsoft Sans Serif" pitchFamily="34" charset="0"/>
              </a:rPr>
              <a:t>OtherReadingMaterials</a:t>
            </a:r>
            <a:r>
              <a:rPr lang="en-US" sz="2400" b="1" kern="0" dirty="0">
                <a:latin typeface="Microsoft Sans Serif" pitchFamily="34" charset="0"/>
              </a:rPr>
              <a:t>).</a:t>
            </a:r>
          </a:p>
          <a:p>
            <a:pPr marL="342900" indent="-342900" algn="l">
              <a:spcBef>
                <a:spcPct val="20000"/>
              </a:spcBef>
              <a:buFont typeface="Arial" pitchFamily="34" charset="0"/>
              <a:buChar char="•"/>
              <a:defRPr/>
            </a:pPr>
            <a:endParaRPr lang="en-US" sz="1400" b="1" kern="0" dirty="0">
              <a:latin typeface="Microsoft Sans Serif" pitchFamily="34" charset="0"/>
            </a:endParaRPr>
          </a:p>
          <a:p>
            <a:pPr marL="342900" indent="-342900" algn="l">
              <a:spcBef>
                <a:spcPct val="20000"/>
              </a:spcBef>
              <a:buFont typeface="Arial" pitchFamily="34" charset="0"/>
              <a:buChar char="•"/>
              <a:defRPr/>
            </a:pPr>
            <a:r>
              <a:rPr lang="en-US" sz="2400" b="1" kern="0" dirty="0">
                <a:latin typeface="Microsoft Sans Serif" pitchFamily="34" charset="0"/>
              </a:rPr>
              <a:t>Homework questions will also be posted at the website, often included on one ppt slide of the last lecture of the subject Part. </a:t>
            </a:r>
          </a:p>
          <a:p>
            <a:pPr marL="342900" indent="-342900" algn="l">
              <a:spcBef>
                <a:spcPct val="20000"/>
              </a:spcBef>
              <a:buFont typeface="Arial" pitchFamily="34" charset="0"/>
              <a:buChar char="•"/>
              <a:defRPr/>
            </a:pPr>
            <a:endParaRPr lang="en-US" sz="1200" b="1" kern="0" dirty="0">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0000"/>
                </a:solidFill>
                <a:latin typeface="Microsoft Sans Serif" pitchFamily="34" charset="0"/>
              </a:rPr>
              <a:t>The course will cover very broad areas to give you a full picture of Earth’s climate; you may need to read the chapters in the textbooks to gain deeper understanding on some of the areas (e.g., radiative transfer, cloud microphysics, PBL, etc.). </a:t>
            </a:r>
          </a:p>
          <a:p>
            <a:pPr marL="342900" indent="-342900" algn="l">
              <a:spcBef>
                <a:spcPct val="20000"/>
              </a:spcBef>
              <a:defRPr/>
            </a:pPr>
            <a:endParaRPr lang="en-US" b="1" kern="0" dirty="0">
              <a:latin typeface="Microsoft Sans Serif" pitchFamily="34" charset="0"/>
            </a:endParaRPr>
          </a:p>
          <a:p>
            <a:pPr marL="342900" indent="-342900" algn="l">
              <a:spcBef>
                <a:spcPct val="20000"/>
              </a:spcBef>
              <a:defRPr/>
            </a:pPr>
            <a:endParaRPr lang="en-US" b="1" kern="0" dirty="0">
              <a:latin typeface="Microsoft Sans Serif" pitchFamily="34" charset="0"/>
            </a:endParaRPr>
          </a:p>
          <a:p>
            <a:pPr marL="342900" indent="-342900" algn="l">
              <a:spcBef>
                <a:spcPct val="20000"/>
              </a:spcBef>
              <a:defRPr/>
            </a:pPr>
            <a:endParaRPr lang="en-US" b="1" kern="0" dirty="0">
              <a:latin typeface="Microsoft Sans Serif" pitchFamily="34" charset="0"/>
            </a:endParaRPr>
          </a:p>
          <a:p>
            <a:pPr marL="342900" indent="-342900" algn="l">
              <a:spcBef>
                <a:spcPct val="20000"/>
              </a:spcBef>
              <a:defRPr/>
            </a:pPr>
            <a:endParaRPr lang="en-US"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a:t>
            </a: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defRPr/>
            </a:pPr>
            <a:endParaRPr lang="en-US" sz="300" b="1" kern="0" dirty="0">
              <a:latin typeface="Microsoft Sans Serif" pitchFamily="34"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0" y="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Lecture Format</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11</a:t>
            </a:fld>
            <a:endParaRPr lang="en-US" dirty="0">
              <a:solidFill>
                <a:schemeClr val="bg2"/>
              </a:solidFill>
            </a:endParaRPr>
          </a:p>
        </p:txBody>
      </p:sp>
      <p:sp>
        <p:nvSpPr>
          <p:cNvPr id="6" name="Rectangle 3"/>
          <p:cNvSpPr txBox="1">
            <a:spLocks noChangeArrowheads="1"/>
          </p:cNvSpPr>
          <p:nvPr/>
        </p:nvSpPr>
        <p:spPr bwMode="auto">
          <a:xfrm>
            <a:off x="152400" y="533399"/>
            <a:ext cx="8915400" cy="5867399"/>
          </a:xfrm>
          <a:prstGeom prst="rect">
            <a:avLst/>
          </a:prstGeom>
          <a:noFill/>
          <a:ln w="9525">
            <a:noFill/>
            <a:miter lim="800000"/>
            <a:headEnd/>
            <a:tailEnd/>
          </a:ln>
        </p:spPr>
        <p:txBody>
          <a:bodyPr/>
          <a:lstStyle/>
          <a:p>
            <a:pPr marL="342900" indent="-342900" algn="l">
              <a:spcBef>
                <a:spcPct val="20000"/>
              </a:spcBef>
              <a:buFontTx/>
              <a:buChar char="•"/>
              <a:defRPr/>
            </a:pPr>
            <a:endParaRPr lang="en-US" sz="1600" b="1" kern="0" dirty="0">
              <a:latin typeface="Microsoft Sans Serif" pitchFamily="34" charset="0"/>
              <a:hlinkClick r:id="rId3"/>
            </a:endParaRPr>
          </a:p>
          <a:p>
            <a:pPr marL="342900" indent="-342900" algn="l">
              <a:spcBef>
                <a:spcPct val="20000"/>
              </a:spcBef>
              <a:buFontTx/>
              <a:buChar char="•"/>
              <a:defRPr/>
            </a:pPr>
            <a:r>
              <a:rPr lang="en-US" sz="2000" b="1" kern="0" dirty="0">
                <a:latin typeface="Microsoft Sans Serif" pitchFamily="34" charset="0"/>
              </a:rPr>
              <a:t>Each lecture will be 80min., with 5-10min. break</a:t>
            </a:r>
          </a:p>
          <a:p>
            <a:pPr marL="342900" indent="-342900" algn="l">
              <a:spcBef>
                <a:spcPct val="20000"/>
              </a:spcBef>
              <a:defRPr/>
            </a:pPr>
            <a:r>
              <a:rPr lang="en-US" sz="2000" b="1" kern="0" dirty="0">
                <a:latin typeface="Microsoft Sans Serif" pitchFamily="34" charset="0"/>
              </a:rPr>
              <a:t>	(I may show a video clip during the break). </a:t>
            </a:r>
          </a:p>
          <a:p>
            <a:pPr marL="342900" indent="-342900" algn="l">
              <a:spcBef>
                <a:spcPct val="20000"/>
              </a:spcBef>
              <a:defRPr/>
            </a:pPr>
            <a:endParaRPr lang="en-US" sz="105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Lectures will be given with PowerPoint slides, which will be available online about 24hrs before the class; </a:t>
            </a:r>
          </a:p>
          <a:p>
            <a:pPr marL="342900" indent="-342900" algn="l">
              <a:spcBef>
                <a:spcPct val="20000"/>
              </a:spcBef>
              <a:buFontTx/>
              <a:buChar char="•"/>
              <a:defRPr/>
            </a:pPr>
            <a:endParaRPr lang="en-US" sz="1100" b="1" kern="0" dirty="0">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You’re expected study all the </a:t>
            </a:r>
            <a:r>
              <a:rPr lang="en-US" sz="2000" b="1" kern="0" dirty="0" err="1">
                <a:latin typeface="Microsoft Sans Serif" pitchFamily="34" charset="0"/>
              </a:rPr>
              <a:t>ppt</a:t>
            </a:r>
            <a:r>
              <a:rPr lang="en-US" sz="2000" b="1" kern="0" dirty="0">
                <a:latin typeface="Microsoft Sans Serif" pitchFamily="34" charset="0"/>
              </a:rPr>
              <a:t> slides </a:t>
            </a:r>
            <a:r>
              <a:rPr lang="en-US" sz="2000" b="1" kern="0" dirty="0">
                <a:solidFill>
                  <a:schemeClr val="tx2"/>
                </a:solidFill>
                <a:latin typeface="Microsoft Sans Serif" pitchFamily="34" charset="0"/>
              </a:rPr>
              <a:t>before</a:t>
            </a:r>
            <a:r>
              <a:rPr lang="en-US" sz="2000" b="1" kern="0" dirty="0">
                <a:latin typeface="Microsoft Sans Serif" pitchFamily="34" charset="0"/>
              </a:rPr>
              <a:t> and </a:t>
            </a:r>
            <a:r>
              <a:rPr lang="en-US" sz="2000" b="1" kern="0" dirty="0">
                <a:solidFill>
                  <a:schemeClr val="tx2"/>
                </a:solidFill>
                <a:latin typeface="Microsoft Sans Serif" pitchFamily="34" charset="0"/>
              </a:rPr>
              <a:t>after</a:t>
            </a:r>
            <a:r>
              <a:rPr lang="en-US" sz="2000" b="1" kern="0" dirty="0">
                <a:latin typeface="Microsoft Sans Serif" pitchFamily="34" charset="0"/>
              </a:rPr>
              <a:t> each class;</a:t>
            </a:r>
          </a:p>
          <a:p>
            <a:pPr marL="342900" indent="-342900" algn="l">
              <a:spcBef>
                <a:spcPct val="20000"/>
              </a:spcBef>
              <a:buFontTx/>
              <a:buChar char="•"/>
              <a:defRPr/>
            </a:pPr>
            <a:endParaRPr lang="en-US" sz="120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I will discuss only some of the key slides and may ask you questions about the content of the other slides; </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You’re encouraged to take notes of the key points discussed during the class, but no need to copy the slides;</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Discussions and questions will be part of the lecture, and</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400" b="1" kern="0" dirty="0">
                <a:solidFill>
                  <a:srgbClr val="0000FF"/>
                </a:solidFill>
                <a:latin typeface="Microsoft Sans Serif" pitchFamily="34" charset="0"/>
              </a:rPr>
              <a:t>All students are encouraged to ask and answer questions. </a:t>
            </a:r>
            <a:r>
              <a:rPr lang="en-US" sz="2000" b="1" kern="0" dirty="0">
                <a:solidFill>
                  <a:schemeClr val="tx2"/>
                </a:solidFill>
                <a:latin typeface="Microsoft Sans Serif" pitchFamily="34" charset="0"/>
              </a:rPr>
              <a:t>This will be part of the evaluation!</a:t>
            </a: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defRPr/>
            </a:pPr>
            <a:endParaRPr lang="en-US" sz="300" b="1" kern="0" dirty="0">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0" end="10"/>
                                            </p:txEl>
                                          </p:spTgt>
                                        </p:tgtEl>
                                        <p:attrNameLst>
                                          <p:attrName>style.visibility</p:attrName>
                                        </p:attrNameLst>
                                      </p:cBhvr>
                                      <p:to>
                                        <p:strVal val="visible"/>
                                      </p:to>
                                    </p:set>
                                    <p:animEffect transition="in" filter="blinds(horizontal)">
                                      <p:cBhvr>
                                        <p:cTn id="7" dur="500"/>
                                        <p:tgtEl>
                                          <p:spTgt spid="6">
                                            <p:txEl>
                                              <p:pRg st="10" end="1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2" end="12"/>
                                            </p:txEl>
                                          </p:spTgt>
                                        </p:tgtEl>
                                        <p:attrNameLst>
                                          <p:attrName>style.visibility</p:attrName>
                                        </p:attrNameLst>
                                      </p:cBhvr>
                                      <p:to>
                                        <p:strVal val="visible"/>
                                      </p:to>
                                    </p:set>
                                    <p:animEffect transition="in" filter="blinds(horizontal)">
                                      <p:cBhvr>
                                        <p:cTn id="10" dur="500"/>
                                        <p:tgtEl>
                                          <p:spTgt spid="6">
                                            <p:txEl>
                                              <p:pRg st="12" end="1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4" end="14"/>
                                            </p:txEl>
                                          </p:spTgt>
                                        </p:tgtEl>
                                        <p:attrNameLst>
                                          <p:attrName>style.visibility</p:attrName>
                                        </p:attrNameLst>
                                      </p:cBhvr>
                                      <p:to>
                                        <p:strVal val="visible"/>
                                      </p:to>
                                    </p:set>
                                    <p:animEffect transition="in" filter="blinds(horizontal)">
                                      <p:cBhvr>
                                        <p:cTn id="13"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earthguide.ucsd.edu/watertemp/images/img/goes8_hg.gif"/>
          <p:cNvPicPr>
            <a:picLocks noChangeAspect="1" noChangeArrowheads="1"/>
          </p:cNvPicPr>
          <p:nvPr/>
        </p:nvPicPr>
        <p:blipFill>
          <a:blip r:embed="rId3" cstate="print"/>
          <a:srcRect/>
          <a:stretch>
            <a:fillRect/>
          </a:stretch>
        </p:blipFill>
        <p:spPr bwMode="auto">
          <a:xfrm>
            <a:off x="0" y="-19051"/>
            <a:ext cx="7010400" cy="6877051"/>
          </a:xfrm>
          <a:prstGeom prst="rect">
            <a:avLst/>
          </a:prstGeom>
          <a:noFill/>
        </p:spPr>
      </p:pic>
      <p:sp>
        <p:nvSpPr>
          <p:cNvPr id="2050" name="Rectangle 2"/>
          <p:cNvSpPr>
            <a:spLocks noGrp="1" noChangeArrowheads="1"/>
          </p:cNvSpPr>
          <p:nvPr>
            <p:ph type="ctrTitle" idx="4294967295"/>
          </p:nvPr>
        </p:nvSpPr>
        <p:spPr>
          <a:xfrm>
            <a:off x="-533400" y="-76200"/>
            <a:ext cx="9906000" cy="1600200"/>
          </a:xfrm>
          <a:prstGeom prst="rect">
            <a:avLst/>
          </a:prstGeom>
          <a:effectLst>
            <a:outerShdw blurRad="50800" dist="38100" dir="2700000" algn="tl" rotWithShape="0">
              <a:prstClr val="black"/>
            </a:outerShdw>
          </a:effectLst>
        </p:spPr>
        <p:txBody>
          <a:bodyPr/>
          <a:lstStyle/>
          <a:p>
            <a:pPr>
              <a:defRPr/>
            </a:pPr>
            <a:r>
              <a:rPr lang="en-US" sz="2400" b="1" dirty="0">
                <a:latin typeface="Arial" charset="0"/>
                <a:ea typeface="SimSun" pitchFamily="2" charset="-122"/>
              </a:rPr>
              <a:t>Today’s Topic:</a:t>
            </a:r>
            <a:r>
              <a:rPr lang="en-US" sz="4000" b="1" dirty="0">
                <a:latin typeface="Arial" charset="0"/>
                <a:ea typeface="SimSun" pitchFamily="2" charset="-122"/>
              </a:rPr>
              <a:t> </a:t>
            </a:r>
            <a:br>
              <a:rPr lang="en-US" sz="4000" b="1" dirty="0">
                <a:latin typeface="Arial" charset="0"/>
                <a:ea typeface="SimSun" pitchFamily="2" charset="-122"/>
              </a:rPr>
            </a:br>
            <a:r>
              <a:rPr lang="en-US" sz="3600" b="1" dirty="0">
                <a:latin typeface="Arial" charset="0"/>
                <a:ea typeface="SimSun" pitchFamily="2" charset="-122"/>
              </a:rPr>
              <a:t>An Overview of the Climate System</a:t>
            </a:r>
            <a:endParaRPr lang="en-US" sz="40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12</a:t>
            </a:fld>
            <a:endParaRPr lang="en-US" dirty="0">
              <a:solidFill>
                <a:schemeClr val="bg2"/>
              </a:solidFill>
            </a:endParaRPr>
          </a:p>
        </p:txBody>
      </p:sp>
      <p:sp>
        <p:nvSpPr>
          <p:cNvPr id="6" name="Rectangle 3"/>
          <p:cNvSpPr txBox="1">
            <a:spLocks noChangeArrowheads="1"/>
          </p:cNvSpPr>
          <p:nvPr/>
        </p:nvSpPr>
        <p:spPr bwMode="auto">
          <a:xfrm>
            <a:off x="304800" y="1600200"/>
            <a:ext cx="8915400" cy="55626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chemeClr val="accent2"/>
                </a:solidFill>
                <a:latin typeface="Microsoft Sans Serif" pitchFamily="34" charset="0"/>
              </a:rPr>
              <a:t>Difference between Climate and Weather </a:t>
            </a:r>
          </a:p>
          <a:p>
            <a:pPr marL="342900" indent="-342900" algn="l">
              <a:spcBef>
                <a:spcPct val="20000"/>
              </a:spcBef>
              <a:buFontTx/>
              <a:buChar char="•"/>
              <a:defRPr/>
            </a:pPr>
            <a:endParaRPr lang="en-US" sz="1600" b="1" kern="0" dirty="0">
              <a:solidFill>
                <a:schemeClr val="accent2"/>
              </a:solidFill>
              <a:latin typeface="Microsoft Sans Serif" pitchFamily="34" charset="0"/>
            </a:endParaRPr>
          </a:p>
          <a:p>
            <a:pPr marL="342900" indent="-342900" algn="l">
              <a:spcBef>
                <a:spcPct val="20000"/>
              </a:spcBef>
              <a:buFontTx/>
              <a:buChar char="•"/>
              <a:defRPr/>
            </a:pPr>
            <a:r>
              <a:rPr lang="en-US" b="1" kern="0" dirty="0">
                <a:solidFill>
                  <a:schemeClr val="accent2"/>
                </a:solidFill>
                <a:latin typeface="Microsoft Sans Serif" pitchFamily="34" charset="0"/>
              </a:rPr>
              <a:t>What is the Climate System?  </a:t>
            </a:r>
          </a:p>
          <a:p>
            <a:pPr marL="342900" indent="-342900" algn="l">
              <a:spcBef>
                <a:spcPct val="20000"/>
              </a:spcBef>
              <a:buFontTx/>
              <a:buChar char="•"/>
              <a:defRPr/>
            </a:pPr>
            <a:endParaRPr lang="en-US" sz="2400" b="1" kern="0" dirty="0">
              <a:solidFill>
                <a:schemeClr val="accent2"/>
              </a:solidFill>
              <a:latin typeface="Microsoft Sans Serif" pitchFamily="34" charset="0"/>
            </a:endParaRPr>
          </a:p>
          <a:p>
            <a:pPr marL="342900" indent="-342900" algn="l">
              <a:spcBef>
                <a:spcPct val="20000"/>
              </a:spcBef>
              <a:buFontTx/>
              <a:buChar char="•"/>
              <a:defRPr/>
            </a:pPr>
            <a:r>
              <a:rPr lang="en-US" b="1" kern="0" dirty="0">
                <a:solidFill>
                  <a:schemeClr val="accent2"/>
                </a:solidFill>
                <a:latin typeface="Microsoft Sans Serif" pitchFamily="34" charset="0"/>
              </a:rPr>
              <a:t>The Main Components and their Roles</a:t>
            </a:r>
          </a:p>
          <a:p>
            <a:pPr marL="342900" indent="-342900" algn="l">
              <a:spcBef>
                <a:spcPct val="20000"/>
              </a:spcBef>
              <a:defRPr/>
            </a:pPr>
            <a:r>
              <a:rPr lang="en-US" b="1" kern="0" dirty="0">
                <a:solidFill>
                  <a:schemeClr val="accent2"/>
                </a:solidFill>
                <a:latin typeface="Microsoft Sans Serif" pitchFamily="34" charset="0"/>
              </a:rPr>
              <a:t>	- The Atmosphere</a:t>
            </a:r>
          </a:p>
          <a:p>
            <a:pPr marL="342900" indent="-342900" algn="l">
              <a:spcBef>
                <a:spcPct val="20000"/>
              </a:spcBef>
              <a:defRPr/>
            </a:pPr>
            <a:r>
              <a:rPr lang="en-US" b="1" kern="0" dirty="0">
                <a:solidFill>
                  <a:schemeClr val="accent2"/>
                </a:solidFill>
                <a:latin typeface="Microsoft Sans Serif" pitchFamily="34" charset="0"/>
              </a:rPr>
              <a:t>	-  The Oceans</a:t>
            </a:r>
          </a:p>
          <a:p>
            <a:pPr marL="342900" indent="-342900" algn="l">
              <a:spcBef>
                <a:spcPct val="20000"/>
              </a:spcBef>
              <a:defRPr/>
            </a:pPr>
            <a:r>
              <a:rPr lang="en-US" b="1" kern="0" dirty="0">
                <a:solidFill>
                  <a:schemeClr val="accent2"/>
                </a:solidFill>
                <a:latin typeface="Microsoft Sans Serif" pitchFamily="34" charset="0"/>
              </a:rPr>
              <a:t>	-  Land and the Biosphere</a:t>
            </a:r>
          </a:p>
          <a:p>
            <a:pPr marL="342900" indent="-342900" algn="l">
              <a:spcBef>
                <a:spcPct val="20000"/>
              </a:spcBef>
              <a:defRPr/>
            </a:pPr>
            <a:r>
              <a:rPr lang="en-US" b="1" kern="0" dirty="0">
                <a:solidFill>
                  <a:schemeClr val="accent2"/>
                </a:solidFill>
                <a:latin typeface="Microsoft Sans Serif" pitchFamily="34" charset="0"/>
              </a:rPr>
              <a:t>	-  The </a:t>
            </a:r>
            <a:r>
              <a:rPr lang="en-US" b="1" kern="0" dirty="0" err="1">
                <a:solidFill>
                  <a:schemeClr val="accent2"/>
                </a:solidFill>
                <a:latin typeface="Microsoft Sans Serif" pitchFamily="34" charset="0"/>
              </a:rPr>
              <a:t>Cryosphere</a:t>
            </a:r>
            <a:endParaRPr lang="en-US" b="1" kern="0" dirty="0">
              <a:solidFill>
                <a:schemeClr val="accent2"/>
              </a:solidFill>
              <a:latin typeface="Microsoft Sans Serif" pitchFamily="34" charset="0"/>
            </a:endParaRPr>
          </a:p>
          <a:p>
            <a:pPr marL="342900" indent="-342900" algn="l">
              <a:spcBef>
                <a:spcPct val="20000"/>
              </a:spcBef>
              <a:buFontTx/>
              <a:buChar char="•"/>
              <a:defRPr/>
            </a:pPr>
            <a:endParaRPr lang="en-US" b="1" kern="0" dirty="0">
              <a:solidFill>
                <a:srgbClr val="FF0000"/>
              </a:solidFill>
              <a:latin typeface="Microsoft Sans Serif" pitchFamily="34" charset="0"/>
            </a:endParaRPr>
          </a:p>
          <a:p>
            <a:pPr marL="342900" indent="-342900" algn="l">
              <a:spcBef>
                <a:spcPct val="20000"/>
              </a:spcBef>
              <a:buFontTx/>
              <a:buChar char="•"/>
              <a:defRPr/>
            </a:pPr>
            <a:endParaRPr lang="en-US"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defRPr/>
            </a:pPr>
            <a:endParaRPr lang="en-US" sz="300" b="1" kern="0" dirty="0">
              <a:latin typeface="Microsoft Sans Serif" pitchFamily="34" charset="0"/>
            </a:endParaRPr>
          </a:p>
        </p:txBody>
      </p:sp>
      <p:sp>
        <p:nvSpPr>
          <p:cNvPr id="7" name="Line 4"/>
          <p:cNvSpPr>
            <a:spLocks noChangeShapeType="1"/>
          </p:cNvSpPr>
          <p:nvPr/>
        </p:nvSpPr>
        <p:spPr bwMode="auto">
          <a:xfrm>
            <a:off x="0" y="1447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600200" y="228600"/>
            <a:ext cx="9144000" cy="643983"/>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Weather vs. Climate</a:t>
            </a:r>
            <a:br>
              <a:rPr lang="en-US" sz="3200" b="1" dirty="0">
                <a:latin typeface="Arial" charset="0"/>
                <a:ea typeface="SimSun" pitchFamily="2" charset="-122"/>
              </a:rPr>
            </a:b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13</a:t>
            </a:fld>
            <a:endParaRPr lang="en-US" dirty="0">
              <a:solidFill>
                <a:schemeClr val="bg2"/>
              </a:solidFill>
            </a:endParaRPr>
          </a:p>
        </p:txBody>
      </p:sp>
      <p:sp>
        <p:nvSpPr>
          <p:cNvPr id="6" name="Rectangle 3"/>
          <p:cNvSpPr txBox="1">
            <a:spLocks noChangeArrowheads="1"/>
          </p:cNvSpPr>
          <p:nvPr/>
        </p:nvSpPr>
        <p:spPr bwMode="auto">
          <a:xfrm>
            <a:off x="0" y="838200"/>
            <a:ext cx="9144000" cy="5791200"/>
          </a:xfrm>
          <a:prstGeom prst="rect">
            <a:avLst/>
          </a:prstGeom>
          <a:noFill/>
          <a:ln w="9525">
            <a:noFill/>
            <a:miter lim="800000"/>
            <a:headEnd/>
            <a:tailEnd/>
          </a:ln>
        </p:spPr>
        <p:txBody>
          <a:bodyPr/>
          <a:lstStyle/>
          <a:p>
            <a:pPr marL="342900" indent="-342900" algn="l">
              <a:spcBef>
                <a:spcPct val="20000"/>
              </a:spcBef>
              <a:defRPr/>
            </a:pPr>
            <a:r>
              <a:rPr lang="en-US" sz="3200" b="1" dirty="0">
                <a:solidFill>
                  <a:schemeClr val="tx2"/>
                </a:solidFill>
              </a:rPr>
              <a:t>	</a:t>
            </a:r>
            <a:r>
              <a:rPr lang="en-US" b="1" dirty="0">
                <a:solidFill>
                  <a:schemeClr val="tx2"/>
                </a:solidFill>
                <a:latin typeface="Arial" pitchFamily="34" charset="0"/>
                <a:cs typeface="Arial" pitchFamily="34" charset="0"/>
              </a:rPr>
              <a:t>1. Weather </a:t>
            </a:r>
            <a:r>
              <a:rPr lang="en-US" b="1" dirty="0">
                <a:latin typeface="Arial" pitchFamily="34" charset="0"/>
                <a:cs typeface="Arial" pitchFamily="34" charset="0"/>
              </a:rPr>
              <a:t>refers to </a:t>
            </a:r>
            <a:r>
              <a:rPr lang="en-US" dirty="0">
                <a:latin typeface="Arial" pitchFamily="34" charset="0"/>
                <a:cs typeface="Arial" pitchFamily="34" charset="0"/>
              </a:rPr>
              <a:t> </a:t>
            </a:r>
            <a:endParaRPr lang="en-US" sz="3200" dirty="0">
              <a:latin typeface="Arial" pitchFamily="34" charset="0"/>
              <a:cs typeface="Arial" pitchFamily="34" charset="0"/>
            </a:endParaRPr>
          </a:p>
          <a:p>
            <a:pPr marL="342900" indent="-342900" algn="l">
              <a:spcBef>
                <a:spcPct val="20000"/>
              </a:spcBef>
              <a:defRPr/>
            </a:pPr>
            <a:r>
              <a:rPr lang="en-US" sz="2400" b="1" kern="0" dirty="0">
                <a:latin typeface="Microsoft Sans Serif" pitchFamily="34" charset="0"/>
              </a:rPr>
              <a:t>	-  </a:t>
            </a:r>
            <a:r>
              <a:rPr lang="en-US" sz="2000" b="1" kern="0" dirty="0">
                <a:latin typeface="Microsoft Sans Serif" pitchFamily="34" charset="0"/>
              </a:rPr>
              <a:t>The state of the atmosphere (mainly the troposphere) at a given time. </a:t>
            </a:r>
          </a:p>
          <a:p>
            <a:pPr marL="342900" indent="-342900" algn="l">
              <a:spcBef>
                <a:spcPct val="20000"/>
              </a:spcBef>
              <a:defRPr/>
            </a:pPr>
            <a:r>
              <a:rPr lang="en-US" sz="2000" b="1" kern="0" dirty="0">
                <a:latin typeface="Microsoft Sans Serif" pitchFamily="34" charset="0"/>
              </a:rPr>
              <a:t>	-  Short-term (hour to week) variations in temperature, precipitation, </a:t>
            </a:r>
          </a:p>
          <a:p>
            <a:pPr marL="342900" indent="-342900" algn="l">
              <a:spcBef>
                <a:spcPct val="20000"/>
              </a:spcBef>
              <a:defRPr/>
            </a:pPr>
            <a:r>
              <a:rPr lang="en-US" sz="2000" b="1" kern="0" dirty="0">
                <a:latin typeface="Microsoft Sans Serif" pitchFamily="34" charset="0"/>
              </a:rPr>
              <a:t>         circulation and other atmospheric fields. </a:t>
            </a:r>
          </a:p>
          <a:p>
            <a:pPr marL="342900" indent="-342900" algn="l">
              <a:spcBef>
                <a:spcPct val="20000"/>
              </a:spcBef>
              <a:defRPr/>
            </a:pPr>
            <a:r>
              <a:rPr lang="en-US" sz="2400"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rPr>
              <a:t>2. Climate </a:t>
            </a:r>
            <a:r>
              <a:rPr lang="en-US" b="1" dirty="0">
                <a:latin typeface="Arial" pitchFamily="34" charset="0"/>
                <a:cs typeface="Arial" pitchFamily="34" charset="0"/>
              </a:rPr>
              <a:t>refers to </a:t>
            </a:r>
            <a:r>
              <a:rPr lang="en-US" dirty="0">
                <a:latin typeface="Arial" pitchFamily="34" charset="0"/>
                <a:cs typeface="Arial" pitchFamily="34" charset="0"/>
              </a:rPr>
              <a:t> </a:t>
            </a:r>
            <a:endParaRPr lang="en-US" sz="2400" dirty="0">
              <a:latin typeface="Arial" pitchFamily="34" charset="0"/>
              <a:cs typeface="Arial" pitchFamily="34" charset="0"/>
            </a:endParaRPr>
          </a:p>
          <a:p>
            <a:pPr marL="342900" indent="-342900" algn="l">
              <a:spcBef>
                <a:spcPct val="20000"/>
              </a:spcBef>
              <a:defRPr/>
            </a:pPr>
            <a:r>
              <a:rPr lang="en-US" sz="2400" b="1" kern="0" dirty="0">
                <a:latin typeface="Microsoft Sans Serif" pitchFamily="34" charset="0"/>
              </a:rPr>
              <a:t>	 -  </a:t>
            </a:r>
            <a:r>
              <a:rPr lang="en-US" sz="2000" b="1" kern="0" dirty="0">
                <a:latin typeface="Microsoft Sans Serif" pitchFamily="34" charset="0"/>
              </a:rPr>
              <a:t>The mean state near the surface and in the atmosphere averaged </a:t>
            </a:r>
          </a:p>
          <a:p>
            <a:pPr marL="342900" indent="-342900" algn="l">
              <a:spcBef>
                <a:spcPct val="20000"/>
              </a:spcBef>
              <a:defRPr/>
            </a:pPr>
            <a:r>
              <a:rPr lang="en-US" sz="2000" b="1" kern="0" dirty="0">
                <a:latin typeface="Microsoft Sans Serif" pitchFamily="34" charset="0"/>
              </a:rPr>
              <a:t>           over several  decades or longer (typically 30years)  </a:t>
            </a:r>
          </a:p>
          <a:p>
            <a:pPr marL="342900" indent="-342900" algn="l">
              <a:spcBef>
                <a:spcPct val="20000"/>
              </a:spcBef>
              <a:defRPr/>
            </a:pPr>
            <a:r>
              <a:rPr lang="en-US" sz="2000" b="1" kern="0" dirty="0">
                <a:latin typeface="Microsoft Sans Serif" pitchFamily="34" charset="0"/>
              </a:rPr>
              <a:t>      -  Often characterized by mean T, P, sunshine &amp; other near-surface fields</a:t>
            </a:r>
          </a:p>
          <a:p>
            <a:pPr marL="342900" indent="-342900" algn="l">
              <a:spcBef>
                <a:spcPct val="20000"/>
              </a:spcBef>
              <a:defRPr/>
            </a:pPr>
            <a:r>
              <a:rPr lang="en-US" sz="2000" b="1" kern="0" dirty="0">
                <a:latin typeface="Microsoft Sans Serif" pitchFamily="34" charset="0"/>
              </a:rPr>
              <a:t>	 -  Global climate change can affect local mean climate including extreme </a:t>
            </a:r>
          </a:p>
          <a:p>
            <a:pPr marL="342900" indent="-342900" algn="l">
              <a:spcBef>
                <a:spcPct val="20000"/>
              </a:spcBef>
              <a:defRPr/>
            </a:pPr>
            <a:r>
              <a:rPr lang="en-US" sz="2000" b="1" kern="0" dirty="0">
                <a:latin typeface="Microsoft Sans Serif" pitchFamily="34" charset="0"/>
              </a:rPr>
              <a:t>          weather, but </a:t>
            </a:r>
            <a:r>
              <a:rPr lang="en-US" sz="2000" b="1" kern="0" dirty="0">
                <a:solidFill>
                  <a:srgbClr val="FF0000"/>
                </a:solidFill>
                <a:latin typeface="Microsoft Sans Serif" pitchFamily="34" charset="0"/>
              </a:rPr>
              <a:t>individual events (such as a cold spell or a heat wave) result </a:t>
            </a:r>
          </a:p>
          <a:p>
            <a:pPr marL="342900" indent="-342900" algn="l">
              <a:spcBef>
                <a:spcPct val="20000"/>
              </a:spcBef>
              <a:defRPr/>
            </a:pPr>
            <a:r>
              <a:rPr lang="en-US" sz="2000" b="1" kern="0" dirty="0">
                <a:solidFill>
                  <a:srgbClr val="FF0000"/>
                </a:solidFill>
                <a:latin typeface="Microsoft Sans Serif" pitchFamily="34" charset="0"/>
              </a:rPr>
              <a:t>          mostly from random weather variations.  </a:t>
            </a:r>
          </a:p>
          <a:p>
            <a:pPr marL="342900" indent="-342900" algn="l">
              <a:spcBef>
                <a:spcPct val="20000"/>
              </a:spcBef>
              <a:defRPr/>
            </a:pPr>
            <a:r>
              <a:rPr lang="en-US" sz="2000"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rPr>
              <a:t>3. Climate variation/variability </a:t>
            </a:r>
            <a:r>
              <a:rPr lang="en-US" b="1" dirty="0">
                <a:latin typeface="Arial" pitchFamily="34" charset="0"/>
                <a:cs typeface="Arial" pitchFamily="34" charset="0"/>
              </a:rPr>
              <a:t>refers to</a:t>
            </a:r>
            <a:r>
              <a:rPr lang="en-US" sz="2000" b="1" dirty="0">
                <a:solidFill>
                  <a:schemeClr val="tx2"/>
                </a:solidFill>
                <a:latin typeface="Arial" pitchFamily="34" charset="0"/>
                <a:cs typeface="Arial" pitchFamily="34" charset="0"/>
              </a:rPr>
              <a:t> </a:t>
            </a:r>
            <a:r>
              <a:rPr lang="en-US" sz="2000" dirty="0">
                <a:latin typeface="Arial" pitchFamily="34" charset="0"/>
                <a:cs typeface="Arial" pitchFamily="34" charset="0"/>
              </a:rPr>
              <a:t> </a:t>
            </a:r>
            <a:endParaRPr lang="en-US" sz="1800" dirty="0">
              <a:latin typeface="Arial" pitchFamily="34" charset="0"/>
              <a:cs typeface="Arial" pitchFamily="34" charset="0"/>
            </a:endParaRPr>
          </a:p>
          <a:p>
            <a:pPr marL="342900" indent="-342900" algn="l">
              <a:spcBef>
                <a:spcPct val="20000"/>
              </a:spcBef>
              <a:defRPr/>
            </a:pPr>
            <a:r>
              <a:rPr lang="en-US" sz="2000" b="1" kern="0" dirty="0">
                <a:latin typeface="Microsoft Sans Serif" pitchFamily="34" charset="0"/>
              </a:rPr>
              <a:t>          Year-to-year or decadal fluctuations in monthly, seasonal or annual mean </a:t>
            </a:r>
          </a:p>
          <a:p>
            <a:pPr marL="342900" indent="-342900" algn="l">
              <a:spcBef>
                <a:spcPct val="20000"/>
              </a:spcBef>
              <a:defRPr/>
            </a:pPr>
            <a:r>
              <a:rPr lang="en-US" sz="2000" b="1" kern="0" dirty="0">
                <a:latin typeface="Microsoft Sans Serif" pitchFamily="34" charset="0"/>
              </a:rPr>
              <a:t>           conditions. It does not mean variations in </a:t>
            </a:r>
            <a:r>
              <a:rPr lang="en-US" sz="2000" b="1" kern="0" dirty="0">
                <a:solidFill>
                  <a:srgbClr val="C00000"/>
                </a:solidFill>
                <a:latin typeface="Microsoft Sans Serif" pitchFamily="34" charset="0"/>
              </a:rPr>
              <a:t>30-year averaged fields</a:t>
            </a:r>
            <a:r>
              <a:rPr lang="en-US" sz="2000" b="1" kern="0" dirty="0">
                <a:latin typeface="Microsoft Sans Serif" pitchFamily="34" charset="0"/>
              </a:rPr>
              <a:t>!</a:t>
            </a:r>
            <a:endParaRPr lang="en-US" sz="2000" b="1" kern="0" dirty="0">
              <a:solidFill>
                <a:srgbClr val="FF0000"/>
              </a:solidFill>
              <a:latin typeface="Microsoft Sans Serif" pitchFamily="34" charset="0"/>
            </a:endParaRPr>
          </a:p>
          <a:p>
            <a:pPr marL="342900" indent="-342900" algn="l">
              <a:spcBef>
                <a:spcPct val="20000"/>
              </a:spcBef>
              <a:defRPr/>
            </a:pPr>
            <a:r>
              <a:rPr lang="en-US" sz="2400" b="1" kern="0" dirty="0">
                <a:latin typeface="Microsoft Sans Serif" pitchFamily="34" charset="0"/>
              </a:rPr>
              <a:t>	</a:t>
            </a:r>
          </a:p>
          <a:p>
            <a:pPr marL="342900" indent="-342900" algn="l">
              <a:spcBef>
                <a:spcPct val="20000"/>
              </a:spcBef>
              <a:defRPr/>
            </a:pPr>
            <a:endParaRPr lang="en-US" sz="700" b="1" dirty="0">
              <a:solidFill>
                <a:schemeClr val="tx2"/>
              </a:solidFill>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97282" name="AutoShape 2"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4" name="AutoShape 4"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6" name="AutoShape 6"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jpeg;base64,/9j/4AAQSkZJRgABAQAAAQABAAD/2wCEAAkGBhQSEBQUEhIUFRUUFBQVFRQUFRQXGBQUFRYVFRUVFRQXHCgeFxkjGRYWIDAgIycqLCwsFx4xNTAqNSYtLCwBCQoKDgwOGg8PGiokHyQsLCwsLCwsLCwsLCwsKS0pLSwsLCwsLCwsLCwsLCwsLCwsLCwsLCwpLCwsLCwsLCwsLP/AABEIALABHwMBIgACEQEDEQH/xAAbAAABBQEBAAAAAAAAAAAAAAAAAQIDBAUGB//EAD4QAAICAQIEBAMECAUEAwEAAAECAxEAEiEEBSIxE0FRYQYycSNCgZEUFVJTYqGx0RYzcpLBQ6Lh8DSC0iT/xAAbAQACAwEBAQAAAAAAAAAAAAACAwABBAUGB//EADIRAAIBAgQDBgUEAwEAAAAAAAABAgMRBBIhMRNBUQUUIjJhkQZxgaGxUsHR8SNC8BX/2gAMAwEAAhEDEQA/AO3wwwzUcMUHH98jxQcz1qWbxR3GQlbRgRRx7Yd8aWzOpSqNW3QbSSfQbkmMTvjnOOrNzqKAEIpJsEO2NOJjlXD0pSc2wbOSsIBjwMCaxjNiXKpX9EHljD5ilsbgMXSc0LJTVgNZCYY/w8XSMXLEwW2oapsYBjljx6i9snG3bF8SrPyqwahFbkK8Pj/B98kvEyLDt6zYWZLYgaI+2RMhHllzDNMYxjokKavuUsMu4Vh3BylLFAy5hkuTKUsMukXkL8P6ZCZSDDDDLADDFrFCYDqRjuwlFsbhj9GHh4rvNPqFw2MwyTQMYwy4V4zdkRwaVxxTGEY4PjgcTxKtPzq6CyxlsR4Y8pjSuPhWhMBwaFQ4r4zJ4OGLbnYf1zLi6lLDf56ksq/Py6sbSjKp4Iq7IMLzTSBR5DHaB6D8s85P4sop+Gm2vml/JvXZkrayRlqd8cXzRaIHyGVpuD2tfy/tjsN8QYTFVFGqnB7a6r35e1vUCpgatON4tP8AJVGP0ZHi3npalOcn4XZGCMkt0PJxC+MwwY4WK3dyOoxxfEJxKxdOMUacOgN5Mm4Yd8myDh+/1yfLdWHVBqLsGGGLWVxYdUXlfQTDFrCsF1odS8khMMWsKwe8QC4bEwx1YXi3ib+VF8PqJWFYt4l5OJWlsiZYrmQzxDvkdZZORPB6HL4VSXmkC3FbIjLYniYjRkeWNxkcNBb6i3UkO14ms4mGNVKHQHMxdWJhhhKKWyBuwwyQIMXTmbvUeg3hMjD48Pi1hpxE505f62GKMlzFjTUQPz+maAGUeHkVXFkC+ke5PYfXL2eE+I605V409cqV19d3+30OxgIJQcubYYYYZ5o6AYYYZCFDi4qPscgGHP8Aj/CPDigRLP4RJNVccrgj8YwPxylzbiHRE8MEs0ipQCk0bJoMyi9vM59W7FxTq4CE5vXVezaX2PN4qjau1H5mjoGLnN/rniF6XgbV9hZUxaY/FlZLkBku9AU0moAk7nDg+ZTSLE3iRgzxSSeH4fVDp0miNe+nV4bX94jt2zVlzaykDka2R0erDWM5gc4mEZZpIl8PhI+JZmjYK5kDkqOrpVfDqxZ+0Haup0XNuIdnCiPvL4akWr+E6jSJVfpatStrUaWO2oL1Njh4dWC83odJ4mTJxI884ub4rlEZl0xiN+G8aMtdoZS/6N4nVRDaQGA7NIoBIBbL/FczmjaU2kgSbh4wixlWImaIHqaSiQHPoO3ph93p+pV5o6nxB64hnHrnKpzaeSXSiaACwKmNXYUwUaiJgB5nbVftWV5viOVHAbwwHmVEGhqMZ4uKAssquyv9nLe+khvukXU7vTLvM7MSDFvOa5FzGWTUJtAbRHIFRGWg+oUH1Mkq9OzqRfmq7XU434jnSKacND4afpSpE4dZC/DrNuH1kPZhJ0BRSm9W298CmuRWaV7HYXhecnzb4seEPSG1ZKV1NldLyS/KTvojKr/Gyg4//EMrT+GmnS0piVjFLQ+wMocyXofcVpFbHvYwuHBci/HzOowzI5Txcrx6pGUklh0KyjpYr2Zj6XmpFJY98alZaC762H4YYZCBhhhkIGMeEH2x+GQhVaIjGZdytNHWXcBojwwwywAvDF0nF0Yl1KceaDyyZW4udkW1jeQ2BpQoDv5kuyih9b9sjXx2vpij22JZ5D+KgKPyY5eJAFkgAdydgPqczD8Qq9eAjz3XVGAIqP3vGchGH+gsfbM8q7npTQ6MLasbzGN41ErSFvDkhZlCoqBBMhkfsWsR6j83lnUnOR4jl8/EKVmlWONlp4oASxB2ZTxD/dIP3UU+hzb5HxxdCkh+1iIR/LWK6JR7ON9tgwde6nPJ/E2Dm4QxG9tH8nt+/udTs+qruH1NLDDDPDnVDDDDIQ5b434xFk4BXdU//qMpLEABIoJtTG+wt0F9hYzT712PmP7jMjiuK8XijOqGRIdUA01Ys/auoPzbiiO5VVIs9JfFwSldfCy+Hd0FAeK9wQ0J+Wj3ClDY3z6x2LhXh8FCE1q9X9TzuMmp1brloahA8wDdeQ8tx+WNjgRSxCKC+7kKAWP8R+9+ORcIZKIlCWDsULUwoblWHQbva2+uT51XRg+RjzyXMbJwsblSyIxQ2mpVOg1VpY6TXpgnARh2kWNA71rcKoZ67amAtvxx2KDiHhmtYMJVOoxuCWq0LRXSRpFaR2Wv2fbtiNCN7UbkE7DciqP1FD8syeY8xmWcx6gilA8ZCAlq2kBLE7qdJ7DZx3o1Qk+JJ4G1y6ZeH0lndU0vEoq22YiQUdVBRsrb3QYFXnCWWRbUW7Jm1zDlvDsNc0MLaNw0kaMVJrsSCbJA7dzWYDT6nZ4eH4aHWVcyTxAyyFXDK7RqV00QrAs2oGrAIy9zjm6M4CtqSOEcQxXew+tYyPI7JIa9wdqGY8HEhuIfXYJcxxKQbYRKCXr9gMzHUaBLL6KTVTEt+XQBtxukX+VhoZURVhUyyNrEMKRgqA763IN9hX1bN1+UwlmYwxlnUq7FFJdWAVlY1uCFUEHuAPTM/lERad3+7GgjG/d3p3sV5KI6P8bZt5pw+aULyBzPfmR/oy69elddFdVDVpNWL71sNvbGQ8DGiqqxqqqQVAUAKQukUB2pdvpk+GPKuxqRhRQAA32HubP8yceDiYZCE8c/r+eTA5SxVYjtlWCUi5hkK8R65Krg9jlBJ3FwwwyFhkfEdskyHiW7DIU9iDDDDCFD9eJ4mNyjzfmngKraQQWoszaEQBWYs8lEKOmhe1kbjM6w9OI1TlJ2Q6flEUkniSL4hBUqJCWRCooFIz0q3fqAvfvl5BmTDz4Mjt4bDQ8aEFlJt4Ypu6kjYSgbEiwd6x3DfEauyKI3BcR3enoZ/HtGo91MDA+XUKvBqysskA4wk9ZcifjuJkLiOJeqraVwdEYN1t3kcn7ooAbkjYGH9WvGqtA58ZNR1SkkTat3SahspIFFQNBA0jSNJi4j4iUPImneMvqZ3VECIkLs5dth/nqoB7kHsBeRxfFUTbL85aBUTXHqcTJE6suliCoEm5BPyNV5fBg6Tp1NVzTJeakpQN3gviGJ2Ebnwpv3Uh0k13MbHaVfdb96O2alZzvAcaOIjfVFSh5IyrlWDNE7xPt2rUh79xkcfIoFFLEqr+ylqvrsikKPyzx0/heFWTdGeVdGr/fT/uZ1P/Qyq01qbvHcxjhFyyIgJAGpgLJ7BR3JPoMw+L5rJxBEaCSCJwSZGBWSVQFJSJe8V3uzU9BtK/fWFuVxcP8AaxQxx01ylERWZCCGLMBZ0k69/JT65pT8MHWjsQbVhWpGFgMpIIvf8iQbBIzfhOwcNhGqkvHJP6L6fyJq42dTRaJlLguBXhUCRr9gCaUb+De5od2Qmz6gnzHyy8Ry628SJtDnc7ArLtQEi+e1UwIYUN6sGTh5zZR9nUAmhSuD2dN+12CO4P4EqFKt07qx6lJ+TY9SbetAr28xvYPf8fnhqjFptLf8kPD8wttEi+HJ+yTat3/y3oB+xNbMB3AvKyfE0HYvoOqRWDqw8MxlQ/iGqT5lI1EWGBG2aPHcEk0ZjcWpr0JBBBDCwQGBAIPlnH8T8LScNxUMy8Q0ykGCTxgPEKadakyoo1kaNiwvci9xk7zptqU6cbNnU8HzOOUkI1kXsQRYBostjqW/vCwfXLWc5JHdeRBtT5q3qP6e4JHnmryrjzIpDgCRDTAHuDelx7EfzBHlhUMQqjs9zOmpbDuacuEyVellOqN6spIAQGrzFEgjzBI885DlrSQu3DcUtMwDKQdUcgbaQRE7lQ33aGnxAKoAnsuYccIk1HckhUUd3c9lH9SfIAk7A5zU/BtOypMdXiCy6kgRTR00fhIb0ivE9bAIa9RwcTkdovdhpq1pGA/LP0biHjjsRcXDKigqdEcw1FI1I2VTrc0drJrNPlD0xCqzyuoLGwVRpGaRIAw7UHLGgaUaj3GQzcYED8NxbqjBCtnpHSusSxm7C0ek9wYWFkg1NEiwooCygRjSvgrKAxYDW5aMFtz5+Qv1IzG9NJBO9rS/s7jguEEcYXv3JPqx3Y+2/l5bDJSmcLwvM1LdEqsw2PhzFRGfNZGL6mO3bT5dhm3wfP2UNruVAbDop1aaG1AVLR1G033AonuUZyi/Cws0Xo0bpXEw4filddSMGB8wfMbEexB8vLJCmao4hrSaKdPoR4Y4pjazTGcZbMW4tbhhhhhghjkejjcMhZcVwcXKQOO8Q+uVYLMWmcDKjtZvEOGQpu4YYYZYIZBxXBLJpssCpJUo7IRYoi1IsEeR9Ae4BycDIuK40RlV0s7sGKogBYqtam6iBQ1LZJ+8B3IxNWqoL1GQi29CtH8OwqAFUqoC9Cu4U6Y/CUlQaJEYAs/sqe4BCScjiLlwGVj4dsrsDcauinv30uwvz29MTiPiOFQ1lxp4c8SbjcVELJuxs9A9B6vbHNzhQaKyaroroNjp13t5V5/hi6MH557jZOWyBuTJq1AuH6utWIY6lRWBb0IjT8VB2xeD5JFGuhVIUNE9amPVCsaR7k+QiT6174z9eRd7bSSi+JpYJqkClF1EdzqUfVgO+2T8BzaOVA6NatH4gNH5bI3HkQQQR3FYVeVoOwMFLmTQcKsalUFBnkkO99UjtI539WYnH5QXn8TVZdbAI8RHTpKu+rqHakb6Vv3GNXn0W2oul6K8SN02kOlD1AUC1Lv2JANWMKjHLHXcGak3exq1t+GVeDjKIqk3pGkGybUGlJJ89IF+95CefRUta21VpCRSsSCrsCAqk0VRjf09RacLziORqTW1abYRyaRqRZFt9On5WU99rrvicOvNcOonZFjj+FLqCjaZEOpG8r81YeaMNj+YogETEYKceReCm6ErcmV54+pHkHMOHMkTJdEgFT6MpDKfpqAyDmXFyR/IiMK7szL1b7bKaFVv79tspjnM3TcEXY6/t22NbBfstwTte1e+OqTpXtIVmy8zP4t9r3Ug6Tf3SN+qvQ0R5H1prx0XGbCZBbID0irOwLxWdjdD2sA+WHE8VJICRHEso2YeI7Ky/cDHQDuL6qNbjfcZlC+Hoxi00i4XpRpDGvClH2V0T0bXa2R3znNKMvA/kCorlubEkrSTyuzdCkJEo7AAW7n+Jia+ij1OM4XiNT8KbvXJse1/YTPYrvsP/aznXnE3Axpwsjt40qQrICQ0axkFnYmiOiM997YZ1fJeGHjhFWo4IxRrYOwKIq+6oHsfxp64V71M0uv2QbheXv7Ij+LUV24ZNKmQyMYyVDFbXwi30BlRiPRT6Zb5py5lJkhTVYt4hQLkCgyE7a6AFGrFbit8zmXHH9YNo6jEgjVWvSsukSFr/wBE4vffSB3xeH4eTiBrUyOCBUrzPEjgn5o44u4oWGCiwRTG7zVKUZtq17hSXJlLjOHiLAyo0D61ppVUB2arQE2j6qAIF2QCNwCLfC8v8K9DHSWsISSAp7qLuqNkVXeuwFOMXEcOyqWLo1gK7mZHPzFWaQeJG5Aaupk23HYZe4f4f4WRUkhBRdLafBd41Gr5riB0Xd3a9xv2xXd82kX9GDJaWv8AuQQT+BMpA6Z5FWX5QAxXTG5JIINqiULvUBXbOkDZgD4SiWOhrc6FR2eSQPKqihcqkFT3O22527VtQThxYvvRB7qfNSPX/wAHsc106bUcs9SbLRk4fFyPDAlhovy6BKo+Y8pjSMUPjg4wM1anvqi7QkR4ZIVGNKYyGJg9HoC6bQ3DDDNG+wAYYYZZQYYYZCEgFZR47gNbpIrsjoHUMoU2kmkupVgR8yI197UeRINxmytxPHRx3rdVpHkOogdCadbfQals+4zLSo6557jnPlEy+K+E43R1Mk1urIzmRmJVoDw5B1WD09VkXq3wn+EYDssUSpq1+F4MTR6tJQsIyKDEVv7ZptzGIGjIgJdYwNQ3kZQ6p/qKENXoci/XUNsPFW1IDd9iaoH3OpdvcZosis0ymvw2Agi8WRotUbaWosWiCaSZO9F41cjzN70ay3wfI1iLFWamijj0ncAopXWo8iw035Wt9ybeOcQBgDMgJ00CwB62KJ39WBA9SMvSHMlbxTUEMjKSTbMGf4YWQKJpGcBPD0gKoKGOWJhtuCwlsm/urVb3LNyEyAiaUyBlEbAKEDR2SymjdudGojaloAWc1sM2WQnPIzl5M4KMs9ugUanjDagqulsAy9VN39R23rK3LvhzwZS4dXsqSXiBktYkiOmRWAAOnVWnuzeuby9sjzJh/NJMdUm7IpDlSj5XlW/PxZG9PKQsPL0wXgJL/wDlTVvtp4Yjf38K9v8AnLuGaZwU1ZiVNp3Ob5h8MSPJqhlkicOHeVvD0TWoBDwRBRKa21NpI8jtjeOhsmMkLJRK3d1tbIVKsV3AJBHcXXbOpRsh43gElXTIoYWDRHYjswP3WB7EbjOfKGuWenRjZpVEmcc/K5NYYTsKUgaQtX36g4ZnB9NQr67ieGOVTswC7khkG5PmCknT69vPffNY/DagAJNOgBG2sSX7FplZv55Zh5NGO4LnbdyW3Hnp+UH6AZfdaj5oQ0+f4OQ45pIGXiFhDIGKzeCbsOqhZSpAAYFVBNnpPfYZ2PJ4AkQpg5frZwNnZq3HsAFUeyjLbICKPb0zmeF4j9B4jwWocPMWMRv/AC5aL+EP4XAYqPIqw7FQHKlGm1m1uEn03MLm8mvjVRGpuI4iZSKHy60hdvX/ACuHZdv289I0D028h6emeV8ajfpsMnTqgaJAw31XKjTMRXT95a/1eueo3ioU86vF2Y1zSRzvP+Yr16nCQwlWd/MvGwegfJQQBtZJsbVvlcykXhwJFWbSXJPgzMgDubsxFwjWSSdjvvXc5n84Zo+IeKchwCZE0ghQszObZSd37gn8gLNxDiDJGEZyVGyGutdQKLq72Vug3od7O5xVq8ozea90djD9i1aip1r+GT1S5R/l/wAHWfCPOjOjhmZmRu0gQSaT2LeH0kWDTD0o7g3qcamn7QMFYUDqNK63QVz5bnZvInzBIPL/AAZwQHEsyl942BButmQdj23Wx9WPnnaEZ0sLiFUgr7mHtDDRw2IlCGxk8D8QwuLM8W8rRrckYJbZhGKNMwDAbXdA73eXzxiCrkTdig6l3cHSUG+7WCK72MzOZ8rkaSVkWNxPw6wMJSQE0tKboKdakSmxt8g9bEXD/Dp8aV5NDLMjRstm1QBFVw1fO4QFzt8sYBOizr1MVovW5q8RzOKP55Y06gnU6r1kBgm5+aiDXeiMG5nEHKGaIOO6GRAw21brdjbf6Zjx8lmWKOtDzGBklcvR8VyryOrNG1q7ghgV7BdtqyMcimMc0baT4q6fnXQbhjjNp4QPzKfPtX0yrsvJHqdIH9D27i+319MeHzN5VwLxNKHKlS48Ii78JUVVD33YURfmAD3vNDBlSjPdA5nF6MlBvGlMZjg+ZnRnT1gws6l5hCMTJQbxpTDhiFtPRkdPmhmGBGGaU77CgyjzPlvimI6tISS3FA+JHW8fsCwQn2WvPL2IWF1e57D1rvWQtNp3Rzh+Em0Ko4hlZNbBlVDre0WEyh1YtojiiWwQxo7i8v8AG8oZxL1bySxSbNIleGsaka0OofJ3HrmmJAexH5j3/sfyw8VbA1Cz5WMppJXDzybMlvh0sWYuwJSBQBLMwuGSSTr1H7QHWBTA9j5ZpTlw1rTD9k9JHrpbsfof9wyx4gokEGvQjbG5lw6cm5sOpJ7EEPGKx07q9XobZq8yPJgPVSR75PkcsKOtMFYXe9EWOxHoQfPK54eRP8t9QH3JbPlsBKOofVg+bBNrl9O2NbvlROaqu0oaI+rjo70PtRab+QJB9suPmKPhrNdf7GyXhG4YYZtEBj1bGYYupTU1ZhRk4skZcYRiq2OIvMqlKg7S1Q1pT1RHmD8ZQr+iySOupYlMhANG46dCD6hhm+Vzn/jeWuEKVfiukdet71+NV+OaKmWVNvkKtZ6nGcTzEyhURdLvc7EEgqCVjRbruzsx9tB23z1M55hzWP8AR3LgMxUKxXbdIwpRAPqrt9XOenA3uO3lisLazsE2rKxyfxxyIuBPGCWVdEgXdjHuQyjzKkn8GPegM4kS1TC9yBa+m9EV337VvZz2LKUXI4Fk8RYIg+otrCKDqN211825377n1wa+DVSWa9up3ez+3JYSlwpRzW29PT5GX8NwHhIFEscutlTXJp8Q9yFRtBLWoO5qrJNnc5uNzSLw2k1govzMvUFo0112rz9ADfbJczOY8tZ31J4atQHiVJr2N0TGy6k/hJrvYxjw0LaaHIlXlUm5T5msU9MbWcxwPw1Ikiq0pZI4YFWQqNVpLMxSIKw8OlKCyDalR93JOL4biJoI4ERoyCxeR2CgFAxj0lWZifEKNRWiEIPesFOdLSWqI4QlszosM56Ll8zSIzRHRNLrmjd1PhVAQKFkMpPQQD3VT5k5YHLSnCuixkMzNYQqGK+Ka3Jo9H3SRY22x8JqauhcqeXmbOGcq3CTjh5o1jYNLDNHEU6FRiW0MUMjGIdd7E0FPy7Lkkq8RHIHjhZ2DcSXsnrBWVoKcyadBPhKEKHTd2tblcrh+p02GcrDyniuiIso0eN9o7TSq4cREaiHjbVr8SvJRsMTk6TCaLWOIJKxF/E8SlrhlRj4qkwuusbxkB9ZZtxWXcnD9Tq8cHxuGDOnGfmQCk1sKzXiYYZcYqKsim7u5zv+MV/dH/cP7Zjc6500k8E0aU0KTqLet5jCtkAb0iybHz05Qwzj97q9T0SwdFapfcbDStFoTSsPh6Dr3Xwhxnhnt1UeITY96a++aPLOKPiLI8bA6EUhP0dl1K8rm2kXxAAZNtJHY+eUM1Il0qB6f+nEVcZUSsH3WmUW+ziWJR88PDRSlo4dIWIszoRHpMiuDo3N0xII3uaHnrCORXieRpOHSFnDqgYxiVdRIOpNQcHYEgn2yrI9kn1xuNhiaiRTwtN7mjyf4k8EPXDNpJB/6CSsQqr1JHUR2UbgrsBtmmPjuLzjdf8AVQ39ATsfwOc3gRh97qC3gqT1sdZF8XoSPs3327r54yTmUSgtGssXmRGV0nez9k3QO9kgAn1zjzwg+6Sn+g1/2/L+YzSRpaB6JAfW42ArfcBgxv2UZnq4mpmUkwlhKSVrfc1k+MmU9UWta+ZCFcn08JiVqvPX+GTx/HEJNaJAf2SFB/ItuPcZyLcWFNOrId/nG238a2v88eyK43AYH6EZp73VW4DwNF7I7H/F8X7Mn5L/APrIeJ+Lxt4cd+us6a+gUG/5ZyH6MR8jEezWy/kTY/Agb9sPGcHqSx+0h1bepU0R9BeTvVR7MruNFcn7nUH4tf0Qe2lj/PWP6ZBJ8XT6ukRhfQoxPvvq/wCM508elgX3NX5K21K/mpN7WPbuRcknEKponc9lG7H3CjevfAnXqyVmMjhaMdUjpJOdTSLtLpvzRUB/7gaOclzXiGaZQZpZArd2ckalYGlTZbU1bVt8oskgQcbzSRFc2qKO4s9I9ZGB+Y2KRDfbqo7XXdEQPQEYAChqUyuqnSD5JGg1EAD1YAV1Ji6kHdttMqpRhKLjFW9TH53zKUyhvEI3KHpuyNIv3UOUQ1+02afL+fNGnXIyaaUSWwAUbKhfbsDQLfT5gQMqWIzSMusk+CTbArUp1FRoHyhS5O++yGzV4NIHgEoBvQBIDZZomFESaBbCrIYAkEH3Gar2SSF0qEYeqOu4b4jm0gpNqU9j0vf/ANiD/XLA+J5/21/2LnKQDS2uJUbUo1E9Lfiw8qFgkEHfcCs0IuLBNdiACQSNrJA27+XeqPripSqLaT9zQqVJ7xXsbC/EU9k67vyoUPoPLH/4mn/aX/aMysMDjVP1MLu9L9K9jRb4hnP/AFPyAH9BgPiCf94f5ZnYZTqTfNl8Gmv9V7G5w/xFK2xej/XHT8zmPaQg/hvmFlvh+M8m/P8AvmaXEg80GwuFTe6XsSNzye95GH5f2xP17P8AvW/l/bJJYQ3f8DlKThWHuPUf2w4YmUtMz9yuDT/SvYsfryf9638v7Yh51P8AvX/P+2UsMbxJ9X7k4UP0r2Ln65m/ev8Anjf1pN+9k/3HKuGTiS6snDh0XsWv1pL+9k/3HGScdI3eRz9Wb++QYoOVnl1LyRXJCYYZX48sIzpvut6d206hr01venV239N8pK7sEX+Ejtvpv/bLPFyUteu34eeYnCcYyaRGJSDIB9okjdGqNWpvmAAZyNXmO9AA15OYTmi27GNGKCJ6UmMswBvyYAV3PbuRS3QlKd+RWdGnhmfFxEhPkVBAvw3UsC5WxZ6aH51fY4k/FP4tC6DVpCPuKTq1/LVsdvb2OPyO9iZluaOGZQ5hLQOkG9N9LjRqB13v1aKHpd1scjn42UMukbAm10MSR4TsGLX8uqhVXY7+WRU2VnRs5d4F9iPTf88xG4x/BDUNRar0mgNRGoqWHl7+d9sZw/MJtj0regEFHNWYixNkbUzCqBFfXF1KLlFovOja41KYH1H9MoHgkuwukk2StqSfcrV/jjOI5jMysdCjSSdw1gBXJQ6SbOy7jff5e1wrxbGJWtQS4BJGxW62pj323s/8ZKcJKNmTMmWfDcdnv2YD+TLVfiDgJ2HzIfqpDD/hv5Zm/rOVQgZAzGrK0ATpQ6aZhvbHtfy9vSXmnHtGSAusHSADpA3DdNlhu1AeZ9jjcjvbQrMtylxMsM0umSPSxXYFKlkHkARug7ijufYA5bj0hHagqAkdJYFmrw+qS7at+oeZ2+WzDw/FCNpPDhQBSB0KFY2WUA6SSTr0d62Yn0JWTmJAdTEgWMgC9AA0t07axV0GGrT5d8bZ7L8i01uWAhEaaoxJIqhhGgCqrVuRqNA3fUTfevPLXBTMWu7APUw7A+axX59wX+oH8NLmPFORGqmhIq3s17ywKR5EdLt6HbyrHNzBlA/y1UELZsKDpLfgDQAHv51RW4uSDukzZm4XVPEwH2YilWx5MxjYH8kP5++YEvKniZK6QNQ1LX2R6mD+hRgAGU7E0e+aHCc+o6ekHfVqb/K6lA1+lg+29ZPw3FPNudNNp00TtcKSEA1utk7nffEx4lJ2e39k8LKsnBl1DEhZQDToSQL9jWpTsdJ/85HLy8yGpVRx5PQuu9Op29d1O17Ad8gfnTaiAE6WcEFjuAspAsCgbjsjuBe3rNHzNmalEZoqCwYlTqd1tSBv8h/Gx74/LNEvFksfAlP8tqG3SQPIdtXcD63liFmrqFH8CD9K/sMyo+fFtOkINSo1Fza6hEzAivSQ79th60J05tq8UAC0CkGyR1s6ixsdtIJ+uU4TtqRSjyNLDMn9avqZdKkjV94gUrcQP2SbqIfnlqPj9WsVRQEne6vdPLzWifSxgODQSkmXMMzF5sw2ZU1D5uvuKiPR09TfaDbb+eIvOG3GgGgNywW2Khroj5eoC+9+WXw5FZ0bMPElfceh/wCMuR8Up86+v98539aHRI1DohEuxPf7QFdwPOPuR5+2TQcYzFwVA0gleomwGdd+kad19++Jnh7hKaN9owe4B/8AfXI24Ra7V72c5yHnDhSzIKpdOhmJJKxmqC9rk7izt2yeXnLeGjkNRLhl3JpVkOw2O5UdxdHsMDu1RPRkzouYZnJzgHSAjWb2pgQQWA7qKB0ndtPtdHHfrlemgzBqoqCRRYKGsCgLJ7kbDNHDl0KzIv4ZX4HjPEUnSVINFW7jYNuO4+bz/CxRNjBaa0Zad9QwwwyiwwwwyEDDDDIQMMMMhAxVaiCPLEwyWIWZuM1CqrK2GGDGKjoiBhhhhEFvEwwyEDDDDIQbJGGFEWMv8DINIQADSAFA2GkbAAewylig4M45lYhc4rhb3HfzHr7/AFyll/h+KvY9/wCuHEcNq3Hf+uIhNweWRZQrGvGCCCBRBB9we+PZa2OJmlMoQLiJEBdfeNncmzQHn7AbY7DIQTSPTAqPQdq/D0xcMhBoiAvbvV/QCgPpjqwwyyDfCFVQrtVCq9Kw8MVVChsBQoCq7fTHYZLkI/0VNuhen5ekdPnt6b4Hh1tTpXp+XYdP09MkwyXZViOHhUT5EVe/ygDvV9voPyGSYYZCz//Z"/>
          <p:cNvSpPr>
            <a:spLocks noChangeAspect="1" noChangeArrowheads="1"/>
          </p:cNvSpPr>
          <p:nvPr/>
        </p:nvSpPr>
        <p:spPr bwMode="auto">
          <a:xfrm>
            <a:off x="155575" y="-800100"/>
            <a:ext cx="2733675" cy="1676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034" name="AutoShape 2" descr="data:image/jpeg;base64,/9j/4AAQSkZJRgABAQAAAQABAAD/2wCEAAkGBhQSEBUUExQUFBUUFRUUFRcXFRQWGBQUFxQVFBcXFxcXHCYeGBkjGhcUHy8gIycpLCwsFR4xNTAqNSYrLCkBCQoKDgwOGg8PGikkHyQtKTApLCwsLCksLCwsLCwpLCwsLCwsLCksLCwsLCwpLCwpLCkpLCwsKSwsLCwsLCwsLP/AABEIALcBEwMBIgACEQEDEQH/xAAcAAABBQEBAQAAAAAAAAAAAAAEAAEDBQYCBwj/xABAEAABAwIEAwYEBQMBBgcAAAABAAIRAyEEBRIxQVFhBhMicYGRMqGxwQdCUtHwI2LhFBUzcqKywhYXQ2OCktL/xAAaAQACAwEBAAAAAAAAAAAAAAAAAwEEBQIG/8QALREAAgICAgICAQIEBwAAAAAAAAECEQMSBCExQRNRBTJhIqGx0RQVIzNxgZH/2gAMAwEAAhEDEQA/AMhpS0qTSlpXoTHI9KWlSaU0IA40paV3CUIA40onC4MkF+wFmkG+oeL0sD7FRBqtX0TSa5j3NBY0uc0XiHSDPOfuobOoguGw4dVHgDzYOBIaDMbOOxi03hW2cdlSKju6OzGOLXVKZLC4fAXAhriDIkKmou3MjZsDh+WZJ2m59YU9YvDmh7XAxIBBBsCLApW1vpjqr0S4rs1UZUqMYNXdtFQOb+khrgQRxgz6KtxeU1KZEizm6hxBHGD5/VXGUY9+sQ4wW6H3/KGOZf0JVvmOat00NQB7pzjbwlwgEAniNbGn35pUszjNRHxxKWNyMKHcDv6/ddaVd5xgqbi8UmmGVKjg42/pv0upCOkuv5etfgKjKbprM7wWi8Af8TRv7x0TZZVGN/yExwOcqQJpS0q/zHFUsXUZ3fd0iAdRAi1o8I3iCo87yWnRYx1OqX6jBBABBiZEcP8ACVDkwk1F9N+jvJxckE35S9lHpTaVLCaFaKhFpShSQlCAIoShSaU2lQBxpTaVJCaEAcaU2hWOW5NVrnwNkcXbAeq1eXdhGi9RxceTRA9zdVM3Lx4un5LeHizydrwYj/SmJgqN9Iheo1OzNGLNFuZP7rM5z2XZu0Fp5fz+XCzX+Uaf6S//AJcmvJkSxNpSxVOrTP6m/wB1/nuP5upaEVLN8Lv0n/tdx+SuYufjn56KeTiTh47ItKbSpHMgwbEJoV8qkelMWqWE0IAj0pLuEkBRaaU0KXSlpTRJFCUKTSlpQBHpTQpdKWlAHFN2kh2+kg+cGYVtltOniMQwOBOp2t3wtbbxkaRJOwmTx3VawXG29piJ6zZXuR5KTpdTqf1NcCW2iLh3EbHbgJ4pGdxUXb7H4Ytv9i0r9ky0uPe/0y4uIMDTTu4sE2u64No3VTi8uaa+q+pzXVHh0AtizRq48BED4VtDSeQym8NEhwdpOpukQOInjHus5WIqNxdc7CG0zAvB0tidp6fqWGm0aaimZitTdTa0gyH7b8pO8ExI25+/dXFajpJcHjYQC089RJBHz9FZ4zDhtLDyxuotLgTJmCR4mkREQoH4Zmtndh7qj2kOmI1EloDAByjeTcp8cjTs70TVMqX4gtmx8QAPofl/kp2Ug9pnlzPS9tzbZWDsI5u7SJ2mDMAWAM6uBI6qvq5e4mQYvYbJqyvyw+NeEcVGbW3jb9X7qPFNqTZ0gbEzB6/JTim78wJt5pNqiQJtxV3HolvIp5t29EQ4fC1HiWsJjeNlGGumNN9o4z5FX9PNNJhtmi3v0RmYZJRB8FUEuZTdewL6j2tLSeAGp1+i6hl28r/gVlwxgkk+/ZlITQtJjOzg0t0OaXgVQ9s7PpDUYM31N/6VR1aEeVvOCA4HyIITU0ytKLQPCaFJCLy7J6tcxTaXRudgPMlEpKKtkRTk6QBpWgyHs6HeOqJA2b/+v2VzlX4dOkOq1Ii8Ux/3OH2Wup5LTZS0NEBotP3J3Kx+XzW/4cX/AL/Y1eNxEntlX/Rhcwz97T3dCGNbawH8AR2T4l5HjrvJ8mx9Fm83zFlDEkPY4kGSA2eZVvl3aihWgFlSmefdPA9SBCxndWaqq6NlhqbiL3HBw+44FQ5pl8t9FJkVaLA6mlWT6Ugt/kopSQOTTPL81wRaZiw+YJ+okoWlkzJB331AWiTAd7wD5g2Wkz0d246h4TIPmFUYHFNBkH4Rta7diCOJid+FlWdnXVhOM7OCo27oPwhxmQRuHcx8/NZbMMtfRdpeI5HgR0K2j8YBNOYtqYTy4sPF0cDxHGRKgLmVqZpuF+EmepDTzFz1F1f4fOnhqMu0U+TxY5e10zEQmhG5llzqL9J2N2nmP3QkL1EJKcVKPhmHJOLpnCS6SXdHNlzpS0qXSloXZwRaU2lTaU2lAEWlLSpdCWlBBDpRmAzJ9F2phvETyEg29oUGlLSuXFSVM6Tado0NDtKXU3gvDHObpkzI5kQI425dV1Vh7KdBtmyHP4Dw7NvuBuT0ETwzelTUHaQSLmIHS4MrO5OCGKDmjQ42WWSSgy6xbG1H7+FrWsb0aJjyLnT6FAOo6XwSPAL8tRkb+6iwePDjpcIJuCJuYsDqnrtG66zOg2HOa0gETpLyYPmIlZ6yRNP4pHNDHv8AEA6GEixsIBPDqb+gXONeWjw6TPT7hU9CiXuJJ0kNJm944Dr5qRlCpVIaHWO8kxHXyC7U00cuLTC8LXe4xDSdhANzyCJzTKqtP/eMIDrTwmbXGx81ZYPHMoxTojxbF53Pr9gr/DYnvqZp1BrHEgbRBHrslY87c1S6Jy4qhbZg6eEaQ25DhJIIsdpM8AItv8SepSef0mIBAMHpIMEleg1sta8aYAkQ2w8OwLusCGgefO1Pj+xTQ6ab9AMQDfxWAk7/AFWkuVp1Rlyxbd2ZLvnNIPiBvvI4XHslTOpzQf7Genwj5WjorCtg3hzW1WFpJJ1EWi4MHhDo25qtqUCCAOHdne4uZM8bcr22VuGeGQQ8UonOKo6HEdePuPlHurXLe1L8NS8NNzw119AB0jeXA8OqyWOxJqNYDOogTAkk6D1vu0ei1ALGY2i9zu7Y+lSNQAx43agbC0Wk+qr8/C54k16LfCkoZX+56D2a7T0sZSFWnxs5uxBG9lPiMfOyEwPZ6lRJNNoYTJOkBoJPEgDdDlulxB52Xm5SZtJRs4bk1FztTqbXHmRqPuVd4PLmgeFoHkAFVtqo7D48jiuYteyZL6LBuD0nYBO43lBuxpPFSUsQmKS9CnF+yh7Z4DXRc4fEBPsvLGY4tdPXzv8Az3E9V652jreAwd7Lx7GsioeF/muEk2yJWWlTEzTiY0EEXJhp5cwDHmCeiDfmDheYIIDwOU/EOrT8vJcB8MuLi8cxxA9Pv0QVR/Hl82QpjBHDkXNTMzWZDvipzt8487fJCQqqhWLXb7W8xuP+WP8A6qzw75HkfkbrY/HT1bx+vRn8yGy3OoSXelJbRmF9oS0qbSlpU2QQaEtCm0paEEEBYloU+lNoQBDpTaVPpTaEARNpkmAJJsAOJXWJy5wEm0WhWmQ0j3oc3cG3mtNmWUUCwzOrnJcfksHnZ956rwv6m3wsOkdn5Z5UXuB32K1eHxLqlMTT7wHi0i1rg8jPNZ/H4XQ4xPSRddZTgKjjIeabZiQCXOPJrRGo+wVBF+y9/wBjt0utokESZcR7WA9UGcs7oRMkjjb+c1cZblZYS6qakj4WvInjdwFuGyGzN8vPklyl3qjr9ynaPmrfJc2dTIaDAJAiLR6eZ91W6E2leh4vEUMf8flmFyeU5zqPhHoeFxVNwkGXH+0gADgOg/m6na6Y6XHn97FedU8Q9uziPW3sUSzPKzdn9NmzHIWsolw36Zws6N7XwzajNLwCDb+fzgqHMskoMBLjpFiDNrB9hNh6rPVs8ru3qO9IH0CCrVXP+JzneZJ+qiPCd9sl8pekZLG1BUrkiC0G7htE3gjgbD0V7gMpxOIrd/pDGDTpDyQXtbtDQCRxN434qHMKTQ4HlsNh5wtV2XwNV7NZ1Bpu2ZuOfkq/O5bV44Lx0aHEwxdZJeS7yDNKmnuq1OozTZjyLFsbahayta+H1OnhZKhhZbupqdSLFYvk0G+7QBVoFM1hVnpBTdyudQ2BGNKVUkBGd0Ao6zLFTrQXZQ4quXsM8jA6dV59muHOrW2YHuF6rgsANRJ3QeadmsOCHxckkt1HSSBJOlcq12Ekn0eXYKnVePDRrvb/AGUqj2g9C0EeiExuGdTfpcCJ4EEGDcSCARx3XobamLxgY/B1KbKIJaWyWvYWmBqEGxEERzQeP70VBhMe3vG1LMfuQT4Q+k/cETBHW4umKdd10cvDfV9nnDRe3L5tJ+ytMudIP86qtdSLKrmkyWPew9XNcWH/AKZ9VaZUzw+p+S0uIv8AWRm8j/bYXpTruEl6EyDR6EtCI0JtC4sCDQm0KfQloU2BBoTaERoTaEWQQaExaiNCNyjL+8qeIHQ0anxyHD1Ss2VY4OQ3Fj+Saii+7H5SO6LyPEduED/K0WHy7UH/AJQ60xfa+mdvNY3Fdp3l0UBDdmgeyhGbYyodIDrTM2AtxK8v8i9novjYVnXZ2iand0wS47ifcudv81aYHLWUW2ALojVAsNobyG1gq/D4gUxvLjBLjueB9F2/MYXDn9E0wfPCZBHH6xP2esxifE/ornMcy1CB5qp0K7+P4/yT3l4X9SpzM+kNF5ZBoS0qfQm0L0hhEGlMWqcsTFqAByxMWogsXJYhsET5Xg8OXhz2h7v77hsbQ3b1W2w2JbCxdPLxYhEipUZxkLyOWUnJt+T1GNRUEl4NjTrDhsuiAVl8PnkQHSEbTztvNJs71LkWT61U/wC12ninbjxzU7BqWpqqOo9CNxMoXHZhpB6CfZQ2QkEtNRzpZEA+K8Ejp1TYTJYA1OqOLSSXPLXFwPAwB9F5/hO1z6dRxuQ4k+XorJ34kv8Ays94Qov2huyS6Zb9l8jdhcRVIc1zS46Gt1E6ZMahEC0eyk7ZZxSoCm6qQ6pTcX02zcv0kBvleTwsFjM5/EXEuGljhTncgSQPW3yWUxNR7yHVHOe68ucZKbHH9ip5kvBCKxc5znXc5xc7q5xlx9yVocrZFP1WbwrSXADiQPmtfh6GloHJa/CheTb6MflTqFfYoSUmlJbRmmq0JaER3aXdqvYygbQkWIju0u7RsRQNoSLER3aXdqdgokyfKzWrNZwO/QeanzXAVKIdTZ8TnkAN4tBhvyv6q/7NYTTpMdZ5khWeaYca9UCSBdY/Nm5qvRqcSKg/3MBlvZ2o0lzjoPAb+8LQMc5ogi3NHvE7oOu3j8llNGkpWZ/MMOWvngT7WH3koes/TEmVaY58hVYeHyRwMJ2DC8stULy5FjjsyAsvKbQidCbQvS4saxRUYmBlyPJJyYNoTaEToTaE2xQPoXJYiSxcliLAHLFzoRJYuSxTZBzQq6bcPoiw8Ec0KWJhbZZ/J4ccr2j0y9g5csa1faCX0xyQ7wOK771A4ypxCwsmJwlrLybEMqnHaJOQOBXLcWRxVX/qidpR2EwD3nxAtCW0kMUrLbB44usiMTgHVKNQD4i0geosi8sy1rVaGhyNuRSzo8dxGV1WzqpvEc2lBOBAJ5L2bFU7XXm2dvDnkthpDp6WAg9Tv79E6E7dUJnGkZCk4lxJ6fdSVXripiJqOJuSb9eakwtNuoGpIbc89geUqy+uysuy2yPJi3xu3tA5fz7K70LnL6f9JsGYEX4cI+nyU5at7iqPxpx9mTyHLdqXoh0JKXSkrQg2Pdpu7ROhLQqOxYoG7tN3aJ0JaFOxFA3dqXC4I1HBoG5HojMDlrqrw1vqeAHMrW4bKmUGeG54k7k/ZKnl1VDIY3Ls4o0Q1oA/KICkx1Lwg8rFNRGyndcEdFQktky7F0ygqMQtY2R1YQhXUS4wASTwHFUKLqZlc/xWmGjcmT5K6w+Vsdgi9rRrBa4niW7EfMn0RVT8PzU1VKtSHES1gbIAAsC6bnyCsOz+Fijods4Fv1CvYV8dMrZpbpox3dpu7RlShBI5Ej2XBYthSMmgU003doosXPdqdiKBSxMWIrQmNNdbEUCFi5LEWaa5NNTsFApYuSxFFi5LEbEUCPZYqvqMmyuXMsqklZH5FK4yNPgPpo0OT5bTaLNvzO59VY18MOCrMpq2VvrkLFNVHNAQEVRKgoIljYKEDIccPAV5T2hwRhxBi/XaYXrWINivLM+x+mu6Ta4PXpPJNhe3QrJ4Mrgcs16vEdV9Nok9eX+FZ5DjqNODWZLp3EERYgxxO+32QIzM99LSA2bW2E8UFXfLnEXGp0Hm3U6D90+UXPpiE9e0bE50KlRgAAAlto/NB4cBA35Ky0rM9n8pqOc2ofC0EGSPi8v3Ws0LY/HxcMevr0ZvMkpTsg0JKbSktKymbPSlpUgTwsuy3RFpXVOiXEACSTAXcK+yLL4HeHc/D0HP1UOdIlRth+V4AUqccTdx5n9l1iHIkoWqqzdlpKjikLeRUzXeL0UNLeOak0IAirZdrdIIAIv/AICLw2EbT+EX4niUqambdcqKTs6cm1Q4CrqWH0kAcP2Vi4qAtUnJis1oaazx/cT73+6ENNWmbCaz/P6ABBmmr0ZdFKS7BTTTd2iu7Td2utjmgU01yaaKNNMaanYKBTTXJYijTXJprrYigU01yaaKLExpqdiKAMQ2GOPJp+ioWCQtFmYii/y+phZyg6yy+dK2kaXCXTZocpcI3VuCszllSFfUakrIfTNNB+HaiHKKjspl0jkirXC8W7bahjHsjYzx43n7L29zLLNZ9lLHul7Q4HmOKscaG89RPIlrDY8gwOT1Kp0MGo7ng0eZWmyTsboOqtDiNmi7Z5knfyWso4NrBDWho5AQuzTW1i4sY9y7Zk5M7l0ukCd2mLEUaa4LFdTKtA3dpIju0lNhRqYSCyX/AI6HBnzXdHtuXENbSLnOIAAO5NgFnass2bbLcH3j4/KLu/ZapjYQWVYTRTaCAHEAuj9UXjojwkSdssxVIRCiqMlSkptS5OgJzSCCpe9lPVrAIOtiRzUAGNrDguWY0B0KprYotM7g7/v5qLFYgOEtN0Emm1T5LkrOM7Ssogd89rJ/UQJ8gq3OvxNwzRpplzydy0WA8zxXcYN+DhyS8k2IMvceZJ+ai0rPHt5R/S/2H7pj28o/pf7BPUZfRWbRodKbSs7/AOPKJ2ZUPoERS7VtcYFKrPkB9Sp1kFoui1cliq8Z2iDGagyTMQSPtKGd2s0NmpSIdyDgbdZFvJdKMmTqXhYuSxUDe27TtRqGbCIKPq5o4snQaZOwJGqOZ5KHa8kKN+AqviGMgOcATsOJ9N1X4/NwwW9yq2nhi95dPw3LuX+Vl+1OZfFBPILmc9UPhiV9lpU7QuqvNOZEEmCIt0HVc4Wtcgqk7OUdIni7c85W3PZprqQe2Wu+R8wsrNkuXZoY4UuitFSDZaHKQS2Vmi2HFp3FlrMtowweQVaY+JY0CUZTFlBQaiWWUohkjGobG4IOEH+FFyuy2Qulado5dNUylp5LTAl9Q+TREe6sst7OUXeIhzgdtR+fhhVHazEijh3O/MYa3zP+JWm7NYsVMNScPzMafcK9j5M5umynk48IK0jiv2RoOFg5h5hxPydKzuadk6tKS3+o3mBcDq39pW6TgqzHNKPsryxxZ5T3adelVclouJcabSTuY3TJ/wDiV9Cfgf2fOegr0L8KezWuocU8eGmdNKeL/wAzvQW8yeSy+QZQMTUZTa6C43J4NFyY8pXrVDMaeGpNpUmw1g0j9z1mUn51OPQyOJqXZo5hcPxQHFZLFdpX8LKqq509x3/nqkWPo3FXNGjiga+dennAWQOLcTufdNWr3tvA+6Ao0VTM5/N7Lj/UjeT7qipOeeiOpYRx3K6S+wIc+zd9Og91INJYNTtUkEA32IuBdYjEduMS7Z4YOTGtHzMn5q17Z56Gh2Gpi9u8eeVnaWj2k+ixRarUIJK6KuSfdJk9fFue7U4lxO5JJJ9SuNaiISTbEBAciMvwFSvUbSpNL3uMAD5k8gOajynKauKf3dBveOjhs0c3HYBe+5D2coYcMNKm1p0aS6PEdpk8SYXE8moyENjKdjfw3NGo9+J0ucBDAD4QSLunjwHDig8XlRp1O5AhzjNR3HTvY8l6ZTG/mUNicspucXFviI0z0VdZXdssqCXg83xGDDfFAAbZg4W4qqpZOap1vmDcDn1K9Yx2QUqtMMcIA2Isf8qtxeTUqDHVLu0jwh0RJsLcV2sxOpB2MyJlOm5+kS7wjYw0bj1P0QmZdi6r3FzXsOo3BkEDpzsrfsu7+kQReSfQq7BSnN3ZJT5NkLaDNJANoOxmd15F+JXY6p/rw3DUiaOkPcZbDHuJlokzAEHj8UcF7i94Ek7NBJ9Lrz/McWXOJPG/uq2bI4osYYbPsyOV9ntDQNzx5LeU8NFIeSrcDTvdXWLqhtPyCoXt2y61XSMJhcLrxjxwa4k+hWuotEqjyuiWguPx1XFzugJmPRXtNsBQ3Z0lSDqRUr4KB76F0Ki6s51CHFE4VrnbAn6e6fCZS513eEcuP+FesYAAALBPx4nLt9FfJlS6XZSYnsrSrlrsQNTWSQyfDPN3OOW1zuo8jIAAGwkR04K+r0tTSDYEQY3hVGAwYZUcWkkTAnpx95VuMIxXRVlNy8lxCaCuW1F2HLo5OZSXcpIA8M/D7DkY+NwKLzPXVTb9ytnj2aHEe3ksh+HNNwxxJP8A6LxH/wA6Z+xXpWb4UVKeqPE36cQk4P0Il+TIYmrZDU3KbH7wnwGDL3AASnUT6JKbYEqZrGg6ncgrc9nHxuAeSrMbg3MIB6hdKjk6bjgLNCMwmp5vshMJl03KsTUDWwCuqQHmHaoTja076/lpEfKEPleS18Q8No0nVDMEgeFv/E7ZvqVvcTllB+KLn02VHQ2Q/UQfCN2zG0L0jLC3um6WtYIHhaAAPIBNeTVIr/FbPJv/ACixmmdVCf063+06IWj/AA/7Adyaj8XRYagcBTDtDwGgXc2JEknc3t1XoULlzY2Snkk1QxY4p2NRwzW/C1rZ3gAfRdhsH5pakxcljBMC5/N5LqbSuKO0njdAHVRyoe1P+7p/8c/JXNR0lVHapv8ASaeTvspXkATIcRDyOBH8+q03BY3Kan9UeR+krZN29ES8gV2dVtNB390N+5+QKw9V8lartRV+BvIFx9bD6FZZ7LrOzyuRoceNRs7puAumr1i8wTbkoSUzBdVywT08PeUc1tkPSKtsDlbn3d4W/M+S7hFydI5nJRVsEo4RzzDRP0HmrnD5e2i3VGt/08uQRtGkGCGiAocQTpIkSeZ4K9jwqPb8lDJmcul4DsK2Wid9ypAs6M+c1sCJ9xH7pjn7z+keifQg0hIQjaEKhdmzz+Y+kBRGs55iXO9ypoDQVMYxu7h5C6GqZz+ke/7IXDZO91z4R8/ZWdDLmM4SeZugAL/adTl/ylJW2pJQB4l+HNeceB/7Lz82L1xtOWweIhMklYVUCX5MtiMgeapFo5yNloMpyltJtru4n9k6SaQFVag4oOs0Pg6RZw362+6dJAFXmwNMkbDceRuq7Bk1HSdvskknR8WQQCkDVJcJlxn3hb1uGNEAtJLOIJu314hJJGT0Qg9lWRKkDrJJJJ0cMPBJ+3qkkgDms6wHM/Lddk2SSQBFT3Vd2lZNA9CD84SSUryBmcuf/Vb5rd0DLR5JJLqfkhGUzyrqqu6HT7WVLVTJLHyfqZq4/wBKIoRWBwTqhgevQSB90kkQW0kmTNtK0XWBwLWmSC8jyAB9d0ViM5DbRHv16eXskktSEIx6RmSm5O2B1s+J2CipMq19th1hJJd+DkIp9m3ndzR7lEs7Mji8+gASSXNgF0sjpN4E+ZRdOi1tmgDyCSSAOiU0pkkANCSSSkD/2Q=="/>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250464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blinds(horizontal)">
                                      <p:cBhvr>
                                        <p:cTn id="18" dur="500"/>
                                        <p:tgtEl>
                                          <p:spTgt spid="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blinds(horizontal)">
                                      <p:cBhvr>
                                        <p:cTn id="23" dur="500"/>
                                        <p:tgtEl>
                                          <p:spTgt spid="6">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linds(horizontal)">
                                      <p:cBhvr>
                                        <p:cTn id="26" dur="500"/>
                                        <p:tgtEl>
                                          <p:spTgt spid="6">
                                            <p:txEl>
                                              <p:pRg st="6" end="6"/>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blinds(horizontal)">
                                      <p:cBhvr>
                                        <p:cTn id="29" dur="500"/>
                                        <p:tgtEl>
                                          <p:spTgt spid="6">
                                            <p:txEl>
                                              <p:pRg st="7" end="7"/>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blinds(horizontal)">
                                      <p:cBhvr>
                                        <p:cTn id="32" dur="500"/>
                                        <p:tgtEl>
                                          <p:spTgt spid="6">
                                            <p:txEl>
                                              <p:pRg st="8" end="8"/>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Effect transition="in" filter="blinds(horizontal)">
                                      <p:cBhvr>
                                        <p:cTn id="35" dur="500"/>
                                        <p:tgtEl>
                                          <p:spTgt spid="6">
                                            <p:txEl>
                                              <p:pRg st="9" end="9"/>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6">
                                            <p:txEl>
                                              <p:pRg st="10" end="10"/>
                                            </p:txEl>
                                          </p:spTgt>
                                        </p:tgtEl>
                                        <p:attrNameLst>
                                          <p:attrName>style.visibility</p:attrName>
                                        </p:attrNameLst>
                                      </p:cBhvr>
                                      <p:to>
                                        <p:strVal val="visible"/>
                                      </p:to>
                                    </p:set>
                                    <p:animEffect transition="in" filter="blinds(horizontal)">
                                      <p:cBhvr>
                                        <p:cTn id="38" dur="500"/>
                                        <p:tgtEl>
                                          <p:spTgt spid="6">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animEffect transition="in" filter="blinds(horizontal)">
                                      <p:cBhvr>
                                        <p:cTn id="43" dur="500"/>
                                        <p:tgtEl>
                                          <p:spTgt spid="6">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6">
                                            <p:txEl>
                                              <p:pRg st="12" end="12"/>
                                            </p:txEl>
                                          </p:spTgt>
                                        </p:tgtEl>
                                        <p:attrNameLst>
                                          <p:attrName>style.visibility</p:attrName>
                                        </p:attrNameLst>
                                      </p:cBhvr>
                                      <p:to>
                                        <p:strVal val="visible"/>
                                      </p:to>
                                    </p:set>
                                    <p:animEffect transition="in" filter="blinds(horizontal)">
                                      <p:cBhvr>
                                        <p:cTn id="48" dur="500"/>
                                        <p:tgtEl>
                                          <p:spTgt spid="6">
                                            <p:txEl>
                                              <p:pRg st="12" end="12"/>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6">
                                            <p:txEl>
                                              <p:pRg st="13" end="13"/>
                                            </p:txEl>
                                          </p:spTgt>
                                        </p:tgtEl>
                                        <p:attrNameLst>
                                          <p:attrName>style.visibility</p:attrName>
                                        </p:attrNameLst>
                                      </p:cBhvr>
                                      <p:to>
                                        <p:strVal val="visible"/>
                                      </p:to>
                                    </p:set>
                                    <p:animEffect transition="in" filter="blinds(horizontal)">
                                      <p:cBhvr>
                                        <p:cTn id="51"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600200" y="1524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Weather vs. Climate</a:t>
            </a:r>
            <a:br>
              <a:rPr lang="en-US" sz="3200" b="1" dirty="0">
                <a:latin typeface="Arial" charset="0"/>
                <a:ea typeface="SimSun" pitchFamily="2" charset="-122"/>
              </a:rPr>
            </a:b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14</a:t>
            </a:fld>
            <a:endParaRPr lang="en-US" dirty="0">
              <a:solidFill>
                <a:schemeClr val="bg2"/>
              </a:solidFill>
            </a:endParaRPr>
          </a:p>
        </p:txBody>
      </p:sp>
      <p:sp>
        <p:nvSpPr>
          <p:cNvPr id="6" name="Rectangle 3"/>
          <p:cNvSpPr txBox="1">
            <a:spLocks noChangeArrowheads="1"/>
          </p:cNvSpPr>
          <p:nvPr/>
        </p:nvSpPr>
        <p:spPr bwMode="auto">
          <a:xfrm>
            <a:off x="0" y="838200"/>
            <a:ext cx="8763000" cy="5821362"/>
          </a:xfrm>
          <a:prstGeom prst="rect">
            <a:avLst/>
          </a:prstGeom>
          <a:noFill/>
          <a:ln w="9525">
            <a:noFill/>
            <a:miter lim="800000"/>
            <a:headEnd/>
            <a:tailEnd/>
          </a:ln>
        </p:spPr>
        <p:txBody>
          <a:bodyPr/>
          <a:lstStyle/>
          <a:p>
            <a:pPr marL="342900" indent="-342900" algn="l">
              <a:spcBef>
                <a:spcPct val="20000"/>
              </a:spcBef>
              <a:defRPr/>
            </a:pPr>
            <a:r>
              <a:rPr lang="en-US" sz="2400" b="1" dirty="0">
                <a:solidFill>
                  <a:schemeClr val="tx2"/>
                </a:solidFill>
              </a:rPr>
              <a:t>4</a:t>
            </a:r>
            <a:r>
              <a:rPr lang="en-US" sz="2000" b="1" kern="0" dirty="0">
                <a:solidFill>
                  <a:srgbClr val="FF0000"/>
                </a:solidFill>
                <a:latin typeface="Arial" pitchFamily="34" charset="0"/>
                <a:cs typeface="Arial" pitchFamily="34" charset="0"/>
              </a:rPr>
              <a:t>. Predictability and Time Scales of Weather and Climate:</a:t>
            </a:r>
            <a:r>
              <a:rPr lang="en-US" sz="1800" b="1" kern="0" dirty="0">
                <a:solidFill>
                  <a:srgbClr val="FF0000"/>
                </a:solidFill>
                <a:latin typeface="Arial" pitchFamily="34" charset="0"/>
                <a:cs typeface="Arial" pitchFamily="34" charset="0"/>
              </a:rPr>
              <a:t> </a:t>
            </a:r>
          </a:p>
          <a:p>
            <a:pPr marL="342900" indent="-342900" algn="l">
              <a:spcBef>
                <a:spcPct val="20000"/>
              </a:spcBef>
              <a:defRPr/>
            </a:pPr>
            <a:endParaRPr lang="en-US" sz="700" b="1" kern="0" dirty="0">
              <a:solidFill>
                <a:srgbClr val="FF0000"/>
              </a:solidFill>
              <a:latin typeface="Arial" pitchFamily="34" charset="0"/>
              <a:cs typeface="Arial" pitchFamily="34" charset="0"/>
            </a:endParaRPr>
          </a:p>
          <a:p>
            <a:pPr marL="342900" indent="-342900" algn="l">
              <a:spcBef>
                <a:spcPct val="20000"/>
              </a:spcBef>
              <a:defRPr/>
            </a:pPr>
            <a:r>
              <a:rPr lang="en-US" sz="1800" b="1" kern="0" dirty="0">
                <a:latin typeface="Microsoft Sans Serif" pitchFamily="34" charset="0"/>
              </a:rPr>
              <a:t>	  -  </a:t>
            </a:r>
            <a:r>
              <a:rPr lang="en-US" sz="1800" kern="0" dirty="0">
                <a:latin typeface="Microsoft Sans Serif" pitchFamily="34" charset="0"/>
              </a:rPr>
              <a:t>Weather becomes unpredictable after  </a:t>
            </a:r>
            <a:r>
              <a:rPr lang="en-US" sz="1800" kern="0" dirty="0">
                <a:latin typeface="Microsoft Sans Serif" pitchFamily="34" charset="0"/>
                <a:sym typeface="Symbol"/>
              </a:rPr>
              <a:t></a:t>
            </a:r>
            <a:r>
              <a:rPr lang="en-US" sz="1800" kern="0" dirty="0">
                <a:latin typeface="Microsoft Sans Serif" pitchFamily="34" charset="0"/>
              </a:rPr>
              <a:t>2 weeks due to the chaotic nature of         </a:t>
            </a:r>
          </a:p>
          <a:p>
            <a:pPr marL="342900" indent="-342900" algn="l">
              <a:spcBef>
                <a:spcPct val="20000"/>
              </a:spcBef>
              <a:defRPr/>
            </a:pPr>
            <a:r>
              <a:rPr lang="en-US" sz="1800" kern="0" dirty="0">
                <a:latin typeface="Microsoft Sans Serif" pitchFamily="34" charset="0"/>
              </a:rPr>
              <a:t>           atmospheric circulation and sensitivity to errors in initial conditions (</a:t>
            </a:r>
            <a:r>
              <a:rPr lang="en-US" sz="1800" kern="0" dirty="0">
                <a:solidFill>
                  <a:schemeClr val="tx2"/>
                </a:solidFill>
                <a:latin typeface="Microsoft Sans Serif" pitchFamily="34" charset="0"/>
              </a:rPr>
              <a:t>explain it</a:t>
            </a:r>
            <a:r>
              <a:rPr lang="en-US" sz="1800" kern="0" dirty="0">
                <a:latin typeface="Microsoft Sans Serif" pitchFamily="34" charset="0"/>
              </a:rPr>
              <a:t>). </a:t>
            </a:r>
          </a:p>
          <a:p>
            <a:pPr marL="342900" indent="-342900" algn="l">
              <a:spcBef>
                <a:spcPct val="20000"/>
              </a:spcBef>
              <a:defRPr/>
            </a:pPr>
            <a:endParaRPr lang="en-US" sz="1100" kern="0" dirty="0">
              <a:latin typeface="Microsoft Sans Serif" pitchFamily="34" charset="0"/>
            </a:endParaRPr>
          </a:p>
          <a:p>
            <a:pPr marL="342900" indent="-342900" algn="l">
              <a:spcBef>
                <a:spcPct val="20000"/>
              </a:spcBef>
              <a:defRPr/>
            </a:pPr>
            <a:r>
              <a:rPr lang="en-US" sz="1800" kern="0" dirty="0">
                <a:latin typeface="Microsoft Sans Serif" pitchFamily="34" charset="0"/>
              </a:rPr>
              <a:t>        - The atmosphere has a short memory, and what happened </a:t>
            </a:r>
            <a:r>
              <a:rPr lang="en-US" sz="1800" kern="0" dirty="0">
                <a:latin typeface="Microsoft Sans Serif" pitchFamily="34" charset="0"/>
                <a:sym typeface="Symbol"/>
              </a:rPr>
              <a:t></a:t>
            </a:r>
            <a:r>
              <a:rPr lang="en-US" sz="1800" kern="0" dirty="0">
                <a:latin typeface="Microsoft Sans Serif" pitchFamily="34" charset="0"/>
              </a:rPr>
              <a:t>2 weeks ago has</a:t>
            </a:r>
          </a:p>
          <a:p>
            <a:pPr marL="342900" indent="-342900" algn="l">
              <a:spcBef>
                <a:spcPct val="20000"/>
              </a:spcBef>
              <a:defRPr/>
            </a:pPr>
            <a:r>
              <a:rPr lang="en-US" sz="1800" kern="0" dirty="0">
                <a:latin typeface="Microsoft Sans Serif" pitchFamily="34" charset="0"/>
              </a:rPr>
              <a:t>	     little influence on today’s conditions (</a:t>
            </a:r>
            <a:r>
              <a:rPr lang="en-US" sz="1800" kern="0" dirty="0">
                <a:solidFill>
                  <a:schemeClr val="tx2"/>
                </a:solidFill>
                <a:latin typeface="Microsoft Sans Serif" pitchFamily="34" charset="0"/>
              </a:rPr>
              <a:t>discuss its implications</a:t>
            </a:r>
            <a:r>
              <a:rPr lang="en-US" sz="1800" kern="0" dirty="0">
                <a:latin typeface="Microsoft Sans Serif" pitchFamily="34" charset="0"/>
              </a:rPr>
              <a:t>).  </a:t>
            </a:r>
          </a:p>
          <a:p>
            <a:pPr marL="342900" indent="-342900" algn="l">
              <a:spcBef>
                <a:spcPct val="20000"/>
              </a:spcBef>
              <a:defRPr/>
            </a:pPr>
            <a:r>
              <a:rPr lang="en-US" sz="800" kern="0" dirty="0">
                <a:latin typeface="Microsoft Sans Serif" pitchFamily="34" charset="0"/>
              </a:rPr>
              <a:t>	</a:t>
            </a:r>
            <a:r>
              <a:rPr lang="en-US" sz="1200" kern="0" dirty="0">
                <a:latin typeface="Microsoft Sans Serif" pitchFamily="34" charset="0"/>
              </a:rPr>
              <a:t> </a:t>
            </a:r>
          </a:p>
          <a:p>
            <a:pPr marL="342900" indent="-342900" algn="l">
              <a:spcBef>
                <a:spcPct val="20000"/>
              </a:spcBef>
              <a:defRPr/>
            </a:pPr>
            <a:r>
              <a:rPr lang="en-US" sz="1800" kern="0" dirty="0">
                <a:latin typeface="Microsoft Sans Serif" pitchFamily="34" charset="0"/>
              </a:rPr>
              <a:t>       -  Monthly-seasonal mean states (e.g., associated with ENSO) may be predicted  </a:t>
            </a:r>
          </a:p>
          <a:p>
            <a:pPr marL="342900" indent="-342900" algn="l">
              <a:spcBef>
                <a:spcPct val="20000"/>
              </a:spcBef>
              <a:defRPr/>
            </a:pPr>
            <a:r>
              <a:rPr lang="en-US" sz="1800" kern="0" dirty="0">
                <a:latin typeface="Microsoft Sans Serif" pitchFamily="34" charset="0"/>
              </a:rPr>
              <a:t>          several months ahead (</a:t>
            </a:r>
            <a:r>
              <a:rPr lang="en-US" sz="1800" kern="0" dirty="0">
                <a:solidFill>
                  <a:schemeClr val="tx2"/>
                </a:solidFill>
                <a:latin typeface="Microsoft Sans Serif" pitchFamily="34" charset="0"/>
              </a:rPr>
              <a:t>why?</a:t>
            </a:r>
            <a:r>
              <a:rPr lang="en-US" sz="1800" kern="0" dirty="0">
                <a:latin typeface="Microsoft Sans Serif" pitchFamily="34" charset="0"/>
              </a:rPr>
              <a:t>)</a:t>
            </a:r>
          </a:p>
          <a:p>
            <a:pPr marL="342900" indent="-342900" algn="l">
              <a:spcBef>
                <a:spcPct val="20000"/>
              </a:spcBef>
              <a:defRPr/>
            </a:pPr>
            <a:endParaRPr lang="en-US" sz="1000" kern="0" dirty="0">
              <a:latin typeface="Microsoft Sans Serif" pitchFamily="34" charset="0"/>
            </a:endParaRPr>
          </a:p>
          <a:p>
            <a:pPr marL="342900" indent="-342900" algn="l">
              <a:spcBef>
                <a:spcPct val="20000"/>
              </a:spcBef>
              <a:defRPr/>
            </a:pPr>
            <a:r>
              <a:rPr lang="en-US" sz="1800" kern="0" dirty="0">
                <a:latin typeface="Microsoft Sans Serif" pitchFamily="34" charset="0"/>
              </a:rPr>
              <a:t>       -  Variations on &gt;2-week time scales often originates from the oceans or land,      </a:t>
            </a:r>
          </a:p>
          <a:p>
            <a:pPr marL="342900" indent="-342900" algn="l">
              <a:spcBef>
                <a:spcPct val="20000"/>
              </a:spcBef>
              <a:defRPr/>
            </a:pPr>
            <a:r>
              <a:rPr lang="en-US" sz="1800" kern="0" dirty="0">
                <a:latin typeface="Microsoft Sans Serif" pitchFamily="34" charset="0"/>
              </a:rPr>
              <a:t>           which have longer memories.   </a:t>
            </a:r>
          </a:p>
          <a:p>
            <a:pPr marL="342900" indent="-342900" algn="l">
              <a:spcBef>
                <a:spcPct val="20000"/>
              </a:spcBef>
              <a:defRPr/>
            </a:pPr>
            <a:r>
              <a:rPr lang="en-US" sz="1000" kern="0" dirty="0">
                <a:latin typeface="Microsoft Sans Serif" pitchFamily="34" charset="0"/>
              </a:rPr>
              <a:t>	</a:t>
            </a:r>
            <a:endParaRPr lang="en-US" sz="800" kern="0" dirty="0">
              <a:latin typeface="Microsoft Sans Serif" pitchFamily="34" charset="0"/>
            </a:endParaRPr>
          </a:p>
          <a:p>
            <a:pPr marL="342900" indent="-342900" algn="l">
              <a:spcBef>
                <a:spcPct val="20000"/>
              </a:spcBef>
              <a:defRPr/>
            </a:pPr>
            <a:r>
              <a:rPr lang="en-US" sz="1800" kern="0" dirty="0">
                <a:latin typeface="Microsoft Sans Serif" pitchFamily="34" charset="0"/>
              </a:rPr>
              <a:t>       -  Some decadal climate variations may be predicted many years ahead (</a:t>
            </a:r>
            <a:r>
              <a:rPr lang="en-US" sz="1800" kern="0" dirty="0">
                <a:solidFill>
                  <a:schemeClr val="tx2"/>
                </a:solidFill>
                <a:latin typeface="Microsoft Sans Serif" pitchFamily="34" charset="0"/>
              </a:rPr>
              <a:t>why?</a:t>
            </a:r>
            <a:r>
              <a:rPr lang="en-US" sz="1800" kern="0" dirty="0">
                <a:latin typeface="Microsoft Sans Serif" pitchFamily="34" charset="0"/>
              </a:rPr>
              <a:t>)</a:t>
            </a:r>
          </a:p>
          <a:p>
            <a:pPr marL="342900" indent="-342900" algn="l">
              <a:spcBef>
                <a:spcPct val="20000"/>
              </a:spcBef>
              <a:defRPr/>
            </a:pPr>
            <a:r>
              <a:rPr lang="en-US" sz="1100" kern="0" dirty="0">
                <a:latin typeface="Microsoft Sans Serif" pitchFamily="34" charset="0"/>
              </a:rPr>
              <a:t>	</a:t>
            </a:r>
          </a:p>
          <a:p>
            <a:pPr marL="342900" indent="-342900" algn="l">
              <a:spcBef>
                <a:spcPct val="20000"/>
              </a:spcBef>
              <a:defRPr/>
            </a:pPr>
            <a:r>
              <a:rPr lang="en-US" sz="1800" kern="0" dirty="0">
                <a:latin typeface="Microsoft Sans Serif" pitchFamily="34" charset="0"/>
              </a:rPr>
              <a:t>       -  Greenhouse-gas forced climate changes can be predicted decades into the    </a:t>
            </a:r>
          </a:p>
          <a:p>
            <a:pPr marL="342900" indent="-342900" algn="l">
              <a:spcBef>
                <a:spcPct val="20000"/>
              </a:spcBef>
              <a:defRPr/>
            </a:pPr>
            <a:r>
              <a:rPr lang="en-US" sz="1800" kern="0" dirty="0">
                <a:latin typeface="Microsoft Sans Serif" pitchFamily="34" charset="0"/>
              </a:rPr>
              <a:t>           future given GHG emissions scenarios (</a:t>
            </a:r>
            <a:r>
              <a:rPr lang="en-US" sz="1800" kern="0" dirty="0">
                <a:solidFill>
                  <a:schemeClr val="tx2"/>
                </a:solidFill>
                <a:latin typeface="Microsoft Sans Serif" pitchFamily="34" charset="0"/>
              </a:rPr>
              <a:t>why?</a:t>
            </a:r>
            <a:r>
              <a:rPr lang="en-US" sz="1800" kern="0" dirty="0">
                <a:latin typeface="Microsoft Sans Serif" pitchFamily="34" charset="0"/>
              </a:rPr>
              <a:t>).    </a:t>
            </a:r>
          </a:p>
          <a:p>
            <a:pPr marL="342900" indent="-342900" algn="l">
              <a:spcBef>
                <a:spcPct val="20000"/>
              </a:spcBef>
              <a:defRPr/>
            </a:pPr>
            <a:r>
              <a:rPr lang="en-US" sz="900" b="1" kern="0" dirty="0">
                <a:solidFill>
                  <a:schemeClr val="tx2"/>
                </a:solidFill>
                <a:latin typeface="Microsoft Sans Serif" pitchFamily="34" charset="0"/>
              </a:rPr>
              <a:t>     </a:t>
            </a:r>
            <a:endParaRPr lang="en-US" sz="600" b="1" kern="0" dirty="0">
              <a:solidFill>
                <a:schemeClr val="tx2"/>
              </a:solidFill>
              <a:latin typeface="Microsoft Sans Serif" pitchFamily="34" charset="0"/>
            </a:endParaRPr>
          </a:p>
          <a:p>
            <a:pPr marL="342900" indent="-342900" algn="l">
              <a:spcBef>
                <a:spcPct val="20000"/>
              </a:spcBef>
              <a:defRPr/>
            </a:pPr>
            <a:r>
              <a:rPr lang="en-US" sz="1800" b="1" kern="0" dirty="0">
                <a:solidFill>
                  <a:schemeClr val="tx2"/>
                </a:solidFill>
                <a:latin typeface="Microsoft Sans Serif" pitchFamily="34" charset="0"/>
              </a:rPr>
              <a:t>       -   Why is there such a difference between weather and climate predictability? </a:t>
            </a: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500" b="1" dirty="0">
              <a:solidFill>
                <a:schemeClr val="tx2"/>
              </a:solidFill>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97282" name="AutoShape 2"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4" name="AutoShape 4"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6" name="AutoShape 6"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jpeg;base64,/9j/4AAQSkZJRgABAQAAAQABAAD/2wCEAAkGBhQSEBQUEhIUFRUUFBQVFRQUFRQXGBQUFRYVFRUVFRQXHCgeFxkjGRYWIDAgIycqLCwsFx4xNTAqNSYtLCwBCQoKDgwOGg8PGiokHyQsLCwsLCwsLCwsLCwsKS0pLSwsLCwsLCwsLCwsLCwsLCwsLCwsLCwpLCwsLCwsLCwsLP/AABEIALABHwMBIgACEQEDEQH/xAAbAAABBQEBAAAAAAAAAAAAAAAAAQIDBAUGB//EAD4QAAICAQIEBAMECAUEAwEAAAECAxEAEiEEBSIxE0FRYQYycSNCgZEUFVJTYqGx0RYzcpLBQ6Lh8DSC0iT/xAAbAQACAwEBAQAAAAAAAAAAAAACAwABBAUGB//EADIRAAIBAgQDBgUEAwEAAAAAAAABAgMRBBIhMRNBUQUUIjJhkQZxgaGxUsHR8SNC8BX/2gAMAwEAAhEDEQA/AO3wwwzUcMUHH98jxQcz1qWbxR3GQlbRgRRx7Yd8aWzOpSqNW3QbSSfQbkmMTvjnOOrNzqKAEIpJsEO2NOJjlXD0pSc2wbOSsIBjwMCaxjNiXKpX9EHljD5ilsbgMXSc0LJTVgNZCYY/w8XSMXLEwW2oapsYBjljx6i9snG3bF8SrPyqwahFbkK8Pj/B98kvEyLDt6zYWZLYgaI+2RMhHllzDNMYxjokKavuUsMu4Vh3BylLFAy5hkuTKUsMukXkL8P6ZCZSDDDDLADDFrFCYDqRjuwlFsbhj9GHh4rvNPqFw2MwyTQMYwy4V4zdkRwaVxxTGEY4PjgcTxKtPzq6CyxlsR4Y8pjSuPhWhMBwaFQ4r4zJ4OGLbnYf1zLi6lLDf56ksq/Py6sbSjKp4Iq7IMLzTSBR5DHaB6D8s85P4sop+Gm2vml/JvXZkrayRlqd8cXzRaIHyGVpuD2tfy/tjsN8QYTFVFGqnB7a6r35e1vUCpgatON4tP8AJVGP0ZHi3npalOcn4XZGCMkt0PJxC+MwwY4WK3dyOoxxfEJxKxdOMUacOgN5Mm4Yd8myDh+/1yfLdWHVBqLsGGGLWVxYdUXlfQTDFrCsF1odS8khMMWsKwe8QC4bEwx1YXi3ib+VF8PqJWFYt4l5OJWlsiZYrmQzxDvkdZZORPB6HL4VSXmkC3FbIjLYniYjRkeWNxkcNBb6i3UkO14ms4mGNVKHQHMxdWJhhhKKWyBuwwyQIMXTmbvUeg3hMjD48Pi1hpxE505f62GKMlzFjTUQPz+maAGUeHkVXFkC+ke5PYfXL2eE+I605V409cqV19d3+30OxgIJQcubYYYYZ5o6AYYYZCFDi4qPscgGHP8Aj/CPDigRLP4RJNVccrgj8YwPxylzbiHRE8MEs0ipQCk0bJoMyi9vM59W7FxTq4CE5vXVezaX2PN4qjau1H5mjoGLnN/rniF6XgbV9hZUxaY/FlZLkBku9AU0moAk7nDg+ZTSLE3iRgzxSSeH4fVDp0miNe+nV4bX94jt2zVlzaykDka2R0erDWM5gc4mEZZpIl8PhI+JZmjYK5kDkqOrpVfDqxZ+0Haup0XNuIdnCiPvL4akWr+E6jSJVfpatStrUaWO2oL1Njh4dWC83odJ4mTJxI884ub4rlEZl0xiN+G8aMtdoZS/6N4nVRDaQGA7NIoBIBbL/FczmjaU2kgSbh4wixlWImaIHqaSiQHPoO3ph93p+pV5o6nxB64hnHrnKpzaeSXSiaACwKmNXYUwUaiJgB5nbVftWV5viOVHAbwwHmVEGhqMZ4uKAssquyv9nLe+khvukXU7vTLvM7MSDFvOa5FzGWTUJtAbRHIFRGWg+oUH1Mkq9OzqRfmq7XU434jnSKacND4afpSpE4dZC/DrNuH1kPZhJ0BRSm9W298CmuRWaV7HYXhecnzb4seEPSG1ZKV1NldLyS/KTvojKr/Gyg4//EMrT+GmnS0piVjFLQ+wMocyXofcVpFbHvYwuHBci/HzOowzI5Txcrx6pGUklh0KyjpYr2Zj6XmpFJY98alZaC762H4YYZCBhhhkIGMeEH2x+GQhVaIjGZdytNHWXcBojwwwywAvDF0nF0Yl1KceaDyyZW4udkW1jeQ2BpQoDv5kuyih9b9sjXx2vpij22JZ5D+KgKPyY5eJAFkgAdydgPqczD8Qq9eAjz3XVGAIqP3vGchGH+gsfbM8q7npTQ6MLasbzGN41ErSFvDkhZlCoqBBMhkfsWsR6j83lnUnOR4jl8/EKVmlWONlp4oASxB2ZTxD/dIP3UU+hzb5HxxdCkh+1iIR/LWK6JR7ON9tgwde6nPJ/E2Dm4QxG9tH8nt+/udTs+qruH1NLDDDPDnVDDDDIQ5b434xFk4BXdU//qMpLEABIoJtTG+wt0F9hYzT712PmP7jMjiuK8XijOqGRIdUA01Ys/auoPzbiiO5VVIs9JfFwSldfCy+Hd0FAeK9wQ0J+Wj3ClDY3z6x2LhXh8FCE1q9X9TzuMmp1brloahA8wDdeQ8tx+WNjgRSxCKC+7kKAWP8R+9+ORcIZKIlCWDsULUwoblWHQbva2+uT51XRg+RjzyXMbJwsblSyIxQ2mpVOg1VpY6TXpgnARh2kWNA71rcKoZ67amAtvxx2KDiHhmtYMJVOoxuCWq0LRXSRpFaR2Wv2fbtiNCN7UbkE7DciqP1FD8syeY8xmWcx6gilA8ZCAlq2kBLE7qdJ7DZx3o1Qk+JJ4G1y6ZeH0lndU0vEoq22YiQUdVBRsrb3QYFXnCWWRbUW7Jm1zDlvDsNc0MLaNw0kaMVJrsSCbJA7dzWYDT6nZ4eH4aHWVcyTxAyyFXDK7RqV00QrAs2oGrAIy9zjm6M4CtqSOEcQxXew+tYyPI7JIa9wdqGY8HEhuIfXYJcxxKQbYRKCXr9gMzHUaBLL6KTVTEt+XQBtxukX+VhoZURVhUyyNrEMKRgqA763IN9hX1bN1+UwlmYwxlnUq7FFJdWAVlY1uCFUEHuAPTM/lERad3+7GgjG/d3p3sV5KI6P8bZt5pw+aULyBzPfmR/oy69elddFdVDVpNWL71sNvbGQ8DGiqqxqqqQVAUAKQukUB2pdvpk+GPKuxqRhRQAA32HubP8yceDiYZCE8c/r+eTA5SxVYjtlWCUi5hkK8R65Krg9jlBJ3FwwwyFhkfEdskyHiW7DIU9iDDDDCFD9eJ4mNyjzfmngKraQQWoszaEQBWYs8lEKOmhe1kbjM6w9OI1TlJ2Q6flEUkniSL4hBUqJCWRCooFIz0q3fqAvfvl5BmTDz4Mjt4bDQ8aEFlJt4Ypu6kjYSgbEiwd6x3DfEauyKI3BcR3enoZ/HtGo91MDA+XUKvBqysskA4wk9ZcifjuJkLiOJeqraVwdEYN1t3kcn7ooAbkjYGH9WvGqtA58ZNR1SkkTat3SahspIFFQNBA0jSNJi4j4iUPImneMvqZ3VECIkLs5dth/nqoB7kHsBeRxfFUTbL85aBUTXHqcTJE6suliCoEm5BPyNV5fBg6Tp1NVzTJeakpQN3gviGJ2Ebnwpv3Uh0k13MbHaVfdb96O2alZzvAcaOIjfVFSh5IyrlWDNE7xPt2rUh79xkcfIoFFLEqr+ylqvrsikKPyzx0/heFWTdGeVdGr/fT/uZ1P/Qyq01qbvHcxjhFyyIgJAGpgLJ7BR3JPoMw+L5rJxBEaCSCJwSZGBWSVQFJSJe8V3uzU9BtK/fWFuVxcP8AaxQxx01ylERWZCCGLMBZ0k69/JT65pT8MHWjsQbVhWpGFgMpIIvf8iQbBIzfhOwcNhGqkvHJP6L6fyJq42dTRaJlLguBXhUCRr9gCaUb+De5od2Qmz6gnzHyy8Ry628SJtDnc7ArLtQEi+e1UwIYUN6sGTh5zZR9nUAmhSuD2dN+12CO4P4EqFKt07qx6lJ+TY9SbetAr28xvYPf8fnhqjFptLf8kPD8wttEi+HJ+yTat3/y3oB+xNbMB3AvKyfE0HYvoOqRWDqw8MxlQ/iGqT5lI1EWGBG2aPHcEk0ZjcWpr0JBBBDCwQGBAIPlnH8T8LScNxUMy8Q0ykGCTxgPEKadakyoo1kaNiwvci9xk7zptqU6cbNnU8HzOOUkI1kXsQRYBostjqW/vCwfXLWc5JHdeRBtT5q3qP6e4JHnmryrjzIpDgCRDTAHuDelx7EfzBHlhUMQqjs9zOmpbDuacuEyVellOqN6spIAQGrzFEgjzBI885DlrSQu3DcUtMwDKQdUcgbaQRE7lQ33aGnxAKoAnsuYccIk1HckhUUd3c9lH9SfIAk7A5zU/BtOypMdXiCy6kgRTR00fhIb0ivE9bAIa9RwcTkdovdhpq1pGA/LP0biHjjsRcXDKigqdEcw1FI1I2VTrc0drJrNPlD0xCqzyuoLGwVRpGaRIAw7UHLGgaUaj3GQzcYED8NxbqjBCtnpHSusSxm7C0ek9wYWFkg1NEiwooCygRjSvgrKAxYDW5aMFtz5+Qv1IzG9NJBO9rS/s7jguEEcYXv3JPqx3Y+2/l5bDJSmcLwvM1LdEqsw2PhzFRGfNZGL6mO3bT5dhm3wfP2UNruVAbDop1aaG1AVLR1G033AonuUZyi/Cws0Xo0bpXEw4filddSMGB8wfMbEexB8vLJCmao4hrSaKdPoR4Y4pjazTGcZbMW4tbhhhhhghjkejjcMhZcVwcXKQOO8Q+uVYLMWmcDKjtZvEOGQpu4YYYZYIZBxXBLJpssCpJUo7IRYoi1IsEeR9Ae4BycDIuK40RlV0s7sGKogBYqtam6iBQ1LZJ+8B3IxNWqoL1GQi29CtH8OwqAFUqoC9Cu4U6Y/CUlQaJEYAs/sqe4BCScjiLlwGVj4dsrsDcauinv30uwvz29MTiPiOFQ1lxp4c8SbjcVELJuxs9A9B6vbHNzhQaKyaroroNjp13t5V5/hi6MH557jZOWyBuTJq1AuH6utWIY6lRWBb0IjT8VB2xeD5JFGuhVIUNE9amPVCsaR7k+QiT6174z9eRd7bSSi+JpYJqkClF1EdzqUfVgO+2T8BzaOVA6NatH4gNH5bI3HkQQQR3FYVeVoOwMFLmTQcKsalUFBnkkO99UjtI539WYnH5QXn8TVZdbAI8RHTpKu+rqHakb6Vv3GNXn0W2oul6K8SN02kOlD1AUC1Lv2JANWMKjHLHXcGak3exq1t+GVeDjKIqk3pGkGybUGlJJ89IF+95CefRUta21VpCRSsSCrsCAqk0VRjf09RacLziORqTW1abYRyaRqRZFt9On5WU99rrvicOvNcOonZFjj+FLqCjaZEOpG8r81YeaMNj+YogETEYKceReCm6ErcmV54+pHkHMOHMkTJdEgFT6MpDKfpqAyDmXFyR/IiMK7szL1b7bKaFVv79tspjnM3TcEXY6/t22NbBfstwTte1e+OqTpXtIVmy8zP4t9r3Ug6Tf3SN+qvQ0R5H1prx0XGbCZBbID0irOwLxWdjdD2sA+WHE8VJICRHEso2YeI7Ky/cDHQDuL6qNbjfcZlC+Hoxi00i4XpRpDGvClH2V0T0bXa2R3znNKMvA/kCorlubEkrSTyuzdCkJEo7AAW7n+Jia+ij1OM4XiNT8KbvXJse1/YTPYrvsP/aznXnE3Axpwsjt40qQrICQ0axkFnYmiOiM997YZ1fJeGHjhFWo4IxRrYOwKIq+6oHsfxp64V71M0uv2QbheXv7Ij+LUV24ZNKmQyMYyVDFbXwi30BlRiPRT6Zb5py5lJkhTVYt4hQLkCgyE7a6AFGrFbit8zmXHH9YNo6jEgjVWvSsukSFr/wBE4vffSB3xeH4eTiBrUyOCBUrzPEjgn5o44u4oWGCiwRTG7zVKUZtq17hSXJlLjOHiLAyo0D61ppVUB2arQE2j6qAIF2QCNwCLfC8v8K9DHSWsISSAp7qLuqNkVXeuwFOMXEcOyqWLo1gK7mZHPzFWaQeJG5Aaupk23HYZe4f4f4WRUkhBRdLafBd41Gr5riB0Xd3a9xv2xXd82kX9GDJaWv8AuQQT+BMpA6Z5FWX5QAxXTG5JIINqiULvUBXbOkDZgD4SiWOhrc6FR2eSQPKqihcqkFT3O22527VtQThxYvvRB7qfNSPX/wAHsc106bUcs9SbLRk4fFyPDAlhovy6BKo+Y8pjSMUPjg4wM1anvqi7QkR4ZIVGNKYyGJg9HoC6bQ3DDDNG+wAYYYZZQYYYZCEgFZR47gNbpIrsjoHUMoU2kmkupVgR8yI197UeRINxmytxPHRx3rdVpHkOogdCadbfQals+4zLSo6557jnPlEy+K+E43R1Mk1urIzmRmJVoDw5B1WD09VkXq3wn+EYDssUSpq1+F4MTR6tJQsIyKDEVv7ZptzGIGjIgJdYwNQ3kZQ6p/qKENXoci/XUNsPFW1IDd9iaoH3OpdvcZosis0ymvw2Agi8WRotUbaWosWiCaSZO9F41cjzN70ay3wfI1iLFWamijj0ncAopXWo8iw035Wt9ybeOcQBgDMgJ00CwB62KJ39WBA9SMvSHMlbxTUEMjKSTbMGf4YWQKJpGcBPD0gKoKGOWJhtuCwlsm/urVb3LNyEyAiaUyBlEbAKEDR2SymjdudGojaloAWc1sM2WQnPIzl5M4KMs9ugUanjDagqulsAy9VN39R23rK3LvhzwZS4dXsqSXiBktYkiOmRWAAOnVWnuzeuby9sjzJh/NJMdUm7IpDlSj5XlW/PxZG9PKQsPL0wXgJL/wDlTVvtp4Yjf38K9v8AnLuGaZwU1ZiVNp3Ob5h8MSPJqhlkicOHeVvD0TWoBDwRBRKa21NpI8jtjeOhsmMkLJRK3d1tbIVKsV3AJBHcXXbOpRsh43gElXTIoYWDRHYjswP3WB7EbjOfKGuWenRjZpVEmcc/K5NYYTsKUgaQtX36g4ZnB9NQr67ieGOVTswC7khkG5PmCknT69vPffNY/DagAJNOgBG2sSX7FplZv55Zh5NGO4LnbdyW3Hnp+UH6AZfdaj5oQ0+f4OQ45pIGXiFhDIGKzeCbsOqhZSpAAYFVBNnpPfYZ2PJ4AkQpg5frZwNnZq3HsAFUeyjLbICKPb0zmeF4j9B4jwWocPMWMRv/AC5aL+EP4XAYqPIqw7FQHKlGm1m1uEn03MLm8mvjVRGpuI4iZSKHy60hdvX/ACuHZdv289I0D028h6emeV8ajfpsMnTqgaJAw31XKjTMRXT95a/1eueo3ioU86vF2Y1zSRzvP+Yr16nCQwlWd/MvGwegfJQQBtZJsbVvlcykXhwJFWbSXJPgzMgDubsxFwjWSSdjvvXc5n84Zo+IeKchwCZE0ghQszObZSd37gn8gLNxDiDJGEZyVGyGutdQKLq72Vug3od7O5xVq8ozea90djD9i1aip1r+GT1S5R/l/wAHWfCPOjOjhmZmRu0gQSaT2LeH0kWDTD0o7g3qcamn7QMFYUDqNK63QVz5bnZvInzBIPL/AAZwQHEsyl942BButmQdj23Wx9WPnnaEZ0sLiFUgr7mHtDDRw2IlCGxk8D8QwuLM8W8rRrckYJbZhGKNMwDAbXdA73eXzxiCrkTdig6l3cHSUG+7WCK72MzOZ8rkaSVkWNxPw6wMJSQE0tKboKdakSmxt8g9bEXD/Dp8aV5NDLMjRstm1QBFVw1fO4QFzt8sYBOizr1MVovW5q8RzOKP55Y06gnU6r1kBgm5+aiDXeiMG5nEHKGaIOO6GRAw21brdjbf6Zjx8lmWKOtDzGBklcvR8VyryOrNG1q7ghgV7BdtqyMcimMc0baT4q6fnXQbhjjNp4QPzKfPtX0yrsvJHqdIH9D27i+319MeHzN5VwLxNKHKlS48Ii78JUVVD33YURfmAD3vNDBlSjPdA5nF6MlBvGlMZjg+ZnRnT1gws6l5hCMTJQbxpTDhiFtPRkdPmhmGBGGaU77CgyjzPlvimI6tISS3FA+JHW8fsCwQn2WvPL2IWF1e57D1rvWQtNp3Rzh+Em0Ko4hlZNbBlVDre0WEyh1YtojiiWwQxo7i8v8AG8oZxL1bySxSbNIleGsaka0OofJ3HrmmJAexH5j3/sfyw8VbA1Cz5WMppJXDzybMlvh0sWYuwJSBQBLMwuGSSTr1H7QHWBTA9j5ZpTlw1rTD9k9JHrpbsfof9wyx4gokEGvQjbG5lw6cm5sOpJ7EEPGKx07q9XobZq8yPJgPVSR75PkcsKOtMFYXe9EWOxHoQfPK54eRP8t9QH3JbPlsBKOofVg+bBNrl9O2NbvlROaqu0oaI+rjo70PtRab+QJB9suPmKPhrNdf7GyXhG4YYZtEBj1bGYYupTU1ZhRk4skZcYRiq2OIvMqlKg7S1Q1pT1RHmD8ZQr+iySOupYlMhANG46dCD6hhm+Vzn/jeWuEKVfiukdet71+NV+OaKmWVNvkKtZ6nGcTzEyhURdLvc7EEgqCVjRbruzsx9tB23z1M55hzWP8AR3LgMxUKxXbdIwpRAPqrt9XOenA3uO3lisLazsE2rKxyfxxyIuBPGCWVdEgXdjHuQyjzKkn8GPegM4kS1TC9yBa+m9EV337VvZz2LKUXI4Fk8RYIg+otrCKDqN211825377n1wa+DVSWa9up3ez+3JYSlwpRzW29PT5GX8NwHhIFEscutlTXJp8Q9yFRtBLWoO5qrJNnc5uNzSLw2k1govzMvUFo0112rz9ADfbJczOY8tZ31J4atQHiVJr2N0TGy6k/hJrvYxjw0LaaHIlXlUm5T5msU9MbWcxwPw1Ikiq0pZI4YFWQqNVpLMxSIKw8OlKCyDalR93JOL4biJoI4ERoyCxeR2CgFAxj0lWZifEKNRWiEIPesFOdLSWqI4QlszosM56Ll8zSIzRHRNLrmjd1PhVAQKFkMpPQQD3VT5k5YHLSnCuixkMzNYQqGK+Ka3Jo9H3SRY22x8JqauhcqeXmbOGcq3CTjh5o1jYNLDNHEU6FRiW0MUMjGIdd7E0FPy7Lkkq8RHIHjhZ2DcSXsnrBWVoKcyadBPhKEKHTd2tblcrh+p02GcrDyniuiIso0eN9o7TSq4cREaiHjbVr8SvJRsMTk6TCaLWOIJKxF/E8SlrhlRj4qkwuusbxkB9ZZtxWXcnD9Tq8cHxuGDOnGfmQCk1sKzXiYYZcYqKsim7u5zv+MV/dH/cP7Zjc6500k8E0aU0KTqLet5jCtkAb0iybHz05Qwzj97q9T0SwdFapfcbDStFoTSsPh6Dr3Xwhxnhnt1UeITY96a++aPLOKPiLI8bA6EUhP0dl1K8rm2kXxAAZNtJHY+eUM1Il0qB6f+nEVcZUSsH3WmUW+ziWJR88PDRSlo4dIWIszoRHpMiuDo3N0xII3uaHnrCORXieRpOHSFnDqgYxiVdRIOpNQcHYEgn2yrI9kn1xuNhiaiRTwtN7mjyf4k8EPXDNpJB/6CSsQqr1JHUR2UbgrsBtmmPjuLzjdf8AVQ39ATsfwOc3gRh97qC3gqT1sdZF8XoSPs3327r54yTmUSgtGssXmRGV0nez9k3QO9kgAn1zjzwg+6Sn+g1/2/L+YzSRpaB6JAfW42ArfcBgxv2UZnq4mpmUkwlhKSVrfc1k+MmU9UWta+ZCFcn08JiVqvPX+GTx/HEJNaJAf2SFB/ItuPcZyLcWFNOrId/nG238a2v88eyK43AYH6EZp73VW4DwNF7I7H/F8X7Mn5L/APrIeJ+Lxt4cd+us6a+gUG/5ZyH6MR8jEezWy/kTY/Agb9sPGcHqSx+0h1bepU0R9BeTvVR7MruNFcn7nUH4tf0Qe2lj/PWP6ZBJ8XT6ukRhfQoxPvvq/wCM508elgX3NX5K21K/mpN7WPbuRcknEKponc9lG7H3CjevfAnXqyVmMjhaMdUjpJOdTSLtLpvzRUB/7gaOclzXiGaZQZpZArd2ckalYGlTZbU1bVt8oskgQcbzSRFc2qKO4s9I9ZGB+Y2KRDfbqo7XXdEQPQEYAChqUyuqnSD5JGg1EAD1YAV1Ji6kHdttMqpRhKLjFW9TH53zKUyhvEI3KHpuyNIv3UOUQ1+02afL+fNGnXIyaaUSWwAUbKhfbsDQLfT5gQMqWIzSMusk+CTbArUp1FRoHyhS5O++yGzV4NIHgEoBvQBIDZZomFESaBbCrIYAkEH3Gar2SSF0qEYeqOu4b4jm0gpNqU9j0vf/ANiD/XLA+J5/21/2LnKQDS2uJUbUo1E9Lfiw8qFgkEHfcCs0IuLBNdiACQSNrJA27+XeqPripSqLaT9zQqVJ7xXsbC/EU9k67vyoUPoPLH/4mn/aX/aMysMDjVP1MLu9L9K9jRb4hnP/AFPyAH9BgPiCf94f5ZnYZTqTfNl8Gmv9V7G5w/xFK2xej/XHT8zmPaQg/hvmFlvh+M8m/P8AvmaXEg80GwuFTe6XsSNzye95GH5f2xP17P8AvW/l/bJJYQ3f8DlKThWHuPUf2w4YmUtMz9yuDT/SvYsfryf9638v7Yh51P8AvX/P+2UsMbxJ9X7k4UP0r2Ln65m/ev8Anjf1pN+9k/3HKuGTiS6snDh0XsWv1pL+9k/3HGScdI3eRz9Wb++QYoOVnl1LyRXJCYYZX48sIzpvut6d206hr01venV239N8pK7sEX+Ejtvpv/bLPFyUteu34eeYnCcYyaRGJSDIB9okjdGqNWpvmAAZyNXmO9AA15OYTmi27GNGKCJ6UmMswBvyYAV3PbuRS3QlKd+RWdGnhmfFxEhPkVBAvw3UsC5WxZ6aH51fY4k/FP4tC6DVpCPuKTq1/LVsdvb2OPyO9iZluaOGZQ5hLQOkG9N9LjRqB13v1aKHpd1scjn42UMukbAm10MSR4TsGLX8uqhVXY7+WRU2VnRs5d4F9iPTf88xG4x/BDUNRar0mgNRGoqWHl7+d9sZw/MJtj0regEFHNWYixNkbUzCqBFfXF1KLlFovOja41KYH1H9MoHgkuwukk2StqSfcrV/jjOI5jMysdCjSSdw1gBXJQ6SbOy7jff5e1wrxbGJWtQS4BJGxW62pj323s/8ZKcJKNmTMmWfDcdnv2YD+TLVfiDgJ2HzIfqpDD/hv5Zm/rOVQgZAzGrK0ATpQ6aZhvbHtfy9vSXmnHtGSAusHSADpA3DdNlhu1AeZ9jjcjvbQrMtylxMsM0umSPSxXYFKlkHkARug7ijufYA5bj0hHagqAkdJYFmrw+qS7at+oeZ2+WzDw/FCNpPDhQBSB0KFY2WUA6SSTr0d62Yn0JWTmJAdTEgWMgC9AA0t07axV0GGrT5d8bZ7L8i01uWAhEaaoxJIqhhGgCqrVuRqNA3fUTfevPLXBTMWu7APUw7A+axX59wX+oH8NLmPFORGqmhIq3s17ywKR5EdLt6HbyrHNzBlA/y1UELZsKDpLfgDQAHv51RW4uSDukzZm4XVPEwH2YilWx5MxjYH8kP5++YEvKniZK6QNQ1LX2R6mD+hRgAGU7E0e+aHCc+o6ekHfVqb/K6lA1+lg+29ZPw3FPNudNNp00TtcKSEA1utk7nffEx4lJ2e39k8LKsnBl1DEhZQDToSQL9jWpTsdJ/85HLy8yGpVRx5PQuu9Op29d1O17Ad8gfnTaiAE6WcEFjuAspAsCgbjsjuBe3rNHzNmalEZoqCwYlTqd1tSBv8h/Gx74/LNEvFksfAlP8tqG3SQPIdtXcD63liFmrqFH8CD9K/sMyo+fFtOkINSo1Fza6hEzAivSQ79th60J05tq8UAC0CkGyR1s6ixsdtIJ+uU4TtqRSjyNLDMn9avqZdKkjV94gUrcQP2SbqIfnlqPj9WsVRQEne6vdPLzWifSxgODQSkmXMMzF5sw2ZU1D5uvuKiPR09TfaDbb+eIvOG3GgGgNywW2Khroj5eoC+9+WXw5FZ0bMPElfceh/wCMuR8Up86+v98539aHRI1DohEuxPf7QFdwPOPuR5+2TQcYzFwVA0gleomwGdd+kad19++Jnh7hKaN9owe4B/8AfXI24Ra7V72c5yHnDhSzIKpdOhmJJKxmqC9rk7izt2yeXnLeGjkNRLhl3JpVkOw2O5UdxdHsMDu1RPRkzouYZnJzgHSAjWb2pgQQWA7qKB0ndtPtdHHfrlemgzBqoqCRRYKGsCgLJ7kbDNHDl0KzIv4ZX4HjPEUnSVINFW7jYNuO4+bz/CxRNjBaa0Zad9QwwwyiwwwwyEDDDDIQMMMMhAxVaiCPLEwyWIWZuM1CqrK2GGDGKjoiBhhhhEFvEwwyEDDDDIQbJGGFEWMv8DINIQADSAFA2GkbAAewylig4M45lYhc4rhb3HfzHr7/AFyll/h+KvY9/wCuHEcNq3Hf+uIhNweWRZQrGvGCCCBRBB9we+PZa2OJmlMoQLiJEBdfeNncmzQHn7AbY7DIQTSPTAqPQdq/D0xcMhBoiAvbvV/QCgPpjqwwyyDfCFVQrtVCq9Kw8MVVChsBQoCq7fTHYZLkI/0VNuhen5ekdPnt6b4Hh1tTpXp+XYdP09MkwyXZViOHhUT5EVe/ygDvV9voPyGSYYZCz//Z"/>
          <p:cNvSpPr>
            <a:spLocks noChangeAspect="1" noChangeArrowheads="1"/>
          </p:cNvSpPr>
          <p:nvPr/>
        </p:nvSpPr>
        <p:spPr bwMode="auto">
          <a:xfrm>
            <a:off x="155575" y="-800100"/>
            <a:ext cx="2733675" cy="1676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034" name="AutoShape 2" descr="data:image/jpeg;base64,/9j/4AAQSkZJRgABAQAAAQABAAD/2wCEAAkGBhQSEBUUExQUFBUUFRUUFRcXFRQWGBQUFxQVFBcXFxcXHCYeGBkjGhcUHy8gIycpLCwsFR4xNTAqNSYrLCkBCQoKDgwOGg8PGikkHyQtKTApLCwsLCksLCwsLCwpLCwsLCwsLCksLCwsLCwpLCwpLCkpLCwsKSwsLCwsLCwsLP/AABEIALcBEwMBIgACEQEDEQH/xAAcAAABBQEBAQAAAAAAAAAAAAAEAAEDBQYCBwj/xABAEAABAwIEAwYEBQMBBgcAAAABAAIRAyEEBRIxQVFhBhMicYGRMqGxwQdCUtHwI2LhFBUzcqKywhYXQ2OCktL/xAAaAQACAwEBAAAAAAAAAAAAAAAAAwEEBQIG/8QALREAAgICAgICAQIEBwAAAAAAAAECEQMSBCExQRNRBTJhIqGx0RQVIzNxgZH/2gAMAwEAAhEDEQA/AMhpS0qTSlpXoTHI9KWlSaU0IA40paV3CUIA40onC4MkF+wFmkG+oeL0sD7FRBqtX0TSa5j3NBY0uc0XiHSDPOfuobOoguGw4dVHgDzYOBIaDMbOOxi03hW2cdlSKju6OzGOLXVKZLC4fAXAhriDIkKmou3MjZsDh+WZJ2m59YU9YvDmh7XAxIBBBsCLApW1vpjqr0S4rs1UZUqMYNXdtFQOb+khrgQRxgz6KtxeU1KZEizm6hxBHGD5/VXGUY9+sQ4wW6H3/KGOZf0JVvmOat00NQB7pzjbwlwgEAniNbGn35pUszjNRHxxKWNyMKHcDv6/ddaVd5xgqbi8UmmGVKjg42/pv0upCOkuv5etfgKjKbprM7wWi8Af8TRv7x0TZZVGN/yExwOcqQJpS0q/zHFUsXUZ3fd0iAdRAi1o8I3iCo87yWnRYx1OqX6jBBABBiZEcP8ACVDkwk1F9N+jvJxckE35S9lHpTaVLCaFaKhFpShSQlCAIoShSaU2lQBxpTaVJCaEAcaU2hWOW5NVrnwNkcXbAeq1eXdhGi9RxceTRA9zdVM3Lx4un5LeHizydrwYj/SmJgqN9Iheo1OzNGLNFuZP7rM5z2XZu0Fp5fz+XCzX+Uaf6S//AJcmvJkSxNpSxVOrTP6m/wB1/nuP5upaEVLN8Lv0n/tdx+SuYufjn56KeTiTh47ItKbSpHMgwbEJoV8qkelMWqWE0IAj0pLuEkBRaaU0KXSlpTRJFCUKTSlpQBHpTQpdKWlAHFN2kh2+kg+cGYVtltOniMQwOBOp2t3wtbbxkaRJOwmTx3VawXG29piJ6zZXuR5KTpdTqf1NcCW2iLh3EbHbgJ4pGdxUXb7H4Ytv9i0r9ky0uPe/0y4uIMDTTu4sE2u64No3VTi8uaa+q+pzXVHh0AtizRq48BED4VtDSeQym8NEhwdpOpukQOInjHus5WIqNxdc7CG0zAvB0tidp6fqWGm0aaimZitTdTa0gyH7b8pO8ExI25+/dXFajpJcHjYQC089RJBHz9FZ4zDhtLDyxuotLgTJmCR4mkREQoH4Zmtndh7qj2kOmI1EloDAByjeTcp8cjTs70TVMqX4gtmx8QAPofl/kp2Ug9pnlzPS9tzbZWDsI5u7SJ2mDMAWAM6uBI6qvq5e4mQYvYbJqyvyw+NeEcVGbW3jb9X7qPFNqTZ0gbEzB6/JTim78wJt5pNqiQJtxV3HolvIp5t29EQ4fC1HiWsJjeNlGGumNN9o4z5FX9PNNJhtmi3v0RmYZJRB8FUEuZTdewL6j2tLSeAGp1+i6hl28r/gVlwxgkk+/ZlITQtJjOzg0t0OaXgVQ9s7PpDUYM31N/6VR1aEeVvOCA4HyIITU0ytKLQPCaFJCLy7J6tcxTaXRudgPMlEpKKtkRTk6QBpWgyHs6HeOqJA2b/+v2VzlX4dOkOq1Ii8Ux/3OH2Wup5LTZS0NEBotP3J3Kx+XzW/4cX/AL/Y1eNxEntlX/Rhcwz97T3dCGNbawH8AR2T4l5HjrvJ8mx9Fm83zFlDEkPY4kGSA2eZVvl3aihWgFlSmefdPA9SBCxndWaqq6NlhqbiL3HBw+44FQ5pl8t9FJkVaLA6mlWT6Ugt/kopSQOTTPL81wRaZiw+YJ+okoWlkzJB331AWiTAd7wD5g2Wkz0d246h4TIPmFUYHFNBkH4Rta7diCOJid+FlWdnXVhOM7OCo27oPwhxmQRuHcx8/NZbMMtfRdpeI5HgR0K2j8YBNOYtqYTy4sPF0cDxHGRKgLmVqZpuF+EmepDTzFz1F1f4fOnhqMu0U+TxY5e10zEQmhG5llzqL9J2N2nmP3QkL1EJKcVKPhmHJOLpnCS6SXdHNlzpS0qXSloXZwRaU2lTaU2lAEWlLSpdCWlBBDpRmAzJ9F2phvETyEg29oUGlLSuXFSVM6Tado0NDtKXU3gvDHObpkzI5kQI425dV1Vh7KdBtmyHP4Dw7NvuBuT0ETwzelTUHaQSLmIHS4MrO5OCGKDmjQ42WWSSgy6xbG1H7+FrWsb0aJjyLnT6FAOo6XwSPAL8tRkb+6iwePDjpcIJuCJuYsDqnrtG66zOg2HOa0gETpLyYPmIlZ6yRNP4pHNDHv8AEA6GEixsIBPDqb+gXONeWjw6TPT7hU9CiXuJJ0kNJm944Dr5qRlCpVIaHWO8kxHXyC7U00cuLTC8LXe4xDSdhANzyCJzTKqtP/eMIDrTwmbXGx81ZYPHMoxTojxbF53Pr9gr/DYnvqZp1BrHEgbRBHrslY87c1S6Jy4qhbZg6eEaQ25DhJIIsdpM8AItv8SepSef0mIBAMHpIMEleg1sta8aYAkQ2w8OwLusCGgefO1Pj+xTQ6ab9AMQDfxWAk7/AFWkuVp1Rlyxbd2ZLvnNIPiBvvI4XHslTOpzQf7Genwj5WjorCtg3hzW1WFpJJ1EWi4MHhDo25qtqUCCAOHdne4uZM8bcr22VuGeGQQ8UonOKo6HEdePuPlHurXLe1L8NS8NNzw119AB0jeXA8OqyWOxJqNYDOogTAkk6D1vu0ei1ALGY2i9zu7Y+lSNQAx43agbC0Wk+qr8/C54k16LfCkoZX+56D2a7T0sZSFWnxs5uxBG9lPiMfOyEwPZ6lRJNNoYTJOkBoJPEgDdDlulxB52Xm5SZtJRs4bk1FztTqbXHmRqPuVd4PLmgeFoHkAFVtqo7D48jiuYteyZL6LBuD0nYBO43lBuxpPFSUsQmKS9CnF+yh7Z4DXRc4fEBPsvLGY4tdPXzv8Az3E9V652jreAwd7Lx7GsioeF/muEk2yJWWlTEzTiY0EEXJhp5cwDHmCeiDfmDheYIIDwOU/EOrT8vJcB8MuLi8cxxA9Pv0QVR/Hl82QpjBHDkXNTMzWZDvipzt8487fJCQqqhWLXb7W8xuP+WP8A6qzw75HkfkbrY/HT1bx+vRn8yGy3OoSXelJbRmF9oS0qbSlpU2QQaEtCm0paEEEBYloU+lNoQBDpTaVPpTaEARNpkmAJJsAOJXWJy5wEm0WhWmQ0j3oc3cG3mtNmWUUCwzOrnJcfksHnZ956rwv6m3wsOkdn5Z5UXuB32K1eHxLqlMTT7wHi0i1rg8jPNZ/H4XQ4xPSRddZTgKjjIeabZiQCXOPJrRGo+wVBF+y9/wBjt0utokESZcR7WA9UGcs7oRMkjjb+c1cZblZYS6qakj4WvInjdwFuGyGzN8vPklyl3qjr9ynaPmrfJc2dTIaDAJAiLR6eZ91W6E2leh4vEUMf8flmFyeU5zqPhHoeFxVNwkGXH+0gADgOg/m6na6Y6XHn97FedU8Q9uziPW3sUSzPKzdn9NmzHIWsolw36Zws6N7XwzajNLwCDb+fzgqHMskoMBLjpFiDNrB9hNh6rPVs8ru3qO9IH0CCrVXP+JzneZJ+qiPCd9sl8pekZLG1BUrkiC0G7htE3gjgbD0V7gMpxOIrd/pDGDTpDyQXtbtDQCRxN434qHMKTQ4HlsNh5wtV2XwNV7NZ1Bpu2ZuOfkq/O5bV44Lx0aHEwxdZJeS7yDNKmnuq1OozTZjyLFsbahayta+H1OnhZKhhZbupqdSLFYvk0G+7QBVoFM1hVnpBTdyudQ2BGNKVUkBGd0Ao6zLFTrQXZQ4quXsM8jA6dV59muHOrW2YHuF6rgsANRJ3QeadmsOCHxckkt1HSSBJOlcq12Ekn0eXYKnVePDRrvb/AGUqj2g9C0EeiExuGdTfpcCJ4EEGDcSCARx3XobamLxgY/B1KbKIJaWyWvYWmBqEGxEERzQeP70VBhMe3vG1LMfuQT4Q+k/cETBHW4umKdd10cvDfV9nnDRe3L5tJ+ytMudIP86qtdSLKrmkyWPew9XNcWH/AKZ9VaZUzw+p+S0uIv8AWRm8j/bYXpTruEl6EyDR6EtCI0JtC4sCDQm0KfQloU2BBoTaERoTaEWQQaExaiNCNyjL+8qeIHQ0anxyHD1Ss2VY4OQ3Fj+Saii+7H5SO6LyPEduED/K0WHy7UH/AJQ60xfa+mdvNY3Fdp3l0UBDdmgeyhGbYyodIDrTM2AtxK8v8i9novjYVnXZ2iand0wS47ifcudv81aYHLWUW2ALojVAsNobyG1gq/D4gUxvLjBLjueB9F2/MYXDn9E0wfPCZBHH6xP2esxifE/ornMcy1CB5qp0K7+P4/yT3l4X9SpzM+kNF5ZBoS0qfQm0L0hhEGlMWqcsTFqAByxMWogsXJYhsET5Xg8OXhz2h7v77hsbQ3b1W2w2JbCxdPLxYhEipUZxkLyOWUnJt+T1GNRUEl4NjTrDhsuiAVl8PnkQHSEbTztvNJs71LkWT61U/wC12ninbjxzU7BqWpqqOo9CNxMoXHZhpB6CfZQ2QkEtNRzpZEA+K8Ejp1TYTJYA1OqOLSSXPLXFwPAwB9F5/hO1z6dRxuQ4k+XorJ34kv8Ays94Qov2huyS6Zb9l8jdhcRVIc1zS46Gt1E6ZMahEC0eyk7ZZxSoCm6qQ6pTcX02zcv0kBvleTwsFjM5/EXEuGljhTncgSQPW3yWUxNR7yHVHOe68ucZKbHH9ip5kvBCKxc5znXc5xc7q5xlx9yVocrZFP1WbwrSXADiQPmtfh6GloHJa/CheTb6MflTqFfYoSUmlJbRmmq0JaER3aXdqvYygbQkWIju0u7RsRQNoSLER3aXdqdgokyfKzWrNZwO/QeanzXAVKIdTZ8TnkAN4tBhvyv6q/7NYTTpMdZ5khWeaYca9UCSBdY/Nm5qvRqcSKg/3MBlvZ2o0lzjoPAb+8LQMc5ogi3NHvE7oOu3j8llNGkpWZ/MMOWvngT7WH3koes/TEmVaY58hVYeHyRwMJ2DC8stULy5FjjsyAsvKbQidCbQvS4saxRUYmBlyPJJyYNoTaEToTaE2xQPoXJYiSxcliLAHLFzoRJYuSxTZBzQq6bcPoiw8Ec0KWJhbZZ/J4ccr2j0y9g5csa1faCX0xyQ7wOK771A4ypxCwsmJwlrLybEMqnHaJOQOBXLcWRxVX/qidpR2EwD3nxAtCW0kMUrLbB44usiMTgHVKNQD4i0geosi8sy1rVaGhyNuRSzo8dxGV1WzqpvEc2lBOBAJ5L2bFU7XXm2dvDnkthpDp6WAg9Tv79E6E7dUJnGkZCk4lxJ6fdSVXripiJqOJuSb9eakwtNuoGpIbc89geUqy+uysuy2yPJi3xu3tA5fz7K70LnL6f9JsGYEX4cI+nyU5at7iqPxpx9mTyHLdqXoh0JKXSkrQg2Pdpu7ROhLQqOxYoG7tN3aJ0JaFOxFA3dqXC4I1HBoG5HojMDlrqrw1vqeAHMrW4bKmUGeG54k7k/ZKnl1VDIY3Ls4o0Q1oA/KICkx1Lwg8rFNRGyndcEdFQktky7F0ygqMQtY2R1YQhXUS4wASTwHFUKLqZlc/xWmGjcmT5K6w+Vsdgi9rRrBa4niW7EfMn0RVT8PzU1VKtSHES1gbIAAsC6bnyCsOz+Fijods4Fv1CvYV8dMrZpbpox3dpu7RlShBI5Ej2XBYthSMmgU003doosXPdqdiKBSxMWIrQmNNdbEUCFi5LEWaa5NNTsFApYuSxFFi5LEbEUCPZYqvqMmyuXMsqklZH5FK4yNPgPpo0OT5bTaLNvzO59VY18MOCrMpq2VvrkLFNVHNAQEVRKgoIljYKEDIccPAV5T2hwRhxBi/XaYXrWINivLM+x+mu6Ta4PXpPJNhe3QrJ4Mrgcs16vEdV9Nok9eX+FZ5DjqNODWZLp3EERYgxxO+32QIzM99LSA2bW2E8UFXfLnEXGp0Hm3U6D90+UXPpiE9e0bE50KlRgAAAlto/NB4cBA35Ky0rM9n8pqOc2ofC0EGSPi8v3Ws0LY/HxcMevr0ZvMkpTsg0JKbSktKymbPSlpUgTwsuy3RFpXVOiXEACSTAXcK+yLL4HeHc/D0HP1UOdIlRth+V4AUqccTdx5n9l1iHIkoWqqzdlpKjikLeRUzXeL0UNLeOak0IAirZdrdIIAIv/AICLw2EbT+EX4niUqambdcqKTs6cm1Q4CrqWH0kAcP2Vi4qAtUnJis1oaazx/cT73+6ENNWmbCaz/P6ABBmmr0ZdFKS7BTTTd2iu7Td2utjmgU01yaaKNNMaanYKBTTXJYijTXJprrYigU01yaaKLExpqdiKAMQ2GOPJp+ioWCQtFmYii/y+phZyg6yy+dK2kaXCXTZocpcI3VuCszllSFfUakrIfTNNB+HaiHKKjspl0jkirXC8W7bahjHsjYzx43n7L29zLLNZ9lLHul7Q4HmOKscaG89RPIlrDY8gwOT1Kp0MGo7ng0eZWmyTsboOqtDiNmi7Z5knfyWso4NrBDWho5AQuzTW1i4sY9y7Zk5M7l0ukCd2mLEUaa4LFdTKtA3dpIju0lNhRqYSCyX/AI6HBnzXdHtuXENbSLnOIAAO5NgFnass2bbLcH3j4/KLu/ZapjYQWVYTRTaCAHEAuj9UXjojwkSdssxVIRCiqMlSkptS5OgJzSCCpe9lPVrAIOtiRzUAGNrDguWY0B0KprYotM7g7/v5qLFYgOEtN0Emm1T5LkrOM7Ssogd89rJ/UQJ8gq3OvxNwzRpplzydy0WA8zxXcYN+DhyS8k2IMvceZJ+ai0rPHt5R/S/2H7pj28o/pf7BPUZfRWbRodKbSs7/AOPKJ2ZUPoERS7VtcYFKrPkB9Sp1kFoui1cliq8Z2iDGagyTMQSPtKGd2s0NmpSIdyDgbdZFvJdKMmTqXhYuSxUDe27TtRqGbCIKPq5o4snQaZOwJGqOZ5KHa8kKN+AqviGMgOcATsOJ9N1X4/NwwW9yq2nhi95dPw3LuX+Vl+1OZfFBPILmc9UPhiV9lpU7QuqvNOZEEmCIt0HVc4Wtcgqk7OUdIni7c85W3PZprqQe2Wu+R8wsrNkuXZoY4UuitFSDZaHKQS2Vmi2HFp3FlrMtowweQVaY+JY0CUZTFlBQaiWWUohkjGobG4IOEH+FFyuy2Qulado5dNUylp5LTAl9Q+TREe6sst7OUXeIhzgdtR+fhhVHazEijh3O/MYa3zP+JWm7NYsVMNScPzMafcK9j5M5umynk48IK0jiv2RoOFg5h5hxPydKzuadk6tKS3+o3mBcDq39pW6TgqzHNKPsryxxZ5T3adelVclouJcabSTuY3TJ/wDiV9Cfgf2fOegr0L8KezWuocU8eGmdNKeL/wAzvQW8yeSy+QZQMTUZTa6C43J4NFyY8pXrVDMaeGpNpUmw1g0j9z1mUn51OPQyOJqXZo5hcPxQHFZLFdpX8LKqq509x3/nqkWPo3FXNGjiga+dennAWQOLcTufdNWr3tvA+6Ao0VTM5/N7Lj/UjeT7qipOeeiOpYRx3K6S+wIc+zd9Og91INJYNTtUkEA32IuBdYjEduMS7Z4YOTGtHzMn5q17Z56Gh2Gpi9u8eeVnaWj2k+ixRarUIJK6KuSfdJk9fFue7U4lxO5JJJ9SuNaiISTbEBAciMvwFSvUbSpNL3uMAD5k8gOajynKauKf3dBveOjhs0c3HYBe+5D2coYcMNKm1p0aS6PEdpk8SYXE8moyENjKdjfw3NGo9+J0ucBDAD4QSLunjwHDig8XlRp1O5AhzjNR3HTvY8l6ZTG/mUNicspucXFviI0z0VdZXdssqCXg83xGDDfFAAbZg4W4qqpZOap1vmDcDn1K9Yx2QUqtMMcIA2Isf8qtxeTUqDHVLu0jwh0RJsLcV2sxOpB2MyJlOm5+kS7wjYw0bj1P0QmZdi6r3FzXsOo3BkEDpzsrfsu7+kQReSfQq7BSnN3ZJT5NkLaDNJANoOxmd15F+JXY6p/rw3DUiaOkPcZbDHuJlokzAEHj8UcF7i94Ek7NBJ9Lrz/McWXOJPG/uq2bI4osYYbPsyOV9ntDQNzx5LeU8NFIeSrcDTvdXWLqhtPyCoXt2y61XSMJhcLrxjxwa4k+hWuotEqjyuiWguPx1XFzugJmPRXtNsBQ3Z0lSDqRUr4KB76F0Ki6s51CHFE4VrnbAn6e6fCZS513eEcuP+FesYAAALBPx4nLt9FfJlS6XZSYnsrSrlrsQNTWSQyfDPN3OOW1zuo8jIAAGwkR04K+r0tTSDYEQY3hVGAwYZUcWkkTAnpx95VuMIxXRVlNy8lxCaCuW1F2HLo5OZSXcpIA8M/D7DkY+NwKLzPXVTb9ytnj2aHEe3ksh+HNNwxxJP8A6LxH/wA6Z+xXpWb4UVKeqPE36cQk4P0Il+TIYmrZDU3KbH7wnwGDL3AASnUT6JKbYEqZrGg6ncgrc9nHxuAeSrMbg3MIB6hdKjk6bjgLNCMwmp5vshMJl03KsTUDWwCuqQHmHaoTja076/lpEfKEPleS18Q8No0nVDMEgeFv/E7ZvqVvcTllB+KLn02VHQ2Q/UQfCN2zG0L0jLC3um6WtYIHhaAAPIBNeTVIr/FbPJv/ACixmmdVCf063+06IWj/AA/7Adyaj8XRYagcBTDtDwGgXc2JEknc3t1XoULlzY2Snkk1QxY4p2NRwzW/C1rZ3gAfRdhsH5pakxcljBMC5/N5LqbSuKO0njdAHVRyoe1P+7p/8c/JXNR0lVHapv8ASaeTvspXkATIcRDyOBH8+q03BY3Kan9UeR+krZN29ES8gV2dVtNB390N+5+QKw9V8lartRV+BvIFx9bD6FZZ7LrOzyuRoceNRs7puAumr1i8wTbkoSUzBdVywT08PeUc1tkPSKtsDlbn3d4W/M+S7hFydI5nJRVsEo4RzzDRP0HmrnD5e2i3VGt/08uQRtGkGCGiAocQTpIkSeZ4K9jwqPb8lDJmcul4DsK2Wid9ypAs6M+c1sCJ9xH7pjn7z+keifQg0hIQjaEKhdmzz+Y+kBRGs55iXO9ypoDQVMYxu7h5C6GqZz+ke/7IXDZO91z4R8/ZWdDLmM4SeZugAL/adTl/ylJW2pJQB4l+HNeceB/7Lz82L1xtOWweIhMklYVUCX5MtiMgeapFo5yNloMpyltJtru4n9k6SaQFVag4oOs0Pg6RZw362+6dJAFXmwNMkbDceRuq7Bk1HSdvskknR8WQQCkDVJcJlxn3hb1uGNEAtJLOIJu314hJJGT0Qg9lWRKkDrJJJJ0cMPBJ+3qkkgDms6wHM/Lddk2SSQBFT3Vd2lZNA9CD84SSUryBmcuf/Vb5rd0DLR5JJLqfkhGUzyrqqu6HT7WVLVTJLHyfqZq4/wBKIoRWBwTqhgevQSB90kkQW0kmTNtK0XWBwLWmSC8jyAB9d0ViM5DbRHv16eXskktSEIx6RmSm5O2B1s+J2CipMq19th1hJJd+DkIp9m3ndzR7lEs7Mji8+gASSXNgF0sjpN4E+ZRdOi1tmgDyCSSAOiU0pkkANCSSSkD/2Q=="/>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blinds(horizontal)">
                                      <p:cBhvr>
                                        <p:cTn id="10" dur="500"/>
                                        <p:tgtEl>
                                          <p:spTgt spid="6">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Effect transition="in" filter="blinds(horizontal)">
                                      <p:cBhvr>
                                        <p:cTn id="15" dur="500"/>
                                        <p:tgtEl>
                                          <p:spTgt spid="6">
                                            <p:txEl>
                                              <p:pRg st="5" end="5"/>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animEffect transition="in" filter="blinds(horizontal)">
                                      <p:cBhvr>
                                        <p:cTn id="18" dur="500"/>
                                        <p:tgtEl>
                                          <p:spTgt spid="6">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animEffect transition="in" filter="blinds(horizontal)">
                                      <p:cBhvr>
                                        <p:cTn id="23" dur="500"/>
                                        <p:tgtEl>
                                          <p:spTgt spid="6">
                                            <p:txEl>
                                              <p:pRg st="8" end="8"/>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xEl>
                                              <p:pRg st="9" end="9"/>
                                            </p:txEl>
                                          </p:spTgt>
                                        </p:tgtEl>
                                        <p:attrNameLst>
                                          <p:attrName>style.visibility</p:attrName>
                                        </p:attrNameLst>
                                      </p:cBhvr>
                                      <p:to>
                                        <p:strVal val="visible"/>
                                      </p:to>
                                    </p:set>
                                    <p:animEffect transition="in" filter="blinds(horizontal)">
                                      <p:cBhvr>
                                        <p:cTn id="26" dur="500"/>
                                        <p:tgtEl>
                                          <p:spTgt spid="6">
                                            <p:txEl>
                                              <p:pRg st="9" end="9"/>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animEffect transition="in" filter="blinds(horizontal)">
                                      <p:cBhvr>
                                        <p:cTn id="29" dur="500"/>
                                        <p:tgtEl>
                                          <p:spTgt spid="6">
                                            <p:txEl>
                                              <p:pRg st="11" end="11"/>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6">
                                            <p:txEl>
                                              <p:pRg st="12" end="12"/>
                                            </p:txEl>
                                          </p:spTgt>
                                        </p:tgtEl>
                                        <p:attrNameLst>
                                          <p:attrName>style.visibility</p:attrName>
                                        </p:attrNameLst>
                                      </p:cBhvr>
                                      <p:to>
                                        <p:strVal val="visible"/>
                                      </p:to>
                                    </p:set>
                                    <p:animEffect transition="in" filter="blinds(horizontal)">
                                      <p:cBhvr>
                                        <p:cTn id="32" dur="500"/>
                                        <p:tgtEl>
                                          <p:spTgt spid="6">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animEffect transition="in" filter="blinds(horizontal)">
                                      <p:cBhvr>
                                        <p:cTn id="37" dur="500"/>
                                        <p:tgtEl>
                                          <p:spTgt spid="6">
                                            <p:txEl>
                                              <p:pRg st="14" end="14"/>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5" end="15"/>
                                            </p:txEl>
                                          </p:spTgt>
                                        </p:tgtEl>
                                        <p:attrNameLst>
                                          <p:attrName>style.visibility</p:attrName>
                                        </p:attrNameLst>
                                      </p:cBhvr>
                                      <p:to>
                                        <p:strVal val="visible"/>
                                      </p:to>
                                    </p:set>
                                    <p:animEffect transition="in" filter="blinds(horizontal)">
                                      <p:cBhvr>
                                        <p:cTn id="40" dur="500"/>
                                        <p:tgtEl>
                                          <p:spTgt spid="6">
                                            <p:txEl>
                                              <p:pRg st="15" end="1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6">
                                            <p:txEl>
                                              <p:pRg st="16" end="16"/>
                                            </p:txEl>
                                          </p:spTgt>
                                        </p:tgtEl>
                                        <p:attrNameLst>
                                          <p:attrName>style.visibility</p:attrName>
                                        </p:attrNameLst>
                                      </p:cBhvr>
                                      <p:to>
                                        <p:strVal val="visible"/>
                                      </p:to>
                                    </p:set>
                                    <p:animEffect transition="in" filter="blinds(horizontal)">
                                      <p:cBhvr>
                                        <p:cTn id="45" dur="500"/>
                                        <p:tgtEl>
                                          <p:spTgt spid="6">
                                            <p:txEl>
                                              <p:pRg st="16" end="16"/>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6">
                                            <p:txEl>
                                              <p:pRg st="17" end="17"/>
                                            </p:txEl>
                                          </p:spTgt>
                                        </p:tgtEl>
                                        <p:attrNameLst>
                                          <p:attrName>style.visibility</p:attrName>
                                        </p:attrNameLst>
                                      </p:cBhvr>
                                      <p:to>
                                        <p:strVal val="visible"/>
                                      </p:to>
                                    </p:set>
                                    <p:animEffect transition="in" filter="blinds(horizontal)">
                                      <p:cBhvr>
                                        <p:cTn id="48" dur="500"/>
                                        <p:tgtEl>
                                          <p:spTgt spid="6">
                                            <p:txEl>
                                              <p:pRg st="17" end="1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6">
                                            <p:txEl>
                                              <p:pRg st="19" end="19"/>
                                            </p:txEl>
                                          </p:spTgt>
                                        </p:tgtEl>
                                        <p:attrNameLst>
                                          <p:attrName>style.visibility</p:attrName>
                                        </p:attrNameLst>
                                      </p:cBhvr>
                                      <p:to>
                                        <p:strVal val="visible"/>
                                      </p:to>
                                    </p:set>
                                    <p:animEffect transition="in" filter="blinds(horizontal)">
                                      <p:cBhvr>
                                        <p:cTn id="53" dur="500"/>
                                        <p:tgtEl>
                                          <p:spTgt spid="6">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limexp.knmi.nl/data/xgdcnUSC00300047a.png"/>
          <p:cNvPicPr>
            <a:picLocks noChangeAspect="1" noChangeArrowheads="1"/>
          </p:cNvPicPr>
          <p:nvPr/>
        </p:nvPicPr>
        <p:blipFill>
          <a:blip r:embed="rId2" cstate="print"/>
          <a:srcRect/>
          <a:stretch>
            <a:fillRect/>
          </a:stretch>
        </p:blipFill>
        <p:spPr bwMode="auto">
          <a:xfrm>
            <a:off x="1828800" y="4521294"/>
            <a:ext cx="5805151" cy="2336705"/>
          </a:xfrm>
          <a:prstGeom prst="rect">
            <a:avLst/>
          </a:prstGeom>
          <a:noFill/>
        </p:spPr>
      </p:pic>
      <p:pic>
        <p:nvPicPr>
          <p:cNvPr id="1028" name="Picture 4" descr="http://climexp.knmi.nl/data/xgdcnUSC00300047_yr.png"/>
          <p:cNvPicPr>
            <a:picLocks noChangeAspect="1" noChangeArrowheads="1"/>
          </p:cNvPicPr>
          <p:nvPr/>
        </p:nvPicPr>
        <p:blipFill>
          <a:blip r:embed="rId3" cstate="print"/>
          <a:srcRect/>
          <a:stretch>
            <a:fillRect/>
          </a:stretch>
        </p:blipFill>
        <p:spPr bwMode="auto">
          <a:xfrm>
            <a:off x="1814848" y="2241594"/>
            <a:ext cx="5805152" cy="2056820"/>
          </a:xfrm>
          <a:prstGeom prst="rect">
            <a:avLst/>
          </a:prstGeom>
          <a:noFill/>
        </p:spPr>
      </p:pic>
      <p:pic>
        <p:nvPicPr>
          <p:cNvPr id="1030" name="Picture 6" descr="http://climexp.knmi.nl/data/xgdcnUSC00300047.png"/>
          <p:cNvPicPr>
            <a:picLocks noChangeAspect="1" noChangeArrowheads="1"/>
          </p:cNvPicPr>
          <p:nvPr/>
        </p:nvPicPr>
        <p:blipFill>
          <a:blip r:embed="rId4" cstate="print"/>
          <a:srcRect/>
          <a:stretch>
            <a:fillRect/>
          </a:stretch>
        </p:blipFill>
        <p:spPr bwMode="auto">
          <a:xfrm>
            <a:off x="1828800" y="76200"/>
            <a:ext cx="5791200" cy="2057400"/>
          </a:xfrm>
          <a:prstGeom prst="rect">
            <a:avLst/>
          </a:prstGeom>
          <a:noFill/>
        </p:spPr>
      </p:pic>
      <p:sp>
        <p:nvSpPr>
          <p:cNvPr id="5" name="TextBox 4"/>
          <p:cNvSpPr txBox="1"/>
          <p:nvPr/>
        </p:nvSpPr>
        <p:spPr>
          <a:xfrm>
            <a:off x="4875624" y="1547148"/>
            <a:ext cx="2236511" cy="369332"/>
          </a:xfrm>
          <a:prstGeom prst="rect">
            <a:avLst/>
          </a:prstGeom>
          <a:noFill/>
        </p:spPr>
        <p:txBody>
          <a:bodyPr wrap="none" rtlCol="0">
            <a:spAutoFit/>
          </a:bodyPr>
          <a:lstStyle/>
          <a:p>
            <a:r>
              <a:rPr lang="en-US" sz="1800" b="1" dirty="0">
                <a:latin typeface="Arial" pitchFamily="34" charset="0"/>
                <a:cs typeface="Arial" pitchFamily="34" charset="0"/>
              </a:rPr>
              <a:t>Albany Daily </a:t>
            </a:r>
            <a:r>
              <a:rPr lang="en-US" sz="1800" b="1" dirty="0" err="1">
                <a:latin typeface="Arial" pitchFamily="34" charset="0"/>
                <a:cs typeface="Arial" pitchFamily="34" charset="0"/>
              </a:rPr>
              <a:t>Tmax</a:t>
            </a:r>
            <a:endParaRPr lang="en-US" sz="1800" b="1" dirty="0">
              <a:latin typeface="Arial" pitchFamily="34" charset="0"/>
              <a:cs typeface="Arial" pitchFamily="34" charset="0"/>
            </a:endParaRPr>
          </a:p>
        </p:txBody>
      </p:sp>
      <p:sp>
        <p:nvSpPr>
          <p:cNvPr id="7" name="TextBox 6"/>
          <p:cNvSpPr txBox="1"/>
          <p:nvPr/>
        </p:nvSpPr>
        <p:spPr>
          <a:xfrm>
            <a:off x="4154877" y="3745468"/>
            <a:ext cx="3134256" cy="369332"/>
          </a:xfrm>
          <a:prstGeom prst="rect">
            <a:avLst/>
          </a:prstGeom>
          <a:noFill/>
        </p:spPr>
        <p:txBody>
          <a:bodyPr wrap="none" rtlCol="0">
            <a:spAutoFit/>
          </a:bodyPr>
          <a:lstStyle/>
          <a:p>
            <a:r>
              <a:rPr lang="en-US" sz="1800" b="1" dirty="0">
                <a:latin typeface="Arial" pitchFamily="34" charset="0"/>
                <a:cs typeface="Arial" pitchFamily="34" charset="0"/>
              </a:rPr>
              <a:t>Climate</a:t>
            </a:r>
            <a:r>
              <a:rPr lang="en-US" sz="1800" dirty="0">
                <a:latin typeface="Arial" pitchFamily="34" charset="0"/>
                <a:cs typeface="Arial" pitchFamily="34" charset="0"/>
              </a:rPr>
              <a:t>: Mean Annual Cycle</a:t>
            </a:r>
          </a:p>
        </p:txBody>
      </p:sp>
      <p:sp>
        <p:nvSpPr>
          <p:cNvPr id="8" name="TextBox 7"/>
          <p:cNvSpPr txBox="1"/>
          <p:nvPr/>
        </p:nvSpPr>
        <p:spPr>
          <a:xfrm>
            <a:off x="4519460" y="6318907"/>
            <a:ext cx="2805127" cy="369332"/>
          </a:xfrm>
          <a:prstGeom prst="rect">
            <a:avLst/>
          </a:prstGeom>
          <a:noFill/>
        </p:spPr>
        <p:txBody>
          <a:bodyPr wrap="none" rtlCol="0">
            <a:spAutoFit/>
          </a:bodyPr>
          <a:lstStyle/>
          <a:p>
            <a:r>
              <a:rPr lang="en-US" sz="1800" b="1" dirty="0">
                <a:latin typeface="Arial" pitchFamily="34" charset="0"/>
                <a:cs typeface="Arial" pitchFamily="34" charset="0"/>
              </a:rPr>
              <a:t>Weather</a:t>
            </a:r>
            <a:r>
              <a:rPr lang="en-US" sz="1800" dirty="0">
                <a:latin typeface="Arial" pitchFamily="34" charset="0"/>
                <a:cs typeface="Arial" pitchFamily="34" charset="0"/>
              </a:rPr>
              <a:t>: Daily Variations</a:t>
            </a:r>
          </a:p>
        </p:txBody>
      </p:sp>
      <p:sp>
        <p:nvSpPr>
          <p:cNvPr id="9" name="TextBox 8"/>
          <p:cNvSpPr txBox="1"/>
          <p:nvPr/>
        </p:nvSpPr>
        <p:spPr>
          <a:xfrm>
            <a:off x="1468274" y="4226691"/>
            <a:ext cx="6814686"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Which one is easier to predict for the same lead time?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par>
                                <p:cTn id="11" presetID="3"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linds(horizontal)">
                                      <p:cBhvr>
                                        <p:cTn id="13" dur="500"/>
                                        <p:tgtEl>
                                          <p:spTgt spid="102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The Earth Climate System</a:t>
            </a:r>
          </a:p>
        </p:txBody>
      </p:sp>
      <p:pic>
        <p:nvPicPr>
          <p:cNvPr id="106498" name="Picture 2" descr="http://www.climate-change-knowledge.org/uploads/cs.gif"/>
          <p:cNvPicPr>
            <a:picLocks noChangeAspect="1" noChangeArrowheads="1"/>
          </p:cNvPicPr>
          <p:nvPr/>
        </p:nvPicPr>
        <p:blipFill>
          <a:blip r:embed="rId3" cstate="print"/>
          <a:srcRect/>
          <a:stretch>
            <a:fillRect/>
          </a:stretch>
        </p:blipFill>
        <p:spPr bwMode="auto">
          <a:xfrm>
            <a:off x="533400" y="1066800"/>
            <a:ext cx="8001000" cy="5715000"/>
          </a:xfrm>
          <a:prstGeom prst="rect">
            <a:avLst/>
          </a:prstGeom>
          <a:noFill/>
        </p:spPr>
      </p:pic>
      <p:sp>
        <p:nvSpPr>
          <p:cNvPr id="5" name="TextBox 4"/>
          <p:cNvSpPr txBox="1"/>
          <p:nvPr/>
        </p:nvSpPr>
        <p:spPr>
          <a:xfrm>
            <a:off x="1600200" y="457200"/>
            <a:ext cx="5795176" cy="707886"/>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The Sun, volcanoes, and human activities are </a:t>
            </a:r>
          </a:p>
          <a:p>
            <a:r>
              <a:rPr lang="en-US" sz="2000" b="1" dirty="0">
                <a:solidFill>
                  <a:schemeClr val="bg1"/>
                </a:solidFill>
                <a:latin typeface="Arial" pitchFamily="34" charset="0"/>
                <a:cs typeface="Arial" pitchFamily="34" charset="0"/>
              </a:rPr>
              <a:t>considered external to the Climate System </a:t>
            </a:r>
          </a:p>
        </p:txBody>
      </p:sp>
      <p:sp>
        <p:nvSpPr>
          <p:cNvPr id="6" name="TextBox 5"/>
          <p:cNvSpPr txBox="1"/>
          <p:nvPr/>
        </p:nvSpPr>
        <p:spPr>
          <a:xfrm>
            <a:off x="3810000" y="2266890"/>
            <a:ext cx="5405839"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Weather occurs mostly in the troposphere!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The Earth Climate System</a:t>
            </a:r>
          </a:p>
        </p:txBody>
      </p:sp>
      <p:sp>
        <p:nvSpPr>
          <p:cNvPr id="3"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6" name="Rectangle 3"/>
          <p:cNvSpPr txBox="1">
            <a:spLocks noChangeArrowheads="1"/>
          </p:cNvSpPr>
          <p:nvPr/>
        </p:nvSpPr>
        <p:spPr bwMode="auto">
          <a:xfrm>
            <a:off x="152400" y="685800"/>
            <a:ext cx="8915400" cy="61722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rgbClr val="000000"/>
              </a:solidFill>
              <a:latin typeface="Microsoft Sans Serif" pitchFamily="34" charset="0"/>
            </a:endParaRPr>
          </a:p>
          <a:p>
            <a:pPr marL="342900" indent="-342900" algn="l">
              <a:spcBef>
                <a:spcPct val="20000"/>
              </a:spcBef>
              <a:buFontTx/>
              <a:buChar char="•"/>
              <a:defRPr/>
            </a:pPr>
            <a:r>
              <a:rPr lang="en-US" sz="2000" b="1" kern="0" dirty="0">
                <a:solidFill>
                  <a:srgbClr val="FF3300"/>
                </a:solidFill>
                <a:latin typeface="Microsoft Sans Serif" pitchFamily="34" charset="0"/>
              </a:rPr>
              <a:t>Major Components: </a:t>
            </a:r>
          </a:p>
          <a:p>
            <a:pPr marL="342900" indent="-342900" algn="l">
              <a:spcBef>
                <a:spcPct val="20000"/>
              </a:spcBef>
              <a:defRPr/>
            </a:pPr>
            <a:r>
              <a:rPr lang="en-US" sz="1600" b="1" kern="0" dirty="0">
                <a:solidFill>
                  <a:srgbClr val="000000"/>
                </a:solidFill>
                <a:latin typeface="Microsoft Sans Serif" pitchFamily="34" charset="0"/>
              </a:rPr>
              <a:t>	-   The Atmosphere (the troposphere, h&lt;</a:t>
            </a:r>
            <a:r>
              <a:rPr lang="en-US" sz="1600" b="1" kern="0" dirty="0">
                <a:solidFill>
                  <a:srgbClr val="000000"/>
                </a:solidFill>
                <a:latin typeface="Microsoft Sans Serif" pitchFamily="34" charset="0"/>
                <a:sym typeface="Symbol"/>
              </a:rPr>
              <a:t>12</a:t>
            </a:r>
            <a:r>
              <a:rPr lang="en-US" sz="1600" b="1" kern="0" dirty="0">
                <a:solidFill>
                  <a:srgbClr val="000000"/>
                </a:solidFill>
                <a:latin typeface="Microsoft Sans Serif" pitchFamily="34" charset="0"/>
              </a:rPr>
              <a:t>km and the stratosphere, h=</a:t>
            </a:r>
            <a:r>
              <a:rPr lang="en-US" sz="1600" b="1" kern="0" dirty="0">
                <a:solidFill>
                  <a:srgbClr val="000000"/>
                </a:solidFill>
                <a:latin typeface="Microsoft Sans Serif" pitchFamily="34" charset="0"/>
                <a:sym typeface="Symbol"/>
              </a:rPr>
              <a:t> </a:t>
            </a:r>
            <a:r>
              <a:rPr lang="en-US" sz="1600" b="1" kern="0" dirty="0">
                <a:solidFill>
                  <a:srgbClr val="000000"/>
                </a:solidFill>
                <a:latin typeface="Microsoft Sans Serif" pitchFamily="34" charset="0"/>
              </a:rPr>
              <a:t>12-	50km), time 	scales:</a:t>
            </a:r>
            <a:r>
              <a:rPr lang="en-US" sz="1600" b="1" kern="0" dirty="0">
                <a:solidFill>
                  <a:srgbClr val="000000"/>
                </a:solidFill>
                <a:latin typeface="Microsoft Sans Serif" pitchFamily="34" charset="0"/>
                <a:sym typeface="Symbol"/>
              </a:rPr>
              <a:t> hours to 10 days</a:t>
            </a:r>
            <a:endParaRPr lang="en-US" sz="1600" b="1" kern="0" dirty="0">
              <a:solidFill>
                <a:srgbClr val="000000"/>
              </a:solidFill>
              <a:latin typeface="Microsoft Sans Serif" pitchFamily="34" charset="0"/>
            </a:endParaRPr>
          </a:p>
          <a:p>
            <a:pPr marL="342900" indent="-342900" algn="l">
              <a:spcBef>
                <a:spcPct val="20000"/>
              </a:spcBef>
              <a:defRPr/>
            </a:pPr>
            <a:r>
              <a:rPr lang="en-US" sz="1600" b="1" kern="0" dirty="0">
                <a:solidFill>
                  <a:srgbClr val="000000"/>
                </a:solidFill>
                <a:latin typeface="Microsoft Sans Serif" pitchFamily="34" charset="0"/>
              </a:rPr>
              <a:t>	-  The Oceans: depth </a:t>
            </a:r>
            <a:r>
              <a:rPr lang="en-US" sz="1600" b="1" kern="0" dirty="0">
                <a:solidFill>
                  <a:srgbClr val="000000"/>
                </a:solidFill>
                <a:latin typeface="Microsoft Sans Serif" pitchFamily="34" charset="0"/>
                <a:sym typeface="Symbol"/>
              </a:rPr>
              <a:t>up to 4000-5000m. Time scales: seasons to 1000 yrs.  </a:t>
            </a:r>
            <a:endParaRPr lang="en-US" sz="1600" b="1" kern="0" dirty="0">
              <a:solidFill>
                <a:srgbClr val="000000"/>
              </a:solidFill>
              <a:latin typeface="Microsoft Sans Serif" pitchFamily="34" charset="0"/>
            </a:endParaRPr>
          </a:p>
          <a:p>
            <a:pPr marL="342900" indent="-342900" algn="l">
              <a:spcBef>
                <a:spcPct val="20000"/>
              </a:spcBef>
              <a:defRPr/>
            </a:pPr>
            <a:r>
              <a:rPr lang="en-US" sz="1600" b="1" kern="0" dirty="0">
                <a:solidFill>
                  <a:srgbClr val="000000"/>
                </a:solidFill>
                <a:latin typeface="Microsoft Sans Serif" pitchFamily="34" charset="0"/>
              </a:rPr>
              <a:t>	-   Land: terrestrial biosphere, soils. Time scales: hours to decades</a:t>
            </a:r>
          </a:p>
          <a:p>
            <a:pPr marL="342900" indent="-342900" algn="l">
              <a:spcBef>
                <a:spcPct val="20000"/>
              </a:spcBef>
              <a:defRPr/>
            </a:pPr>
            <a:r>
              <a:rPr lang="en-US" sz="1600" b="1" kern="0" dirty="0">
                <a:solidFill>
                  <a:srgbClr val="000000"/>
                </a:solidFill>
                <a:latin typeface="Microsoft Sans Serif" pitchFamily="34" charset="0"/>
              </a:rPr>
              <a:t>	-  The cryosphere: polar ice sheets, mountain glaciers, snowpack, sea-ice. Time scales: 	</a:t>
            </a:r>
            <a:r>
              <a:rPr lang="en-US" sz="1600" b="1" kern="0" dirty="0">
                <a:solidFill>
                  <a:srgbClr val="000000"/>
                </a:solidFill>
                <a:latin typeface="Microsoft Sans Serif" pitchFamily="34" charset="0"/>
                <a:sym typeface="Symbol"/>
              </a:rPr>
              <a:t>seasons to 1000 yrs. </a:t>
            </a:r>
          </a:p>
          <a:p>
            <a:pPr marL="342900" indent="-342900" algn="l">
              <a:spcBef>
                <a:spcPct val="20000"/>
              </a:spcBef>
              <a:buFont typeface="Arial" pitchFamily="34" charset="0"/>
              <a:buChar char="•"/>
              <a:defRPr/>
            </a:pPr>
            <a:r>
              <a:rPr lang="en-US" sz="2000" b="1" kern="0" dirty="0">
                <a:solidFill>
                  <a:srgbClr val="FF3300"/>
                </a:solidFill>
                <a:latin typeface="Microsoft Sans Serif" pitchFamily="34" charset="0"/>
              </a:rPr>
              <a:t>Major Interactions:</a:t>
            </a:r>
            <a:r>
              <a:rPr lang="en-US" sz="1600" b="1" kern="0" dirty="0">
                <a:solidFill>
                  <a:srgbClr val="FF3300"/>
                </a:solidFill>
                <a:latin typeface="Microsoft Sans Serif" pitchFamily="34" charset="0"/>
              </a:rPr>
              <a:t> </a:t>
            </a:r>
          </a:p>
          <a:p>
            <a:pPr marL="342900" indent="-342900" algn="l">
              <a:spcBef>
                <a:spcPct val="20000"/>
              </a:spcBef>
              <a:defRPr/>
            </a:pPr>
            <a:r>
              <a:rPr lang="en-US" sz="1600" b="1" kern="0" dirty="0">
                <a:solidFill>
                  <a:srgbClr val="000000"/>
                </a:solidFill>
                <a:latin typeface="Microsoft Sans Serif" pitchFamily="34" charset="0"/>
              </a:rPr>
              <a:t>	-  Air – sea interactions (e.g., El Niño, air-sea energy and water fluxes)</a:t>
            </a:r>
          </a:p>
          <a:p>
            <a:pPr marL="342900" indent="-342900" algn="l">
              <a:spcBef>
                <a:spcPct val="20000"/>
              </a:spcBef>
              <a:defRPr/>
            </a:pPr>
            <a:r>
              <a:rPr lang="en-US" sz="1600" b="1" kern="0" dirty="0">
                <a:solidFill>
                  <a:srgbClr val="000000"/>
                </a:solidFill>
                <a:latin typeface="Microsoft Sans Serif" pitchFamily="34" charset="0"/>
              </a:rPr>
              <a:t>	-  Land – atmosphere interactions (e.g., morning fog,  surface fluxes over land)</a:t>
            </a:r>
          </a:p>
          <a:p>
            <a:pPr marL="342900" indent="-342900" algn="l">
              <a:spcBef>
                <a:spcPct val="20000"/>
              </a:spcBef>
              <a:defRPr/>
            </a:pPr>
            <a:r>
              <a:rPr lang="en-US" sz="1600" b="1" kern="0" dirty="0">
                <a:solidFill>
                  <a:srgbClr val="000000"/>
                </a:solidFill>
                <a:latin typeface="Microsoft Sans Serif" pitchFamily="34" charset="0"/>
              </a:rPr>
              <a:t>	-  Air – sea ice interactions in the Arctic and around Antarctica</a:t>
            </a:r>
          </a:p>
          <a:p>
            <a:pPr marL="342900" indent="-342900" algn="l">
              <a:spcBef>
                <a:spcPct val="20000"/>
              </a:spcBef>
              <a:buFont typeface="Arial" pitchFamily="34" charset="0"/>
              <a:buChar char="•"/>
              <a:defRPr/>
            </a:pPr>
            <a:r>
              <a:rPr lang="en-US" sz="2000" b="1" kern="0" dirty="0">
                <a:solidFill>
                  <a:srgbClr val="FF3300"/>
                </a:solidFill>
                <a:latin typeface="Microsoft Sans Serif" pitchFamily="34" charset="0"/>
              </a:rPr>
              <a:t>Major Cycles: </a:t>
            </a:r>
          </a:p>
          <a:p>
            <a:pPr marL="342900" indent="-342900" algn="l">
              <a:spcBef>
                <a:spcPct val="20000"/>
              </a:spcBef>
              <a:defRPr/>
            </a:pPr>
            <a:r>
              <a:rPr lang="en-US" sz="1600" b="1" kern="0" dirty="0">
                <a:solidFill>
                  <a:srgbClr val="000000"/>
                </a:solidFill>
                <a:latin typeface="Microsoft Sans Serif" pitchFamily="34" charset="0"/>
              </a:rPr>
              <a:t>	- The water cycle</a:t>
            </a:r>
          </a:p>
          <a:p>
            <a:pPr marL="342900" indent="-342900" algn="l">
              <a:spcBef>
                <a:spcPct val="20000"/>
              </a:spcBef>
              <a:defRPr/>
            </a:pPr>
            <a:r>
              <a:rPr lang="en-US" sz="1600" b="1" kern="0" dirty="0">
                <a:solidFill>
                  <a:srgbClr val="000000"/>
                </a:solidFill>
                <a:latin typeface="Microsoft Sans Serif" pitchFamily="34" charset="0"/>
              </a:rPr>
              <a:t>	- The energy cycle</a:t>
            </a:r>
          </a:p>
          <a:p>
            <a:pPr marL="342900" indent="-342900" algn="l">
              <a:spcBef>
                <a:spcPct val="20000"/>
              </a:spcBef>
              <a:defRPr/>
            </a:pPr>
            <a:r>
              <a:rPr lang="en-US" sz="1600" b="1" kern="0" dirty="0">
                <a:solidFill>
                  <a:srgbClr val="000000"/>
                </a:solidFill>
                <a:latin typeface="Microsoft Sans Serif" pitchFamily="34" charset="0"/>
              </a:rPr>
              <a:t>	- The carbon cycle and other biogeochemical cycles (e.g., Sulfur, Nitrogen cycles)</a:t>
            </a:r>
          </a:p>
          <a:p>
            <a:pPr marL="342900" indent="-342900" algn="l">
              <a:spcBef>
                <a:spcPct val="20000"/>
              </a:spcBef>
              <a:buFont typeface="Arial" pitchFamily="34" charset="0"/>
              <a:buChar char="•"/>
              <a:defRPr/>
            </a:pPr>
            <a:r>
              <a:rPr lang="en-US" sz="2000" b="1" kern="0" dirty="0">
                <a:solidFill>
                  <a:srgbClr val="FF3300"/>
                </a:solidFill>
                <a:latin typeface="Microsoft Sans Serif" pitchFamily="34" charset="0"/>
              </a:rPr>
              <a:t>Natural and Anthropogenic Forcing: </a:t>
            </a:r>
          </a:p>
          <a:p>
            <a:pPr marL="342900" indent="-342900" algn="l">
              <a:spcBef>
                <a:spcPct val="20000"/>
              </a:spcBef>
              <a:defRPr/>
            </a:pPr>
            <a:r>
              <a:rPr lang="en-US" sz="1600" b="1" kern="0" dirty="0">
                <a:solidFill>
                  <a:srgbClr val="000000"/>
                </a:solidFill>
                <a:latin typeface="Microsoft Sans Serif" pitchFamily="34" charset="0"/>
              </a:rPr>
              <a:t>	- Changes in solar irradiance, volcanic eruptions, </a:t>
            </a:r>
            <a:r>
              <a:rPr lang="en-US" sz="1400" b="1" kern="0" dirty="0">
                <a:solidFill>
                  <a:srgbClr val="000000"/>
                </a:solidFill>
                <a:latin typeface="Microsoft Sans Serif" pitchFamily="34" charset="0"/>
              </a:rPr>
              <a:t>CO</a:t>
            </a:r>
            <a:r>
              <a:rPr lang="en-US" sz="1200" b="1" kern="0" dirty="0">
                <a:solidFill>
                  <a:srgbClr val="000000"/>
                </a:solidFill>
                <a:latin typeface="Microsoft Sans Serif" pitchFamily="34" charset="0"/>
              </a:rPr>
              <a:t>2</a:t>
            </a:r>
            <a:r>
              <a:rPr lang="en-US" sz="1600" b="1" kern="0" dirty="0">
                <a:solidFill>
                  <a:srgbClr val="000000"/>
                </a:solidFill>
                <a:latin typeface="Microsoft Sans Serif" pitchFamily="34" charset="0"/>
              </a:rPr>
              <a:t> changes on geological times</a:t>
            </a:r>
          </a:p>
          <a:p>
            <a:pPr marL="342900" indent="-342900" algn="l">
              <a:spcBef>
                <a:spcPct val="20000"/>
              </a:spcBef>
              <a:defRPr/>
            </a:pPr>
            <a:r>
              <a:rPr lang="en-US" sz="1600" b="1" kern="0" dirty="0">
                <a:solidFill>
                  <a:srgbClr val="000000"/>
                </a:solidFill>
                <a:latin typeface="Microsoft Sans Serif" pitchFamily="34" charset="0"/>
              </a:rPr>
              <a:t>	- </a:t>
            </a:r>
            <a:r>
              <a:rPr lang="en-US" sz="1400" b="1" kern="0" dirty="0">
                <a:solidFill>
                  <a:schemeClr val="tx2"/>
                </a:solidFill>
                <a:latin typeface="Microsoft Sans Serif" pitchFamily="34" charset="0"/>
              </a:rPr>
              <a:t>CO</a:t>
            </a:r>
            <a:r>
              <a:rPr lang="en-US" sz="1200" b="1" kern="0" dirty="0">
                <a:solidFill>
                  <a:schemeClr val="tx2"/>
                </a:solidFill>
                <a:latin typeface="Microsoft Sans Serif" pitchFamily="34" charset="0"/>
              </a:rPr>
              <a:t>2</a:t>
            </a:r>
            <a:r>
              <a:rPr lang="en-US" sz="1600" b="1" kern="0" dirty="0">
                <a:solidFill>
                  <a:srgbClr val="000000"/>
                </a:solidFill>
                <a:latin typeface="Microsoft Sans Serif" pitchFamily="34" charset="0"/>
              </a:rPr>
              <a:t> emissions from fossil-fuel burning, human-induced land cover changes, etc.</a:t>
            </a:r>
          </a:p>
          <a:p>
            <a:pPr marL="342900" indent="-342900" algn="l">
              <a:spcBef>
                <a:spcPct val="20000"/>
              </a:spcBef>
              <a:defRPr/>
            </a:pPr>
            <a:endParaRPr lang="en-US" sz="1600" b="1" kern="0" dirty="0">
              <a:solidFill>
                <a:srgbClr val="000000"/>
              </a:solidFill>
              <a:latin typeface="Microsoft Sans Serif"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blinds(horizontal)">
                                      <p:cBhvr>
                                        <p:cTn id="7" dur="500"/>
                                        <p:tgtEl>
                                          <p:spTgt spid="6">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7" end="7"/>
                                            </p:txEl>
                                          </p:spTgt>
                                        </p:tgtEl>
                                        <p:attrNameLst>
                                          <p:attrName>style.visibility</p:attrName>
                                        </p:attrNameLst>
                                      </p:cBhvr>
                                      <p:to>
                                        <p:strVal val="visible"/>
                                      </p:to>
                                    </p:set>
                                    <p:animEffect transition="in" filter="blinds(horizontal)">
                                      <p:cBhvr>
                                        <p:cTn id="10" dur="500"/>
                                        <p:tgtEl>
                                          <p:spTgt spid="6">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animEffect transition="in" filter="blinds(horizontal)">
                                      <p:cBhvr>
                                        <p:cTn id="13" dur="500"/>
                                        <p:tgtEl>
                                          <p:spTgt spid="6">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9" end="9"/>
                                            </p:txEl>
                                          </p:spTgt>
                                        </p:tgtEl>
                                        <p:attrNameLst>
                                          <p:attrName>style.visibility</p:attrName>
                                        </p:attrNameLst>
                                      </p:cBhvr>
                                      <p:to>
                                        <p:strVal val="visible"/>
                                      </p:to>
                                    </p:set>
                                    <p:animEffect transition="in" filter="blinds(horizontal)">
                                      <p:cBhvr>
                                        <p:cTn id="16" dur="500"/>
                                        <p:tgtEl>
                                          <p:spTgt spid="6">
                                            <p:txEl>
                                              <p:pRg st="9" end="9"/>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animEffect transition="in" filter="blinds(horizontal)">
                                      <p:cBhvr>
                                        <p:cTn id="21" dur="500"/>
                                        <p:tgtEl>
                                          <p:spTgt spid="6">
                                            <p:txEl>
                                              <p:pRg st="10" end="1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11" end="11"/>
                                            </p:txEl>
                                          </p:spTgt>
                                        </p:tgtEl>
                                        <p:attrNameLst>
                                          <p:attrName>style.visibility</p:attrName>
                                        </p:attrNameLst>
                                      </p:cBhvr>
                                      <p:to>
                                        <p:strVal val="visible"/>
                                      </p:to>
                                    </p:set>
                                    <p:animEffect transition="in" filter="blinds(horizontal)">
                                      <p:cBhvr>
                                        <p:cTn id="24" dur="500"/>
                                        <p:tgtEl>
                                          <p:spTgt spid="6">
                                            <p:txEl>
                                              <p:pRg st="11" end="1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animEffect transition="in" filter="blinds(horizontal)">
                                      <p:cBhvr>
                                        <p:cTn id="27" dur="500"/>
                                        <p:tgtEl>
                                          <p:spTgt spid="6">
                                            <p:txEl>
                                              <p:pRg st="12" end="1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
                                            <p:txEl>
                                              <p:pRg st="13" end="13"/>
                                            </p:txEl>
                                          </p:spTgt>
                                        </p:tgtEl>
                                        <p:attrNameLst>
                                          <p:attrName>style.visibility</p:attrName>
                                        </p:attrNameLst>
                                      </p:cBhvr>
                                      <p:to>
                                        <p:strVal val="visible"/>
                                      </p:to>
                                    </p:set>
                                    <p:animEffect transition="in" filter="blinds(horizontal)">
                                      <p:cBhvr>
                                        <p:cTn id="30" dur="500"/>
                                        <p:tgtEl>
                                          <p:spTgt spid="6">
                                            <p:txEl>
                                              <p:pRg st="13" end="1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animEffect transition="in" filter="blinds(horizontal)">
                                      <p:cBhvr>
                                        <p:cTn id="35" dur="500"/>
                                        <p:tgtEl>
                                          <p:spTgt spid="6">
                                            <p:txEl>
                                              <p:pRg st="14" end="14"/>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6">
                                            <p:txEl>
                                              <p:pRg st="15" end="15"/>
                                            </p:txEl>
                                          </p:spTgt>
                                        </p:tgtEl>
                                        <p:attrNameLst>
                                          <p:attrName>style.visibility</p:attrName>
                                        </p:attrNameLst>
                                      </p:cBhvr>
                                      <p:to>
                                        <p:strVal val="visible"/>
                                      </p:to>
                                    </p:set>
                                    <p:animEffect transition="in" filter="blinds(horizontal)">
                                      <p:cBhvr>
                                        <p:cTn id="38" dur="500"/>
                                        <p:tgtEl>
                                          <p:spTgt spid="6">
                                            <p:txEl>
                                              <p:pRg st="15" end="15"/>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6">
                                            <p:txEl>
                                              <p:pRg st="16" end="16"/>
                                            </p:txEl>
                                          </p:spTgt>
                                        </p:tgtEl>
                                        <p:attrNameLst>
                                          <p:attrName>style.visibility</p:attrName>
                                        </p:attrNameLst>
                                      </p:cBhvr>
                                      <p:to>
                                        <p:strVal val="visible"/>
                                      </p:to>
                                    </p:set>
                                    <p:animEffect transition="in" filter="blinds(horizontal)">
                                      <p:cBhvr>
                                        <p:cTn id="41" dur="5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73574" y="64626"/>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Earth’s  Atmosphere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18</a:t>
            </a:fld>
            <a:endParaRPr lang="en-US" dirty="0">
              <a:solidFill>
                <a:srgbClr val="000000"/>
              </a:solidFill>
            </a:endParaRPr>
          </a:p>
        </p:txBody>
      </p:sp>
      <p:sp>
        <p:nvSpPr>
          <p:cNvPr id="6" name="Rectangle 3"/>
          <p:cNvSpPr txBox="1">
            <a:spLocks noChangeArrowheads="1"/>
          </p:cNvSpPr>
          <p:nvPr/>
        </p:nvSpPr>
        <p:spPr bwMode="auto">
          <a:xfrm>
            <a:off x="152400" y="1371600"/>
            <a:ext cx="8915400" cy="47244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Dry air composition: </a:t>
            </a:r>
            <a:r>
              <a:rPr lang="en-US" sz="2000" b="1" kern="0" dirty="0">
                <a:solidFill>
                  <a:srgbClr val="000000"/>
                </a:solidFill>
                <a:latin typeface="Microsoft Sans Serif" pitchFamily="34" charset="0"/>
              </a:rPr>
              <a:t>~78% N</a:t>
            </a:r>
            <a:r>
              <a:rPr lang="en-US" sz="2000" b="1" kern="0" baseline="-25000" dirty="0">
                <a:solidFill>
                  <a:srgbClr val="000000"/>
                </a:solidFill>
                <a:latin typeface="Microsoft Sans Serif" pitchFamily="34" charset="0"/>
              </a:rPr>
              <a:t>2</a:t>
            </a:r>
            <a:r>
              <a:rPr lang="en-US" sz="2000" b="1" kern="0" dirty="0">
                <a:solidFill>
                  <a:srgbClr val="000000"/>
                </a:solidFill>
                <a:latin typeface="Microsoft Sans Serif" pitchFamily="34" charset="0"/>
              </a:rPr>
              <a:t>, 21% O</a:t>
            </a:r>
            <a:r>
              <a:rPr lang="en-US" sz="2000" b="1" kern="0" baseline="-25000" dirty="0">
                <a:solidFill>
                  <a:srgbClr val="000000"/>
                </a:solidFill>
                <a:latin typeface="Microsoft Sans Serif" pitchFamily="34" charset="0"/>
              </a:rPr>
              <a:t>2</a:t>
            </a:r>
            <a:r>
              <a:rPr lang="en-US" sz="2000" b="1" kern="0" dirty="0">
                <a:solidFill>
                  <a:srgbClr val="000000"/>
                </a:solidFill>
                <a:latin typeface="Microsoft Sans Serif" pitchFamily="34" charset="0"/>
              </a:rPr>
              <a:t>, 1% </a:t>
            </a:r>
          </a:p>
          <a:p>
            <a:pPr marL="342900" indent="-342900" algn="l">
              <a:spcBef>
                <a:spcPct val="20000"/>
              </a:spcBef>
              <a:defRPr/>
            </a:pPr>
            <a:r>
              <a:rPr lang="en-US" sz="2000" b="1" kern="0" dirty="0">
                <a:solidFill>
                  <a:srgbClr val="000000"/>
                </a:solidFill>
                <a:latin typeface="Microsoft Sans Serif" pitchFamily="34" charset="0"/>
              </a:rPr>
              <a:t>	trace gases, including 0.035% CO</a:t>
            </a:r>
            <a:r>
              <a:rPr lang="en-US" sz="2000" b="1" kern="0" baseline="-25000" dirty="0">
                <a:solidFill>
                  <a:srgbClr val="000000"/>
                </a:solidFill>
                <a:latin typeface="Microsoft Sans Serif" pitchFamily="34" charset="0"/>
              </a:rPr>
              <a:t>2</a:t>
            </a:r>
            <a:r>
              <a:rPr lang="en-US" sz="2000" b="1" kern="0" dirty="0">
                <a:solidFill>
                  <a:srgbClr val="000000"/>
                </a:solidFill>
                <a:latin typeface="Microsoft Sans Serif" pitchFamily="34" charset="0"/>
              </a:rPr>
              <a:t> – the </a:t>
            </a:r>
          </a:p>
          <a:p>
            <a:pPr marL="342900" indent="-342900" algn="l">
              <a:spcBef>
                <a:spcPct val="20000"/>
              </a:spcBef>
              <a:defRPr/>
            </a:pPr>
            <a:r>
              <a:rPr lang="en-US" sz="2000" b="1" kern="0" dirty="0">
                <a:solidFill>
                  <a:srgbClr val="000000"/>
                </a:solidFill>
                <a:latin typeface="Microsoft Sans Serif" pitchFamily="34" charset="0"/>
              </a:rPr>
              <a:t>	dominant trace gas. </a:t>
            </a:r>
          </a:p>
          <a:p>
            <a:pPr marL="342900" indent="-342900" algn="l">
              <a:spcBef>
                <a:spcPct val="20000"/>
              </a:spcBef>
              <a:buFontTx/>
              <a:buChar char="•"/>
              <a:defRPr/>
            </a:pPr>
            <a:endParaRPr lang="en-US" sz="2000" b="1" kern="0" dirty="0">
              <a:solidFill>
                <a:srgbClr val="FF3300"/>
              </a:solidFill>
              <a:latin typeface="Microsoft Sans Serif" pitchFamily="34" charset="0"/>
            </a:endParaRPr>
          </a:p>
          <a:p>
            <a:pPr marL="342900" indent="-342900" algn="l">
              <a:spcBef>
                <a:spcPct val="20000"/>
              </a:spcBef>
              <a:buFontTx/>
              <a:buChar char="•"/>
              <a:defRPr/>
            </a:pPr>
            <a:endParaRPr lang="en-US" sz="2000" b="1" kern="0" dirty="0">
              <a:solidFill>
                <a:srgbClr val="FF3300"/>
              </a:solidFill>
              <a:latin typeface="Microsoft Sans Serif" pitchFamily="34" charset="0"/>
            </a:endParaRPr>
          </a:p>
          <a:p>
            <a:pPr marL="342900" indent="-342900" algn="l">
              <a:spcBef>
                <a:spcPct val="20000"/>
              </a:spcBef>
              <a:buFontTx/>
              <a:buChar char="•"/>
              <a:defRPr/>
            </a:pPr>
            <a:endParaRPr lang="en-US" sz="2000" b="1" kern="0" dirty="0">
              <a:solidFill>
                <a:srgbClr val="FF33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Water vapor: </a:t>
            </a:r>
            <a:r>
              <a:rPr lang="en-US" sz="2000" b="1" kern="0" dirty="0">
                <a:solidFill>
                  <a:srgbClr val="000000"/>
                </a:solidFill>
                <a:latin typeface="Microsoft Sans Serif" pitchFamily="34" charset="0"/>
                <a:sym typeface="Symbol"/>
              </a:rPr>
              <a:t></a:t>
            </a:r>
            <a:r>
              <a:rPr lang="en-US" sz="2000" b="1" kern="0" dirty="0">
                <a:solidFill>
                  <a:srgbClr val="000000"/>
                </a:solidFill>
                <a:latin typeface="Microsoft Sans Serif" pitchFamily="34" charset="0"/>
              </a:rPr>
              <a:t>0.4% in the full column (1-4%  </a:t>
            </a:r>
          </a:p>
          <a:p>
            <a:pPr marL="342900" indent="-342900" algn="l">
              <a:spcBef>
                <a:spcPct val="20000"/>
              </a:spcBef>
              <a:defRPr/>
            </a:pPr>
            <a:r>
              <a:rPr lang="en-US" sz="2000" b="1" kern="0" dirty="0">
                <a:solidFill>
                  <a:srgbClr val="000000"/>
                </a:solidFill>
                <a:latin typeface="Microsoft Sans Serif" pitchFamily="34" charset="0"/>
              </a:rPr>
              <a:t>	near the surface). It plays a key role in weather </a:t>
            </a:r>
          </a:p>
          <a:p>
            <a:pPr marL="342900" indent="-342900" algn="l">
              <a:spcBef>
                <a:spcPct val="20000"/>
              </a:spcBef>
              <a:defRPr/>
            </a:pPr>
            <a:r>
              <a:rPr lang="en-US" sz="2000" b="1" kern="0" dirty="0">
                <a:solidFill>
                  <a:srgbClr val="000000"/>
                </a:solidFill>
                <a:latin typeface="Microsoft Sans Serif" pitchFamily="34" charset="0"/>
              </a:rPr>
              <a:t>	and climate. Examples? </a:t>
            </a:r>
          </a:p>
          <a:p>
            <a:pPr marL="342900" indent="-342900" algn="l">
              <a:spcBef>
                <a:spcPct val="20000"/>
              </a:spcBef>
              <a:buFontTx/>
              <a:buChar char="•"/>
              <a:defRPr/>
            </a:pPr>
            <a:endParaRPr lang="en-US" sz="1800" b="1" kern="0" dirty="0">
              <a:solidFill>
                <a:srgbClr val="FF3300"/>
              </a:solidFill>
              <a:latin typeface="Microsoft Sans Serif" pitchFamily="34" charset="0"/>
            </a:endParaRPr>
          </a:p>
          <a:p>
            <a:pPr marL="342900" indent="-342900" algn="l">
              <a:spcBef>
                <a:spcPct val="20000"/>
              </a:spcBef>
              <a:defRPr/>
            </a:pPr>
            <a:endParaRPr lang="en-US" sz="1800" b="1" kern="0" dirty="0">
              <a:solidFill>
                <a:srgbClr val="FF3300"/>
              </a:solidFill>
              <a:latin typeface="Microsoft Sans Serif" pitchFamily="34" charset="0"/>
            </a:endParaRPr>
          </a:p>
          <a:p>
            <a:pPr marL="342900" indent="-342900" algn="l">
              <a:spcBef>
                <a:spcPct val="20000"/>
              </a:spcBef>
              <a:defRPr/>
            </a:pPr>
            <a:endParaRPr lang="en-US" sz="1800" b="1" kern="0" dirty="0">
              <a:solidFill>
                <a:srgbClr val="FF3300"/>
              </a:solidFill>
              <a:latin typeface="Microsoft Sans Serif" pitchFamily="34" charset="0"/>
            </a:endParaRPr>
          </a:p>
          <a:p>
            <a:pPr marL="342900" indent="-342900" algn="l">
              <a:spcBef>
                <a:spcPct val="20000"/>
              </a:spcBef>
              <a:defRPr/>
            </a:pPr>
            <a:endParaRPr lang="en-US" sz="1800" b="1" kern="0" dirty="0">
              <a:solidFill>
                <a:srgbClr val="000000"/>
              </a:solidFill>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102402" name="Picture 2" descr="http://upload.wikimedia.org/wikipedia/commons/thumb/7/7a/Atmosphere_gas_proportions.svg/300px-Atmosphere_gas_proportions.svg.png"/>
          <p:cNvPicPr>
            <a:picLocks noChangeAspect="1" noChangeArrowheads="1"/>
          </p:cNvPicPr>
          <p:nvPr/>
        </p:nvPicPr>
        <p:blipFill>
          <a:blip r:embed="rId3" cstate="print"/>
          <a:srcRect/>
          <a:stretch>
            <a:fillRect/>
          </a:stretch>
        </p:blipFill>
        <p:spPr bwMode="auto">
          <a:xfrm>
            <a:off x="6019800" y="685800"/>
            <a:ext cx="2857500" cy="5953125"/>
          </a:xfrm>
          <a:prstGeom prst="rect">
            <a:avLst/>
          </a:prstGeom>
          <a:noFill/>
        </p:spPr>
      </p:pic>
    </p:spTree>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19</a:t>
            </a:fld>
            <a:endParaRPr lang="en-US" dirty="0">
              <a:solidFill>
                <a:srgbClr val="000000"/>
              </a:solidFill>
            </a:endParaRPr>
          </a:p>
        </p:txBody>
      </p:sp>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Atmospheric Vertical Profiles</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161794" name="Picture 2" descr="http://upload.wikimedia.org/wikipedia/commons/thumb/9/9d/Comparison_US_standard_atmosphere_1962.svg/512px-Comparison_US_standard_atmosphere_1962.svg.png"/>
          <p:cNvPicPr>
            <a:picLocks noChangeAspect="1" noChangeArrowheads="1"/>
          </p:cNvPicPr>
          <p:nvPr/>
        </p:nvPicPr>
        <p:blipFill>
          <a:blip r:embed="rId3" cstate="print"/>
          <a:srcRect/>
          <a:stretch>
            <a:fillRect/>
          </a:stretch>
        </p:blipFill>
        <p:spPr bwMode="auto">
          <a:xfrm>
            <a:off x="381000" y="990599"/>
            <a:ext cx="5562600" cy="5562601"/>
          </a:xfrm>
          <a:prstGeom prst="rect">
            <a:avLst/>
          </a:prstGeom>
          <a:noFill/>
        </p:spPr>
      </p:pic>
      <p:cxnSp>
        <p:nvCxnSpPr>
          <p:cNvPr id="11" name="Straight Arrow Connector 10"/>
          <p:cNvCxnSpPr/>
          <p:nvPr/>
        </p:nvCxnSpPr>
        <p:spPr bwMode="auto">
          <a:xfrm>
            <a:off x="6019800" y="5257800"/>
            <a:ext cx="0" cy="609600"/>
          </a:xfrm>
          <a:prstGeom prst="straightConnector1">
            <a:avLst/>
          </a:prstGeom>
          <a:solidFill>
            <a:schemeClr val="accent1"/>
          </a:solidFill>
          <a:ln w="34925" cap="flat" cmpd="sng" algn="ctr">
            <a:solidFill>
              <a:schemeClr val="tx2"/>
            </a:solidFill>
            <a:prstDash val="solid"/>
            <a:round/>
            <a:headEnd type="triangle" w="med" len="med"/>
            <a:tailEnd type="triangle"/>
          </a:ln>
          <a:effectLst/>
        </p:spPr>
      </p:cxnSp>
      <p:sp>
        <p:nvSpPr>
          <p:cNvPr id="12" name="TextBox 11"/>
          <p:cNvSpPr txBox="1"/>
          <p:nvPr/>
        </p:nvSpPr>
        <p:spPr>
          <a:xfrm flipH="1">
            <a:off x="6067065" y="5263587"/>
            <a:ext cx="2316481" cy="584775"/>
          </a:xfrm>
          <a:prstGeom prst="rect">
            <a:avLst/>
          </a:prstGeom>
          <a:noFill/>
        </p:spPr>
        <p:txBody>
          <a:bodyPr wrap="square" rtlCol="0">
            <a:spAutoFit/>
          </a:bodyPr>
          <a:lstStyle/>
          <a:p>
            <a:pPr algn="l"/>
            <a:r>
              <a:rPr lang="en-US" sz="1600" b="1" dirty="0">
                <a:solidFill>
                  <a:srgbClr val="000000"/>
                </a:solidFill>
              </a:rPr>
              <a:t>Where most weather and climate processes occur</a:t>
            </a:r>
          </a:p>
        </p:txBody>
      </p:sp>
      <p:grpSp>
        <p:nvGrpSpPr>
          <p:cNvPr id="14" name="Group 13"/>
          <p:cNvGrpSpPr/>
          <p:nvPr/>
        </p:nvGrpSpPr>
        <p:grpSpPr>
          <a:xfrm>
            <a:off x="5997404" y="762000"/>
            <a:ext cx="3232744" cy="4493538"/>
            <a:chOff x="5997404" y="762000"/>
            <a:chExt cx="3232744" cy="4493538"/>
          </a:xfrm>
        </p:grpSpPr>
        <p:sp>
          <p:nvSpPr>
            <p:cNvPr id="9" name="TextBox 8"/>
            <p:cNvSpPr txBox="1"/>
            <p:nvPr/>
          </p:nvSpPr>
          <p:spPr>
            <a:xfrm>
              <a:off x="5997404" y="762000"/>
              <a:ext cx="3232744" cy="4493538"/>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Hydrostatic Equilibrium</a:t>
              </a:r>
              <a:r>
                <a:rPr lang="en-US" sz="2000" b="1" dirty="0">
                  <a:latin typeface="Arial" pitchFamily="34" charset="0"/>
                  <a:cs typeface="Arial" pitchFamily="34" charset="0"/>
                </a:rPr>
                <a:t>:</a:t>
              </a:r>
            </a:p>
            <a:p>
              <a:r>
                <a:rPr lang="en-US" sz="2000" b="1" dirty="0" err="1">
                  <a:latin typeface="Arial" pitchFamily="34" charset="0"/>
                  <a:cs typeface="Arial" pitchFamily="34" charset="0"/>
                </a:rPr>
                <a:t>dp</a:t>
              </a:r>
              <a:r>
                <a:rPr lang="en-US" sz="2000" b="1" dirty="0">
                  <a:latin typeface="Arial" pitchFamily="34" charset="0"/>
                  <a:cs typeface="Arial" pitchFamily="34" charset="0"/>
                </a:rPr>
                <a:t> </a:t>
              </a:r>
              <a:r>
                <a:rPr lang="en-US" sz="2000" b="1" dirty="0">
                  <a:latin typeface="Arial" pitchFamily="34" charset="0"/>
                  <a:cs typeface="Arial" pitchFamily="34" charset="0"/>
                  <a:sym typeface="Symbol"/>
                </a:rPr>
                <a:t></a:t>
              </a:r>
              <a:r>
                <a:rPr lang="en-US" sz="2000" b="1" dirty="0">
                  <a:latin typeface="Arial" pitchFamily="34" charset="0"/>
                  <a:cs typeface="Arial" pitchFamily="34" charset="0"/>
                </a:rPr>
                <a:t> </a:t>
              </a:r>
              <a:r>
                <a:rPr lang="en-US" sz="2000" b="1" dirty="0">
                  <a:latin typeface="Arial" pitchFamily="34" charset="0"/>
                  <a:cs typeface="Arial" pitchFamily="34" charset="0"/>
                  <a:sym typeface="Symbol"/>
                </a:rPr>
                <a:t></a:t>
              </a:r>
              <a:r>
                <a:rPr lang="en-US" sz="2000" b="1" dirty="0">
                  <a:latin typeface="Arial" pitchFamily="34" charset="0"/>
                  <a:cs typeface="Arial" pitchFamily="34" charset="0"/>
                </a:rPr>
                <a:t> </a:t>
              </a:r>
              <a:r>
                <a:rPr lang="en-US" sz="2000" b="1" dirty="0">
                  <a:latin typeface="Arial" pitchFamily="34" charset="0"/>
                  <a:cs typeface="Arial" pitchFamily="34" charset="0"/>
                  <a:sym typeface="Symbol"/>
                </a:rPr>
                <a:t> g </a:t>
              </a:r>
              <a:r>
                <a:rPr lang="en-US" sz="2000" b="1" dirty="0" err="1">
                  <a:latin typeface="Arial" pitchFamily="34" charset="0"/>
                  <a:cs typeface="Arial" pitchFamily="34" charset="0"/>
                  <a:sym typeface="Symbol"/>
                </a:rPr>
                <a:t>dz</a:t>
              </a:r>
              <a:endParaRPr lang="en-US" sz="2000" b="1" dirty="0">
                <a:latin typeface="Arial" pitchFamily="34" charset="0"/>
                <a:cs typeface="Arial" pitchFamily="34" charset="0"/>
                <a:sym typeface="Symbol"/>
              </a:endParaRPr>
            </a:p>
            <a:p>
              <a:endParaRPr lang="en-US" sz="2000" b="1" dirty="0">
                <a:latin typeface="Arial" pitchFamily="34" charset="0"/>
                <a:cs typeface="Arial" pitchFamily="34" charset="0"/>
                <a:sym typeface="Symbol"/>
              </a:endParaRPr>
            </a:p>
            <a:p>
              <a:endParaRPr lang="en-US" sz="2000" b="1" dirty="0">
                <a:latin typeface="Arial" pitchFamily="34" charset="0"/>
                <a:cs typeface="Arial" pitchFamily="34" charset="0"/>
                <a:sym typeface="Symbol"/>
              </a:endParaRPr>
            </a:p>
            <a:p>
              <a:endParaRPr lang="en-US" sz="1600" b="1" dirty="0">
                <a:latin typeface="Arial" pitchFamily="34" charset="0"/>
                <a:cs typeface="Arial" pitchFamily="34" charset="0"/>
                <a:sym typeface="Symbol"/>
              </a:endParaRPr>
            </a:p>
            <a:p>
              <a:pPr algn="l"/>
              <a:r>
                <a:rPr lang="en-US" sz="1800" b="1" dirty="0">
                  <a:latin typeface="Arial" pitchFamily="34" charset="0"/>
                  <a:cs typeface="Arial" pitchFamily="34" charset="0"/>
                  <a:sym typeface="Symbol"/>
                </a:rPr>
                <a:t>where H is a scale height</a:t>
              </a:r>
            </a:p>
            <a:p>
              <a:pPr algn="l"/>
              <a:r>
                <a:rPr lang="en-US" sz="1800" b="1" dirty="0">
                  <a:latin typeface="Arial" pitchFamily="34" charset="0"/>
                  <a:cs typeface="Arial" pitchFamily="34" charset="0"/>
                  <a:sym typeface="Symbol"/>
                </a:rPr>
                <a:t>H=7 to 8 km </a:t>
              </a:r>
            </a:p>
            <a:p>
              <a:pPr algn="l"/>
              <a:endParaRPr lang="en-US" sz="1600" b="1" dirty="0">
                <a:latin typeface="Arial" pitchFamily="34" charset="0"/>
                <a:cs typeface="Arial" pitchFamily="34" charset="0"/>
                <a:sym typeface="Symbol"/>
              </a:endParaRPr>
            </a:p>
            <a:p>
              <a:pPr algn="l"/>
              <a:r>
                <a:rPr lang="en-US" sz="2000" b="1" dirty="0">
                  <a:solidFill>
                    <a:schemeClr val="tx2"/>
                  </a:solidFill>
                  <a:latin typeface="Arial" pitchFamily="34" charset="0"/>
                  <a:cs typeface="Arial" pitchFamily="34" charset="0"/>
                  <a:sym typeface="Symbol"/>
                </a:rPr>
                <a:t>Lapse Rate: </a:t>
              </a:r>
            </a:p>
            <a:p>
              <a:endParaRPr lang="en-US" sz="2000" b="1" dirty="0">
                <a:latin typeface="Arial" pitchFamily="34" charset="0"/>
                <a:cs typeface="Arial" pitchFamily="34" charset="0"/>
              </a:endParaRPr>
            </a:p>
            <a:p>
              <a:endParaRPr lang="en-US" sz="2000" b="1" dirty="0">
                <a:latin typeface="Arial" pitchFamily="34" charset="0"/>
                <a:cs typeface="Arial" pitchFamily="34" charset="0"/>
              </a:endParaRPr>
            </a:p>
            <a:p>
              <a:endParaRPr lang="en-US" sz="2000" b="1" dirty="0">
                <a:latin typeface="Arial" pitchFamily="34" charset="0"/>
                <a:cs typeface="Arial" pitchFamily="34" charset="0"/>
              </a:endParaRPr>
            </a:p>
            <a:p>
              <a:pPr algn="l"/>
              <a:r>
                <a:rPr lang="en-US" sz="1800" b="1" dirty="0">
                  <a:latin typeface="Arial" pitchFamily="34" charset="0"/>
                  <a:cs typeface="Arial" pitchFamily="34" charset="0"/>
                </a:rPr>
                <a:t>Global mean </a:t>
              </a:r>
              <a:r>
                <a:rPr lang="en-US" sz="1800" b="1" dirty="0">
                  <a:latin typeface="Arial" pitchFamily="34" charset="0"/>
                  <a:cs typeface="Arial" pitchFamily="34" charset="0"/>
                  <a:sym typeface="Symbol"/>
                </a:rPr>
                <a:t>6.5 K/km</a:t>
              </a:r>
            </a:p>
            <a:p>
              <a:pPr algn="l"/>
              <a:r>
                <a:rPr lang="en-US" sz="1800" b="1" dirty="0">
                  <a:latin typeface="Arial" pitchFamily="34" charset="0"/>
                  <a:cs typeface="Arial" pitchFamily="34" charset="0"/>
                  <a:sym typeface="Symbol"/>
                </a:rPr>
                <a:t>in the troposphere. Dry </a:t>
              </a:r>
            </a:p>
            <a:p>
              <a:pPr algn="l"/>
              <a:r>
                <a:rPr lang="en-US" sz="1800" b="1" dirty="0">
                  <a:latin typeface="Arial" pitchFamily="34" charset="0"/>
                  <a:cs typeface="Arial" pitchFamily="34" charset="0"/>
                  <a:sym typeface="Symbol"/>
                </a:rPr>
                <a:t>Lapse rate = 9.8 K/km. </a:t>
              </a:r>
              <a:endParaRPr lang="en-US" sz="1800" b="1" dirty="0">
                <a:latin typeface="Arial" pitchFamily="34" charset="0"/>
                <a:cs typeface="Arial" pitchFamily="34" charset="0"/>
              </a:endParaRPr>
            </a:p>
          </p:txBody>
        </p:sp>
        <p:pic>
          <p:nvPicPr>
            <p:cNvPr id="79874" name="Picture 2"/>
            <p:cNvPicPr>
              <a:picLocks noChangeAspect="1" noChangeArrowheads="1"/>
            </p:cNvPicPr>
            <p:nvPr/>
          </p:nvPicPr>
          <p:blipFill>
            <a:blip r:embed="rId4" cstate="print"/>
            <a:srcRect/>
            <a:stretch>
              <a:fillRect/>
            </a:stretch>
          </p:blipFill>
          <p:spPr bwMode="auto">
            <a:xfrm>
              <a:off x="6477000" y="1524000"/>
              <a:ext cx="1981200" cy="664502"/>
            </a:xfrm>
            <a:prstGeom prst="rect">
              <a:avLst/>
            </a:prstGeom>
            <a:noFill/>
            <a:ln w="9525">
              <a:noFill/>
              <a:miter lim="800000"/>
              <a:headEnd/>
              <a:tailEnd/>
            </a:ln>
          </p:spPr>
        </p:pic>
        <p:pic>
          <p:nvPicPr>
            <p:cNvPr id="79875" name="Picture 3"/>
            <p:cNvPicPr>
              <a:picLocks noChangeAspect="1" noChangeArrowheads="1"/>
            </p:cNvPicPr>
            <p:nvPr/>
          </p:nvPicPr>
          <p:blipFill>
            <a:blip r:embed="rId5" cstate="print"/>
            <a:srcRect/>
            <a:stretch>
              <a:fillRect/>
            </a:stretch>
          </p:blipFill>
          <p:spPr bwMode="auto">
            <a:xfrm>
              <a:off x="6400800" y="3429000"/>
              <a:ext cx="1600200" cy="807944"/>
            </a:xfrm>
            <a:prstGeom prst="rect">
              <a:avLst/>
            </a:prstGeom>
            <a:noFill/>
            <a:ln w="9525">
              <a:noFill/>
              <a:miter lim="800000"/>
              <a:headEnd/>
              <a:tailEnd/>
            </a:ln>
          </p:spPr>
        </p:pic>
      </p:grpSp>
      <p:sp>
        <p:nvSpPr>
          <p:cNvPr id="15" name="Rectangle 14"/>
          <p:cNvSpPr/>
          <p:nvPr/>
        </p:nvSpPr>
        <p:spPr bwMode="auto">
          <a:xfrm>
            <a:off x="4572000" y="3352800"/>
            <a:ext cx="990600" cy="304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0000"/>
              </a:solidFill>
              <a:effectLst/>
              <a:latin typeface="Arial Narrow" pitchFamily="34" charset="0"/>
            </a:endParaRPr>
          </a:p>
        </p:txBody>
      </p:sp>
      <p:sp>
        <p:nvSpPr>
          <p:cNvPr id="16" name="Rectangle 15"/>
          <p:cNvSpPr/>
          <p:nvPr/>
        </p:nvSpPr>
        <p:spPr bwMode="auto">
          <a:xfrm>
            <a:off x="4482830" y="5149175"/>
            <a:ext cx="990600" cy="304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0000"/>
              </a:solidFill>
              <a:effectLst/>
              <a:latin typeface="Arial Narrow" pitchFamily="34" charset="0"/>
            </a:endParaRPr>
          </a:p>
        </p:txBody>
      </p:sp>
      <p:sp>
        <p:nvSpPr>
          <p:cNvPr id="17" name="Rectangle 16"/>
          <p:cNvSpPr/>
          <p:nvPr/>
        </p:nvSpPr>
        <p:spPr bwMode="auto">
          <a:xfrm>
            <a:off x="4495800" y="4343400"/>
            <a:ext cx="990600" cy="304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0000"/>
              </a:solidFill>
              <a:effectLst/>
              <a:latin typeface="Arial Narrow"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5EC359-3D8A-DE5A-C19B-FF68BA9D4F0A}"/>
              </a:ext>
            </a:extLst>
          </p:cNvPr>
          <p:cNvSpPr txBox="1"/>
          <p:nvPr/>
        </p:nvSpPr>
        <p:spPr>
          <a:xfrm>
            <a:off x="762000" y="152400"/>
            <a:ext cx="6172200" cy="486287"/>
          </a:xfrm>
          <a:prstGeom prst="rect">
            <a:avLst/>
          </a:prstGeom>
          <a:noFill/>
        </p:spPr>
        <p:txBody>
          <a:bodyPr wrap="square">
            <a:spAutoFit/>
          </a:bodyPr>
          <a:lstStyle/>
          <a:p>
            <a:pPr algn="ctr">
              <a:lnSpc>
                <a:spcPct val="80000"/>
              </a:lnSpc>
              <a:spcBef>
                <a:spcPct val="0"/>
              </a:spcBef>
              <a:buFontTx/>
              <a:buNone/>
            </a:pPr>
            <a:r>
              <a:rPr lang="en-US" sz="2800" b="1" dirty="0">
                <a:solidFill>
                  <a:srgbClr val="FF0000"/>
                </a:solidFill>
                <a:latin typeface="Arial" charset="0"/>
              </a:rPr>
              <a:t>Students Enrolled in the Class:</a:t>
            </a:r>
            <a:r>
              <a:rPr lang="en-US" sz="3200" b="1" dirty="0">
                <a:solidFill>
                  <a:srgbClr val="FF0000"/>
                </a:solidFill>
                <a:latin typeface="Arial" charset="0"/>
              </a:rPr>
              <a:t> </a:t>
            </a:r>
            <a:endParaRPr lang="en-US" sz="2800" b="1" dirty="0">
              <a:solidFill>
                <a:srgbClr val="FF0000"/>
              </a:solidFill>
              <a:latin typeface="Arial" charset="0"/>
            </a:endParaRPr>
          </a:p>
        </p:txBody>
      </p:sp>
      <p:pic>
        <p:nvPicPr>
          <p:cNvPr id="4" name="Picture 3">
            <a:extLst>
              <a:ext uri="{FF2B5EF4-FFF2-40B4-BE49-F238E27FC236}">
                <a16:creationId xmlns:a16="http://schemas.microsoft.com/office/drawing/2014/main" id="{3D17C3A9-D424-2C6A-3B8C-2475CDC165BA}"/>
              </a:ext>
            </a:extLst>
          </p:cNvPr>
          <p:cNvPicPr>
            <a:picLocks noChangeAspect="1"/>
          </p:cNvPicPr>
          <p:nvPr/>
        </p:nvPicPr>
        <p:blipFill>
          <a:blip r:embed="rId2"/>
          <a:stretch>
            <a:fillRect/>
          </a:stretch>
        </p:blipFill>
        <p:spPr>
          <a:xfrm>
            <a:off x="2514600" y="636079"/>
            <a:ext cx="1981200" cy="6069521"/>
          </a:xfrm>
          <a:prstGeom prst="rect">
            <a:avLst/>
          </a:prstGeom>
        </p:spPr>
      </p:pic>
    </p:spTree>
    <p:extLst>
      <p:ext uri="{BB962C8B-B14F-4D97-AF65-F5344CB8AC3E}">
        <p14:creationId xmlns:p14="http://schemas.microsoft.com/office/powerpoint/2010/main" val="1066507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20</a:t>
            </a:fld>
            <a:endParaRPr lang="en-US" dirty="0">
              <a:solidFill>
                <a:srgbClr val="000000"/>
              </a:solidFill>
            </a:endParaRPr>
          </a:p>
        </p:txBody>
      </p:sp>
      <p:sp>
        <p:nvSpPr>
          <p:cNvPr id="2050" name="Rectangle 2"/>
          <p:cNvSpPr>
            <a:spLocks noGrp="1" noChangeArrowheads="1"/>
          </p:cNvSpPr>
          <p:nvPr>
            <p:ph type="ctrTitle" idx="4294967295"/>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Atmospheric Circulation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56326" name="Picture 6" descr="http://www.ux1.eiu.edu/%7Ecfjps/1400/FIG07_006.jpg"/>
          <p:cNvPicPr>
            <a:picLocks noChangeAspect="1" noChangeArrowheads="1"/>
          </p:cNvPicPr>
          <p:nvPr/>
        </p:nvPicPr>
        <p:blipFill>
          <a:blip r:embed="rId3" cstate="print"/>
          <a:srcRect/>
          <a:stretch>
            <a:fillRect/>
          </a:stretch>
        </p:blipFill>
        <p:spPr bwMode="auto">
          <a:xfrm>
            <a:off x="1143000" y="838200"/>
            <a:ext cx="6762750" cy="5724525"/>
          </a:xfrm>
          <a:prstGeom prst="rect">
            <a:avLst/>
          </a:prstGeom>
          <a:noFill/>
        </p:spPr>
      </p:pic>
    </p:spTree>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a:xfrm>
            <a:off x="7086600" y="6705600"/>
            <a:ext cx="1905000" cy="457200"/>
          </a:xfrm>
        </p:spPr>
        <p:txBody>
          <a:bodyPr/>
          <a:lstStyle/>
          <a:p>
            <a:pPr>
              <a:defRPr/>
            </a:pPr>
            <a:fld id="{11004247-48B2-4E85-AE06-0779406BEB7B}" type="slidenum">
              <a:rPr lang="en-US" smtClean="0">
                <a:solidFill>
                  <a:srgbClr val="000000"/>
                </a:solidFill>
              </a:rPr>
              <a:pPr>
                <a:defRPr/>
              </a:pPr>
              <a:t>21</a:t>
            </a:fld>
            <a:endParaRPr lang="en-US" dirty="0">
              <a:solidFill>
                <a:srgbClr val="000000"/>
              </a:solidFill>
            </a:endParaRPr>
          </a:p>
        </p:txBody>
      </p:sp>
      <p:sp>
        <p:nvSpPr>
          <p:cNvPr id="2050" name="Rectangle 2"/>
          <p:cNvSpPr>
            <a:spLocks noGrp="1" noChangeArrowheads="1"/>
          </p:cNvSpPr>
          <p:nvPr>
            <p:ph type="ctrTitle" idx="4294967295"/>
          </p:nvPr>
        </p:nvSpPr>
        <p:spPr>
          <a:xfrm>
            <a:off x="0" y="4572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Roles of the Atmosphere</a:t>
            </a:r>
          </a:p>
        </p:txBody>
      </p:sp>
      <p:sp>
        <p:nvSpPr>
          <p:cNvPr id="3076" name="Text Box 4"/>
          <p:cNvSpPr txBox="1">
            <a:spLocks noChangeArrowheads="1"/>
          </p:cNvSpPr>
          <p:nvPr/>
        </p:nvSpPr>
        <p:spPr bwMode="auto">
          <a:xfrm>
            <a:off x="4505325" y="51927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6" name="Rectangle 3"/>
          <p:cNvSpPr txBox="1">
            <a:spLocks noChangeArrowheads="1"/>
          </p:cNvSpPr>
          <p:nvPr/>
        </p:nvSpPr>
        <p:spPr bwMode="auto">
          <a:xfrm>
            <a:off x="152400" y="12954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1219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228600" y="1295400"/>
            <a:ext cx="8839200" cy="57912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It affects the amount of sunlight reaches the surface.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0000"/>
                </a:solidFill>
                <a:latin typeface="Microsoft Sans Serif" pitchFamily="34" charset="0"/>
              </a:rPr>
              <a:t>It determines the amount of outgoing infrared radiation into the space.</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It absorbs harmful UV radiation and protects life on Earth.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0000"/>
                </a:solidFill>
                <a:latin typeface="Microsoft Sans Serif" pitchFamily="34" charset="0"/>
              </a:rPr>
              <a:t>It interacts with the oceans and land, and helps redistribute</a:t>
            </a:r>
          </a:p>
          <a:p>
            <a:pPr marL="342900" indent="-342900" algn="l">
              <a:spcBef>
                <a:spcPct val="20000"/>
              </a:spcBef>
              <a:defRPr/>
            </a:pPr>
            <a:r>
              <a:rPr lang="en-US" sz="2400" b="1" kern="0" dirty="0">
                <a:solidFill>
                  <a:srgbClr val="FF0000"/>
                </a:solidFill>
                <a:latin typeface="Microsoft Sans Serif" pitchFamily="34" charset="0"/>
              </a:rPr>
              <a:t>	energy and water on Earth.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It largely controls the weather and climate on Earth! </a:t>
            </a:r>
          </a:p>
          <a:p>
            <a:pPr marL="342900" indent="-342900" algn="l">
              <a:spcBef>
                <a:spcPct val="20000"/>
              </a:spcBef>
              <a:defRPr/>
            </a:pPr>
            <a:r>
              <a:rPr lang="en-US" sz="1800" b="1" kern="0" dirty="0">
                <a:solidFill>
                  <a:srgbClr val="000000"/>
                </a:solidFill>
                <a:latin typeface="Microsoft Sans Serif" pitchFamily="34" charset="0"/>
              </a:rPr>
              <a:t>	</a:t>
            </a:r>
          </a:p>
          <a:p>
            <a:pPr marL="342900" indent="-342900" algn="l">
              <a:spcBef>
                <a:spcPct val="20000"/>
              </a:spcBef>
              <a:defRPr/>
            </a:pPr>
            <a:endParaRPr lang="en-US" sz="1800" b="1" kern="0" dirty="0">
              <a:solidFill>
                <a:srgbClr val="000000"/>
              </a:solidFill>
              <a:latin typeface="Microsoft Sans Serif"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blinds(horizontal)">
                                      <p:cBhvr>
                                        <p:cTn id="13" dur="500"/>
                                        <p:tgtEl>
                                          <p:spTgt spid="8">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blinds(horizontal)">
                                      <p:cBhvr>
                                        <p:cTn id="16" dur="500"/>
                                        <p:tgtEl>
                                          <p:spTgt spid="8">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animEffect transition="in" filter="blinds(horizontal)">
                                      <p:cBhvr>
                                        <p:cTn id="19" dur="500"/>
                                        <p:tgtEl>
                                          <p:spTgt spid="8">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8">
                                            <p:txEl>
                                              <p:pRg st="10" end="10"/>
                                            </p:txEl>
                                          </p:spTgt>
                                        </p:tgtEl>
                                        <p:attrNameLst>
                                          <p:attrName>style.visibility</p:attrName>
                                        </p:attrNameLst>
                                      </p:cBhvr>
                                      <p:to>
                                        <p:strVal val="visible"/>
                                      </p:to>
                                    </p:set>
                                    <p:animEffect transition="in" filter="blinds(horizontal)">
                                      <p:cBhvr>
                                        <p:cTn id="22"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22</a:t>
            </a:fld>
            <a:endParaRPr lang="en-US" dirty="0">
              <a:solidFill>
                <a:srgbClr val="000000"/>
              </a:solidFill>
            </a:endParaRPr>
          </a:p>
        </p:txBody>
      </p:sp>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World’s Oceans</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6" name="Rectangle 5"/>
          <p:cNvSpPr/>
          <p:nvPr/>
        </p:nvSpPr>
        <p:spPr>
          <a:xfrm>
            <a:off x="228600" y="929819"/>
            <a:ext cx="8915400" cy="4708981"/>
          </a:xfrm>
          <a:prstGeom prst="rect">
            <a:avLst/>
          </a:prstGeom>
        </p:spPr>
        <p:txBody>
          <a:bodyPr wrap="square">
            <a:spAutoFit/>
          </a:bodyPr>
          <a:lstStyle/>
          <a:p>
            <a:pPr algn="l"/>
            <a:r>
              <a:rPr lang="en-US" sz="2400" b="1" dirty="0">
                <a:solidFill>
                  <a:srgbClr val="FF3300"/>
                </a:solidFill>
              </a:rPr>
              <a:t>Seawater Composition</a:t>
            </a:r>
            <a:r>
              <a:rPr lang="en-US" sz="2400" dirty="0">
                <a:solidFill>
                  <a:srgbClr val="000000"/>
                </a:solidFill>
              </a:rPr>
              <a:t>: </a:t>
            </a:r>
            <a:r>
              <a:rPr lang="en-US" sz="2000" dirty="0">
                <a:solidFill>
                  <a:srgbClr val="000000"/>
                </a:solidFill>
              </a:rPr>
              <a:t>On average, seawater has a </a:t>
            </a:r>
            <a:r>
              <a:rPr lang="en-US" sz="2000" dirty="0">
                <a:solidFill>
                  <a:srgbClr val="000000"/>
                </a:solidFill>
                <a:hlinkClick r:id="rId3" tooltip="Salinity"/>
              </a:rPr>
              <a:t>salinity</a:t>
            </a:r>
            <a:r>
              <a:rPr lang="en-US" sz="2000" dirty="0">
                <a:solidFill>
                  <a:srgbClr val="000000"/>
                </a:solidFill>
              </a:rPr>
              <a:t> of about 3.5%. This means that every kilogram of seawater has approximately 35 grams of </a:t>
            </a:r>
            <a:r>
              <a:rPr lang="en-US" sz="2000" dirty="0">
                <a:solidFill>
                  <a:srgbClr val="000000"/>
                </a:solidFill>
                <a:hlinkClick r:id="rId4" tooltip="Sea salt"/>
              </a:rPr>
              <a:t>dissolved salts</a:t>
            </a:r>
            <a:r>
              <a:rPr lang="en-US" sz="2000" dirty="0">
                <a:solidFill>
                  <a:srgbClr val="000000"/>
                </a:solidFill>
              </a:rPr>
              <a:t> (predominantly </a:t>
            </a:r>
            <a:r>
              <a:rPr lang="en-US" sz="2000" dirty="0">
                <a:solidFill>
                  <a:srgbClr val="000000"/>
                </a:solidFill>
                <a:hlinkClick r:id="rId5" tooltip="Sodium"/>
              </a:rPr>
              <a:t>sodium</a:t>
            </a:r>
            <a:r>
              <a:rPr lang="en-US" sz="2000" dirty="0">
                <a:solidFill>
                  <a:srgbClr val="000000"/>
                </a:solidFill>
              </a:rPr>
              <a:t> (Na</a:t>
            </a:r>
            <a:r>
              <a:rPr lang="en-US" sz="2000" baseline="30000" dirty="0">
                <a:solidFill>
                  <a:srgbClr val="000000"/>
                </a:solidFill>
              </a:rPr>
              <a:t>+</a:t>
            </a:r>
            <a:r>
              <a:rPr lang="en-US" sz="2000" dirty="0">
                <a:solidFill>
                  <a:srgbClr val="000000"/>
                </a:solidFill>
              </a:rPr>
              <a:t>) and </a:t>
            </a:r>
            <a:r>
              <a:rPr lang="en-US" sz="2000" dirty="0">
                <a:solidFill>
                  <a:srgbClr val="000000"/>
                </a:solidFill>
                <a:hlinkClick r:id="rId6" tooltip="Chloride"/>
              </a:rPr>
              <a:t>chloride</a:t>
            </a:r>
            <a:r>
              <a:rPr lang="en-US" sz="2000" dirty="0">
                <a:solidFill>
                  <a:srgbClr val="000000"/>
                </a:solidFill>
              </a:rPr>
              <a:t> (</a:t>
            </a:r>
            <a:r>
              <a:rPr lang="en-US" sz="2000" dirty="0" err="1">
                <a:solidFill>
                  <a:srgbClr val="000000"/>
                </a:solidFill>
              </a:rPr>
              <a:t>Cl</a:t>
            </a:r>
            <a:r>
              <a:rPr lang="en-US" sz="2000" baseline="30000" dirty="0">
                <a:solidFill>
                  <a:srgbClr val="000000"/>
                </a:solidFill>
              </a:rPr>
              <a:t>−</a:t>
            </a:r>
            <a:r>
              <a:rPr lang="en-US" sz="2000" dirty="0">
                <a:solidFill>
                  <a:srgbClr val="000000"/>
                </a:solidFill>
              </a:rPr>
              <a:t>) </a:t>
            </a:r>
            <a:r>
              <a:rPr lang="en-US" sz="2000" dirty="0">
                <a:solidFill>
                  <a:srgbClr val="000000"/>
                </a:solidFill>
                <a:hlinkClick r:id="rId7" tooltip="Ions"/>
              </a:rPr>
              <a:t>ions</a:t>
            </a:r>
            <a:r>
              <a:rPr lang="en-US" sz="2000" dirty="0">
                <a:solidFill>
                  <a:srgbClr val="000000"/>
                </a:solidFill>
              </a:rPr>
              <a:t>). Average density at the surface is 1.025 </a:t>
            </a:r>
            <a:r>
              <a:rPr lang="en-US" sz="2000" dirty="0">
                <a:solidFill>
                  <a:srgbClr val="000000"/>
                </a:solidFill>
                <a:hlinkClick r:id="rId8" tooltip="Gram"/>
              </a:rPr>
              <a:t>g</a:t>
            </a:r>
            <a:r>
              <a:rPr lang="en-US" sz="2000" dirty="0">
                <a:solidFill>
                  <a:srgbClr val="000000"/>
                </a:solidFill>
              </a:rPr>
              <a:t>/</a:t>
            </a:r>
            <a:r>
              <a:rPr lang="en-US" sz="2000" dirty="0">
                <a:solidFill>
                  <a:srgbClr val="000000"/>
                </a:solidFill>
                <a:hlinkClick r:id="rId9" tooltip="Litre"/>
              </a:rPr>
              <a:t>ml</a:t>
            </a:r>
            <a:r>
              <a:rPr lang="en-US" sz="2000" dirty="0">
                <a:solidFill>
                  <a:srgbClr val="000000"/>
                </a:solidFill>
              </a:rPr>
              <a:t>. Seawater is </a:t>
            </a:r>
            <a:r>
              <a:rPr lang="en-US" sz="2000" dirty="0">
                <a:solidFill>
                  <a:srgbClr val="000000"/>
                </a:solidFill>
                <a:hlinkClick r:id="rId10" tooltip="Density"/>
              </a:rPr>
              <a:t>denser</a:t>
            </a:r>
            <a:r>
              <a:rPr lang="en-US" sz="2000" dirty="0">
                <a:solidFill>
                  <a:srgbClr val="000000"/>
                </a:solidFill>
              </a:rPr>
              <a:t> than both </a:t>
            </a:r>
            <a:r>
              <a:rPr lang="en-US" sz="2000" dirty="0">
                <a:solidFill>
                  <a:srgbClr val="000000"/>
                </a:solidFill>
                <a:hlinkClick r:id="rId11" tooltip="Fresh water"/>
              </a:rPr>
              <a:t>fresh water</a:t>
            </a:r>
            <a:r>
              <a:rPr lang="en-US" sz="2000" dirty="0">
                <a:solidFill>
                  <a:srgbClr val="000000"/>
                </a:solidFill>
              </a:rPr>
              <a:t> and pure water. </a:t>
            </a:r>
          </a:p>
          <a:p>
            <a:pPr algn="l"/>
            <a:r>
              <a:rPr lang="en-US" sz="2400" b="1" dirty="0">
                <a:solidFill>
                  <a:srgbClr val="FF3300"/>
                </a:solidFill>
              </a:rPr>
              <a:t>				   Sea Surface Salinity Distribution:</a:t>
            </a:r>
          </a:p>
          <a:p>
            <a:pPr algn="l"/>
            <a:endParaRPr lang="en-US" sz="2400" b="1" dirty="0">
              <a:solidFill>
                <a:srgbClr val="FF3300"/>
              </a:solidFill>
            </a:endParaRPr>
          </a:p>
          <a:p>
            <a:pPr algn="l"/>
            <a:endParaRPr lang="en-US" sz="2400" b="1" dirty="0">
              <a:solidFill>
                <a:srgbClr val="FF3300"/>
              </a:solidFill>
            </a:endParaRPr>
          </a:p>
          <a:p>
            <a:pPr algn="l"/>
            <a:r>
              <a:rPr lang="en-US" sz="2400" b="1" dirty="0">
                <a:solidFill>
                  <a:srgbClr val="3333CC"/>
                </a:solidFill>
              </a:rPr>
              <a:t>Salinity (salt content)</a:t>
            </a:r>
          </a:p>
          <a:p>
            <a:pPr algn="l"/>
            <a:r>
              <a:rPr lang="en-US" sz="2400" b="1" dirty="0">
                <a:solidFill>
                  <a:srgbClr val="3333CC"/>
                </a:solidFill>
              </a:rPr>
              <a:t>and temperature </a:t>
            </a:r>
          </a:p>
          <a:p>
            <a:pPr algn="l"/>
            <a:r>
              <a:rPr lang="en-US" sz="2400" b="1" dirty="0">
                <a:solidFill>
                  <a:srgbClr val="3333CC"/>
                </a:solidFill>
              </a:rPr>
              <a:t>determines seawater</a:t>
            </a:r>
          </a:p>
          <a:p>
            <a:pPr algn="l"/>
            <a:r>
              <a:rPr lang="en-US" sz="2400" b="1" dirty="0">
                <a:solidFill>
                  <a:srgbClr val="3333CC"/>
                </a:solidFill>
              </a:rPr>
              <a:t>density, which differs</a:t>
            </a:r>
          </a:p>
          <a:p>
            <a:pPr algn="l"/>
            <a:r>
              <a:rPr lang="en-US" sz="2400" b="1" dirty="0">
                <a:solidFill>
                  <a:srgbClr val="3333CC"/>
                </a:solidFill>
              </a:rPr>
              <a:t>among different types</a:t>
            </a:r>
          </a:p>
          <a:p>
            <a:pPr algn="l"/>
            <a:r>
              <a:rPr lang="en-US" sz="2400" b="1" dirty="0">
                <a:solidFill>
                  <a:srgbClr val="3333CC"/>
                </a:solidFill>
              </a:rPr>
              <a:t>of ocean water</a:t>
            </a:r>
            <a:endParaRPr lang="en-US" b="1" dirty="0">
              <a:solidFill>
                <a:srgbClr val="3333CC"/>
              </a:solidFill>
            </a:endParaRPr>
          </a:p>
        </p:txBody>
      </p:sp>
      <p:pic>
        <p:nvPicPr>
          <p:cNvPr id="178178" name="Picture 2" descr="File:WOA09 sea-surf SAL AYool.png"/>
          <p:cNvPicPr>
            <a:picLocks noChangeAspect="1" noChangeArrowheads="1"/>
          </p:cNvPicPr>
          <p:nvPr/>
        </p:nvPicPr>
        <p:blipFill>
          <a:blip r:embed="rId12" cstate="print"/>
          <a:srcRect/>
          <a:stretch>
            <a:fillRect/>
          </a:stretch>
        </p:blipFill>
        <p:spPr bwMode="auto">
          <a:xfrm>
            <a:off x="3124200" y="2666999"/>
            <a:ext cx="5715000" cy="3886201"/>
          </a:xfrm>
          <a:prstGeom prst="rect">
            <a:avLst/>
          </a:prstGeom>
          <a:noFill/>
        </p:spPr>
      </p:pic>
      <p:sp>
        <p:nvSpPr>
          <p:cNvPr id="8" name="Rectangle 7"/>
          <p:cNvSpPr/>
          <p:nvPr/>
        </p:nvSpPr>
        <p:spPr>
          <a:xfrm>
            <a:off x="1883778" y="6477000"/>
            <a:ext cx="6739794" cy="369332"/>
          </a:xfrm>
          <a:prstGeom prst="rect">
            <a:avLst/>
          </a:prstGeom>
        </p:spPr>
        <p:txBody>
          <a:bodyPr wrap="none">
            <a:spAutoFit/>
          </a:bodyPr>
          <a:lstStyle/>
          <a:p>
            <a:r>
              <a:rPr lang="en-US" sz="1800" b="1" dirty="0">
                <a:solidFill>
                  <a:srgbClr val="FF3300"/>
                </a:solidFill>
                <a:latin typeface="Arial" pitchFamily="34" charset="0"/>
                <a:cs typeface="Arial" pitchFamily="34" charset="0"/>
              </a:rPr>
              <a:t>PSU = Practical Salinity Units, A PSU of 35 means 3.5% salt.</a:t>
            </a:r>
            <a:endParaRPr lang="en-US" sz="1800" dirty="0">
              <a:latin typeface="Arial" pitchFamily="34" charset="0"/>
              <a:cs typeface="Arial" pitchFamily="34" charset="0"/>
            </a:endParaRPr>
          </a:p>
        </p:txBody>
      </p:sp>
    </p:spTree>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23</a:t>
            </a:fld>
            <a:endParaRPr lang="en-US" dirty="0">
              <a:solidFill>
                <a:srgbClr val="000000"/>
              </a:solidFill>
            </a:endParaRPr>
          </a:p>
        </p:txBody>
      </p:sp>
      <p:sp>
        <p:nvSpPr>
          <p:cNvPr id="2050" name="Rectangle 2"/>
          <p:cNvSpPr>
            <a:spLocks noGrp="1" noChangeArrowheads="1"/>
          </p:cNvSpPr>
          <p:nvPr>
            <p:ph type="ctrTitle" idx="4294967295"/>
          </p:nvPr>
        </p:nvSpPr>
        <p:spPr>
          <a:xfrm>
            <a:off x="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 Ocean Temperature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176132" name="Picture 4" descr="http://www.esrl.noaa.gov/psd/map/images/sst/sst.seasonal.gif"/>
          <p:cNvPicPr>
            <a:picLocks noChangeAspect="1" noChangeArrowheads="1"/>
          </p:cNvPicPr>
          <p:nvPr/>
        </p:nvPicPr>
        <p:blipFill>
          <a:blip r:embed="rId3" cstate="print"/>
          <a:srcRect/>
          <a:stretch>
            <a:fillRect/>
          </a:stretch>
        </p:blipFill>
        <p:spPr bwMode="auto">
          <a:xfrm>
            <a:off x="76200" y="1371600"/>
            <a:ext cx="6629400" cy="4226243"/>
          </a:xfrm>
          <a:prstGeom prst="rect">
            <a:avLst/>
          </a:prstGeom>
          <a:noFill/>
        </p:spPr>
      </p:pic>
      <p:pic>
        <p:nvPicPr>
          <p:cNvPr id="176130" name="Picture 2" descr="http://www.windows2universe.org/earth/Water/images/sm_temperature_depth.jpg"/>
          <p:cNvPicPr>
            <a:picLocks noChangeAspect="1" noChangeArrowheads="1"/>
          </p:cNvPicPr>
          <p:nvPr/>
        </p:nvPicPr>
        <p:blipFill>
          <a:blip r:embed="rId4" cstate="print"/>
          <a:srcRect/>
          <a:stretch>
            <a:fillRect/>
          </a:stretch>
        </p:blipFill>
        <p:spPr bwMode="auto">
          <a:xfrm>
            <a:off x="6530382" y="1524000"/>
            <a:ext cx="2537418" cy="3429000"/>
          </a:xfrm>
          <a:prstGeom prst="rect">
            <a:avLst/>
          </a:prstGeom>
          <a:noFill/>
        </p:spPr>
      </p:pic>
      <p:sp>
        <p:nvSpPr>
          <p:cNvPr id="8" name="Rectangle 7"/>
          <p:cNvSpPr/>
          <p:nvPr/>
        </p:nvSpPr>
        <p:spPr>
          <a:xfrm>
            <a:off x="631010" y="5715000"/>
            <a:ext cx="7914346" cy="830997"/>
          </a:xfrm>
          <a:prstGeom prst="rect">
            <a:avLst/>
          </a:prstGeom>
        </p:spPr>
        <p:txBody>
          <a:bodyPr wrap="none">
            <a:spAutoFit/>
          </a:bodyPr>
          <a:lstStyle/>
          <a:p>
            <a:pPr algn="l"/>
            <a:r>
              <a:rPr lang="en-US" sz="2400" b="1" dirty="0">
                <a:solidFill>
                  <a:srgbClr val="000000"/>
                </a:solidFill>
              </a:rPr>
              <a:t>What determines the SST patterns?</a:t>
            </a:r>
          </a:p>
          <a:p>
            <a:pPr algn="l"/>
            <a:r>
              <a:rPr lang="en-US" sz="2400" b="1" dirty="0">
                <a:solidFill>
                  <a:srgbClr val="FF0000"/>
                </a:solidFill>
              </a:rPr>
              <a:t>SST provides the lower boundary condition for the atmosphere! </a:t>
            </a:r>
          </a:p>
        </p:txBody>
      </p:sp>
      <p:cxnSp>
        <p:nvCxnSpPr>
          <p:cNvPr id="10" name="Straight Connector 9"/>
          <p:cNvCxnSpPr/>
          <p:nvPr/>
        </p:nvCxnSpPr>
        <p:spPr bwMode="auto">
          <a:xfrm>
            <a:off x="7150444" y="2020332"/>
            <a:ext cx="18288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11" name="Rectangle 10"/>
          <p:cNvSpPr/>
          <p:nvPr/>
        </p:nvSpPr>
        <p:spPr>
          <a:xfrm>
            <a:off x="7475082" y="1789612"/>
            <a:ext cx="998991" cy="261610"/>
          </a:xfrm>
          <a:prstGeom prst="rect">
            <a:avLst/>
          </a:prstGeom>
        </p:spPr>
        <p:txBody>
          <a:bodyPr wrap="none">
            <a:spAutoFit/>
          </a:bodyPr>
          <a:lstStyle/>
          <a:p>
            <a:r>
              <a:rPr lang="en-US" sz="1100" b="1" dirty="0">
                <a:latin typeface="Arial" pitchFamily="34" charset="0"/>
                <a:cs typeface="Arial" pitchFamily="34" charset="0"/>
              </a:rPr>
              <a:t>Mixed Layer</a:t>
            </a:r>
            <a:endParaRPr lang="en-US" sz="1100"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6130"/>
                                        </p:tgtEl>
                                        <p:attrNameLst>
                                          <p:attrName>style.visibility</p:attrName>
                                        </p:attrNameLst>
                                      </p:cBhvr>
                                      <p:to>
                                        <p:strVal val="visible"/>
                                      </p:to>
                                    </p:set>
                                    <p:animEffect transition="in" filter="blinds(horizontal)">
                                      <p:cBhvr>
                                        <p:cTn id="17" dur="500"/>
                                        <p:tgtEl>
                                          <p:spTgt spid="17613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24</a:t>
            </a:fld>
            <a:endParaRPr lang="en-US">
              <a:solidFill>
                <a:srgbClr val="000000"/>
              </a:solidFill>
            </a:endParaRPr>
          </a:p>
        </p:txBody>
      </p:sp>
      <p:pic>
        <p:nvPicPr>
          <p:cNvPr id="83970" name="Picture 2"/>
          <p:cNvPicPr>
            <a:picLocks noChangeAspect="1" noChangeArrowheads="1"/>
          </p:cNvPicPr>
          <p:nvPr/>
        </p:nvPicPr>
        <p:blipFill>
          <a:blip r:embed="rId2" cstate="print"/>
          <a:srcRect l="11765" r="18824" b="49267"/>
          <a:stretch>
            <a:fillRect/>
          </a:stretch>
        </p:blipFill>
        <p:spPr bwMode="auto">
          <a:xfrm>
            <a:off x="914400" y="1431044"/>
            <a:ext cx="7051448" cy="5045956"/>
          </a:xfrm>
          <a:prstGeom prst="rect">
            <a:avLst/>
          </a:prstGeom>
          <a:noFill/>
          <a:ln w="9525">
            <a:noFill/>
            <a:miter lim="800000"/>
            <a:headEnd/>
            <a:tailEnd/>
          </a:ln>
        </p:spPr>
      </p:pic>
      <p:sp>
        <p:nvSpPr>
          <p:cNvPr id="4" name="Rectangle 2"/>
          <p:cNvSpPr txBox="1">
            <a:spLocks noChangeArrowheads="1"/>
          </p:cNvSpPr>
          <p:nvPr/>
        </p:nvSpPr>
        <p:spPr>
          <a:xfrm>
            <a:off x="-228600" y="304800"/>
            <a:ext cx="9525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Seasonal Variations</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in Mixed Layer Depth</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(at</a:t>
            </a:r>
            <a:r>
              <a:rPr lang="en-US" sz="3200" b="1" kern="0" baseline="0" dirty="0">
                <a:solidFill>
                  <a:schemeClr val="tx2"/>
                </a:solidFill>
                <a:latin typeface="Arial" charset="0"/>
                <a:ea typeface="SimSun" pitchFamily="2" charset="-122"/>
                <a:cs typeface="+mj-cs"/>
              </a:rPr>
              <a:t> a </a:t>
            </a:r>
            <a:r>
              <a:rPr lang="en-US" sz="3200" b="1" kern="0" dirty="0">
                <a:solidFill>
                  <a:schemeClr val="tx2"/>
                </a:solidFill>
                <a:latin typeface="Arial" charset="0"/>
                <a:ea typeface="SimSun" pitchFamily="2" charset="-122"/>
                <a:cs typeface="+mj-cs"/>
              </a:rPr>
              <a:t>northern </a:t>
            </a:r>
            <a:r>
              <a:rPr lang="en-US" sz="3200" b="1" kern="0" baseline="0" dirty="0">
                <a:solidFill>
                  <a:schemeClr val="tx2"/>
                </a:solidFill>
                <a:latin typeface="Arial" charset="0"/>
                <a:ea typeface="SimSun" pitchFamily="2" charset="-122"/>
                <a:cs typeface="+mj-cs"/>
              </a:rPr>
              <a:t>mid-latitude)</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a:t>
            </a:r>
          </a:p>
        </p:txBody>
      </p:sp>
      <p:sp>
        <p:nvSpPr>
          <p:cNvPr id="3" name="TextBox 2">
            <a:extLst>
              <a:ext uri="{FF2B5EF4-FFF2-40B4-BE49-F238E27FC236}">
                <a16:creationId xmlns:a16="http://schemas.microsoft.com/office/drawing/2014/main" id="{355DD5D6-D9EF-2D4B-95F1-7FFEA7A30473}"/>
              </a:ext>
            </a:extLst>
          </p:cNvPr>
          <p:cNvSpPr txBox="1"/>
          <p:nvPr/>
        </p:nvSpPr>
        <p:spPr>
          <a:xfrm>
            <a:off x="5794707" y="4876800"/>
            <a:ext cx="1212191" cy="461665"/>
          </a:xfrm>
          <a:prstGeom prst="rect">
            <a:avLst/>
          </a:prstGeom>
          <a:noFill/>
        </p:spPr>
        <p:txBody>
          <a:bodyPr wrap="none" rtlCol="0">
            <a:spAutoFit/>
          </a:bodyPr>
          <a:lstStyle/>
          <a:p>
            <a:r>
              <a:rPr lang="en-US" sz="2400" dirty="0">
                <a:solidFill>
                  <a:srgbClr val="FF0000"/>
                </a:solidFill>
              </a:rPr>
              <a:t>Explain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25</a:t>
            </a:fld>
            <a:endParaRPr lang="en-US" dirty="0">
              <a:solidFill>
                <a:srgbClr val="000000"/>
              </a:solidFill>
            </a:endParaRPr>
          </a:p>
        </p:txBody>
      </p:sp>
      <p:sp>
        <p:nvSpPr>
          <p:cNvPr id="2050" name="Rectangle 2"/>
          <p:cNvSpPr>
            <a:spLocks noGrp="1" noChangeArrowheads="1"/>
          </p:cNvSpPr>
          <p:nvPr>
            <p:ph type="ctrTitle" idx="4294967295"/>
          </p:nvPr>
        </p:nvSpPr>
        <p:spPr>
          <a:xfrm>
            <a:off x="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Ocean Overturning Circulation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40962" name="Picture 2" descr="http://www.eoearth.org/files/111001_111100/111095/620px-2_thermohaline_003.png"/>
          <p:cNvPicPr>
            <a:picLocks noChangeAspect="1" noChangeArrowheads="1"/>
          </p:cNvPicPr>
          <p:nvPr/>
        </p:nvPicPr>
        <p:blipFill>
          <a:blip r:embed="rId3" cstate="print"/>
          <a:srcRect/>
          <a:stretch>
            <a:fillRect/>
          </a:stretch>
        </p:blipFill>
        <p:spPr bwMode="auto">
          <a:xfrm>
            <a:off x="457200" y="1219200"/>
            <a:ext cx="8372352" cy="5334000"/>
          </a:xfrm>
          <a:prstGeom prst="rect">
            <a:avLst/>
          </a:prstGeom>
          <a:noFill/>
        </p:spPr>
      </p:pic>
    </p:spTree>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a:xfrm>
            <a:off x="7086600" y="6705600"/>
            <a:ext cx="1905000" cy="457200"/>
          </a:xfrm>
        </p:spPr>
        <p:txBody>
          <a:bodyPr/>
          <a:lstStyle/>
          <a:p>
            <a:pPr>
              <a:defRPr/>
            </a:pPr>
            <a:fld id="{11004247-48B2-4E85-AE06-0779406BEB7B}" type="slidenum">
              <a:rPr lang="en-US" smtClean="0">
                <a:solidFill>
                  <a:srgbClr val="000000"/>
                </a:solidFill>
              </a:rPr>
              <a:pPr>
                <a:defRPr/>
              </a:pPr>
              <a:t>26</a:t>
            </a:fld>
            <a:endParaRPr lang="en-US" dirty="0">
              <a:solidFill>
                <a:srgbClr val="000000"/>
              </a:solidFill>
            </a:endParaRPr>
          </a:p>
        </p:txBody>
      </p:sp>
      <p:sp>
        <p:nvSpPr>
          <p:cNvPr id="2050" name="Rectangle 2"/>
          <p:cNvSpPr>
            <a:spLocks noGrp="1" noChangeArrowheads="1"/>
          </p:cNvSpPr>
          <p:nvPr>
            <p:ph type="ctrTitle" idx="4294967295"/>
          </p:nvPr>
        </p:nvSpPr>
        <p:spPr>
          <a:xfrm>
            <a:off x="0" y="3048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Roles of the Oceans</a:t>
            </a:r>
          </a:p>
        </p:txBody>
      </p:sp>
      <p:sp>
        <p:nvSpPr>
          <p:cNvPr id="3076" name="Text Box 4"/>
          <p:cNvSpPr txBox="1">
            <a:spLocks noChangeArrowheads="1"/>
          </p:cNvSpPr>
          <p:nvPr/>
        </p:nvSpPr>
        <p:spPr bwMode="auto">
          <a:xfrm>
            <a:off x="4505325" y="51927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6" name="Rectangle 3"/>
          <p:cNvSpPr txBox="1">
            <a:spLocks noChangeArrowheads="1"/>
          </p:cNvSpPr>
          <p:nvPr/>
        </p:nvSpPr>
        <p:spPr bwMode="auto">
          <a:xfrm>
            <a:off x="152400" y="12954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228600" y="1295400"/>
            <a:ext cx="8839200" cy="57912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They absorb and store large amount of solar radiation.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They provide water vapor and heat for the atmosphere.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They help re-distribute energy and water on Earth.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Their long memory induces decadal climate variations.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They affect carbon and other biogeochemical cycles.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endParaRPr lang="en-US" sz="2400" b="1" kern="0" dirty="0">
              <a:solidFill>
                <a:srgbClr val="000000"/>
              </a:solidFill>
              <a:latin typeface="Microsoft Sans Serif"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blinds(horizontal)">
                                      <p:cBhvr>
                                        <p:cTn id="13" dur="500"/>
                                        <p:tgtEl>
                                          <p:spTgt spid="8">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blinds(horizontal)">
                                      <p:cBhvr>
                                        <p:cTn id="16" dur="500"/>
                                        <p:tgtEl>
                                          <p:spTgt spid="8">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animEffect transition="in" filter="blinds(horizontal)">
                                      <p:cBhvr>
                                        <p:cTn id="19"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27</a:t>
            </a:fld>
            <a:endParaRPr lang="en-US"/>
          </a:p>
        </p:txBody>
      </p:sp>
      <p:sp>
        <p:nvSpPr>
          <p:cNvPr id="4" name="TextBox 3"/>
          <p:cNvSpPr txBox="1"/>
          <p:nvPr/>
        </p:nvSpPr>
        <p:spPr>
          <a:xfrm>
            <a:off x="304800" y="238780"/>
            <a:ext cx="8670963" cy="523220"/>
          </a:xfrm>
          <a:prstGeom prst="rect">
            <a:avLst/>
          </a:prstGeom>
          <a:noFill/>
        </p:spPr>
        <p:txBody>
          <a:bodyPr wrap="square" rtlCol="0">
            <a:spAutoFit/>
          </a:bodyPr>
          <a:lstStyle/>
          <a:p>
            <a:r>
              <a:rPr lang="en-US" b="1" dirty="0">
                <a:solidFill>
                  <a:schemeClr val="tx2"/>
                </a:solidFill>
              </a:rPr>
              <a:t>Seasonal Cycle in Land Cover as Measured by Satellite NDVI</a:t>
            </a:r>
          </a:p>
        </p:txBody>
      </p:sp>
      <p:pic>
        <p:nvPicPr>
          <p:cNvPr id="5" name="global_NDVI.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4" cstate="print"/>
          <a:srcRect l="16072" r="13393"/>
          <a:stretch/>
        </p:blipFill>
        <p:spPr>
          <a:xfrm>
            <a:off x="533400" y="810448"/>
            <a:ext cx="8077200" cy="5971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066800" y="2743200"/>
            <a:ext cx="7162800" cy="954107"/>
          </a:xfrm>
          <a:prstGeom prst="rect">
            <a:avLst/>
          </a:prstGeom>
          <a:noFill/>
        </p:spPr>
        <p:txBody>
          <a:bodyPr wrap="square" rtlCol="0">
            <a:spAutoFit/>
          </a:bodyPr>
          <a:lstStyle/>
          <a:p>
            <a:r>
              <a:rPr lang="en-US" sz="2000" b="1" dirty="0">
                <a:solidFill>
                  <a:srgbClr val="000000"/>
                </a:solidFill>
                <a:hlinkClick r:id="rId2"/>
              </a:rPr>
              <a:t>UK Met Office Video </a:t>
            </a:r>
            <a:endParaRPr lang="en-US" b="1" dirty="0">
              <a:solidFill>
                <a:srgbClr val="000000"/>
              </a:solidFill>
              <a:hlinkClick r:id="rId2"/>
            </a:endParaRPr>
          </a:p>
          <a:p>
            <a:r>
              <a:rPr lang="en-US" sz="3600" b="1" dirty="0">
                <a:solidFill>
                  <a:srgbClr val="000000"/>
                </a:solidFill>
                <a:hlinkClick r:id="rId2"/>
              </a:rPr>
              <a:t>What is Climate</a:t>
            </a:r>
            <a:r>
              <a:rPr lang="en-US" sz="3600" b="1" dirty="0">
                <a:solidFill>
                  <a:srgbClr val="000000"/>
                </a:solidFill>
              </a:rPr>
              <a:t> (~3min)</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4400" b="1" kern="0" dirty="0">
                <a:solidFill>
                  <a:srgbClr val="FF3300"/>
                </a:solidFill>
                <a:latin typeface="Arial" charset="0"/>
                <a:ea typeface="SimSun" pitchFamily="2" charset="-122"/>
              </a:rPr>
              <a:t>Natural Land Cover Types</a:t>
            </a:r>
          </a:p>
        </p:txBody>
      </p:sp>
      <p:pic>
        <p:nvPicPr>
          <p:cNvPr id="33794" name="Picture 2" descr="http://2.bp.blogspot.com/-sJYJLXD4MSw/TipxLs7n8xI/AAAAAAAAA7w/8p2LnR0cAeE/s1600/world-map-natural-vegetation.jpg"/>
          <p:cNvPicPr>
            <a:picLocks noChangeAspect="1" noChangeArrowheads="1"/>
          </p:cNvPicPr>
          <p:nvPr/>
        </p:nvPicPr>
        <p:blipFill>
          <a:blip r:embed="rId2" cstate="print"/>
          <a:srcRect/>
          <a:stretch>
            <a:fillRect/>
          </a:stretch>
        </p:blipFill>
        <p:spPr bwMode="auto">
          <a:xfrm>
            <a:off x="-76200" y="1219200"/>
            <a:ext cx="9220200" cy="451102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Design of the Course (1/3)</a:t>
            </a: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8117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324600"/>
            <a:ext cx="1905000" cy="457200"/>
          </a:xfrm>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
        <p:nvSpPr>
          <p:cNvPr id="6" name="Rectangle 3"/>
          <p:cNvSpPr txBox="1">
            <a:spLocks noChangeArrowheads="1"/>
          </p:cNvSpPr>
          <p:nvPr/>
        </p:nvSpPr>
        <p:spPr bwMode="auto">
          <a:xfrm>
            <a:off x="152400" y="685800"/>
            <a:ext cx="8915400" cy="57150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chemeClr val="bg1"/>
                </a:solidFill>
                <a:latin typeface="Microsoft Sans Serif" pitchFamily="34" charset="0"/>
              </a:rPr>
              <a:t>Goal: </a:t>
            </a:r>
            <a:r>
              <a:rPr lang="en-US" sz="2000" b="1" kern="0" dirty="0">
                <a:latin typeface="Microsoft Sans Serif" pitchFamily="34" charset="0"/>
              </a:rPr>
              <a:t>To discuss physical processes that control Earth’s climate: its spatial patterns, temporal variations and  long-term changes.</a:t>
            </a:r>
          </a:p>
          <a:p>
            <a:pPr marL="342900" indent="-342900" algn="l">
              <a:spcBef>
                <a:spcPct val="20000"/>
              </a:spcBef>
              <a:buFontTx/>
              <a:buChar char="•"/>
              <a:defRPr/>
            </a:pPr>
            <a:r>
              <a:rPr lang="en-US" b="1" kern="0" dirty="0">
                <a:solidFill>
                  <a:schemeClr val="bg1"/>
                </a:solidFill>
                <a:latin typeface="Microsoft Sans Serif" pitchFamily="34" charset="0"/>
              </a:rPr>
              <a:t>Prerequisites:  </a:t>
            </a:r>
            <a:r>
              <a:rPr lang="en-US" sz="2000" b="1" kern="0" dirty="0">
                <a:latin typeface="Microsoft Sans Serif" pitchFamily="34" charset="0"/>
              </a:rPr>
              <a:t>You are assumed to have taken introductory courses  in atmospheric science (e.g., </a:t>
            </a:r>
            <a:r>
              <a:rPr lang="en-US" sz="2000" b="1" kern="0" dirty="0">
                <a:solidFill>
                  <a:srgbClr val="FF0000"/>
                </a:solidFill>
                <a:latin typeface="Microsoft Sans Serif" pitchFamily="34" charset="0"/>
              </a:rPr>
              <a:t>Thermodynamics, Radiation, Dynamic Met.</a:t>
            </a:r>
            <a:r>
              <a:rPr lang="en-US" sz="2000" b="1" kern="0" dirty="0">
                <a:latin typeface="Microsoft Sans Serif" pitchFamily="34" charset="0"/>
              </a:rPr>
              <a:t>). </a:t>
            </a:r>
            <a:endParaRPr lang="en-US" b="1" kern="0" dirty="0">
              <a:latin typeface="Microsoft Sans Serif" pitchFamily="34" charset="0"/>
            </a:endParaRPr>
          </a:p>
          <a:p>
            <a:pPr marL="342900" indent="-342900" algn="l">
              <a:spcBef>
                <a:spcPct val="20000"/>
              </a:spcBef>
              <a:buFontTx/>
              <a:buChar char="•"/>
              <a:defRPr/>
            </a:pPr>
            <a:endParaRPr lang="en-US" sz="700" b="1" kern="0" dirty="0">
              <a:solidFill>
                <a:schemeClr val="bg1"/>
              </a:solidFill>
              <a:latin typeface="Microsoft Sans Serif" pitchFamily="34" charset="0"/>
            </a:endParaRPr>
          </a:p>
          <a:p>
            <a:pPr marL="342900" indent="-342900" algn="l">
              <a:spcBef>
                <a:spcPct val="20000"/>
              </a:spcBef>
              <a:buFontTx/>
              <a:buChar char="•"/>
              <a:defRPr/>
            </a:pPr>
            <a:r>
              <a:rPr lang="en-US" sz="2000" b="1" kern="0" dirty="0">
                <a:solidFill>
                  <a:srgbClr val="C00000"/>
                </a:solidFill>
                <a:latin typeface="Microsoft Sans Serif" pitchFamily="34" charset="0"/>
              </a:rPr>
              <a:t>Part 1 – Overview of Earth’s Climate (3 lectures)</a:t>
            </a:r>
          </a:p>
          <a:p>
            <a:pPr marL="342900" indent="-342900" algn="l">
              <a:spcBef>
                <a:spcPct val="20000"/>
              </a:spcBef>
              <a:defRPr/>
            </a:pPr>
            <a:r>
              <a:rPr lang="en-US" sz="2000" b="1" kern="0" dirty="0">
                <a:latin typeface="Microsoft Sans Serif" pitchFamily="34" charset="0"/>
              </a:rPr>
              <a:t>      Lecture 1: The Earth Climate System (8/25)</a:t>
            </a:r>
          </a:p>
          <a:p>
            <a:pPr marL="342900" indent="-342900" algn="l">
              <a:spcBef>
                <a:spcPct val="20000"/>
              </a:spcBef>
              <a:defRPr/>
            </a:pPr>
            <a:r>
              <a:rPr lang="en-US" sz="2000" b="1" kern="0" dirty="0">
                <a:latin typeface="Microsoft Sans Serif" pitchFamily="34" charset="0"/>
              </a:rPr>
              <a:t>	 Lecture 2: Characteristics of Earth’s Current Climate (8/27)</a:t>
            </a:r>
          </a:p>
          <a:p>
            <a:pPr marL="342900" indent="-342900" algn="l">
              <a:spcBef>
                <a:spcPct val="20000"/>
              </a:spcBef>
              <a:defRPr/>
            </a:pPr>
            <a:r>
              <a:rPr lang="en-US" sz="2000" b="1" kern="0" dirty="0">
                <a:latin typeface="Microsoft Sans Serif" pitchFamily="34" charset="0"/>
              </a:rPr>
              <a:t>	 Lecture 3: Evolution of Earth’s Climate over its History (9/3)</a:t>
            </a:r>
          </a:p>
          <a:p>
            <a:pPr marL="342900" indent="-342900" algn="l">
              <a:spcBef>
                <a:spcPct val="20000"/>
              </a:spcBef>
              <a:defRPr/>
            </a:pPr>
            <a:r>
              <a:rPr lang="en-US" sz="500" b="1" kern="0" dirty="0">
                <a:latin typeface="Microsoft Sans Serif" pitchFamily="34" charset="0"/>
              </a:rPr>
              <a:t>	</a:t>
            </a:r>
            <a:r>
              <a:rPr lang="en-US" sz="800" b="1" kern="0" dirty="0">
                <a:latin typeface="Microsoft Sans Serif" pitchFamily="34" charset="0"/>
              </a:rPr>
              <a:t>      </a:t>
            </a:r>
            <a:r>
              <a:rPr lang="en-US" sz="600" b="1" kern="0" dirty="0">
                <a:latin typeface="Microsoft Sans Serif" pitchFamily="34" charset="0"/>
              </a:rPr>
              <a:t> </a:t>
            </a:r>
            <a:endParaRPr lang="en-US" sz="500" b="1" kern="0" dirty="0">
              <a:latin typeface="Microsoft Sans Serif" pitchFamily="34" charset="0"/>
            </a:endParaRPr>
          </a:p>
          <a:p>
            <a:pPr marL="342900" indent="-342900" algn="l">
              <a:spcBef>
                <a:spcPct val="20000"/>
              </a:spcBef>
              <a:buFont typeface="Arial" panose="020B0604020202020204" pitchFamily="34" charset="0"/>
              <a:buChar char="•"/>
              <a:defRPr/>
            </a:pPr>
            <a:r>
              <a:rPr lang="en-US" sz="2000" b="1" kern="0" dirty="0">
                <a:solidFill>
                  <a:srgbClr val="C00000"/>
                </a:solidFill>
                <a:latin typeface="Microsoft Sans Serif" pitchFamily="34" charset="0"/>
              </a:rPr>
              <a:t>Part 2 -  Basic Controls of Earth’s Climate (12 lectures) </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Lecture 4: The Global Energy Balance &amp; Greenhouse Effect (9/8)</a:t>
            </a:r>
          </a:p>
          <a:p>
            <a:pPr marL="342900" indent="-342900" algn="l">
              <a:spcBef>
                <a:spcPct val="20000"/>
              </a:spcBef>
              <a:defRPr/>
            </a:pPr>
            <a:r>
              <a:rPr lang="en-US" sz="2000" b="1" kern="0" dirty="0">
                <a:latin typeface="Microsoft Sans Serif" pitchFamily="34" charset="0"/>
              </a:rPr>
              <a:t>	 Lecture 5: Surface Energy Balance (9/10)</a:t>
            </a:r>
          </a:p>
          <a:p>
            <a:pPr marL="342900" indent="-342900" algn="l">
              <a:spcBef>
                <a:spcPct val="20000"/>
              </a:spcBef>
              <a:defRPr/>
            </a:pPr>
            <a:r>
              <a:rPr lang="en-US" sz="2000" b="1" kern="0" dirty="0">
                <a:latin typeface="Microsoft Sans Serif" pitchFamily="34" charset="0"/>
              </a:rPr>
              <a:t>      Lecture 6: The Hydrologic Cycle and Climate (9/15)</a:t>
            </a:r>
          </a:p>
          <a:p>
            <a:pPr marL="342900" indent="-342900" algn="l">
              <a:spcBef>
                <a:spcPct val="20000"/>
              </a:spcBef>
              <a:defRPr/>
            </a:pPr>
            <a:r>
              <a:rPr lang="en-US" sz="2000" b="1" kern="0" dirty="0">
                <a:latin typeface="Microsoft Sans Serif" pitchFamily="34" charset="0"/>
              </a:rPr>
              <a:t>	 Lectures 7-8: Atmospheric Circulation and Climate (9/17, 9/22)</a:t>
            </a:r>
          </a:p>
          <a:p>
            <a:pPr marL="342900" indent="-342900" algn="l">
              <a:spcBef>
                <a:spcPct val="20000"/>
              </a:spcBef>
              <a:defRPr/>
            </a:pPr>
            <a:r>
              <a:rPr lang="en-US" sz="2000" b="1" kern="0" dirty="0">
                <a:latin typeface="Microsoft Sans Serif" pitchFamily="34" charset="0"/>
              </a:rPr>
              <a:t>	 Lectures 9-10 Ocean Circulation and Climate (9/24, 2/29)</a:t>
            </a:r>
          </a:p>
          <a:p>
            <a:pPr marL="342900" indent="-342900" algn="l">
              <a:spcBef>
                <a:spcPct val="20000"/>
              </a:spcBef>
              <a:defRPr/>
            </a:pPr>
            <a:r>
              <a:rPr lang="en-US" sz="2000" b="1" kern="0" dirty="0">
                <a:latin typeface="Microsoft Sans Serif" pitchFamily="34" charset="0"/>
              </a:rPr>
              <a:t>      </a:t>
            </a: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linds(horizontal)">
                                      <p:cBhvr>
                                        <p:cTn id="7" dur="500"/>
                                        <p:tgtEl>
                                          <p:spTgt spid="6">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blinds(horizontal)">
                                      <p:cBhvr>
                                        <p:cTn id="10" dur="500"/>
                                        <p:tgtEl>
                                          <p:spTgt spid="6">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Effect transition="in" filter="blinds(horizontal)">
                                      <p:cBhvr>
                                        <p:cTn id="13" dur="500"/>
                                        <p:tgtEl>
                                          <p:spTgt spid="6">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blinds(horizontal)">
                                      <p:cBhvr>
                                        <p:cTn id="16" dur="500"/>
                                        <p:tgtEl>
                                          <p:spTgt spid="6">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animEffect transition="in" filter="blinds(horizontal)">
                                      <p:cBhvr>
                                        <p:cTn id="21" dur="500"/>
                                        <p:tgtEl>
                                          <p:spTgt spid="6">
                                            <p:txEl>
                                              <p:pRg st="8" end="8"/>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9" end="9"/>
                                            </p:txEl>
                                          </p:spTgt>
                                        </p:tgtEl>
                                        <p:attrNameLst>
                                          <p:attrName>style.visibility</p:attrName>
                                        </p:attrNameLst>
                                      </p:cBhvr>
                                      <p:to>
                                        <p:strVal val="visible"/>
                                      </p:to>
                                    </p:set>
                                    <p:animEffect transition="in" filter="blinds(horizontal)">
                                      <p:cBhvr>
                                        <p:cTn id="24" dur="500"/>
                                        <p:tgtEl>
                                          <p:spTgt spid="6">
                                            <p:txEl>
                                              <p:pRg st="9" end="9"/>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animEffect transition="in" filter="blinds(horizontal)">
                                      <p:cBhvr>
                                        <p:cTn id="27" dur="500"/>
                                        <p:tgtEl>
                                          <p:spTgt spid="6">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
                                            <p:txEl>
                                              <p:pRg st="11" end="11"/>
                                            </p:txEl>
                                          </p:spTgt>
                                        </p:tgtEl>
                                        <p:attrNameLst>
                                          <p:attrName>style.visibility</p:attrName>
                                        </p:attrNameLst>
                                      </p:cBhvr>
                                      <p:to>
                                        <p:strVal val="visible"/>
                                      </p:to>
                                    </p:set>
                                    <p:animEffect transition="in" filter="blinds(horizontal)">
                                      <p:cBhvr>
                                        <p:cTn id="30" dur="500"/>
                                        <p:tgtEl>
                                          <p:spTgt spid="6">
                                            <p:txEl>
                                              <p:pRg st="11" end="1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animEffect transition="in" filter="blinds(horizontal)">
                                      <p:cBhvr>
                                        <p:cTn id="33" dur="500"/>
                                        <p:tgtEl>
                                          <p:spTgt spid="6">
                                            <p:txEl>
                                              <p:pRg st="12" end="1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6">
                                            <p:txEl>
                                              <p:pRg st="13" end="13"/>
                                            </p:txEl>
                                          </p:spTgt>
                                        </p:tgtEl>
                                        <p:attrNameLst>
                                          <p:attrName>style.visibility</p:attrName>
                                        </p:attrNameLst>
                                      </p:cBhvr>
                                      <p:to>
                                        <p:strVal val="visible"/>
                                      </p:to>
                                    </p:set>
                                    <p:animEffect transition="in" filter="blinds(horizontal)">
                                      <p:cBhvr>
                                        <p:cTn id="36"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28600" y="304800"/>
            <a:ext cx="9144000" cy="685800"/>
          </a:xfrm>
          <a:prstGeom prst="rect">
            <a:avLst/>
          </a:prstGeom>
          <a:effectLst>
            <a:outerShdw blurRad="50800" dist="38100" dir="2700000" algn="tl" rotWithShape="0">
              <a:prstClr val="black"/>
            </a:outerShdw>
          </a:effectLst>
        </p:spPr>
        <p:txBody>
          <a:bodyPr/>
          <a:lstStyle/>
          <a:p>
            <a:pPr>
              <a:defRPr/>
            </a:pPr>
            <a:r>
              <a:rPr lang="en-US" sz="4400" b="1" kern="0" dirty="0">
                <a:solidFill>
                  <a:srgbClr val="FF3300"/>
                </a:solidFill>
                <a:latin typeface="Arial" charset="0"/>
                <a:ea typeface="SimSun" pitchFamily="2" charset="-122"/>
              </a:rPr>
              <a:t>Surface Albedo</a:t>
            </a:r>
          </a:p>
          <a:p>
            <a:pPr>
              <a:defRPr/>
            </a:pPr>
            <a:r>
              <a:rPr lang="en-US" b="1" kern="0" dirty="0">
                <a:solidFill>
                  <a:schemeClr val="accent1"/>
                </a:solidFill>
                <a:latin typeface="Arial" charset="0"/>
                <a:ea typeface="SimSun" pitchFamily="2" charset="-122"/>
              </a:rPr>
              <a:t>(</a:t>
            </a:r>
            <a:r>
              <a:rPr lang="en-US" b="1" kern="0" dirty="0">
                <a:solidFill>
                  <a:schemeClr val="accent2"/>
                </a:solidFill>
                <a:latin typeface="Arial" charset="0"/>
                <a:ea typeface="SimSun" pitchFamily="2" charset="-122"/>
              </a:rPr>
              <a:t>Ratio of reflected to incoming solar radiation</a:t>
            </a:r>
            <a:r>
              <a:rPr lang="en-US" b="1" kern="0" dirty="0">
                <a:solidFill>
                  <a:schemeClr val="accent1"/>
                </a:solidFill>
                <a:latin typeface="Arial" charset="0"/>
                <a:ea typeface="SimSun" pitchFamily="2" charset="-122"/>
              </a:rPr>
              <a:t>)  </a:t>
            </a:r>
          </a:p>
        </p:txBody>
      </p:sp>
      <p:pic>
        <p:nvPicPr>
          <p:cNvPr id="4" name="Picture 4" descr="Definition - Climate vs. weather."/>
          <p:cNvPicPr>
            <a:picLocks noChangeAspect="1" noChangeArrowheads="1"/>
          </p:cNvPicPr>
          <p:nvPr/>
        </p:nvPicPr>
        <p:blipFill>
          <a:blip r:embed="rId2" cstate="print"/>
          <a:srcRect/>
          <a:stretch>
            <a:fillRect/>
          </a:stretch>
        </p:blipFill>
        <p:spPr bwMode="auto">
          <a:xfrm>
            <a:off x="0" y="1706879"/>
            <a:ext cx="9144000" cy="4846321"/>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2" cstate="print"/>
          <a:srcRect/>
          <a:stretch>
            <a:fillRect/>
          </a:stretch>
        </p:blipFill>
        <p:spPr bwMode="auto">
          <a:xfrm>
            <a:off x="1600200" y="914400"/>
            <a:ext cx="5997240" cy="5791200"/>
          </a:xfrm>
          <a:prstGeom prst="rect">
            <a:avLst/>
          </a:prstGeom>
          <a:noFill/>
          <a:ln w="9525">
            <a:noFill/>
            <a:miter lim="800000"/>
            <a:headEnd/>
            <a:tailEnd/>
          </a:ln>
        </p:spPr>
      </p:pic>
      <p:sp>
        <p:nvSpPr>
          <p:cNvPr id="3" name="Rectangle 2"/>
          <p:cNvSpPr txBox="1">
            <a:spLocks noChangeArrowheads="1"/>
          </p:cNvSpPr>
          <p:nvPr/>
        </p:nvSpPr>
        <p:spPr>
          <a:xfrm>
            <a:off x="-152400" y="152400"/>
            <a:ext cx="9144000" cy="685800"/>
          </a:xfrm>
          <a:prstGeom prst="rect">
            <a:avLst/>
          </a:prstGeom>
          <a:effectLst>
            <a:outerShdw blurRad="50800" dist="38100" dir="2700000" algn="tl" rotWithShape="0">
              <a:prstClr val="black"/>
            </a:outerShdw>
          </a:effectLst>
        </p:spPr>
        <p:txBody>
          <a:bodyPr/>
          <a:lstStyle/>
          <a:p>
            <a:pPr>
              <a:defRPr/>
            </a:pPr>
            <a:r>
              <a:rPr lang="en-US" sz="4400" b="1" kern="0" dirty="0">
                <a:solidFill>
                  <a:srgbClr val="FF3300"/>
                </a:solidFill>
                <a:latin typeface="Arial" charset="0"/>
                <a:ea typeface="SimSun" pitchFamily="2" charset="-122"/>
              </a:rPr>
              <a:t>Typical Surface Albedo Values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2-WangDickinsonRevGeophys2012-2.png"/>
          <p:cNvPicPr>
            <a:picLocks noChangeAspect="1"/>
          </p:cNvPicPr>
          <p:nvPr/>
        </p:nvPicPr>
        <p:blipFill>
          <a:blip r:embed="rId3" cstate="print"/>
          <a:stretch>
            <a:fillRect/>
          </a:stretch>
        </p:blipFill>
        <p:spPr>
          <a:xfrm>
            <a:off x="336286" y="499391"/>
            <a:ext cx="8502914" cy="6053809"/>
          </a:xfrm>
          <a:prstGeom prst="rect">
            <a:avLst/>
          </a:prstGeom>
        </p:spPr>
      </p:pic>
      <p:sp>
        <p:nvSpPr>
          <p:cNvPr id="4" name="Rectangle 2"/>
          <p:cNvSpPr txBox="1">
            <a:spLocks noChangeArrowheads="1"/>
          </p:cNvSpPr>
          <p:nvPr/>
        </p:nvSpPr>
        <p:spPr bwMode="auto">
          <a:xfrm>
            <a:off x="0" y="-152400"/>
            <a:ext cx="8839200" cy="838200"/>
          </a:xfrm>
          <a:prstGeom prst="rect">
            <a:avLst/>
          </a:prstGeom>
          <a:noFill/>
          <a:ln w="9525">
            <a:noFill/>
            <a:miter lim="800000"/>
            <a:headEnd/>
            <a:tailEnd/>
          </a:ln>
        </p:spPr>
        <p:txBody>
          <a:bodyPr anchor="ctr"/>
          <a:lstStyle/>
          <a:p>
            <a:pPr>
              <a:defRPr/>
            </a:pPr>
            <a:r>
              <a:rPr lang="en-US" sz="3200" b="1" kern="0" dirty="0">
                <a:solidFill>
                  <a:schemeClr val="tx2"/>
                </a:solidFill>
                <a:effectLst>
                  <a:outerShdw blurRad="50800" dist="38100" dir="2700000" algn="tl" rotWithShape="0">
                    <a:prstClr val="black">
                      <a:alpha val="40000"/>
                    </a:prstClr>
                  </a:outerShdw>
                </a:effectLst>
                <a:ea typeface="+mj-ea"/>
                <a:cs typeface="+mj-cs"/>
              </a:rPr>
              <a:t>Evapotranspiration over </a:t>
            </a:r>
            <a:r>
              <a:rPr lang="en-US" sz="3600" b="1" kern="0" dirty="0">
                <a:solidFill>
                  <a:schemeClr val="tx2"/>
                </a:solidFill>
                <a:effectLst>
                  <a:outerShdw blurRad="50800" dist="38100" dir="2700000" algn="tl" rotWithShape="0">
                    <a:prstClr val="black">
                      <a:alpha val="40000"/>
                    </a:prstClr>
                  </a:outerShdw>
                </a:effectLst>
                <a:ea typeface="+mj-ea"/>
                <a:cs typeface="+mj-cs"/>
              </a:rPr>
              <a:t>Land</a:t>
            </a:r>
          </a:p>
        </p:txBody>
      </p:sp>
      <p:sp>
        <p:nvSpPr>
          <p:cNvPr id="10" name="Rectangle 6"/>
          <p:cNvSpPr>
            <a:spLocks noChangeArrowheads="1"/>
          </p:cNvSpPr>
          <p:nvPr/>
        </p:nvSpPr>
        <p:spPr bwMode="auto">
          <a:xfrm>
            <a:off x="152400" y="6516368"/>
            <a:ext cx="8610600" cy="341632"/>
          </a:xfrm>
          <a:prstGeom prst="rect">
            <a:avLst/>
          </a:prstGeom>
          <a:noFill/>
          <a:ln w="9525">
            <a:noFill/>
            <a:miter lim="800000"/>
            <a:headEnd/>
            <a:tailEnd/>
          </a:ln>
        </p:spPr>
        <p:txBody>
          <a:bodyPr>
            <a:spAutoFit/>
          </a:bodyPr>
          <a:lstStyle/>
          <a:p>
            <a:pPr marL="533400" indent="-533400">
              <a:lnSpc>
                <a:spcPct val="90000"/>
              </a:lnSpc>
            </a:pPr>
            <a:r>
              <a:rPr lang="en-US" sz="1800" b="1" dirty="0">
                <a:sym typeface="Symbol" pitchFamily="18" charset="2"/>
              </a:rPr>
              <a:t>Wang and Dickinson (2012)</a:t>
            </a:r>
          </a:p>
        </p:txBody>
      </p:sp>
      <p:sp>
        <p:nvSpPr>
          <p:cNvPr id="12" name="Slide Number Placeholder 11"/>
          <p:cNvSpPr>
            <a:spLocks noGrp="1"/>
          </p:cNvSpPr>
          <p:nvPr>
            <p:ph type="sldNum" sz="quarter" idx="12"/>
          </p:nvPr>
        </p:nvSpPr>
        <p:spPr>
          <a:xfrm>
            <a:off x="6553200" y="6324600"/>
            <a:ext cx="1905000" cy="457200"/>
          </a:xfrm>
        </p:spPr>
        <p:txBody>
          <a:bodyPr/>
          <a:lstStyle/>
          <a:p>
            <a:pPr>
              <a:defRPr/>
            </a:pPr>
            <a:fld id="{A49640CD-6733-4245-94CF-37DCF0A05FFE}" type="slidenum">
              <a:rPr lang="en-US" smtClean="0"/>
              <a:pPr>
                <a:defRPr/>
              </a:pPr>
              <a:t>32</a:t>
            </a:fld>
            <a:endParaRPr lang="en-US" dirty="0"/>
          </a:p>
        </p:txBody>
      </p:sp>
      <p:cxnSp>
        <p:nvCxnSpPr>
          <p:cNvPr id="6" name="Curved Connector 5"/>
          <p:cNvCxnSpPr/>
          <p:nvPr/>
        </p:nvCxnSpPr>
        <p:spPr bwMode="auto">
          <a:xfrm rot="-2400000" flipV="1">
            <a:off x="5371057" y="1950683"/>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7" name="Curved Connector 6"/>
          <p:cNvCxnSpPr/>
          <p:nvPr/>
        </p:nvCxnSpPr>
        <p:spPr bwMode="auto">
          <a:xfrm rot="-2400000" flipV="1">
            <a:off x="5279471" y="1935517"/>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9" name="Curved Connector 8"/>
          <p:cNvCxnSpPr/>
          <p:nvPr/>
        </p:nvCxnSpPr>
        <p:spPr bwMode="auto">
          <a:xfrm rot="-2400000" flipV="1">
            <a:off x="5159929" y="1935517"/>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sp>
        <p:nvSpPr>
          <p:cNvPr id="13" name="TextBox 12"/>
          <p:cNvSpPr txBox="1"/>
          <p:nvPr/>
        </p:nvSpPr>
        <p:spPr>
          <a:xfrm>
            <a:off x="5139852" y="1490246"/>
            <a:ext cx="1117550" cy="307777"/>
          </a:xfrm>
          <a:prstGeom prst="rect">
            <a:avLst/>
          </a:prstGeom>
          <a:noFill/>
        </p:spPr>
        <p:txBody>
          <a:bodyPr wrap="none" rtlCol="0">
            <a:spAutoFit/>
          </a:bodyPr>
          <a:lstStyle/>
          <a:p>
            <a:r>
              <a:rPr lang="en-US" sz="1400" b="1" dirty="0">
                <a:solidFill>
                  <a:schemeClr val="bg1"/>
                </a:solidFill>
                <a:latin typeface="+mj-lt"/>
              </a:rPr>
              <a:t>Evaporation </a:t>
            </a:r>
          </a:p>
        </p:txBody>
      </p:sp>
      <p:sp>
        <p:nvSpPr>
          <p:cNvPr id="14" name="Freeform 13"/>
          <p:cNvSpPr/>
          <p:nvPr/>
        </p:nvSpPr>
        <p:spPr bwMode="auto">
          <a:xfrm>
            <a:off x="2003526" y="2556825"/>
            <a:ext cx="605717" cy="1671547"/>
          </a:xfrm>
          <a:custGeom>
            <a:avLst/>
            <a:gdLst>
              <a:gd name="connsiteX0" fmla="*/ 0 w 605717"/>
              <a:gd name="connsiteY0" fmla="*/ 1671547 h 1671547"/>
              <a:gd name="connsiteX1" fmla="*/ 58242 w 605717"/>
              <a:gd name="connsiteY1" fmla="*/ 1665723 h 1671547"/>
              <a:gd name="connsiteX2" fmla="*/ 104836 w 605717"/>
              <a:gd name="connsiteY2" fmla="*/ 1654074 h 1671547"/>
              <a:gd name="connsiteX3" fmla="*/ 157254 w 605717"/>
              <a:gd name="connsiteY3" fmla="*/ 1642426 h 1671547"/>
              <a:gd name="connsiteX4" fmla="*/ 180550 w 605717"/>
              <a:gd name="connsiteY4" fmla="*/ 1630778 h 1671547"/>
              <a:gd name="connsiteX5" fmla="*/ 198023 w 605717"/>
              <a:gd name="connsiteY5" fmla="*/ 1624953 h 1671547"/>
              <a:gd name="connsiteX6" fmla="*/ 244617 w 605717"/>
              <a:gd name="connsiteY6" fmla="*/ 1590008 h 1671547"/>
              <a:gd name="connsiteX7" fmla="*/ 262089 w 605717"/>
              <a:gd name="connsiteY7" fmla="*/ 1578360 h 1671547"/>
              <a:gd name="connsiteX8" fmla="*/ 291210 w 605717"/>
              <a:gd name="connsiteY8" fmla="*/ 1549239 h 1671547"/>
              <a:gd name="connsiteX9" fmla="*/ 326156 w 605717"/>
              <a:gd name="connsiteY9" fmla="*/ 1531766 h 1671547"/>
              <a:gd name="connsiteX10" fmla="*/ 349452 w 605717"/>
              <a:gd name="connsiteY10" fmla="*/ 1502645 h 1671547"/>
              <a:gd name="connsiteX11" fmla="*/ 372749 w 605717"/>
              <a:gd name="connsiteY11" fmla="*/ 1479348 h 1671547"/>
              <a:gd name="connsiteX12" fmla="*/ 390222 w 605717"/>
              <a:gd name="connsiteY12" fmla="*/ 1450227 h 1671547"/>
              <a:gd name="connsiteX13" fmla="*/ 407694 w 605717"/>
              <a:gd name="connsiteY13" fmla="*/ 1421106 h 1671547"/>
              <a:gd name="connsiteX14" fmla="*/ 425167 w 605717"/>
              <a:gd name="connsiteY14" fmla="*/ 1362864 h 1671547"/>
              <a:gd name="connsiteX15" fmla="*/ 430991 w 605717"/>
              <a:gd name="connsiteY15" fmla="*/ 1345392 h 1671547"/>
              <a:gd name="connsiteX16" fmla="*/ 442640 w 605717"/>
              <a:gd name="connsiteY16" fmla="*/ 1333743 h 1671547"/>
              <a:gd name="connsiteX17" fmla="*/ 448464 w 605717"/>
              <a:gd name="connsiteY17" fmla="*/ 1310446 h 1671547"/>
              <a:gd name="connsiteX18" fmla="*/ 454288 w 605717"/>
              <a:gd name="connsiteY18" fmla="*/ 1292974 h 1671547"/>
              <a:gd name="connsiteX19" fmla="*/ 460112 w 605717"/>
              <a:gd name="connsiteY19" fmla="*/ 1258029 h 1671547"/>
              <a:gd name="connsiteX20" fmla="*/ 471761 w 605717"/>
              <a:gd name="connsiteY20" fmla="*/ 1211435 h 1671547"/>
              <a:gd name="connsiteX21" fmla="*/ 477585 w 605717"/>
              <a:gd name="connsiteY21" fmla="*/ 1188138 h 1671547"/>
              <a:gd name="connsiteX22" fmla="*/ 483409 w 605717"/>
              <a:gd name="connsiteY22" fmla="*/ 1170665 h 1671547"/>
              <a:gd name="connsiteX23" fmla="*/ 489233 w 605717"/>
              <a:gd name="connsiteY23" fmla="*/ 1141544 h 1671547"/>
              <a:gd name="connsiteX24" fmla="*/ 495057 w 605717"/>
              <a:gd name="connsiteY24" fmla="*/ 885279 h 1671547"/>
              <a:gd name="connsiteX25" fmla="*/ 489233 w 605717"/>
              <a:gd name="connsiteY25" fmla="*/ 821213 h 1671547"/>
              <a:gd name="connsiteX26" fmla="*/ 477585 w 605717"/>
              <a:gd name="connsiteY26" fmla="*/ 786268 h 1671547"/>
              <a:gd name="connsiteX27" fmla="*/ 471761 w 605717"/>
              <a:gd name="connsiteY27" fmla="*/ 768795 h 1671547"/>
              <a:gd name="connsiteX28" fmla="*/ 477585 w 605717"/>
              <a:gd name="connsiteY28" fmla="*/ 518355 h 1671547"/>
              <a:gd name="connsiteX29" fmla="*/ 489233 w 605717"/>
              <a:gd name="connsiteY29" fmla="*/ 454288 h 1671547"/>
              <a:gd name="connsiteX30" fmla="*/ 500882 w 605717"/>
              <a:gd name="connsiteY30" fmla="*/ 378574 h 1671547"/>
              <a:gd name="connsiteX31" fmla="*/ 518354 w 605717"/>
              <a:gd name="connsiteY31" fmla="*/ 314507 h 1671547"/>
              <a:gd name="connsiteX32" fmla="*/ 530003 w 605717"/>
              <a:gd name="connsiteY32" fmla="*/ 238793 h 1671547"/>
              <a:gd name="connsiteX33" fmla="*/ 535827 w 605717"/>
              <a:gd name="connsiteY33" fmla="*/ 215496 h 1671547"/>
              <a:gd name="connsiteX34" fmla="*/ 541651 w 605717"/>
              <a:gd name="connsiteY34" fmla="*/ 174727 h 1671547"/>
              <a:gd name="connsiteX35" fmla="*/ 559124 w 605717"/>
              <a:gd name="connsiteY35" fmla="*/ 116485 h 1671547"/>
              <a:gd name="connsiteX36" fmla="*/ 570772 w 605717"/>
              <a:gd name="connsiteY36" fmla="*/ 81539 h 1671547"/>
              <a:gd name="connsiteX37" fmla="*/ 576596 w 605717"/>
              <a:gd name="connsiteY37" fmla="*/ 64067 h 1671547"/>
              <a:gd name="connsiteX38" fmla="*/ 582420 w 605717"/>
              <a:gd name="connsiteY38" fmla="*/ 34946 h 1671547"/>
              <a:gd name="connsiteX39" fmla="*/ 594069 w 605717"/>
              <a:gd name="connsiteY39" fmla="*/ 23297 h 1671547"/>
              <a:gd name="connsiteX40" fmla="*/ 605717 w 605717"/>
              <a:gd name="connsiteY40" fmla="*/ 0 h 167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5717" h="1671547">
                <a:moveTo>
                  <a:pt x="0" y="1671547"/>
                </a:moveTo>
                <a:cubicBezTo>
                  <a:pt x="19414" y="1669606"/>
                  <a:pt x="38997" y="1668931"/>
                  <a:pt x="58242" y="1665723"/>
                </a:cubicBezTo>
                <a:cubicBezTo>
                  <a:pt x="74034" y="1663091"/>
                  <a:pt x="89137" y="1657214"/>
                  <a:pt x="104836" y="1654074"/>
                </a:cubicBezTo>
                <a:cubicBezTo>
                  <a:pt x="141806" y="1646680"/>
                  <a:pt x="124353" y="1650651"/>
                  <a:pt x="157254" y="1642426"/>
                </a:cubicBezTo>
                <a:cubicBezTo>
                  <a:pt x="165019" y="1638543"/>
                  <a:pt x="172570" y="1634198"/>
                  <a:pt x="180550" y="1630778"/>
                </a:cubicBezTo>
                <a:cubicBezTo>
                  <a:pt x="186193" y="1628359"/>
                  <a:pt x="192656" y="1627935"/>
                  <a:pt x="198023" y="1624953"/>
                </a:cubicBezTo>
                <a:cubicBezTo>
                  <a:pt x="264522" y="1588009"/>
                  <a:pt x="212484" y="1615715"/>
                  <a:pt x="244617" y="1590008"/>
                </a:cubicBezTo>
                <a:cubicBezTo>
                  <a:pt x="250083" y="1585635"/>
                  <a:pt x="256821" y="1582969"/>
                  <a:pt x="262089" y="1578360"/>
                </a:cubicBezTo>
                <a:cubicBezTo>
                  <a:pt x="272420" y="1569320"/>
                  <a:pt x="278187" y="1553581"/>
                  <a:pt x="291210" y="1549239"/>
                </a:cubicBezTo>
                <a:cubicBezTo>
                  <a:pt x="315324" y="1541200"/>
                  <a:pt x="303575" y="1546819"/>
                  <a:pt x="326156" y="1531766"/>
                </a:cubicBezTo>
                <a:cubicBezTo>
                  <a:pt x="335954" y="1502371"/>
                  <a:pt x="324865" y="1523720"/>
                  <a:pt x="349452" y="1502645"/>
                </a:cubicBezTo>
                <a:cubicBezTo>
                  <a:pt x="357790" y="1495498"/>
                  <a:pt x="372749" y="1479348"/>
                  <a:pt x="372749" y="1479348"/>
                </a:cubicBezTo>
                <a:cubicBezTo>
                  <a:pt x="389247" y="1429855"/>
                  <a:pt x="366238" y="1490200"/>
                  <a:pt x="390222" y="1450227"/>
                </a:cubicBezTo>
                <a:cubicBezTo>
                  <a:pt x="412907" y="1412420"/>
                  <a:pt x="378177" y="1450625"/>
                  <a:pt x="407694" y="1421106"/>
                </a:cubicBezTo>
                <a:cubicBezTo>
                  <a:pt x="416497" y="1385898"/>
                  <a:pt x="410988" y="1405401"/>
                  <a:pt x="425167" y="1362864"/>
                </a:cubicBezTo>
                <a:cubicBezTo>
                  <a:pt x="427108" y="1357040"/>
                  <a:pt x="426650" y="1349733"/>
                  <a:pt x="430991" y="1345392"/>
                </a:cubicBezTo>
                <a:lnTo>
                  <a:pt x="442640" y="1333743"/>
                </a:lnTo>
                <a:cubicBezTo>
                  <a:pt x="444581" y="1325977"/>
                  <a:pt x="446265" y="1318143"/>
                  <a:pt x="448464" y="1310446"/>
                </a:cubicBezTo>
                <a:cubicBezTo>
                  <a:pt x="450150" y="1304543"/>
                  <a:pt x="452956" y="1298967"/>
                  <a:pt x="454288" y="1292974"/>
                </a:cubicBezTo>
                <a:cubicBezTo>
                  <a:pt x="456850" y="1281446"/>
                  <a:pt x="457638" y="1269576"/>
                  <a:pt x="460112" y="1258029"/>
                </a:cubicBezTo>
                <a:cubicBezTo>
                  <a:pt x="463466" y="1242375"/>
                  <a:pt x="467878" y="1226966"/>
                  <a:pt x="471761" y="1211435"/>
                </a:cubicBezTo>
                <a:cubicBezTo>
                  <a:pt x="473702" y="1203669"/>
                  <a:pt x="475054" y="1195732"/>
                  <a:pt x="477585" y="1188138"/>
                </a:cubicBezTo>
                <a:cubicBezTo>
                  <a:pt x="479526" y="1182314"/>
                  <a:pt x="481920" y="1176621"/>
                  <a:pt x="483409" y="1170665"/>
                </a:cubicBezTo>
                <a:cubicBezTo>
                  <a:pt x="485810" y="1161061"/>
                  <a:pt x="487292" y="1151251"/>
                  <a:pt x="489233" y="1141544"/>
                </a:cubicBezTo>
                <a:cubicBezTo>
                  <a:pt x="491174" y="1056122"/>
                  <a:pt x="495057" y="970723"/>
                  <a:pt x="495057" y="885279"/>
                </a:cubicBezTo>
                <a:cubicBezTo>
                  <a:pt x="495057" y="863836"/>
                  <a:pt x="492959" y="842330"/>
                  <a:pt x="489233" y="821213"/>
                </a:cubicBezTo>
                <a:cubicBezTo>
                  <a:pt x="487099" y="809121"/>
                  <a:pt x="481468" y="797916"/>
                  <a:pt x="477585" y="786268"/>
                </a:cubicBezTo>
                <a:lnTo>
                  <a:pt x="471761" y="768795"/>
                </a:lnTo>
                <a:cubicBezTo>
                  <a:pt x="473702" y="685315"/>
                  <a:pt x="474313" y="601793"/>
                  <a:pt x="477585" y="518355"/>
                </a:cubicBezTo>
                <a:cubicBezTo>
                  <a:pt x="479048" y="481036"/>
                  <a:pt x="480469" y="480583"/>
                  <a:pt x="489233" y="454288"/>
                </a:cubicBezTo>
                <a:cubicBezTo>
                  <a:pt x="490466" y="445653"/>
                  <a:pt x="498185" y="389360"/>
                  <a:pt x="500882" y="378574"/>
                </a:cubicBezTo>
                <a:cubicBezTo>
                  <a:pt x="517943" y="310331"/>
                  <a:pt x="508282" y="374944"/>
                  <a:pt x="518354" y="314507"/>
                </a:cubicBezTo>
                <a:cubicBezTo>
                  <a:pt x="523953" y="280913"/>
                  <a:pt x="523551" y="271050"/>
                  <a:pt x="530003" y="238793"/>
                </a:cubicBezTo>
                <a:cubicBezTo>
                  <a:pt x="531573" y="230944"/>
                  <a:pt x="534395" y="223372"/>
                  <a:pt x="535827" y="215496"/>
                </a:cubicBezTo>
                <a:cubicBezTo>
                  <a:pt x="538283" y="201990"/>
                  <a:pt x="539195" y="188233"/>
                  <a:pt x="541651" y="174727"/>
                </a:cubicBezTo>
                <a:cubicBezTo>
                  <a:pt x="545173" y="155357"/>
                  <a:pt x="553043" y="134728"/>
                  <a:pt x="559124" y="116485"/>
                </a:cubicBezTo>
                <a:lnTo>
                  <a:pt x="570772" y="81539"/>
                </a:lnTo>
                <a:cubicBezTo>
                  <a:pt x="572713" y="75715"/>
                  <a:pt x="575392" y="70087"/>
                  <a:pt x="576596" y="64067"/>
                </a:cubicBezTo>
                <a:cubicBezTo>
                  <a:pt x="578537" y="54360"/>
                  <a:pt x="578520" y="44045"/>
                  <a:pt x="582420" y="34946"/>
                </a:cubicBezTo>
                <a:cubicBezTo>
                  <a:pt x="584583" y="29899"/>
                  <a:pt x="590186" y="27180"/>
                  <a:pt x="594069" y="23297"/>
                </a:cubicBezTo>
                <a:cubicBezTo>
                  <a:pt x="600761" y="3220"/>
                  <a:pt x="595552" y="10166"/>
                  <a:pt x="605717" y="0"/>
                </a:cubicBezTo>
              </a:path>
            </a:pathLst>
          </a:custGeom>
          <a:noFill/>
          <a:ln w="31750" cap="flat" cmpd="sng" algn="ctr">
            <a:solidFill>
              <a:schemeClr val="tx2"/>
            </a:solidFill>
            <a:prstDash val="solid"/>
            <a:round/>
            <a:headEnd type="none" w="med" len="med"/>
            <a:tailEnd type="triangle" w="lg"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6" name="Straight Connector 15"/>
          <p:cNvCxnSpPr>
            <a:endCxn id="14" idx="17"/>
          </p:cNvCxnSpPr>
          <p:nvPr/>
        </p:nvCxnSpPr>
        <p:spPr bwMode="auto">
          <a:xfrm flipV="1">
            <a:off x="2362200" y="3867271"/>
            <a:ext cx="89790" cy="552329"/>
          </a:xfrm>
          <a:prstGeom prst="line">
            <a:avLst/>
          </a:prstGeom>
          <a:solidFill>
            <a:schemeClr val="accent1"/>
          </a:solidFill>
          <a:ln w="31750" cap="flat" cmpd="sng" algn="ctr">
            <a:solidFill>
              <a:schemeClr val="tx2"/>
            </a:solidFill>
            <a:prstDash val="solid"/>
            <a:round/>
            <a:headEnd type="none" w="med" len="med"/>
            <a:tailEnd type="none" w="med" len="sm"/>
          </a:ln>
          <a:effectLst/>
        </p:spPr>
      </p:cxnSp>
      <p:sp>
        <p:nvSpPr>
          <p:cNvPr id="21" name="Freeform 20"/>
          <p:cNvSpPr/>
          <p:nvPr/>
        </p:nvSpPr>
        <p:spPr bwMode="auto">
          <a:xfrm>
            <a:off x="2488571" y="3669248"/>
            <a:ext cx="493421" cy="623190"/>
          </a:xfrm>
          <a:custGeom>
            <a:avLst/>
            <a:gdLst>
              <a:gd name="connsiteX0" fmla="*/ 493421 w 493421"/>
              <a:gd name="connsiteY0" fmla="*/ 623190 h 623190"/>
              <a:gd name="connsiteX1" fmla="*/ 481773 w 493421"/>
              <a:gd name="connsiteY1" fmla="*/ 605718 h 623190"/>
              <a:gd name="connsiteX2" fmla="*/ 475949 w 493421"/>
              <a:gd name="connsiteY2" fmla="*/ 588245 h 623190"/>
              <a:gd name="connsiteX3" fmla="*/ 452652 w 493421"/>
              <a:gd name="connsiteY3" fmla="*/ 564948 h 623190"/>
              <a:gd name="connsiteX4" fmla="*/ 441004 w 493421"/>
              <a:gd name="connsiteY4" fmla="*/ 547476 h 623190"/>
              <a:gd name="connsiteX5" fmla="*/ 435179 w 493421"/>
              <a:gd name="connsiteY5" fmla="*/ 530003 h 623190"/>
              <a:gd name="connsiteX6" fmla="*/ 411883 w 493421"/>
              <a:gd name="connsiteY6" fmla="*/ 524179 h 623190"/>
              <a:gd name="connsiteX7" fmla="*/ 382761 w 493421"/>
              <a:gd name="connsiteY7" fmla="*/ 506706 h 623190"/>
              <a:gd name="connsiteX8" fmla="*/ 347816 w 493421"/>
              <a:gd name="connsiteY8" fmla="*/ 489234 h 623190"/>
              <a:gd name="connsiteX9" fmla="*/ 318695 w 493421"/>
              <a:gd name="connsiteY9" fmla="*/ 465937 h 623190"/>
              <a:gd name="connsiteX10" fmla="*/ 307047 w 493421"/>
              <a:gd name="connsiteY10" fmla="*/ 454288 h 623190"/>
              <a:gd name="connsiteX11" fmla="*/ 289574 w 493421"/>
              <a:gd name="connsiteY11" fmla="*/ 448464 h 623190"/>
              <a:gd name="connsiteX12" fmla="*/ 254629 w 493421"/>
              <a:gd name="connsiteY12" fmla="*/ 430991 h 623190"/>
              <a:gd name="connsiteX13" fmla="*/ 237156 w 493421"/>
              <a:gd name="connsiteY13" fmla="*/ 419343 h 623190"/>
              <a:gd name="connsiteX14" fmla="*/ 202211 w 493421"/>
              <a:gd name="connsiteY14" fmla="*/ 407695 h 623190"/>
              <a:gd name="connsiteX15" fmla="*/ 184739 w 493421"/>
              <a:gd name="connsiteY15" fmla="*/ 401870 h 623190"/>
              <a:gd name="connsiteX16" fmla="*/ 143969 w 493421"/>
              <a:gd name="connsiteY16" fmla="*/ 361101 h 623190"/>
              <a:gd name="connsiteX17" fmla="*/ 126497 w 493421"/>
              <a:gd name="connsiteY17" fmla="*/ 343628 h 623190"/>
              <a:gd name="connsiteX18" fmla="*/ 109024 w 493421"/>
              <a:gd name="connsiteY18" fmla="*/ 314507 h 623190"/>
              <a:gd name="connsiteX19" fmla="*/ 103200 w 493421"/>
              <a:gd name="connsiteY19" fmla="*/ 297035 h 623190"/>
              <a:gd name="connsiteX20" fmla="*/ 91551 w 493421"/>
              <a:gd name="connsiteY20" fmla="*/ 279562 h 623190"/>
              <a:gd name="connsiteX21" fmla="*/ 79903 w 493421"/>
              <a:gd name="connsiteY21" fmla="*/ 244617 h 623190"/>
              <a:gd name="connsiteX22" fmla="*/ 74079 w 493421"/>
              <a:gd name="connsiteY22" fmla="*/ 227144 h 623190"/>
              <a:gd name="connsiteX23" fmla="*/ 50782 w 493421"/>
              <a:gd name="connsiteY23" fmla="*/ 198023 h 623190"/>
              <a:gd name="connsiteX24" fmla="*/ 39133 w 493421"/>
              <a:gd name="connsiteY24" fmla="*/ 163078 h 623190"/>
              <a:gd name="connsiteX25" fmla="*/ 27485 w 493421"/>
              <a:gd name="connsiteY25" fmla="*/ 128133 h 623190"/>
              <a:gd name="connsiteX26" fmla="*/ 21661 w 493421"/>
              <a:gd name="connsiteY26" fmla="*/ 110660 h 623190"/>
              <a:gd name="connsiteX27" fmla="*/ 10012 w 493421"/>
              <a:gd name="connsiteY27" fmla="*/ 93188 h 623190"/>
              <a:gd name="connsiteX28" fmla="*/ 4188 w 493421"/>
              <a:gd name="connsiteY28" fmla="*/ 0 h 62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3421" h="623190">
                <a:moveTo>
                  <a:pt x="493421" y="623190"/>
                </a:moveTo>
                <a:cubicBezTo>
                  <a:pt x="489538" y="617366"/>
                  <a:pt x="484903" y="611979"/>
                  <a:pt x="481773" y="605718"/>
                </a:cubicBezTo>
                <a:cubicBezTo>
                  <a:pt x="479027" y="600227"/>
                  <a:pt x="479517" y="593241"/>
                  <a:pt x="475949" y="588245"/>
                </a:cubicBezTo>
                <a:cubicBezTo>
                  <a:pt x="469566" y="579308"/>
                  <a:pt x="458744" y="574086"/>
                  <a:pt x="452652" y="564948"/>
                </a:cubicBezTo>
                <a:cubicBezTo>
                  <a:pt x="448769" y="559124"/>
                  <a:pt x="444134" y="553737"/>
                  <a:pt x="441004" y="547476"/>
                </a:cubicBezTo>
                <a:cubicBezTo>
                  <a:pt x="438258" y="541985"/>
                  <a:pt x="439973" y="533838"/>
                  <a:pt x="435179" y="530003"/>
                </a:cubicBezTo>
                <a:cubicBezTo>
                  <a:pt x="428929" y="525003"/>
                  <a:pt x="419648" y="526120"/>
                  <a:pt x="411883" y="524179"/>
                </a:cubicBezTo>
                <a:cubicBezTo>
                  <a:pt x="389130" y="501426"/>
                  <a:pt x="413004" y="521827"/>
                  <a:pt x="382761" y="506706"/>
                </a:cubicBezTo>
                <a:cubicBezTo>
                  <a:pt x="337599" y="484126"/>
                  <a:pt x="391736" y="503873"/>
                  <a:pt x="347816" y="489234"/>
                </a:cubicBezTo>
                <a:cubicBezTo>
                  <a:pt x="319692" y="461107"/>
                  <a:pt x="355431" y="495326"/>
                  <a:pt x="318695" y="465937"/>
                </a:cubicBezTo>
                <a:cubicBezTo>
                  <a:pt x="314407" y="462507"/>
                  <a:pt x="311756" y="457113"/>
                  <a:pt x="307047" y="454288"/>
                </a:cubicBezTo>
                <a:cubicBezTo>
                  <a:pt x="301783" y="451129"/>
                  <a:pt x="295398" y="450405"/>
                  <a:pt x="289574" y="448464"/>
                </a:cubicBezTo>
                <a:cubicBezTo>
                  <a:pt x="239508" y="415087"/>
                  <a:pt x="302850" y="455102"/>
                  <a:pt x="254629" y="430991"/>
                </a:cubicBezTo>
                <a:cubicBezTo>
                  <a:pt x="248368" y="427861"/>
                  <a:pt x="243553" y="422186"/>
                  <a:pt x="237156" y="419343"/>
                </a:cubicBezTo>
                <a:cubicBezTo>
                  <a:pt x="225936" y="414356"/>
                  <a:pt x="213859" y="411578"/>
                  <a:pt x="202211" y="407695"/>
                </a:cubicBezTo>
                <a:lnTo>
                  <a:pt x="184739" y="401870"/>
                </a:lnTo>
                <a:lnTo>
                  <a:pt x="143969" y="361101"/>
                </a:lnTo>
                <a:lnTo>
                  <a:pt x="126497" y="343628"/>
                </a:lnTo>
                <a:cubicBezTo>
                  <a:pt x="109994" y="294128"/>
                  <a:pt x="133010" y="354486"/>
                  <a:pt x="109024" y="314507"/>
                </a:cubicBezTo>
                <a:cubicBezTo>
                  <a:pt x="105866" y="309243"/>
                  <a:pt x="105946" y="302526"/>
                  <a:pt x="103200" y="297035"/>
                </a:cubicBezTo>
                <a:cubicBezTo>
                  <a:pt x="100069" y="290774"/>
                  <a:pt x="95434" y="285386"/>
                  <a:pt x="91551" y="279562"/>
                </a:cubicBezTo>
                <a:lnTo>
                  <a:pt x="79903" y="244617"/>
                </a:lnTo>
                <a:cubicBezTo>
                  <a:pt x="77962" y="238793"/>
                  <a:pt x="78420" y="231485"/>
                  <a:pt x="74079" y="227144"/>
                </a:cubicBezTo>
                <a:cubicBezTo>
                  <a:pt x="64395" y="217461"/>
                  <a:pt x="56661" y="211251"/>
                  <a:pt x="50782" y="198023"/>
                </a:cubicBezTo>
                <a:cubicBezTo>
                  <a:pt x="45795" y="186803"/>
                  <a:pt x="43016" y="174726"/>
                  <a:pt x="39133" y="163078"/>
                </a:cubicBezTo>
                <a:lnTo>
                  <a:pt x="27485" y="128133"/>
                </a:lnTo>
                <a:cubicBezTo>
                  <a:pt x="25544" y="122309"/>
                  <a:pt x="25067" y="115768"/>
                  <a:pt x="21661" y="110660"/>
                </a:cubicBezTo>
                <a:lnTo>
                  <a:pt x="10012" y="93188"/>
                </a:lnTo>
                <a:cubicBezTo>
                  <a:pt x="0" y="43126"/>
                  <a:pt x="4188" y="73966"/>
                  <a:pt x="4188" y="0"/>
                </a:cubicBezTo>
              </a:path>
            </a:pathLst>
          </a:custGeom>
          <a:noFill/>
          <a:ln w="3175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ransition>
    <p:zoom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a:xfrm>
            <a:off x="7086600" y="6705600"/>
            <a:ext cx="1905000" cy="457200"/>
          </a:xfrm>
        </p:spPr>
        <p:txBody>
          <a:bodyPr/>
          <a:lstStyle/>
          <a:p>
            <a:pPr>
              <a:defRPr/>
            </a:pPr>
            <a:fld id="{11004247-48B2-4E85-AE06-0779406BEB7B}" type="slidenum">
              <a:rPr lang="en-US" smtClean="0">
                <a:solidFill>
                  <a:srgbClr val="000000"/>
                </a:solidFill>
              </a:rPr>
              <a:pPr>
                <a:defRPr/>
              </a:pPr>
              <a:t>33</a:t>
            </a:fld>
            <a:endParaRPr lang="en-US" dirty="0">
              <a:solidFill>
                <a:srgbClr val="000000"/>
              </a:solidFill>
            </a:endParaRPr>
          </a:p>
        </p:txBody>
      </p:sp>
      <p:sp>
        <p:nvSpPr>
          <p:cNvPr id="2050" name="Rectangle 2"/>
          <p:cNvSpPr>
            <a:spLocks noGrp="1" noChangeArrowheads="1"/>
          </p:cNvSpPr>
          <p:nvPr>
            <p:ph type="ctrTitle" idx="4294967295"/>
          </p:nvPr>
        </p:nvSpPr>
        <p:spPr>
          <a:xfrm>
            <a:off x="0" y="3048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Roles of the Continents</a:t>
            </a:r>
          </a:p>
        </p:txBody>
      </p:sp>
      <p:sp>
        <p:nvSpPr>
          <p:cNvPr id="3076" name="Text Box 4"/>
          <p:cNvSpPr txBox="1">
            <a:spLocks noChangeArrowheads="1"/>
          </p:cNvSpPr>
          <p:nvPr/>
        </p:nvSpPr>
        <p:spPr bwMode="auto">
          <a:xfrm>
            <a:off x="4505325" y="51927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6" name="Rectangle 3"/>
          <p:cNvSpPr txBox="1">
            <a:spLocks noChangeArrowheads="1"/>
          </p:cNvSpPr>
          <p:nvPr/>
        </p:nvSpPr>
        <p:spPr bwMode="auto">
          <a:xfrm>
            <a:off x="152400" y="12954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228600" y="1295400"/>
            <a:ext cx="8839200" cy="57912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Land cover types determine how much sunlight is absorbed and how much is reflected.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Land exchanges water, energy and carbon with the atmosphere, thus affecting atmospheric water and energy balance and CO</a:t>
            </a:r>
            <a:r>
              <a:rPr lang="en-US" sz="2400" b="1" kern="0" baseline="-25000" dirty="0">
                <a:solidFill>
                  <a:srgbClr val="FF3300"/>
                </a:solidFill>
                <a:latin typeface="Microsoft Sans Serif" pitchFamily="34" charset="0"/>
              </a:rPr>
              <a:t>2</a:t>
            </a:r>
            <a:r>
              <a:rPr lang="en-US" sz="2400" b="1" kern="0" dirty="0">
                <a:solidFill>
                  <a:srgbClr val="FF3300"/>
                </a:solidFill>
                <a:latin typeface="Microsoft Sans Serif" pitchFamily="34" charset="0"/>
              </a:rPr>
              <a:t> content.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Terrain over land also affects atmospheric circulation and precipitation.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Soil moisture has a memory of months that can induce seasonal to inter-annual variations in climate.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blinds(horizontal)">
                                      <p:cBhvr>
                                        <p:cTn id="13" dur="500"/>
                                        <p:tgtEl>
                                          <p:spTgt spid="8">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blinds(horizontal)">
                                      <p:cBhvr>
                                        <p:cTn id="16"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nsidc.org/cryosphere/images/bigPic-antarctica2.jpg"/>
          <p:cNvPicPr>
            <a:picLocks noChangeAspect="1" noChangeArrowheads="1"/>
          </p:cNvPicPr>
          <p:nvPr/>
        </p:nvPicPr>
        <p:blipFill>
          <a:blip r:embed="rId3" cstate="print"/>
          <a:srcRect r="39581" b="827"/>
          <a:stretch>
            <a:fillRect/>
          </a:stretch>
        </p:blipFill>
        <p:spPr bwMode="auto">
          <a:xfrm>
            <a:off x="-1" y="0"/>
            <a:ext cx="9179169" cy="6858000"/>
          </a:xfrm>
          <a:prstGeom prst="rect">
            <a:avLst/>
          </a:prstGeom>
          <a:noFill/>
        </p:spPr>
      </p:pic>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rgbClr val="000000"/>
                </a:solidFill>
              </a:rPr>
              <a:pPr>
                <a:defRPr/>
              </a:pPr>
              <a:t>34</a:t>
            </a:fld>
            <a:endParaRPr lang="en-US" dirty="0">
              <a:solidFill>
                <a:srgbClr val="000000"/>
              </a:solidFill>
            </a:endParaRPr>
          </a:p>
        </p:txBody>
      </p:sp>
      <p:sp>
        <p:nvSpPr>
          <p:cNvPr id="2050" name="Rectangle 2"/>
          <p:cNvSpPr>
            <a:spLocks noGrp="1" noChangeArrowheads="1"/>
          </p:cNvSpPr>
          <p:nvPr>
            <p:ph type="ctrTitle" idx="4294967295"/>
          </p:nvPr>
        </p:nvSpPr>
        <p:spPr>
          <a:xfrm>
            <a:off x="0" y="76200"/>
            <a:ext cx="9144000" cy="685800"/>
          </a:xfrm>
          <a:prstGeom prst="rect">
            <a:avLst/>
          </a:prstGeom>
          <a:effectLst>
            <a:outerShdw blurRad="50800" dist="38100" dir="2700000" algn="tl" rotWithShape="0">
              <a:prstClr val="black"/>
            </a:outerShdw>
          </a:effectLst>
        </p:spPr>
        <p:txBody>
          <a:bodyPr>
            <a:normAutofit fontScale="90000"/>
          </a:bodyPr>
          <a:lstStyle/>
          <a:p>
            <a:pPr>
              <a:defRPr/>
            </a:pPr>
            <a:r>
              <a:rPr lang="en-US" sz="4000" b="1" dirty="0">
                <a:latin typeface="Arial" charset="0"/>
                <a:ea typeface="SimSun" pitchFamily="2" charset="-122"/>
              </a:rPr>
              <a:t>The </a:t>
            </a:r>
            <a:r>
              <a:rPr lang="en-US" sz="4000" b="1" dirty="0" err="1">
                <a:latin typeface="Arial" charset="0"/>
                <a:ea typeface="SimSun" pitchFamily="2" charset="-122"/>
              </a:rPr>
              <a:t>Cryosphere</a:t>
            </a:r>
            <a:endParaRPr lang="en-US" sz="4000" b="1" dirty="0">
              <a:latin typeface="Arial" charset="0"/>
              <a:ea typeface="SimSun" pitchFamily="2" charset="-122"/>
            </a:endParaRP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6" name="Rectangle 3"/>
          <p:cNvSpPr txBox="1">
            <a:spLocks noChangeArrowheads="1"/>
          </p:cNvSpPr>
          <p:nvPr/>
        </p:nvSpPr>
        <p:spPr bwMode="auto">
          <a:xfrm>
            <a:off x="152400" y="671120"/>
            <a:ext cx="8915400" cy="5867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rgbClr val="ADADE2"/>
              </a:solidFill>
              <a:latin typeface="Microsoft Sans Serif" pitchFamily="34" charset="0"/>
            </a:endParaRPr>
          </a:p>
          <a:p>
            <a:pPr marL="342900" indent="-342900" algn="l">
              <a:spcBef>
                <a:spcPct val="20000"/>
              </a:spcBef>
              <a:buFontTx/>
              <a:buChar char="•"/>
              <a:defRPr/>
            </a:pPr>
            <a:r>
              <a:rPr lang="en-US" sz="2000" b="1" kern="0" dirty="0">
                <a:solidFill>
                  <a:srgbClr val="FF3300"/>
                </a:solidFill>
                <a:latin typeface="Arial" pitchFamily="34" charset="0"/>
                <a:cs typeface="Arial" pitchFamily="34" charset="0"/>
              </a:rPr>
              <a:t>The frozen places on Earth</a:t>
            </a:r>
            <a:r>
              <a:rPr lang="en-US" sz="2000" b="1" kern="0" dirty="0">
                <a:solidFill>
                  <a:srgbClr val="000000"/>
                </a:solidFill>
                <a:latin typeface="Arial" pitchFamily="34" charset="0"/>
                <a:cs typeface="Arial" pitchFamily="34" charset="0"/>
              </a:rPr>
              <a:t>, including</a:t>
            </a:r>
            <a:r>
              <a:rPr lang="en-US" sz="2000" b="1" kern="0" dirty="0">
                <a:solidFill>
                  <a:srgbClr val="FF3300"/>
                </a:solidFill>
                <a:latin typeface="Arial" pitchFamily="34" charset="0"/>
                <a:cs typeface="Arial" pitchFamily="34" charset="0"/>
              </a:rPr>
              <a:t> </a:t>
            </a:r>
            <a:r>
              <a:rPr lang="en-US" sz="2000" b="1" kern="0" dirty="0">
                <a:solidFill>
                  <a:srgbClr val="000000"/>
                </a:solidFill>
                <a:latin typeface="Arial" pitchFamily="34" charset="0"/>
                <a:cs typeface="Arial" pitchFamily="34" charset="0"/>
              </a:rPr>
              <a:t>snow cover, river and lake ice, sea ice, glaciers and ice caps, ice shelves and ice sheets, and frozen ground.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grpSp>
        <p:nvGrpSpPr>
          <p:cNvPr id="2" name="Group 9"/>
          <p:cNvGrpSpPr/>
          <p:nvPr/>
        </p:nvGrpSpPr>
        <p:grpSpPr>
          <a:xfrm>
            <a:off x="720725" y="1676400"/>
            <a:ext cx="7889875" cy="5086350"/>
            <a:chOff x="720725" y="1676400"/>
            <a:chExt cx="7889875" cy="5086350"/>
          </a:xfrm>
        </p:grpSpPr>
        <p:pic>
          <p:nvPicPr>
            <p:cNvPr id="1030" name="Picture 6"/>
            <p:cNvPicPr>
              <a:picLocks noChangeAspect="1" noChangeArrowheads="1"/>
            </p:cNvPicPr>
            <p:nvPr/>
          </p:nvPicPr>
          <p:blipFill>
            <a:blip r:embed="rId4" cstate="print"/>
            <a:srcRect/>
            <a:stretch>
              <a:fillRect/>
            </a:stretch>
          </p:blipFill>
          <p:spPr bwMode="auto">
            <a:xfrm>
              <a:off x="720725" y="1676400"/>
              <a:ext cx="7889875" cy="5086350"/>
            </a:xfrm>
            <a:prstGeom prst="rect">
              <a:avLst/>
            </a:prstGeom>
            <a:noFill/>
            <a:ln w="9525">
              <a:noFill/>
              <a:miter lim="800000"/>
              <a:headEnd/>
              <a:tailEnd/>
            </a:ln>
          </p:spPr>
        </p:pic>
        <p:sp>
          <p:nvSpPr>
            <p:cNvPr id="14" name="TextBox 13"/>
            <p:cNvSpPr txBox="1"/>
            <p:nvPr/>
          </p:nvSpPr>
          <p:spPr bwMode="auto">
            <a:xfrm>
              <a:off x="5105400" y="4648200"/>
              <a:ext cx="129234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rgbClr val="000000"/>
                  </a:solidFill>
                  <a:latin typeface="Times New Roman"/>
                </a:rPr>
                <a:t>Time Scales</a:t>
              </a: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ubbard glacier view from ship"/>
          <p:cNvPicPr>
            <a:picLocks noChangeAspect="1" noChangeArrowheads="1"/>
          </p:cNvPicPr>
          <p:nvPr/>
        </p:nvPicPr>
        <p:blipFill>
          <a:blip r:embed="rId2" cstate="print"/>
          <a:srcRect/>
          <a:stretch>
            <a:fillRect/>
          </a:stretch>
        </p:blipFill>
        <p:spPr bwMode="auto">
          <a:xfrm>
            <a:off x="152400" y="381000"/>
            <a:ext cx="4572000" cy="3044953"/>
          </a:xfrm>
          <a:prstGeom prst="rect">
            <a:avLst/>
          </a:prstGeom>
          <a:noFill/>
        </p:spPr>
      </p:pic>
      <p:pic>
        <p:nvPicPr>
          <p:cNvPr id="64516" name="Picture 4" descr="http://ga.water.usgs.gov/edu/pictures/glacier.jpg"/>
          <p:cNvPicPr>
            <a:picLocks noChangeAspect="1" noChangeArrowheads="1"/>
          </p:cNvPicPr>
          <p:nvPr/>
        </p:nvPicPr>
        <p:blipFill>
          <a:blip r:embed="rId3" cstate="print"/>
          <a:srcRect/>
          <a:stretch>
            <a:fillRect/>
          </a:stretch>
        </p:blipFill>
        <p:spPr bwMode="auto">
          <a:xfrm>
            <a:off x="4800600" y="152400"/>
            <a:ext cx="2857500" cy="2095501"/>
          </a:xfrm>
          <a:prstGeom prst="rect">
            <a:avLst/>
          </a:prstGeom>
          <a:noFill/>
        </p:spPr>
      </p:pic>
      <p:sp>
        <p:nvSpPr>
          <p:cNvPr id="64518" name="AutoShape 6" descr="data:image/jpeg;base64,/9j/4AAQSkZJRgABAQAAAQABAAD/2wCEAAkGBhQSERUUEhQVFBQWGBcZFxQYFx0YHBkYGxUYFxcdGhwZHCYgFxojGhUYHy8gJScpLCwsGh4xNTEqNSYtLCkBCQoKDgwOGg8PGiwkHyQpKSwuLCwpLCwsLCwsLCwsLCwsLCksKSksLCwsLCwpLCwpLCwpLSksLCwsKSwpLCksLP/AABEIAIQAsAMBIgACEQEDEQH/xAAbAAACAwEBAQAAAAAAAAAAAAAEBQIDBgABB//EADoQAAIBAgQEBAQFAgUFAQAAAAECEQMhAAQSMQUiQVEGE2FxFDKBkUKhscHwI1IVM0PR8SRicqLhB//EABkBAAMBAQEAAAAAAAAAAAAAAAABAgMEBf/EACARAAICAgIDAQEAAAAAAAAAAAABAhESMSFBAxNRMiL/2gAMAwEAAhEDEQA/APmq0MWChg1cviwZfHsHjgS0MWLQwauXxYMvhgBihiQo4NFDEhQwxAQoYmKODRQxMZfDGAijiYo4OFDEhl8MAEUcTFHBoy+JihgCwEUMeijg8ZfHoy+ALAPJxIUcH/D49FDAFgHkY9FLBwoY98jAAvNDHnkYY+RjjQwCsWmhiLUMMvIxFqGAVgC5XFgyuGi5bFgy2OXM1xFQy2LBlcNVyuJjK4eYYipcriYyuGwyuJjK4rMWIoGVxNcrhuuUxYMnh5ixE4yuJDKYcjKYkMnh5oKEwyuJrlcOBk8TGTw80KhMMriXwmHIyeJDJYM0FCX4XHvwuHQyePfg8GYUJPhcd8Lh38Hjvg8PMKEnw2PPhsOzk8eHKYM0KhJ8NiLZbDv4TETlMGQqBBw6pp1BFZb/AC1FJtAMjcbj74HqV1X8VNvRaqsb4LPg806iNVcsrMpIphGCxqOtgeZqcELqVZGv1wPxBvhnKFDU0q2kPUVFahsdFRV1Pp1A6bEhhcEQfMUrPTfjRGnnUJi0nprWTgxKTExoIsCZIgA9WInSPfAdLiAbJNV+Eo+Ujw1mRkAUFpZPmXUV5jBXfTBkCNngagqlEBe5VRo0XBKp0lhI1QumSRMkC7YsENa9Zac6yoI1SJuIgdupMdMFpTBp+bfy780NuraSCIkEEwR07d8mnH3r5gsaagVAKYpLYBeUoBI3DAET62xqfCHENBranQJrUVWiBoZSKTOpsRAC6wQy6YMiCFJtDUIsvVV0hiy6TYGbFt9IIF2i8DEqhRU8xnphevOJ2BiNyekd/vijP+HkKO+XhQku1JiJVJMiZ+UEyGBgieog51wykeZpIXSwBuCQAQI2YENHpqPc4pO+yXBLo1OWqq9MP8sqrgNYlXnQZiDJBG+4jERm07GBvcWHreRtgzgfEBT1CjBo6NdFHLDSzE+ZSZjMKwAIB2KMRIHLdTzdCnWYIhdAFZyx5qBBMMVY8w3P+8YlTG/EgRHUi1/bFiLJsGP0/fFtfjNKnXVbrDEMykaGU3lrAgqrSGBO5kXx54hzyqU8kvrYsSCxI+QLLL1YQsGe5B7NTd6E/GiNRlUS09IESTIkQNza/tfBFShp1agRp06pH90x+hOJ+HfELeVUSpqaosuGWGZ1a4Kx+JC0aexHqB5xnNUVQpTeGqrrKgEtJAZNQ2072JEDBk7oXqjVkKiqsSfm2tY+x6/THBAdp+2EmWzRqVDSpHT5hH+YAxMSd17XIIEkHa2H2hVPOQtUiVnmRYIuZnlso1zaRIGKbon12QCC/YbmLDfc/Q4i2kd/sdu/t64vqUhmSwbzBUTTrRACo1X+UnmJvcE7A+mF2a4X5QZJeo8x/TSQhvAaNy1uww4yT7E/H8CVZTPpvY/yMemmO4wHnqYpUhFam92lQIEA8wIkmQR1jb7Ls/xry6hUks6wum0NAiGMkR6CfocVvROH0eCmDsQcQKjuLYTUOOS+t6LeU1mBcwkxdGIGm4nmJ3icGZ1/KfTUJERC2J0RYwpjf+HDW6FgL1qM1MZvLfNTLsgUBihBSabGxGo64EXAtJJhjk8zlOJ01VgiZlgWhkLL5kXKyRewYQZjccuM34Z8R0MvmCVj4esvOhN6RMtKEX0BpIsCBtBAkfi1GlTr/wDS1tYpwQA4Z0aVjmUkuVEENuRuSROOKujubLn4rWyVMUQzU3Y+Y/TRzAMpUC+oqBpkDSJEyIFbMpma1QhFpirIDFo0OQYg6YAJ/DHUAHB3CeIU8xRbL16Rq1BahUZ4csQT5YdvlbaJkGYI2nJ16yzyksifLqTSTIEhlkwwI0n2+mNYq7+kS4oMHCnDaYAPYHVsoJI2mwn7Ynmc7rYxIZ580bHl+USN1bUTEboDinw/mwlU6yb9Q2nm6GRt2GPeKGnqXyrakGq1g4JUw03kAWAEeuNF+qZLX82iXnu8CpUZ1B5QxJAC7EAm0aR9h2GNTwjPrXT4dii6QpUMsl/mZQpF1IAe0EENjGNUAIEdPv74cf4m1JaJVAI1FX2YsWVkm8BkZbG4Iixi5NWOBoOH+I1pVAFGpKlJlILWUaeVrD5iRcdh7YXZXN+W6XVVcFaur5SrWZSbzJG466T70Z+mFQsSjU2AhxJKMJYAA9Raw77CxwloNMoxKi2lh+Ijlm5G8zP+2Jik0VJ0a3K8fNNFRo0MjCpr/wBS7AEwbMDy279Js+8KZmlmT5daojlV0ojLpqCBJ0PNwAbiJB97/OGerT0VCBoUcrpzLDb6jAieoMbnF3A8pWqH+hTcqRBOk6bbc20ie/XDcFV2Spcn0PxPnqOVZdCkVQJ8wgC0aViBzMehH12wkyPE1NOqaiGonzMAQrXIBbXBOqSLGxvhh/hZAR8+aLIAVVmLGr0KhGQDVF7X6GbYV5ijRai75ei4Cmm9RDUJZ6UkQt9KwxM9iZmMTBqqHJPYLl88Uql6FQggkq5WDcGLN/D+Z1K8cSq9PMI4ApiKykRp18tQgTLCVA0juNuqt8rQR9IIKVEJpuQdLDcTOxgnqIIxl62Z8yrpsFRgF1HSqQApPXQJkmO+L/ZP5N3lfHVBDUXyKmm4QqVBKliT2NMTBAkxvY4RUPEyLV8ykKtLQLXVyxg2iVF+sk98Ks7lWouytB6BgQwaCYII7/vgFTIA/k4qMI9Eyk+zQVfEbVbvCkgnzKdMazb8XMob3/XDrKeFaDpCNUappJhoDao1aTBhpBB+o74xYqBfoJP89dsNOH8cQ0iOenXprKuG5KiKQQNMj+opkjeOhEkYUk1oI87KslnmUKV5Sw6E2BE98X1M9qJ1qmqTzqNMxtqUWYGJmx9TjuHJ8UWCaKdYc3lzC1AZkpeQ4vKG0EEHcCriOTNJ9DAoxAYBhEjup2IBO4npOKTVktOjzi/hqklBSKr1KNUyj06QY0nX/MVUSWYMdKmJOxtBkbI0gmXdBUyzox5KyN5bUyqghdB3EhCFYyNbX6Y9bjSounMUFZKgRZ+WrK6iCrfi5hqCQdjfmgdxbhFR2inVoZghdA5Qji8bFgXmLQxJDG5xx86Z1EMtlXzC6kpAC6SjDUHpqtRrlttNTVpuecgRpvU3g9lPM/lr83PScqFkDWXXZbjoYtOFNatork5d6tEpeHJkNBkSOoDsNTCdLHa+pxlvEVRwq19dNdPJWCzGyh2poQrAgsDpKvYAg7Yq3HlBSlsTZvw5mKLHVRdwS0NSU1gw21SgNjNpi35W0cnUVQQlQBgZQ0nCnaC0xJBAYHpA3th3T4k+UOmm61UuSBJSCTcFrqTc/sd8arJccapSqEE6gAVv0IO5O94+47XH5X8EvHRj+FeDatZQxqeWf7HpMZHQh1baO69/fDaj4FzJEHQQJAGqAQQBMkWKweUgzr3EX1vB83Y772Hp+3tgfj3i+nlQxqEEhdSoHhmvEmFMe5sLnC9kpOkVioifPcB+EylTz6w07ogElql4VZgNNp7AXJicYXgp8yt/VZ9NQFGKTzEjlQqAdSFokdsVcT42+dq63dXIEcuyKb6UE2Hc7ki+wx5ks8aZ5QG20mYKsJgqRcEz9YHbG0YuK5M3LJj7h61qLGgS9OtrAIElgXgqAVO4LE+uqe4On8VcWzOVcpUCsg0wwEa5kQb7hgZ0gCBsJjHzNOJ1GqeZrKv0cEq3bcXHY/acRWmq3RQB0PY6Rb7AelsLC3bDLg22Zza5pRUHPXVP6oCsP6ZLKsNeTC36yROLuHadK1KbKukOHVzpjWwIvEMpMwR3g7YyvBTNVApGpmhQPmJPQd52jrcdRgihnFbKvTaoaWlZRjLCpTZpajUH9sw6P+ElhYGMFdDHWb1ZdFyzw4BWosEnTMjrtImRFjf3DzGc1RIUBVVYUAEgSLsZlvUz0tbC3P8AHhVqa6nzECTpu2kadYCkzMDt7DEaeeViLm99v5bGiX0hmxq8EylZJy+b8tFLMUqoCaYeAQZYMbrEidvclNl+EM7MtErVeQAoGkuL3QMeba62023wvJIGxAO8/QifuCMWObG5HqNx1kEXUjcEXwla7E0mNF8IZgkCrSamGkgMVXUQCxuT2n2vhgnhtr6eanURQrgqxIJHNaNKXv8ASNsJOK+NjXINMRA5nNyahs5pjemjRdSTq/7YuPwzxBVoksW8yigIeiW0yr8srA5YMib/ADG2E8mrGlFcBeaanTZ0/wBSmQrIddMhxJYqxE2CjoPnUicSz/Ha1aklOpULqhkSACxiJaBzGPvc4JrKlI0neor0/lQ6tFUIsEx01IHWVkgyBbVajjuXbRyIlJbFWDCWViCrLDEaRFx01RJwJoKYu8NcWZmdWuu53axP9ovvIMXMi04qzjawDSSloUFKlFnLhgAykIzTPsTO31zGXzhRbG7lZ+lwPa5P54uqZk69aknvvJgf+1rTvGOdrk2QRxBGVw0FxqFitrgWOkQy2ubb33nEKmcUt/QqBCd6LqSoK7FXNmUnYG/fArcUO3S1vbb/AG+2B2YM3yj6W6entP3xSYUPjxTWdPKrKxuohTNja8DqCLQdsOuCce0VAYg912iBNiIYQDbGPy2UIgAztptcDsO43xseEcDWnz1ukHSN/S8HQPXf0tiHRSNqipp1qNMmCJtI6Dtv+mGeTzhYRMSBBnqdww7TF/fCTK6mJULGgRpsAL9TJi+43sPbB5rLTADXZhYRLMLWpg3UG1zfGQyvi60gnnVaPmAEgqKXmMSL2AkkGO/Q9sfK+N8WNaqzFFpwSEohBTKLMgMo3e9yTf0x9D8X+JBlEippbMsp8rLrdaSmwqVJ3vspksQOgJHyCpV1EsxLsZ5iSTJNySbsT1J/fHR4l2ZTYZ5ikgMYLWkzy3Ak/wBw9464Kp5gIx2Ydx1Pp6bQfUYUWJi1pv3mPtA/XBS2O20dJn+d8b7M7JDP89lUbGR0IvIMjt/IxQMy5kzJYy3W5uZ7fviFd9Ig8uo3/wDGevY74nTqSAYMAWvt7flh0KwtXU3breDzAGP374qpSgJMbfvaPWcDiodUgARsD1uJESbY9zlPUmosq6CLd5MN7Wg97YYF2Vz7s+rUZj1uRbv0sPb2wVXzLPuZHQdPf/7hVSTmteDc9Pofrg0PBiCbfbtgSCzReDOADNV/KIldFRmUHS1lto7tqIsRG84N4bl1hkDM9OrTFSk5WNQZSJPQR1/8G+mcpZko6NTfTUU6lYMQwI6gi47e0g2ONJkMxUAp1XCeXVao4bfycwkGo6gEaS0hmpiAy6iJ2xE20OKF1atNFWmGWpoqLsflJpkjuAHSfYe68OoBaNJJkwoEk9/XBvigJKVVOk1QWNMmfLdCFcSDDaiw6f6frhPTaWm8C59O2KWhPYsq5F10sOcESCvQEAyRvEddt74F80wBfpaPT/jB1LMmWJMkAEmTAXp7jTqEf74qrVoZleLHlJHeevfv0xx2zoosoNrEGzC4PQj/AIn8sEplwpENMDcWiQJFxMjbFCsnRWRhH49YPr8qkTfri1QZG17Xtue+2FZQ/wAlmdI5VgtAB3Y37nbfGi4fktcsSIT5jb1JCjoDG8HbvtkeH1RqBvIkfrJtNo3ONLkc9CBR6zBHoRMmLwZ36fVMY8zXG1oU1FNUJILKoNhMaSVA5jeZO1vfEBmquWyvxSUzmM3WICMxBCxBBJZgWMGQADJgWGFfHMi1RRUQSpYnUb6TAkEljJkdNx16YJyPGkzOXXLVGWk6gaGa6m2mCB0sBa3X0wgPnOcarWqu1dyzrZi0BiRfSdI3sfzwOTG0wV27RYwfaMa3N/8A57XQcpUoPkgyLnYGb9MIeI+GszS1a6LKgkahDDuTykm8rvtjqjNPRg40uQKipJBiBv8Al+84uPz+gH+1vrgVsxAKKZYCSR0Pb3ti3XMX2/hxsjJlJUs5Ym3beOgHpYfXFzLEATe1hPv+XTHBQogfb+b4HrsdpA3JO0dBJn1wxE2q6mMbRE9P4MW5iuCoURtMgbR0PvjsxkqlKkG0uFNtek6Z9WjTJAPW0YHpZXrIi1v50nC2PQTQ67b3xac0E3ie3T0k+owPWYxtO4/LHlChFzeNrbT2AuSf2GGxBOVTUxJILe35egw74fxRqJOmCpgsjbMV+UzEqVNwwvMe2FdKwiI7j/jEjUt+nqcS1ZVjzxDw9no0KoIdalMDURpOoHYjvI0gj+2bWGEGWuTv9e//AMxpfDPimkB8HnQTlnLRVJM0SdJm21JiYb2kyBavxZ4ObKBW1pWpuTBVYg/MJEkfLswJDX2xlGVfyy2r5FH+HTqGkKxBPlnmDBoZbwCTdho6dNVwFGayDQJAldpMyBBEHcC/Y7/Z4M2tan5jAEsNrHYSwYDrqhub73OFuezrK4DX1CA0XDAQL7kNbfY2xyHQKqbaflPUyCOvbf8ATtgzL5m50yCJlfrH2/kYH87zBtBESN46T6gHr0ntfF2WQsxSpAZQNLGx9ASLgREH9cOxoIVhO1rfb9JGHPD8+RE/hUaTEAjYqd/XCRgRIMzOxEFWHfFmWqwQbbggxcQenbb64exH0TLVlqSVC+ZpiosfMgmAwIl1hjtAH3xVxDhC1dRVQroSzIhEkECDBEXMw3SCIO2EWSz+lQy1SGkXMBRcm4ubgRp9fxTGNvw3MFlBWA2wiTuAeYESJJmDNr94kDJZTiT0GbS2tVvYyAp6zswm0xuPrjUU+LU83S8toUkfONgdgY3UXIkTiniGV85vOQRpGmrTax21KQ2xHXa4g2xk6wajUlGkCObuYk+k/N1O2HsBlmMtSlqGap6jIKuLESIkETfbqZHeYxms94XKGUrUzTmA9Q+WZ7RfUdrix9MbH4ylmqWl1JKjlO5WDO8SFP5RhM2Tpq7iuJi2orpJHae8Hv1F740h5HEiUE9iit4fUJrTM03HLqYoUgsYAAJluw2k9BGCV4GxIOWpMAnzV2YMWJkDTSidV5JHcC0SdNluJZLLqDCGoZjaBPXUwkyY7m31x7lc5WzBSonIrD/LSx0kmJbdbAXt1xfsZPrQqyIrZYqylgskVEYFTDHojAyDJmRgLxDT82qEXI+VmX5ooVGqkrJkmkiwAbAEQe/bGjz+QplhrrAVpl6awAUUTDE6iIIN7m/2qo11X/LHlgqWY2XVAuWIkmAQN7TvhxlXInHoxNPhbwRKqQDZ7Gx0mx7EYp4i4pwtOZYRqMTB36ekTY/rjYV+JLSpkhQAFhFVVAEyEvEtHrtH1xi3y1So5a522FgCYm2w7fXGqd7M2qKFGogzBkQN/fbcnB5oBlcyIFpnZ1vEexGCMpwRnTUW8tSDpfue+nfT6g7HAOXpMilWFw7AKt40DS3TuRhSfwEvpX5xHzAeZMRO0TE9xc32thjwvij0EZDpqUWkmk1gCRujC6Gb9dp64CzFNHUKCrsJhRcCYsY22B6bkQZstXNqOgQ/ci3bqdsG9j5DeEVisgbHzCbkXVkANjY23EYsyi6wJsFYoALCGVXO3/dJ+px2OxxSOpdAdTKhGDKWBKtsegUGPb09cFVUAq7SDCkG/K6klfYEW7Sce47E2M8Lnyx1jUn0DED6gCJxwr6WSwMXv1uN46Y7HYuISNBwfiRc1SEp0wjNpVEAUX0WDT0H3xruBMRl9QJsdpm2pRBJvpvtOOx2ExMZ1V/64XPNShvUBqm/fGa8WZYLmIHUATa1gbQAPyx5jsCJE/Cq5RzB2GNLls0xqGT8swPa4+0/Tpjsdhstg3BcqpzFSmo8sFKjSgEjRpAHMCNN5gjF5VtekVHA9CAT3JMdYH2x2Ow0QzJ184yuEWAp1nYHZiALza22JcNzbeVS6lgWLEkmTqBuTcX6zsDjsdjbsh6NNwbLiovMTADEibPAWzdSOc2kYH4nkqS1SFpoq01UhROliZWWE3IWQNrE7zjsdiew6EXEM+6eYwPMrqik3gHVeNpAFug7YG8RsSmWJJJ8mSdixLmSYi5Nz3647HY0e0T0KBVKxH9yj6Tgf6DbHY7F9mb0f//Z"/>
          <p:cNvSpPr>
            <a:spLocks noChangeAspect="1" noChangeArrowheads="1"/>
          </p:cNvSpPr>
          <p:nvPr/>
        </p:nvSpPr>
        <p:spPr bwMode="auto">
          <a:xfrm>
            <a:off x="155575" y="-601663"/>
            <a:ext cx="1676400" cy="12573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4520" name="AutoShape 8" descr="data:image/jpeg;base64,/9j/4AAQSkZJRgABAQAAAQABAAD/2wCEAAkGBhQSERUUEhQVFBQWGBcZFxQYFx0YHBkYGxUYFxcdGhwZHCYgFxojGhUYHy8gJScpLCwsGh4xNTEqNSYtLCkBCQoKDgwOGg8PGiwkHyQpKSwuLCwpLCwsLCwsLCwsLCwsLCksKSksLCwsLCwpLCwpLCwpLSksLCwsKSwpLCksLP/AABEIAIQAsAMBIgACEQEDEQH/xAAbAAACAwEBAQAAAAAAAAAAAAAEBQIDBgABB//EADoQAAIBAgQEBAQFAgUFAQAAAAECEQMhAAQSMQUiQVEGE2FxFDKBkUKhscHwI1IVM0PR8SRicqLhB//EABkBAAMBAQEAAAAAAAAAAAAAAAABAgMEBf/EACARAAICAgIDAQEAAAAAAAAAAAABAhESMSFBAxNRMiL/2gAMAwEAAhEDEQA/APmq0MWChg1cviwZfHsHjgS0MWLQwauXxYMvhgBihiQo4NFDEhQwxAQoYmKODRQxMZfDGAijiYo4OFDEhl8MAEUcTFHBoy+JihgCwEUMeijg8ZfHoy+ALAPJxIUcH/D49FDAFgHkY9FLBwoY98jAAvNDHnkYY+RjjQwCsWmhiLUMMvIxFqGAVgC5XFgyuGi5bFgy2OXM1xFQy2LBlcNVyuJjK4eYYipcriYyuGwyuJjK4rMWIoGVxNcrhuuUxYMnh5ixE4yuJDKYcjKYkMnh5oKEwyuJrlcOBk8TGTw80KhMMriXwmHIyeJDJYM0FCX4XHvwuHQyePfg8GYUJPhcd8Lh38Hjvg8PMKEnw2PPhsOzk8eHKYM0KhJ8NiLZbDv4TETlMGQqBBw6pp1BFZb/AC1FJtAMjcbj74HqV1X8VNvRaqsb4LPg806iNVcsrMpIphGCxqOtgeZqcELqVZGv1wPxBvhnKFDU0q2kPUVFahsdFRV1Pp1A6bEhhcEQfMUrPTfjRGnnUJi0nprWTgxKTExoIsCZIgA9WInSPfAdLiAbJNV+Eo+Ujw1mRkAUFpZPmXUV5jBXfTBkCNngagqlEBe5VRo0XBKp0lhI1QumSRMkC7YsENa9Zac6yoI1SJuIgdupMdMFpTBp+bfy780NuraSCIkEEwR07d8mnH3r5gsaagVAKYpLYBeUoBI3DAET62xqfCHENBranQJrUVWiBoZSKTOpsRAC6wQy6YMiCFJtDUIsvVV0hiy6TYGbFt9IIF2i8DEqhRU8xnphevOJ2BiNyekd/vijP+HkKO+XhQku1JiJVJMiZ+UEyGBgieog51wykeZpIXSwBuCQAQI2YENHpqPc4pO+yXBLo1OWqq9MP8sqrgNYlXnQZiDJBG+4jERm07GBvcWHreRtgzgfEBT1CjBo6NdFHLDSzE+ZSZjMKwAIB2KMRIHLdTzdCnWYIhdAFZyx5qBBMMVY8w3P+8YlTG/EgRHUi1/bFiLJsGP0/fFtfjNKnXVbrDEMykaGU3lrAgqrSGBO5kXx54hzyqU8kvrYsSCxI+QLLL1YQsGe5B7NTd6E/GiNRlUS09IESTIkQNza/tfBFShp1agRp06pH90x+hOJ+HfELeVUSpqaosuGWGZ1a4Kx+JC0aexHqB5xnNUVQpTeGqrrKgEtJAZNQ2072JEDBk7oXqjVkKiqsSfm2tY+x6/THBAdp+2EmWzRqVDSpHT5hH+YAxMSd17XIIEkHa2H2hVPOQtUiVnmRYIuZnlso1zaRIGKbon12QCC/YbmLDfc/Q4i2kd/sdu/t64vqUhmSwbzBUTTrRACo1X+UnmJvcE7A+mF2a4X5QZJeo8x/TSQhvAaNy1uww4yT7E/H8CVZTPpvY/yMemmO4wHnqYpUhFam92lQIEA8wIkmQR1jb7Ls/xry6hUks6wum0NAiGMkR6CfocVvROH0eCmDsQcQKjuLYTUOOS+t6LeU1mBcwkxdGIGm4nmJ3icGZ1/KfTUJERC2J0RYwpjf+HDW6FgL1qM1MZvLfNTLsgUBihBSabGxGo64EXAtJJhjk8zlOJ01VgiZlgWhkLL5kXKyRewYQZjccuM34Z8R0MvmCVj4esvOhN6RMtKEX0BpIsCBtBAkfi1GlTr/wDS1tYpwQA4Z0aVjmUkuVEENuRuSROOKujubLn4rWyVMUQzU3Y+Y/TRzAMpUC+oqBpkDSJEyIFbMpma1QhFpirIDFo0OQYg6YAJ/DHUAHB3CeIU8xRbL16Rq1BahUZ4csQT5YdvlbaJkGYI2nJ16yzyksifLqTSTIEhlkwwI0n2+mNYq7+kS4oMHCnDaYAPYHVsoJI2mwn7Ynmc7rYxIZ580bHl+USN1bUTEboDinw/mwlU6yb9Q2nm6GRt2GPeKGnqXyrakGq1g4JUw03kAWAEeuNF+qZLX82iXnu8CpUZ1B5QxJAC7EAm0aR9h2GNTwjPrXT4dii6QpUMsl/mZQpF1IAe0EENjGNUAIEdPv74cf4m1JaJVAI1FX2YsWVkm8BkZbG4Iixi5NWOBoOH+I1pVAFGpKlJlILWUaeVrD5iRcdh7YXZXN+W6XVVcFaur5SrWZSbzJG466T70Z+mFQsSjU2AhxJKMJYAA9Raw77CxwloNMoxKi2lh+Ijlm5G8zP+2Jik0VJ0a3K8fNNFRo0MjCpr/wBS7AEwbMDy279Js+8KZmlmT5daojlV0ojLpqCBJ0PNwAbiJB97/OGerT0VCBoUcrpzLDb6jAieoMbnF3A8pWqH+hTcqRBOk6bbc20ie/XDcFV2Spcn0PxPnqOVZdCkVQJ8wgC0aViBzMehH12wkyPE1NOqaiGonzMAQrXIBbXBOqSLGxvhh/hZAR8+aLIAVVmLGr0KhGQDVF7X6GbYV5ijRai75ei4Cmm9RDUJZ6UkQt9KwxM9iZmMTBqqHJPYLl88Uql6FQggkq5WDcGLN/D+Z1K8cSq9PMI4ApiKykRp18tQgTLCVA0juNuqt8rQR9IIKVEJpuQdLDcTOxgnqIIxl62Z8yrpsFRgF1HSqQApPXQJkmO+L/ZP5N3lfHVBDUXyKmm4QqVBKliT2NMTBAkxvY4RUPEyLV8ykKtLQLXVyxg2iVF+sk98Ks7lWouytB6BgQwaCYII7/vgFTIA/k4qMI9Eyk+zQVfEbVbvCkgnzKdMazb8XMob3/XDrKeFaDpCNUappJhoDao1aTBhpBB+o74xYqBfoJP89dsNOH8cQ0iOenXprKuG5KiKQQNMj+opkjeOhEkYUk1oI87KslnmUKV5Sw6E2BE98X1M9qJ1qmqTzqNMxtqUWYGJmx9TjuHJ8UWCaKdYc3lzC1AZkpeQ4vKG0EEHcCriOTNJ9DAoxAYBhEjup2IBO4npOKTVktOjzi/hqklBSKr1KNUyj06QY0nX/MVUSWYMdKmJOxtBkbI0gmXdBUyzox5KyN5bUyqghdB3EhCFYyNbX6Y9bjSounMUFZKgRZ+WrK6iCrfi5hqCQdjfmgdxbhFR2inVoZghdA5Qji8bFgXmLQxJDG5xx86Z1EMtlXzC6kpAC6SjDUHpqtRrlttNTVpuecgRpvU3g9lPM/lr83PScqFkDWXXZbjoYtOFNatork5d6tEpeHJkNBkSOoDsNTCdLHa+pxlvEVRwq19dNdPJWCzGyh2poQrAgsDpKvYAg7Yq3HlBSlsTZvw5mKLHVRdwS0NSU1gw21SgNjNpi35W0cnUVQQlQBgZQ0nCnaC0xJBAYHpA3th3T4k+UOmm61UuSBJSCTcFrqTc/sd8arJccapSqEE6gAVv0IO5O94+47XH5X8EvHRj+FeDatZQxqeWf7HpMZHQh1baO69/fDaj4FzJEHQQJAGqAQQBMkWKweUgzr3EX1vB83Y772Hp+3tgfj3i+nlQxqEEhdSoHhmvEmFMe5sLnC9kpOkVioifPcB+EylTz6w07ogElql4VZgNNp7AXJicYXgp8yt/VZ9NQFGKTzEjlQqAdSFokdsVcT42+dq63dXIEcuyKb6UE2Hc7ki+wx5ks8aZ5QG20mYKsJgqRcEz9YHbG0YuK5M3LJj7h61qLGgS9OtrAIElgXgqAVO4LE+uqe4On8VcWzOVcpUCsg0wwEa5kQb7hgZ0gCBsJjHzNOJ1GqeZrKv0cEq3bcXHY/acRWmq3RQB0PY6Rb7AelsLC3bDLg22Zza5pRUHPXVP6oCsP6ZLKsNeTC36yROLuHadK1KbKukOHVzpjWwIvEMpMwR3g7YyvBTNVApGpmhQPmJPQd52jrcdRgihnFbKvTaoaWlZRjLCpTZpajUH9sw6P+ElhYGMFdDHWb1ZdFyzw4BWosEnTMjrtImRFjf3DzGc1RIUBVVYUAEgSLsZlvUz0tbC3P8AHhVqa6nzECTpu2kadYCkzMDt7DEaeeViLm99v5bGiX0hmxq8EylZJy+b8tFLMUqoCaYeAQZYMbrEidvclNl+EM7MtErVeQAoGkuL3QMeba62023wvJIGxAO8/QifuCMWObG5HqNx1kEXUjcEXwla7E0mNF8IZgkCrSamGkgMVXUQCxuT2n2vhgnhtr6eanURQrgqxIJHNaNKXv8ASNsJOK+NjXINMRA5nNyahs5pjemjRdSTq/7YuPwzxBVoksW8yigIeiW0yr8srA5YMib/ADG2E8mrGlFcBeaanTZ0/wBSmQrIddMhxJYqxE2CjoPnUicSz/Ha1aklOpULqhkSACxiJaBzGPvc4JrKlI0neor0/lQ6tFUIsEx01IHWVkgyBbVajjuXbRyIlJbFWDCWViCrLDEaRFx01RJwJoKYu8NcWZmdWuu53axP9ovvIMXMi04qzjawDSSloUFKlFnLhgAykIzTPsTO31zGXzhRbG7lZ+lwPa5P54uqZk69aknvvJgf+1rTvGOdrk2QRxBGVw0FxqFitrgWOkQy2ubb33nEKmcUt/QqBCd6LqSoK7FXNmUnYG/fArcUO3S1vbb/AG+2B2YM3yj6W6entP3xSYUPjxTWdPKrKxuohTNja8DqCLQdsOuCce0VAYg912iBNiIYQDbGPy2UIgAztptcDsO43xseEcDWnz1ukHSN/S8HQPXf0tiHRSNqipp1qNMmCJtI6Dtv+mGeTzhYRMSBBnqdww7TF/fCTK6mJULGgRpsAL9TJi+43sPbB5rLTADXZhYRLMLWpg3UG1zfGQyvi60gnnVaPmAEgqKXmMSL2AkkGO/Q9sfK+N8WNaqzFFpwSEohBTKLMgMo3e9yTf0x9D8X+JBlEippbMsp8rLrdaSmwqVJ3vspksQOgJHyCpV1EsxLsZ5iSTJNySbsT1J/fHR4l2ZTYZ5ikgMYLWkzy3Ak/wBw9464Kp5gIx2Ydx1Pp6bQfUYUWJi1pv3mPtA/XBS2O20dJn+d8b7M7JDP89lUbGR0IvIMjt/IxQMy5kzJYy3W5uZ7fviFd9Ig8uo3/wDGevY74nTqSAYMAWvt7flh0KwtXU3breDzAGP374qpSgJMbfvaPWcDiodUgARsD1uJESbY9zlPUmosq6CLd5MN7Wg97YYF2Vz7s+rUZj1uRbv0sPb2wVXzLPuZHQdPf/7hVSTmteDc9Pofrg0PBiCbfbtgSCzReDOADNV/KIldFRmUHS1lto7tqIsRG84N4bl1hkDM9OrTFSk5WNQZSJPQR1/8G+mcpZko6NTfTUU6lYMQwI6gi47e0g2ONJkMxUAp1XCeXVao4bfycwkGo6gEaS0hmpiAy6iJ2xE20OKF1atNFWmGWpoqLsflJpkjuAHSfYe68OoBaNJJkwoEk9/XBvigJKVVOk1QWNMmfLdCFcSDDaiw6f6frhPTaWm8C59O2KWhPYsq5F10sOcESCvQEAyRvEddt74F80wBfpaPT/jB1LMmWJMkAEmTAXp7jTqEf74qrVoZleLHlJHeevfv0xx2zoosoNrEGzC4PQj/AIn8sEplwpENMDcWiQJFxMjbFCsnRWRhH49YPr8qkTfri1QZG17Xtue+2FZQ/wAlmdI5VgtAB3Y37nbfGi4fktcsSIT5jb1JCjoDG8HbvtkeH1RqBvIkfrJtNo3ONLkc9CBR6zBHoRMmLwZ36fVMY8zXG1oU1FNUJILKoNhMaSVA5jeZO1vfEBmquWyvxSUzmM3WICMxBCxBBJZgWMGQADJgWGFfHMi1RRUQSpYnUb6TAkEljJkdNx16YJyPGkzOXXLVGWk6gaGa6m2mCB0sBa3X0wgPnOcarWqu1dyzrZi0BiRfSdI3sfzwOTG0wV27RYwfaMa3N/8A57XQcpUoPkgyLnYGb9MIeI+GszS1a6LKgkahDDuTykm8rvtjqjNPRg40uQKipJBiBv8Al+84uPz+gH+1vrgVsxAKKZYCSR0Pb3ti3XMX2/hxsjJlJUs5Ym3beOgHpYfXFzLEATe1hPv+XTHBQogfb+b4HrsdpA3JO0dBJn1wxE2q6mMbRE9P4MW5iuCoURtMgbR0PvjsxkqlKkG0uFNtek6Z9WjTJAPW0YHpZXrIi1v50nC2PQTQ67b3xac0E3ie3T0k+owPWYxtO4/LHlChFzeNrbT2AuSf2GGxBOVTUxJILe35egw74fxRqJOmCpgsjbMV+UzEqVNwwvMe2FdKwiI7j/jEjUt+nqcS1ZVjzxDw9no0KoIdalMDURpOoHYjvI0gj+2bWGEGWuTv9e//AMxpfDPimkB8HnQTlnLRVJM0SdJm21JiYb2kyBavxZ4ObKBW1pWpuTBVYg/MJEkfLswJDX2xlGVfyy2r5FH+HTqGkKxBPlnmDBoZbwCTdho6dNVwFGayDQJAldpMyBBEHcC/Y7/Z4M2tan5jAEsNrHYSwYDrqhub73OFuezrK4DX1CA0XDAQL7kNbfY2xyHQKqbaflPUyCOvbf8ATtgzL5m50yCJlfrH2/kYH87zBtBESN46T6gHr0ntfF2WQsxSpAZQNLGx9ASLgREH9cOxoIVhO1rfb9JGHPD8+RE/hUaTEAjYqd/XCRgRIMzOxEFWHfFmWqwQbbggxcQenbb64exH0TLVlqSVC+ZpiosfMgmAwIl1hjtAH3xVxDhC1dRVQroSzIhEkECDBEXMw3SCIO2EWSz+lQy1SGkXMBRcm4ubgRp9fxTGNvw3MFlBWA2wiTuAeYESJJmDNr94kDJZTiT0GbS2tVvYyAp6zswm0xuPrjUU+LU83S8toUkfONgdgY3UXIkTiniGV85vOQRpGmrTax21KQ2xHXa4g2xk6wajUlGkCObuYk+k/N1O2HsBlmMtSlqGap6jIKuLESIkETfbqZHeYxms94XKGUrUzTmA9Q+WZ7RfUdrix9MbH4ylmqWl1JKjlO5WDO8SFP5RhM2Tpq7iuJi2orpJHae8Hv1F740h5HEiUE9iit4fUJrTM03HLqYoUgsYAAJluw2k9BGCV4GxIOWpMAnzV2YMWJkDTSidV5JHcC0SdNluJZLLqDCGoZjaBPXUwkyY7m31x7lc5WzBSonIrD/LSx0kmJbdbAXt1xfsZPrQqyIrZYqylgskVEYFTDHojAyDJmRgLxDT82qEXI+VmX5ooVGqkrJkmkiwAbAEQe/bGjz+QplhrrAVpl6awAUUTDE6iIIN7m/2qo11X/LHlgqWY2XVAuWIkmAQN7TvhxlXInHoxNPhbwRKqQDZ7Gx0mx7EYp4i4pwtOZYRqMTB36ekTY/rjYV+JLSpkhQAFhFVVAEyEvEtHrtH1xi3y1So5a522FgCYm2w7fXGqd7M2qKFGogzBkQN/fbcnB5oBlcyIFpnZ1vEexGCMpwRnTUW8tSDpfue+nfT6g7HAOXpMilWFw7AKt40DS3TuRhSfwEvpX5xHzAeZMRO0TE9xc32thjwvij0EZDpqUWkmk1gCRujC6Gb9dp64CzFNHUKCrsJhRcCYsY22B6bkQZstXNqOgQ/ci3bqdsG9j5DeEVisgbHzCbkXVkANjY23EYsyi6wJsFYoALCGVXO3/dJ+px2OxxSOpdAdTKhGDKWBKtsegUGPb09cFVUAq7SDCkG/K6klfYEW7Sce47E2M8Lnyx1jUn0DED6gCJxwr6WSwMXv1uN46Y7HYuISNBwfiRc1SEp0wjNpVEAUX0WDT0H3xruBMRl9QJsdpm2pRBJvpvtOOx2ExMZ1V/64XPNShvUBqm/fGa8WZYLmIHUATa1gbQAPyx5jsCJE/Cq5RzB2GNLls0xqGT8swPa4+0/Tpjsdhstg3BcqpzFSmo8sFKjSgEjRpAHMCNN5gjF5VtekVHA9CAT3JMdYH2x2Ow0QzJ184yuEWAp1nYHZiALza22JcNzbeVS6lgWLEkmTqBuTcX6zsDjsdjbsh6NNwbLiovMTADEibPAWzdSOc2kYH4nkqS1SFpoq01UhROliZWWE3IWQNrE7zjsdiew6EXEM+6eYwPMrqik3gHVeNpAFug7YG8RsSmWJJJ8mSdixLmSYi5Nz3647HY0e0T0KBVKxH9yj6Tgf6DbHY7F9mb0f//Z"/>
          <p:cNvSpPr>
            <a:spLocks noChangeAspect="1" noChangeArrowheads="1"/>
          </p:cNvSpPr>
          <p:nvPr/>
        </p:nvSpPr>
        <p:spPr bwMode="auto">
          <a:xfrm>
            <a:off x="155575" y="-601663"/>
            <a:ext cx="1676400" cy="12573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4522" name="AutoShape 10" descr="data:image/jpeg;base64,/9j/4AAQSkZJRgABAQAAAQABAAD/2wCEAAkGBhQSERUUEhQVFBQWGBcZFxQYFx0YHBkYGxUYFxcdGhwZHCYgFxojGhUYHy8gJScpLCwsGh4xNTEqNSYtLCkBCQoKDgwOGg8PGiwkHyQpKSwuLCwpLCwsLCwsLCwsLCwsLCksKSksLCwsLCwpLCwpLCwpLSksLCwsKSwpLCksLP/AABEIAIQAsAMBIgACEQEDEQH/xAAbAAACAwEBAQAAAAAAAAAAAAAEBQIDBgABB//EADoQAAIBAgQEBAQFAgUFAQAAAAECEQMhAAQSMQUiQVEGE2FxFDKBkUKhscHwI1IVM0PR8SRicqLhB//EABkBAAMBAQEAAAAAAAAAAAAAAAABAgMEBf/EACARAAICAgIDAQEAAAAAAAAAAAABAhESMSFBAxNRMiL/2gAMAwEAAhEDEQA/APmq0MWChg1cviwZfHsHjgS0MWLQwauXxYMvhgBihiQo4NFDEhQwxAQoYmKODRQxMZfDGAijiYo4OFDEhl8MAEUcTFHBoy+JihgCwEUMeijg8ZfHoy+ALAPJxIUcH/D49FDAFgHkY9FLBwoY98jAAvNDHnkYY+RjjQwCsWmhiLUMMvIxFqGAVgC5XFgyuGi5bFgy2OXM1xFQy2LBlcNVyuJjK4eYYipcriYyuGwyuJjK4rMWIoGVxNcrhuuUxYMnh5ixE4yuJDKYcjKYkMnh5oKEwyuJrlcOBk8TGTw80KhMMriXwmHIyeJDJYM0FCX4XHvwuHQyePfg8GYUJPhcd8Lh38Hjvg8PMKEnw2PPhsOzk8eHKYM0KhJ8NiLZbDv4TETlMGQqBBw6pp1BFZb/AC1FJtAMjcbj74HqV1X8VNvRaqsb4LPg806iNVcsrMpIphGCxqOtgeZqcELqVZGv1wPxBvhnKFDU0q2kPUVFahsdFRV1Pp1A6bEhhcEQfMUrPTfjRGnnUJi0nprWTgxKTExoIsCZIgA9WInSPfAdLiAbJNV+Eo+Ujw1mRkAUFpZPmXUV5jBXfTBkCNngagqlEBe5VRo0XBKp0lhI1QumSRMkC7YsENa9Zac6yoI1SJuIgdupMdMFpTBp+bfy780NuraSCIkEEwR07d8mnH3r5gsaagVAKYpLYBeUoBI3DAET62xqfCHENBranQJrUVWiBoZSKTOpsRAC6wQy6YMiCFJtDUIsvVV0hiy6TYGbFt9IIF2i8DEqhRU8xnphevOJ2BiNyekd/vijP+HkKO+XhQku1JiJVJMiZ+UEyGBgieog51wykeZpIXSwBuCQAQI2YENHpqPc4pO+yXBLo1OWqq9MP8sqrgNYlXnQZiDJBG+4jERm07GBvcWHreRtgzgfEBT1CjBo6NdFHLDSzE+ZSZjMKwAIB2KMRIHLdTzdCnWYIhdAFZyx5qBBMMVY8w3P+8YlTG/EgRHUi1/bFiLJsGP0/fFtfjNKnXVbrDEMykaGU3lrAgqrSGBO5kXx54hzyqU8kvrYsSCxI+QLLL1YQsGe5B7NTd6E/GiNRlUS09IESTIkQNza/tfBFShp1agRp06pH90x+hOJ+HfELeVUSpqaosuGWGZ1a4Kx+JC0aexHqB5xnNUVQpTeGqrrKgEtJAZNQ2072JEDBk7oXqjVkKiqsSfm2tY+x6/THBAdp+2EmWzRqVDSpHT5hH+YAxMSd17XIIEkHa2H2hVPOQtUiVnmRYIuZnlso1zaRIGKbon12QCC/YbmLDfc/Q4i2kd/sdu/t64vqUhmSwbzBUTTrRACo1X+UnmJvcE7A+mF2a4X5QZJeo8x/TSQhvAaNy1uww4yT7E/H8CVZTPpvY/yMemmO4wHnqYpUhFam92lQIEA8wIkmQR1jb7Ls/xry6hUks6wum0NAiGMkR6CfocVvROH0eCmDsQcQKjuLYTUOOS+t6LeU1mBcwkxdGIGm4nmJ3icGZ1/KfTUJERC2J0RYwpjf+HDW6FgL1qM1MZvLfNTLsgUBihBSabGxGo64EXAtJJhjk8zlOJ01VgiZlgWhkLL5kXKyRewYQZjccuM34Z8R0MvmCVj4esvOhN6RMtKEX0BpIsCBtBAkfi1GlTr/wDS1tYpwQA4Z0aVjmUkuVEENuRuSROOKujubLn4rWyVMUQzU3Y+Y/TRzAMpUC+oqBpkDSJEyIFbMpma1QhFpirIDFo0OQYg6YAJ/DHUAHB3CeIU8xRbL16Rq1BahUZ4csQT5YdvlbaJkGYI2nJ16yzyksifLqTSTIEhlkwwI0n2+mNYq7+kS4oMHCnDaYAPYHVsoJI2mwn7Ynmc7rYxIZ580bHl+USN1bUTEboDinw/mwlU6yb9Q2nm6GRt2GPeKGnqXyrakGq1g4JUw03kAWAEeuNF+qZLX82iXnu8CpUZ1B5QxJAC7EAm0aR9h2GNTwjPrXT4dii6QpUMsl/mZQpF1IAe0EENjGNUAIEdPv74cf4m1JaJVAI1FX2YsWVkm8BkZbG4Iixi5NWOBoOH+I1pVAFGpKlJlILWUaeVrD5iRcdh7YXZXN+W6XVVcFaur5SrWZSbzJG466T70Z+mFQsSjU2AhxJKMJYAA9Raw77CxwloNMoxKi2lh+Ijlm5G8zP+2Jik0VJ0a3K8fNNFRo0MjCpr/wBS7AEwbMDy279Js+8KZmlmT5daojlV0ojLpqCBJ0PNwAbiJB97/OGerT0VCBoUcrpzLDb6jAieoMbnF3A8pWqH+hTcqRBOk6bbc20ie/XDcFV2Spcn0PxPnqOVZdCkVQJ8wgC0aViBzMehH12wkyPE1NOqaiGonzMAQrXIBbXBOqSLGxvhh/hZAR8+aLIAVVmLGr0KhGQDVF7X6GbYV5ijRai75ei4Cmm9RDUJZ6UkQt9KwxM9iZmMTBqqHJPYLl88Uql6FQggkq5WDcGLN/D+Z1K8cSq9PMI4ApiKykRp18tQgTLCVA0juNuqt8rQR9IIKVEJpuQdLDcTOxgnqIIxl62Z8yrpsFRgF1HSqQApPXQJkmO+L/ZP5N3lfHVBDUXyKmm4QqVBKliT2NMTBAkxvY4RUPEyLV8ykKtLQLXVyxg2iVF+sk98Ks7lWouytB6BgQwaCYII7/vgFTIA/k4qMI9Eyk+zQVfEbVbvCkgnzKdMazb8XMob3/XDrKeFaDpCNUappJhoDao1aTBhpBB+o74xYqBfoJP89dsNOH8cQ0iOenXprKuG5KiKQQNMj+opkjeOhEkYUk1oI87KslnmUKV5Sw6E2BE98X1M9qJ1qmqTzqNMxtqUWYGJmx9TjuHJ8UWCaKdYc3lzC1AZkpeQ4vKG0EEHcCriOTNJ9DAoxAYBhEjup2IBO4npOKTVktOjzi/hqklBSKr1KNUyj06QY0nX/MVUSWYMdKmJOxtBkbI0gmXdBUyzox5KyN5bUyqghdB3EhCFYyNbX6Y9bjSounMUFZKgRZ+WrK6iCrfi5hqCQdjfmgdxbhFR2inVoZghdA5Qji8bFgXmLQxJDG5xx86Z1EMtlXzC6kpAC6SjDUHpqtRrlttNTVpuecgRpvU3g9lPM/lr83PScqFkDWXXZbjoYtOFNatork5d6tEpeHJkNBkSOoDsNTCdLHa+pxlvEVRwq19dNdPJWCzGyh2poQrAgsDpKvYAg7Yq3HlBSlsTZvw5mKLHVRdwS0NSU1gw21SgNjNpi35W0cnUVQQlQBgZQ0nCnaC0xJBAYHpA3th3T4k+UOmm61UuSBJSCTcFrqTc/sd8arJccapSqEE6gAVv0IO5O94+47XH5X8EvHRj+FeDatZQxqeWf7HpMZHQh1baO69/fDaj4FzJEHQQJAGqAQQBMkWKweUgzr3EX1vB83Y772Hp+3tgfj3i+nlQxqEEhdSoHhmvEmFMe5sLnC9kpOkVioifPcB+EylTz6w07ogElql4VZgNNp7AXJicYXgp8yt/VZ9NQFGKTzEjlQqAdSFokdsVcT42+dq63dXIEcuyKb6UE2Hc7ki+wx5ks8aZ5QG20mYKsJgqRcEz9YHbG0YuK5M3LJj7h61qLGgS9OtrAIElgXgqAVO4LE+uqe4On8VcWzOVcpUCsg0wwEa5kQb7hgZ0gCBsJjHzNOJ1GqeZrKv0cEq3bcXHY/acRWmq3RQB0PY6Rb7AelsLC3bDLg22Zza5pRUHPXVP6oCsP6ZLKsNeTC36yROLuHadK1KbKukOHVzpjWwIvEMpMwR3g7YyvBTNVApGpmhQPmJPQd52jrcdRgihnFbKvTaoaWlZRjLCpTZpajUH9sw6P+ElhYGMFdDHWb1ZdFyzw4BWosEnTMjrtImRFjf3DzGc1RIUBVVYUAEgSLsZlvUz0tbC3P8AHhVqa6nzECTpu2kadYCkzMDt7DEaeeViLm99v5bGiX0hmxq8EylZJy+b8tFLMUqoCaYeAQZYMbrEidvclNl+EM7MtErVeQAoGkuL3QMeba62023wvJIGxAO8/QifuCMWObG5HqNx1kEXUjcEXwla7E0mNF8IZgkCrSamGkgMVXUQCxuT2n2vhgnhtr6eanURQrgqxIJHNaNKXv8ASNsJOK+NjXINMRA5nNyahs5pjemjRdSTq/7YuPwzxBVoksW8yigIeiW0yr8srA5YMib/ADG2E8mrGlFcBeaanTZ0/wBSmQrIddMhxJYqxE2CjoPnUicSz/Ha1aklOpULqhkSACxiJaBzGPvc4JrKlI0neor0/lQ6tFUIsEx01IHWVkgyBbVajjuXbRyIlJbFWDCWViCrLDEaRFx01RJwJoKYu8NcWZmdWuu53axP9ovvIMXMi04qzjawDSSloUFKlFnLhgAykIzTPsTO31zGXzhRbG7lZ+lwPa5P54uqZk69aknvvJgf+1rTvGOdrk2QRxBGVw0FxqFitrgWOkQy2ubb33nEKmcUt/QqBCd6LqSoK7FXNmUnYG/fArcUO3S1vbb/AG+2B2YM3yj6W6entP3xSYUPjxTWdPKrKxuohTNja8DqCLQdsOuCce0VAYg912iBNiIYQDbGPy2UIgAztptcDsO43xseEcDWnz1ukHSN/S8HQPXf0tiHRSNqipp1qNMmCJtI6Dtv+mGeTzhYRMSBBnqdww7TF/fCTK6mJULGgRpsAL9TJi+43sPbB5rLTADXZhYRLMLWpg3UG1zfGQyvi60gnnVaPmAEgqKXmMSL2AkkGO/Q9sfK+N8WNaqzFFpwSEohBTKLMgMo3e9yTf0x9D8X+JBlEippbMsp8rLrdaSmwqVJ3vspksQOgJHyCpV1EsxLsZ5iSTJNySbsT1J/fHR4l2ZTYZ5ikgMYLWkzy3Ak/wBw9464Kp5gIx2Ydx1Pp6bQfUYUWJi1pv3mPtA/XBS2O20dJn+d8b7M7JDP89lUbGR0IvIMjt/IxQMy5kzJYy3W5uZ7fviFd9Ig8uo3/wDGevY74nTqSAYMAWvt7flh0KwtXU3breDzAGP374qpSgJMbfvaPWcDiodUgARsD1uJESbY9zlPUmosq6CLd5MN7Wg97YYF2Vz7s+rUZj1uRbv0sPb2wVXzLPuZHQdPf/7hVSTmteDc9Pofrg0PBiCbfbtgSCzReDOADNV/KIldFRmUHS1lto7tqIsRG84N4bl1hkDM9OrTFSk5WNQZSJPQR1/8G+mcpZko6NTfTUU6lYMQwI6gi47e0g2ONJkMxUAp1XCeXVao4bfycwkGo6gEaS0hmpiAy6iJ2xE20OKF1atNFWmGWpoqLsflJpkjuAHSfYe68OoBaNJJkwoEk9/XBvigJKVVOk1QWNMmfLdCFcSDDaiw6f6frhPTaWm8C59O2KWhPYsq5F10sOcESCvQEAyRvEddt74F80wBfpaPT/jB1LMmWJMkAEmTAXp7jTqEf74qrVoZleLHlJHeevfv0xx2zoosoNrEGzC4PQj/AIn8sEplwpENMDcWiQJFxMjbFCsnRWRhH49YPr8qkTfri1QZG17Xtue+2FZQ/wAlmdI5VgtAB3Y37nbfGi4fktcsSIT5jb1JCjoDG8HbvtkeH1RqBvIkfrJtNo3ONLkc9CBR6zBHoRMmLwZ36fVMY8zXG1oU1FNUJILKoNhMaSVA5jeZO1vfEBmquWyvxSUzmM3WICMxBCxBBJZgWMGQADJgWGFfHMi1RRUQSpYnUb6TAkEljJkdNx16YJyPGkzOXXLVGWk6gaGa6m2mCB0sBa3X0wgPnOcarWqu1dyzrZi0BiRfSdI3sfzwOTG0wV27RYwfaMa3N/8A57XQcpUoPkgyLnYGb9MIeI+GszS1a6LKgkahDDuTykm8rvtjqjNPRg40uQKipJBiBv8Al+84uPz+gH+1vrgVsxAKKZYCSR0Pb3ti3XMX2/hxsjJlJUs5Ym3beOgHpYfXFzLEATe1hPv+XTHBQogfb+b4HrsdpA3JO0dBJn1wxE2q6mMbRE9P4MW5iuCoURtMgbR0PvjsxkqlKkG0uFNtek6Z9WjTJAPW0YHpZXrIi1v50nC2PQTQ67b3xac0E3ie3T0k+owPWYxtO4/LHlChFzeNrbT2AuSf2GGxBOVTUxJILe35egw74fxRqJOmCpgsjbMV+UzEqVNwwvMe2FdKwiI7j/jEjUt+nqcS1ZVjzxDw9no0KoIdalMDURpOoHYjvI0gj+2bWGEGWuTv9e//AMxpfDPimkB8HnQTlnLRVJM0SdJm21JiYb2kyBavxZ4ObKBW1pWpuTBVYg/MJEkfLswJDX2xlGVfyy2r5FH+HTqGkKxBPlnmDBoZbwCTdho6dNVwFGayDQJAldpMyBBEHcC/Y7/Z4M2tan5jAEsNrHYSwYDrqhub73OFuezrK4DX1CA0XDAQL7kNbfY2xyHQKqbaflPUyCOvbf8ATtgzL5m50yCJlfrH2/kYH87zBtBESN46T6gHr0ntfF2WQsxSpAZQNLGx9ASLgREH9cOxoIVhO1rfb9JGHPD8+RE/hUaTEAjYqd/XCRgRIMzOxEFWHfFmWqwQbbggxcQenbb64exH0TLVlqSVC+ZpiosfMgmAwIl1hjtAH3xVxDhC1dRVQroSzIhEkECDBEXMw3SCIO2EWSz+lQy1SGkXMBRcm4ubgRp9fxTGNvw3MFlBWA2wiTuAeYESJJmDNr94kDJZTiT0GbS2tVvYyAp6zswm0xuPrjUU+LU83S8toUkfONgdgY3UXIkTiniGV85vOQRpGmrTax21KQ2xHXa4g2xk6wajUlGkCObuYk+k/N1O2HsBlmMtSlqGap6jIKuLESIkETfbqZHeYxms94XKGUrUzTmA9Q+WZ7RfUdrix9MbH4ylmqWl1JKjlO5WDO8SFP5RhM2Tpq7iuJi2orpJHae8Hv1F740h5HEiUE9iit4fUJrTM03HLqYoUgsYAAJluw2k9BGCV4GxIOWpMAnzV2YMWJkDTSidV5JHcC0SdNluJZLLqDCGoZjaBPXUwkyY7m31x7lc5WzBSonIrD/LSx0kmJbdbAXt1xfsZPrQqyIrZYqylgskVEYFTDHojAyDJmRgLxDT82qEXI+VmX5ooVGqkrJkmkiwAbAEQe/bGjz+QplhrrAVpl6awAUUTDE6iIIN7m/2qo11X/LHlgqWY2XVAuWIkmAQN7TvhxlXInHoxNPhbwRKqQDZ7Gx0mx7EYp4i4pwtOZYRqMTB36ekTY/rjYV+JLSpkhQAFhFVVAEyEvEtHrtH1xi3y1So5a522FgCYm2w7fXGqd7M2qKFGogzBkQN/fbcnB5oBlcyIFpnZ1vEexGCMpwRnTUW8tSDpfue+nfT6g7HAOXpMilWFw7AKt40DS3TuRhSfwEvpX5xHzAeZMRO0TE9xc32thjwvij0EZDpqUWkmk1gCRujC6Gb9dp64CzFNHUKCrsJhRcCYsY22B6bkQZstXNqOgQ/ci3bqdsG9j5DeEVisgbHzCbkXVkANjY23EYsyi6wJsFYoALCGVXO3/dJ+px2OxxSOpdAdTKhGDKWBKtsegUGPb09cFVUAq7SDCkG/K6klfYEW7Sce47E2M8Lnyx1jUn0DED6gCJxwr6WSwMXv1uN46Y7HYuISNBwfiRc1SEp0wjNpVEAUX0WDT0H3xruBMRl9QJsdpm2pRBJvpvtOOx2ExMZ1V/64XPNShvUBqm/fGa8WZYLmIHUATa1gbQAPyx5jsCJE/Cq5RzB2GNLls0xqGT8swPa4+0/Tpjsdhstg3BcqpzFSmo8sFKjSgEjRpAHMCNN5gjF5VtekVHA9CAT3JMdYH2x2Ow0QzJ184yuEWAp1nYHZiALza22JcNzbeVS6lgWLEkmTqBuTcX6zsDjsdjbsh6NNwbLiovMTADEibPAWzdSOc2kYH4nkqS1SFpoq01UhROliZWWE3IWQNrE7zjsdiew6EXEM+6eYwPMrqik3gHVeNpAFug7YG8RsSmWJJJ8mSdixLmSYi5Nz3647HY0e0T0KBVKxH9yj6Tgf6DbHY7F9mb0f//Z"/>
          <p:cNvSpPr>
            <a:spLocks noChangeAspect="1" noChangeArrowheads="1"/>
          </p:cNvSpPr>
          <p:nvPr/>
        </p:nvSpPr>
        <p:spPr bwMode="auto">
          <a:xfrm>
            <a:off x="155575" y="-601663"/>
            <a:ext cx="1676400" cy="12573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 name="Picture 2" descr="Store Glacier, West Greenland. A new NASA funded study finds that the Greenland and Antarctic ice sheets are losing mass at an accelerating pace"/>
          <p:cNvPicPr>
            <a:picLocks noChangeAspect="1" noChangeArrowheads="1"/>
          </p:cNvPicPr>
          <p:nvPr/>
        </p:nvPicPr>
        <p:blipFill>
          <a:blip r:embed="rId4" cstate="print"/>
          <a:srcRect/>
          <a:stretch>
            <a:fillRect/>
          </a:stretch>
        </p:blipFill>
        <p:spPr bwMode="auto">
          <a:xfrm>
            <a:off x="2895600" y="3464719"/>
            <a:ext cx="6096000" cy="3333750"/>
          </a:xfrm>
          <a:prstGeom prst="rect">
            <a:avLst/>
          </a:prstGeom>
          <a:noFill/>
        </p:spPr>
      </p:pic>
      <p:sp>
        <p:nvSpPr>
          <p:cNvPr id="9" name="TextBox 8"/>
          <p:cNvSpPr txBox="1"/>
          <p:nvPr/>
        </p:nvSpPr>
        <p:spPr bwMode="auto">
          <a:xfrm>
            <a:off x="4495800" y="2362200"/>
            <a:ext cx="1345240"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rgbClr val="FF3300"/>
                </a:solidFill>
                <a:latin typeface="Arial" pitchFamily="34" charset="0"/>
                <a:cs typeface="Arial" pitchFamily="34" charset="0"/>
              </a:rPr>
              <a:t>Alaska</a:t>
            </a:r>
          </a:p>
        </p:txBody>
      </p:sp>
      <p:sp>
        <p:nvSpPr>
          <p:cNvPr id="10" name="TextBox 9"/>
          <p:cNvSpPr txBox="1"/>
          <p:nvPr/>
        </p:nvSpPr>
        <p:spPr bwMode="auto">
          <a:xfrm>
            <a:off x="6686102" y="3886200"/>
            <a:ext cx="1944763"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rgbClr val="FF3300"/>
                </a:solidFill>
                <a:latin typeface="Arial" pitchFamily="34" charset="0"/>
                <a:cs typeface="Arial" pitchFamily="34" charset="0"/>
              </a:rPr>
              <a:t>Antarctica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76200" y="1752600"/>
            <a:ext cx="9627719" cy="3587750"/>
          </a:xfrm>
          <a:prstGeom prst="rect">
            <a:avLst/>
          </a:prstGeom>
          <a:noFill/>
          <a:ln w="9525">
            <a:noFill/>
            <a:miter lim="800000"/>
            <a:headEnd/>
            <a:tailEnd/>
          </a:ln>
        </p:spPr>
      </p:pic>
      <p:sp>
        <p:nvSpPr>
          <p:cNvPr id="3" name="Rectangle 2"/>
          <p:cNvSpPr txBox="1">
            <a:spLocks noChangeArrowheads="1"/>
          </p:cNvSpPr>
          <p:nvPr/>
        </p:nvSpPr>
        <p:spPr>
          <a:xfrm>
            <a:off x="-76200" y="533400"/>
            <a:ext cx="9144000" cy="685800"/>
          </a:xfrm>
          <a:prstGeom prst="rect">
            <a:avLst/>
          </a:prstGeom>
          <a:effectLst>
            <a:outerShdw blurRad="50800" dist="38100" dir="2700000" algn="tl" rotWithShape="0">
              <a:prstClr val="black"/>
            </a:outerShdw>
          </a:effectLst>
        </p:spPr>
        <p:txBody>
          <a:bodyPr vert="horz" lIns="91440" tIns="45720" rIns="91440" bIns="45720" rtlCol="0" anchor="ctr">
            <a:normAutofit fontScale="97500"/>
          </a:bodyPr>
          <a:lstStyle/>
          <a:p>
            <a:pPr>
              <a:defRPr/>
            </a:pPr>
            <a:r>
              <a:rPr lang="en-US" sz="4000" b="1" kern="0" dirty="0" err="1">
                <a:solidFill>
                  <a:srgbClr val="FF3300"/>
                </a:solidFill>
                <a:latin typeface="Arial" charset="0"/>
                <a:ea typeface="SimSun" pitchFamily="2" charset="-122"/>
              </a:rPr>
              <a:t>Cryosphere</a:t>
            </a:r>
            <a:r>
              <a:rPr lang="en-US" sz="4000" b="1" kern="0" dirty="0">
                <a:solidFill>
                  <a:srgbClr val="FF3300"/>
                </a:solidFill>
                <a:latin typeface="Arial" charset="0"/>
                <a:ea typeface="SimSun" pitchFamily="2" charset="-122"/>
              </a:rPr>
              <a:t> Components</a:t>
            </a:r>
          </a:p>
        </p:txBody>
      </p:sp>
      <p:sp>
        <p:nvSpPr>
          <p:cNvPr id="4" name="TextBox 3"/>
          <p:cNvSpPr txBox="1"/>
          <p:nvPr/>
        </p:nvSpPr>
        <p:spPr bwMode="auto">
          <a:xfrm>
            <a:off x="4038600" y="2145268"/>
            <a:ext cx="1524000" cy="369332"/>
          </a:xfrm>
          <a:prstGeom prst="rect">
            <a:avLst/>
          </a:prstGeom>
          <a:noFill/>
          <a:ln w="9525">
            <a:noFill/>
            <a:miter lim="800000"/>
            <a:headEnd/>
            <a:tailEnd/>
          </a:ln>
        </p:spPr>
        <p:txBody>
          <a:bodyPr wrap="square" rtlCol="0">
            <a:spAutoFit/>
          </a:bodyPr>
          <a:lstStyle/>
          <a:p>
            <a:pPr marL="342900" indent="-342900" algn="l">
              <a:spcBef>
                <a:spcPct val="20000"/>
              </a:spcBef>
            </a:pPr>
            <a:r>
              <a:rPr lang="en-US" sz="1800" b="1" kern="0" dirty="0">
                <a:solidFill>
                  <a:srgbClr val="000000"/>
                </a:solidFill>
                <a:latin typeface="Times New Roman"/>
              </a:rPr>
              <a:t>10</a:t>
            </a:r>
            <a:r>
              <a:rPr lang="en-US" sz="1800" b="1" kern="0" baseline="30000" dirty="0">
                <a:solidFill>
                  <a:srgbClr val="000000"/>
                </a:solidFill>
                <a:latin typeface="Times New Roman"/>
              </a:rPr>
              <a:t>6</a:t>
            </a:r>
            <a:r>
              <a:rPr lang="en-US" sz="1800" b="1" kern="0" dirty="0">
                <a:solidFill>
                  <a:srgbClr val="000000"/>
                </a:solidFill>
                <a:latin typeface="Times New Roman"/>
              </a:rPr>
              <a:t> km</a:t>
            </a:r>
            <a:r>
              <a:rPr lang="en-US" sz="1800" b="1" kern="0" baseline="30000" dirty="0">
                <a:solidFill>
                  <a:srgbClr val="000000"/>
                </a:solidFill>
                <a:latin typeface="Times New Roman"/>
              </a:rPr>
              <a:t>2</a:t>
            </a:r>
          </a:p>
        </p:txBody>
      </p:sp>
      <p:sp>
        <p:nvSpPr>
          <p:cNvPr id="5" name="TextBox 4"/>
          <p:cNvSpPr txBox="1"/>
          <p:nvPr/>
        </p:nvSpPr>
        <p:spPr bwMode="auto">
          <a:xfrm>
            <a:off x="5791200" y="2145268"/>
            <a:ext cx="1524000" cy="369332"/>
          </a:xfrm>
          <a:prstGeom prst="rect">
            <a:avLst/>
          </a:prstGeom>
          <a:noFill/>
          <a:ln w="9525">
            <a:noFill/>
            <a:miter lim="800000"/>
            <a:headEnd/>
            <a:tailEnd/>
          </a:ln>
        </p:spPr>
        <p:txBody>
          <a:bodyPr wrap="square" rtlCol="0">
            <a:spAutoFit/>
          </a:bodyPr>
          <a:lstStyle/>
          <a:p>
            <a:pPr marL="342900" indent="-342900" algn="l">
              <a:spcBef>
                <a:spcPct val="20000"/>
              </a:spcBef>
            </a:pPr>
            <a:r>
              <a:rPr lang="en-US" sz="1800" b="1" kern="0" dirty="0">
                <a:solidFill>
                  <a:srgbClr val="000000"/>
                </a:solidFill>
                <a:latin typeface="Times New Roman"/>
              </a:rPr>
              <a:t>10</a:t>
            </a:r>
            <a:r>
              <a:rPr lang="en-US" sz="1800" b="1" kern="0" baseline="30000" dirty="0">
                <a:solidFill>
                  <a:srgbClr val="000000"/>
                </a:solidFill>
                <a:latin typeface="Times New Roman"/>
              </a:rPr>
              <a:t>6</a:t>
            </a:r>
            <a:r>
              <a:rPr lang="en-US" sz="1800" b="1" kern="0" dirty="0">
                <a:solidFill>
                  <a:srgbClr val="000000"/>
                </a:solidFill>
                <a:latin typeface="Times New Roman"/>
              </a:rPr>
              <a:t> km</a:t>
            </a:r>
            <a:r>
              <a:rPr lang="en-US" sz="1800" b="1" kern="0" baseline="30000" dirty="0">
                <a:solidFill>
                  <a:srgbClr val="000000"/>
                </a:solidFill>
                <a:latin typeface="Times New Roman"/>
              </a:rPr>
              <a:t>3</a:t>
            </a:r>
          </a:p>
        </p:txBody>
      </p:sp>
      <p:sp>
        <p:nvSpPr>
          <p:cNvPr id="6" name="Rectangle 5"/>
          <p:cNvSpPr/>
          <p:nvPr/>
        </p:nvSpPr>
        <p:spPr bwMode="auto">
          <a:xfrm>
            <a:off x="152400" y="3053976"/>
            <a:ext cx="8382000" cy="1600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eb.vims.edu/bio/microbial/Berg3.jpg"/>
          <p:cNvPicPr>
            <a:picLocks noChangeAspect="1" noChangeArrowheads="1"/>
          </p:cNvPicPr>
          <p:nvPr/>
        </p:nvPicPr>
        <p:blipFill>
          <a:blip r:embed="rId3" cstate="print"/>
          <a:srcRect/>
          <a:stretch>
            <a:fillRect/>
          </a:stretch>
        </p:blipFill>
        <p:spPr bwMode="auto">
          <a:xfrm>
            <a:off x="0" y="0"/>
            <a:ext cx="10286998" cy="6858000"/>
          </a:xfrm>
          <a:prstGeom prst="rect">
            <a:avLst/>
          </a:prstGeom>
          <a:noFill/>
        </p:spPr>
      </p:pic>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37</a:t>
            </a:fld>
            <a:endParaRPr lang="en-US" dirty="0">
              <a:solidFill>
                <a:schemeClr val="bg2"/>
              </a:solidFill>
            </a:endParaRPr>
          </a:p>
        </p:txBody>
      </p:sp>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noAutofit/>
          </a:bodyPr>
          <a:lstStyle/>
          <a:p>
            <a:pPr>
              <a:defRPr/>
            </a:pPr>
            <a:r>
              <a:rPr lang="en-US" sz="4800" b="1" dirty="0">
                <a:latin typeface="Arial" charset="0"/>
                <a:ea typeface="SimSun" pitchFamily="2" charset="-122"/>
              </a:rPr>
              <a:t>Sea Ice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6" name="Rectangle 3"/>
          <p:cNvSpPr txBox="1">
            <a:spLocks noChangeArrowheads="1"/>
          </p:cNvSpPr>
          <p:nvPr/>
        </p:nvSpPr>
        <p:spPr bwMode="auto">
          <a:xfrm>
            <a:off x="152400" y="990600"/>
            <a:ext cx="89154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Sea ice covers both the N. and S. Hemisphere polar regions</a:t>
            </a:r>
          </a:p>
          <a:p>
            <a:pPr marL="342900" indent="-342900" algn="l">
              <a:spcBef>
                <a:spcPct val="20000"/>
              </a:spcBef>
              <a:buFontTx/>
              <a:buChar char="•"/>
              <a:defRPr/>
            </a:pPr>
            <a:r>
              <a:rPr lang="en-US" sz="2400" b="1" kern="0" dirty="0">
                <a:solidFill>
                  <a:schemeClr val="tx2"/>
                </a:solidFill>
                <a:latin typeface="Microsoft Sans Serif" pitchFamily="34" charset="0"/>
              </a:rPr>
              <a:t>Varies seasonally:  </a:t>
            </a:r>
          </a:p>
          <a:p>
            <a:pPr marL="342900" indent="-342900" algn="l">
              <a:spcBef>
                <a:spcPct val="20000"/>
              </a:spcBef>
              <a:defRPr/>
            </a:pPr>
            <a:r>
              <a:rPr lang="en-US" sz="2400" b="1" kern="0" dirty="0">
                <a:solidFill>
                  <a:schemeClr val="tx2"/>
                </a:solidFill>
                <a:latin typeface="Microsoft Sans Serif" pitchFamily="34" charset="0"/>
              </a:rPr>
              <a:t>	 S.H.:  </a:t>
            </a:r>
            <a:r>
              <a:rPr lang="en-US" sz="2400" dirty="0">
                <a:solidFill>
                  <a:schemeClr val="accent2"/>
                </a:solidFill>
              </a:rPr>
              <a:t>A minimum of 3-4 million km² in February to a maximum of 17-20 million km² in September, 1-2 m thick</a:t>
            </a:r>
            <a:r>
              <a:rPr lang="en-US" sz="2400" b="1" kern="0" dirty="0">
                <a:solidFill>
                  <a:schemeClr val="accent2"/>
                </a:solidFill>
                <a:latin typeface="Microsoft Sans Serif" pitchFamily="34" charset="0"/>
              </a:rPr>
              <a:t>  </a:t>
            </a:r>
          </a:p>
          <a:p>
            <a:pPr marL="342900" indent="-342900" algn="l">
              <a:spcBef>
                <a:spcPct val="20000"/>
              </a:spcBef>
              <a:defRPr/>
            </a:pPr>
            <a:r>
              <a:rPr lang="en-US" sz="2400" b="1" kern="0" dirty="0">
                <a:solidFill>
                  <a:schemeClr val="tx2"/>
                </a:solidFill>
                <a:latin typeface="Microsoft Sans Serif" pitchFamily="34" charset="0"/>
              </a:rPr>
              <a:t>     N.H.: </a:t>
            </a:r>
            <a:r>
              <a:rPr lang="en-US" sz="2400" dirty="0">
                <a:solidFill>
                  <a:schemeClr val="accent2"/>
                </a:solidFill>
              </a:rPr>
              <a:t>A minimum of 7-9 million km² in September to a maximum of 14-16 million km² in March. 2-4 m thick</a:t>
            </a:r>
            <a:endParaRPr lang="en-US" sz="2400" b="1" kern="0" dirty="0">
              <a:solidFill>
                <a:schemeClr val="accent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Satellite passive microwave </a:t>
            </a:r>
            <a:r>
              <a:rPr lang="en-US" sz="2400" b="1" kern="0" dirty="0" err="1">
                <a:solidFill>
                  <a:schemeClr val="tx2"/>
                </a:solidFill>
                <a:latin typeface="Microsoft Sans Serif" pitchFamily="34" charset="0"/>
              </a:rPr>
              <a:t>obs</a:t>
            </a:r>
            <a:r>
              <a:rPr lang="en-US" sz="2400" b="1" kern="0" dirty="0">
                <a:solidFill>
                  <a:schemeClr val="tx2"/>
                </a:solidFill>
                <a:latin typeface="Microsoft Sans Serif" pitchFamily="34" charset="0"/>
              </a:rPr>
              <a:t> began in the late 1970s.</a:t>
            </a:r>
          </a:p>
          <a:p>
            <a:pPr marL="342900" indent="-342900" algn="l">
              <a:spcBef>
                <a:spcPct val="20000"/>
              </a:spcBef>
              <a:buFontTx/>
              <a:buChar char="•"/>
              <a:defRPr/>
            </a:pPr>
            <a:r>
              <a:rPr lang="en-US" sz="2400" b="1" kern="0" dirty="0">
                <a:solidFill>
                  <a:schemeClr val="tx2"/>
                </a:solidFill>
                <a:latin typeface="Microsoft Sans Serif" pitchFamily="34" charset="0"/>
              </a:rPr>
              <a:t>Main data source: National Snow and Ice Data Center (NSIDC) in Boulder, CO</a:t>
            </a:r>
          </a:p>
          <a:p>
            <a:pPr marL="342900" indent="-342900" algn="l">
              <a:spcBef>
                <a:spcPct val="20000"/>
              </a:spcBef>
              <a:defRPr/>
            </a:pPr>
            <a:r>
              <a:rPr lang="en-US" sz="2400" b="1" kern="0" dirty="0">
                <a:solidFill>
                  <a:schemeClr val="tx2"/>
                </a:solidFill>
                <a:latin typeface="Microsoft Sans Serif" pitchFamily="34" charset="0"/>
              </a:rPr>
              <a:t>	 </a:t>
            </a:r>
            <a:r>
              <a:rPr lang="en-US" sz="2400" b="1" kern="0" dirty="0">
                <a:latin typeface="Microsoft Sans Serif" pitchFamily="34" charset="0"/>
              </a:rPr>
              <a:t>(</a:t>
            </a:r>
            <a:r>
              <a:rPr lang="en-US" sz="2400" b="1" kern="0" dirty="0">
                <a:latin typeface="Microsoft Sans Serif" pitchFamily="34" charset="0"/>
                <a:hlinkClick r:id="rId4"/>
              </a:rPr>
              <a:t>http://nsidc.org/cryosphere/sotc/sea_ice.html</a:t>
            </a:r>
            <a:r>
              <a:rPr lang="en-US" sz="2400" b="1" kern="0" dirty="0">
                <a:latin typeface="Microsoft Sans Serif" pitchFamily="34" charset="0"/>
              </a:rPr>
              <a:t>) </a:t>
            </a:r>
            <a:endParaRPr lang="en-US" sz="2400" b="1" kern="0" dirty="0">
              <a:solidFill>
                <a:schemeClr val="tx2"/>
              </a:solidFill>
              <a:latin typeface="Microsoft Sans Serif" pitchFamily="34" charset="0"/>
            </a:endParaRPr>
          </a:p>
        </p:txBody>
      </p:sp>
      <p:sp>
        <p:nvSpPr>
          <p:cNvPr id="7" name="Line 4"/>
          <p:cNvSpPr>
            <a:spLocks noChangeShapeType="1"/>
          </p:cNvSpPr>
          <p:nvPr/>
        </p:nvSpPr>
        <p:spPr bwMode="auto">
          <a:xfrm>
            <a:off x="0" y="9906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771650" y="120553"/>
            <a:ext cx="5772150" cy="6661247"/>
          </a:xfrm>
          <a:prstGeom prst="rect">
            <a:avLst/>
          </a:prstGeom>
          <a:noFill/>
          <a:ln w="9525">
            <a:noFill/>
            <a:miter lim="800000"/>
            <a:headEnd/>
            <a:tailEnd/>
          </a:ln>
        </p:spPr>
      </p:pic>
      <p:sp>
        <p:nvSpPr>
          <p:cNvPr id="3" name="Rectangle 2"/>
          <p:cNvSpPr/>
          <p:nvPr/>
        </p:nvSpPr>
        <p:spPr>
          <a:xfrm>
            <a:off x="4023512" y="5715000"/>
            <a:ext cx="3068917" cy="461665"/>
          </a:xfrm>
          <a:prstGeom prst="rect">
            <a:avLst/>
          </a:prstGeom>
        </p:spPr>
        <p:txBody>
          <a:bodyPr wrap="none">
            <a:spAutoFit/>
          </a:bodyPr>
          <a:lstStyle/>
          <a:p>
            <a:r>
              <a:rPr lang="en-US" sz="2400" b="1" dirty="0">
                <a:solidFill>
                  <a:schemeClr val="tx2"/>
                </a:solidFill>
              </a:rPr>
              <a:t>Map of the Arctic Ocean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23D0DC-9C3E-E88A-4272-570DA8E05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4" y="347246"/>
            <a:ext cx="4826558" cy="574875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1004247-48B2-4E85-AE06-0779406BEB7B}" type="slidenum">
              <a:rPr lang="en-US" smtClean="0"/>
              <a:pPr>
                <a:defRPr/>
              </a:pPr>
              <a:t>39</a:t>
            </a:fld>
            <a:endParaRPr lang="en-US"/>
          </a:p>
        </p:txBody>
      </p:sp>
      <p:sp>
        <p:nvSpPr>
          <p:cNvPr id="4" name="Rectangle 3"/>
          <p:cNvSpPr/>
          <p:nvPr/>
        </p:nvSpPr>
        <p:spPr>
          <a:xfrm>
            <a:off x="4648200" y="6096000"/>
            <a:ext cx="4548366" cy="338554"/>
          </a:xfrm>
          <a:prstGeom prst="rect">
            <a:avLst/>
          </a:prstGeom>
        </p:spPr>
        <p:txBody>
          <a:bodyPr wrap="square">
            <a:spAutoFit/>
          </a:bodyPr>
          <a:lstStyle/>
          <a:p>
            <a:r>
              <a:rPr lang="en-US" sz="1600" dirty="0">
                <a:solidFill>
                  <a:srgbClr val="C00000"/>
                </a:solidFill>
              </a:rPr>
              <a:t>http://nsidc.org/arcticseaicenews/category/daily-image/</a:t>
            </a:r>
          </a:p>
        </p:txBody>
      </p:sp>
      <p:pic>
        <p:nvPicPr>
          <p:cNvPr id="1028" name="Picture 4">
            <a:extLst>
              <a:ext uri="{FF2B5EF4-FFF2-40B4-BE49-F238E27FC236}">
                <a16:creationId xmlns:a16="http://schemas.microsoft.com/office/drawing/2014/main" id="{8F52AA23-A2BF-7A7D-F0E5-BE28DA7E3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46360"/>
            <a:ext cx="4222433"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070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1524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Design of the Course (2/3)</a:t>
            </a: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4</a:t>
            </a:fld>
            <a:endParaRPr lang="en-US" dirty="0">
              <a:solidFill>
                <a:schemeClr val="bg2"/>
              </a:solidFill>
            </a:endParaRPr>
          </a:p>
        </p:txBody>
      </p:sp>
      <p:sp>
        <p:nvSpPr>
          <p:cNvPr id="6" name="Rectangle 3"/>
          <p:cNvSpPr txBox="1">
            <a:spLocks noChangeArrowheads="1"/>
          </p:cNvSpPr>
          <p:nvPr/>
        </p:nvSpPr>
        <p:spPr bwMode="auto">
          <a:xfrm>
            <a:off x="152400" y="685800"/>
            <a:ext cx="8915400" cy="6096000"/>
          </a:xfrm>
          <a:prstGeom prst="rect">
            <a:avLst/>
          </a:prstGeom>
          <a:noFill/>
          <a:ln w="9525">
            <a:noFill/>
            <a:miter lim="800000"/>
            <a:headEnd/>
            <a:tailEnd/>
          </a:ln>
        </p:spPr>
        <p:txBody>
          <a:bodyPr/>
          <a:lstStyle/>
          <a:p>
            <a:pPr marL="342900" indent="-342900" algn="l">
              <a:spcBef>
                <a:spcPct val="20000"/>
              </a:spcBef>
              <a:defRPr/>
            </a:pPr>
            <a:r>
              <a:rPr lang="en-US" sz="1200" b="1" kern="0" dirty="0">
                <a:latin typeface="Microsoft Sans Serif" pitchFamily="34" charset="0"/>
              </a:rPr>
              <a:t>	       </a:t>
            </a:r>
            <a:endParaRPr lang="en-US" sz="1000" b="1" kern="0" dirty="0">
              <a:latin typeface="Microsoft Sans Serif" pitchFamily="34" charset="0"/>
            </a:endParaRPr>
          </a:p>
          <a:p>
            <a:pPr marL="342900" indent="-342900" algn="l">
              <a:spcBef>
                <a:spcPct val="20000"/>
              </a:spcBef>
              <a:defRPr/>
            </a:pPr>
            <a:r>
              <a:rPr lang="en-US" sz="2000" b="1" kern="0" dirty="0">
                <a:solidFill>
                  <a:srgbClr val="C00000"/>
                </a:solidFill>
                <a:latin typeface="Microsoft Sans Serif" pitchFamily="34" charset="0"/>
              </a:rPr>
              <a:t>   Part 2 – Basic Controls of Earth’s Climate (cont’d) </a:t>
            </a:r>
          </a:p>
          <a:p>
            <a:pPr marL="342900" indent="-342900" algn="l">
              <a:spcBef>
                <a:spcPct val="20000"/>
              </a:spcBef>
              <a:defRPr/>
            </a:pPr>
            <a:r>
              <a:rPr lang="en-US" sz="2000" b="1" kern="0" dirty="0">
                <a:latin typeface="Microsoft Sans Serif" pitchFamily="34" charset="0"/>
              </a:rPr>
              <a:t>	 Lecture 11:  Water Vapor, Clouds, and Aerosols  (10/01)</a:t>
            </a:r>
          </a:p>
          <a:p>
            <a:pPr marL="342900" indent="-342900" algn="l">
              <a:spcBef>
                <a:spcPct val="20000"/>
              </a:spcBef>
              <a:defRPr/>
            </a:pPr>
            <a:r>
              <a:rPr lang="en-US" sz="2000" b="1" kern="0" dirty="0">
                <a:latin typeface="Microsoft Sans Serif" pitchFamily="34" charset="0"/>
              </a:rPr>
              <a:t>	 Lecture 12: Atmospheric Convection &amp; Tropical Climate (10/06)</a:t>
            </a:r>
          </a:p>
          <a:p>
            <a:pPr marL="342900" indent="-342900" algn="l">
              <a:spcBef>
                <a:spcPct val="20000"/>
              </a:spcBef>
              <a:defRPr/>
            </a:pPr>
            <a:endParaRPr lang="en-US" sz="700" b="1" kern="0" dirty="0">
              <a:solidFill>
                <a:srgbClr val="FF0000"/>
              </a:solidFill>
              <a:latin typeface="Microsoft Sans Serif" pitchFamily="34" charset="0"/>
            </a:endParaRPr>
          </a:p>
          <a:p>
            <a:pPr marL="342900" indent="-342900" algn="l">
              <a:spcBef>
                <a:spcPct val="20000"/>
              </a:spcBef>
              <a:defRPr/>
            </a:pPr>
            <a:r>
              <a:rPr lang="en-US" sz="2000" b="1" kern="0" dirty="0">
                <a:solidFill>
                  <a:srgbClr val="FF0000"/>
                </a:solidFill>
                <a:latin typeface="Microsoft Sans Serif" pitchFamily="34" charset="0"/>
              </a:rPr>
              <a:t>      Mid-term review: 10/08</a:t>
            </a:r>
          </a:p>
          <a:p>
            <a:pPr marL="342900" indent="-342900" algn="l">
              <a:spcBef>
                <a:spcPct val="20000"/>
              </a:spcBef>
              <a:defRPr/>
            </a:pPr>
            <a:r>
              <a:rPr lang="en-US" sz="2000" b="1" kern="0" dirty="0">
                <a:solidFill>
                  <a:srgbClr val="C00000"/>
                </a:solidFill>
                <a:latin typeface="Microsoft Sans Serif" pitchFamily="34" charset="0"/>
              </a:rPr>
              <a:t>      Fall Break: Oct 13-14</a:t>
            </a:r>
          </a:p>
          <a:p>
            <a:pPr marL="342900" indent="-342900" algn="l">
              <a:spcBef>
                <a:spcPct val="20000"/>
              </a:spcBef>
              <a:defRPr/>
            </a:pPr>
            <a:r>
              <a:rPr lang="en-US" sz="1800" b="1" kern="0" dirty="0">
                <a:solidFill>
                  <a:srgbClr val="FF0000"/>
                </a:solidFill>
                <a:latin typeface="Microsoft Sans Serif" pitchFamily="34" charset="0"/>
              </a:rPr>
              <a:t>       </a:t>
            </a:r>
            <a:r>
              <a:rPr lang="en-US" sz="2000" b="1" kern="0" dirty="0">
                <a:solidFill>
                  <a:srgbClr val="FF0000"/>
                </a:solidFill>
                <a:latin typeface="Microsoft Sans Serif" pitchFamily="34" charset="0"/>
              </a:rPr>
              <a:t>Mid-term Exam:  Oct. 15</a:t>
            </a:r>
          </a:p>
          <a:p>
            <a:pPr marL="342900" indent="-342900" algn="l">
              <a:spcBef>
                <a:spcPct val="20000"/>
              </a:spcBef>
              <a:defRPr/>
            </a:pPr>
            <a:endParaRPr lang="en-US" sz="1100" b="1" kern="0" dirty="0">
              <a:solidFill>
                <a:srgbClr val="C00000"/>
              </a:solidFill>
              <a:latin typeface="Microsoft Sans Serif" pitchFamily="34" charset="0"/>
            </a:endParaRP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Lecture 13: Air-Sea &amp; Land-Atmosphere Interactions (10/20)</a:t>
            </a:r>
          </a:p>
          <a:p>
            <a:pPr marL="342900" indent="-342900" algn="l">
              <a:spcBef>
                <a:spcPct val="20000"/>
              </a:spcBef>
              <a:defRPr/>
            </a:pPr>
            <a:r>
              <a:rPr lang="en-US" sz="2000" b="1" kern="0" dirty="0">
                <a:latin typeface="Microsoft Sans Serif" pitchFamily="34" charset="0"/>
              </a:rPr>
              <a:t>      Lecture 14: Sea Ice and Polar Climate (10/22)</a:t>
            </a:r>
          </a:p>
          <a:p>
            <a:pPr marL="342900" indent="-342900" algn="l">
              <a:spcBef>
                <a:spcPct val="20000"/>
              </a:spcBef>
              <a:defRPr/>
            </a:pPr>
            <a:r>
              <a:rPr lang="en-US" sz="2000" b="1" kern="0" dirty="0">
                <a:latin typeface="Microsoft Sans Serif" pitchFamily="34" charset="0"/>
              </a:rPr>
              <a:t>      Lecture 15: The Global Carbon Cycle and Climate (10/27)</a:t>
            </a:r>
          </a:p>
          <a:p>
            <a:pPr marL="342900" indent="-342900" algn="l">
              <a:spcBef>
                <a:spcPct val="20000"/>
              </a:spcBef>
              <a:defRPr/>
            </a:pPr>
            <a:endParaRPr lang="en-US" sz="1000" b="1" kern="0" dirty="0">
              <a:solidFill>
                <a:srgbClr val="FF0000"/>
              </a:solidFill>
              <a:latin typeface="Microsoft Sans Serif" pitchFamily="34" charset="0"/>
            </a:endParaRPr>
          </a:p>
          <a:p>
            <a:pPr marL="342900" indent="-342900" algn="l">
              <a:spcBef>
                <a:spcPct val="20000"/>
              </a:spcBef>
              <a:defRPr/>
            </a:pPr>
            <a:r>
              <a:rPr lang="en-US" sz="2000" b="1" kern="0" dirty="0">
                <a:solidFill>
                  <a:srgbClr val="FF0000"/>
                </a:solidFill>
                <a:latin typeface="Microsoft Sans Serif" pitchFamily="34" charset="0"/>
              </a:rPr>
              <a:t> </a:t>
            </a:r>
            <a:r>
              <a:rPr lang="en-US" sz="1050" b="1" kern="0" dirty="0">
                <a:solidFill>
                  <a:srgbClr val="C00000"/>
                </a:solidFill>
                <a:latin typeface="Microsoft Sans Serif" pitchFamily="34" charset="0"/>
              </a:rPr>
              <a:t>  </a:t>
            </a:r>
            <a:r>
              <a:rPr lang="en-US" sz="2000" b="1" kern="0" dirty="0">
                <a:solidFill>
                  <a:srgbClr val="C00000"/>
                </a:solidFill>
                <a:latin typeface="Microsoft Sans Serif" pitchFamily="34" charset="0"/>
              </a:rPr>
              <a:t>Part 3 – Climate Variability and Modes (3 lectures) </a:t>
            </a: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Lecture 16: Climate Internal Variability and Extremes (10/29)</a:t>
            </a:r>
            <a:endParaRPr lang="en-US" sz="2000" b="1" kern="0" dirty="0">
              <a:solidFill>
                <a:srgbClr val="C00000"/>
              </a:solidFill>
              <a:latin typeface="Microsoft Sans Serif" pitchFamily="34" charset="0"/>
            </a:endParaRPr>
          </a:p>
          <a:p>
            <a:pPr marL="342900" indent="-342900" algn="l">
              <a:spcBef>
                <a:spcPct val="20000"/>
              </a:spcBef>
              <a:defRPr/>
            </a:pPr>
            <a:r>
              <a:rPr lang="en-US" sz="2000" b="1" kern="0" dirty="0">
                <a:latin typeface="Microsoft Sans Serif" pitchFamily="34" charset="0"/>
              </a:rPr>
              <a:t>	Lecture 17-18: ENSO and its impacts </a:t>
            </a:r>
            <a:r>
              <a:rPr lang="en-US" sz="1800" b="1" kern="0" dirty="0">
                <a:latin typeface="Microsoft Sans Serif" pitchFamily="34" charset="0"/>
              </a:rPr>
              <a:t>(11/03, 11/05)</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Lecture 19-20: Atlantic and Pacific Multidecadal Variability (10/10, 10/12) 	</a:t>
            </a: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4" end="14"/>
                                            </p:txEl>
                                          </p:spTgt>
                                        </p:tgtEl>
                                        <p:attrNameLst>
                                          <p:attrName>style.visibility</p:attrName>
                                        </p:attrNameLst>
                                      </p:cBhvr>
                                      <p:to>
                                        <p:strVal val="visible"/>
                                      </p:to>
                                    </p:set>
                                    <p:animEffect transition="in" filter="blinds(horizontal)">
                                      <p:cBhvr>
                                        <p:cTn id="7" dur="500"/>
                                        <p:tgtEl>
                                          <p:spTgt spid="6">
                                            <p:txEl>
                                              <p:pRg st="14" end="1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5" end="15"/>
                                            </p:txEl>
                                          </p:spTgt>
                                        </p:tgtEl>
                                        <p:attrNameLst>
                                          <p:attrName>style.visibility</p:attrName>
                                        </p:attrNameLst>
                                      </p:cBhvr>
                                      <p:to>
                                        <p:strVal val="visible"/>
                                      </p:to>
                                    </p:set>
                                    <p:animEffect transition="in" filter="blinds(horizontal)">
                                      <p:cBhvr>
                                        <p:cTn id="10" dur="500"/>
                                        <p:tgtEl>
                                          <p:spTgt spid="6">
                                            <p:txEl>
                                              <p:pRg st="15" end="1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6" end="16"/>
                                            </p:txEl>
                                          </p:spTgt>
                                        </p:tgtEl>
                                        <p:attrNameLst>
                                          <p:attrName>style.visibility</p:attrName>
                                        </p:attrNameLst>
                                      </p:cBhvr>
                                      <p:to>
                                        <p:strVal val="visible"/>
                                      </p:to>
                                    </p:set>
                                    <p:animEffect transition="in" filter="blinds(horizontal)">
                                      <p:cBhvr>
                                        <p:cTn id="13" dur="5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nsidc.org/cryosphere/seaice/images/climatology.jpg"/>
          <p:cNvPicPr>
            <a:picLocks noChangeAspect="1" noChangeArrowheads="1"/>
          </p:cNvPicPr>
          <p:nvPr/>
        </p:nvPicPr>
        <p:blipFill>
          <a:blip r:embed="rId2" cstate="print"/>
          <a:srcRect/>
          <a:stretch>
            <a:fillRect/>
          </a:stretch>
        </p:blipFill>
        <p:spPr bwMode="auto">
          <a:xfrm>
            <a:off x="2209800" y="324687"/>
            <a:ext cx="5019675" cy="6304713"/>
          </a:xfrm>
          <a:prstGeom prst="rect">
            <a:avLst/>
          </a:prstGeom>
          <a:noFill/>
        </p:spPr>
      </p:pic>
      <p:sp>
        <p:nvSpPr>
          <p:cNvPr id="3" name="TextBox 2"/>
          <p:cNvSpPr txBox="1"/>
          <p:nvPr/>
        </p:nvSpPr>
        <p:spPr bwMode="auto">
          <a:xfrm>
            <a:off x="4114800" y="1295400"/>
            <a:ext cx="1204176"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rgbClr val="FF3300"/>
                </a:solidFill>
                <a:latin typeface="Arial" pitchFamily="34" charset="0"/>
                <a:cs typeface="Arial" pitchFamily="34" charset="0"/>
              </a:rPr>
              <a:t>Arctic</a:t>
            </a:r>
          </a:p>
        </p:txBody>
      </p:sp>
      <p:sp>
        <p:nvSpPr>
          <p:cNvPr id="4" name="TextBox 3"/>
          <p:cNvSpPr txBox="1"/>
          <p:nvPr/>
        </p:nvSpPr>
        <p:spPr bwMode="auto">
          <a:xfrm>
            <a:off x="3962400" y="6029980"/>
            <a:ext cx="1744388"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rgbClr val="FF3300"/>
                </a:solidFill>
                <a:latin typeface="Arial" pitchFamily="34" charset="0"/>
                <a:cs typeface="Arial" pitchFamily="34" charset="0"/>
              </a:rPr>
              <a:t>Antarctic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578ED9-7FC8-7534-5D37-67787D9A2C48}"/>
              </a:ext>
            </a:extLst>
          </p:cNvPr>
          <p:cNvPicPr>
            <a:picLocks noChangeAspect="1"/>
          </p:cNvPicPr>
          <p:nvPr/>
        </p:nvPicPr>
        <p:blipFill>
          <a:blip r:embed="rId2"/>
          <a:stretch>
            <a:fillRect/>
          </a:stretch>
        </p:blipFill>
        <p:spPr>
          <a:xfrm>
            <a:off x="896472" y="685800"/>
            <a:ext cx="7391400" cy="5867400"/>
          </a:xfrm>
          <a:prstGeom prst="rect">
            <a:avLst/>
          </a:prstGeom>
        </p:spPr>
      </p:pic>
      <p:sp>
        <p:nvSpPr>
          <p:cNvPr id="3" name="Rectangle 2"/>
          <p:cNvSpPr/>
          <p:nvPr/>
        </p:nvSpPr>
        <p:spPr bwMode="auto">
          <a:xfrm>
            <a:off x="2209800" y="1295400"/>
            <a:ext cx="533400" cy="4419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 name="Rectangle 3"/>
          <p:cNvSpPr/>
          <p:nvPr/>
        </p:nvSpPr>
        <p:spPr bwMode="auto">
          <a:xfrm>
            <a:off x="5029200" y="1295400"/>
            <a:ext cx="533400" cy="4419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Arctic Sea-ice Annual</a:t>
            </a:r>
            <a:r>
              <a:rPr kumimoji="0" lang="en-US" sz="4000" b="1" i="0" u="none" strike="noStrike" kern="0" cap="none" spc="0" normalizeH="0" noProof="0" dirty="0">
                <a:ln>
                  <a:noFill/>
                </a:ln>
                <a:solidFill>
                  <a:schemeClr val="tx2"/>
                </a:solidFill>
                <a:effectLst/>
                <a:uLnTx/>
                <a:uFillTx/>
                <a:latin typeface="Arial" charset="0"/>
                <a:ea typeface="SimSun" pitchFamily="2" charset="-122"/>
                <a:cs typeface="+mj-cs"/>
              </a:rPr>
              <a:t> Cycle</a:t>
            </a:r>
            <a:endPar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14" name="TextBox 13">
            <a:extLst>
              <a:ext uri="{FF2B5EF4-FFF2-40B4-BE49-F238E27FC236}">
                <a16:creationId xmlns:a16="http://schemas.microsoft.com/office/drawing/2014/main" id="{7385E3CB-EA87-FD2D-6551-0B952FF86EA3}"/>
              </a:ext>
            </a:extLst>
          </p:cNvPr>
          <p:cNvSpPr txBox="1"/>
          <p:nvPr/>
        </p:nvSpPr>
        <p:spPr>
          <a:xfrm>
            <a:off x="2288988" y="6529296"/>
            <a:ext cx="6093012" cy="338554"/>
          </a:xfrm>
          <a:prstGeom prst="rect">
            <a:avLst/>
          </a:prstGeom>
          <a:noFill/>
        </p:spPr>
        <p:txBody>
          <a:bodyPr wrap="square">
            <a:spAutoFit/>
          </a:bodyPr>
          <a:lstStyle/>
          <a:p>
            <a:r>
              <a:rPr lang="en-US" sz="1600" dirty="0"/>
              <a:t>https://nsidc.org/arcticseaicenews/charctic-interactive-sea-ice-graph/</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4210" name="Picture 2" descr="http://wattsupwiththat.files.wordpress.com/2010/04/amsre_sea_ice_extent_040110.png"/>
          <p:cNvPicPr>
            <a:picLocks noChangeAspect="1" noChangeArrowheads="1"/>
          </p:cNvPicPr>
          <p:nvPr/>
        </p:nvPicPr>
        <p:blipFill>
          <a:blip r:embed="rId2" cstate="print"/>
          <a:srcRect/>
          <a:stretch>
            <a:fillRect/>
          </a:stretch>
        </p:blipFill>
        <p:spPr bwMode="auto">
          <a:xfrm>
            <a:off x="304800" y="838200"/>
            <a:ext cx="8414878" cy="5257800"/>
          </a:xfrm>
          <a:prstGeom prst="rect">
            <a:avLst/>
          </a:prstGeom>
          <a:noFill/>
        </p:spPr>
      </p:pic>
      <p:sp>
        <p:nvSpPr>
          <p:cNvPr id="3" name="Rectangle 2"/>
          <p:cNvSpPr/>
          <p:nvPr/>
        </p:nvSpPr>
        <p:spPr bwMode="auto">
          <a:xfrm>
            <a:off x="2209800" y="1295400"/>
            <a:ext cx="533400" cy="4419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 name="Rectangle 3"/>
          <p:cNvSpPr/>
          <p:nvPr/>
        </p:nvSpPr>
        <p:spPr bwMode="auto">
          <a:xfrm>
            <a:off x="5973480" y="1295400"/>
            <a:ext cx="533400" cy="4419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Arctic Sea-ice Annual</a:t>
            </a:r>
            <a:r>
              <a:rPr kumimoji="0" lang="en-US" sz="4000" b="1" i="0" u="none" strike="noStrike" kern="0" cap="none" spc="0" normalizeH="0" noProof="0" dirty="0">
                <a:ln>
                  <a:noFill/>
                </a:ln>
                <a:solidFill>
                  <a:schemeClr val="tx2"/>
                </a:solidFill>
                <a:effectLst/>
                <a:uLnTx/>
                <a:uFillTx/>
                <a:latin typeface="Arial" charset="0"/>
                <a:ea typeface="SimSun" pitchFamily="2" charset="-122"/>
                <a:cs typeface="+mj-cs"/>
              </a:rPr>
              <a:t> Cycle</a:t>
            </a:r>
            <a:endPar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extLst>
      <p:ext uri="{BB962C8B-B14F-4D97-AF65-F5344CB8AC3E}">
        <p14:creationId xmlns:p14="http://schemas.microsoft.com/office/powerpoint/2010/main" val="218650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esa.int/images/Arctic_Sea_Ice_Thickness-Jan-Feb-2011,1.jpg"/>
          <p:cNvPicPr>
            <a:picLocks noChangeAspect="1" noChangeArrowheads="1"/>
          </p:cNvPicPr>
          <p:nvPr/>
        </p:nvPicPr>
        <p:blipFill>
          <a:blip r:embed="rId2" cstate="print"/>
          <a:srcRect/>
          <a:stretch>
            <a:fillRect/>
          </a:stretch>
        </p:blipFill>
        <p:spPr bwMode="auto">
          <a:xfrm>
            <a:off x="381000" y="609600"/>
            <a:ext cx="4343400" cy="5810569"/>
          </a:xfrm>
          <a:prstGeom prst="rect">
            <a:avLst/>
          </a:prstGeom>
          <a:noFill/>
        </p:spPr>
      </p:pic>
      <p:pic>
        <p:nvPicPr>
          <p:cNvPr id="95237" name="Picture 5"/>
          <p:cNvPicPr>
            <a:picLocks noChangeAspect="1" noChangeArrowheads="1"/>
          </p:cNvPicPr>
          <p:nvPr/>
        </p:nvPicPr>
        <p:blipFill>
          <a:blip r:embed="rId3" cstate="print"/>
          <a:srcRect/>
          <a:stretch>
            <a:fillRect/>
          </a:stretch>
        </p:blipFill>
        <p:spPr bwMode="auto">
          <a:xfrm>
            <a:off x="4752975" y="609600"/>
            <a:ext cx="4391025" cy="5124450"/>
          </a:xfrm>
          <a:prstGeom prst="rect">
            <a:avLst/>
          </a:prstGeom>
          <a:noFill/>
          <a:ln w="9525">
            <a:noFill/>
            <a:miter lim="800000"/>
            <a:headEnd/>
            <a:tailEnd/>
          </a:ln>
        </p:spPr>
      </p:pic>
      <p:sp>
        <p:nvSpPr>
          <p:cNvPr id="5" name="TextBox 4"/>
          <p:cNvSpPr txBox="1"/>
          <p:nvPr/>
        </p:nvSpPr>
        <p:spPr bwMode="auto">
          <a:xfrm>
            <a:off x="7543800" y="533400"/>
            <a:ext cx="1487908" cy="307777"/>
          </a:xfrm>
          <a:prstGeom prst="rect">
            <a:avLst/>
          </a:prstGeom>
          <a:noFill/>
          <a:ln w="9525">
            <a:noFill/>
            <a:miter lim="800000"/>
            <a:headEnd/>
            <a:tailEnd/>
          </a:ln>
        </p:spPr>
        <p:txBody>
          <a:bodyPr wrap="none" rtlCol="0">
            <a:spAutoFit/>
          </a:bodyPr>
          <a:lstStyle/>
          <a:p>
            <a:pPr marL="342900" indent="-342900" algn="l">
              <a:spcBef>
                <a:spcPct val="20000"/>
              </a:spcBef>
            </a:pPr>
            <a:r>
              <a:rPr lang="en-US" sz="1400" kern="0" dirty="0" err="1">
                <a:latin typeface="+mj-lt"/>
              </a:rPr>
              <a:t>Worby</a:t>
            </a:r>
            <a:r>
              <a:rPr lang="en-US" sz="1400" kern="0" dirty="0">
                <a:latin typeface="+mj-lt"/>
              </a:rPr>
              <a:t> et al. 2008</a:t>
            </a:r>
          </a:p>
        </p:txBody>
      </p:sp>
      <p:sp>
        <p:nvSpPr>
          <p:cNvPr id="6" name="TextBox 5"/>
          <p:cNvSpPr txBox="1"/>
          <p:nvPr/>
        </p:nvSpPr>
        <p:spPr bwMode="auto">
          <a:xfrm flipH="1">
            <a:off x="4724400" y="5638800"/>
            <a:ext cx="4572000" cy="338554"/>
          </a:xfrm>
          <a:prstGeom prst="rect">
            <a:avLst/>
          </a:prstGeom>
          <a:noFill/>
          <a:ln w="9525">
            <a:noFill/>
            <a:miter lim="800000"/>
            <a:headEnd/>
            <a:tailEnd/>
          </a:ln>
        </p:spPr>
        <p:txBody>
          <a:bodyPr wrap="square" rtlCol="0">
            <a:spAutoFit/>
          </a:bodyPr>
          <a:lstStyle/>
          <a:p>
            <a:pPr marL="342900" indent="-342900" algn="l">
              <a:spcBef>
                <a:spcPct val="20000"/>
              </a:spcBef>
            </a:pPr>
            <a:r>
              <a:rPr lang="en-US" sz="1600" b="1" kern="0" dirty="0">
                <a:solidFill>
                  <a:schemeClr val="tx2"/>
                </a:solidFill>
                <a:latin typeface="Arial" pitchFamily="34" charset="0"/>
                <a:cs typeface="Arial" pitchFamily="34" charset="0"/>
              </a:rPr>
              <a:t>Antarctic Sea-ice annual-mean thickness (m)</a:t>
            </a:r>
          </a:p>
        </p:txBody>
      </p:sp>
      <p:sp>
        <p:nvSpPr>
          <p:cNvPr id="7" name="Rectangle 6"/>
          <p:cNvSpPr/>
          <p:nvPr/>
        </p:nvSpPr>
        <p:spPr>
          <a:xfrm>
            <a:off x="228600" y="6397823"/>
            <a:ext cx="4572000" cy="307777"/>
          </a:xfrm>
          <a:prstGeom prst="rect">
            <a:avLst/>
          </a:prstGeom>
        </p:spPr>
        <p:txBody>
          <a:bodyPr>
            <a:spAutoFit/>
          </a:bodyPr>
          <a:lstStyle/>
          <a:p>
            <a:r>
              <a:rPr lang="en-US" sz="1400" dirty="0"/>
              <a:t>http://www.esa.int/esaCP/SEMAAW0T1PG_index_0.html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Picture 2" descr="Fig. 4 -- Maps of September ice extent"/>
          <p:cNvPicPr>
            <a:picLocks noChangeAspect="1" noChangeArrowheads="1"/>
          </p:cNvPicPr>
          <p:nvPr/>
        </p:nvPicPr>
        <p:blipFill>
          <a:blip r:embed="rId3" cstate="print"/>
          <a:srcRect/>
          <a:stretch>
            <a:fillRect/>
          </a:stretch>
        </p:blipFill>
        <p:spPr bwMode="auto">
          <a:xfrm>
            <a:off x="152400" y="19049"/>
            <a:ext cx="4305300" cy="6762751"/>
          </a:xfrm>
          <a:prstGeom prst="rect">
            <a:avLst/>
          </a:prstGeom>
          <a:noFill/>
        </p:spPr>
      </p:pic>
      <p:sp>
        <p:nvSpPr>
          <p:cNvPr id="3" name="Rectangle 2"/>
          <p:cNvSpPr txBox="1">
            <a:spLocks noChangeArrowheads="1"/>
          </p:cNvSpPr>
          <p:nvPr/>
        </p:nvSpPr>
        <p:spPr>
          <a:xfrm>
            <a:off x="4419600" y="0"/>
            <a:ext cx="4648200" cy="3200400"/>
          </a:xfrm>
          <a:prstGeom prst="rect">
            <a:avLst/>
          </a:prstGeom>
          <a:effectLst>
            <a:outerShdw blurRad="50800" dist="38100" dir="2700000" algn="tl" rotWithShape="0">
              <a:prstClr val="black"/>
            </a:outerShdw>
          </a:effectLst>
        </p:spPr>
        <p:txBody>
          <a:bodyPr vert="horz" lIns="91440" tIns="45720" rIns="91440" bIns="45720" rtlCol="0" anchor="ctr">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700" b="1" kern="0" dirty="0">
                <a:solidFill>
                  <a:schemeClr val="tx2"/>
                </a:solidFill>
                <a:latin typeface="Arial" charset="0"/>
                <a:ea typeface="SimSun" pitchFamily="2" charset="-122"/>
                <a:cs typeface="+mj-cs"/>
              </a:rPr>
              <a:t>Arctic Sea-ice Loss</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900" b="1" kern="0" dirty="0">
              <a:solidFill>
                <a:schemeClr val="tx2"/>
              </a:solidFill>
              <a:latin typeface="Arial" charset="0"/>
              <a:ea typeface="SimSun" pitchFamily="2" charset="-122"/>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700" b="1" kern="0" dirty="0">
                <a:solidFill>
                  <a:srgbClr val="FF0000"/>
                </a:solidFill>
                <a:latin typeface="Arial" charset="0"/>
                <a:ea typeface="SimSun" pitchFamily="2" charset="-122"/>
                <a:cs typeface="+mj-cs"/>
              </a:rPr>
              <a:t>Sept</a:t>
            </a:r>
            <a:r>
              <a:rPr lang="en-US" sz="3300" b="1" kern="0" dirty="0">
                <a:solidFill>
                  <a:srgbClr val="C00000"/>
                </a:solidFill>
                <a:latin typeface="Arial" charset="0"/>
                <a:ea typeface="SimSun" pitchFamily="2" charset="-122"/>
                <a:cs typeface="+mj-cs"/>
              </a:rPr>
              <a:t> Area Coverage</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400" b="1" kern="0" dirty="0">
              <a:solidFill>
                <a:srgbClr val="C00000"/>
              </a:solidFill>
              <a:latin typeface="Arial" charset="0"/>
              <a:ea typeface="SimSun" pitchFamily="2" charset="-122"/>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700" b="1" kern="0" dirty="0">
                <a:solidFill>
                  <a:srgbClr val="C00000"/>
                </a:solidFill>
                <a:latin typeface="Arial" charset="0"/>
                <a:ea typeface="SimSun" pitchFamily="2" charset="-122"/>
                <a:cs typeface="+mj-cs"/>
              </a:rPr>
              <a:t>Magenta line = 1979-2000 mean of 8.7 million km</a:t>
            </a:r>
            <a:r>
              <a:rPr lang="en-US" sz="2700" b="1" kern="0" baseline="30000" dirty="0">
                <a:solidFill>
                  <a:srgbClr val="C00000"/>
                </a:solidFill>
                <a:latin typeface="Arial" charset="0"/>
                <a:ea typeface="SimSun" pitchFamily="2" charset="-122"/>
                <a:cs typeface="+mj-cs"/>
              </a:rPr>
              <a:t>2</a:t>
            </a:r>
            <a:endParaRPr kumimoji="0" lang="en-US" sz="4000" b="1" i="0" u="none" strike="noStrike" kern="0" cap="none" spc="0" normalizeH="0" baseline="0" noProof="0" dirty="0">
              <a:ln>
                <a:noFill/>
              </a:ln>
              <a:solidFill>
                <a:srgbClr val="C00000"/>
              </a:solidFill>
              <a:effectLst/>
              <a:uLnTx/>
              <a:uFillTx/>
              <a:latin typeface="Arial" charset="0"/>
              <a:ea typeface="SimSun" pitchFamily="2" charset="-122"/>
              <a:cs typeface="+mj-cs"/>
            </a:endParaRPr>
          </a:p>
        </p:txBody>
      </p:sp>
      <p:sp>
        <p:nvSpPr>
          <p:cNvPr id="5" name="TextBox 4"/>
          <p:cNvSpPr txBox="1"/>
          <p:nvPr/>
        </p:nvSpPr>
        <p:spPr bwMode="auto">
          <a:xfrm>
            <a:off x="7543800" y="3048000"/>
            <a:ext cx="1521570"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Source: NSIDC</a:t>
            </a:r>
          </a:p>
        </p:txBody>
      </p:sp>
      <p:pic>
        <p:nvPicPr>
          <p:cNvPr id="3074" name="Picture 2"/>
          <p:cNvPicPr>
            <a:picLocks noChangeAspect="1" noChangeArrowheads="1"/>
          </p:cNvPicPr>
          <p:nvPr/>
        </p:nvPicPr>
        <p:blipFill>
          <a:blip r:embed="rId4" cstate="print"/>
          <a:srcRect/>
          <a:stretch>
            <a:fillRect/>
          </a:stretch>
        </p:blipFill>
        <p:spPr bwMode="auto">
          <a:xfrm>
            <a:off x="6753400" y="4566518"/>
            <a:ext cx="2190750" cy="2184731"/>
          </a:xfrm>
          <a:prstGeom prst="rect">
            <a:avLst/>
          </a:prstGeom>
          <a:noFill/>
          <a:ln w="9525">
            <a:noFill/>
            <a:miter lim="800000"/>
            <a:headEnd/>
            <a:tailEnd/>
          </a:ln>
        </p:spPr>
      </p:pic>
      <p:sp>
        <p:nvSpPr>
          <p:cNvPr id="6" name="TextBox 5"/>
          <p:cNvSpPr txBox="1"/>
          <p:nvPr/>
        </p:nvSpPr>
        <p:spPr bwMode="auto">
          <a:xfrm>
            <a:off x="8259161" y="4566518"/>
            <a:ext cx="704039"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kern="0" dirty="0">
                <a:solidFill>
                  <a:schemeClr val="tx1"/>
                </a:solidFill>
                <a:latin typeface="+mj-lt"/>
              </a:rPr>
              <a:t>2016</a:t>
            </a:r>
          </a:p>
        </p:txBody>
      </p:sp>
      <p:pic>
        <p:nvPicPr>
          <p:cNvPr id="3075" name="Picture 3"/>
          <p:cNvPicPr>
            <a:picLocks noChangeAspect="1" noChangeArrowheads="1"/>
          </p:cNvPicPr>
          <p:nvPr/>
        </p:nvPicPr>
        <p:blipFill>
          <a:blip r:embed="rId5" cstate="print"/>
          <a:srcRect l="6709" t="3571" r="6077"/>
          <a:stretch>
            <a:fillRect/>
          </a:stretch>
        </p:blipFill>
        <p:spPr bwMode="auto">
          <a:xfrm>
            <a:off x="4507160" y="4554778"/>
            <a:ext cx="2133600" cy="2215662"/>
          </a:xfrm>
          <a:prstGeom prst="rect">
            <a:avLst/>
          </a:prstGeom>
          <a:noFill/>
          <a:ln w="9525">
            <a:noFill/>
            <a:miter lim="800000"/>
            <a:headEnd/>
            <a:tailEnd/>
          </a:ln>
        </p:spPr>
      </p:pic>
      <p:sp>
        <p:nvSpPr>
          <p:cNvPr id="8" name="TextBox 7"/>
          <p:cNvSpPr txBox="1"/>
          <p:nvPr/>
        </p:nvSpPr>
        <p:spPr bwMode="auto">
          <a:xfrm>
            <a:off x="5867400" y="4552890"/>
            <a:ext cx="806631" cy="461665"/>
          </a:xfrm>
          <a:prstGeom prst="rect">
            <a:avLst/>
          </a:prstGeom>
          <a:noFill/>
          <a:ln w="9525">
            <a:noFill/>
            <a:miter lim="800000"/>
            <a:headEnd/>
            <a:tailEnd/>
          </a:ln>
        </p:spPr>
        <p:txBody>
          <a:bodyPr wrap="none" rtlCol="0">
            <a:spAutoFit/>
          </a:bodyPr>
          <a:lstStyle/>
          <a:p>
            <a:pPr marL="342900" indent="-342900" algn="l">
              <a:spcBef>
                <a:spcPct val="20000"/>
              </a:spcBef>
            </a:pPr>
            <a:r>
              <a:rPr lang="en-US" sz="2400" kern="0" dirty="0">
                <a:solidFill>
                  <a:schemeClr val="tx1"/>
                </a:solidFill>
                <a:latin typeface="+mj-lt"/>
              </a:rPr>
              <a:t>2012</a:t>
            </a:r>
          </a:p>
        </p:txBody>
      </p:sp>
      <p:sp>
        <p:nvSpPr>
          <p:cNvPr id="9" name="TextBox 8"/>
          <p:cNvSpPr txBox="1"/>
          <p:nvPr/>
        </p:nvSpPr>
        <p:spPr bwMode="auto">
          <a:xfrm>
            <a:off x="4648200" y="4233446"/>
            <a:ext cx="1962397"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b="1" kern="0" dirty="0">
                <a:solidFill>
                  <a:srgbClr val="FF0000"/>
                </a:solidFill>
                <a:latin typeface="Arial" pitchFamily="34" charset="0"/>
                <a:cs typeface="Arial" pitchFamily="34" charset="0"/>
              </a:rPr>
              <a:t>Lowest on Record</a:t>
            </a:r>
            <a:endParaRPr lang="en-US" sz="1800" b="1" kern="0" dirty="0">
              <a:solidFill>
                <a:srgbClr val="FF0000"/>
              </a:solidFill>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400050" y="195263"/>
            <a:ext cx="8343900" cy="6467475"/>
          </a:xfrm>
          <a:prstGeom prst="rect">
            <a:avLst/>
          </a:prstGeom>
          <a:noFill/>
          <a:ln w="9525">
            <a:noFill/>
            <a:miter lim="800000"/>
            <a:headEnd/>
            <a:tailEnd/>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pPr>
                <a:defRPr/>
              </a:pPr>
              <a:t>46</a:t>
            </a:fld>
            <a:endParaRPr lang="en-US"/>
          </a:p>
        </p:txBody>
      </p:sp>
      <p:pic>
        <p:nvPicPr>
          <p:cNvPr id="3" name="Picture 2"/>
          <p:cNvPicPr>
            <a:picLocks noChangeAspect="1"/>
          </p:cNvPicPr>
          <p:nvPr/>
        </p:nvPicPr>
        <p:blipFill>
          <a:blip r:embed="rId2"/>
          <a:stretch>
            <a:fillRect/>
          </a:stretch>
        </p:blipFill>
        <p:spPr>
          <a:xfrm>
            <a:off x="609600" y="457200"/>
            <a:ext cx="7734300" cy="6123240"/>
          </a:xfrm>
          <a:prstGeom prst="rect">
            <a:avLst/>
          </a:prstGeom>
        </p:spPr>
      </p:pic>
      <p:cxnSp>
        <p:nvCxnSpPr>
          <p:cNvPr id="5" name="Straight Arrow Connector 4"/>
          <p:cNvCxnSpPr/>
          <p:nvPr/>
        </p:nvCxnSpPr>
        <p:spPr bwMode="auto">
          <a:xfrm>
            <a:off x="1524000" y="2133600"/>
            <a:ext cx="3352800" cy="762000"/>
          </a:xfrm>
          <a:prstGeom prst="straightConnector1">
            <a:avLst/>
          </a:prstGeom>
          <a:solidFill>
            <a:schemeClr val="accent1"/>
          </a:solidFill>
          <a:ln w="31750" cap="flat" cmpd="sng" algn="ctr">
            <a:solidFill>
              <a:schemeClr val="tx2"/>
            </a:solidFill>
            <a:prstDash val="solid"/>
            <a:round/>
            <a:headEnd type="none" w="med" len="med"/>
            <a:tailEnd type="triangle"/>
          </a:ln>
          <a:effectLst/>
        </p:spPr>
      </p:cxnSp>
      <p:cxnSp>
        <p:nvCxnSpPr>
          <p:cNvPr id="6" name="Straight Arrow Connector 5"/>
          <p:cNvCxnSpPr/>
          <p:nvPr/>
        </p:nvCxnSpPr>
        <p:spPr bwMode="auto">
          <a:xfrm>
            <a:off x="4921250" y="2908300"/>
            <a:ext cx="1752600" cy="1981200"/>
          </a:xfrm>
          <a:prstGeom prst="straightConnector1">
            <a:avLst/>
          </a:prstGeom>
          <a:solidFill>
            <a:schemeClr val="accent1"/>
          </a:solidFill>
          <a:ln w="31750" cap="flat" cmpd="sng" algn="ctr">
            <a:solidFill>
              <a:schemeClr val="tx2"/>
            </a:solidFill>
            <a:prstDash val="solid"/>
            <a:round/>
            <a:headEnd type="none" w="med" len="med"/>
            <a:tailEnd type="triangle"/>
          </a:ln>
          <a:effectLst/>
        </p:spPr>
      </p:cxnSp>
      <p:sp>
        <p:nvSpPr>
          <p:cNvPr id="8" name="Rectangle 7"/>
          <p:cNvSpPr/>
          <p:nvPr/>
        </p:nvSpPr>
        <p:spPr>
          <a:xfrm>
            <a:off x="1600200" y="6553200"/>
            <a:ext cx="5943600" cy="338554"/>
          </a:xfrm>
          <a:prstGeom prst="rect">
            <a:avLst/>
          </a:prstGeom>
        </p:spPr>
        <p:txBody>
          <a:bodyPr wrap="square">
            <a:spAutoFit/>
          </a:bodyPr>
          <a:lstStyle/>
          <a:p>
            <a:r>
              <a:rPr lang="en-US" sz="1600" dirty="0"/>
              <a:t>http://nsidc.org/arcticseaicenews/2019/10/falling-up/</a:t>
            </a:r>
          </a:p>
        </p:txBody>
      </p:sp>
    </p:spTree>
    <p:extLst>
      <p:ext uri="{BB962C8B-B14F-4D97-AF65-F5344CB8AC3E}">
        <p14:creationId xmlns:p14="http://schemas.microsoft.com/office/powerpoint/2010/main" val="411015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6" name="Picture 2" descr="Fig. 2 -- Time series of the percentage difference in ice extent in March and September"/>
          <p:cNvPicPr>
            <a:picLocks noChangeAspect="1" noChangeArrowheads="1"/>
          </p:cNvPicPr>
          <p:nvPr/>
        </p:nvPicPr>
        <p:blipFill>
          <a:blip r:embed="rId2" cstate="print"/>
          <a:srcRect/>
          <a:stretch>
            <a:fillRect/>
          </a:stretch>
        </p:blipFill>
        <p:spPr bwMode="auto">
          <a:xfrm>
            <a:off x="330609" y="1143000"/>
            <a:ext cx="8203791" cy="5029200"/>
          </a:xfrm>
          <a:prstGeom prst="rect">
            <a:avLst/>
          </a:prstGeom>
          <a:noFill/>
        </p:spPr>
      </p:pic>
      <p:sp>
        <p:nvSpPr>
          <p:cNvPr id="3"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vert="horz" lIns="91440" tIns="45720" rIns="91440" bIns="45720" rtlCol="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Arctic Sea-ice Loss is Largest in Fall.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blogs.agu.org/wildwildscience/files/2012/09/1-kinnard2011.jpg"/>
          <p:cNvPicPr>
            <a:picLocks noChangeAspect="1" noChangeArrowheads="1"/>
          </p:cNvPicPr>
          <p:nvPr/>
        </p:nvPicPr>
        <p:blipFill>
          <a:blip r:embed="rId3" cstate="print"/>
          <a:srcRect/>
          <a:stretch>
            <a:fillRect/>
          </a:stretch>
        </p:blipFill>
        <p:spPr bwMode="auto">
          <a:xfrm>
            <a:off x="533400" y="838200"/>
            <a:ext cx="7924800" cy="5029200"/>
          </a:xfrm>
          <a:prstGeom prst="rect">
            <a:avLst/>
          </a:prstGeom>
          <a:noFill/>
        </p:spPr>
      </p:pic>
      <p:sp>
        <p:nvSpPr>
          <p:cNvPr id="3" name="Rectangle 2"/>
          <p:cNvSpPr/>
          <p:nvPr/>
        </p:nvSpPr>
        <p:spPr>
          <a:xfrm>
            <a:off x="304800" y="6019800"/>
            <a:ext cx="8153400" cy="584775"/>
          </a:xfrm>
          <a:prstGeom prst="rect">
            <a:avLst/>
          </a:prstGeom>
        </p:spPr>
        <p:txBody>
          <a:bodyPr wrap="square">
            <a:spAutoFit/>
          </a:bodyPr>
          <a:lstStyle/>
          <a:p>
            <a:r>
              <a:rPr lang="nl-NL" sz="1600" b="1" dirty="0"/>
              <a:t>Kinnard et. al 2011,Nature: </a:t>
            </a:r>
            <a:r>
              <a:rPr lang="nl-NL" sz="1600" b="1" dirty="0">
                <a:solidFill>
                  <a:schemeClr val="tx2"/>
                </a:solidFill>
              </a:rPr>
              <a:t>based on proxy data from ice-cores, tree-ring, lake sediments, documentary, ocean cores around the Arctic. </a:t>
            </a:r>
            <a:endParaRPr lang="en-US" sz="1600" dirty="0">
              <a:solidFill>
                <a:schemeClr val="tx2"/>
              </a:solidFill>
            </a:endParaRPr>
          </a:p>
        </p:txBody>
      </p:sp>
      <p:sp>
        <p:nvSpPr>
          <p:cNvPr id="4"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vert="horz" lIns="91440" tIns="45720" rIns="91440" bIns="45720" rtlCol="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Arctic</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Sea-ice Extent: Historical Perspective</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http://nsidc.org/cryosphere/sotc/images/arc_antarc_1979_2011.png"/>
          <p:cNvPicPr>
            <a:picLocks noChangeAspect="1" noChangeArrowheads="1"/>
          </p:cNvPicPr>
          <p:nvPr/>
        </p:nvPicPr>
        <p:blipFill>
          <a:blip r:embed="rId3" cstate="print"/>
          <a:srcRect/>
          <a:stretch>
            <a:fillRect/>
          </a:stretch>
        </p:blipFill>
        <p:spPr bwMode="auto">
          <a:xfrm>
            <a:off x="685801" y="1066800"/>
            <a:ext cx="7696200" cy="5257800"/>
          </a:xfrm>
          <a:prstGeom prst="rect">
            <a:avLst/>
          </a:prstGeom>
          <a:noFill/>
        </p:spPr>
      </p:pic>
      <p:sp>
        <p:nvSpPr>
          <p:cNvPr id="4" name="TextBox 3"/>
          <p:cNvSpPr txBox="1"/>
          <p:nvPr/>
        </p:nvSpPr>
        <p:spPr bwMode="auto">
          <a:xfrm>
            <a:off x="1661547" y="6324600"/>
            <a:ext cx="6263253" cy="461665"/>
          </a:xfrm>
          <a:prstGeom prst="rect">
            <a:avLst/>
          </a:prstGeom>
          <a:noFill/>
          <a:ln w="9525">
            <a:noFill/>
            <a:miter lim="800000"/>
            <a:headEnd/>
            <a:tailEnd/>
          </a:ln>
        </p:spPr>
        <p:txBody>
          <a:bodyPr wrap="none" rtlCol="0">
            <a:spAutoFit/>
          </a:bodyPr>
          <a:lstStyle/>
          <a:p>
            <a:pPr marL="342900" indent="-342900" algn="l">
              <a:spcBef>
                <a:spcPct val="20000"/>
              </a:spcBef>
            </a:pPr>
            <a:r>
              <a:rPr lang="en-US" sz="2400" kern="0" dirty="0">
                <a:latin typeface="+mj-lt"/>
              </a:rPr>
              <a:t>Source: NSIDC based on satellite microwave obs.</a:t>
            </a:r>
          </a:p>
        </p:txBody>
      </p:sp>
      <p:sp>
        <p:nvSpPr>
          <p:cNvPr id="5" name="TextBox 4"/>
          <p:cNvSpPr txBox="1"/>
          <p:nvPr/>
        </p:nvSpPr>
        <p:spPr bwMode="auto">
          <a:xfrm>
            <a:off x="1371600" y="381000"/>
            <a:ext cx="7109639" cy="584775"/>
          </a:xfrm>
          <a:prstGeom prst="rect">
            <a:avLst/>
          </a:prstGeom>
          <a:noFill/>
          <a:ln w="9525">
            <a:noFill/>
            <a:miter lim="800000"/>
            <a:headEnd/>
            <a:tailEnd/>
          </a:ln>
        </p:spPr>
        <p:txBody>
          <a:bodyPr wrap="none" rtlCol="0">
            <a:spAutoFit/>
          </a:bodyPr>
          <a:lstStyle/>
          <a:p>
            <a:pPr marL="342900" indent="-342900" algn="l">
              <a:spcBef>
                <a:spcPct val="20000"/>
              </a:spcBef>
            </a:pPr>
            <a:r>
              <a:rPr lang="en-US" sz="3200" b="1" kern="0" dirty="0">
                <a:latin typeface="+mj-lt"/>
              </a:rPr>
              <a:t>Antarctic vs. Arctic Sea-ice Extent Trends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1524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Design of the Course (3/3)</a:t>
            </a: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5</a:t>
            </a:fld>
            <a:endParaRPr lang="en-US" dirty="0">
              <a:solidFill>
                <a:schemeClr val="bg2"/>
              </a:solidFill>
            </a:endParaRPr>
          </a:p>
        </p:txBody>
      </p:sp>
      <p:sp>
        <p:nvSpPr>
          <p:cNvPr id="6" name="Rectangle 3"/>
          <p:cNvSpPr txBox="1">
            <a:spLocks noChangeArrowheads="1"/>
          </p:cNvSpPr>
          <p:nvPr/>
        </p:nvSpPr>
        <p:spPr bwMode="auto">
          <a:xfrm>
            <a:off x="152400" y="914400"/>
            <a:ext cx="8915400" cy="5943600"/>
          </a:xfrm>
          <a:prstGeom prst="rect">
            <a:avLst/>
          </a:prstGeom>
          <a:noFill/>
          <a:ln w="9525">
            <a:noFill/>
            <a:miter lim="800000"/>
            <a:headEnd/>
            <a:tailEnd/>
          </a:ln>
        </p:spPr>
        <p:txBody>
          <a:bodyPr/>
          <a:lstStyle/>
          <a:p>
            <a:pPr marL="342900" indent="-342900" algn="l">
              <a:spcBef>
                <a:spcPct val="20000"/>
              </a:spcBef>
              <a:buFont typeface="Arial" panose="020B0604020202020204" pitchFamily="34" charset="0"/>
              <a:buChar char="•"/>
              <a:defRPr/>
            </a:pPr>
            <a:r>
              <a:rPr lang="en-US" sz="2000" b="1" kern="0" dirty="0">
                <a:solidFill>
                  <a:srgbClr val="C00000"/>
                </a:solidFill>
                <a:latin typeface="Microsoft Sans Serif" pitchFamily="34" charset="0"/>
              </a:rPr>
              <a:t>Part 4 – Climate Change and Modeling (5 lectures)</a:t>
            </a: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Lecture 21: Climate Forcing, Response and Sensitivity (10/17)</a:t>
            </a:r>
          </a:p>
          <a:p>
            <a:pPr marL="342900" indent="-342900" algn="l">
              <a:spcBef>
                <a:spcPct val="20000"/>
              </a:spcBef>
              <a:defRPr/>
            </a:pPr>
            <a:r>
              <a:rPr lang="en-US" sz="2000" b="1" kern="0" dirty="0">
                <a:latin typeface="Microsoft Sans Serif" pitchFamily="34" charset="0"/>
              </a:rPr>
              <a:t>    Lecture 22: Climate Feedbacks (10/19)</a:t>
            </a:r>
          </a:p>
          <a:p>
            <a:pPr marL="342900" indent="-342900" algn="l">
              <a:spcBef>
                <a:spcPct val="20000"/>
              </a:spcBef>
              <a:defRPr/>
            </a:pPr>
            <a:r>
              <a:rPr lang="en-US" sz="2000" b="1" kern="0" dirty="0">
                <a:latin typeface="Microsoft Sans Serif" pitchFamily="34" charset="0"/>
              </a:rPr>
              <a:t>    Lecture 23: Introduction to Climate Modeling (10/24)</a:t>
            </a:r>
          </a:p>
          <a:p>
            <a:pPr marL="342900" indent="-342900" algn="l">
              <a:spcBef>
                <a:spcPct val="20000"/>
              </a:spcBef>
              <a:defRPr/>
            </a:pPr>
            <a:r>
              <a:rPr lang="en-US" sz="2000" b="1" kern="0" dirty="0">
                <a:latin typeface="Microsoft Sans Serif" pitchFamily="34" charset="0"/>
              </a:rPr>
              <a:t>   </a:t>
            </a:r>
            <a:r>
              <a:rPr lang="en-US" sz="2000" b="1" kern="0" dirty="0">
                <a:solidFill>
                  <a:srgbClr val="C00000"/>
                </a:solidFill>
                <a:latin typeface="Microsoft Sans Serif" pitchFamily="34" charset="0"/>
              </a:rPr>
              <a:t> Thanksgiving break: 11/26-30</a:t>
            </a:r>
          </a:p>
          <a:p>
            <a:pPr marL="342900" indent="-342900" algn="l">
              <a:spcBef>
                <a:spcPct val="20000"/>
              </a:spcBef>
              <a:defRPr/>
            </a:pPr>
            <a:r>
              <a:rPr lang="en-US" sz="2000" b="1" kern="0" dirty="0">
                <a:latin typeface="Microsoft Sans Serif" pitchFamily="34" charset="0"/>
              </a:rPr>
              <a:t>    Lecture 24: Common Climate Simulations &amp; Projections (12/01)</a:t>
            </a:r>
          </a:p>
          <a:p>
            <a:pPr marL="342900" indent="-342900" algn="l">
              <a:spcBef>
                <a:spcPct val="20000"/>
              </a:spcBef>
              <a:defRPr/>
            </a:pPr>
            <a:r>
              <a:rPr lang="en-US" sz="2000" b="1" kern="0" dirty="0">
                <a:latin typeface="Microsoft Sans Serif" pitchFamily="34" charset="0"/>
              </a:rPr>
              <a:t>    Lecture 25: Projected future climate changes (12/03)    </a:t>
            </a:r>
          </a:p>
          <a:p>
            <a:pPr marL="342900" indent="-342900" algn="l">
              <a:spcBef>
                <a:spcPct val="20000"/>
              </a:spcBef>
              <a:defRPr/>
            </a:pPr>
            <a:endParaRPr lang="en-US" sz="2000" b="1" kern="0" dirty="0">
              <a:solidFill>
                <a:schemeClr val="tx2"/>
              </a:solidFill>
              <a:latin typeface="Microsoft Sans Serif" pitchFamily="34" charset="0"/>
            </a:endParaRPr>
          </a:p>
          <a:p>
            <a:pPr marL="342900" indent="-342900" algn="l">
              <a:spcBef>
                <a:spcPct val="20000"/>
              </a:spcBef>
              <a:defRPr/>
            </a:pPr>
            <a:r>
              <a:rPr lang="en-US" sz="2000" b="1" kern="0" dirty="0">
                <a:solidFill>
                  <a:schemeClr val="tx2"/>
                </a:solidFill>
                <a:latin typeface="Microsoft Sans Serif" pitchFamily="34" charset="0"/>
              </a:rPr>
              <a:t>    Final Exam Review Lecture: 12/08  </a:t>
            </a:r>
          </a:p>
          <a:p>
            <a:pPr marL="342900" indent="-342900" algn="l">
              <a:spcBef>
                <a:spcPct val="20000"/>
              </a:spcBef>
              <a:defRPr/>
            </a:pPr>
            <a:r>
              <a:rPr lang="en-US" sz="2400" b="1" kern="0" dirty="0">
                <a:solidFill>
                  <a:schemeClr val="tx2"/>
                </a:solidFill>
                <a:latin typeface="Microsoft Sans Serif" pitchFamily="34" charset="0"/>
              </a:rPr>
              <a:t>    Final Exam: Monday, 12/15, 8:00-10:00AM, ETEC 482  </a:t>
            </a:r>
            <a:endParaRPr lang="en-US" sz="800" b="1" kern="0" dirty="0">
              <a:solidFill>
                <a:schemeClr val="tx2"/>
              </a:solidFill>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FAED12-AEB2-192E-C9FC-B3183C32FBF8}"/>
              </a:ext>
            </a:extLst>
          </p:cNvPr>
          <p:cNvPicPr>
            <a:picLocks noChangeAspect="1"/>
          </p:cNvPicPr>
          <p:nvPr/>
        </p:nvPicPr>
        <p:blipFill>
          <a:blip r:embed="rId2"/>
          <a:stretch>
            <a:fillRect/>
          </a:stretch>
        </p:blipFill>
        <p:spPr>
          <a:xfrm>
            <a:off x="304800" y="66675"/>
            <a:ext cx="8458200" cy="6220301"/>
          </a:xfrm>
          <a:prstGeom prst="rect">
            <a:avLst/>
          </a:prstGeom>
        </p:spPr>
      </p:pic>
      <p:sp>
        <p:nvSpPr>
          <p:cNvPr id="2" name="Slide Number Placeholder 1">
            <a:extLst>
              <a:ext uri="{FF2B5EF4-FFF2-40B4-BE49-F238E27FC236}">
                <a16:creationId xmlns:a16="http://schemas.microsoft.com/office/drawing/2014/main" id="{02AB4936-ABA5-9DF2-87BD-8024F48B1D30}"/>
              </a:ext>
            </a:extLst>
          </p:cNvPr>
          <p:cNvSpPr>
            <a:spLocks noGrp="1"/>
          </p:cNvSpPr>
          <p:nvPr>
            <p:ph type="sldNum" sz="quarter" idx="12"/>
          </p:nvPr>
        </p:nvSpPr>
        <p:spPr/>
        <p:txBody>
          <a:bodyPr/>
          <a:lstStyle/>
          <a:p>
            <a:pPr>
              <a:defRPr/>
            </a:pPr>
            <a:fld id="{11004247-48B2-4E85-AE06-0779406BEB7B}" type="slidenum">
              <a:rPr lang="en-US" smtClean="0"/>
              <a:pPr>
                <a:defRPr/>
              </a:pPr>
              <a:t>50</a:t>
            </a:fld>
            <a:endParaRPr lang="en-US"/>
          </a:p>
        </p:txBody>
      </p:sp>
      <p:sp>
        <p:nvSpPr>
          <p:cNvPr id="5" name="TextBox 4">
            <a:extLst>
              <a:ext uri="{FF2B5EF4-FFF2-40B4-BE49-F238E27FC236}">
                <a16:creationId xmlns:a16="http://schemas.microsoft.com/office/drawing/2014/main" id="{8D0C370F-6FD5-718B-4E89-9C51CE6EC9E0}"/>
              </a:ext>
            </a:extLst>
          </p:cNvPr>
          <p:cNvSpPr txBox="1"/>
          <p:nvPr/>
        </p:nvSpPr>
        <p:spPr>
          <a:xfrm>
            <a:off x="6812970" y="2223660"/>
            <a:ext cx="511679" cy="307777"/>
          </a:xfrm>
          <a:prstGeom prst="rect">
            <a:avLst/>
          </a:prstGeom>
          <a:noFill/>
        </p:spPr>
        <p:txBody>
          <a:bodyPr wrap="none" rtlCol="0">
            <a:spAutoFit/>
          </a:bodyPr>
          <a:lstStyle/>
          <a:p>
            <a:r>
              <a:rPr lang="en-US" sz="1400" dirty="0">
                <a:solidFill>
                  <a:srgbClr val="336600"/>
                </a:solidFill>
              </a:rPr>
              <a:t>2024</a:t>
            </a:r>
            <a:endParaRPr lang="en-US" sz="2400" dirty="0">
              <a:solidFill>
                <a:srgbClr val="336600"/>
              </a:solidFill>
            </a:endParaRPr>
          </a:p>
        </p:txBody>
      </p:sp>
      <p:sp>
        <p:nvSpPr>
          <p:cNvPr id="6" name="TextBox 5">
            <a:extLst>
              <a:ext uri="{FF2B5EF4-FFF2-40B4-BE49-F238E27FC236}">
                <a16:creationId xmlns:a16="http://schemas.microsoft.com/office/drawing/2014/main" id="{E49E124E-2927-F68D-0A35-846ECC8E40FA}"/>
              </a:ext>
            </a:extLst>
          </p:cNvPr>
          <p:cNvSpPr txBox="1"/>
          <p:nvPr/>
        </p:nvSpPr>
        <p:spPr>
          <a:xfrm>
            <a:off x="6498721" y="2895600"/>
            <a:ext cx="511679" cy="307777"/>
          </a:xfrm>
          <a:prstGeom prst="rect">
            <a:avLst/>
          </a:prstGeom>
          <a:noFill/>
        </p:spPr>
        <p:txBody>
          <a:bodyPr wrap="none" rtlCol="0">
            <a:spAutoFit/>
          </a:bodyPr>
          <a:lstStyle/>
          <a:p>
            <a:r>
              <a:rPr lang="en-US" sz="1400" dirty="0">
                <a:solidFill>
                  <a:schemeClr val="tx2"/>
                </a:solidFill>
              </a:rPr>
              <a:t>2023</a:t>
            </a:r>
            <a:endParaRPr lang="en-US" sz="2400" dirty="0">
              <a:solidFill>
                <a:schemeClr val="tx2"/>
              </a:solidFill>
            </a:endParaRPr>
          </a:p>
        </p:txBody>
      </p:sp>
      <p:cxnSp>
        <p:nvCxnSpPr>
          <p:cNvPr id="8" name="Straight Arrow Connector 7">
            <a:extLst>
              <a:ext uri="{FF2B5EF4-FFF2-40B4-BE49-F238E27FC236}">
                <a16:creationId xmlns:a16="http://schemas.microsoft.com/office/drawing/2014/main" id="{A9C2AF2D-1021-ED46-20D0-E9ADC06A9D78}"/>
              </a:ext>
            </a:extLst>
          </p:cNvPr>
          <p:cNvCxnSpPr>
            <a:cxnSpLocks/>
          </p:cNvCxnSpPr>
          <p:nvPr/>
        </p:nvCxnSpPr>
        <p:spPr bwMode="auto">
          <a:xfrm flipH="1" flipV="1">
            <a:off x="6361906" y="2758785"/>
            <a:ext cx="206879" cy="304800"/>
          </a:xfrm>
          <a:prstGeom prst="straightConnector1">
            <a:avLst/>
          </a:prstGeom>
          <a:solidFill>
            <a:schemeClr val="accent1"/>
          </a:solidFill>
          <a:ln w="22225" cap="flat" cmpd="sng" algn="ctr">
            <a:solidFill>
              <a:schemeClr val="bg2"/>
            </a:solidFill>
            <a:prstDash val="solid"/>
            <a:round/>
            <a:headEnd type="none" w="med" len="med"/>
            <a:tailEnd type="triangle"/>
          </a:ln>
          <a:effectLst/>
        </p:spPr>
      </p:cxnSp>
      <p:sp>
        <p:nvSpPr>
          <p:cNvPr id="11" name="TextBox 10">
            <a:extLst>
              <a:ext uri="{FF2B5EF4-FFF2-40B4-BE49-F238E27FC236}">
                <a16:creationId xmlns:a16="http://schemas.microsoft.com/office/drawing/2014/main" id="{7453A671-798D-5CF8-E2F7-3FAE01690E59}"/>
              </a:ext>
            </a:extLst>
          </p:cNvPr>
          <p:cNvSpPr txBox="1"/>
          <p:nvPr/>
        </p:nvSpPr>
        <p:spPr>
          <a:xfrm>
            <a:off x="2286000" y="6336268"/>
            <a:ext cx="6400800" cy="338554"/>
          </a:xfrm>
          <a:prstGeom prst="rect">
            <a:avLst/>
          </a:prstGeom>
          <a:noFill/>
        </p:spPr>
        <p:txBody>
          <a:bodyPr wrap="square">
            <a:spAutoFit/>
          </a:bodyPr>
          <a:lstStyle/>
          <a:p>
            <a:r>
              <a:rPr lang="en-US" sz="1600" dirty="0"/>
              <a:t>https://nsidc.org/arcticseaicenews/charctic-interactive-sea-ice-graph/</a:t>
            </a:r>
          </a:p>
        </p:txBody>
      </p:sp>
      <p:sp>
        <p:nvSpPr>
          <p:cNvPr id="10" name="TextBox 9">
            <a:extLst>
              <a:ext uri="{FF2B5EF4-FFF2-40B4-BE49-F238E27FC236}">
                <a16:creationId xmlns:a16="http://schemas.microsoft.com/office/drawing/2014/main" id="{5ED1430E-B6FD-9141-0658-A7F752ECBF20}"/>
              </a:ext>
            </a:extLst>
          </p:cNvPr>
          <p:cNvSpPr txBox="1"/>
          <p:nvPr/>
        </p:nvSpPr>
        <p:spPr>
          <a:xfrm>
            <a:off x="5155625" y="4495800"/>
            <a:ext cx="511679" cy="307777"/>
          </a:xfrm>
          <a:prstGeom prst="rect">
            <a:avLst/>
          </a:prstGeom>
          <a:noFill/>
        </p:spPr>
        <p:txBody>
          <a:bodyPr wrap="none" rtlCol="0">
            <a:spAutoFit/>
          </a:bodyPr>
          <a:lstStyle/>
          <a:p>
            <a:r>
              <a:rPr lang="en-US" sz="1400" b="1" dirty="0">
                <a:solidFill>
                  <a:srgbClr val="FF0000"/>
                </a:solidFill>
              </a:rPr>
              <a:t>2012</a:t>
            </a:r>
            <a:endParaRPr lang="en-US" sz="2400" b="1" dirty="0">
              <a:solidFill>
                <a:srgbClr val="FF0000"/>
              </a:solidFill>
            </a:endParaRPr>
          </a:p>
        </p:txBody>
      </p:sp>
      <p:pic>
        <p:nvPicPr>
          <p:cNvPr id="13" name="Picture 12">
            <a:extLst>
              <a:ext uri="{FF2B5EF4-FFF2-40B4-BE49-F238E27FC236}">
                <a16:creationId xmlns:a16="http://schemas.microsoft.com/office/drawing/2014/main" id="{B9064B25-35B3-123B-8DED-53A6090F1A24}"/>
              </a:ext>
            </a:extLst>
          </p:cNvPr>
          <p:cNvPicPr>
            <a:picLocks noChangeAspect="1"/>
          </p:cNvPicPr>
          <p:nvPr/>
        </p:nvPicPr>
        <p:blipFill>
          <a:blip r:embed="rId3"/>
          <a:stretch>
            <a:fillRect/>
          </a:stretch>
        </p:blipFill>
        <p:spPr>
          <a:xfrm>
            <a:off x="3305175" y="171450"/>
            <a:ext cx="3781425" cy="819150"/>
          </a:xfrm>
          <a:prstGeom prst="rect">
            <a:avLst/>
          </a:prstGeom>
        </p:spPr>
      </p:pic>
    </p:spTree>
    <p:extLst>
      <p:ext uri="{BB962C8B-B14F-4D97-AF65-F5344CB8AC3E}">
        <p14:creationId xmlns:p14="http://schemas.microsoft.com/office/powerpoint/2010/main" val="608006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6597ED-02C7-7DA7-6114-1CE9DCCC5C85}"/>
              </a:ext>
            </a:extLst>
          </p:cNvPr>
          <p:cNvSpPr>
            <a:spLocks noGrp="1"/>
          </p:cNvSpPr>
          <p:nvPr>
            <p:ph type="sldNum" sz="quarter" idx="12"/>
          </p:nvPr>
        </p:nvSpPr>
        <p:spPr/>
        <p:txBody>
          <a:bodyPr/>
          <a:lstStyle/>
          <a:p>
            <a:pPr>
              <a:defRPr/>
            </a:pPr>
            <a:fld id="{11004247-48B2-4E85-AE06-0779406BEB7B}" type="slidenum">
              <a:rPr lang="en-US" smtClean="0"/>
              <a:pPr>
                <a:defRPr/>
              </a:pPr>
              <a:t>51</a:t>
            </a:fld>
            <a:endParaRPr lang="en-US"/>
          </a:p>
        </p:txBody>
      </p:sp>
      <p:pic>
        <p:nvPicPr>
          <p:cNvPr id="4" name="Picture 3">
            <a:extLst>
              <a:ext uri="{FF2B5EF4-FFF2-40B4-BE49-F238E27FC236}">
                <a16:creationId xmlns:a16="http://schemas.microsoft.com/office/drawing/2014/main" id="{0EF55C1B-C518-2662-6272-2251543CA126}"/>
              </a:ext>
            </a:extLst>
          </p:cNvPr>
          <p:cNvPicPr>
            <a:picLocks noChangeAspect="1"/>
          </p:cNvPicPr>
          <p:nvPr/>
        </p:nvPicPr>
        <p:blipFill>
          <a:blip r:embed="rId2"/>
          <a:stretch>
            <a:fillRect/>
          </a:stretch>
        </p:blipFill>
        <p:spPr>
          <a:xfrm>
            <a:off x="76200" y="97527"/>
            <a:ext cx="8763000" cy="6455673"/>
          </a:xfrm>
          <a:prstGeom prst="rect">
            <a:avLst/>
          </a:prstGeom>
        </p:spPr>
      </p:pic>
      <p:pic>
        <p:nvPicPr>
          <p:cNvPr id="6" name="Picture 5">
            <a:extLst>
              <a:ext uri="{FF2B5EF4-FFF2-40B4-BE49-F238E27FC236}">
                <a16:creationId xmlns:a16="http://schemas.microsoft.com/office/drawing/2014/main" id="{4A3789EC-E4A2-28A4-8E92-86D7EDAD91A0}"/>
              </a:ext>
            </a:extLst>
          </p:cNvPr>
          <p:cNvPicPr>
            <a:picLocks noChangeAspect="1"/>
          </p:cNvPicPr>
          <p:nvPr/>
        </p:nvPicPr>
        <p:blipFill>
          <a:blip r:embed="rId3"/>
          <a:stretch>
            <a:fillRect/>
          </a:stretch>
        </p:blipFill>
        <p:spPr>
          <a:xfrm>
            <a:off x="1143000" y="228600"/>
            <a:ext cx="3743325" cy="895350"/>
          </a:xfrm>
          <a:prstGeom prst="rect">
            <a:avLst/>
          </a:prstGeom>
        </p:spPr>
      </p:pic>
      <p:sp>
        <p:nvSpPr>
          <p:cNvPr id="7" name="TextBox 6">
            <a:extLst>
              <a:ext uri="{FF2B5EF4-FFF2-40B4-BE49-F238E27FC236}">
                <a16:creationId xmlns:a16="http://schemas.microsoft.com/office/drawing/2014/main" id="{1A4709A7-745A-D50B-DCDE-6E508A5CE853}"/>
              </a:ext>
            </a:extLst>
          </p:cNvPr>
          <p:cNvSpPr txBox="1"/>
          <p:nvPr/>
        </p:nvSpPr>
        <p:spPr>
          <a:xfrm>
            <a:off x="2286000" y="6477000"/>
            <a:ext cx="6400800" cy="338554"/>
          </a:xfrm>
          <a:prstGeom prst="rect">
            <a:avLst/>
          </a:prstGeom>
          <a:noFill/>
        </p:spPr>
        <p:txBody>
          <a:bodyPr wrap="square">
            <a:spAutoFit/>
          </a:bodyPr>
          <a:lstStyle/>
          <a:p>
            <a:r>
              <a:rPr lang="en-US" sz="1600" dirty="0"/>
              <a:t>https://nsidc.org/arcticseaicenews/charctic-interactive-sea-ice-graph/</a:t>
            </a:r>
          </a:p>
        </p:txBody>
      </p:sp>
      <p:sp>
        <p:nvSpPr>
          <p:cNvPr id="8" name="TextBox 7">
            <a:extLst>
              <a:ext uri="{FF2B5EF4-FFF2-40B4-BE49-F238E27FC236}">
                <a16:creationId xmlns:a16="http://schemas.microsoft.com/office/drawing/2014/main" id="{6CFE26DC-2226-1FC8-49A9-0E4CBDA206AA}"/>
              </a:ext>
            </a:extLst>
          </p:cNvPr>
          <p:cNvSpPr txBox="1"/>
          <p:nvPr/>
        </p:nvSpPr>
        <p:spPr>
          <a:xfrm>
            <a:off x="4359926" y="2524990"/>
            <a:ext cx="511679" cy="307777"/>
          </a:xfrm>
          <a:prstGeom prst="rect">
            <a:avLst/>
          </a:prstGeom>
          <a:noFill/>
        </p:spPr>
        <p:txBody>
          <a:bodyPr wrap="none" rtlCol="0">
            <a:spAutoFit/>
          </a:bodyPr>
          <a:lstStyle/>
          <a:p>
            <a:r>
              <a:rPr lang="en-US" sz="1400" dirty="0">
                <a:solidFill>
                  <a:srgbClr val="336600"/>
                </a:solidFill>
              </a:rPr>
              <a:t>2024</a:t>
            </a:r>
            <a:endParaRPr lang="en-US" sz="2400" dirty="0">
              <a:solidFill>
                <a:srgbClr val="336600"/>
              </a:solidFill>
            </a:endParaRPr>
          </a:p>
        </p:txBody>
      </p:sp>
      <p:cxnSp>
        <p:nvCxnSpPr>
          <p:cNvPr id="10" name="Straight Arrow Connector 9">
            <a:extLst>
              <a:ext uri="{FF2B5EF4-FFF2-40B4-BE49-F238E27FC236}">
                <a16:creationId xmlns:a16="http://schemas.microsoft.com/office/drawing/2014/main" id="{8764E620-0B54-8A3F-2EA2-2FB18E3B6708}"/>
              </a:ext>
            </a:extLst>
          </p:cNvPr>
          <p:cNvCxnSpPr>
            <a:cxnSpLocks/>
          </p:cNvCxnSpPr>
          <p:nvPr/>
        </p:nvCxnSpPr>
        <p:spPr bwMode="auto">
          <a:xfrm flipH="1" flipV="1">
            <a:off x="4222170" y="2367395"/>
            <a:ext cx="206879" cy="304800"/>
          </a:xfrm>
          <a:prstGeom prst="straightConnector1">
            <a:avLst/>
          </a:prstGeom>
          <a:solidFill>
            <a:schemeClr val="accent1"/>
          </a:solidFill>
          <a:ln w="22225" cap="flat" cmpd="sng" algn="ctr">
            <a:solidFill>
              <a:schemeClr val="bg2"/>
            </a:solidFill>
            <a:prstDash val="solid"/>
            <a:round/>
            <a:headEnd type="none" w="med" len="med"/>
            <a:tailEnd type="triangle"/>
          </a:ln>
          <a:effectLst/>
        </p:spPr>
      </p:cxnSp>
      <p:sp>
        <p:nvSpPr>
          <p:cNvPr id="11" name="TextBox 10">
            <a:extLst>
              <a:ext uri="{FF2B5EF4-FFF2-40B4-BE49-F238E27FC236}">
                <a16:creationId xmlns:a16="http://schemas.microsoft.com/office/drawing/2014/main" id="{0BA29E4F-B5DA-A586-1E48-E998C022BA89}"/>
              </a:ext>
            </a:extLst>
          </p:cNvPr>
          <p:cNvSpPr txBox="1"/>
          <p:nvPr/>
        </p:nvSpPr>
        <p:spPr>
          <a:xfrm>
            <a:off x="3276600" y="3581400"/>
            <a:ext cx="511679" cy="307777"/>
          </a:xfrm>
          <a:prstGeom prst="rect">
            <a:avLst/>
          </a:prstGeom>
          <a:noFill/>
        </p:spPr>
        <p:txBody>
          <a:bodyPr wrap="none" rtlCol="0">
            <a:spAutoFit/>
          </a:bodyPr>
          <a:lstStyle/>
          <a:p>
            <a:r>
              <a:rPr lang="en-US" sz="1400" b="1" dirty="0">
                <a:solidFill>
                  <a:srgbClr val="FF0000"/>
                </a:solidFill>
              </a:rPr>
              <a:t>2023</a:t>
            </a:r>
            <a:endParaRPr lang="en-US" sz="2400" b="1" dirty="0">
              <a:solidFill>
                <a:srgbClr val="FF0000"/>
              </a:solidFill>
            </a:endParaRPr>
          </a:p>
        </p:txBody>
      </p:sp>
    </p:spTree>
    <p:extLst>
      <p:ext uri="{BB962C8B-B14F-4D97-AF65-F5344CB8AC3E}">
        <p14:creationId xmlns:p14="http://schemas.microsoft.com/office/powerpoint/2010/main" val="922437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http://nsidc.org/cryosphere/images/bigPic-antarctica2.jpg"/>
          <p:cNvPicPr>
            <a:picLocks noChangeAspect="1" noChangeArrowheads="1"/>
          </p:cNvPicPr>
          <p:nvPr/>
        </p:nvPicPr>
        <p:blipFill>
          <a:blip r:embed="rId3" cstate="print"/>
          <a:srcRect r="39581" b="827"/>
          <a:stretch>
            <a:fillRect/>
          </a:stretch>
        </p:blipFill>
        <p:spPr bwMode="auto">
          <a:xfrm>
            <a:off x="-1" y="0"/>
            <a:ext cx="9179169" cy="6858000"/>
          </a:xfrm>
          <a:prstGeom prst="rect">
            <a:avLst/>
          </a:prstGeom>
          <a:noFill/>
        </p:spPr>
      </p:pic>
      <p:sp>
        <p:nvSpPr>
          <p:cNvPr id="2050" name="Rectangle 2"/>
          <p:cNvSpPr>
            <a:spLocks noGrp="1" noChangeArrowheads="1"/>
          </p:cNvSpPr>
          <p:nvPr>
            <p:ph type="ctrTitle" idx="4294967295"/>
          </p:nvPr>
        </p:nvSpPr>
        <p:spPr>
          <a:xfrm>
            <a:off x="0" y="0"/>
            <a:ext cx="9144000" cy="685800"/>
          </a:xfrm>
          <a:prstGeom prst="rect">
            <a:avLst/>
          </a:prstGeom>
          <a:effectLst>
            <a:outerShdw blurRad="50800" dist="38100" dir="2700000" algn="tl" rotWithShape="0">
              <a:prstClr val="black"/>
            </a:outerShdw>
          </a:effectLst>
        </p:spPr>
        <p:txBody>
          <a:bodyPr>
            <a:normAutofit/>
          </a:bodyPr>
          <a:lstStyle/>
          <a:p>
            <a:pPr>
              <a:defRPr/>
            </a:pPr>
            <a:r>
              <a:rPr lang="en-US" sz="3200" b="1" dirty="0">
                <a:latin typeface="Arial" charset="0"/>
                <a:ea typeface="SimSun" pitchFamily="2" charset="-122"/>
              </a:rPr>
              <a:t>Some Basics about Glaciers</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52</a:t>
            </a:fld>
            <a:endParaRPr lang="en-US" dirty="0">
              <a:solidFill>
                <a:schemeClr val="bg2"/>
              </a:solidFill>
            </a:endParaRPr>
          </a:p>
        </p:txBody>
      </p:sp>
      <p:sp>
        <p:nvSpPr>
          <p:cNvPr id="6" name="Rectangle 3"/>
          <p:cNvSpPr txBox="1">
            <a:spLocks noChangeArrowheads="1"/>
          </p:cNvSpPr>
          <p:nvPr/>
        </p:nvSpPr>
        <p:spPr bwMode="auto">
          <a:xfrm>
            <a:off x="70224" y="709704"/>
            <a:ext cx="8915400" cy="5562600"/>
          </a:xfrm>
          <a:prstGeom prst="rect">
            <a:avLst/>
          </a:prstGeom>
          <a:noFill/>
          <a:ln w="9525">
            <a:noFill/>
            <a:miter lim="800000"/>
            <a:headEnd/>
            <a:tailEnd/>
          </a:ln>
        </p:spPr>
        <p:txBody>
          <a:bodyPr/>
          <a:lstStyle/>
          <a:p>
            <a:pPr marL="342900" indent="-342900" algn="l">
              <a:spcBef>
                <a:spcPct val="20000"/>
              </a:spcBef>
              <a:buFontTx/>
              <a:buChar char="•"/>
              <a:defRPr/>
            </a:pPr>
            <a:r>
              <a:rPr lang="en-US" sz="2200" b="1" kern="0" dirty="0">
                <a:solidFill>
                  <a:schemeClr val="tx2"/>
                </a:solidFill>
                <a:latin typeface="Microsoft Sans Serif" pitchFamily="34" charset="0"/>
              </a:rPr>
              <a:t>A glacier </a:t>
            </a:r>
            <a:r>
              <a:rPr lang="en-US" sz="2200" b="1" kern="0" dirty="0">
                <a:latin typeface="Microsoft Sans Serif" pitchFamily="34" charset="0"/>
              </a:rPr>
              <a:t>is a large persistent body of ice that forms where accumulation of snow exceeds its ablation (net melting). </a:t>
            </a:r>
          </a:p>
          <a:p>
            <a:pPr marL="342900" indent="-342900" algn="l">
              <a:spcBef>
                <a:spcPct val="20000"/>
              </a:spcBef>
              <a:buFontTx/>
              <a:buChar char="•"/>
              <a:defRPr/>
            </a:pPr>
            <a:r>
              <a:rPr lang="en-US" sz="2200" b="1" kern="0" dirty="0">
                <a:solidFill>
                  <a:schemeClr val="tx2"/>
                </a:solidFill>
                <a:latin typeface="Microsoft Sans Serif" pitchFamily="34" charset="0"/>
              </a:rPr>
              <a:t>Glacier types</a:t>
            </a:r>
            <a:r>
              <a:rPr lang="en-US" sz="2200" b="1" kern="0" dirty="0">
                <a:latin typeface="Microsoft Sans Serif" pitchFamily="34" charset="0"/>
              </a:rPr>
              <a:t>:  </a:t>
            </a:r>
          </a:p>
          <a:p>
            <a:pPr marL="342900" indent="-342900" algn="l">
              <a:spcBef>
                <a:spcPct val="20000"/>
              </a:spcBef>
              <a:defRPr/>
            </a:pPr>
            <a:r>
              <a:rPr lang="en-US" sz="2200" b="1" kern="0" dirty="0">
                <a:latin typeface="Microsoft Sans Serif" pitchFamily="34" charset="0"/>
              </a:rPr>
              <a:t>	 - </a:t>
            </a:r>
            <a:r>
              <a:rPr lang="en-US" sz="2200" b="1" kern="0" dirty="0">
                <a:solidFill>
                  <a:schemeClr val="tx2"/>
                </a:solidFill>
                <a:latin typeface="Microsoft Sans Serif" pitchFamily="34" charset="0"/>
              </a:rPr>
              <a:t>alpine glacier or mountain glacier</a:t>
            </a:r>
            <a:r>
              <a:rPr lang="en-US" sz="2200" b="1" kern="0" dirty="0">
                <a:latin typeface="Microsoft Sans Serif" pitchFamily="34" charset="0"/>
              </a:rPr>
              <a:t>, called an ice cap if over a whole mountain 	</a:t>
            </a:r>
          </a:p>
          <a:p>
            <a:pPr marL="342900" indent="-342900" algn="l">
              <a:spcBef>
                <a:spcPct val="20000"/>
              </a:spcBef>
              <a:defRPr/>
            </a:pPr>
            <a:r>
              <a:rPr lang="en-US" sz="2200" b="1" kern="0" dirty="0">
                <a:latin typeface="Microsoft Sans Serif" pitchFamily="34" charset="0"/>
              </a:rPr>
              <a:t>     - </a:t>
            </a:r>
            <a:r>
              <a:rPr lang="en-US" sz="2200" b="1" kern="0" dirty="0">
                <a:solidFill>
                  <a:schemeClr val="tx2"/>
                </a:solidFill>
                <a:latin typeface="Microsoft Sans Serif" pitchFamily="34" charset="0"/>
              </a:rPr>
              <a:t>ice sheet or continental glacier</a:t>
            </a:r>
            <a:r>
              <a:rPr lang="en-US" sz="2200" b="1" kern="0" dirty="0">
                <a:latin typeface="Microsoft Sans Serif" pitchFamily="34" charset="0"/>
              </a:rPr>
              <a:t>: Greenland and Antarctica</a:t>
            </a:r>
          </a:p>
          <a:p>
            <a:pPr marL="342900" indent="-342900" algn="l">
              <a:spcBef>
                <a:spcPct val="20000"/>
              </a:spcBef>
              <a:buFontTx/>
              <a:buChar char="•"/>
              <a:defRPr/>
            </a:pPr>
            <a:r>
              <a:rPr lang="en-US" sz="2200" b="1" kern="0" dirty="0">
                <a:latin typeface="Microsoft Sans Serif" pitchFamily="34" charset="0"/>
              </a:rPr>
              <a:t>Glaciers cover </a:t>
            </a:r>
            <a:r>
              <a:rPr lang="en-US" sz="2200" b="1" kern="0" dirty="0">
                <a:solidFill>
                  <a:schemeClr val="tx2"/>
                </a:solidFill>
                <a:latin typeface="Microsoft Sans Serif" pitchFamily="34" charset="0"/>
                <a:sym typeface="Symbol"/>
              </a:rPr>
              <a:t></a:t>
            </a:r>
            <a:r>
              <a:rPr lang="en-US" sz="2200" b="1" kern="0" dirty="0">
                <a:solidFill>
                  <a:schemeClr val="tx2"/>
                </a:solidFill>
                <a:latin typeface="Microsoft Sans Serif" pitchFamily="34" charset="0"/>
              </a:rPr>
              <a:t>10% </a:t>
            </a:r>
            <a:r>
              <a:rPr lang="en-US" sz="2200" b="1" kern="0" dirty="0">
                <a:latin typeface="Microsoft Sans Serif" pitchFamily="34" charset="0"/>
              </a:rPr>
              <a:t>of global land areas currently, about </a:t>
            </a:r>
            <a:r>
              <a:rPr lang="en-US" sz="2200" b="1" kern="0" dirty="0">
                <a:solidFill>
                  <a:schemeClr val="tx2"/>
                </a:solidFill>
                <a:latin typeface="Microsoft Sans Serif" pitchFamily="34" charset="0"/>
              </a:rPr>
              <a:t>1/3 </a:t>
            </a:r>
            <a:r>
              <a:rPr lang="en-US" sz="2200" b="1" kern="0" dirty="0">
                <a:latin typeface="Microsoft Sans Serif" pitchFamily="34" charset="0"/>
              </a:rPr>
              <a:t>of global land during the LGM about 18ka ago when sea level was </a:t>
            </a:r>
            <a:r>
              <a:rPr lang="en-US" sz="2200" b="1" kern="0" dirty="0">
                <a:solidFill>
                  <a:schemeClr val="tx2"/>
                </a:solidFill>
                <a:latin typeface="Microsoft Sans Serif" pitchFamily="34" charset="0"/>
              </a:rPr>
              <a:t>120m</a:t>
            </a:r>
            <a:r>
              <a:rPr lang="en-US" sz="2200" b="1" kern="0" dirty="0">
                <a:latin typeface="Microsoft Sans Serif" pitchFamily="34" charset="0"/>
              </a:rPr>
              <a:t> lower. </a:t>
            </a:r>
          </a:p>
          <a:p>
            <a:pPr marL="342900" indent="-342900" algn="l">
              <a:spcBef>
                <a:spcPct val="20000"/>
              </a:spcBef>
              <a:buFontTx/>
              <a:buChar char="•"/>
              <a:defRPr/>
            </a:pPr>
            <a:r>
              <a:rPr lang="en-US" sz="2200" b="1" kern="0" dirty="0">
                <a:latin typeface="Microsoft Sans Serif" pitchFamily="34" charset="0"/>
              </a:rPr>
              <a:t>Glaciers store about </a:t>
            </a:r>
            <a:r>
              <a:rPr lang="en-US" sz="2200" b="1" kern="0" dirty="0">
                <a:solidFill>
                  <a:schemeClr val="tx2"/>
                </a:solidFill>
                <a:latin typeface="Microsoft Sans Serif" pitchFamily="34" charset="0"/>
                <a:sym typeface="Symbol"/>
              </a:rPr>
              <a:t>6</a:t>
            </a:r>
            <a:r>
              <a:rPr lang="en-US" sz="2200" b="1" kern="0" dirty="0">
                <a:solidFill>
                  <a:schemeClr val="tx2"/>
                </a:solidFill>
                <a:latin typeface="Microsoft Sans Serif" pitchFamily="34" charset="0"/>
              </a:rPr>
              <a:t>9% </a:t>
            </a:r>
            <a:r>
              <a:rPr lang="en-US" sz="2200" b="1" kern="0" dirty="0">
                <a:latin typeface="Microsoft Sans Serif" pitchFamily="34" charset="0"/>
              </a:rPr>
              <a:t>of Earth’s freshwater. They would raise the sea level by </a:t>
            </a:r>
            <a:r>
              <a:rPr lang="en-US" sz="2200" b="1" kern="0" dirty="0">
                <a:solidFill>
                  <a:schemeClr val="tx2"/>
                </a:solidFill>
                <a:latin typeface="Microsoft Sans Serif" pitchFamily="34" charset="0"/>
              </a:rPr>
              <a:t>70m </a:t>
            </a:r>
            <a:r>
              <a:rPr lang="en-US" sz="2200" b="1" kern="0" dirty="0">
                <a:latin typeface="Microsoft Sans Serif" pitchFamily="34" charset="0"/>
              </a:rPr>
              <a:t>if they all melted.   </a:t>
            </a:r>
          </a:p>
          <a:p>
            <a:pPr marL="342900" indent="-342900" algn="l">
              <a:spcBef>
                <a:spcPct val="20000"/>
              </a:spcBef>
              <a:buFontTx/>
              <a:buChar char="•"/>
              <a:defRPr/>
            </a:pPr>
            <a:r>
              <a:rPr lang="en-US" sz="2200" b="1" kern="0" dirty="0">
                <a:latin typeface="Microsoft Sans Serif" pitchFamily="34" charset="0"/>
              </a:rPr>
              <a:t>About </a:t>
            </a:r>
            <a:r>
              <a:rPr lang="en-US" sz="2200" b="1" kern="0" dirty="0">
                <a:solidFill>
                  <a:schemeClr val="tx2"/>
                </a:solidFill>
                <a:latin typeface="Microsoft Sans Serif" pitchFamily="34" charset="0"/>
              </a:rPr>
              <a:t>1/3</a:t>
            </a:r>
            <a:r>
              <a:rPr lang="en-US" sz="2200" b="1" kern="0" dirty="0">
                <a:latin typeface="Microsoft Sans Serif" pitchFamily="34" charset="0"/>
              </a:rPr>
              <a:t> of world’s population depends on glacial water. </a:t>
            </a:r>
          </a:p>
          <a:p>
            <a:pPr marL="342900" indent="-342900" algn="l">
              <a:spcBef>
                <a:spcPct val="20000"/>
              </a:spcBef>
              <a:buFontTx/>
              <a:buChar char="•"/>
              <a:defRPr/>
            </a:pPr>
            <a:r>
              <a:rPr lang="en-US" sz="2200" b="1" kern="0" dirty="0">
                <a:latin typeface="Microsoft Sans Serif" pitchFamily="34" charset="0"/>
              </a:rPr>
              <a:t>Most glaciers move downhill and change on time scales of </a:t>
            </a:r>
            <a:r>
              <a:rPr lang="en-US" sz="2200" b="1" kern="0" dirty="0">
                <a:solidFill>
                  <a:schemeClr val="tx2"/>
                </a:solidFill>
                <a:latin typeface="Microsoft Sans Serif" pitchFamily="34" charset="0"/>
              </a:rPr>
              <a:t>10-1000</a:t>
            </a:r>
            <a:r>
              <a:rPr lang="en-US" sz="2200" b="1" kern="0" dirty="0">
                <a:latin typeface="Microsoft Sans Serif" pitchFamily="34" charset="0"/>
              </a:rPr>
              <a:t> years</a:t>
            </a:r>
          </a:p>
          <a:p>
            <a:pPr marL="342900" indent="-342900" algn="l">
              <a:spcBef>
                <a:spcPct val="20000"/>
              </a:spcBef>
              <a:buFontTx/>
              <a:buChar char="•"/>
              <a:defRPr/>
            </a:pPr>
            <a:r>
              <a:rPr lang="en-US" sz="2200" b="1" kern="0" dirty="0">
                <a:solidFill>
                  <a:schemeClr val="tx2"/>
                </a:solidFill>
                <a:latin typeface="Microsoft Sans Serif" pitchFamily="34" charset="0"/>
              </a:rPr>
              <a:t>Glacier dynamics is complicated and  has not yet been included in most climate models.</a:t>
            </a:r>
          </a:p>
          <a:p>
            <a:pPr marL="342900" indent="-342900" algn="l">
              <a:spcBef>
                <a:spcPct val="20000"/>
              </a:spcBef>
              <a:buFontTx/>
              <a:buChar char="•"/>
              <a:defRPr/>
            </a:pPr>
            <a:endParaRPr lang="en-US" sz="2200" b="1" kern="0" dirty="0">
              <a:solidFill>
                <a:schemeClr val="tx2"/>
              </a:solidFill>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blinds(horizontal)">
                                      <p:cBhvr>
                                        <p:cTn id="18" dur="500"/>
                                        <p:tgtEl>
                                          <p:spTgt spid="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blinds(horizontal)">
                                      <p:cBhvr>
                                        <p:cTn id="23" dur="500"/>
                                        <p:tgtEl>
                                          <p:spTgt spid="6">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linds(horizontal)">
                                      <p:cBhvr>
                                        <p:cTn id="26" dur="500"/>
                                        <p:tgtEl>
                                          <p:spTgt spid="6">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linds(horizontal)">
                                      <p:cBhvr>
                                        <p:cTn id="31" dur="500"/>
                                        <p:tgtEl>
                                          <p:spTgt spid="6">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blinds(horizontal)">
                                      <p:cBhvr>
                                        <p:cTn id="34"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Figure - refer to figure caption for alternative text description"/>
          <p:cNvPicPr>
            <a:picLocks noChangeAspect="1" noChangeArrowheads="1"/>
          </p:cNvPicPr>
          <p:nvPr/>
        </p:nvPicPr>
        <p:blipFill>
          <a:blip r:embed="rId2" cstate="print"/>
          <a:srcRect/>
          <a:stretch>
            <a:fillRect/>
          </a:stretch>
        </p:blipFill>
        <p:spPr bwMode="auto">
          <a:xfrm>
            <a:off x="914400" y="1295400"/>
            <a:ext cx="7467600" cy="5227320"/>
          </a:xfrm>
          <a:prstGeom prst="rect">
            <a:avLst/>
          </a:prstGeom>
          <a:noFill/>
        </p:spPr>
      </p:pic>
      <p:sp>
        <p:nvSpPr>
          <p:cNvPr id="3"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a:defRPr/>
            </a:pPr>
            <a:r>
              <a:rPr lang="en-US" sz="4000" b="1" kern="0" dirty="0">
                <a:solidFill>
                  <a:srgbClr val="FF3300"/>
                </a:solidFill>
                <a:latin typeface="Arial" charset="0"/>
                <a:ea typeface="SimSun" pitchFamily="2" charset="-122"/>
              </a:rPr>
              <a:t>Mass Balance of Glaciers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http://www.eea.europa.eu/data-and-maps/figures/melting-area-197920132008-and-mass/ccs109_fig2-7.eps/image_original"/>
          <p:cNvPicPr>
            <a:picLocks noChangeAspect="1" noChangeArrowheads="1"/>
          </p:cNvPicPr>
          <p:nvPr/>
        </p:nvPicPr>
        <p:blipFill>
          <a:blip r:embed="rId3" cstate="print"/>
          <a:srcRect r="52608"/>
          <a:stretch>
            <a:fillRect/>
          </a:stretch>
        </p:blipFill>
        <p:spPr bwMode="auto">
          <a:xfrm>
            <a:off x="1143000" y="666749"/>
            <a:ext cx="7010400" cy="5734051"/>
          </a:xfrm>
          <a:prstGeom prst="rect">
            <a:avLst/>
          </a:prstGeom>
          <a:noFill/>
        </p:spPr>
      </p:pic>
      <p:sp>
        <p:nvSpPr>
          <p:cNvPr id="5" name="Rectangle 4"/>
          <p:cNvSpPr/>
          <p:nvPr/>
        </p:nvSpPr>
        <p:spPr>
          <a:xfrm>
            <a:off x="228600" y="6412468"/>
            <a:ext cx="8458200" cy="338554"/>
          </a:xfrm>
          <a:prstGeom prst="rect">
            <a:avLst/>
          </a:prstGeom>
        </p:spPr>
        <p:txBody>
          <a:bodyPr wrap="square">
            <a:spAutoFit/>
          </a:bodyPr>
          <a:lstStyle/>
          <a:p>
            <a:pPr algn="l"/>
            <a:r>
              <a:rPr lang="en-US" sz="1600" dirty="0"/>
              <a:t>Source: http://www.eea.europa.eu/data-and-maps/figures/melting-area-197920132008-and-mass</a:t>
            </a:r>
          </a:p>
        </p:txBody>
      </p:sp>
      <p:sp>
        <p:nvSpPr>
          <p:cNvPr id="6" name="TextBox 5"/>
          <p:cNvSpPr txBox="1"/>
          <p:nvPr/>
        </p:nvSpPr>
        <p:spPr bwMode="auto">
          <a:xfrm>
            <a:off x="1524000" y="0"/>
            <a:ext cx="7027886" cy="707886"/>
          </a:xfrm>
          <a:prstGeom prst="rect">
            <a:avLst/>
          </a:prstGeom>
          <a:noFill/>
          <a:ln w="9525">
            <a:noFill/>
            <a:miter lim="800000"/>
            <a:headEnd/>
            <a:tailEnd/>
          </a:ln>
        </p:spPr>
        <p:txBody>
          <a:bodyPr wrap="none" rtlCol="0">
            <a:spAutoFit/>
          </a:bodyPr>
          <a:lstStyle/>
          <a:p>
            <a:pPr marL="342900" indent="-342900" algn="l">
              <a:spcBef>
                <a:spcPct val="20000"/>
              </a:spcBef>
            </a:pPr>
            <a:r>
              <a:rPr lang="en-US" sz="4000" b="1" kern="0" dirty="0">
                <a:solidFill>
                  <a:schemeClr val="tx2"/>
                </a:solidFill>
                <a:latin typeface="Arial" pitchFamily="34" charset="0"/>
                <a:cs typeface="Arial" pitchFamily="34" charset="0"/>
              </a:rPr>
              <a:t>Greenland Ice Sheet Retreat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nsidc.org/cryosphere/quickfacts/images/iceshelf_locations.png"/>
          <p:cNvPicPr>
            <a:picLocks noChangeAspect="1" noChangeArrowheads="1"/>
          </p:cNvPicPr>
          <p:nvPr/>
        </p:nvPicPr>
        <p:blipFill>
          <a:blip r:embed="rId3" cstate="print"/>
          <a:srcRect/>
          <a:stretch>
            <a:fillRect/>
          </a:stretch>
        </p:blipFill>
        <p:spPr bwMode="auto">
          <a:xfrm>
            <a:off x="1143000" y="941772"/>
            <a:ext cx="7086600" cy="5687628"/>
          </a:xfrm>
          <a:prstGeom prst="rect">
            <a:avLst/>
          </a:prstGeom>
          <a:noFill/>
        </p:spPr>
      </p:pic>
      <p:sp>
        <p:nvSpPr>
          <p:cNvPr id="3" name="TextBox 2"/>
          <p:cNvSpPr txBox="1"/>
          <p:nvPr/>
        </p:nvSpPr>
        <p:spPr bwMode="auto">
          <a:xfrm>
            <a:off x="2819400" y="152400"/>
            <a:ext cx="4305987" cy="584775"/>
          </a:xfrm>
          <a:prstGeom prst="rect">
            <a:avLst/>
          </a:prstGeom>
          <a:noFill/>
          <a:ln w="9525">
            <a:noFill/>
            <a:miter lim="800000"/>
            <a:headEnd/>
            <a:tailEnd/>
          </a:ln>
        </p:spPr>
        <p:txBody>
          <a:bodyPr wrap="none" rtlCol="0">
            <a:spAutoFit/>
          </a:bodyPr>
          <a:lstStyle/>
          <a:p>
            <a:pPr marL="342900" indent="-342900" algn="l">
              <a:spcBef>
                <a:spcPct val="20000"/>
              </a:spcBef>
            </a:pPr>
            <a:r>
              <a:rPr lang="en-US" sz="3200" b="1" kern="0" dirty="0">
                <a:solidFill>
                  <a:schemeClr val="tx2"/>
                </a:solidFill>
                <a:latin typeface="Arial" pitchFamily="34" charset="0"/>
                <a:cs typeface="Arial" pitchFamily="34" charset="0"/>
              </a:rPr>
              <a:t>Antarctic Ice Shelves</a:t>
            </a:r>
          </a:p>
        </p:txBody>
      </p:sp>
      <p:cxnSp>
        <p:nvCxnSpPr>
          <p:cNvPr id="8" name="Straight Arrow Connector 7"/>
          <p:cNvCxnSpPr/>
          <p:nvPr/>
        </p:nvCxnSpPr>
        <p:spPr bwMode="auto">
          <a:xfrm>
            <a:off x="4736756" y="941772"/>
            <a:ext cx="0" cy="5687628"/>
          </a:xfrm>
          <a:prstGeom prst="straightConnector1">
            <a:avLst/>
          </a:prstGeom>
          <a:solidFill>
            <a:schemeClr val="accent1"/>
          </a:solidFill>
          <a:ln w="25400" cap="flat" cmpd="sng" algn="ctr">
            <a:solidFill>
              <a:schemeClr val="tx2"/>
            </a:solidFill>
            <a:prstDash val="solid"/>
            <a:round/>
            <a:headEnd type="triangle" w="med" len="med"/>
            <a:tailEnd type="triangle"/>
          </a:ln>
          <a:effectLst/>
        </p:spPr>
      </p:cxnSp>
      <p:sp>
        <p:nvSpPr>
          <p:cNvPr id="9" name="TextBox 8"/>
          <p:cNvSpPr txBox="1"/>
          <p:nvPr/>
        </p:nvSpPr>
        <p:spPr bwMode="auto">
          <a:xfrm>
            <a:off x="4578178" y="648156"/>
            <a:ext cx="38343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0</a:t>
            </a:r>
            <a:r>
              <a:rPr lang="en-US" sz="1800" kern="0" baseline="30000" dirty="0">
                <a:latin typeface="+mj-lt"/>
              </a:rPr>
              <a:t>o</a:t>
            </a:r>
          </a:p>
        </p:txBody>
      </p:sp>
      <p:sp>
        <p:nvSpPr>
          <p:cNvPr id="10" name="TextBox 9"/>
          <p:cNvSpPr txBox="1"/>
          <p:nvPr/>
        </p:nvSpPr>
        <p:spPr bwMode="auto">
          <a:xfrm>
            <a:off x="4459970" y="6534090"/>
            <a:ext cx="617477"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180</a:t>
            </a:r>
            <a:r>
              <a:rPr lang="en-US" sz="1800" kern="0" baseline="30000" dirty="0">
                <a:latin typeface="+mj-lt"/>
              </a:rPr>
              <a:t>o</a:t>
            </a:r>
          </a:p>
        </p:txBody>
      </p:sp>
      <p:cxnSp>
        <p:nvCxnSpPr>
          <p:cNvPr id="11" name="Straight Arrow Connector 10"/>
          <p:cNvCxnSpPr/>
          <p:nvPr/>
        </p:nvCxnSpPr>
        <p:spPr bwMode="auto">
          <a:xfrm flipV="1">
            <a:off x="1143000" y="3937986"/>
            <a:ext cx="7075123" cy="24414"/>
          </a:xfrm>
          <a:prstGeom prst="straightConnector1">
            <a:avLst/>
          </a:prstGeom>
          <a:solidFill>
            <a:schemeClr val="accent1"/>
          </a:solidFill>
          <a:ln w="25400" cap="flat" cmpd="sng" algn="ctr">
            <a:solidFill>
              <a:schemeClr val="tx2"/>
            </a:solidFill>
            <a:prstDash val="solid"/>
            <a:round/>
            <a:headEnd type="triangle" w="med" len="med"/>
            <a:tailEnd type="triangle"/>
          </a:ln>
          <a:effectLst/>
        </p:spPr>
      </p:cxnSp>
      <p:sp>
        <p:nvSpPr>
          <p:cNvPr id="16" name="TextBox 15"/>
          <p:cNvSpPr txBox="1"/>
          <p:nvPr/>
        </p:nvSpPr>
        <p:spPr bwMode="auto">
          <a:xfrm>
            <a:off x="521448" y="3774144"/>
            <a:ext cx="705642"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90</a:t>
            </a:r>
            <a:r>
              <a:rPr lang="en-US" sz="1800" kern="0" baseline="30000" dirty="0">
                <a:latin typeface="+mj-lt"/>
              </a:rPr>
              <a:t>o</a:t>
            </a:r>
            <a:r>
              <a:rPr lang="en-US" sz="1800" kern="0" dirty="0">
                <a:latin typeface="+mj-lt"/>
              </a:rPr>
              <a:t>W</a:t>
            </a:r>
            <a:endParaRPr lang="en-US" sz="1800" kern="0" baseline="30000" dirty="0">
              <a:latin typeface="+mj-lt"/>
            </a:endParaRPr>
          </a:p>
        </p:txBody>
      </p:sp>
      <p:sp>
        <p:nvSpPr>
          <p:cNvPr id="17" name="TextBox 16"/>
          <p:cNvSpPr txBox="1"/>
          <p:nvPr/>
        </p:nvSpPr>
        <p:spPr bwMode="auto">
          <a:xfrm>
            <a:off x="8153400" y="3733800"/>
            <a:ext cx="61266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90</a:t>
            </a:r>
            <a:r>
              <a:rPr lang="en-US" sz="1800" kern="0" baseline="30000" dirty="0">
                <a:latin typeface="+mj-lt"/>
              </a:rPr>
              <a:t>o</a:t>
            </a:r>
            <a:r>
              <a:rPr lang="en-US" sz="1800" kern="0" dirty="0">
                <a:latin typeface="+mj-lt"/>
              </a:rPr>
              <a:t>E</a:t>
            </a:r>
          </a:p>
        </p:txBody>
      </p:sp>
      <p:sp>
        <p:nvSpPr>
          <p:cNvPr id="18" name="TextBox 17"/>
          <p:cNvSpPr txBox="1"/>
          <p:nvPr/>
        </p:nvSpPr>
        <p:spPr bwMode="auto">
          <a:xfrm>
            <a:off x="2743200" y="2045164"/>
            <a:ext cx="135485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Weddell Sea</a:t>
            </a:r>
            <a:endParaRPr lang="en-US" sz="1800" kern="0" baseline="30000" dirty="0">
              <a:solidFill>
                <a:schemeClr val="tx2"/>
              </a:solidFill>
              <a:latin typeface="+mj-lt"/>
            </a:endParaRPr>
          </a:p>
        </p:txBody>
      </p:sp>
      <p:sp>
        <p:nvSpPr>
          <p:cNvPr id="19" name="TextBox 18"/>
          <p:cNvSpPr txBox="1"/>
          <p:nvPr/>
        </p:nvSpPr>
        <p:spPr bwMode="auto">
          <a:xfrm>
            <a:off x="4191000" y="5398248"/>
            <a:ext cx="995785"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Ross Sea</a:t>
            </a:r>
            <a:endParaRPr lang="en-US" sz="1800" kern="0" baseline="30000" dirty="0">
              <a:solidFill>
                <a:schemeClr val="tx2"/>
              </a:solidFill>
              <a:latin typeface="+mj-lt"/>
            </a:endParaRPr>
          </a:p>
        </p:txBody>
      </p:sp>
      <p:sp>
        <p:nvSpPr>
          <p:cNvPr id="20" name="TextBox 19"/>
          <p:cNvSpPr txBox="1"/>
          <p:nvPr/>
        </p:nvSpPr>
        <p:spPr bwMode="auto">
          <a:xfrm>
            <a:off x="1524000" y="4736068"/>
            <a:ext cx="157927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Amundsen Sea</a:t>
            </a:r>
            <a:endParaRPr lang="en-US" sz="1800" kern="0" baseline="30000" dirty="0">
              <a:solidFill>
                <a:schemeClr val="tx2"/>
              </a:solidFill>
              <a:latin typeface="+mj-lt"/>
            </a:endParaRPr>
          </a:p>
        </p:txBody>
      </p:sp>
      <p:sp>
        <p:nvSpPr>
          <p:cNvPr id="21" name="TextBox 20"/>
          <p:cNvSpPr txBox="1"/>
          <p:nvPr/>
        </p:nvSpPr>
        <p:spPr bwMode="auto">
          <a:xfrm>
            <a:off x="990600" y="3276600"/>
            <a:ext cx="197041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Bellingshausen Sea</a:t>
            </a:r>
            <a:endParaRPr lang="en-US" sz="1800" kern="0" baseline="30000" dirty="0">
              <a:solidFill>
                <a:schemeClr val="tx2"/>
              </a:solidFill>
              <a:latin typeface="+mj-lt"/>
            </a:endParaRPr>
          </a:p>
        </p:txBody>
      </p:sp>
      <p:sp>
        <p:nvSpPr>
          <p:cNvPr id="22" name="TextBox 21"/>
          <p:cNvSpPr txBox="1"/>
          <p:nvPr/>
        </p:nvSpPr>
        <p:spPr bwMode="auto">
          <a:xfrm rot="2400000">
            <a:off x="1475780" y="2615295"/>
            <a:ext cx="199125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Antarctic Peninsula</a:t>
            </a:r>
            <a:endParaRPr lang="en-US" sz="1800" kern="0" baseline="30000" dirty="0">
              <a:solidFill>
                <a:schemeClr val="tx2"/>
              </a:solidFill>
              <a:latin typeface="+mj-lt"/>
            </a:endParaRPr>
          </a:p>
        </p:txBody>
      </p:sp>
      <p:sp>
        <p:nvSpPr>
          <p:cNvPr id="23" name="TextBox 22"/>
          <p:cNvSpPr txBox="1"/>
          <p:nvPr/>
        </p:nvSpPr>
        <p:spPr bwMode="auto">
          <a:xfrm rot="-5400000">
            <a:off x="4584975" y="3416026"/>
            <a:ext cx="2050561"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b="1" kern="0" dirty="0">
                <a:solidFill>
                  <a:schemeClr val="tx2"/>
                </a:solidFill>
                <a:latin typeface="Arial" pitchFamily="34" charset="0"/>
                <a:cs typeface="Arial" pitchFamily="34" charset="0"/>
              </a:rPr>
              <a:t>East Antarctica</a:t>
            </a:r>
            <a:endParaRPr lang="en-US" sz="2000" b="1" kern="0" baseline="30000" dirty="0">
              <a:solidFill>
                <a:schemeClr val="tx2"/>
              </a:solidFill>
              <a:latin typeface="Arial" pitchFamily="34" charset="0"/>
              <a:cs typeface="Arial" pitchFamily="34" charset="0"/>
            </a:endParaRPr>
          </a:p>
        </p:txBody>
      </p:sp>
      <p:sp>
        <p:nvSpPr>
          <p:cNvPr id="24" name="TextBox 23"/>
          <p:cNvSpPr txBox="1"/>
          <p:nvPr/>
        </p:nvSpPr>
        <p:spPr bwMode="auto">
          <a:xfrm rot="-5400000">
            <a:off x="3235197" y="3451292"/>
            <a:ext cx="2121093"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b="1" kern="0" dirty="0">
                <a:solidFill>
                  <a:schemeClr val="tx2"/>
                </a:solidFill>
                <a:latin typeface="Arial" pitchFamily="34" charset="0"/>
                <a:cs typeface="Arial" pitchFamily="34" charset="0"/>
              </a:rPr>
              <a:t>West Antarctica</a:t>
            </a:r>
            <a:endParaRPr lang="en-US" sz="2000" b="1" kern="0" baseline="30000" dirty="0">
              <a:solidFill>
                <a:schemeClr val="tx2"/>
              </a:solidFill>
              <a:latin typeface="Arial" pitchFamily="34" charset="0"/>
              <a:cs typeface="Arial" pitchFamily="34" charset="0"/>
            </a:endParaRPr>
          </a:p>
        </p:txBody>
      </p:sp>
      <p:sp>
        <p:nvSpPr>
          <p:cNvPr id="28" name="TextBox 27"/>
          <p:cNvSpPr txBox="1"/>
          <p:nvPr/>
        </p:nvSpPr>
        <p:spPr bwMode="auto">
          <a:xfrm rot="1800000">
            <a:off x="1621082" y="5860390"/>
            <a:ext cx="2334293"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Arial" pitchFamily="34" charset="0"/>
                <a:cs typeface="Arial" pitchFamily="34" charset="0"/>
              </a:rPr>
              <a:t>South </a:t>
            </a:r>
            <a:r>
              <a:rPr lang="en-US" sz="1600" b="1" kern="0" dirty="0">
                <a:solidFill>
                  <a:schemeClr val="tx2"/>
                </a:solidFill>
                <a:latin typeface="Arial" pitchFamily="34" charset="0"/>
                <a:cs typeface="Arial" pitchFamily="34" charset="0"/>
              </a:rPr>
              <a:t>Pacific</a:t>
            </a:r>
            <a:r>
              <a:rPr lang="en-US" sz="1800" b="1" kern="0" dirty="0">
                <a:solidFill>
                  <a:schemeClr val="tx2"/>
                </a:solidFill>
                <a:latin typeface="Arial" pitchFamily="34" charset="0"/>
                <a:cs typeface="Arial" pitchFamily="34" charset="0"/>
              </a:rPr>
              <a:t> Ocean</a:t>
            </a:r>
          </a:p>
        </p:txBody>
      </p:sp>
      <p:sp>
        <p:nvSpPr>
          <p:cNvPr id="29" name="TextBox 28"/>
          <p:cNvSpPr txBox="1"/>
          <p:nvPr/>
        </p:nvSpPr>
        <p:spPr bwMode="auto">
          <a:xfrm rot="4800000">
            <a:off x="6621715" y="1976426"/>
            <a:ext cx="2351926"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Arial" pitchFamily="34" charset="0"/>
                <a:cs typeface="Arial" pitchFamily="34" charset="0"/>
              </a:rPr>
              <a:t>South Indian Ocean</a:t>
            </a:r>
          </a:p>
        </p:txBody>
      </p:sp>
      <p:sp>
        <p:nvSpPr>
          <p:cNvPr id="30" name="TextBox 29"/>
          <p:cNvSpPr txBox="1"/>
          <p:nvPr/>
        </p:nvSpPr>
        <p:spPr bwMode="auto">
          <a:xfrm>
            <a:off x="2143759" y="926068"/>
            <a:ext cx="251863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Arial" pitchFamily="34" charset="0"/>
                <a:cs typeface="Arial" pitchFamily="34" charset="0"/>
              </a:rPr>
              <a:t>South Atlantic Ocean</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2209800"/>
            <a:ext cx="9144000" cy="2859609"/>
          </a:xfrm>
          <a:prstGeom prst="rect">
            <a:avLst/>
          </a:prstGeom>
          <a:noFill/>
          <a:ln w="9525">
            <a:noFill/>
            <a:miter lim="800000"/>
            <a:headEnd/>
            <a:tailEnd/>
          </a:ln>
        </p:spPr>
      </p:pic>
      <p:sp>
        <p:nvSpPr>
          <p:cNvPr id="3" name="TextBox 2"/>
          <p:cNvSpPr txBox="1"/>
          <p:nvPr/>
        </p:nvSpPr>
        <p:spPr bwMode="auto">
          <a:xfrm>
            <a:off x="381000" y="739914"/>
            <a:ext cx="8252580" cy="707886"/>
          </a:xfrm>
          <a:prstGeom prst="rect">
            <a:avLst/>
          </a:prstGeom>
          <a:noFill/>
          <a:ln w="9525">
            <a:noFill/>
            <a:miter lim="800000"/>
            <a:headEnd/>
            <a:tailEnd/>
          </a:ln>
        </p:spPr>
        <p:txBody>
          <a:bodyPr wrap="none" rtlCol="0">
            <a:spAutoFit/>
          </a:bodyPr>
          <a:lstStyle/>
          <a:p>
            <a:pPr marL="342900" indent="-342900" algn="l">
              <a:spcBef>
                <a:spcPct val="20000"/>
              </a:spcBef>
            </a:pPr>
            <a:r>
              <a:rPr lang="en-US" sz="4000" b="1" kern="0" dirty="0">
                <a:solidFill>
                  <a:schemeClr val="tx2"/>
                </a:solidFill>
                <a:latin typeface="Arial" pitchFamily="34" charset="0"/>
                <a:cs typeface="Arial" pitchFamily="34" charset="0"/>
              </a:rPr>
              <a:t>Antarctic Ice Sheet Mass Change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a:xfrm>
            <a:off x="7086600" y="6705600"/>
            <a:ext cx="1905000" cy="457200"/>
          </a:xfrm>
        </p:spPr>
        <p:txBody>
          <a:bodyPr/>
          <a:lstStyle/>
          <a:p>
            <a:pPr>
              <a:defRPr/>
            </a:pPr>
            <a:fld id="{11004247-48B2-4E85-AE06-0779406BEB7B}" type="slidenum">
              <a:rPr lang="en-US" smtClean="0">
                <a:solidFill>
                  <a:srgbClr val="000000"/>
                </a:solidFill>
              </a:rPr>
              <a:pPr>
                <a:defRPr/>
              </a:pPr>
              <a:t>57</a:t>
            </a:fld>
            <a:endParaRPr lang="en-US" dirty="0">
              <a:solidFill>
                <a:srgbClr val="000000"/>
              </a:solidFill>
            </a:endParaRPr>
          </a:p>
        </p:txBody>
      </p:sp>
      <p:sp>
        <p:nvSpPr>
          <p:cNvPr id="2050" name="Rectangle 2"/>
          <p:cNvSpPr>
            <a:spLocks noGrp="1" noChangeArrowheads="1"/>
          </p:cNvSpPr>
          <p:nvPr>
            <p:ph type="ctrTitle" idx="4294967295"/>
          </p:nvPr>
        </p:nvSpPr>
        <p:spPr>
          <a:xfrm>
            <a:off x="0" y="3048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Roles of the </a:t>
            </a:r>
            <a:r>
              <a:rPr lang="en-US" sz="4000" b="1" dirty="0" err="1">
                <a:latin typeface="Arial" charset="0"/>
                <a:ea typeface="SimSun" pitchFamily="2" charset="-122"/>
              </a:rPr>
              <a:t>Cryosphere</a:t>
            </a:r>
            <a:endParaRPr lang="en-US" sz="4000" b="1" dirty="0">
              <a:latin typeface="Arial" charset="0"/>
              <a:ea typeface="SimSun" pitchFamily="2" charset="-122"/>
            </a:endParaRPr>
          </a:p>
        </p:txBody>
      </p:sp>
      <p:sp>
        <p:nvSpPr>
          <p:cNvPr id="3076" name="Text Box 4"/>
          <p:cNvSpPr txBox="1">
            <a:spLocks noChangeArrowheads="1"/>
          </p:cNvSpPr>
          <p:nvPr/>
        </p:nvSpPr>
        <p:spPr bwMode="auto">
          <a:xfrm>
            <a:off x="4505325" y="51927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6" name="Rectangle 3"/>
          <p:cNvSpPr txBox="1">
            <a:spLocks noChangeArrowheads="1"/>
          </p:cNvSpPr>
          <p:nvPr/>
        </p:nvSpPr>
        <p:spPr bwMode="auto">
          <a:xfrm>
            <a:off x="152400" y="12954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228600" y="1295400"/>
            <a:ext cx="8839200" cy="57912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It affects the height of global-mean sea level.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Ice and snow reflect more sunlight to space than other surfaces, thus affecting Earth’s energy balance.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Snowpack and mountain glaciers provide freshwater for 1/3 of world’s population.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It interacts with the atmosphere and oceans, contributing to</a:t>
            </a:r>
          </a:p>
          <a:p>
            <a:pPr marL="342900" indent="-342900" algn="l">
              <a:spcBef>
                <a:spcPct val="20000"/>
              </a:spcBef>
              <a:defRPr/>
            </a:pPr>
            <a:r>
              <a:rPr lang="en-US" sz="2400" b="1" kern="0" dirty="0">
                <a:solidFill>
                  <a:srgbClr val="FF3300"/>
                </a:solidFill>
                <a:latin typeface="Microsoft Sans Serif" pitchFamily="34" charset="0"/>
              </a:rPr>
              <a:t>	the glacier-</a:t>
            </a:r>
            <a:r>
              <a:rPr lang="en-US" sz="2400" b="1" kern="0" dirty="0" err="1">
                <a:solidFill>
                  <a:srgbClr val="FF3300"/>
                </a:solidFill>
                <a:latin typeface="Microsoft Sans Serif" pitchFamily="34" charset="0"/>
              </a:rPr>
              <a:t>interglacier</a:t>
            </a:r>
            <a:r>
              <a:rPr lang="en-US" sz="2400" b="1" kern="0" dirty="0">
                <a:solidFill>
                  <a:srgbClr val="FF3300"/>
                </a:solidFill>
                <a:latin typeface="Microsoft Sans Serif" pitchFamily="34" charset="0"/>
              </a:rPr>
              <a:t> cycles in Earth’s history.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endParaRPr lang="en-US" sz="2400" b="1" kern="0" dirty="0">
              <a:solidFill>
                <a:srgbClr val="000000"/>
              </a:solidFill>
              <a:latin typeface="Microsoft Sans Serif"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blinds(horizontal)">
                                      <p:cBhvr>
                                        <p:cTn id="13" dur="500"/>
                                        <p:tgtEl>
                                          <p:spTgt spid="8">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blinds(horizontal)">
                                      <p:cBhvr>
                                        <p:cTn id="16" dur="500"/>
                                        <p:tgtEl>
                                          <p:spTgt spid="8">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animEffect transition="in" filter="blinds(horizontal)">
                                      <p:cBhvr>
                                        <p:cTn id="19"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30480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58</a:t>
            </a:fld>
            <a:endParaRPr lang="en-US" dirty="0">
              <a:solidFill>
                <a:schemeClr val="bg2"/>
              </a:solidFill>
            </a:endParaRPr>
          </a:p>
        </p:txBody>
      </p:sp>
      <p:sp>
        <p:nvSpPr>
          <p:cNvPr id="6" name="Rectangle 3"/>
          <p:cNvSpPr txBox="1">
            <a:spLocks noChangeArrowheads="1"/>
          </p:cNvSpPr>
          <p:nvPr/>
        </p:nvSpPr>
        <p:spPr bwMode="auto">
          <a:xfrm>
            <a:off x="152400" y="11430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Overview of the course:</a:t>
            </a:r>
          </a:p>
          <a:p>
            <a:pPr marL="342900" indent="-342900" algn="l">
              <a:spcBef>
                <a:spcPct val="20000"/>
              </a:spcBef>
              <a:defRPr/>
            </a:pPr>
            <a:r>
              <a:rPr lang="en-US" b="1" kern="0" dirty="0">
                <a:latin typeface="Microsoft Sans Serif" pitchFamily="34" charset="0"/>
              </a:rPr>
              <a:t>	- </a:t>
            </a:r>
            <a:r>
              <a:rPr lang="en-US" sz="2400" b="1" kern="0" dirty="0">
                <a:latin typeface="Microsoft Sans Serif" pitchFamily="34" charset="0"/>
              </a:rPr>
              <a:t>Course outline</a:t>
            </a:r>
          </a:p>
          <a:p>
            <a:pPr marL="342900" indent="-342900" algn="l">
              <a:spcBef>
                <a:spcPct val="20000"/>
              </a:spcBef>
              <a:defRPr/>
            </a:pPr>
            <a:r>
              <a:rPr lang="en-US" sz="2400" b="1" kern="0" dirty="0">
                <a:latin typeface="Microsoft Sans Serif" pitchFamily="34" charset="0"/>
              </a:rPr>
              <a:t>	- Homework sets</a:t>
            </a:r>
          </a:p>
          <a:p>
            <a:pPr marL="342900" indent="-342900" algn="l">
              <a:spcBef>
                <a:spcPct val="20000"/>
              </a:spcBef>
              <a:defRPr/>
            </a:pPr>
            <a:r>
              <a:rPr lang="en-US" sz="2400" b="1" kern="0" dirty="0">
                <a:latin typeface="Microsoft Sans Serif" pitchFamily="34" charset="0"/>
              </a:rPr>
              <a:t>	- Mid-term and final exam dates</a:t>
            </a:r>
            <a:endParaRPr lang="en-US" sz="1800" b="1" kern="0" dirty="0">
              <a:solidFill>
                <a:schemeClr val="tx2"/>
              </a:solidFill>
              <a:latin typeface="Microsoft Sans Serif" pitchFamily="34" charset="0"/>
            </a:endParaRPr>
          </a:p>
          <a:p>
            <a:pPr marL="342900" indent="-342900" algn="l">
              <a:spcBef>
                <a:spcPct val="20000"/>
              </a:spcBef>
              <a:buFontTx/>
              <a:buChar char="•"/>
              <a:defRPr/>
            </a:pPr>
            <a:endParaRPr lang="en-US" sz="1200" b="1" kern="0" dirty="0">
              <a:solidFill>
                <a:schemeClr val="tx2"/>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The Earth Climate System: </a:t>
            </a:r>
          </a:p>
          <a:p>
            <a:pPr marL="342900" indent="-342900" algn="l">
              <a:spcBef>
                <a:spcPct val="20000"/>
              </a:spcBef>
              <a:defRPr/>
            </a:pPr>
            <a:r>
              <a:rPr lang="en-US" b="1" kern="0" dirty="0">
                <a:latin typeface="Microsoft Sans Serif" pitchFamily="34" charset="0"/>
              </a:rPr>
              <a:t>	- </a:t>
            </a:r>
            <a:r>
              <a:rPr lang="en-US" sz="2400" b="1" kern="0" dirty="0">
                <a:latin typeface="Microsoft Sans Serif" pitchFamily="34" charset="0"/>
              </a:rPr>
              <a:t>Major components:</a:t>
            </a:r>
            <a:endParaRPr lang="en-US" b="1" kern="0" dirty="0">
              <a:latin typeface="Microsoft Sans Serif" pitchFamily="34" charset="0"/>
            </a:endParaRPr>
          </a:p>
          <a:p>
            <a:pPr marL="342900" indent="-342900" algn="l">
              <a:spcBef>
                <a:spcPct val="20000"/>
              </a:spcBef>
              <a:defRPr/>
            </a:pPr>
            <a:r>
              <a:rPr lang="en-US" b="1" kern="0" dirty="0">
                <a:latin typeface="Microsoft Sans Serif" pitchFamily="34" charset="0"/>
              </a:rPr>
              <a:t>	  </a:t>
            </a:r>
            <a:r>
              <a:rPr lang="en-US" sz="2400" b="1" kern="0" dirty="0">
                <a:latin typeface="Microsoft Sans Serif" pitchFamily="34" charset="0"/>
              </a:rPr>
              <a:t>The atmosphere, oceans, land, and the </a:t>
            </a:r>
            <a:r>
              <a:rPr lang="en-US" sz="2400" b="1" kern="0" dirty="0" err="1">
                <a:latin typeface="Microsoft Sans Serif" pitchFamily="34" charset="0"/>
              </a:rPr>
              <a:t>cryosphere</a:t>
            </a:r>
            <a:endParaRPr lang="en-US" b="1" kern="0" dirty="0">
              <a:latin typeface="Microsoft Sans Serif" pitchFamily="34" charset="0"/>
            </a:endParaRPr>
          </a:p>
          <a:p>
            <a:pPr marL="342900" indent="-342900" algn="l">
              <a:spcBef>
                <a:spcPct val="20000"/>
              </a:spcBef>
              <a:defRPr/>
            </a:pPr>
            <a:r>
              <a:rPr lang="en-US" b="1" kern="0" dirty="0">
                <a:latin typeface="Microsoft Sans Serif" pitchFamily="34" charset="0"/>
              </a:rPr>
              <a:t>	- </a:t>
            </a:r>
            <a:r>
              <a:rPr lang="en-US" sz="2400" b="1" kern="0" dirty="0">
                <a:latin typeface="Microsoft Sans Serif" pitchFamily="34" charset="0"/>
              </a:rPr>
              <a:t>Their basic features</a:t>
            </a:r>
          </a:p>
          <a:p>
            <a:pPr marL="342900" indent="-342900" algn="l">
              <a:spcBef>
                <a:spcPct val="20000"/>
              </a:spcBef>
              <a:defRPr/>
            </a:pPr>
            <a:r>
              <a:rPr lang="en-US" sz="2400" b="1" kern="0" dirty="0">
                <a:latin typeface="Microsoft Sans Serif" pitchFamily="34" charset="0"/>
              </a:rPr>
              <a:t>	- Their main roles in the climate system </a:t>
            </a:r>
          </a:p>
          <a:p>
            <a:pPr marL="342900" indent="-342900" algn="l">
              <a:spcBef>
                <a:spcPct val="20000"/>
              </a:spcBef>
              <a:defRPr/>
            </a:pPr>
            <a:endParaRPr lang="en-US" b="1" kern="0" dirty="0">
              <a:latin typeface="Microsoft Sans Serif" pitchFamily="34" charset="0"/>
            </a:endParaRPr>
          </a:p>
          <a:p>
            <a:pPr marL="342900" indent="-342900" algn="l">
              <a:spcBef>
                <a:spcPct val="20000"/>
              </a:spcBef>
              <a:defRPr/>
            </a:pPr>
            <a:endParaRPr lang="en-US" b="1" kern="0" dirty="0">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blinds(horizontal)">
                                      <p:cBhvr>
                                        <p:cTn id="19" dur="500"/>
                                        <p:tgtEl>
                                          <p:spTgt spid="6">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blinds(horizontal)">
                                      <p:cBhvr>
                                        <p:cTn id="22" dur="500"/>
                                        <p:tgtEl>
                                          <p:spTgt spid="6">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blinds(horizontal)">
                                      <p:cBhvr>
                                        <p:cTn id="25" dur="500"/>
                                        <p:tgtEl>
                                          <p:spTgt spid="6">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9" end="9"/>
                                            </p:txEl>
                                          </p:spTgt>
                                        </p:tgtEl>
                                        <p:attrNameLst>
                                          <p:attrName>style.visibility</p:attrName>
                                        </p:attrNameLst>
                                      </p:cBhvr>
                                      <p:to>
                                        <p:strVal val="visible"/>
                                      </p:to>
                                    </p:set>
                                    <p:animEffect transition="in" filter="blinds(horizontal)">
                                      <p:cBhvr>
                                        <p:cTn id="28" dur="500"/>
                                        <p:tgtEl>
                                          <p:spTgt spid="6">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Effect transition="in" filter="blinds(horizontal)">
                                      <p:cBhvr>
                                        <p:cTn id="31"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59</a:t>
            </a:fld>
            <a:endParaRPr lang="en-US" dirty="0">
              <a:solidFill>
                <a:schemeClr val="bg2"/>
              </a:solidFill>
            </a:endParaRPr>
          </a:p>
        </p:txBody>
      </p:sp>
      <p:sp>
        <p:nvSpPr>
          <p:cNvPr id="6" name="Rectangle 3"/>
          <p:cNvSpPr txBox="1">
            <a:spLocks noChangeArrowheads="1"/>
          </p:cNvSpPr>
          <p:nvPr/>
        </p:nvSpPr>
        <p:spPr bwMode="auto">
          <a:xfrm>
            <a:off x="152400" y="1447800"/>
            <a:ext cx="8915400" cy="6019800"/>
          </a:xfrm>
          <a:prstGeom prst="rect">
            <a:avLst/>
          </a:prstGeom>
          <a:noFill/>
          <a:ln w="9525">
            <a:noFill/>
            <a:miter lim="800000"/>
            <a:headEnd/>
            <a:tailEnd/>
          </a:ln>
        </p:spPr>
        <p:txBody>
          <a:bodyPr/>
          <a:lstStyle/>
          <a:p>
            <a:pPr marL="342900" indent="-342900" algn="l">
              <a:spcBef>
                <a:spcPct val="20000"/>
              </a:spcBef>
              <a:defRPr/>
            </a:pPr>
            <a:r>
              <a:rPr lang="en-US" sz="2400" b="1" kern="0" dirty="0">
                <a:latin typeface="Microsoft Sans Serif" pitchFamily="34" charset="0"/>
              </a:rPr>
              <a:t>	 </a:t>
            </a:r>
            <a:r>
              <a:rPr lang="en-US" sz="2000" b="1" kern="0" dirty="0">
                <a:latin typeface="Microsoft Sans Serif" pitchFamily="34" charset="0"/>
              </a:rPr>
              <a:t> -  </a:t>
            </a:r>
            <a:r>
              <a:rPr lang="en-US" sz="2400" b="1" kern="0" dirty="0">
                <a:latin typeface="Microsoft Sans Serif" pitchFamily="34" charset="0"/>
              </a:rPr>
              <a:t>Read Chapter 1 of UCL online textbook (</a:t>
            </a:r>
            <a:r>
              <a:rPr lang="en-US" sz="2400" b="1" kern="0" dirty="0" err="1">
                <a:latin typeface="Microsoft Sans Serif" pitchFamily="34" charset="0"/>
              </a:rPr>
              <a:t>pdf</a:t>
            </a:r>
            <a:r>
              <a:rPr lang="en-US" sz="2400" b="1" kern="0" dirty="0">
                <a:latin typeface="Microsoft Sans Serif" pitchFamily="34" charset="0"/>
              </a:rPr>
              <a:t> file</a:t>
            </a:r>
          </a:p>
          <a:p>
            <a:pPr marL="342900" indent="-342900" algn="l">
              <a:spcBef>
                <a:spcPct val="20000"/>
              </a:spcBef>
              <a:defRPr/>
            </a:pPr>
            <a:r>
              <a:rPr lang="en-US" sz="2400" b="1" kern="0" dirty="0">
                <a:latin typeface="Microsoft Sans Serif" pitchFamily="34" charset="0"/>
              </a:rPr>
              <a:t>	available at </a:t>
            </a:r>
            <a:r>
              <a:rPr lang="en-US" sz="1600" b="1" kern="0" dirty="0">
                <a:latin typeface="Microsoft Sans Serif" pitchFamily="34" charset="0"/>
                <a:hlinkClick r:id="rId3"/>
              </a:rPr>
              <a:t>https://www.atmos.albany.edu/facstaff/adai/ATM551/OtherReadingMaterials/UCL-ClimDyn/</a:t>
            </a:r>
            <a:r>
              <a:rPr lang="en-US" sz="1600" b="1" kern="0" dirty="0">
                <a:latin typeface="Microsoft Sans Serif" pitchFamily="34" charset="0"/>
              </a:rPr>
              <a:t> </a:t>
            </a:r>
            <a:endParaRPr lang="en-US" sz="2400" b="1" kern="0" dirty="0">
              <a:latin typeface="Microsoft Sans Serif" pitchFamily="34" charset="0"/>
            </a:endParaRPr>
          </a:p>
          <a:p>
            <a:pPr marL="342900" indent="-342900" algn="l">
              <a:spcBef>
                <a:spcPct val="20000"/>
              </a:spcBef>
              <a:defRPr/>
            </a:pPr>
            <a:endParaRPr lang="en-US" sz="11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a:t>
            </a:r>
            <a:r>
              <a:rPr lang="en-US" sz="2400" b="1" kern="0" dirty="0">
                <a:latin typeface="Microsoft Sans Serif" pitchFamily="34" charset="0"/>
              </a:rPr>
              <a:t>  - Review my </a:t>
            </a:r>
            <a:r>
              <a:rPr lang="en-US" sz="2400" b="1" kern="0" dirty="0" err="1">
                <a:latin typeface="Microsoft Sans Serif" pitchFamily="34" charset="0"/>
              </a:rPr>
              <a:t>ppt</a:t>
            </a:r>
            <a:r>
              <a:rPr lang="en-US" sz="2400" b="1" kern="0" dirty="0">
                <a:latin typeface="Microsoft Sans Serif" pitchFamily="34" charset="0"/>
              </a:rPr>
              <a:t> slides, and think of the following questions: </a:t>
            </a:r>
          </a:p>
          <a:p>
            <a:pPr marL="342900" indent="-342900" algn="l">
              <a:spcBef>
                <a:spcPct val="20000"/>
              </a:spcBef>
              <a:defRPr/>
            </a:pPr>
            <a:endParaRPr lang="en-US" sz="1200" b="1" kern="0" dirty="0">
              <a:latin typeface="Microsoft Sans Serif" pitchFamily="34" charset="0"/>
            </a:endParaRPr>
          </a:p>
          <a:p>
            <a:pPr marL="457200" indent="-457200" algn="l">
              <a:spcBef>
                <a:spcPct val="20000"/>
              </a:spcBef>
              <a:buAutoNum type="arabicPeriod"/>
              <a:defRPr/>
            </a:pPr>
            <a:r>
              <a:rPr lang="en-US" sz="2000" b="1" kern="0" dirty="0">
                <a:latin typeface="Microsoft Sans Serif" pitchFamily="34" charset="0"/>
              </a:rPr>
              <a:t>What are the main differences between weather and climate? </a:t>
            </a:r>
          </a:p>
          <a:p>
            <a:pPr marL="457200" indent="-457200" algn="l">
              <a:spcBef>
                <a:spcPct val="20000"/>
              </a:spcBef>
              <a:buAutoNum type="arabicPeriod"/>
              <a:defRPr/>
            </a:pPr>
            <a:r>
              <a:rPr lang="en-US" sz="2000" b="1" kern="0" dirty="0">
                <a:latin typeface="Microsoft Sans Serif" pitchFamily="34" charset="0"/>
              </a:rPr>
              <a:t>Why should one trust model simulations of the climate decades into the future when we cannot predict the weather beyond 1-2 weeks? </a:t>
            </a:r>
          </a:p>
          <a:p>
            <a:pPr marL="457200" indent="-457200" algn="l">
              <a:spcBef>
                <a:spcPct val="20000"/>
              </a:spcBef>
              <a:buAutoNum type="arabicPeriod"/>
              <a:defRPr/>
            </a:pPr>
            <a:r>
              <a:rPr lang="en-US" sz="2000" b="1" kern="0" dirty="0">
                <a:latin typeface="Microsoft Sans Serif" pitchFamily="34" charset="0"/>
              </a:rPr>
              <a:t>In your own words, describe the main components of the climate system and their key roles for Earth’s climate.  </a:t>
            </a:r>
          </a:p>
          <a:p>
            <a:pPr marL="457200" indent="-457200" algn="l">
              <a:spcBef>
                <a:spcPct val="20000"/>
              </a:spcBef>
              <a:buAutoNum type="arabicPeriod"/>
              <a:defRPr/>
            </a:pPr>
            <a:r>
              <a:rPr lang="en-US" sz="2000" b="1" kern="0" dirty="0">
                <a:latin typeface="Microsoft Sans Serif" pitchFamily="34" charset="0"/>
              </a:rPr>
              <a:t>What are the typical value range and spatial patterns of the sea surface temperature (SST) and sea surface salinity (SSS) in world’s oceans? What determine these spatial variations in SST and SSS? </a:t>
            </a:r>
          </a:p>
          <a:p>
            <a:pPr marL="457200" indent="-457200" algn="l">
              <a:spcBef>
                <a:spcPct val="20000"/>
              </a:spcBef>
              <a:defRPr/>
            </a:pPr>
            <a:r>
              <a:rPr lang="en-US" sz="2400" b="1" kern="0" dirty="0">
                <a:latin typeface="Microsoft Sans Serif" pitchFamily="34" charset="0"/>
              </a:rPr>
              <a:t>     </a:t>
            </a:r>
            <a:r>
              <a:rPr lang="en-US" sz="2000" kern="0" dirty="0">
                <a:solidFill>
                  <a:srgbClr val="FF0000"/>
                </a:solidFill>
                <a:latin typeface="Microsoft Sans Serif" pitchFamily="34" charset="0"/>
              </a:rPr>
              <a:t>(You do not need to turn in answers to these questions.)</a:t>
            </a:r>
            <a:endParaRPr lang="en-US" b="1" kern="0" dirty="0">
              <a:solidFill>
                <a:srgbClr val="FF0000"/>
              </a:solidFill>
              <a:latin typeface="Microsoft Sans Serif" pitchFamily="34" charset="0"/>
            </a:endParaRPr>
          </a:p>
          <a:p>
            <a:pPr marL="800100" lvl="1" indent="-342900" algn="l">
              <a:spcBef>
                <a:spcPct val="20000"/>
              </a:spcBef>
              <a:buFontTx/>
              <a:buChar char="-"/>
              <a:defRPr/>
            </a:pPr>
            <a:endParaRPr lang="en-US" sz="1600" b="1" kern="0" dirty="0">
              <a:latin typeface="Microsoft Sans Serif" pitchFamily="34" charset="0"/>
            </a:endParaRPr>
          </a:p>
          <a:p>
            <a:pPr marL="800100" lvl="1" indent="-342900" algn="l">
              <a:spcBef>
                <a:spcPct val="20000"/>
              </a:spcBef>
              <a:defRPr/>
            </a:pPr>
            <a:endParaRPr lang="en-US" sz="1600" b="1" kern="0" dirty="0">
              <a:latin typeface="Microsoft Sans Serif" pitchFamily="34" charset="0"/>
            </a:endParaRPr>
          </a:p>
        </p:txBody>
      </p:sp>
      <p:sp>
        <p:nvSpPr>
          <p:cNvPr id="7" name="Line 4"/>
          <p:cNvSpPr>
            <a:spLocks noChangeShapeType="1"/>
          </p:cNvSpPr>
          <p:nvPr/>
        </p:nvSpPr>
        <p:spPr bwMode="auto">
          <a:xfrm>
            <a:off x="0" y="1295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a:defRPr/>
            </a:pPr>
            <a:endParaRPr lang="en-US" sz="3600" b="1" kern="0" dirty="0">
              <a:solidFill>
                <a:srgbClr val="FF3300"/>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Homework Assignments: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blinds(horizontal)">
                                      <p:cBhvr>
                                        <p:cTn id="16" dur="500"/>
                                        <p:tgtEl>
                                          <p:spTgt spid="6">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blinds(horizontal)">
                                      <p:cBhvr>
                                        <p:cTn id="19" dur="500"/>
                                        <p:tgtEl>
                                          <p:spTgt spid="6">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blinds(horizontal)">
                                      <p:cBhvr>
                                        <p:cTn id="22" dur="500"/>
                                        <p:tgtEl>
                                          <p:spTgt spid="6">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blinds(horizontal)">
                                      <p:cBhvr>
                                        <p:cTn id="25" dur="500"/>
                                        <p:tgtEl>
                                          <p:spTgt spid="6">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9" end="9"/>
                                            </p:txEl>
                                          </p:spTgt>
                                        </p:tgtEl>
                                        <p:attrNameLst>
                                          <p:attrName>style.visibility</p:attrName>
                                        </p:attrNameLst>
                                      </p:cBhvr>
                                      <p:to>
                                        <p:strVal val="visible"/>
                                      </p:to>
                                    </p:set>
                                    <p:animEffect transition="in" filter="blinds(horizontal)">
                                      <p:cBhvr>
                                        <p:cTn id="28"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81000" y="762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Course Assessment</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6</a:t>
            </a:fld>
            <a:endParaRPr lang="en-US" dirty="0">
              <a:solidFill>
                <a:schemeClr val="bg2"/>
              </a:solidFill>
            </a:endParaRPr>
          </a:p>
        </p:txBody>
      </p:sp>
      <p:sp>
        <p:nvSpPr>
          <p:cNvPr id="6" name="Rectangle 3"/>
          <p:cNvSpPr txBox="1">
            <a:spLocks noChangeArrowheads="1"/>
          </p:cNvSpPr>
          <p:nvPr/>
        </p:nvSpPr>
        <p:spPr bwMode="auto">
          <a:xfrm>
            <a:off x="152400" y="685803"/>
            <a:ext cx="8915400" cy="5867397"/>
          </a:xfrm>
          <a:prstGeom prst="rect">
            <a:avLst/>
          </a:prstGeom>
          <a:noFill/>
          <a:ln w="9525">
            <a:noFill/>
            <a:miter lim="800000"/>
            <a:headEnd/>
            <a:tailEnd/>
          </a:ln>
        </p:spPr>
        <p:txBody>
          <a:bodyPr/>
          <a:lstStyle/>
          <a:p>
            <a:pPr marL="342900" indent="-342900" algn="l">
              <a:spcBef>
                <a:spcPct val="20000"/>
              </a:spcBef>
              <a:defRPr/>
            </a:pPr>
            <a:endParaRPr lang="en-US" sz="200" b="1" kern="0" dirty="0">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Homework : 			 		30% </a:t>
            </a:r>
          </a:p>
          <a:p>
            <a:pPr marL="342900" indent="-342900" algn="l">
              <a:spcBef>
                <a:spcPct val="20000"/>
              </a:spcBef>
              <a:buFontTx/>
              <a:buChar char="•"/>
              <a:defRPr/>
            </a:pPr>
            <a:r>
              <a:rPr lang="en-US" sz="2000" b="1" kern="0" dirty="0">
                <a:latin typeface="Microsoft Sans Serif" pitchFamily="34" charset="0"/>
              </a:rPr>
              <a:t>Mid-term Exam (closed-book):  		30%</a:t>
            </a:r>
          </a:p>
          <a:p>
            <a:pPr marL="342900" indent="-342900" algn="l">
              <a:spcBef>
                <a:spcPct val="20000"/>
              </a:spcBef>
              <a:buFontTx/>
              <a:buChar char="•"/>
              <a:defRPr/>
            </a:pPr>
            <a:r>
              <a:rPr lang="en-US" sz="2000" b="1" kern="0" dirty="0">
                <a:latin typeface="Microsoft Sans Serif" pitchFamily="34" charset="0"/>
              </a:rPr>
              <a:t>Final Exam (closed-book): 			30%</a:t>
            </a:r>
          </a:p>
          <a:p>
            <a:pPr marL="342900" indent="-342900" algn="l">
              <a:spcBef>
                <a:spcPct val="20000"/>
              </a:spcBef>
              <a:buFontTx/>
              <a:buChar char="•"/>
              <a:defRPr/>
            </a:pPr>
            <a:r>
              <a:rPr lang="en-US" sz="2000" b="1" kern="0" dirty="0">
                <a:solidFill>
                  <a:srgbClr val="FF0000"/>
                </a:solidFill>
                <a:latin typeface="Microsoft Sans Serif" pitchFamily="34" charset="0"/>
              </a:rPr>
              <a:t>Attendance and Class Discussions:    	10%</a:t>
            </a:r>
          </a:p>
          <a:p>
            <a:pPr marL="342900" indent="-342900" algn="l">
              <a:spcBef>
                <a:spcPct val="20000"/>
              </a:spcBef>
              <a:buFontTx/>
              <a:buChar char="•"/>
              <a:defRPr/>
            </a:pPr>
            <a:endParaRPr lang="en-US" sz="700" kern="0" dirty="0">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Assignments:  </a:t>
            </a:r>
          </a:p>
          <a:p>
            <a:pPr marL="342900" indent="-342900" algn="l">
              <a:spcBef>
                <a:spcPct val="20000"/>
              </a:spcBef>
              <a:defRPr/>
            </a:pPr>
            <a:r>
              <a:rPr lang="en-US" sz="1800" b="1" kern="0" dirty="0">
                <a:latin typeface="Microsoft Sans Serif" pitchFamily="34" charset="0"/>
              </a:rPr>
              <a:t>	-  May include </a:t>
            </a:r>
            <a:r>
              <a:rPr lang="en-US" sz="1800" b="1" kern="0" dirty="0">
                <a:solidFill>
                  <a:srgbClr val="FF0000"/>
                </a:solidFill>
                <a:latin typeface="Microsoft Sans Serif" pitchFamily="34" charset="0"/>
              </a:rPr>
              <a:t>reading </a:t>
            </a:r>
            <a:r>
              <a:rPr lang="en-US" sz="1800" b="1" kern="0" dirty="0">
                <a:latin typeface="Microsoft Sans Serif" pitchFamily="34" charset="0"/>
              </a:rPr>
              <a:t>assignments that may be discussed in class. </a:t>
            </a:r>
          </a:p>
          <a:p>
            <a:pPr marL="342900" indent="-342900" algn="l">
              <a:spcBef>
                <a:spcPct val="20000"/>
              </a:spcBef>
              <a:defRPr/>
            </a:pPr>
            <a:r>
              <a:rPr lang="en-US" sz="1800" b="1" kern="0" dirty="0">
                <a:latin typeface="Microsoft Sans Serif" pitchFamily="34" charset="0"/>
              </a:rPr>
              <a:t>	-  </a:t>
            </a:r>
            <a:r>
              <a:rPr lang="en-US" sz="1800" b="1" kern="0" dirty="0">
                <a:solidFill>
                  <a:srgbClr val="FF0000"/>
                </a:solidFill>
                <a:latin typeface="Microsoft Sans Serif" pitchFamily="34" charset="0"/>
              </a:rPr>
              <a:t>Homework questions </a:t>
            </a:r>
            <a:r>
              <a:rPr lang="en-US" sz="1800" b="1" kern="0" dirty="0">
                <a:latin typeface="Microsoft Sans Serif" pitchFamily="34" charset="0"/>
              </a:rPr>
              <a:t>will be descriptive. For example: </a:t>
            </a:r>
          </a:p>
          <a:p>
            <a:pPr marL="342900" indent="-342900" algn="l">
              <a:spcBef>
                <a:spcPct val="20000"/>
              </a:spcBef>
              <a:defRPr/>
            </a:pPr>
            <a:r>
              <a:rPr lang="en-US" sz="1800" b="1" kern="0" dirty="0">
                <a:latin typeface="Microsoft Sans Serif" pitchFamily="34" charset="0"/>
              </a:rPr>
              <a:t>          What are the major components of the Earth Climate System? 	</a:t>
            </a:r>
          </a:p>
          <a:p>
            <a:pPr marL="342900" indent="-342900" algn="l">
              <a:spcBef>
                <a:spcPct val="20000"/>
              </a:spcBef>
              <a:defRPr/>
            </a:pPr>
            <a:r>
              <a:rPr lang="en-US" sz="1800" b="1" kern="0" dirty="0">
                <a:latin typeface="Microsoft Sans Serif" pitchFamily="34" charset="0"/>
              </a:rPr>
              <a:t>	    What are the key roles of water in the Earth Climate System? </a:t>
            </a:r>
          </a:p>
          <a:p>
            <a:pPr marL="342900" indent="-342900" algn="l">
              <a:spcBef>
                <a:spcPct val="20000"/>
              </a:spcBef>
              <a:defRPr/>
            </a:pPr>
            <a:r>
              <a:rPr lang="en-US" sz="1800" b="1" kern="0" dirty="0">
                <a:latin typeface="Microsoft Sans Serif" pitchFamily="34" charset="0"/>
              </a:rPr>
              <a:t>          </a:t>
            </a:r>
            <a:r>
              <a:rPr lang="en-US" sz="1800" b="1" kern="0" dirty="0">
                <a:solidFill>
                  <a:srgbClr val="C00000"/>
                </a:solidFill>
                <a:latin typeface="Microsoft Sans Serif" pitchFamily="34" charset="0"/>
              </a:rPr>
              <a:t>To get high score, you need to address all the key aspects relevant to the</a:t>
            </a:r>
          </a:p>
          <a:p>
            <a:pPr marL="342900" indent="-342900" algn="l">
              <a:spcBef>
                <a:spcPct val="20000"/>
              </a:spcBef>
              <a:defRPr/>
            </a:pPr>
            <a:r>
              <a:rPr lang="en-US" sz="1800" b="1" kern="0" dirty="0">
                <a:solidFill>
                  <a:srgbClr val="C00000"/>
                </a:solidFill>
                <a:latin typeface="Microsoft Sans Serif" pitchFamily="34" charset="0"/>
              </a:rPr>
              <a:t>          question discussed in the class, using concise text not copied from my slides or     </a:t>
            </a:r>
          </a:p>
          <a:p>
            <a:pPr marL="342900" indent="-342900" algn="l">
              <a:spcBef>
                <a:spcPct val="20000"/>
              </a:spcBef>
              <a:defRPr/>
            </a:pPr>
            <a:r>
              <a:rPr lang="en-US" sz="1800" b="1" kern="0" dirty="0">
                <a:solidFill>
                  <a:srgbClr val="C00000"/>
                </a:solidFill>
                <a:latin typeface="Microsoft Sans Serif" pitchFamily="34" charset="0"/>
              </a:rPr>
              <a:t>          the internet. </a:t>
            </a:r>
          </a:p>
          <a:p>
            <a:pPr marL="342900" indent="-342900" algn="l">
              <a:spcBef>
                <a:spcPct val="20000"/>
              </a:spcBef>
              <a:defRPr/>
            </a:pPr>
            <a:r>
              <a:rPr lang="en-US" sz="1800" b="1" kern="0" dirty="0">
                <a:latin typeface="Microsoft Sans Serif" pitchFamily="34" charset="0"/>
              </a:rPr>
              <a:t>      -  One homework for each Part of the course (</a:t>
            </a:r>
            <a:r>
              <a:rPr lang="en-US" sz="1800" b="1" kern="0" dirty="0">
                <a:solidFill>
                  <a:srgbClr val="FF0000"/>
                </a:solidFill>
                <a:latin typeface="Microsoft Sans Serif" pitchFamily="34" charset="0"/>
              </a:rPr>
              <a:t>4 homework </a:t>
            </a:r>
            <a:r>
              <a:rPr lang="en-US" sz="1800" b="1" kern="0" dirty="0">
                <a:latin typeface="Microsoft Sans Serif" pitchFamily="34" charset="0"/>
              </a:rPr>
              <a:t>assignments). 	</a:t>
            </a:r>
          </a:p>
          <a:p>
            <a:pPr marL="342900" indent="-342900" algn="l">
              <a:spcBef>
                <a:spcPct val="20000"/>
              </a:spcBef>
              <a:defRPr/>
            </a:pPr>
            <a:r>
              <a:rPr lang="en-US" sz="1800" b="1" kern="0" dirty="0">
                <a:latin typeface="Microsoft Sans Serif" pitchFamily="34" charset="0"/>
              </a:rPr>
              <a:t>      -  </a:t>
            </a:r>
            <a:r>
              <a:rPr lang="en-US" sz="1800" b="1" kern="0" dirty="0">
                <a:solidFill>
                  <a:schemeClr val="tx2"/>
                </a:solidFill>
                <a:latin typeface="Microsoft Sans Serif" pitchFamily="34" charset="0"/>
              </a:rPr>
              <a:t>Late homework will not be graded, except for special cases!</a:t>
            </a:r>
          </a:p>
          <a:p>
            <a:pPr marL="342900" indent="-342900" algn="l">
              <a:spcBef>
                <a:spcPct val="20000"/>
              </a:spcBef>
              <a:buFont typeface="Arial" pitchFamily="34" charset="0"/>
              <a:buChar char="•"/>
              <a:defRPr/>
            </a:pPr>
            <a:r>
              <a:rPr lang="en-US" sz="2000" b="1" kern="0" dirty="0">
                <a:solidFill>
                  <a:schemeClr val="tx2"/>
                </a:solidFill>
                <a:latin typeface="Microsoft Sans Serif" pitchFamily="34" charset="0"/>
              </a:rPr>
              <a:t>Mid-term and final exams:  </a:t>
            </a:r>
          </a:p>
          <a:p>
            <a:pPr marL="342900" indent="-342900" algn="l">
              <a:spcBef>
                <a:spcPct val="20000"/>
              </a:spcBef>
              <a:defRPr/>
            </a:pPr>
            <a:r>
              <a:rPr lang="en-US" sz="1800" b="1" kern="0" dirty="0">
                <a:latin typeface="Microsoft Sans Serif" pitchFamily="34" charset="0"/>
              </a:rPr>
              <a:t>	- To test your understanding of the topics discussed in class. </a:t>
            </a:r>
          </a:p>
          <a:p>
            <a:pPr marL="342900" indent="-342900" algn="l">
              <a:spcBef>
                <a:spcPct val="20000"/>
              </a:spcBef>
              <a:defRPr/>
            </a:pPr>
            <a:r>
              <a:rPr lang="en-US" sz="1800" b="1" kern="0" dirty="0">
                <a:latin typeface="Microsoft Sans Serif" pitchFamily="34" charset="0"/>
              </a:rPr>
              <a:t>      - Two parts: Part I – multiple choice questions, Part II: descriptive questions. </a:t>
            </a:r>
          </a:p>
          <a:p>
            <a:pPr marL="342900" indent="-342900" algn="l">
              <a:spcBef>
                <a:spcPct val="20000"/>
              </a:spcBef>
              <a:defRPr/>
            </a:pPr>
            <a:endParaRPr lang="en-US" sz="1800" b="1" kern="0" dirty="0">
              <a:solidFill>
                <a:schemeClr val="tx2"/>
              </a:solidFill>
              <a:latin typeface="Microsoft Sans Serif" pitchFamily="34" charset="0"/>
            </a:endParaRPr>
          </a:p>
          <a:p>
            <a:pPr marL="342900" indent="-342900" algn="l">
              <a:spcBef>
                <a:spcPct val="20000"/>
              </a:spcBef>
              <a:defRPr/>
            </a:pPr>
            <a:endParaRPr lang="en-US" sz="1800" b="1" kern="0" dirty="0">
              <a:solidFill>
                <a:schemeClr val="tx2"/>
              </a:solidFill>
              <a:latin typeface="Microsoft Sans Serif" pitchFamily="34" charset="0"/>
            </a:endParaRPr>
          </a:p>
          <a:p>
            <a:pPr marL="342900" indent="-342900" algn="l">
              <a:spcBef>
                <a:spcPct val="20000"/>
              </a:spcBef>
              <a:defRPr/>
            </a:pPr>
            <a:endParaRPr lang="en-US" sz="1800" b="1" kern="0" dirty="0">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60</a:t>
            </a:fld>
            <a:endParaRPr lang="en-US" dirty="0">
              <a:solidFill>
                <a:schemeClr val="bg2"/>
              </a:solidFill>
            </a:endParaRPr>
          </a:p>
        </p:txBody>
      </p:sp>
      <p:sp>
        <p:nvSpPr>
          <p:cNvPr id="7" name="Line 4"/>
          <p:cNvSpPr>
            <a:spLocks noChangeShapeType="1"/>
          </p:cNvSpPr>
          <p:nvPr/>
        </p:nvSpPr>
        <p:spPr bwMode="auto">
          <a:xfrm>
            <a:off x="0" y="1676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r>
              <a:rPr lang="en-US" b="1" kern="0" dirty="0">
                <a:solidFill>
                  <a:schemeClr val="accent1"/>
                </a:solidFill>
                <a:latin typeface="Arial" charset="0"/>
                <a:ea typeface="SimSun" pitchFamily="2" charset="-122"/>
              </a:rPr>
              <a:t>Next Lecture: </a:t>
            </a:r>
            <a:endParaRPr lang="en-US" sz="3200" b="1" kern="0" dirty="0">
              <a:solidFill>
                <a:schemeClr val="accent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Characteristics of the Current Climate   </a:t>
            </a:r>
          </a:p>
        </p:txBody>
      </p:sp>
      <p:sp>
        <p:nvSpPr>
          <p:cNvPr id="6" name="TextBox 5"/>
          <p:cNvSpPr txBox="1"/>
          <p:nvPr/>
        </p:nvSpPr>
        <p:spPr>
          <a:xfrm>
            <a:off x="3262252" y="1752600"/>
            <a:ext cx="2376548"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Thank You!</a:t>
            </a:r>
          </a:p>
        </p:txBody>
      </p:sp>
      <p:pic>
        <p:nvPicPr>
          <p:cNvPr id="9" name="Picture 2" descr="Earth surface air temperatures present day"/>
          <p:cNvPicPr>
            <a:picLocks noChangeAspect="1" noChangeArrowheads="1"/>
          </p:cNvPicPr>
          <p:nvPr/>
        </p:nvPicPr>
        <p:blipFill>
          <a:blip r:embed="rId3" cstate="print"/>
          <a:srcRect/>
          <a:stretch>
            <a:fillRect/>
          </a:stretch>
        </p:blipFill>
        <p:spPr bwMode="auto">
          <a:xfrm>
            <a:off x="1371600" y="2584704"/>
            <a:ext cx="6172200" cy="4197096"/>
          </a:xfrm>
          <a:prstGeom prst="rect">
            <a:avLst/>
          </a:prstGeom>
          <a:noFill/>
        </p:spPr>
      </p:pic>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908983"/>
            <a:ext cx="8610600" cy="7171194"/>
          </a:xfrm>
          <a:prstGeom prst="rect">
            <a:avLst/>
          </a:prstGeom>
          <a:noFill/>
        </p:spPr>
        <p:txBody>
          <a:bodyPr wrap="square" rtlCol="0">
            <a:spAutoFit/>
          </a:bodyPr>
          <a:lstStyle/>
          <a:p>
            <a:pPr algn="l"/>
            <a:r>
              <a:rPr lang="en-US" sz="2000" b="1" dirty="0">
                <a:solidFill>
                  <a:schemeClr val="bg1"/>
                </a:solidFill>
                <a:latin typeface="Arial" pitchFamily="34" charset="0"/>
                <a:cs typeface="Arial" pitchFamily="34" charset="0"/>
              </a:rPr>
              <a:t>Main Textbooks:</a:t>
            </a:r>
          </a:p>
          <a:p>
            <a:pPr algn="l"/>
            <a:endParaRPr lang="en-US" sz="1400" b="1" dirty="0">
              <a:latin typeface="Arial" pitchFamily="34" charset="0"/>
              <a:cs typeface="Arial" pitchFamily="34" charset="0"/>
            </a:endParaRPr>
          </a:p>
          <a:p>
            <a:pPr algn="l"/>
            <a:r>
              <a:rPr lang="en-US" sz="1600" b="1" dirty="0">
                <a:latin typeface="Arial" pitchFamily="34" charset="0"/>
                <a:cs typeface="Arial" pitchFamily="34" charset="0"/>
              </a:rPr>
              <a:t>Hartmann, D. L., 2016: </a:t>
            </a:r>
            <a:r>
              <a:rPr lang="en-US" sz="1600" b="1" i="1" dirty="0">
                <a:latin typeface="Arial" pitchFamily="34" charset="0"/>
                <a:cs typeface="Arial" pitchFamily="34" charset="0"/>
              </a:rPr>
              <a:t>Global Physical Climatology</a:t>
            </a:r>
            <a:r>
              <a:rPr lang="en-US" sz="1600" b="1" dirty="0">
                <a:latin typeface="Arial" pitchFamily="34" charset="0"/>
                <a:cs typeface="Arial" pitchFamily="34" charset="0"/>
              </a:rPr>
              <a:t>.  2nd ed., Elsevier, 485pp. </a:t>
            </a:r>
          </a:p>
          <a:p>
            <a:pPr algn="l"/>
            <a:endParaRPr lang="en-US" sz="1600" b="1" dirty="0">
              <a:latin typeface="Arial" pitchFamily="34" charset="0"/>
              <a:cs typeface="Arial" pitchFamily="34" charset="0"/>
            </a:endParaRPr>
          </a:p>
          <a:p>
            <a:pPr algn="l"/>
            <a:r>
              <a:rPr lang="en-US" sz="1600" b="1" dirty="0" err="1">
                <a:latin typeface="Arial" pitchFamily="34" charset="0"/>
                <a:cs typeface="Arial" pitchFamily="34" charset="0"/>
              </a:rPr>
              <a:t>Neelin</a:t>
            </a:r>
            <a:r>
              <a:rPr lang="en-US" sz="1600" b="1" dirty="0">
                <a:latin typeface="Arial" pitchFamily="34" charset="0"/>
                <a:cs typeface="Arial" pitchFamily="34" charset="0"/>
              </a:rPr>
              <a:t>, J. D., 2011: </a:t>
            </a:r>
            <a:r>
              <a:rPr lang="en-US" sz="1600" b="1" i="1" dirty="0">
                <a:latin typeface="Arial" pitchFamily="34" charset="0"/>
                <a:cs typeface="Arial" pitchFamily="34" charset="0"/>
              </a:rPr>
              <a:t>Climate Change and Climate Modeling</a:t>
            </a:r>
            <a:r>
              <a:rPr lang="en-US" sz="1600" b="1" dirty="0">
                <a:latin typeface="Arial" pitchFamily="34" charset="0"/>
                <a:cs typeface="Arial" pitchFamily="34" charset="0"/>
              </a:rPr>
              <a:t>. Cambridge Univ. Press, 282pp.</a:t>
            </a:r>
          </a:p>
          <a:p>
            <a:pPr algn="l"/>
            <a:r>
              <a:rPr lang="en-US" sz="1600" b="1" dirty="0">
                <a:latin typeface="Arial" pitchFamily="34" charset="0"/>
                <a:cs typeface="Arial" pitchFamily="34" charset="0"/>
              </a:rPr>
              <a:t> </a:t>
            </a:r>
          </a:p>
          <a:p>
            <a:pPr algn="l"/>
            <a:r>
              <a:rPr lang="en-US" sz="1600" b="1" dirty="0" err="1">
                <a:latin typeface="Arial" pitchFamily="34" charset="0"/>
                <a:cs typeface="Arial" pitchFamily="34" charset="0"/>
              </a:rPr>
              <a:t>Goosse</a:t>
            </a:r>
            <a:r>
              <a:rPr lang="en-US" sz="1600" b="1" dirty="0">
                <a:latin typeface="Arial" pitchFamily="34" charset="0"/>
                <a:cs typeface="Arial" pitchFamily="34" charset="0"/>
              </a:rPr>
              <a:t>, H.,  P.Y. </a:t>
            </a:r>
            <a:r>
              <a:rPr lang="en-US" sz="1600" b="1" dirty="0" err="1">
                <a:latin typeface="Arial" pitchFamily="34" charset="0"/>
                <a:cs typeface="Arial" pitchFamily="34" charset="0"/>
              </a:rPr>
              <a:t>Barriat</a:t>
            </a:r>
            <a:r>
              <a:rPr lang="en-US" sz="1600" b="1" dirty="0">
                <a:latin typeface="Arial" pitchFamily="34" charset="0"/>
                <a:cs typeface="Arial" pitchFamily="34" charset="0"/>
              </a:rPr>
              <a:t>, W. Lefebvre, M.F. </a:t>
            </a:r>
            <a:r>
              <a:rPr lang="en-US" sz="1600" b="1" dirty="0" err="1">
                <a:latin typeface="Arial" pitchFamily="34" charset="0"/>
                <a:cs typeface="Arial" pitchFamily="34" charset="0"/>
              </a:rPr>
              <a:t>Loutre</a:t>
            </a:r>
            <a:r>
              <a:rPr lang="en-US" sz="1600" b="1" dirty="0">
                <a:latin typeface="Arial" pitchFamily="34" charset="0"/>
                <a:cs typeface="Arial" pitchFamily="34" charset="0"/>
              </a:rPr>
              <a:t>, and V. </a:t>
            </a:r>
            <a:r>
              <a:rPr lang="en-US" sz="1600" b="1" dirty="0" err="1">
                <a:latin typeface="Arial" pitchFamily="34" charset="0"/>
                <a:cs typeface="Arial" pitchFamily="34" charset="0"/>
              </a:rPr>
              <a:t>Zunz</a:t>
            </a:r>
            <a:r>
              <a:rPr lang="en-US" sz="1600" b="1" dirty="0">
                <a:latin typeface="Arial" pitchFamily="34" charset="0"/>
                <a:cs typeface="Arial" pitchFamily="34" charset="0"/>
              </a:rPr>
              <a:t>, 2012: </a:t>
            </a:r>
            <a:r>
              <a:rPr lang="en-US" sz="1600" b="1" i="1" dirty="0">
                <a:latin typeface="Arial" pitchFamily="34" charset="0"/>
                <a:cs typeface="Arial" pitchFamily="34" charset="0"/>
              </a:rPr>
              <a:t>Introduction to Climate Dynamics and Climate Modeling</a:t>
            </a:r>
            <a:r>
              <a:rPr lang="en-US" sz="1600" b="1" dirty="0">
                <a:latin typeface="Arial" pitchFamily="34" charset="0"/>
                <a:cs typeface="Arial" pitchFamily="34" charset="0"/>
              </a:rPr>
              <a:t>. Online textbook available at http://www.climate.be/textbook  (Or from the course website under </a:t>
            </a:r>
            <a:r>
              <a:rPr lang="en-US" sz="1600" b="1" dirty="0" err="1">
                <a:latin typeface="Arial" pitchFamily="34" charset="0"/>
                <a:cs typeface="Arial" pitchFamily="34" charset="0"/>
              </a:rPr>
              <a:t>OtherReadingMaterials</a:t>
            </a:r>
            <a:r>
              <a:rPr lang="en-US" sz="1600" b="1" dirty="0">
                <a:latin typeface="Arial" pitchFamily="34" charset="0"/>
                <a:cs typeface="Arial" pitchFamily="34" charset="0"/>
              </a:rPr>
              <a:t>/UCL-</a:t>
            </a:r>
            <a:r>
              <a:rPr lang="en-US" sz="1600" b="1" dirty="0" err="1">
                <a:latin typeface="Arial" pitchFamily="34" charset="0"/>
                <a:cs typeface="Arial" pitchFamily="34" charset="0"/>
              </a:rPr>
              <a:t>ClimDyn</a:t>
            </a:r>
            <a:r>
              <a:rPr lang="en-US" sz="1600" b="1" dirty="0">
                <a:latin typeface="Arial" pitchFamily="34" charset="0"/>
                <a:cs typeface="Arial" pitchFamily="34" charset="0"/>
              </a:rPr>
              <a:t>/ )</a:t>
            </a:r>
          </a:p>
          <a:p>
            <a:pPr algn="l"/>
            <a:endParaRPr lang="en-US" sz="1800" b="1" dirty="0">
              <a:latin typeface="Arial" pitchFamily="34" charset="0"/>
              <a:cs typeface="Arial" pitchFamily="34" charset="0"/>
            </a:endParaRPr>
          </a:p>
          <a:p>
            <a:pPr algn="l"/>
            <a:r>
              <a:rPr lang="en-US" sz="2000" b="1" dirty="0">
                <a:solidFill>
                  <a:schemeClr val="bg1"/>
                </a:solidFill>
                <a:latin typeface="Arial" pitchFamily="34" charset="0"/>
                <a:cs typeface="Arial" pitchFamily="34" charset="0"/>
              </a:rPr>
              <a:t>Additional Reading: </a:t>
            </a:r>
            <a:endParaRPr lang="en-US" sz="1800" b="1" dirty="0">
              <a:solidFill>
                <a:schemeClr val="bg1"/>
              </a:solidFill>
              <a:latin typeface="Arial" pitchFamily="34" charset="0"/>
              <a:cs typeface="Arial" pitchFamily="34" charset="0"/>
            </a:endParaRPr>
          </a:p>
          <a:p>
            <a:pPr algn="l"/>
            <a:endParaRPr lang="en-US" sz="1800" b="1" dirty="0">
              <a:latin typeface="Arial" pitchFamily="34" charset="0"/>
              <a:cs typeface="Arial" pitchFamily="34" charset="0"/>
            </a:endParaRPr>
          </a:p>
          <a:p>
            <a:pPr algn="l"/>
            <a:r>
              <a:rPr lang="en-US" sz="1600" b="1" dirty="0" err="1">
                <a:latin typeface="Arial" pitchFamily="34" charset="0"/>
                <a:cs typeface="Arial" pitchFamily="34" charset="0"/>
              </a:rPr>
              <a:t>Pierrehumbert</a:t>
            </a:r>
            <a:r>
              <a:rPr lang="en-US" sz="1600" b="1" dirty="0">
                <a:latin typeface="Arial" pitchFamily="34" charset="0"/>
                <a:cs typeface="Arial" pitchFamily="34" charset="0"/>
              </a:rPr>
              <a:t>, R. T., 2010: </a:t>
            </a:r>
            <a:r>
              <a:rPr lang="en-US" sz="1600" b="1" i="1" dirty="0">
                <a:latin typeface="Arial" pitchFamily="34" charset="0"/>
                <a:cs typeface="Arial" pitchFamily="34" charset="0"/>
              </a:rPr>
              <a:t>Principles of Planetary Climate</a:t>
            </a:r>
            <a:r>
              <a:rPr lang="en-US" sz="1600" b="1" dirty="0">
                <a:latin typeface="Arial" pitchFamily="34" charset="0"/>
                <a:cs typeface="Arial" pitchFamily="34" charset="0"/>
              </a:rPr>
              <a:t>. Cambridge University Press, 652pp.</a:t>
            </a:r>
          </a:p>
          <a:p>
            <a:pPr algn="l"/>
            <a:endParaRPr lang="en-US" sz="1600" b="1" dirty="0">
              <a:latin typeface="Arial" pitchFamily="34" charset="0"/>
              <a:cs typeface="Arial" pitchFamily="34" charset="0"/>
            </a:endParaRPr>
          </a:p>
          <a:p>
            <a:pPr algn="l"/>
            <a:r>
              <a:rPr lang="en-US" sz="1600" b="1" dirty="0">
                <a:latin typeface="Arial" pitchFamily="34" charset="0"/>
                <a:cs typeface="Arial" pitchFamily="34" charset="0"/>
              </a:rPr>
              <a:t>Washington, W.M. and C.L. Parkinson 2005: </a:t>
            </a:r>
            <a:r>
              <a:rPr lang="en-US" sz="1600" b="1" i="1" dirty="0">
                <a:latin typeface="Arial" pitchFamily="34" charset="0"/>
                <a:cs typeface="Arial" pitchFamily="34" charset="0"/>
              </a:rPr>
              <a:t>An Introduction to Three-Dimensional Climate Modeling</a:t>
            </a:r>
            <a:r>
              <a:rPr lang="en-US" sz="1600" b="1" dirty="0">
                <a:latin typeface="Arial" pitchFamily="34" charset="0"/>
                <a:cs typeface="Arial" pitchFamily="34" charset="0"/>
              </a:rPr>
              <a:t>. 2</a:t>
            </a:r>
            <a:r>
              <a:rPr lang="en-US" sz="1600" b="1" baseline="30000" dirty="0">
                <a:latin typeface="Arial" pitchFamily="34" charset="0"/>
                <a:cs typeface="Arial" pitchFamily="34" charset="0"/>
              </a:rPr>
              <a:t>nd</a:t>
            </a:r>
            <a:r>
              <a:rPr lang="en-US" sz="1600" b="1" dirty="0">
                <a:latin typeface="Arial" pitchFamily="34" charset="0"/>
                <a:cs typeface="Arial" pitchFamily="34" charset="0"/>
              </a:rPr>
              <a:t> edition, University Science Books, Sausalito, CA, 353pp. </a:t>
            </a:r>
          </a:p>
          <a:p>
            <a:pPr algn="l"/>
            <a:endParaRPr lang="en-US" sz="1600" b="1" dirty="0">
              <a:latin typeface="Arial" pitchFamily="34" charset="0"/>
              <a:cs typeface="Arial" pitchFamily="34" charset="0"/>
            </a:endParaRPr>
          </a:p>
          <a:p>
            <a:pPr algn="l"/>
            <a:r>
              <a:rPr lang="en-US" sz="1600" b="1" dirty="0">
                <a:latin typeface="Arial" pitchFamily="34" charset="0"/>
                <a:cs typeface="Arial" pitchFamily="34" charset="0"/>
              </a:rPr>
              <a:t>Moran, J. M., 2010: </a:t>
            </a:r>
            <a:r>
              <a:rPr lang="en-US" sz="1600" b="1" i="1" dirty="0">
                <a:latin typeface="Arial" pitchFamily="34" charset="0"/>
                <a:cs typeface="Arial" pitchFamily="34" charset="0"/>
              </a:rPr>
              <a:t>Climate Studies: Introduction to Climate Science</a:t>
            </a:r>
            <a:r>
              <a:rPr lang="en-US" sz="1600" b="1" dirty="0">
                <a:latin typeface="Arial" pitchFamily="34" charset="0"/>
                <a:cs typeface="Arial" pitchFamily="34" charset="0"/>
              </a:rPr>
              <a:t>. Amer. Met. Soc., 525pp. (AMS Textbook, pdf files available at the course webpage)</a:t>
            </a:r>
          </a:p>
          <a:p>
            <a:pPr algn="l"/>
            <a:endParaRPr lang="en-US" sz="1800" b="1" dirty="0">
              <a:latin typeface="Arial" pitchFamily="34" charset="0"/>
              <a:cs typeface="Arial" pitchFamily="34" charset="0"/>
            </a:endParaRPr>
          </a:p>
          <a:p>
            <a:pPr algn="l"/>
            <a:endParaRPr lang="en-US" sz="2000" b="1" dirty="0">
              <a:solidFill>
                <a:schemeClr val="tx2"/>
              </a:solidFill>
              <a:latin typeface="Arial" pitchFamily="34" charset="0"/>
              <a:cs typeface="Arial" pitchFamily="34" charset="0"/>
            </a:endParaRPr>
          </a:p>
          <a:p>
            <a:pPr algn="l"/>
            <a:r>
              <a:rPr lang="en-US" sz="2000" b="1" dirty="0">
                <a:latin typeface="Arial" pitchFamily="34" charset="0"/>
                <a:cs typeface="Arial" pitchFamily="34" charset="0"/>
              </a:rPr>
              <a:t> </a:t>
            </a:r>
          </a:p>
          <a:p>
            <a:pPr algn="l"/>
            <a:endParaRPr lang="en-US" sz="2000" b="1" dirty="0">
              <a:solidFill>
                <a:schemeClr val="tx2"/>
              </a:solidFill>
            </a:endParaRPr>
          </a:p>
          <a:p>
            <a:pPr algn="l"/>
            <a:endParaRPr lang="en-US" sz="2000" dirty="0">
              <a:solidFill>
                <a:schemeClr val="tx2"/>
              </a:solidFill>
            </a:endParaRPr>
          </a:p>
        </p:txBody>
      </p:sp>
      <p:sp>
        <p:nvSpPr>
          <p:cNvPr id="4" name="Rectangle 2"/>
          <p:cNvSpPr txBox="1">
            <a:spLocks noChangeArrowheads="1"/>
          </p:cNvSpPr>
          <p:nvPr/>
        </p:nvSpPr>
        <p:spPr>
          <a:xfrm>
            <a:off x="-3048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Textbooks and Reading Materials</a:t>
            </a:r>
          </a:p>
        </p:txBody>
      </p:sp>
      <p:sp>
        <p:nvSpPr>
          <p:cNvPr id="5"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
        <p:nvSpPr>
          <p:cNvPr id="104450" name="AutoShape 2"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a:stretch>
            <a:fillRect/>
          </a:stretch>
        </p:blipFill>
        <p:spPr bwMode="auto">
          <a:xfrm>
            <a:off x="152400" y="533400"/>
            <a:ext cx="4221999" cy="6286500"/>
          </a:xfrm>
          <a:prstGeom prst="rect">
            <a:avLst/>
          </a:prstGeom>
          <a:noFill/>
          <a:ln w="9525">
            <a:noFill/>
            <a:miter lim="800000"/>
            <a:headEnd/>
            <a:tailEnd/>
          </a:ln>
        </p:spPr>
      </p:pic>
      <p:sp>
        <p:nvSpPr>
          <p:cNvPr id="3" name="TextBox 2"/>
          <p:cNvSpPr txBox="1"/>
          <p:nvPr/>
        </p:nvSpPr>
        <p:spPr>
          <a:xfrm>
            <a:off x="303110" y="133290"/>
            <a:ext cx="3419526" cy="400110"/>
          </a:xfrm>
          <a:prstGeom prst="rect">
            <a:avLst/>
          </a:prstGeom>
          <a:noFill/>
        </p:spPr>
        <p:txBody>
          <a:bodyPr wrap="none" rtlCol="0">
            <a:spAutoFit/>
          </a:bodyPr>
          <a:lstStyle/>
          <a:p>
            <a:r>
              <a:rPr lang="en-US" sz="2000" b="1" dirty="0">
                <a:solidFill>
                  <a:schemeClr val="tx2"/>
                </a:solidFill>
              </a:rPr>
              <a:t>Second Edition (2016, Elsevier)</a:t>
            </a:r>
            <a:endParaRPr lang="en-US" sz="2400" b="1" dirty="0">
              <a:solidFill>
                <a:schemeClr val="tx2"/>
              </a:solidFill>
            </a:endParaRPr>
          </a:p>
        </p:txBody>
      </p:sp>
      <p:pic>
        <p:nvPicPr>
          <p:cNvPr id="150531" name="Picture 3"/>
          <p:cNvPicPr>
            <a:picLocks noChangeAspect="1" noChangeArrowheads="1"/>
          </p:cNvPicPr>
          <p:nvPr/>
        </p:nvPicPr>
        <p:blipFill>
          <a:blip r:embed="rId3" cstate="print"/>
          <a:srcRect/>
          <a:stretch>
            <a:fillRect/>
          </a:stretch>
        </p:blipFill>
        <p:spPr bwMode="auto">
          <a:xfrm>
            <a:off x="4800600" y="704687"/>
            <a:ext cx="4235225" cy="6000914"/>
          </a:xfrm>
          <a:prstGeom prst="rect">
            <a:avLst/>
          </a:prstGeom>
          <a:noFill/>
          <a:ln w="9525">
            <a:noFill/>
            <a:miter lim="800000"/>
            <a:headEnd/>
            <a:tailEnd/>
          </a:ln>
        </p:spPr>
      </p:pic>
      <p:sp>
        <p:nvSpPr>
          <p:cNvPr id="5" name="TextBox 4"/>
          <p:cNvSpPr txBox="1"/>
          <p:nvPr/>
        </p:nvSpPr>
        <p:spPr>
          <a:xfrm>
            <a:off x="4586538" y="209490"/>
            <a:ext cx="4454104" cy="400110"/>
          </a:xfrm>
          <a:prstGeom prst="rect">
            <a:avLst/>
          </a:prstGeom>
          <a:noFill/>
        </p:spPr>
        <p:txBody>
          <a:bodyPr wrap="none" rtlCol="0">
            <a:spAutoFit/>
          </a:bodyPr>
          <a:lstStyle/>
          <a:p>
            <a:r>
              <a:rPr lang="en-US" sz="2000" b="1" dirty="0">
                <a:solidFill>
                  <a:schemeClr val="tx2"/>
                </a:solidFill>
              </a:rPr>
              <a:t> Hardcopy (8/2015, Cambridge Univ. Press)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p:cNvPicPr>
            <a:picLocks noChangeAspect="1" noChangeArrowheads="1"/>
          </p:cNvPicPr>
          <p:nvPr/>
        </p:nvPicPr>
        <p:blipFill>
          <a:blip r:embed="rId2" cstate="print"/>
          <a:srcRect/>
          <a:stretch>
            <a:fillRect/>
          </a:stretch>
        </p:blipFill>
        <p:spPr bwMode="auto">
          <a:xfrm>
            <a:off x="1652895" y="152400"/>
            <a:ext cx="4595505" cy="6591300"/>
          </a:xfrm>
          <a:prstGeom prst="rect">
            <a:avLst/>
          </a:prstGeom>
          <a:noFill/>
          <a:ln w="9525">
            <a:noFill/>
            <a:miter lim="800000"/>
            <a:headEnd/>
            <a:tailEnd/>
          </a:ln>
        </p:spPr>
      </p:pic>
      <p:sp>
        <p:nvSpPr>
          <p:cNvPr id="2" name="TextBox 1"/>
          <p:cNvSpPr txBox="1"/>
          <p:nvPr/>
        </p:nvSpPr>
        <p:spPr>
          <a:xfrm>
            <a:off x="4419600" y="152400"/>
            <a:ext cx="637354" cy="400110"/>
          </a:xfrm>
          <a:prstGeom prst="rect">
            <a:avLst/>
          </a:prstGeom>
          <a:noFill/>
        </p:spPr>
        <p:txBody>
          <a:bodyPr wrap="none" rtlCol="0">
            <a:spAutoFit/>
          </a:bodyPr>
          <a:lstStyle/>
          <a:p>
            <a:r>
              <a:rPr lang="en-US" sz="2000" b="1" dirty="0">
                <a:solidFill>
                  <a:srgbClr val="FF0000"/>
                </a:solidFill>
              </a:rPr>
              <a:t>2011</a:t>
            </a:r>
            <a:endParaRPr lang="en-US" b="1" dirty="0">
              <a:solidFill>
                <a:srgbClr val="FF0000"/>
              </a:solidFill>
            </a:endParaRP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36380</TotalTime>
  <Words>3468</Words>
  <Application>Microsoft Office PowerPoint</Application>
  <PresentationFormat>On-screen Show (4:3)</PresentationFormat>
  <Paragraphs>510</Paragraphs>
  <Slides>60</Slides>
  <Notes>33</Notes>
  <HiddenSlides>9</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60</vt:i4>
      </vt:variant>
    </vt:vector>
  </HeadingPairs>
  <TitlesOfParts>
    <vt:vector size="67" baseType="lpstr">
      <vt:lpstr>Arial</vt:lpstr>
      <vt:lpstr>Arial Narrow</vt:lpstr>
      <vt:lpstr>Microsoft Sans Serif</vt:lpstr>
      <vt:lpstr>Symbol</vt:lpstr>
      <vt:lpstr>Times New Roman</vt:lpstr>
      <vt:lpstr>Blank Presentation</vt:lpstr>
      <vt:lpstr>1_Blank Presentation</vt:lpstr>
      <vt:lpstr>ATM551: Fundamentals of Earth’s Climate Lecture #1: The Earth Climate System</vt:lpstr>
      <vt:lpstr>PowerPoint Presentation</vt:lpstr>
      <vt:lpstr>Design of the Course (1/3)</vt:lpstr>
      <vt:lpstr>Design of the Course (2/3)</vt:lpstr>
      <vt:lpstr>Design of the Course (3/3)</vt:lpstr>
      <vt:lpstr>Course Assessment</vt:lpstr>
      <vt:lpstr>PowerPoint Presentation</vt:lpstr>
      <vt:lpstr>PowerPoint Presentation</vt:lpstr>
      <vt:lpstr>PowerPoint Presentation</vt:lpstr>
      <vt:lpstr>ATM551 Webpage</vt:lpstr>
      <vt:lpstr>Lecture Format</vt:lpstr>
      <vt:lpstr>Today’s Topic:  An Overview of the Climate System</vt:lpstr>
      <vt:lpstr>Weather vs. Climate </vt:lpstr>
      <vt:lpstr>Weather vs. Climate </vt:lpstr>
      <vt:lpstr>PowerPoint Presentation</vt:lpstr>
      <vt:lpstr>PowerPoint Presentation</vt:lpstr>
      <vt:lpstr>PowerPoint Presentation</vt:lpstr>
      <vt:lpstr>Earth’s  Atmosphere</vt:lpstr>
      <vt:lpstr>Atmospheric Vertical Profiles</vt:lpstr>
      <vt:lpstr>Atmospheric Circulation</vt:lpstr>
      <vt:lpstr>Key Roles of the Atmosphere</vt:lpstr>
      <vt:lpstr>World’s Oceans</vt:lpstr>
      <vt:lpstr> Ocean Temperature </vt:lpstr>
      <vt:lpstr>PowerPoint Presentation</vt:lpstr>
      <vt:lpstr>Ocean Overturning Circulation</vt:lpstr>
      <vt:lpstr>Key Roles of the Oceans</vt:lpstr>
      <vt:lpstr>PowerPoint Presentation</vt:lpstr>
      <vt:lpstr>PowerPoint Presentation</vt:lpstr>
      <vt:lpstr>PowerPoint Presentation</vt:lpstr>
      <vt:lpstr>PowerPoint Presentation</vt:lpstr>
      <vt:lpstr>PowerPoint Presentation</vt:lpstr>
      <vt:lpstr>PowerPoint Presentation</vt:lpstr>
      <vt:lpstr>Key Roles of the Continents</vt:lpstr>
      <vt:lpstr>The Cryosphere</vt:lpstr>
      <vt:lpstr>PowerPoint Presentation</vt:lpstr>
      <vt:lpstr>PowerPoint Presentation</vt:lpstr>
      <vt:lpstr>Sea 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Basics about Glaciers</vt:lpstr>
      <vt:lpstr>PowerPoint Presentation</vt:lpstr>
      <vt:lpstr>PowerPoint Presentation</vt:lpstr>
      <vt:lpstr>PowerPoint Presentation</vt:lpstr>
      <vt:lpstr>PowerPoint Presentation</vt:lpstr>
      <vt:lpstr>Key Roles of the Cryosphere</vt:lpstr>
      <vt:lpstr>Key points of Today’s Lecture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795</cp:revision>
  <cp:lastPrinted>2001-10-12T22:50:52Z</cp:lastPrinted>
  <dcterms:created xsi:type="dcterms:W3CDTF">2001-07-28T22:10:26Z</dcterms:created>
  <dcterms:modified xsi:type="dcterms:W3CDTF">2025-08-25T15:41:01Z</dcterms:modified>
</cp:coreProperties>
</file>