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54" r:id="rId2"/>
    <p:sldMasterId id="2147483756" r:id="rId3"/>
    <p:sldMasterId id="2147483760" r:id="rId4"/>
    <p:sldMasterId id="2147483762" r:id="rId5"/>
    <p:sldMasterId id="2147483764" r:id="rId6"/>
    <p:sldMasterId id="2147483768" r:id="rId7"/>
    <p:sldMasterId id="2147483770" r:id="rId8"/>
    <p:sldMasterId id="2147483772" r:id="rId9"/>
    <p:sldMasterId id="2147483774" r:id="rId10"/>
    <p:sldMasterId id="2147483776" r:id="rId11"/>
  </p:sldMasterIdLst>
  <p:notesMasterIdLst>
    <p:notesMasterId r:id="rId54"/>
  </p:notesMasterIdLst>
  <p:handoutMasterIdLst>
    <p:handoutMasterId r:id="rId55"/>
  </p:handoutMasterIdLst>
  <p:sldIdLst>
    <p:sldId id="468" r:id="rId12"/>
    <p:sldId id="687" r:id="rId13"/>
    <p:sldId id="470" r:id="rId14"/>
    <p:sldId id="636" r:id="rId15"/>
    <p:sldId id="688" r:id="rId16"/>
    <p:sldId id="638" r:id="rId17"/>
    <p:sldId id="639" r:id="rId18"/>
    <p:sldId id="606" r:id="rId19"/>
    <p:sldId id="640" r:id="rId20"/>
    <p:sldId id="690" r:id="rId21"/>
    <p:sldId id="642" r:id="rId22"/>
    <p:sldId id="644" r:id="rId23"/>
    <p:sldId id="645" r:id="rId24"/>
    <p:sldId id="609" r:id="rId25"/>
    <p:sldId id="617" r:id="rId26"/>
    <p:sldId id="610" r:id="rId27"/>
    <p:sldId id="660" r:id="rId28"/>
    <p:sldId id="661" r:id="rId29"/>
    <p:sldId id="646" r:id="rId30"/>
    <p:sldId id="611" r:id="rId31"/>
    <p:sldId id="614" r:id="rId32"/>
    <p:sldId id="647" r:id="rId33"/>
    <p:sldId id="648" r:id="rId34"/>
    <p:sldId id="689" r:id="rId35"/>
    <p:sldId id="649" r:id="rId36"/>
    <p:sldId id="650" r:id="rId37"/>
    <p:sldId id="651" r:id="rId38"/>
    <p:sldId id="652" r:id="rId39"/>
    <p:sldId id="653" r:id="rId40"/>
    <p:sldId id="659" r:id="rId41"/>
    <p:sldId id="662" r:id="rId42"/>
    <p:sldId id="655" r:id="rId43"/>
    <p:sldId id="664" r:id="rId44"/>
    <p:sldId id="691" r:id="rId45"/>
    <p:sldId id="692" r:id="rId46"/>
    <p:sldId id="663" r:id="rId47"/>
    <p:sldId id="621" r:id="rId48"/>
    <p:sldId id="615" r:id="rId49"/>
    <p:sldId id="616" r:id="rId50"/>
    <p:sldId id="521" r:id="rId51"/>
    <p:sldId id="554" r:id="rId52"/>
    <p:sldId id="585" r:id="rId53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FF00"/>
    <a:srgbClr val="9933FF"/>
    <a:srgbClr val="9900CC"/>
    <a:srgbClr val="FF00FF"/>
    <a:srgbClr val="FF66FF"/>
    <a:srgbClr val="FF99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2F887-B471-43F0-9ED1-CFA2E14B9A3A}" v="19" dt="2025-08-26T15:43:28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3" autoAdjust="0"/>
    <p:restoredTop sz="93873" autoAdjust="0"/>
  </p:normalViewPr>
  <p:slideViewPr>
    <p:cSldViewPr>
      <p:cViewPr varScale="1">
        <p:scale>
          <a:sx n="86" d="100"/>
          <a:sy n="86" d="100"/>
        </p:scale>
        <p:origin x="903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microsoft.com/office/2015/10/relationships/revisionInfo" Target="revisionInfo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i, Aiguo" userId="c572f7c4-3e2a-452d-b8bf-19aa707c1160" providerId="ADAL" clId="{4F22F887-B471-43F0-9ED1-CFA2E14B9A3A}"/>
    <pc:docChg chg="modSld">
      <pc:chgData name="Dai, Aiguo" userId="c572f7c4-3e2a-452d-b8bf-19aa707c1160" providerId="ADAL" clId="{4F22F887-B471-43F0-9ED1-CFA2E14B9A3A}" dt="2025-08-26T15:43:28.635" v="18" actId="20577"/>
      <pc:docMkLst>
        <pc:docMk/>
      </pc:docMkLst>
      <pc:sldChg chg="modSp">
        <pc:chgData name="Dai, Aiguo" userId="c572f7c4-3e2a-452d-b8bf-19aa707c1160" providerId="ADAL" clId="{4F22F887-B471-43F0-9ED1-CFA2E14B9A3A}" dt="2025-08-26T15:43:28.635" v="18" actId="20577"/>
        <pc:sldMkLst>
          <pc:docMk/>
          <pc:sldMk cId="0" sldId="636"/>
        </pc:sldMkLst>
        <pc:spChg chg="mod">
          <ac:chgData name="Dai, Aiguo" userId="c572f7c4-3e2a-452d-b8bf-19aa707c1160" providerId="ADAL" clId="{4F22F887-B471-43F0-9ED1-CFA2E14B9A3A}" dt="2025-08-26T15:43:28.635" v="18" actId="20577"/>
          <ac:spMkLst>
            <pc:docMk/>
            <pc:sldMk cId="0" sldId="636"/>
            <ac:spMk id="6" creationId="{00000000-0000-0000-0000-000000000000}"/>
          </ac:spMkLst>
        </pc:spChg>
        <pc:spChg chg="mod">
          <ac:chgData name="Dai, Aiguo" userId="c572f7c4-3e2a-452d-b8bf-19aa707c1160" providerId="ADAL" clId="{4F22F887-B471-43F0-9ED1-CFA2E14B9A3A}" dt="2025-08-26T15:40:30.658" v="2" actId="207"/>
          <ac:spMkLst>
            <pc:docMk/>
            <pc:sldMk cId="0" sldId="636"/>
            <ac:spMk id="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7EB154-48BC-4DA2-AE95-F94BAB27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8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25950"/>
            <a:ext cx="512286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439EA0-10C5-4545-84AF-D3416603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73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40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38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29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2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9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15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57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Composite of instantaneous infrared imagery from geostationary satellites at 1200 UTC 29 Mar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1995-From NVAP=NASA Water</a:t>
            </a:r>
            <a:r>
              <a:rPr lang="en-US" baseline="0" dirty="0"/>
              <a:t> Vapor Project (http://eosweb.larc.nasa.gov/GUIDE/campaign_documents/nvap_project.html)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48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35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51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>
                <a:solidFill>
                  <a:srgbClr val="3333CC"/>
                </a:solidFill>
              </a:rPr>
              <a:pPr/>
              <a:t>37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2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AFB-5D0F-4956-BF87-ED5447D4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512-8768-44F9-B024-BBCF705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252-DC90-4F93-A9C6-28482CF3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842F-4C99-4FF3-8840-EDECEE05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E3C9-D458-47E9-BCCE-DA97E6E4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E97C-CCD0-459D-99F7-2EC0432F1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888B-6ABA-4BA3-9FCF-DC437E39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9076-AB29-4057-82A4-5F56B4C4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84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85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feature=player_detailpage&amp;v=bjwmrg__ZVw" TargetMode="Externa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4662"/>
            <a:ext cx="9144000" cy="120173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A ATM551: 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Fundamentals of Earth’s Climate, Lecture #2</a:t>
            </a:r>
            <a:br>
              <a:rPr lang="en-US" sz="3200" b="1" dirty="0">
                <a:latin typeface="Arial" charset="0"/>
                <a:cs typeface="Times New Roman" pitchFamily="18" charset="0"/>
              </a:rPr>
            </a:br>
            <a:br>
              <a:rPr lang="en-US" sz="3200" b="1" dirty="0">
                <a:latin typeface="Arial" charset="0"/>
                <a:cs typeface="Times New Roman" pitchFamily="18" charset="0"/>
              </a:rPr>
            </a:br>
            <a:r>
              <a:rPr lang="en-US" sz="3600" b="1" dirty="0">
                <a:latin typeface="Arial" charset="0"/>
                <a:cs typeface="Times New Roman" pitchFamily="18" charset="0"/>
              </a:rPr>
              <a:t>Characteristics of the Current Climate</a:t>
            </a:r>
            <a:endParaRPr lang="en-US" sz="48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04800" y="1752600"/>
            <a:ext cx="8410575" cy="3810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b="1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8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14400"/>
            <a:ext cx="599724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524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Typical Surface Albedo Values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9F586D-E903-4033-8FA9-B0EB53E999C6}"/>
              </a:ext>
            </a:extLst>
          </p:cNvPr>
          <p:cNvSpPr/>
          <p:nvPr/>
        </p:nvSpPr>
        <p:spPr bwMode="auto">
          <a:xfrm>
            <a:off x="2514600" y="1524000"/>
            <a:ext cx="4038600" cy="409128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69B25-97C7-4E5B-8B63-A3ECC32E3915}"/>
              </a:ext>
            </a:extLst>
          </p:cNvPr>
          <p:cNvSpPr/>
          <p:nvPr/>
        </p:nvSpPr>
        <p:spPr bwMode="auto">
          <a:xfrm>
            <a:off x="2514600" y="2772861"/>
            <a:ext cx="4038600" cy="409128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Key Controls on Earth’s Climate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7620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3. Earth’s Effective Emissivity (</a:t>
            </a:r>
            <a:r>
              <a:rPr lang="en-US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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)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Emissivity(</a:t>
            </a:r>
            <a:r>
              <a:rPr lang="en-US" sz="20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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)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=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radiation by a material divided by radiation from a blackbody with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the same temperature.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Atmospheric emissivity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varies with clouds and the content of greenhouse gases, 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such as water vapor, carbon dioxide, methane, and ozone –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Greenhouse Effect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.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Surface emissivity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:  0.984 </a:t>
            </a:r>
            <a:r>
              <a:rPr lang="en-US" sz="1600" b="1" kern="0" dirty="0">
                <a:solidFill>
                  <a:srgbClr val="000000"/>
                </a:solidFill>
                <a:latin typeface="Microsoft Sans Serif" pitchFamily="34" charset="0"/>
              </a:rPr>
              <a:t>for ocean surface </a:t>
            </a:r>
            <a:r>
              <a:rPr lang="en-US" sz="1400" b="1" kern="0" dirty="0">
                <a:solidFill>
                  <a:srgbClr val="000000"/>
                </a:solidFill>
                <a:latin typeface="Microsoft Sans Serif" pitchFamily="34" charset="0"/>
              </a:rPr>
              <a:t>(</a:t>
            </a:r>
            <a:r>
              <a:rPr lang="en-US" sz="1400" b="1" kern="0" dirty="0" err="1">
                <a:solidFill>
                  <a:srgbClr val="000000"/>
                </a:solidFill>
                <a:latin typeface="Microsoft Sans Serif" pitchFamily="34" charset="0"/>
              </a:rPr>
              <a:t>Konda</a:t>
            </a:r>
            <a:r>
              <a:rPr lang="en-US" sz="1400" b="1" kern="0" dirty="0">
                <a:solidFill>
                  <a:srgbClr val="000000"/>
                </a:solidFill>
                <a:latin typeface="Microsoft Sans Serif" pitchFamily="34" charset="0"/>
              </a:rPr>
              <a:t> et al. 1994, J. </a:t>
            </a:r>
            <a:r>
              <a:rPr lang="en-US" sz="1400" b="1" kern="0" dirty="0" err="1">
                <a:solidFill>
                  <a:srgbClr val="000000"/>
                </a:solidFill>
                <a:latin typeface="Microsoft Sans Serif" pitchFamily="34" charset="0"/>
              </a:rPr>
              <a:t>Oceanogr</a:t>
            </a:r>
            <a:r>
              <a:rPr lang="en-US" sz="1400" b="1" kern="0" dirty="0">
                <a:solidFill>
                  <a:srgbClr val="000000"/>
                </a:solidFill>
                <a:latin typeface="Microsoft Sans Serif" pitchFamily="34" charset="0"/>
              </a:rPr>
              <a:t>.)</a:t>
            </a: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	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Earth’s effective emissivity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is determined by the surface, atmospheric emissivity     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and GHG effect (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how?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).</a:t>
            </a: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Clouds </a:t>
            </a:r>
            <a:r>
              <a:rPr lang="en-US" sz="1600" b="1" kern="0" dirty="0">
                <a:latin typeface="Microsoft Sans Serif" pitchFamily="34" charset="0"/>
              </a:rPr>
              <a:t>can affect the climate through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   its impacts on both albedo and emissivity.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H</a:t>
            </a:r>
            <a:r>
              <a:rPr lang="en-US" sz="1600" b="1" kern="0" baseline="-25000" dirty="0">
                <a:solidFill>
                  <a:srgbClr val="FF3300"/>
                </a:solidFill>
                <a:latin typeface="Microsoft Sans Serif" pitchFamily="34" charset="0"/>
              </a:rPr>
              <a:t>2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O, CO</a:t>
            </a:r>
            <a:r>
              <a:rPr lang="en-US" sz="1600" b="1" kern="0" baseline="-25000" dirty="0">
                <a:solidFill>
                  <a:srgbClr val="FF3300"/>
                </a:solidFill>
                <a:latin typeface="Microsoft Sans Serif" pitchFamily="34" charset="0"/>
              </a:rPr>
              <a:t>2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and other GHGs </a:t>
            </a:r>
            <a:r>
              <a:rPr lang="en-US" sz="1600" b="1" kern="0" dirty="0">
                <a:latin typeface="Microsoft Sans Serif" pitchFamily="34" charset="0"/>
              </a:rPr>
              <a:t>affect the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   climate mainly through their impact on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   the emissivity &amp; their GHG effect.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u="sng" dirty="0"/>
              <a:t>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u="sng" dirty="0">
                <a:solidFill>
                  <a:srgbClr val="FF0000"/>
                </a:solidFill>
              </a:rPr>
              <a:t>Absorptivity</a:t>
            </a:r>
            <a:r>
              <a:rPr lang="en-US" sz="1600" b="1" u="sng" dirty="0"/>
              <a:t> =</a:t>
            </a:r>
            <a:r>
              <a:rPr lang="en-US" sz="1600" dirty="0"/>
              <a:t>  absorbed radiation / incoming radiation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dirty="0">
                <a:solidFill>
                  <a:srgbClr val="FF0000"/>
                </a:solidFill>
              </a:rPr>
              <a:t>Absorptivity = emissivity </a:t>
            </a:r>
            <a:r>
              <a:rPr lang="en-US" sz="1600" dirty="0">
                <a:sym typeface="Wingdings" pitchFamily="2" charset="2"/>
              </a:rPr>
              <a:t> surface emissivity </a:t>
            </a:r>
            <a:r>
              <a:rPr lang="en-US" sz="1600" b="1" u="sng" dirty="0">
                <a:solidFill>
                  <a:srgbClr val="FF0000"/>
                </a:solidFill>
              </a:rPr>
              <a:t>ε = (1- α)</a:t>
            </a:r>
            <a:r>
              <a:rPr lang="en-US" sz="1600" dirty="0"/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6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</a:t>
            </a:r>
            <a:endParaRPr lang="en-US" sz="18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pic>
        <p:nvPicPr>
          <p:cNvPr id="92162" name="Picture 2" descr="http://www.star.nesdis.noaa.gov/smcd/spb/LANDEM/website/images/SSMI/climatology/em19v_0101-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505200"/>
            <a:ext cx="44958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41" y="609600"/>
            <a:ext cx="836775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76400" y="1200090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b="1" kern="0" dirty="0">
                <a:latin typeface="Arial" charset="0"/>
                <a:ea typeface="SimSun" pitchFamily="2" charset="-122"/>
              </a:rPr>
              <a:t>1961-1990 global-mean </a:t>
            </a: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 15</a:t>
            </a:r>
            <a:r>
              <a:rPr lang="en-US" sz="2000" b="1" kern="0" baseline="30000" dirty="0"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C or 59</a:t>
            </a:r>
            <a:r>
              <a:rPr lang="en-US" sz="2000" b="1" kern="0" baseline="30000" dirty="0"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F</a:t>
            </a:r>
          </a:p>
          <a:p>
            <a:pPr algn="l">
              <a:defRPr/>
            </a:pP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Increased by ~1</a:t>
            </a:r>
            <a:r>
              <a:rPr lang="en-US" sz="2000" b="1" kern="0" baseline="30000" dirty="0"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000" b="1" kern="0" dirty="0">
                <a:latin typeface="Arial" charset="0"/>
                <a:ea typeface="SimSun" pitchFamily="2" charset="-122"/>
                <a:sym typeface="Symbol"/>
              </a:rPr>
              <a:t>C from 1850-2010  </a:t>
            </a:r>
            <a:endParaRPr lang="en-US" sz="2000" b="1" kern="0" dirty="0">
              <a:latin typeface="Arial" charset="0"/>
              <a:ea typeface="SimSun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01025"/>
            <a:ext cx="6676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chemeClr val="tx2"/>
                </a:solidFill>
                <a:latin typeface="Microsoft Sans Serif" pitchFamily="34" charset="0"/>
              </a:rPr>
              <a:t>Global-mean Temperature is Rising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919930" y="6182380"/>
            <a:ext cx="7766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</a:rPr>
              <a:t>which makes it difficult to define a mean climate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1524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Surface Warming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Patterns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 cstate="print"/>
          <a:srcRect l="3554" r="1020"/>
          <a:stretch>
            <a:fillRect/>
          </a:stretch>
        </p:blipFill>
        <p:spPr bwMode="auto">
          <a:xfrm>
            <a:off x="38100" y="1524000"/>
            <a:ext cx="90678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5191780"/>
            <a:ext cx="8656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causes the recent cooling over the Pacific?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Surface Air Temperature Distribution </a:t>
            </a:r>
          </a:p>
          <a:p>
            <a:pPr>
              <a:defRPr/>
            </a:pP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1961-1990 Mean. Global-mean </a:t>
            </a: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15</a:t>
            </a:r>
            <a:r>
              <a:rPr lang="en-US" sz="2400" b="1" kern="0" baseline="3000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C or 59</a:t>
            </a:r>
            <a:r>
              <a:rPr lang="en-US" sz="2400" b="1" kern="0" baseline="3000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o</a:t>
            </a:r>
            <a:r>
              <a:rPr lang="en-US" sz="2400" b="1" kern="0" dirty="0">
                <a:solidFill>
                  <a:srgbClr val="FF3300"/>
                </a:solidFill>
                <a:latin typeface="Arial" charset="0"/>
                <a:ea typeface="SimSun" pitchFamily="2" charset="-122"/>
                <a:sym typeface="Symbol"/>
              </a:rPr>
              <a:t>F</a:t>
            </a:r>
            <a:endParaRPr lang="en-US" sz="2400" b="1" kern="0" dirty="0">
              <a:solidFill>
                <a:srgbClr val="FF3300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4514" name="Picture 2" descr="Earth surface air temperatures present 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67968"/>
            <a:ext cx="7772400" cy="528523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Sea Surface Temperature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5474" name="Picture 2" descr="http://www.abc.net.au/science/slab/elnino/img/gss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8153400" cy="5486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1638" y="6400800"/>
            <a:ext cx="54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controls the SST range?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://uwacadweb.uwyo.edu/JSHINKER/animations/global/gifs/tmp2m_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843" y="838200"/>
            <a:ext cx="8634557" cy="5867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Seasonal Surface Air Temperature Variations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261"/>
            <a:ext cx="9144000" cy="45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228600" y="449411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Annual Temperature Range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5791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What controls the annual T range?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http://www.cgd.ucar.edu/cas/adai/tmp/a.png"/>
          <p:cNvPicPr>
            <a:picLocks noChangeAspect="1" noChangeArrowheads="1"/>
          </p:cNvPicPr>
          <p:nvPr/>
        </p:nvPicPr>
        <p:blipFill>
          <a:blip r:embed="rId2" cstate="print"/>
          <a:srcRect t="63508"/>
          <a:stretch>
            <a:fillRect/>
          </a:stretch>
        </p:blipFill>
        <p:spPr bwMode="auto">
          <a:xfrm>
            <a:off x="380047" y="838200"/>
            <a:ext cx="8306753" cy="51054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Diurnal Temperature Range (</a:t>
            </a:r>
            <a:r>
              <a:rPr lang="en-US" sz="3600" b="1" kern="0" baseline="30000" dirty="0" err="1">
                <a:solidFill>
                  <a:srgbClr val="FF3300"/>
                </a:solidFill>
                <a:latin typeface="Arial" charset="0"/>
                <a:ea typeface="SimSun" pitchFamily="2" charset="-122"/>
              </a:rPr>
              <a:t>o</a:t>
            </a:r>
            <a:r>
              <a:rPr lang="en-US" sz="3600" b="1" kern="0" dirty="0" err="1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</a:t>
            </a: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667" y="5997714"/>
            <a:ext cx="7800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What controls the diurnal T range?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DTR increases with altitude but decreases with cloud amount.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ext Box 2"/>
          <p:cNvSpPr txBox="1">
            <a:spLocks noChangeArrowheads="1"/>
          </p:cNvSpPr>
          <p:nvPr/>
        </p:nvSpPr>
        <p:spPr bwMode="auto">
          <a:xfrm>
            <a:off x="508000" y="752475"/>
            <a:ext cx="8099425" cy="884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C0128"/>
                </a:solidFill>
                <a:latin typeface="Comic Sans MS" pitchFamily="66" charset="0"/>
              </a:rPr>
              <a:t>Global-mean Precipitation Anomaly from GPCP</a:t>
            </a:r>
          </a:p>
          <a:p>
            <a:r>
              <a:rPr lang="en-US" sz="2400" b="1">
                <a:solidFill>
                  <a:srgbClr val="FC0128"/>
                </a:solidFill>
                <a:latin typeface="Comic Sans MS" pitchFamily="66" charset="0"/>
              </a:rPr>
              <a:t> 1979-2008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775" y="1662113"/>
            <a:ext cx="8948738" cy="2986087"/>
            <a:chOff x="66" y="1047"/>
            <a:chExt cx="5637" cy="1881"/>
          </a:xfrm>
          <a:solidFill>
            <a:schemeClr val="tx1"/>
          </a:solidFill>
        </p:grpSpPr>
        <p:sp>
          <p:nvSpPr>
            <p:cNvPr id="438276" name="Text Box 4"/>
            <p:cNvSpPr txBox="1">
              <a:spLocks noChangeArrowheads="1"/>
            </p:cNvSpPr>
            <p:nvPr/>
          </p:nvSpPr>
          <p:spPr bwMode="auto">
            <a:xfrm rot="10800000">
              <a:off x="66" y="1047"/>
              <a:ext cx="270" cy="1881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vert="eaVert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Precipitation Anomaly (mm/day)</a:t>
              </a:r>
            </a:p>
          </p:txBody>
        </p:sp>
        <p:pic>
          <p:nvPicPr>
            <p:cNvPr id="438277" name="Picture 5" descr="gpcp_figure2"/>
            <p:cNvPicPr>
              <a:picLocks noChangeAspect="1" noChangeArrowheads="1"/>
            </p:cNvPicPr>
            <p:nvPr/>
          </p:nvPicPr>
          <p:blipFill>
            <a:blip r:embed="rId2" cstate="print"/>
            <a:srcRect r="9967" b="75885"/>
            <a:stretch>
              <a:fillRect/>
            </a:stretch>
          </p:blipFill>
          <p:spPr bwMode="auto">
            <a:xfrm>
              <a:off x="332" y="1048"/>
              <a:ext cx="5061" cy="18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38278" name="Text Box 6"/>
            <p:cNvSpPr txBox="1">
              <a:spLocks noChangeArrowheads="1"/>
            </p:cNvSpPr>
            <p:nvPr/>
          </p:nvSpPr>
          <p:spPr bwMode="auto">
            <a:xfrm>
              <a:off x="274" y="1333"/>
              <a:ext cx="261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0.1</a:t>
              </a:r>
            </a:p>
          </p:txBody>
        </p:sp>
        <p:sp>
          <p:nvSpPr>
            <p:cNvPr id="438279" name="Text Box 7"/>
            <p:cNvSpPr txBox="1">
              <a:spLocks noChangeArrowheads="1"/>
            </p:cNvSpPr>
            <p:nvPr/>
          </p:nvSpPr>
          <p:spPr bwMode="auto">
            <a:xfrm>
              <a:off x="262" y="2293"/>
              <a:ext cx="296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-0.1</a:t>
              </a:r>
            </a:p>
          </p:txBody>
        </p:sp>
        <p:sp>
          <p:nvSpPr>
            <p:cNvPr id="438280" name="Text Box 8"/>
            <p:cNvSpPr txBox="1">
              <a:spLocks noChangeArrowheads="1"/>
            </p:cNvSpPr>
            <p:nvPr/>
          </p:nvSpPr>
          <p:spPr bwMode="auto">
            <a:xfrm>
              <a:off x="278" y="1813"/>
              <a:ext cx="261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0.0</a:t>
              </a:r>
            </a:p>
          </p:txBody>
        </p:sp>
        <p:sp>
          <p:nvSpPr>
            <p:cNvPr id="438281" name="Text Box 9"/>
            <p:cNvSpPr txBox="1">
              <a:spLocks noChangeArrowheads="1"/>
            </p:cNvSpPr>
            <p:nvPr/>
          </p:nvSpPr>
          <p:spPr bwMode="auto">
            <a:xfrm>
              <a:off x="5326" y="1325"/>
              <a:ext cx="354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3.7%</a:t>
              </a:r>
            </a:p>
          </p:txBody>
        </p:sp>
        <p:sp>
          <p:nvSpPr>
            <p:cNvPr id="438282" name="Text Box 10"/>
            <p:cNvSpPr txBox="1">
              <a:spLocks noChangeArrowheads="1"/>
            </p:cNvSpPr>
            <p:nvPr/>
          </p:nvSpPr>
          <p:spPr bwMode="auto">
            <a:xfrm>
              <a:off x="5314" y="2285"/>
              <a:ext cx="389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-3.7%</a:t>
              </a:r>
            </a:p>
          </p:txBody>
        </p:sp>
        <p:sp>
          <p:nvSpPr>
            <p:cNvPr id="438283" name="Text Box 11"/>
            <p:cNvSpPr txBox="1">
              <a:spLocks noChangeArrowheads="1"/>
            </p:cNvSpPr>
            <p:nvPr/>
          </p:nvSpPr>
          <p:spPr bwMode="auto">
            <a:xfrm>
              <a:off x="5330" y="1805"/>
              <a:ext cx="261" cy="212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0.0</a:t>
              </a:r>
            </a:p>
          </p:txBody>
        </p:sp>
      </p:grp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5570538" y="1233488"/>
            <a:ext cx="2062162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(Trenberth 2010)</a:t>
            </a:r>
          </a:p>
        </p:txBody>
      </p:sp>
      <p:sp>
        <p:nvSpPr>
          <p:cNvPr id="438286" name="Text Box 14"/>
          <p:cNvSpPr txBox="1">
            <a:spLocks noChangeArrowheads="1"/>
          </p:cNvSpPr>
          <p:nvPr/>
        </p:nvSpPr>
        <p:spPr bwMode="auto">
          <a:xfrm>
            <a:off x="876355" y="5181600"/>
            <a:ext cx="7178567" cy="1138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 observations for precipitation over oceans before 1979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Global-mean P  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 975 mm/yr, P variations within 4%</a:t>
            </a:r>
          </a:p>
          <a:p>
            <a:r>
              <a:rPr lang="en-US" sz="2000" dirty="0">
                <a:solidFill>
                  <a:srgbClr val="000000"/>
                </a:solidFill>
              </a:rPr>
              <a:t>GPCP = Global Precipitation Climatology Project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219200" y="304800"/>
            <a:ext cx="1089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Key points of Last Lecture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1430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chemeClr val="accent3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</a:rPr>
              <a:t>The Earth Climate System: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latin typeface="Microsoft Sans Serif" pitchFamily="34" charset="0"/>
              </a:rPr>
              <a:t>Major components:</a:t>
            </a: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latin typeface="Microsoft Sans Serif" pitchFamily="34" charset="0"/>
              </a:rPr>
              <a:t>	  </a:t>
            </a:r>
            <a:r>
              <a:rPr lang="en-US" sz="2400" b="1" kern="0" dirty="0">
                <a:latin typeface="Microsoft Sans Serif" pitchFamily="34" charset="0"/>
              </a:rPr>
              <a:t>The atmosphere, oceans, land, and the </a:t>
            </a:r>
            <a:r>
              <a:rPr lang="en-US" sz="2400" b="1" kern="0" dirty="0" err="1">
                <a:latin typeface="Microsoft Sans Serif" pitchFamily="34" charset="0"/>
              </a:rPr>
              <a:t>cryosphere</a:t>
            </a: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latin typeface="Microsoft Sans Serif" pitchFamily="34" charset="0"/>
              </a:rPr>
              <a:t>Their basic features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- Their main roles in the climate system: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   Role of the atmosphere?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   Role of the oceans?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   Role of the land?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   Role of the </a:t>
            </a:r>
            <a:r>
              <a:rPr lang="en-US" sz="2400" b="1" kern="0" dirty="0" err="1">
                <a:solidFill>
                  <a:schemeClr val="tx2"/>
                </a:solidFill>
                <a:latin typeface="Microsoft Sans Serif" pitchFamily="34" charset="0"/>
              </a:rPr>
              <a:t>cryosphere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?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057811" y="5715000"/>
            <a:ext cx="857927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mm/day</a:t>
            </a:r>
          </a:p>
        </p:txBody>
      </p:sp>
      <p:pic>
        <p:nvPicPr>
          <p:cNvPr id="9" name="Picture 8" descr="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256"/>
            <a:ext cx="9144000" cy="4753488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392759" y="5867400"/>
            <a:ext cx="5227241" cy="98488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GPCP = Global Precipitation Climatology Project</a:t>
            </a:r>
            <a:endParaRPr lang="en-US" sz="105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Global-mean precipitation 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 975 mm/yr    </a:t>
            </a:r>
          </a:p>
          <a:p>
            <a:r>
              <a:rPr lang="en-US" sz="2000" b="1" dirty="0">
                <a:solidFill>
                  <a:srgbClr val="FF0000"/>
                </a:solidFill>
                <a:sym typeface="Symbol"/>
              </a:rPr>
              <a:t>Factors </a:t>
            </a:r>
            <a:r>
              <a:rPr lang="en-US" sz="2000" b="1" dirty="0" err="1">
                <a:solidFill>
                  <a:srgbClr val="FF0000"/>
                </a:solidFill>
                <a:sym typeface="Symbol"/>
              </a:rPr>
              <a:t>controling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 the spatial patterns?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Annual Precipitation Distribution 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86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Seasonal Precipitation Variations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6258" name="Picture 2" descr="http://uwacadweb.uwyo.edu/JSHINKER/animations/global/gifs/prate_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467600" cy="5007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http://planetearth.nerc.ac.uk/images/uploaded/custom/indian-mons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677249" cy="48768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2286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Monsoon Climate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6019800"/>
            <a:ext cx="8382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2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Monsoon: seasonal reversal in atmospheric circulation and rainfall due to differential heating over land and ocean.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http://climate.snu.ac.kr/2005_new/res/monsoon/gif/0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29061"/>
            <a:ext cx="5362575" cy="6428939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Reversal of Monsoon Winds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3581400"/>
            <a:ext cx="2587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Wind convergence zone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400800" y="3886200"/>
            <a:ext cx="6858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6559378" y="2755556"/>
            <a:ext cx="53340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3622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2"/>
              </a:rPr>
              <a:t>UK Met Office Video </a:t>
            </a:r>
            <a:endParaRPr lang="en-US" b="1" dirty="0">
              <a:hlinkClick r:id="rId2"/>
            </a:endParaRPr>
          </a:p>
          <a:p>
            <a:r>
              <a:rPr lang="en-US" sz="3600" b="1" dirty="0">
                <a:hlinkClick r:id="rId2"/>
              </a:rPr>
              <a:t>What is Climate</a:t>
            </a:r>
            <a:endParaRPr lang="en-US" sz="36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http://ww2010.atmos.uiuc.edu/guides/mtr/cld/cldtyp/gifs/home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"/>
            <a:ext cx="2276475" cy="3476626"/>
          </a:xfrm>
          <a:prstGeom prst="rect">
            <a:avLst/>
          </a:prstGeom>
          <a:noFill/>
        </p:spPr>
      </p:pic>
      <p:pic>
        <p:nvPicPr>
          <p:cNvPr id="278532" name="Picture 4" descr="http://ww2010.atmos.uiuc.edu/guides/mtr/cld/cldtyp/gifs/hom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05000"/>
            <a:ext cx="2352675" cy="3495675"/>
          </a:xfrm>
          <a:prstGeom prst="rect">
            <a:avLst/>
          </a:prstGeom>
          <a:noFill/>
        </p:spPr>
      </p:pic>
      <p:pic>
        <p:nvPicPr>
          <p:cNvPr id="278534" name="Picture 6" descr="http://ww2010.atmos.uiuc.edu/guides/mtr/cld/cldtyp/gifs/home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5" y="4114800"/>
            <a:ext cx="3457575" cy="2333626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358124" y="3657600"/>
            <a:ext cx="174278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rgbClr val="FF0000"/>
                </a:solidFill>
              </a:rPr>
              <a:t>High clouds</a:t>
            </a:r>
            <a:r>
              <a:rPr lang="en-US" sz="1600" b="1" dirty="0">
                <a:solidFill>
                  <a:srgbClr val="000000"/>
                </a:solidFill>
              </a:rPr>
              <a:t>: Cirrus</a:t>
            </a:r>
          </a:p>
          <a:p>
            <a:pPr fontAlgn="b"/>
            <a:r>
              <a:rPr lang="en-US" sz="1600" b="1" dirty="0">
                <a:solidFill>
                  <a:srgbClr val="000000"/>
                </a:solidFill>
              </a:rPr>
              <a:t>(base above 6km)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3034758" y="1600200"/>
            <a:ext cx="4203715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b"/>
            <a:r>
              <a:rPr lang="en-US" sz="1600" b="1" dirty="0">
                <a:solidFill>
                  <a:srgbClr val="FF0000"/>
                </a:solidFill>
              </a:rPr>
              <a:t>Mid-level clouds</a:t>
            </a:r>
            <a:r>
              <a:rPr lang="en-US" sz="1600" b="1" dirty="0">
                <a:solidFill>
                  <a:srgbClr val="000000"/>
                </a:solidFill>
              </a:rPr>
              <a:t>: Altocumulus (base within </a:t>
            </a:r>
            <a:r>
              <a:rPr lang="en-US" sz="1600" b="1" dirty="0">
                <a:solidFill>
                  <a:srgbClr val="FF0000"/>
                </a:solidFill>
              </a:rPr>
              <a:t>2-6km</a:t>
            </a:r>
            <a:r>
              <a:rPr lang="en-US" sz="16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5780579" y="3810000"/>
            <a:ext cx="3363421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b"/>
            <a:r>
              <a:rPr lang="en-US" sz="1600" b="1" dirty="0">
                <a:solidFill>
                  <a:srgbClr val="FF0000"/>
                </a:solidFill>
              </a:rPr>
              <a:t>Low clouds</a:t>
            </a:r>
            <a:r>
              <a:rPr lang="en-US" sz="1600" b="1" dirty="0">
                <a:solidFill>
                  <a:srgbClr val="000000"/>
                </a:solidFill>
              </a:rPr>
              <a:t>: Nimbostratus (base &lt; 2km)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Clouds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72869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Composite of instantaneous infrared imagery from geostationary satellites at 1200 UTC 29 Mar 2004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http://isccp.giss.nasa.gov/zD2BASICS2/B8sqmap-zma.jpg"/>
          <p:cNvPicPr>
            <a:picLocks noChangeAspect="1" noChangeArrowheads="1"/>
          </p:cNvPicPr>
          <p:nvPr/>
        </p:nvPicPr>
        <p:blipFill>
          <a:blip r:embed="rId2" cstate="print"/>
          <a:srcRect l="6818" t="9091" r="3409" b="13636"/>
          <a:stretch>
            <a:fillRect/>
          </a:stretch>
        </p:blipFill>
        <p:spPr bwMode="auto">
          <a:xfrm>
            <a:off x="381000" y="1066800"/>
            <a:ext cx="8305800" cy="5361972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Cloud Amount Distributions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Cloud Amount: Seasonal Variations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pic>
        <p:nvPicPr>
          <p:cNvPr id="285698" name="Picture 2" descr="http://isccp.giss.nasa.gov/zD2BASICS2/B8djf.sqmap.jpg"/>
          <p:cNvPicPr>
            <a:picLocks noChangeAspect="1" noChangeArrowheads="1"/>
          </p:cNvPicPr>
          <p:nvPr/>
        </p:nvPicPr>
        <p:blipFill>
          <a:blip r:embed="rId2" cstate="print"/>
          <a:srcRect l="9143" r="7048" b="4854"/>
          <a:stretch>
            <a:fillRect/>
          </a:stretch>
        </p:blipFill>
        <p:spPr bwMode="auto">
          <a:xfrm>
            <a:off x="41247" y="1676400"/>
            <a:ext cx="4572000" cy="4073236"/>
          </a:xfrm>
          <a:prstGeom prst="rect">
            <a:avLst/>
          </a:prstGeom>
          <a:noFill/>
        </p:spPr>
      </p:pic>
      <p:pic>
        <p:nvPicPr>
          <p:cNvPr id="285700" name="Picture 4" descr="http://isccp.giss.nasa.gov/zD2BASICS2/B8jja.sqmap.jpg"/>
          <p:cNvPicPr>
            <a:picLocks noChangeAspect="1" noChangeArrowheads="1"/>
          </p:cNvPicPr>
          <p:nvPr/>
        </p:nvPicPr>
        <p:blipFill>
          <a:blip r:embed="rId3" cstate="print"/>
          <a:srcRect l="10095" r="7619" b="4936"/>
          <a:stretch>
            <a:fillRect/>
          </a:stretch>
        </p:blipFill>
        <p:spPr bwMode="auto">
          <a:xfrm>
            <a:off x="4613247" y="1679599"/>
            <a:ext cx="4488873" cy="4069747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 bwMode="auto">
          <a:xfrm>
            <a:off x="1447800" y="33528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971800" y="2971800"/>
            <a:ext cx="6858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9800" y="33528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543800" y="2895600"/>
            <a:ext cx="685800" cy="457200"/>
          </a:xfrm>
          <a:prstGeom prst="ellips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Surface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Relative Humidity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Distribution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5532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    Dai (2006)</a:t>
            </a:r>
          </a:p>
        </p:txBody>
      </p:sp>
      <p:pic>
        <p:nvPicPr>
          <p:cNvPr id="6" name="Picture 5" descr="JCLI3816f04.eps"/>
          <p:cNvPicPr>
            <a:picLocks noChangeAspect="1"/>
          </p:cNvPicPr>
          <p:nvPr/>
        </p:nvPicPr>
        <p:blipFill>
          <a:blip r:embed="rId2" cstate="print"/>
          <a:srcRect b="34431"/>
          <a:stretch>
            <a:fillRect/>
          </a:stretch>
        </p:blipFill>
        <p:spPr>
          <a:xfrm>
            <a:off x="1219200" y="629080"/>
            <a:ext cx="7010400" cy="577172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830795" y="6324600"/>
            <a:ext cx="7412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does RH change little over the oceans, but a lot over land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" y="304800"/>
            <a:ext cx="75438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Outline of This Lecture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1676400"/>
            <a:ext cx="9067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Key Controls on Earth’s Mean Temperature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Temp &amp; </a:t>
            </a:r>
            <a:r>
              <a:rPr lang="en-US" sz="2400" b="1" kern="0" dirty="0" err="1">
                <a:solidFill>
                  <a:schemeClr val="bg1"/>
                </a:solidFill>
                <a:latin typeface="Microsoft Sans Serif" pitchFamily="34" charset="0"/>
              </a:rPr>
              <a:t>Precip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400" b="1" kern="0" dirty="0">
                <a:latin typeface="Microsoft Sans Serif" pitchFamily="34" charset="0"/>
              </a:rPr>
              <a:t>Spatial and Seasonal Variations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Other Key Climate Fields: </a:t>
            </a:r>
            <a:r>
              <a:rPr lang="en-US" sz="2400" b="1" kern="0" dirty="0">
                <a:latin typeface="Microsoft Sans Serif" pitchFamily="34" charset="0"/>
              </a:rPr>
              <a:t>Cloud cover, water vapor &amp; humidity</a:t>
            </a: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Climate Classification: </a:t>
            </a:r>
            <a:r>
              <a:rPr lang="en-US" sz="2400" b="1" dirty="0" err="1"/>
              <a:t>Köppen</a:t>
            </a:r>
            <a:r>
              <a:rPr lang="en-US" sz="2400" b="1" dirty="0"/>
              <a:t>–Geiger climate classification system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solidFill>
                <a:schemeClr val="bg1"/>
              </a:solidFill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" y="1973739"/>
            <a:ext cx="8458200" cy="4122261"/>
            <a:chOff x="152400" y="1821339"/>
            <a:chExt cx="8458200" cy="4122261"/>
          </a:xfrm>
        </p:grpSpPr>
        <p:pic>
          <p:nvPicPr>
            <p:cNvPr id="4" name="Picture 3" descr="a.png"/>
            <p:cNvPicPr>
              <a:picLocks noChangeAspect="1"/>
            </p:cNvPicPr>
            <p:nvPr/>
          </p:nvPicPr>
          <p:blipFill>
            <a:blip r:embed="rId3" cstate="print"/>
            <a:srcRect t="65909" r="7572"/>
            <a:stretch>
              <a:fillRect/>
            </a:stretch>
          </p:blipFill>
          <p:spPr>
            <a:xfrm>
              <a:off x="152400" y="1821339"/>
              <a:ext cx="7924800" cy="4122261"/>
            </a:xfrm>
            <a:prstGeom prst="rect">
              <a:avLst/>
            </a:prstGeom>
          </p:spPr>
        </p:pic>
        <p:pic>
          <p:nvPicPr>
            <p:cNvPr id="8" name="Picture 7" descr="a.png"/>
            <p:cNvPicPr>
              <a:picLocks noChangeAspect="1"/>
            </p:cNvPicPr>
            <p:nvPr/>
          </p:nvPicPr>
          <p:blipFill>
            <a:blip r:embed="rId3" cstate="print"/>
            <a:srcRect l="92821" t="13636" b="15909"/>
            <a:stretch>
              <a:fillRect/>
            </a:stretch>
          </p:blipFill>
          <p:spPr>
            <a:xfrm>
              <a:off x="8077200" y="1822622"/>
              <a:ext cx="533400" cy="4114800"/>
            </a:xfrm>
            <a:prstGeom prst="rect">
              <a:avLst/>
            </a:prstGeom>
          </p:spPr>
        </p:pic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Atmospheric Precipitable Water (mm)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(from NVAP, 1988-1995 Mean)</a:t>
            </a: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01E4C-96BD-4EF2-8AEF-7768969E32C2}"/>
              </a:ext>
            </a:extLst>
          </p:cNvPr>
          <p:cNvSpPr txBox="1"/>
          <p:nvPr/>
        </p:nvSpPr>
        <p:spPr>
          <a:xfrm>
            <a:off x="1909616" y="6167735"/>
            <a:ext cx="5254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Why controls the PW spatial patterns?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551502"/>
            <a:ext cx="5029200" cy="62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Atmospheric</a:t>
            </a: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Temperature (K)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459624" y="1746422"/>
            <a:ext cx="0" cy="1524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962400" y="4724400"/>
            <a:ext cx="0" cy="1524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391400" y="6324600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Dai et al.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609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Atmospheric</a:t>
            </a:r>
            <a:r>
              <a:rPr lang="en-US" sz="32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 </a:t>
            </a: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Relative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Humidity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65194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Peixoto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 err="1">
                <a:latin typeface="+mj-lt"/>
              </a:rPr>
              <a:t>Oort</a:t>
            </a:r>
            <a:r>
              <a:rPr lang="en-US" sz="1600" dirty="0">
                <a:latin typeface="+mj-lt"/>
              </a:rPr>
              <a:t> 1996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200" y="1524000"/>
            <a:ext cx="8991600" cy="3733800"/>
            <a:chOff x="1524000" y="635160"/>
            <a:chExt cx="5638800" cy="1650840"/>
          </a:xfrm>
        </p:grpSpPr>
        <p:pic>
          <p:nvPicPr>
            <p:cNvPr id="2416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72805"/>
            <a:stretch>
              <a:fillRect/>
            </a:stretch>
          </p:blipFill>
          <p:spPr bwMode="auto">
            <a:xfrm>
              <a:off x="1533525" y="635160"/>
              <a:ext cx="5629275" cy="1650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96234" r="24196" b="1255"/>
            <a:stretch>
              <a:fillRect/>
            </a:stretch>
          </p:blipFill>
          <p:spPr bwMode="auto">
            <a:xfrm>
              <a:off x="1524000" y="2108888"/>
              <a:ext cx="42672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2667000" y="2590800"/>
            <a:ext cx="2286000" cy="2286000"/>
            <a:chOff x="2667000" y="2590800"/>
            <a:chExt cx="2286000" cy="228600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4495800" y="2590800"/>
              <a:ext cx="457200" cy="2286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2667000" y="2743200"/>
              <a:ext cx="228600" cy="12954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667000" y="4038600"/>
              <a:ext cx="304800" cy="8382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1786235" y="5715000"/>
            <a:ext cx="4283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causes these low RH troughs?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514600" y="4648200"/>
            <a:ext cx="304800" cy="1295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4807085" y="4794115"/>
            <a:ext cx="76200" cy="990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166391" y="6096000"/>
            <a:ext cx="6478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Implications for balloon-borne radiosonde observations?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Why does RH decease rapidly with height?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070" y="457200"/>
            <a:ext cx="765693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SLP and Surface Winds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4622" y="304800"/>
            <a:ext cx="76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DJF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2233" y="3768467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JJA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4549" y="3653135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hPa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7101" y="3212180"/>
            <a:ext cx="538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7B836-923C-9425-97E3-6B93BDD6AD2E}"/>
              </a:ext>
            </a:extLst>
          </p:cNvPr>
          <p:cNvSpPr txBox="1"/>
          <p:nvPr/>
        </p:nvSpPr>
        <p:spPr>
          <a:xfrm>
            <a:off x="3000620" y="8952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2B30B-2CA2-3B6E-BB26-2BEB99B3B08C}"/>
              </a:ext>
            </a:extLst>
          </p:cNvPr>
          <p:cNvSpPr txBox="1"/>
          <p:nvPr/>
        </p:nvSpPr>
        <p:spPr>
          <a:xfrm>
            <a:off x="4640094" y="7620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4A04B-1C5F-555A-0FE5-AD08ADBFE354}"/>
              </a:ext>
            </a:extLst>
          </p:cNvPr>
          <p:cNvSpPr txBox="1"/>
          <p:nvPr/>
        </p:nvSpPr>
        <p:spPr>
          <a:xfrm>
            <a:off x="5149448" y="45528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EE9BC-B17B-5154-6167-471907BB688C}"/>
              </a:ext>
            </a:extLst>
          </p:cNvPr>
          <p:cNvSpPr txBox="1"/>
          <p:nvPr/>
        </p:nvSpPr>
        <p:spPr>
          <a:xfrm>
            <a:off x="3039894" y="44196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C94F4E-2E65-2489-5196-37D0A220ABC1}"/>
              </a:ext>
            </a:extLst>
          </p:cNvPr>
          <p:cNvSpPr txBox="1"/>
          <p:nvPr/>
        </p:nvSpPr>
        <p:spPr>
          <a:xfrm>
            <a:off x="7283048" y="46290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4994" name="Picture 2" descr="http://www.ssec.wisc.edu/sos/wvsst/wvsst-a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381000"/>
            <a:ext cx="518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Atmospheric Motion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Zonal-mean Atmospheric Circulation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082" name="Picture 2" descr="http://www.webpages.uidaho.edu/~simkat/cors220_files/atmospheric_circul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73" y="1504950"/>
            <a:ext cx="8642927" cy="37528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42579" y="4495800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Deserts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7365" y="179504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18km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4564" y="2480846"/>
            <a:ext cx="595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15km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547646"/>
            <a:ext cx="595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10km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50292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371600" y="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" charset="0"/>
                <a:ea typeface="SimSun" pitchFamily="2" charset="-122"/>
                <a:cs typeface="+mj-cs"/>
              </a:rPr>
              <a:t>Mean Zonal Wind (m/s)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0684" y="2743200"/>
            <a:ext cx="76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DJF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2416" y="5710535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JJA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581400" y="1783490"/>
            <a:ext cx="533400" cy="1676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2712310" y="3651422"/>
            <a:ext cx="762000" cy="1143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790457" y="3348335"/>
            <a:ext cx="246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40 m/s or 90 miles/hr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8883" name="Object 3"/>
          <p:cNvGraphicFramePr>
            <a:graphicFrameLocks noChangeAspect="1"/>
          </p:cNvGraphicFramePr>
          <p:nvPr/>
        </p:nvGraphicFramePr>
        <p:xfrm>
          <a:off x="5791200" y="1828800"/>
          <a:ext cx="3200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84120" imgH="482400" progId="Equation.3">
                  <p:embed/>
                </p:oleObj>
              </mc:Choice>
              <mc:Fallback>
                <p:oleObj name="Equation" r:id="rId3" imgW="2184120" imgH="482400" progId="Equation.3">
                  <p:embed/>
                  <p:pic>
                    <p:nvPicPr>
                      <p:cNvPr id="3788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828800"/>
                        <a:ext cx="3200400" cy="914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581400" y="1219200"/>
            <a:ext cx="75438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>
                <a:solidFill>
                  <a:schemeClr val="accent2"/>
                </a:solidFill>
                <a:latin typeface="Arial" charset="0"/>
                <a:ea typeface="SimSun" pitchFamily="2" charset="-122"/>
                <a:cs typeface="+mj-cs"/>
              </a:rPr>
              <a:t>Thermal Wind Relation: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324600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Dai et al.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Earth’s  Climate Zones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838200"/>
            <a:ext cx="9067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Climate Classification:</a:t>
            </a:r>
            <a:r>
              <a:rPr lang="en-US" sz="2400" b="1" kern="0" dirty="0">
                <a:latin typeface="Microsoft Sans Serif" pitchFamily="34" charset="0"/>
              </a:rPr>
              <a:t> often based on annual mean T and P and their seasonality, as well as the vegetation type that best represents the local climate.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Common Climate Classification: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Based on Type of Air masses</a:t>
            </a:r>
            <a:r>
              <a:rPr lang="en-US" sz="2000" b="1" kern="0" dirty="0">
                <a:latin typeface="Microsoft Sans Serif" pitchFamily="34" charset="0"/>
              </a:rPr>
              <a:t>: Dry Polar, Dry Moderate, Dry Tropical, Moist Polar, Moist Moderate, Moist Tropical  (for more details, see </a:t>
            </a:r>
            <a:r>
              <a:rPr lang="en-US" sz="1600" b="1" kern="0" dirty="0">
                <a:latin typeface="Microsoft Sans Serif" pitchFamily="34" charset="0"/>
              </a:rPr>
              <a:t>http://ams.confex.com/ams/pdfpapers/118516.pdf</a:t>
            </a:r>
            <a:r>
              <a:rPr lang="en-US" sz="2000" b="1" kern="0" dirty="0">
                <a:latin typeface="Microsoft Sans Serif" pitchFamily="34" charset="0"/>
              </a:rPr>
              <a:t>) 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 </a:t>
            </a: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endParaRPr lang="en-US" sz="10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800100" lvl="1" indent="-342900" algn="l">
              <a:spcBef>
                <a:spcPct val="20000"/>
              </a:spcBef>
              <a:buFontTx/>
              <a:buChar char="-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Based on monthly T and P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400" b="1" dirty="0" err="1"/>
              <a:t>Köppen</a:t>
            </a:r>
            <a:r>
              <a:rPr lang="en-US" sz="2400" b="1" dirty="0"/>
              <a:t> classification, </a:t>
            </a:r>
            <a:r>
              <a:rPr lang="en-US" sz="2000" b="1" dirty="0" err="1"/>
              <a:t>Köppen</a:t>
            </a:r>
            <a:r>
              <a:rPr lang="en-US" sz="2000" b="1" dirty="0"/>
              <a:t>–Geiger classification: </a:t>
            </a:r>
            <a:r>
              <a:rPr lang="en-US" sz="1600" b="1" dirty="0"/>
              <a:t>(see http://en.wikipedia.org/wiki/K%C3%B6ppen_climate_classification)</a:t>
            </a:r>
            <a:endParaRPr lang="en-US" sz="2000" b="1" dirty="0"/>
          </a:p>
          <a:p>
            <a:pPr marL="800100" lvl="1" indent="-342900" algn="l">
              <a:spcBef>
                <a:spcPct val="20000"/>
              </a:spcBef>
              <a:defRPr/>
            </a:pPr>
            <a:r>
              <a:rPr lang="en-US" sz="2000" b="1" dirty="0"/>
              <a:t>	 Primary types: </a:t>
            </a:r>
            <a:r>
              <a:rPr lang="en-US" sz="2000" dirty="0"/>
              <a:t>A to E, A = tropical, B=dry, C=mild mid-latitude, D=cold mid-latitude, E=polar. </a:t>
            </a:r>
          </a:p>
          <a:p>
            <a:pPr marL="800100" lvl="1" indent="-342900" algn="l">
              <a:spcBef>
                <a:spcPct val="20000"/>
              </a:spcBef>
              <a:defRPr/>
            </a:pPr>
            <a:r>
              <a:rPr lang="en-US" sz="2000" b="1" dirty="0"/>
              <a:t>	Secondary types: </a:t>
            </a:r>
            <a:r>
              <a:rPr lang="en-US" sz="2000" dirty="0"/>
              <a:t>rain forest, monsoon, tropical savanna, humid subtropical, humid continental, oceanic climate, Mediterranean climate, steppe, subarctic climate, tundra, polar ice cap, and desert.</a:t>
            </a:r>
            <a:r>
              <a:rPr lang="en-US" sz="2000" b="1" dirty="0"/>
              <a:t> </a:t>
            </a:r>
            <a:endParaRPr lang="en-US" sz="2000" b="1" kern="0" dirty="0">
              <a:latin typeface="Microsoft Sans Serif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Earth’s  Climate Zones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6562" name="Picture 2" descr="http://upload.wikimedia.org/wikipedia/commons/d/df/ClimateMap_Wor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25" y="914400"/>
            <a:ext cx="8957875" cy="57912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26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 descr="http://www.ck12.org/flx/show/default/image/user%3AamFkYWlyQGJyZXdlcmVkdS5vcmc./ES_world_map.png-2012072413431388283996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61999"/>
            <a:ext cx="9144000" cy="4038601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The</a:t>
            </a:r>
            <a:r>
              <a:rPr lang="en-US" sz="3200" b="1" kern="0" dirty="0">
                <a:solidFill>
                  <a:srgbClr val="FF33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sz="3200" b="1" kern="0" dirty="0" err="1">
                <a:solidFill>
                  <a:srgbClr val="FF33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Köppen</a:t>
            </a:r>
            <a:r>
              <a:rPr lang="en-US" sz="3200" b="1" kern="0" dirty="0">
                <a:solidFill>
                  <a:srgbClr val="FF33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-Geiger </a:t>
            </a: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Climate Zones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Controls on Global-mean Temperature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85800"/>
            <a:ext cx="891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Absorbed solar radiation is balanced by out-going longwave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radiation: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  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Where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	</a:t>
            </a:r>
            <a:r>
              <a:rPr lang="en-US" sz="1600" b="1" i="1" kern="0" dirty="0">
                <a:solidFill>
                  <a:schemeClr val="tx2"/>
                </a:solidFill>
                <a:latin typeface="Microsoft Sans Serif" pitchFamily="34" charset="0"/>
              </a:rPr>
              <a:t>S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  = the solar constant or irradiance </a:t>
            </a:r>
            <a:r>
              <a:rPr lang="en-US" sz="1600" b="1" kern="0" dirty="0">
                <a:latin typeface="Microsoft Sans Serif" pitchFamily="34" charset="0"/>
                <a:sym typeface="Symbol" panose="05050102010706020507" pitchFamily="18" charset="2"/>
              </a:rPr>
              <a:t></a:t>
            </a:r>
            <a:r>
              <a:rPr lang="en-US" sz="1600" b="1" kern="0" dirty="0">
                <a:latin typeface="Microsoft Sans Serif" pitchFamily="34" charset="0"/>
              </a:rPr>
              <a:t> 1366 W/m</a:t>
            </a:r>
            <a:r>
              <a:rPr lang="en-US" sz="1600" b="1" kern="0" baseline="30000" dirty="0">
                <a:latin typeface="Microsoft Sans Serif" pitchFamily="34" charset="0"/>
              </a:rPr>
              <a:t>2</a:t>
            </a:r>
            <a:r>
              <a:rPr lang="en-US" sz="16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	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  = Earth’s planetary albedo 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(0.3)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600" b="1" i="1" kern="0" dirty="0">
                <a:latin typeface="Microsoft Sans Serif" pitchFamily="34" charset="0"/>
                <a:sym typeface="Symbol"/>
              </a:rPr>
              <a:t>r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   = Earth’s radius (6.371 x10</a:t>
            </a:r>
            <a:r>
              <a:rPr lang="en-US" sz="1600" b="1" kern="0" baseline="30000" dirty="0">
                <a:latin typeface="Microsoft Sans Serif" pitchFamily="34" charset="0"/>
                <a:sym typeface="Symbol"/>
              </a:rPr>
              <a:t>6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m)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 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= Earth’s effective emissivity 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(0.612), decreases with increasing CO</a:t>
            </a:r>
            <a:r>
              <a:rPr lang="en-US" sz="1600" b="1" kern="0" baseline="-25000" dirty="0">
                <a:latin typeface="Microsoft Sans Serif" pitchFamily="34" charset="0"/>
                <a:sym typeface="Symbol"/>
              </a:rPr>
              <a:t>2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 (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  <a:sym typeface="Symbol"/>
              </a:rPr>
              <a:t>why?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)</a:t>
            </a:r>
            <a:r>
              <a:rPr lang="en-US" sz="1800" baseline="30000" dirty="0">
                <a:sym typeface="Symbol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sym typeface="Symbol"/>
              </a:rPr>
              <a:t>	</a:t>
            </a:r>
            <a:r>
              <a:rPr lang="en-US" sz="1800" dirty="0"/>
              <a:t>  = the Stefan-Boltzmann constant (</a:t>
            </a:r>
            <a:r>
              <a:rPr lang="en-US" sz="1800" b="1" dirty="0">
                <a:sym typeface="Symbol"/>
              </a:rPr>
              <a:t>=</a:t>
            </a:r>
            <a:r>
              <a:rPr lang="en-US" sz="1800" dirty="0"/>
              <a:t>5.67×10</a:t>
            </a:r>
            <a:r>
              <a:rPr lang="en-US" sz="1800" baseline="30000" dirty="0"/>
              <a:t>−8</a:t>
            </a:r>
            <a:r>
              <a:rPr lang="en-US" sz="1800" dirty="0"/>
              <a:t> J·K</a:t>
            </a:r>
            <a:r>
              <a:rPr lang="en-US" sz="1800" baseline="30000" dirty="0"/>
              <a:t>−4</a:t>
            </a:r>
            <a:r>
              <a:rPr lang="en-US" sz="1800" dirty="0"/>
              <a:t>·m</a:t>
            </a:r>
            <a:r>
              <a:rPr lang="en-US" sz="1800" baseline="30000" dirty="0"/>
              <a:t>−2</a:t>
            </a:r>
            <a:r>
              <a:rPr lang="en-US" sz="1800" dirty="0"/>
              <a:t>·s</a:t>
            </a:r>
            <a:r>
              <a:rPr lang="en-US" sz="1800" baseline="30000" dirty="0"/>
              <a:t>−1</a:t>
            </a:r>
            <a:r>
              <a:rPr lang="en-US" sz="1800" dirty="0"/>
              <a:t>)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endParaRPr lang="en-US" sz="1800" baseline="30000" dirty="0"/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/>
              <a:t>      </a:t>
            </a:r>
            <a:r>
              <a:rPr lang="en-US" sz="1800" b="1" dirty="0">
                <a:solidFill>
                  <a:schemeClr val="tx2"/>
                </a:solidFill>
              </a:rPr>
              <a:t>These yield an effective average Earth temperature T = 288K (15</a:t>
            </a:r>
            <a:r>
              <a:rPr lang="en-US" sz="1800" b="1" baseline="30000" dirty="0">
                <a:solidFill>
                  <a:schemeClr val="tx2"/>
                </a:solidFill>
              </a:rPr>
              <a:t>o</a:t>
            </a:r>
            <a:r>
              <a:rPr lang="en-US" sz="1800" b="1" dirty="0">
                <a:solidFill>
                  <a:schemeClr val="tx2"/>
                </a:solidFill>
              </a:rPr>
              <a:t>C or 59</a:t>
            </a:r>
            <a:r>
              <a:rPr lang="en-US" sz="1800" b="1" baseline="30000" dirty="0">
                <a:solidFill>
                  <a:schemeClr val="tx2"/>
                </a:solidFill>
              </a:rPr>
              <a:t>o</a:t>
            </a:r>
            <a:r>
              <a:rPr lang="en-US" sz="1800" b="1" dirty="0">
                <a:solidFill>
                  <a:schemeClr val="tx2"/>
                </a:solidFill>
              </a:rPr>
              <a:t>F)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tx2"/>
                </a:solidFill>
              </a:rPr>
              <a:t>	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6"/>
              <p:cNvSpPr txBox="1"/>
              <p:nvPr/>
            </p:nvSpPr>
            <p:spPr bwMode="auto">
              <a:xfrm>
                <a:off x="2514600" y="1295400"/>
                <a:ext cx="5865813" cy="28194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</m:oMath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0" y="1295400"/>
                <a:ext cx="5865813" cy="2819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588" name="Picture 4" descr="http://www.nasa.gov/centers/langley/images/content/106974main_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100" y="2971800"/>
            <a:ext cx="2857500" cy="2171701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CDCEA-D437-4AF8-AE73-1A42243171C1}"/>
                  </a:ext>
                </a:extLst>
              </p:cNvPr>
              <p:cNvSpPr txBox="1"/>
              <p:nvPr/>
            </p:nvSpPr>
            <p:spPr>
              <a:xfrm>
                <a:off x="6934200" y="3980811"/>
                <a:ext cx="544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CDCEA-D437-4AF8-AE73-1A4224317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980811"/>
                <a:ext cx="54414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219200" y="304800"/>
            <a:ext cx="1089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Key points of Today’s Lecture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40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1430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chemeClr val="accent3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</a:rPr>
              <a:t>Mean climate: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Key controls on global-mean T: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       incoming solar radiation, albedo, and emissivity. </a:t>
            </a:r>
            <a:r>
              <a:rPr lang="en-US" sz="2400" b="1" kern="0" dirty="0">
                <a:solidFill>
                  <a:srgbClr val="FF0000"/>
                </a:solidFill>
                <a:latin typeface="Microsoft Sans Serif" pitchFamily="34" charset="0"/>
              </a:rPr>
              <a:t>What are the main factors that influence them?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Seasonal and Spatial Variations </a:t>
            </a:r>
            <a:r>
              <a:rPr lang="en-US" sz="2400" b="1" kern="0" dirty="0">
                <a:latin typeface="Microsoft Sans Serif" pitchFamily="34" charset="0"/>
              </a:rPr>
              <a:t>in T, P, Clouds, Humidity, etc.  </a:t>
            </a:r>
            <a:r>
              <a:rPr lang="en-US" sz="2400" b="1" kern="0" dirty="0">
                <a:solidFill>
                  <a:srgbClr val="FF0000"/>
                </a:solidFill>
                <a:latin typeface="Microsoft Sans Serif" pitchFamily="34" charset="0"/>
              </a:rPr>
              <a:t>What control these variations?</a:t>
            </a:r>
            <a:r>
              <a:rPr lang="en-US" sz="24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- 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Climate Zones/Classification</a:t>
            </a:r>
            <a:r>
              <a:rPr lang="en-US" sz="2400" b="1" kern="0" dirty="0">
                <a:latin typeface="Microsoft Sans Serif" pitchFamily="34" charset="0"/>
              </a:rPr>
              <a:t>: relationship to annual-mean T and P, and to vegetation types.  </a:t>
            </a:r>
            <a:endParaRPr lang="en-US" sz="18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2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2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41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4478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 </a:t>
            </a:r>
            <a:r>
              <a:rPr lang="en-US" sz="2000" b="1" kern="0" dirty="0">
                <a:latin typeface="Microsoft Sans Serif" pitchFamily="34" charset="0"/>
              </a:rPr>
              <a:t> -  </a:t>
            </a:r>
            <a:r>
              <a:rPr lang="en-US" sz="2400" b="1" kern="0" dirty="0">
                <a:latin typeface="Microsoft Sans Serif" pitchFamily="34" charset="0"/>
              </a:rPr>
              <a:t>Read Chapter 4 (El Nino) of the </a:t>
            </a:r>
            <a:r>
              <a:rPr lang="en-US" sz="2400" b="1" kern="0" dirty="0" err="1">
                <a:latin typeface="Microsoft Sans Serif" pitchFamily="34" charset="0"/>
              </a:rPr>
              <a:t>Neelin</a:t>
            </a:r>
            <a:r>
              <a:rPr lang="en-US" sz="2400" b="1" kern="0" dirty="0">
                <a:latin typeface="Microsoft Sans Serif" pitchFamily="34" charset="0"/>
              </a:rPr>
              <a:t> textbook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  - Read Liu (2012, </a:t>
            </a:r>
            <a:r>
              <a:rPr lang="en-US" sz="2400" b="1" i="1" kern="0" dirty="0">
                <a:latin typeface="Microsoft Sans Serif" pitchFamily="34" charset="0"/>
              </a:rPr>
              <a:t>J. Climate</a:t>
            </a:r>
            <a:r>
              <a:rPr lang="en-US" sz="2400" b="1" kern="0" dirty="0">
                <a:latin typeface="Microsoft Sans Serif" pitchFamily="34" charset="0"/>
              </a:rPr>
              <a:t>, pp. 1963-1995)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latin typeface="Microsoft Sans Serif" pitchFamily="34" charset="0"/>
              </a:rPr>
              <a:t>  - Review my </a:t>
            </a:r>
            <a:r>
              <a:rPr lang="en-US" sz="2400" b="1" kern="0" dirty="0" err="1">
                <a:latin typeface="Microsoft Sans Serif" pitchFamily="34" charset="0"/>
              </a:rPr>
              <a:t>ppt</a:t>
            </a:r>
            <a:r>
              <a:rPr lang="en-US" sz="2400" b="1" kern="0" dirty="0">
                <a:latin typeface="Microsoft Sans Serif" pitchFamily="34" charset="0"/>
              </a:rPr>
              <a:t> slides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  <a:endParaRPr lang="en-US" sz="16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endParaRPr lang="en-US" sz="3600" b="1" kern="0" dirty="0">
              <a:solidFill>
                <a:srgbClr val="FF3300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Reading Assignments</a:t>
            </a: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42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 </a:t>
            </a:r>
            <a:r>
              <a:rPr lang="en-US" b="1" kern="0" dirty="0">
                <a:solidFill>
                  <a:schemeClr val="accent1"/>
                </a:solidFill>
                <a:latin typeface="Arial" charset="0"/>
                <a:ea typeface="SimSun" pitchFamily="2" charset="-122"/>
              </a:rPr>
              <a:t>Next Lecture: </a:t>
            </a:r>
            <a:endParaRPr lang="en-US" sz="3200" b="1" kern="0" dirty="0">
              <a:solidFill>
                <a:schemeClr val="accent1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History of Earth’s Climate   </a:t>
            </a:r>
          </a:p>
        </p:txBody>
      </p:sp>
      <p:pic>
        <p:nvPicPr>
          <p:cNvPr id="6" name="Picture 2" descr="http://seoblackhat.com/images/co2-vs-te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03401"/>
            <a:ext cx="6096000" cy="4826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17" y="1633452"/>
            <a:ext cx="878888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Sensitivity of Global-Mean T </a:t>
            </a:r>
          </a:p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To Changes in Solar Constant, Albedo &amp; Emissivity</a:t>
            </a: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3F6C50-AF3A-F13F-1AEF-08634709C694}"/>
              </a:ext>
            </a:extLst>
          </p:cNvPr>
          <p:cNvSpPr txBox="1"/>
          <p:nvPr/>
        </p:nvSpPr>
        <p:spPr>
          <a:xfrm>
            <a:off x="989214" y="1519535"/>
            <a:ext cx="708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The global-mean T increases with </a:t>
            </a:r>
            <a:r>
              <a:rPr lang="en-US" sz="2400" b="1" i="1" dirty="0">
                <a:solidFill>
                  <a:schemeClr val="tx2"/>
                </a:solidFill>
              </a:rPr>
              <a:t>S</a:t>
            </a:r>
            <a:r>
              <a:rPr lang="en-US" sz="2000" b="1" dirty="0">
                <a:solidFill>
                  <a:schemeClr val="tx2"/>
                </a:solidFill>
              </a:rPr>
              <a:t>, but decreases with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 and .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10335"/>
            <a:ext cx="4343400" cy="317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Key Controls on Earth’s Climate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8382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1. Incoming Solar Radiation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-   Solar radiation from the Sun provides essentially all the energy that drives Earth’s weather and climate as well as the biosphere.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-  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Latitude and time of the year </a:t>
            </a:r>
            <a:r>
              <a:rPr lang="en-US" sz="1800" b="1" kern="0" dirty="0">
                <a:latin typeface="Microsoft Sans Serif" pitchFamily="34" charset="0"/>
              </a:rPr>
              <a:t>at a given location determine the maximum amount of solar radiation it receives.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 -  Total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solar irradiance </a:t>
            </a:r>
            <a:r>
              <a:rPr lang="en-US" sz="1800" b="1" kern="0" dirty="0">
                <a:latin typeface="Microsoft Sans Serif" pitchFamily="34" charset="0"/>
              </a:rPr>
              <a:t>(TSI)= total incoming solar radiation at the top of the atmosphere, 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1366W/m</a:t>
            </a:r>
            <a:r>
              <a:rPr lang="en-US" sz="18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. Also called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  <a:sym typeface="Symbol"/>
              </a:rPr>
              <a:t>solar constant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. </a:t>
            </a: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</p:txBody>
      </p:sp>
      <p:pic>
        <p:nvPicPr>
          <p:cNvPr id="90118" name="Picture 6" descr="http://www.hort.purdue.edu/newcrop/tropical/lecture_02/0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3810000" cy="3124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46299" y="3669268"/>
            <a:ext cx="2159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Solar insolation at TOA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File:Solar-cycle-da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143000"/>
            <a:ext cx="7505700" cy="4996653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Solar Irradiance is Not a Constant! 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uwacadweb.uwyo.edu/JSHINKER/animations/global/gifs/nswrs_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861242" cy="5334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Seasonal Variations in Net Surface Solar Radiation 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Key Controls on Earth’s Climate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2. Planetary Albedo (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)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: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Albedo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(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) =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the ratio of reflected radiation to the incoming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     radiation. High for ice/snow and clouds, low for water (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7%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)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 and green vegetation. For the Earth as a whole, </a:t>
            </a:r>
            <a:r>
              <a:rPr lang="en-US" sz="20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 0.30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 panose="05050102010706020507" pitchFamily="18" charset="2"/>
              </a:rPr>
              <a:t>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         the planetary albedo, which is primarily due to the reflection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	    of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clouds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 Local albedo varies with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land cover types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pic>
        <p:nvPicPr>
          <p:cNvPr id="91138" name="Picture 2" descr="http://www.esr.org/outreach/glossary/albed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955912"/>
            <a:ext cx="2127920" cy="1941193"/>
          </a:xfrm>
          <a:prstGeom prst="rect">
            <a:avLst/>
          </a:prstGeom>
          <a:noFill/>
        </p:spPr>
      </p:pic>
      <p:pic>
        <p:nvPicPr>
          <p:cNvPr id="91140" name="Picture 4" descr="Definition - Climate vs. weath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200400"/>
            <a:ext cx="6477000" cy="343281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729370" y="6381690"/>
            <a:ext cx="1457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0" dirty="0">
                <a:latin typeface="Microsoft Sans Serif" pitchFamily="34" charset="0"/>
              </a:rPr>
              <a:t>Surface Albedo 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5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7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8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9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1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2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3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Office97\Templates\Blank Presentation.pot</Template>
  <TotalTime>37037</TotalTime>
  <Words>1455</Words>
  <Application>Microsoft Office PowerPoint</Application>
  <PresentationFormat>On-screen Show (4:3)</PresentationFormat>
  <Paragraphs>235</Paragraphs>
  <Slides>42</Slides>
  <Notes>13</Notes>
  <HiddenSlides>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Arial</vt:lpstr>
      <vt:lpstr>Arial Narrow</vt:lpstr>
      <vt:lpstr>Cambria Math</vt:lpstr>
      <vt:lpstr>Comic Sans MS</vt:lpstr>
      <vt:lpstr>Microsoft Sans Serif</vt:lpstr>
      <vt:lpstr>Symbol</vt:lpstr>
      <vt:lpstr>Times New Roman</vt:lpstr>
      <vt:lpstr>Wingdings</vt:lpstr>
      <vt:lpstr>Blank Presentation</vt:lpstr>
      <vt:lpstr>4_Blank Presentation</vt:lpstr>
      <vt:lpstr>16_Blank Presentation</vt:lpstr>
      <vt:lpstr>27_Blank Presentation</vt:lpstr>
      <vt:lpstr>28_Blank Presentation</vt:lpstr>
      <vt:lpstr>29_Blank Presentation</vt:lpstr>
      <vt:lpstr>31_Blank Presentation</vt:lpstr>
      <vt:lpstr>32_Blank Presentation</vt:lpstr>
      <vt:lpstr>33_Blank Presentation</vt:lpstr>
      <vt:lpstr>34_Blank Presentation</vt:lpstr>
      <vt:lpstr>35_Blank Presentation</vt:lpstr>
      <vt:lpstr>Equation</vt:lpstr>
      <vt:lpstr>A ATM551: Fundamentals of Earth’s Climate, Lecture #2  Characteristics of the Current Climate</vt:lpstr>
      <vt:lpstr>Key points of Last Lecture </vt:lpstr>
      <vt:lpstr>Outline of This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 Surface Temperature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Zonal-mean Atmospheric Circulation</vt:lpstr>
      <vt:lpstr>PowerPoint Presentation</vt:lpstr>
      <vt:lpstr>Earth’s  Climate Zones</vt:lpstr>
      <vt:lpstr>Earth’s  Climate Zones</vt:lpstr>
      <vt:lpstr>PowerPoint Presentation</vt:lpstr>
      <vt:lpstr>Key points of Today’s Lecture 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Dai, Aiguo</cp:lastModifiedBy>
  <cp:revision>777</cp:revision>
  <cp:lastPrinted>2001-10-12T22:50:52Z</cp:lastPrinted>
  <dcterms:created xsi:type="dcterms:W3CDTF">2001-07-28T22:10:26Z</dcterms:created>
  <dcterms:modified xsi:type="dcterms:W3CDTF">2025-08-26T15:43:31Z</dcterms:modified>
</cp:coreProperties>
</file>